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4.xml" ContentType="application/vnd.openxmlformats-officedocument.presentationml.notesSlide+xml"/>
  <Override PartName="/ppt/embeddings/oleObject15.bin" ContentType="application/vnd.openxmlformats-officedocument.oleObject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34" r:id="rId1"/>
  </p:sldMasterIdLst>
  <p:notesMasterIdLst>
    <p:notesMasterId r:id="rId45"/>
  </p:notesMasterIdLst>
  <p:handoutMasterIdLst>
    <p:handoutMasterId r:id="rId46"/>
  </p:handoutMasterIdLst>
  <p:sldIdLst>
    <p:sldId id="556" r:id="rId2"/>
    <p:sldId id="836" r:id="rId3"/>
    <p:sldId id="784" r:id="rId4"/>
    <p:sldId id="837" r:id="rId5"/>
    <p:sldId id="828" r:id="rId6"/>
    <p:sldId id="747" r:id="rId7"/>
    <p:sldId id="790" r:id="rId8"/>
    <p:sldId id="838" r:id="rId9"/>
    <p:sldId id="839" r:id="rId10"/>
    <p:sldId id="787" r:id="rId11"/>
    <p:sldId id="827" r:id="rId12"/>
    <p:sldId id="791" r:id="rId13"/>
    <p:sldId id="850" r:id="rId14"/>
    <p:sldId id="782" r:id="rId15"/>
    <p:sldId id="810" r:id="rId16"/>
    <p:sldId id="841" r:id="rId17"/>
    <p:sldId id="842" r:id="rId18"/>
    <p:sldId id="844" r:id="rId19"/>
    <p:sldId id="843" r:id="rId20"/>
    <p:sldId id="811" r:id="rId21"/>
    <p:sldId id="694" r:id="rId22"/>
    <p:sldId id="845" r:id="rId23"/>
    <p:sldId id="846" r:id="rId24"/>
    <p:sldId id="847" r:id="rId25"/>
    <p:sldId id="852" r:id="rId26"/>
    <p:sldId id="793" r:id="rId27"/>
    <p:sldId id="803" r:id="rId28"/>
    <p:sldId id="798" r:id="rId29"/>
    <p:sldId id="797" r:id="rId30"/>
    <p:sldId id="800" r:id="rId31"/>
    <p:sldId id="849" r:id="rId32"/>
    <p:sldId id="802" r:id="rId33"/>
    <p:sldId id="805" r:id="rId34"/>
    <p:sldId id="853" r:id="rId35"/>
    <p:sldId id="804" r:id="rId36"/>
    <p:sldId id="806" r:id="rId37"/>
    <p:sldId id="821" r:id="rId38"/>
    <p:sldId id="829" r:id="rId39"/>
    <p:sldId id="830" r:id="rId40"/>
    <p:sldId id="831" r:id="rId41"/>
    <p:sldId id="552" r:id="rId42"/>
    <p:sldId id="823" r:id="rId43"/>
    <p:sldId id="851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B24A"/>
    <a:srgbClr val="AEF769"/>
    <a:srgbClr val="F3F3FF"/>
    <a:srgbClr val="E700B5"/>
    <a:srgbClr val="83FFC1"/>
    <a:srgbClr val="8400C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19" autoAdjust="0"/>
  </p:normalViewPr>
  <p:slideViewPr>
    <p:cSldViewPr>
      <p:cViewPr>
        <p:scale>
          <a:sx n="85" d="100"/>
          <a:sy n="85" d="100"/>
        </p:scale>
        <p:origin x="-944" y="-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536D0-1A1C-E24C-B4AB-6403D515D0E6}" type="datetimeFigureOut">
              <a:rPr lang="en-US" smtClean="0"/>
              <a:t>5/16/19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3824D-9EF9-BE4F-86CD-5F1143B0B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20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445B462-D852-714B-8FBD-1582354BB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190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The vast majority of the</a:t>
            </a:r>
          </a:p>
          <a:p>
            <a:r>
              <a:rPr lang="en-US" sz="1200" dirty="0" smtClean="0"/>
              <a:t>nucleon’s mass is due to quantum fluctuations of </a:t>
            </a:r>
            <a:r>
              <a:rPr lang="en-US" sz="1200" dirty="0" err="1" smtClean="0"/>
              <a:t>quarkantiquark</a:t>
            </a:r>
            <a:endParaRPr lang="en-US" sz="1200" dirty="0" smtClean="0"/>
          </a:p>
          <a:p>
            <a:r>
              <a:rPr lang="en-US" sz="1200" dirty="0" smtClean="0"/>
              <a:t>pairs, the gluons, and the energy associated</a:t>
            </a:r>
          </a:p>
          <a:p>
            <a:r>
              <a:rPr lang="en-US" sz="1200" dirty="0" smtClean="0"/>
              <a:t>with quarks moving around at close to the speed of light.</a:t>
            </a:r>
          </a:p>
          <a:p>
            <a:r>
              <a:rPr lang="en-US" sz="1200" dirty="0" smtClean="0"/>
              <a:t>mass of the three valence</a:t>
            </a:r>
          </a:p>
          <a:p>
            <a:r>
              <a:rPr lang="en-US" sz="1200" dirty="0" smtClean="0"/>
              <a:t>quarks in the nucleon comprises only a small fraction</a:t>
            </a:r>
          </a:p>
          <a:p>
            <a:r>
              <a:rPr lang="en-US" sz="1200" dirty="0" smtClean="0"/>
              <a:t>of the nucleon’s total mass. The vast majority of the</a:t>
            </a:r>
          </a:p>
          <a:p>
            <a:r>
              <a:rPr lang="en-US" sz="1200" dirty="0" smtClean="0"/>
              <a:t>nucleon’s mass is due to quantum fluctuations of </a:t>
            </a:r>
            <a:r>
              <a:rPr lang="en-US" sz="1200" dirty="0" err="1" smtClean="0"/>
              <a:t>quarkantiquark</a:t>
            </a:r>
            <a:endParaRPr lang="en-US" sz="1200" dirty="0" smtClean="0"/>
          </a:p>
          <a:p>
            <a:r>
              <a:rPr lang="en-US" sz="1200" dirty="0" smtClean="0"/>
              <a:t>pairs, the gluons, and the energy associated</a:t>
            </a:r>
          </a:p>
          <a:p>
            <a:r>
              <a:rPr lang="en-US" sz="1200" dirty="0" smtClean="0"/>
              <a:t>with quarks moving around at close to the speed of light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lagrangian</a:t>
            </a:r>
            <a:r>
              <a:rPr lang="en-US" dirty="0" smtClean="0"/>
              <a:t> looks simple and most importantly it is</a:t>
            </a:r>
            <a:r>
              <a:rPr lang="en-US" baseline="0" dirty="0" smtClean="0"/>
              <a:t> a “known” expression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83D1D-CE41-504C-945B-B64FCD6B84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08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60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55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51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However, in the definition of these distributions, care must be applied to ensure manifest gauge invariance. In general, this can be accomplished by connecting any non- local correlation function with a Wilson-line gauge link. Specifying a Wilson-line gauge link requires selecting a path along which the vector potential is evaluated. The choice of path raises the immediate issue of how the quantities defined using Wigner distributions (TMDs, OAM, . . .) depend on that choice.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77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ADA94F-E595-F148-8A31-B304AC254FED}" type="datetime1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95B4-BD14-6D49-ACBD-C20E3E4C0BB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02D646-0444-1240-B810-482E90E90A99}" type="datetime1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E79E6-CCA3-1D43-B60A-245EE9C2F6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CF2F13-98B0-9041-889E-498B3456C7DE}" type="datetime1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58590-7E71-F944-B966-AE07B1FDD9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0B8FC6-5B21-6A4D-AAEB-4EA4623E738D}" type="datetime1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D2C064-2997-E248-BA91-29658AFAD0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A260F8-5AAE-6D40-A61B-E4769B166098}" type="datetime1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FBD6-7F69-E34C-86D4-D0BE6D1C70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66EAD6-AC91-6A49-82CC-1990C5A3C36D}" type="datetime1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FEBBA-5034-1E49-BE19-F858B95A29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4C9BE1-90F0-574F-AF24-3D0837E1CF3F}" type="datetime1">
              <a:rPr lang="en-US" smtClean="0"/>
              <a:t>5/16/19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06546D-ACD8-FF49-A6F7-F09E7EE911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203C9A-4366-7046-9215-395DCBA05DC1}" type="datetime1">
              <a:rPr lang="en-US" smtClean="0"/>
              <a:t>5/16/19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DF2F1-A517-B04A-BFAB-1873C53F86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D6D463-05A4-AA4C-92DA-B698799EF2A6}" type="datetime1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E3673-FC72-D548-A49A-B2D505CAC2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8BAD9A-9981-F94D-93D6-D629B1A6432D}" type="datetime1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B24575-1ECD-A64C-B627-3EC5551A38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8100DA0-549C-8946-B4E7-EA5D4968111A}" type="datetime1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9B18804-3BDE-E845-8EA7-A36EB0401E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png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oleObject" Target="../embeddings/oleObject13.bin"/><Relationship Id="rId5" Type="http://schemas.openxmlformats.org/officeDocument/2006/relationships/image" Target="../media/image6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60.emf"/><Relationship Id="rId5" Type="http://schemas.openxmlformats.org/officeDocument/2006/relationships/image" Target="../media/image62.png"/><Relationship Id="rId6" Type="http://schemas.openxmlformats.org/officeDocument/2006/relationships/image" Target="../media/image63.jp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6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emf"/><Relationship Id="rId3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1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image" Target="../media/image19.emf"/><Relationship Id="rId13" Type="http://schemas.openxmlformats.org/officeDocument/2006/relationships/oleObject" Target="../embeddings/oleObject9.bin"/><Relationship Id="rId14" Type="http://schemas.openxmlformats.org/officeDocument/2006/relationships/oleObject" Target="../embeddings/oleObject10.bin"/><Relationship Id="rId15" Type="http://schemas.openxmlformats.org/officeDocument/2006/relationships/oleObject" Target="../embeddings/oleObject11.bin"/><Relationship Id="rId16" Type="http://schemas.openxmlformats.org/officeDocument/2006/relationships/oleObject" Target="../embeddings/oleObject1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4.bin"/><Relationship Id="rId4" Type="http://schemas.openxmlformats.org/officeDocument/2006/relationships/image" Target="../media/image15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16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17.e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44575"/>
            <a:ext cx="9144000" cy="192722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Nuclear </a:t>
            </a:r>
            <a:r>
              <a:rPr lang="en-US" sz="2400" dirty="0" err="1" smtClean="0"/>
              <a:t>femtography</a:t>
            </a:r>
            <a:r>
              <a:rPr lang="en-US" sz="2400" dirty="0" smtClean="0"/>
              <a:t> as a bridge from the nucleon to neutron stars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QCD Evolution 2019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0090"/>
                </a:solidFill>
              </a:rPr>
              <a:t>Argonne National Lab, May 13-17, 2019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48000"/>
            <a:ext cx="6400800" cy="175260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algn="ctr"/>
            <a:r>
              <a:rPr lang="en-US" dirty="0" smtClean="0"/>
              <a:t>	</a:t>
            </a:r>
            <a:r>
              <a:rPr lang="en-US" dirty="0" err="1" smtClean="0"/>
              <a:t>Simonetta</a:t>
            </a:r>
            <a:r>
              <a:rPr lang="en-US" dirty="0" smtClean="0"/>
              <a:t> </a:t>
            </a:r>
            <a:r>
              <a:rPr lang="en-US" dirty="0" err="1" smtClean="0"/>
              <a:t>Liuti</a:t>
            </a:r>
            <a:endParaRPr lang="en-US" dirty="0" smtClean="0"/>
          </a:p>
          <a:p>
            <a:pPr algn="ctr"/>
            <a:r>
              <a:rPr lang="en-US" dirty="0" smtClean="0"/>
              <a:t>         University of Virginia</a:t>
            </a:r>
          </a:p>
          <a:p>
            <a:pPr algn="ctr"/>
            <a:r>
              <a:rPr lang="en-US" dirty="0"/>
              <a:t>	</a:t>
            </a:r>
            <a:endParaRPr lang="en-US" dirty="0" smtClean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4114800"/>
            <a:ext cx="2472267" cy="2609850"/>
          </a:xfrm>
          <a:prstGeom prst="rect">
            <a:avLst/>
          </a:prstGeom>
        </p:spPr>
      </p:pic>
      <p:pic>
        <p:nvPicPr>
          <p:cNvPr id="5" name="Picture 4" descr="whitedeer_argon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2133600"/>
            <a:ext cx="52993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2566" y="6396335"/>
            <a:ext cx="2522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ANL, Summer 2009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2911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33945"/>
            <a:ext cx="6543944" cy="794855"/>
          </a:xfrm>
          <a:prstGeom prst="rect">
            <a:avLst/>
          </a:prstGeom>
        </p:spPr>
      </p:pic>
      <p:sp>
        <p:nvSpPr>
          <p:cNvPr id="55" name="Oval 54"/>
          <p:cNvSpPr/>
          <p:nvPr/>
        </p:nvSpPr>
        <p:spPr>
          <a:xfrm>
            <a:off x="6817277" y="381000"/>
            <a:ext cx="2438400" cy="2438400"/>
          </a:xfrm>
          <a:prstGeom prst="ellipse">
            <a:avLst/>
          </a:prstGeom>
          <a:solidFill>
            <a:schemeClr val="bg1">
              <a:lumMod val="75000"/>
              <a:alpha val="47000"/>
            </a:schemeClr>
          </a:solidFill>
          <a:ln>
            <a:noFill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orizontal Scroll 7"/>
          <p:cNvSpPr/>
          <p:nvPr/>
        </p:nvSpPr>
        <p:spPr>
          <a:xfrm rot="20141972">
            <a:off x="2286000" y="2267433"/>
            <a:ext cx="4038600" cy="762000"/>
          </a:xfrm>
          <a:prstGeom prst="horizontalScroll">
            <a:avLst/>
          </a:prstGeom>
          <a:solidFill>
            <a:srgbClr val="ACA73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000" y="-152400"/>
            <a:ext cx="1066800" cy="329184"/>
          </a:xfrm>
        </p:spPr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4" name="Picture 3" descr="tmunu_2_latexi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2400" y="7772400"/>
            <a:ext cx="5486400" cy="17814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609600"/>
            <a:ext cx="6337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Energy Momentum Tensor in a spin 1 system</a:t>
            </a:r>
          </a:p>
        </p:txBody>
      </p:sp>
      <p:sp>
        <p:nvSpPr>
          <p:cNvPr id="56" name="Oval 55"/>
          <p:cNvSpPr/>
          <p:nvPr/>
        </p:nvSpPr>
        <p:spPr>
          <a:xfrm>
            <a:off x="7198277" y="533400"/>
            <a:ext cx="990600" cy="990600"/>
          </a:xfrm>
          <a:prstGeom prst="ellipse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960277" y="1600200"/>
            <a:ext cx="990600" cy="990600"/>
          </a:xfrm>
          <a:prstGeom prst="ellipse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rved Right Arrow 57"/>
          <p:cNvSpPr/>
          <p:nvPr/>
        </p:nvSpPr>
        <p:spPr>
          <a:xfrm rot="11684550">
            <a:off x="8112677" y="938927"/>
            <a:ext cx="1143000" cy="1066800"/>
          </a:xfrm>
          <a:prstGeom prst="curvedRightArrow">
            <a:avLst>
              <a:gd name="adj1" fmla="val 8638"/>
              <a:gd name="adj2" fmla="val 21993"/>
              <a:gd name="adj3" fmla="val 4035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07877" y="685800"/>
            <a:ext cx="228600" cy="228600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rved Right Arrow 58"/>
          <p:cNvSpPr/>
          <p:nvPr/>
        </p:nvSpPr>
        <p:spPr>
          <a:xfrm>
            <a:off x="6893477" y="1371600"/>
            <a:ext cx="1143000" cy="1066800"/>
          </a:xfrm>
          <a:prstGeom prst="curvedRightArrow">
            <a:avLst>
              <a:gd name="adj1" fmla="val 8638"/>
              <a:gd name="adj2" fmla="val 21993"/>
              <a:gd name="adj3" fmla="val 4035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7503077" y="1143000"/>
            <a:ext cx="228600" cy="228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8112677" y="1828800"/>
            <a:ext cx="228600" cy="228600"/>
          </a:xfrm>
          <a:prstGeom prst="ellipse">
            <a:avLst/>
          </a:prstGeom>
          <a:solidFill>
            <a:srgbClr val="800000"/>
          </a:solidFill>
          <a:ln>
            <a:solidFill>
              <a:srgbClr val="80000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8493677" y="1828800"/>
            <a:ext cx="228600" cy="228600"/>
          </a:xfrm>
          <a:prstGeom prst="ellipse">
            <a:avLst/>
          </a:prstGeom>
          <a:solidFill>
            <a:srgbClr val="0000FF"/>
          </a:solidFill>
          <a:ln>
            <a:solidFill>
              <a:srgbClr val="0000FF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rved Right Arrow 63"/>
          <p:cNvSpPr/>
          <p:nvPr/>
        </p:nvSpPr>
        <p:spPr>
          <a:xfrm rot="11679805">
            <a:off x="8213147" y="2054446"/>
            <a:ext cx="613523" cy="270690"/>
          </a:xfrm>
          <a:prstGeom prst="curvedRightArrow">
            <a:avLst>
              <a:gd name="adj1" fmla="val 25000"/>
              <a:gd name="adj2" fmla="val 32822"/>
              <a:gd name="adj3" fmla="val 25000"/>
            </a:avLst>
          </a:prstGeom>
          <a:solidFill>
            <a:srgbClr val="FFE0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8341277" y="2133600"/>
            <a:ext cx="228600" cy="228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rved Right Arrow 65"/>
          <p:cNvSpPr/>
          <p:nvPr/>
        </p:nvSpPr>
        <p:spPr>
          <a:xfrm rot="20012043">
            <a:off x="7278132" y="944854"/>
            <a:ext cx="545418" cy="284038"/>
          </a:xfrm>
          <a:prstGeom prst="curvedRightArrow">
            <a:avLst>
              <a:gd name="adj1" fmla="val 25000"/>
              <a:gd name="adj2" fmla="val 32822"/>
              <a:gd name="adj3" fmla="val 25000"/>
            </a:avLst>
          </a:prstGeom>
          <a:solidFill>
            <a:srgbClr val="FFE0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7503077" y="76200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8417477" y="1828800"/>
            <a:ext cx="0" cy="3810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8265077" y="1981200"/>
            <a:ext cx="0" cy="4572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7960277" y="762000"/>
            <a:ext cx="0" cy="3810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7579277" y="838200"/>
            <a:ext cx="0" cy="3810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7579277" y="457200"/>
            <a:ext cx="0" cy="3810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8569877" y="1524000"/>
            <a:ext cx="0" cy="3810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Up Arrow 73"/>
          <p:cNvSpPr/>
          <p:nvPr/>
        </p:nvSpPr>
        <p:spPr>
          <a:xfrm>
            <a:off x="7655477" y="381000"/>
            <a:ext cx="152400" cy="685800"/>
          </a:xfrm>
          <a:prstGeom prst="upArrow">
            <a:avLst/>
          </a:prstGeom>
          <a:ln>
            <a:solidFill>
              <a:srgbClr val="00009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Up Arrow 74"/>
          <p:cNvSpPr/>
          <p:nvPr/>
        </p:nvSpPr>
        <p:spPr>
          <a:xfrm>
            <a:off x="8341277" y="1371600"/>
            <a:ext cx="152400" cy="685800"/>
          </a:xfrm>
          <a:prstGeom prst="upArrow">
            <a:avLst/>
          </a:prstGeom>
          <a:ln>
            <a:solidFill>
              <a:srgbClr val="00009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tmunu_2_latexi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124200"/>
            <a:ext cx="9144000" cy="2969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667000"/>
            <a:ext cx="838200" cy="93283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0" y="2895600"/>
            <a:ext cx="740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S=1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752600"/>
            <a:ext cx="175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PRD86(2012)</a:t>
            </a:r>
            <a:endParaRPr lang="en-US" sz="2000" dirty="0">
              <a:solidFill>
                <a:srgbClr val="66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263193">
            <a:off x="2455643" y="2417980"/>
            <a:ext cx="3657071" cy="4616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7 conserved form factors!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1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9144000" cy="62996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00600" y="3048000"/>
            <a:ext cx="3962400" cy="3581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76200" y="6396335"/>
            <a:ext cx="5622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S.L., Talk at INT U. Washington, 2012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32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ut_EMTFF_latexi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05000"/>
            <a:ext cx="5013050" cy="33528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0" y="33528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Quadrupole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4719935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Connected to b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SR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1900535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Momentum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096000" y="2891135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Angular Momentum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172200" y="4110335"/>
            <a:ext cx="812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D2533C"/>
                </a:solidFill>
              </a:rPr>
              <a:t>ξ</a:t>
            </a:r>
            <a:r>
              <a:rPr lang="en-US" sz="2000" dirty="0" smtClean="0">
                <a:solidFill>
                  <a:srgbClr val="D2533C"/>
                </a:solidFill>
              </a:rPr>
              <a:t>-odd</a:t>
            </a:r>
            <a:endParaRPr lang="en-US" sz="2000" dirty="0">
              <a:solidFill>
                <a:srgbClr val="D2533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29200" y="3500735"/>
            <a:ext cx="762000" cy="457200"/>
          </a:xfrm>
          <a:prstGeom prst="rect">
            <a:avLst/>
          </a:prstGeom>
          <a:noFill/>
          <a:ln>
            <a:solidFill>
              <a:srgbClr val="D253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29200" y="1900535"/>
            <a:ext cx="762000" cy="457200"/>
          </a:xfrm>
          <a:prstGeom prst="rect">
            <a:avLst/>
          </a:prstGeom>
          <a:noFill/>
          <a:ln>
            <a:solidFill>
              <a:srgbClr val="D253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89433" y="514290"/>
            <a:ext cx="1239767" cy="400110"/>
          </a:xfrm>
          <a:prstGeom prst="rect">
            <a:avLst/>
          </a:prstGeom>
          <a:noFill/>
          <a:ln>
            <a:solidFill>
              <a:srgbClr val="D2533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D2533C"/>
                </a:solidFill>
              </a:rPr>
              <a:t>D</a:t>
            </a:r>
            <a:r>
              <a:rPr lang="en-US" sz="2000" dirty="0" smtClean="0">
                <a:solidFill>
                  <a:srgbClr val="D2533C"/>
                </a:solidFill>
              </a:rPr>
              <a:t>euteron</a:t>
            </a:r>
            <a:endParaRPr lang="en-US" sz="2000" dirty="0">
              <a:solidFill>
                <a:srgbClr val="D2533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90819" y="1143000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EMT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33600" y="1143000"/>
            <a:ext cx="1638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OPE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52401" y="586740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Connecting with observables: work in progress with Brandon </a:t>
            </a:r>
            <a:r>
              <a:rPr lang="en-US" sz="2000" dirty="0" err="1" smtClean="0">
                <a:solidFill>
                  <a:srgbClr val="660066"/>
                </a:solidFill>
              </a:rPr>
              <a:t>Kriesten</a:t>
            </a:r>
            <a:r>
              <a:rPr lang="en-US" sz="2000" dirty="0" smtClean="0">
                <a:solidFill>
                  <a:srgbClr val="660066"/>
                </a:solidFill>
              </a:rPr>
              <a:t> and Adam </a:t>
            </a:r>
            <a:r>
              <a:rPr lang="en-US" sz="2000" dirty="0" err="1" smtClean="0">
                <a:solidFill>
                  <a:srgbClr val="660066"/>
                </a:solidFill>
              </a:rPr>
              <a:t>Freese</a:t>
            </a:r>
            <a:endParaRPr lang="en-US" sz="2000" dirty="0">
              <a:solidFill>
                <a:srgbClr val="660066"/>
              </a:solidFill>
            </a:endParaRPr>
          </a:p>
        </p:txBody>
      </p:sp>
      <p:sp>
        <p:nvSpPr>
          <p:cNvPr id="19" name="Left-Right Arrow 18"/>
          <p:cNvSpPr/>
          <p:nvPr/>
        </p:nvSpPr>
        <p:spPr>
          <a:xfrm>
            <a:off x="3810000" y="1143000"/>
            <a:ext cx="758952" cy="484632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/>
          <p:cNvSpPr/>
          <p:nvPr/>
        </p:nvSpPr>
        <p:spPr>
          <a:xfrm>
            <a:off x="76200" y="1371600"/>
            <a:ext cx="533400" cy="4114800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4800" y="32004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Double flip</a:t>
            </a:r>
          </a:p>
          <a:p>
            <a:r>
              <a:rPr lang="en-US" sz="1800" b="1" dirty="0" smtClean="0"/>
              <a:t>D-term dependent on polarization</a:t>
            </a:r>
            <a:endParaRPr lang="en-US" sz="18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57201"/>
            <a:ext cx="2057400" cy="1465118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5867400" y="1524000"/>
            <a:ext cx="12954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4" idx="3"/>
          </p:cNvCxnSpPr>
          <p:nvPr/>
        </p:nvCxnSpPr>
        <p:spPr>
          <a:xfrm flipV="1">
            <a:off x="5775050" y="1828800"/>
            <a:ext cx="1997350" cy="1752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2565"/>
            <a:ext cx="838200" cy="93283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38200" y="381000"/>
            <a:ext cx="296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660066"/>
                </a:solidFill>
              </a:rPr>
              <a:t>Taneja</a:t>
            </a:r>
            <a:r>
              <a:rPr lang="en-US" sz="1800" dirty="0" smtClean="0">
                <a:solidFill>
                  <a:srgbClr val="660066"/>
                </a:solidFill>
              </a:rPr>
              <a:t> et al., PRD86(2012)</a:t>
            </a:r>
            <a:endParaRPr lang="en-US" sz="1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5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1" y="2979003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GPDs are the key to interpret the mechanical properties of the proton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6200" y="2819400"/>
            <a:ext cx="8763000" cy="9906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quark-structure-of-silicon-atom-nucleus-arscimed.jpg"/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" y="0"/>
            <a:ext cx="9250883" cy="991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5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4" name="Picture 3" descr="a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143000"/>
            <a:ext cx="4546600" cy="771061"/>
          </a:xfrm>
          <a:prstGeom prst="rect">
            <a:avLst/>
          </a:prstGeom>
        </p:spPr>
      </p:pic>
      <p:pic>
        <p:nvPicPr>
          <p:cNvPr id="5" name="Picture 4" descr="tmunu_ma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" y="2743200"/>
            <a:ext cx="2959100" cy="746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4400490"/>
            <a:ext cx="1531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Ricci tensor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438900" y="2005710"/>
            <a:ext cx="1367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Flat space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358" y="381000"/>
            <a:ext cx="1600200" cy="91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" y="381000"/>
            <a:ext cx="7536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EMT and the source of the gravitational field 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076700" y="170091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Einst_latexi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334000"/>
            <a:ext cx="2378677" cy="381000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flipH="1" flipV="1">
            <a:off x="5753100" y="1700910"/>
            <a:ext cx="1066800" cy="3832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34978" y="3886200"/>
            <a:ext cx="2536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Spacetime</a:t>
            </a:r>
            <a:r>
              <a:rPr lang="en-US" sz="2000" dirty="0" smtClean="0"/>
              <a:t> geometry</a:t>
            </a:r>
            <a:endParaRPr lang="en-US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152400" y="1371600"/>
            <a:ext cx="86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action</a:t>
            </a:r>
            <a:endParaRPr lang="en-US" sz="2000" dirty="0"/>
          </a:p>
        </p:txBody>
      </p:sp>
      <p:sp>
        <p:nvSpPr>
          <p:cNvPr id="54" name="Rectangle 53"/>
          <p:cNvSpPr/>
          <p:nvPr/>
        </p:nvSpPr>
        <p:spPr>
          <a:xfrm>
            <a:off x="457200" y="5314890"/>
            <a:ext cx="20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Einstein’s </a:t>
            </a:r>
            <a:r>
              <a:rPr lang="en-US" sz="2000" dirty="0" err="1"/>
              <a:t>Eqs</a:t>
            </a:r>
            <a:r>
              <a:rPr lang="en-US" sz="2000" dirty="0"/>
              <a:t>. </a:t>
            </a:r>
          </a:p>
        </p:txBody>
      </p:sp>
      <p:sp>
        <p:nvSpPr>
          <p:cNvPr id="56" name="Curved Right Arrow 55"/>
          <p:cNvSpPr/>
          <p:nvPr/>
        </p:nvSpPr>
        <p:spPr>
          <a:xfrm>
            <a:off x="-28388" y="3124200"/>
            <a:ext cx="485588" cy="1066800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Einstein_eq_latexi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738754"/>
            <a:ext cx="2971801" cy="68084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14026" y="2971800"/>
            <a:ext cx="400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Matter and energy in the universe</a:t>
            </a:r>
            <a:endParaRPr lang="en-US" sz="2000" dirty="0"/>
          </a:p>
        </p:txBody>
      </p:sp>
      <p:sp>
        <p:nvSpPr>
          <p:cNvPr id="9" name="Right Arrow 8"/>
          <p:cNvSpPr/>
          <p:nvPr/>
        </p:nvSpPr>
        <p:spPr>
          <a:xfrm>
            <a:off x="2438400" y="5334000"/>
            <a:ext cx="457200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4419600" y="2971800"/>
            <a:ext cx="457200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324100" y="2005710"/>
            <a:ext cx="2909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Ricci scalar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/>
              <a:t>curvature</a:t>
            </a:r>
            <a:endParaRPr lang="en-US" sz="20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257800" y="4267200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ight Arrow 25"/>
          <p:cNvSpPr/>
          <p:nvPr/>
        </p:nvSpPr>
        <p:spPr>
          <a:xfrm>
            <a:off x="3124200" y="3886200"/>
            <a:ext cx="457200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1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4" grpId="0"/>
      <p:bldP spid="46" grpId="0"/>
      <p:bldP spid="54" grpId="0"/>
      <p:bldP spid="56" grpId="0" animBg="1"/>
      <p:bldP spid="28" grpId="0"/>
      <p:bldP spid="9" grpId="0" animBg="1"/>
      <p:bldP spid="20" grpId="0" animBg="1"/>
      <p:bldP spid="21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203C9A-4366-7046-9215-395DCBA05DC1}" type="datetime1">
              <a:rPr lang="en-US" smtClean="0"/>
              <a:t>5/16/19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DF2F1-A517-B04A-BFAB-1873C53F863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 descr="TOV_latexi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6" y="3200400"/>
            <a:ext cx="5842000" cy="7673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04800" y="5867400"/>
            <a:ext cx="66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EoS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2667000"/>
            <a:ext cx="1919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TOV Equations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6800" y="3124200"/>
            <a:ext cx="6096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57400" y="3124200"/>
            <a:ext cx="609600" cy="457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57600" y="3124200"/>
            <a:ext cx="6096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72200" y="3124200"/>
            <a:ext cx="457200" cy="4572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19200" y="5848290"/>
            <a:ext cx="1951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p(r)-</a:t>
            </a:r>
            <a:r>
              <a:rPr lang="en-US" sz="2000" dirty="0" err="1" smtClean="0"/>
              <a:t>ε</a:t>
            </a:r>
            <a:r>
              <a:rPr lang="en-US" sz="2000" dirty="0" smtClean="0"/>
              <a:t>(r) relation 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0" y="457200"/>
            <a:ext cx="86868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Using </a:t>
            </a:r>
            <a:r>
              <a:rPr lang="en-US" sz="2000" dirty="0"/>
              <a:t>the </a:t>
            </a:r>
            <a:r>
              <a:rPr lang="en-US" sz="2000" dirty="0" smtClean="0"/>
              <a:t>metric, </a:t>
            </a:r>
            <a:r>
              <a:rPr lang="en-US" sz="2000" dirty="0" err="1" smtClean="0">
                <a:solidFill>
                  <a:srgbClr val="FF0000"/>
                </a:solidFill>
              </a:rPr>
              <a:t>g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μν</a:t>
            </a:r>
            <a:r>
              <a:rPr lang="en-US" sz="2000" dirty="0" smtClean="0"/>
              <a:t>, one </a:t>
            </a:r>
            <a:r>
              <a:rPr lang="en-US" sz="2000" dirty="0"/>
              <a:t>can </a:t>
            </a:r>
            <a:r>
              <a:rPr lang="en-US" sz="2000" dirty="0" smtClean="0"/>
              <a:t>calculate: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curvature tensor </a:t>
            </a:r>
            <a:r>
              <a:rPr lang="en-US" dirty="0" err="1" smtClean="0">
                <a:solidFill>
                  <a:srgbClr val="660066"/>
                </a:solidFill>
              </a:rPr>
              <a:t>R</a:t>
            </a:r>
            <a:r>
              <a:rPr lang="en-US" baseline="-25000" dirty="0" err="1" smtClean="0">
                <a:solidFill>
                  <a:srgbClr val="660066"/>
                </a:solidFill>
              </a:rPr>
              <a:t>µν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endParaRPr lang="en-US" sz="2000" dirty="0" smtClean="0">
              <a:solidFill>
                <a:srgbClr val="660066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Einstein tensor </a:t>
            </a:r>
            <a:r>
              <a:rPr lang="en-US" dirty="0" err="1" smtClean="0">
                <a:solidFill>
                  <a:srgbClr val="0000FF"/>
                </a:solidFill>
              </a:rPr>
              <a:t>G</a:t>
            </a:r>
            <a:r>
              <a:rPr lang="en-US" baseline="-25000" dirty="0" err="1" smtClean="0">
                <a:solidFill>
                  <a:srgbClr val="0000FF"/>
                </a:solidFill>
              </a:rPr>
              <a:t>µν</a:t>
            </a:r>
            <a:endParaRPr lang="en-US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the stress energy tensor </a:t>
            </a:r>
            <a:r>
              <a:rPr lang="en-US" sz="2000" dirty="0"/>
              <a:t>for a perfect </a:t>
            </a:r>
            <a:r>
              <a:rPr lang="en-US" sz="2000" dirty="0" smtClean="0"/>
              <a:t>fluid </a:t>
            </a:r>
            <a:r>
              <a:rPr lang="en-US" dirty="0" err="1" smtClean="0">
                <a:solidFill>
                  <a:srgbClr val="0000FF"/>
                </a:solidFill>
              </a:rPr>
              <a:t>T</a:t>
            </a:r>
            <a:r>
              <a:rPr lang="en-US" baseline="-25000" dirty="0" err="1" smtClean="0">
                <a:solidFill>
                  <a:srgbClr val="0000FF"/>
                </a:solidFill>
              </a:rPr>
              <a:t>µν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5" name="Picture 14" descr="EMT_newlatexi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600200"/>
            <a:ext cx="2652964" cy="305493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6553200" y="2514600"/>
            <a:ext cx="7620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53000" y="2526268"/>
            <a:ext cx="1082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pressure</a:t>
            </a:r>
            <a:endParaRPr lang="en-US" sz="18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590800" y="2514600"/>
            <a:ext cx="7620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267200" y="2819400"/>
            <a:ext cx="7620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315200" y="2362200"/>
            <a:ext cx="163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</a:t>
            </a:r>
            <a:r>
              <a:rPr lang="en-US" sz="1800" dirty="0" smtClean="0"/>
              <a:t>atter density</a:t>
            </a:r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3276600" y="2286000"/>
            <a:ext cx="168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</a:t>
            </a:r>
            <a:r>
              <a:rPr lang="en-US" sz="1800" dirty="0" smtClean="0"/>
              <a:t>nergy density</a:t>
            </a:r>
            <a:endParaRPr lang="en-US" sz="1800" dirty="0"/>
          </a:p>
        </p:txBody>
      </p:sp>
      <p:pic>
        <p:nvPicPr>
          <p:cNvPr id="26" name="Picture 25" descr="TOV_m_latexi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419600"/>
            <a:ext cx="1524000" cy="62345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5334000"/>
            <a:ext cx="2152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Knowing the </a:t>
            </a:r>
            <a:r>
              <a:rPr lang="en-US" sz="2000" dirty="0" err="1" smtClean="0"/>
              <a:t>EoS</a:t>
            </a:r>
            <a:r>
              <a:rPr lang="en-US" sz="2000" dirty="0" smtClean="0"/>
              <a:t>  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152400" y="6376911"/>
            <a:ext cx="6394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One can solve TOV to find the mass radius relation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81600" y="1371600"/>
            <a:ext cx="3352800" cy="7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/>
          <p:cNvSpPr/>
          <p:nvPr/>
        </p:nvSpPr>
        <p:spPr>
          <a:xfrm>
            <a:off x="152400" y="3429000"/>
            <a:ext cx="381000" cy="160020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191000" y="3581400"/>
            <a:ext cx="609600" cy="457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90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1" y="4648200"/>
            <a:ext cx="906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Constraints</a:t>
            </a:r>
            <a:r>
              <a:rPr lang="en-US" sz="2000" dirty="0"/>
              <a:t> </a:t>
            </a:r>
            <a:r>
              <a:rPr lang="en-US" sz="2000" dirty="0" smtClean="0"/>
              <a:t>require the </a:t>
            </a:r>
            <a:r>
              <a:rPr lang="en-US" sz="2000" dirty="0" err="1" smtClean="0"/>
              <a:t>EoS</a:t>
            </a:r>
            <a:r>
              <a:rPr lang="en-US" sz="2000" dirty="0" smtClean="0"/>
              <a:t> </a:t>
            </a:r>
            <a:r>
              <a:rPr lang="en-US" sz="2000" dirty="0"/>
              <a:t>to be </a:t>
            </a:r>
            <a:r>
              <a:rPr lang="en-US" sz="2000" dirty="0" smtClean="0"/>
              <a:t>stiff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/>
              <a:t> consistent with </a:t>
            </a:r>
            <a:r>
              <a:rPr lang="en-US" sz="2000" dirty="0"/>
              <a:t>predictions for </a:t>
            </a:r>
            <a:r>
              <a:rPr lang="en-US" sz="2000" dirty="0" smtClean="0"/>
              <a:t>ordinary nuclear </a:t>
            </a:r>
            <a:r>
              <a:rPr lang="en-US" sz="2000" dirty="0"/>
              <a:t>matter composed of mostly neutrons and few </a:t>
            </a:r>
            <a:r>
              <a:rPr lang="en-US" sz="2000" dirty="0" smtClean="0"/>
              <a:t>protons including three </a:t>
            </a:r>
            <a:r>
              <a:rPr lang="en-US" sz="2000" dirty="0"/>
              <a:t>body interactions </a:t>
            </a:r>
          </a:p>
          <a:p>
            <a:endParaRPr lang="en-US" sz="2000" dirty="0"/>
          </a:p>
        </p:txBody>
      </p:sp>
      <p:sp>
        <p:nvSpPr>
          <p:cNvPr id="6" name="Date Placeholder 1"/>
          <p:cNvSpPr txBox="1">
            <a:spLocks/>
          </p:cNvSpPr>
          <p:nvPr/>
        </p:nvSpPr>
        <p:spPr>
          <a:xfrm>
            <a:off x="457200" y="-1371600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16A94A18-66C2-A54B-A167-329473CCEBB7}" type="datetime1">
              <a:rPr lang="en-US" smtClean="0"/>
              <a:pPr>
                <a:defRPr/>
              </a:pPr>
              <a:t>5/16/19</a:t>
            </a:fld>
            <a:endParaRPr lang="en-US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7620000" y="-1371600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533400"/>
            <a:ext cx="4700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Constraints from Pulsar Masses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10200" y="19812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660066"/>
                </a:solidFill>
              </a:rPr>
              <a:t>P. B. </a:t>
            </a:r>
            <a:r>
              <a:rPr lang="en-US" sz="1400" dirty="0" smtClean="0">
                <a:solidFill>
                  <a:srgbClr val="660066"/>
                </a:solidFill>
              </a:rPr>
              <a:t>Demorest et al., Nature 467</a:t>
            </a:r>
            <a:r>
              <a:rPr lang="en-US" sz="1400" dirty="0">
                <a:solidFill>
                  <a:srgbClr val="660066"/>
                </a:solidFill>
              </a:rPr>
              <a:t> </a:t>
            </a:r>
            <a:r>
              <a:rPr lang="en-US" sz="1400" dirty="0" smtClean="0">
                <a:solidFill>
                  <a:srgbClr val="660066"/>
                </a:solidFill>
              </a:rPr>
              <a:t>(</a:t>
            </a:r>
            <a:r>
              <a:rPr lang="en-US" sz="1400" dirty="0">
                <a:solidFill>
                  <a:srgbClr val="660066"/>
                </a:solidFill>
              </a:rPr>
              <a:t>2010</a:t>
            </a:r>
            <a:r>
              <a:rPr lang="en-US" sz="1400" dirty="0" smtClean="0">
                <a:solidFill>
                  <a:srgbClr val="660066"/>
                </a:solidFill>
              </a:rPr>
              <a:t>)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10200" y="1749623"/>
            <a:ext cx="388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/>
              <a:t>J. </a:t>
            </a:r>
            <a:r>
              <a:rPr lang="da-DK" sz="1400" dirty="0" smtClean="0"/>
              <a:t>Antoniadis et </a:t>
            </a:r>
            <a:r>
              <a:rPr lang="da-DK" sz="1400" dirty="0"/>
              <a:t>al., Science 340, 6131 (2013</a:t>
            </a:r>
            <a:r>
              <a:rPr lang="da-DK" sz="1400" dirty="0" smtClean="0"/>
              <a:t>)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3000"/>
            <a:ext cx="4693024" cy="29548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90600" y="40048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Özel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Freire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, http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://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xtreme.as.arizona.edu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NeutronStars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32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533400"/>
            <a:ext cx="5659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What governs the </a:t>
            </a:r>
            <a:r>
              <a:rPr lang="en-US" dirty="0" err="1" smtClean="0">
                <a:solidFill>
                  <a:schemeClr val="tx2"/>
                </a:solidFill>
              </a:rPr>
              <a:t>EoS</a:t>
            </a:r>
            <a:r>
              <a:rPr lang="en-US" dirty="0" smtClean="0">
                <a:solidFill>
                  <a:schemeClr val="tx2"/>
                </a:solidFill>
              </a:rPr>
              <a:t> of neutron stars?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76400"/>
            <a:ext cx="5168900" cy="38291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5000" y="5410200"/>
            <a:ext cx="3418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660066"/>
                </a:solidFill>
              </a:rPr>
              <a:t>https://</a:t>
            </a:r>
            <a:r>
              <a:rPr lang="en-US" sz="1800" dirty="0" err="1">
                <a:solidFill>
                  <a:srgbClr val="660066"/>
                </a:solidFill>
              </a:rPr>
              <a:t>svs.gsfc.nasa.gov</a:t>
            </a:r>
            <a:r>
              <a:rPr lang="en-US" sz="1800" dirty="0">
                <a:solidFill>
                  <a:srgbClr val="660066"/>
                </a:solidFill>
              </a:rPr>
              <a:t>/20267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62200" y="3349823"/>
            <a:ext cx="1043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ρ</a:t>
            </a:r>
            <a:r>
              <a:rPr lang="en-US" sz="1400" b="1" dirty="0" smtClean="0">
                <a:solidFill>
                  <a:srgbClr val="FF0000"/>
                </a:solidFill>
              </a:rPr>
              <a:t>&gt;0.5-2 </a:t>
            </a:r>
            <a:r>
              <a:rPr lang="en-US" sz="1400" b="1" dirty="0" err="1" smtClean="0">
                <a:solidFill>
                  <a:srgbClr val="FF0000"/>
                </a:solidFill>
              </a:rPr>
              <a:t>ρ</a:t>
            </a:r>
            <a:r>
              <a:rPr lang="en-US" sz="1400" b="1" baseline="-25000" dirty="0" err="1" smtClean="0">
                <a:solidFill>
                  <a:srgbClr val="FF0000"/>
                </a:solidFill>
              </a:rPr>
              <a:t>o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1964" y="3730823"/>
            <a:ext cx="684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ρ</a:t>
            </a:r>
            <a:r>
              <a:rPr lang="en-US" sz="1400" b="1" dirty="0" smtClean="0">
                <a:solidFill>
                  <a:srgbClr val="FF0000"/>
                </a:solidFill>
              </a:rPr>
              <a:t>&gt;2ρ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o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2200" y="2892623"/>
            <a:ext cx="1193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ρ</a:t>
            </a:r>
            <a:r>
              <a:rPr lang="en-US" sz="1400" b="1" dirty="0" smtClean="0">
                <a:solidFill>
                  <a:srgbClr val="FF0000"/>
                </a:solidFill>
              </a:rPr>
              <a:t>&gt;0.3-0.5 </a:t>
            </a:r>
            <a:r>
              <a:rPr lang="en-US" sz="1400" b="1" dirty="0" err="1" smtClean="0">
                <a:solidFill>
                  <a:srgbClr val="FF0000"/>
                </a:solidFill>
              </a:rPr>
              <a:t>ρ</a:t>
            </a:r>
            <a:r>
              <a:rPr lang="en-US" sz="1400" b="1" baseline="-25000" dirty="0" err="1" smtClean="0">
                <a:solidFill>
                  <a:srgbClr val="FF0000"/>
                </a:solidFill>
              </a:rPr>
              <a:t>o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6019800"/>
            <a:ext cx="91196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Due to </a:t>
            </a:r>
            <a:r>
              <a:rPr lang="en-US" sz="2000" dirty="0" smtClean="0"/>
              <a:t>their extreme compactness</a:t>
            </a:r>
            <a:r>
              <a:rPr lang="en-US" sz="2000" dirty="0"/>
              <a:t>, the central density of neutron stars </a:t>
            </a:r>
            <a:r>
              <a:rPr lang="en-US" sz="2000" dirty="0" smtClean="0"/>
              <a:t>exceeds </a:t>
            </a:r>
            <a:r>
              <a:rPr lang="en-US" sz="2000" dirty="0"/>
              <a:t>the nuclear saturation </a:t>
            </a:r>
            <a:r>
              <a:rPr lang="en-US" sz="2000" dirty="0" smtClean="0"/>
              <a:t>density, </a:t>
            </a:r>
            <a:r>
              <a:rPr lang="en-US" sz="2000" b="1" dirty="0" err="1" smtClean="0">
                <a:solidFill>
                  <a:srgbClr val="FF0000"/>
                </a:solidFill>
              </a:rPr>
              <a:t>ρ</a:t>
            </a:r>
            <a:r>
              <a:rPr lang="en-US" sz="2000" b="1" baseline="-25000" dirty="0" err="1" smtClean="0">
                <a:solidFill>
                  <a:srgbClr val="FF0000"/>
                </a:solidFill>
              </a:rPr>
              <a:t>o</a:t>
            </a:r>
            <a:r>
              <a:rPr lang="en-US" sz="2000" b="1" dirty="0" smtClean="0">
                <a:solidFill>
                  <a:srgbClr val="FF0000"/>
                </a:solidFill>
              </a:rPr>
              <a:t>= 0.16 fm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-3</a:t>
            </a:r>
            <a:endParaRPr lang="en-US" sz="2000" b="1" dirty="0">
              <a:solidFill>
                <a:srgbClr val="FF0000"/>
              </a:solidFill>
            </a:endParaRPr>
          </a:p>
          <a:p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990600" y="3962400"/>
            <a:ext cx="1295400" cy="2209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97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3400" y="685800"/>
            <a:ext cx="777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ost </a:t>
            </a:r>
            <a:r>
              <a:rPr lang="en-US" sz="2000" dirty="0"/>
              <a:t>observed neutron star masses </a:t>
            </a:r>
            <a:r>
              <a:rPr lang="en-US" sz="2000" dirty="0" smtClean="0"/>
              <a:t>are &gt; 1.3M</a:t>
            </a:r>
            <a:r>
              <a:rPr lang="en-US" sz="20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000" dirty="0" smtClean="0"/>
              <a:t> </a:t>
            </a:r>
          </a:p>
          <a:p>
            <a:endParaRPr lang="en-US" sz="2000" dirty="0"/>
          </a:p>
          <a:p>
            <a:r>
              <a:rPr lang="en-US" sz="2000" b="1" dirty="0" smtClean="0">
                <a:solidFill>
                  <a:srgbClr val="FF0000"/>
                </a:solidFill>
              </a:rPr>
              <a:t>Gravitational collapse is countered by pressure </a:t>
            </a:r>
            <a:r>
              <a:rPr lang="en-US" sz="2000" b="1" dirty="0">
                <a:solidFill>
                  <a:srgbClr val="FF0000"/>
                </a:solidFill>
              </a:rPr>
              <a:t>originating from nuclear </a:t>
            </a:r>
            <a:r>
              <a:rPr lang="en-US" sz="2000" b="1" dirty="0" smtClean="0">
                <a:solidFill>
                  <a:srgbClr val="FF0000"/>
                </a:solidFill>
              </a:rPr>
              <a:t>forces</a:t>
            </a:r>
            <a:endParaRPr lang="en-US" sz="2000" b="1" dirty="0"/>
          </a:p>
        </p:txBody>
      </p:sp>
      <p:sp>
        <p:nvSpPr>
          <p:cNvPr id="5" name="Vertical Scroll 4"/>
          <p:cNvSpPr/>
          <p:nvPr/>
        </p:nvSpPr>
        <p:spPr>
          <a:xfrm>
            <a:off x="1600200" y="2667000"/>
            <a:ext cx="5257800" cy="2362200"/>
          </a:xfrm>
          <a:prstGeom prst="verticalScroll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81200" y="325153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TOV equations inject the mechanical/</a:t>
            </a:r>
            <a:r>
              <a:rPr lang="en-US" sz="2000" b="1" dirty="0" smtClean="0">
                <a:solidFill>
                  <a:srgbClr val="FF0000"/>
                </a:solidFill>
              </a:rPr>
              <a:t>microscopic</a:t>
            </a:r>
            <a:r>
              <a:rPr lang="en-US" sz="2000" dirty="0" smtClean="0">
                <a:solidFill>
                  <a:srgbClr val="000090"/>
                </a:solidFill>
              </a:rPr>
              <a:t> properties </a:t>
            </a:r>
            <a:r>
              <a:rPr lang="en-US" sz="2000" dirty="0">
                <a:solidFill>
                  <a:srgbClr val="000090"/>
                </a:solidFill>
              </a:rPr>
              <a:t>of NS </a:t>
            </a:r>
            <a:r>
              <a:rPr lang="en-US" sz="2000" dirty="0" smtClean="0">
                <a:solidFill>
                  <a:srgbClr val="000090"/>
                </a:solidFill>
              </a:rPr>
              <a:t>matter into </a:t>
            </a:r>
            <a:r>
              <a:rPr lang="en-US" sz="2000" dirty="0">
                <a:solidFill>
                  <a:srgbClr val="000090"/>
                </a:solidFill>
              </a:rPr>
              <a:t>the </a:t>
            </a:r>
            <a:r>
              <a:rPr lang="en-US" sz="2000" dirty="0" smtClean="0">
                <a:solidFill>
                  <a:srgbClr val="000090"/>
                </a:solidFill>
              </a:rPr>
              <a:t>stars </a:t>
            </a:r>
            <a:r>
              <a:rPr lang="en-US" sz="2000" b="1" dirty="0" smtClean="0">
                <a:solidFill>
                  <a:srgbClr val="FF0000"/>
                </a:solidFill>
              </a:rPr>
              <a:t>macroscopic</a:t>
            </a:r>
            <a:r>
              <a:rPr lang="en-US" sz="2000" dirty="0" smtClean="0">
                <a:solidFill>
                  <a:srgbClr val="000090"/>
                </a:solidFill>
              </a:rPr>
              <a:t> properties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06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121" y="1143000"/>
            <a:ext cx="4597879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19200"/>
            <a:ext cx="4012480" cy="2819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9144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>
                <a:solidFill>
                  <a:srgbClr val="660066"/>
                </a:solidFill>
              </a:rPr>
              <a:t>Pascalidhis</a:t>
            </a:r>
            <a:r>
              <a:rPr lang="en-US" sz="1400" dirty="0">
                <a:solidFill>
                  <a:srgbClr val="660066"/>
                </a:solidFill>
              </a:rPr>
              <a:t> et al.</a:t>
            </a:r>
            <a:r>
              <a:rPr lang="en-US" sz="1400" dirty="0" smtClean="0">
                <a:solidFill>
                  <a:srgbClr val="660066"/>
                </a:solidFill>
              </a:rPr>
              <a:t>, </a:t>
            </a:r>
            <a:r>
              <a:rPr lang="en-US" sz="1400" dirty="0">
                <a:solidFill>
                  <a:srgbClr val="660066"/>
                </a:solidFill>
              </a:rPr>
              <a:t>arXiv:1712.00451</a:t>
            </a:r>
          </a:p>
        </p:txBody>
      </p:sp>
      <p:sp>
        <p:nvSpPr>
          <p:cNvPr id="7" name="Rectangle 6"/>
          <p:cNvSpPr/>
          <p:nvPr/>
        </p:nvSpPr>
        <p:spPr>
          <a:xfrm>
            <a:off x="4588435" y="8382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1400" dirty="0">
                <a:solidFill>
                  <a:srgbClr val="660066"/>
                </a:solidFill>
              </a:rPr>
              <a:t>Annala, E., </a:t>
            </a:r>
            <a:r>
              <a:rPr lang="fi-FI" sz="1400" dirty="0" err="1">
                <a:solidFill>
                  <a:srgbClr val="660066"/>
                </a:solidFill>
              </a:rPr>
              <a:t>Gorda</a:t>
            </a:r>
            <a:r>
              <a:rPr lang="fi-FI" sz="1400" dirty="0">
                <a:solidFill>
                  <a:srgbClr val="660066"/>
                </a:solidFill>
              </a:rPr>
              <a:t>, T., Kurkela, A., </a:t>
            </a:r>
            <a:r>
              <a:rPr lang="fi-FI" sz="1400" dirty="0" err="1">
                <a:solidFill>
                  <a:srgbClr val="660066"/>
                </a:solidFill>
              </a:rPr>
              <a:t>Nattila</a:t>
            </a:r>
            <a:r>
              <a:rPr lang="fi-FI" sz="1400" dirty="0">
                <a:solidFill>
                  <a:srgbClr val="660066"/>
                </a:solidFill>
              </a:rPr>
              <a:t>, J.,</a:t>
            </a:r>
          </a:p>
          <a:p>
            <a:r>
              <a:rPr lang="fi-FI" sz="1400" dirty="0">
                <a:solidFill>
                  <a:srgbClr val="660066"/>
                </a:solidFill>
              </a:rPr>
              <a:t>&amp; Vuorinen, A. </a:t>
            </a:r>
            <a:r>
              <a:rPr lang="fi-FI" sz="1400" dirty="0" smtClean="0">
                <a:solidFill>
                  <a:srgbClr val="660066"/>
                </a:solidFill>
              </a:rPr>
              <a:t>arXiv:1903.09121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09800" y="4495800"/>
            <a:ext cx="4572000" cy="1323439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>
            <a:spAutoFit/>
          </a:bodyPr>
          <a:lstStyle/>
          <a:p>
            <a:r>
              <a:rPr lang="en-US" sz="1600" dirty="0" smtClean="0"/>
              <a:t>“ …the existence of </a:t>
            </a:r>
            <a:r>
              <a:rPr lang="en-US" sz="1600" dirty="0"/>
              <a:t>quark-matter cores inside very massive </a:t>
            </a:r>
            <a:r>
              <a:rPr lang="en-US" sz="1600" dirty="0" smtClean="0"/>
              <a:t>NSs should </a:t>
            </a:r>
            <a:r>
              <a:rPr lang="en-US" sz="1600" dirty="0"/>
              <a:t>be considered the standard scenario, </a:t>
            </a:r>
            <a:r>
              <a:rPr lang="en-US" sz="1600" dirty="0" smtClean="0"/>
              <a:t>not an </a:t>
            </a:r>
            <a:r>
              <a:rPr lang="en-US" sz="1600" dirty="0"/>
              <a:t>exotic alternative. QM is altogether </a:t>
            </a:r>
            <a:r>
              <a:rPr lang="en-US" sz="1600" dirty="0" smtClean="0"/>
              <a:t>absent in </a:t>
            </a:r>
            <a:r>
              <a:rPr lang="en-US" sz="1600" dirty="0"/>
              <a:t>NS cores only under very specific conditions</a:t>
            </a:r>
            <a:r>
              <a:rPr lang="en-US" sz="1600" dirty="0" smtClean="0"/>
              <a:t>,…”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292849" y="3273623"/>
            <a:ext cx="1831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</a:t>
            </a:r>
            <a:r>
              <a:rPr lang="en-US" sz="1400" dirty="0" smtClean="0"/>
              <a:t>aryon matter phase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676400" y="1371600"/>
            <a:ext cx="1012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QM phase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447800" y="3276600"/>
            <a:ext cx="4572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362200" y="1752600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014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0B8FC6-5B21-6A4D-AAEB-4EA4623E738D}" type="datetime1">
              <a:rPr lang="en-US" smtClean="0"/>
              <a:t>5/16/19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D2C064-2997-E248-BA91-29658AFAD0D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383096"/>
            <a:ext cx="1828800" cy="16743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514290"/>
            <a:ext cx="594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chemeClr val="tx2"/>
                </a:solidFill>
              </a:rPr>
              <a:t>Burkert</a:t>
            </a:r>
            <a:r>
              <a:rPr lang="en-US" sz="2000" dirty="0" smtClean="0">
                <a:solidFill>
                  <a:schemeClr val="tx2"/>
                </a:solidFill>
              </a:rPr>
              <a:t>, </a:t>
            </a:r>
            <a:r>
              <a:rPr lang="en-US" sz="2000" dirty="0" err="1" smtClean="0">
                <a:solidFill>
                  <a:schemeClr val="tx2"/>
                </a:solidFill>
              </a:rPr>
              <a:t>Elouadrhiri</a:t>
            </a:r>
            <a:r>
              <a:rPr lang="en-US" sz="2000" dirty="0" smtClean="0">
                <a:solidFill>
                  <a:schemeClr val="tx2"/>
                </a:solidFill>
              </a:rPr>
              <a:t>, </a:t>
            </a:r>
            <a:r>
              <a:rPr lang="en-US" sz="2000" dirty="0" err="1" smtClean="0">
                <a:solidFill>
                  <a:schemeClr val="tx2"/>
                </a:solidFill>
              </a:rPr>
              <a:t>Girod</a:t>
            </a:r>
            <a:r>
              <a:rPr lang="en-US" sz="2000" dirty="0" smtClean="0">
                <a:solidFill>
                  <a:schemeClr val="tx2"/>
                </a:solidFill>
              </a:rPr>
              <a:t>, Nature 557, 396 (2018)    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4546937"/>
            <a:ext cx="861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“The </a:t>
            </a:r>
            <a:r>
              <a:rPr lang="en-US" sz="2000" b="1" dirty="0"/>
              <a:t>average peak pressure near the </a:t>
            </a:r>
            <a:r>
              <a:rPr lang="en-US" sz="2000" b="1" dirty="0" smtClean="0"/>
              <a:t>center </a:t>
            </a:r>
            <a:r>
              <a:rPr lang="en-US" sz="2000" b="1" dirty="0"/>
              <a:t>is about 10</a:t>
            </a:r>
            <a:r>
              <a:rPr lang="en-US" sz="2000" b="1" baseline="30000" dirty="0"/>
              <a:t>35</a:t>
            </a:r>
            <a:r>
              <a:rPr lang="en-US" sz="2000" b="1" dirty="0"/>
              <a:t> </a:t>
            </a:r>
            <a:r>
              <a:rPr lang="en-US" sz="2000" b="1" dirty="0" err="1"/>
              <a:t>pascals</a:t>
            </a:r>
            <a:r>
              <a:rPr lang="en-US" sz="2000" b="1" dirty="0"/>
              <a:t>, which exceeds the pressure estimated for the most densely packed known objects in the Universe, neutron </a:t>
            </a:r>
            <a:r>
              <a:rPr lang="en-US" sz="2000" b="1" dirty="0" smtClean="0"/>
              <a:t>stars”</a:t>
            </a:r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87765"/>
            <a:ext cx="3265363" cy="307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64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uark-structure-of-silicon-atom-nucleus-arscimed.jpg"/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04800"/>
            <a:ext cx="9250883" cy="991941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685800"/>
            <a:ext cx="8458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dirty="0" smtClean="0">
                <a:solidFill>
                  <a:srgbClr val="000090"/>
                </a:solidFill>
              </a:rPr>
              <a:t>We propose a </a:t>
            </a:r>
            <a:r>
              <a:rPr lang="en-US" dirty="0">
                <a:solidFill>
                  <a:srgbClr val="000090"/>
                </a:solidFill>
              </a:rPr>
              <a:t>new, </a:t>
            </a:r>
            <a:r>
              <a:rPr lang="en-US" dirty="0">
                <a:solidFill>
                  <a:srgbClr val="FF0000"/>
                </a:solidFill>
              </a:rPr>
              <a:t>model independent </a:t>
            </a:r>
            <a:r>
              <a:rPr lang="en-US" dirty="0">
                <a:solidFill>
                  <a:srgbClr val="000090"/>
                </a:solidFill>
              </a:rPr>
              <a:t>way of evaluating the </a:t>
            </a:r>
            <a:r>
              <a:rPr lang="en-US" dirty="0" err="1">
                <a:solidFill>
                  <a:srgbClr val="000090"/>
                </a:solidFill>
              </a:rPr>
              <a:t>EoS</a:t>
            </a:r>
            <a:r>
              <a:rPr lang="en-US" dirty="0">
                <a:solidFill>
                  <a:srgbClr val="000090"/>
                </a:solidFill>
              </a:rPr>
              <a:t> in the quark matter phase by inferring it directly from the matrix elements of the QCD Energy Momentum Tensor (EMT) between nucleon states. </a:t>
            </a:r>
          </a:p>
          <a:p>
            <a:endParaRPr lang="en-US" dirty="0" smtClean="0"/>
          </a:p>
          <a:p>
            <a:pPr marL="342900" indent="-342900">
              <a:buFont typeface="Wingdings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Model independent means relating measurement to measurement</a:t>
            </a:r>
          </a:p>
          <a:p>
            <a:pPr marL="342900" indent="-342900">
              <a:buFont typeface="Wingdings" charset="2"/>
              <a:buChar char="Ø"/>
            </a:pP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The ingredients of our calculation are </a:t>
            </a:r>
            <a:r>
              <a:rPr lang="en-US" dirty="0" smtClean="0">
                <a:solidFill>
                  <a:srgbClr val="FF0000"/>
                </a:solidFill>
              </a:rPr>
              <a:t>GPDs</a:t>
            </a:r>
          </a:p>
          <a:p>
            <a:pPr marL="342900" indent="-342900">
              <a:buFont typeface="Wingdings" charset="2"/>
              <a:buChar char="Ø"/>
            </a:pPr>
            <a:endParaRPr lang="en-US" dirty="0"/>
          </a:p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This allows us to introduce </a:t>
            </a:r>
            <a:r>
              <a:rPr lang="en-US" dirty="0" smtClean="0">
                <a:solidFill>
                  <a:srgbClr val="FF0000"/>
                </a:solidFill>
              </a:rPr>
              <a:t>spatial coordinates/distance </a:t>
            </a:r>
            <a:r>
              <a:rPr lang="en-US" dirty="0" smtClean="0"/>
              <a:t>in the picture in a novel way </a:t>
            </a:r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66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2542" y="304800"/>
            <a:ext cx="2769258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Based on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48400" y="6172200"/>
            <a:ext cx="2682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 arXiv:1812.01479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0793">
            <a:off x="407544" y="1075126"/>
            <a:ext cx="8690314" cy="517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2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307989"/>
            <a:ext cx="4114800" cy="262621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33400"/>
            <a:ext cx="3925019" cy="2667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343400" y="3124200"/>
            <a:ext cx="1524000" cy="1447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flipH="1">
            <a:off x="5105399" y="35814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flipH="1">
            <a:off x="4724399" y="35814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flipH="1">
            <a:off x="5105400" y="34290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H="1">
            <a:off x="5029200" y="35052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flipH="1">
            <a:off x="4800600" y="36576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H="1">
            <a:off x="4724400" y="37338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H="1">
            <a:off x="4876799" y="38862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flipH="1">
            <a:off x="5334000" y="38100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H="1">
            <a:off x="5029199" y="38862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flipH="1">
            <a:off x="5333999" y="36576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6200" y="304800"/>
            <a:ext cx="3563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Densities and distance scales</a:t>
            </a: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019800" y="4114800"/>
            <a:ext cx="1371600" cy="21336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105400" y="4038600"/>
            <a:ext cx="533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1</a:t>
            </a:r>
            <a:r>
              <a:rPr lang="en-US" sz="1400" dirty="0" smtClean="0"/>
              <a:t>fm</a:t>
            </a:r>
            <a:endParaRPr lang="en-US" sz="1400" dirty="0"/>
          </a:p>
        </p:txBody>
      </p:sp>
      <p:sp>
        <p:nvSpPr>
          <p:cNvPr id="24" name="Oval 23"/>
          <p:cNvSpPr/>
          <p:nvPr/>
        </p:nvSpPr>
        <p:spPr>
          <a:xfrm flipH="1">
            <a:off x="4953000" y="38100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410200" y="4038600"/>
            <a:ext cx="381000" cy="0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914400" y="3124200"/>
            <a:ext cx="1524000" cy="1447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flipH="1">
            <a:off x="1676399" y="32766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flipH="1">
            <a:off x="1143000" y="36576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flipH="1">
            <a:off x="1295400" y="35814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flipH="1">
            <a:off x="609599" y="38862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flipH="1">
            <a:off x="1904999" y="34290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flipH="1">
            <a:off x="1295400" y="37338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flipH="1">
            <a:off x="1447800" y="39624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flipH="1">
            <a:off x="1600200" y="33528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flipH="1">
            <a:off x="1905000" y="35814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flipH="1">
            <a:off x="1600199" y="40386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flipH="1">
            <a:off x="2057399" y="35052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676400" y="4111823"/>
            <a:ext cx="533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smtClean="0"/>
              <a:t>2fm</a:t>
            </a:r>
            <a:endParaRPr lang="en-US" sz="1400" dirty="0"/>
          </a:p>
        </p:txBody>
      </p:sp>
      <p:sp>
        <p:nvSpPr>
          <p:cNvPr id="42" name="Oval 41"/>
          <p:cNvSpPr/>
          <p:nvPr/>
        </p:nvSpPr>
        <p:spPr>
          <a:xfrm flipH="1">
            <a:off x="1600200" y="38862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457200" y="4114800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28600" y="41148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0.5 </a:t>
            </a:r>
            <a:r>
              <a:rPr lang="en-US" sz="1400" dirty="0" err="1" smtClean="0"/>
              <a:t>fm</a:t>
            </a:r>
            <a:endParaRPr lang="en-US" sz="1400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676400" y="4114800"/>
            <a:ext cx="533400" cy="0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1524000" y="4267200"/>
            <a:ext cx="1447800" cy="18288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4572000" y="4343400"/>
            <a:ext cx="304800" cy="15240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 flipH="1">
            <a:off x="1524000" y="32004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flipH="1">
            <a:off x="457200" y="38862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flipH="1">
            <a:off x="533400" y="37338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flipH="1">
            <a:off x="5410199" y="37338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239000" y="3124200"/>
            <a:ext cx="1524000" cy="1447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 flipH="1">
            <a:off x="8000999" y="35814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flipH="1">
            <a:off x="7619999" y="35814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flipH="1">
            <a:off x="8229599" y="34290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 flipH="1">
            <a:off x="8000999" y="33528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 flipH="1">
            <a:off x="7772399" y="34290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 flipH="1">
            <a:off x="7620000" y="38862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flipH="1">
            <a:off x="8001000" y="38100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 flipH="1">
            <a:off x="8229600" y="38100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flipH="1">
            <a:off x="7772400" y="37338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 flipH="1">
            <a:off x="7772400" y="41148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 flipH="1">
            <a:off x="7924799" y="40386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 flipH="1">
            <a:off x="8381999" y="36576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ight Arrow Callout 77"/>
          <p:cNvSpPr/>
          <p:nvPr/>
        </p:nvSpPr>
        <p:spPr>
          <a:xfrm>
            <a:off x="3124200" y="3124200"/>
            <a:ext cx="1371600" cy="6096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457"/>
            </a:avLst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q</a:t>
            </a:r>
            <a:r>
              <a:rPr lang="en-US" sz="1400" dirty="0" smtClean="0">
                <a:solidFill>
                  <a:srgbClr val="FFFF00"/>
                </a:solidFill>
              </a:rPr>
              <a:t>uark and gluon structure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79" name="Right Arrow Callout 78"/>
          <p:cNvSpPr/>
          <p:nvPr/>
        </p:nvSpPr>
        <p:spPr>
          <a:xfrm>
            <a:off x="0" y="3124200"/>
            <a:ext cx="1219200" cy="381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457"/>
            </a:avLst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nucleons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40" name="Right Arrow Callout 39"/>
          <p:cNvSpPr/>
          <p:nvPr/>
        </p:nvSpPr>
        <p:spPr>
          <a:xfrm>
            <a:off x="5943600" y="3276600"/>
            <a:ext cx="1676400" cy="381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7370"/>
            </a:avLst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rgbClr val="FFFF00"/>
                </a:solidFill>
              </a:rPr>
              <a:t>deconfinement</a:t>
            </a:r>
            <a:endParaRPr lang="en-US" sz="1400" dirty="0">
              <a:solidFill>
                <a:srgbClr val="FFFF00"/>
              </a:solidFill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H="1">
            <a:off x="2057400" y="2057400"/>
            <a:ext cx="1600200" cy="10668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4267200" y="1676400"/>
            <a:ext cx="685800" cy="14478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5715000" y="609601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dirty="0">
                <a:solidFill>
                  <a:srgbClr val="660066"/>
                </a:solidFill>
              </a:rPr>
              <a:t>Annala, E., </a:t>
            </a:r>
            <a:r>
              <a:rPr lang="fi-FI" sz="1200" dirty="0" err="1">
                <a:solidFill>
                  <a:srgbClr val="660066"/>
                </a:solidFill>
              </a:rPr>
              <a:t>Gorda</a:t>
            </a:r>
            <a:r>
              <a:rPr lang="fi-FI" sz="1200" dirty="0">
                <a:solidFill>
                  <a:srgbClr val="660066"/>
                </a:solidFill>
              </a:rPr>
              <a:t>, T., Kurkela, A., </a:t>
            </a:r>
            <a:r>
              <a:rPr lang="fi-FI" sz="1200" dirty="0" err="1">
                <a:solidFill>
                  <a:srgbClr val="660066"/>
                </a:solidFill>
              </a:rPr>
              <a:t>Nattila</a:t>
            </a:r>
            <a:r>
              <a:rPr lang="fi-FI" sz="1200" dirty="0">
                <a:solidFill>
                  <a:srgbClr val="660066"/>
                </a:solidFill>
              </a:rPr>
              <a:t>, J.,</a:t>
            </a:r>
          </a:p>
          <a:p>
            <a:r>
              <a:rPr lang="fi-FI" sz="1200" dirty="0">
                <a:solidFill>
                  <a:srgbClr val="660066"/>
                </a:solidFill>
              </a:rPr>
              <a:t>&amp; Vuorinen, A. </a:t>
            </a:r>
            <a:r>
              <a:rPr lang="fi-FI" sz="1200" dirty="0" smtClean="0">
                <a:solidFill>
                  <a:srgbClr val="660066"/>
                </a:solidFill>
              </a:rPr>
              <a:t>arXiv:1903.09121</a:t>
            </a:r>
            <a:endParaRPr lang="en-US" sz="1200" dirty="0">
              <a:solidFill>
                <a:srgbClr val="660066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327208" y="6400800"/>
            <a:ext cx="2779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smtClean="0">
                <a:solidFill>
                  <a:srgbClr val="660066"/>
                </a:solidFill>
              </a:rPr>
              <a:t>G. </a:t>
            </a:r>
            <a:r>
              <a:rPr lang="da-DK" sz="1400" dirty="0" err="1" smtClean="0">
                <a:solidFill>
                  <a:srgbClr val="660066"/>
                </a:solidFill>
              </a:rPr>
              <a:t>Baym</a:t>
            </a:r>
            <a:r>
              <a:rPr lang="da-DK" sz="1400" dirty="0" smtClean="0">
                <a:solidFill>
                  <a:srgbClr val="660066"/>
                </a:solidFill>
              </a:rPr>
              <a:t> et al. arXiv:1707.04966</a:t>
            </a:r>
            <a:endParaRPr lang="en-US" sz="1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61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162800" y="609600"/>
            <a:ext cx="1676400" cy="16764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001000" y="304800"/>
            <a:ext cx="0" cy="2590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8153400" y="8382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781800" y="1447800"/>
            <a:ext cx="2362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458200" y="914400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8001000" y="1066800"/>
            <a:ext cx="304800" cy="381000"/>
          </a:xfrm>
          <a:prstGeom prst="straightConnector1">
            <a:avLst/>
          </a:prstGeom>
          <a:ln w="38100" cmpd="sng"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1" idx="3"/>
          </p:cNvCxnSpPr>
          <p:nvPr/>
        </p:nvCxnSpPr>
        <p:spPr>
          <a:xfrm flipV="1">
            <a:off x="8305800" y="979441"/>
            <a:ext cx="163559" cy="8735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227141" y="1066800"/>
            <a:ext cx="68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b-b’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01000" y="528935"/>
            <a:ext cx="412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’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23" descr="rhoA_latexi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90600"/>
            <a:ext cx="4943478" cy="76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32766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qa_latexi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09800"/>
            <a:ext cx="5308600" cy="6894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048000"/>
            <a:ext cx="4169410" cy="30884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3352800"/>
            <a:ext cx="104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= 2 </a:t>
            </a:r>
            <a:r>
              <a:rPr lang="en-US" sz="2000" dirty="0" err="1" smtClean="0"/>
              <a:t>fm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200400"/>
            <a:ext cx="4023979" cy="30723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19600" y="3352800"/>
            <a:ext cx="1403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= 0.75 </a:t>
            </a:r>
            <a:r>
              <a:rPr lang="en-US" sz="2000" dirty="0" err="1" smtClean="0"/>
              <a:t>fm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77226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" y="533401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ALERT Proposal at </a:t>
            </a:r>
            <a:r>
              <a:rPr lang="en-US" sz="2000" dirty="0">
                <a:solidFill>
                  <a:srgbClr val="FF0000"/>
                </a:solidFill>
              </a:rPr>
              <a:t>Jefferson Lab: Nuclear Exclusive and Semi-inclusive </a:t>
            </a:r>
            <a:r>
              <a:rPr lang="en-US" sz="2000" dirty="0" smtClean="0">
                <a:solidFill>
                  <a:srgbClr val="FF0000"/>
                </a:solidFill>
              </a:rPr>
              <a:t>Measurements with </a:t>
            </a:r>
            <a:r>
              <a:rPr lang="en-US" sz="2000" dirty="0">
                <a:solidFill>
                  <a:srgbClr val="FF0000"/>
                </a:solidFill>
              </a:rPr>
              <a:t>A New CLAS12 Low Energy Recoil Tracker</a:t>
            </a:r>
          </a:p>
          <a:p>
            <a:r>
              <a:rPr lang="en-US" sz="1800" dirty="0" smtClean="0">
                <a:solidFill>
                  <a:srgbClr val="660066"/>
                </a:solidFill>
              </a:rPr>
              <a:t>W. Armstrong et al.</a:t>
            </a:r>
            <a:endParaRPr lang="en-US" sz="1800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088" y="1447800"/>
            <a:ext cx="3856901" cy="339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90700"/>
            <a:ext cx="4673600" cy="1714500"/>
          </a:xfrm>
          <a:prstGeom prst="rect">
            <a:avLst/>
          </a:prstGeom>
        </p:spPr>
      </p:pic>
      <p:pic>
        <p:nvPicPr>
          <p:cNvPr id="8" name="Picture 7" descr="tmunu_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" y="5334000"/>
            <a:ext cx="8839200" cy="4242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4648200"/>
            <a:ext cx="740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S=0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066800" y="4572000"/>
            <a:ext cx="609600" cy="609600"/>
          </a:xfrm>
          <a:prstGeom prst="ellipse">
            <a:avLst/>
          </a:prstGeom>
          <a:solidFill>
            <a:srgbClr val="3366FF">
              <a:alpha val="44000"/>
            </a:srgbClr>
          </a:solidFill>
          <a:ln>
            <a:noFill/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0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59773" y="2662535"/>
            <a:ext cx="5555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Nucleon </a:t>
            </a:r>
            <a:r>
              <a:rPr lang="en-US" dirty="0" err="1" smtClean="0">
                <a:solidFill>
                  <a:srgbClr val="FF0000"/>
                </a:solidFill>
              </a:rPr>
              <a:t>Gravitomagnetic</a:t>
            </a:r>
            <a:r>
              <a:rPr lang="en-US" dirty="0" smtClean="0">
                <a:solidFill>
                  <a:srgbClr val="FF0000"/>
                </a:solidFill>
              </a:rPr>
              <a:t> Form Factors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quark-structure-of-silicon-atom-nucleus-arscimed.jpg"/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" y="0"/>
            <a:ext cx="9250883" cy="991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24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457200"/>
            <a:ext cx="635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C</a:t>
            </a:r>
            <a:r>
              <a:rPr lang="en-US" baseline="-25000" dirty="0" smtClean="0">
                <a:solidFill>
                  <a:srgbClr val="660066"/>
                </a:solidFill>
              </a:rPr>
              <a:t>20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3349823"/>
            <a:ext cx="50291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660066"/>
                </a:solidFill>
              </a:rPr>
              <a:t>Jlab</a:t>
            </a:r>
            <a:r>
              <a:rPr lang="en-US" sz="1400" dirty="0" smtClean="0">
                <a:solidFill>
                  <a:srgbClr val="660066"/>
                </a:solidFill>
              </a:rPr>
              <a:t> Hall B, </a:t>
            </a:r>
            <a:r>
              <a:rPr lang="en-US" sz="1400" dirty="0" err="1" smtClean="0">
                <a:solidFill>
                  <a:srgbClr val="660066"/>
                </a:solidFill>
              </a:rPr>
              <a:t>Burkert</a:t>
            </a:r>
            <a:r>
              <a:rPr lang="en-US" sz="1400" dirty="0">
                <a:solidFill>
                  <a:srgbClr val="660066"/>
                </a:solidFill>
              </a:rPr>
              <a:t> </a:t>
            </a:r>
            <a:r>
              <a:rPr lang="en-US" sz="1400" dirty="0" err="1" smtClean="0">
                <a:solidFill>
                  <a:srgbClr val="660066"/>
                </a:solidFill>
              </a:rPr>
              <a:t>Elouadrhiri</a:t>
            </a:r>
            <a:r>
              <a:rPr lang="en-US" sz="1400" dirty="0" smtClean="0">
                <a:solidFill>
                  <a:srgbClr val="660066"/>
                </a:solidFill>
              </a:rPr>
              <a:t>, </a:t>
            </a:r>
            <a:r>
              <a:rPr lang="en-US" sz="1400" dirty="0" err="1" smtClean="0">
                <a:solidFill>
                  <a:srgbClr val="660066"/>
                </a:solidFill>
              </a:rPr>
              <a:t>Girod</a:t>
            </a:r>
            <a:r>
              <a:rPr lang="en-US" sz="1400" dirty="0" smtClean="0">
                <a:solidFill>
                  <a:srgbClr val="660066"/>
                </a:solidFill>
              </a:rPr>
              <a:t>, Nature (2018)    </a:t>
            </a:r>
            <a:endParaRPr lang="en-US" sz="1400" dirty="0">
              <a:solidFill>
                <a:srgbClr val="660066"/>
              </a:solidFill>
            </a:endParaRPr>
          </a:p>
        </p:txBody>
      </p:sp>
      <p:pic>
        <p:nvPicPr>
          <p:cNvPr id="7" name="Picture 6" descr="haegler_fig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807721"/>
            <a:ext cx="6400799" cy="24688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81616" y="710624"/>
            <a:ext cx="35573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Ph. </a:t>
            </a:r>
            <a:r>
              <a:rPr lang="en-US" sz="1600" dirty="0" err="1" smtClean="0"/>
              <a:t>Haegler</a:t>
            </a:r>
            <a:r>
              <a:rPr lang="en-US" sz="1600" dirty="0" smtClean="0"/>
              <a:t>, </a:t>
            </a:r>
            <a:r>
              <a:rPr lang="en-US" sz="1600" dirty="0" err="1" smtClean="0"/>
              <a:t>JoP</a:t>
            </a:r>
            <a:r>
              <a:rPr lang="en-US" sz="1600" dirty="0" smtClean="0"/>
              <a:t>: </a:t>
            </a:r>
            <a:r>
              <a:rPr lang="en-US" sz="1600" b="1" dirty="0" smtClean="0"/>
              <a:t>295 </a:t>
            </a:r>
            <a:r>
              <a:rPr lang="en-US" sz="1600" dirty="0"/>
              <a:t>(2011) 012009 </a:t>
            </a:r>
          </a:p>
          <a:p>
            <a:endParaRPr lang="en-US" sz="1600" dirty="0"/>
          </a:p>
        </p:txBody>
      </p:sp>
      <p:pic>
        <p:nvPicPr>
          <p:cNvPr id="9" name="Picture 8" descr="Figure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375212"/>
            <a:ext cx="2971800" cy="32541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9509" y="990600"/>
            <a:ext cx="57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u</a:t>
            </a:r>
            <a:r>
              <a:rPr lang="en-US" sz="1800" dirty="0" err="1">
                <a:solidFill>
                  <a:srgbClr val="FF0000"/>
                </a:solidFill>
              </a:rPr>
              <a:t>+</a:t>
            </a:r>
            <a:r>
              <a:rPr lang="en-US" sz="1800" dirty="0" err="1" smtClean="0">
                <a:solidFill>
                  <a:srgbClr val="FF0000"/>
                </a:solidFill>
              </a:rPr>
              <a:t>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990600"/>
            <a:ext cx="518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u</a:t>
            </a:r>
            <a:r>
              <a:rPr lang="en-US" sz="1800" dirty="0" smtClean="0">
                <a:solidFill>
                  <a:srgbClr val="FF0000"/>
                </a:solidFill>
              </a:rPr>
              <a:t>-d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1" name="Picture 10" descr="C20_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429000"/>
            <a:ext cx="3556000" cy="2667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00600" y="3276600"/>
            <a:ext cx="762000" cy="2514600"/>
          </a:xfrm>
          <a:prstGeom prst="rect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5836923" y="4346545"/>
            <a:ext cx="789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Lattice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1600" y="3276600"/>
            <a:ext cx="838200" cy="25146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3618299" y="4346545"/>
            <a:ext cx="1941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e</a:t>
            </a:r>
            <a:r>
              <a:rPr lang="en-US" sz="1600" dirty="0" smtClean="0">
                <a:solidFill>
                  <a:srgbClr val="0000FF"/>
                </a:solidFill>
              </a:rPr>
              <a:t>xperimental range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96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728" y="3657600"/>
            <a:ext cx="3890772" cy="2628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0" y="528935"/>
            <a:ext cx="1159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Gluons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0"/>
            <a:ext cx="7378700" cy="25650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3581400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baseline="-25000" dirty="0" smtClean="0"/>
              <a:t>π</a:t>
            </a:r>
            <a:r>
              <a:rPr lang="en-US" sz="2000" dirty="0" smtClean="0"/>
              <a:t>=450 MeV</a:t>
            </a:r>
            <a:endParaRPr lang="en-US" sz="2000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4460687" y="6336268"/>
            <a:ext cx="4607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660066"/>
                </a:solidFill>
              </a:rPr>
              <a:t>Detmold, Shanahan, </a:t>
            </a:r>
            <a:r>
              <a:rPr lang="en-US" sz="1800" dirty="0" err="1" smtClean="0">
                <a:solidFill>
                  <a:srgbClr val="660066"/>
                </a:solidFill>
              </a:rPr>
              <a:t>Phys.Rev</a:t>
            </a:r>
            <a:r>
              <a:rPr lang="en-US" sz="1800" dirty="0">
                <a:solidFill>
                  <a:srgbClr val="660066"/>
                </a:solidFill>
              </a:rPr>
              <a:t>. D99 (2019)</a:t>
            </a:r>
          </a:p>
        </p:txBody>
      </p:sp>
    </p:spTree>
    <p:extLst>
      <p:ext uri="{BB962C8B-B14F-4D97-AF65-F5344CB8AC3E}">
        <p14:creationId xmlns:p14="http://schemas.microsoft.com/office/powerpoint/2010/main" val="1362879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203C9A-4366-7046-9215-395DCBA05DC1}" type="datetime1">
              <a:rPr lang="en-US" smtClean="0"/>
              <a:t>5/16/19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DF2F1-A517-B04A-BFAB-1873C53F863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10" name="Date Placeholder 1"/>
          <p:cNvSpPr txBox="1">
            <a:spLocks/>
          </p:cNvSpPr>
          <p:nvPr/>
        </p:nvSpPr>
        <p:spPr>
          <a:xfrm>
            <a:off x="914400" y="2621044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16A94A18-66C2-A54B-A167-329473CCEBB7}" type="datetime1">
              <a:rPr lang="en-US" smtClean="0"/>
              <a:pPr>
                <a:defRPr/>
              </a:pPr>
              <a:t>5/16/19</a:t>
            </a:fld>
            <a:endParaRPr lang="en-US"/>
          </a:p>
        </p:txBody>
      </p:sp>
      <p:pic>
        <p:nvPicPr>
          <p:cNvPr id="12" name="Picture 11" descr="OAM_fig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124200"/>
            <a:ext cx="6074684" cy="2824964"/>
          </a:xfrm>
          <a:prstGeom prst="rect">
            <a:avLst/>
          </a:prstGeom>
          <a:ln w="3175" cmpd="sng">
            <a:noFill/>
          </a:ln>
        </p:spPr>
      </p:pic>
      <p:sp>
        <p:nvSpPr>
          <p:cNvPr id="14" name="Curved Right Arrow 13"/>
          <p:cNvSpPr/>
          <p:nvPr/>
        </p:nvSpPr>
        <p:spPr>
          <a:xfrm rot="16200000">
            <a:off x="5932204" y="4406800"/>
            <a:ext cx="638264" cy="2892535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78561" y="5281528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-</a:t>
            </a:r>
            <a:r>
              <a:rPr lang="en-US" dirty="0"/>
              <a:t>p</a:t>
            </a:r>
            <a:r>
              <a:rPr lang="en-US" dirty="0" smtClean="0"/>
              <a:t>’=</a:t>
            </a:r>
            <a:r>
              <a:rPr lang="en-US" dirty="0" err="1" smtClean="0"/>
              <a:t>Δ</a:t>
            </a:r>
            <a:endParaRPr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 rot="18437000" flipV="1">
            <a:off x="5173514" y="2847779"/>
            <a:ext cx="569545" cy="981571"/>
          </a:xfrm>
          <a:custGeom>
            <a:avLst/>
            <a:gdLst>
              <a:gd name="T0" fmla="*/ 2147483647 w 456"/>
              <a:gd name="T1" fmla="*/ 0 h 672"/>
              <a:gd name="T2" fmla="*/ 2147483647 w 456"/>
              <a:gd name="T3" fmla="*/ 2147483647 h 672"/>
              <a:gd name="T4" fmla="*/ 2147483647 w 456"/>
              <a:gd name="T5" fmla="*/ 2147483647 h 672"/>
              <a:gd name="T6" fmla="*/ 2147483647 w 456"/>
              <a:gd name="T7" fmla="*/ 2147483647 h 672"/>
              <a:gd name="T8" fmla="*/ 2147483647 w 456"/>
              <a:gd name="T9" fmla="*/ 2147483647 h 672"/>
              <a:gd name="T10" fmla="*/ 2147483647 w 456"/>
              <a:gd name="T11" fmla="*/ 2147483647 h 672"/>
              <a:gd name="T12" fmla="*/ 2147483647 w 456"/>
              <a:gd name="T13" fmla="*/ 2147483647 h 672"/>
              <a:gd name="T14" fmla="*/ 2147483647 w 456"/>
              <a:gd name="T15" fmla="*/ 2147483647 h 672"/>
              <a:gd name="T16" fmla="*/ 2147483647 w 456"/>
              <a:gd name="T17" fmla="*/ 2147483647 h 672"/>
              <a:gd name="T18" fmla="*/ 2147483647 w 456"/>
              <a:gd name="T19" fmla="*/ 2147483647 h 6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0" y="381000"/>
            <a:ext cx="6248400" cy="9906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dirty="0" smtClean="0"/>
              <a:t> </a:t>
            </a:r>
            <a:r>
              <a:rPr lang="en-US" sz="2800" b="1" dirty="0">
                <a:solidFill>
                  <a:srgbClr val="000090"/>
                </a:solidFill>
              </a:rPr>
              <a:t>T</a:t>
            </a:r>
            <a:r>
              <a:rPr lang="en-US" sz="2800" b="1" dirty="0" smtClean="0">
                <a:solidFill>
                  <a:srgbClr val="000090"/>
                </a:solidFill>
              </a:rPr>
              <a:t>wo</a:t>
            </a:r>
            <a:r>
              <a:rPr lang="en-US" sz="2800" dirty="0" smtClean="0"/>
              <a:t> </a:t>
            </a:r>
            <a:r>
              <a:rPr lang="en-US" sz="2800" dirty="0"/>
              <a:t>distinct distance </a:t>
            </a:r>
            <a:r>
              <a:rPr lang="en-US" sz="2800" dirty="0" smtClean="0"/>
              <a:t>scales</a:t>
            </a:r>
            <a:endParaRPr lang="en-US" sz="2800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499148"/>
              </p:ext>
            </p:extLst>
          </p:nvPr>
        </p:nvGraphicFramePr>
        <p:xfrm>
          <a:off x="6705600" y="451462"/>
          <a:ext cx="2137968" cy="92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629" name="Equation" r:id="rId4" imgW="1003300" imgH="431800" progId="Equation.3">
                  <p:embed/>
                </p:oleObj>
              </mc:Choice>
              <mc:Fallback>
                <p:oleObj name="Equation" r:id="rId4" imgW="1003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05600" y="451462"/>
                        <a:ext cx="2137968" cy="920138"/>
                      </a:xfrm>
                      <a:prstGeom prst="rect">
                        <a:avLst/>
                      </a:prstGeom>
                      <a:ln w="38100" cmpd="sng"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6036584" y="3582775"/>
            <a:ext cx="1499816" cy="360600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60340" y="3558600"/>
            <a:ext cx="771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r>
              <a:rPr lang="en-US" baseline="30000" dirty="0" smtClean="0"/>
              <a:t>-</a:t>
            </a:r>
            <a:r>
              <a:rPr lang="en-US" dirty="0"/>
              <a:t>,</a:t>
            </a:r>
            <a:r>
              <a:rPr lang="en-US" dirty="0" err="1" smtClean="0"/>
              <a:t>z</a:t>
            </a:r>
            <a:r>
              <a:rPr lang="en-US" baseline="-25000" dirty="0" err="1" smtClean="0"/>
              <a:t>T</a:t>
            </a:r>
            <a:endParaRPr lang="en-US" dirty="0"/>
          </a:p>
        </p:txBody>
      </p:sp>
      <p:sp>
        <p:nvSpPr>
          <p:cNvPr id="17" name="Freeform 15"/>
          <p:cNvSpPr>
            <a:spLocks/>
          </p:cNvSpPr>
          <p:nvPr/>
        </p:nvSpPr>
        <p:spPr bwMode="auto">
          <a:xfrm rot="2536977" flipV="1">
            <a:off x="6880456" y="3522002"/>
            <a:ext cx="652044" cy="1144266"/>
          </a:xfrm>
          <a:custGeom>
            <a:avLst/>
            <a:gdLst>
              <a:gd name="T0" fmla="*/ 2147483647 w 456"/>
              <a:gd name="T1" fmla="*/ 0 h 672"/>
              <a:gd name="T2" fmla="*/ 2147483647 w 456"/>
              <a:gd name="T3" fmla="*/ 2147483647 h 672"/>
              <a:gd name="T4" fmla="*/ 2147483647 w 456"/>
              <a:gd name="T5" fmla="*/ 2147483647 h 672"/>
              <a:gd name="T6" fmla="*/ 2147483647 w 456"/>
              <a:gd name="T7" fmla="*/ 2147483647 h 672"/>
              <a:gd name="T8" fmla="*/ 2147483647 w 456"/>
              <a:gd name="T9" fmla="*/ 2147483647 h 672"/>
              <a:gd name="T10" fmla="*/ 2147483647 w 456"/>
              <a:gd name="T11" fmla="*/ 2147483647 h 672"/>
              <a:gd name="T12" fmla="*/ 2147483647 w 456"/>
              <a:gd name="T13" fmla="*/ 2147483647 h 672"/>
              <a:gd name="T14" fmla="*/ 2147483647 w 456"/>
              <a:gd name="T15" fmla="*/ 2147483647 h 672"/>
              <a:gd name="T16" fmla="*/ 2147483647 w 456"/>
              <a:gd name="T17" fmla="*/ 2147483647 h 672"/>
              <a:gd name="T18" fmla="*/ 2147483647 w 456"/>
              <a:gd name="T19" fmla="*/ 2147483647 h 6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1694311" y="1336036"/>
            <a:ext cx="8035" cy="1687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94479" y="2188011"/>
            <a:ext cx="1752433" cy="32150"/>
          </a:xfrm>
          <a:prstGeom prst="straightConnector1">
            <a:avLst/>
          </a:prstGeom>
          <a:ln>
            <a:solidFill>
              <a:srgbClr val="2929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90449" y="1384261"/>
            <a:ext cx="1655958" cy="163965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90449" y="1384261"/>
            <a:ext cx="1607727" cy="163965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84807" y="1148917"/>
            <a:ext cx="406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z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92386" y="1046685"/>
            <a:ext cx="45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</a:t>
            </a:r>
            <a:r>
              <a:rPr lang="en-US" baseline="30000" dirty="0" err="1" smtClean="0"/>
              <a:t>o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671532" y="1952766"/>
            <a:ext cx="45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r>
              <a:rPr lang="en-US" baseline="30000" dirty="0" smtClean="0"/>
              <a:t>3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607862" y="1080205"/>
            <a:ext cx="458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z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880848" y="2814935"/>
            <a:ext cx="1621358" cy="46166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76818" y="1127060"/>
            <a:ext cx="1621358" cy="46166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1097998" y="1588725"/>
            <a:ext cx="607694" cy="57069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04800" y="1828800"/>
            <a:ext cx="1234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660066"/>
                </a:solidFill>
              </a:rPr>
              <a:t>Ioffe</a:t>
            </a:r>
            <a:r>
              <a:rPr lang="en-US" sz="2000" dirty="0" smtClean="0">
                <a:solidFill>
                  <a:srgbClr val="660066"/>
                </a:solidFill>
              </a:rPr>
              <a:t> time</a:t>
            </a:r>
            <a:endParaRPr lang="en-US" sz="2000" dirty="0">
              <a:solidFill>
                <a:srgbClr val="660066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5688219" y="3831859"/>
            <a:ext cx="836294" cy="45720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>
            <a:off x="1447800" y="1905000"/>
            <a:ext cx="4343400" cy="2057400"/>
          </a:xfrm>
          <a:prstGeom prst="curvedConnector3">
            <a:avLst>
              <a:gd name="adj1" fmla="val 50000"/>
            </a:avLst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24600" y="2971800"/>
            <a:ext cx="1444927" cy="4616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Ioffe</a:t>
            </a:r>
            <a:r>
              <a:rPr lang="en-US" dirty="0" smtClean="0">
                <a:solidFill>
                  <a:srgbClr val="660066"/>
                </a:solidFill>
              </a:rPr>
              <a:t> time</a:t>
            </a:r>
            <a:endParaRPr lang="en-US" dirty="0">
              <a:solidFill>
                <a:srgbClr val="660066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867400" y="3429000"/>
            <a:ext cx="457200" cy="3810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>
            <a:off x="2819400" y="4191000"/>
            <a:ext cx="2209800" cy="228600"/>
          </a:xfrm>
          <a:prstGeom prst="curvedConnector3">
            <a:avLst>
              <a:gd name="adj1" fmla="val 50000"/>
            </a:avLst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81000" y="3733800"/>
            <a:ext cx="2357586" cy="4616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660066"/>
                </a:solidFill>
              </a:rPr>
              <a:t>p</a:t>
            </a:r>
            <a:r>
              <a:rPr lang="en-US" dirty="0" err="1" smtClean="0">
                <a:solidFill>
                  <a:srgbClr val="660066"/>
                </a:solidFill>
              </a:rPr>
              <a:t>artons</a:t>
            </a:r>
            <a:r>
              <a:rPr lang="en-US" dirty="0" smtClean="0">
                <a:solidFill>
                  <a:srgbClr val="660066"/>
                </a:solidFill>
              </a:rPr>
              <a:t> location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4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990600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203C9A-4366-7046-9215-395DCBA05DC1}" type="datetime1">
              <a:rPr lang="en-US" smtClean="0"/>
              <a:t>5/16/19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DF2F1-A517-B04A-BFAB-1873C53F863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990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 can map out </a:t>
            </a:r>
            <a:r>
              <a:rPr lang="en-US" sz="2000" dirty="0" smtClean="0">
                <a:solidFill>
                  <a:srgbClr val="0000FF"/>
                </a:solidFill>
              </a:rPr>
              <a:t>faithfully</a:t>
            </a:r>
            <a:r>
              <a:rPr lang="en-US" sz="2000" dirty="0" smtClean="0"/>
              <a:t> the spatial quark distributions in the transverse plane</a:t>
            </a:r>
          </a:p>
          <a:p>
            <a:r>
              <a:rPr lang="en-US" sz="2000" dirty="0"/>
              <a:t>(no modeling/approximation)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2551011"/>
              </p:ext>
            </p:extLst>
          </p:nvPr>
        </p:nvGraphicFramePr>
        <p:xfrm>
          <a:off x="3263442" y="1752600"/>
          <a:ext cx="2137968" cy="92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" name="Equation" r:id="rId3" imgW="1003300" imgH="431800" progId="Equation.3">
                  <p:embed/>
                </p:oleObj>
              </mc:Choice>
              <mc:Fallback>
                <p:oleObj name="Equation" r:id="rId3" imgW="1003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63442" y="1752600"/>
                        <a:ext cx="2137968" cy="920138"/>
                      </a:xfrm>
                      <a:prstGeom prst="rect">
                        <a:avLst/>
                      </a:prstGeom>
                      <a:ln w="38100" cmpd="sng"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80600" y="2647890"/>
            <a:ext cx="3606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660066"/>
                </a:solidFill>
              </a:rPr>
              <a:t>Soper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smtClean="0">
                <a:solidFill>
                  <a:srgbClr val="660066"/>
                </a:solidFill>
              </a:rPr>
              <a:t>(1977), </a:t>
            </a:r>
            <a:r>
              <a:rPr lang="en-US" sz="2000" dirty="0" err="1" smtClean="0">
                <a:solidFill>
                  <a:srgbClr val="660066"/>
                </a:solidFill>
              </a:rPr>
              <a:t>Burkardt</a:t>
            </a:r>
            <a:r>
              <a:rPr lang="en-US" sz="2000" dirty="0" smtClean="0">
                <a:solidFill>
                  <a:srgbClr val="660066"/>
                </a:solidFill>
              </a:rPr>
              <a:t> (2001)</a:t>
            </a:r>
            <a:endParaRPr lang="en-US" sz="2000" dirty="0">
              <a:solidFill>
                <a:srgbClr val="66006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60" y="3505200"/>
            <a:ext cx="3374440" cy="32004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3048000"/>
            <a:ext cx="9144000" cy="990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Already a surprise: re-evaluation of nucleon charge distribution  </a:t>
            </a:r>
            <a:endParaRPr lang="en-US" sz="2400" dirty="0"/>
          </a:p>
        </p:txBody>
      </p:sp>
      <p:pic>
        <p:nvPicPr>
          <p:cNvPr id="10" name="Picture 9" descr="slide_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3505200"/>
            <a:ext cx="4165600" cy="3124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0" y="3516868"/>
            <a:ext cx="2891875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Neutron “textbook” density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5600" y="6400800"/>
            <a:ext cx="1880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G. Miller(2007)</a:t>
            </a:r>
            <a:endParaRPr lang="en-US" sz="20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6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quark-structure-of-silicon-atom-nucleus-arscimed.jpg"/>
          <p:cNvPicPr>
            <a:picLocks noChangeAspect="1"/>
          </p:cNvPicPr>
          <p:nvPr/>
        </p:nvPicPr>
        <p:blipFill>
          <a:blip r:embed="rId3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" y="0"/>
            <a:ext cx="9250883" cy="9919411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>
                <a:solidFill>
                  <a:srgbClr val="0000FF"/>
                </a:solidFill>
              </a:rPr>
              <a:t/>
            </a:r>
            <a:br>
              <a:rPr lang="en-US" u="sng" dirty="0">
                <a:solidFill>
                  <a:srgbClr val="0000FF"/>
                </a:solidFill>
              </a:rPr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620000" y="386432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304800" y="838200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(How </a:t>
            </a:r>
            <a:r>
              <a:rPr lang="en-US" sz="2000" b="1" dirty="0">
                <a:solidFill>
                  <a:schemeClr val="tx2"/>
                </a:solidFill>
              </a:rPr>
              <a:t>does the </a:t>
            </a:r>
            <a:r>
              <a:rPr lang="en-US" sz="2000" b="1" dirty="0" smtClean="0">
                <a:solidFill>
                  <a:schemeClr val="tx2"/>
                </a:solidFill>
              </a:rPr>
              <a:t>proton/neutron </a:t>
            </a:r>
            <a:r>
              <a:rPr lang="en-US" sz="2000" b="1" dirty="0">
                <a:solidFill>
                  <a:schemeClr val="tx2"/>
                </a:solidFill>
              </a:rPr>
              <a:t>get its </a:t>
            </a:r>
            <a:r>
              <a:rPr lang="en-US" sz="2000" b="1" dirty="0" smtClean="0">
                <a:solidFill>
                  <a:schemeClr val="tx2"/>
                </a:solidFill>
              </a:rPr>
              <a:t>mass and spin?)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14" name="Picture 13" descr="lagrangian_latexi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390988"/>
            <a:ext cx="4952999" cy="590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EMT_latexi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191" y="3823099"/>
            <a:ext cx="5930609" cy="6727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 descr="M_QCD_latexi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5137458"/>
            <a:ext cx="3784600" cy="42514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52400" y="25146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</a:t>
            </a:r>
            <a:r>
              <a:rPr lang="en-US" sz="2000" dirty="0" smtClean="0"/>
              <a:t>nvariance of </a:t>
            </a:r>
            <a:r>
              <a:rPr lang="en-US" dirty="0" smtClean="0">
                <a:latin typeface="Apple Chancery"/>
                <a:cs typeface="Apple Chancery"/>
              </a:rPr>
              <a:t>L</a:t>
            </a:r>
            <a:r>
              <a:rPr lang="en-US" sz="2000" baseline="-25000" dirty="0" smtClean="0">
                <a:latin typeface="+mn-lt"/>
                <a:cs typeface="Apple Chancery"/>
              </a:rPr>
              <a:t>QCD</a:t>
            </a:r>
            <a:r>
              <a:rPr lang="en-US" sz="2000" dirty="0" smtClean="0"/>
              <a:t>  under </a:t>
            </a:r>
            <a:r>
              <a:rPr lang="en-US" sz="2000" b="1" dirty="0" smtClean="0"/>
              <a:t>translations</a:t>
            </a:r>
            <a:r>
              <a:rPr lang="en-US" sz="2000" dirty="0" smtClean="0"/>
              <a:t> and </a:t>
            </a:r>
            <a:r>
              <a:rPr lang="en-US" sz="2000" b="1" dirty="0" smtClean="0">
                <a:solidFill>
                  <a:srgbClr val="292934"/>
                </a:solidFill>
              </a:rPr>
              <a:t>rotations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3962400"/>
            <a:ext cx="2588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from</a:t>
            </a:r>
            <a:r>
              <a:rPr lang="en-US" sz="2000" b="1" dirty="0" smtClean="0"/>
              <a:t> translation</a:t>
            </a:r>
            <a:r>
              <a:rPr lang="en-US" sz="2000" dirty="0" smtClean="0"/>
              <a:t> inv</a:t>
            </a:r>
            <a:r>
              <a:rPr lang="en-US" sz="2000" dirty="0"/>
              <a:t>.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5105400"/>
            <a:ext cx="2174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</a:t>
            </a:r>
            <a:r>
              <a:rPr lang="en-US" sz="2000" dirty="0" smtClean="0"/>
              <a:t>rom</a:t>
            </a:r>
            <a:r>
              <a:rPr lang="en-US" sz="2000" b="1" dirty="0" smtClean="0"/>
              <a:t> rotation</a:t>
            </a:r>
            <a:r>
              <a:rPr lang="en-US" sz="2000" dirty="0" smtClean="0"/>
              <a:t> inv.  </a:t>
            </a:r>
            <a:endParaRPr lang="en-US" sz="2000" dirty="0"/>
          </a:p>
        </p:txBody>
      </p:sp>
      <p:sp>
        <p:nvSpPr>
          <p:cNvPr id="20" name="Right Arrow 19"/>
          <p:cNvSpPr/>
          <p:nvPr/>
        </p:nvSpPr>
        <p:spPr>
          <a:xfrm>
            <a:off x="2133600" y="5181600"/>
            <a:ext cx="4572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2514600" y="4038600"/>
            <a:ext cx="4572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352800" y="34290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Energy Momentum </a:t>
            </a:r>
            <a:r>
              <a:rPr lang="en-US" sz="2000" b="1" dirty="0">
                <a:solidFill>
                  <a:srgbClr val="FF0000"/>
                </a:solidFill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</a:rPr>
              <a:t>ensor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3429000" y="4648200"/>
            <a:ext cx="35060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Angular Momentum Tensor 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228600" y="457200"/>
            <a:ext cx="8923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2533C"/>
                </a:solidFill>
              </a:rPr>
              <a:t>How is the pressure radial distribution extracted from data? </a:t>
            </a:r>
            <a:endParaRPr lang="en-US" b="1" dirty="0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7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 animBg="1"/>
      <p:bldP spid="21" grpId="0" animBg="1"/>
      <p:bldP spid="22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 descr="rho_b_latexi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22355"/>
            <a:ext cx="8568779" cy="84944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2400" y="457200"/>
            <a:ext cx="5580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Including all polarization configurations: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05000" y="1981200"/>
            <a:ext cx="1295400" cy="1143000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85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4" name="Picture 3" descr="Hb_latexi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39018"/>
            <a:ext cx="5410200" cy="970782"/>
          </a:xfrm>
          <a:prstGeom prst="rect">
            <a:avLst/>
          </a:prstGeom>
        </p:spPr>
      </p:pic>
      <p:pic>
        <p:nvPicPr>
          <p:cNvPr id="5" name="Picture 4" descr="eps_b_latexi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48000"/>
            <a:ext cx="6070600" cy="2097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2971800"/>
            <a:ext cx="1900831" cy="461665"/>
          </a:xfrm>
          <a:prstGeom prst="rect">
            <a:avLst/>
          </a:prstGeom>
          <a:noFill/>
          <a:ln>
            <a:solidFill>
              <a:srgbClr val="E700B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Mellin</a:t>
            </a:r>
            <a:r>
              <a:rPr lang="en-US" dirty="0" smtClean="0"/>
              <a:t> M.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1447800"/>
            <a:ext cx="1832202" cy="461665"/>
          </a:xfrm>
          <a:prstGeom prst="rect">
            <a:avLst/>
          </a:prstGeom>
          <a:noFill/>
          <a:ln>
            <a:solidFill>
              <a:srgbClr val="E700B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Mellin</a:t>
            </a:r>
            <a:r>
              <a:rPr lang="en-US" dirty="0" smtClean="0"/>
              <a:t> M.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67600" y="12954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n</a:t>
            </a:r>
            <a:r>
              <a:rPr lang="en-US" sz="2000" dirty="0" smtClean="0">
                <a:solidFill>
                  <a:srgbClr val="0000FF"/>
                </a:solidFill>
              </a:rPr>
              <a:t>umber/mass density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4800" y="29718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Energy density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9236" y="4191000"/>
            <a:ext cx="12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</a:t>
            </a:r>
            <a:r>
              <a:rPr lang="en-US" sz="2000" dirty="0" smtClean="0">
                <a:solidFill>
                  <a:srgbClr val="FF0000"/>
                </a:solidFill>
              </a:rPr>
              <a:t>ressure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77000" y="2971800"/>
            <a:ext cx="1295400" cy="990600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66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00800" y="4267200"/>
            <a:ext cx="1295400" cy="914400"/>
          </a:xfrm>
          <a:prstGeom prst="rect">
            <a:avLst/>
          </a:prstGeom>
          <a:noFill/>
          <a:ln w="57150" cmpd="sng">
            <a:solidFill>
              <a:srgbClr val="E700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00800" y="1219200"/>
            <a:ext cx="990600" cy="990600"/>
          </a:xfrm>
          <a:prstGeom prst="rect">
            <a:avLst/>
          </a:prstGeom>
          <a:noFill/>
          <a:ln w="5715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239682"/>
              </p:ext>
            </p:extLst>
          </p:nvPr>
        </p:nvGraphicFramePr>
        <p:xfrm>
          <a:off x="304800" y="3886200"/>
          <a:ext cx="838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90" name="Equation" r:id="rId6" imgW="393700" imgH="292100" progId="Equation.3">
                  <p:embed/>
                </p:oleObj>
              </mc:Choice>
              <mc:Fallback>
                <p:oleObj name="Equation" r:id="rId6" imgW="3937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4800" y="3886200"/>
                        <a:ext cx="8382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0" y="5791200"/>
            <a:ext cx="77743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From transverse distance to z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using Lorentz invariance</a:t>
            </a:r>
          </a:p>
          <a:p>
            <a:r>
              <a:rPr lang="en-US" sz="1800" dirty="0" err="1" smtClean="0">
                <a:solidFill>
                  <a:srgbClr val="660066"/>
                </a:solidFill>
              </a:rPr>
              <a:t>Radyushkin</a:t>
            </a:r>
            <a:r>
              <a:rPr lang="en-US" sz="1800" dirty="0" smtClean="0">
                <a:solidFill>
                  <a:srgbClr val="660066"/>
                </a:solidFill>
              </a:rPr>
              <a:t> and </a:t>
            </a:r>
            <a:r>
              <a:rPr lang="en-US" sz="1800" dirty="0" err="1" smtClean="0">
                <a:solidFill>
                  <a:srgbClr val="660066"/>
                </a:solidFill>
              </a:rPr>
              <a:t>Orginos</a:t>
            </a:r>
            <a:r>
              <a:rPr lang="en-US" sz="1800" dirty="0" smtClean="0">
                <a:solidFill>
                  <a:srgbClr val="660066"/>
                </a:solidFill>
              </a:rPr>
              <a:t>, </a:t>
            </a:r>
            <a:r>
              <a:rPr lang="en-US" sz="1800" dirty="0">
                <a:solidFill>
                  <a:srgbClr val="660066"/>
                </a:solidFill>
              </a:rPr>
              <a:t>arXiv:1706.05373 </a:t>
            </a:r>
          </a:p>
          <a:p>
            <a:endParaRPr lang="en-US" sz="1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38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4" name="Picture 3" descr="Numb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4292600" cy="3219450"/>
          </a:xfrm>
          <a:prstGeom prst="rect">
            <a:avLst/>
          </a:prstGeom>
        </p:spPr>
      </p:pic>
      <p:pic>
        <p:nvPicPr>
          <p:cNvPr id="5" name="Picture 4" descr="Energ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85800"/>
            <a:ext cx="4064000" cy="3048000"/>
          </a:xfrm>
          <a:prstGeom prst="rect">
            <a:avLst/>
          </a:prstGeom>
        </p:spPr>
      </p:pic>
      <p:pic>
        <p:nvPicPr>
          <p:cNvPr id="6" name="Picture 5" descr="Pressu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657600"/>
            <a:ext cx="3911600" cy="2933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6443246"/>
            <a:ext cx="3371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SL, </a:t>
            </a:r>
            <a:r>
              <a:rPr lang="en-US" sz="1600" dirty="0" err="1" smtClean="0">
                <a:solidFill>
                  <a:srgbClr val="0000FF"/>
                </a:solidFill>
              </a:rPr>
              <a:t>Rajan</a:t>
            </a:r>
            <a:r>
              <a:rPr lang="en-US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err="1" smtClean="0">
                <a:solidFill>
                  <a:srgbClr val="0000FF"/>
                </a:solidFill>
              </a:rPr>
              <a:t>Yagi</a:t>
            </a:r>
            <a:r>
              <a:rPr lang="en-US" sz="1600" dirty="0" smtClean="0">
                <a:solidFill>
                  <a:srgbClr val="0000FF"/>
                </a:solidFill>
              </a:rPr>
              <a:t>, arXiv</a:t>
            </a:r>
            <a:r>
              <a:rPr lang="en-US" sz="1600" dirty="0">
                <a:solidFill>
                  <a:srgbClr val="0000FF"/>
                </a:solidFill>
              </a:rPr>
              <a:t>:1812.01479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609600"/>
            <a:ext cx="631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10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10200" y="528935"/>
            <a:ext cx="631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20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480" y="3733800"/>
            <a:ext cx="635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-25000" dirty="0" smtClean="0"/>
              <a:t>20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00" y="3505200"/>
            <a:ext cx="4470400" cy="2959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74425" y="2971800"/>
            <a:ext cx="469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fm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343400" y="3124200"/>
            <a:ext cx="469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fm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4663086" y="6172200"/>
            <a:ext cx="4480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 smtClean="0">
                <a:solidFill>
                  <a:srgbClr val="660066"/>
                </a:solidFill>
              </a:rPr>
              <a:t>Detmold, Shahanan, Phys.Rev.Lett</a:t>
            </a:r>
            <a:r>
              <a:rPr lang="hu-HU" sz="1600" dirty="0">
                <a:solidFill>
                  <a:srgbClr val="660066"/>
                </a:solidFill>
              </a:rPr>
              <a:t>. 122 (2019)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7800" y="3429000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pressure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28800" y="3962400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pressure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4" name="Picture 3" descr="EoS_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927281" cy="36061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20574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QCD EMT</a:t>
            </a:r>
            <a:endParaRPr lang="en-US" sz="18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657600" y="2438400"/>
            <a:ext cx="914400" cy="76200"/>
          </a:xfrm>
          <a:prstGeom prst="straightConnector1">
            <a:avLst/>
          </a:prstGeom>
          <a:ln>
            <a:solidFill>
              <a:srgbClr val="E700B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38600" y="1371600"/>
            <a:ext cx="1352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GW170817</a:t>
            </a:r>
            <a:endParaRPr lang="en-US" sz="18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629400" y="1905000"/>
            <a:ext cx="152400" cy="381000"/>
          </a:xfrm>
          <a:prstGeom prst="straightConnector1">
            <a:avLst/>
          </a:prstGeom>
          <a:ln>
            <a:solidFill>
              <a:srgbClr val="E700B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343400" y="5791200"/>
            <a:ext cx="3769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SL, </a:t>
            </a:r>
            <a:r>
              <a:rPr lang="en-US" sz="1800" dirty="0" err="1" smtClean="0">
                <a:solidFill>
                  <a:srgbClr val="0000FF"/>
                </a:solidFill>
              </a:rPr>
              <a:t>Rajan</a:t>
            </a:r>
            <a:r>
              <a:rPr lang="en-US" sz="1800" dirty="0" smtClean="0">
                <a:solidFill>
                  <a:srgbClr val="0000FF"/>
                </a:solidFill>
              </a:rPr>
              <a:t>, </a:t>
            </a:r>
            <a:r>
              <a:rPr lang="en-US" sz="1800" dirty="0" err="1" smtClean="0">
                <a:solidFill>
                  <a:srgbClr val="0000FF"/>
                </a:solidFill>
              </a:rPr>
              <a:t>Yagi</a:t>
            </a:r>
            <a:r>
              <a:rPr lang="en-US" sz="1800" dirty="0" smtClean="0">
                <a:solidFill>
                  <a:srgbClr val="0000FF"/>
                </a:solidFill>
              </a:rPr>
              <a:t>, arXiv</a:t>
            </a:r>
            <a:r>
              <a:rPr lang="en-US" sz="1800" dirty="0">
                <a:solidFill>
                  <a:srgbClr val="0000FF"/>
                </a:solidFill>
              </a:rPr>
              <a:t>:1812.01479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7401" y="2362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MIT bag model: strange quark matter </a:t>
            </a:r>
            <a:endParaRPr lang="en-US" sz="18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257800" y="1752600"/>
            <a:ext cx="914400" cy="76200"/>
          </a:xfrm>
          <a:prstGeom prst="straightConnector1">
            <a:avLst/>
          </a:prstGeom>
          <a:ln>
            <a:solidFill>
              <a:srgbClr val="E700B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387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4" name="Picture 3" descr="EoS_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42002"/>
            <a:ext cx="4927281" cy="3606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14800"/>
            <a:ext cx="2222500" cy="21209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flipH="1">
            <a:off x="4724400" y="2362200"/>
            <a:ext cx="76197" cy="762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flipH="1">
            <a:off x="6248403" y="1828800"/>
            <a:ext cx="76197" cy="762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flipH="1">
            <a:off x="5105400" y="2209800"/>
            <a:ext cx="76197" cy="762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H="1">
            <a:off x="5562603" y="2057400"/>
            <a:ext cx="76197" cy="762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99754" y="1295400"/>
            <a:ext cx="53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0.42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356954" y="1292423"/>
            <a:ext cx="53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0.25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118954" y="1292423"/>
            <a:ext cx="53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0.13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95800" y="1295400"/>
            <a:ext cx="434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0.5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592616" y="1261646"/>
            <a:ext cx="67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 (</a:t>
            </a:r>
            <a:r>
              <a:rPr lang="en-US" sz="1600" dirty="0" err="1" smtClean="0"/>
              <a:t>fm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53705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4" name="Picture 3" descr="Pressure_Numb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4368800" cy="3276600"/>
          </a:xfrm>
          <a:prstGeom prst="rect">
            <a:avLst/>
          </a:prstGeom>
        </p:spPr>
      </p:pic>
      <p:pic>
        <p:nvPicPr>
          <p:cNvPr id="5" name="Picture 4" descr="Energy_numb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200400"/>
            <a:ext cx="4368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21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4" name="Picture 3" descr="MR_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71600"/>
            <a:ext cx="4566175" cy="32263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4800600"/>
            <a:ext cx="5368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“stitching” at transition pressure 0.15 </a:t>
            </a:r>
            <a:r>
              <a:rPr lang="en-US" sz="2000" dirty="0" err="1" smtClean="0"/>
              <a:t>GeV</a:t>
            </a:r>
            <a:r>
              <a:rPr lang="en-US" sz="2000" dirty="0" smtClean="0"/>
              <a:t>/fm</a:t>
            </a:r>
            <a:r>
              <a:rPr lang="en-US" sz="2000" baseline="30000" dirty="0" smtClean="0"/>
              <a:t>3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6172200" y="1828800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J0348</a:t>
            </a:r>
            <a:r>
              <a:rPr lang="en-US" sz="1800" dirty="0"/>
              <a:t>+0432 </a:t>
            </a:r>
            <a:r>
              <a:rPr lang="en-US" sz="1800" dirty="0" smtClean="0"/>
              <a:t>pulsar mass</a:t>
            </a:r>
            <a:endParaRPr lang="en-US" sz="1800" dirty="0"/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5867400" y="2013466"/>
            <a:ext cx="304800" cy="43936"/>
          </a:xfrm>
          <a:prstGeom prst="straightConnector1">
            <a:avLst/>
          </a:prstGeom>
          <a:ln>
            <a:solidFill>
              <a:srgbClr val="E700B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343400" y="5791200"/>
            <a:ext cx="3769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SL, </a:t>
            </a:r>
            <a:r>
              <a:rPr lang="en-US" sz="1800" dirty="0" err="1" smtClean="0">
                <a:solidFill>
                  <a:srgbClr val="0000FF"/>
                </a:solidFill>
              </a:rPr>
              <a:t>Rajan</a:t>
            </a:r>
            <a:r>
              <a:rPr lang="en-US" sz="1800" dirty="0" smtClean="0">
                <a:solidFill>
                  <a:srgbClr val="0000FF"/>
                </a:solidFill>
              </a:rPr>
              <a:t>, </a:t>
            </a:r>
            <a:r>
              <a:rPr lang="en-US" sz="1800" dirty="0" err="1" smtClean="0">
                <a:solidFill>
                  <a:srgbClr val="0000FF"/>
                </a:solidFill>
              </a:rPr>
              <a:t>Yagi</a:t>
            </a:r>
            <a:r>
              <a:rPr lang="en-US" sz="1800" dirty="0" smtClean="0">
                <a:solidFill>
                  <a:srgbClr val="0000FF"/>
                </a:solidFill>
              </a:rPr>
              <a:t>, arXiv</a:t>
            </a:r>
            <a:r>
              <a:rPr lang="en-US" sz="1800" dirty="0">
                <a:solidFill>
                  <a:srgbClr val="0000FF"/>
                </a:solidFill>
              </a:rPr>
              <a:t>:1812.01479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3200" y="15240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QCD EMT</a:t>
            </a:r>
            <a:endParaRPr lang="en-US" sz="18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886200" y="1828800"/>
            <a:ext cx="609600" cy="152400"/>
          </a:xfrm>
          <a:prstGeom prst="straightConnector1">
            <a:avLst/>
          </a:prstGeom>
          <a:ln>
            <a:solidFill>
              <a:srgbClr val="E700B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43200" y="29072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strange quark matter </a:t>
            </a:r>
            <a:endParaRPr lang="en-US" sz="18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124200" y="2590800"/>
            <a:ext cx="381000" cy="381000"/>
          </a:xfrm>
          <a:prstGeom prst="straightConnector1">
            <a:avLst/>
          </a:prstGeom>
          <a:ln>
            <a:solidFill>
              <a:srgbClr val="E700B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22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1763" y="1981200"/>
            <a:ext cx="899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Jefferson Lab’s measurement on the pressure inside the nucleon/</a:t>
            </a:r>
            <a:r>
              <a:rPr lang="en-US" b="1" dirty="0" err="1" smtClean="0"/>
              <a:t>hadronic</a:t>
            </a:r>
            <a:r>
              <a:rPr lang="en-US" b="1" dirty="0" smtClean="0"/>
              <a:t> matter needs to be corroborated by an independent set of measurements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FF"/>
                </a:solidFill>
              </a:rPr>
              <a:t>Neutron stars mergers/</a:t>
            </a:r>
            <a:r>
              <a:rPr lang="en-US" b="1" dirty="0" err="1" smtClean="0">
                <a:solidFill>
                  <a:srgbClr val="0000FF"/>
                </a:solidFill>
              </a:rPr>
              <a:t>multimessenger</a:t>
            </a:r>
            <a:r>
              <a:rPr lang="en-US" b="1" dirty="0" smtClean="0">
                <a:solidFill>
                  <a:srgbClr val="0000FF"/>
                </a:solidFill>
              </a:rPr>
              <a:t> astronomy provide an independent constraint 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418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143" y="1214735"/>
            <a:ext cx="2589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WHAT’S NEXT…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36220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Key question: how to extract accurate information on the mechanical properties of the nucleon from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671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02973">
            <a:off x="1120406" y="1134307"/>
            <a:ext cx="7239000" cy="50528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1200" y="6096000"/>
            <a:ext cx="2666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arXiv:1903.05742 </a:t>
            </a:r>
          </a:p>
        </p:txBody>
      </p:sp>
      <p:sp>
        <p:nvSpPr>
          <p:cNvPr id="7" name="Oval 6"/>
          <p:cNvSpPr/>
          <p:nvPr/>
        </p:nvSpPr>
        <p:spPr>
          <a:xfrm rot="20939084">
            <a:off x="1082589" y="2187057"/>
            <a:ext cx="140124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" y="609600"/>
            <a:ext cx="2471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B. </a:t>
            </a:r>
            <a:r>
              <a:rPr lang="en-US" dirty="0" err="1" smtClean="0">
                <a:solidFill>
                  <a:srgbClr val="0000FF"/>
                </a:solidFill>
              </a:rPr>
              <a:t>Kriesten’s</a:t>
            </a:r>
            <a:r>
              <a:rPr lang="en-US" dirty="0" smtClean="0">
                <a:solidFill>
                  <a:srgbClr val="0000FF"/>
                </a:solidFill>
              </a:rPr>
              <a:t> talk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1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 descr="tmunu_12_latexi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3145"/>
            <a:ext cx="9144000" cy="91965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2971800" y="3429000"/>
            <a:ext cx="19050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524000" y="2895600"/>
            <a:ext cx="7620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953000" y="2895600"/>
            <a:ext cx="13716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934200" y="3352800"/>
            <a:ext cx="1524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38800" y="4038600"/>
            <a:ext cx="359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q</a:t>
            </a:r>
            <a:r>
              <a:rPr lang="en-US" sz="1800" dirty="0" smtClean="0"/>
              <a:t> and g not separately conserved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0" y="3886200"/>
            <a:ext cx="95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forward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4050288" y="3810000"/>
            <a:ext cx="12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o</a:t>
            </a:r>
            <a:r>
              <a:rPr lang="en-US" sz="1800" dirty="0" smtClean="0"/>
              <a:t>ff-forward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2633246"/>
            <a:ext cx="469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q</a:t>
            </a:r>
            <a:r>
              <a:rPr lang="en-US" sz="1600" dirty="0" err="1" smtClean="0">
                <a:solidFill>
                  <a:srgbClr val="FF0000"/>
                </a:solidFill>
              </a:rPr>
              <a:t>,g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8305800" y="457200"/>
            <a:ext cx="685800" cy="7620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62800" y="685800"/>
            <a:ext cx="99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S=1/2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8229600" y="457200"/>
            <a:ext cx="762000" cy="762000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1828800"/>
            <a:ext cx="9231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P</a:t>
            </a:r>
            <a:r>
              <a:rPr lang="en-US" sz="2000" dirty="0" err="1" smtClean="0">
                <a:solidFill>
                  <a:srgbClr val="0000FF"/>
                </a:solidFill>
              </a:rPr>
              <a:t>arametrization</a:t>
            </a:r>
            <a:r>
              <a:rPr lang="en-US" sz="2000" dirty="0" smtClean="0">
                <a:solidFill>
                  <a:srgbClr val="0000FF"/>
                </a:solidFill>
              </a:rPr>
              <a:t> of QCD EMT matrix element between proton states (X. </a:t>
            </a:r>
            <a:r>
              <a:rPr lang="en-US" sz="2000" dirty="0" err="1" smtClean="0">
                <a:solidFill>
                  <a:srgbClr val="0000FF"/>
                </a:solidFill>
              </a:rPr>
              <a:t>Ji</a:t>
            </a:r>
            <a:r>
              <a:rPr lang="en-US" sz="2000" dirty="0" smtClean="0">
                <a:solidFill>
                  <a:srgbClr val="0000FF"/>
                </a:solidFill>
              </a:rPr>
              <a:t>, 1997)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2286000"/>
            <a:ext cx="9144000" cy="12954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8438060"/>
              </p:ext>
            </p:extLst>
          </p:nvPr>
        </p:nvGraphicFramePr>
        <p:xfrm>
          <a:off x="990600" y="5492675"/>
          <a:ext cx="2133601" cy="5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011" name="Equation" r:id="rId4" imgW="1079500" imgH="266700" progId="Equation.3">
                  <p:embed/>
                </p:oleObj>
              </mc:Choice>
              <mc:Fallback>
                <p:oleObj name="Equation" r:id="rId4" imgW="1079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0600" y="5492675"/>
                        <a:ext cx="2133601" cy="52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306095"/>
              </p:ext>
            </p:extLst>
          </p:nvPr>
        </p:nvGraphicFramePr>
        <p:xfrm>
          <a:off x="990600" y="5105400"/>
          <a:ext cx="2224087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012" name="Equation" r:id="rId6" imgW="1130300" imgH="203200" progId="Equation.3">
                  <p:embed/>
                </p:oleObj>
              </mc:Choice>
              <mc:Fallback>
                <p:oleObj name="Equation" r:id="rId6" imgW="11303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90600" y="5105400"/>
                        <a:ext cx="2224087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561558"/>
              </p:ext>
            </p:extLst>
          </p:nvPr>
        </p:nvGraphicFramePr>
        <p:xfrm>
          <a:off x="1066800" y="4483100"/>
          <a:ext cx="1349477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013" name="Equation" r:id="rId8" imgW="685800" imgH="393700" progId="Equation.3">
                  <p:embed/>
                </p:oleObj>
              </mc:Choice>
              <mc:Fallback>
                <p:oleObj name="Equation" r:id="rId8" imgW="6858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66800" y="4483100"/>
                        <a:ext cx="1349477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Left Brace 24"/>
          <p:cNvSpPr/>
          <p:nvPr/>
        </p:nvSpPr>
        <p:spPr>
          <a:xfrm>
            <a:off x="609600" y="4648200"/>
            <a:ext cx="304800" cy="1295400"/>
          </a:xfrm>
          <a:prstGeom prst="leftBrace">
            <a:avLst/>
          </a:prstGeom>
          <a:ln>
            <a:solidFill>
              <a:srgbClr val="D25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8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b_bh_f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24200"/>
            <a:ext cx="4842164" cy="626632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533400"/>
            <a:ext cx="801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New formalism for deeply virtual exclusive processes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438400"/>
            <a:ext cx="9144000" cy="1455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66800"/>
            <a:ext cx="79349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000" dirty="0" smtClean="0"/>
              <a:t>No harmonics, please…..this is just a coincidence experiment</a:t>
            </a:r>
          </a:p>
          <a:p>
            <a:r>
              <a:rPr lang="en-US" sz="2000" dirty="0" smtClean="0"/>
              <a:t>(write the cross section a la Donnelly…)</a:t>
            </a:r>
          </a:p>
          <a:p>
            <a:r>
              <a:rPr lang="en-US" sz="2000" dirty="0" smtClean="0"/>
              <a:t>2) This formalism has</a:t>
            </a:r>
            <a:r>
              <a:rPr lang="en-US" sz="2000" dirty="0" smtClean="0">
                <a:solidFill>
                  <a:srgbClr val="FF0000"/>
                </a:solidFill>
              </a:rPr>
              <a:t> not </a:t>
            </a:r>
            <a:r>
              <a:rPr lang="en-US" sz="2000" dirty="0" smtClean="0"/>
              <a:t>been developed in previous work for GPDs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705600" y="2514600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1000" y="3729335"/>
            <a:ext cx="1039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DVCS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1828800"/>
            <a:ext cx="939800" cy="935005"/>
          </a:xfrm>
          <a:prstGeom prst="rect">
            <a:avLst/>
          </a:prstGeom>
        </p:spPr>
      </p:pic>
      <p:pic>
        <p:nvPicPr>
          <p:cNvPr id="12" name="Picture 11" descr="rb_bhdv_fig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47" y="3944801"/>
            <a:ext cx="3062253" cy="283699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943600" y="3276600"/>
            <a:ext cx="1524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D2533C"/>
                </a:solidFill>
              </a:rPr>
              <a:t>Conclusions and Outlook</a:t>
            </a:r>
            <a:br>
              <a:rPr lang="en-US" dirty="0">
                <a:solidFill>
                  <a:srgbClr val="D2533C"/>
                </a:solidFill>
              </a:rPr>
            </a:b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694C10-AF45-6C46-8E87-D84F749855FF}" type="datetime1">
              <a:rPr lang="en-US" smtClean="0"/>
              <a:t>5/16/19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Simonetta Liuti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066800"/>
            <a:ext cx="8915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dirty="0" err="1" smtClean="0"/>
              <a:t>EoS</a:t>
            </a:r>
            <a:r>
              <a:rPr lang="en-US" sz="2000" dirty="0" smtClean="0"/>
              <a:t> </a:t>
            </a:r>
            <a:r>
              <a:rPr lang="en-US" sz="2000" dirty="0"/>
              <a:t>of dense </a:t>
            </a:r>
            <a:r>
              <a:rPr lang="en-US" sz="2000" dirty="0" smtClean="0"/>
              <a:t>matter </a:t>
            </a:r>
            <a:r>
              <a:rPr lang="en-US" sz="2000" dirty="0"/>
              <a:t>in QCD can be obtained from first principles, using </a:t>
            </a:r>
            <a:r>
              <a:rPr lang="en-US" sz="2000" b="1" dirty="0" err="1">
                <a:solidFill>
                  <a:srgbClr val="0000FF"/>
                </a:solidFill>
              </a:rPr>
              <a:t>ab</a:t>
            </a:r>
            <a:r>
              <a:rPr lang="en-US" sz="2000" b="1" dirty="0">
                <a:solidFill>
                  <a:srgbClr val="0000FF"/>
                </a:solidFill>
              </a:rPr>
              <a:t> initio calculations for both quark and </a:t>
            </a:r>
            <a:r>
              <a:rPr lang="en-US" sz="2000" b="1" dirty="0" smtClean="0">
                <a:solidFill>
                  <a:srgbClr val="0000FF"/>
                </a:solidFill>
              </a:rPr>
              <a:t>gluon </a:t>
            </a:r>
            <a:r>
              <a:rPr lang="en-US" sz="2000" b="1" dirty="0" err="1" smtClean="0">
                <a:solidFill>
                  <a:srgbClr val="0000FF"/>
                </a:solidFill>
              </a:rPr>
              <a:t>d.o.f</a:t>
            </a:r>
            <a:r>
              <a:rPr lang="en-US" sz="2000" b="1" dirty="0" smtClean="0">
                <a:solidFill>
                  <a:srgbClr val="0000FF"/>
                </a:solidFill>
              </a:rPr>
              <a:t>.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Gluons</a:t>
            </a:r>
            <a:r>
              <a:rPr lang="en-US" sz="2000" dirty="0"/>
              <a:t> </a:t>
            </a:r>
            <a:r>
              <a:rPr lang="en-US" sz="2000" dirty="0" smtClean="0"/>
              <a:t>are found to dominate </a:t>
            </a:r>
            <a:r>
              <a:rPr lang="en-US" sz="2000" dirty="0"/>
              <a:t>the </a:t>
            </a:r>
            <a:r>
              <a:rPr lang="en-US" sz="2000" dirty="0" err="1" smtClean="0"/>
              <a:t>EoS</a:t>
            </a:r>
            <a:r>
              <a:rPr lang="en-US" sz="2000" dirty="0" smtClean="0"/>
              <a:t> providing a </a:t>
            </a:r>
            <a:r>
              <a:rPr lang="en-US" sz="2000" dirty="0"/>
              <a:t>trend in the high density regime which is </a:t>
            </a:r>
            <a:r>
              <a:rPr lang="en-US" sz="2000" dirty="0" smtClean="0"/>
              <a:t>consistent </a:t>
            </a:r>
            <a:r>
              <a:rPr lang="en-US" sz="2000" dirty="0"/>
              <a:t>with the constraint from LIGO. 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We can connect the </a:t>
            </a:r>
            <a:r>
              <a:rPr lang="en-US" sz="2000" b="1" dirty="0">
                <a:solidFill>
                  <a:srgbClr val="0000FF"/>
                </a:solidFill>
              </a:rPr>
              <a:t>pressure and energy density </a:t>
            </a:r>
            <a:r>
              <a:rPr lang="en-US" sz="2000" dirty="0"/>
              <a:t>in neutron </a:t>
            </a:r>
            <a:r>
              <a:rPr lang="en-US" sz="2000" dirty="0" smtClean="0"/>
              <a:t>stars with </a:t>
            </a:r>
            <a:r>
              <a:rPr lang="en-US" sz="2000" dirty="0"/>
              <a:t>collider observables: the </a:t>
            </a:r>
            <a:r>
              <a:rPr lang="en-US" sz="2000" b="1" dirty="0">
                <a:solidFill>
                  <a:srgbClr val="FF0000"/>
                </a:solidFill>
              </a:rPr>
              <a:t>GPDs.</a:t>
            </a:r>
            <a:r>
              <a:rPr lang="en-US" sz="2000" dirty="0"/>
              <a:t> 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proposed line of research opens up a new framework for understanding the properties of </a:t>
            </a:r>
            <a:r>
              <a:rPr lang="en-US" sz="2000" b="1" dirty="0"/>
              <a:t>hybrid stars</a:t>
            </a:r>
            <a:r>
              <a:rPr lang="en-US" sz="2000" dirty="0"/>
              <a:t>. In the future we hope to set more stringent constraints on </a:t>
            </a:r>
            <a:r>
              <a:rPr lang="en-US" sz="2000" dirty="0" smtClean="0"/>
              <a:t>the </a:t>
            </a:r>
            <a:r>
              <a:rPr lang="en-US" sz="2000" dirty="0"/>
              <a:t>nature of the </a:t>
            </a:r>
            <a:r>
              <a:rPr lang="en-US" sz="2000" b="1" dirty="0">
                <a:solidFill>
                  <a:srgbClr val="0000FF"/>
                </a:solidFill>
              </a:rPr>
              <a:t>hadron to quark matter </a:t>
            </a:r>
            <a:r>
              <a:rPr lang="en-US" sz="2000" b="1" dirty="0" smtClean="0">
                <a:solidFill>
                  <a:srgbClr val="0000FF"/>
                </a:solidFill>
              </a:rPr>
              <a:t>transition</a:t>
            </a:r>
            <a:r>
              <a:rPr lang="en-US" sz="2000" dirty="0" smtClean="0"/>
              <a:t> </a:t>
            </a:r>
            <a:r>
              <a:rPr lang="en-US" sz="2000" dirty="0"/>
              <a:t>at zero temperature.</a:t>
            </a:r>
          </a:p>
        </p:txBody>
      </p:sp>
      <p:sp>
        <p:nvSpPr>
          <p:cNvPr id="7" name="Explosion 1 6"/>
          <p:cNvSpPr/>
          <p:nvPr/>
        </p:nvSpPr>
        <p:spPr>
          <a:xfrm>
            <a:off x="304800" y="2819400"/>
            <a:ext cx="5334000" cy="1295400"/>
          </a:xfrm>
          <a:prstGeom prst="irregularSeal1">
            <a:avLst/>
          </a:prstGeom>
          <a:solidFill>
            <a:schemeClr val="bg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These effects are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observable! 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7143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28600" y="1143000"/>
            <a:ext cx="8839200" cy="30480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6974" y="1249740"/>
            <a:ext cx="91218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…</a:t>
            </a:r>
            <a:r>
              <a:rPr lang="en-US" b="1" dirty="0" smtClean="0">
                <a:solidFill>
                  <a:srgbClr val="FF0000"/>
                </a:solidFill>
              </a:rPr>
              <a:t>To observe, evaluate and </a:t>
            </a:r>
            <a:r>
              <a:rPr lang="en-US" b="1" dirty="0">
                <a:solidFill>
                  <a:srgbClr val="FF0000"/>
                </a:solidFill>
              </a:rPr>
              <a:t>interpret 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/>
              <a:t>         Wigner distributions at the subatomic level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000090"/>
                </a:solidFill>
              </a:rPr>
              <a:t>requires stepping </a:t>
            </a:r>
            <a:r>
              <a:rPr lang="en-US" b="1" dirty="0">
                <a:solidFill>
                  <a:srgbClr val="000090"/>
                </a:solidFill>
              </a:rPr>
              <a:t>up data analyses from the standard methods </a:t>
            </a:r>
            <a:r>
              <a:rPr lang="en-US" b="1" dirty="0" smtClean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 smtClean="0">
                <a:solidFill>
                  <a:srgbClr val="000090"/>
                </a:solidFill>
              </a:rPr>
              <a:t>  </a:t>
            </a:r>
            <a:r>
              <a:rPr lang="en-US" b="1" dirty="0" smtClean="0">
                <a:solidFill>
                  <a:srgbClr val="FF0000"/>
                </a:solidFill>
              </a:rPr>
              <a:t>developing new </a:t>
            </a:r>
            <a:r>
              <a:rPr lang="en-US" b="1" dirty="0">
                <a:solidFill>
                  <a:srgbClr val="FF0000"/>
                </a:solidFill>
              </a:rPr>
              <a:t>numerical/analytic/quantum computing methods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5728" y="5634335"/>
            <a:ext cx="7367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Center for Nuclear </a:t>
            </a:r>
            <a:r>
              <a:rPr lang="en-US" b="1" dirty="0" err="1" smtClean="0"/>
              <a:t>Femtography</a:t>
            </a:r>
            <a:r>
              <a:rPr lang="en-US" b="1" dirty="0" smtClean="0"/>
              <a:t> at Jefferson Lab</a:t>
            </a:r>
            <a:endParaRPr lang="en-US" b="1" dirty="0"/>
          </a:p>
        </p:txBody>
      </p:sp>
      <p:sp>
        <p:nvSpPr>
          <p:cNvPr id="11" name="Down Arrow 10"/>
          <p:cNvSpPr/>
          <p:nvPr/>
        </p:nvSpPr>
        <p:spPr>
          <a:xfrm>
            <a:off x="4038600" y="4495800"/>
            <a:ext cx="914400" cy="914400"/>
          </a:xfrm>
          <a:prstGeom prst="downArrow">
            <a:avLst/>
          </a:prstGeom>
          <a:solidFill>
            <a:srgbClr val="FFB2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3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xplosion 2 7"/>
          <p:cNvSpPr/>
          <p:nvPr/>
        </p:nvSpPr>
        <p:spPr>
          <a:xfrm>
            <a:off x="-990600" y="4267200"/>
            <a:ext cx="11353800" cy="1752600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4876800"/>
            <a:ext cx="922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Summer Institute on Wigner Imaging and </a:t>
            </a:r>
            <a:r>
              <a:rPr lang="en-US" b="1" dirty="0" err="1" smtClean="0"/>
              <a:t>Femtography</a:t>
            </a:r>
            <a:r>
              <a:rPr lang="en-US" b="1" dirty="0" smtClean="0"/>
              <a:t>, SIWIF@UVA: May-August 2019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30728"/>
            <a:ext cx="6477000" cy="35650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337" y="457200"/>
            <a:ext cx="1360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the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798403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Organizers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P. </a:t>
            </a:r>
            <a:r>
              <a:rPr lang="en-US" dirty="0" err="1" smtClean="0">
                <a:solidFill>
                  <a:srgbClr val="660066"/>
                </a:solidFill>
              </a:rPr>
              <a:t>Alonzi</a:t>
            </a:r>
            <a:r>
              <a:rPr lang="en-US" dirty="0" smtClean="0">
                <a:solidFill>
                  <a:srgbClr val="660066"/>
                </a:solidFill>
              </a:rPr>
              <a:t>, M. </a:t>
            </a:r>
            <a:r>
              <a:rPr lang="en-US" dirty="0" err="1" smtClean="0">
                <a:solidFill>
                  <a:srgbClr val="660066"/>
                </a:solidFill>
              </a:rPr>
              <a:t>Burkardt</a:t>
            </a:r>
            <a:r>
              <a:rPr lang="en-US" dirty="0" smtClean="0">
                <a:solidFill>
                  <a:srgbClr val="660066"/>
                </a:solidFill>
              </a:rPr>
              <a:t>, D. Keller, S. </a:t>
            </a:r>
            <a:r>
              <a:rPr lang="en-US" dirty="0" err="1" smtClean="0">
                <a:solidFill>
                  <a:srgbClr val="660066"/>
                </a:solidFill>
              </a:rPr>
              <a:t>Liuti</a:t>
            </a:r>
            <a:r>
              <a:rPr lang="en-US" dirty="0" smtClean="0">
                <a:solidFill>
                  <a:srgbClr val="660066"/>
                </a:solidFill>
              </a:rPr>
              <a:t>, O. </a:t>
            </a:r>
            <a:r>
              <a:rPr lang="en-US" dirty="0" err="1" smtClean="0">
                <a:solidFill>
                  <a:srgbClr val="660066"/>
                </a:solidFill>
              </a:rPr>
              <a:t>Pfister</a:t>
            </a:r>
            <a:r>
              <a:rPr lang="en-US" dirty="0" smtClean="0">
                <a:solidFill>
                  <a:srgbClr val="660066"/>
                </a:solidFill>
              </a:rPr>
              <a:t>, P. </a:t>
            </a:r>
            <a:r>
              <a:rPr lang="en-US" dirty="0" err="1" smtClean="0">
                <a:solidFill>
                  <a:srgbClr val="660066"/>
                </a:solidFill>
              </a:rPr>
              <a:t>Reinke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06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905000"/>
            <a:ext cx="5562600" cy="40609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6423" y="762000"/>
            <a:ext cx="445591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Direct calculation of EMT form factors 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1800" dirty="0" smtClean="0">
                <a:solidFill>
                  <a:srgbClr val="660066"/>
                </a:solidFill>
              </a:rPr>
              <a:t>Donoghue et al. PLB529 (2002) </a:t>
            </a:r>
            <a:endParaRPr lang="en-US" sz="1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22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A260F8-5AAE-6D40-A61B-E4769B166098}" type="datetime1">
              <a:rPr lang="en-US" smtClean="0"/>
              <a:t>5/16/19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FBD6-7F69-E34C-86D4-D0BE6D1C70A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284848"/>
              </p:ext>
            </p:extLst>
          </p:nvPr>
        </p:nvGraphicFramePr>
        <p:xfrm>
          <a:off x="9391650" y="5099049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95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91650" y="5099049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25"/>
          <p:cNvSpPr>
            <a:spLocks/>
          </p:cNvSpPr>
          <p:nvPr/>
        </p:nvSpPr>
        <p:spPr bwMode="auto">
          <a:xfrm>
            <a:off x="1185862" y="1128356"/>
            <a:ext cx="723900" cy="1066800"/>
          </a:xfrm>
          <a:custGeom>
            <a:avLst/>
            <a:gdLst>
              <a:gd name="T0" fmla="*/ 72 w 456"/>
              <a:gd name="T1" fmla="*/ 0 h 672"/>
              <a:gd name="T2" fmla="*/ 24 w 456"/>
              <a:gd name="T3" fmla="*/ 144 h 672"/>
              <a:gd name="T4" fmla="*/ 216 w 456"/>
              <a:gd name="T5" fmla="*/ 144 h 672"/>
              <a:gd name="T6" fmla="*/ 72 w 456"/>
              <a:gd name="T7" fmla="*/ 288 h 672"/>
              <a:gd name="T8" fmla="*/ 264 w 456"/>
              <a:gd name="T9" fmla="*/ 288 h 672"/>
              <a:gd name="T10" fmla="*/ 120 w 456"/>
              <a:gd name="T11" fmla="*/ 432 h 672"/>
              <a:gd name="T12" fmla="*/ 360 w 456"/>
              <a:gd name="T13" fmla="*/ 432 h 672"/>
              <a:gd name="T14" fmla="*/ 360 w 456"/>
              <a:gd name="T15" fmla="*/ 480 h 672"/>
              <a:gd name="T16" fmla="*/ 168 w 456"/>
              <a:gd name="T17" fmla="*/ 624 h 672"/>
              <a:gd name="T18" fmla="*/ 456 w 456"/>
              <a:gd name="T1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26"/>
          <p:cNvSpPr>
            <a:spLocks/>
          </p:cNvSpPr>
          <p:nvPr/>
        </p:nvSpPr>
        <p:spPr bwMode="auto">
          <a:xfrm flipH="1">
            <a:off x="2671762" y="1128356"/>
            <a:ext cx="723900" cy="1066800"/>
          </a:xfrm>
          <a:custGeom>
            <a:avLst/>
            <a:gdLst>
              <a:gd name="T0" fmla="*/ 72 w 456"/>
              <a:gd name="T1" fmla="*/ 0 h 672"/>
              <a:gd name="T2" fmla="*/ 24 w 456"/>
              <a:gd name="T3" fmla="*/ 144 h 672"/>
              <a:gd name="T4" fmla="*/ 216 w 456"/>
              <a:gd name="T5" fmla="*/ 144 h 672"/>
              <a:gd name="T6" fmla="*/ 72 w 456"/>
              <a:gd name="T7" fmla="*/ 288 h 672"/>
              <a:gd name="T8" fmla="*/ 264 w 456"/>
              <a:gd name="T9" fmla="*/ 288 h 672"/>
              <a:gd name="T10" fmla="*/ 120 w 456"/>
              <a:gd name="T11" fmla="*/ 432 h 672"/>
              <a:gd name="T12" fmla="*/ 360 w 456"/>
              <a:gd name="T13" fmla="*/ 432 h 672"/>
              <a:gd name="T14" fmla="*/ 360 w 456"/>
              <a:gd name="T15" fmla="*/ 480 h 672"/>
              <a:gd name="T16" fmla="*/ 168 w 456"/>
              <a:gd name="T17" fmla="*/ 624 h 672"/>
              <a:gd name="T18" fmla="*/ 456 w 456"/>
              <a:gd name="T1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51"/>
          <p:cNvSpPr>
            <a:spLocks noChangeShapeType="1"/>
          </p:cNvSpPr>
          <p:nvPr/>
        </p:nvSpPr>
        <p:spPr bwMode="auto">
          <a:xfrm flipH="1" flipV="1">
            <a:off x="2824162" y="2804756"/>
            <a:ext cx="1371600" cy="609600"/>
          </a:xfrm>
          <a:prstGeom prst="line">
            <a:avLst/>
          </a:prstGeom>
          <a:noFill/>
          <a:ln w="79375" cmpd="tri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52"/>
          <p:cNvSpPr>
            <a:spLocks noChangeShapeType="1"/>
          </p:cNvSpPr>
          <p:nvPr/>
        </p:nvSpPr>
        <p:spPr bwMode="auto">
          <a:xfrm rot="14522146" flipH="1">
            <a:off x="3471862" y="3071456"/>
            <a:ext cx="228600" cy="152400"/>
          </a:xfrm>
          <a:prstGeom prst="line">
            <a:avLst/>
          </a:prstGeom>
          <a:noFill/>
          <a:ln w="76200">
            <a:solidFill>
              <a:srgbClr val="93A2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54"/>
          <p:cNvSpPr>
            <a:spLocks noChangeShapeType="1"/>
          </p:cNvSpPr>
          <p:nvPr/>
        </p:nvSpPr>
        <p:spPr bwMode="auto">
          <a:xfrm>
            <a:off x="1909762" y="2195156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55"/>
          <p:cNvSpPr>
            <a:spLocks noChangeShapeType="1"/>
          </p:cNvSpPr>
          <p:nvPr/>
        </p:nvSpPr>
        <p:spPr bwMode="auto">
          <a:xfrm>
            <a:off x="2671762" y="2195156"/>
            <a:ext cx="4572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56"/>
          <p:cNvSpPr>
            <a:spLocks noChangeShapeType="1"/>
          </p:cNvSpPr>
          <p:nvPr/>
        </p:nvSpPr>
        <p:spPr bwMode="auto">
          <a:xfrm flipH="1">
            <a:off x="1452562" y="2195156"/>
            <a:ext cx="4572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57"/>
          <p:cNvSpPr>
            <a:spLocks noChangeArrowheads="1"/>
          </p:cNvSpPr>
          <p:nvPr/>
        </p:nvSpPr>
        <p:spPr bwMode="auto">
          <a:xfrm>
            <a:off x="1376362" y="2652356"/>
            <a:ext cx="1752600" cy="381000"/>
          </a:xfrm>
          <a:prstGeom prst="ellipse">
            <a:avLst/>
          </a:prstGeom>
          <a:solidFill>
            <a:srgbClr val="8C9CAD"/>
          </a:solidFill>
          <a:ln w="9525">
            <a:solidFill>
              <a:srgbClr val="93A299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58"/>
          <p:cNvSpPr>
            <a:spLocks noChangeShapeType="1"/>
          </p:cNvSpPr>
          <p:nvPr/>
        </p:nvSpPr>
        <p:spPr bwMode="auto">
          <a:xfrm flipV="1">
            <a:off x="309562" y="2880956"/>
            <a:ext cx="1371600" cy="609600"/>
          </a:xfrm>
          <a:prstGeom prst="line">
            <a:avLst/>
          </a:prstGeom>
          <a:noFill/>
          <a:ln w="79375" cmpd="tri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59"/>
          <p:cNvSpPr>
            <a:spLocks noChangeShapeType="1"/>
          </p:cNvSpPr>
          <p:nvPr/>
        </p:nvSpPr>
        <p:spPr bwMode="auto">
          <a:xfrm flipV="1">
            <a:off x="842962" y="3124200"/>
            <a:ext cx="228600" cy="152400"/>
          </a:xfrm>
          <a:prstGeom prst="line">
            <a:avLst/>
          </a:prstGeom>
          <a:noFill/>
          <a:ln w="76200">
            <a:solidFill>
              <a:srgbClr val="93A2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60"/>
          <p:cNvSpPr>
            <a:spLocks noChangeArrowheads="1"/>
          </p:cNvSpPr>
          <p:nvPr/>
        </p:nvSpPr>
        <p:spPr bwMode="auto">
          <a:xfrm>
            <a:off x="1300162" y="1966556"/>
            <a:ext cx="1981200" cy="1524000"/>
          </a:xfrm>
          <a:prstGeom prst="ellipse">
            <a:avLst/>
          </a:prstGeom>
          <a:noFill/>
          <a:ln w="57150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951191"/>
              </p:ext>
            </p:extLst>
          </p:nvPr>
        </p:nvGraphicFramePr>
        <p:xfrm>
          <a:off x="3105150" y="2601556"/>
          <a:ext cx="4572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96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5150" y="2601556"/>
                        <a:ext cx="4572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059102"/>
              </p:ext>
            </p:extLst>
          </p:nvPr>
        </p:nvGraphicFramePr>
        <p:xfrm>
          <a:off x="2476500" y="2569806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97" name="Equation" r:id="rId7" imgW="114300" imgH="165100" progId="Equation.3">
                  <p:embed/>
                </p:oleObj>
              </mc:Choice>
              <mc:Fallback>
                <p:oleObj name="Equation" r:id="rId7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76500" y="2569806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810000" y="2895600"/>
            <a:ext cx="37477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  <a:r>
              <a:rPr lang="en-US" sz="2000" dirty="0" smtClean="0"/>
              <a:t>’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887147" y="1433156"/>
            <a:ext cx="32730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q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66850" y="2099846"/>
            <a:ext cx="33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μ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791872" y="2099846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ν</a:t>
            </a:r>
            <a:endParaRPr lang="en-US" sz="2000" dirty="0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116623"/>
              </p:ext>
            </p:extLst>
          </p:nvPr>
        </p:nvGraphicFramePr>
        <p:xfrm>
          <a:off x="9486900" y="4627205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98" name="Equation" r:id="rId9" imgW="114300" imgH="165100" progId="Equation.3">
                  <p:embed/>
                </p:oleObj>
              </mc:Choice>
              <mc:Fallback>
                <p:oleObj name="Equation" r:id="rId9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486900" y="4627205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023939"/>
              </p:ext>
            </p:extLst>
          </p:nvPr>
        </p:nvGraphicFramePr>
        <p:xfrm>
          <a:off x="9486900" y="4627205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99" name="Equation" r:id="rId11" imgW="114300" imgH="165100" progId="Equation.3">
                  <p:embed/>
                </p:oleObj>
              </mc:Choice>
              <mc:Fallback>
                <p:oleObj name="Equation" r:id="rId11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486900" y="4627205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247650" y="2957156"/>
            <a:ext cx="32730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  <p:sp>
        <p:nvSpPr>
          <p:cNvPr id="31" name="Freeform 25"/>
          <p:cNvSpPr>
            <a:spLocks/>
          </p:cNvSpPr>
          <p:nvPr/>
        </p:nvSpPr>
        <p:spPr bwMode="auto">
          <a:xfrm rot="20908226">
            <a:off x="5882390" y="1143000"/>
            <a:ext cx="723900" cy="1066800"/>
          </a:xfrm>
          <a:custGeom>
            <a:avLst/>
            <a:gdLst>
              <a:gd name="T0" fmla="*/ 72 w 456"/>
              <a:gd name="T1" fmla="*/ 0 h 672"/>
              <a:gd name="T2" fmla="*/ 24 w 456"/>
              <a:gd name="T3" fmla="*/ 144 h 672"/>
              <a:gd name="T4" fmla="*/ 216 w 456"/>
              <a:gd name="T5" fmla="*/ 144 h 672"/>
              <a:gd name="T6" fmla="*/ 72 w 456"/>
              <a:gd name="T7" fmla="*/ 288 h 672"/>
              <a:gd name="T8" fmla="*/ 264 w 456"/>
              <a:gd name="T9" fmla="*/ 288 h 672"/>
              <a:gd name="T10" fmla="*/ 120 w 456"/>
              <a:gd name="T11" fmla="*/ 432 h 672"/>
              <a:gd name="T12" fmla="*/ 360 w 456"/>
              <a:gd name="T13" fmla="*/ 432 h 672"/>
              <a:gd name="T14" fmla="*/ 360 w 456"/>
              <a:gd name="T15" fmla="*/ 480 h 672"/>
              <a:gd name="T16" fmla="*/ 168 w 456"/>
              <a:gd name="T17" fmla="*/ 624 h 672"/>
              <a:gd name="T18" fmla="*/ 456 w 456"/>
              <a:gd name="T1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Freeform 26"/>
          <p:cNvSpPr>
            <a:spLocks/>
          </p:cNvSpPr>
          <p:nvPr/>
        </p:nvSpPr>
        <p:spPr bwMode="auto">
          <a:xfrm rot="1039141" flipH="1">
            <a:off x="6975378" y="1199799"/>
            <a:ext cx="723900" cy="1066800"/>
          </a:xfrm>
          <a:custGeom>
            <a:avLst/>
            <a:gdLst>
              <a:gd name="T0" fmla="*/ 72 w 456"/>
              <a:gd name="T1" fmla="*/ 0 h 672"/>
              <a:gd name="T2" fmla="*/ 24 w 456"/>
              <a:gd name="T3" fmla="*/ 144 h 672"/>
              <a:gd name="T4" fmla="*/ 216 w 456"/>
              <a:gd name="T5" fmla="*/ 144 h 672"/>
              <a:gd name="T6" fmla="*/ 72 w 456"/>
              <a:gd name="T7" fmla="*/ 288 h 672"/>
              <a:gd name="T8" fmla="*/ 264 w 456"/>
              <a:gd name="T9" fmla="*/ 288 h 672"/>
              <a:gd name="T10" fmla="*/ 120 w 456"/>
              <a:gd name="T11" fmla="*/ 432 h 672"/>
              <a:gd name="T12" fmla="*/ 360 w 456"/>
              <a:gd name="T13" fmla="*/ 432 h 672"/>
              <a:gd name="T14" fmla="*/ 360 w 456"/>
              <a:gd name="T15" fmla="*/ 480 h 672"/>
              <a:gd name="T16" fmla="*/ 168 w 456"/>
              <a:gd name="T17" fmla="*/ 624 h 672"/>
              <a:gd name="T18" fmla="*/ 456 w 456"/>
              <a:gd name="T1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51"/>
          <p:cNvSpPr>
            <a:spLocks noChangeShapeType="1"/>
          </p:cNvSpPr>
          <p:nvPr/>
        </p:nvSpPr>
        <p:spPr bwMode="auto">
          <a:xfrm flipH="1" flipV="1">
            <a:off x="7319962" y="2819400"/>
            <a:ext cx="1371600" cy="609600"/>
          </a:xfrm>
          <a:prstGeom prst="line">
            <a:avLst/>
          </a:prstGeom>
          <a:noFill/>
          <a:ln w="79375" cmpd="tri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52"/>
          <p:cNvSpPr>
            <a:spLocks noChangeShapeType="1"/>
          </p:cNvSpPr>
          <p:nvPr/>
        </p:nvSpPr>
        <p:spPr bwMode="auto">
          <a:xfrm rot="14522146" flipH="1">
            <a:off x="7967662" y="3086100"/>
            <a:ext cx="228600" cy="152400"/>
          </a:xfrm>
          <a:prstGeom prst="line">
            <a:avLst/>
          </a:prstGeom>
          <a:noFill/>
          <a:ln w="76200">
            <a:solidFill>
              <a:srgbClr val="93A2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55"/>
          <p:cNvSpPr>
            <a:spLocks noChangeShapeType="1"/>
          </p:cNvSpPr>
          <p:nvPr/>
        </p:nvSpPr>
        <p:spPr bwMode="auto">
          <a:xfrm>
            <a:off x="6934200" y="2209800"/>
            <a:ext cx="6096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56"/>
          <p:cNvSpPr>
            <a:spLocks noChangeShapeType="1"/>
          </p:cNvSpPr>
          <p:nvPr/>
        </p:nvSpPr>
        <p:spPr bwMode="auto">
          <a:xfrm flipH="1">
            <a:off x="5948362" y="2209800"/>
            <a:ext cx="681038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57"/>
          <p:cNvSpPr>
            <a:spLocks noChangeArrowheads="1"/>
          </p:cNvSpPr>
          <p:nvPr/>
        </p:nvSpPr>
        <p:spPr bwMode="auto">
          <a:xfrm>
            <a:off x="5872162" y="2667000"/>
            <a:ext cx="1752600" cy="381000"/>
          </a:xfrm>
          <a:prstGeom prst="ellipse">
            <a:avLst/>
          </a:prstGeom>
          <a:solidFill>
            <a:srgbClr val="8C9CAD"/>
          </a:solidFill>
          <a:ln w="9525">
            <a:solidFill>
              <a:srgbClr val="93A299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58"/>
          <p:cNvSpPr>
            <a:spLocks noChangeShapeType="1"/>
          </p:cNvSpPr>
          <p:nvPr/>
        </p:nvSpPr>
        <p:spPr bwMode="auto">
          <a:xfrm flipV="1">
            <a:off x="4805362" y="2819400"/>
            <a:ext cx="1371600" cy="609600"/>
          </a:xfrm>
          <a:prstGeom prst="line">
            <a:avLst/>
          </a:prstGeom>
          <a:noFill/>
          <a:ln w="79375" cmpd="tri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59"/>
          <p:cNvSpPr>
            <a:spLocks noChangeShapeType="1"/>
          </p:cNvSpPr>
          <p:nvPr/>
        </p:nvSpPr>
        <p:spPr bwMode="auto">
          <a:xfrm flipV="1">
            <a:off x="5338762" y="3048000"/>
            <a:ext cx="228600" cy="152400"/>
          </a:xfrm>
          <a:prstGeom prst="line">
            <a:avLst/>
          </a:prstGeom>
          <a:noFill/>
          <a:ln w="76200">
            <a:solidFill>
              <a:srgbClr val="93A2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60"/>
          <p:cNvSpPr>
            <a:spLocks noChangeArrowheads="1"/>
          </p:cNvSpPr>
          <p:nvPr/>
        </p:nvSpPr>
        <p:spPr bwMode="auto">
          <a:xfrm>
            <a:off x="5795962" y="1981200"/>
            <a:ext cx="1981200" cy="1524000"/>
          </a:xfrm>
          <a:prstGeom prst="ellipse">
            <a:avLst/>
          </a:prstGeom>
          <a:noFill/>
          <a:ln w="57150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196501"/>
              </p:ext>
            </p:extLst>
          </p:nvPr>
        </p:nvGraphicFramePr>
        <p:xfrm>
          <a:off x="7600950" y="2616200"/>
          <a:ext cx="4572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00" name="Equation" r:id="rId13" imgW="114300" imgH="165100" progId="Equation.DSMT4">
                  <p:embed/>
                </p:oleObj>
              </mc:Choice>
              <mc:Fallback>
                <p:oleObj name="Equation" r:id="rId13" imgW="114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0950" y="2616200"/>
                        <a:ext cx="4572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566096"/>
              </p:ext>
            </p:extLst>
          </p:nvPr>
        </p:nvGraphicFramePr>
        <p:xfrm>
          <a:off x="6972300" y="2584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01" name="Equation" r:id="rId14" imgW="114300" imgH="165100" progId="Equation.3">
                  <p:embed/>
                </p:oleObj>
              </mc:Choice>
              <mc:Fallback>
                <p:oleObj name="Equation" r:id="rId1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72300" y="2584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8401050" y="2891135"/>
            <a:ext cx="37477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  <a:r>
              <a:rPr lang="en-US" sz="2000" dirty="0" smtClean="0"/>
              <a:t>’</a:t>
            </a:r>
            <a:endParaRPr lang="en-US" sz="2000" dirty="0"/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3907874"/>
              </p:ext>
            </p:extLst>
          </p:nvPr>
        </p:nvGraphicFramePr>
        <p:xfrm>
          <a:off x="9105900" y="28130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02" name="Equation" r:id="rId15" imgW="114300" imgH="165100" progId="Equation.3">
                  <p:embed/>
                </p:oleObj>
              </mc:Choice>
              <mc:Fallback>
                <p:oleObj name="Equation" r:id="rId1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105900" y="28130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081155"/>
              </p:ext>
            </p:extLst>
          </p:nvPr>
        </p:nvGraphicFramePr>
        <p:xfrm>
          <a:off x="9105900" y="28130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03" name="Equation" r:id="rId16" imgW="114300" imgH="165100" progId="Equation.3">
                  <p:embed/>
                </p:oleObj>
              </mc:Choice>
              <mc:Fallback>
                <p:oleObj name="Equation" r:id="rId1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105900" y="28130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4743450" y="2895600"/>
            <a:ext cx="32730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  <p:sp>
        <p:nvSpPr>
          <p:cNvPr id="51" name="Oval 50"/>
          <p:cNvSpPr/>
          <p:nvPr/>
        </p:nvSpPr>
        <p:spPr>
          <a:xfrm>
            <a:off x="6629400" y="1981200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>
            <a:off x="4114800" y="2362200"/>
            <a:ext cx="762000" cy="3048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696200" y="1600200"/>
            <a:ext cx="1898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Local Operator </a:t>
            </a:r>
            <a:r>
              <a:rPr lang="en-US" sz="2000" b="1" dirty="0" err="1" smtClean="0">
                <a:solidFill>
                  <a:srgbClr val="FF0000"/>
                </a:solidFill>
              </a:rPr>
              <a:t>Ô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905000" y="4267200"/>
            <a:ext cx="6019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&gt;&gt;M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 </a:t>
            </a:r>
            <a:r>
              <a:rPr lang="en-US" dirty="0" smtClean="0">
                <a:solidFill>
                  <a:srgbClr val="660066"/>
                </a:solidFill>
                <a:latin typeface="+mn-lt"/>
                <a:ea typeface="Wingdings"/>
                <a:cs typeface="Wingdings"/>
                <a:sym typeface="Wingdings"/>
              </a:rPr>
              <a:t>“deep”</a:t>
            </a:r>
          </a:p>
          <a:p>
            <a:r>
              <a:rPr lang="en-US" dirty="0" smtClean="0"/>
              <a:t>W</a:t>
            </a:r>
            <a:r>
              <a:rPr lang="en-US" baseline="30000" dirty="0" smtClean="0"/>
              <a:t>2</a:t>
            </a:r>
            <a:r>
              <a:rPr lang="en-US" dirty="0"/>
              <a:t>&gt;&gt;M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equivalent to an </a:t>
            </a:r>
            <a:r>
              <a:rPr lang="en-US" dirty="0" smtClean="0">
                <a:solidFill>
                  <a:srgbClr val="660066"/>
                </a:solidFill>
                <a:latin typeface="+mn-lt"/>
                <a:ea typeface="Wingdings"/>
                <a:cs typeface="Wingdings"/>
                <a:sym typeface="Wingdings"/>
              </a:rPr>
              <a:t>“inelastic” </a:t>
            </a: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process but not directly accessible  </a:t>
            </a:r>
            <a:endParaRPr lang="en-US" dirty="0"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429000" y="1295400"/>
            <a:ext cx="374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q</a:t>
            </a:r>
            <a:r>
              <a:rPr lang="en-US" sz="2000" dirty="0" smtClean="0"/>
              <a:t>’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528935"/>
            <a:ext cx="4591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GPDs and EMT matrix elements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5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0" y="757535"/>
            <a:ext cx="2824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2</a:t>
            </a:r>
            <a:r>
              <a:rPr lang="en-US" baseline="30000" dirty="0" smtClean="0">
                <a:solidFill>
                  <a:schemeClr val="tx2"/>
                </a:solidFill>
              </a:rPr>
              <a:t>nd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Mellin</a:t>
            </a:r>
            <a:r>
              <a:rPr lang="en-US" dirty="0" smtClean="0">
                <a:solidFill>
                  <a:schemeClr val="tx2"/>
                </a:solidFill>
              </a:rPr>
              <a:t> moments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5921" y="2057400"/>
            <a:ext cx="1125679" cy="400110"/>
          </a:xfrm>
          <a:prstGeom prst="rect">
            <a:avLst/>
          </a:prstGeom>
          <a:noFill/>
          <a:ln>
            <a:solidFill>
              <a:srgbClr val="D2533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D2533C"/>
                </a:solidFill>
              </a:rPr>
              <a:t>Nucleon</a:t>
            </a:r>
            <a:endParaRPr lang="en-US" sz="2000" dirty="0">
              <a:solidFill>
                <a:srgbClr val="D2533C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6400800" y="2895600"/>
            <a:ext cx="762000" cy="0"/>
          </a:xfrm>
          <a:prstGeom prst="straightConnector1">
            <a:avLst/>
          </a:prstGeom>
          <a:ln>
            <a:solidFill>
              <a:srgbClr val="D25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315200" y="2662535"/>
            <a:ext cx="1124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D-term</a:t>
            </a:r>
            <a:endParaRPr lang="en-US" dirty="0"/>
          </a:p>
        </p:txBody>
      </p:sp>
      <p:pic>
        <p:nvPicPr>
          <p:cNvPr id="4" name="Picture 3" descr="sr_latexi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90800"/>
            <a:ext cx="5943600" cy="12612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48200" y="2438400"/>
            <a:ext cx="2133600" cy="1676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362200" y="2438400"/>
            <a:ext cx="2133600" cy="1676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973692" y="1905000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EMT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590800" y="1905000"/>
            <a:ext cx="1638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OPE</a:t>
            </a:r>
            <a:endParaRPr lang="en-US" dirty="0"/>
          </a:p>
        </p:txBody>
      </p:sp>
      <p:sp>
        <p:nvSpPr>
          <p:cNvPr id="6" name="Left-Right Arrow 5"/>
          <p:cNvSpPr/>
          <p:nvPr/>
        </p:nvSpPr>
        <p:spPr>
          <a:xfrm>
            <a:off x="4194048" y="1877568"/>
            <a:ext cx="758952" cy="484632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6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" name="Picture 3" descr="Jisr_latexi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0"/>
            <a:ext cx="5334000" cy="739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533400"/>
            <a:ext cx="5994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Physical interpretation of EMT form factors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 descr="momsr_latexi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19400"/>
            <a:ext cx="2641600" cy="392112"/>
          </a:xfrm>
          <a:prstGeom prst="rect">
            <a:avLst/>
          </a:prstGeom>
        </p:spPr>
      </p:pic>
      <p:pic>
        <p:nvPicPr>
          <p:cNvPr id="7" name="Picture 6" descr="Ji_latexi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524000"/>
            <a:ext cx="3124200" cy="798518"/>
          </a:xfrm>
          <a:prstGeom prst="rect">
            <a:avLst/>
          </a:prstGeom>
        </p:spPr>
      </p:pic>
      <p:pic>
        <p:nvPicPr>
          <p:cNvPr id="8" name="Picture 7" descr="C_latexi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46342"/>
            <a:ext cx="4724400" cy="394614"/>
          </a:xfrm>
          <a:prstGeom prst="rect">
            <a:avLst/>
          </a:prstGeom>
        </p:spPr>
      </p:pic>
      <p:pic>
        <p:nvPicPr>
          <p:cNvPr id="14" name="Picture 13" descr="Tij_C_latexit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47" y="3555156"/>
            <a:ext cx="3556953" cy="788244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5257800" y="3859956"/>
            <a:ext cx="304800" cy="3048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5562600" y="1752600"/>
            <a:ext cx="304800" cy="3048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19200" y="3707556"/>
            <a:ext cx="2819400" cy="53340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62200" y="1676400"/>
            <a:ext cx="609600" cy="53340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371600" y="2743200"/>
            <a:ext cx="685800" cy="53340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39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5/16/19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33600" y="533400"/>
            <a:ext cx="459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2533C"/>
                </a:solidFill>
              </a:rPr>
              <a:t>C (D-term) is related to pressure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371600"/>
            <a:ext cx="2973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Static approximation</a:t>
            </a:r>
            <a:endParaRPr lang="en-US" dirty="0"/>
          </a:p>
        </p:txBody>
      </p:sp>
      <p:pic>
        <p:nvPicPr>
          <p:cNvPr id="6" name="Picture 5" descr="Tij_latexi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057400"/>
            <a:ext cx="5092700" cy="8220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819400"/>
            <a:ext cx="48594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660066"/>
                </a:solidFill>
              </a:rPr>
              <a:t>Landau&amp;Lifshitz</a:t>
            </a:r>
            <a:r>
              <a:rPr lang="en-US" sz="1800" dirty="0" smtClean="0">
                <a:solidFill>
                  <a:srgbClr val="660066"/>
                </a:solidFill>
              </a:rPr>
              <a:t>, Vol.7</a:t>
            </a:r>
          </a:p>
          <a:p>
            <a:r>
              <a:rPr lang="en-US" sz="1800" dirty="0" smtClean="0">
                <a:solidFill>
                  <a:srgbClr val="660066"/>
                </a:solidFill>
              </a:rPr>
              <a:t>M. </a:t>
            </a:r>
            <a:r>
              <a:rPr lang="en-US" sz="1800" dirty="0" err="1" smtClean="0">
                <a:solidFill>
                  <a:srgbClr val="660066"/>
                </a:solidFill>
              </a:rPr>
              <a:t>Polyakov</a:t>
            </a:r>
            <a:r>
              <a:rPr lang="en-US" sz="1800" dirty="0" smtClean="0">
                <a:solidFill>
                  <a:srgbClr val="660066"/>
                </a:solidFill>
              </a:rPr>
              <a:t>, </a:t>
            </a:r>
            <a:r>
              <a:rPr lang="en-US" sz="1800" dirty="0" err="1">
                <a:solidFill>
                  <a:srgbClr val="660066"/>
                </a:solidFill>
              </a:rPr>
              <a:t>hep-ph</a:t>
            </a:r>
            <a:r>
              <a:rPr lang="en-US" sz="1800" dirty="0">
                <a:solidFill>
                  <a:srgbClr val="660066"/>
                </a:solidFill>
              </a:rPr>
              <a:t>/0210165</a:t>
            </a:r>
          </a:p>
          <a:p>
            <a:r>
              <a:rPr lang="en-US" sz="1800" dirty="0" smtClean="0">
                <a:solidFill>
                  <a:srgbClr val="660066"/>
                </a:solidFill>
              </a:rPr>
              <a:t>M. </a:t>
            </a:r>
            <a:r>
              <a:rPr lang="en-US" sz="1800" dirty="0" err="1" smtClean="0">
                <a:solidFill>
                  <a:srgbClr val="660066"/>
                </a:solidFill>
              </a:rPr>
              <a:t>Polyakov</a:t>
            </a:r>
            <a:r>
              <a:rPr lang="en-US" sz="1800" dirty="0" smtClean="0">
                <a:solidFill>
                  <a:srgbClr val="660066"/>
                </a:solidFill>
              </a:rPr>
              <a:t>, P. Schweitzer, </a:t>
            </a:r>
            <a:r>
              <a:rPr lang="en-US" sz="1800" dirty="0" err="1" smtClean="0">
                <a:solidFill>
                  <a:srgbClr val="660066"/>
                </a:solidFill>
              </a:rPr>
              <a:t>arXiv</a:t>
            </a:r>
            <a:r>
              <a:rPr lang="en-US" sz="1800" dirty="0" smtClean="0">
                <a:solidFill>
                  <a:srgbClr val="660066"/>
                </a:solidFill>
              </a:rPr>
              <a:t>:</a:t>
            </a:r>
            <a:r>
              <a:rPr lang="da-DK" sz="1800" dirty="0" smtClean="0">
                <a:solidFill>
                  <a:srgbClr val="660066"/>
                </a:solidFill>
              </a:rPr>
              <a:t>1805.06596</a:t>
            </a:r>
            <a:endParaRPr lang="en-US" sz="1800" dirty="0">
              <a:solidFill>
                <a:srgbClr val="66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724400"/>
            <a:ext cx="7848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 is a measure of the </a:t>
            </a:r>
            <a:r>
              <a:rPr lang="en-US" b="1" dirty="0" smtClean="0">
                <a:solidFill>
                  <a:srgbClr val="FF0000"/>
                </a:solidFill>
              </a:rPr>
              <a:t>Elastic Free </a:t>
            </a: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nergy </a:t>
            </a:r>
            <a:r>
              <a:rPr lang="en-US" dirty="0" smtClean="0"/>
              <a:t>in the proton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44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111083</TotalTime>
  <Words>1681</Words>
  <Application>Microsoft Macintosh PowerPoint</Application>
  <PresentationFormat>On-screen Show (4:3)</PresentationFormat>
  <Paragraphs>335</Paragraphs>
  <Slides>43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Clarity</vt:lpstr>
      <vt:lpstr>Equation</vt:lpstr>
      <vt:lpstr> Nuclear femtography as a bridge from the nucleon to neutron stars  QCD Evolution 2019 Argonne National Lab, May 13-17, 2019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and Outlook </vt:lpstr>
      <vt:lpstr>PowerPoint Presentation</vt:lpstr>
      <vt:lpstr>PowerPoint Presentation</vt:lpstr>
    </vt:vector>
  </TitlesOfParts>
  <Company>Physics Department University of Virginia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Physics Department University of Virginia</dc:creator>
  <cp:lastModifiedBy>Physics Department University of Virginia</cp:lastModifiedBy>
  <cp:revision>1542</cp:revision>
  <cp:lastPrinted>2011-04-27T15:18:24Z</cp:lastPrinted>
  <dcterms:created xsi:type="dcterms:W3CDTF">2010-05-31T02:33:34Z</dcterms:created>
  <dcterms:modified xsi:type="dcterms:W3CDTF">2019-05-16T10:59:42Z</dcterms:modified>
</cp:coreProperties>
</file>