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sldIdLst>
    <p:sldId id="259" r:id="rId2"/>
    <p:sldId id="264" r:id="rId3"/>
    <p:sldId id="270" r:id="rId4"/>
    <p:sldId id="272" r:id="rId5"/>
    <p:sldId id="261" r:id="rId6"/>
    <p:sldId id="271" r:id="rId7"/>
    <p:sldId id="262" r:id="rId8"/>
    <p:sldId id="263" r:id="rId9"/>
    <p:sldId id="269" r:id="rId10"/>
    <p:sldId id="276" r:id="rId11"/>
    <p:sldId id="277" r:id="rId12"/>
    <p:sldId id="266" r:id="rId13"/>
    <p:sldId id="260" r:id="rId14"/>
    <p:sldId id="275" r:id="rId15"/>
    <p:sldId id="265" r:id="rId16"/>
    <p:sldId id="268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63"/>
    <p:restoredTop sz="86609"/>
  </p:normalViewPr>
  <p:slideViewPr>
    <p:cSldViewPr snapToGrid="0" snapToObjects="1">
      <p:cViewPr varScale="1">
        <p:scale>
          <a:sx n="82" d="100"/>
          <a:sy n="82" d="100"/>
        </p:scale>
        <p:origin x="1326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55D5C-575E-954A-8549-87D8A97D9807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ACADC-D521-D241-8216-A13B59B499E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</a:t>
            </a:r>
            <a:r>
              <a:rPr lang="en-US" baseline="0" dirty="0"/>
              <a:t> Page Design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ACADC-D521-D241-8216-A13B59B499E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Interior</a:t>
            </a:r>
            <a:r>
              <a:rPr lang="en-US" baseline="0" dirty="0"/>
              <a:t> Page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ACADC-D521-D241-8216-A13B59B499E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35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Interior</a:t>
            </a:r>
            <a:r>
              <a:rPr lang="en-US" baseline="0" dirty="0"/>
              <a:t> Page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ACADC-D521-D241-8216-A13B59B499E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798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Interior</a:t>
            </a:r>
            <a:r>
              <a:rPr lang="en-US" baseline="0" dirty="0"/>
              <a:t> Page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ACADC-D521-D241-8216-A13B59B499E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55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Interior</a:t>
            </a:r>
            <a:r>
              <a:rPr lang="en-US" baseline="0" dirty="0"/>
              <a:t> Page </a:t>
            </a:r>
            <a:r>
              <a:rPr lang="en-US" baseline="0"/>
              <a:t>Design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ACADC-D521-D241-8216-A13B59B499E1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Interior</a:t>
            </a:r>
            <a:r>
              <a:rPr lang="en-US" baseline="0" dirty="0"/>
              <a:t> Page </a:t>
            </a:r>
            <a:r>
              <a:rPr lang="en-US" baseline="0"/>
              <a:t>Design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ACADC-D521-D241-8216-A13B59B499E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399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Interior</a:t>
            </a:r>
            <a:r>
              <a:rPr lang="en-US" baseline="0" dirty="0"/>
              <a:t> Page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ACADC-D521-D241-8216-A13B59B499E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272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Interior</a:t>
            </a:r>
            <a:r>
              <a:rPr lang="en-US" baseline="0" dirty="0"/>
              <a:t> Page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ACADC-D521-D241-8216-A13B59B499E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54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Interior</a:t>
            </a:r>
            <a:r>
              <a:rPr lang="en-US" baseline="0" dirty="0"/>
              <a:t> Page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ACADC-D521-D241-8216-A13B59B499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486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Interior</a:t>
            </a:r>
            <a:r>
              <a:rPr lang="en-US" baseline="0" dirty="0"/>
              <a:t> Page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ACADC-D521-D241-8216-A13B59B499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20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Interior</a:t>
            </a:r>
            <a:r>
              <a:rPr lang="en-US" baseline="0" dirty="0"/>
              <a:t> Page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ACADC-D521-D241-8216-A13B59B499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45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Interior</a:t>
            </a:r>
            <a:r>
              <a:rPr lang="en-US" baseline="0" dirty="0"/>
              <a:t> Page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ACADC-D521-D241-8216-A13B59B499E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594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Interior</a:t>
            </a:r>
            <a:r>
              <a:rPr lang="en-US" baseline="0" dirty="0"/>
              <a:t> Page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ACADC-D521-D241-8216-A13B59B499E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965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Interior</a:t>
            </a:r>
            <a:r>
              <a:rPr lang="en-US" baseline="0" dirty="0"/>
              <a:t> Page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ACADC-D521-D241-8216-A13B59B499E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022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Interior</a:t>
            </a:r>
            <a:r>
              <a:rPr lang="en-US" baseline="0" dirty="0"/>
              <a:t> Page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ACADC-D521-D241-8216-A13B59B499E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97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Interior</a:t>
            </a:r>
            <a:r>
              <a:rPr lang="en-US" baseline="0" dirty="0"/>
              <a:t> Page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ACADC-D521-D241-8216-A13B59B499E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48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4/16/19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Thamraa Alshayeb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F197-BEA6-9248-A2A7-85EBFEF9EF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4/16/19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Thamraa Alshayeb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F197-BEA6-9248-A2A7-85EBFEF9EF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4/16/19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Thamraa Alshayeb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F197-BEA6-9248-A2A7-85EBFEF9EF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4/16/19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Thamraa Alshayeb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F197-BEA6-9248-A2A7-85EBFEF9EF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4/16/19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Thamraa Alshayeb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F197-BEA6-9248-A2A7-85EBFEF9EF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4/16/19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Thamraa Alshayeb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F197-BEA6-9248-A2A7-85EBFEF9EF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4/16/19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Thamraa Alshayeb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F197-BEA6-9248-A2A7-85EBFEF9EF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4/16/19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Thamraa Alshayeb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F197-BEA6-9248-A2A7-85EBFEF9EF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4/16/19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Thamraa Alshayeb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F197-BEA6-9248-A2A7-85EBFEF9EF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4/16/19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Thamraa Alshayeb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F197-BEA6-9248-A2A7-85EBFEF9EF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4/16/19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Thamraa Alshayeb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F197-BEA6-9248-A2A7-85EBFEF9EF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4/16/19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Thamraa Alshayeb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DF197-BEA6-9248-A2A7-85EBFEF9EF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7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5" Type="http://schemas.openxmlformats.org/officeDocument/2006/relationships/image" Target="../media/image34.png"/><Relationship Id="rId4" Type="http://schemas.openxmlformats.org/officeDocument/2006/relationships/image" Target="../media/image18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40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7.jpeg"/><Relationship Id="rId7" Type="http://schemas.openxmlformats.org/officeDocument/2006/relationships/image" Target="../media/image2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891256"/>
            <a:ext cx="5829300" cy="1208852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Measurement of Parity-Violation in the N→△ Transition During </a:t>
            </a:r>
            <a:r>
              <a:rPr lang="en-US" sz="27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700" baseline="-25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weak</a:t>
            </a:r>
            <a:br>
              <a:rPr lang="en-US" sz="2700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00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en-US" sz="2700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7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/>
              <a:cs typeface="Century Gothic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891EE53D-D230-434D-9E94-FA7EB14057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99841"/>
            <a:ext cx="4795915" cy="5436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53A69B-818C-A74C-8554-DDFAECA774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5915" y="4599841"/>
            <a:ext cx="849032" cy="543659"/>
          </a:xfrm>
          <a:prstGeom prst="rect">
            <a:avLst/>
          </a:prstGeom>
          <a:effectLst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FD05328-FA46-AD4D-AB52-46E34B922A0E}"/>
              </a:ext>
            </a:extLst>
          </p:cNvPr>
          <p:cNvSpPr/>
          <p:nvPr/>
        </p:nvSpPr>
        <p:spPr>
          <a:xfrm>
            <a:off x="8043221" y="-191728"/>
            <a:ext cx="1100779" cy="882659"/>
          </a:xfrm>
          <a:prstGeom prst="rect">
            <a:avLst/>
          </a:prstGeom>
          <a:blipFill dpi="0" rotWithShape="1">
            <a:blip r:embed="rId6">
              <a:alphaModFix amt="69000"/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F43F5A8-96E6-4347-8D72-0A016CF0B9F2}"/>
                  </a:ext>
                </a:extLst>
              </p:cNvPr>
              <p:cNvSpPr/>
              <p:nvPr/>
            </p:nvSpPr>
            <p:spPr>
              <a:xfrm>
                <a:off x="842868" y="3646786"/>
                <a:ext cx="3991165" cy="5309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135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Steve Wells for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35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135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𝒘𝒆𝒂𝒌</m:t>
                        </m:r>
                      </m:sub>
                    </m:sSub>
                  </m:oMath>
                </a14:m>
                <a:r>
                  <a:rPr lang="en-US" sz="135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Collaboration</a:t>
                </a:r>
                <a:endParaRPr lang="en-US" sz="1350" b="1" dirty="0">
                  <a:ln/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15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Louisiana Tech University 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F43F5A8-96E6-4347-8D72-0A016CF0B9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868" y="3646786"/>
                <a:ext cx="3991165" cy="530915"/>
              </a:xfrm>
              <a:prstGeom prst="rect">
                <a:avLst/>
              </a:prstGeom>
              <a:blipFill>
                <a:blip r:embed="rId7"/>
                <a:stretch>
                  <a:fillRect t="-1149" r="-305"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 descr="A picture containing transport, wheel&#10;&#10;Description automatically generated">
            <a:extLst>
              <a:ext uri="{FF2B5EF4-FFF2-40B4-BE49-F238E27FC236}">
                <a16:creationId xmlns:a16="http://schemas.microsoft.com/office/drawing/2014/main" id="{43A0C2D0-A66C-8A49-9245-AD59AB09BB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06962" y="4573638"/>
            <a:ext cx="642213" cy="5960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C0651D2-18C9-FE4D-B407-786C6FB1B51D}"/>
              </a:ext>
            </a:extLst>
          </p:cNvPr>
          <p:cNvSpPr txBox="1"/>
          <p:nvPr/>
        </p:nvSpPr>
        <p:spPr>
          <a:xfrm>
            <a:off x="6972300" y="3015657"/>
            <a:ext cx="16637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</a:t>
            </a:r>
            <a:r>
              <a:rPr lang="en-US" sz="135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HallA</a:t>
            </a:r>
            <a:r>
              <a:rPr lang="en-US" sz="135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/C Meeting</a:t>
            </a:r>
            <a:br>
              <a:rPr lang="en-US" sz="135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35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Jefferson Lab</a:t>
            </a:r>
            <a:br>
              <a:rPr lang="en-US" sz="135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35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June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05979"/>
            <a:ext cx="6515100" cy="443434"/>
          </a:xfrm>
        </p:spPr>
        <p:txBody>
          <a:bodyPr>
            <a:noAutofit/>
          </a:bodyPr>
          <a:lstStyle/>
          <a:p>
            <a:pPr algn="l"/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Asymmetries Tables (1.16 GeV)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812801"/>
            <a:ext cx="6388100" cy="3954462"/>
          </a:xfrm>
        </p:spPr>
        <p:txBody>
          <a:bodyPr>
            <a:normAutofit/>
          </a:bodyPr>
          <a:lstStyle/>
          <a:p>
            <a:pPr marL="0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F5912F-E17C-DD4E-B9F6-EB1F36FA3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Steve Wells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031C6-3B23-CE42-A308-D8DABD858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F197-BEA6-9248-A2A7-85EBFEF9EF14}" type="slidenum">
              <a:rPr lang="en-US" smtClean="0"/>
              <a:pPr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785930B8-B474-A048-A63E-A492C9DAAD9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143000" y="812800"/>
              <a:ext cx="3468999" cy="327032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82842">
                      <a:extLst>
                        <a:ext uri="{9D8B030D-6E8A-4147-A177-3AD203B41FA5}">
                          <a16:colId xmlns:a16="http://schemas.microsoft.com/office/drawing/2014/main" val="4068172068"/>
                        </a:ext>
                      </a:extLst>
                    </a:gridCol>
                    <a:gridCol w="1167063">
                      <a:extLst>
                        <a:ext uri="{9D8B030D-6E8A-4147-A177-3AD203B41FA5}">
                          <a16:colId xmlns:a16="http://schemas.microsoft.com/office/drawing/2014/main" val="3955480994"/>
                        </a:ext>
                      </a:extLst>
                    </a:gridCol>
                    <a:gridCol w="1219094">
                      <a:extLst>
                        <a:ext uri="{9D8B030D-6E8A-4147-A177-3AD203B41FA5}">
                          <a16:colId xmlns:a16="http://schemas.microsoft.com/office/drawing/2014/main" val="2853602749"/>
                        </a:ext>
                      </a:extLst>
                    </a:gridCol>
                  </a:tblGrid>
                  <a:tr h="3503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Asymmetries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Run1 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Run2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586853838"/>
                      </a:ext>
                    </a:extLst>
                  </a:tr>
                  <a:tr h="31445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9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9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900" b="0" i="1" smtClean="0">
                                      <a:latin typeface="Cambria Math" panose="02040503050406030204" pitchFamily="18" charset="0"/>
                                    </a:rPr>
                                    <m:t>𝑟𝑎𝑤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9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-1.36 </a:t>
                          </a:r>
                          <a14:m>
                            <m:oMath xmlns:m="http://schemas.openxmlformats.org/officeDocument/2006/math">
                              <m:r>
                                <a:rPr lang="en-US" sz="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9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0.22 </a:t>
                          </a:r>
                          <a:r>
                            <a:rPr lang="en-US" sz="9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ppm</a:t>
                          </a:r>
                          <a:endParaRPr lang="en-US" sz="9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</a:t>
                          </a:r>
                          <a:r>
                            <a:rPr lang="en-US" sz="9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0.685</a:t>
                          </a:r>
                          <a:r>
                            <a:rPr lang="en-US" sz="9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9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0.17 </a:t>
                          </a:r>
                          <a:r>
                            <a:rPr lang="en-US" sz="9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ppm</a:t>
                          </a:r>
                          <a:endParaRPr lang="en-US" sz="9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056007843"/>
                      </a:ext>
                    </a:extLst>
                  </a:tr>
                  <a:tr h="314451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="1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 </a:t>
                          </a:r>
                          <a:r>
                            <a:rPr lang="en-US" sz="1100" b="1" dirty="0" err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Asym</a:t>
                          </a:r>
                          <a:r>
                            <a:rPr lang="en-US" sz="1100" b="1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9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9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376143718"/>
                      </a:ext>
                    </a:extLst>
                  </a:tr>
                  <a:tr h="322607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9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9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900" b="0" i="1" smtClean="0">
                                        <a:latin typeface="Cambria Math" panose="02040503050406030204" pitchFamily="18" charset="0"/>
                                      </a:rPr>
                                      <m:t>𝑏𝑐𝑚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9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b="0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0 </a:t>
                          </a:r>
                          <a14:m>
                            <m:oMath xmlns:m="http://schemas.openxmlformats.org/officeDocument/2006/math">
                              <m:r>
                                <a:rPr lang="en-US" sz="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 </m:t>
                              </m:r>
                            </m:oMath>
                          </a14:m>
                          <a:r>
                            <a:rPr lang="en-US" sz="9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0.040 </a:t>
                          </a:r>
                          <a:r>
                            <a:rPr lang="en-US" sz="9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ppm</a:t>
                          </a:r>
                          <a:endParaRPr lang="en-US" sz="9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900" b="0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0 </a:t>
                          </a:r>
                          <a14:m>
                            <m:oMath xmlns:m="http://schemas.openxmlformats.org/officeDocument/2006/math">
                              <m:r>
                                <a:rPr lang="en-US" sz="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9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0.030 </a:t>
                          </a:r>
                          <a:r>
                            <a:rPr lang="en-US" sz="9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ppm</a:t>
                          </a:r>
                          <a:endParaRPr lang="en-US" sz="9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924837932"/>
                      </a:ext>
                    </a:extLst>
                  </a:tr>
                  <a:tr h="282848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9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9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900" b="0" i="1" smtClean="0">
                                        <a:latin typeface="Cambria Math" panose="02040503050406030204" pitchFamily="18" charset="0"/>
                                      </a:rPr>
                                      <m:t>𝑏𝑒𝑎𝑚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9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900" b="0" i="0" dirty="0" smtClean="0"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0.04</m:t>
                              </m:r>
                              <m:r>
                                <a:rPr lang="en-US" sz="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±0.00333</m:t>
                              </m:r>
                            </m:oMath>
                          </a14:m>
                          <a:r>
                            <a:rPr lang="en-US" sz="9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9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ppm</a:t>
                          </a:r>
                          <a:endParaRPr lang="en-US" sz="9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b="0" kern="1200" dirty="0">
                              <a:solidFill>
                                <a:schemeClr val="tx1"/>
                              </a:solidFill>
                              <a:effectLst/>
                              <a:ea typeface="+mn-ea"/>
                              <a:cs typeface="Times New Roman" panose="02020603050405020304" pitchFamily="18" charset="0"/>
                            </a:rPr>
                            <a:t>-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900" b="0" kern="12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0.05</m:t>
                              </m:r>
                              <m:r>
                                <m:rPr>
                                  <m:nor/>
                                </m:rPr>
                                <a:rPr lang="en-US" sz="900" b="0" i="0" kern="12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r>
                                <m:rPr>
                                  <m:nor/>
                                </m:rPr>
                                <a:rPr lang="en-US" sz="900" b="0" kern="12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0.0</m:t>
                              </m:r>
                              <m:r>
                                <m:rPr>
                                  <m:nor/>
                                </m:rPr>
                                <a:rPr lang="en-US" sz="900" b="0" i="0" kern="1200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Times New Roman" panose="020206030504050203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862</m:t>
                              </m:r>
                            </m:oMath>
                          </a14:m>
                          <a:r>
                            <a:rPr lang="en-US" sz="9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ppm</a:t>
                          </a:r>
                          <a:endParaRPr lang="en-US" sz="9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61277031"/>
                      </a:ext>
                    </a:extLst>
                  </a:tr>
                  <a:tr h="333276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9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9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900" b="0" i="1" smtClean="0">
                                        <a:latin typeface="Cambria Math" panose="02040503050406030204" pitchFamily="18" charset="0"/>
                                      </a:rPr>
                                      <m:t>𝐵𝐵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9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b="0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0.518 </a:t>
                          </a:r>
                          <a14:m>
                            <m:oMath xmlns:m="http://schemas.openxmlformats.org/officeDocument/2006/math">
                              <m:r>
                                <a:rPr lang="en-US" sz="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9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0.24 </a:t>
                          </a:r>
                          <a:r>
                            <a:rPr lang="en-US" sz="9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ppm</a:t>
                          </a:r>
                          <a:endParaRPr lang="en-US" sz="9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b="0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0.093 </a:t>
                          </a:r>
                          <a14:m>
                            <m:oMath xmlns:m="http://schemas.openxmlformats.org/officeDocument/2006/math">
                              <m:r>
                                <a:rPr lang="en-US" sz="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9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0.194 </a:t>
                          </a:r>
                          <a:r>
                            <a:rPr lang="en-US" sz="9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ppm</a:t>
                          </a:r>
                          <a:endParaRPr lang="en-US" sz="9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4259586864"/>
                      </a:ext>
                    </a:extLst>
                  </a:tr>
                  <a:tr h="318660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9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9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900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9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b="0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0.002</a:t>
                          </a:r>
                          <a:r>
                            <a:rPr lang="en-US" sz="900" b="0" baseline="0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9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0.0011 </a:t>
                          </a:r>
                          <a:r>
                            <a:rPr lang="en-US" sz="9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ppm</a:t>
                          </a:r>
                          <a:endParaRPr lang="en-US" sz="9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b="0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0.0010</a:t>
                          </a:r>
                          <a14:m>
                            <m:oMath xmlns:m="http://schemas.openxmlformats.org/officeDocument/2006/math">
                              <m:r>
                                <a:rPr lang="en-US" sz="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9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0.0008 </a:t>
                          </a:r>
                          <a:r>
                            <a:rPr lang="en-US" sz="9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ppm</a:t>
                          </a:r>
                          <a:endParaRPr lang="en-US" sz="9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774398996"/>
                      </a:ext>
                    </a:extLst>
                  </a:tr>
                  <a:tr h="294761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9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9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9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9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b="0" i="0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r>
                            <a:rPr lang="en-US" sz="900" b="0" i="0" baseline="0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9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0.032 </a:t>
                          </a:r>
                          <a:r>
                            <a:rPr lang="en-US" sz="9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ppm</a:t>
                          </a:r>
                          <a:endParaRPr lang="en-US" sz="9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b="0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0 </a:t>
                          </a:r>
                          <a14:m>
                            <m:oMath xmlns:m="http://schemas.openxmlformats.org/officeDocument/2006/math">
                              <m:r>
                                <a:rPr lang="en-US" sz="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9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0.012 </a:t>
                          </a:r>
                          <a:r>
                            <a:rPr lang="en-US" sz="9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ppm</a:t>
                          </a:r>
                          <a:endParaRPr lang="en-US" sz="9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509272776"/>
                      </a:ext>
                    </a:extLst>
                  </a:tr>
                  <a:tr h="388598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9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9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900" b="0" i="1" smtClean="0">
                                        <a:latin typeface="Cambria Math" panose="02040503050406030204" pitchFamily="18" charset="0"/>
                                      </a:rPr>
                                      <m:t>𝑏𝑖𝑎𝑠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9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b="0" i="0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0.0035</a:t>
                          </a:r>
                          <a:r>
                            <a:rPr lang="en-US" sz="900" b="0" i="1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9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0.0024 </a:t>
                          </a:r>
                          <a:r>
                            <a:rPr lang="en-US" sz="9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ppm</a:t>
                          </a:r>
                          <a:r>
                            <a:rPr lang="en-US" sz="9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900" b="0" i="0" dirty="0" smtClean="0">
                                    <a:latin typeface="Times New Roman" panose="020206030504050203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0.0035</m:t>
                                </m:r>
                                <m:r>
                                  <a:rPr lang="en-US" sz="9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m:rPr>
                                    <m:nor/>
                                  </m:rPr>
                                  <a:rPr lang="en-US" sz="900" b="0" dirty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0.0024 </m:t>
                                </m:r>
                                <m:r>
                                  <m:rPr>
                                    <m:nor/>
                                  </m:rPr>
                                  <a:rPr lang="en-US" sz="900" dirty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ppm</m:t>
                                </m:r>
                                <m:r>
                                  <m:rPr>
                                    <m:nor/>
                                  </m:rPr>
                                  <a:rPr lang="en-US" sz="900" b="0" dirty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9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616675630"/>
                      </a:ext>
                    </a:extLst>
                  </a:tr>
                  <a:tr h="350337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9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9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900" b="0" i="1" smtClean="0">
                                        <a:latin typeface="Cambria Math" panose="02040503050406030204" pitchFamily="18" charset="0"/>
                                      </a:rPr>
                                      <m:t>𝑏𝑙𝑖𝑛𝑑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9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b="0" i="0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- 0.02534</a:t>
                          </a:r>
                          <a14:m>
                            <m:oMath xmlns:m="http://schemas.openxmlformats.org/officeDocument/2006/math">
                              <m:r>
                                <a:rPr lang="en-US" sz="9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9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0 </a:t>
                          </a:r>
                          <a:r>
                            <a:rPr lang="en-US" sz="9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ppm</a:t>
                          </a:r>
                          <a:endParaRPr lang="en-US" sz="9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b="0" i="0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0.00669</a:t>
                          </a:r>
                          <a14:m>
                            <m:oMath xmlns:m="http://schemas.openxmlformats.org/officeDocument/2006/math">
                              <m:r>
                                <a:rPr lang="en-US" sz="9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9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0 </a:t>
                          </a:r>
                          <a:r>
                            <a:rPr lang="en-US" sz="9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ppm</a:t>
                          </a:r>
                          <a:endParaRPr lang="en-US" sz="9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0403441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785930B8-B474-A048-A63E-A492C9DAAD9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36764604"/>
                  </p:ext>
                </p:extLst>
              </p:nvPr>
            </p:nvGraphicFramePr>
            <p:xfrm>
              <a:off x="1143000" y="812800"/>
              <a:ext cx="3468999" cy="327032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82842">
                      <a:extLst>
                        <a:ext uri="{9D8B030D-6E8A-4147-A177-3AD203B41FA5}">
                          <a16:colId xmlns:a16="http://schemas.microsoft.com/office/drawing/2014/main" val="4068172068"/>
                        </a:ext>
                      </a:extLst>
                    </a:gridCol>
                    <a:gridCol w="1167063">
                      <a:extLst>
                        <a:ext uri="{9D8B030D-6E8A-4147-A177-3AD203B41FA5}">
                          <a16:colId xmlns:a16="http://schemas.microsoft.com/office/drawing/2014/main" val="3955480994"/>
                        </a:ext>
                      </a:extLst>
                    </a:gridCol>
                    <a:gridCol w="1219094">
                      <a:extLst>
                        <a:ext uri="{9D8B030D-6E8A-4147-A177-3AD203B41FA5}">
                          <a16:colId xmlns:a16="http://schemas.microsoft.com/office/drawing/2014/main" val="2853602749"/>
                        </a:ext>
                      </a:extLst>
                    </a:gridCol>
                  </a:tblGrid>
                  <a:tr h="3503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Asymmetries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Run1 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Run2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586853838"/>
                      </a:ext>
                    </a:extLst>
                  </a:tr>
                  <a:tr h="31445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1163" t="-120833" r="-218605" b="-85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94565" t="-120833" r="-104348" b="-85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186458" t="-120833" b="-85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56007843"/>
                      </a:ext>
                    </a:extLst>
                  </a:tr>
                  <a:tr h="314451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="1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 </a:t>
                          </a:r>
                          <a:r>
                            <a:rPr lang="en-US" sz="1100" b="1" dirty="0" err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Asym</a:t>
                          </a:r>
                          <a:r>
                            <a:rPr lang="en-US" sz="1100" b="1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9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9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376143718"/>
                      </a:ext>
                    </a:extLst>
                  </a:tr>
                  <a:tr h="3226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1163" t="-300000" r="-218605" b="-59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94565" t="-300000" r="-104348" b="-59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186458" t="-300000" b="-5961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24837932"/>
                      </a:ext>
                    </a:extLst>
                  </a:tr>
                  <a:tr h="2828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1163" t="-472727" r="-218605" b="-6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94565" t="-472727" r="-104348" b="-6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186458" t="-472727" b="-60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277031"/>
                      </a:ext>
                    </a:extLst>
                  </a:tr>
                  <a:tr h="3332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1163" t="-484615" r="-218605" b="-41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94565" t="-484615" r="-104348" b="-41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186458" t="-484615" b="-411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59586864"/>
                      </a:ext>
                    </a:extLst>
                  </a:tr>
                  <a:tr h="3186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1163" t="-608000" r="-218605" b="-32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94565" t="-608000" r="-104348" b="-32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186458" t="-608000" b="-32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4398996"/>
                      </a:ext>
                    </a:extLst>
                  </a:tr>
                  <a:tr h="2947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1163" t="-737500" r="-218605" b="-24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94565" t="-737500" r="-104348" b="-24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186458" t="-737500" b="-24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09272776"/>
                      </a:ext>
                    </a:extLst>
                  </a:tr>
                  <a:tr h="3885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1163" t="-670000" r="-218605" b="-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94565" t="-670000" r="-104348" b="-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186458" t="-670000" b="-9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16675630"/>
                      </a:ext>
                    </a:extLst>
                  </a:tr>
                  <a:tr h="35033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1163" t="-825000" r="-2186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94565" t="-825000" r="-10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186458" t="-8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4034417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Content Placeholder 8">
                <a:extLst>
                  <a:ext uri="{FF2B5EF4-FFF2-40B4-BE49-F238E27FC236}">
                    <a16:creationId xmlns:a16="http://schemas.microsoft.com/office/drawing/2014/main" id="{5F33DA6D-7466-2B46-BADC-C4306A179B70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4717472" y="1155700"/>
              <a:ext cx="2887889" cy="8763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13364">
                      <a:extLst>
                        <a:ext uri="{9D8B030D-6E8A-4147-A177-3AD203B41FA5}">
                          <a16:colId xmlns:a16="http://schemas.microsoft.com/office/drawing/2014/main" val="2253039889"/>
                        </a:ext>
                      </a:extLst>
                    </a:gridCol>
                    <a:gridCol w="1674525">
                      <a:extLst>
                        <a:ext uri="{9D8B030D-6E8A-4147-A177-3AD203B41FA5}">
                          <a16:colId xmlns:a16="http://schemas.microsoft.com/office/drawing/2014/main" val="2985972202"/>
                        </a:ext>
                      </a:extLst>
                    </a:gridCol>
                  </a:tblGrid>
                  <a:tr h="228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Kinematics 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Value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740556505"/>
                      </a:ext>
                    </a:extLst>
                  </a:tr>
                  <a:tr h="2286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p>
                                    <m: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0.0208 </a:t>
                          </a:r>
                          <a14:m>
                            <m:oMath xmlns:m="http://schemas.openxmlformats.org/officeDocument/2006/math"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0.00009 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1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1100" dirty="0" smtClean="0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GeV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100" b="0" i="0" dirty="0" smtClean="0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/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100" b="0" i="0" dirty="0" smtClean="0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c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100" dirty="0" smtClean="0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11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639986268"/>
                      </a:ext>
                    </a:extLst>
                  </a:tr>
                  <a:tr h="228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1.212 </a:t>
                          </a:r>
                          <a14:m>
                            <m:oMath xmlns:m="http://schemas.openxmlformats.org/officeDocument/2006/math"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0.0002 GeV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41455886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Content Placeholder 8">
                <a:extLst>
                  <a:ext uri="{FF2B5EF4-FFF2-40B4-BE49-F238E27FC236}">
                    <a16:creationId xmlns:a16="http://schemas.microsoft.com/office/drawing/2014/main" id="{5F33DA6D-7466-2B46-BADC-C4306A179B7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562591494"/>
                  </p:ext>
                </p:extLst>
              </p:nvPr>
            </p:nvGraphicFramePr>
            <p:xfrm>
              <a:off x="4717472" y="1155700"/>
              <a:ext cx="2887889" cy="8763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13364">
                      <a:extLst>
                        <a:ext uri="{9D8B030D-6E8A-4147-A177-3AD203B41FA5}">
                          <a16:colId xmlns:a16="http://schemas.microsoft.com/office/drawing/2014/main" val="2253039889"/>
                        </a:ext>
                      </a:extLst>
                    </a:gridCol>
                    <a:gridCol w="1674525">
                      <a:extLst>
                        <a:ext uri="{9D8B030D-6E8A-4147-A177-3AD203B41FA5}">
                          <a16:colId xmlns:a16="http://schemas.microsoft.com/office/drawing/2014/main" val="2985972202"/>
                        </a:ext>
                      </a:extLst>
                    </a:gridCol>
                  </a:tblGrid>
                  <a:tr h="236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Kinematics 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Value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740556505"/>
                      </a:ext>
                    </a:extLst>
                  </a:tr>
                  <a:tr h="4038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5"/>
                          <a:stretch>
                            <a:fillRect l="-1042" t="-64516" r="-138542" b="-7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5"/>
                          <a:stretch>
                            <a:fillRect l="-73485" t="-64516" r="-758" b="-741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9986268"/>
                      </a:ext>
                    </a:extLst>
                  </a:tr>
                  <a:tr h="236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5"/>
                          <a:stretch>
                            <a:fillRect l="-73485" t="-268421" r="-758" b="-210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558868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Content Placeholder 8">
                <a:extLst>
                  <a:ext uri="{FF2B5EF4-FFF2-40B4-BE49-F238E27FC236}">
                    <a16:creationId xmlns:a16="http://schemas.microsoft.com/office/drawing/2014/main" id="{094FE50D-8CDD-A042-AC5A-44E77270F29D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1143000" y="4166995"/>
              <a:ext cx="3468999" cy="499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56333">
                      <a:extLst>
                        <a:ext uri="{9D8B030D-6E8A-4147-A177-3AD203B41FA5}">
                          <a16:colId xmlns:a16="http://schemas.microsoft.com/office/drawing/2014/main" val="2253039889"/>
                        </a:ext>
                      </a:extLst>
                    </a:gridCol>
                    <a:gridCol w="1156333">
                      <a:extLst>
                        <a:ext uri="{9D8B030D-6E8A-4147-A177-3AD203B41FA5}">
                          <a16:colId xmlns:a16="http://schemas.microsoft.com/office/drawing/2014/main" val="2985972202"/>
                        </a:ext>
                      </a:extLst>
                    </a:gridCol>
                    <a:gridCol w="1156333">
                      <a:extLst>
                        <a:ext uri="{9D8B030D-6E8A-4147-A177-3AD203B41FA5}">
                          <a16:colId xmlns:a16="http://schemas.microsoft.com/office/drawing/2014/main" val="1516083204"/>
                        </a:ext>
                      </a:extLst>
                    </a:gridCol>
                  </a:tblGrid>
                  <a:tr h="228600">
                    <a:tc>
                      <a:txBody>
                        <a:bodyPr/>
                        <a:lstStyle/>
                        <a:p>
                          <a:pPr algn="ctr"/>
                          <a:endParaRPr lang="en-US" sz="9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Run1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Run2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740556505"/>
                      </a:ext>
                    </a:extLst>
                  </a:tr>
                  <a:tr h="2628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Polarization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0.8585 </a:t>
                          </a:r>
                          <a14:m>
                            <m:oMath xmlns:m="http://schemas.openxmlformats.org/officeDocument/2006/math">
                              <m:r>
                                <a:rPr lang="en-US" sz="11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0.010 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i="0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0.8860 </a:t>
                          </a:r>
                          <a14:m>
                            <m:oMath xmlns:m="http://schemas.openxmlformats.org/officeDocument/2006/math">
                              <m:r>
                                <a:rPr lang="en-US" sz="11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0.0055 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41455886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Content Placeholder 8">
                <a:extLst>
                  <a:ext uri="{FF2B5EF4-FFF2-40B4-BE49-F238E27FC236}">
                    <a16:creationId xmlns:a16="http://schemas.microsoft.com/office/drawing/2014/main" id="{094FE50D-8CDD-A042-AC5A-44E77270F29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264860426"/>
                  </p:ext>
                </p:extLst>
              </p:nvPr>
            </p:nvGraphicFramePr>
            <p:xfrm>
              <a:off x="1143000" y="4166995"/>
              <a:ext cx="3468999" cy="499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56333">
                      <a:extLst>
                        <a:ext uri="{9D8B030D-6E8A-4147-A177-3AD203B41FA5}">
                          <a16:colId xmlns:a16="http://schemas.microsoft.com/office/drawing/2014/main" val="2253039889"/>
                        </a:ext>
                      </a:extLst>
                    </a:gridCol>
                    <a:gridCol w="1156333">
                      <a:extLst>
                        <a:ext uri="{9D8B030D-6E8A-4147-A177-3AD203B41FA5}">
                          <a16:colId xmlns:a16="http://schemas.microsoft.com/office/drawing/2014/main" val="2985972202"/>
                        </a:ext>
                      </a:extLst>
                    </a:gridCol>
                    <a:gridCol w="1156333">
                      <a:extLst>
                        <a:ext uri="{9D8B030D-6E8A-4147-A177-3AD203B41FA5}">
                          <a16:colId xmlns:a16="http://schemas.microsoft.com/office/drawing/2014/main" val="1516083204"/>
                        </a:ext>
                      </a:extLst>
                    </a:gridCol>
                  </a:tblGrid>
                  <a:tr h="236220">
                    <a:tc>
                      <a:txBody>
                        <a:bodyPr/>
                        <a:lstStyle/>
                        <a:p>
                          <a:pPr algn="ctr"/>
                          <a:endParaRPr lang="en-US" sz="9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Run1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Run2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740556505"/>
                      </a:ext>
                    </a:extLst>
                  </a:tr>
                  <a:tr h="2628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Polarization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6"/>
                          <a:stretch>
                            <a:fillRect l="-100000" t="-95238" r="-98913" b="-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6"/>
                          <a:stretch>
                            <a:fillRect l="-202198" t="-95238" b="-95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558868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D68BB6BC-8359-D94E-BF3A-28DADCFBD638}"/>
              </a:ext>
            </a:extLst>
          </p:cNvPr>
          <p:cNvSpPr/>
          <p:nvPr/>
        </p:nvSpPr>
        <p:spPr>
          <a:xfrm>
            <a:off x="1143000" y="2397992"/>
            <a:ext cx="2251364" cy="347515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2A18E17-2066-DF42-8433-05ECBC8DBF2A}"/>
                  </a:ext>
                </a:extLst>
              </p:cNvPr>
              <p:cNvSpPr txBox="1"/>
              <p:nvPr/>
            </p:nvSpPr>
            <p:spPr>
              <a:xfrm>
                <a:off x="4633605" y="2396710"/>
                <a:ext cx="2919020" cy="2393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35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</m:oMath>
                </a14:m>
                <a:r>
                  <a:rPr lang="en-US" sz="135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1350" baseline="-250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BB</a:t>
                </a:r>
                <a:r>
                  <a:rPr lang="en-US" sz="13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largest false asymmetry </a:t>
                </a:r>
              </a:p>
              <a:p>
                <a:r>
                  <a:rPr lang="en-US" sz="13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Run1 </a:t>
                </a:r>
              </a:p>
              <a:p>
                <a:endParaRPr lang="en-US" sz="135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35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35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350" i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35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𝑒𝑝</m:t>
                        </m:r>
                      </m:sub>
                    </m:sSub>
                  </m:oMath>
                </a14:m>
                <a:r>
                  <a:rPr lang="en-US" sz="135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3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 large dilution</a:t>
                </a:r>
              </a:p>
              <a:p>
                <a:endParaRPr lang="en-US" sz="135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sz="13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Much effort put into simulations vs. </a:t>
                </a:r>
                <a:r>
                  <a:rPr lang="en-US" sz="13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Qtor</a:t>
                </a:r>
                <a:r>
                  <a:rPr lang="en-US" sz="13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reduce the uncertainty on </a:t>
                </a:r>
                <a:r>
                  <a:rPr lang="en-US" sz="13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135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ep</a:t>
                </a:r>
                <a:br>
                  <a:rPr lang="en-US" sz="13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sz="135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2A18E17-2066-DF42-8433-05ECBC8DBF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3605" y="2396710"/>
                <a:ext cx="2919020" cy="2393540"/>
              </a:xfrm>
              <a:prstGeom prst="rect">
                <a:avLst/>
              </a:prstGeom>
              <a:blipFill>
                <a:blip r:embed="rId7"/>
                <a:stretch>
                  <a:fillRect l="-433" r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Content Placeholder 8">
                <a:extLst>
                  <a:ext uri="{FF2B5EF4-FFF2-40B4-BE49-F238E27FC236}">
                    <a16:creationId xmlns:a16="http://schemas.microsoft.com/office/drawing/2014/main" id="{DDB4F008-5732-1A4E-9172-1E9869A88473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4717473" y="3075301"/>
              <a:ext cx="2887889" cy="48533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13364">
                      <a:extLst>
                        <a:ext uri="{9D8B030D-6E8A-4147-A177-3AD203B41FA5}">
                          <a16:colId xmlns:a16="http://schemas.microsoft.com/office/drawing/2014/main" val="2253039889"/>
                        </a:ext>
                      </a:extLst>
                    </a:gridCol>
                    <a:gridCol w="1674525">
                      <a:extLst>
                        <a:ext uri="{9D8B030D-6E8A-4147-A177-3AD203B41FA5}">
                          <a16:colId xmlns:a16="http://schemas.microsoft.com/office/drawing/2014/main" val="2985972202"/>
                        </a:ext>
                      </a:extLst>
                    </a:gridCol>
                  </a:tblGrid>
                  <a:tr h="228600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="1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Dilution Factors  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Value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740556505"/>
                      </a:ext>
                    </a:extLst>
                  </a:tr>
                  <a:tr h="24093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  <m:t>𝑒𝑝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0.7242</a:t>
                          </a:r>
                          <a14:m>
                            <m:oMath xmlns:m="http://schemas.openxmlformats.org/officeDocument/2006/math">
                              <m:r>
                                <a:rPr lang="en-US" sz="11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1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0.03621 ppm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41455886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Content Placeholder 8">
                <a:extLst>
                  <a:ext uri="{FF2B5EF4-FFF2-40B4-BE49-F238E27FC236}">
                    <a16:creationId xmlns:a16="http://schemas.microsoft.com/office/drawing/2014/main" id="{DDB4F008-5732-1A4E-9172-1E9869A8847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660908747"/>
                  </p:ext>
                </p:extLst>
              </p:nvPr>
            </p:nvGraphicFramePr>
            <p:xfrm>
              <a:off x="4717473" y="3075301"/>
              <a:ext cx="2887889" cy="48533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13364">
                      <a:extLst>
                        <a:ext uri="{9D8B030D-6E8A-4147-A177-3AD203B41FA5}">
                          <a16:colId xmlns:a16="http://schemas.microsoft.com/office/drawing/2014/main" val="2253039889"/>
                        </a:ext>
                      </a:extLst>
                    </a:gridCol>
                    <a:gridCol w="1674525">
                      <a:extLst>
                        <a:ext uri="{9D8B030D-6E8A-4147-A177-3AD203B41FA5}">
                          <a16:colId xmlns:a16="http://schemas.microsoft.com/office/drawing/2014/main" val="2985972202"/>
                        </a:ext>
                      </a:extLst>
                    </a:gridCol>
                  </a:tblGrid>
                  <a:tr h="236220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="1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Dilution Factors  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Value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740556505"/>
                      </a:ext>
                    </a:extLst>
                  </a:tr>
                  <a:tr h="2491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8"/>
                          <a:stretch>
                            <a:fillRect l="-1042" t="-100000" r="-138542" b="-1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8"/>
                          <a:stretch>
                            <a:fillRect l="-73485" t="-100000" r="-758" b="-1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558868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44156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05979"/>
            <a:ext cx="6172200" cy="443434"/>
          </a:xfrm>
        </p:spPr>
        <p:txBody>
          <a:bodyPr>
            <a:noAutofit/>
          </a:bodyPr>
          <a:lstStyle/>
          <a:p>
            <a:pPr algn="l"/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Asymmetry Extraction Formula (1.16 GeV)</a:t>
            </a:r>
            <a:endParaRPr lang="en-US" sz="2100" b="1" dirty="0">
              <a:latin typeface="Century Gothic"/>
              <a:cs typeface="Century Gothic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69999" y="812801"/>
                <a:ext cx="6502401" cy="395446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Clr>
                    <a:schemeClr val="tx1">
                      <a:lumMod val="65000"/>
                      <a:lumOff val="35000"/>
                    </a:schemeClr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𝑚𝑠𝑟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 =</m:t>
                      </m:r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𝑟𝑎𝑤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𝐵𝐶𝑀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𝐵𝐵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𝑏𝑖𝑎𝑠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𝑏𝑙𝑖𝑛𝑑</m:t>
                          </m:r>
                        </m:sub>
                      </m:sSub>
                    </m:oMath>
                  </m:oMathPara>
                </a14:m>
                <a:endParaRPr lang="en-US" sz="135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Clr>
                    <a:schemeClr val="tx1">
                      <a:lumMod val="65000"/>
                      <a:lumOff val="35000"/>
                    </a:schemeClr>
                  </a:buClr>
                  <a:buNone/>
                </a:pPr>
                <a:r>
                  <a:rPr lang="en-US" sz="135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135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𝒎𝒔𝒓</m:t>
                        </m:r>
                      </m:sub>
                    </m:sSub>
                  </m:oMath>
                </a14:m>
                <a:r>
                  <a:rPr lang="en-US" sz="135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135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Run1</a:t>
                </a:r>
                <a:r>
                  <a:rPr lang="en-US" sz="135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135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- 0.771</a:t>
                </a:r>
                <a:r>
                  <a:rPr lang="sv" sz="135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35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ppm,                </a:t>
                </a:r>
                <a:r>
                  <a:rPr lang="en-US" sz="135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135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𝒎𝒔𝒓</m:t>
                        </m:r>
                      </m:sub>
                    </m:sSub>
                  </m:oMath>
                </a14:m>
                <a:r>
                  <a:rPr lang="en-US" sz="135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135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Run2</a:t>
                </a:r>
                <a:r>
                  <a:rPr lang="en-US" sz="135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135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- 0.646 ppm</a:t>
                </a:r>
              </a:p>
              <a:p>
                <a:pPr marL="0" indent="0">
                  <a:buClr>
                    <a:schemeClr val="tx1">
                      <a:lumMod val="85000"/>
                      <a:lumOff val="15000"/>
                    </a:schemeClr>
                  </a:buClr>
                  <a:buNone/>
                </a:pPr>
                <a:endParaRPr lang="en-US" sz="135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Clr>
                    <a:schemeClr val="tx1">
                      <a:lumMod val="85000"/>
                      <a:lumOff val="15000"/>
                    </a:schemeClr>
                  </a:buClr>
                  <a:buNone/>
                </a:pPr>
                <a:r>
                  <a:rPr lang="en-US" sz="135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Multiplicative Factors                                        Background Dilutions</a:t>
                </a:r>
              </a:p>
              <a:p>
                <a:pPr marL="0" indent="0" algn="ctr">
                  <a:buClr>
                    <a:schemeClr val="tx1">
                      <a:lumMod val="85000"/>
                      <a:lumOff val="15000"/>
                    </a:schemeClr>
                  </a:buCl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𝑡𝑜𝑡</m:t>
                        </m:r>
                      </m:sub>
                    </m:sSub>
                    <m:r>
                      <a:rPr lang="en-US" sz="135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𝑑𝑒𝑡</m:t>
                        </m:r>
                      </m:sub>
                    </m:sSub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𝑟𝑐</m:t>
                        </m:r>
                      </m:sub>
                    </m:sSub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𝑎𝑐𝑐</m:t>
                        </m:r>
                      </m:sub>
                    </m:sSub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sSup>
                          <m:sSupPr>
                            <m:ctrlPr>
                              <a:rPr lang="en-US" sz="135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35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35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135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𝑡𝑜𝑡</m:t>
                        </m:r>
                      </m:sub>
                    </m:sSub>
                  </m:oMath>
                </a14:m>
                <a:r>
                  <a:rPr lang="en-US" sz="13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𝑒𝑝</m:t>
                        </m:r>
                      </m:sub>
                    </m:sSub>
                  </m:oMath>
                </a14:m>
                <a:r>
                  <a:rPr lang="en-US" sz="13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𝑎𝑙𝑢𝑚</m:t>
                        </m:r>
                      </m:sub>
                    </m:sSub>
                  </m:oMath>
                </a14:m>
                <a:r>
                  <a:rPr lang="en-US" sz="13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𝑛𝑡</m:t>
                        </m:r>
                      </m:sub>
                    </m:sSub>
                    <m:r>
                      <a:rPr lang="en-US" sz="135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13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𝑝𝑖𝑜𝑛</m:t>
                        </m:r>
                      </m:sub>
                    </m:sSub>
                    <m:r>
                      <a:rPr lang="en-US" sz="135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13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𝐵𝐵</m:t>
                        </m:r>
                      </m:sub>
                    </m:sSub>
                  </m:oMath>
                </a14:m>
                <a:endParaRPr lang="en-US" sz="135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Clr>
                    <a:schemeClr val="tx1">
                      <a:lumMod val="85000"/>
                      <a:lumOff val="15000"/>
                    </a:schemeClr>
                  </a:buClr>
                  <a:buNone/>
                </a:pPr>
                <a:r>
                  <a:rPr lang="en-US" sz="135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135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𝒕𝒐𝒕</m:t>
                        </m:r>
                      </m:sub>
                    </m:sSub>
                  </m:oMath>
                </a14:m>
                <a:r>
                  <a:rPr lang="en-US" sz="135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 0.9909</a:t>
                </a:r>
                <a:r>
                  <a:rPr lang="en-US" sz="13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135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𝒕𝒐𝒕</m:t>
                        </m:r>
                      </m:sub>
                    </m:sSub>
                  </m:oMath>
                </a14:m>
                <a:r>
                  <a:rPr lang="en-US" sz="135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0.8105 </a:t>
                </a:r>
                <a:endParaRPr lang="en-US" sz="13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Clr>
                    <a:schemeClr val="tx1">
                      <a:lumMod val="65000"/>
                      <a:lumOff val="35000"/>
                    </a:schemeClr>
                  </a:buClr>
                  <a:buNone/>
                </a:pPr>
                <a:endParaRPr lang="en-US" sz="13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Clr>
                    <a:schemeClr val="tx1">
                      <a:lumMod val="65000"/>
                      <a:lumOff val="35000"/>
                    </a:schemeClr>
                  </a:buClr>
                  <a:buNone/>
                </a:pPr>
                <a:r>
                  <a:rPr lang="en-US" sz="13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 algn="ctr">
                  <a:buClr>
                    <a:schemeClr val="tx1">
                      <a:lumMod val="65000"/>
                      <a:lumOff val="35000"/>
                    </a:schemeClr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solidFill>
                                <a:srgbClr val="00022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solidFill>
                                <a:srgbClr val="000229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350" i="1">
                              <a:solidFill>
                                <a:srgbClr val="000229"/>
                              </a:solidFill>
                              <a:latin typeface="Cambria Math" panose="02040503050406030204" pitchFamily="18" charset="0"/>
                            </a:rPr>
                            <m:t>𝑖𝑛𝑒𝑙</m:t>
                          </m:r>
                        </m:sub>
                      </m:sSub>
                      <m:r>
                        <a:rPr lang="en-US" sz="1350" i="1">
                          <a:solidFill>
                            <a:srgbClr val="000229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1350" i="1">
                              <a:solidFill>
                                <a:srgbClr val="00022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solidFill>
                                <a:srgbClr val="000229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350" i="1">
                              <a:solidFill>
                                <a:srgbClr val="000229"/>
                              </a:solidFill>
                              <a:latin typeface="Cambria Math" panose="02040503050406030204" pitchFamily="18" charset="0"/>
                            </a:rPr>
                            <m:t>𝑡𝑜𝑡</m:t>
                          </m:r>
                          <m:r>
                            <a:rPr lang="en-US" sz="1350" i="1">
                              <a:solidFill>
                                <a:srgbClr val="000229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f>
                        <m:fPr>
                          <m:ctrlPr>
                            <a:rPr lang="en-US" sz="1350" i="1">
                              <a:solidFill>
                                <a:srgbClr val="00022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350" i="1">
                                  <a:solidFill>
                                    <a:srgbClr val="00022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350" i="1">
                                      <a:solidFill>
                                        <a:srgbClr val="00022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350" i="1">
                                      <a:solidFill>
                                        <a:srgbClr val="000229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350" i="1">
                                      <a:solidFill>
                                        <a:srgbClr val="000229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𝑚𝑠𝑟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350" i="1">
                                  <a:solidFill>
                                    <a:srgbClr val="000229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den>
                          </m:f>
                          <m:r>
                            <a:rPr lang="en-US" sz="1350" i="1">
                              <a:solidFill>
                                <a:srgbClr val="000229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𝑒𝑝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𝑒𝑝</m:t>
                              </m:r>
                            </m:sub>
                          </m:s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𝑎𝑙𝑢𝑚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𝑎𝑙𝑢𝑚</m:t>
                              </m:r>
                            </m:sub>
                          </m:s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𝑛𝑡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𝑛𝑡</m:t>
                              </m:r>
                            </m:sub>
                          </m:s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𝑝𝑖𝑜𝑛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𝑝𝑖𝑜𝑛</m:t>
                              </m:r>
                            </m:sub>
                          </m:sSub>
                        </m:num>
                        <m:den>
                          <m:r>
                            <a:rPr lang="en-US" sz="1350" i="1">
                              <a:solidFill>
                                <a:srgbClr val="000229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1350" i="1">
                                  <a:solidFill>
                                    <a:srgbClr val="00022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solidFill>
                                    <a:srgbClr val="000229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350" i="1">
                                  <a:solidFill>
                                    <a:srgbClr val="000229"/>
                                  </a:solidFill>
                                  <a:latin typeface="Cambria Math" panose="02040503050406030204" pitchFamily="18" charset="0"/>
                                </a:rPr>
                                <m:t>𝑡𝑜𝑡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350" i="1" dirty="0">
                  <a:solidFill>
                    <a:srgbClr val="00022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Clr>
                    <a:schemeClr val="tx1">
                      <a:lumMod val="65000"/>
                      <a:lumOff val="35000"/>
                    </a:schemeClr>
                  </a:buCl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𝑒𝑝</m:t>
                        </m:r>
                      </m:sub>
                    </m:sSub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𝑒𝑝</m:t>
                        </m:r>
                      </m:sub>
                    </m:sSub>
                  </m:oMath>
                </a14:m>
                <a:r>
                  <a:rPr lang="en-US" sz="13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- 0.1375,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𝑎𝑙𝑢𝑚</m:t>
                        </m:r>
                      </m:sub>
                    </m:sSub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𝑎𝑙𝑢𝑚</m:t>
                        </m:r>
                      </m:sub>
                    </m:sSub>
                  </m:oMath>
                </a14:m>
                <a:r>
                  <a:rPr lang="en-US" sz="13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0.0576,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𝑛𝑡</m:t>
                        </m:r>
                      </m:sub>
                    </m:sSub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𝑛𝑡</m:t>
                        </m:r>
                      </m:sub>
                    </m:sSub>
                  </m:oMath>
                </a14:m>
                <a:r>
                  <a:rPr lang="en-US" sz="13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13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- 0.00734 ,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𝑝𝑖𝑜𝑛</m:t>
                        </m:r>
                      </m:sub>
                    </m:sSub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𝑝𝑖𝑜𝑛</m:t>
                        </m:r>
                      </m:sub>
                    </m:sSub>
                  </m:oMath>
                </a14:m>
                <a:r>
                  <a:rPr lang="en-US" sz="13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0.0482</a:t>
                </a:r>
              </a:p>
              <a:p>
                <a:pPr marL="0" indent="0">
                  <a:buClr>
                    <a:schemeClr val="tx1">
                      <a:lumMod val="65000"/>
                      <a:lumOff val="35000"/>
                    </a:schemeClr>
                  </a:buClr>
                  <a:buNone/>
                </a:pPr>
                <a:endParaRPr lang="en-US" sz="135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Clr>
                    <a:schemeClr val="tx1">
                      <a:lumMod val="65000"/>
                      <a:lumOff val="35000"/>
                    </a:schemeClr>
                  </a:buCl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35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en-US" sz="135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𝐢𝐧𝐞𝐥</m:t>
                        </m:r>
                        <m:r>
                          <a:rPr lang="en-US" sz="135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sz="135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𝐭𝐨𝐭𝐚𝐥</m:t>
                        </m:r>
                      </m:sub>
                    </m:sSub>
                  </m:oMath>
                </a14:m>
                <a:r>
                  <a:rPr lang="en-US" sz="1350" b="1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135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- 3.93 </a:t>
                </a:r>
                <a:r>
                  <a:rPr lang="sv" sz="135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±</a:t>
                </a:r>
                <a:r>
                  <a:rPr lang="en-US" sz="135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1.52 ppm</a:t>
                </a:r>
                <a:endParaRPr lang="en-US" sz="1350" b="1" dirty="0">
                  <a:solidFill>
                    <a:srgbClr val="FF0000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Clr>
                    <a:schemeClr val="tx1">
                      <a:lumMod val="65000"/>
                      <a:lumOff val="35000"/>
                    </a:schemeClr>
                  </a:buClr>
                  <a:buNone/>
                </a:pPr>
                <a:endParaRPr lang="en-US" sz="135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Clr>
                    <a:schemeClr val="tx1">
                      <a:lumMod val="65000"/>
                      <a:lumOff val="35000"/>
                    </a:schemeClr>
                  </a:buClr>
                  <a:buNone/>
                </a:pPr>
                <a:endParaRPr lang="en-US" sz="135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Clr>
                    <a:schemeClr val="tx1">
                      <a:lumMod val="65000"/>
                      <a:lumOff val="35000"/>
                    </a:schemeClr>
                  </a:buClr>
                  <a:buNone/>
                </a:pPr>
                <a:endParaRPr lang="en-US" sz="135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9999" y="812801"/>
                <a:ext cx="6502401" cy="3954462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F5912F-E17C-DD4E-B9F6-EB1F36FA3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Steve Wells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031C6-3B23-CE42-A308-D8DABD858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F197-BEA6-9248-A2A7-85EBFEF9EF1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365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05979"/>
            <a:ext cx="6172200" cy="443434"/>
          </a:xfrm>
        </p:spPr>
        <p:txBody>
          <a:bodyPr>
            <a:noAutofit/>
          </a:bodyPr>
          <a:lstStyle/>
          <a:p>
            <a:pPr algn="l"/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1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inel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Plotted vs Q</a:t>
            </a:r>
            <a:r>
              <a:rPr lang="en-US" sz="21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100" b="1" dirty="0">
              <a:latin typeface="Century Gothic"/>
              <a:cs typeface="Century Gothic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70000" y="683086"/>
                <a:ext cx="6388100" cy="4117850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buClr>
                    <a:schemeClr val="tx1">
                      <a:lumMod val="85000"/>
                      <a:lumOff val="15000"/>
                    </a:schemeClr>
                  </a:buClr>
                </a:pPr>
                <a:r>
                  <a:rPr lang="en-US" sz="172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Plot from S.-L Zhu et al.,</a:t>
                </a:r>
              </a:p>
              <a:p>
                <a:pPr marL="0" indent="0">
                  <a:buClr>
                    <a:schemeClr val="tx1">
                      <a:lumMod val="85000"/>
                      <a:lumOff val="15000"/>
                    </a:schemeClr>
                  </a:buClr>
                  <a:buNone/>
                </a:pPr>
                <a:r>
                  <a:rPr lang="en-US" sz="172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Phys Rev D65:033001, 2002.</a:t>
                </a:r>
              </a:p>
              <a:p>
                <a:pPr>
                  <a:buClr>
                    <a:schemeClr val="tx1">
                      <a:lumMod val="85000"/>
                      <a:lumOff val="15000"/>
                    </a:schemeClr>
                  </a:buClr>
                </a:pPr>
                <a:r>
                  <a:rPr lang="en-US" sz="172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Curves were determined for</a:t>
                </a:r>
              </a:p>
              <a:p>
                <a:pPr marL="0" indent="0">
                  <a:buClr>
                    <a:schemeClr val="tx1">
                      <a:lumMod val="85000"/>
                      <a:lumOff val="15000"/>
                    </a:schemeClr>
                  </a:buClr>
                  <a:buNone/>
                </a:pPr>
                <a:r>
                  <a:rPr lang="en-US" sz="172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:r>
                  <a:rPr lang="en-US" sz="1725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1725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beam</a:t>
                </a:r>
                <a:r>
                  <a:rPr lang="en-US" sz="172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424 MeV, </a:t>
                </a:r>
              </a:p>
              <a:p>
                <a:pPr marL="0" indent="0">
                  <a:buClr>
                    <a:schemeClr val="tx1">
                      <a:lumMod val="85000"/>
                      <a:lumOff val="15000"/>
                    </a:schemeClr>
                  </a:buClr>
                  <a:buNone/>
                </a:pPr>
                <a:r>
                  <a:rPr lang="en-US" sz="172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 there is a theory error applied(3g</a:t>
                </a:r>
                <a:r>
                  <a:rPr lang="en-US" sz="1725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sz="172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0" indent="0">
                  <a:buClr>
                    <a:schemeClr val="tx1">
                      <a:lumMod val="85000"/>
                      <a:lumOff val="15000"/>
                    </a:schemeClr>
                  </a:buClr>
                  <a:buNone/>
                </a:pP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Clr>
                    <a:schemeClr val="tx1">
                      <a:lumMod val="85000"/>
                      <a:lumOff val="15000"/>
                    </a:schemeClr>
                  </a:buClr>
                  <a:buNone/>
                </a:pP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Clr>
                    <a:schemeClr val="tx1">
                      <a:lumMod val="85000"/>
                      <a:lumOff val="15000"/>
                    </a:schemeClr>
                  </a:buClr>
                </a:pPr>
                <a:r>
                  <a:rPr lang="en-US" sz="18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1800" b="1" baseline="-250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weak</a:t>
                </a:r>
                <a:r>
                  <a:rPr lang="en-US" sz="18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1.16 GeV values: </a:t>
                </a:r>
              </a:p>
              <a:p>
                <a:pPr marL="0" indent="0">
                  <a:buClr>
                    <a:schemeClr val="tx1">
                      <a:lumMod val="85000"/>
                      <a:lumOff val="15000"/>
                    </a:schemeClr>
                  </a:buClr>
                  <a:buNone/>
                </a:pPr>
                <a:r>
                  <a:rPr lang="sv" sz="18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sv" sz="1800" b="1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inel</a:t>
                </a:r>
                <a:r>
                  <a:rPr lang="sv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-3.93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 0.80</m:t>
                    </m:r>
                  </m:oMath>
                </a14:m>
                <a:r>
                  <a:rPr lang="sv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sv" sz="1800" dirty="0">
                    <a:solidFill>
                      <a:srgbClr val="127CA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</a:t>
                </a:r>
                <a:r>
                  <a:rPr lang="sv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± 1.27 (</a:t>
                </a:r>
                <a:r>
                  <a:rPr lang="sv" sz="1800" dirty="0">
                    <a:solidFill>
                      <a:srgbClr val="127CA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syst</a:t>
                </a:r>
                <a:r>
                  <a:rPr lang="sv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ppm (</a:t>
                </a:r>
                <a:r>
                  <a:rPr lang="sv" sz="1800" dirty="0">
                    <a:solidFill>
                      <a:srgbClr val="127CA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preliminary</a:t>
                </a:r>
                <a:r>
                  <a:rPr lang="sv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br>
                  <a:rPr lang="sv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18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1800" b="1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∆</a:t>
                </a:r>
                <a:r>
                  <a:rPr lang="en-US" sz="18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( 26 ± 18 (</a:t>
                </a:r>
                <a:r>
                  <a:rPr lang="en-US" sz="1800" dirty="0">
                    <a:solidFill>
                      <a:srgbClr val="127CA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± 29 (</a:t>
                </a:r>
                <a:r>
                  <a:rPr lang="en-US" sz="1800" dirty="0" err="1">
                    <a:solidFill>
                      <a:srgbClr val="127CA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syst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±  3 (</a:t>
                </a:r>
                <a:r>
                  <a:rPr lang="en-US" sz="1800" dirty="0">
                    <a:solidFill>
                      <a:srgbClr val="127CA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theory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)) g</a:t>
                </a:r>
                <a:r>
                  <a:rPr lang="en-US" sz="1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1800" dirty="0">
                    <a:solidFill>
                      <a:srgbClr val="127CA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preliminary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  <a:p>
                <a:pPr marL="0" indent="0">
                  <a:buClr>
                    <a:schemeClr val="tx1">
                      <a:lumMod val="85000"/>
                      <a:lumOff val="15000"/>
                    </a:schemeClr>
                  </a:buClr>
                  <a:buNone/>
                </a:pP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Clr>
                    <a:schemeClr val="tx1">
                      <a:lumMod val="85000"/>
                      <a:lumOff val="15000"/>
                    </a:schemeClr>
                  </a:buClr>
                </a:pPr>
                <a:r>
                  <a:rPr lang="en-US" sz="18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1800" b="1" baseline="-250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weak </a:t>
                </a:r>
                <a:r>
                  <a:rPr lang="en-US" sz="18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877 MeV values: </a:t>
                </a:r>
              </a:p>
              <a:p>
                <a:pPr marL="0" indent="0">
                  <a:buClr>
                    <a:schemeClr val="tx1">
                      <a:lumMod val="85000"/>
                      <a:lumOff val="15000"/>
                    </a:schemeClr>
                  </a:buClr>
                  <a:buNone/>
                </a:pPr>
                <a:r>
                  <a:rPr lang="sv" sz="18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sv" sz="1800" b="1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inel</a:t>
                </a:r>
                <a:r>
                  <a:rPr lang="sv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−1.1 ± 0.98 (</a:t>
                </a:r>
                <a:r>
                  <a:rPr lang="sv" sz="1800" dirty="0">
                    <a:solidFill>
                      <a:srgbClr val="127CA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</a:t>
                </a:r>
                <a:r>
                  <a:rPr lang="sv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± 0.98 (</a:t>
                </a:r>
                <a:r>
                  <a:rPr lang="sv" sz="1800" dirty="0">
                    <a:solidFill>
                      <a:srgbClr val="127CA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syst</a:t>
                </a:r>
                <a:r>
                  <a:rPr lang="sv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ppm (</a:t>
                </a:r>
                <a:r>
                  <a:rPr lang="sv" sz="1800" dirty="0">
                    <a:solidFill>
                      <a:srgbClr val="127CA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preliminary</a:t>
                </a:r>
                <a:r>
                  <a:rPr lang="sv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br>
                  <a:rPr lang="sv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18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1800" b="1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∆</a:t>
                </a:r>
                <a:r>
                  <a:rPr lang="en-US" sz="18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(−8 ± 22 (</a:t>
                </a:r>
                <a:r>
                  <a:rPr lang="en-US" sz="1800" dirty="0">
                    <a:solidFill>
                      <a:srgbClr val="127CA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± 22 (</a:t>
                </a:r>
                <a:r>
                  <a:rPr lang="en-US" sz="1800" dirty="0" err="1">
                    <a:solidFill>
                      <a:srgbClr val="127CA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syst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± 3 (</a:t>
                </a:r>
                <a:r>
                  <a:rPr lang="en-US" sz="1800" dirty="0">
                    <a:solidFill>
                      <a:srgbClr val="127CA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theory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)) g</a:t>
                </a:r>
                <a:r>
                  <a:rPr lang="en-US" sz="1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1800" dirty="0">
                    <a:solidFill>
                      <a:srgbClr val="127CA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preliminary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  <a:p>
                <a:pPr marL="0" indent="0">
                  <a:buClr>
                    <a:schemeClr val="tx1">
                      <a:lumMod val="85000"/>
                      <a:lumOff val="15000"/>
                    </a:schemeClr>
                  </a:buClr>
                  <a:buNone/>
                </a:pP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Clr>
                    <a:schemeClr val="tx1">
                      <a:lumMod val="85000"/>
                      <a:lumOff val="15000"/>
                    </a:schemeClr>
                  </a:buClr>
                </a:pP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1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has published a value: d</a:t>
                </a:r>
                <a:r>
                  <a:rPr lang="en-US" sz="1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∆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(8.1 ± 23.7 ± 8.3 ± 0.7) g</a:t>
                </a:r>
                <a:r>
                  <a:rPr lang="en-US" sz="1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off </a:t>
                </a:r>
                <a:r>
                  <a:rPr 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neutron</a:t>
                </a: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Clr>
                    <a:schemeClr val="tx1">
                      <a:lumMod val="85000"/>
                      <a:lumOff val="15000"/>
                    </a:schemeClr>
                  </a:buClr>
                  <a:buNone/>
                </a:pP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Androic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et al (G</a:t>
                </a:r>
                <a:r>
                  <a:rPr lang="en-US" sz="1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collaboration), PRL 108, 122002 (2012)) </a:t>
                </a:r>
              </a:p>
              <a:p>
                <a:pPr marL="0" indent="0">
                  <a:buClr>
                    <a:schemeClr val="tx1">
                      <a:lumMod val="85000"/>
                      <a:lumOff val="15000"/>
                    </a:schemeClr>
                  </a:buClr>
                  <a:buNone/>
                </a:pP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Clr>
                    <a:schemeClr val="tx1">
                      <a:lumMod val="85000"/>
                      <a:lumOff val="15000"/>
                    </a:schemeClr>
                  </a:buClr>
                  <a:buNone/>
                </a:pPr>
                <a:r>
                  <a:rPr lang="en-US" sz="2325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 three measurements have </a:t>
                </a:r>
                <a:r>
                  <a:rPr lang="en-US" sz="2325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325" b="1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∆ </a:t>
                </a:r>
                <a:r>
                  <a:rPr lang="en-US" sz="2325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consistent with zero within errors</a:t>
                </a:r>
                <a:endParaRPr lang="en-US" sz="1725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70000" y="683086"/>
                <a:ext cx="6388100" cy="4117850"/>
              </a:xfrm>
              <a:blipFill>
                <a:blip r:embed="rId4"/>
                <a:stretch>
                  <a:fillRect l="-763" t="-1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F5912F-E17C-DD4E-B9F6-EB1F36FA3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Steve Wells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031C6-3B23-CE42-A308-D8DABD858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F197-BEA6-9248-A2A7-85EBFEF9EF14}" type="slidenum">
              <a:rPr lang="en-US" smtClean="0"/>
              <a:pPr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FA902EC-927E-BF47-95BE-7170866C9D30}"/>
                  </a:ext>
                </a:extLst>
              </p:cNvPr>
              <p:cNvSpPr txBox="1"/>
              <p:nvPr/>
            </p:nvSpPr>
            <p:spPr>
              <a:xfrm>
                <a:off x="5657850" y="4018101"/>
                <a:ext cx="2168181" cy="692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G0 </a:t>
                </a:r>
                <a14:m>
                  <m:oMath xmlns:m="http://schemas.openxmlformats.org/officeDocument/2006/math">
                    <m:r>
                      <a:rPr lang="en-US" sz="1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</a:t>
                </a:r>
                <a:r>
                  <a:rPr lang="en-US" sz="1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0.0032 (GeV/c)</a:t>
                </a:r>
                <a:r>
                  <a:rPr lang="en-US" sz="1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  <a:p>
                <a:endParaRPr lang="en-US" sz="135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35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FA902EC-927E-BF47-95BE-7170866C9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7850" y="4018101"/>
                <a:ext cx="2168181" cy="6924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A close up of a map&#10;&#10;Description automatically generated">
            <a:extLst>
              <a:ext uri="{FF2B5EF4-FFF2-40B4-BE49-F238E27FC236}">
                <a16:creationId xmlns:a16="http://schemas.microsoft.com/office/drawing/2014/main" id="{1F4E8863-1382-3B4F-9CB4-4FD908E896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4507" y="102394"/>
            <a:ext cx="3523592" cy="207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475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05979"/>
            <a:ext cx="6172200" cy="443434"/>
          </a:xfrm>
        </p:spPr>
        <p:txBody>
          <a:bodyPr>
            <a:normAutofit fontScale="90000"/>
          </a:bodyPr>
          <a:lstStyle/>
          <a:p>
            <a:pPr algn="l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FA07A-EFE0-7B42-8AC2-4FF52C6A6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Steve Wells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CFE0C-638E-7F48-9CC3-A9F50C837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F197-BEA6-9248-A2A7-85EBFEF9EF14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1" descr="page17image52176432">
            <a:extLst>
              <a:ext uri="{FF2B5EF4-FFF2-40B4-BE49-F238E27FC236}">
                <a16:creationId xmlns:a16="http://schemas.microsoft.com/office/drawing/2014/main" id="{F3C26BAA-794B-D34F-850B-0BFCA8A7AA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515100" cy="476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B9377C-35DF-1B4C-80D8-8CA971D5805D}"/>
              </a:ext>
            </a:extLst>
          </p:cNvPr>
          <p:cNvSpPr txBox="1"/>
          <p:nvPr/>
        </p:nvSpPr>
        <p:spPr>
          <a:xfrm>
            <a:off x="1241475" y="2806309"/>
            <a:ext cx="104452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 err="1">
                <a:solidFill>
                  <a:srgbClr val="00B050"/>
                </a:solidFill>
              </a:rPr>
              <a:t>T.AlShayeb</a:t>
            </a:r>
            <a:r>
              <a:rPr lang="en-US" sz="825" dirty="0">
                <a:solidFill>
                  <a:srgbClr val="00B050"/>
                </a:solidFill>
              </a:rPr>
              <a:t> ,</a:t>
            </a:r>
            <a:r>
              <a:rPr lang="en-US" sz="825" baseline="30000" dirty="0">
                <a:solidFill>
                  <a:srgbClr val="00B050"/>
                </a:solidFill>
              </a:rPr>
              <a:t>16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774700"/>
            <a:ext cx="6172200" cy="38199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FA07A-EFE0-7B42-8AC2-4FF52C6A6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Steve Wells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CFE0C-638E-7F48-9CC3-A9F50C837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F197-BEA6-9248-A2A7-85EBFEF9EF1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69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05979"/>
            <a:ext cx="6172200" cy="443434"/>
          </a:xfrm>
        </p:spPr>
        <p:txBody>
          <a:bodyPr>
            <a:noAutofit/>
          </a:bodyPr>
          <a:lstStyle/>
          <a:p>
            <a:pPr algn="l"/>
            <a:r>
              <a:rPr lang="en-US" sz="21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100" b="1" cap="small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BB</a:t>
            </a:r>
            <a:r>
              <a:rPr lang="en-US" sz="21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Extraction (1.16 GeV) 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 1</a:t>
            </a:r>
            <a:endParaRPr lang="en-US" sz="2100" b="1" dirty="0">
              <a:latin typeface="Century Gothic"/>
              <a:cs typeface="Century Gothic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70000" y="812801"/>
                <a:ext cx="6388100" cy="395446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350" dirty="0">
                    <a:latin typeface="Century Gothic"/>
                  </a:rPr>
                  <a:t> </a:t>
                </a:r>
                <a:r>
                  <a:rPr lang="en-US" sz="13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beamline background asymmetry correction </a:t>
                </a:r>
              </a:p>
              <a:p>
                <a:pPr marL="0" indent="0" algn="ctr">
                  <a:buNone/>
                </a:pPr>
                <a:r>
                  <a:rPr lang="en-US" sz="135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135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BB</a:t>
                </a:r>
                <a:r>
                  <a:rPr lang="en-US" sz="13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135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0.518 </a:t>
                </a:r>
                <a14:m>
                  <m:oMath xmlns:m="http://schemas.openxmlformats.org/officeDocument/2006/math">
                    <m:r>
                      <a:rPr lang="en-US" sz="13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13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0.24 ppm</a:t>
                </a:r>
              </a:p>
              <a:p>
                <a:pPr marL="0" indent="0" algn="ctr">
                  <a:buNone/>
                </a:pPr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135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Right graph: </a:t>
                </a:r>
                <a:r>
                  <a:rPr lang="en-US" sz="13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sign corrected </a:t>
                </a:r>
                <a:r>
                  <a:rPr lang="en-US" sz="13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135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raw</a:t>
                </a:r>
                <a:r>
                  <a:rPr lang="en-US" sz="13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350" baseline="-25000" dirty="0">
                  <a:solidFill>
                    <a:schemeClr val="accent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135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Left graph: </a:t>
                </a:r>
                <a:r>
                  <a:rPr lang="en-US" sz="13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Shows the correlation of </a:t>
                </a:r>
                <a:r>
                  <a:rPr lang="en-US" sz="135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1350" baseline="-250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raw</a:t>
                </a:r>
                <a:r>
                  <a:rPr lang="en-US" sz="135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3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(ppb) vs. </a:t>
                </a:r>
                <a:r>
                  <a:rPr lang="en-US" sz="135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1350" baseline="-25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LUMI</a:t>
                </a:r>
                <a:r>
                  <a:rPr lang="en-US" sz="13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(ppm) asymmetries </a:t>
                </a:r>
              </a:p>
              <a:p>
                <a:pPr marL="0" indent="0" algn="ctr">
                  <a:buNone/>
                </a:pPr>
                <a:r>
                  <a:rPr lang="en-US" sz="13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slope is 59 </a:t>
                </a:r>
                <a14:m>
                  <m:oMath xmlns:m="http://schemas.openxmlformats.org/officeDocument/2006/math">
                    <m:r>
                      <a:rPr lang="en-US" sz="13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13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 ppb/ppm</a:t>
                </a:r>
              </a:p>
              <a:p>
                <a:pPr marL="0" indent="0">
                  <a:buNone/>
                </a:pPr>
                <a:endParaRPr lang="en-US" sz="135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endParaRPr lang="en-US" sz="135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1500" dirty="0">
                  <a:latin typeface="Century Gothic"/>
                </a:endParaRPr>
              </a:p>
              <a:p>
                <a:pPr>
                  <a:buClr>
                    <a:schemeClr val="tx1">
                      <a:lumMod val="65000"/>
                      <a:lumOff val="35000"/>
                    </a:schemeClr>
                  </a:buClr>
                </a:pPr>
                <a:endParaRPr lang="en-US" sz="13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/>
                  <a:cs typeface="Century Gothic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70000" y="812801"/>
                <a:ext cx="6388100" cy="3954462"/>
              </a:xfrm>
              <a:blipFill>
                <a:blip r:embed="rId4"/>
                <a:stretch>
                  <a:fillRect l="-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F5912F-E17C-DD4E-B9F6-EB1F36FA3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Steve Wells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031C6-3B23-CE42-A308-D8DABD858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F197-BEA6-9248-A2A7-85EBFEF9EF1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62DEE4-A1CE-F042-84DA-16599ED24A9E}"/>
              </a:ext>
            </a:extLst>
          </p:cNvPr>
          <p:cNvSpPr/>
          <p:nvPr/>
        </p:nvSpPr>
        <p:spPr>
          <a:xfrm>
            <a:off x="1270862" y="2437132"/>
            <a:ext cx="3301138" cy="2274875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1D3849-E01D-9B40-AC12-FBDC12966338}"/>
              </a:ext>
            </a:extLst>
          </p:cNvPr>
          <p:cNvSpPr/>
          <p:nvPr/>
        </p:nvSpPr>
        <p:spPr>
          <a:xfrm>
            <a:off x="1913641" y="2437131"/>
            <a:ext cx="524759" cy="1346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E3FD9D-1AC6-3F4D-9754-07810CBF2284}"/>
              </a:ext>
            </a:extLst>
          </p:cNvPr>
          <p:cNvSpPr/>
          <p:nvPr/>
        </p:nvSpPr>
        <p:spPr>
          <a:xfrm>
            <a:off x="4572001" y="2437132"/>
            <a:ext cx="3086099" cy="2274875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652811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05979"/>
            <a:ext cx="6172200" cy="443434"/>
          </a:xfrm>
        </p:spPr>
        <p:txBody>
          <a:bodyPr>
            <a:noAutofit/>
          </a:bodyPr>
          <a:lstStyle/>
          <a:p>
            <a:pPr algn="l"/>
            <a:r>
              <a:rPr lang="en-US" sz="21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100" b="1" cap="small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BB</a:t>
            </a:r>
            <a:r>
              <a:rPr lang="en-US" sz="21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Extraction (1.16 GeV) 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 1</a:t>
            </a:r>
            <a:endParaRPr lang="en-US" sz="2100" b="1" dirty="0">
              <a:latin typeface="Century Gothic"/>
              <a:cs typeface="Century Gothic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69999" y="812801"/>
                <a:ext cx="6502401" cy="39544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35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Right graph: </a:t>
                </a:r>
                <a:r>
                  <a:rPr lang="en-US" sz="13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135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raw</a:t>
                </a:r>
                <a:r>
                  <a:rPr lang="en-US" sz="13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A</a:t>
                </a:r>
                <a:r>
                  <a:rPr lang="en-US" sz="135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BB</a:t>
                </a:r>
                <a:r>
                  <a:rPr lang="en-US" sz="13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Correction </a:t>
                </a:r>
              </a:p>
              <a:p>
                <a:pPr marL="0" indent="0">
                  <a:buNone/>
                </a:pPr>
                <a:r>
                  <a:rPr lang="en-US" sz="135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Left graph: </a:t>
                </a:r>
                <a:r>
                  <a:rPr lang="en-US" sz="13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135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BB</a:t>
                </a:r>
                <a:r>
                  <a:rPr lang="en-US" sz="13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correction (</a:t>
                </a:r>
                <a:r>
                  <a:rPr lang="en-US" sz="13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135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Lumi</a:t>
                </a:r>
                <a14:m>
                  <m:oMath xmlns:m="http://schemas.openxmlformats.org/officeDocument/2006/math">
                    <m:r>
                      <a:rPr lang="en-US" sz="135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13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slope of </a:t>
                </a:r>
                <a:r>
                  <a:rPr lang="en-US" sz="13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135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raw</a:t>
                </a:r>
                <a:r>
                  <a:rPr lang="en-US" sz="135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3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vs </a:t>
                </a:r>
                <a:r>
                  <a:rPr lang="en-US" sz="13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135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Lumi</a:t>
                </a:r>
                <a:r>
                  <a:rPr lang="en-US" sz="13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  <a:p>
                <a:pPr marL="0" indent="0">
                  <a:buNone/>
                </a:pPr>
                <a:endParaRPr lang="en-US" sz="1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1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                               </a:t>
                </a:r>
                <a:r>
                  <a:rPr lang="en-US" sz="13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about ~13 sigma from 0</a:t>
                </a:r>
              </a:p>
              <a:p>
                <a:pPr marL="0" indent="0">
                  <a:buNone/>
                </a:pPr>
                <a:r>
                  <a:rPr 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                               </a:t>
                </a:r>
                <a:r>
                  <a:rPr lang="en-US" sz="13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about </a:t>
                </a:r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 0.5 sigma from 0</a:t>
                </a:r>
                <a:endParaRPr lang="en-US" sz="1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Clr>
                    <a:schemeClr val="tx1">
                      <a:lumMod val="65000"/>
                      <a:lumOff val="35000"/>
                    </a:schemeClr>
                  </a:buClr>
                </a:pPr>
                <a:endParaRPr lang="en-US" sz="13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/>
                  <a:cs typeface="Century Gothic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9999" y="812801"/>
                <a:ext cx="6502401" cy="3954462"/>
              </a:xfrm>
              <a:blipFill>
                <a:blip r:embed="rId4"/>
                <a:stretch>
                  <a:fillRect l="-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F5912F-E17C-DD4E-B9F6-EB1F36FA3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Steve Wells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031C6-3B23-CE42-A308-D8DABD858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F197-BEA6-9248-A2A7-85EBFEF9EF1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1D3849-E01D-9B40-AC12-FBDC12966338}"/>
              </a:ext>
            </a:extLst>
          </p:cNvPr>
          <p:cNvSpPr/>
          <p:nvPr/>
        </p:nvSpPr>
        <p:spPr>
          <a:xfrm>
            <a:off x="1913641" y="2437131"/>
            <a:ext cx="524759" cy="1346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CB26950A-7446-B44C-AAA4-0EAACD33BCC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4318922"/>
                  </p:ext>
                </p:extLst>
              </p:nvPr>
            </p:nvGraphicFramePr>
            <p:xfrm>
              <a:off x="1269999" y="1499103"/>
              <a:ext cx="4595820" cy="935941"/>
            </p:xfrm>
            <a:graphic>
              <a:graphicData uri="http://schemas.openxmlformats.org/drawingml/2006/table">
                <a:tbl>
                  <a:tblPr firstRow="1" bandRow="1">
                    <a:tableStyleId>{0E3FDE45-AF77-4B5C-9715-49D594BDF05E}</a:tableStyleId>
                  </a:tblPr>
                  <a:tblGrid>
                    <a:gridCol w="1531940">
                      <a:extLst>
                        <a:ext uri="{9D8B030D-6E8A-4147-A177-3AD203B41FA5}">
                          <a16:colId xmlns:a16="http://schemas.microsoft.com/office/drawing/2014/main" val="3151503155"/>
                        </a:ext>
                      </a:extLst>
                    </a:gridCol>
                    <a:gridCol w="1531940">
                      <a:extLst>
                        <a:ext uri="{9D8B030D-6E8A-4147-A177-3AD203B41FA5}">
                          <a16:colId xmlns:a16="http://schemas.microsoft.com/office/drawing/2014/main" val="1434918178"/>
                        </a:ext>
                      </a:extLst>
                    </a:gridCol>
                    <a:gridCol w="1531940">
                      <a:extLst>
                        <a:ext uri="{9D8B030D-6E8A-4147-A177-3AD203B41FA5}">
                          <a16:colId xmlns:a16="http://schemas.microsoft.com/office/drawing/2014/main" val="388889330"/>
                        </a:ext>
                      </a:extLst>
                    </a:gridCol>
                  </a:tblGrid>
                  <a:tr h="269501">
                    <a:tc>
                      <a:txBody>
                        <a:bodyPr/>
                        <a:lstStyle/>
                        <a:p>
                          <a:pPr algn="ctr"/>
                          <a:endParaRPr lang="en-US" sz="1000" b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err="1"/>
                            <a:t>A</a:t>
                          </a:r>
                          <a:r>
                            <a:rPr lang="en-US" sz="1000" baseline="-25000" dirty="0" err="1"/>
                            <a:t>phys</a:t>
                          </a:r>
                          <a:endParaRPr lang="en-US" sz="1000" b="0" baseline="-25000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err="1"/>
                            <a:t>A</a:t>
                          </a:r>
                          <a:r>
                            <a:rPr lang="en-US" sz="1000" baseline="-25000" dirty="0" err="1"/>
                            <a:t>Null</a:t>
                          </a:r>
                          <a:endParaRPr lang="en-US" sz="1000" b="0" baseline="-25000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55581794"/>
                      </a:ext>
                    </a:extLst>
                  </a:tr>
                  <a:tr h="269606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NO correction </a:t>
                          </a:r>
                          <a:endParaRPr lang="en-US" sz="1200" b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dirty="0"/>
                            <a:t>- 1.32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000" dirty="0"/>
                            <a:t> 0.24 ppm</a:t>
                          </a:r>
                          <a:endParaRPr lang="en-US" sz="1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dirty="0"/>
                            <a:t>- 3.2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000" dirty="0"/>
                            <a:t> 0.24 ppm</a:t>
                          </a:r>
                          <a:endParaRPr lang="en-US" sz="1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96429212"/>
                      </a:ext>
                    </a:extLst>
                  </a:tr>
                  <a:tr h="3893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With A</a:t>
                          </a:r>
                          <a:r>
                            <a:rPr lang="en-US" sz="1200" baseline="-25000" dirty="0"/>
                            <a:t>BB</a:t>
                          </a:r>
                          <a:r>
                            <a:rPr lang="en-US" sz="1200" dirty="0"/>
                            <a:t> Correction </a:t>
                          </a:r>
                          <a:endParaRPr lang="en-US" sz="1200" b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dirty="0"/>
                            <a:t>- 0.81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000" dirty="0"/>
                            <a:t> 0.34 ppm</a:t>
                          </a:r>
                          <a:endParaRPr lang="en-US" sz="1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dirty="0"/>
                            <a:t>- 0.41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000" dirty="0"/>
                            <a:t> 0.34 ppm</a:t>
                          </a:r>
                          <a:endParaRPr lang="en-US" sz="1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3526330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CB26950A-7446-B44C-AAA4-0EAACD33BCC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4318922"/>
                  </p:ext>
                </p:extLst>
              </p:nvPr>
            </p:nvGraphicFramePr>
            <p:xfrm>
              <a:off x="1269999" y="1499103"/>
              <a:ext cx="4595820" cy="935941"/>
            </p:xfrm>
            <a:graphic>
              <a:graphicData uri="http://schemas.openxmlformats.org/drawingml/2006/table">
                <a:tbl>
                  <a:tblPr firstRow="1" bandRow="1">
                    <a:tableStyleId>{0E3FDE45-AF77-4B5C-9715-49D594BDF05E}</a:tableStyleId>
                  </a:tblPr>
                  <a:tblGrid>
                    <a:gridCol w="1531940">
                      <a:extLst>
                        <a:ext uri="{9D8B030D-6E8A-4147-A177-3AD203B41FA5}">
                          <a16:colId xmlns:a16="http://schemas.microsoft.com/office/drawing/2014/main" val="3151503155"/>
                        </a:ext>
                      </a:extLst>
                    </a:gridCol>
                    <a:gridCol w="1531940">
                      <a:extLst>
                        <a:ext uri="{9D8B030D-6E8A-4147-A177-3AD203B41FA5}">
                          <a16:colId xmlns:a16="http://schemas.microsoft.com/office/drawing/2014/main" val="1434918178"/>
                        </a:ext>
                      </a:extLst>
                    </a:gridCol>
                    <a:gridCol w="1531940">
                      <a:extLst>
                        <a:ext uri="{9D8B030D-6E8A-4147-A177-3AD203B41FA5}">
                          <a16:colId xmlns:a16="http://schemas.microsoft.com/office/drawing/2014/main" val="388889330"/>
                        </a:ext>
                      </a:extLst>
                    </a:gridCol>
                  </a:tblGrid>
                  <a:tr h="269501">
                    <a:tc>
                      <a:txBody>
                        <a:bodyPr/>
                        <a:lstStyle/>
                        <a:p>
                          <a:pPr algn="ctr"/>
                          <a:endParaRPr lang="en-US" sz="1000" b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err="1"/>
                            <a:t>A</a:t>
                          </a:r>
                          <a:r>
                            <a:rPr lang="en-US" sz="1000" baseline="-25000" dirty="0" err="1"/>
                            <a:t>phys</a:t>
                          </a:r>
                          <a:endParaRPr lang="en-US" sz="1000" b="0" baseline="-25000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err="1"/>
                            <a:t>A</a:t>
                          </a:r>
                          <a:r>
                            <a:rPr lang="en-US" sz="1000" baseline="-25000" dirty="0" err="1"/>
                            <a:t>Null</a:t>
                          </a:r>
                          <a:endParaRPr lang="en-US" sz="1000" b="0" baseline="-25000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55581794"/>
                      </a:ext>
                    </a:extLst>
                  </a:tr>
                  <a:tr h="277051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NO correction </a:t>
                          </a:r>
                          <a:endParaRPr lang="en-US" sz="1200" b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5"/>
                          <a:stretch>
                            <a:fillRect l="-100000" t="-100000" r="-100000" b="-14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5"/>
                          <a:stretch>
                            <a:fillRect l="-200000" t="-100000" b="-1409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96429212"/>
                      </a:ext>
                    </a:extLst>
                  </a:tr>
                  <a:tr h="3893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With A</a:t>
                          </a:r>
                          <a:r>
                            <a:rPr lang="en-US" sz="1200" baseline="-25000" dirty="0"/>
                            <a:t>BB</a:t>
                          </a:r>
                          <a:r>
                            <a:rPr lang="en-US" sz="1200" dirty="0"/>
                            <a:t> Correction </a:t>
                          </a:r>
                          <a:endParaRPr lang="en-US" sz="1200" b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5"/>
                          <a:stretch>
                            <a:fillRect l="-100000" t="-141935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5"/>
                          <a:stretch>
                            <a:fillRect l="-200000" t="-1419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5263307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B4FF051A-6FFA-3040-9C07-C38BBC4B35DF}"/>
              </a:ext>
            </a:extLst>
          </p:cNvPr>
          <p:cNvSpPr/>
          <p:nvPr/>
        </p:nvSpPr>
        <p:spPr>
          <a:xfrm>
            <a:off x="1371600" y="2492862"/>
            <a:ext cx="2988006" cy="2274401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7FDD55-0282-6440-901C-720EF05B11ED}"/>
              </a:ext>
            </a:extLst>
          </p:cNvPr>
          <p:cNvSpPr/>
          <p:nvPr/>
        </p:nvSpPr>
        <p:spPr>
          <a:xfrm>
            <a:off x="4536914" y="2463516"/>
            <a:ext cx="2988006" cy="2274876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591741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49" y="241040"/>
            <a:ext cx="6451600" cy="443434"/>
          </a:xfrm>
        </p:spPr>
        <p:txBody>
          <a:bodyPr>
            <a:noAutofit/>
          </a:bodyPr>
          <a:lstStyle/>
          <a:p>
            <a:pPr algn="l"/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Parity Violating Asymmetries in Q</a:t>
            </a:r>
            <a:r>
              <a:rPr lang="en-US" sz="21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weak</a:t>
            </a:r>
            <a:b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70000" y="612191"/>
                <a:ext cx="6388100" cy="415507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Q</a:t>
                </a:r>
                <a:r>
                  <a:rPr lang="en-US" sz="15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weak</a:t>
                </a:r>
                <a:r>
                  <a:rPr 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we scattered longitudinally polarized electrons off protons in a unpolarized liquid hydrogen target.</a:t>
                </a:r>
              </a:p>
              <a:p>
                <a:pPr marL="0" indent="0">
                  <a:buNone/>
                </a:pPr>
                <a:endParaRPr lang="en-US" sz="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" sz="15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pt" sz="1500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pt" sz="1500" baseline="30000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e>
                    </m:acc>
                  </m:oMath>
                </a14:m>
                <a:r>
                  <a:rPr lang="pt" sz="15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+ p → e</a:t>
                </a:r>
                <a:r>
                  <a:rPr lang="pt" sz="1500" baseline="30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pt" sz="15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p (</a:t>
                </a:r>
                <a:r>
                  <a:rPr lang="pt" sz="15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Elastic</a:t>
                </a:r>
                <a:r>
                  <a:rPr lang="en-US" sz="15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measures weak chare of the proton</a:t>
                </a:r>
                <a:r>
                  <a:rPr lang="pt" sz="15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pt" sz="15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" sz="1500" i="1" dirty="0">
                            <a:solidFill>
                              <a:srgbClr val="007737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pt" sz="1500" dirty="0">
                            <a:solidFill>
                              <a:srgbClr val="007737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pt" sz="1500" baseline="30000" dirty="0">
                            <a:solidFill>
                              <a:srgbClr val="007737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e>
                    </m:acc>
                  </m:oMath>
                </a14:m>
                <a:r>
                  <a:rPr lang="pt" sz="1500" dirty="0">
                    <a:solidFill>
                      <a:srgbClr val="00773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+ p → ∆</a:t>
                </a:r>
                <a:r>
                  <a:rPr lang="pt" sz="1500" baseline="30000" dirty="0">
                    <a:solidFill>
                      <a:srgbClr val="00773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pt" sz="1500" dirty="0">
                    <a:solidFill>
                      <a:srgbClr val="00773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e</a:t>
                </a:r>
                <a:r>
                  <a:rPr lang="pt" sz="1500" baseline="30000" dirty="0">
                    <a:solidFill>
                      <a:srgbClr val="00773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pt" sz="1500" dirty="0">
                    <a:solidFill>
                      <a:srgbClr val="00773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→ N + π + e</a:t>
                </a:r>
                <a:r>
                  <a:rPr lang="pt" sz="1500" baseline="30000" dirty="0">
                    <a:solidFill>
                      <a:srgbClr val="00773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 </a:t>
                </a:r>
                <a:r>
                  <a:rPr lang="pt" sz="1500" dirty="0">
                    <a:solidFill>
                      <a:srgbClr val="00773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pt" sz="1500" dirty="0" err="1">
                    <a:solidFill>
                      <a:srgbClr val="00773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Inelastic</a:t>
                </a:r>
                <a:r>
                  <a:rPr lang="en-US" sz="1500" dirty="0">
                    <a:solidFill>
                      <a:srgbClr val="00773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new physics in the N→ ∆ channel</a:t>
                </a:r>
                <a:r>
                  <a:rPr lang="pt" sz="1500" dirty="0">
                    <a:solidFill>
                      <a:srgbClr val="00773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  <a:p>
                <a:pPr marL="0" indent="0">
                  <a:buNone/>
                </a:pPr>
                <a:br>
                  <a:rPr lang="en-US" sz="1500" dirty="0"/>
                </a:br>
                <a:endParaRPr lang="en-US" sz="1500" dirty="0"/>
              </a:p>
              <a:p>
                <a:pPr marL="0" indent="0">
                  <a:buNone/>
                </a:pPr>
                <a:endParaRPr lang="en-US" sz="1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70000" y="612191"/>
                <a:ext cx="6388100" cy="4155072"/>
              </a:xfrm>
              <a:blipFill>
                <a:blip r:embed="rId4"/>
                <a:stretch>
                  <a:fillRect l="-397" t="-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F5912F-E17C-DD4E-B9F6-EB1F36FA3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Steve Wells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031C6-3B23-CE42-A308-D8DABD858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F197-BEA6-9248-A2A7-85EBFEF9EF14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FD980EE7-6E63-6C4C-B9BF-7B0AB0EEEF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2853" y="1903686"/>
            <a:ext cx="4582390" cy="262762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E766A72-E5F9-DA40-842F-3E1AD4ABC952}"/>
              </a:ext>
            </a:extLst>
          </p:cNvPr>
          <p:cNvSpPr/>
          <p:nvPr/>
        </p:nvSpPr>
        <p:spPr>
          <a:xfrm>
            <a:off x="3050628" y="4523966"/>
            <a:ext cx="3429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350" b="1" dirty="0"/>
              <a:t>Schematic of the Q</a:t>
            </a:r>
            <a:r>
              <a:rPr lang="en-US" sz="1350" b="1" baseline="-25000" dirty="0"/>
              <a:t>weak</a:t>
            </a:r>
            <a:r>
              <a:rPr lang="en-US" sz="1350" b="1" dirty="0"/>
              <a:t> apparatus</a:t>
            </a:r>
          </a:p>
        </p:txBody>
      </p:sp>
    </p:spTree>
    <p:extLst>
      <p:ext uri="{BB962C8B-B14F-4D97-AF65-F5344CB8AC3E}">
        <p14:creationId xmlns:p14="http://schemas.microsoft.com/office/powerpoint/2010/main" val="938725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49" y="241040"/>
            <a:ext cx="6451600" cy="443434"/>
          </a:xfrm>
        </p:spPr>
        <p:txBody>
          <a:bodyPr>
            <a:noAutofit/>
          </a:bodyPr>
          <a:lstStyle/>
          <a:p>
            <a:pPr algn="l"/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Parity Violating Inelastic measurement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F5912F-E17C-DD4E-B9F6-EB1F36FA3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Steve Wells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031C6-3B23-CE42-A308-D8DABD858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F197-BEA6-9248-A2A7-85EBFEF9EF14}" type="slidenum">
              <a:rPr lang="en-US" smtClean="0"/>
              <a:pPr/>
              <a:t>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F38721B-ADE0-8C4E-8EED-D0700DABD773}"/>
                  </a:ext>
                </a:extLst>
              </p:cNvPr>
              <p:cNvSpPr txBox="1"/>
              <p:nvPr/>
            </p:nvSpPr>
            <p:spPr>
              <a:xfrm>
                <a:off x="2259497" y="4534207"/>
                <a:ext cx="2257980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b="1" dirty="0">
                    <a:solidFill>
                      <a:srgbClr val="00B050"/>
                    </a:solidFill>
                    <a:latin typeface="Century Gothic" panose="020B0502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350" b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1350" b="1" dirty="0">
                    <a:solidFill>
                      <a:srgbClr val="00B050"/>
                    </a:solidFill>
                  </a:rPr>
                  <a:t> peak at QTOR= 6700 A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F38721B-ADE0-8C4E-8EED-D0700DABD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497" y="4534207"/>
                <a:ext cx="2257980" cy="300082"/>
              </a:xfrm>
              <a:prstGeom prst="rect">
                <a:avLst/>
              </a:prstGeom>
              <a:blipFill>
                <a:blip r:embed="rId4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D4F3E75-62DC-B246-A45D-02E7D7F0F0F8}"/>
              </a:ext>
            </a:extLst>
          </p:cNvPr>
          <p:cNvSpPr txBox="1">
            <a:spLocks/>
          </p:cNvSpPr>
          <p:nvPr/>
        </p:nvSpPr>
        <p:spPr>
          <a:xfrm>
            <a:off x="1238249" y="684474"/>
            <a:ext cx="5947799" cy="1635612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Reasons for measuring the inelastic asymmetries: </a:t>
            </a:r>
          </a:p>
          <a:p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correct the primary measurement for inelastic background asymmetry </a:t>
            </a:r>
          </a:p>
          <a:p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the N</a:t>
            </a:r>
            <a:r>
              <a:rPr lang="en-US" sz="13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∆ asymmetry to access </a:t>
            </a:r>
            <a:r>
              <a:rPr lang="en-US" sz="135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350" b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∆</a:t>
            </a:r>
            <a:r>
              <a:rPr lang="en-US" sz="135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low energy constant in  the weak </a:t>
            </a:r>
            <a:r>
              <a:rPr lang="en-US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Lagrangian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related to hadronic parity violation </a:t>
            </a:r>
          </a:p>
          <a:p>
            <a:pPr>
              <a:buFont typeface="Wingdings" pitchFamily="2" charset="2"/>
              <a:buChar char="Ø"/>
            </a:pP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The N→∆ transition can be pictured as the Z boson </a:t>
            </a:r>
          </a:p>
          <a:p>
            <a:pPr marL="0" indent="0">
              <a:buNone/>
            </a:pP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(neutral current) flipping a single quark spin in a constituent </a:t>
            </a:r>
          </a:p>
          <a:p>
            <a:pPr marL="0" indent="0">
              <a:buNone/>
            </a:pP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quark model</a:t>
            </a:r>
          </a:p>
          <a:p>
            <a:pPr marL="0" indent="0">
              <a:buNone/>
            </a:pP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9" name="Picture 1" descr="page3image51718304">
            <a:extLst>
              <a:ext uri="{FF2B5EF4-FFF2-40B4-BE49-F238E27FC236}">
                <a16:creationId xmlns:a16="http://schemas.microsoft.com/office/drawing/2014/main" id="{506F77D5-059F-A748-A150-4DEB7CF6C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971" y="1690558"/>
            <a:ext cx="934313" cy="53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CBF51BC-1FDC-4142-9D4D-3F74C3DB2D97}"/>
              </a:ext>
            </a:extLst>
          </p:cNvPr>
          <p:cNvSpPr txBox="1"/>
          <p:nvPr/>
        </p:nvSpPr>
        <p:spPr>
          <a:xfrm>
            <a:off x="6758259" y="1581799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∆</a:t>
            </a:r>
            <a:r>
              <a:rPr lang="en-US" sz="105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endParaRPr lang="en-US" sz="135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013E7D-0E93-DF4B-8AC3-F7AFA735843C}"/>
              </a:ext>
            </a:extLst>
          </p:cNvPr>
          <p:cNvSpPr txBox="1"/>
          <p:nvPr/>
        </p:nvSpPr>
        <p:spPr>
          <a:xfrm>
            <a:off x="5941161" y="1552168"/>
            <a:ext cx="233478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05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3E82F85-28AE-FE47-B043-3216F0D7D808}"/>
              </a:ext>
            </a:extLst>
          </p:cNvPr>
          <p:cNvSpPr txBox="1"/>
          <p:nvPr/>
        </p:nvSpPr>
        <p:spPr>
          <a:xfrm>
            <a:off x="5189694" y="3483705"/>
            <a:ext cx="227364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 included:</a:t>
            </a:r>
          </a:p>
          <a:p>
            <a:pPr marL="214313" indent="-214313">
              <a:buFont typeface="System Font Regular"/>
              <a:buChar char="‣"/>
            </a:pPr>
            <a:r>
              <a:rPr lang="en-US" sz="105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 elastic and inelastic,</a:t>
            </a:r>
          </a:p>
          <a:p>
            <a:pPr marL="214313" indent="-214313">
              <a:buFont typeface="System Font Regular"/>
              <a:buChar char="‣"/>
            </a:pPr>
            <a:r>
              <a:rPr lang="en-US" sz="105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Pions</a:t>
            </a:r>
            <a:r>
              <a:rPr lang="en-US" sz="105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5B45850-54FA-CF4C-BD0E-A873B4DB3851}"/>
              </a:ext>
            </a:extLst>
          </p:cNvPr>
          <p:cNvSpPr/>
          <p:nvPr/>
        </p:nvSpPr>
        <p:spPr>
          <a:xfrm>
            <a:off x="4756563" y="4306380"/>
            <a:ext cx="3734293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Elastic tail contributes ~ 75% of yield</a:t>
            </a:r>
          </a:p>
          <a:p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Delta peak</a:t>
            </a:r>
            <a:br>
              <a:rPr lang="en-US" sz="1350" dirty="0"/>
            </a:br>
            <a:endParaRPr lang="en-US" sz="1350" dirty="0"/>
          </a:p>
        </p:txBody>
      </p:sp>
      <p:pic>
        <p:nvPicPr>
          <p:cNvPr id="36" name="Content Placeholder 35" descr="A close up of a map&#10;&#10;Description automatically generated">
            <a:extLst>
              <a:ext uri="{FF2B5EF4-FFF2-40B4-BE49-F238E27FC236}">
                <a16:creationId xmlns:a16="http://schemas.microsoft.com/office/drawing/2014/main" id="{8719B23A-FEFC-444E-9A9F-814BBCF485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477906" y="2302696"/>
            <a:ext cx="3278657" cy="2256778"/>
          </a:xfr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37B305D2-6892-C14E-B4CB-6257539826D2}"/>
              </a:ext>
            </a:extLst>
          </p:cNvPr>
          <p:cNvSpPr/>
          <p:nvPr/>
        </p:nvSpPr>
        <p:spPr>
          <a:xfrm>
            <a:off x="1721797" y="2279811"/>
            <a:ext cx="1060149" cy="51104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b="1" dirty="0">
                <a:solidFill>
                  <a:srgbClr val="002060"/>
                </a:solidFill>
              </a:rPr>
              <a:t>Total Simulation</a:t>
            </a:r>
            <a:endParaRPr lang="en-US" sz="1050" dirty="0">
              <a:solidFill>
                <a:srgbClr val="002060"/>
              </a:solidFill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148AAFA-0AFC-BA49-AB23-AB290C3437C7}"/>
              </a:ext>
            </a:extLst>
          </p:cNvPr>
          <p:cNvCxnSpPr>
            <a:cxnSpLocks/>
          </p:cNvCxnSpPr>
          <p:nvPr/>
        </p:nvCxnSpPr>
        <p:spPr>
          <a:xfrm flipH="1" flipV="1">
            <a:off x="3549382" y="3059349"/>
            <a:ext cx="1" cy="15001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050" name="Picture 2" descr="page3image51712272">
            <a:extLst>
              <a:ext uri="{FF2B5EF4-FFF2-40B4-BE49-F238E27FC236}">
                <a16:creationId xmlns:a16="http://schemas.microsoft.com/office/drawing/2014/main" id="{451EEBCD-41C6-594A-B6AB-CEF96A9C2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635" y="2320086"/>
            <a:ext cx="1299569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5A13355-32EF-E44D-940E-DE27E5B96556}"/>
                  </a:ext>
                </a:extLst>
              </p:cNvPr>
              <p:cNvSpPr/>
              <p:nvPr/>
            </p:nvSpPr>
            <p:spPr>
              <a:xfrm>
                <a:off x="4464048" y="2380010"/>
                <a:ext cx="1454694" cy="2539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050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</m:oMath>
                </a14:m>
                <a:r>
                  <a:rPr lang="en-US" sz="105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Total yield </a:t>
                </a:r>
                <a:r>
                  <a:rPr lang="en-US" sz="1050" dirty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data</a:t>
                </a:r>
                <a:endParaRPr lang="en-US" sz="1050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5A13355-32EF-E44D-940E-DE27E5B965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4048" y="2380010"/>
                <a:ext cx="1454694" cy="253916"/>
              </a:xfrm>
              <a:prstGeom prst="rect">
                <a:avLst/>
              </a:prstGeom>
              <a:blipFill>
                <a:blip r:embed="rId8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4A663FAC-A467-BB49-9725-D4EC1CDB051C}"/>
                  </a:ext>
                </a:extLst>
              </p:cNvPr>
              <p:cNvSpPr/>
              <p:nvPr/>
            </p:nvSpPr>
            <p:spPr>
              <a:xfrm>
                <a:off x="4474451" y="2535332"/>
                <a:ext cx="1366080" cy="253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05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</m:oMath>
                </a14:m>
                <a:r>
                  <a:rPr lang="en-US" sz="105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Elastic radiative tail</a:t>
                </a:r>
                <a:endParaRPr lang="en-US" sz="105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4A663FAC-A467-BB49-9725-D4EC1CDB05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451" y="2535332"/>
                <a:ext cx="1366080" cy="253916"/>
              </a:xfrm>
              <a:prstGeom prst="rect">
                <a:avLst/>
              </a:prstGeom>
              <a:blipFill>
                <a:blip r:embed="rId9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FC212163-8E2D-F54A-B0BE-061393A9F766}"/>
                  </a:ext>
                </a:extLst>
              </p:cNvPr>
              <p:cNvSpPr/>
              <p:nvPr/>
            </p:nvSpPr>
            <p:spPr>
              <a:xfrm>
                <a:off x="4474451" y="3486206"/>
                <a:ext cx="644728" cy="253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05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</m:oMath>
                </a14:m>
                <a:r>
                  <a:rPr lang="en-US" sz="105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105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 </a:t>
                </a:r>
                <a:r>
                  <a:rPr lang="en-US" sz="105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∆</a:t>
                </a:r>
                <a:endParaRPr lang="en-US" sz="105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FC212163-8E2D-F54A-B0BE-061393A9F7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451" y="3486206"/>
                <a:ext cx="644728" cy="253916"/>
              </a:xfrm>
              <a:prstGeom prst="rect">
                <a:avLst/>
              </a:prstGeom>
              <a:blipFill>
                <a:blip r:embed="rId10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845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05979"/>
            <a:ext cx="6172200" cy="443434"/>
          </a:xfrm>
        </p:spPr>
        <p:txBody>
          <a:bodyPr>
            <a:noAutofit/>
          </a:bodyPr>
          <a:lstStyle/>
          <a:p>
            <a:pPr algn="l"/>
            <a:r>
              <a:rPr lang="el-GR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𝒅</a:t>
            </a:r>
            <a:r>
              <a:rPr lang="el-GR" sz="21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l-GR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70000" y="812801"/>
                <a:ext cx="6388100" cy="39544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Inelastic measurement:</a:t>
                </a:r>
              </a:p>
              <a:p>
                <a:r>
                  <a:rPr 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inelastic asymmetry has two measured kinematics for </a:t>
                </a:r>
                <a:r>
                  <a:rPr lang="en-US" sz="1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15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weak</a:t>
                </a:r>
                <a:r>
                  <a:rPr lang="en-US" sz="15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(1.16 GeV and 877 MeV)</a:t>
                </a:r>
                <a:endParaRPr lang="en-US" sz="15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low energy 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5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15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sub>
                    </m:sSub>
                    <m:r>
                      <a:rPr lang="en-US" sz="15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be determined from the N </a:t>
                </a:r>
                <a14:m>
                  <m:oMath xmlns:m="http://schemas.openxmlformats.org/officeDocument/2006/math">
                    <m:r>
                      <a:rPr lang="en-US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l-GR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asymmetry</a:t>
                </a:r>
              </a:p>
              <a:p>
                <a:pPr marL="0" indent="0">
                  <a:buNone/>
                </a:pPr>
                <a:endParaRPr lang="en-US" sz="1500" dirty="0">
                  <a:latin typeface="Century Gothic" panose="020B0502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sub>
                        <m:sup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𝑃𝑉</m:t>
                          </m:r>
                        </m:sup>
                      </m:sSubSup>
                      <m:r>
                        <a:rPr lang="en-US" sz="1500">
                          <a:latin typeface="Cambria Math" panose="02040503050406030204" pitchFamily="18" charset="0"/>
                        </a:rPr>
                        <m:t>=− </m:t>
                      </m:r>
                      <m:f>
                        <m:f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500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50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5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f>
                        <m:f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500"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p>
                              <m:r>
                                <a:rPr lang="en-US" sz="15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5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15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πα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5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5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15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p>
                          </m:sSubSup>
                          <m:r>
                            <a:rPr lang="en-US" sz="150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5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5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15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p>
                          </m:sSubSup>
                          <m:r>
                            <a:rPr lang="en-US" sz="150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1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5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sz="15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5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15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1500" dirty="0">
                  <a:latin typeface="Century Gothic" panose="020B0502020202020204" pitchFamily="34" charset="0"/>
                </a:endParaRPr>
              </a:p>
              <a:p>
                <a:pPr marL="0" indent="0">
                  <a:buNone/>
                </a:pPr>
                <a:endParaRPr lang="en-US" sz="1500" dirty="0">
                  <a:latin typeface="Century Gothic" panose="020B0502020202020204" pitchFamily="34" charset="0"/>
                </a:endParaRPr>
              </a:p>
              <a:p>
                <a:pPr marL="0" indent="0">
                  <a:buNone/>
                </a:pPr>
                <a:endParaRPr lang="en-US" sz="1500" dirty="0">
                  <a:latin typeface="Century Gothic" panose="020B0502020202020204" pitchFamily="34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5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d>
                          <m:d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50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b>
                      <m:sup>
                        <m:r>
                          <m:rPr>
                            <m:sty m:val="p"/>
                          </m:rPr>
                          <a:rPr lang="en-US" sz="15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p>
                    </m:sSubSup>
                  </m:oMath>
                </a14:m>
                <a:r>
                  <a:rPr 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</a:t>
                </a:r>
                <a:r>
                  <a:rPr lang="en-US" altLang="en-US" sz="15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T=1</a:t>
                </a:r>
                <a:r>
                  <a:rPr lang="en-US" alt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standard model coupling (</a:t>
                </a:r>
                <a:r>
                  <a:rPr lang="en-US" altLang="en-US" sz="1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Isovector</a:t>
                </a:r>
                <a:r>
                  <a:rPr lang="en-US" alt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weak charge)</a:t>
                </a:r>
                <a:endParaRPr lang="en-US" sz="1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5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d>
                          <m:d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50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b>
                      <m:sup>
                        <m:r>
                          <m:rPr>
                            <m:sty m:val="p"/>
                          </m:rPr>
                          <a:rPr lang="en-US" sz="15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p>
                    </m:sSubSup>
                  </m:oMath>
                </a14:m>
                <a:r>
                  <a:rPr 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the n</a:t>
                </a:r>
                <a:r>
                  <a:rPr lang="en-US" alt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on-resonant contributions</a:t>
                </a:r>
                <a:endParaRPr lang="en-US" sz="1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5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d>
                          <m:dPr>
                            <m:ctrlPr>
                              <a:rPr lang="en-US" sz="1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50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sub>
                      <m:sup>
                        <m:r>
                          <m:rPr>
                            <m:sty m:val="p"/>
                          </m:rPr>
                          <a:rPr lang="en-US" sz="15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p>
                    </m:sSubSup>
                  </m:oMath>
                </a14:m>
                <a:r>
                  <a:rPr 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</a:t>
                </a:r>
                <a:r>
                  <a:rPr lang="en-US" altLang="en-US" sz="15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T=1</a:t>
                </a:r>
                <a:r>
                  <a:rPr lang="en-US" alt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axial vector nucleon response </a:t>
                </a:r>
                <a:endParaRPr lang="en-US" altLang="en-US" sz="1500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1500" dirty="0">
                  <a:latin typeface="Century Gothic" panose="020B0502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500" dirty="0">
                    <a:latin typeface="Century Gothic" panose="020B0502020202020204" pitchFamily="34" charset="0"/>
                  </a:rPr>
                  <a:t> </a:t>
                </a:r>
                <a:endParaRPr lang="en-US" sz="1500" baseline="-25000" dirty="0">
                  <a:latin typeface="Century Gothic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70000" y="812801"/>
                <a:ext cx="6388100" cy="3954462"/>
              </a:xfrm>
              <a:blipFill>
                <a:blip r:embed="rId4"/>
                <a:stretch>
                  <a:fillRect l="-763" t="-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F5912F-E17C-DD4E-B9F6-EB1F36FA3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Steve Wells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031C6-3B23-CE42-A308-D8DABD858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F197-BEA6-9248-A2A7-85EBFEF9EF14}" type="slidenum">
              <a:rPr lang="en-US" smtClean="0"/>
              <a:pPr/>
              <a:t>4</a:t>
            </a:fld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A75534C-477B-D647-8905-45CC2DCCD4CA}"/>
              </a:ext>
            </a:extLst>
          </p:cNvPr>
          <p:cNvCxnSpPr>
            <a:cxnSpLocks/>
          </p:cNvCxnSpPr>
          <p:nvPr/>
        </p:nvCxnSpPr>
        <p:spPr>
          <a:xfrm flipH="1" flipV="1">
            <a:off x="5768338" y="2401362"/>
            <a:ext cx="579125" cy="227165"/>
          </a:xfrm>
          <a:prstGeom prst="straightConnector1">
            <a:avLst/>
          </a:prstGeom>
          <a:ln>
            <a:solidFill>
              <a:srgbClr val="98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2862A4F-5BCC-E84B-96AA-00A59EC206E4}"/>
                  </a:ext>
                </a:extLst>
              </p:cNvPr>
              <p:cNvSpPr txBox="1"/>
              <p:nvPr/>
            </p:nvSpPr>
            <p:spPr>
              <a:xfrm>
                <a:off x="6148953" y="2626949"/>
                <a:ext cx="1418095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b="1" dirty="0">
                    <a:solidFill>
                      <a:srgbClr val="980000"/>
                    </a:solidFill>
                    <a:latin typeface="Century Gothic" panose="020B0502020202020204" pitchFamily="34" charset="0"/>
                  </a:rPr>
                  <a:t> Contains </a:t>
                </a:r>
                <a14:m>
                  <m:oMath xmlns:m="http://schemas.openxmlformats.org/officeDocument/2006/math">
                    <m:r>
                      <a:rPr lang="en-US" sz="1350" b="1" i="1">
                        <a:solidFill>
                          <a:srgbClr val="980000"/>
                        </a:solidFill>
                        <a:latin typeface="Cambria Math" panose="02040503050406030204" pitchFamily="18" charset="0"/>
                      </a:rPr>
                      <m:t>𝐝</m:t>
                    </m:r>
                    <m:r>
                      <a:rPr lang="en-US" sz="1350" b="1" baseline="-25000">
                        <a:solidFill>
                          <a:srgbClr val="980000"/>
                        </a:solidFill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endParaRPr lang="en-US" sz="1350" b="1" baseline="-25000" dirty="0">
                  <a:solidFill>
                    <a:srgbClr val="98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2862A4F-5BCC-E84B-96AA-00A59EC20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953" y="2626949"/>
                <a:ext cx="1418095" cy="300082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5392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05979"/>
            <a:ext cx="6172200" cy="443434"/>
          </a:xfrm>
        </p:spPr>
        <p:txBody>
          <a:bodyPr>
            <a:noAutofit/>
          </a:bodyPr>
          <a:lstStyle/>
          <a:p>
            <a:pPr algn="l"/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Radiative Corrections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70000" y="812801"/>
                <a:ext cx="6388100" cy="39544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d>
                            <m:dPr>
                              <m:ctrlPr>
                                <a:rPr lang="en-US" sz="1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sub>
                        <m:sup>
                          <m:r>
                            <m:rPr>
                              <m:sty m:val="p"/>
                            </m:rPr>
                            <a:rPr lang="en-US" sz="18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sup>
                      </m:sSubSup>
                      <m:r>
                        <a:rPr lang="en-US" sz="1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 </m:t>
                          </m:r>
                          <m:sSubSup>
                            <m:sSubSupPr>
                              <m:ctrlPr>
                                <a:rPr lang="en-US" sz="1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1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</m:sup>
                          </m:sSubSup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1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1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sub>
                        <m:sup>
                          <m:r>
                            <a:rPr lang="en-US" sz="1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</m:oMath>
                  </m:oMathPara>
                </a14:m>
                <a:endParaRPr lang="en-US" sz="1500" baseline="-25000" dirty="0">
                  <a:latin typeface="Century Gothic"/>
                </a:endParaRPr>
              </a:p>
              <a:p>
                <a:pPr marL="0" indent="0">
                  <a:buNone/>
                </a:pPr>
                <a:endParaRPr lang="en-US" sz="1500" baseline="-25000" dirty="0">
                  <a:latin typeface="Century Gothic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5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5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15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sup>
                      </m:sSubSup>
                      <m:r>
                        <a:rPr lang="en-US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𝑒𝑤𝑘</m:t>
                          </m:r>
                        </m:sup>
                      </m:sSubSup>
                      <m:r>
                        <a:rPr lang="en-US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𝑆𝑖𝑒𝑔𝑒𝑟𝑡</m:t>
                          </m:r>
                        </m:sup>
                      </m:sSubSup>
                      <m:r>
                        <a:rPr lang="en-US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𝐴𝑛𝑎𝑝𝑜𝑙𝑒</m:t>
                          </m:r>
                        </m:sup>
                      </m:sSubSup>
                      <m:r>
                        <a:rPr lang="en-US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𝐵𝑜𝑥</m:t>
                          </m:r>
                        </m:sup>
                      </m:sSubSup>
                      <m:r>
                        <a:rPr lang="en-US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en-US" sz="1500" baseline="-25000" dirty="0">
                  <a:latin typeface="Century Gothic"/>
                </a:endParaRPr>
              </a:p>
              <a:p>
                <a:pPr marL="0" indent="0">
                  <a:buNone/>
                </a:pPr>
                <a:endParaRPr lang="en-US" sz="1500" baseline="-25000" dirty="0">
                  <a:latin typeface="Century Gothic"/>
                </a:endParaRPr>
              </a:p>
              <a:p>
                <a:pPr marL="0" indent="0">
                  <a:buNone/>
                </a:pPr>
                <a:r>
                  <a:rPr lang="en-US" altLang="en-US" sz="1800" b="1" dirty="0" err="1">
                    <a:solidFill>
                      <a:srgbClr val="31753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Siegert</a:t>
                </a:r>
                <a:r>
                  <a:rPr lang="en-US" altLang="en-US" sz="1800" b="1" dirty="0">
                    <a:solidFill>
                      <a:srgbClr val="31753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Contribution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sub>
                        <m:sup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𝑃𝑉</m:t>
                          </m:r>
                        </m:sup>
                      </m:sSubSup>
                      <m:r>
                        <a:rPr lang="en-US" sz="1500">
                          <a:latin typeface="Cambria Math" panose="02040503050406030204" pitchFamily="18" charset="0"/>
                        </a:rPr>
                        <m:t>=− </m:t>
                      </m:r>
                      <m:f>
                        <m:f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num>
                        <m:den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sSup>
                        <m:sSup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𝐴𝑛𝑎𝑝𝑜𝑙𝑒</m:t>
                          </m:r>
                        </m:e>
                      </m:d>
                    </m:oMath>
                  </m:oMathPara>
                </a14:m>
                <a:endParaRPr lang="en-US" sz="1500" dirty="0">
                  <a:latin typeface="Century Gothic" panose="020B0502020202020204" pitchFamily="34" charset="0"/>
                </a:endParaRPr>
              </a:p>
              <a:p>
                <a:pPr marL="0" indent="0">
                  <a:buNone/>
                </a:pPr>
                <a:endParaRPr lang="en-US" altLang="en-US" sz="1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PV </a:t>
                </a:r>
                <a:r>
                  <a:rPr lang="el-GR" altLang="en-US" sz="1500" dirty="0">
                    <a:solidFill>
                      <a:srgbClr val="80008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</a:t>
                </a:r>
                <a:r>
                  <a:rPr lang="en-US" altLang="en-US" sz="1500" dirty="0">
                    <a:solidFill>
                      <a:srgbClr val="80008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l-GR" altLang="en-US" sz="1500" dirty="0">
                    <a:solidFill>
                      <a:srgbClr val="80008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altLang="en-US" sz="1500" dirty="0">
                    <a:solidFill>
                      <a:srgbClr val="80008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en-US" sz="15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E1</a:t>
                </a:r>
                <a:r>
                  <a:rPr lang="en-US" alt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amplitude (</a:t>
                </a:r>
                <a:r>
                  <a:rPr lang="en-US" altLang="en-US" sz="1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Siegert’s</a:t>
                </a:r>
                <a:r>
                  <a:rPr lang="en-US" alt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Theorem)  →  </a:t>
                </a:r>
                <a:r>
                  <a:rPr lang="en-US" altLang="en-US" sz="1500" b="1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l-GR" altLang="en-US" sz="1500" b="1" baseline="-25000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altLang="en-US" sz="1500" b="1" baseline="-25000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1500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(~ g</a:t>
                </a:r>
                <a:r>
                  <a:rPr lang="el-GR" altLang="en-US" sz="1500" baseline="-25000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en-US" sz="1500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l-GR" altLang="en-US" sz="1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5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15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sub>
                    </m:sSub>
                    <m:r>
                      <a:rPr lang="en-US" sz="15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significantly different from zero,</a:t>
                </a:r>
                <a:endParaRPr lang="en-US" sz="15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</m:t>
                          </m:r>
                          <m:r>
                            <a:rPr lang="en-US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sub>
                        <m:sup>
                          <m:r>
                            <a:rPr lang="en-US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𝑃𝑉</m:t>
                          </m:r>
                        </m:sup>
                      </m:sSubSup>
                      <m:r>
                        <a:rPr lang="en-US" sz="1500" i="1">
                          <a:latin typeface="Cambria Math" panose="02040503050406030204" pitchFamily="18" charset="0"/>
                        </a:rPr>
                        <m:t> (</m:t>
                      </m:r>
                      <m:sSup>
                        <m:sSup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500" i="1">
                          <a:latin typeface="Cambria Math" panose="02040503050406030204" pitchFamily="18" charset="0"/>
                        </a:rPr>
                        <m:t>=0)</m:t>
                      </m:r>
                      <m:r>
                        <a:rPr lang="en-US" sz="15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≠0!</m:t>
                      </m:r>
                      <m:r>
                        <a:rPr lang="en-US" sz="15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500" dirty="0">
                  <a:latin typeface="Century Gothic" panose="020B0502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70000" y="812801"/>
                <a:ext cx="6388100" cy="3954462"/>
              </a:xfrm>
              <a:blipFill>
                <a:blip r:embed="rId4"/>
                <a:stretch>
                  <a:fillRect l="-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F5912F-E17C-DD4E-B9F6-EB1F36FA3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71412" y="4710580"/>
            <a:ext cx="2895600" cy="273844"/>
          </a:xfrm>
        </p:spPr>
        <p:txBody>
          <a:bodyPr/>
          <a:lstStyle/>
          <a:p>
            <a:r>
              <a:rPr lang="en-US" dirty="0"/>
              <a:t>Steve Wells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031C6-3B23-CE42-A308-D8DABD858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F197-BEA6-9248-A2A7-85EBFEF9EF1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7" descr="Radiative Corrections">
            <a:extLst>
              <a:ext uri="{FF2B5EF4-FFF2-40B4-BE49-F238E27FC236}">
                <a16:creationId xmlns:a16="http://schemas.microsoft.com/office/drawing/2014/main" id="{F4732ED5-61F1-1A45-AAF9-AB3D65E2D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32012" y="-792470"/>
            <a:ext cx="3644410" cy="4689572"/>
          </a:xfrm>
          <a:prstGeom prst="rect">
            <a:avLst/>
          </a:prstGeom>
          <a:noFill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8C0A8B5-272D-3D41-97E4-2B077F7D6FCE}"/>
              </a:ext>
            </a:extLst>
          </p:cNvPr>
          <p:cNvSpPr/>
          <p:nvPr/>
        </p:nvSpPr>
        <p:spPr>
          <a:xfrm>
            <a:off x="4855113" y="1576995"/>
            <a:ext cx="1202788" cy="1033976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919889-385C-1D45-99F0-751D856DC95A}"/>
              </a:ext>
            </a:extLst>
          </p:cNvPr>
          <p:cNvSpPr/>
          <p:nvPr/>
        </p:nvSpPr>
        <p:spPr>
          <a:xfrm>
            <a:off x="2432499" y="1242229"/>
            <a:ext cx="721667" cy="484748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7" descr="siegert">
            <a:extLst>
              <a:ext uri="{FF2B5EF4-FFF2-40B4-BE49-F238E27FC236}">
                <a16:creationId xmlns:a16="http://schemas.microsoft.com/office/drawing/2014/main" id="{11D28B0B-D7D9-BB45-8290-49A9B534C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3140" y="1990287"/>
            <a:ext cx="3478772" cy="3954462"/>
          </a:xfrm>
          <a:prstGeom prst="rect">
            <a:avLst/>
          </a:prstGeom>
          <a:noFill/>
        </p:spPr>
      </p:pic>
      <p:sp>
        <p:nvSpPr>
          <p:cNvPr id="11" name="TextBox 13">
            <a:extLst>
              <a:ext uri="{FF2B5EF4-FFF2-40B4-BE49-F238E27FC236}">
                <a16:creationId xmlns:a16="http://schemas.microsoft.com/office/drawing/2014/main" id="{ECC95893-D70C-F24B-80A9-4BE223E05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4289" y="3788457"/>
            <a:ext cx="210999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rgbClr val="FF0000"/>
                </a:solidFill>
              </a:rPr>
              <a:t>← </a:t>
            </a:r>
            <a:r>
              <a:rPr lang="en-US" altLang="en-US" sz="1500" i="0" dirty="0"/>
              <a:t>PV Hadronic Vertex</a:t>
            </a:r>
          </a:p>
          <a:p>
            <a:pPr eaLnBrk="1" hangingPunct="1"/>
            <a:r>
              <a:rPr lang="en-US" altLang="en-US" sz="1200" i="0" dirty="0" err="1">
                <a:solidFill>
                  <a:srgbClr val="008000"/>
                </a:solidFill>
              </a:rPr>
              <a:t>γ</a:t>
            </a:r>
            <a:r>
              <a:rPr lang="en-US" altLang="en-US" sz="1200" i="0" dirty="0">
                <a:solidFill>
                  <a:srgbClr val="008000"/>
                </a:solidFill>
              </a:rPr>
              <a:t> </a:t>
            </a:r>
            <a:r>
              <a:rPr lang="en-US" altLang="en-US" sz="1200" i="0" dirty="0"/>
              <a:t> couples to q-q weak </a:t>
            </a:r>
          </a:p>
          <a:p>
            <a:pPr eaLnBrk="1" hangingPunct="1"/>
            <a:r>
              <a:rPr lang="en-US" altLang="en-US" sz="1200" i="0" dirty="0"/>
              <a:t>interaction inside nucleon</a:t>
            </a:r>
          </a:p>
          <a:p>
            <a:pPr eaLnBrk="1" hangingPunct="1"/>
            <a:endParaRPr lang="en-US" altLang="en-US" sz="1200" dirty="0">
              <a:solidFill>
                <a:srgbClr val="008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13D222-FAF7-BA41-A9B2-7BEE422F8203}"/>
              </a:ext>
            </a:extLst>
          </p:cNvPr>
          <p:cNvSpPr/>
          <p:nvPr/>
        </p:nvSpPr>
        <p:spPr>
          <a:xfrm>
            <a:off x="1171830" y="4365452"/>
            <a:ext cx="4218388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Same </a:t>
            </a:r>
            <a:r>
              <a:rPr lang="en-US" alt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M.E.</a:t>
            </a:r>
            <a:r>
              <a:rPr lang="en-US" alt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driving Weak Hyperon Decay (e.g. </a:t>
            </a:r>
            <a:r>
              <a:rPr lang="el-GR" altLang="en-US" sz="135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altLang="en-US" sz="1350" baseline="30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135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→p</a:t>
            </a:r>
            <a:r>
              <a:rPr lang="el-GR" altLang="en-US" sz="135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alt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l-GR" alt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D478A60-091A-FD42-BCA7-5F4E03D9061D}"/>
                  </a:ext>
                </a:extLst>
              </p:cNvPr>
              <p:cNvSpPr/>
              <p:nvPr/>
            </p:nvSpPr>
            <p:spPr>
              <a:xfrm>
                <a:off x="1171829" y="4102141"/>
                <a:ext cx="3429000" cy="30008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13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105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sz="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3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3</a:t>
                </a:r>
                <a14:m>
                  <m:oMath xmlns:m="http://schemas.openxmlformats.org/officeDocument/2006/math">
                    <m:r>
                      <a:rPr lang="en-US" sz="135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13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sz="135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-8</a:t>
                </a:r>
                <a:r>
                  <a:rPr lang="en-US" sz="6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13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natural scale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350" b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𝐝</m:t>
                        </m:r>
                      </m:e>
                      <m:sub>
                        <m:r>
                          <a:rPr lang="en-US" sz="135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sub>
                    </m:sSub>
                    <m:r>
                      <a:rPr lang="en-US" sz="135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135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D478A60-091A-FD42-BCA7-5F4E03D906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829" y="4102141"/>
                <a:ext cx="3429000" cy="300082"/>
              </a:xfrm>
              <a:prstGeom prst="rect">
                <a:avLst/>
              </a:prstGeom>
              <a:blipFill>
                <a:blip r:embed="rId9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3FEB3FB-720A-D745-A983-A3F82A1AE9DA}"/>
                  </a:ext>
                </a:extLst>
              </p:cNvPr>
              <p:cNvSpPr/>
              <p:nvPr/>
            </p:nvSpPr>
            <p:spPr>
              <a:xfrm>
                <a:off x="4439717" y="5193707"/>
                <a:ext cx="3429000" cy="9233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350" b="1" i="1">
                        <a:solidFill>
                          <a:srgbClr val="3175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𝐒𝐢𝐞𝐠𝐞𝐫𝐭</m:t>
                    </m:r>
                  </m:oMath>
                </a14:m>
                <a:r>
                  <a:rPr lang="en-US" sz="1350" b="1" dirty="0">
                    <a:solidFill>
                      <a:srgbClr val="317538"/>
                    </a:solidFill>
                  </a:rPr>
                  <a:t> contribution</a:t>
                </a:r>
              </a:p>
              <a:p>
                <a:r>
                  <a:rPr lang="en-US" altLang="en-US" sz="1350" dirty="0"/>
                  <a:t>PV Hadronic Vertex</a:t>
                </a:r>
              </a:p>
              <a:p>
                <a:r>
                  <a:rPr lang="en-US" altLang="en-US" sz="1350" dirty="0"/>
                  <a:t> </a:t>
                </a:r>
                <a:r>
                  <a:rPr lang="en-US" altLang="en-US" sz="1350" dirty="0" err="1">
                    <a:solidFill>
                      <a:srgbClr val="008000"/>
                    </a:solidFill>
                  </a:rPr>
                  <a:t>γ</a:t>
                </a:r>
                <a:r>
                  <a:rPr lang="en-US" altLang="en-US" sz="1350" dirty="0">
                    <a:solidFill>
                      <a:srgbClr val="008000"/>
                    </a:solidFill>
                  </a:rPr>
                  <a:t> </a:t>
                </a:r>
                <a:r>
                  <a:rPr lang="en-US" altLang="en-US" sz="1350" dirty="0"/>
                  <a:t> couples to q-q weak </a:t>
                </a:r>
              </a:p>
              <a:p>
                <a:r>
                  <a:rPr lang="en-US" altLang="en-US" sz="1350" dirty="0"/>
                  <a:t>interaction inside nucleon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3FEB3FB-720A-D745-A983-A3F82A1AE9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717" y="5193707"/>
                <a:ext cx="3429000" cy="923330"/>
              </a:xfrm>
              <a:prstGeom prst="rect">
                <a:avLst/>
              </a:prstGeom>
              <a:blipFill>
                <a:blip r:embed="rId10"/>
                <a:stretch>
                  <a:fillRect l="-369" b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6589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05979"/>
            <a:ext cx="6172200" cy="443434"/>
          </a:xfrm>
        </p:spPr>
        <p:txBody>
          <a:bodyPr>
            <a:noAutofit/>
          </a:bodyPr>
          <a:lstStyle/>
          <a:p>
            <a:pPr algn="l"/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on </a:t>
            </a:r>
            <a:r>
              <a:rPr lang="el-GR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𝒅</a:t>
            </a:r>
            <a:r>
              <a:rPr lang="el-GR" sz="21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l-GR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69999" y="812801"/>
                <a:ext cx="6496138" cy="395446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Weak Hyperon Decay (e.g. </a:t>
                </a:r>
                <a:r>
                  <a:rPr lang="el-GR" altLang="en-US" sz="1500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</a:t>
                </a:r>
                <a:r>
                  <a:rPr lang="en-US" altLang="en-US" sz="1500" baseline="30000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en-US" sz="1500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→p</a:t>
                </a:r>
                <a:r>
                  <a:rPr lang="el-GR" altLang="en-US" sz="1500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</a:t>
                </a:r>
                <a:r>
                  <a:rPr lang="en-US" alt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15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15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en-US" sz="15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15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(strangeness changing)</a:t>
                </a:r>
              </a:p>
              <a:p>
                <a:pPr marL="0" indent="0">
                  <a:buNone/>
                </a:pPr>
                <a:r>
                  <a:rPr 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Asymmetry parameters found to be 5 times larger and have opposite</a:t>
                </a:r>
                <a:br>
                  <a:rPr 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sign than what SU(3) symmetry breaking predicts. </a:t>
                </a:r>
              </a:p>
              <a:p>
                <a:pPr marL="0" indent="0">
                  <a:buNone/>
                </a:pPr>
                <a:endParaRPr lang="en-US" sz="15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500" b="1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Dynamical Solution: </a:t>
                </a:r>
              </a:p>
              <a:p>
                <a:pPr>
                  <a:buFont typeface="Zapf Dingbats"/>
                  <a:buChar char="➢"/>
                </a:pPr>
                <a:r>
                  <a:rPr 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Heavy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5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5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15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num>
                      <m:den>
                        <m:r>
                          <a:rPr lang="en-US" sz="1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intermediate state resonances that couple to hyperon and daughter nucleon</a:t>
                </a:r>
              </a:p>
              <a:p>
                <a:pPr>
                  <a:buFont typeface="Zapf Dingbats"/>
                  <a:buChar char="➢"/>
                </a:pPr>
                <a:r>
                  <a:rPr 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Pushes asymmetry parameters to large and negative values in better agreement with experiment </a:t>
                </a:r>
              </a:p>
              <a:p>
                <a:pPr marL="0" indent="0">
                  <a:buNone/>
                </a:pPr>
                <a:r>
                  <a:rPr lang="en-US" sz="150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:r>
                  <a:rPr lang="en-US" sz="1500" dirty="0" err="1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Borasoy</a:t>
                </a:r>
                <a:r>
                  <a:rPr lang="en-US" sz="150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B.R. Holstein, Phys. Rev. D59:054019,1999 </a:t>
                </a:r>
              </a:p>
              <a:p>
                <a:pPr marL="0" indent="0">
                  <a:buNone/>
                </a:pPr>
                <a:endParaRPr lang="en-US" sz="1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3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similar model in the </a:t>
                </a:r>
                <a:r>
                  <a:rPr lang="en-US" sz="135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∆S = 0 (strangeness conserving) </a:t>
                </a:r>
                <a:r>
                  <a:rPr lang="en-US" sz="13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channel (in HB</a:t>
                </a:r>
                <a:r>
                  <a:rPr lang="el-GR" sz="13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χ</a:t>
                </a:r>
                <a:r>
                  <a:rPr lang="en-US" sz="13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PT), suggests enhanced values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350" b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𝐝</m:t>
                        </m:r>
                      </m:e>
                      <m:sub>
                        <m:r>
                          <a:rPr lang="en-US" sz="135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sub>
                    </m:sSub>
                    <m:r>
                      <a:rPr lang="en-US" sz="135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350" dirty="0"/>
                  <a:t>could be as large as ∼ 100 g</a:t>
                </a:r>
                <a:r>
                  <a:rPr lang="en-US" sz="1350" baseline="-25000" dirty="0"/>
                  <a:t>π</a:t>
                </a:r>
                <a:r>
                  <a:rPr lang="en-US" sz="1350" dirty="0"/>
                  <a:t> </a:t>
                </a:r>
                <a:endParaRPr lang="en-US" sz="135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3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measurement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350" b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𝐝</m:t>
                        </m:r>
                      </m:e>
                      <m:sub>
                        <m:r>
                          <a:rPr lang="en-US" sz="135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sub>
                    </m:sSub>
                    <m:r>
                      <a:rPr lang="en-US" sz="135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3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the </a:t>
                </a:r>
                <a:r>
                  <a:rPr lang="en-US" sz="135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∆S = 0</a:t>
                </a:r>
                <a:r>
                  <a:rPr lang="en-US" sz="13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channel could therefore</a:t>
                </a:r>
                <a:br>
                  <a:rPr lang="en-US" sz="13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13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shed light on the unexpectedly large SU(3) symmetry breaking effects seen in the</a:t>
                </a:r>
                <a:br>
                  <a:rPr lang="en-US" sz="13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sz="135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135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en-US" sz="135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en-US" sz="13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3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channel</a:t>
                </a:r>
              </a:p>
              <a:p>
                <a:endParaRPr lang="en-US" sz="1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9999" y="812801"/>
                <a:ext cx="6496138" cy="3954462"/>
              </a:xfrm>
              <a:blipFill>
                <a:blip r:embed="rId4"/>
                <a:stretch>
                  <a:fillRect l="-563" t="-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F5912F-E17C-DD4E-B9F6-EB1F36FA3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Steve Wells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031C6-3B23-CE42-A308-D8DABD858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F197-BEA6-9248-A2A7-85EBFEF9EF1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22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05979"/>
            <a:ext cx="6172200" cy="443434"/>
          </a:xfrm>
        </p:spPr>
        <p:txBody>
          <a:bodyPr>
            <a:noAutofit/>
          </a:bodyPr>
          <a:lstStyle/>
          <a:p>
            <a:pPr algn="l"/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Asymmetry Extraction Formula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70000" y="649413"/>
                <a:ext cx="6388100" cy="4117850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Clr>
                    <a:schemeClr val="tx1">
                      <a:lumMod val="85000"/>
                      <a:lumOff val="15000"/>
                    </a:schemeClr>
                  </a:buClr>
                  <a:buNone/>
                </a:pP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extract the inelastic Asymmetry, the false asymmetries need to be removed from the raw asymmetry. </a:t>
                </a:r>
              </a:p>
              <a:p>
                <a:pPr marL="0" indent="0" algn="ctr">
                  <a:buClr>
                    <a:schemeClr val="tx1">
                      <a:lumMod val="85000"/>
                      <a:lumOff val="15000"/>
                    </a:schemeClr>
                  </a:buClr>
                  <a:buNone/>
                </a:pPr>
                <a:endParaRPr lang="en-US" sz="18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buClr>
                    <a:schemeClr val="tx1">
                      <a:lumMod val="85000"/>
                      <a:lumOff val="15000"/>
                    </a:schemeClr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𝑚𝑠𝑟</m:t>
                          </m:r>
                        </m:sub>
                      </m:sSub>
                      <m:r>
                        <a:rPr lang="en-US" sz="18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𝑟𝑎𝑤</m:t>
                          </m:r>
                        </m:sub>
                      </m:sSub>
                      <m:r>
                        <a:rPr lang="en-US" sz="18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𝐵𝐶𝑀</m:t>
                          </m:r>
                        </m:sub>
                      </m:sSub>
                      <m:r>
                        <a:rPr lang="en-US" sz="18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𝑏𝑒𝑎𝑚</m:t>
                          </m:r>
                        </m:sub>
                      </m:sSub>
                      <m:r>
                        <a:rPr lang="en-US" sz="18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𝐵𝐵</m:t>
                          </m:r>
                        </m:sub>
                      </m:sSub>
                      <m:r>
                        <a:rPr lang="en-US" sz="18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18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18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𝑏𝑖𝑎𝑠</m:t>
                          </m:r>
                        </m:sub>
                      </m:sSub>
                      <m:r>
                        <a:rPr lang="en-US" sz="18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𝑏𝑙𝑖𝑛𝑑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00022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ctr">
                  <a:buClr>
                    <a:schemeClr val="tx1">
                      <a:lumMod val="85000"/>
                      <a:lumOff val="15000"/>
                    </a:schemeClr>
                  </a:buClr>
                  <a:buFont typeface="+mj-lt"/>
                  <a:buAutoNum type="arabicPeriod"/>
                </a:pPr>
                <a:endParaRPr lang="en-US" sz="825" dirty="0">
                  <a:solidFill>
                    <a:srgbClr val="00022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Clr>
                    <a:schemeClr val="tx1">
                      <a:lumMod val="85000"/>
                      <a:lumOff val="15000"/>
                    </a:schemeClr>
                  </a:buClr>
                  <a:buNone/>
                </a:pPr>
                <a:r>
                  <a:rPr lang="en-US" sz="172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25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25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725" i="1">
                            <a:latin typeface="Cambria Math" panose="02040503050406030204" pitchFamily="18" charset="0"/>
                          </a:rPr>
                          <m:t>𝑟𝑎𝑤</m:t>
                        </m:r>
                      </m:sub>
                    </m:sSub>
                  </m:oMath>
                </a14:m>
                <a:r>
                  <a:rPr lang="en-US" sz="172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uncorrected measured asymmetry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25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25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725" i="1">
                            <a:latin typeface="Cambria Math" panose="02040503050406030204" pitchFamily="18" charset="0"/>
                          </a:rPr>
                          <m:t>𝐵𝐶𝑀</m:t>
                        </m:r>
                      </m:sub>
                    </m:sSub>
                  </m:oMath>
                </a14:m>
                <a:r>
                  <a:rPr lang="en-US" sz="172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correction due to beam charge normalization,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25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25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725" i="1">
                            <a:latin typeface="Cambria Math" panose="02040503050406030204" pitchFamily="18" charset="0"/>
                          </a:rPr>
                          <m:t>𝑏𝑒𝑎𝑚</m:t>
                        </m:r>
                      </m:sub>
                    </m:sSub>
                  </m:oMath>
                </a14:m>
                <a:r>
                  <a:rPr lang="en-US" sz="172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correction for false asymmetries due to helicity-correlated beam variations,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25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25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725" i="1">
                            <a:latin typeface="Cambria Math" panose="02040503050406030204" pitchFamily="18" charset="0"/>
                          </a:rPr>
                          <m:t>𝐵𝐵</m:t>
                        </m:r>
                      </m:sub>
                    </m:sSub>
                  </m:oMath>
                </a14:m>
                <a:r>
                  <a:rPr lang="en-US" sz="172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beam background asymmetry,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25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25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725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1725" i="1"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sz="1725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725">
                        <a:latin typeface="Cambria Math" panose="02040503050406030204" pitchFamily="18" charset="0"/>
                      </a:rPr>
                      <m:t>the</m:t>
                    </m:r>
                    <m:r>
                      <a:rPr lang="en-US" sz="1725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725">
                        <a:latin typeface="Cambria Math" panose="02040503050406030204" pitchFamily="18" charset="0"/>
                      </a:rPr>
                      <m:t>linearity</m:t>
                    </m:r>
                    <m:r>
                      <a:rPr lang="en-US" sz="1725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725">
                        <a:latin typeface="Cambria Math" panose="02040503050406030204" pitchFamily="18" charset="0"/>
                      </a:rPr>
                      <m:t>correction</m:t>
                    </m:r>
                    <m:r>
                      <a:rPr lang="en-US" sz="1725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725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725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25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25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725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725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1725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725"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sz="1725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725">
                        <a:latin typeface="Cambria Math" panose="02040503050406030204" pitchFamily="18" charset="0"/>
                      </a:rPr>
                      <m:t>the</m:t>
                    </m:r>
                    <m:r>
                      <a:rPr lang="en-US" sz="1725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725">
                        <a:latin typeface="Cambria Math" panose="02040503050406030204" pitchFamily="18" charset="0"/>
                      </a:rPr>
                      <m:t>transverse</m:t>
                    </m:r>
                    <m:r>
                      <a:rPr lang="en-US" sz="1725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725">
                        <a:latin typeface="Cambria Math" panose="02040503050406030204" pitchFamily="18" charset="0"/>
                      </a:rPr>
                      <m:t>asymmetry</m:t>
                    </m:r>
                    <m:r>
                      <a:rPr lang="en-US" sz="1725" i="1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sz="1725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25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725" i="1">
                            <a:latin typeface="Cambria Math" panose="02040503050406030204" pitchFamily="18" charset="0"/>
                          </a:rPr>
                          <m:t>𝑏𝑖𝑎𝑠</m:t>
                        </m:r>
                      </m:sub>
                    </m:sSub>
                    <m:r>
                      <a:rPr lang="en-US" sz="1725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72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an asymmetry induced by electrons scattering in the lead </a:t>
                </a:r>
                <a:r>
                  <a:rPr lang="en-US" sz="1725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preradiators</a:t>
                </a:r>
                <a:r>
                  <a:rPr lang="en-US" sz="172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25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25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725" i="1">
                            <a:latin typeface="Cambria Math" panose="02040503050406030204" pitchFamily="18" charset="0"/>
                          </a:rPr>
                          <m:t>𝑏𝑙𝑖𝑛𝑑</m:t>
                        </m:r>
                      </m:sub>
                    </m:sSub>
                  </m:oMath>
                </a14:m>
                <a:r>
                  <a:rPr lang="en-US" sz="172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constant blinding offset</a:t>
                </a:r>
                <a:r>
                  <a:rPr 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500" b="1" dirty="0">
                  <a:solidFill>
                    <a:srgbClr val="00022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Clr>
                    <a:schemeClr val="tx1">
                      <a:lumMod val="85000"/>
                      <a:lumOff val="15000"/>
                    </a:schemeClr>
                  </a:buClr>
                  <a:buNone/>
                </a:pPr>
                <a:endParaRPr lang="en-US" sz="1575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Clr>
                    <a:schemeClr val="tx1">
                      <a:lumMod val="85000"/>
                      <a:lumOff val="15000"/>
                    </a:schemeClr>
                  </a:buClr>
                  <a:buNone/>
                </a:pPr>
                <a:r>
                  <a:rPr lang="en-US" sz="1575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Multiplicative Corrections</a:t>
                </a:r>
              </a:p>
              <a:p>
                <a:pPr marL="0" indent="0">
                  <a:buClr>
                    <a:schemeClr val="tx1">
                      <a:lumMod val="85000"/>
                      <a:lumOff val="15000"/>
                    </a:schemeClr>
                  </a:buClr>
                  <a:buNone/>
                </a:pPr>
                <a:endParaRPr lang="en-US" sz="1050" b="1" dirty="0">
                  <a:solidFill>
                    <a:srgbClr val="00022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Clr>
                    <a:schemeClr val="tx1">
                      <a:lumMod val="85000"/>
                      <a:lumOff val="15000"/>
                    </a:schemeClr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r>
                        <a:rPr lang="en-US" sz="18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𝑑𝑒𝑡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𝑟𝑐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𝑎𝑐𝑐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p>
                            <m:sSupPr>
                              <m:ctrlPr>
                                <a:rPr lang="en-US" sz="18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8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00022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Clr>
                    <a:schemeClr val="tx1">
                      <a:lumMod val="85000"/>
                      <a:lumOff val="15000"/>
                    </a:schemeClr>
                  </a:buClr>
                  <a:buNone/>
                </a:pPr>
                <a:endParaRPr lang="en-US" sz="1800" dirty="0">
                  <a:solidFill>
                    <a:srgbClr val="00022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Clr>
                    <a:schemeClr val="tx1">
                      <a:lumMod val="85000"/>
                      <a:lumOff val="15000"/>
                    </a:schemeClr>
                  </a:buClr>
                  <a:buNone/>
                </a:pP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PV asymmetry can be extracted from the measured asymmetry after correcting</a:t>
                </a:r>
              </a:p>
              <a:p>
                <a:pPr marL="0" indent="0">
                  <a:buClr>
                    <a:schemeClr val="tx1">
                      <a:lumMod val="85000"/>
                      <a:lumOff val="15000"/>
                    </a:schemeClr>
                  </a:buClr>
                  <a:buNone/>
                </a:pP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the beam polarization, false asymmetries and backgrounds.</a:t>
                </a:r>
              </a:p>
              <a:p>
                <a:pPr marL="0" indent="0">
                  <a:buClr>
                    <a:schemeClr val="tx1">
                      <a:lumMod val="85000"/>
                      <a:lumOff val="15000"/>
                    </a:schemeClr>
                  </a:buClr>
                  <a:buNone/>
                </a:pPr>
                <a:endParaRPr lang="en-US" sz="1800" dirty="0">
                  <a:solidFill>
                    <a:srgbClr val="00022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Clr>
                    <a:schemeClr val="tx1">
                      <a:lumMod val="85000"/>
                      <a:lumOff val="15000"/>
                    </a:schemeClr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𝑖𝑛𝑒𝑙</m:t>
                          </m:r>
                        </m:sub>
                      </m:sSub>
                      <m:r>
                        <a:rPr lang="en-US" sz="18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𝑡𝑜𝑡</m:t>
                          </m:r>
                          <m:r>
                            <a:rPr lang="en-US" sz="18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f>
                        <m:fPr>
                          <m:ctrlPr>
                            <a:rPr lang="en-US" sz="18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𝑚𝑠𝑟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8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den>
                          </m:f>
                          <m:r>
                            <a:rPr lang="en-US" sz="18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 − </m:t>
                          </m:r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18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1"/>
                                </m:rPr>
                                <a:rPr lang="en-US" sz="18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8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=1−4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US" sz="18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𝑡𝑜𝑡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022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buClr>
                    <a:schemeClr val="tx1">
                      <a:lumMod val="85000"/>
                      <a:lumOff val="15000"/>
                    </a:schemeClr>
                  </a:buClr>
                </a:pPr>
                <a:endParaRPr lang="en-US" sz="1800" dirty="0">
                  <a:solidFill>
                    <a:srgbClr val="00022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Clr>
                    <a:schemeClr val="tx1">
                      <a:lumMod val="85000"/>
                      <a:lumOff val="15000"/>
                    </a:schemeClr>
                  </a:buClr>
                  <a:buNone/>
                </a:pPr>
                <a:r>
                  <a:rPr lang="en-US" sz="172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is beam polarization,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25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25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725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725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725" i="1">
                        <a:latin typeface="Cambria Math" panose="02040503050406030204" pitchFamily="18" charset="0"/>
                      </a:rPr>
                      <m:t>𝑎𝑟𝑒</m:t>
                    </m:r>
                    <m:r>
                      <a:rPr lang="en-US" sz="1725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725">
                        <a:latin typeface="Cambria Math" panose="02040503050406030204" pitchFamily="18" charset="0"/>
                      </a:rPr>
                      <m:t>the</m:t>
                    </m:r>
                    <m:r>
                      <a:rPr lang="en-US" sz="1725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725">
                        <a:latin typeface="Cambria Math" panose="02040503050406030204" pitchFamily="18" charset="0"/>
                      </a:rPr>
                      <m:t>background</m:t>
                    </m:r>
                    <m:r>
                      <a:rPr lang="en-US" sz="1725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725">
                        <a:latin typeface="Cambria Math" panose="02040503050406030204" pitchFamily="18" charset="0"/>
                      </a:rPr>
                      <m:t>asymmetries</m:t>
                    </m:r>
                    <m:r>
                      <a:rPr lang="en-US" sz="1725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72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25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725">
                            <a:latin typeface="Cambria Math" panose="02040503050406030204" pitchFamily="18" charset="0"/>
                          </a:rPr>
                          <m:t>and</m:t>
                        </m:r>
                        <m:r>
                          <a:rPr lang="en-US" sz="1725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725">
                            <a:latin typeface="Cambria Math" panose="02040503050406030204" pitchFamily="18" charset="0"/>
                          </a:rPr>
                          <m:t>the</m:t>
                        </m:r>
                        <m:r>
                          <a:rPr lang="en-US" sz="1725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725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725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725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72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background dilutions.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70000" y="649413"/>
                <a:ext cx="6388100" cy="4117850"/>
              </a:xfrm>
              <a:blipFill>
                <a:blip r:embed="rId4"/>
                <a:stretch>
                  <a:fillRect l="-95" t="-1037" r="-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F5912F-E17C-DD4E-B9F6-EB1F36FA3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Steve Wells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031C6-3B23-CE42-A308-D8DABD858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F197-BEA6-9248-A2A7-85EBFEF9EF1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05979"/>
            <a:ext cx="6515100" cy="443434"/>
          </a:xfrm>
        </p:spPr>
        <p:txBody>
          <a:bodyPr>
            <a:noAutofit/>
          </a:bodyPr>
          <a:lstStyle/>
          <a:p>
            <a:pPr algn="l"/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Asymmetries Tables (877 MeV)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812801"/>
            <a:ext cx="6388100" cy="3954462"/>
          </a:xfrm>
        </p:spPr>
        <p:txBody>
          <a:bodyPr>
            <a:normAutofit/>
          </a:bodyPr>
          <a:lstStyle/>
          <a:p>
            <a:pPr marL="0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F5912F-E17C-DD4E-B9F6-EB1F36FA3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Steve Wells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031C6-3B23-CE42-A308-D8DABD858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F197-BEA6-9248-A2A7-85EBFEF9EF14}" type="slidenum">
              <a:rPr lang="en-US" smtClean="0"/>
              <a:pPr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785930B8-B474-A048-A63E-A492C9DAAD9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39243870"/>
                  </p:ext>
                </p:extLst>
              </p:nvPr>
            </p:nvGraphicFramePr>
            <p:xfrm>
              <a:off x="1143000" y="812800"/>
              <a:ext cx="2887889" cy="327032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89893">
                      <a:extLst>
                        <a:ext uri="{9D8B030D-6E8A-4147-A177-3AD203B41FA5}">
                          <a16:colId xmlns:a16="http://schemas.microsoft.com/office/drawing/2014/main" val="4068172068"/>
                        </a:ext>
                      </a:extLst>
                    </a:gridCol>
                    <a:gridCol w="1497996">
                      <a:extLst>
                        <a:ext uri="{9D8B030D-6E8A-4147-A177-3AD203B41FA5}">
                          <a16:colId xmlns:a16="http://schemas.microsoft.com/office/drawing/2014/main" val="3955480994"/>
                        </a:ext>
                      </a:extLst>
                    </a:gridCol>
                  </a:tblGrid>
                  <a:tr h="3503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Asymmetries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Values 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586853838"/>
                      </a:ext>
                    </a:extLst>
                  </a:tr>
                  <a:tr h="31445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9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9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900" b="0" i="1" smtClean="0">
                                      <a:latin typeface="Cambria Math" panose="02040503050406030204" pitchFamily="18" charset="0"/>
                                    </a:rPr>
                                    <m:t>𝑟𝑎𝑤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9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r>
                            <a:rPr lang="en-US" sz="900" b="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0.0762</a:t>
                          </a:r>
                          <a:r>
                            <a:rPr lang="en-US" sz="9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9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0.07512 </a:t>
                          </a:r>
                          <a:r>
                            <a:rPr lang="en-US" sz="9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ppm</a:t>
                          </a:r>
                          <a:endParaRPr lang="en-US" sz="9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056007843"/>
                      </a:ext>
                    </a:extLst>
                  </a:tr>
                  <a:tr h="314451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="1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 </a:t>
                          </a:r>
                          <a:r>
                            <a:rPr lang="en-US" sz="1100" b="1" dirty="0" err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Asym</a:t>
                          </a:r>
                          <a:r>
                            <a:rPr lang="en-US" sz="1100" b="1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9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376143718"/>
                      </a:ext>
                    </a:extLst>
                  </a:tr>
                  <a:tr h="322607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9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9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900" b="0" i="1" smtClean="0">
                                        <a:latin typeface="Cambria Math" panose="02040503050406030204" pitchFamily="18" charset="0"/>
                                      </a:rPr>
                                      <m:t>𝑏𝑐𝑚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9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b="0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0 </a:t>
                          </a:r>
                          <a14:m>
                            <m:oMath xmlns:m="http://schemas.openxmlformats.org/officeDocument/2006/math">
                              <m:r>
                                <a:rPr lang="en-US" sz="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 </m:t>
                              </m:r>
                            </m:oMath>
                          </a14:m>
                          <a:r>
                            <a:rPr lang="en-US" sz="9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0.01 </a:t>
                          </a:r>
                          <a:r>
                            <a:rPr lang="en-US" sz="9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ppm</a:t>
                          </a:r>
                          <a:endParaRPr lang="en-US" sz="9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924837932"/>
                      </a:ext>
                    </a:extLst>
                  </a:tr>
                  <a:tr h="282848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9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9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900" b="0" i="1" smtClean="0">
                                        <a:latin typeface="Cambria Math" panose="02040503050406030204" pitchFamily="18" charset="0"/>
                                      </a:rPr>
                                      <m:t>𝑏𝑒𝑎𝑚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9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b="0" dirty="0">
                              <a:ea typeface="Cambria Math" panose="02040503050406030204" pitchFamily="18" charset="0"/>
                            </a:rPr>
                            <a:t>-</a:t>
                          </a:r>
                          <a:r>
                            <a:rPr lang="en-US" sz="900" b="0" baseline="0" dirty="0"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900" b="0" dirty="0">
                              <a:ea typeface="Cambria Math" panose="02040503050406030204" pitchFamily="18" charset="0"/>
                            </a:rPr>
                            <a:t>0.0184</a:t>
                          </a:r>
                          <a:r>
                            <a:rPr lang="en-US" sz="900" b="0" baseline="0" dirty="0"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±0.00258</m:t>
                              </m:r>
                            </m:oMath>
                          </a14:m>
                          <a:r>
                            <a:rPr lang="en-US" sz="9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9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ppm</a:t>
                          </a:r>
                          <a:endParaRPr lang="en-US" sz="9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61277031"/>
                      </a:ext>
                    </a:extLst>
                  </a:tr>
                  <a:tr h="333276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9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9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900" b="0" i="1" smtClean="0">
                                        <a:latin typeface="Cambria Math" panose="02040503050406030204" pitchFamily="18" charset="0"/>
                                      </a:rPr>
                                      <m:t>𝐵𝐵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9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b="0" dirty="0">
                              <a:ea typeface="Cambria Math" panose="02040503050406030204" pitchFamily="18" charset="0"/>
                            </a:rPr>
                            <a:t>0.0274 </a:t>
                          </a:r>
                          <a14:m>
                            <m:oMath xmlns:m="http://schemas.openxmlformats.org/officeDocument/2006/math">
                              <m:r>
                                <a:rPr lang="en-US" sz="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9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0.0139 </a:t>
                          </a:r>
                          <a:r>
                            <a:rPr lang="en-US" sz="9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ppm</a:t>
                          </a:r>
                          <a:endParaRPr lang="en-US" sz="9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4259586864"/>
                      </a:ext>
                    </a:extLst>
                  </a:tr>
                  <a:tr h="318660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9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9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900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9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0.00012 ±</m:t>
                              </m:r>
                            </m:oMath>
                          </a14:m>
                          <a:r>
                            <a:rPr lang="en-US" sz="9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0.0047 </a:t>
                          </a:r>
                          <a:r>
                            <a:rPr lang="en-US" sz="9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ppm</a:t>
                          </a:r>
                          <a:endParaRPr lang="en-US" sz="9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774398996"/>
                      </a:ext>
                    </a:extLst>
                  </a:tr>
                  <a:tr h="294761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9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9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9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9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b="0" i="0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0.036 </a:t>
                          </a:r>
                          <a:r>
                            <a:rPr lang="en-US" sz="900" b="0" i="0" baseline="0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9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0.0473 </a:t>
                          </a:r>
                          <a:r>
                            <a:rPr lang="en-US" sz="9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ppm</a:t>
                          </a:r>
                          <a:endParaRPr lang="en-US" sz="9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509272776"/>
                      </a:ext>
                    </a:extLst>
                  </a:tr>
                  <a:tr h="388598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9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9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900" b="0" i="1" smtClean="0">
                                        <a:latin typeface="Cambria Math" panose="02040503050406030204" pitchFamily="18" charset="0"/>
                                      </a:rPr>
                                      <m:t>𝑏𝑖𝑎𝑠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9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0.0022±</m:t>
                              </m:r>
                            </m:oMath>
                          </a14:m>
                          <a:r>
                            <a:rPr lang="en-US" sz="9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0.0016 </a:t>
                          </a:r>
                          <a:r>
                            <a:rPr lang="en-US" sz="9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ppm</a:t>
                          </a:r>
                          <a:r>
                            <a:rPr lang="en-US" sz="9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616675630"/>
                      </a:ext>
                    </a:extLst>
                  </a:tr>
                  <a:tr h="350337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9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9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900" b="0" i="1" smtClean="0">
                                        <a:latin typeface="Cambria Math" panose="02040503050406030204" pitchFamily="18" charset="0"/>
                                      </a:rPr>
                                      <m:t>𝑏𝑙𝑖𝑛𝑑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9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b="0" dirty="0">
                              <a:ea typeface="Cambria Math" panose="02040503050406030204" pitchFamily="18" charset="0"/>
                            </a:rPr>
                            <a:t>0.006669 </a:t>
                          </a:r>
                          <a14:m>
                            <m:oMath xmlns:m="http://schemas.openxmlformats.org/officeDocument/2006/math">
                              <m:r>
                                <a:rPr lang="en-US" sz="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9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0 </a:t>
                          </a:r>
                          <a:r>
                            <a:rPr lang="en-US" sz="9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ppm</a:t>
                          </a:r>
                          <a:endParaRPr lang="en-US" sz="9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0403441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785930B8-B474-A048-A63E-A492C9DAAD9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39243870"/>
                  </p:ext>
                </p:extLst>
              </p:nvPr>
            </p:nvGraphicFramePr>
            <p:xfrm>
              <a:off x="1143000" y="812800"/>
              <a:ext cx="2887889" cy="327032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89893">
                      <a:extLst>
                        <a:ext uri="{9D8B030D-6E8A-4147-A177-3AD203B41FA5}">
                          <a16:colId xmlns:a16="http://schemas.microsoft.com/office/drawing/2014/main" val="4068172068"/>
                        </a:ext>
                      </a:extLst>
                    </a:gridCol>
                    <a:gridCol w="1497996">
                      <a:extLst>
                        <a:ext uri="{9D8B030D-6E8A-4147-A177-3AD203B41FA5}">
                          <a16:colId xmlns:a16="http://schemas.microsoft.com/office/drawing/2014/main" val="3955480994"/>
                        </a:ext>
                      </a:extLst>
                    </a:gridCol>
                  </a:tblGrid>
                  <a:tr h="3503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Asymmetries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Values 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586853838"/>
                      </a:ext>
                    </a:extLst>
                  </a:tr>
                  <a:tr h="31445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909" t="-120833" r="-107273" b="-85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94068" t="-120833" b="-85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56007843"/>
                      </a:ext>
                    </a:extLst>
                  </a:tr>
                  <a:tr h="314451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="1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 </a:t>
                          </a:r>
                          <a:r>
                            <a:rPr lang="en-US" sz="1100" b="1" dirty="0" err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Asym</a:t>
                          </a:r>
                          <a:r>
                            <a:rPr lang="en-US" sz="1100" b="1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9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376143718"/>
                      </a:ext>
                    </a:extLst>
                  </a:tr>
                  <a:tr h="3226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909" t="-300000" r="-107273" b="-59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94068" t="-300000" b="-5961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24837932"/>
                      </a:ext>
                    </a:extLst>
                  </a:tr>
                  <a:tr h="2828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909" t="-472727" r="-107273" b="-6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94068" t="-472727" b="-60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277031"/>
                      </a:ext>
                    </a:extLst>
                  </a:tr>
                  <a:tr h="3332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909" t="-484615" r="-107273" b="-41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94068" t="-484615" b="-411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59586864"/>
                      </a:ext>
                    </a:extLst>
                  </a:tr>
                  <a:tr h="3186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909" t="-608000" r="-107273" b="-32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94068" t="-608000" b="-32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4398996"/>
                      </a:ext>
                    </a:extLst>
                  </a:tr>
                  <a:tr h="2947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909" t="-737500" r="-107273" b="-24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94068" t="-737500" b="-24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09272776"/>
                      </a:ext>
                    </a:extLst>
                  </a:tr>
                  <a:tr h="3885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909" t="-670000" r="-107273" b="-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94068" t="-670000" b="-9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16675630"/>
                      </a:ext>
                    </a:extLst>
                  </a:tr>
                  <a:tr h="35033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909" t="-825000" r="-10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94068" t="-8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4034417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Content Placeholder 8">
                <a:extLst>
                  <a:ext uri="{FF2B5EF4-FFF2-40B4-BE49-F238E27FC236}">
                    <a16:creationId xmlns:a16="http://schemas.microsoft.com/office/drawing/2014/main" id="{5F33DA6D-7466-2B46-BADC-C4306A179B7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609622354"/>
                  </p:ext>
                </p:extLst>
              </p:nvPr>
            </p:nvGraphicFramePr>
            <p:xfrm>
              <a:off x="4312118" y="1155700"/>
              <a:ext cx="3293243" cy="7086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83676">
                      <a:extLst>
                        <a:ext uri="{9D8B030D-6E8A-4147-A177-3AD203B41FA5}">
                          <a16:colId xmlns:a16="http://schemas.microsoft.com/office/drawing/2014/main" val="2253039889"/>
                        </a:ext>
                      </a:extLst>
                    </a:gridCol>
                    <a:gridCol w="1909567">
                      <a:extLst>
                        <a:ext uri="{9D8B030D-6E8A-4147-A177-3AD203B41FA5}">
                          <a16:colId xmlns:a16="http://schemas.microsoft.com/office/drawing/2014/main" val="2985972202"/>
                        </a:ext>
                      </a:extLst>
                    </a:gridCol>
                  </a:tblGrid>
                  <a:tr h="228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Kinematics 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Value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740556505"/>
                      </a:ext>
                    </a:extLst>
                  </a:tr>
                  <a:tr h="2286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p>
                                    <m: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0.011 </a:t>
                          </a:r>
                          <a14:m>
                            <m:oMath xmlns:m="http://schemas.openxmlformats.org/officeDocument/2006/math"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0.000013 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1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1100" dirty="0" smtClean="0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GeV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100" b="0" i="0" dirty="0" smtClean="0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/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100" b="0" i="0" dirty="0" smtClean="0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c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100" dirty="0" smtClean="0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11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639986268"/>
                      </a:ext>
                    </a:extLst>
                  </a:tr>
                  <a:tr h="228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1.1909 ± 0.0002 GeV 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41455886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Content Placeholder 8">
                <a:extLst>
                  <a:ext uri="{FF2B5EF4-FFF2-40B4-BE49-F238E27FC236}">
                    <a16:creationId xmlns:a16="http://schemas.microsoft.com/office/drawing/2014/main" id="{5F33DA6D-7466-2B46-BADC-C4306A179B7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609622354"/>
                  </p:ext>
                </p:extLst>
              </p:nvPr>
            </p:nvGraphicFramePr>
            <p:xfrm>
              <a:off x="4312118" y="1155700"/>
              <a:ext cx="3293243" cy="7086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83676">
                      <a:extLst>
                        <a:ext uri="{9D8B030D-6E8A-4147-A177-3AD203B41FA5}">
                          <a16:colId xmlns:a16="http://schemas.microsoft.com/office/drawing/2014/main" val="2253039889"/>
                        </a:ext>
                      </a:extLst>
                    </a:gridCol>
                    <a:gridCol w="1909567">
                      <a:extLst>
                        <a:ext uri="{9D8B030D-6E8A-4147-A177-3AD203B41FA5}">
                          <a16:colId xmlns:a16="http://schemas.microsoft.com/office/drawing/2014/main" val="2985972202"/>
                        </a:ext>
                      </a:extLst>
                    </a:gridCol>
                  </a:tblGrid>
                  <a:tr h="236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Kinematics 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Value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740556505"/>
                      </a:ext>
                    </a:extLst>
                  </a:tr>
                  <a:tr h="2362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5"/>
                          <a:stretch>
                            <a:fillRect l="-917" t="-111111" r="-139450" b="-12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5"/>
                          <a:stretch>
                            <a:fillRect l="-72848" t="-111111" r="-662" b="-12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9986268"/>
                      </a:ext>
                    </a:extLst>
                  </a:tr>
                  <a:tr h="2362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1.1909 ± 0.0002 GeV 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414558868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Content Placeholder 8">
                <a:extLst>
                  <a:ext uri="{FF2B5EF4-FFF2-40B4-BE49-F238E27FC236}">
                    <a16:creationId xmlns:a16="http://schemas.microsoft.com/office/drawing/2014/main" id="{094FE50D-8CDD-A042-AC5A-44E77270F29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306968025"/>
                  </p:ext>
                </p:extLst>
              </p:nvPr>
            </p:nvGraphicFramePr>
            <p:xfrm>
              <a:off x="1142999" y="4166995"/>
              <a:ext cx="2887890" cy="499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43945">
                      <a:extLst>
                        <a:ext uri="{9D8B030D-6E8A-4147-A177-3AD203B41FA5}">
                          <a16:colId xmlns:a16="http://schemas.microsoft.com/office/drawing/2014/main" val="2253039889"/>
                        </a:ext>
                      </a:extLst>
                    </a:gridCol>
                    <a:gridCol w="1443945">
                      <a:extLst>
                        <a:ext uri="{9D8B030D-6E8A-4147-A177-3AD203B41FA5}">
                          <a16:colId xmlns:a16="http://schemas.microsoft.com/office/drawing/2014/main" val="2985972202"/>
                        </a:ext>
                      </a:extLst>
                    </a:gridCol>
                  </a:tblGrid>
                  <a:tr h="228600">
                    <a:tc>
                      <a:txBody>
                        <a:bodyPr/>
                        <a:lstStyle/>
                        <a:p>
                          <a:pPr algn="ctr"/>
                          <a:endParaRPr lang="en-US" sz="9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Value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740556505"/>
                      </a:ext>
                    </a:extLst>
                  </a:tr>
                  <a:tr h="2628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Polarization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34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0.7975 </a:t>
                          </a:r>
                          <a14:m>
                            <m:oMath xmlns:m="http://schemas.openxmlformats.org/officeDocument/2006/math"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0.0159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41455886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Content Placeholder 8">
                <a:extLst>
                  <a:ext uri="{FF2B5EF4-FFF2-40B4-BE49-F238E27FC236}">
                    <a16:creationId xmlns:a16="http://schemas.microsoft.com/office/drawing/2014/main" id="{094FE50D-8CDD-A042-AC5A-44E77270F29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306968025"/>
                  </p:ext>
                </p:extLst>
              </p:nvPr>
            </p:nvGraphicFramePr>
            <p:xfrm>
              <a:off x="1142999" y="4166995"/>
              <a:ext cx="2887890" cy="499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43945">
                      <a:extLst>
                        <a:ext uri="{9D8B030D-6E8A-4147-A177-3AD203B41FA5}">
                          <a16:colId xmlns:a16="http://schemas.microsoft.com/office/drawing/2014/main" val="2253039889"/>
                        </a:ext>
                      </a:extLst>
                    </a:gridCol>
                    <a:gridCol w="1443945">
                      <a:extLst>
                        <a:ext uri="{9D8B030D-6E8A-4147-A177-3AD203B41FA5}">
                          <a16:colId xmlns:a16="http://schemas.microsoft.com/office/drawing/2014/main" val="2985972202"/>
                        </a:ext>
                      </a:extLst>
                    </a:gridCol>
                  </a:tblGrid>
                  <a:tr h="236220">
                    <a:tc>
                      <a:txBody>
                        <a:bodyPr/>
                        <a:lstStyle/>
                        <a:p>
                          <a:pPr algn="ctr"/>
                          <a:endParaRPr lang="en-US" sz="9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Value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740556505"/>
                      </a:ext>
                    </a:extLst>
                  </a:tr>
                  <a:tr h="2628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Polarization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6"/>
                          <a:stretch>
                            <a:fillRect l="-100877" t="-95238" b="-95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558868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Content Placeholder 8">
                <a:extLst>
                  <a:ext uri="{FF2B5EF4-FFF2-40B4-BE49-F238E27FC236}">
                    <a16:creationId xmlns:a16="http://schemas.microsoft.com/office/drawing/2014/main" id="{DDB4F008-5732-1A4E-9172-1E9869A8847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673461621"/>
                  </p:ext>
                </p:extLst>
              </p:nvPr>
            </p:nvGraphicFramePr>
            <p:xfrm>
              <a:off x="4312119" y="3075301"/>
              <a:ext cx="3293244" cy="48533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83676">
                      <a:extLst>
                        <a:ext uri="{9D8B030D-6E8A-4147-A177-3AD203B41FA5}">
                          <a16:colId xmlns:a16="http://schemas.microsoft.com/office/drawing/2014/main" val="2253039889"/>
                        </a:ext>
                      </a:extLst>
                    </a:gridCol>
                    <a:gridCol w="1909568">
                      <a:extLst>
                        <a:ext uri="{9D8B030D-6E8A-4147-A177-3AD203B41FA5}">
                          <a16:colId xmlns:a16="http://schemas.microsoft.com/office/drawing/2014/main" val="2985972202"/>
                        </a:ext>
                      </a:extLst>
                    </a:gridCol>
                  </a:tblGrid>
                  <a:tr h="228600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="1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Dilution Factors  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Value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740556505"/>
                      </a:ext>
                    </a:extLst>
                  </a:tr>
                  <a:tr h="24093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  <m:t>𝑒𝑝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0.790 </a:t>
                          </a:r>
                          <a14:m>
                            <m:oMath xmlns:m="http://schemas.openxmlformats.org/officeDocument/2006/math"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0.0395ppm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41455886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Content Placeholder 8">
                <a:extLst>
                  <a:ext uri="{FF2B5EF4-FFF2-40B4-BE49-F238E27FC236}">
                    <a16:creationId xmlns:a16="http://schemas.microsoft.com/office/drawing/2014/main" id="{DDB4F008-5732-1A4E-9172-1E9869A8847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673461621"/>
                  </p:ext>
                </p:extLst>
              </p:nvPr>
            </p:nvGraphicFramePr>
            <p:xfrm>
              <a:off x="4312119" y="3075301"/>
              <a:ext cx="3293244" cy="48533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83676">
                      <a:extLst>
                        <a:ext uri="{9D8B030D-6E8A-4147-A177-3AD203B41FA5}">
                          <a16:colId xmlns:a16="http://schemas.microsoft.com/office/drawing/2014/main" val="2253039889"/>
                        </a:ext>
                      </a:extLst>
                    </a:gridCol>
                    <a:gridCol w="1909568">
                      <a:extLst>
                        <a:ext uri="{9D8B030D-6E8A-4147-A177-3AD203B41FA5}">
                          <a16:colId xmlns:a16="http://schemas.microsoft.com/office/drawing/2014/main" val="2985972202"/>
                        </a:ext>
                      </a:extLst>
                    </a:gridCol>
                  </a:tblGrid>
                  <a:tr h="236220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="1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Dilution Factors  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b="1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Value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740556505"/>
                      </a:ext>
                    </a:extLst>
                  </a:tr>
                  <a:tr h="2491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7"/>
                          <a:stretch>
                            <a:fillRect l="-917" t="-100000" r="-139450" b="-1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7"/>
                          <a:stretch>
                            <a:fillRect l="-72848" t="-100000" r="-662" b="-1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558868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518E6D9-DEA9-4CC1-99A2-CA4E2594D3AC}"/>
                  </a:ext>
                </a:extLst>
              </p:cNvPr>
              <p:cNvSpPr txBox="1"/>
              <p:nvPr/>
            </p:nvSpPr>
            <p:spPr>
              <a:xfrm>
                <a:off x="4464050" y="2682660"/>
                <a:ext cx="2919020" cy="2185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35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35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35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35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350" i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35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𝑒𝑝</m:t>
                        </m:r>
                      </m:sub>
                    </m:sSub>
                  </m:oMath>
                </a14:m>
                <a:r>
                  <a:rPr lang="en-US" sz="135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3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 large dilution</a:t>
                </a:r>
              </a:p>
              <a:p>
                <a:endParaRPr lang="en-US" sz="135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sz="13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Much effort put into simulations vs. </a:t>
                </a:r>
                <a:r>
                  <a:rPr lang="en-US" sz="13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Qtor</a:t>
                </a:r>
                <a:r>
                  <a:rPr lang="en-US" sz="13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reduce the uncertainty on </a:t>
                </a:r>
                <a:r>
                  <a:rPr lang="en-US" sz="13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135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ep</a:t>
                </a:r>
                <a:br>
                  <a:rPr lang="en-US" sz="13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sz="135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518E6D9-DEA9-4CC1-99A2-CA4E2594D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4050" y="2682660"/>
                <a:ext cx="2919020" cy="2185791"/>
              </a:xfrm>
              <a:prstGeom prst="rect">
                <a:avLst/>
              </a:prstGeom>
              <a:blipFill>
                <a:blip r:embed="rId8"/>
                <a:stretch>
                  <a:fillRect l="-209" r="-1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5447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05979"/>
            <a:ext cx="6172200" cy="443434"/>
          </a:xfrm>
        </p:spPr>
        <p:txBody>
          <a:bodyPr>
            <a:noAutofit/>
          </a:bodyPr>
          <a:lstStyle/>
          <a:p>
            <a:pPr algn="l"/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Asymmetry Extraction Formula (877 MeV)</a:t>
            </a:r>
            <a:endParaRPr lang="en-US" sz="2100" b="1" dirty="0">
              <a:latin typeface="Century Gothic"/>
              <a:cs typeface="Century Gothic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69999" y="812801"/>
                <a:ext cx="6502401" cy="395446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Clr>
                    <a:schemeClr val="tx1">
                      <a:lumMod val="65000"/>
                      <a:lumOff val="35000"/>
                    </a:schemeClr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𝑚𝑠𝑟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 =</m:t>
                      </m:r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𝑟𝑎𝑤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𝐵𝐶𝑀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𝐵𝐵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𝑏𝑖𝑎𝑠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𝑏𝑙𝑖𝑛𝑑</m:t>
                          </m:r>
                        </m:sub>
                      </m:sSub>
                    </m:oMath>
                  </m:oMathPara>
                </a14:m>
                <a:endParaRPr lang="en-US" sz="135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Clr>
                    <a:schemeClr val="tx1">
                      <a:lumMod val="65000"/>
                      <a:lumOff val="35000"/>
                    </a:schemeClr>
                  </a:buClr>
                  <a:buNone/>
                </a:pPr>
                <a:r>
                  <a:rPr lang="en-US" sz="135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135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𝒎𝒔𝒓</m:t>
                        </m:r>
                      </m:sub>
                    </m:sSub>
                  </m:oMath>
                </a14:m>
                <a:r>
                  <a:rPr lang="en-US" sz="135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35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- 0.0355 ppm</a:t>
                </a:r>
              </a:p>
              <a:p>
                <a:pPr marL="0" indent="0">
                  <a:buClr>
                    <a:schemeClr val="tx1">
                      <a:lumMod val="85000"/>
                      <a:lumOff val="15000"/>
                    </a:schemeClr>
                  </a:buClr>
                  <a:buNone/>
                </a:pPr>
                <a:endParaRPr lang="en-US" sz="135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Clr>
                    <a:schemeClr val="tx1">
                      <a:lumMod val="85000"/>
                      <a:lumOff val="15000"/>
                    </a:schemeClr>
                  </a:buClr>
                  <a:buNone/>
                </a:pPr>
                <a:r>
                  <a:rPr lang="en-US" sz="135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Multiplicative Factors                                        Background Dilutions</a:t>
                </a:r>
              </a:p>
              <a:p>
                <a:pPr marL="0" indent="0" algn="ctr">
                  <a:buClr>
                    <a:schemeClr val="tx1">
                      <a:lumMod val="85000"/>
                      <a:lumOff val="15000"/>
                    </a:schemeClr>
                  </a:buCl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𝑡𝑜𝑡</m:t>
                        </m:r>
                      </m:sub>
                    </m:sSub>
                    <m:r>
                      <a:rPr lang="en-US" sz="135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𝑑𝑒𝑡</m:t>
                        </m:r>
                      </m:sub>
                    </m:sSub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𝑟𝑐</m:t>
                        </m:r>
                      </m:sub>
                    </m:sSub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𝑎𝑐𝑐</m:t>
                        </m:r>
                      </m:sub>
                    </m:sSub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sSup>
                          <m:sSupPr>
                            <m:ctrlPr>
                              <a:rPr lang="en-US" sz="135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35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35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135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𝑡𝑜𝑡</m:t>
                        </m:r>
                      </m:sub>
                    </m:sSub>
                  </m:oMath>
                </a14:m>
                <a:r>
                  <a:rPr lang="en-US" sz="13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𝑒𝑝</m:t>
                        </m:r>
                      </m:sub>
                    </m:sSub>
                  </m:oMath>
                </a14:m>
                <a:r>
                  <a:rPr lang="en-US" sz="13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𝑎𝑙𝑢𝑚</m:t>
                        </m:r>
                      </m:sub>
                    </m:sSub>
                  </m:oMath>
                </a14:m>
                <a:r>
                  <a:rPr lang="en-US" sz="13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𝑛𝑡</m:t>
                        </m:r>
                      </m:sub>
                    </m:sSub>
                    <m:r>
                      <a:rPr lang="en-US" sz="135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13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𝑝𝑖𝑜𝑛</m:t>
                        </m:r>
                      </m:sub>
                    </m:sSub>
                    <m:r>
                      <a:rPr lang="en-US" sz="135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13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𝐵𝐵</m:t>
                        </m:r>
                      </m:sub>
                    </m:sSub>
                  </m:oMath>
                </a14:m>
                <a:endParaRPr lang="en-US" sz="135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Clr>
                    <a:schemeClr val="tx1">
                      <a:lumMod val="85000"/>
                      <a:lumOff val="15000"/>
                    </a:schemeClr>
                  </a:buClr>
                  <a:buNone/>
                </a:pPr>
                <a:r>
                  <a:rPr lang="en-US" sz="135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135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𝒕𝒐𝒕</m:t>
                        </m:r>
                      </m:sub>
                    </m:sSub>
                  </m:oMath>
                </a14:m>
                <a:r>
                  <a:rPr lang="en-US" sz="135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 0.9955</a:t>
                </a:r>
                <a:r>
                  <a:rPr lang="en-US" sz="13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135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𝒕𝒐𝒕</m:t>
                        </m:r>
                      </m:sub>
                    </m:sSub>
                  </m:oMath>
                </a14:m>
                <a:r>
                  <a:rPr lang="en-US" sz="135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0.9047</a:t>
                </a:r>
              </a:p>
              <a:p>
                <a:pPr marL="0" indent="0" algn="ctr">
                  <a:buClr>
                    <a:schemeClr val="tx1">
                      <a:lumMod val="65000"/>
                      <a:lumOff val="35000"/>
                    </a:schemeClr>
                  </a:buClr>
                  <a:buNone/>
                </a:pPr>
                <a:endParaRPr lang="en-US" sz="13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Clr>
                    <a:schemeClr val="tx1">
                      <a:lumMod val="65000"/>
                      <a:lumOff val="35000"/>
                    </a:schemeClr>
                  </a:buClr>
                  <a:buNone/>
                </a:pPr>
                <a:r>
                  <a:rPr lang="en-US" sz="13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 algn="ctr">
                  <a:buClr>
                    <a:schemeClr val="tx1">
                      <a:lumMod val="65000"/>
                      <a:lumOff val="35000"/>
                    </a:schemeClr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solidFill>
                                <a:srgbClr val="00022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solidFill>
                                <a:srgbClr val="000229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350" i="1">
                              <a:solidFill>
                                <a:srgbClr val="000229"/>
                              </a:solidFill>
                              <a:latin typeface="Cambria Math" panose="02040503050406030204" pitchFamily="18" charset="0"/>
                            </a:rPr>
                            <m:t>𝑖𝑛𝑒𝑙</m:t>
                          </m:r>
                        </m:sub>
                      </m:sSub>
                      <m:r>
                        <a:rPr lang="en-US" sz="1350" i="1">
                          <a:solidFill>
                            <a:srgbClr val="000229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1350" i="1">
                              <a:solidFill>
                                <a:srgbClr val="00022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solidFill>
                                <a:srgbClr val="000229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350" i="1">
                              <a:solidFill>
                                <a:srgbClr val="000229"/>
                              </a:solidFill>
                              <a:latin typeface="Cambria Math" panose="02040503050406030204" pitchFamily="18" charset="0"/>
                            </a:rPr>
                            <m:t>𝑡𝑜𝑡</m:t>
                          </m:r>
                          <m:r>
                            <a:rPr lang="en-US" sz="1350" i="1">
                              <a:solidFill>
                                <a:srgbClr val="000229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f>
                        <m:fPr>
                          <m:ctrlPr>
                            <a:rPr lang="en-US" sz="1350" i="1">
                              <a:solidFill>
                                <a:srgbClr val="00022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350" i="1">
                                  <a:solidFill>
                                    <a:srgbClr val="00022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350" i="1">
                                      <a:solidFill>
                                        <a:srgbClr val="00022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350" i="1">
                                      <a:solidFill>
                                        <a:srgbClr val="000229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350" i="1">
                                      <a:solidFill>
                                        <a:srgbClr val="000229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𝑚𝑠𝑟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350" i="1">
                                  <a:solidFill>
                                    <a:srgbClr val="000229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den>
                          </m:f>
                          <m:r>
                            <a:rPr lang="en-US" sz="1350" i="1">
                              <a:solidFill>
                                <a:srgbClr val="000229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𝑒𝑝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𝑒𝑝</m:t>
                              </m:r>
                            </m:sub>
                          </m:s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𝑎𝑙𝑢𝑚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𝑎𝑙𝑢𝑚</m:t>
                              </m:r>
                            </m:sub>
                          </m:s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𝑛𝑡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𝑛𝑡</m:t>
                              </m:r>
                            </m:sub>
                          </m:s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𝑝𝑖𝑜𝑛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𝑝𝑖𝑜𝑛</m:t>
                              </m:r>
                            </m:sub>
                          </m:sSub>
                        </m:num>
                        <m:den>
                          <m:r>
                            <a:rPr lang="en-US" sz="1350" i="1">
                              <a:solidFill>
                                <a:srgbClr val="000229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1350" i="1">
                                  <a:solidFill>
                                    <a:srgbClr val="00022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solidFill>
                                    <a:srgbClr val="000229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350" i="1">
                                  <a:solidFill>
                                    <a:srgbClr val="000229"/>
                                  </a:solidFill>
                                  <a:latin typeface="Cambria Math" panose="02040503050406030204" pitchFamily="18" charset="0"/>
                                </a:rPr>
                                <m:t>𝑡𝑜𝑡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350" i="1" dirty="0">
                  <a:solidFill>
                    <a:srgbClr val="00022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Clr>
                    <a:schemeClr val="tx1">
                      <a:lumMod val="65000"/>
                      <a:lumOff val="35000"/>
                    </a:schemeClr>
                  </a:buCl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35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𝑒𝑝</m:t>
                        </m:r>
                      </m:sub>
                    </m:sSub>
                    <m:sSub>
                      <m:sSubPr>
                        <m:ctrlPr>
                          <a:rPr lang="en-US" sz="135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35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𝑒𝑝</m:t>
                        </m:r>
                      </m:sub>
                    </m:sSub>
                  </m:oMath>
                </a14:m>
                <a:r>
                  <a:rPr lang="en-US" sz="13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 -0.076 ,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35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𝑎𝑙𝑢𝑚</m:t>
                        </m:r>
                      </m:sub>
                    </m:sSub>
                    <m:sSub>
                      <m:sSubPr>
                        <m:ctrlPr>
                          <a:rPr lang="en-US" sz="135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35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𝑎𝑙𝑢𝑚</m:t>
                        </m:r>
                      </m:sub>
                    </m:sSub>
                  </m:oMath>
                </a14:m>
                <a:r>
                  <a:rPr lang="en-US" sz="13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0.024 ,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3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35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𝑛𝑡</m:t>
                        </m:r>
                      </m:sub>
                    </m:sSub>
                    <m:sSub>
                      <m:sSubPr>
                        <m:ctrlPr>
                          <a:rPr lang="en-US" sz="135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35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𝑛𝑡</m:t>
                        </m:r>
                      </m:sub>
                    </m:sSub>
                  </m:oMath>
                </a14:m>
                <a:r>
                  <a:rPr lang="en-US" sz="13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 -0.0004 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en-US" sz="135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35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𝑝𝑖𝑜𝑛</m:t>
                        </m:r>
                      </m:sub>
                    </m:sSub>
                    <m:sSub>
                      <m:sSubPr>
                        <m:ctrlPr>
                          <a:rPr lang="en-US" sz="135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35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𝑝𝑖𝑜𝑛</m:t>
                        </m:r>
                      </m:sub>
                    </m:sSub>
                  </m:oMath>
                </a14:m>
                <a:r>
                  <a:rPr lang="en-US" sz="13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0.033 </a:t>
                </a:r>
                <a:endParaRPr lang="en-US" sz="135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Clr>
                    <a:schemeClr val="tx1">
                      <a:lumMod val="65000"/>
                      <a:lumOff val="35000"/>
                    </a:schemeClr>
                  </a:buClr>
                  <a:buNone/>
                </a:pPr>
                <a:endParaRPr lang="en-US" sz="135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Clr>
                    <a:schemeClr val="tx1">
                      <a:lumMod val="65000"/>
                      <a:lumOff val="35000"/>
                    </a:schemeClr>
                  </a:buCl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35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en-US" sz="135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𝐢𝐧𝐞𝐥</m:t>
                        </m:r>
                      </m:sub>
                    </m:sSub>
                  </m:oMath>
                </a14:m>
                <a:r>
                  <a:rPr lang="en-US" sz="1350" b="1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135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 -1.1 +/- 1.39 ppm</a:t>
                </a:r>
                <a:endParaRPr lang="en-US" sz="1350" b="1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Clr>
                    <a:schemeClr val="tx1">
                      <a:lumMod val="65000"/>
                      <a:lumOff val="35000"/>
                    </a:schemeClr>
                  </a:buClr>
                  <a:buNone/>
                </a:pPr>
                <a:endParaRPr lang="en-US" sz="135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Clr>
                    <a:schemeClr val="tx1">
                      <a:lumMod val="65000"/>
                      <a:lumOff val="35000"/>
                    </a:schemeClr>
                  </a:buClr>
                  <a:buNone/>
                </a:pPr>
                <a:endParaRPr lang="en-US" sz="135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Clr>
                    <a:schemeClr val="tx1">
                      <a:lumMod val="65000"/>
                      <a:lumOff val="35000"/>
                    </a:schemeClr>
                  </a:buClr>
                  <a:buNone/>
                </a:pPr>
                <a:endParaRPr lang="en-US" sz="135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9999" y="812801"/>
                <a:ext cx="6502401" cy="3954462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F5912F-E17C-DD4E-B9F6-EB1F36FA3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Steve Wells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031C6-3B23-CE42-A308-D8DABD858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F197-BEA6-9248-A2A7-85EBFEF9EF1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62293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Presentation6</Template>
  <TotalTime>5497</TotalTime>
  <Words>1367</Words>
  <Application>Microsoft Office PowerPoint</Application>
  <PresentationFormat>On-screen Show (16:9)</PresentationFormat>
  <Paragraphs>324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Cambria Math</vt:lpstr>
      <vt:lpstr>Century Gothic</vt:lpstr>
      <vt:lpstr>System Font Regular</vt:lpstr>
      <vt:lpstr>Times New Roman</vt:lpstr>
      <vt:lpstr>Wingdings</vt:lpstr>
      <vt:lpstr>Zapf Dingbats</vt:lpstr>
      <vt:lpstr>Presentation6</vt:lpstr>
      <vt:lpstr>Measurement of Parity-Violation in the N→△ Transition During Qweak    </vt:lpstr>
      <vt:lpstr>Parity Violating Asymmetries in Qweak </vt:lpstr>
      <vt:lpstr>Parity Violating Inelastic measurement</vt:lpstr>
      <vt:lpstr>𝒅Δ  Extraction</vt:lpstr>
      <vt:lpstr>Radiative Corrections</vt:lpstr>
      <vt:lpstr>More on 𝒅Δ </vt:lpstr>
      <vt:lpstr>Asymmetry Extraction Formula</vt:lpstr>
      <vt:lpstr>Asymmetries Tables (877 MeV)</vt:lpstr>
      <vt:lpstr>Asymmetry Extraction Formula (877 MeV)</vt:lpstr>
      <vt:lpstr>Asymmetries Tables (1.16 GeV)</vt:lpstr>
      <vt:lpstr>Asymmetry Extraction Formula (1.16 GeV)</vt:lpstr>
      <vt:lpstr> Ainel Plotted vs Q2</vt:lpstr>
      <vt:lpstr>PowerPoint Presentation</vt:lpstr>
      <vt:lpstr>PowerPoint Presentation</vt:lpstr>
      <vt:lpstr>ABB Extraction (1.16 GeV) Run 1</vt:lpstr>
      <vt:lpstr>ABB Extraction (1.16 GeV) Run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Thamraa Alshayeb</dc:creator>
  <cp:lastModifiedBy>swells</cp:lastModifiedBy>
  <cp:revision>151</cp:revision>
  <cp:lastPrinted>2019-04-10T19:06:08Z</cp:lastPrinted>
  <dcterms:created xsi:type="dcterms:W3CDTF">2019-04-07T21:00:35Z</dcterms:created>
  <dcterms:modified xsi:type="dcterms:W3CDTF">2019-06-20T02:54:23Z</dcterms:modified>
</cp:coreProperties>
</file>