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80" r:id="rId2"/>
    <p:sldId id="367" r:id="rId3"/>
    <p:sldId id="356" r:id="rId4"/>
    <p:sldId id="285" r:id="rId5"/>
    <p:sldId id="413" r:id="rId6"/>
    <p:sldId id="410" r:id="rId7"/>
    <p:sldId id="414" r:id="rId8"/>
    <p:sldId id="415" r:id="rId9"/>
    <p:sldId id="282" r:id="rId10"/>
    <p:sldId id="412" r:id="rId11"/>
    <p:sldId id="416" r:id="rId12"/>
    <p:sldId id="394" r:id="rId13"/>
    <p:sldId id="420" r:id="rId14"/>
    <p:sldId id="417" r:id="rId15"/>
    <p:sldId id="418" r:id="rId16"/>
    <p:sldId id="419" r:id="rId17"/>
    <p:sldId id="363" r:id="rId18"/>
    <p:sldId id="361" r:id="rId19"/>
    <p:sldId id="348" r:id="rId20"/>
    <p:sldId id="349" r:id="rId21"/>
    <p:sldId id="346" r:id="rId22"/>
    <p:sldId id="389" r:id="rId23"/>
    <p:sldId id="355" r:id="rId24"/>
    <p:sldId id="357" r:id="rId25"/>
    <p:sldId id="358" r:id="rId26"/>
    <p:sldId id="359" r:id="rId27"/>
    <p:sldId id="403" r:id="rId28"/>
    <p:sldId id="368" r:id="rId29"/>
    <p:sldId id="289" r:id="rId30"/>
    <p:sldId id="319" r:id="rId31"/>
    <p:sldId id="324" r:id="rId32"/>
    <p:sldId id="396" r:id="rId33"/>
    <p:sldId id="397" r:id="rId34"/>
    <p:sldId id="317" r:id="rId35"/>
    <p:sldId id="369" r:id="rId36"/>
    <p:sldId id="400" r:id="rId37"/>
    <p:sldId id="404" r:id="rId38"/>
    <p:sldId id="332" r:id="rId39"/>
    <p:sldId id="344" r:id="rId40"/>
    <p:sldId id="393" r:id="rId41"/>
    <p:sldId id="409" r:id="rId42"/>
    <p:sldId id="342" r:id="rId43"/>
    <p:sldId id="392" r:id="rId44"/>
    <p:sldId id="372" r:id="rId45"/>
    <p:sldId id="325" r:id="rId46"/>
    <p:sldId id="375" r:id="rId47"/>
    <p:sldId id="343" r:id="rId48"/>
    <p:sldId id="360" r:id="rId49"/>
    <p:sldId id="299" r:id="rId50"/>
    <p:sldId id="374" r:id="rId51"/>
    <p:sldId id="330" r:id="rId52"/>
    <p:sldId id="293" r:id="rId53"/>
    <p:sldId id="335" r:id="rId54"/>
    <p:sldId id="264" r:id="rId55"/>
    <p:sldId id="379" r:id="rId56"/>
    <p:sldId id="405" r:id="rId57"/>
    <p:sldId id="406" r:id="rId58"/>
    <p:sldId id="407" r:id="rId59"/>
    <p:sldId id="408"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FF"/>
    <a:srgbClr val="FF0000"/>
    <a:srgbClr val="00FF00"/>
    <a:srgbClr val="FF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545" autoAdjust="0"/>
    <p:restoredTop sz="94864" autoAdjust="0"/>
  </p:normalViewPr>
  <p:slideViewPr>
    <p:cSldViewPr snapToGrid="0" snapToObjects="1">
      <p:cViewPr>
        <p:scale>
          <a:sx n="132" d="100"/>
          <a:sy n="132" d="100"/>
        </p:scale>
        <p:origin x="1056" y="-52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E65ACD-B840-0C45-90A5-ED8E7655C155}" type="datetimeFigureOut">
              <a:rPr lang="en-US" smtClean="0"/>
              <a:pPr/>
              <a:t>6/27/19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6A5B5A-4967-A84B-AA22-86C518075669}" type="slidenum">
              <a:rPr lang="en-US" smtClean="0"/>
              <a:pPr/>
              <a:t>‹#›</a:t>
            </a:fld>
            <a:endParaRPr lang="en-US"/>
          </a:p>
        </p:txBody>
      </p:sp>
    </p:spTree>
    <p:extLst>
      <p:ext uri="{BB962C8B-B14F-4D97-AF65-F5344CB8AC3E}">
        <p14:creationId xmlns:p14="http://schemas.microsoft.com/office/powerpoint/2010/main" val="1128874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6A5B5A-4967-A84B-AA22-86C518075669}" type="slidenum">
              <a:rPr lang="en-US" smtClean="0"/>
              <a:pPr/>
              <a:t>1</a:t>
            </a:fld>
            <a:endParaRPr lang="en-US"/>
          </a:p>
        </p:txBody>
      </p:sp>
    </p:spTree>
    <p:extLst>
      <p:ext uri="{BB962C8B-B14F-4D97-AF65-F5344CB8AC3E}">
        <p14:creationId xmlns:p14="http://schemas.microsoft.com/office/powerpoint/2010/main" val="2984473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04147-D588-5C40-B8C8-AD635573FF28}" type="slidenum">
              <a:rPr lang="en-US" smtClean="0"/>
              <a:t>59</a:t>
            </a:fld>
            <a:endParaRPr lang="en-US"/>
          </a:p>
        </p:txBody>
      </p:sp>
    </p:spTree>
    <p:extLst>
      <p:ext uri="{BB962C8B-B14F-4D97-AF65-F5344CB8AC3E}">
        <p14:creationId xmlns:p14="http://schemas.microsoft.com/office/powerpoint/2010/main" val="153477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would like to start my presentation by thanking the organizers</a:t>
            </a:r>
            <a:r>
              <a:rPr lang="en-US" baseline="0" dirty="0"/>
              <a:t> for the opportunity to talk about my work in this session in honor of Bunny Clark and Virginia Brown. Their good  scientific work  has opened the door to the newt generations of female and for this I am personally grateful. </a:t>
            </a:r>
          </a:p>
          <a:p>
            <a:r>
              <a:rPr lang="en-US" baseline="0" dirty="0"/>
              <a:t>Today I will talk about spatial nucleon imaging. The takeaway  messages of my talk are listed here</a:t>
            </a:r>
            <a:endParaRPr lang="en-US" dirty="0"/>
          </a:p>
          <a:p>
            <a:endParaRPr lang="en-US" dirty="0"/>
          </a:p>
        </p:txBody>
      </p:sp>
      <p:sp>
        <p:nvSpPr>
          <p:cNvPr id="4" name="Slide Number Placeholder 3"/>
          <p:cNvSpPr>
            <a:spLocks noGrp="1"/>
          </p:cNvSpPr>
          <p:nvPr>
            <p:ph type="sldNum" sz="quarter" idx="10"/>
          </p:nvPr>
        </p:nvSpPr>
        <p:spPr/>
        <p:txBody>
          <a:bodyPr/>
          <a:lstStyle/>
          <a:p>
            <a:fld id="{376A5B5A-4967-A84B-AA22-86C518075669}"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is the meaning of the comma in the PDF definition?</a:t>
            </a:r>
            <a:endParaRPr lang="en-US" dirty="0"/>
          </a:p>
        </p:txBody>
      </p:sp>
      <p:sp>
        <p:nvSpPr>
          <p:cNvPr id="4" name="Slide Number Placeholder 3"/>
          <p:cNvSpPr>
            <a:spLocks noGrp="1"/>
          </p:cNvSpPr>
          <p:nvPr>
            <p:ph type="sldNum" sz="quarter" idx="10"/>
          </p:nvPr>
        </p:nvSpPr>
        <p:spPr/>
        <p:txBody>
          <a:bodyPr/>
          <a:lstStyle/>
          <a:p>
            <a:fld id="{376A5B5A-4967-A84B-AA22-86C518075669}" type="slidenum">
              <a:rPr lang="en-US" smtClean="0"/>
              <a:pPr/>
              <a:t>25</a:t>
            </a:fld>
            <a:endParaRPr lang="en-US"/>
          </a:p>
        </p:txBody>
      </p:sp>
    </p:spTree>
    <p:extLst>
      <p:ext uri="{BB962C8B-B14F-4D97-AF65-F5344CB8AC3E}">
        <p14:creationId xmlns:p14="http://schemas.microsoft.com/office/powerpoint/2010/main" val="3326396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would like to start my presentation by thanking the organizers</a:t>
            </a:r>
            <a:r>
              <a:rPr lang="en-US" baseline="0" dirty="0"/>
              <a:t> for the opportunity to talk about my work in this session in honor of Bunny Clark and Virginia Brown. Their good  scientific work  has opened the door to the newt generations of female and for this I am personally grateful. </a:t>
            </a:r>
          </a:p>
          <a:p>
            <a:r>
              <a:rPr lang="en-US" baseline="0" dirty="0"/>
              <a:t>Today I will talk about spatial nucleon imaging. The takeaway  messages of my talk are listed here</a:t>
            </a:r>
            <a:endParaRPr lang="en-US" dirty="0"/>
          </a:p>
          <a:p>
            <a:endParaRPr lang="en-US" dirty="0"/>
          </a:p>
        </p:txBody>
      </p:sp>
      <p:sp>
        <p:nvSpPr>
          <p:cNvPr id="4" name="Slide Number Placeholder 3"/>
          <p:cNvSpPr>
            <a:spLocks noGrp="1"/>
          </p:cNvSpPr>
          <p:nvPr>
            <p:ph type="sldNum" sz="quarter" idx="10"/>
          </p:nvPr>
        </p:nvSpPr>
        <p:spPr/>
        <p:txBody>
          <a:bodyPr/>
          <a:lstStyle/>
          <a:p>
            <a:fld id="{376A5B5A-4967-A84B-AA22-86C518075669}" type="slidenum">
              <a:rPr lang="en-US" smtClean="0"/>
              <a:pPr/>
              <a:t>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JR: I took this slide from the recent talk by N. </a:t>
            </a:r>
            <a:r>
              <a:rPr lang="en-US" dirty="0" err="1"/>
              <a:t>d’Hose</a:t>
            </a:r>
            <a:r>
              <a:rPr lang="en-US" dirty="0"/>
              <a:t> at Panic2014. </a:t>
            </a:r>
          </a:p>
          <a:p>
            <a:r>
              <a:rPr lang="en-US" dirty="0"/>
              <a:t>https://</a:t>
            </a:r>
            <a:r>
              <a:rPr lang="en-US" dirty="0" err="1"/>
              <a:t>indico.desy.de</a:t>
            </a:r>
            <a:r>
              <a:rPr lang="en-US" dirty="0"/>
              <a:t>/</a:t>
            </a:r>
            <a:r>
              <a:rPr lang="en-US" dirty="0" err="1"/>
              <a:t>getFile.py</a:t>
            </a:r>
            <a:r>
              <a:rPr lang="en-US" dirty="0"/>
              <a:t>/</a:t>
            </a:r>
            <a:r>
              <a:rPr lang="en-US" dirty="0" err="1"/>
              <a:t>access?contribId</a:t>
            </a:r>
            <a:r>
              <a:rPr lang="en-US" dirty="0"/>
              <a:t>=294&amp;sessionId=30&amp;resId=0&amp;materialId=</a:t>
            </a:r>
            <a:r>
              <a:rPr lang="en-US" dirty="0" err="1"/>
              <a:t>slides&amp;confId</a:t>
            </a:r>
            <a:r>
              <a:rPr lang="en-US" dirty="0"/>
              <a:t>=8648</a:t>
            </a:r>
          </a:p>
          <a:p>
            <a:endParaRPr lang="en-US" dirty="0"/>
          </a:p>
          <a:p>
            <a:r>
              <a:rPr lang="en-US" dirty="0"/>
              <a:t>These data are not all the data produced in the 6GeV era</a:t>
            </a:r>
            <a:r>
              <a:rPr lang="en-US" baseline="0" dirty="0"/>
              <a:t> but only the one relevant to the extraction of the Imaginary part of the amplitude. In fact some of the 6 </a:t>
            </a:r>
            <a:r>
              <a:rPr lang="en-US" baseline="0" dirty="0" err="1"/>
              <a:t>GeV</a:t>
            </a:r>
            <a:r>
              <a:rPr lang="en-US" baseline="0" dirty="0"/>
              <a:t> era data are still being analyzed (both hall A and hall B).</a:t>
            </a:r>
            <a:endParaRPr lang="en-US" dirty="0"/>
          </a:p>
        </p:txBody>
      </p:sp>
      <p:sp>
        <p:nvSpPr>
          <p:cNvPr id="4" name="Slide Number Placeholder 3"/>
          <p:cNvSpPr>
            <a:spLocks noGrp="1"/>
          </p:cNvSpPr>
          <p:nvPr>
            <p:ph type="sldNum" sz="quarter" idx="10"/>
          </p:nvPr>
        </p:nvSpPr>
        <p:spPr/>
        <p:txBody>
          <a:bodyPr/>
          <a:lstStyle/>
          <a:p>
            <a:fld id="{FF280684-F6D9-3345-AAC2-CC2D8C57F4E6}" type="slidenum">
              <a:rPr lang="en-US" smtClean="0"/>
              <a:t>34</a:t>
            </a:fld>
            <a:endParaRPr lang="en-US"/>
          </a:p>
        </p:txBody>
      </p:sp>
    </p:spTree>
    <p:extLst>
      <p:ext uri="{BB962C8B-B14F-4D97-AF65-F5344CB8AC3E}">
        <p14:creationId xmlns:p14="http://schemas.microsoft.com/office/powerpoint/2010/main" val="224454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would like to start my presentation by thanking the organizers</a:t>
            </a:r>
            <a:r>
              <a:rPr lang="en-US" baseline="0" dirty="0"/>
              <a:t> for the opportunity to talk about my work in this session in honor of Bunny Clark and Virginia Brown. Their good  scientific work  has opened the door to the newt generations of female and for this I am personally grateful. </a:t>
            </a:r>
          </a:p>
          <a:p>
            <a:r>
              <a:rPr lang="en-US" baseline="0" dirty="0"/>
              <a:t>Today I will talk about spatial nucleon imaging. The takeaway  messages of my talk are listed here</a:t>
            </a:r>
            <a:endParaRPr lang="en-US" dirty="0"/>
          </a:p>
          <a:p>
            <a:endParaRPr lang="en-US" dirty="0"/>
          </a:p>
        </p:txBody>
      </p:sp>
      <p:sp>
        <p:nvSpPr>
          <p:cNvPr id="4" name="Slide Number Placeholder 3"/>
          <p:cNvSpPr>
            <a:spLocks noGrp="1"/>
          </p:cNvSpPr>
          <p:nvPr>
            <p:ph type="sldNum" sz="quarter" idx="10"/>
          </p:nvPr>
        </p:nvSpPr>
        <p:spPr/>
        <p:txBody>
          <a:bodyPr/>
          <a:lstStyle/>
          <a:p>
            <a:fld id="{376A5B5A-4967-A84B-AA22-86C518075669}" type="slidenum">
              <a:rPr lang="en-US" smtClean="0"/>
              <a:pPr/>
              <a:t>37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JR: This slide was given by Rolf </a:t>
            </a:r>
            <a:r>
              <a:rPr lang="en-US" dirty="0" err="1"/>
              <a:t>Ent</a:t>
            </a:r>
            <a:r>
              <a:rPr lang="en-US" dirty="0"/>
              <a:t>.</a:t>
            </a:r>
            <a:r>
              <a:rPr lang="en-US" baseline="0" dirty="0"/>
              <a:t> It is extracted from his 12 </a:t>
            </a:r>
            <a:r>
              <a:rPr lang="en-US" baseline="0" dirty="0" err="1"/>
              <a:t>GeV</a:t>
            </a:r>
            <a:r>
              <a:rPr lang="en-US" baseline="0" dirty="0"/>
              <a:t> physics generic talk, titled QCD_Frontier_12GeV_nucleon.pptx</a:t>
            </a:r>
            <a:endParaRPr lang="en-US" dirty="0"/>
          </a:p>
          <a:p>
            <a:r>
              <a:rPr lang="en-US" dirty="0"/>
              <a:t>I did modify</a:t>
            </a:r>
            <a:r>
              <a:rPr lang="en-US" baseline="0" dirty="0"/>
              <a:t> </a:t>
            </a:r>
          </a:p>
          <a:p>
            <a:r>
              <a:rPr lang="en-US" baseline="0" dirty="0"/>
              <a:t>-the section directly underneath the “Simplest process box. On Rolf’s slide it had a statement of which GPDs are accessible with which measurement. Instead I put the comment about the “well defined formalism to analyze the cross section…”</a:t>
            </a:r>
          </a:p>
          <a:p>
            <a:r>
              <a:rPr lang="en-US" baseline="0" dirty="0"/>
              <a:t>-the projection for DVCS Hall A&amp;C: to reflect the newly accepted Hall C experiment</a:t>
            </a:r>
          </a:p>
          <a:p>
            <a:r>
              <a:rPr lang="en-US" baseline="0" dirty="0"/>
              <a:t>-the projections for imaging in Hall B</a:t>
            </a:r>
            <a:endParaRPr lang="en-US" dirty="0"/>
          </a:p>
        </p:txBody>
      </p:sp>
      <p:sp>
        <p:nvSpPr>
          <p:cNvPr id="4" name="Slide Number Placeholder 3"/>
          <p:cNvSpPr>
            <a:spLocks noGrp="1"/>
          </p:cNvSpPr>
          <p:nvPr>
            <p:ph type="sldNum" sz="quarter" idx="10"/>
          </p:nvPr>
        </p:nvSpPr>
        <p:spPr/>
        <p:txBody>
          <a:bodyPr/>
          <a:lstStyle/>
          <a:p>
            <a:fld id="{FF280684-F6D9-3345-AAC2-CC2D8C57F4E6}" type="slidenum">
              <a:rPr lang="en-US" smtClean="0"/>
              <a:t>42</a:t>
            </a:fld>
            <a:endParaRPr lang="en-US"/>
          </a:p>
        </p:txBody>
      </p:sp>
    </p:spTree>
    <p:extLst>
      <p:ext uri="{BB962C8B-B14F-4D97-AF65-F5344CB8AC3E}">
        <p14:creationId xmlns:p14="http://schemas.microsoft.com/office/powerpoint/2010/main" val="423429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would like to start my presentation by thanking the organizers</a:t>
            </a:r>
            <a:r>
              <a:rPr lang="en-US" baseline="0" dirty="0"/>
              <a:t> for the opportunity to talk about my work in this session in honor of Bunny Clark and Virginia Brown. Their good  scientific work  has opened the door to the newt generations of female and for this I am personally grateful. </a:t>
            </a:r>
          </a:p>
          <a:p>
            <a:r>
              <a:rPr lang="en-US" baseline="0" dirty="0"/>
              <a:t>Today I will talk about spatial nucleon imaging. The takeaway  messages of my talk are listed here</a:t>
            </a:r>
            <a:endParaRPr lang="en-US" dirty="0"/>
          </a:p>
          <a:p>
            <a:endParaRPr lang="en-US" dirty="0"/>
          </a:p>
        </p:txBody>
      </p:sp>
      <p:sp>
        <p:nvSpPr>
          <p:cNvPr id="4" name="Slide Number Placeholder 3"/>
          <p:cNvSpPr>
            <a:spLocks noGrp="1"/>
          </p:cNvSpPr>
          <p:nvPr>
            <p:ph type="sldNum" sz="quarter" idx="10"/>
          </p:nvPr>
        </p:nvSpPr>
        <p:spPr/>
        <p:txBody>
          <a:bodyPr/>
          <a:lstStyle/>
          <a:p>
            <a:fld id="{376A5B5A-4967-A84B-AA22-86C518075669}" type="slidenum">
              <a:rPr lang="en-US" smtClean="0"/>
              <a:pPr/>
              <a:t>43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04147-D588-5C40-B8C8-AD635573FF28}" type="slidenum">
              <a:rPr lang="en-US" smtClean="0"/>
              <a:t>57</a:t>
            </a:fld>
            <a:endParaRPr lang="en-US"/>
          </a:p>
        </p:txBody>
      </p:sp>
    </p:spTree>
    <p:extLst>
      <p:ext uri="{BB962C8B-B14F-4D97-AF65-F5344CB8AC3E}">
        <p14:creationId xmlns:p14="http://schemas.microsoft.com/office/powerpoint/2010/main" val="933880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4850" y="1157296"/>
            <a:ext cx="8777830" cy="1470025"/>
          </a:xfrm>
        </p:spPr>
        <p:txBody>
          <a:bodyPr>
            <a:normAutofit/>
          </a:bodyPr>
          <a:lstStyle>
            <a:lvl1pPr>
              <a:defRPr sz="4400"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dirty="0"/>
              <a:t>8/1/10	</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BDCDB-3EBE-2F4B-94B2-985E4B7D8C6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DB86DC-82E5-1B49-9AC9-5370BC0900C2}" type="datetimeFigureOut">
              <a:rPr lang="en-US" smtClean="0"/>
              <a:pPr/>
              <a:t>6/27/19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DB86DC-82E5-1B49-9AC9-5370BC0900C2}" type="datetimeFigureOut">
              <a:rPr lang="en-US" smtClean="0"/>
              <a:pPr/>
              <a:t>6/27/19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6493B8-E6F1-49BF-86F6-96CAC3570931}" type="slidenum">
              <a:rPr lang="en-US"/>
              <a:pPr>
                <a:defRPr/>
              </a:pPr>
              <a:t>‹#›</a:t>
            </a:fld>
            <a:endParaRPr lang="en-US"/>
          </a:p>
        </p:txBody>
      </p:sp>
    </p:spTree>
    <p:extLst>
      <p:ext uri="{BB962C8B-B14F-4D97-AF65-F5344CB8AC3E}">
        <p14:creationId xmlns:p14="http://schemas.microsoft.com/office/powerpoint/2010/main" val="264354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DB86DC-82E5-1B49-9AC9-5370BC0900C2}" type="datetimeFigureOut">
              <a:rPr lang="en-US" smtClean="0"/>
              <a:pPr/>
              <a:t>6/27/19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DB86DC-82E5-1B49-9AC9-5370BC0900C2}" type="datetimeFigureOut">
              <a:rPr lang="en-US" smtClean="0"/>
              <a:pPr/>
              <a:t>6/27/19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DB86DC-82E5-1B49-9AC9-5370BC0900C2}" type="datetimeFigureOut">
              <a:rPr lang="en-US" smtClean="0"/>
              <a:pPr/>
              <a:t>6/27/19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DB86DC-82E5-1B49-9AC9-5370BC0900C2}" type="datetimeFigureOut">
              <a:rPr lang="en-US" smtClean="0"/>
              <a:pPr/>
              <a:t>6/27/19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DB86DC-82E5-1B49-9AC9-5370BC0900C2}" type="datetimeFigureOut">
              <a:rPr lang="en-US" smtClean="0"/>
              <a:pPr/>
              <a:t>6/27/19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DB86DC-82E5-1B49-9AC9-5370BC0900C2}" type="datetimeFigureOut">
              <a:rPr lang="en-US" smtClean="0"/>
              <a:pPr/>
              <a:t>6/27/19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DB86DC-82E5-1B49-9AC9-5370BC0900C2}" type="datetimeFigureOut">
              <a:rPr lang="en-US" smtClean="0"/>
              <a:pPr/>
              <a:t>6/27/19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DB86DC-82E5-1B49-9AC9-5370BC0900C2}" type="datetimeFigureOut">
              <a:rPr lang="en-US" smtClean="0"/>
              <a:pPr/>
              <a:t>6/27/19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BDCDB-3EBE-2F4B-94B2-985E4B7D8C6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58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70036"/>
            <a:ext cx="8229600" cy="5056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B86DC-82E5-1B49-9AC9-5370BC0900C2}" type="datetimeFigureOut">
              <a:rPr lang="en-US" smtClean="0"/>
              <a:pPr/>
              <a:t>6/27/19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BDCDB-3EBE-2F4B-94B2-985E4B7D8C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Comic Sans M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49.tiff"/><Relationship Id="rId3" Type="http://schemas.openxmlformats.org/officeDocument/2006/relationships/notesSlide" Target="../notesSlides/notesSlide3.xml"/><Relationship Id="rId7" Type="http://schemas.openxmlformats.org/officeDocument/2006/relationships/image" Target="../media/image44.tiff"/><Relationship Id="rId12" Type="http://schemas.openxmlformats.org/officeDocument/2006/relationships/image" Target="../media/image48.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emf"/><Relationship Id="rId11" Type="http://schemas.openxmlformats.org/officeDocument/2006/relationships/image" Target="../media/image47.tiff"/><Relationship Id="rId5" Type="http://schemas.openxmlformats.org/officeDocument/2006/relationships/oleObject" Target="../embeddings/oleObject1.bin"/><Relationship Id="rId10" Type="http://schemas.openxmlformats.org/officeDocument/2006/relationships/image" Target="../media/image19.emf"/><Relationship Id="rId4" Type="http://schemas.openxmlformats.org/officeDocument/2006/relationships/image" Target="../media/image43.tiff"/><Relationship Id="rId9" Type="http://schemas.openxmlformats.org/officeDocument/2006/relationships/image" Target="../media/image46.tif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2.tif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tiff"/><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3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image" Target="../media/image63.tiff"/><Relationship Id="rId4" Type="http://schemas.openxmlformats.org/officeDocument/2006/relationships/image" Target="../media/image62.tiff"/></Relationships>
</file>

<file path=ppt/slides/_rels/slide36.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15.wmf"/><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gif"/></Relationships>
</file>

<file path=ppt/slides/_rels/slide41.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4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tiff"/><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gif"/><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jpg"/><Relationship Id="rId10" Type="http://schemas.openxmlformats.org/officeDocument/2006/relationships/image" Target="../media/image89.gif"/><Relationship Id="rId4" Type="http://schemas.openxmlformats.org/officeDocument/2006/relationships/image" Target="../media/image83.jpg"/><Relationship Id="rId9" Type="http://schemas.openxmlformats.org/officeDocument/2006/relationships/image" Target="../media/image88.wmf"/></Relationships>
</file>

<file path=ppt/slides/_rels/slide47.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tiff"/><Relationship Id="rId1" Type="http://schemas.openxmlformats.org/officeDocument/2006/relationships/slideLayout" Target="../slideLayouts/slideLayout2.xml"/><Relationship Id="rId4" Type="http://schemas.openxmlformats.org/officeDocument/2006/relationships/image" Target="../media/image94.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tiff"/><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tiff"/><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tiff"/><Relationship Id="rId1" Type="http://schemas.openxmlformats.org/officeDocument/2006/relationships/slideLayout" Target="../slideLayouts/slideLayout2.xml"/><Relationship Id="rId4" Type="http://schemas.openxmlformats.org/officeDocument/2006/relationships/image" Target="../media/image98.tiff"/></Relationships>
</file>

<file path=ppt/slides/_rels/slide52.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tiff"/><Relationship Id="rId1" Type="http://schemas.openxmlformats.org/officeDocument/2006/relationships/slideLayout" Target="../slideLayouts/slideLayout2.xml"/><Relationship Id="rId4" Type="http://schemas.openxmlformats.org/officeDocument/2006/relationships/image" Target="../media/image104.tiff"/></Relationships>
</file>

<file path=ppt/slides/_rels/slide55.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6.tiff"/><Relationship Id="rId7" Type="http://schemas.openxmlformats.org/officeDocument/2006/relationships/image" Target="../media/image109.emf"/><Relationship Id="rId2" Type="http://schemas.openxmlformats.org/officeDocument/2006/relationships/image" Target="../media/image105.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108.tiff"/><Relationship Id="rId4" Type="http://schemas.openxmlformats.org/officeDocument/2006/relationships/image" Target="../media/image107.tiff"/></Relationships>
</file>

<file path=ppt/slides/_rels/slide56.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57.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5.emf"/></Relationships>
</file>

<file path=ppt/slides/_rels/slide58.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image" Target="../media/image116.tiff"/><Relationship Id="rId1" Type="http://schemas.openxmlformats.org/officeDocument/2006/relationships/slideLayout" Target="../slideLayouts/slideLayout7.xml"/><Relationship Id="rId5" Type="http://schemas.openxmlformats.org/officeDocument/2006/relationships/image" Target="../media/image119.emf"/><Relationship Id="rId4" Type="http://schemas.openxmlformats.org/officeDocument/2006/relationships/image" Target="../media/image118.tiff"/></Relationships>
</file>

<file path=ppt/slides/_rels/slide59.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1.tiff"/></Relationships>
</file>

<file path=ppt/slides/_rels/slide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7812"/>
            <a:ext cx="9144000" cy="1470025"/>
          </a:xfrm>
        </p:spPr>
        <p:txBody>
          <a:bodyPr>
            <a:normAutofit/>
          </a:bodyPr>
          <a:lstStyle/>
          <a:p>
            <a:r>
              <a:rPr lang="fr-FR" sz="3200" strike="sngStrike" dirty="0" err="1"/>
              <a:t>Recent</a:t>
            </a:r>
            <a:r>
              <a:rPr lang="fr-FR" sz="3200" strike="sngStrike" dirty="0"/>
              <a:t> </a:t>
            </a:r>
            <a:r>
              <a:rPr lang="fr-FR" sz="3200" strike="sngStrike" dirty="0" err="1"/>
              <a:t>results</a:t>
            </a:r>
            <a:r>
              <a:rPr lang="fr-FR" sz="3200" strike="sngStrike" dirty="0"/>
              <a:t> and </a:t>
            </a:r>
            <a:r>
              <a:rPr lang="fr-FR" sz="3200" strike="sngStrike" dirty="0" err="1"/>
              <a:t>upcoming</a:t>
            </a:r>
            <a:r>
              <a:rPr lang="fr-FR" sz="3200" strike="sngStrike" dirty="0"/>
              <a:t> </a:t>
            </a:r>
            <a:r>
              <a:rPr lang="fr-FR" sz="3200" strike="sngStrike" dirty="0" err="1"/>
              <a:t>experiments</a:t>
            </a:r>
            <a:r>
              <a:rPr lang="fr-FR" sz="3200" strike="sngStrike" dirty="0"/>
              <a:t> in Hall A/C 3D/GPD/TMD program</a:t>
            </a:r>
            <a:endParaRPr lang="en-US" sz="2400" b="1" strike="sngStrike" spc="-150" dirty="0"/>
          </a:p>
        </p:txBody>
      </p:sp>
      <p:sp>
        <p:nvSpPr>
          <p:cNvPr id="3" name="Subtitle 2"/>
          <p:cNvSpPr>
            <a:spLocks noGrp="1"/>
          </p:cNvSpPr>
          <p:nvPr>
            <p:ph type="subTitle" idx="1"/>
          </p:nvPr>
        </p:nvSpPr>
        <p:spPr>
          <a:xfrm>
            <a:off x="1371600" y="2731561"/>
            <a:ext cx="6400800" cy="682124"/>
          </a:xfrm>
        </p:spPr>
        <p:txBody>
          <a:bodyPr>
            <a:normAutofit/>
          </a:bodyPr>
          <a:lstStyle/>
          <a:p>
            <a:r>
              <a:rPr lang="en-US" dirty="0"/>
              <a:t>J. Roche (Ohio University)</a:t>
            </a:r>
          </a:p>
          <a:p>
            <a:endParaRPr lang="en-US" dirty="0"/>
          </a:p>
        </p:txBody>
      </p:sp>
      <p:sp>
        <p:nvSpPr>
          <p:cNvPr id="5" name="Subtitle 2"/>
          <p:cNvSpPr txBox="1">
            <a:spLocks/>
          </p:cNvSpPr>
          <p:nvPr/>
        </p:nvSpPr>
        <p:spPr>
          <a:xfrm>
            <a:off x="512120" y="3591980"/>
            <a:ext cx="8269594" cy="251043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lang="en-US" sz="2700" dirty="0">
                <a:cs typeface="Comic Sans MS"/>
              </a:rPr>
              <a:t>The GPD program in Hall A/C aims at testing the limit of validity of the factorization scheme that is integral to the GPD formalism.</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lang="en-US" sz="2700" dirty="0">
                <a:cs typeface="Comic Sans MS"/>
              </a:rPr>
              <a:t>We are writing the first article on E12-06-114 on DVCS analysis</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700" b="0" i="0" u="none" strike="noStrike" kern="1200" cap="none" spc="0" normalizeH="0" noProof="0" dirty="0">
              <a:ln>
                <a:noFill/>
              </a:ln>
              <a:effectLst/>
              <a:uLnTx/>
              <a:uFillTx/>
              <a:cs typeface="Comic Sans MS"/>
            </a:endParaRPr>
          </a:p>
        </p:txBody>
      </p:sp>
      <p:sp>
        <p:nvSpPr>
          <p:cNvPr id="6" name="TextBox 5"/>
          <p:cNvSpPr txBox="1"/>
          <p:nvPr/>
        </p:nvSpPr>
        <p:spPr>
          <a:xfrm>
            <a:off x="5659962" y="6417330"/>
            <a:ext cx="3121752" cy="369332"/>
          </a:xfrm>
          <a:prstGeom prst="rect">
            <a:avLst/>
          </a:prstGeom>
          <a:noFill/>
        </p:spPr>
        <p:txBody>
          <a:bodyPr wrap="none" rtlCol="0">
            <a:spAutoFit/>
          </a:bodyPr>
          <a:lstStyle/>
          <a:p>
            <a:r>
              <a:rPr lang="en-US" dirty="0"/>
              <a:t>Hall A/C summer meeting 2019</a:t>
            </a:r>
          </a:p>
        </p:txBody>
      </p:sp>
      <p:pic>
        <p:nvPicPr>
          <p:cNvPr id="4" name="Picture 3" descr="ns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5" y="6280713"/>
            <a:ext cx="502920" cy="505949"/>
          </a:xfrm>
          <a:prstGeom prst="rect">
            <a:avLst/>
          </a:prstGeom>
        </p:spPr>
      </p:pic>
      <p:sp>
        <p:nvSpPr>
          <p:cNvPr id="7" name="Title 1">
            <a:extLst>
              <a:ext uri="{FF2B5EF4-FFF2-40B4-BE49-F238E27FC236}">
                <a16:creationId xmlns:a16="http://schemas.microsoft.com/office/drawing/2014/main" id="{A330A5A2-9842-054C-8C58-05322E944183}"/>
              </a:ext>
            </a:extLst>
          </p:cNvPr>
          <p:cNvSpPr txBox="1">
            <a:spLocks/>
          </p:cNvSpPr>
          <p:nvPr/>
        </p:nvSpPr>
        <p:spPr>
          <a:xfrm>
            <a:off x="74917" y="1244361"/>
            <a:ext cx="9144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400" b="1" kern="1200">
                <a:solidFill>
                  <a:srgbClr val="008000"/>
                </a:solidFill>
                <a:latin typeface="+mj-lt"/>
                <a:ea typeface="+mj-ea"/>
                <a:cs typeface="Comic Sans MS"/>
              </a:defRPr>
            </a:lvl1pPr>
          </a:lstStyle>
          <a:p>
            <a:r>
              <a:rPr lang="fr-FR" sz="3200" dirty="0" err="1"/>
              <a:t>Recent</a:t>
            </a:r>
            <a:r>
              <a:rPr lang="fr-FR" sz="3200" dirty="0"/>
              <a:t> </a:t>
            </a:r>
            <a:r>
              <a:rPr lang="fr-FR" sz="3200" dirty="0" err="1"/>
              <a:t>results</a:t>
            </a:r>
            <a:r>
              <a:rPr lang="fr-FR" sz="3200" dirty="0"/>
              <a:t> in Hall A/C 3D/GPD program</a:t>
            </a:r>
            <a:endParaRPr lang="fr-FR" sz="2400" spc="-150" dirty="0"/>
          </a:p>
        </p:txBody>
      </p:sp>
    </p:spTree>
    <p:extLst>
      <p:ext uri="{BB962C8B-B14F-4D97-AF65-F5344CB8AC3E}">
        <p14:creationId xmlns:p14="http://schemas.microsoft.com/office/powerpoint/2010/main" val="3893289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D94C536-B29E-3544-B427-5EC8E3B88963}"/>
              </a:ext>
            </a:extLst>
          </p:cNvPr>
          <p:cNvPicPr>
            <a:picLocks noGrp="1" noChangeAspect="1"/>
          </p:cNvPicPr>
          <p:nvPr>
            <p:ph idx="1"/>
          </p:nvPr>
        </p:nvPicPr>
        <p:blipFill>
          <a:blip r:embed="rId2"/>
          <a:stretch>
            <a:fillRect/>
          </a:stretch>
        </p:blipFill>
        <p:spPr>
          <a:xfrm>
            <a:off x="64145" y="1024250"/>
            <a:ext cx="9079855" cy="4320000"/>
          </a:xfrm>
        </p:spPr>
      </p:pic>
      <p:sp>
        <p:nvSpPr>
          <p:cNvPr id="4" name="Title 1">
            <a:extLst>
              <a:ext uri="{FF2B5EF4-FFF2-40B4-BE49-F238E27FC236}">
                <a16:creationId xmlns:a16="http://schemas.microsoft.com/office/drawing/2014/main" id="{841E7206-B7E4-F14C-A270-2E55315E3246}"/>
              </a:ext>
            </a:extLst>
          </p:cNvPr>
          <p:cNvSpPr txBox="1">
            <a:spLocks/>
          </p:cNvSpPr>
          <p:nvPr/>
        </p:nvSpPr>
        <p:spPr>
          <a:xfrm>
            <a:off x="0" y="13441"/>
            <a:ext cx="9144000" cy="702253"/>
          </a:xfrm>
          <a:prstGeom prst="rect">
            <a:avLst/>
          </a:prstGeom>
        </p:spPr>
        <p:txBody>
          <a:bodyPr vert="horz" lIns="91440" tIns="45720" rIns="91440" bIns="45720" rtlCol="0" anchor="ctr">
            <a:no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sz="3200" b="1" dirty="0"/>
              <a:t>Hall A E07-007</a:t>
            </a:r>
            <a:r>
              <a:rPr lang="en-US" sz="3200" dirty="0"/>
              <a:t>: LT separation for pi0 production</a:t>
            </a:r>
          </a:p>
        </p:txBody>
      </p:sp>
      <p:pic>
        <p:nvPicPr>
          <p:cNvPr id="7" name="Picture 6" descr="Untitled.tiff">
            <a:extLst>
              <a:ext uri="{FF2B5EF4-FFF2-40B4-BE49-F238E27FC236}">
                <a16:creationId xmlns:a16="http://schemas.microsoft.com/office/drawing/2014/main" id="{637FA759-28A2-1347-94FE-BB3B765A7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481" y="4626864"/>
            <a:ext cx="3655519" cy="2231136"/>
          </a:xfrm>
          <a:prstGeom prst="rect">
            <a:avLst/>
          </a:prstGeom>
        </p:spPr>
      </p:pic>
    </p:spTree>
    <p:extLst>
      <p:ext uri="{BB962C8B-B14F-4D97-AF65-F5344CB8AC3E}">
        <p14:creationId xmlns:p14="http://schemas.microsoft.com/office/powerpoint/2010/main" val="3127773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72E0-374F-9447-956B-6C3EC119C160}"/>
              </a:ext>
            </a:extLst>
          </p:cNvPr>
          <p:cNvPicPr>
            <a:picLocks noChangeAspect="1"/>
          </p:cNvPicPr>
          <p:nvPr/>
        </p:nvPicPr>
        <p:blipFill>
          <a:blip r:embed="rId2"/>
          <a:stretch>
            <a:fillRect/>
          </a:stretch>
        </p:blipFill>
        <p:spPr>
          <a:xfrm>
            <a:off x="0" y="1199544"/>
            <a:ext cx="9144000" cy="4458912"/>
          </a:xfrm>
          <a:prstGeom prst="rect">
            <a:avLst/>
          </a:prstGeom>
        </p:spPr>
      </p:pic>
      <p:sp>
        <p:nvSpPr>
          <p:cNvPr id="10" name="Title 1">
            <a:extLst>
              <a:ext uri="{FF2B5EF4-FFF2-40B4-BE49-F238E27FC236}">
                <a16:creationId xmlns:a16="http://schemas.microsoft.com/office/drawing/2014/main" id="{86E82764-0C35-E948-B7BF-1E5503D0A702}"/>
              </a:ext>
            </a:extLst>
          </p:cNvPr>
          <p:cNvSpPr>
            <a:spLocks noGrp="1"/>
          </p:cNvSpPr>
          <p:nvPr>
            <p:ph type="title"/>
          </p:nvPr>
        </p:nvSpPr>
        <p:spPr/>
        <p:txBody>
          <a:bodyPr>
            <a:normAutofit/>
          </a:bodyPr>
          <a:lstStyle/>
          <a:p>
            <a:r>
              <a:rPr lang="en-US" b="1" spc="-150" dirty="0"/>
              <a:t>E12-06-114 </a:t>
            </a:r>
            <a:r>
              <a:rPr lang="en-US" b="1" spc="-150" dirty="0">
                <a:latin typeface="Symbol" pitchFamily="2" charset="2"/>
              </a:rPr>
              <a:t>p</a:t>
            </a:r>
            <a:r>
              <a:rPr lang="en-US" b="1" spc="-150" baseline="30000" dirty="0"/>
              <a:t>0</a:t>
            </a:r>
            <a:r>
              <a:rPr lang="en-US" b="1" spc="-150" dirty="0"/>
              <a:t> results</a:t>
            </a:r>
            <a:br>
              <a:rPr lang="en-US" b="1" spc="-150" dirty="0"/>
            </a:br>
            <a:r>
              <a:rPr lang="en-US" sz="2000" spc="-150" dirty="0"/>
              <a:t>(M. Dlamini’s thesis)</a:t>
            </a:r>
            <a:endParaRPr lang="en-US" spc="-150" dirty="0"/>
          </a:p>
        </p:txBody>
      </p:sp>
    </p:spTree>
    <p:extLst>
      <p:ext uri="{BB962C8B-B14F-4D97-AF65-F5344CB8AC3E}">
        <p14:creationId xmlns:p14="http://schemas.microsoft.com/office/powerpoint/2010/main" val="2186944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228600" y="152400"/>
            <a:ext cx="8610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a:solidFill>
                  <a:srgbClr val="008000"/>
                </a:solidFill>
              </a:rPr>
              <a:t>E12-13-010: DVCS at 11 </a:t>
            </a:r>
            <a:r>
              <a:rPr lang="en-US" sz="2800" b="1" dirty="0" err="1">
                <a:solidFill>
                  <a:srgbClr val="008000"/>
                </a:solidFill>
              </a:rPr>
              <a:t>GeV</a:t>
            </a:r>
            <a:r>
              <a:rPr lang="en-US" sz="2800" b="1" dirty="0">
                <a:solidFill>
                  <a:srgbClr val="008000"/>
                </a:solidFill>
              </a:rPr>
              <a:t> in Hall C</a:t>
            </a:r>
          </a:p>
        </p:txBody>
      </p:sp>
      <p:sp>
        <p:nvSpPr>
          <p:cNvPr id="2058" name="Text Box 18"/>
          <p:cNvSpPr txBox="1">
            <a:spLocks noChangeArrowheads="1"/>
          </p:cNvSpPr>
          <p:nvPr/>
        </p:nvSpPr>
        <p:spPr bwMode="auto">
          <a:xfrm>
            <a:off x="63501" y="990026"/>
            <a:ext cx="5164108" cy="1107996"/>
          </a:xfrm>
          <a:prstGeom prst="rect">
            <a:avLst/>
          </a:prstGeom>
          <a:noFill/>
          <a:ln w="22225">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Ø"/>
            </a:pPr>
            <a:r>
              <a:rPr lang="fr-FR" dirty="0">
                <a:solidFill>
                  <a:srgbClr val="000066"/>
                </a:solidFill>
              </a:rPr>
              <a:t> </a:t>
            </a:r>
            <a:r>
              <a:rPr lang="fr-FR" sz="1600" dirty="0" err="1">
                <a:solidFill>
                  <a:srgbClr val="000066"/>
                </a:solidFill>
              </a:rPr>
              <a:t>Energy</a:t>
            </a:r>
            <a:r>
              <a:rPr lang="fr-FR" sz="1600" dirty="0">
                <a:solidFill>
                  <a:srgbClr val="000066"/>
                </a:solidFill>
              </a:rPr>
              <a:t> </a:t>
            </a:r>
            <a:r>
              <a:rPr lang="fr-FR" sz="1600" dirty="0" err="1">
                <a:solidFill>
                  <a:srgbClr val="000066"/>
                </a:solidFill>
              </a:rPr>
              <a:t>separation</a:t>
            </a:r>
            <a:r>
              <a:rPr lang="fr-FR" sz="1600" dirty="0">
                <a:solidFill>
                  <a:srgbClr val="000066"/>
                </a:solidFill>
              </a:rPr>
              <a:t> of the DVCS cross section</a:t>
            </a:r>
            <a:endParaRPr lang="en-US" sz="1600" dirty="0">
              <a:solidFill>
                <a:srgbClr val="000066"/>
              </a:solidFill>
            </a:endParaRPr>
          </a:p>
          <a:p>
            <a:pPr eaLnBrk="1" hangingPunct="1">
              <a:spcBef>
                <a:spcPct val="50000"/>
              </a:spcBef>
              <a:buFont typeface="Wingdings" pitchFamily="2" charset="2"/>
              <a:buChar char="Ø"/>
            </a:pPr>
            <a:r>
              <a:rPr lang="en-US" sz="1600" dirty="0">
                <a:solidFill>
                  <a:srgbClr val="000066"/>
                </a:solidFill>
              </a:rPr>
              <a:t> Higher Q²: measurement of higher twist contributions</a:t>
            </a:r>
            <a:endParaRPr lang="en-US" sz="1600" i="1" baseline="-25000" dirty="0">
              <a:solidFill>
                <a:srgbClr val="000066"/>
              </a:solidFill>
            </a:endParaRPr>
          </a:p>
          <a:p>
            <a:pPr eaLnBrk="1" hangingPunct="1">
              <a:spcBef>
                <a:spcPct val="50000"/>
              </a:spcBef>
              <a:buFont typeface="Wingdings" pitchFamily="2" charset="2"/>
              <a:buChar char="Ø"/>
            </a:pPr>
            <a:r>
              <a:rPr lang="fr-FR" sz="1600" dirty="0">
                <a:solidFill>
                  <a:srgbClr val="000066"/>
                </a:solidFill>
              </a:rPr>
              <a:t> </a:t>
            </a:r>
            <a:r>
              <a:rPr lang="fr-FR" sz="1600" dirty="0" err="1">
                <a:solidFill>
                  <a:srgbClr val="000066"/>
                </a:solidFill>
              </a:rPr>
              <a:t>Low</a:t>
            </a:r>
            <a:r>
              <a:rPr lang="fr-FR" sz="1600" dirty="0">
                <a:solidFill>
                  <a:srgbClr val="000066"/>
                </a:solidFill>
              </a:rPr>
              <a:t> </a:t>
            </a:r>
            <a:r>
              <a:rPr lang="fr-FR" sz="1600" dirty="0" err="1">
                <a:solidFill>
                  <a:srgbClr val="000066"/>
                </a:solidFill>
              </a:rPr>
              <a:t>x</a:t>
            </a:r>
            <a:r>
              <a:rPr lang="fr-FR" sz="1600" baseline="-25000" dirty="0" err="1">
                <a:solidFill>
                  <a:srgbClr val="000066"/>
                </a:solidFill>
              </a:rPr>
              <a:t>B</a:t>
            </a:r>
            <a:r>
              <a:rPr lang="fr-FR" sz="1600" dirty="0">
                <a:solidFill>
                  <a:srgbClr val="000066"/>
                </a:solidFill>
              </a:rPr>
              <a:t> extension (</a:t>
            </a:r>
            <a:r>
              <a:rPr lang="fr-FR" sz="1600" dirty="0" err="1">
                <a:solidFill>
                  <a:srgbClr val="000066"/>
                </a:solidFill>
              </a:rPr>
              <a:t>thanks</a:t>
            </a:r>
            <a:r>
              <a:rPr lang="fr-FR" sz="1600" dirty="0">
                <a:solidFill>
                  <a:srgbClr val="000066"/>
                </a:solidFill>
              </a:rPr>
              <a:t> to </a:t>
            </a:r>
            <a:r>
              <a:rPr lang="fr-FR" sz="1600" dirty="0" err="1">
                <a:solidFill>
                  <a:srgbClr val="000066"/>
                </a:solidFill>
              </a:rPr>
              <a:t>sweeping</a:t>
            </a:r>
            <a:r>
              <a:rPr lang="fr-FR" sz="1600" dirty="0">
                <a:solidFill>
                  <a:srgbClr val="000066"/>
                </a:solidFill>
              </a:rPr>
              <a:t> </a:t>
            </a:r>
            <a:r>
              <a:rPr lang="fr-FR" sz="1600" dirty="0" err="1">
                <a:solidFill>
                  <a:srgbClr val="000066"/>
                </a:solidFill>
              </a:rPr>
              <a:t>magnet</a:t>
            </a:r>
            <a:r>
              <a:rPr lang="fr-FR" sz="1600" dirty="0">
                <a:solidFill>
                  <a:srgbClr val="000066"/>
                </a:solidFill>
              </a:rPr>
              <a:t>)</a:t>
            </a:r>
            <a:endParaRPr lang="en-US" sz="1600" dirty="0">
              <a:solidFill>
                <a:srgbClr val="000066"/>
              </a:solidFill>
            </a:endParaRPr>
          </a:p>
        </p:txBody>
      </p:sp>
      <p:sp>
        <p:nvSpPr>
          <p:cNvPr id="2061" name="AutoShape 19" descr="https://mail.google.com/mail/?attid=0.1&amp;disp=emb&amp;view=att&amp;th=1304ad1a3e24c20a"/>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62" name="AutoShape 21" descr="https://mail.google.com/mail/?attid=0.1&amp;disp=emb&amp;view=att&amp;th=1304ad1a3e24c20a"/>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63" name="AutoShape 23" descr="https://mail.google.com/mail/?attid=0.1&amp;disp=emb&amp;view=att&amp;th=1304ad1a3e24c20a"/>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381" y="636028"/>
            <a:ext cx="4047953" cy="39177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1" y="3431594"/>
            <a:ext cx="5322347" cy="3215131"/>
          </a:xfrm>
          <a:prstGeom prst="rect">
            <a:avLst/>
          </a:prstGeom>
        </p:spPr>
      </p:pic>
      <p:sp>
        <p:nvSpPr>
          <p:cNvPr id="6" name="TextBox 5"/>
          <p:cNvSpPr txBox="1"/>
          <p:nvPr/>
        </p:nvSpPr>
        <p:spPr>
          <a:xfrm>
            <a:off x="2346385" y="2657706"/>
            <a:ext cx="2234241" cy="646331"/>
          </a:xfrm>
          <a:prstGeom prst="rect">
            <a:avLst/>
          </a:prstGeom>
          <a:noFill/>
          <a:ln w="19050">
            <a:solidFill>
              <a:srgbClr val="00B050"/>
            </a:solidFill>
          </a:ln>
        </p:spPr>
        <p:txBody>
          <a:bodyPr wrap="square" rtlCol="0">
            <a:spAutoFit/>
          </a:bodyPr>
          <a:lstStyle/>
          <a:p>
            <a:pPr algn="ctr"/>
            <a:r>
              <a:rPr lang="fr-FR" b="1" dirty="0">
                <a:solidFill>
                  <a:srgbClr val="00B050"/>
                </a:solidFill>
              </a:rPr>
              <a:t>1116-block PbWO</a:t>
            </a:r>
            <a:r>
              <a:rPr lang="fr-FR" b="1" baseline="-25000" dirty="0">
                <a:solidFill>
                  <a:srgbClr val="00B050"/>
                </a:solidFill>
              </a:rPr>
              <a:t>4  </a:t>
            </a:r>
            <a:r>
              <a:rPr lang="fr-FR" b="1" dirty="0" err="1">
                <a:solidFill>
                  <a:srgbClr val="00B050"/>
                </a:solidFill>
              </a:rPr>
              <a:t>calorimeter</a:t>
            </a:r>
            <a:endParaRPr lang="en-US" b="1" dirty="0">
              <a:solidFill>
                <a:srgbClr val="00B050"/>
              </a:solidFill>
            </a:endParaRPr>
          </a:p>
        </p:txBody>
      </p:sp>
      <p:sp>
        <p:nvSpPr>
          <p:cNvPr id="7" name="TextBox 6"/>
          <p:cNvSpPr txBox="1"/>
          <p:nvPr/>
        </p:nvSpPr>
        <p:spPr>
          <a:xfrm>
            <a:off x="488640" y="2657706"/>
            <a:ext cx="1326004" cy="646331"/>
          </a:xfrm>
          <a:prstGeom prst="rect">
            <a:avLst/>
          </a:prstGeom>
          <a:noFill/>
          <a:ln w="19050">
            <a:solidFill>
              <a:srgbClr val="00B050"/>
            </a:solidFill>
          </a:ln>
        </p:spPr>
        <p:txBody>
          <a:bodyPr wrap="none" rtlCol="0">
            <a:spAutoFit/>
          </a:bodyPr>
          <a:lstStyle/>
          <a:p>
            <a:pPr algn="ctr"/>
            <a:r>
              <a:rPr lang="fr-FR" b="1" dirty="0" err="1">
                <a:solidFill>
                  <a:srgbClr val="00B050"/>
                </a:solidFill>
              </a:rPr>
              <a:t>Sweeping</a:t>
            </a:r>
            <a:r>
              <a:rPr lang="fr-FR" b="1" dirty="0">
                <a:solidFill>
                  <a:srgbClr val="00B050"/>
                </a:solidFill>
              </a:rPr>
              <a:t> </a:t>
            </a:r>
          </a:p>
          <a:p>
            <a:pPr algn="ctr"/>
            <a:r>
              <a:rPr lang="fr-FR" b="1" dirty="0" err="1">
                <a:solidFill>
                  <a:srgbClr val="00B050"/>
                </a:solidFill>
              </a:rPr>
              <a:t>magnet</a:t>
            </a:r>
            <a:endParaRPr lang="en-US" b="1" dirty="0">
              <a:solidFill>
                <a:srgbClr val="00B050"/>
              </a:solidFill>
            </a:endParaRPr>
          </a:p>
        </p:txBody>
      </p:sp>
      <p:sp>
        <p:nvSpPr>
          <p:cNvPr id="8" name="TextBox 7"/>
          <p:cNvSpPr txBox="1"/>
          <p:nvPr/>
        </p:nvSpPr>
        <p:spPr>
          <a:xfrm>
            <a:off x="4330462" y="5897470"/>
            <a:ext cx="897147" cy="646331"/>
          </a:xfrm>
          <a:prstGeom prst="rect">
            <a:avLst/>
          </a:prstGeom>
          <a:noFill/>
          <a:ln w="19050">
            <a:solidFill>
              <a:srgbClr val="00B050"/>
            </a:solidFill>
          </a:ln>
        </p:spPr>
        <p:txBody>
          <a:bodyPr wrap="square" rtlCol="0">
            <a:spAutoFit/>
          </a:bodyPr>
          <a:lstStyle/>
          <a:p>
            <a:pPr algn="ctr"/>
            <a:r>
              <a:rPr lang="fr-FR" b="1" dirty="0">
                <a:solidFill>
                  <a:srgbClr val="00B050"/>
                </a:solidFill>
              </a:rPr>
              <a:t>Hall C</a:t>
            </a:r>
          </a:p>
          <a:p>
            <a:pPr algn="ctr"/>
            <a:r>
              <a:rPr lang="fr-FR" b="1" dirty="0">
                <a:solidFill>
                  <a:srgbClr val="00B050"/>
                </a:solidFill>
              </a:rPr>
              <a:t>HMS</a:t>
            </a:r>
            <a:endParaRPr lang="en-US" b="1" dirty="0">
              <a:solidFill>
                <a:srgbClr val="00B050"/>
              </a:solidFill>
            </a:endParaRPr>
          </a:p>
        </p:txBody>
      </p:sp>
      <p:cxnSp>
        <p:nvCxnSpPr>
          <p:cNvPr id="13" name="Straight Arrow Connector 12"/>
          <p:cNvCxnSpPr>
            <a:stCxn id="6" idx="2"/>
          </p:cNvCxnSpPr>
          <p:nvPr/>
        </p:nvCxnSpPr>
        <p:spPr>
          <a:xfrm>
            <a:off x="3463506" y="3304037"/>
            <a:ext cx="357996" cy="15195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151642" y="3304036"/>
            <a:ext cx="703037" cy="165615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89C532-3E22-AF43-9C90-ED651AEE8200}"/>
              </a:ext>
            </a:extLst>
          </p:cNvPr>
          <p:cNvSpPr txBox="1"/>
          <p:nvPr/>
        </p:nvSpPr>
        <p:spPr>
          <a:xfrm>
            <a:off x="5622263" y="4612738"/>
            <a:ext cx="3330079" cy="646331"/>
          </a:xfrm>
          <a:prstGeom prst="rect">
            <a:avLst/>
          </a:prstGeom>
          <a:noFill/>
        </p:spPr>
        <p:txBody>
          <a:bodyPr wrap="none" rtlCol="0">
            <a:spAutoFit/>
          </a:bodyPr>
          <a:lstStyle/>
          <a:p>
            <a:r>
              <a:rPr lang="fr-FR" dirty="0" err="1"/>
              <a:t>Also</a:t>
            </a:r>
            <a:r>
              <a:rPr lang="fr-FR" dirty="0"/>
              <a:t> </a:t>
            </a:r>
            <a:r>
              <a:rPr lang="fr-FR" dirty="0" err="1"/>
              <a:t>Timelike</a:t>
            </a:r>
            <a:r>
              <a:rPr lang="fr-FR" dirty="0"/>
              <a:t> Compton </a:t>
            </a:r>
            <a:r>
              <a:rPr lang="fr-FR" dirty="0" err="1"/>
              <a:t>Scattering</a:t>
            </a:r>
            <a:endParaRPr lang="fr-FR" dirty="0"/>
          </a:p>
          <a:p>
            <a:r>
              <a:rPr lang="fr-FR" dirty="0"/>
              <a:t>M. </a:t>
            </a:r>
            <a:r>
              <a:rPr lang="fr-FR" dirty="0" err="1"/>
              <a:t>Boer’s</a:t>
            </a:r>
            <a:r>
              <a:rPr lang="fr-FR" dirty="0"/>
              <a:t> talk  Friday </a:t>
            </a:r>
            <a:r>
              <a:rPr lang="fr-FR" dirty="0" err="1"/>
              <a:t>morning</a:t>
            </a:r>
            <a:r>
              <a:rPr lang="fr-FR" dirty="0"/>
              <a:t> </a:t>
            </a:r>
          </a:p>
        </p:txBody>
      </p:sp>
      <p:pic>
        <p:nvPicPr>
          <p:cNvPr id="9" name="Picture 8">
            <a:extLst>
              <a:ext uri="{FF2B5EF4-FFF2-40B4-BE49-F238E27FC236}">
                <a16:creationId xmlns:a16="http://schemas.microsoft.com/office/drawing/2014/main" id="{00FB1E33-E72E-A54D-8E8B-694D0D78FAE3}"/>
              </a:ext>
            </a:extLst>
          </p:cNvPr>
          <p:cNvPicPr>
            <a:picLocks noChangeAspect="1"/>
          </p:cNvPicPr>
          <p:nvPr/>
        </p:nvPicPr>
        <p:blipFill>
          <a:blip r:embed="rId4"/>
          <a:stretch>
            <a:fillRect/>
          </a:stretch>
        </p:blipFill>
        <p:spPr>
          <a:xfrm>
            <a:off x="5930853" y="5314472"/>
            <a:ext cx="2070242" cy="1080000"/>
          </a:xfrm>
          <a:prstGeom prst="rect">
            <a:avLst/>
          </a:prstGeom>
        </p:spPr>
      </p:pic>
      <p:sp>
        <p:nvSpPr>
          <p:cNvPr id="11" name="TextBox 10">
            <a:extLst>
              <a:ext uri="{FF2B5EF4-FFF2-40B4-BE49-F238E27FC236}">
                <a16:creationId xmlns:a16="http://schemas.microsoft.com/office/drawing/2014/main" id="{AEFC5A2A-0575-EB4E-860F-15AF68763EC0}"/>
              </a:ext>
            </a:extLst>
          </p:cNvPr>
          <p:cNvSpPr txBox="1"/>
          <p:nvPr/>
        </p:nvSpPr>
        <p:spPr>
          <a:xfrm>
            <a:off x="6891689" y="6449875"/>
            <a:ext cx="2218813" cy="369332"/>
          </a:xfrm>
          <a:prstGeom prst="rect">
            <a:avLst/>
          </a:prstGeom>
          <a:noFill/>
        </p:spPr>
        <p:txBody>
          <a:bodyPr wrap="none" rtlCol="0">
            <a:spAutoFit/>
          </a:bodyPr>
          <a:lstStyle/>
          <a:p>
            <a:r>
              <a:rPr lang="fr-FR" dirty="0" err="1"/>
              <a:t>GPDs</a:t>
            </a:r>
            <a:r>
              <a:rPr lang="fr-FR" dirty="0"/>
              <a:t> </a:t>
            </a:r>
            <a:r>
              <a:rPr lang="fr-FR" dirty="0" err="1"/>
              <a:t>universality</a:t>
            </a:r>
            <a:r>
              <a:rPr lang="fr-FR" dirty="0"/>
              <a:t> test</a:t>
            </a:r>
          </a:p>
        </p:txBody>
      </p:sp>
    </p:spTree>
    <p:extLst>
      <p:ext uri="{BB962C8B-B14F-4D97-AF65-F5344CB8AC3E}">
        <p14:creationId xmlns:p14="http://schemas.microsoft.com/office/powerpoint/2010/main" val="3510818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7803"/>
          </a:xfrm>
        </p:spPr>
        <p:txBody>
          <a:bodyPr>
            <a:normAutofit/>
          </a:bodyPr>
          <a:lstStyle/>
          <a:p>
            <a:r>
              <a:rPr lang="en-US" b="1" dirty="0"/>
              <a:t>The DVCS program worldwide</a:t>
            </a:r>
          </a:p>
        </p:txBody>
      </p:sp>
      <p:grpSp>
        <p:nvGrpSpPr>
          <p:cNvPr id="10" name="Group 9"/>
          <p:cNvGrpSpPr/>
          <p:nvPr/>
        </p:nvGrpSpPr>
        <p:grpSpPr>
          <a:xfrm>
            <a:off x="4249546" y="3100482"/>
            <a:ext cx="4897677" cy="3658977"/>
            <a:chOff x="4527171" y="3199023"/>
            <a:chExt cx="4615462" cy="3533285"/>
          </a:xfrm>
        </p:grpSpPr>
        <p:pic>
          <p:nvPicPr>
            <p:cNvPr id="5" name="Picture 4" descr="u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448" y="3199023"/>
              <a:ext cx="4580185" cy="3533285"/>
            </a:xfrm>
            <a:prstGeom prst="rect">
              <a:avLst/>
            </a:prstGeom>
          </p:spPr>
        </p:pic>
        <p:sp>
          <p:nvSpPr>
            <p:cNvPr id="9" name="Rectangle 8"/>
            <p:cNvSpPr/>
            <p:nvPr/>
          </p:nvSpPr>
          <p:spPr>
            <a:xfrm>
              <a:off x="4527171" y="3199023"/>
              <a:ext cx="411559" cy="375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174517" y="3154882"/>
            <a:ext cx="8509049" cy="2762800"/>
          </a:xfrm>
        </p:spPr>
        <p:txBody>
          <a:bodyPr>
            <a:noAutofit/>
          </a:bodyPr>
          <a:lstStyle/>
          <a:p>
            <a:pPr>
              <a:buNone/>
            </a:pPr>
            <a:r>
              <a:rPr lang="en-US" sz="2000" b="1" dirty="0"/>
              <a:t>In the valence region (</a:t>
            </a:r>
            <a:r>
              <a:rPr lang="en-US" sz="2000" b="1" dirty="0" err="1"/>
              <a:t>JLab</a:t>
            </a:r>
            <a:r>
              <a:rPr lang="en-US" sz="2000" b="1" dirty="0"/>
              <a:t> 6 and </a:t>
            </a:r>
            <a:r>
              <a:rPr lang="en-US" sz="2000" b="1" dirty="0" err="1"/>
              <a:t>JLab</a:t>
            </a:r>
            <a:r>
              <a:rPr lang="en-US" sz="2000" b="1" dirty="0"/>
              <a:t> 12)</a:t>
            </a:r>
          </a:p>
          <a:p>
            <a:pPr>
              <a:buNone/>
            </a:pPr>
            <a:r>
              <a:rPr lang="en-US" sz="1800" dirty="0"/>
              <a:t>Partially complimentary, overlapping</a:t>
            </a:r>
          </a:p>
          <a:p>
            <a:r>
              <a:rPr lang="en-US" sz="2000" dirty="0"/>
              <a:t>Hall A/C: </a:t>
            </a:r>
          </a:p>
          <a:p>
            <a:pPr lvl="1"/>
            <a:r>
              <a:rPr lang="en-US" sz="1800" dirty="0"/>
              <a:t>high accuracy (~5%)</a:t>
            </a:r>
          </a:p>
          <a:p>
            <a:pPr lvl="1"/>
            <a:r>
              <a:rPr lang="en-US" sz="1800" dirty="0"/>
              <a:t>limited kinematic</a:t>
            </a:r>
          </a:p>
          <a:p>
            <a:pPr marL="457200" lvl="1" indent="0">
              <a:buNone/>
            </a:pPr>
            <a:r>
              <a:rPr lang="en-US" sz="2000" dirty="0">
                <a:solidFill>
                  <a:srgbClr val="008000"/>
                </a:solidFill>
              </a:rPr>
              <a:t>Test the validity of the formalism</a:t>
            </a:r>
          </a:p>
          <a:p>
            <a:r>
              <a:rPr lang="en-US" sz="2000" dirty="0"/>
              <a:t>Hall B:</a:t>
            </a:r>
          </a:p>
          <a:p>
            <a:pPr lvl="1"/>
            <a:r>
              <a:rPr lang="en-US" sz="1800" dirty="0"/>
              <a:t>limited accuracy (15+%)</a:t>
            </a:r>
          </a:p>
          <a:p>
            <a:pPr lvl="1"/>
            <a:r>
              <a:rPr lang="en-US" sz="1800" dirty="0"/>
              <a:t>wide kinematic range </a:t>
            </a:r>
          </a:p>
          <a:p>
            <a:pPr marL="457200" lvl="1" indent="0">
              <a:buNone/>
            </a:pPr>
            <a:r>
              <a:rPr lang="en-US" sz="2000" dirty="0">
                <a:solidFill>
                  <a:srgbClr val="008000"/>
                </a:solidFill>
              </a:rPr>
              <a:t>Map the GPDS</a:t>
            </a:r>
            <a:endParaRPr lang="en-US" sz="1800" dirty="0">
              <a:solidFill>
                <a:srgbClr val="008000"/>
              </a:solidFill>
            </a:endParaRPr>
          </a:p>
        </p:txBody>
      </p:sp>
      <p:sp>
        <p:nvSpPr>
          <p:cNvPr id="11" name="Content Placeholder 2"/>
          <p:cNvSpPr txBox="1">
            <a:spLocks/>
          </p:cNvSpPr>
          <p:nvPr/>
        </p:nvSpPr>
        <p:spPr>
          <a:xfrm>
            <a:off x="130506" y="768805"/>
            <a:ext cx="8856304" cy="50568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Comic Sans M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2000" b="1" dirty="0"/>
              <a:t>Experimental timeline</a:t>
            </a:r>
          </a:p>
          <a:p>
            <a:r>
              <a:rPr lang="en-US" sz="1800" dirty="0"/>
              <a:t>Pioneering results from non-dedicated experiments (Hall B and Hermes): ~2001</a:t>
            </a:r>
          </a:p>
          <a:p>
            <a:r>
              <a:rPr lang="en-US" sz="1800" dirty="0"/>
              <a:t>First round of dedicated experiments (Hall A/B, Hermes, H1&amp;ZEUS): ~ 2005</a:t>
            </a:r>
          </a:p>
          <a:p>
            <a:r>
              <a:rPr lang="en-US" sz="1800" dirty="0"/>
              <a:t>Second round of dedicated experiments (Halls A/B): ~2010</a:t>
            </a:r>
          </a:p>
          <a:p>
            <a:r>
              <a:rPr lang="en-US" sz="1800" dirty="0"/>
              <a:t>Compelling  DVCS program at JLab-12 </a:t>
            </a:r>
            <a:r>
              <a:rPr lang="en-US" sz="1800" dirty="0" err="1"/>
              <a:t>GeV</a:t>
            </a:r>
            <a:r>
              <a:rPr lang="en-US" sz="1800" dirty="0"/>
              <a:t> and Compass: 2015 and later</a:t>
            </a:r>
          </a:p>
          <a:p>
            <a:r>
              <a:rPr lang="en-US" sz="1800" dirty="0"/>
              <a:t>EIC program</a:t>
            </a:r>
            <a:r>
              <a:rPr lang="is-IS" sz="1800" dirty="0"/>
              <a:t>… </a:t>
            </a:r>
            <a:endParaRPr lang="en-US" sz="1800" dirty="0"/>
          </a:p>
        </p:txBody>
      </p:sp>
    </p:spTree>
    <p:extLst>
      <p:ext uri="{BB962C8B-B14F-4D97-AF65-F5344CB8AC3E}">
        <p14:creationId xmlns:p14="http://schemas.microsoft.com/office/powerpoint/2010/main" val="16619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D5F5D-8AEA-254C-8485-A4C7948F9124}"/>
              </a:ext>
            </a:extLst>
          </p:cNvPr>
          <p:cNvSpPr>
            <a:spLocks noGrp="1"/>
          </p:cNvSpPr>
          <p:nvPr>
            <p:ph/>
          </p:nvPr>
        </p:nvSpPr>
        <p:spPr/>
        <p:txBody>
          <a:bodyPr/>
          <a:lstStyle/>
          <a:p>
            <a:endParaRPr lang="fr-FR"/>
          </a:p>
        </p:txBody>
      </p:sp>
    </p:spTree>
    <p:extLst>
      <p:ext uri="{BB962C8B-B14F-4D97-AF65-F5344CB8AC3E}">
        <p14:creationId xmlns:p14="http://schemas.microsoft.com/office/powerpoint/2010/main" val="2005002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7FB4CE-B21F-6048-853F-9F42A0E41E68}"/>
              </a:ext>
            </a:extLst>
          </p:cNvPr>
          <p:cNvSpPr>
            <a:spLocks noGrp="1"/>
          </p:cNvSpPr>
          <p:nvPr>
            <p:ph/>
          </p:nvPr>
        </p:nvSpPr>
        <p:spPr/>
        <p:txBody>
          <a:bodyPr/>
          <a:lstStyle/>
          <a:p>
            <a:endParaRPr lang="fr-FR"/>
          </a:p>
        </p:txBody>
      </p:sp>
    </p:spTree>
    <p:extLst>
      <p:ext uri="{BB962C8B-B14F-4D97-AF65-F5344CB8AC3E}">
        <p14:creationId xmlns:p14="http://schemas.microsoft.com/office/powerpoint/2010/main" val="698557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C5327-A67F-FF4C-9250-A396F5280E96}"/>
              </a:ext>
            </a:extLst>
          </p:cNvPr>
          <p:cNvSpPr>
            <a:spLocks noGrp="1"/>
          </p:cNvSpPr>
          <p:nvPr>
            <p:ph/>
          </p:nvPr>
        </p:nvSpPr>
        <p:spPr/>
        <p:txBody>
          <a:bodyPr/>
          <a:lstStyle/>
          <a:p>
            <a:endParaRPr lang="fr-FR"/>
          </a:p>
        </p:txBody>
      </p:sp>
    </p:spTree>
    <p:extLst>
      <p:ext uri="{BB962C8B-B14F-4D97-AF65-F5344CB8AC3E}">
        <p14:creationId xmlns:p14="http://schemas.microsoft.com/office/powerpoint/2010/main" val="1211237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631" y="780514"/>
            <a:ext cx="9325874" cy="5744919"/>
            <a:chOff x="10443" y="995447"/>
            <a:chExt cx="9144000" cy="5603015"/>
          </a:xfrm>
        </p:grpSpPr>
        <p:pic>
          <p:nvPicPr>
            <p:cNvPr id="10" name="Picture 9" descr="y15.tiff"/>
            <p:cNvPicPr>
              <a:picLocks noChangeAspect="1"/>
            </p:cNvPicPr>
            <p:nvPr/>
          </p:nvPicPr>
          <p:blipFill>
            <a:blip r:embed="rId2"/>
            <a:stretch>
              <a:fillRect/>
            </a:stretch>
          </p:blipFill>
          <p:spPr>
            <a:xfrm>
              <a:off x="10443" y="1187656"/>
              <a:ext cx="9144000" cy="5410806"/>
            </a:xfrm>
            <a:prstGeom prst="rect">
              <a:avLst/>
            </a:prstGeom>
          </p:spPr>
        </p:pic>
        <p:sp>
          <p:nvSpPr>
            <p:cNvPr id="11" name="Rectangle 10"/>
            <p:cNvSpPr/>
            <p:nvPr/>
          </p:nvSpPr>
          <p:spPr>
            <a:xfrm>
              <a:off x="457200" y="995447"/>
              <a:ext cx="8466566" cy="290849"/>
            </a:xfrm>
            <a:prstGeom prst="rect">
              <a:avLst/>
            </a:prstGeom>
            <a:solidFill>
              <a:srgbClr val="FFFFFF"/>
            </a:solidFill>
            <a:ln>
              <a:noFill/>
            </a:ln>
            <a:effectLst>
              <a:outerShdw blurRad="40000" dist="23000" dir="5400000" rotWithShape="0">
                <a:srgbClr val="FFFF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7200" y="1502546"/>
              <a:ext cx="2723322" cy="511232"/>
            </a:xfrm>
            <a:prstGeom prst="rect">
              <a:avLst/>
            </a:prstGeom>
            <a:solidFill>
              <a:srgbClr val="FFFFFF"/>
            </a:solidFill>
            <a:ln>
              <a:noFill/>
            </a:ln>
            <a:effectLst>
              <a:outerShdw blurRad="40000" dist="23000" dir="5400000" rotWithShape="0">
                <a:srgbClr val="FFFF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u2"/>
          <p:cNvPicPr>
            <a:picLocks noChangeAspect="1"/>
          </p:cNvPicPr>
          <p:nvPr/>
        </p:nvPicPr>
        <p:blipFill>
          <a:blip r:embed="rId3"/>
          <a:stretch>
            <a:fillRect/>
          </a:stretch>
        </p:blipFill>
        <p:spPr>
          <a:xfrm>
            <a:off x="628811" y="1199168"/>
            <a:ext cx="2734886" cy="320040"/>
          </a:xfrm>
          <a:prstGeom prst="rect">
            <a:avLst/>
          </a:prstGeom>
        </p:spPr>
      </p:pic>
      <p:sp>
        <p:nvSpPr>
          <p:cNvPr id="2" name="Title 1"/>
          <p:cNvSpPr>
            <a:spLocks noGrp="1"/>
          </p:cNvSpPr>
          <p:nvPr>
            <p:ph type="title"/>
          </p:nvPr>
        </p:nvSpPr>
        <p:spPr>
          <a:xfrm>
            <a:off x="457200" y="-23886"/>
            <a:ext cx="8229600" cy="928828"/>
          </a:xfrm>
        </p:spPr>
        <p:txBody>
          <a:bodyPr>
            <a:normAutofit/>
          </a:bodyPr>
          <a:lstStyle/>
          <a:p>
            <a:r>
              <a:rPr lang="en-US" b="1" spc="-150" dirty="0"/>
              <a:t>DVCS sensitivities to GPDs at leading twist</a:t>
            </a:r>
          </a:p>
        </p:txBody>
      </p:sp>
    </p:spTree>
    <p:extLst>
      <p:ext uri="{BB962C8B-B14F-4D97-AF65-F5344CB8AC3E}">
        <p14:creationId xmlns:p14="http://schemas.microsoft.com/office/powerpoint/2010/main" val="280685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88"/>
            <a:ext cx="8229600" cy="918687"/>
          </a:xfrm>
        </p:spPr>
        <p:txBody>
          <a:bodyPr>
            <a:normAutofit fontScale="90000"/>
          </a:bodyPr>
          <a:lstStyle/>
          <a:p>
            <a:r>
              <a:rPr lang="en-US" b="1" dirty="0"/>
              <a:t>Measuring DVCS to access GPDs information</a:t>
            </a:r>
          </a:p>
        </p:txBody>
      </p:sp>
      <p:pic>
        <p:nvPicPr>
          <p:cNvPr id="5" name="Picture 4" descr="y6.tiff"/>
          <p:cNvPicPr>
            <a:picLocks noChangeAspect="1"/>
          </p:cNvPicPr>
          <p:nvPr/>
        </p:nvPicPr>
        <p:blipFill>
          <a:blip r:embed="rId2"/>
          <a:stretch>
            <a:fillRect/>
          </a:stretch>
        </p:blipFill>
        <p:spPr>
          <a:xfrm>
            <a:off x="313642" y="3838365"/>
            <a:ext cx="8458200" cy="1473200"/>
          </a:xfrm>
          <a:prstGeom prst="rect">
            <a:avLst/>
          </a:prstGeom>
        </p:spPr>
      </p:pic>
      <p:grpSp>
        <p:nvGrpSpPr>
          <p:cNvPr id="17" name="Group 16"/>
          <p:cNvGrpSpPr/>
          <p:nvPr/>
        </p:nvGrpSpPr>
        <p:grpSpPr>
          <a:xfrm>
            <a:off x="0" y="1278267"/>
            <a:ext cx="9098280" cy="2215000"/>
            <a:chOff x="14399" y="866727"/>
            <a:chExt cx="9098280" cy="2215000"/>
          </a:xfrm>
        </p:grpSpPr>
        <p:grpSp>
          <p:nvGrpSpPr>
            <p:cNvPr id="6" name="Group 5"/>
            <p:cNvGrpSpPr/>
            <p:nvPr/>
          </p:nvGrpSpPr>
          <p:grpSpPr>
            <a:xfrm>
              <a:off x="14399" y="866727"/>
              <a:ext cx="9098280" cy="2215000"/>
              <a:chOff x="26158" y="937275"/>
              <a:chExt cx="9098280" cy="2215000"/>
            </a:xfrm>
          </p:grpSpPr>
          <p:pic>
            <p:nvPicPr>
              <p:cNvPr id="4" name="Picture 3" descr="y5.tiff"/>
              <p:cNvPicPr>
                <a:picLocks noChangeAspect="1"/>
              </p:cNvPicPr>
              <p:nvPr/>
            </p:nvPicPr>
            <p:blipFill>
              <a:blip r:embed="rId3"/>
              <a:stretch>
                <a:fillRect/>
              </a:stretch>
            </p:blipFill>
            <p:spPr>
              <a:xfrm>
                <a:off x="26158" y="937275"/>
                <a:ext cx="9098280" cy="2215000"/>
              </a:xfrm>
              <a:prstGeom prst="rect">
                <a:avLst/>
              </a:prstGeom>
            </p:spPr>
          </p:pic>
          <p:sp>
            <p:nvSpPr>
              <p:cNvPr id="3" name="TextBox 2"/>
              <p:cNvSpPr txBox="1"/>
              <p:nvPr/>
            </p:nvSpPr>
            <p:spPr>
              <a:xfrm>
                <a:off x="3280727" y="2622095"/>
                <a:ext cx="787845" cy="461665"/>
              </a:xfrm>
              <a:prstGeom prst="rect">
                <a:avLst/>
              </a:prstGeom>
              <a:noFill/>
            </p:spPr>
            <p:txBody>
              <a:bodyPr wrap="square" rtlCol="0">
                <a:spAutoFit/>
              </a:bodyPr>
              <a:lstStyle/>
              <a:p>
                <a:r>
                  <a:rPr lang="en-US" sz="2400" b="1" i="1" dirty="0"/>
                  <a:t>D</a:t>
                </a:r>
              </a:p>
            </p:txBody>
          </p:sp>
        </p:grpSp>
        <p:sp>
          <p:nvSpPr>
            <p:cNvPr id="16" name="TextBox 15"/>
            <p:cNvSpPr txBox="1"/>
            <p:nvPr/>
          </p:nvSpPr>
          <p:spPr>
            <a:xfrm>
              <a:off x="3505717" y="1799012"/>
              <a:ext cx="635811" cy="338554"/>
            </a:xfrm>
            <a:prstGeom prst="rect">
              <a:avLst/>
            </a:prstGeom>
            <a:noFill/>
          </p:spPr>
          <p:txBody>
            <a:bodyPr wrap="none" rtlCol="0">
              <a:spAutoFit/>
            </a:bodyPr>
            <a:lstStyle/>
            <a:p>
              <a:r>
                <a:rPr lang="en-US" sz="1600" b="1" dirty="0">
                  <a:solidFill>
                    <a:srgbClr val="008000"/>
                  </a:solidFill>
                </a:rPr>
                <a:t>GPDs</a:t>
              </a:r>
            </a:p>
          </p:txBody>
        </p:sp>
      </p:grpSp>
      <p:grpSp>
        <p:nvGrpSpPr>
          <p:cNvPr id="11" name="Group 10"/>
          <p:cNvGrpSpPr/>
          <p:nvPr/>
        </p:nvGrpSpPr>
        <p:grpSpPr>
          <a:xfrm>
            <a:off x="2654856" y="5208905"/>
            <a:ext cx="6443423" cy="1595783"/>
            <a:chOff x="2654856" y="5208905"/>
            <a:chExt cx="6443423" cy="1595783"/>
          </a:xfrm>
        </p:grpSpPr>
        <p:cxnSp>
          <p:nvCxnSpPr>
            <p:cNvPr id="26" name="Straight Arrow Connector 25"/>
            <p:cNvCxnSpPr/>
            <p:nvPr/>
          </p:nvCxnSpPr>
          <p:spPr>
            <a:xfrm flipH="1">
              <a:off x="3491318" y="5208905"/>
              <a:ext cx="2" cy="364506"/>
            </a:xfrm>
            <a:prstGeom prst="straightConnector1">
              <a:avLst/>
            </a:prstGeom>
            <a:ln>
              <a:solidFill>
                <a:srgbClr val="008000"/>
              </a:solidFill>
              <a:tailEnd type="arrow"/>
            </a:ln>
          </p:spPr>
          <p:style>
            <a:lnRef idx="3">
              <a:schemeClr val="accent3"/>
            </a:lnRef>
            <a:fillRef idx="0">
              <a:schemeClr val="accent3"/>
            </a:fillRef>
            <a:effectRef idx="2">
              <a:schemeClr val="accent3"/>
            </a:effectRef>
            <a:fontRef idx="minor">
              <a:schemeClr val="tx1"/>
            </a:fontRef>
          </p:style>
        </p:cxnSp>
        <p:sp>
          <p:nvSpPr>
            <p:cNvPr id="27" name="TextBox 26"/>
            <p:cNvSpPr txBox="1"/>
            <p:nvPr/>
          </p:nvSpPr>
          <p:spPr>
            <a:xfrm>
              <a:off x="2654856" y="5484329"/>
              <a:ext cx="1672927" cy="369332"/>
            </a:xfrm>
            <a:prstGeom prst="rect">
              <a:avLst/>
            </a:prstGeom>
            <a:noFill/>
          </p:spPr>
          <p:txBody>
            <a:bodyPr wrap="square" rtlCol="0">
              <a:spAutoFit/>
            </a:bodyPr>
            <a:lstStyle/>
            <a:p>
              <a:r>
                <a:rPr lang="en-US" dirty="0"/>
                <a:t>Known to 1%</a:t>
              </a:r>
            </a:p>
          </p:txBody>
        </p:sp>
        <p:cxnSp>
          <p:nvCxnSpPr>
            <p:cNvPr id="15" name="Straight Arrow Connector 14"/>
            <p:cNvCxnSpPr>
              <a:endCxn id="18" idx="0"/>
            </p:cNvCxnSpPr>
            <p:nvPr/>
          </p:nvCxnSpPr>
          <p:spPr>
            <a:xfrm flipH="1">
              <a:off x="5330927" y="5208905"/>
              <a:ext cx="7" cy="949452"/>
            </a:xfrm>
            <a:prstGeom prst="straightConnector1">
              <a:avLst/>
            </a:prstGeom>
            <a:ln>
              <a:solidFill>
                <a:srgbClr val="008000"/>
              </a:solidFill>
              <a:tailEnd type="arrow"/>
            </a:ln>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4127129" y="6158357"/>
              <a:ext cx="2407595" cy="646331"/>
            </a:xfrm>
            <a:prstGeom prst="rect">
              <a:avLst/>
            </a:prstGeom>
            <a:noFill/>
          </p:spPr>
          <p:txBody>
            <a:bodyPr wrap="square" rtlCol="0">
              <a:spAutoFit/>
            </a:bodyPr>
            <a:lstStyle/>
            <a:p>
              <a:pPr algn="ctr"/>
              <a:r>
                <a:rPr lang="en-US" dirty="0"/>
                <a:t>Linear combinations</a:t>
              </a:r>
            </a:p>
            <a:p>
              <a:pPr algn="ctr"/>
              <a:r>
                <a:rPr lang="en-US" dirty="0"/>
                <a:t>of GPDs</a:t>
              </a:r>
            </a:p>
          </p:txBody>
        </p:sp>
        <p:cxnSp>
          <p:nvCxnSpPr>
            <p:cNvPr id="20" name="Straight Arrow Connector 19"/>
            <p:cNvCxnSpPr/>
            <p:nvPr/>
          </p:nvCxnSpPr>
          <p:spPr>
            <a:xfrm flipH="1">
              <a:off x="7779580" y="5208905"/>
              <a:ext cx="3" cy="364506"/>
            </a:xfrm>
            <a:prstGeom prst="straightConnector1">
              <a:avLst/>
            </a:prstGeom>
            <a:ln>
              <a:solidFill>
                <a:srgbClr val="008000"/>
              </a:solidFill>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6460886" y="5484329"/>
              <a:ext cx="2637393" cy="646331"/>
            </a:xfrm>
            <a:prstGeom prst="rect">
              <a:avLst/>
            </a:prstGeom>
            <a:noFill/>
          </p:spPr>
          <p:txBody>
            <a:bodyPr wrap="square" rtlCol="0">
              <a:spAutoFit/>
            </a:bodyPr>
            <a:lstStyle/>
            <a:p>
              <a:pPr algn="ctr"/>
              <a:r>
                <a:rPr lang="en-US" dirty="0"/>
                <a:t>Bilinear combinations</a:t>
              </a:r>
            </a:p>
            <a:p>
              <a:pPr algn="ctr"/>
              <a:r>
                <a:rPr lang="en-US" dirty="0"/>
                <a:t>of GPDS </a:t>
              </a:r>
            </a:p>
          </p:txBody>
        </p:sp>
      </p:grpSp>
      <p:sp>
        <p:nvSpPr>
          <p:cNvPr id="7" name="TextBox 6"/>
          <p:cNvSpPr txBox="1"/>
          <p:nvPr/>
        </p:nvSpPr>
        <p:spPr>
          <a:xfrm>
            <a:off x="394328" y="3826706"/>
            <a:ext cx="6019384" cy="369332"/>
          </a:xfrm>
          <a:prstGeom prst="rect">
            <a:avLst/>
          </a:prstGeom>
          <a:solidFill>
            <a:schemeClr val="bg1"/>
          </a:solidFill>
        </p:spPr>
        <p:txBody>
          <a:bodyPr wrap="none" rtlCol="0">
            <a:spAutoFit/>
          </a:bodyPr>
          <a:lstStyle/>
          <a:p>
            <a:r>
              <a:rPr lang="en-US" dirty="0"/>
              <a:t>When only considering the handbag diagram (at </a:t>
            </a:r>
            <a:r>
              <a:rPr lang="en-US" dirty="0">
                <a:solidFill>
                  <a:srgbClr val="008000"/>
                </a:solidFill>
              </a:rPr>
              <a:t>leading twist</a:t>
            </a:r>
            <a:r>
              <a:rPr lang="en-US" dirty="0"/>
              <a:t>)</a:t>
            </a:r>
          </a:p>
        </p:txBody>
      </p:sp>
    </p:spTree>
    <p:extLst>
      <p:ext uri="{BB962C8B-B14F-4D97-AF65-F5344CB8AC3E}">
        <p14:creationId xmlns:p14="http://schemas.microsoft.com/office/powerpoint/2010/main" val="421642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gluon-timeline-600p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3035" y="988638"/>
            <a:ext cx="5545508" cy="1533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36" y="4109199"/>
            <a:ext cx="8496506" cy="2194560"/>
          </a:xfrm>
          <a:prstGeom prst="rect">
            <a:avLst/>
          </a:prstGeom>
        </p:spPr>
      </p:pic>
      <p:sp>
        <p:nvSpPr>
          <p:cNvPr id="10" name="Content Placeholder 2"/>
          <p:cNvSpPr txBox="1">
            <a:spLocks/>
          </p:cNvSpPr>
          <p:nvPr/>
        </p:nvSpPr>
        <p:spPr bwMode="auto">
          <a:xfrm>
            <a:off x="774454" y="272301"/>
            <a:ext cx="7682670" cy="713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2000" b="1" dirty="0">
                <a:solidFill>
                  <a:srgbClr val="008000"/>
                </a:solidFill>
                <a:latin typeface="+mn-lt"/>
              </a:rPr>
              <a:t>Nucleons are perfect laboratories for studying QCD .</a:t>
            </a:r>
          </a:p>
        </p:txBody>
      </p:sp>
      <p:sp>
        <p:nvSpPr>
          <p:cNvPr id="11" name="Content Placeholder 2"/>
          <p:cNvSpPr txBox="1">
            <a:spLocks/>
          </p:cNvSpPr>
          <p:nvPr/>
        </p:nvSpPr>
        <p:spPr bwMode="auto">
          <a:xfrm>
            <a:off x="329796" y="3158986"/>
            <a:ext cx="8571986" cy="798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2000" b="1" dirty="0">
                <a:solidFill>
                  <a:srgbClr val="008000"/>
                </a:solidFill>
                <a:latin typeface="+mn-lt"/>
              </a:rPr>
              <a:t>Lepton beams are well understood probes of their internal structure. </a:t>
            </a:r>
          </a:p>
        </p:txBody>
      </p:sp>
    </p:spTree>
    <p:extLst>
      <p:ext uri="{BB962C8B-B14F-4D97-AF65-F5344CB8AC3E}">
        <p14:creationId xmlns:p14="http://schemas.microsoft.com/office/powerpoint/2010/main" val="395954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7803"/>
          </a:xfrm>
        </p:spPr>
        <p:txBody>
          <a:bodyPr>
            <a:normAutofit/>
          </a:bodyPr>
          <a:lstStyle/>
          <a:p>
            <a:r>
              <a:rPr lang="en-US" b="1" dirty="0"/>
              <a:t>The DVCS program worldwide</a:t>
            </a:r>
          </a:p>
        </p:txBody>
      </p:sp>
      <p:grpSp>
        <p:nvGrpSpPr>
          <p:cNvPr id="10" name="Group 9"/>
          <p:cNvGrpSpPr/>
          <p:nvPr/>
        </p:nvGrpSpPr>
        <p:grpSpPr>
          <a:xfrm>
            <a:off x="4249546" y="3100482"/>
            <a:ext cx="4897677" cy="3658977"/>
            <a:chOff x="4527171" y="3199023"/>
            <a:chExt cx="4615462" cy="3533285"/>
          </a:xfrm>
        </p:grpSpPr>
        <p:pic>
          <p:nvPicPr>
            <p:cNvPr id="5" name="Picture 4" descr="u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448" y="3199023"/>
              <a:ext cx="4580185" cy="3533285"/>
            </a:xfrm>
            <a:prstGeom prst="rect">
              <a:avLst/>
            </a:prstGeom>
          </p:spPr>
        </p:pic>
        <p:sp>
          <p:nvSpPr>
            <p:cNvPr id="9" name="Rectangle 8"/>
            <p:cNvSpPr/>
            <p:nvPr/>
          </p:nvSpPr>
          <p:spPr>
            <a:xfrm>
              <a:off x="4527171" y="3199023"/>
              <a:ext cx="411559" cy="375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174517" y="3154882"/>
            <a:ext cx="8509049" cy="2762800"/>
          </a:xfrm>
        </p:spPr>
        <p:txBody>
          <a:bodyPr>
            <a:noAutofit/>
          </a:bodyPr>
          <a:lstStyle/>
          <a:p>
            <a:pPr>
              <a:buNone/>
            </a:pPr>
            <a:r>
              <a:rPr lang="en-US" sz="2000" b="1" dirty="0"/>
              <a:t>In the valence region (</a:t>
            </a:r>
            <a:r>
              <a:rPr lang="en-US" sz="2000" b="1" dirty="0" err="1"/>
              <a:t>JLab</a:t>
            </a:r>
            <a:r>
              <a:rPr lang="en-US" sz="2000" b="1" dirty="0"/>
              <a:t> 6 and </a:t>
            </a:r>
            <a:r>
              <a:rPr lang="en-US" sz="2000" b="1" dirty="0" err="1"/>
              <a:t>JLab</a:t>
            </a:r>
            <a:r>
              <a:rPr lang="en-US" sz="2000" b="1" dirty="0"/>
              <a:t> 12)</a:t>
            </a:r>
          </a:p>
          <a:p>
            <a:pPr>
              <a:buNone/>
            </a:pPr>
            <a:r>
              <a:rPr lang="en-US" sz="1800" dirty="0"/>
              <a:t>Partially complimentary, overlapping</a:t>
            </a:r>
          </a:p>
          <a:p>
            <a:r>
              <a:rPr lang="en-US" sz="2000" dirty="0"/>
              <a:t>Hall A/C: </a:t>
            </a:r>
          </a:p>
          <a:p>
            <a:pPr lvl="1"/>
            <a:r>
              <a:rPr lang="en-US" sz="1800" dirty="0"/>
              <a:t>high accuracy (~5%)</a:t>
            </a:r>
          </a:p>
          <a:p>
            <a:pPr lvl="1"/>
            <a:r>
              <a:rPr lang="en-US" sz="1800" dirty="0"/>
              <a:t>limited kinematic</a:t>
            </a:r>
          </a:p>
          <a:p>
            <a:pPr marL="457200" lvl="1" indent="0">
              <a:buNone/>
            </a:pPr>
            <a:r>
              <a:rPr lang="en-US" sz="2000" dirty="0">
                <a:solidFill>
                  <a:srgbClr val="008000"/>
                </a:solidFill>
              </a:rPr>
              <a:t>Test the validity of the formalism</a:t>
            </a:r>
          </a:p>
          <a:p>
            <a:r>
              <a:rPr lang="en-US" sz="2000" dirty="0"/>
              <a:t>Hall B:</a:t>
            </a:r>
          </a:p>
          <a:p>
            <a:pPr lvl="1"/>
            <a:r>
              <a:rPr lang="en-US" sz="1800" dirty="0"/>
              <a:t>limited accuracy (15+%)</a:t>
            </a:r>
          </a:p>
          <a:p>
            <a:pPr lvl="1"/>
            <a:r>
              <a:rPr lang="en-US" sz="1800" dirty="0"/>
              <a:t>wide kinematic range </a:t>
            </a:r>
          </a:p>
          <a:p>
            <a:pPr marL="457200" lvl="1" indent="0">
              <a:buNone/>
            </a:pPr>
            <a:r>
              <a:rPr lang="en-US" sz="2000" dirty="0">
                <a:solidFill>
                  <a:srgbClr val="008000"/>
                </a:solidFill>
              </a:rPr>
              <a:t>Map the GPDS</a:t>
            </a:r>
            <a:endParaRPr lang="en-US" sz="1800" dirty="0">
              <a:solidFill>
                <a:srgbClr val="008000"/>
              </a:solidFill>
            </a:endParaRPr>
          </a:p>
        </p:txBody>
      </p:sp>
      <p:sp>
        <p:nvSpPr>
          <p:cNvPr id="11" name="Content Placeholder 2"/>
          <p:cNvSpPr txBox="1">
            <a:spLocks/>
          </p:cNvSpPr>
          <p:nvPr/>
        </p:nvSpPr>
        <p:spPr>
          <a:xfrm>
            <a:off x="130506" y="768805"/>
            <a:ext cx="8856304" cy="50568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Comic Sans M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2000" b="1" dirty="0"/>
              <a:t>Experimental timeline</a:t>
            </a:r>
          </a:p>
          <a:p>
            <a:r>
              <a:rPr lang="en-US" sz="1800" dirty="0"/>
              <a:t>Pioneering results from non-dedicated experiments (Hall B and Hermes): ~2001</a:t>
            </a:r>
          </a:p>
          <a:p>
            <a:r>
              <a:rPr lang="en-US" sz="1800" dirty="0"/>
              <a:t>First round of dedicated experiments (Hall A/B, Hermes, H1&amp;ZEUS): ~ 2005</a:t>
            </a:r>
          </a:p>
          <a:p>
            <a:r>
              <a:rPr lang="en-US" sz="1800" dirty="0"/>
              <a:t>Second round of dedicated experiments (Halls A/B): ~2010</a:t>
            </a:r>
          </a:p>
          <a:p>
            <a:r>
              <a:rPr lang="en-US" sz="1800" dirty="0"/>
              <a:t>Compelling  DVCS program at JLab-12 </a:t>
            </a:r>
            <a:r>
              <a:rPr lang="en-US" sz="1800" dirty="0" err="1"/>
              <a:t>GeV</a:t>
            </a:r>
            <a:r>
              <a:rPr lang="en-US" sz="1800" dirty="0"/>
              <a:t> and Compass: 2015 and later</a:t>
            </a:r>
          </a:p>
          <a:p>
            <a:r>
              <a:rPr lang="en-US" sz="1800" dirty="0"/>
              <a:t>EIC program</a:t>
            </a:r>
            <a:r>
              <a:rPr lang="is-IS" sz="1800" dirty="0"/>
              <a:t>… </a:t>
            </a:r>
            <a:endParaRPr lang="en-US" sz="1800" dirty="0"/>
          </a:p>
        </p:txBody>
      </p:sp>
    </p:spTree>
    <p:extLst>
      <p:ext uri="{BB962C8B-B14F-4D97-AF65-F5344CB8AC3E}">
        <p14:creationId xmlns:p14="http://schemas.microsoft.com/office/powerpoint/2010/main" val="306921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09" y="1239211"/>
            <a:ext cx="5925575" cy="1828800"/>
          </a:xfrm>
          <a:prstGeom prst="rect">
            <a:avLst/>
          </a:prstGeom>
        </p:spPr>
      </p:pic>
      <p:sp>
        <p:nvSpPr>
          <p:cNvPr id="2" name="Title 1"/>
          <p:cNvSpPr>
            <a:spLocks noGrp="1"/>
          </p:cNvSpPr>
          <p:nvPr>
            <p:ph type="title"/>
          </p:nvPr>
        </p:nvSpPr>
        <p:spPr>
          <a:xfrm>
            <a:off x="479094" y="-204098"/>
            <a:ext cx="7150964" cy="977746"/>
          </a:xfrm>
        </p:spPr>
        <p:txBody>
          <a:bodyPr>
            <a:noAutofit/>
          </a:bodyPr>
          <a:lstStyle/>
          <a:p>
            <a:pPr algn="l"/>
            <a:r>
              <a:rPr lang="en-US" sz="2800" b="1" dirty="0"/>
              <a:t>How is the structure of the nucleon studied?</a:t>
            </a:r>
          </a:p>
        </p:txBody>
      </p:sp>
      <p:grpSp>
        <p:nvGrpSpPr>
          <p:cNvPr id="36" name="Group 35"/>
          <p:cNvGrpSpPr/>
          <p:nvPr/>
        </p:nvGrpSpPr>
        <p:grpSpPr>
          <a:xfrm>
            <a:off x="818496" y="4811865"/>
            <a:ext cx="7836697" cy="2123658"/>
            <a:chOff x="818496" y="4658579"/>
            <a:chExt cx="7836697" cy="2123658"/>
          </a:xfrm>
        </p:grpSpPr>
        <p:grpSp>
          <p:nvGrpSpPr>
            <p:cNvPr id="33" name="Group 32"/>
            <p:cNvGrpSpPr/>
            <p:nvPr/>
          </p:nvGrpSpPr>
          <p:grpSpPr>
            <a:xfrm>
              <a:off x="818496" y="4658579"/>
              <a:ext cx="2784010" cy="2123658"/>
              <a:chOff x="52136" y="4658579"/>
              <a:chExt cx="2784010" cy="2123658"/>
            </a:xfrm>
          </p:grpSpPr>
          <p:sp>
            <p:nvSpPr>
              <p:cNvPr id="27" name="TextBox 26"/>
              <p:cNvSpPr txBox="1"/>
              <p:nvPr/>
            </p:nvSpPr>
            <p:spPr>
              <a:xfrm>
                <a:off x="52136" y="4658579"/>
                <a:ext cx="2784010" cy="2123658"/>
              </a:xfrm>
              <a:prstGeom prst="rect">
                <a:avLst/>
              </a:prstGeom>
              <a:noFill/>
            </p:spPr>
            <p:txBody>
              <a:bodyPr wrap="none" rtlCol="0">
                <a:spAutoFit/>
              </a:bodyPr>
              <a:lstStyle/>
              <a:p>
                <a:pPr algn="ctr"/>
                <a:r>
                  <a:rPr lang="en-US" sz="2400" b="1" dirty="0">
                    <a:solidFill>
                      <a:srgbClr val="008000"/>
                    </a:solidFill>
                  </a:rPr>
                  <a:t>Elastic:</a:t>
                </a:r>
              </a:p>
              <a:p>
                <a:pPr algn="ctr"/>
                <a:endParaRPr lang="en-US" dirty="0"/>
              </a:p>
              <a:p>
                <a:pPr algn="ctr"/>
                <a:endParaRPr lang="en-US" dirty="0"/>
              </a:p>
              <a:p>
                <a:pPr algn="ctr"/>
                <a:r>
                  <a:rPr lang="en-US" dirty="0"/>
                  <a:t> </a:t>
                </a:r>
              </a:p>
              <a:p>
                <a:pPr algn="ctr"/>
                <a:r>
                  <a:rPr lang="en-US" dirty="0"/>
                  <a:t>Form factors:</a:t>
                </a:r>
              </a:p>
              <a:p>
                <a:pPr algn="ctr"/>
                <a:r>
                  <a:rPr lang="en-US" dirty="0"/>
                  <a:t>Transverse spatial structure</a:t>
                </a:r>
              </a:p>
              <a:p>
                <a:endParaRPr lang="en-US" dirty="0"/>
              </a:p>
            </p:txBody>
          </p:sp>
          <p:pic>
            <p:nvPicPr>
              <p:cNvPr id="28" name="Picture 2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55" y="5243249"/>
                <a:ext cx="1740706" cy="320040"/>
              </a:xfrm>
              <a:prstGeom prst="rect">
                <a:avLst/>
              </a:prstGeom>
            </p:spPr>
          </p:pic>
        </p:grpSp>
        <p:grpSp>
          <p:nvGrpSpPr>
            <p:cNvPr id="34" name="Group 33"/>
            <p:cNvGrpSpPr/>
            <p:nvPr/>
          </p:nvGrpSpPr>
          <p:grpSpPr>
            <a:xfrm>
              <a:off x="5236281" y="4658579"/>
              <a:ext cx="3418912" cy="1846659"/>
              <a:chOff x="5236281" y="4658579"/>
              <a:chExt cx="3418912" cy="1846659"/>
            </a:xfrm>
          </p:grpSpPr>
          <p:sp>
            <p:nvSpPr>
              <p:cNvPr id="29" name="TextBox 28"/>
              <p:cNvSpPr txBox="1"/>
              <p:nvPr/>
            </p:nvSpPr>
            <p:spPr>
              <a:xfrm>
                <a:off x="5236281" y="4658579"/>
                <a:ext cx="3418912" cy="1846659"/>
              </a:xfrm>
              <a:prstGeom prst="rect">
                <a:avLst/>
              </a:prstGeom>
              <a:noFill/>
              <a:ln>
                <a:noFill/>
              </a:ln>
            </p:spPr>
            <p:txBody>
              <a:bodyPr wrap="none" rtlCol="0">
                <a:spAutoFit/>
              </a:bodyPr>
              <a:lstStyle/>
              <a:p>
                <a:pPr algn="ctr"/>
                <a:r>
                  <a:rPr lang="en-US" sz="2400" b="1" dirty="0">
                    <a:solidFill>
                      <a:srgbClr val="008000"/>
                    </a:solidFill>
                  </a:rPr>
                  <a:t>Deep Inelastic:</a:t>
                </a:r>
              </a:p>
              <a:p>
                <a:pPr algn="ctr"/>
                <a:endParaRPr lang="en-US" dirty="0"/>
              </a:p>
              <a:p>
                <a:pPr algn="ctr"/>
                <a:endParaRPr lang="en-US" dirty="0"/>
              </a:p>
              <a:p>
                <a:pPr algn="ctr"/>
                <a:endParaRPr lang="en-US" dirty="0"/>
              </a:p>
              <a:p>
                <a:pPr algn="ctr"/>
                <a:r>
                  <a:rPr lang="en-US" dirty="0"/>
                  <a:t> Parton distribution functions:</a:t>
                </a:r>
              </a:p>
              <a:p>
                <a:pPr algn="ctr"/>
                <a:r>
                  <a:rPr lang="en-US" dirty="0"/>
                  <a:t>Longitudinal momentum structure</a:t>
                </a:r>
              </a:p>
            </p:txBody>
          </p:sp>
          <p:pic>
            <p:nvPicPr>
              <p:cNvPr id="31" name="Picture 3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467" y="5243249"/>
                <a:ext cx="2771078" cy="320040"/>
              </a:xfrm>
              <a:prstGeom prst="rect">
                <a:avLst/>
              </a:prstGeom>
            </p:spPr>
          </p:pic>
        </p:grpSp>
      </p:grpSp>
      <p:sp>
        <p:nvSpPr>
          <p:cNvPr id="3" name="TextBox 2"/>
          <p:cNvSpPr txBox="1"/>
          <p:nvPr/>
        </p:nvSpPr>
        <p:spPr>
          <a:xfrm>
            <a:off x="5236281" y="2503236"/>
            <a:ext cx="838503" cy="369332"/>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r>
              <a:rPr lang="en-US" dirty="0">
                <a:latin typeface="Symbol" charset="2"/>
                <a:cs typeface="Symbol" charset="2"/>
              </a:rPr>
              <a:t>u</a:t>
            </a:r>
            <a:r>
              <a:rPr lang="en-US" dirty="0"/>
              <a:t>= E-E’</a:t>
            </a:r>
          </a:p>
        </p:txBody>
      </p:sp>
      <p:sp>
        <p:nvSpPr>
          <p:cNvPr id="20" name="TextBox 19"/>
          <p:cNvSpPr txBox="1"/>
          <p:nvPr/>
        </p:nvSpPr>
        <p:spPr>
          <a:xfrm>
            <a:off x="1357523" y="1063485"/>
            <a:ext cx="1230513" cy="369332"/>
          </a:xfrm>
          <a:prstGeom prst="rect">
            <a:avLst/>
          </a:prstGeom>
          <a:solidFill>
            <a:schemeClr val="accent1">
              <a:lumMod val="20000"/>
              <a:lumOff val="80000"/>
            </a:schemeClr>
          </a:solidFill>
          <a:ln>
            <a:solidFill>
              <a:schemeClr val="accent1">
                <a:lumMod val="20000"/>
                <a:lumOff val="80000"/>
              </a:schemeClr>
            </a:solidFill>
          </a:ln>
        </p:spPr>
        <p:txBody>
          <a:bodyPr wrap="none" rtlCol="0">
            <a:spAutoFit/>
          </a:bodyPr>
          <a:lstStyle/>
          <a:p>
            <a:r>
              <a:rPr lang="en-US" dirty="0">
                <a:latin typeface="+mj-lt"/>
                <a:cs typeface="Symbol" charset="2"/>
              </a:rPr>
              <a:t>At Q</a:t>
            </a:r>
            <a:r>
              <a:rPr lang="en-US" baseline="30000" dirty="0">
                <a:latin typeface="+mj-lt"/>
                <a:cs typeface="Symbol" charset="2"/>
              </a:rPr>
              <a:t>2</a:t>
            </a:r>
            <a:r>
              <a:rPr lang="en-US" dirty="0">
                <a:latin typeface="+mj-lt"/>
                <a:cs typeface="Symbol" charset="2"/>
              </a:rPr>
              <a:t> fixed</a:t>
            </a:r>
            <a:endParaRPr lang="en-US" dirty="0">
              <a:latin typeface="+mj-lt"/>
            </a:endParaRPr>
          </a:p>
        </p:txBody>
      </p:sp>
      <p:grpSp>
        <p:nvGrpSpPr>
          <p:cNvPr id="4" name="Group 3"/>
          <p:cNvGrpSpPr/>
          <p:nvPr/>
        </p:nvGrpSpPr>
        <p:grpSpPr>
          <a:xfrm>
            <a:off x="1357523" y="556095"/>
            <a:ext cx="7654496" cy="4046303"/>
            <a:chOff x="1357523" y="398655"/>
            <a:chExt cx="7654496" cy="4046303"/>
          </a:xfrm>
        </p:grpSpPr>
        <p:pic>
          <p:nvPicPr>
            <p:cNvPr id="16" name="Picture 15"/>
            <p:cNvPicPr>
              <a:picLocks noChangeAspect="1"/>
            </p:cNvPicPr>
            <p:nvPr/>
          </p:nvPicPr>
          <p:blipFill>
            <a:blip r:embed="rId5"/>
            <a:stretch>
              <a:fillRect/>
            </a:stretch>
          </p:blipFill>
          <p:spPr>
            <a:xfrm>
              <a:off x="6500047" y="439629"/>
              <a:ext cx="2446896" cy="2743200"/>
            </a:xfrm>
            <a:prstGeom prst="rect">
              <a:avLst/>
            </a:prstGeom>
          </p:spPr>
        </p:pic>
        <p:sp>
          <p:nvSpPr>
            <p:cNvPr id="17" name="TextBox 16"/>
            <p:cNvSpPr txBox="1"/>
            <p:nvPr/>
          </p:nvSpPr>
          <p:spPr>
            <a:xfrm>
              <a:off x="6458140" y="398655"/>
              <a:ext cx="2553879" cy="307777"/>
            </a:xfrm>
            <a:prstGeom prst="rect">
              <a:avLst/>
            </a:prstGeom>
            <a:solidFill>
              <a:schemeClr val="bg1"/>
            </a:solidFill>
          </p:spPr>
          <p:txBody>
            <a:bodyPr wrap="none" rtlCol="0">
              <a:spAutoFit/>
            </a:bodyPr>
            <a:lstStyle/>
            <a:p>
              <a:r>
                <a:rPr lang="en-US" sz="1400" dirty="0">
                  <a:solidFill>
                    <a:schemeClr val="bg1">
                      <a:lumMod val="50000"/>
                    </a:schemeClr>
                  </a:solidFill>
                </a:rPr>
                <a:t>Cross section/Mott cross section</a:t>
              </a:r>
            </a:p>
          </p:txBody>
        </p:sp>
        <p:pic>
          <p:nvPicPr>
            <p:cNvPr id="18" name="Picture 1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616" y="3759158"/>
              <a:ext cx="4497779" cy="685800"/>
            </a:xfrm>
            <a:prstGeom prst="rect">
              <a:avLst/>
            </a:prstGeom>
            <a:ln>
              <a:noFill/>
            </a:ln>
          </p:spPr>
        </p:pic>
        <p:sp>
          <p:nvSpPr>
            <p:cNvPr id="19" name="TextBox 18"/>
            <p:cNvSpPr txBox="1"/>
            <p:nvPr/>
          </p:nvSpPr>
          <p:spPr>
            <a:xfrm>
              <a:off x="1357523" y="3292728"/>
              <a:ext cx="1853467" cy="369332"/>
            </a:xfrm>
            <a:prstGeom prst="rect">
              <a:avLst/>
            </a:prstGeom>
            <a:noFill/>
          </p:spPr>
          <p:txBody>
            <a:bodyPr wrap="none" rtlCol="0">
              <a:spAutoFit/>
            </a:bodyPr>
            <a:lstStyle/>
            <a:p>
              <a:r>
                <a:rPr lang="en-US" dirty="0"/>
                <a:t>Point like fermion</a:t>
              </a:r>
            </a:p>
          </p:txBody>
        </p:sp>
        <p:cxnSp>
          <p:nvCxnSpPr>
            <p:cNvPr id="21" name="Elbow Connector 20"/>
            <p:cNvCxnSpPr/>
            <p:nvPr/>
          </p:nvCxnSpPr>
          <p:spPr>
            <a:xfrm rot="10800000">
              <a:off x="3210990" y="3496303"/>
              <a:ext cx="1426224" cy="289491"/>
            </a:xfrm>
            <a:prstGeom prst="bentConnector3">
              <a:avLst>
                <a:gd name="adj1" fmla="val 106"/>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058395" y="2954367"/>
              <a:ext cx="1914232" cy="338554"/>
            </a:xfrm>
            <a:prstGeom prst="rect">
              <a:avLst/>
            </a:prstGeom>
            <a:solidFill>
              <a:schemeClr val="bg1"/>
            </a:solidFill>
            <a:ln>
              <a:noFill/>
            </a:ln>
          </p:spPr>
          <p:txBody>
            <a:bodyPr wrap="square" rtlCol="0">
              <a:spAutoFit/>
            </a:bodyPr>
            <a:lstStyle/>
            <a:p>
              <a:pPr algn="r"/>
              <a:r>
                <a:rPr lang="en-US" sz="1600" dirty="0">
                  <a:solidFill>
                    <a:schemeClr val="bg1">
                      <a:lumMod val="50000"/>
                    </a:schemeClr>
                  </a:solidFill>
                  <a:latin typeface="+mj-lt"/>
                  <a:cs typeface="Symbol" charset="2"/>
                </a:rPr>
                <a:t>Q</a:t>
              </a:r>
              <a:r>
                <a:rPr lang="en-US" sz="1600" baseline="30000" dirty="0">
                  <a:solidFill>
                    <a:schemeClr val="bg1">
                      <a:lumMod val="50000"/>
                    </a:schemeClr>
                  </a:solidFill>
                  <a:latin typeface="+mj-lt"/>
                  <a:cs typeface="Symbol" charset="2"/>
                </a:rPr>
                <a:t>2</a:t>
              </a:r>
              <a:r>
                <a:rPr lang="en-US" sz="1600" dirty="0">
                  <a:solidFill>
                    <a:schemeClr val="bg1">
                      <a:lumMod val="50000"/>
                    </a:schemeClr>
                  </a:solidFill>
                  <a:latin typeface="+mj-lt"/>
                  <a:cs typeface="Symbol" charset="2"/>
                </a:rPr>
                <a:t>  (GeV</a:t>
              </a:r>
              <a:r>
                <a:rPr lang="en-US" sz="1600" baseline="30000" dirty="0">
                  <a:solidFill>
                    <a:schemeClr val="bg1">
                      <a:lumMod val="50000"/>
                    </a:schemeClr>
                  </a:solidFill>
                  <a:latin typeface="+mj-lt"/>
                  <a:cs typeface="Symbol" charset="2"/>
                </a:rPr>
                <a:t>2</a:t>
              </a:r>
              <a:r>
                <a:rPr lang="en-US" sz="1600" dirty="0">
                  <a:solidFill>
                    <a:schemeClr val="bg1">
                      <a:lumMod val="50000"/>
                    </a:schemeClr>
                  </a:solidFill>
                  <a:latin typeface="+mj-lt"/>
                  <a:cs typeface="Symbol" charset="2"/>
                </a:rPr>
                <a:t>)</a:t>
              </a:r>
              <a:endParaRPr lang="en-US" sz="1600" dirty="0">
                <a:solidFill>
                  <a:schemeClr val="bg1">
                    <a:lumMod val="50000"/>
                  </a:schemeClr>
                </a:solidFill>
                <a:latin typeface="+mj-lt"/>
              </a:endParaRPr>
            </a:p>
          </p:txBody>
        </p:sp>
      </p:grpSp>
    </p:spTree>
    <p:extLst>
      <p:ext uri="{BB962C8B-B14F-4D97-AF65-F5344CB8AC3E}">
        <p14:creationId xmlns:p14="http://schemas.microsoft.com/office/powerpoint/2010/main" val="346615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572"/>
            <a:ext cx="8229600" cy="1143000"/>
          </a:xfrm>
        </p:spPr>
        <p:txBody>
          <a:bodyPr/>
          <a:lstStyle/>
          <a:p>
            <a:r>
              <a:rPr lang="en-US" b="1" dirty="0"/>
              <a:t>3D picture of the nucleon</a:t>
            </a:r>
          </a:p>
        </p:txBody>
      </p:sp>
      <p:pic>
        <p:nvPicPr>
          <p:cNvPr id="6" name="Picture 5" descr="u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64" y="637063"/>
            <a:ext cx="8758448" cy="4114800"/>
          </a:xfrm>
          <a:prstGeom prst="rect">
            <a:avLst/>
          </a:prstGeom>
        </p:spPr>
      </p:pic>
      <p:sp>
        <p:nvSpPr>
          <p:cNvPr id="7" name="TextBox 6"/>
          <p:cNvSpPr txBox="1"/>
          <p:nvPr/>
        </p:nvSpPr>
        <p:spPr>
          <a:xfrm>
            <a:off x="0" y="6607555"/>
            <a:ext cx="2365996" cy="261610"/>
          </a:xfrm>
          <a:prstGeom prst="rect">
            <a:avLst/>
          </a:prstGeom>
          <a:noFill/>
        </p:spPr>
        <p:txBody>
          <a:bodyPr wrap="none" rtlCol="0">
            <a:spAutoFit/>
          </a:bodyPr>
          <a:lstStyle/>
          <a:p>
            <a:r>
              <a:rPr lang="en-US" sz="1100" dirty="0"/>
              <a:t>Slide from S. </a:t>
            </a:r>
            <a:r>
              <a:rPr lang="en-US" sz="1100" dirty="0" err="1"/>
              <a:t>Stepanyan</a:t>
            </a:r>
            <a:r>
              <a:rPr lang="en-US" sz="1100" dirty="0"/>
              <a:t>, GHP April ‘15</a:t>
            </a:r>
          </a:p>
        </p:txBody>
      </p:sp>
      <p:grpSp>
        <p:nvGrpSpPr>
          <p:cNvPr id="3" name="Group 2"/>
          <p:cNvGrpSpPr/>
          <p:nvPr/>
        </p:nvGrpSpPr>
        <p:grpSpPr>
          <a:xfrm>
            <a:off x="808982" y="3931742"/>
            <a:ext cx="8332510" cy="2931898"/>
            <a:chOff x="808982" y="3931742"/>
            <a:chExt cx="8332510" cy="2931898"/>
          </a:xfrm>
        </p:grpSpPr>
        <p:pic>
          <p:nvPicPr>
            <p:cNvPr id="11" name="Picture 10"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14" y="4806240"/>
              <a:ext cx="4282878" cy="2057400"/>
            </a:xfrm>
            <a:prstGeom prst="rect">
              <a:avLst/>
            </a:prstGeom>
          </p:spPr>
        </p:pic>
        <p:sp>
          <p:nvSpPr>
            <p:cNvPr id="8" name="TextBox 7"/>
            <p:cNvSpPr txBox="1"/>
            <p:nvPr/>
          </p:nvSpPr>
          <p:spPr>
            <a:xfrm>
              <a:off x="808982" y="3931742"/>
              <a:ext cx="7376717" cy="946413"/>
            </a:xfrm>
            <a:prstGeom prst="rect">
              <a:avLst/>
            </a:prstGeom>
            <a:solidFill>
              <a:srgbClr val="FFFFFF"/>
            </a:solidFill>
          </p:spPr>
          <p:txBody>
            <a:bodyPr wrap="none" rtlCol="0">
              <a:spAutoFit/>
            </a:bodyPr>
            <a:lstStyle/>
            <a:p>
              <a:pPr algn="ctr"/>
              <a:r>
                <a:rPr lang="en-US" sz="1850" b="1" dirty="0">
                  <a:solidFill>
                    <a:srgbClr val="008000"/>
                  </a:solidFill>
                </a:rPr>
                <a:t>Generalized Parton Distribution Function </a:t>
              </a:r>
              <a:r>
                <a:rPr lang="en-US" sz="1850" dirty="0"/>
                <a:t>:</a:t>
              </a:r>
            </a:p>
            <a:p>
              <a:pPr algn="ctr"/>
              <a:r>
                <a:rPr lang="en-US" sz="1850" dirty="0"/>
                <a:t>3-D imaging of the nucleon with access to </a:t>
              </a:r>
              <a:r>
                <a:rPr lang="en-US" sz="1850" b="1" dirty="0"/>
                <a:t>correlations</a:t>
              </a:r>
              <a:r>
                <a:rPr lang="en-US" sz="1850" dirty="0"/>
                <a:t> between </a:t>
              </a:r>
            </a:p>
            <a:p>
              <a:r>
                <a:rPr lang="en-US" sz="1850" b="1" dirty="0"/>
                <a:t>transverse spatial</a:t>
              </a:r>
              <a:r>
                <a:rPr lang="en-US" sz="1850" i="1" dirty="0"/>
                <a:t> </a:t>
              </a:r>
              <a:r>
                <a:rPr lang="en-US" sz="1850" b="1" dirty="0"/>
                <a:t>distribution and longitudinal momentum distributions.</a:t>
              </a:r>
              <a:endParaRPr lang="en-US" dirty="0"/>
            </a:p>
          </p:txBody>
        </p:sp>
      </p:grpSp>
    </p:spTree>
    <p:extLst>
      <p:ext uri="{BB962C8B-B14F-4D97-AF65-F5344CB8AC3E}">
        <p14:creationId xmlns:p14="http://schemas.microsoft.com/office/powerpoint/2010/main" val="145701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4851"/>
            <a:ext cx="6400800" cy="682124"/>
          </a:xfrm>
        </p:spPr>
        <p:txBody>
          <a:bodyPr>
            <a:normAutofit/>
          </a:bodyPr>
          <a:lstStyle/>
          <a:p>
            <a:r>
              <a:rPr lang="en-US" dirty="0"/>
              <a:t>J. Roche (Ohio University)</a:t>
            </a:r>
          </a:p>
          <a:p>
            <a:endParaRPr lang="en-US" dirty="0"/>
          </a:p>
        </p:txBody>
      </p:sp>
      <p:sp>
        <p:nvSpPr>
          <p:cNvPr id="5" name="Subtitle 2"/>
          <p:cNvSpPr txBox="1">
            <a:spLocks/>
          </p:cNvSpPr>
          <p:nvPr/>
        </p:nvSpPr>
        <p:spPr>
          <a:xfrm>
            <a:off x="512120" y="1932547"/>
            <a:ext cx="8269594" cy="425334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85000" lnSpcReduction="10000"/>
          </a:bodyPr>
          <a:lstStyle/>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a:ln>
                  <a:noFill/>
                </a:ln>
                <a:effectLst/>
                <a:uLnTx/>
                <a:uFillTx/>
                <a:cs typeface="Comic Sans MS"/>
              </a:rPr>
              <a:t>Hard exclusive</a:t>
            </a:r>
            <a:r>
              <a:rPr kumimoji="0" lang="en-US" sz="2700" b="0" i="0" u="none" strike="noStrike" kern="1200" cap="none" spc="0" normalizeH="0" noProof="0" dirty="0">
                <a:ln>
                  <a:noFill/>
                </a:ln>
                <a:effectLst/>
                <a:uLnTx/>
                <a:uFillTx/>
                <a:cs typeface="Comic Sans MS"/>
              </a:rPr>
              <a:t> reactions allow </a:t>
            </a:r>
            <a:r>
              <a:rPr lang="en-US" sz="2700" dirty="0">
                <a:cs typeface="Comic Sans MS"/>
              </a:rPr>
              <a:t>the study of the 3D structure of nucleon through the measure of Generalized Parton Distributions that goes beyond what can be achieved with Elastic and Deep Inelastic Scattering.</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700" b="0" i="0" u="none" strike="noStrike" kern="1200" cap="none" spc="0" normalizeH="0" noProof="0" dirty="0">
              <a:ln>
                <a:noFill/>
              </a:ln>
              <a:effectLst/>
              <a:uLnTx/>
              <a:uFillTx/>
              <a:cs typeface="Comic Sans MS"/>
            </a:endParaRP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noProof="0" dirty="0">
                <a:ln>
                  <a:noFill/>
                </a:ln>
                <a:solidFill>
                  <a:srgbClr val="7F7F7F"/>
                </a:solidFill>
                <a:effectLst/>
                <a:uLnTx/>
                <a:uFillTx/>
                <a:cs typeface="Comic Sans MS"/>
              </a:rPr>
              <a:t>Dedicated experiments are conducted world-wide. In the valence region, </a:t>
            </a:r>
            <a:r>
              <a:rPr lang="en-US" sz="2700" noProof="0" dirty="0">
                <a:solidFill>
                  <a:srgbClr val="7F7F7F"/>
                </a:solidFill>
                <a:cs typeface="Comic Sans MS"/>
              </a:rPr>
              <a:t>t</a:t>
            </a:r>
            <a:r>
              <a:rPr lang="en-US" sz="2700" dirty="0">
                <a:solidFill>
                  <a:srgbClr val="7F7F7F"/>
                </a:solidFill>
                <a:cs typeface="Comic Sans MS"/>
              </a:rPr>
              <a:t>he growing set of existing results is helping refine our approach to extracting  the GPDs from the data.</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lang="en-US" sz="2700" dirty="0">
              <a:solidFill>
                <a:srgbClr val="7F7F7F"/>
              </a:solidFill>
              <a:cs typeface="Comic Sans MS"/>
            </a:endParaRPr>
          </a:p>
          <a:p>
            <a:pPr marL="457200" indent="-457200" algn="just">
              <a:spcBef>
                <a:spcPct val="20000"/>
              </a:spcBef>
              <a:buFont typeface="Arial"/>
              <a:buChar char="•"/>
              <a:defRPr/>
            </a:pPr>
            <a:r>
              <a:rPr lang="en-US" sz="2700" dirty="0">
                <a:solidFill>
                  <a:srgbClr val="7F7F7F"/>
                </a:solidFill>
                <a:cs typeface="Comic Sans MS"/>
              </a:rPr>
              <a:t>DVCS experiments are an essential part of the comprehensive GPD program with the 12 </a:t>
            </a:r>
            <a:r>
              <a:rPr lang="en-US" sz="2700" dirty="0" err="1">
                <a:solidFill>
                  <a:srgbClr val="7F7F7F"/>
                </a:solidFill>
                <a:cs typeface="Comic Sans MS"/>
              </a:rPr>
              <a:t>GeV</a:t>
            </a:r>
            <a:r>
              <a:rPr lang="en-US" sz="2700" dirty="0">
                <a:solidFill>
                  <a:srgbClr val="7F7F7F"/>
                </a:solidFill>
                <a:cs typeface="Comic Sans MS"/>
              </a:rPr>
              <a:t> CEBAF beam </a:t>
            </a:r>
            <a:r>
              <a:rPr lang="en-US" sz="2100" dirty="0">
                <a:solidFill>
                  <a:srgbClr val="7F7F7F"/>
                </a:solidFill>
                <a:cs typeface="Comic Sans MS"/>
              </a:rPr>
              <a:t>and the EIC</a:t>
            </a:r>
            <a:r>
              <a:rPr lang="en-US" sz="2200" dirty="0">
                <a:solidFill>
                  <a:srgbClr val="7F7F7F"/>
                </a:solidFill>
                <a:cs typeface="Comic Sans MS"/>
              </a:rPr>
              <a:t>. </a:t>
            </a:r>
            <a:endParaRPr kumimoji="0" lang="en-US" sz="2800" b="0" i="0" u="none" strike="noStrike" kern="1200" cap="none" spc="0" normalizeH="0" baseline="0" noProof="0" dirty="0">
              <a:ln>
                <a:noFill/>
              </a:ln>
              <a:solidFill>
                <a:srgbClr val="7F7F7F"/>
              </a:solidFill>
              <a:effectLst/>
              <a:uLnTx/>
              <a:uFillTx/>
              <a:latin typeface="Comic Sans MS"/>
              <a:cs typeface="Comic Sans MS"/>
            </a:endParaRPr>
          </a:p>
        </p:txBody>
      </p:sp>
      <p:pic>
        <p:nvPicPr>
          <p:cNvPr id="4" name="Picture 3" descr="ns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5" y="6280713"/>
            <a:ext cx="502920" cy="505949"/>
          </a:xfrm>
          <a:prstGeom prst="rect">
            <a:avLst/>
          </a:prstGeom>
        </p:spPr>
      </p:pic>
      <p:sp>
        <p:nvSpPr>
          <p:cNvPr id="8" name="Title 1"/>
          <p:cNvSpPr txBox="1">
            <a:spLocks/>
          </p:cNvSpPr>
          <p:nvPr/>
        </p:nvSpPr>
        <p:spPr>
          <a:xfrm>
            <a:off x="0" y="9968"/>
            <a:ext cx="9144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400" b="1" kern="1200">
                <a:solidFill>
                  <a:srgbClr val="008000"/>
                </a:solidFill>
                <a:latin typeface="+mj-lt"/>
                <a:ea typeface="+mj-ea"/>
                <a:cs typeface="Comic Sans MS"/>
              </a:defRPr>
            </a:lvl1pPr>
          </a:lstStyle>
          <a:p>
            <a:r>
              <a:rPr lang="en-US" sz="3600" spc="-150" dirty="0"/>
              <a:t>A glimpse of gluon through </a:t>
            </a:r>
            <a:br>
              <a:rPr lang="en-US" sz="3600" spc="-150" dirty="0"/>
            </a:br>
            <a:r>
              <a:rPr lang="en-US" sz="3600" spc="-150" dirty="0"/>
              <a:t>Deeply Virtual Compton Scattering on the proton</a:t>
            </a:r>
          </a:p>
        </p:txBody>
      </p:sp>
    </p:spTree>
    <p:extLst>
      <p:ext uri="{BB962C8B-B14F-4D97-AF65-F5344CB8AC3E}">
        <p14:creationId xmlns:p14="http://schemas.microsoft.com/office/powerpoint/2010/main" val="597164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85" y="885498"/>
            <a:ext cx="4219575" cy="5419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1386395" y="1541246"/>
            <a:ext cx="899605" cy="523220"/>
          </a:xfrm>
          <a:prstGeom prst="rect">
            <a:avLst/>
          </a:prstGeom>
          <a:solidFill>
            <a:schemeClr val="bg1"/>
          </a:solidFill>
        </p:spPr>
        <p:txBody>
          <a:bodyPr wrap="none">
            <a:spAutoFit/>
          </a:bodyPr>
          <a:lstStyle/>
          <a:p>
            <a:pPr algn="ctr"/>
            <a:r>
              <a:rPr lang="fr-FR" sz="2400" b="1" dirty="0">
                <a:solidFill>
                  <a:srgbClr val="0070C0"/>
                </a:solidFill>
              </a:rPr>
              <a:t>Q</a:t>
            </a:r>
            <a:r>
              <a:rPr lang="fr-FR" sz="2400" b="1" dirty="0">
                <a:solidFill>
                  <a:srgbClr val="0070C0"/>
                </a:solidFill>
                <a:cs typeface="Times New Roman" pitchFamily="18" charset="0"/>
              </a:rPr>
              <a:t>²</a:t>
            </a:r>
            <a:r>
              <a:rPr lang="fr-FR" b="1" dirty="0">
                <a:solidFill>
                  <a:srgbClr val="0070C0"/>
                </a:solidFill>
                <a:latin typeface="Comic Sans MS" pitchFamily="66" charset="0"/>
                <a:cs typeface="Times New Roman" pitchFamily="18" charset="0"/>
              </a:rPr>
              <a:t>,</a:t>
            </a:r>
            <a:r>
              <a:rPr lang="fr-FR" sz="2800" b="1" dirty="0">
                <a:solidFill>
                  <a:srgbClr val="0070C0"/>
                </a:solidFill>
                <a:latin typeface="Script MT Bold" panose="03040602040607080904" pitchFamily="66" charset="0"/>
                <a:cs typeface="Times New Roman" pitchFamily="18" charset="0"/>
              </a:rPr>
              <a:t>x</a:t>
            </a:r>
            <a:r>
              <a:rPr lang="fr-FR" b="1" baseline="-25000" dirty="0">
                <a:solidFill>
                  <a:srgbClr val="0070C0"/>
                </a:solidFill>
                <a:latin typeface="Comic Sans MS" pitchFamily="66" charset="0"/>
                <a:cs typeface="Times New Roman" pitchFamily="18" charset="0"/>
              </a:rPr>
              <a:t>B</a:t>
            </a:r>
            <a:endParaRPr lang="en-GB" b="1" baseline="-25000" dirty="0">
              <a:solidFill>
                <a:srgbClr val="0070C0"/>
              </a:solidFill>
              <a:latin typeface="Comic Sans MS" pitchFamily="66" charset="0"/>
            </a:endParaRPr>
          </a:p>
        </p:txBody>
      </p:sp>
      <p:sp>
        <p:nvSpPr>
          <p:cNvPr id="4" name="Triangle rectangle 3"/>
          <p:cNvSpPr/>
          <p:nvPr/>
        </p:nvSpPr>
        <p:spPr>
          <a:xfrm rot="6309231">
            <a:off x="2313420" y="637020"/>
            <a:ext cx="914400" cy="914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6200" y="1362403"/>
            <a:ext cx="319318" cy="523220"/>
          </a:xfrm>
          <a:prstGeom prst="rect">
            <a:avLst/>
          </a:prstGeom>
          <a:noFill/>
        </p:spPr>
        <p:txBody>
          <a:bodyPr wrap="none" rtlCol="0">
            <a:spAutoFit/>
          </a:bodyPr>
          <a:lstStyle/>
          <a:p>
            <a:r>
              <a:rPr lang="fr-FR" sz="2800" b="1" dirty="0">
                <a:latin typeface="Times"/>
                <a:sym typeface="Symbol"/>
              </a:rPr>
              <a:t>ℓ</a:t>
            </a:r>
            <a:endParaRPr lang="fr-FR" sz="2800" dirty="0"/>
          </a:p>
        </p:txBody>
      </p:sp>
      <p:sp>
        <p:nvSpPr>
          <p:cNvPr id="5" name="ZoneTexte 4"/>
          <p:cNvSpPr txBox="1"/>
          <p:nvPr/>
        </p:nvSpPr>
        <p:spPr>
          <a:xfrm>
            <a:off x="3962185" y="1409744"/>
            <a:ext cx="3210660" cy="523220"/>
          </a:xfrm>
          <a:prstGeom prst="rect">
            <a:avLst/>
          </a:prstGeom>
          <a:solidFill>
            <a:schemeClr val="bg1"/>
          </a:solidFill>
          <a:ln>
            <a:solidFill>
              <a:schemeClr val="bg1"/>
            </a:solidFill>
          </a:ln>
        </p:spPr>
        <p:txBody>
          <a:bodyPr wrap="none" rtlCol="0">
            <a:spAutoFit/>
          </a:bodyPr>
          <a:lstStyle/>
          <a:p>
            <a:pPr lvl="0"/>
            <a:r>
              <a:rPr lang="fr-FR" sz="2800" b="1" dirty="0">
                <a:solidFill>
                  <a:prstClr val="black"/>
                </a:solidFill>
                <a:latin typeface="Times"/>
                <a:sym typeface="Symbol"/>
              </a:rPr>
              <a:t>  or  </a:t>
            </a:r>
            <a:r>
              <a:rPr lang="fr-FR" sz="2800" b="1" dirty="0">
                <a:solidFill>
                  <a:prstClr val="black"/>
                </a:solidFill>
                <a:latin typeface="Symbol" charset="2"/>
                <a:cs typeface="Symbol" charset="2"/>
                <a:sym typeface="Symbol"/>
              </a:rPr>
              <a:t>p</a:t>
            </a:r>
            <a:r>
              <a:rPr lang="fr-FR" sz="2800" b="1" dirty="0">
                <a:solidFill>
                  <a:prstClr val="black"/>
                </a:solidFill>
                <a:latin typeface="Times"/>
                <a:sym typeface="Symbol"/>
              </a:rPr>
              <a:t>,  , , J/,… </a:t>
            </a:r>
            <a:endParaRPr lang="fr-FR" sz="2800" dirty="0">
              <a:solidFill>
                <a:prstClr val="black"/>
              </a:solidFill>
            </a:endParaRPr>
          </a:p>
        </p:txBody>
      </p:sp>
      <p:sp>
        <p:nvSpPr>
          <p:cNvPr id="6" name="Rectangle 5"/>
          <p:cNvSpPr/>
          <p:nvPr/>
        </p:nvSpPr>
        <p:spPr>
          <a:xfrm>
            <a:off x="533400" y="1875610"/>
            <a:ext cx="381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533400" y="1876098"/>
            <a:ext cx="511679" cy="523220"/>
          </a:xfrm>
          <a:prstGeom prst="rect">
            <a:avLst/>
          </a:prstGeom>
          <a:noFill/>
          <a:ln>
            <a:noFill/>
          </a:ln>
        </p:spPr>
        <p:txBody>
          <a:bodyPr wrap="none" rtlCol="0">
            <a:spAutoFit/>
          </a:bodyPr>
          <a:lstStyle/>
          <a:p>
            <a:pPr lvl="0"/>
            <a:r>
              <a:rPr lang="fr-FR" sz="2800" b="1" dirty="0">
                <a:solidFill>
                  <a:prstClr val="black"/>
                </a:solidFill>
                <a:latin typeface="Times"/>
                <a:sym typeface="Symbol"/>
              </a:rPr>
              <a:t>*</a:t>
            </a:r>
            <a:endParaRPr lang="fr-FR" sz="2800" dirty="0">
              <a:solidFill>
                <a:prstClr val="black"/>
              </a:solidFill>
            </a:endParaRPr>
          </a:p>
        </p:txBody>
      </p:sp>
      <p:sp>
        <p:nvSpPr>
          <p:cNvPr id="8" name="Ellipse 7"/>
          <p:cNvSpPr/>
          <p:nvPr/>
        </p:nvSpPr>
        <p:spPr>
          <a:xfrm>
            <a:off x="1386394" y="3257223"/>
            <a:ext cx="2084859" cy="914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err="1">
                <a:solidFill>
                  <a:schemeClr val="tx1"/>
                </a:solidFill>
              </a:rPr>
              <a:t>GPDs</a:t>
            </a:r>
            <a:endParaRPr lang="fr-FR" sz="3600" dirty="0">
              <a:solidFill>
                <a:schemeClr val="tx1"/>
              </a:solidFill>
            </a:endParaRPr>
          </a:p>
        </p:txBody>
      </p:sp>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80806"/>
            <a:ext cx="4884420" cy="17068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riangle rectangle 15"/>
          <p:cNvSpPr/>
          <p:nvPr/>
        </p:nvSpPr>
        <p:spPr>
          <a:xfrm rot="5662307">
            <a:off x="1406382" y="844690"/>
            <a:ext cx="567285" cy="6935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447800" y="848380"/>
            <a:ext cx="439544" cy="523220"/>
          </a:xfrm>
          <a:prstGeom prst="rect">
            <a:avLst/>
          </a:prstGeom>
          <a:noFill/>
        </p:spPr>
        <p:txBody>
          <a:bodyPr wrap="none" rtlCol="0">
            <a:spAutoFit/>
          </a:bodyPr>
          <a:lstStyle/>
          <a:p>
            <a:r>
              <a:rPr lang="fr-FR" sz="2800" b="1" dirty="0">
                <a:latin typeface="Times"/>
                <a:sym typeface="Symbol"/>
              </a:rPr>
              <a:t>ℓ’</a:t>
            </a:r>
            <a:endParaRPr lang="fr-FR" sz="2800" dirty="0"/>
          </a:p>
        </p:txBody>
      </p:sp>
      <p:sp>
        <p:nvSpPr>
          <p:cNvPr id="17" name="Title 1"/>
          <p:cNvSpPr txBox="1">
            <a:spLocks/>
          </p:cNvSpPr>
          <p:nvPr/>
        </p:nvSpPr>
        <p:spPr>
          <a:xfrm>
            <a:off x="-1" y="0"/>
            <a:ext cx="9023089" cy="1143000"/>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b="1" dirty="0"/>
              <a:t>Exclusive reactions: handbag diagram</a:t>
            </a:r>
          </a:p>
        </p:txBody>
      </p:sp>
      <p:sp>
        <p:nvSpPr>
          <p:cNvPr id="18" name="TextBox 17"/>
          <p:cNvSpPr txBox="1"/>
          <p:nvPr/>
        </p:nvSpPr>
        <p:spPr>
          <a:xfrm>
            <a:off x="0" y="6589730"/>
            <a:ext cx="2351926" cy="261610"/>
          </a:xfrm>
          <a:prstGeom prst="rect">
            <a:avLst/>
          </a:prstGeom>
          <a:noFill/>
        </p:spPr>
        <p:txBody>
          <a:bodyPr wrap="none" rtlCol="0">
            <a:spAutoFit/>
          </a:bodyPr>
          <a:lstStyle/>
          <a:p>
            <a:r>
              <a:rPr lang="en-US" sz="1100" dirty="0"/>
              <a:t>Slide from N </a:t>
            </a:r>
            <a:r>
              <a:rPr lang="en-US" sz="1100" dirty="0" err="1"/>
              <a:t>d’Hose</a:t>
            </a:r>
            <a:r>
              <a:rPr lang="en-US" sz="1100" dirty="0"/>
              <a:t>, </a:t>
            </a:r>
            <a:r>
              <a:rPr lang="en-US" sz="1100" dirty="0" err="1"/>
              <a:t>Tranversity</a:t>
            </a:r>
            <a:r>
              <a:rPr lang="en-US" sz="1100" dirty="0"/>
              <a:t> 2014</a:t>
            </a:r>
          </a:p>
        </p:txBody>
      </p:sp>
      <p:sp>
        <p:nvSpPr>
          <p:cNvPr id="11" name="Isosceles Triangle 10"/>
          <p:cNvSpPr/>
          <p:nvPr/>
        </p:nvSpPr>
        <p:spPr>
          <a:xfrm>
            <a:off x="3739657" y="1802971"/>
            <a:ext cx="472092" cy="400986"/>
          </a:xfrm>
          <a:prstGeom prst="triangle">
            <a:avLst>
              <a:gd name="adj" fmla="val 61429"/>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ZoneTexte 13"/>
          <p:cNvSpPr txBox="1"/>
          <p:nvPr/>
        </p:nvSpPr>
        <p:spPr>
          <a:xfrm>
            <a:off x="4059285" y="2005717"/>
            <a:ext cx="5031545" cy="830997"/>
          </a:xfrm>
          <a:prstGeom prst="rect">
            <a:avLst/>
          </a:prstGeom>
          <a:noFill/>
          <a:ln w="28575" cmpd="sng">
            <a:solidFill>
              <a:srgbClr val="008000"/>
            </a:solidFill>
          </a:ln>
        </p:spPr>
        <p:txBody>
          <a:bodyPr wrap="none" rtlCol="0">
            <a:spAutoFit/>
          </a:bodyPr>
          <a:lstStyle/>
          <a:p>
            <a:r>
              <a:rPr lang="fr-FR" sz="2400" b="1" dirty="0">
                <a:solidFill>
                  <a:srgbClr val="008000"/>
                </a:solidFill>
                <a:latin typeface="Times"/>
                <a:sym typeface="Symbol"/>
              </a:rPr>
              <a:t>DVCS</a:t>
            </a:r>
            <a:r>
              <a:rPr lang="fr-FR" sz="2400" b="1" dirty="0">
                <a:latin typeface="Times"/>
                <a:sym typeface="Symbol"/>
              </a:rPr>
              <a:t>: ℓ</a:t>
            </a:r>
            <a:r>
              <a:rPr lang="fr-FR" sz="2400" b="1" dirty="0">
                <a:latin typeface="Calibri" pitchFamily="34" charset="0"/>
                <a:cs typeface="Calibri" pitchFamily="34" charset="0"/>
              </a:rPr>
              <a:t>p</a:t>
            </a:r>
            <a:r>
              <a:rPr lang="fr-FR" sz="2400" b="1" dirty="0">
                <a:latin typeface="Calibri" pitchFamily="34" charset="0"/>
                <a:cs typeface="Calibri" pitchFamily="34" charset="0"/>
                <a:sym typeface="Symbol" pitchFamily="18" charset="2"/>
              </a:rPr>
              <a:t> </a:t>
            </a:r>
            <a:r>
              <a:rPr lang="fr-FR" sz="2400" b="1" dirty="0">
                <a:latin typeface="Times"/>
                <a:sym typeface="Symbol"/>
              </a:rPr>
              <a:t>ℓ</a:t>
            </a:r>
            <a:r>
              <a:rPr lang="fr-FR" sz="2400" b="1" dirty="0">
                <a:latin typeface="Calibri" pitchFamily="34" charset="0"/>
                <a:cs typeface="Calibri" pitchFamily="34" charset="0"/>
                <a:sym typeface="Symbol"/>
              </a:rPr>
              <a:t>’ </a:t>
            </a:r>
            <a:r>
              <a:rPr lang="fr-FR" sz="2400" b="1" dirty="0">
                <a:latin typeface="Calibri" pitchFamily="34" charset="0"/>
                <a:cs typeface="Calibri" pitchFamily="34" charset="0"/>
                <a:sym typeface="Symbol" pitchFamily="18" charset="2"/>
              </a:rPr>
              <a:t>p’ </a:t>
            </a:r>
            <a:r>
              <a:rPr lang="fr-FR" sz="2400" b="1" i="1" dirty="0">
                <a:latin typeface="Calibri" pitchFamily="34" charset="0"/>
                <a:cs typeface="Calibri" pitchFamily="34" charset="0"/>
                <a:sym typeface="Symbol" pitchFamily="18" charset="2"/>
              </a:rPr>
              <a:t> (</a:t>
            </a:r>
            <a:r>
              <a:rPr lang="fr-FR" sz="2400" dirty="0">
                <a:sym typeface="Symbol" pitchFamily="18" charset="2"/>
              </a:rPr>
              <a:t>golden </a:t>
            </a:r>
            <a:r>
              <a:rPr lang="fr-FR" sz="2400" dirty="0" err="1">
                <a:sym typeface="Symbol" pitchFamily="18" charset="2"/>
              </a:rPr>
              <a:t>channel</a:t>
            </a:r>
            <a:r>
              <a:rPr lang="fr-FR" sz="2400" dirty="0">
                <a:sym typeface="Symbol" pitchFamily="18" charset="2"/>
              </a:rPr>
              <a:t>)</a:t>
            </a:r>
          </a:p>
          <a:p>
            <a:r>
              <a:rPr lang="fr-FR" sz="2400" dirty="0">
                <a:sym typeface="Symbol"/>
              </a:rPr>
              <a:t>HEMP: </a:t>
            </a:r>
            <a:r>
              <a:rPr lang="fr-FR" sz="2400" b="1" dirty="0">
                <a:latin typeface="Times"/>
                <a:sym typeface="Symbol"/>
              </a:rPr>
              <a:t>ℓ</a:t>
            </a:r>
            <a:r>
              <a:rPr lang="fr-FR" sz="2400" b="1" dirty="0">
                <a:latin typeface="Calibri" pitchFamily="34" charset="0"/>
                <a:cs typeface="Calibri" pitchFamily="34" charset="0"/>
              </a:rPr>
              <a:t>p</a:t>
            </a:r>
            <a:r>
              <a:rPr lang="fr-FR" sz="2400" b="1" dirty="0">
                <a:latin typeface="Calibri" pitchFamily="34" charset="0"/>
                <a:cs typeface="Calibri" pitchFamily="34" charset="0"/>
                <a:sym typeface="Symbol" pitchFamily="18" charset="2"/>
              </a:rPr>
              <a:t> </a:t>
            </a:r>
            <a:r>
              <a:rPr lang="fr-FR" sz="2400" b="1" dirty="0">
                <a:latin typeface="Times"/>
                <a:sym typeface="Symbol"/>
              </a:rPr>
              <a:t>ℓ</a:t>
            </a:r>
            <a:r>
              <a:rPr lang="fr-FR" sz="2400" b="1" dirty="0">
                <a:latin typeface="Calibri" pitchFamily="34" charset="0"/>
                <a:cs typeface="Calibri" pitchFamily="34" charset="0"/>
                <a:sym typeface="Symbol"/>
              </a:rPr>
              <a:t>’ </a:t>
            </a:r>
            <a:r>
              <a:rPr lang="fr-FR" sz="2400" b="1" dirty="0">
                <a:latin typeface="Calibri" pitchFamily="34" charset="0"/>
                <a:cs typeface="Calibri" pitchFamily="34" charset="0"/>
                <a:sym typeface="Symbol" pitchFamily="18" charset="2"/>
              </a:rPr>
              <a:t>p’ </a:t>
            </a:r>
            <a:r>
              <a:rPr lang="fr-FR" sz="2400" b="1" dirty="0">
                <a:solidFill>
                  <a:prstClr val="black"/>
                </a:solidFill>
                <a:latin typeface="Symbol" charset="2"/>
                <a:cs typeface="Symbol" charset="2"/>
                <a:sym typeface="Symbol"/>
              </a:rPr>
              <a:t>p</a:t>
            </a:r>
            <a:r>
              <a:rPr lang="fr-FR" sz="2400" b="1" dirty="0">
                <a:solidFill>
                  <a:prstClr val="black"/>
                </a:solidFill>
                <a:latin typeface="Times"/>
                <a:sym typeface="Symbol"/>
              </a:rPr>
              <a:t> or  or  or J/,… </a:t>
            </a:r>
            <a:endParaRPr lang="en-GB" sz="2400" i="1" dirty="0">
              <a:latin typeface="Calibri" pitchFamily="34" charset="0"/>
              <a:cs typeface="Calibri" pitchFamily="34" charset="0"/>
              <a:sym typeface="Symbol" pitchFamily="18" charset="2"/>
            </a:endParaRPr>
          </a:p>
        </p:txBody>
      </p:sp>
    </p:spTree>
    <p:extLst>
      <p:ext uri="{BB962C8B-B14F-4D97-AF65-F5344CB8AC3E}">
        <p14:creationId xmlns:p14="http://schemas.microsoft.com/office/powerpoint/2010/main" val="1332248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344487" y="1752600"/>
            <a:ext cx="6238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1600" b="1"/>
              <a:t>hard</a:t>
            </a:r>
          </a:p>
        </p:txBody>
      </p:sp>
      <p:sp>
        <p:nvSpPr>
          <p:cNvPr id="7" name="Text Box 9"/>
          <p:cNvSpPr txBox="1">
            <a:spLocks noChangeArrowheads="1"/>
          </p:cNvSpPr>
          <p:nvPr/>
        </p:nvSpPr>
        <p:spPr bwMode="auto">
          <a:xfrm>
            <a:off x="344487" y="2133600"/>
            <a:ext cx="5572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1600" b="1"/>
              <a:t>soft</a:t>
            </a:r>
          </a:p>
        </p:txBody>
      </p:sp>
      <p:sp>
        <p:nvSpPr>
          <p:cNvPr id="8" name="Text Box 10"/>
          <p:cNvSpPr txBox="1">
            <a:spLocks noChangeArrowheads="1"/>
          </p:cNvSpPr>
          <p:nvPr/>
        </p:nvSpPr>
        <p:spPr bwMode="auto">
          <a:xfrm>
            <a:off x="831850" y="1497013"/>
            <a:ext cx="184150" cy="67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fr-FR" altLang="fr-FR" sz="2000">
              <a:latin typeface="Times New Roman" pitchFamily="18" charset="0"/>
              <a:cs typeface="Times New Roman" pitchFamily="18" charset="0"/>
            </a:endParaRPr>
          </a:p>
          <a:p>
            <a:endParaRPr lang="fr-FR" altLang="fr-FR"/>
          </a:p>
        </p:txBody>
      </p:sp>
      <p:sp>
        <p:nvSpPr>
          <p:cNvPr id="9" name="Text Box 11"/>
          <p:cNvSpPr txBox="1">
            <a:spLocks noChangeArrowheads="1"/>
          </p:cNvSpPr>
          <p:nvPr/>
        </p:nvSpPr>
        <p:spPr bwMode="auto">
          <a:xfrm>
            <a:off x="-609600" y="2209800"/>
            <a:ext cx="2413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b="1" i="1">
                <a:latin typeface="Times New Roman" pitchFamily="18" charset="0"/>
              </a:rPr>
              <a:t> </a:t>
            </a:r>
            <a:endParaRPr lang="el-GR" altLang="fr-FR" b="1">
              <a:latin typeface="Times New Roman" pitchFamily="18" charset="0"/>
              <a:cs typeface="Times New Roman" pitchFamily="18" charset="0"/>
            </a:endParaRPr>
          </a:p>
          <a:p>
            <a:endParaRPr lang="fr-FR" altLang="fr-FR"/>
          </a:p>
        </p:txBody>
      </p:sp>
      <p:sp>
        <p:nvSpPr>
          <p:cNvPr id="10" name="Text Box 12"/>
          <p:cNvSpPr txBox="1">
            <a:spLocks noChangeArrowheads="1"/>
          </p:cNvSpPr>
          <p:nvPr/>
        </p:nvSpPr>
        <p:spPr bwMode="auto">
          <a:xfrm>
            <a:off x="511175" y="2209800"/>
            <a:ext cx="1841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l-GR" altLang="fr-FR" b="1">
              <a:latin typeface="Times New Roman" pitchFamily="18" charset="0"/>
              <a:cs typeface="Times New Roman" pitchFamily="18" charset="0"/>
            </a:endParaRPr>
          </a:p>
          <a:p>
            <a:endParaRPr lang="fr-FR" altLang="fr-FR"/>
          </a:p>
        </p:txBody>
      </p:sp>
      <p:sp>
        <p:nvSpPr>
          <p:cNvPr id="11" name="Text Box 13"/>
          <p:cNvSpPr txBox="1">
            <a:spLocks noChangeArrowheads="1"/>
          </p:cNvSpPr>
          <p:nvPr/>
        </p:nvSpPr>
        <p:spPr bwMode="auto">
          <a:xfrm>
            <a:off x="-306388" y="11795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fr-FR" altLang="fr-FR"/>
          </a:p>
        </p:txBody>
      </p:sp>
      <p:sp>
        <p:nvSpPr>
          <p:cNvPr id="12" name="Freeform 14"/>
          <p:cNvSpPr>
            <a:spLocks/>
          </p:cNvSpPr>
          <p:nvPr/>
        </p:nvSpPr>
        <p:spPr bwMode="auto">
          <a:xfrm rot="-1846026">
            <a:off x="1535112" y="1312863"/>
            <a:ext cx="314325" cy="538162"/>
          </a:xfrm>
          <a:custGeom>
            <a:avLst/>
            <a:gdLst>
              <a:gd name="T0" fmla="*/ 0 w 288"/>
              <a:gd name="T1" fmla="*/ 16 h 416"/>
              <a:gd name="T2" fmla="*/ 96 w 288"/>
              <a:gd name="T3" fmla="*/ 16 h 416"/>
              <a:gd name="T4" fmla="*/ 48 w 288"/>
              <a:gd name="T5" fmla="*/ 112 h 416"/>
              <a:gd name="T6" fmla="*/ 144 w 288"/>
              <a:gd name="T7" fmla="*/ 112 h 416"/>
              <a:gd name="T8" fmla="*/ 96 w 288"/>
              <a:gd name="T9" fmla="*/ 208 h 416"/>
              <a:gd name="T10" fmla="*/ 192 w 288"/>
              <a:gd name="T11" fmla="*/ 208 h 416"/>
              <a:gd name="T12" fmla="*/ 144 w 288"/>
              <a:gd name="T13" fmla="*/ 304 h 416"/>
              <a:gd name="T14" fmla="*/ 240 w 288"/>
              <a:gd name="T15" fmla="*/ 304 h 416"/>
              <a:gd name="T16" fmla="*/ 192 w 288"/>
              <a:gd name="T17" fmla="*/ 400 h 416"/>
              <a:gd name="T18" fmla="*/ 288 w 288"/>
              <a:gd name="T19" fmla="*/ 40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16">
                <a:moveTo>
                  <a:pt x="0" y="16"/>
                </a:moveTo>
                <a:cubicBezTo>
                  <a:pt x="44" y="8"/>
                  <a:pt x="88" y="0"/>
                  <a:pt x="96" y="16"/>
                </a:cubicBezTo>
                <a:cubicBezTo>
                  <a:pt x="104" y="32"/>
                  <a:pt x="40" y="96"/>
                  <a:pt x="48" y="112"/>
                </a:cubicBezTo>
                <a:cubicBezTo>
                  <a:pt x="56" y="128"/>
                  <a:pt x="136" y="96"/>
                  <a:pt x="144" y="112"/>
                </a:cubicBezTo>
                <a:cubicBezTo>
                  <a:pt x="152" y="128"/>
                  <a:pt x="88" y="192"/>
                  <a:pt x="96" y="208"/>
                </a:cubicBezTo>
                <a:cubicBezTo>
                  <a:pt x="104" y="224"/>
                  <a:pt x="184" y="192"/>
                  <a:pt x="192" y="208"/>
                </a:cubicBezTo>
                <a:cubicBezTo>
                  <a:pt x="200" y="224"/>
                  <a:pt x="136" y="288"/>
                  <a:pt x="144" y="304"/>
                </a:cubicBezTo>
                <a:cubicBezTo>
                  <a:pt x="152" y="320"/>
                  <a:pt x="232" y="288"/>
                  <a:pt x="240" y="304"/>
                </a:cubicBezTo>
                <a:cubicBezTo>
                  <a:pt x="248" y="320"/>
                  <a:pt x="184" y="384"/>
                  <a:pt x="192" y="400"/>
                </a:cubicBezTo>
                <a:cubicBezTo>
                  <a:pt x="200" y="416"/>
                  <a:pt x="244" y="408"/>
                  <a:pt x="288" y="400"/>
                </a:cubicBezTo>
              </a:path>
            </a:pathLst>
          </a:custGeom>
          <a:noFill/>
          <a:ln w="19050" cap="flat" cmpd="sng">
            <a:solidFill>
              <a:schemeClr val="tx1"/>
            </a:solidFill>
            <a:prstDash val="solid"/>
            <a:round/>
            <a:headEnd type="none" w="med" len="med"/>
            <a:tailEnd type="none" w="lg" len="lg"/>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3" name="Line 15"/>
          <p:cNvSpPr>
            <a:spLocks noChangeShapeType="1"/>
          </p:cNvSpPr>
          <p:nvPr/>
        </p:nvSpPr>
        <p:spPr bwMode="auto">
          <a:xfrm flipV="1">
            <a:off x="1682750" y="1730375"/>
            <a:ext cx="246062" cy="873125"/>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4" name="Line 16"/>
          <p:cNvSpPr>
            <a:spLocks noChangeShapeType="1"/>
          </p:cNvSpPr>
          <p:nvPr/>
        </p:nvSpPr>
        <p:spPr bwMode="auto">
          <a:xfrm>
            <a:off x="1928812" y="1730375"/>
            <a:ext cx="471488" cy="0"/>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15" name="Group 17"/>
          <p:cNvGrpSpPr>
            <a:grpSpLocks/>
          </p:cNvGrpSpPr>
          <p:nvPr/>
        </p:nvGrpSpPr>
        <p:grpSpPr bwMode="auto">
          <a:xfrm>
            <a:off x="1187450" y="2660650"/>
            <a:ext cx="419100" cy="187325"/>
            <a:chOff x="2544" y="1248"/>
            <a:chExt cx="384" cy="144"/>
          </a:xfrm>
        </p:grpSpPr>
        <p:sp>
          <p:nvSpPr>
            <p:cNvPr id="16" name="Line 18"/>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7" name="Line 19"/>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8" name="Line 20"/>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19" name="Line 21"/>
          <p:cNvSpPr>
            <a:spLocks noChangeShapeType="1"/>
          </p:cNvSpPr>
          <p:nvPr/>
        </p:nvSpPr>
        <p:spPr bwMode="auto">
          <a:xfrm rot="18300005" flipV="1">
            <a:off x="2311399" y="1812926"/>
            <a:ext cx="479425" cy="635000"/>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 name="Freeform 22"/>
          <p:cNvSpPr>
            <a:spLocks/>
          </p:cNvSpPr>
          <p:nvPr/>
        </p:nvSpPr>
        <p:spPr bwMode="auto">
          <a:xfrm rot="4468450">
            <a:off x="2388393" y="1254919"/>
            <a:ext cx="373063" cy="454025"/>
          </a:xfrm>
          <a:custGeom>
            <a:avLst/>
            <a:gdLst>
              <a:gd name="T0" fmla="*/ 0 w 288"/>
              <a:gd name="T1" fmla="*/ 16 h 416"/>
              <a:gd name="T2" fmla="*/ 96 w 288"/>
              <a:gd name="T3" fmla="*/ 16 h 416"/>
              <a:gd name="T4" fmla="*/ 48 w 288"/>
              <a:gd name="T5" fmla="*/ 112 h 416"/>
              <a:gd name="T6" fmla="*/ 144 w 288"/>
              <a:gd name="T7" fmla="*/ 112 h 416"/>
              <a:gd name="T8" fmla="*/ 96 w 288"/>
              <a:gd name="T9" fmla="*/ 208 h 416"/>
              <a:gd name="T10" fmla="*/ 192 w 288"/>
              <a:gd name="T11" fmla="*/ 208 h 416"/>
              <a:gd name="T12" fmla="*/ 144 w 288"/>
              <a:gd name="T13" fmla="*/ 304 h 416"/>
              <a:gd name="T14" fmla="*/ 240 w 288"/>
              <a:gd name="T15" fmla="*/ 304 h 416"/>
              <a:gd name="T16" fmla="*/ 192 w 288"/>
              <a:gd name="T17" fmla="*/ 400 h 416"/>
              <a:gd name="T18" fmla="*/ 288 w 288"/>
              <a:gd name="T19" fmla="*/ 40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16">
                <a:moveTo>
                  <a:pt x="0" y="16"/>
                </a:moveTo>
                <a:cubicBezTo>
                  <a:pt x="44" y="8"/>
                  <a:pt x="88" y="0"/>
                  <a:pt x="96" y="16"/>
                </a:cubicBezTo>
                <a:cubicBezTo>
                  <a:pt x="104" y="32"/>
                  <a:pt x="40" y="96"/>
                  <a:pt x="48" y="112"/>
                </a:cubicBezTo>
                <a:cubicBezTo>
                  <a:pt x="56" y="128"/>
                  <a:pt x="136" y="96"/>
                  <a:pt x="144" y="112"/>
                </a:cubicBezTo>
                <a:cubicBezTo>
                  <a:pt x="152" y="128"/>
                  <a:pt x="88" y="192"/>
                  <a:pt x="96" y="208"/>
                </a:cubicBezTo>
                <a:cubicBezTo>
                  <a:pt x="104" y="224"/>
                  <a:pt x="184" y="192"/>
                  <a:pt x="192" y="208"/>
                </a:cubicBezTo>
                <a:cubicBezTo>
                  <a:pt x="200" y="224"/>
                  <a:pt x="136" y="288"/>
                  <a:pt x="144" y="304"/>
                </a:cubicBezTo>
                <a:cubicBezTo>
                  <a:pt x="152" y="320"/>
                  <a:pt x="232" y="288"/>
                  <a:pt x="240" y="304"/>
                </a:cubicBezTo>
                <a:cubicBezTo>
                  <a:pt x="248" y="320"/>
                  <a:pt x="184" y="384"/>
                  <a:pt x="192" y="400"/>
                </a:cubicBezTo>
                <a:cubicBezTo>
                  <a:pt x="200" y="416"/>
                  <a:pt x="244" y="408"/>
                  <a:pt x="288" y="400"/>
                </a:cubicBezTo>
              </a:path>
            </a:pathLst>
          </a:custGeom>
          <a:noFill/>
          <a:ln w="19050" cap="flat" cmpd="sng">
            <a:solidFill>
              <a:schemeClr val="tx1"/>
            </a:solidFill>
            <a:prstDash val="solid"/>
            <a:round/>
            <a:headEnd type="none" w="med" len="med"/>
            <a:tailEnd type="none" w="lg" len="lg"/>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21" name="Group 23"/>
          <p:cNvGrpSpPr>
            <a:grpSpLocks/>
          </p:cNvGrpSpPr>
          <p:nvPr/>
        </p:nvGrpSpPr>
        <p:grpSpPr bwMode="auto">
          <a:xfrm rot="1557413">
            <a:off x="2820987" y="2660650"/>
            <a:ext cx="419100" cy="187325"/>
            <a:chOff x="2544" y="1248"/>
            <a:chExt cx="384" cy="144"/>
          </a:xfrm>
        </p:grpSpPr>
        <p:sp>
          <p:nvSpPr>
            <p:cNvPr id="22" name="Line 24"/>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3" name="Line 25"/>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4" name="Line 26"/>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25" name="Oval 27"/>
          <p:cNvSpPr>
            <a:spLocks noChangeArrowheads="1"/>
          </p:cNvSpPr>
          <p:nvPr/>
        </p:nvSpPr>
        <p:spPr bwMode="auto">
          <a:xfrm>
            <a:off x="1584325" y="2427288"/>
            <a:ext cx="1255712" cy="620712"/>
          </a:xfrm>
          <a:prstGeom prst="ellipse">
            <a:avLst/>
          </a:prstGeom>
          <a:solidFill>
            <a:srgbClr val="FFFF00"/>
          </a:solidFill>
          <a:ln w="19050">
            <a:solidFill>
              <a:schemeClr val="tx1"/>
            </a:solidFill>
            <a:round/>
            <a:headEnd/>
            <a:tailEnd type="none" w="lg" len="lg"/>
          </a:ln>
          <a:effectLst/>
        </p:spPr>
        <p:txBody>
          <a:bodyPr wrap="none" anchor="ctr"/>
          <a:lstStyle/>
          <a:p>
            <a:endParaRPr lang="fr-FR"/>
          </a:p>
        </p:txBody>
      </p:sp>
      <p:sp>
        <p:nvSpPr>
          <p:cNvPr id="26" name="Text Box 28"/>
          <p:cNvSpPr txBox="1">
            <a:spLocks noChangeArrowheads="1"/>
          </p:cNvSpPr>
          <p:nvPr/>
        </p:nvSpPr>
        <p:spPr bwMode="auto">
          <a:xfrm>
            <a:off x="1182687" y="2895600"/>
            <a:ext cx="311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p>
        </p:txBody>
      </p:sp>
      <p:sp>
        <p:nvSpPr>
          <p:cNvPr id="27" name="Text Box 29"/>
          <p:cNvSpPr txBox="1">
            <a:spLocks noChangeArrowheads="1"/>
          </p:cNvSpPr>
          <p:nvPr/>
        </p:nvSpPr>
        <p:spPr bwMode="auto">
          <a:xfrm>
            <a:off x="3240087" y="2895600"/>
            <a:ext cx="361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p>
        </p:txBody>
      </p:sp>
      <p:sp>
        <p:nvSpPr>
          <p:cNvPr id="28" name="Rectangle 31"/>
          <p:cNvSpPr>
            <a:spLocks noChangeArrowheads="1"/>
          </p:cNvSpPr>
          <p:nvPr/>
        </p:nvSpPr>
        <p:spPr bwMode="auto">
          <a:xfrm>
            <a:off x="2782887" y="1219200"/>
            <a:ext cx="3190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fr-FR" sz="2400">
                <a:latin typeface="Times New Roman" pitchFamily="18" charset="0"/>
                <a:cs typeface="Times New Roman" pitchFamily="18" charset="0"/>
              </a:rPr>
              <a:t>γ</a:t>
            </a:r>
          </a:p>
        </p:txBody>
      </p:sp>
      <p:sp>
        <p:nvSpPr>
          <p:cNvPr id="29" name="Text Box 32"/>
          <p:cNvSpPr txBox="1">
            <a:spLocks noChangeArrowheads="1"/>
          </p:cNvSpPr>
          <p:nvPr/>
        </p:nvSpPr>
        <p:spPr bwMode="auto">
          <a:xfrm>
            <a:off x="1868487" y="2590800"/>
            <a:ext cx="7937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dirty="0" err="1"/>
              <a:t>GPDs</a:t>
            </a:r>
            <a:endParaRPr lang="fr-FR" altLang="fr-FR" dirty="0"/>
          </a:p>
        </p:txBody>
      </p:sp>
      <p:sp>
        <p:nvSpPr>
          <p:cNvPr id="30" name="Text Box 33"/>
          <p:cNvSpPr txBox="1">
            <a:spLocks noChangeArrowheads="1"/>
          </p:cNvSpPr>
          <p:nvPr/>
        </p:nvSpPr>
        <p:spPr bwMode="auto">
          <a:xfrm>
            <a:off x="877887" y="1143000"/>
            <a:ext cx="4476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fr-FR" sz="2400">
                <a:latin typeface="Times New Roman" pitchFamily="18" charset="0"/>
                <a:cs typeface="Times New Roman" pitchFamily="18" charset="0"/>
              </a:rPr>
              <a:t>γ</a:t>
            </a:r>
            <a:r>
              <a:rPr lang="fr-FR" altLang="fr-FR" sz="2000">
                <a:latin typeface="Times New Roman" pitchFamily="18" charset="0"/>
                <a:cs typeface="Times New Roman" pitchFamily="18" charset="0"/>
              </a:rPr>
              <a:t>*</a:t>
            </a:r>
          </a:p>
        </p:txBody>
      </p:sp>
      <p:sp>
        <p:nvSpPr>
          <p:cNvPr id="31" name="Text Box 34"/>
          <p:cNvSpPr txBox="1">
            <a:spLocks noChangeArrowheads="1"/>
          </p:cNvSpPr>
          <p:nvPr/>
        </p:nvSpPr>
        <p:spPr bwMode="auto">
          <a:xfrm>
            <a:off x="1106487" y="1752600"/>
            <a:ext cx="701675" cy="671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i="1">
                <a:latin typeface="Times New Roman" pitchFamily="18" charset="0"/>
              </a:rPr>
              <a:t>x </a:t>
            </a:r>
            <a:r>
              <a:rPr lang="fr-FR" altLang="fr-FR" sz="2000" b="1">
                <a:latin typeface="Times New Roman" pitchFamily="18" charset="0"/>
              </a:rPr>
              <a:t>+</a:t>
            </a:r>
            <a:r>
              <a:rPr lang="fr-FR" altLang="fr-FR" sz="2000" b="1"/>
              <a:t> </a:t>
            </a:r>
            <a:r>
              <a:rPr lang="el-GR" altLang="fr-FR" sz="2000" b="1">
                <a:latin typeface="Times New Roman" pitchFamily="18" charset="0"/>
                <a:cs typeface="Times New Roman" pitchFamily="18" charset="0"/>
              </a:rPr>
              <a:t>ξ</a:t>
            </a:r>
          </a:p>
          <a:p>
            <a:endParaRPr lang="fr-FR" altLang="fr-FR"/>
          </a:p>
        </p:txBody>
      </p:sp>
      <p:sp>
        <p:nvSpPr>
          <p:cNvPr id="32" name="Text Box 35"/>
          <p:cNvSpPr txBox="1">
            <a:spLocks noChangeArrowheads="1"/>
          </p:cNvSpPr>
          <p:nvPr/>
        </p:nvSpPr>
        <p:spPr bwMode="auto">
          <a:xfrm>
            <a:off x="2554287" y="1752600"/>
            <a:ext cx="6413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i="1">
                <a:latin typeface="Times New Roman" pitchFamily="18" charset="0"/>
              </a:rPr>
              <a:t>x </a:t>
            </a:r>
            <a:r>
              <a:rPr lang="fr-FR" altLang="fr-FR" sz="2000" b="1">
                <a:latin typeface="Times New Roman" pitchFamily="18" charset="0"/>
              </a:rPr>
              <a:t>-</a:t>
            </a:r>
            <a:r>
              <a:rPr lang="fr-FR" altLang="fr-FR" sz="2000" b="1"/>
              <a:t> </a:t>
            </a:r>
            <a:r>
              <a:rPr lang="el-GR" altLang="fr-FR" sz="2000" b="1">
                <a:latin typeface="Times New Roman" pitchFamily="18" charset="0"/>
                <a:cs typeface="Times New Roman" pitchFamily="18" charset="0"/>
              </a:rPr>
              <a:t>ξ</a:t>
            </a:r>
          </a:p>
          <a:p>
            <a:endParaRPr lang="fr-FR" altLang="fr-FR" sz="2000"/>
          </a:p>
        </p:txBody>
      </p:sp>
      <p:sp>
        <p:nvSpPr>
          <p:cNvPr id="33" name="Text Box 36"/>
          <p:cNvSpPr txBox="1">
            <a:spLocks noChangeArrowheads="1"/>
          </p:cNvSpPr>
          <p:nvPr/>
        </p:nvSpPr>
        <p:spPr bwMode="auto">
          <a:xfrm>
            <a:off x="2034479" y="3124200"/>
            <a:ext cx="36740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dirty="0"/>
              <a:t>t  </a:t>
            </a:r>
            <a:endParaRPr lang="el-GR" altLang="fr-FR" baseline="30000" dirty="0">
              <a:latin typeface="Times New Roman" pitchFamily="18" charset="0"/>
              <a:cs typeface="Times New Roman" pitchFamily="18" charset="0"/>
            </a:endParaRPr>
          </a:p>
        </p:txBody>
      </p:sp>
      <p:sp>
        <p:nvSpPr>
          <p:cNvPr id="34" name="Text Box 37"/>
          <p:cNvSpPr txBox="1">
            <a:spLocks noChangeArrowheads="1"/>
          </p:cNvSpPr>
          <p:nvPr/>
        </p:nvSpPr>
        <p:spPr bwMode="auto">
          <a:xfrm>
            <a:off x="2147887" y="990600"/>
            <a:ext cx="1841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fr-FR" altLang="fr-FR"/>
          </a:p>
          <a:p>
            <a:endParaRPr lang="fr-FR" altLang="fr-FR"/>
          </a:p>
        </p:txBody>
      </p:sp>
      <p:sp>
        <p:nvSpPr>
          <p:cNvPr id="35" name="Text Box 39"/>
          <p:cNvSpPr txBox="1">
            <a:spLocks noChangeArrowheads="1"/>
          </p:cNvSpPr>
          <p:nvPr/>
        </p:nvSpPr>
        <p:spPr bwMode="auto">
          <a:xfrm>
            <a:off x="-37006" y="762000"/>
            <a:ext cx="665483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dirty="0">
                <a:solidFill>
                  <a:srgbClr val="008000"/>
                </a:solidFill>
              </a:rPr>
              <a:t>  </a:t>
            </a:r>
            <a:r>
              <a:rPr lang="fr-FR" altLang="fr-FR" sz="2800" dirty="0" err="1">
                <a:solidFill>
                  <a:srgbClr val="008000"/>
                </a:solidFill>
              </a:rPr>
              <a:t>Deeply</a:t>
            </a:r>
            <a:r>
              <a:rPr lang="fr-FR" altLang="fr-FR" sz="2800" dirty="0">
                <a:solidFill>
                  <a:srgbClr val="008000"/>
                </a:solidFill>
              </a:rPr>
              <a:t> Virtual Compton </a:t>
            </a:r>
            <a:r>
              <a:rPr lang="fr-FR" altLang="fr-FR" sz="2800" dirty="0" err="1">
                <a:solidFill>
                  <a:srgbClr val="008000"/>
                </a:solidFill>
              </a:rPr>
              <a:t>Scattering</a:t>
            </a:r>
            <a:r>
              <a:rPr lang="fr-FR" altLang="fr-FR" sz="2800" dirty="0">
                <a:solidFill>
                  <a:srgbClr val="008000"/>
                </a:solidFill>
              </a:rPr>
              <a:t> (DVCS):</a:t>
            </a:r>
          </a:p>
        </p:txBody>
      </p:sp>
      <p:sp>
        <p:nvSpPr>
          <p:cNvPr id="37" name="Text Box 4"/>
          <p:cNvSpPr txBox="1">
            <a:spLocks noChangeArrowheads="1"/>
          </p:cNvSpPr>
          <p:nvPr/>
        </p:nvSpPr>
        <p:spPr bwMode="auto">
          <a:xfrm>
            <a:off x="2713037" y="3962400"/>
            <a:ext cx="869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meson</a:t>
            </a:r>
          </a:p>
        </p:txBody>
      </p:sp>
      <p:sp>
        <p:nvSpPr>
          <p:cNvPr id="38" name="Text Box 5"/>
          <p:cNvSpPr txBox="1">
            <a:spLocks noChangeArrowheads="1"/>
          </p:cNvSpPr>
          <p:nvPr/>
        </p:nvSpPr>
        <p:spPr bwMode="auto">
          <a:xfrm>
            <a:off x="1987877" y="5953125"/>
            <a:ext cx="26161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dirty="0"/>
              <a:t>t</a:t>
            </a:r>
            <a:endParaRPr lang="el-GR" altLang="fr-FR" baseline="30000" dirty="0">
              <a:latin typeface="Times New Roman" pitchFamily="18" charset="0"/>
              <a:cs typeface="Times New Roman" pitchFamily="18" charset="0"/>
            </a:endParaRPr>
          </a:p>
          <a:p>
            <a:endParaRPr lang="fr-FR" altLang="fr-FR" dirty="0"/>
          </a:p>
        </p:txBody>
      </p:sp>
      <p:sp>
        <p:nvSpPr>
          <p:cNvPr id="39" name="Text Box 40"/>
          <p:cNvSpPr txBox="1">
            <a:spLocks noChangeArrowheads="1"/>
          </p:cNvSpPr>
          <p:nvPr/>
        </p:nvSpPr>
        <p:spPr bwMode="auto">
          <a:xfrm>
            <a:off x="65881" y="3505200"/>
            <a:ext cx="646574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800" dirty="0">
                <a:solidFill>
                  <a:srgbClr val="008000"/>
                </a:solidFill>
              </a:rPr>
              <a:t>Hard Exclusive </a:t>
            </a:r>
            <a:r>
              <a:rPr lang="fr-FR" altLang="fr-FR" sz="2800" dirty="0" err="1">
                <a:solidFill>
                  <a:srgbClr val="008000"/>
                </a:solidFill>
              </a:rPr>
              <a:t>Meson</a:t>
            </a:r>
            <a:r>
              <a:rPr lang="fr-FR" altLang="fr-FR" sz="2800" dirty="0">
                <a:solidFill>
                  <a:srgbClr val="008000"/>
                </a:solidFill>
              </a:rPr>
              <a:t> Production (HEMP):</a:t>
            </a:r>
          </a:p>
        </p:txBody>
      </p:sp>
      <p:sp>
        <p:nvSpPr>
          <p:cNvPr id="40" name="Text Box 42"/>
          <p:cNvSpPr txBox="1">
            <a:spLocks noChangeArrowheads="1"/>
          </p:cNvSpPr>
          <p:nvPr/>
        </p:nvSpPr>
        <p:spPr bwMode="auto">
          <a:xfrm>
            <a:off x="1066800" y="6297968"/>
            <a:ext cx="222163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dirty="0">
                <a:solidFill>
                  <a:srgbClr val="0000CC"/>
                </a:solidFill>
              </a:rPr>
              <a:t>Quark contribution</a:t>
            </a:r>
          </a:p>
        </p:txBody>
      </p:sp>
      <p:grpSp>
        <p:nvGrpSpPr>
          <p:cNvPr id="41" name="Group 44"/>
          <p:cNvGrpSpPr>
            <a:grpSpLocks/>
          </p:cNvGrpSpPr>
          <p:nvPr/>
        </p:nvGrpSpPr>
        <p:grpSpPr bwMode="auto">
          <a:xfrm>
            <a:off x="328612" y="4038600"/>
            <a:ext cx="2871788" cy="2819400"/>
            <a:chOff x="806" y="2544"/>
            <a:chExt cx="1809" cy="1776"/>
          </a:xfrm>
        </p:grpSpPr>
        <p:sp>
          <p:nvSpPr>
            <p:cNvPr id="42" name="Freeform 45"/>
            <p:cNvSpPr>
              <a:spLocks/>
            </p:cNvSpPr>
            <p:nvPr/>
          </p:nvSpPr>
          <p:spPr bwMode="auto">
            <a:xfrm rot="-1846026">
              <a:off x="1457" y="2648"/>
              <a:ext cx="212" cy="327"/>
            </a:xfrm>
            <a:custGeom>
              <a:avLst/>
              <a:gdLst>
                <a:gd name="T0" fmla="*/ 0 w 288"/>
                <a:gd name="T1" fmla="*/ 16 h 416"/>
                <a:gd name="T2" fmla="*/ 96 w 288"/>
                <a:gd name="T3" fmla="*/ 16 h 416"/>
                <a:gd name="T4" fmla="*/ 48 w 288"/>
                <a:gd name="T5" fmla="*/ 112 h 416"/>
                <a:gd name="T6" fmla="*/ 144 w 288"/>
                <a:gd name="T7" fmla="*/ 112 h 416"/>
                <a:gd name="T8" fmla="*/ 96 w 288"/>
                <a:gd name="T9" fmla="*/ 208 h 416"/>
                <a:gd name="T10" fmla="*/ 192 w 288"/>
                <a:gd name="T11" fmla="*/ 208 h 416"/>
                <a:gd name="T12" fmla="*/ 144 w 288"/>
                <a:gd name="T13" fmla="*/ 304 h 416"/>
                <a:gd name="T14" fmla="*/ 240 w 288"/>
                <a:gd name="T15" fmla="*/ 304 h 416"/>
                <a:gd name="T16" fmla="*/ 192 w 288"/>
                <a:gd name="T17" fmla="*/ 400 h 416"/>
                <a:gd name="T18" fmla="*/ 288 w 288"/>
                <a:gd name="T19" fmla="*/ 40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16">
                  <a:moveTo>
                    <a:pt x="0" y="16"/>
                  </a:moveTo>
                  <a:cubicBezTo>
                    <a:pt x="44" y="8"/>
                    <a:pt x="88" y="0"/>
                    <a:pt x="96" y="16"/>
                  </a:cubicBezTo>
                  <a:cubicBezTo>
                    <a:pt x="104" y="32"/>
                    <a:pt x="40" y="96"/>
                    <a:pt x="48" y="112"/>
                  </a:cubicBezTo>
                  <a:cubicBezTo>
                    <a:pt x="56" y="128"/>
                    <a:pt x="136" y="96"/>
                    <a:pt x="144" y="112"/>
                  </a:cubicBezTo>
                  <a:cubicBezTo>
                    <a:pt x="152" y="128"/>
                    <a:pt x="88" y="192"/>
                    <a:pt x="96" y="208"/>
                  </a:cubicBezTo>
                  <a:cubicBezTo>
                    <a:pt x="104" y="224"/>
                    <a:pt x="184" y="192"/>
                    <a:pt x="192" y="208"/>
                  </a:cubicBezTo>
                  <a:cubicBezTo>
                    <a:pt x="200" y="224"/>
                    <a:pt x="136" y="288"/>
                    <a:pt x="144" y="304"/>
                  </a:cubicBezTo>
                  <a:cubicBezTo>
                    <a:pt x="152" y="320"/>
                    <a:pt x="232" y="288"/>
                    <a:pt x="240" y="304"/>
                  </a:cubicBezTo>
                  <a:cubicBezTo>
                    <a:pt x="248" y="320"/>
                    <a:pt x="184" y="384"/>
                    <a:pt x="192" y="400"/>
                  </a:cubicBezTo>
                  <a:cubicBezTo>
                    <a:pt x="200" y="416"/>
                    <a:pt x="244" y="408"/>
                    <a:pt x="288" y="400"/>
                  </a:cubicBezTo>
                </a:path>
              </a:pathLst>
            </a:custGeom>
            <a:noFill/>
            <a:ln w="19050" cap="flat" cmpd="sng">
              <a:solidFill>
                <a:schemeClr val="tx1"/>
              </a:solidFill>
              <a:prstDash val="solid"/>
              <a:round/>
              <a:headEnd type="none" w="med" len="med"/>
              <a:tailEnd type="none" w="lg" len="lg"/>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3" name="Line 46"/>
            <p:cNvSpPr>
              <a:spLocks noChangeShapeType="1"/>
            </p:cNvSpPr>
            <p:nvPr/>
          </p:nvSpPr>
          <p:spPr bwMode="auto">
            <a:xfrm flipV="1">
              <a:off x="1609" y="2876"/>
              <a:ext cx="113" cy="570"/>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44" name="Group 47"/>
            <p:cNvGrpSpPr>
              <a:grpSpLocks/>
            </p:cNvGrpSpPr>
            <p:nvPr/>
          </p:nvGrpSpPr>
          <p:grpSpPr bwMode="auto">
            <a:xfrm>
              <a:off x="1232" y="3515"/>
              <a:ext cx="282" cy="113"/>
              <a:chOff x="2544" y="1248"/>
              <a:chExt cx="384" cy="144"/>
            </a:xfrm>
          </p:grpSpPr>
          <p:sp>
            <p:nvSpPr>
              <p:cNvPr id="76" name="Line 48"/>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77" name="Line 49"/>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78" name="Line 50"/>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45" name="Group 51"/>
            <p:cNvGrpSpPr>
              <a:grpSpLocks/>
            </p:cNvGrpSpPr>
            <p:nvPr/>
          </p:nvGrpSpPr>
          <p:grpSpPr bwMode="auto">
            <a:xfrm rot="1557413">
              <a:off x="2333" y="3515"/>
              <a:ext cx="282" cy="113"/>
              <a:chOff x="2544" y="1248"/>
              <a:chExt cx="384" cy="144"/>
            </a:xfrm>
          </p:grpSpPr>
          <p:sp>
            <p:nvSpPr>
              <p:cNvPr id="73" name="Line 52"/>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74" name="Line 53"/>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75" name="Line 54"/>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46" name="Group 55"/>
            <p:cNvGrpSpPr>
              <a:grpSpLocks/>
            </p:cNvGrpSpPr>
            <p:nvPr/>
          </p:nvGrpSpPr>
          <p:grpSpPr bwMode="auto">
            <a:xfrm rot="2733361">
              <a:off x="1930" y="2835"/>
              <a:ext cx="303" cy="78"/>
              <a:chOff x="1248" y="2976"/>
              <a:chExt cx="1200" cy="312"/>
            </a:xfrm>
          </p:grpSpPr>
          <p:grpSp>
            <p:nvGrpSpPr>
              <p:cNvPr id="64" name="Group 56"/>
              <p:cNvGrpSpPr>
                <a:grpSpLocks/>
              </p:cNvGrpSpPr>
              <p:nvPr/>
            </p:nvGrpSpPr>
            <p:grpSpPr bwMode="auto">
              <a:xfrm rot="-263923">
                <a:off x="1248" y="2976"/>
                <a:ext cx="432" cy="312"/>
                <a:chOff x="1248" y="3008"/>
                <a:chExt cx="432" cy="280"/>
              </a:xfrm>
            </p:grpSpPr>
            <p:sp>
              <p:nvSpPr>
                <p:cNvPr id="71" name="Freeform 57"/>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72" name="Freeform 58"/>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65" name="Group 59"/>
              <p:cNvGrpSpPr>
                <a:grpSpLocks/>
              </p:cNvGrpSpPr>
              <p:nvPr/>
            </p:nvGrpSpPr>
            <p:grpSpPr bwMode="auto">
              <a:xfrm rot="-263923">
                <a:off x="1632" y="2976"/>
                <a:ext cx="432" cy="312"/>
                <a:chOff x="1248" y="3008"/>
                <a:chExt cx="432" cy="280"/>
              </a:xfrm>
            </p:grpSpPr>
            <p:sp>
              <p:nvSpPr>
                <p:cNvPr id="69" name="Freeform 60"/>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70" name="Freeform 61"/>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66" name="Group 62"/>
              <p:cNvGrpSpPr>
                <a:grpSpLocks/>
              </p:cNvGrpSpPr>
              <p:nvPr/>
            </p:nvGrpSpPr>
            <p:grpSpPr bwMode="auto">
              <a:xfrm rot="-263923">
                <a:off x="2016" y="2976"/>
                <a:ext cx="432" cy="312"/>
                <a:chOff x="1248" y="3008"/>
                <a:chExt cx="432" cy="280"/>
              </a:xfrm>
            </p:grpSpPr>
            <p:sp>
              <p:nvSpPr>
                <p:cNvPr id="67" name="Freeform 63"/>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68" name="Freeform 64"/>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sp>
          <p:nvSpPr>
            <p:cNvPr id="47" name="Line 65"/>
            <p:cNvSpPr>
              <a:spLocks noChangeShapeType="1"/>
            </p:cNvSpPr>
            <p:nvPr/>
          </p:nvSpPr>
          <p:spPr bwMode="auto">
            <a:xfrm flipH="1">
              <a:off x="2185" y="2762"/>
              <a:ext cx="30" cy="678"/>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8" name="Line 66"/>
            <p:cNvSpPr>
              <a:spLocks noChangeShapeType="1"/>
            </p:cNvSpPr>
            <p:nvPr/>
          </p:nvSpPr>
          <p:spPr bwMode="auto">
            <a:xfrm flipV="1">
              <a:off x="1722" y="2686"/>
              <a:ext cx="380" cy="19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9" name="Line 67"/>
            <p:cNvSpPr>
              <a:spLocks noChangeShapeType="1"/>
            </p:cNvSpPr>
            <p:nvPr/>
          </p:nvSpPr>
          <p:spPr bwMode="auto">
            <a:xfrm flipH="1">
              <a:off x="2253" y="2572"/>
              <a:ext cx="54" cy="76"/>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50" name="Oval 68"/>
            <p:cNvSpPr>
              <a:spLocks noChangeArrowheads="1"/>
            </p:cNvSpPr>
            <p:nvPr/>
          </p:nvSpPr>
          <p:spPr bwMode="auto">
            <a:xfrm rot="1916552">
              <a:off x="2079" y="2609"/>
              <a:ext cx="247" cy="151"/>
            </a:xfrm>
            <a:prstGeom prst="ellipse">
              <a:avLst/>
            </a:prstGeom>
            <a:solidFill>
              <a:srgbClr val="CCECFF"/>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51" name="Oval 69"/>
            <p:cNvSpPr>
              <a:spLocks noChangeArrowheads="1"/>
            </p:cNvSpPr>
            <p:nvPr/>
          </p:nvSpPr>
          <p:spPr bwMode="auto">
            <a:xfrm>
              <a:off x="1492" y="3369"/>
              <a:ext cx="847" cy="378"/>
            </a:xfrm>
            <a:prstGeom prst="ellipse">
              <a:avLst/>
            </a:prstGeom>
            <a:solidFill>
              <a:srgbClr val="FFFF00"/>
            </a:solidFill>
            <a:ln w="19050">
              <a:solidFill>
                <a:schemeClr val="tx1"/>
              </a:solidFill>
              <a:round/>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52" name="Text Box 70"/>
            <p:cNvSpPr txBox="1">
              <a:spLocks noChangeArrowheads="1"/>
            </p:cNvSpPr>
            <p:nvPr/>
          </p:nvSpPr>
          <p:spPr bwMode="auto">
            <a:xfrm>
              <a:off x="1271" y="3598"/>
              <a:ext cx="19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p>
          </p:txBody>
        </p:sp>
        <p:sp>
          <p:nvSpPr>
            <p:cNvPr id="53" name="Text Box 71"/>
            <p:cNvSpPr txBox="1">
              <a:spLocks noChangeArrowheads="1"/>
            </p:cNvSpPr>
            <p:nvPr/>
          </p:nvSpPr>
          <p:spPr bwMode="auto">
            <a:xfrm>
              <a:off x="2387" y="3598"/>
              <a:ext cx="22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p>
          </p:txBody>
        </p:sp>
        <p:sp>
          <p:nvSpPr>
            <p:cNvPr id="54" name="Text Box 72"/>
            <p:cNvSpPr txBox="1">
              <a:spLocks noChangeArrowheads="1"/>
            </p:cNvSpPr>
            <p:nvPr/>
          </p:nvSpPr>
          <p:spPr bwMode="auto">
            <a:xfrm>
              <a:off x="1710" y="3446"/>
              <a:ext cx="50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GPDs</a:t>
              </a:r>
            </a:p>
          </p:txBody>
        </p:sp>
        <p:sp>
          <p:nvSpPr>
            <p:cNvPr id="55" name="Text Box 73"/>
            <p:cNvSpPr txBox="1">
              <a:spLocks noChangeArrowheads="1"/>
            </p:cNvSpPr>
            <p:nvPr/>
          </p:nvSpPr>
          <p:spPr bwMode="auto">
            <a:xfrm>
              <a:off x="1096" y="2596"/>
              <a:ext cx="283"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fr-FR" sz="2400" dirty="0">
                  <a:latin typeface="Times New Roman" pitchFamily="18" charset="0"/>
                  <a:cs typeface="Times New Roman" pitchFamily="18" charset="0"/>
                </a:rPr>
                <a:t>γ</a:t>
              </a:r>
              <a:r>
                <a:rPr lang="fr-FR" altLang="fr-FR" sz="2000" dirty="0">
                  <a:latin typeface="Times New Roman" pitchFamily="18" charset="0"/>
                  <a:cs typeface="Times New Roman" pitchFamily="18" charset="0"/>
                </a:rPr>
                <a:t>*</a:t>
              </a:r>
            </a:p>
          </p:txBody>
        </p:sp>
        <p:sp>
          <p:nvSpPr>
            <p:cNvPr id="56" name="Text Box 74"/>
            <p:cNvSpPr txBox="1">
              <a:spLocks noChangeArrowheads="1"/>
            </p:cNvSpPr>
            <p:nvPr/>
          </p:nvSpPr>
          <p:spPr bwMode="auto">
            <a:xfrm>
              <a:off x="1248" y="2976"/>
              <a:ext cx="442"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i="1">
                  <a:latin typeface="Times New Roman" pitchFamily="18" charset="0"/>
                </a:rPr>
                <a:t>x </a:t>
              </a:r>
              <a:r>
                <a:rPr lang="fr-FR" altLang="fr-FR" sz="2000" b="1">
                  <a:latin typeface="Times New Roman" pitchFamily="18" charset="0"/>
                </a:rPr>
                <a:t>+</a:t>
              </a:r>
              <a:r>
                <a:rPr lang="fr-FR" altLang="fr-FR" sz="2000" b="1"/>
                <a:t> </a:t>
              </a:r>
              <a:r>
                <a:rPr lang="el-GR" altLang="fr-FR" sz="2000" b="1">
                  <a:latin typeface="Times New Roman" pitchFamily="18" charset="0"/>
                  <a:cs typeface="Times New Roman" pitchFamily="18" charset="0"/>
                </a:rPr>
                <a:t>ξ</a:t>
              </a:r>
            </a:p>
          </p:txBody>
        </p:sp>
        <p:sp>
          <p:nvSpPr>
            <p:cNvPr id="57" name="Text Box 75"/>
            <p:cNvSpPr txBox="1">
              <a:spLocks noChangeArrowheads="1"/>
            </p:cNvSpPr>
            <p:nvPr/>
          </p:nvSpPr>
          <p:spPr bwMode="auto">
            <a:xfrm>
              <a:off x="2208" y="2976"/>
              <a:ext cx="404"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i="1">
                  <a:latin typeface="Times New Roman" pitchFamily="18" charset="0"/>
                </a:rPr>
                <a:t>x </a:t>
              </a:r>
              <a:r>
                <a:rPr lang="fr-FR" altLang="fr-FR" sz="2000" b="1">
                  <a:latin typeface="Times New Roman" pitchFamily="18" charset="0"/>
                </a:rPr>
                <a:t>-</a:t>
              </a:r>
              <a:r>
                <a:rPr lang="fr-FR" altLang="fr-FR" sz="2000" b="1"/>
                <a:t> </a:t>
              </a:r>
              <a:r>
                <a:rPr lang="el-GR" altLang="fr-FR" sz="2000" b="1">
                  <a:latin typeface="Times New Roman" pitchFamily="18" charset="0"/>
                  <a:cs typeface="Times New Roman" pitchFamily="18" charset="0"/>
                </a:rPr>
                <a:t>ξ</a:t>
              </a:r>
            </a:p>
            <a:p>
              <a:endParaRPr lang="fr-FR" altLang="fr-FR" sz="2000"/>
            </a:p>
          </p:txBody>
        </p:sp>
        <p:sp>
          <p:nvSpPr>
            <p:cNvPr id="58" name="Arc 76"/>
            <p:cNvSpPr>
              <a:spLocks/>
            </p:cNvSpPr>
            <p:nvPr/>
          </p:nvSpPr>
          <p:spPr bwMode="auto">
            <a:xfrm rot="14647200" flipV="1">
              <a:off x="1653" y="3649"/>
              <a:ext cx="608" cy="734"/>
            </a:xfrm>
            <a:custGeom>
              <a:avLst/>
              <a:gdLst>
                <a:gd name="G0" fmla="+- 0 0 0"/>
                <a:gd name="G1" fmla="+- 19337 0 0"/>
                <a:gd name="G2" fmla="+- 21600 0 0"/>
                <a:gd name="T0" fmla="*/ 9625 w 21600"/>
                <a:gd name="T1" fmla="*/ 0 h 23359"/>
                <a:gd name="T2" fmla="*/ 21222 w 21600"/>
                <a:gd name="T3" fmla="*/ 23359 h 23359"/>
                <a:gd name="T4" fmla="*/ 0 w 21600"/>
                <a:gd name="T5" fmla="*/ 19337 h 23359"/>
              </a:gdLst>
              <a:ahLst/>
              <a:cxnLst>
                <a:cxn ang="0">
                  <a:pos x="T0" y="T1"/>
                </a:cxn>
                <a:cxn ang="0">
                  <a:pos x="T2" y="T3"/>
                </a:cxn>
                <a:cxn ang="0">
                  <a:pos x="T4" y="T5"/>
                </a:cxn>
              </a:cxnLst>
              <a:rect l="0" t="0" r="r" b="b"/>
              <a:pathLst>
                <a:path w="21600" h="23359" fill="none" extrusionOk="0">
                  <a:moveTo>
                    <a:pt x="9624" y="0"/>
                  </a:moveTo>
                  <a:cubicBezTo>
                    <a:pt x="16961" y="3651"/>
                    <a:pt x="21600" y="11141"/>
                    <a:pt x="21600" y="19337"/>
                  </a:cubicBezTo>
                  <a:cubicBezTo>
                    <a:pt x="21600" y="20686"/>
                    <a:pt x="21473" y="22033"/>
                    <a:pt x="21222" y="23359"/>
                  </a:cubicBezTo>
                </a:path>
                <a:path w="21600" h="23359" stroke="0" extrusionOk="0">
                  <a:moveTo>
                    <a:pt x="9624" y="0"/>
                  </a:moveTo>
                  <a:cubicBezTo>
                    <a:pt x="16961" y="3651"/>
                    <a:pt x="21600" y="11141"/>
                    <a:pt x="21600" y="19337"/>
                  </a:cubicBezTo>
                  <a:cubicBezTo>
                    <a:pt x="21600" y="20686"/>
                    <a:pt x="21473" y="22033"/>
                    <a:pt x="21222" y="23359"/>
                  </a:cubicBezTo>
                  <a:lnTo>
                    <a:pt x="0" y="19337"/>
                  </a:lnTo>
                  <a:close/>
                </a:path>
              </a:pathLst>
            </a:custGeom>
            <a:noFill/>
            <a:ln w="9525">
              <a:solidFill>
                <a:schemeClr val="tx1"/>
              </a:solidFill>
              <a:round/>
              <a:headEnd type="triangle" w="med" len="me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59" name="Text Box 77"/>
            <p:cNvSpPr txBox="1">
              <a:spLocks noChangeArrowheads="1"/>
            </p:cNvSpPr>
            <p:nvPr/>
          </p:nvSpPr>
          <p:spPr bwMode="auto">
            <a:xfrm>
              <a:off x="806" y="2966"/>
              <a:ext cx="393"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1600" b="1"/>
                <a:t>hard</a:t>
              </a:r>
            </a:p>
          </p:txBody>
        </p:sp>
        <p:sp>
          <p:nvSpPr>
            <p:cNvPr id="60" name="Text Box 78"/>
            <p:cNvSpPr txBox="1">
              <a:spLocks noChangeArrowheads="1"/>
            </p:cNvSpPr>
            <p:nvPr/>
          </p:nvSpPr>
          <p:spPr bwMode="auto">
            <a:xfrm>
              <a:off x="806" y="3206"/>
              <a:ext cx="351" cy="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1600" b="1"/>
                <a:t>soft</a:t>
              </a:r>
            </a:p>
            <a:p>
              <a:endParaRPr lang="fr-FR" altLang="fr-FR">
                <a:latin typeface="Comic Sans MS" pitchFamily="66" charset="0"/>
              </a:endParaRPr>
            </a:p>
          </p:txBody>
        </p:sp>
        <p:sp>
          <p:nvSpPr>
            <p:cNvPr id="63" name="Text Box 81"/>
            <p:cNvSpPr txBox="1">
              <a:spLocks noChangeArrowheads="1"/>
            </p:cNvSpPr>
            <p:nvPr/>
          </p:nvSpPr>
          <p:spPr bwMode="auto">
            <a:xfrm>
              <a:off x="1536" y="2544"/>
              <a:ext cx="28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Q</a:t>
              </a:r>
              <a:r>
                <a:rPr lang="fr-FR" altLang="fr-FR" baseline="30000">
                  <a:latin typeface="Comic Sans MS" pitchFamily="66" charset="0"/>
                </a:rPr>
                <a:t>2</a:t>
              </a:r>
            </a:p>
          </p:txBody>
        </p:sp>
      </p:grpSp>
      <p:sp>
        <p:nvSpPr>
          <p:cNvPr id="79" name="Arc 30"/>
          <p:cNvSpPr>
            <a:spLocks/>
          </p:cNvSpPr>
          <p:nvPr/>
        </p:nvSpPr>
        <p:spPr bwMode="auto">
          <a:xfrm rot="14647200" flipV="1">
            <a:off x="1690687" y="2844800"/>
            <a:ext cx="1219200" cy="1473200"/>
          </a:xfrm>
          <a:custGeom>
            <a:avLst/>
            <a:gdLst>
              <a:gd name="G0" fmla="+- 0 0 0"/>
              <a:gd name="G1" fmla="+- 19337 0 0"/>
              <a:gd name="G2" fmla="+- 21600 0 0"/>
              <a:gd name="T0" fmla="*/ 9625 w 21600"/>
              <a:gd name="T1" fmla="*/ 0 h 23359"/>
              <a:gd name="T2" fmla="*/ 21222 w 21600"/>
              <a:gd name="T3" fmla="*/ 23359 h 23359"/>
              <a:gd name="T4" fmla="*/ 0 w 21600"/>
              <a:gd name="T5" fmla="*/ 19337 h 23359"/>
            </a:gdLst>
            <a:ahLst/>
            <a:cxnLst>
              <a:cxn ang="0">
                <a:pos x="T0" y="T1"/>
              </a:cxn>
              <a:cxn ang="0">
                <a:pos x="T2" y="T3"/>
              </a:cxn>
              <a:cxn ang="0">
                <a:pos x="T4" y="T5"/>
              </a:cxn>
            </a:cxnLst>
            <a:rect l="0" t="0" r="r" b="b"/>
            <a:pathLst>
              <a:path w="21600" h="23359" fill="none" extrusionOk="0">
                <a:moveTo>
                  <a:pt x="9624" y="0"/>
                </a:moveTo>
                <a:cubicBezTo>
                  <a:pt x="16961" y="3651"/>
                  <a:pt x="21600" y="11141"/>
                  <a:pt x="21600" y="19337"/>
                </a:cubicBezTo>
                <a:cubicBezTo>
                  <a:pt x="21600" y="20686"/>
                  <a:pt x="21473" y="22033"/>
                  <a:pt x="21222" y="23359"/>
                </a:cubicBezTo>
              </a:path>
              <a:path w="21600" h="23359" stroke="0" extrusionOk="0">
                <a:moveTo>
                  <a:pt x="9624" y="0"/>
                </a:moveTo>
                <a:cubicBezTo>
                  <a:pt x="16961" y="3651"/>
                  <a:pt x="21600" y="11141"/>
                  <a:pt x="21600" y="19337"/>
                </a:cubicBezTo>
                <a:cubicBezTo>
                  <a:pt x="21600" y="20686"/>
                  <a:pt x="21473" y="22033"/>
                  <a:pt x="21222" y="23359"/>
                </a:cubicBezTo>
                <a:lnTo>
                  <a:pt x="0" y="19337"/>
                </a:lnTo>
                <a:close/>
              </a:path>
            </a:pathLst>
          </a:custGeom>
          <a:noFill/>
          <a:ln w="9525">
            <a:solidFill>
              <a:schemeClr val="tx1"/>
            </a:solidFill>
            <a:round/>
            <a:headEnd type="triangle" w="med" len="me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82" name="Text Box 29"/>
          <p:cNvSpPr txBox="1">
            <a:spLocks noChangeArrowheads="1"/>
          </p:cNvSpPr>
          <p:nvPr/>
        </p:nvSpPr>
        <p:spPr bwMode="auto">
          <a:xfrm>
            <a:off x="3240087" y="2895600"/>
            <a:ext cx="361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p>
        </p:txBody>
      </p:sp>
      <p:grpSp>
        <p:nvGrpSpPr>
          <p:cNvPr id="83" name="Group 82"/>
          <p:cNvGrpSpPr>
            <a:grpSpLocks/>
          </p:cNvGrpSpPr>
          <p:nvPr/>
        </p:nvGrpSpPr>
        <p:grpSpPr bwMode="auto">
          <a:xfrm>
            <a:off x="4473149" y="1064056"/>
            <a:ext cx="2724150" cy="5791200"/>
            <a:chOff x="3168" y="672"/>
            <a:chExt cx="1716" cy="3648"/>
          </a:xfrm>
        </p:grpSpPr>
        <p:sp>
          <p:nvSpPr>
            <p:cNvPr id="84" name="Rectangle 83"/>
            <p:cNvSpPr>
              <a:spLocks noChangeArrowheads="1"/>
            </p:cNvSpPr>
            <p:nvPr/>
          </p:nvSpPr>
          <p:spPr bwMode="auto">
            <a:xfrm>
              <a:off x="4368" y="72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fr-FR" sz="2400">
                  <a:latin typeface="Times New Roman" pitchFamily="18" charset="0"/>
                </a:rPr>
                <a:t>γ</a:t>
              </a:r>
              <a:endParaRPr lang="fr-FR" altLang="fr-FR">
                <a:latin typeface="Comic Sans MS" pitchFamily="66" charset="0"/>
              </a:endParaRPr>
            </a:p>
          </p:txBody>
        </p:sp>
        <p:sp>
          <p:nvSpPr>
            <p:cNvPr id="85" name="Text Box 84"/>
            <p:cNvSpPr txBox="1">
              <a:spLocks noChangeArrowheads="1"/>
            </p:cNvSpPr>
            <p:nvPr/>
          </p:nvSpPr>
          <p:spPr bwMode="auto">
            <a:xfrm>
              <a:off x="3168" y="672"/>
              <a:ext cx="28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fr-FR" sz="2400">
                  <a:latin typeface="Times New Roman" pitchFamily="18" charset="0"/>
                </a:rPr>
                <a:t>γ</a:t>
              </a:r>
              <a:r>
                <a:rPr lang="fr-FR" altLang="fr-FR" sz="2000">
                  <a:latin typeface="Times New Roman" pitchFamily="18" charset="0"/>
                </a:rPr>
                <a:t>*</a:t>
              </a:r>
              <a:endParaRPr lang="fr-FR" altLang="fr-FR">
                <a:latin typeface="Comic Sans MS" pitchFamily="66" charset="0"/>
              </a:endParaRPr>
            </a:p>
          </p:txBody>
        </p:sp>
        <p:sp>
          <p:nvSpPr>
            <p:cNvPr id="86" name="Text Box 85"/>
            <p:cNvSpPr txBox="1">
              <a:spLocks noChangeArrowheads="1"/>
            </p:cNvSpPr>
            <p:nvPr/>
          </p:nvSpPr>
          <p:spPr bwMode="auto">
            <a:xfrm>
              <a:off x="3648" y="720"/>
              <a:ext cx="28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dirty="0"/>
                <a:t>Q</a:t>
              </a:r>
              <a:r>
                <a:rPr lang="fr-FR" altLang="fr-FR" baseline="30000" dirty="0">
                  <a:latin typeface="Comic Sans MS" pitchFamily="66" charset="0"/>
                </a:rPr>
                <a:t>2</a:t>
              </a:r>
            </a:p>
          </p:txBody>
        </p:sp>
        <p:grpSp>
          <p:nvGrpSpPr>
            <p:cNvPr id="87" name="Group 86"/>
            <p:cNvGrpSpPr>
              <a:grpSpLocks/>
            </p:cNvGrpSpPr>
            <p:nvPr/>
          </p:nvGrpSpPr>
          <p:grpSpPr bwMode="auto">
            <a:xfrm>
              <a:off x="3168" y="768"/>
              <a:ext cx="1716" cy="3552"/>
              <a:chOff x="3168" y="768"/>
              <a:chExt cx="1716" cy="3552"/>
            </a:xfrm>
          </p:grpSpPr>
          <p:sp>
            <p:nvSpPr>
              <p:cNvPr id="88" name="Freeform 87"/>
              <p:cNvSpPr>
                <a:spLocks/>
              </p:cNvSpPr>
              <p:nvPr/>
            </p:nvSpPr>
            <p:spPr bwMode="auto">
              <a:xfrm rot="-1846026">
                <a:off x="3582" y="779"/>
                <a:ext cx="198" cy="339"/>
              </a:xfrm>
              <a:custGeom>
                <a:avLst/>
                <a:gdLst>
                  <a:gd name="T0" fmla="*/ 0 w 288"/>
                  <a:gd name="T1" fmla="*/ 16 h 416"/>
                  <a:gd name="T2" fmla="*/ 96 w 288"/>
                  <a:gd name="T3" fmla="*/ 16 h 416"/>
                  <a:gd name="T4" fmla="*/ 48 w 288"/>
                  <a:gd name="T5" fmla="*/ 112 h 416"/>
                  <a:gd name="T6" fmla="*/ 144 w 288"/>
                  <a:gd name="T7" fmla="*/ 112 h 416"/>
                  <a:gd name="T8" fmla="*/ 96 w 288"/>
                  <a:gd name="T9" fmla="*/ 208 h 416"/>
                  <a:gd name="T10" fmla="*/ 192 w 288"/>
                  <a:gd name="T11" fmla="*/ 208 h 416"/>
                  <a:gd name="T12" fmla="*/ 144 w 288"/>
                  <a:gd name="T13" fmla="*/ 304 h 416"/>
                  <a:gd name="T14" fmla="*/ 240 w 288"/>
                  <a:gd name="T15" fmla="*/ 304 h 416"/>
                  <a:gd name="T16" fmla="*/ 192 w 288"/>
                  <a:gd name="T17" fmla="*/ 400 h 416"/>
                  <a:gd name="T18" fmla="*/ 288 w 288"/>
                  <a:gd name="T19" fmla="*/ 40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16">
                    <a:moveTo>
                      <a:pt x="0" y="16"/>
                    </a:moveTo>
                    <a:cubicBezTo>
                      <a:pt x="44" y="8"/>
                      <a:pt x="88" y="0"/>
                      <a:pt x="96" y="16"/>
                    </a:cubicBezTo>
                    <a:cubicBezTo>
                      <a:pt x="104" y="32"/>
                      <a:pt x="40" y="96"/>
                      <a:pt x="48" y="112"/>
                    </a:cubicBezTo>
                    <a:cubicBezTo>
                      <a:pt x="56" y="128"/>
                      <a:pt x="136" y="96"/>
                      <a:pt x="144" y="112"/>
                    </a:cubicBezTo>
                    <a:cubicBezTo>
                      <a:pt x="152" y="128"/>
                      <a:pt x="88" y="192"/>
                      <a:pt x="96" y="208"/>
                    </a:cubicBezTo>
                    <a:cubicBezTo>
                      <a:pt x="104" y="224"/>
                      <a:pt x="184" y="192"/>
                      <a:pt x="192" y="208"/>
                    </a:cubicBezTo>
                    <a:cubicBezTo>
                      <a:pt x="200" y="224"/>
                      <a:pt x="136" y="288"/>
                      <a:pt x="144" y="304"/>
                    </a:cubicBezTo>
                    <a:cubicBezTo>
                      <a:pt x="152" y="320"/>
                      <a:pt x="232" y="288"/>
                      <a:pt x="240" y="304"/>
                    </a:cubicBezTo>
                    <a:cubicBezTo>
                      <a:pt x="248" y="320"/>
                      <a:pt x="184" y="384"/>
                      <a:pt x="192" y="400"/>
                    </a:cubicBezTo>
                    <a:cubicBezTo>
                      <a:pt x="200" y="416"/>
                      <a:pt x="244" y="408"/>
                      <a:pt x="288" y="400"/>
                    </a:cubicBezTo>
                  </a:path>
                </a:pathLst>
              </a:custGeom>
              <a:noFill/>
              <a:ln w="19050" cap="flat" cmpd="sng">
                <a:solidFill>
                  <a:schemeClr val="tx1"/>
                </a:solidFill>
                <a:prstDash val="solid"/>
                <a:round/>
                <a:headEnd type="none" w="med" len="med"/>
                <a:tailEnd type="none" w="lg" len="lg"/>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89" name="Line 88"/>
              <p:cNvSpPr>
                <a:spLocks noChangeShapeType="1"/>
              </p:cNvSpPr>
              <p:nvPr/>
            </p:nvSpPr>
            <p:spPr bwMode="auto">
              <a:xfrm>
                <a:off x="3830" y="1042"/>
                <a:ext cx="297" cy="0"/>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90" name="Group 89"/>
              <p:cNvGrpSpPr>
                <a:grpSpLocks/>
              </p:cNvGrpSpPr>
              <p:nvPr/>
            </p:nvGrpSpPr>
            <p:grpSpPr bwMode="auto">
              <a:xfrm>
                <a:off x="3363" y="1628"/>
                <a:ext cx="264" cy="118"/>
                <a:chOff x="2544" y="1248"/>
                <a:chExt cx="384" cy="144"/>
              </a:xfrm>
            </p:grpSpPr>
            <p:sp>
              <p:nvSpPr>
                <p:cNvPr id="176" name="Line 90"/>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77" name="Line 91"/>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78" name="Line 92"/>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91" name="Freeform 93"/>
              <p:cNvSpPr>
                <a:spLocks/>
              </p:cNvSpPr>
              <p:nvPr/>
            </p:nvSpPr>
            <p:spPr bwMode="auto">
              <a:xfrm rot="4468450">
                <a:off x="4119" y="743"/>
                <a:ext cx="235" cy="286"/>
              </a:xfrm>
              <a:custGeom>
                <a:avLst/>
                <a:gdLst>
                  <a:gd name="T0" fmla="*/ 0 w 288"/>
                  <a:gd name="T1" fmla="*/ 16 h 416"/>
                  <a:gd name="T2" fmla="*/ 96 w 288"/>
                  <a:gd name="T3" fmla="*/ 16 h 416"/>
                  <a:gd name="T4" fmla="*/ 48 w 288"/>
                  <a:gd name="T5" fmla="*/ 112 h 416"/>
                  <a:gd name="T6" fmla="*/ 144 w 288"/>
                  <a:gd name="T7" fmla="*/ 112 h 416"/>
                  <a:gd name="T8" fmla="*/ 96 w 288"/>
                  <a:gd name="T9" fmla="*/ 208 h 416"/>
                  <a:gd name="T10" fmla="*/ 192 w 288"/>
                  <a:gd name="T11" fmla="*/ 208 h 416"/>
                  <a:gd name="T12" fmla="*/ 144 w 288"/>
                  <a:gd name="T13" fmla="*/ 304 h 416"/>
                  <a:gd name="T14" fmla="*/ 240 w 288"/>
                  <a:gd name="T15" fmla="*/ 304 h 416"/>
                  <a:gd name="T16" fmla="*/ 192 w 288"/>
                  <a:gd name="T17" fmla="*/ 400 h 416"/>
                  <a:gd name="T18" fmla="*/ 288 w 288"/>
                  <a:gd name="T19" fmla="*/ 40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16">
                    <a:moveTo>
                      <a:pt x="0" y="16"/>
                    </a:moveTo>
                    <a:cubicBezTo>
                      <a:pt x="44" y="8"/>
                      <a:pt x="88" y="0"/>
                      <a:pt x="96" y="16"/>
                    </a:cubicBezTo>
                    <a:cubicBezTo>
                      <a:pt x="104" y="32"/>
                      <a:pt x="40" y="96"/>
                      <a:pt x="48" y="112"/>
                    </a:cubicBezTo>
                    <a:cubicBezTo>
                      <a:pt x="56" y="128"/>
                      <a:pt x="136" y="96"/>
                      <a:pt x="144" y="112"/>
                    </a:cubicBezTo>
                    <a:cubicBezTo>
                      <a:pt x="152" y="128"/>
                      <a:pt x="88" y="192"/>
                      <a:pt x="96" y="208"/>
                    </a:cubicBezTo>
                    <a:cubicBezTo>
                      <a:pt x="104" y="224"/>
                      <a:pt x="184" y="192"/>
                      <a:pt x="192" y="208"/>
                    </a:cubicBezTo>
                    <a:cubicBezTo>
                      <a:pt x="200" y="224"/>
                      <a:pt x="136" y="288"/>
                      <a:pt x="144" y="304"/>
                    </a:cubicBezTo>
                    <a:cubicBezTo>
                      <a:pt x="152" y="320"/>
                      <a:pt x="232" y="288"/>
                      <a:pt x="240" y="304"/>
                    </a:cubicBezTo>
                    <a:cubicBezTo>
                      <a:pt x="248" y="320"/>
                      <a:pt x="184" y="384"/>
                      <a:pt x="192" y="400"/>
                    </a:cubicBezTo>
                    <a:cubicBezTo>
                      <a:pt x="200" y="416"/>
                      <a:pt x="244" y="408"/>
                      <a:pt x="288" y="400"/>
                    </a:cubicBezTo>
                  </a:path>
                </a:pathLst>
              </a:custGeom>
              <a:noFill/>
              <a:ln w="19050" cap="flat" cmpd="sng">
                <a:solidFill>
                  <a:schemeClr val="tx1"/>
                </a:solidFill>
                <a:prstDash val="solid"/>
                <a:round/>
                <a:headEnd type="none" w="med" len="med"/>
                <a:tailEnd type="none" w="lg" len="lg"/>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92" name="Group 94"/>
              <p:cNvGrpSpPr>
                <a:grpSpLocks/>
              </p:cNvGrpSpPr>
              <p:nvPr/>
            </p:nvGrpSpPr>
            <p:grpSpPr bwMode="auto">
              <a:xfrm rot="1557413">
                <a:off x="4392" y="1628"/>
                <a:ext cx="264" cy="118"/>
                <a:chOff x="2544" y="1248"/>
                <a:chExt cx="384" cy="144"/>
              </a:xfrm>
            </p:grpSpPr>
            <p:sp>
              <p:nvSpPr>
                <p:cNvPr id="173" name="Line 95"/>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74" name="Line 96"/>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75" name="Line 97"/>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93" name="Oval 98"/>
              <p:cNvSpPr>
                <a:spLocks noChangeArrowheads="1"/>
              </p:cNvSpPr>
              <p:nvPr/>
            </p:nvSpPr>
            <p:spPr bwMode="auto">
              <a:xfrm>
                <a:off x="3613" y="1481"/>
                <a:ext cx="791" cy="391"/>
              </a:xfrm>
              <a:prstGeom prst="ellipse">
                <a:avLst/>
              </a:prstGeom>
              <a:solidFill>
                <a:srgbClr val="FFFF00"/>
              </a:solidFill>
              <a:ln w="19050">
                <a:solidFill>
                  <a:schemeClr val="tx1"/>
                </a:solidFill>
                <a:round/>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94" name="Text Box 99"/>
              <p:cNvSpPr txBox="1">
                <a:spLocks noChangeArrowheads="1"/>
              </p:cNvSpPr>
              <p:nvPr/>
            </p:nvSpPr>
            <p:spPr bwMode="auto">
              <a:xfrm>
                <a:off x="3360" y="1776"/>
                <a:ext cx="19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endParaRPr lang="fr-FR" altLang="fr-FR">
                  <a:latin typeface="Comic Sans MS" pitchFamily="66" charset="0"/>
                </a:endParaRPr>
              </a:p>
            </p:txBody>
          </p:sp>
          <p:sp>
            <p:nvSpPr>
              <p:cNvPr id="95" name="Text Box 100"/>
              <p:cNvSpPr txBox="1">
                <a:spLocks noChangeArrowheads="1"/>
              </p:cNvSpPr>
              <p:nvPr/>
            </p:nvSpPr>
            <p:spPr bwMode="auto">
              <a:xfrm>
                <a:off x="4656" y="1776"/>
                <a:ext cx="22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endParaRPr lang="fr-FR" altLang="fr-FR">
                  <a:latin typeface="Comic Sans MS" pitchFamily="66" charset="0"/>
                </a:endParaRPr>
              </a:p>
            </p:txBody>
          </p:sp>
          <p:sp>
            <p:nvSpPr>
              <p:cNvPr id="96" name="Arc 101"/>
              <p:cNvSpPr>
                <a:spLocks/>
              </p:cNvSpPr>
              <p:nvPr/>
            </p:nvSpPr>
            <p:spPr bwMode="auto">
              <a:xfrm rot="14647200" flipV="1">
                <a:off x="3680" y="1744"/>
                <a:ext cx="768" cy="928"/>
              </a:xfrm>
              <a:custGeom>
                <a:avLst/>
                <a:gdLst>
                  <a:gd name="G0" fmla="+- 0 0 0"/>
                  <a:gd name="G1" fmla="+- 19337 0 0"/>
                  <a:gd name="G2" fmla="+- 21600 0 0"/>
                  <a:gd name="T0" fmla="*/ 9625 w 21600"/>
                  <a:gd name="T1" fmla="*/ 0 h 23359"/>
                  <a:gd name="T2" fmla="*/ 21222 w 21600"/>
                  <a:gd name="T3" fmla="*/ 23359 h 23359"/>
                  <a:gd name="T4" fmla="*/ 0 w 21600"/>
                  <a:gd name="T5" fmla="*/ 19337 h 23359"/>
                </a:gdLst>
                <a:ahLst/>
                <a:cxnLst>
                  <a:cxn ang="0">
                    <a:pos x="T0" y="T1"/>
                  </a:cxn>
                  <a:cxn ang="0">
                    <a:pos x="T2" y="T3"/>
                  </a:cxn>
                  <a:cxn ang="0">
                    <a:pos x="T4" y="T5"/>
                  </a:cxn>
                </a:cxnLst>
                <a:rect l="0" t="0" r="r" b="b"/>
                <a:pathLst>
                  <a:path w="21600" h="23359" fill="none" extrusionOk="0">
                    <a:moveTo>
                      <a:pt x="9624" y="0"/>
                    </a:moveTo>
                    <a:cubicBezTo>
                      <a:pt x="16961" y="3651"/>
                      <a:pt x="21600" y="11141"/>
                      <a:pt x="21600" y="19337"/>
                    </a:cubicBezTo>
                    <a:cubicBezTo>
                      <a:pt x="21600" y="20686"/>
                      <a:pt x="21473" y="22033"/>
                      <a:pt x="21222" y="23359"/>
                    </a:cubicBezTo>
                  </a:path>
                  <a:path w="21600" h="23359" stroke="0" extrusionOk="0">
                    <a:moveTo>
                      <a:pt x="9624" y="0"/>
                    </a:moveTo>
                    <a:cubicBezTo>
                      <a:pt x="16961" y="3651"/>
                      <a:pt x="21600" y="11141"/>
                      <a:pt x="21600" y="19337"/>
                    </a:cubicBezTo>
                    <a:cubicBezTo>
                      <a:pt x="21600" y="20686"/>
                      <a:pt x="21473" y="22033"/>
                      <a:pt x="21222" y="23359"/>
                    </a:cubicBezTo>
                    <a:lnTo>
                      <a:pt x="0" y="19337"/>
                    </a:lnTo>
                    <a:close/>
                  </a:path>
                </a:pathLst>
              </a:custGeom>
              <a:noFill/>
              <a:ln w="9525">
                <a:solidFill>
                  <a:schemeClr val="tx1"/>
                </a:solidFill>
                <a:round/>
                <a:headEnd type="triangle" w="med" len="me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97" name="Text Box 102"/>
              <p:cNvSpPr txBox="1">
                <a:spLocks noChangeArrowheads="1"/>
              </p:cNvSpPr>
              <p:nvPr/>
            </p:nvSpPr>
            <p:spPr bwMode="auto">
              <a:xfrm>
                <a:off x="3792" y="1584"/>
                <a:ext cx="50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dirty="0" err="1"/>
                  <a:t>GPDs</a:t>
                </a:r>
                <a:endParaRPr lang="fr-FR" altLang="fr-FR" dirty="0">
                  <a:latin typeface="Comic Sans MS" pitchFamily="66" charset="0"/>
                </a:endParaRPr>
              </a:p>
            </p:txBody>
          </p:sp>
          <p:sp>
            <p:nvSpPr>
              <p:cNvPr id="98" name="Text Box 103"/>
              <p:cNvSpPr txBox="1">
                <a:spLocks noChangeArrowheads="1"/>
              </p:cNvSpPr>
              <p:nvPr/>
            </p:nvSpPr>
            <p:spPr bwMode="auto">
              <a:xfrm>
                <a:off x="3312" y="1104"/>
                <a:ext cx="442" cy="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i="1">
                    <a:latin typeface="Times New Roman" pitchFamily="18" charset="0"/>
                  </a:rPr>
                  <a:t>x </a:t>
                </a:r>
                <a:r>
                  <a:rPr lang="fr-FR" altLang="fr-FR" sz="2000" b="1">
                    <a:latin typeface="Times New Roman" pitchFamily="18" charset="0"/>
                  </a:rPr>
                  <a:t>+</a:t>
                </a:r>
                <a:r>
                  <a:rPr lang="fr-FR" altLang="fr-FR" sz="2000" b="1"/>
                  <a:t> </a:t>
                </a:r>
                <a:r>
                  <a:rPr lang="el-GR" altLang="fr-FR" sz="2000" b="1">
                    <a:latin typeface="Times New Roman" pitchFamily="18" charset="0"/>
                  </a:rPr>
                  <a:t>ξ</a:t>
                </a:r>
              </a:p>
              <a:p>
                <a:endParaRPr lang="fr-FR" altLang="fr-FR">
                  <a:latin typeface="Comic Sans MS" pitchFamily="66" charset="0"/>
                </a:endParaRPr>
              </a:p>
            </p:txBody>
          </p:sp>
          <p:sp>
            <p:nvSpPr>
              <p:cNvPr id="99" name="Text Box 104"/>
              <p:cNvSpPr txBox="1">
                <a:spLocks noChangeArrowheads="1"/>
              </p:cNvSpPr>
              <p:nvPr/>
            </p:nvSpPr>
            <p:spPr bwMode="auto">
              <a:xfrm>
                <a:off x="4176" y="1104"/>
                <a:ext cx="404" cy="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i="1" dirty="0">
                    <a:latin typeface="Times New Roman" pitchFamily="18" charset="0"/>
                  </a:rPr>
                  <a:t>x </a:t>
                </a:r>
                <a:r>
                  <a:rPr lang="fr-FR" altLang="fr-FR" sz="2000" b="1" dirty="0">
                    <a:latin typeface="Times New Roman" pitchFamily="18" charset="0"/>
                  </a:rPr>
                  <a:t>-</a:t>
                </a:r>
                <a:r>
                  <a:rPr lang="fr-FR" altLang="fr-FR" sz="2000" b="1" dirty="0"/>
                  <a:t> </a:t>
                </a:r>
                <a:r>
                  <a:rPr lang="el-GR" altLang="fr-FR" sz="2000" b="1" dirty="0">
                    <a:latin typeface="Times New Roman" pitchFamily="18" charset="0"/>
                  </a:rPr>
                  <a:t>ξ</a:t>
                </a:r>
              </a:p>
              <a:p>
                <a:endParaRPr lang="fr-FR" altLang="fr-FR" dirty="0">
                  <a:latin typeface="Comic Sans MS" pitchFamily="66" charset="0"/>
                </a:endParaRPr>
              </a:p>
            </p:txBody>
          </p:sp>
          <p:sp>
            <p:nvSpPr>
              <p:cNvPr id="100" name="Text Box 105"/>
              <p:cNvSpPr txBox="1">
                <a:spLocks noChangeArrowheads="1"/>
              </p:cNvSpPr>
              <p:nvPr/>
            </p:nvSpPr>
            <p:spPr bwMode="auto">
              <a:xfrm>
                <a:off x="3915" y="1920"/>
                <a:ext cx="165"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dirty="0"/>
                  <a:t>t</a:t>
                </a:r>
                <a:endParaRPr lang="fr-FR" altLang="fr-FR" dirty="0">
                  <a:latin typeface="Comic Sans MS" pitchFamily="66" charset="0"/>
                </a:endParaRPr>
              </a:p>
            </p:txBody>
          </p:sp>
          <p:sp>
            <p:nvSpPr>
              <p:cNvPr id="101" name="Text Box 106"/>
              <p:cNvSpPr txBox="1">
                <a:spLocks noChangeArrowheads="1"/>
              </p:cNvSpPr>
              <p:nvPr/>
            </p:nvSpPr>
            <p:spPr bwMode="auto">
              <a:xfrm>
                <a:off x="4324" y="2496"/>
                <a:ext cx="54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meson</a:t>
                </a:r>
                <a:endParaRPr lang="fr-FR" altLang="fr-FR">
                  <a:latin typeface="Comic Sans MS" pitchFamily="66" charset="0"/>
                </a:endParaRPr>
              </a:p>
            </p:txBody>
          </p:sp>
          <p:sp>
            <p:nvSpPr>
              <p:cNvPr id="102" name="Freeform 107"/>
              <p:cNvSpPr>
                <a:spLocks/>
              </p:cNvSpPr>
              <p:nvPr/>
            </p:nvSpPr>
            <p:spPr bwMode="auto">
              <a:xfrm rot="-1846026">
                <a:off x="3456" y="2592"/>
                <a:ext cx="212" cy="327"/>
              </a:xfrm>
              <a:custGeom>
                <a:avLst/>
                <a:gdLst>
                  <a:gd name="T0" fmla="*/ 0 w 288"/>
                  <a:gd name="T1" fmla="*/ 16 h 416"/>
                  <a:gd name="T2" fmla="*/ 96 w 288"/>
                  <a:gd name="T3" fmla="*/ 16 h 416"/>
                  <a:gd name="T4" fmla="*/ 48 w 288"/>
                  <a:gd name="T5" fmla="*/ 112 h 416"/>
                  <a:gd name="T6" fmla="*/ 144 w 288"/>
                  <a:gd name="T7" fmla="*/ 112 h 416"/>
                  <a:gd name="T8" fmla="*/ 96 w 288"/>
                  <a:gd name="T9" fmla="*/ 208 h 416"/>
                  <a:gd name="T10" fmla="*/ 192 w 288"/>
                  <a:gd name="T11" fmla="*/ 208 h 416"/>
                  <a:gd name="T12" fmla="*/ 144 w 288"/>
                  <a:gd name="T13" fmla="*/ 304 h 416"/>
                  <a:gd name="T14" fmla="*/ 240 w 288"/>
                  <a:gd name="T15" fmla="*/ 304 h 416"/>
                  <a:gd name="T16" fmla="*/ 192 w 288"/>
                  <a:gd name="T17" fmla="*/ 400 h 416"/>
                  <a:gd name="T18" fmla="*/ 288 w 288"/>
                  <a:gd name="T19" fmla="*/ 40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16">
                    <a:moveTo>
                      <a:pt x="0" y="16"/>
                    </a:moveTo>
                    <a:cubicBezTo>
                      <a:pt x="44" y="8"/>
                      <a:pt x="88" y="0"/>
                      <a:pt x="96" y="16"/>
                    </a:cubicBezTo>
                    <a:cubicBezTo>
                      <a:pt x="104" y="32"/>
                      <a:pt x="40" y="96"/>
                      <a:pt x="48" y="112"/>
                    </a:cubicBezTo>
                    <a:cubicBezTo>
                      <a:pt x="56" y="128"/>
                      <a:pt x="136" y="96"/>
                      <a:pt x="144" y="112"/>
                    </a:cubicBezTo>
                    <a:cubicBezTo>
                      <a:pt x="152" y="128"/>
                      <a:pt x="88" y="192"/>
                      <a:pt x="96" y="208"/>
                    </a:cubicBezTo>
                    <a:cubicBezTo>
                      <a:pt x="104" y="224"/>
                      <a:pt x="184" y="192"/>
                      <a:pt x="192" y="208"/>
                    </a:cubicBezTo>
                    <a:cubicBezTo>
                      <a:pt x="200" y="224"/>
                      <a:pt x="136" y="288"/>
                      <a:pt x="144" y="304"/>
                    </a:cubicBezTo>
                    <a:cubicBezTo>
                      <a:pt x="152" y="320"/>
                      <a:pt x="232" y="288"/>
                      <a:pt x="240" y="304"/>
                    </a:cubicBezTo>
                    <a:cubicBezTo>
                      <a:pt x="248" y="320"/>
                      <a:pt x="184" y="384"/>
                      <a:pt x="192" y="400"/>
                    </a:cubicBezTo>
                    <a:cubicBezTo>
                      <a:pt x="200" y="416"/>
                      <a:pt x="244" y="408"/>
                      <a:pt x="288" y="400"/>
                    </a:cubicBezTo>
                  </a:path>
                </a:pathLst>
              </a:custGeom>
              <a:noFill/>
              <a:ln w="19050" cap="flat" cmpd="sng">
                <a:solidFill>
                  <a:schemeClr val="tx1"/>
                </a:solidFill>
                <a:prstDash val="solid"/>
                <a:round/>
                <a:headEnd type="none" w="med" len="med"/>
                <a:tailEnd type="none" w="lg" len="lg"/>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03" name="Line 108"/>
              <p:cNvSpPr>
                <a:spLocks noChangeShapeType="1"/>
              </p:cNvSpPr>
              <p:nvPr/>
            </p:nvSpPr>
            <p:spPr bwMode="auto">
              <a:xfrm flipV="1">
                <a:off x="3696" y="2832"/>
                <a:ext cx="42" cy="292"/>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104" name="Group 109"/>
              <p:cNvGrpSpPr>
                <a:grpSpLocks/>
              </p:cNvGrpSpPr>
              <p:nvPr/>
            </p:nvGrpSpPr>
            <p:grpSpPr bwMode="auto">
              <a:xfrm>
                <a:off x="3248" y="3515"/>
                <a:ext cx="282" cy="113"/>
                <a:chOff x="2544" y="1248"/>
                <a:chExt cx="384" cy="144"/>
              </a:xfrm>
            </p:grpSpPr>
            <p:sp>
              <p:nvSpPr>
                <p:cNvPr id="170" name="Line 110"/>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71" name="Line 111"/>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72" name="Line 112"/>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05" name="Group 113"/>
              <p:cNvGrpSpPr>
                <a:grpSpLocks/>
              </p:cNvGrpSpPr>
              <p:nvPr/>
            </p:nvGrpSpPr>
            <p:grpSpPr bwMode="auto">
              <a:xfrm rot="1557413">
                <a:off x="4349" y="3515"/>
                <a:ext cx="282" cy="113"/>
                <a:chOff x="2544" y="1248"/>
                <a:chExt cx="384" cy="144"/>
              </a:xfrm>
            </p:grpSpPr>
            <p:sp>
              <p:nvSpPr>
                <p:cNvPr id="167" name="Line 114"/>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68" name="Line 115"/>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69" name="Line 116"/>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106" name="Line 117"/>
              <p:cNvSpPr>
                <a:spLocks noChangeShapeType="1"/>
              </p:cNvSpPr>
              <p:nvPr/>
            </p:nvSpPr>
            <p:spPr bwMode="auto">
              <a:xfrm flipV="1">
                <a:off x="3744" y="2640"/>
                <a:ext cx="380" cy="19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07" name="Line 118"/>
              <p:cNvSpPr>
                <a:spLocks noChangeShapeType="1"/>
              </p:cNvSpPr>
              <p:nvPr/>
            </p:nvSpPr>
            <p:spPr bwMode="auto">
              <a:xfrm flipH="1">
                <a:off x="4269" y="2572"/>
                <a:ext cx="54" cy="76"/>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08" name="Oval 119"/>
              <p:cNvSpPr>
                <a:spLocks noChangeArrowheads="1"/>
              </p:cNvSpPr>
              <p:nvPr/>
            </p:nvSpPr>
            <p:spPr bwMode="auto">
              <a:xfrm rot="1916552">
                <a:off x="4095" y="2609"/>
                <a:ext cx="247" cy="151"/>
              </a:xfrm>
              <a:prstGeom prst="ellipse">
                <a:avLst/>
              </a:prstGeom>
              <a:solidFill>
                <a:srgbClr val="CCECFF"/>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109" name="Oval 120"/>
              <p:cNvSpPr>
                <a:spLocks noChangeArrowheads="1"/>
              </p:cNvSpPr>
              <p:nvPr/>
            </p:nvSpPr>
            <p:spPr bwMode="auto">
              <a:xfrm>
                <a:off x="3508" y="3369"/>
                <a:ext cx="847" cy="378"/>
              </a:xfrm>
              <a:prstGeom prst="ellipse">
                <a:avLst/>
              </a:prstGeom>
              <a:solidFill>
                <a:srgbClr val="FFFF00"/>
              </a:solidFill>
              <a:ln w="19050">
                <a:solidFill>
                  <a:schemeClr val="tx1"/>
                </a:solidFill>
                <a:round/>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110" name="Text Box 121"/>
              <p:cNvSpPr txBox="1">
                <a:spLocks noChangeArrowheads="1"/>
              </p:cNvSpPr>
              <p:nvPr/>
            </p:nvSpPr>
            <p:spPr bwMode="auto">
              <a:xfrm>
                <a:off x="3287" y="3598"/>
                <a:ext cx="19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endParaRPr lang="fr-FR" altLang="fr-FR">
                  <a:latin typeface="Comic Sans MS" pitchFamily="66" charset="0"/>
                </a:endParaRPr>
              </a:p>
            </p:txBody>
          </p:sp>
          <p:sp>
            <p:nvSpPr>
              <p:cNvPr id="111" name="Text Box 122"/>
              <p:cNvSpPr txBox="1">
                <a:spLocks noChangeArrowheads="1"/>
              </p:cNvSpPr>
              <p:nvPr/>
            </p:nvSpPr>
            <p:spPr bwMode="auto">
              <a:xfrm>
                <a:off x="4403" y="3598"/>
                <a:ext cx="22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p’</a:t>
                </a:r>
                <a:endParaRPr lang="fr-FR" altLang="fr-FR">
                  <a:latin typeface="Comic Sans MS" pitchFamily="66" charset="0"/>
                </a:endParaRPr>
              </a:p>
            </p:txBody>
          </p:sp>
          <p:sp>
            <p:nvSpPr>
              <p:cNvPr id="112" name="Text Box 123"/>
              <p:cNvSpPr txBox="1">
                <a:spLocks noChangeArrowheads="1"/>
              </p:cNvSpPr>
              <p:nvPr/>
            </p:nvSpPr>
            <p:spPr bwMode="auto">
              <a:xfrm>
                <a:off x="3726" y="3446"/>
                <a:ext cx="50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GPDs</a:t>
                </a:r>
                <a:endParaRPr lang="fr-FR" altLang="fr-FR">
                  <a:latin typeface="Comic Sans MS" pitchFamily="66" charset="0"/>
                </a:endParaRPr>
              </a:p>
            </p:txBody>
          </p:sp>
          <p:sp>
            <p:nvSpPr>
              <p:cNvPr id="113" name="Text Box 124"/>
              <p:cNvSpPr txBox="1">
                <a:spLocks noChangeArrowheads="1"/>
              </p:cNvSpPr>
              <p:nvPr/>
            </p:nvSpPr>
            <p:spPr bwMode="auto">
              <a:xfrm>
                <a:off x="3168" y="2610"/>
                <a:ext cx="28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lvl="0"/>
                <a:r>
                  <a:rPr lang="el-GR" altLang="fr-FR" sz="2400" dirty="0">
                    <a:solidFill>
                      <a:srgbClr val="000000"/>
                    </a:solidFill>
                    <a:latin typeface="Times New Roman" pitchFamily="18" charset="0"/>
                    <a:cs typeface="Times New Roman" pitchFamily="18" charset="0"/>
                  </a:rPr>
                  <a:t>γ</a:t>
                </a:r>
                <a:r>
                  <a:rPr lang="fr-FR" altLang="fr-FR" sz="2000" dirty="0">
                    <a:solidFill>
                      <a:srgbClr val="000000"/>
                    </a:solidFill>
                    <a:latin typeface="Times New Roman" pitchFamily="18" charset="0"/>
                    <a:cs typeface="Times New Roman" pitchFamily="18" charset="0"/>
                  </a:rPr>
                  <a:t>*</a:t>
                </a:r>
              </a:p>
            </p:txBody>
          </p:sp>
          <p:sp>
            <p:nvSpPr>
              <p:cNvPr id="114" name="Text Box 125"/>
              <p:cNvSpPr txBox="1">
                <a:spLocks noChangeArrowheads="1"/>
              </p:cNvSpPr>
              <p:nvPr/>
            </p:nvSpPr>
            <p:spPr bwMode="auto">
              <a:xfrm>
                <a:off x="3168" y="3024"/>
                <a:ext cx="442"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i="1">
                    <a:latin typeface="Times New Roman" pitchFamily="18" charset="0"/>
                  </a:rPr>
                  <a:t>x </a:t>
                </a:r>
                <a:r>
                  <a:rPr lang="fr-FR" altLang="fr-FR" sz="2000" b="1">
                    <a:latin typeface="Times New Roman" pitchFamily="18" charset="0"/>
                  </a:rPr>
                  <a:t>+</a:t>
                </a:r>
                <a:r>
                  <a:rPr lang="fr-FR" altLang="fr-FR" sz="2000" b="1"/>
                  <a:t> </a:t>
                </a:r>
                <a:r>
                  <a:rPr lang="el-GR" altLang="fr-FR" sz="2000" b="1">
                    <a:latin typeface="Times New Roman" pitchFamily="18" charset="0"/>
                  </a:rPr>
                  <a:t>ξ</a:t>
                </a:r>
                <a:endParaRPr lang="fr-FR" altLang="fr-FR">
                  <a:latin typeface="Comic Sans MS" pitchFamily="66" charset="0"/>
                </a:endParaRPr>
              </a:p>
            </p:txBody>
          </p:sp>
          <p:sp>
            <p:nvSpPr>
              <p:cNvPr id="115" name="Text Box 126"/>
              <p:cNvSpPr txBox="1">
                <a:spLocks noChangeArrowheads="1"/>
              </p:cNvSpPr>
              <p:nvPr/>
            </p:nvSpPr>
            <p:spPr bwMode="auto">
              <a:xfrm>
                <a:off x="4224" y="2976"/>
                <a:ext cx="404" cy="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i="1">
                    <a:latin typeface="Times New Roman" pitchFamily="18" charset="0"/>
                  </a:rPr>
                  <a:t>x </a:t>
                </a:r>
                <a:r>
                  <a:rPr lang="fr-FR" altLang="fr-FR" sz="2000" b="1">
                    <a:latin typeface="Times New Roman" pitchFamily="18" charset="0"/>
                  </a:rPr>
                  <a:t>-</a:t>
                </a:r>
                <a:r>
                  <a:rPr lang="fr-FR" altLang="fr-FR" sz="2000" b="1"/>
                  <a:t> </a:t>
                </a:r>
                <a:r>
                  <a:rPr lang="el-GR" altLang="fr-FR" sz="2000" b="1">
                    <a:latin typeface="Times New Roman" pitchFamily="18" charset="0"/>
                  </a:rPr>
                  <a:t>ξ</a:t>
                </a:r>
              </a:p>
              <a:p>
                <a:endParaRPr lang="fr-FR" altLang="fr-FR">
                  <a:latin typeface="Comic Sans MS" pitchFamily="66" charset="0"/>
                </a:endParaRPr>
              </a:p>
            </p:txBody>
          </p:sp>
          <p:sp>
            <p:nvSpPr>
              <p:cNvPr id="116" name="Arc 127"/>
              <p:cNvSpPr>
                <a:spLocks/>
              </p:cNvSpPr>
              <p:nvPr/>
            </p:nvSpPr>
            <p:spPr bwMode="auto">
              <a:xfrm rot="14647200" flipV="1">
                <a:off x="3669" y="3649"/>
                <a:ext cx="608" cy="734"/>
              </a:xfrm>
              <a:custGeom>
                <a:avLst/>
                <a:gdLst>
                  <a:gd name="G0" fmla="+- 0 0 0"/>
                  <a:gd name="G1" fmla="+- 19337 0 0"/>
                  <a:gd name="G2" fmla="+- 21600 0 0"/>
                  <a:gd name="T0" fmla="*/ 9625 w 21600"/>
                  <a:gd name="T1" fmla="*/ 0 h 23359"/>
                  <a:gd name="T2" fmla="*/ 21222 w 21600"/>
                  <a:gd name="T3" fmla="*/ 23359 h 23359"/>
                  <a:gd name="T4" fmla="*/ 0 w 21600"/>
                  <a:gd name="T5" fmla="*/ 19337 h 23359"/>
                </a:gdLst>
                <a:ahLst/>
                <a:cxnLst>
                  <a:cxn ang="0">
                    <a:pos x="T0" y="T1"/>
                  </a:cxn>
                  <a:cxn ang="0">
                    <a:pos x="T2" y="T3"/>
                  </a:cxn>
                  <a:cxn ang="0">
                    <a:pos x="T4" y="T5"/>
                  </a:cxn>
                </a:cxnLst>
                <a:rect l="0" t="0" r="r" b="b"/>
                <a:pathLst>
                  <a:path w="21600" h="23359" fill="none" extrusionOk="0">
                    <a:moveTo>
                      <a:pt x="9624" y="0"/>
                    </a:moveTo>
                    <a:cubicBezTo>
                      <a:pt x="16961" y="3651"/>
                      <a:pt x="21600" y="11141"/>
                      <a:pt x="21600" y="19337"/>
                    </a:cubicBezTo>
                    <a:cubicBezTo>
                      <a:pt x="21600" y="20686"/>
                      <a:pt x="21473" y="22033"/>
                      <a:pt x="21222" y="23359"/>
                    </a:cubicBezTo>
                  </a:path>
                  <a:path w="21600" h="23359" stroke="0" extrusionOk="0">
                    <a:moveTo>
                      <a:pt x="9624" y="0"/>
                    </a:moveTo>
                    <a:cubicBezTo>
                      <a:pt x="16961" y="3651"/>
                      <a:pt x="21600" y="11141"/>
                      <a:pt x="21600" y="19337"/>
                    </a:cubicBezTo>
                    <a:cubicBezTo>
                      <a:pt x="21600" y="20686"/>
                      <a:pt x="21473" y="22033"/>
                      <a:pt x="21222" y="23359"/>
                    </a:cubicBezTo>
                    <a:lnTo>
                      <a:pt x="0" y="19337"/>
                    </a:lnTo>
                    <a:close/>
                  </a:path>
                </a:pathLst>
              </a:custGeom>
              <a:noFill/>
              <a:ln w="9525">
                <a:solidFill>
                  <a:schemeClr val="tx1"/>
                </a:solidFill>
                <a:round/>
                <a:headEnd type="triangle" w="med" len="me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117" name="Text Box 128"/>
              <p:cNvSpPr txBox="1">
                <a:spLocks noChangeArrowheads="1"/>
              </p:cNvSpPr>
              <p:nvPr/>
            </p:nvSpPr>
            <p:spPr bwMode="auto">
              <a:xfrm>
                <a:off x="3867" y="3750"/>
                <a:ext cx="165" cy="4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dirty="0"/>
                  <a:t>t</a:t>
                </a:r>
                <a:endParaRPr lang="el-GR" altLang="fr-FR" baseline="30000" dirty="0">
                  <a:latin typeface="Times New Roman" pitchFamily="18" charset="0"/>
                </a:endParaRPr>
              </a:p>
              <a:p>
                <a:endParaRPr lang="fr-FR" altLang="fr-FR" dirty="0">
                  <a:latin typeface="Comic Sans MS" pitchFamily="66" charset="0"/>
                </a:endParaRPr>
              </a:p>
            </p:txBody>
          </p:sp>
          <p:grpSp>
            <p:nvGrpSpPr>
              <p:cNvPr id="118" name="Group 129"/>
              <p:cNvGrpSpPr>
                <a:grpSpLocks/>
              </p:cNvGrpSpPr>
              <p:nvPr/>
            </p:nvGrpSpPr>
            <p:grpSpPr bwMode="auto">
              <a:xfrm>
                <a:off x="3648" y="3120"/>
                <a:ext cx="558" cy="303"/>
                <a:chOff x="3648" y="3120"/>
                <a:chExt cx="558" cy="303"/>
              </a:xfrm>
            </p:grpSpPr>
            <p:grpSp>
              <p:nvGrpSpPr>
                <p:cNvPr id="146" name="Group 130"/>
                <p:cNvGrpSpPr>
                  <a:grpSpLocks/>
                </p:cNvGrpSpPr>
                <p:nvPr/>
              </p:nvGrpSpPr>
              <p:grpSpPr bwMode="auto">
                <a:xfrm rot="-4619159">
                  <a:off x="3535" y="3233"/>
                  <a:ext cx="303" cy="78"/>
                  <a:chOff x="1248" y="2976"/>
                  <a:chExt cx="1200" cy="312"/>
                </a:xfrm>
              </p:grpSpPr>
              <p:grpSp>
                <p:nvGrpSpPr>
                  <p:cNvPr id="158" name="Group 131"/>
                  <p:cNvGrpSpPr>
                    <a:grpSpLocks/>
                  </p:cNvGrpSpPr>
                  <p:nvPr/>
                </p:nvGrpSpPr>
                <p:grpSpPr bwMode="auto">
                  <a:xfrm rot="-263923">
                    <a:off x="1248" y="2976"/>
                    <a:ext cx="432" cy="312"/>
                    <a:chOff x="1248" y="3008"/>
                    <a:chExt cx="432" cy="280"/>
                  </a:xfrm>
                </p:grpSpPr>
                <p:sp>
                  <p:nvSpPr>
                    <p:cNvPr id="165" name="Freeform 132"/>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66" name="Freeform 133"/>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59" name="Group 134"/>
                  <p:cNvGrpSpPr>
                    <a:grpSpLocks/>
                  </p:cNvGrpSpPr>
                  <p:nvPr/>
                </p:nvGrpSpPr>
                <p:grpSpPr bwMode="auto">
                  <a:xfrm rot="-263923">
                    <a:off x="1632" y="2976"/>
                    <a:ext cx="432" cy="312"/>
                    <a:chOff x="1248" y="3008"/>
                    <a:chExt cx="432" cy="280"/>
                  </a:xfrm>
                </p:grpSpPr>
                <p:sp>
                  <p:nvSpPr>
                    <p:cNvPr id="163" name="Freeform 135"/>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64" name="Freeform 136"/>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60" name="Group 137"/>
                  <p:cNvGrpSpPr>
                    <a:grpSpLocks/>
                  </p:cNvGrpSpPr>
                  <p:nvPr/>
                </p:nvGrpSpPr>
                <p:grpSpPr bwMode="auto">
                  <a:xfrm rot="-263923">
                    <a:off x="2016" y="2976"/>
                    <a:ext cx="432" cy="312"/>
                    <a:chOff x="1248" y="3008"/>
                    <a:chExt cx="432" cy="280"/>
                  </a:xfrm>
                </p:grpSpPr>
                <p:sp>
                  <p:nvSpPr>
                    <p:cNvPr id="161" name="Freeform 138"/>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62" name="Freeform 139"/>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grpSp>
              <p:nvGrpSpPr>
                <p:cNvPr id="147" name="Group 140"/>
                <p:cNvGrpSpPr>
                  <a:grpSpLocks/>
                </p:cNvGrpSpPr>
                <p:nvPr/>
              </p:nvGrpSpPr>
              <p:grpSpPr bwMode="auto">
                <a:xfrm rot="4751783">
                  <a:off x="4015" y="3233"/>
                  <a:ext cx="303" cy="78"/>
                  <a:chOff x="1248" y="2976"/>
                  <a:chExt cx="1200" cy="312"/>
                </a:xfrm>
              </p:grpSpPr>
              <p:grpSp>
                <p:nvGrpSpPr>
                  <p:cNvPr id="149" name="Group 141"/>
                  <p:cNvGrpSpPr>
                    <a:grpSpLocks/>
                  </p:cNvGrpSpPr>
                  <p:nvPr/>
                </p:nvGrpSpPr>
                <p:grpSpPr bwMode="auto">
                  <a:xfrm rot="-263923">
                    <a:off x="1248" y="2976"/>
                    <a:ext cx="432" cy="312"/>
                    <a:chOff x="1248" y="3008"/>
                    <a:chExt cx="432" cy="280"/>
                  </a:xfrm>
                </p:grpSpPr>
                <p:sp>
                  <p:nvSpPr>
                    <p:cNvPr id="156" name="Freeform 142"/>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57" name="Freeform 143"/>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50" name="Group 144"/>
                  <p:cNvGrpSpPr>
                    <a:grpSpLocks/>
                  </p:cNvGrpSpPr>
                  <p:nvPr/>
                </p:nvGrpSpPr>
                <p:grpSpPr bwMode="auto">
                  <a:xfrm rot="-263923">
                    <a:off x="1632" y="2976"/>
                    <a:ext cx="432" cy="312"/>
                    <a:chOff x="1248" y="3008"/>
                    <a:chExt cx="432" cy="280"/>
                  </a:xfrm>
                </p:grpSpPr>
                <p:sp>
                  <p:nvSpPr>
                    <p:cNvPr id="154" name="Freeform 145"/>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55" name="Freeform 146"/>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51" name="Group 147"/>
                  <p:cNvGrpSpPr>
                    <a:grpSpLocks/>
                  </p:cNvGrpSpPr>
                  <p:nvPr/>
                </p:nvGrpSpPr>
                <p:grpSpPr bwMode="auto">
                  <a:xfrm rot="-263923">
                    <a:off x="2016" y="2976"/>
                    <a:ext cx="432" cy="312"/>
                    <a:chOff x="1248" y="3008"/>
                    <a:chExt cx="432" cy="280"/>
                  </a:xfrm>
                </p:grpSpPr>
                <p:sp>
                  <p:nvSpPr>
                    <p:cNvPr id="152" name="Freeform 148"/>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53" name="Freeform 149"/>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sp>
              <p:nvSpPr>
                <p:cNvPr id="148" name="Line 150"/>
                <p:cNvSpPr>
                  <a:spLocks noChangeShapeType="1"/>
                </p:cNvSpPr>
                <p:nvPr/>
              </p:nvSpPr>
              <p:spPr bwMode="auto">
                <a:xfrm>
                  <a:off x="3696" y="3120"/>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119" name="Line 151"/>
              <p:cNvSpPr>
                <a:spLocks noChangeShapeType="1"/>
              </p:cNvSpPr>
              <p:nvPr/>
            </p:nvSpPr>
            <p:spPr bwMode="auto">
              <a:xfrm flipH="1">
                <a:off x="4176" y="2784"/>
                <a:ext cx="48"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120" name="Group 152"/>
              <p:cNvGrpSpPr>
                <a:grpSpLocks/>
              </p:cNvGrpSpPr>
              <p:nvPr/>
            </p:nvGrpSpPr>
            <p:grpSpPr bwMode="auto">
              <a:xfrm rot="4210075">
                <a:off x="3978" y="1302"/>
                <a:ext cx="385" cy="85"/>
                <a:chOff x="1248" y="2976"/>
                <a:chExt cx="1200" cy="312"/>
              </a:xfrm>
            </p:grpSpPr>
            <p:grpSp>
              <p:nvGrpSpPr>
                <p:cNvPr id="137" name="Group 153"/>
                <p:cNvGrpSpPr>
                  <a:grpSpLocks/>
                </p:cNvGrpSpPr>
                <p:nvPr/>
              </p:nvGrpSpPr>
              <p:grpSpPr bwMode="auto">
                <a:xfrm rot="-263923">
                  <a:off x="1248" y="2976"/>
                  <a:ext cx="432" cy="312"/>
                  <a:chOff x="1248" y="3008"/>
                  <a:chExt cx="432" cy="280"/>
                </a:xfrm>
              </p:grpSpPr>
              <p:sp>
                <p:nvSpPr>
                  <p:cNvPr id="144" name="Freeform 154"/>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45" name="Freeform 155"/>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38" name="Group 156"/>
                <p:cNvGrpSpPr>
                  <a:grpSpLocks/>
                </p:cNvGrpSpPr>
                <p:nvPr/>
              </p:nvGrpSpPr>
              <p:grpSpPr bwMode="auto">
                <a:xfrm rot="-263923">
                  <a:off x="1632" y="2976"/>
                  <a:ext cx="432" cy="312"/>
                  <a:chOff x="1248" y="3008"/>
                  <a:chExt cx="432" cy="280"/>
                </a:xfrm>
              </p:grpSpPr>
              <p:sp>
                <p:nvSpPr>
                  <p:cNvPr id="142" name="Freeform 157"/>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43" name="Freeform 158"/>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39" name="Group 159"/>
                <p:cNvGrpSpPr>
                  <a:grpSpLocks/>
                </p:cNvGrpSpPr>
                <p:nvPr/>
              </p:nvGrpSpPr>
              <p:grpSpPr bwMode="auto">
                <a:xfrm rot="-263923">
                  <a:off x="2016" y="2976"/>
                  <a:ext cx="432" cy="312"/>
                  <a:chOff x="1248" y="3008"/>
                  <a:chExt cx="432" cy="280"/>
                </a:xfrm>
              </p:grpSpPr>
              <p:sp>
                <p:nvSpPr>
                  <p:cNvPr id="140" name="Freeform 160"/>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41" name="Freeform 161"/>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sp>
            <p:nvSpPr>
              <p:cNvPr id="121" name="Line 162"/>
              <p:cNvSpPr>
                <a:spLocks noChangeShapeType="1"/>
              </p:cNvSpPr>
              <p:nvPr/>
            </p:nvSpPr>
            <p:spPr bwMode="auto">
              <a:xfrm>
                <a:off x="3840" y="1152"/>
                <a:ext cx="297" cy="0"/>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22" name="Line 163"/>
              <p:cNvSpPr>
                <a:spLocks noChangeShapeType="1"/>
              </p:cNvSpPr>
              <p:nvPr/>
            </p:nvSpPr>
            <p:spPr bwMode="auto">
              <a:xfrm>
                <a:off x="3840" y="1056"/>
                <a:ext cx="0" cy="9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23" name="Line 164"/>
              <p:cNvSpPr>
                <a:spLocks noChangeShapeType="1"/>
              </p:cNvSpPr>
              <p:nvPr/>
            </p:nvSpPr>
            <p:spPr bwMode="auto">
              <a:xfrm>
                <a:off x="4128" y="1056"/>
                <a:ext cx="0" cy="9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124" name="Group 165"/>
              <p:cNvGrpSpPr>
                <a:grpSpLocks/>
              </p:cNvGrpSpPr>
              <p:nvPr/>
            </p:nvGrpSpPr>
            <p:grpSpPr bwMode="auto">
              <a:xfrm rot="17389925" flipH="1">
                <a:off x="3642" y="1302"/>
                <a:ext cx="385" cy="85"/>
                <a:chOff x="1248" y="2976"/>
                <a:chExt cx="1200" cy="312"/>
              </a:xfrm>
            </p:grpSpPr>
            <p:grpSp>
              <p:nvGrpSpPr>
                <p:cNvPr id="128" name="Group 166"/>
                <p:cNvGrpSpPr>
                  <a:grpSpLocks/>
                </p:cNvGrpSpPr>
                <p:nvPr/>
              </p:nvGrpSpPr>
              <p:grpSpPr bwMode="auto">
                <a:xfrm rot="-263923">
                  <a:off x="1248" y="2976"/>
                  <a:ext cx="432" cy="312"/>
                  <a:chOff x="1248" y="3008"/>
                  <a:chExt cx="432" cy="280"/>
                </a:xfrm>
              </p:grpSpPr>
              <p:sp>
                <p:nvSpPr>
                  <p:cNvPr id="135" name="Freeform 167"/>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36" name="Freeform 168"/>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29" name="Group 169"/>
                <p:cNvGrpSpPr>
                  <a:grpSpLocks/>
                </p:cNvGrpSpPr>
                <p:nvPr/>
              </p:nvGrpSpPr>
              <p:grpSpPr bwMode="auto">
                <a:xfrm rot="-263923">
                  <a:off x="1632" y="2976"/>
                  <a:ext cx="432" cy="312"/>
                  <a:chOff x="1248" y="3008"/>
                  <a:chExt cx="432" cy="280"/>
                </a:xfrm>
              </p:grpSpPr>
              <p:sp>
                <p:nvSpPr>
                  <p:cNvPr id="133" name="Freeform 170"/>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34" name="Freeform 171"/>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130" name="Group 172"/>
                <p:cNvGrpSpPr>
                  <a:grpSpLocks/>
                </p:cNvGrpSpPr>
                <p:nvPr/>
              </p:nvGrpSpPr>
              <p:grpSpPr bwMode="auto">
                <a:xfrm rot="-263923">
                  <a:off x="2016" y="2976"/>
                  <a:ext cx="432" cy="312"/>
                  <a:chOff x="1248" y="3008"/>
                  <a:chExt cx="432" cy="280"/>
                </a:xfrm>
              </p:grpSpPr>
              <p:sp>
                <p:nvSpPr>
                  <p:cNvPr id="131" name="Freeform 173"/>
                  <p:cNvSpPr>
                    <a:spLocks/>
                  </p:cNvSpPr>
                  <p:nvPr/>
                </p:nvSpPr>
                <p:spPr bwMode="auto">
                  <a:xfrm>
                    <a:off x="1248" y="3008"/>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32" name="Freeform 174"/>
                  <p:cNvSpPr>
                    <a:spLocks/>
                  </p:cNvSpPr>
                  <p:nvPr/>
                </p:nvSpPr>
                <p:spPr bwMode="auto">
                  <a:xfrm>
                    <a:off x="1440" y="3024"/>
                    <a:ext cx="240" cy="264"/>
                  </a:xfrm>
                  <a:custGeom>
                    <a:avLst/>
                    <a:gdLst>
                      <a:gd name="T0" fmla="*/ 0 w 240"/>
                      <a:gd name="T1" fmla="*/ 16 h 264"/>
                      <a:gd name="T2" fmla="*/ 96 w 240"/>
                      <a:gd name="T3" fmla="*/ 16 h 264"/>
                      <a:gd name="T4" fmla="*/ 192 w 240"/>
                      <a:gd name="T5" fmla="*/ 112 h 264"/>
                      <a:gd name="T6" fmla="*/ 192 w 240"/>
                      <a:gd name="T7" fmla="*/ 208 h 264"/>
                      <a:gd name="T8" fmla="*/ 96 w 240"/>
                      <a:gd name="T9" fmla="*/ 256 h 264"/>
                      <a:gd name="T10" fmla="*/ 48 w 240"/>
                      <a:gd name="T11" fmla="*/ 160 h 264"/>
                      <a:gd name="T12" fmla="*/ 96 w 240"/>
                      <a:gd name="T13" fmla="*/ 112 h 264"/>
                      <a:gd name="T14" fmla="*/ 192 w 240"/>
                      <a:gd name="T15" fmla="*/ 16 h 264"/>
                      <a:gd name="T16" fmla="*/ 240 w 240"/>
                      <a:gd name="T17" fmla="*/ 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64">
                        <a:moveTo>
                          <a:pt x="0" y="16"/>
                        </a:moveTo>
                        <a:cubicBezTo>
                          <a:pt x="32" y="8"/>
                          <a:pt x="64" y="0"/>
                          <a:pt x="96" y="16"/>
                        </a:cubicBezTo>
                        <a:cubicBezTo>
                          <a:pt x="128" y="32"/>
                          <a:pt x="176" y="80"/>
                          <a:pt x="192" y="112"/>
                        </a:cubicBezTo>
                        <a:cubicBezTo>
                          <a:pt x="208" y="144"/>
                          <a:pt x="208" y="184"/>
                          <a:pt x="192" y="208"/>
                        </a:cubicBezTo>
                        <a:cubicBezTo>
                          <a:pt x="176" y="232"/>
                          <a:pt x="120" y="264"/>
                          <a:pt x="96" y="256"/>
                        </a:cubicBezTo>
                        <a:cubicBezTo>
                          <a:pt x="72" y="248"/>
                          <a:pt x="48" y="184"/>
                          <a:pt x="48" y="160"/>
                        </a:cubicBezTo>
                        <a:cubicBezTo>
                          <a:pt x="48" y="136"/>
                          <a:pt x="72" y="136"/>
                          <a:pt x="96" y="112"/>
                        </a:cubicBezTo>
                        <a:cubicBezTo>
                          <a:pt x="120" y="88"/>
                          <a:pt x="168" y="32"/>
                          <a:pt x="192" y="16"/>
                        </a:cubicBezTo>
                        <a:cubicBezTo>
                          <a:pt x="216" y="0"/>
                          <a:pt x="232" y="16"/>
                          <a:pt x="240" y="16"/>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sp>
            <p:nvSpPr>
              <p:cNvPr id="125" name="Text Box 175"/>
              <p:cNvSpPr txBox="1">
                <a:spLocks noChangeArrowheads="1"/>
              </p:cNvSpPr>
              <p:nvPr/>
            </p:nvSpPr>
            <p:spPr bwMode="auto">
              <a:xfrm>
                <a:off x="3264" y="3967"/>
                <a:ext cx="1389"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000" b="1" dirty="0">
                    <a:solidFill>
                      <a:srgbClr val="0000CC"/>
                    </a:solidFill>
                    <a:latin typeface="+mj-lt"/>
                  </a:rPr>
                  <a:t>Gluon contribution</a:t>
                </a:r>
              </a:p>
            </p:txBody>
          </p:sp>
          <p:sp>
            <p:nvSpPr>
              <p:cNvPr id="127" name="Text Box 177"/>
              <p:cNvSpPr txBox="1">
                <a:spLocks noChangeArrowheads="1"/>
              </p:cNvSpPr>
              <p:nvPr/>
            </p:nvSpPr>
            <p:spPr bwMode="auto">
              <a:xfrm>
                <a:off x="3504" y="2496"/>
                <a:ext cx="28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a:t>Q</a:t>
                </a:r>
                <a:r>
                  <a:rPr lang="fr-FR" altLang="fr-FR" baseline="30000">
                    <a:latin typeface="Comic Sans MS" pitchFamily="66" charset="0"/>
                  </a:rPr>
                  <a:t>2</a:t>
                </a:r>
              </a:p>
            </p:txBody>
          </p:sp>
        </p:grpSp>
      </p:grpSp>
      <p:sp>
        <p:nvSpPr>
          <p:cNvPr id="182" name="Line 7"/>
          <p:cNvSpPr>
            <a:spLocks noChangeShapeType="1"/>
          </p:cNvSpPr>
          <p:nvPr/>
        </p:nvSpPr>
        <p:spPr bwMode="auto">
          <a:xfrm>
            <a:off x="1066800" y="2133600"/>
            <a:ext cx="80772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83" name="Line 41"/>
          <p:cNvSpPr>
            <a:spLocks noChangeShapeType="1"/>
          </p:cNvSpPr>
          <p:nvPr/>
        </p:nvSpPr>
        <p:spPr bwMode="auto">
          <a:xfrm>
            <a:off x="1143000" y="5105400"/>
            <a:ext cx="73152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84" name="ZoneTexte 183"/>
          <p:cNvSpPr txBox="1"/>
          <p:nvPr/>
        </p:nvSpPr>
        <p:spPr>
          <a:xfrm>
            <a:off x="7239000" y="5496285"/>
            <a:ext cx="1784150" cy="923330"/>
          </a:xfrm>
          <a:prstGeom prst="rect">
            <a:avLst/>
          </a:prstGeom>
          <a:noFill/>
        </p:spPr>
        <p:txBody>
          <a:bodyPr wrap="none" rtlCol="0">
            <a:spAutoFit/>
          </a:bodyPr>
          <a:lstStyle/>
          <a:p>
            <a:r>
              <a:rPr lang="fr-FR" dirty="0" err="1"/>
              <a:t>Meson</a:t>
            </a:r>
            <a:r>
              <a:rPr lang="fr-FR" dirty="0"/>
              <a:t> </a:t>
            </a:r>
            <a:r>
              <a:rPr lang="fr-FR" dirty="0" err="1"/>
              <a:t>w.f</a:t>
            </a:r>
            <a:r>
              <a:rPr lang="fr-FR" dirty="0"/>
              <a:t>.</a:t>
            </a:r>
          </a:p>
          <a:p>
            <a:r>
              <a:rPr lang="fr-FR" dirty="0" err="1"/>
              <a:t>Very</a:t>
            </a:r>
            <a:r>
              <a:rPr lang="fr-FR" dirty="0"/>
              <a:t> slow </a:t>
            </a:r>
            <a:r>
              <a:rPr lang="fr-FR" dirty="0" err="1"/>
              <a:t>scaling</a:t>
            </a:r>
            <a:endParaRPr lang="fr-FR" dirty="0"/>
          </a:p>
          <a:p>
            <a:r>
              <a:rPr lang="fr-FR" dirty="0"/>
              <a:t> </a:t>
            </a:r>
          </a:p>
        </p:txBody>
      </p:sp>
      <p:sp>
        <p:nvSpPr>
          <p:cNvPr id="187" name="Title 1"/>
          <p:cNvSpPr txBox="1">
            <a:spLocks/>
          </p:cNvSpPr>
          <p:nvPr/>
        </p:nvSpPr>
        <p:spPr>
          <a:xfrm>
            <a:off x="-1" y="0"/>
            <a:ext cx="9023089" cy="1143000"/>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b="1" dirty="0"/>
              <a:t>Exclusive reactions</a:t>
            </a:r>
          </a:p>
        </p:txBody>
      </p:sp>
      <p:sp>
        <p:nvSpPr>
          <p:cNvPr id="188" name="Text Box 85"/>
          <p:cNvSpPr txBox="1">
            <a:spLocks noChangeArrowheads="1"/>
          </p:cNvSpPr>
          <p:nvPr/>
        </p:nvSpPr>
        <p:spPr bwMode="auto">
          <a:xfrm>
            <a:off x="1675397" y="1233487"/>
            <a:ext cx="45561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dirty="0"/>
              <a:t>Q</a:t>
            </a:r>
            <a:r>
              <a:rPr lang="fr-FR" altLang="fr-FR" baseline="30000" dirty="0">
                <a:latin typeface="Comic Sans MS" pitchFamily="66" charset="0"/>
              </a:rPr>
              <a:t>2</a:t>
            </a:r>
          </a:p>
        </p:txBody>
      </p:sp>
      <p:sp>
        <p:nvSpPr>
          <p:cNvPr id="189" name="TextBox 188"/>
          <p:cNvSpPr txBox="1"/>
          <p:nvPr/>
        </p:nvSpPr>
        <p:spPr>
          <a:xfrm>
            <a:off x="-4162" y="6607595"/>
            <a:ext cx="2351926" cy="261610"/>
          </a:xfrm>
          <a:prstGeom prst="rect">
            <a:avLst/>
          </a:prstGeom>
          <a:noFill/>
        </p:spPr>
        <p:txBody>
          <a:bodyPr wrap="none" rtlCol="0">
            <a:spAutoFit/>
          </a:bodyPr>
          <a:lstStyle/>
          <a:p>
            <a:r>
              <a:rPr lang="en-US" sz="1100" dirty="0"/>
              <a:t>Slide from N </a:t>
            </a:r>
            <a:r>
              <a:rPr lang="en-US" sz="1100" dirty="0" err="1"/>
              <a:t>d’Hose</a:t>
            </a:r>
            <a:r>
              <a:rPr lang="en-US" sz="1100" dirty="0"/>
              <a:t>, </a:t>
            </a:r>
            <a:r>
              <a:rPr lang="en-US" sz="1100" dirty="0" err="1"/>
              <a:t>Tranversity</a:t>
            </a:r>
            <a:r>
              <a:rPr lang="en-US" sz="1100" dirty="0"/>
              <a:t> 2014</a:t>
            </a:r>
          </a:p>
        </p:txBody>
      </p:sp>
      <p:sp>
        <p:nvSpPr>
          <p:cNvPr id="179" name="ZoneTexte 183"/>
          <p:cNvSpPr txBox="1"/>
          <p:nvPr/>
        </p:nvSpPr>
        <p:spPr>
          <a:xfrm>
            <a:off x="7239000" y="3923010"/>
            <a:ext cx="1710136" cy="369332"/>
          </a:xfrm>
          <a:prstGeom prst="rect">
            <a:avLst/>
          </a:prstGeom>
          <a:noFill/>
        </p:spPr>
        <p:txBody>
          <a:bodyPr wrap="none" rtlCol="0">
            <a:spAutoFit/>
          </a:bodyPr>
          <a:lstStyle/>
          <a:p>
            <a:r>
              <a:rPr lang="fr-FR" dirty="0" err="1">
                <a:latin typeface="Symbol" charset="2"/>
                <a:cs typeface="Symbol" charset="2"/>
              </a:rPr>
              <a:t>g</a:t>
            </a:r>
            <a:r>
              <a:rPr lang="fr-FR" b="1" baseline="-25000" dirty="0" err="1">
                <a:solidFill>
                  <a:srgbClr val="FF0000"/>
                </a:solidFill>
              </a:rPr>
              <a:t>L</a:t>
            </a:r>
            <a:r>
              <a:rPr lang="fr-FR" baseline="30000" dirty="0"/>
              <a:t>*</a:t>
            </a:r>
            <a:r>
              <a:rPr lang="fr-FR" dirty="0"/>
              <a:t>  </a:t>
            </a:r>
            <a:r>
              <a:rPr lang="fr-FR" dirty="0" err="1">
                <a:solidFill>
                  <a:srgbClr val="FF0000"/>
                </a:solidFill>
              </a:rPr>
              <a:t>factorization</a:t>
            </a:r>
            <a:endParaRPr lang="fr-FR" dirty="0">
              <a:solidFill>
                <a:srgbClr val="FF0000"/>
              </a:solidFill>
            </a:endParaRPr>
          </a:p>
        </p:txBody>
      </p:sp>
    </p:spTree>
    <p:extLst>
      <p:ext uri="{BB962C8B-B14F-4D97-AF65-F5344CB8AC3E}">
        <p14:creationId xmlns:p14="http://schemas.microsoft.com/office/powerpoint/2010/main" val="279781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5" y="674931"/>
            <a:ext cx="5650831" cy="2275401"/>
          </a:xfrm>
          <a:prstGeom prst="rect">
            <a:avLst/>
          </a:prstGeom>
        </p:spPr>
      </p:pic>
      <p:sp>
        <p:nvSpPr>
          <p:cNvPr id="2" name="Title 1"/>
          <p:cNvSpPr>
            <a:spLocks noGrp="1"/>
          </p:cNvSpPr>
          <p:nvPr>
            <p:ph type="title"/>
          </p:nvPr>
        </p:nvSpPr>
        <p:spPr>
          <a:xfrm>
            <a:off x="0" y="10917"/>
            <a:ext cx="9143999" cy="749860"/>
          </a:xfrm>
        </p:spPr>
        <p:txBody>
          <a:bodyPr>
            <a:normAutofit/>
          </a:bodyPr>
          <a:lstStyle/>
          <a:p>
            <a:r>
              <a:rPr lang="en-US" b="1" dirty="0"/>
              <a:t>Generalized Parton Distributions</a:t>
            </a:r>
          </a:p>
        </p:txBody>
      </p:sp>
      <p:graphicFrame>
        <p:nvGraphicFramePr>
          <p:cNvPr id="12" name="Object 11"/>
          <p:cNvGraphicFramePr>
            <a:graphicFrameLocks noChangeAspect="1"/>
          </p:cNvGraphicFramePr>
          <p:nvPr>
            <p:extLst>
              <p:ext uri="{D42A27DB-BD31-4B8C-83A1-F6EECF244321}">
                <p14:modId xmlns:p14="http://schemas.microsoft.com/office/powerpoint/2010/main" val="682448285"/>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6353"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sp>
        <p:nvSpPr>
          <p:cNvPr id="22" name="TextBox 21"/>
          <p:cNvSpPr txBox="1"/>
          <p:nvPr/>
        </p:nvSpPr>
        <p:spPr>
          <a:xfrm>
            <a:off x="7394351" y="6557832"/>
            <a:ext cx="1749648" cy="307777"/>
          </a:xfrm>
          <a:prstGeom prst="rect">
            <a:avLst/>
          </a:prstGeom>
          <a:noFill/>
        </p:spPr>
        <p:txBody>
          <a:bodyPr wrap="none" rtlCol="0">
            <a:spAutoFit/>
          </a:bodyPr>
          <a:lstStyle/>
          <a:p>
            <a:r>
              <a:rPr lang="en-US" sz="1400" dirty="0"/>
              <a:t>RPP 76(2013) 066202</a:t>
            </a:r>
          </a:p>
        </p:txBody>
      </p:sp>
      <p:grpSp>
        <p:nvGrpSpPr>
          <p:cNvPr id="16" name="Group 15"/>
          <p:cNvGrpSpPr/>
          <p:nvPr/>
        </p:nvGrpSpPr>
        <p:grpSpPr>
          <a:xfrm>
            <a:off x="4221441" y="3174728"/>
            <a:ext cx="4762347" cy="3117722"/>
            <a:chOff x="4421344" y="3174728"/>
            <a:chExt cx="4762347" cy="3117722"/>
          </a:xfrm>
        </p:grpSpPr>
        <p:pic>
          <p:nvPicPr>
            <p:cNvPr id="18" name="Picture 17" descr="u3.tiff"/>
            <p:cNvPicPr>
              <a:picLocks noChangeAspect="1"/>
            </p:cNvPicPr>
            <p:nvPr/>
          </p:nvPicPr>
          <p:blipFill>
            <a:blip r:embed="rId7"/>
            <a:stretch>
              <a:fillRect/>
            </a:stretch>
          </p:blipFill>
          <p:spPr>
            <a:xfrm>
              <a:off x="5230354" y="3734721"/>
              <a:ext cx="3700595" cy="1643329"/>
            </a:xfrm>
            <a:prstGeom prst="rect">
              <a:avLst/>
            </a:prstGeom>
          </p:spPr>
        </p:pic>
        <p:sp>
          <p:nvSpPr>
            <p:cNvPr id="8" name="TextBox 7"/>
            <p:cNvSpPr txBox="1"/>
            <p:nvPr/>
          </p:nvSpPr>
          <p:spPr>
            <a:xfrm>
              <a:off x="5055994" y="3846460"/>
              <a:ext cx="774822" cy="369332"/>
            </a:xfrm>
            <a:prstGeom prst="rect">
              <a:avLst/>
            </a:prstGeom>
            <a:noFill/>
          </p:spPr>
          <p:txBody>
            <a:bodyPr wrap="none" rtlCol="0">
              <a:spAutoFit/>
            </a:bodyPr>
            <a:lstStyle/>
            <a:p>
              <a:r>
                <a:rPr lang="en-US" dirty="0">
                  <a:solidFill>
                    <a:srgbClr val="008000"/>
                  </a:solidFill>
                </a:rPr>
                <a:t>Elastic</a:t>
              </a:r>
            </a:p>
          </p:txBody>
        </p:sp>
        <p:pic>
          <p:nvPicPr>
            <p:cNvPr id="10" name="Picture 9" descr="u4.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7303" y="5378050"/>
              <a:ext cx="4126697" cy="914400"/>
            </a:xfrm>
            <a:prstGeom prst="rect">
              <a:avLst/>
            </a:prstGeom>
          </p:spPr>
        </p:pic>
        <p:pic>
          <p:nvPicPr>
            <p:cNvPr id="9" name="Picture 8" descr="u6.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2866" y="3371626"/>
              <a:ext cx="3943349" cy="192024"/>
            </a:xfrm>
            <a:prstGeom prst="rect">
              <a:avLst/>
            </a:prstGeom>
          </p:spPr>
        </p:pic>
        <p:sp>
          <p:nvSpPr>
            <p:cNvPr id="15" name="Rectangle 14"/>
            <p:cNvSpPr/>
            <p:nvPr/>
          </p:nvSpPr>
          <p:spPr>
            <a:xfrm>
              <a:off x="4421344" y="3174728"/>
              <a:ext cx="4762347" cy="3117722"/>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8828" y="891945"/>
            <a:ext cx="4124960" cy="914400"/>
          </a:xfrm>
          <a:prstGeom prst="rect">
            <a:avLst/>
          </a:prstGeom>
        </p:spPr>
      </p:pic>
      <p:grpSp>
        <p:nvGrpSpPr>
          <p:cNvPr id="21" name="Group 20"/>
          <p:cNvGrpSpPr/>
          <p:nvPr/>
        </p:nvGrpSpPr>
        <p:grpSpPr>
          <a:xfrm>
            <a:off x="117590" y="3174728"/>
            <a:ext cx="3613399" cy="3552381"/>
            <a:chOff x="117590" y="3174728"/>
            <a:chExt cx="3613399" cy="3552381"/>
          </a:xfrm>
        </p:grpSpPr>
        <p:grpSp>
          <p:nvGrpSpPr>
            <p:cNvPr id="19" name="Group 18"/>
            <p:cNvGrpSpPr/>
            <p:nvPr/>
          </p:nvGrpSpPr>
          <p:grpSpPr>
            <a:xfrm>
              <a:off x="117590" y="3174728"/>
              <a:ext cx="3613399" cy="3117722"/>
              <a:chOff x="117590" y="3174728"/>
              <a:chExt cx="3613399" cy="3117722"/>
            </a:xfrm>
          </p:grpSpPr>
          <p:sp>
            <p:nvSpPr>
              <p:cNvPr id="13" name="Rectangle 12"/>
              <p:cNvSpPr/>
              <p:nvPr/>
            </p:nvSpPr>
            <p:spPr>
              <a:xfrm>
                <a:off x="117590" y="3174728"/>
                <a:ext cx="3613399" cy="3117722"/>
              </a:xfrm>
              <a:prstGeom prst="rect">
                <a:avLst/>
              </a:prstGeom>
              <a:solidFill>
                <a:schemeClr val="bg1"/>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u1.tiff"/>
              <p:cNvPicPr>
                <a:picLocks noChangeAspect="1"/>
              </p:cNvPicPr>
              <p:nvPr/>
            </p:nvPicPr>
            <p:blipFill>
              <a:blip r:embed="rId11"/>
              <a:stretch>
                <a:fillRect/>
              </a:stretch>
            </p:blipFill>
            <p:spPr>
              <a:xfrm>
                <a:off x="191479" y="3949535"/>
                <a:ext cx="3468956" cy="1579838"/>
              </a:xfrm>
              <a:prstGeom prst="rect">
                <a:avLst/>
              </a:prstGeom>
            </p:spPr>
          </p:pic>
          <p:pic>
            <p:nvPicPr>
              <p:cNvPr id="11" name="Picture 10" descr="u3.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308" y="5515210"/>
                <a:ext cx="2829299" cy="777240"/>
              </a:xfrm>
              <a:prstGeom prst="rect">
                <a:avLst/>
              </a:prstGeom>
            </p:spPr>
          </p:pic>
          <p:pic>
            <p:nvPicPr>
              <p:cNvPr id="5" name="Picture 4" descr="u5.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833" y="3414681"/>
                <a:ext cx="1984248" cy="320040"/>
              </a:xfrm>
              <a:prstGeom prst="rect">
                <a:avLst/>
              </a:prstGeom>
            </p:spPr>
          </p:pic>
          <p:sp>
            <p:nvSpPr>
              <p:cNvPr id="7" name="TextBox 6"/>
              <p:cNvSpPr txBox="1"/>
              <p:nvPr/>
            </p:nvSpPr>
            <p:spPr>
              <a:xfrm>
                <a:off x="2861165" y="3808016"/>
                <a:ext cx="492443" cy="369332"/>
              </a:xfrm>
              <a:prstGeom prst="rect">
                <a:avLst/>
              </a:prstGeom>
              <a:noFill/>
            </p:spPr>
            <p:txBody>
              <a:bodyPr wrap="none" rtlCol="0">
                <a:spAutoFit/>
              </a:bodyPr>
              <a:lstStyle/>
              <a:p>
                <a:r>
                  <a:rPr lang="en-US" dirty="0">
                    <a:solidFill>
                      <a:srgbClr val="008000"/>
                    </a:solidFill>
                  </a:rPr>
                  <a:t>DIS</a:t>
                </a:r>
              </a:p>
            </p:txBody>
          </p:sp>
        </p:grpSp>
        <p:grpSp>
          <p:nvGrpSpPr>
            <p:cNvPr id="14" name="Group 13"/>
            <p:cNvGrpSpPr/>
            <p:nvPr/>
          </p:nvGrpSpPr>
          <p:grpSpPr>
            <a:xfrm>
              <a:off x="271677" y="6292450"/>
              <a:ext cx="3277916" cy="434659"/>
              <a:chOff x="271677" y="6292450"/>
              <a:chExt cx="3277916" cy="434659"/>
            </a:xfrm>
          </p:grpSpPr>
          <p:sp>
            <p:nvSpPr>
              <p:cNvPr id="3" name="TextBox 2"/>
              <p:cNvSpPr txBox="1"/>
              <p:nvPr/>
            </p:nvSpPr>
            <p:spPr>
              <a:xfrm>
                <a:off x="271677" y="6388555"/>
                <a:ext cx="3277916" cy="338554"/>
              </a:xfrm>
              <a:prstGeom prst="rect">
                <a:avLst/>
              </a:prstGeom>
              <a:noFill/>
            </p:spPr>
            <p:txBody>
              <a:bodyPr wrap="square" rtlCol="0">
                <a:spAutoFit/>
              </a:bodyPr>
              <a:lstStyle/>
              <a:p>
                <a:r>
                  <a:rPr lang="en-US" sz="1600" dirty="0">
                    <a:solidFill>
                      <a:srgbClr val="008000"/>
                    </a:solidFill>
                  </a:rPr>
                  <a:t>No relation for the GPD E and E</a:t>
                </a:r>
              </a:p>
            </p:txBody>
          </p:sp>
          <p:sp>
            <p:nvSpPr>
              <p:cNvPr id="20" name="TextBox 19"/>
              <p:cNvSpPr txBox="1"/>
              <p:nvPr/>
            </p:nvSpPr>
            <p:spPr>
              <a:xfrm>
                <a:off x="2760683" y="6292450"/>
                <a:ext cx="314795" cy="338554"/>
              </a:xfrm>
              <a:prstGeom prst="rect">
                <a:avLst/>
              </a:prstGeom>
              <a:noFill/>
            </p:spPr>
            <p:txBody>
              <a:bodyPr wrap="square" rtlCol="0">
                <a:spAutoFit/>
              </a:bodyPr>
              <a:lstStyle/>
              <a:p>
                <a:r>
                  <a:rPr lang="en-US" sz="1600" dirty="0">
                    <a:solidFill>
                      <a:srgbClr val="008000"/>
                    </a:solidFill>
                  </a:rPr>
                  <a:t>~</a:t>
                </a:r>
              </a:p>
            </p:txBody>
          </p:sp>
        </p:grpSp>
      </p:grpSp>
    </p:spTree>
    <p:extLst>
      <p:ext uri="{BB962C8B-B14F-4D97-AF65-F5344CB8AC3E}">
        <p14:creationId xmlns:p14="http://schemas.microsoft.com/office/powerpoint/2010/main" val="175684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17"/>
            <a:ext cx="9143999" cy="881028"/>
          </a:xfrm>
        </p:spPr>
        <p:txBody>
          <a:bodyPr>
            <a:normAutofit/>
          </a:bodyPr>
          <a:lstStyle/>
          <a:p>
            <a:r>
              <a:rPr lang="en-US" b="1" dirty="0"/>
              <a:t>The “Holy grail” of GPDs  physics</a:t>
            </a:r>
          </a:p>
        </p:txBody>
      </p:sp>
      <p:graphicFrame>
        <p:nvGraphicFramePr>
          <p:cNvPr id="12" name="Object 11"/>
          <p:cNvGraphicFramePr>
            <a:graphicFrameLocks noChangeAspect="1"/>
          </p:cNvGraphicFramePr>
          <p:nvPr>
            <p:extLst>
              <p:ext uri="{D42A27DB-BD31-4B8C-83A1-F6EECF244321}">
                <p14:modId xmlns:p14="http://schemas.microsoft.com/office/powerpoint/2010/main" val="709468191"/>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7377"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pic>
        <p:nvPicPr>
          <p:cNvPr id="20" name="Picture 19" descr="u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196" y="764708"/>
            <a:ext cx="7843233" cy="1645920"/>
          </a:xfrm>
          <a:prstGeom prst="rect">
            <a:avLst/>
          </a:prstGeom>
          <a:ln>
            <a:noFill/>
          </a:ln>
        </p:spPr>
      </p:pic>
      <p:pic>
        <p:nvPicPr>
          <p:cNvPr id="3" name="Picture 2" descr="Untitled.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627" y="2410628"/>
            <a:ext cx="6323045" cy="1371600"/>
          </a:xfrm>
          <a:prstGeom prst="rect">
            <a:avLst/>
          </a:prstGeom>
        </p:spPr>
      </p:pic>
      <p:grpSp>
        <p:nvGrpSpPr>
          <p:cNvPr id="9" name="Group 8"/>
          <p:cNvGrpSpPr/>
          <p:nvPr/>
        </p:nvGrpSpPr>
        <p:grpSpPr>
          <a:xfrm>
            <a:off x="146736" y="4006323"/>
            <a:ext cx="2921209" cy="2851677"/>
            <a:chOff x="146736" y="4006323"/>
            <a:chExt cx="2921209" cy="2851677"/>
          </a:xfrm>
        </p:grpSpPr>
        <p:pic>
          <p:nvPicPr>
            <p:cNvPr id="4" name="Picture 3" descr="u2.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36" y="4006323"/>
              <a:ext cx="2637277" cy="2571598"/>
            </a:xfrm>
            <a:prstGeom prst="rect">
              <a:avLst/>
            </a:prstGeom>
          </p:spPr>
        </p:pic>
        <p:sp>
          <p:nvSpPr>
            <p:cNvPr id="5" name="TextBox 4"/>
            <p:cNvSpPr txBox="1"/>
            <p:nvPr/>
          </p:nvSpPr>
          <p:spPr>
            <a:xfrm>
              <a:off x="275882" y="6550223"/>
              <a:ext cx="2792063" cy="307777"/>
            </a:xfrm>
            <a:prstGeom prst="rect">
              <a:avLst/>
            </a:prstGeom>
            <a:noFill/>
          </p:spPr>
          <p:txBody>
            <a:bodyPr wrap="none" rtlCol="0">
              <a:spAutoFit/>
            </a:bodyPr>
            <a:lstStyle/>
            <a:p>
              <a:r>
                <a:rPr lang="en-US" sz="1400" dirty="0">
                  <a:solidFill>
                    <a:srgbClr val="0080FF"/>
                  </a:solidFill>
                </a:rPr>
                <a:t>RHIC spin physics results (LRP 2015)</a:t>
              </a:r>
            </a:p>
          </p:txBody>
        </p:sp>
      </p:grpSp>
      <p:sp>
        <p:nvSpPr>
          <p:cNvPr id="11" name="TextBox 10"/>
          <p:cNvSpPr txBox="1"/>
          <p:nvPr/>
        </p:nvSpPr>
        <p:spPr>
          <a:xfrm>
            <a:off x="7522780" y="1858015"/>
            <a:ext cx="1329022" cy="369332"/>
          </a:xfrm>
          <a:prstGeom prst="rect">
            <a:avLst/>
          </a:prstGeom>
          <a:noFill/>
        </p:spPr>
        <p:txBody>
          <a:bodyPr wrap="none" rtlCol="0">
            <a:spAutoFit/>
          </a:bodyPr>
          <a:lstStyle/>
          <a:p>
            <a:r>
              <a:rPr lang="en-US" dirty="0" err="1"/>
              <a:t>Ji’s</a:t>
            </a:r>
            <a:r>
              <a:rPr lang="en-US" dirty="0"/>
              <a:t> sum rule</a:t>
            </a:r>
          </a:p>
        </p:txBody>
      </p:sp>
      <p:grpSp>
        <p:nvGrpSpPr>
          <p:cNvPr id="13" name="Group 12"/>
          <p:cNvGrpSpPr/>
          <p:nvPr/>
        </p:nvGrpSpPr>
        <p:grpSpPr>
          <a:xfrm>
            <a:off x="3067945" y="4149453"/>
            <a:ext cx="6028135" cy="2609521"/>
            <a:chOff x="3067945" y="4149453"/>
            <a:chExt cx="6028135" cy="2609521"/>
          </a:xfrm>
        </p:grpSpPr>
        <p:grpSp>
          <p:nvGrpSpPr>
            <p:cNvPr id="6" name="Group 5"/>
            <p:cNvGrpSpPr/>
            <p:nvPr/>
          </p:nvGrpSpPr>
          <p:grpSpPr>
            <a:xfrm>
              <a:off x="6892594" y="4302248"/>
              <a:ext cx="1711316" cy="706405"/>
              <a:chOff x="3468994" y="4498460"/>
              <a:chExt cx="2052637" cy="911900"/>
            </a:xfrm>
          </p:grpSpPr>
          <p:sp>
            <p:nvSpPr>
              <p:cNvPr id="36" name="Line 15"/>
              <p:cNvSpPr>
                <a:spLocks noChangeShapeType="1"/>
              </p:cNvSpPr>
              <p:nvPr/>
            </p:nvSpPr>
            <p:spPr bwMode="auto">
              <a:xfrm flipV="1">
                <a:off x="3964294" y="4498460"/>
                <a:ext cx="103891" cy="408107"/>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38" name="Group 17"/>
              <p:cNvGrpSpPr>
                <a:grpSpLocks/>
              </p:cNvGrpSpPr>
              <p:nvPr/>
            </p:nvGrpSpPr>
            <p:grpSpPr bwMode="auto">
              <a:xfrm>
                <a:off x="3468994" y="4963718"/>
                <a:ext cx="419100" cy="187325"/>
                <a:chOff x="2544" y="1248"/>
                <a:chExt cx="384" cy="144"/>
              </a:xfrm>
            </p:grpSpPr>
            <p:sp>
              <p:nvSpPr>
                <p:cNvPr id="39" name="Line 18"/>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0" name="Line 19"/>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1" name="Line 20"/>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42" name="Line 21"/>
              <p:cNvSpPr>
                <a:spLocks noChangeShapeType="1"/>
              </p:cNvSpPr>
              <p:nvPr/>
            </p:nvSpPr>
            <p:spPr bwMode="auto">
              <a:xfrm rot="18300005" flipV="1">
                <a:off x="4802923" y="4519363"/>
                <a:ext cx="192474" cy="271699"/>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43" name="Group 42"/>
              <p:cNvGrpSpPr>
                <a:grpSpLocks/>
              </p:cNvGrpSpPr>
              <p:nvPr/>
            </p:nvGrpSpPr>
            <p:grpSpPr bwMode="auto">
              <a:xfrm rot="1557413">
                <a:off x="5102531" y="4963718"/>
                <a:ext cx="419100" cy="187325"/>
                <a:chOff x="2544" y="1248"/>
                <a:chExt cx="384" cy="144"/>
              </a:xfrm>
            </p:grpSpPr>
            <p:sp>
              <p:nvSpPr>
                <p:cNvPr id="44" name="Line 24"/>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5" name="Line 25"/>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6" name="Line 26"/>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47" name="Oval 27"/>
              <p:cNvSpPr>
                <a:spLocks noChangeArrowheads="1"/>
              </p:cNvSpPr>
              <p:nvPr/>
            </p:nvSpPr>
            <p:spPr bwMode="auto">
              <a:xfrm>
                <a:off x="3865869" y="4730356"/>
                <a:ext cx="1255712" cy="620712"/>
              </a:xfrm>
              <a:prstGeom prst="ellipse">
                <a:avLst/>
              </a:prstGeom>
              <a:solidFill>
                <a:srgbClr val="FFFF00"/>
              </a:solidFill>
              <a:ln w="19050">
                <a:solidFill>
                  <a:schemeClr val="tx1"/>
                </a:solidFill>
                <a:round/>
                <a:headEnd/>
                <a:tailEnd type="none" w="lg" len="lg"/>
              </a:ln>
              <a:effectLst/>
            </p:spPr>
            <p:txBody>
              <a:bodyPr wrap="none" anchor="ctr"/>
              <a:lstStyle/>
              <a:p>
                <a:endParaRPr lang="fr-FR"/>
              </a:p>
            </p:txBody>
          </p:sp>
          <p:sp>
            <p:nvSpPr>
              <p:cNvPr id="48" name="Text Box 32"/>
              <p:cNvSpPr txBox="1">
                <a:spLocks noChangeArrowheads="1"/>
              </p:cNvSpPr>
              <p:nvPr/>
            </p:nvSpPr>
            <p:spPr bwMode="auto">
              <a:xfrm>
                <a:off x="4296407" y="4645951"/>
                <a:ext cx="33479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400" b="1" dirty="0"/>
                  <a:t>E</a:t>
                </a:r>
              </a:p>
            </p:txBody>
          </p:sp>
          <p:sp>
            <p:nvSpPr>
              <p:cNvPr id="51" name="Text Box 32"/>
              <p:cNvSpPr txBox="1">
                <a:spLocks noChangeArrowheads="1"/>
              </p:cNvSpPr>
              <p:nvPr/>
            </p:nvSpPr>
            <p:spPr bwMode="auto">
              <a:xfrm>
                <a:off x="3521434" y="4948695"/>
                <a:ext cx="33855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400" b="1" dirty="0"/>
                  <a:t>+</a:t>
                </a:r>
              </a:p>
            </p:txBody>
          </p:sp>
          <p:sp>
            <p:nvSpPr>
              <p:cNvPr id="52" name="Text Box 32"/>
              <p:cNvSpPr txBox="1">
                <a:spLocks noChangeArrowheads="1"/>
              </p:cNvSpPr>
              <p:nvPr/>
            </p:nvSpPr>
            <p:spPr bwMode="auto">
              <a:xfrm>
                <a:off x="5168362" y="4948695"/>
                <a:ext cx="2788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400" b="1" dirty="0"/>
                  <a:t>-</a:t>
                </a:r>
              </a:p>
            </p:txBody>
          </p:sp>
        </p:grpSp>
        <p:grpSp>
          <p:nvGrpSpPr>
            <p:cNvPr id="53" name="Group 52"/>
            <p:cNvGrpSpPr/>
            <p:nvPr/>
          </p:nvGrpSpPr>
          <p:grpSpPr>
            <a:xfrm>
              <a:off x="3775224" y="4254108"/>
              <a:ext cx="1711316" cy="706405"/>
              <a:chOff x="3468994" y="4498460"/>
              <a:chExt cx="2052637" cy="911900"/>
            </a:xfrm>
          </p:grpSpPr>
          <p:sp>
            <p:nvSpPr>
              <p:cNvPr id="54" name="Line 15"/>
              <p:cNvSpPr>
                <a:spLocks noChangeShapeType="1"/>
              </p:cNvSpPr>
              <p:nvPr/>
            </p:nvSpPr>
            <p:spPr bwMode="auto">
              <a:xfrm flipV="1">
                <a:off x="3964294" y="4498460"/>
                <a:ext cx="103891" cy="408107"/>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55" name="Group 17"/>
              <p:cNvGrpSpPr>
                <a:grpSpLocks/>
              </p:cNvGrpSpPr>
              <p:nvPr/>
            </p:nvGrpSpPr>
            <p:grpSpPr bwMode="auto">
              <a:xfrm>
                <a:off x="3468994" y="4963718"/>
                <a:ext cx="419100" cy="187325"/>
                <a:chOff x="2544" y="1248"/>
                <a:chExt cx="384" cy="144"/>
              </a:xfrm>
            </p:grpSpPr>
            <p:sp>
              <p:nvSpPr>
                <p:cNvPr id="65" name="Line 18"/>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66" name="Line 19"/>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67" name="Line 20"/>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56" name="Line 21"/>
              <p:cNvSpPr>
                <a:spLocks noChangeShapeType="1"/>
              </p:cNvSpPr>
              <p:nvPr/>
            </p:nvSpPr>
            <p:spPr bwMode="auto">
              <a:xfrm rot="18300005" flipV="1">
                <a:off x="4802923" y="4519363"/>
                <a:ext cx="192474" cy="271699"/>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nvGrpSpPr>
              <p:cNvPr id="57" name="Group 56"/>
              <p:cNvGrpSpPr>
                <a:grpSpLocks/>
              </p:cNvGrpSpPr>
              <p:nvPr/>
            </p:nvGrpSpPr>
            <p:grpSpPr bwMode="auto">
              <a:xfrm rot="1557413">
                <a:off x="5102531" y="4963718"/>
                <a:ext cx="419100" cy="187325"/>
                <a:chOff x="2544" y="1248"/>
                <a:chExt cx="384" cy="144"/>
              </a:xfrm>
            </p:grpSpPr>
            <p:sp>
              <p:nvSpPr>
                <p:cNvPr id="62" name="Line 24"/>
                <p:cNvSpPr>
                  <a:spLocks noChangeShapeType="1"/>
                </p:cNvSpPr>
                <p:nvPr/>
              </p:nvSpPr>
              <p:spPr bwMode="auto">
                <a:xfrm flipV="1">
                  <a:off x="2544" y="1248"/>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63" name="Line 25"/>
                <p:cNvSpPr>
                  <a:spLocks noChangeShapeType="1"/>
                </p:cNvSpPr>
                <p:nvPr/>
              </p:nvSpPr>
              <p:spPr bwMode="auto">
                <a:xfrm flipV="1">
                  <a:off x="2544" y="1296"/>
                  <a:ext cx="384" cy="96"/>
                </a:xfrm>
                <a:prstGeom prst="line">
                  <a:avLst/>
                </a:prstGeom>
                <a:noFill/>
                <a:ln w="1905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64" name="Line 26"/>
                <p:cNvSpPr>
                  <a:spLocks noChangeShapeType="1"/>
                </p:cNvSpPr>
                <p:nvPr/>
              </p:nvSpPr>
              <p:spPr bwMode="auto">
                <a:xfrm rot="20558759" flipV="1">
                  <a:off x="2777" y="1296"/>
                  <a:ext cx="55"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58" name="Oval 27"/>
              <p:cNvSpPr>
                <a:spLocks noChangeArrowheads="1"/>
              </p:cNvSpPr>
              <p:nvPr/>
            </p:nvSpPr>
            <p:spPr bwMode="auto">
              <a:xfrm>
                <a:off x="3865869" y="4730356"/>
                <a:ext cx="1255712" cy="620712"/>
              </a:xfrm>
              <a:prstGeom prst="ellipse">
                <a:avLst/>
              </a:prstGeom>
              <a:solidFill>
                <a:srgbClr val="FFFF00"/>
              </a:solidFill>
              <a:ln w="19050">
                <a:solidFill>
                  <a:schemeClr val="tx1"/>
                </a:solidFill>
                <a:round/>
                <a:headEnd/>
                <a:tailEnd type="none" w="lg" len="lg"/>
              </a:ln>
              <a:effectLst/>
            </p:spPr>
            <p:txBody>
              <a:bodyPr wrap="none" anchor="ctr"/>
              <a:lstStyle/>
              <a:p>
                <a:endParaRPr lang="fr-FR"/>
              </a:p>
            </p:txBody>
          </p:sp>
          <p:sp>
            <p:nvSpPr>
              <p:cNvPr id="59" name="Text Box 32"/>
              <p:cNvSpPr txBox="1">
                <a:spLocks noChangeArrowheads="1"/>
              </p:cNvSpPr>
              <p:nvPr/>
            </p:nvSpPr>
            <p:spPr bwMode="auto">
              <a:xfrm>
                <a:off x="4244773" y="4673736"/>
                <a:ext cx="3788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400" b="1" dirty="0"/>
                  <a:t>H</a:t>
                </a:r>
              </a:p>
            </p:txBody>
          </p:sp>
          <p:sp>
            <p:nvSpPr>
              <p:cNvPr id="60" name="Text Box 32"/>
              <p:cNvSpPr txBox="1">
                <a:spLocks noChangeArrowheads="1"/>
              </p:cNvSpPr>
              <p:nvPr/>
            </p:nvSpPr>
            <p:spPr bwMode="auto">
              <a:xfrm>
                <a:off x="3521434" y="4948695"/>
                <a:ext cx="33855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400" b="1" dirty="0"/>
                  <a:t>+</a:t>
                </a:r>
              </a:p>
            </p:txBody>
          </p:sp>
          <p:sp>
            <p:nvSpPr>
              <p:cNvPr id="61" name="Text Box 32"/>
              <p:cNvSpPr txBox="1">
                <a:spLocks noChangeArrowheads="1"/>
              </p:cNvSpPr>
              <p:nvPr/>
            </p:nvSpPr>
            <p:spPr bwMode="auto">
              <a:xfrm>
                <a:off x="5168362" y="4948695"/>
                <a:ext cx="33855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sz="2400" b="1" dirty="0"/>
                  <a:t>+</a:t>
                </a:r>
              </a:p>
            </p:txBody>
          </p:sp>
        </p:grpSp>
        <p:sp>
          <p:nvSpPr>
            <p:cNvPr id="8" name="TextBox 7"/>
            <p:cNvSpPr txBox="1"/>
            <p:nvPr/>
          </p:nvSpPr>
          <p:spPr>
            <a:xfrm>
              <a:off x="3445775" y="6112643"/>
              <a:ext cx="5194225" cy="646331"/>
            </a:xfrm>
            <a:prstGeom prst="rect">
              <a:avLst/>
            </a:prstGeom>
            <a:noFill/>
          </p:spPr>
          <p:txBody>
            <a:bodyPr wrap="none" rtlCol="0">
              <a:spAutoFit/>
            </a:bodyPr>
            <a:lstStyle/>
            <a:p>
              <a:r>
                <a:rPr lang="en-US" dirty="0"/>
                <a:t>Experimentally, producing enough data to support</a:t>
              </a:r>
            </a:p>
            <a:p>
              <a:r>
                <a:rPr lang="en-US" dirty="0"/>
                <a:t>the integration over the whole x range is a challenge.</a:t>
              </a:r>
            </a:p>
          </p:txBody>
        </p:sp>
        <p:sp>
          <p:nvSpPr>
            <p:cNvPr id="49" name="TextBox 48"/>
            <p:cNvSpPr txBox="1"/>
            <p:nvPr/>
          </p:nvSpPr>
          <p:spPr>
            <a:xfrm>
              <a:off x="3151584" y="4960513"/>
              <a:ext cx="3092951" cy="923330"/>
            </a:xfrm>
            <a:prstGeom prst="rect">
              <a:avLst/>
            </a:prstGeom>
            <a:noFill/>
          </p:spPr>
          <p:txBody>
            <a:bodyPr wrap="none" rtlCol="0">
              <a:spAutoFit/>
            </a:bodyPr>
            <a:lstStyle/>
            <a:p>
              <a:r>
                <a:rPr lang="en-US" dirty="0"/>
                <a:t>GPD H connects to the PDFs</a:t>
              </a:r>
            </a:p>
            <a:p>
              <a:r>
                <a:rPr lang="en-US" dirty="0"/>
                <a:t>(symmetric initial-final states)</a:t>
              </a:r>
            </a:p>
            <a:p>
              <a:r>
                <a:rPr lang="en-US" dirty="0"/>
                <a:t>Known from polarized DIS data </a:t>
              </a:r>
            </a:p>
          </p:txBody>
        </p:sp>
        <p:sp>
          <p:nvSpPr>
            <p:cNvPr id="50" name="TextBox 49"/>
            <p:cNvSpPr txBox="1"/>
            <p:nvPr/>
          </p:nvSpPr>
          <p:spPr>
            <a:xfrm>
              <a:off x="6500941" y="5391715"/>
              <a:ext cx="2350861" cy="369332"/>
            </a:xfrm>
            <a:prstGeom prst="rect">
              <a:avLst/>
            </a:prstGeom>
            <a:noFill/>
          </p:spPr>
          <p:txBody>
            <a:bodyPr wrap="none" rtlCol="0">
              <a:spAutoFit/>
            </a:bodyPr>
            <a:lstStyle/>
            <a:p>
              <a:r>
                <a:rPr lang="en-US" dirty="0"/>
                <a:t> GPD E is the unknown </a:t>
              </a:r>
            </a:p>
          </p:txBody>
        </p:sp>
        <p:sp>
          <p:nvSpPr>
            <p:cNvPr id="10" name="Rectangle 9"/>
            <p:cNvSpPr/>
            <p:nvPr/>
          </p:nvSpPr>
          <p:spPr>
            <a:xfrm>
              <a:off x="3067945" y="4149453"/>
              <a:ext cx="3136434" cy="173438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385526" y="4161924"/>
              <a:ext cx="2710554" cy="172191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04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168208"/>
            <a:ext cx="6400800" cy="682124"/>
          </a:xfrm>
        </p:spPr>
        <p:txBody>
          <a:bodyPr>
            <a:normAutofit/>
          </a:bodyPr>
          <a:lstStyle/>
          <a:p>
            <a:r>
              <a:rPr lang="en-US" dirty="0"/>
              <a:t>J. Roche (Ohio University)</a:t>
            </a:r>
          </a:p>
          <a:p>
            <a:endParaRPr lang="en-US" dirty="0"/>
          </a:p>
        </p:txBody>
      </p:sp>
      <p:sp>
        <p:nvSpPr>
          <p:cNvPr id="5" name="Subtitle 2"/>
          <p:cNvSpPr txBox="1">
            <a:spLocks/>
          </p:cNvSpPr>
          <p:nvPr/>
        </p:nvSpPr>
        <p:spPr>
          <a:xfrm>
            <a:off x="512120" y="1932547"/>
            <a:ext cx="8269594" cy="425334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85000" lnSpcReduction="10000"/>
          </a:bodyPr>
          <a:lstStyle/>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a:ln>
                  <a:noFill/>
                </a:ln>
                <a:solidFill>
                  <a:schemeClr val="tx1">
                    <a:lumMod val="65000"/>
                    <a:lumOff val="35000"/>
                  </a:schemeClr>
                </a:solidFill>
                <a:effectLst/>
                <a:uLnTx/>
                <a:uFillTx/>
                <a:cs typeface="Comic Sans MS"/>
              </a:rPr>
              <a:t>Hard exclusive</a:t>
            </a:r>
            <a:r>
              <a:rPr kumimoji="0" lang="en-US" sz="2700" b="0" i="0" u="none" strike="noStrike" kern="1200" cap="none" spc="0" normalizeH="0" noProof="0" dirty="0">
                <a:ln>
                  <a:noFill/>
                </a:ln>
                <a:solidFill>
                  <a:schemeClr val="tx1">
                    <a:lumMod val="65000"/>
                    <a:lumOff val="35000"/>
                  </a:schemeClr>
                </a:solidFill>
                <a:effectLst/>
                <a:uLnTx/>
                <a:uFillTx/>
                <a:cs typeface="Comic Sans MS"/>
              </a:rPr>
              <a:t> reactions allow </a:t>
            </a:r>
            <a:r>
              <a:rPr lang="en-US" sz="2700" dirty="0">
                <a:solidFill>
                  <a:schemeClr val="tx1">
                    <a:lumMod val="65000"/>
                    <a:lumOff val="35000"/>
                  </a:schemeClr>
                </a:solidFill>
                <a:cs typeface="Comic Sans MS"/>
              </a:rPr>
              <a:t>the study of the 3D structure of nucleon through the measure of Generalized Parton Distributions that goes beyond what can be achieved with Elastic and Deep Inelastic Scattering.</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700" b="0" i="0" u="none" strike="noStrike" kern="1200" cap="none" spc="0" normalizeH="0" noProof="0" dirty="0">
              <a:ln>
                <a:noFill/>
              </a:ln>
              <a:effectLst/>
              <a:uLnTx/>
              <a:uFillTx/>
              <a:cs typeface="Comic Sans MS"/>
            </a:endParaRP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noProof="0" dirty="0">
                <a:ln>
                  <a:noFill/>
                </a:ln>
                <a:solidFill>
                  <a:schemeClr val="tx1"/>
                </a:solidFill>
                <a:effectLst/>
                <a:uLnTx/>
                <a:uFillTx/>
                <a:cs typeface="Comic Sans MS"/>
              </a:rPr>
              <a:t>Dedicated experiments are conducted world-wide. In the valence region, </a:t>
            </a:r>
            <a:r>
              <a:rPr lang="en-US" sz="2700" noProof="0" dirty="0">
                <a:solidFill>
                  <a:schemeClr val="tx1"/>
                </a:solidFill>
                <a:cs typeface="Comic Sans MS"/>
              </a:rPr>
              <a:t>t</a:t>
            </a:r>
            <a:r>
              <a:rPr lang="en-US" sz="2700" dirty="0">
                <a:solidFill>
                  <a:schemeClr val="tx1"/>
                </a:solidFill>
                <a:cs typeface="Comic Sans MS"/>
              </a:rPr>
              <a:t>he growing set of existing results is helping refine our approach to extracting  the GPDs from the data.</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lang="en-US" sz="2700" dirty="0">
              <a:solidFill>
                <a:srgbClr val="7F7F7F"/>
              </a:solidFill>
              <a:cs typeface="Comic Sans MS"/>
            </a:endParaRPr>
          </a:p>
          <a:p>
            <a:pPr marL="457200" indent="-457200" algn="just">
              <a:spcBef>
                <a:spcPct val="20000"/>
              </a:spcBef>
              <a:buFont typeface="Arial"/>
              <a:buChar char="•"/>
              <a:defRPr/>
            </a:pPr>
            <a:r>
              <a:rPr lang="en-US" sz="2700" dirty="0">
                <a:solidFill>
                  <a:srgbClr val="7F7F7F"/>
                </a:solidFill>
                <a:cs typeface="Comic Sans MS"/>
              </a:rPr>
              <a:t>DVCS experiments are an essential part of the comprehensive GPD program with the 12 </a:t>
            </a:r>
            <a:r>
              <a:rPr lang="en-US" sz="2700" dirty="0" err="1">
                <a:solidFill>
                  <a:srgbClr val="7F7F7F"/>
                </a:solidFill>
                <a:cs typeface="Comic Sans MS"/>
              </a:rPr>
              <a:t>GeV</a:t>
            </a:r>
            <a:r>
              <a:rPr lang="en-US" sz="2700" dirty="0">
                <a:solidFill>
                  <a:srgbClr val="7F7F7F"/>
                </a:solidFill>
                <a:cs typeface="Comic Sans MS"/>
              </a:rPr>
              <a:t> CEBAF beam </a:t>
            </a:r>
            <a:r>
              <a:rPr lang="en-US" sz="2100" dirty="0">
                <a:solidFill>
                  <a:srgbClr val="7F7F7F"/>
                </a:solidFill>
                <a:cs typeface="Comic Sans MS"/>
              </a:rPr>
              <a:t>and the EIC</a:t>
            </a:r>
            <a:r>
              <a:rPr lang="en-US" sz="2200" dirty="0">
                <a:solidFill>
                  <a:srgbClr val="7F7F7F"/>
                </a:solidFill>
                <a:cs typeface="Comic Sans MS"/>
              </a:rPr>
              <a:t>. </a:t>
            </a:r>
            <a:endParaRPr kumimoji="0" lang="en-US" sz="2800" b="0" i="0" u="none" strike="noStrike" kern="1200" cap="none" spc="0" normalizeH="0" baseline="0" noProof="0" dirty="0">
              <a:ln>
                <a:noFill/>
              </a:ln>
              <a:solidFill>
                <a:srgbClr val="7F7F7F"/>
              </a:solidFill>
              <a:effectLst/>
              <a:uLnTx/>
              <a:uFillTx/>
              <a:latin typeface="Comic Sans MS"/>
              <a:cs typeface="Comic Sans MS"/>
            </a:endParaRPr>
          </a:p>
        </p:txBody>
      </p:sp>
      <p:pic>
        <p:nvPicPr>
          <p:cNvPr id="4" name="Picture 3" descr="ns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5" y="6280713"/>
            <a:ext cx="502920" cy="505949"/>
          </a:xfrm>
          <a:prstGeom prst="rect">
            <a:avLst/>
          </a:prstGeom>
        </p:spPr>
      </p:pic>
      <p:sp>
        <p:nvSpPr>
          <p:cNvPr id="8" name="Title 1"/>
          <p:cNvSpPr txBox="1">
            <a:spLocks/>
          </p:cNvSpPr>
          <p:nvPr/>
        </p:nvSpPr>
        <p:spPr>
          <a:xfrm>
            <a:off x="0" y="9968"/>
            <a:ext cx="9144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400" b="1" kern="1200">
                <a:solidFill>
                  <a:srgbClr val="008000"/>
                </a:solidFill>
                <a:latin typeface="+mj-lt"/>
                <a:ea typeface="+mj-ea"/>
                <a:cs typeface="Comic Sans MS"/>
              </a:defRPr>
            </a:lvl1pPr>
          </a:lstStyle>
          <a:p>
            <a:r>
              <a:rPr lang="en-US" sz="3600" spc="-150"/>
              <a:t>A glimpse of gluon through </a:t>
            </a:r>
            <a:br>
              <a:rPr lang="en-US" sz="3600" spc="-150"/>
            </a:br>
            <a:r>
              <a:rPr lang="en-US" sz="3600" spc="-150"/>
              <a:t>Deeply Virtual Compton Scattering on the proton</a:t>
            </a:r>
            <a:endParaRPr lang="en-US" sz="3600" spc="-150" dirty="0"/>
          </a:p>
        </p:txBody>
      </p:sp>
    </p:spTree>
    <p:extLst>
      <p:ext uri="{BB962C8B-B14F-4D97-AF65-F5344CB8AC3E}">
        <p14:creationId xmlns:p14="http://schemas.microsoft.com/office/powerpoint/2010/main" val="4024309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04800" y="838200"/>
            <a:ext cx="8356199" cy="5355312"/>
          </a:xfrm>
          <a:prstGeom prst="rect">
            <a:avLst/>
          </a:prstGeom>
          <a:noFill/>
        </p:spPr>
        <p:txBody>
          <a:bodyPr wrap="none" rtlCol="0">
            <a:spAutoFit/>
          </a:bodyPr>
          <a:lstStyle/>
          <a:p>
            <a:r>
              <a:rPr lang="fr-FR" sz="2800" b="1" dirty="0"/>
              <a:t>High </a:t>
            </a:r>
            <a:r>
              <a:rPr lang="fr-FR" sz="2800" b="1" dirty="0" err="1"/>
              <a:t>beam</a:t>
            </a:r>
            <a:r>
              <a:rPr lang="fr-FR" sz="2800" b="1" dirty="0"/>
              <a:t> </a:t>
            </a:r>
            <a:r>
              <a:rPr lang="fr-FR" sz="2800" b="1" dirty="0" err="1"/>
              <a:t>energy</a:t>
            </a:r>
            <a:endParaRPr lang="fr-FR" sz="2800" b="1" dirty="0"/>
          </a:p>
          <a:p>
            <a:r>
              <a:rPr lang="fr-FR" sz="2800" dirty="0"/>
              <a:t>       	</a:t>
            </a:r>
            <a:r>
              <a:rPr lang="fr-FR" sz="2000" dirty="0" err="1"/>
              <a:t>ensure</a:t>
            </a:r>
            <a:r>
              <a:rPr lang="fr-FR" sz="2000" dirty="0"/>
              <a:t> hard </a:t>
            </a:r>
            <a:r>
              <a:rPr lang="fr-FR" sz="2000" dirty="0" err="1"/>
              <a:t>regime</a:t>
            </a:r>
            <a:r>
              <a:rPr lang="fr-FR" sz="2000" dirty="0"/>
              <a:t>  and large </a:t>
            </a:r>
            <a:r>
              <a:rPr lang="fr-FR" sz="2000" dirty="0" err="1"/>
              <a:t>kinematic</a:t>
            </a:r>
            <a:r>
              <a:rPr lang="fr-FR" sz="2000" dirty="0"/>
              <a:t> </a:t>
            </a:r>
            <a:r>
              <a:rPr lang="fr-FR" sz="2000" dirty="0" err="1"/>
              <a:t>domain</a:t>
            </a:r>
            <a:endParaRPr lang="fr-FR" sz="2000" dirty="0"/>
          </a:p>
          <a:p>
            <a:r>
              <a:rPr lang="fr-FR" sz="2000" dirty="0"/>
              <a:t>                </a:t>
            </a:r>
            <a:r>
              <a:rPr lang="fr-FR" sz="2000" b="1" dirty="0" err="1"/>
              <a:t>polarized</a:t>
            </a:r>
            <a:r>
              <a:rPr lang="fr-FR" sz="2000" dirty="0"/>
              <a:t> </a:t>
            </a:r>
            <a:r>
              <a:rPr lang="fr-FR" sz="2000" dirty="0" err="1"/>
              <a:t>beam</a:t>
            </a:r>
            <a:r>
              <a:rPr lang="fr-FR" sz="2000" dirty="0"/>
              <a:t> </a:t>
            </a:r>
          </a:p>
          <a:p>
            <a:r>
              <a:rPr lang="fr-FR" sz="2000" dirty="0"/>
              <a:t>            	</a:t>
            </a:r>
            <a:r>
              <a:rPr lang="fr-FR" sz="2000" dirty="0" err="1"/>
              <a:t>availability</a:t>
            </a:r>
            <a:r>
              <a:rPr lang="fr-FR" sz="2000" dirty="0"/>
              <a:t> of </a:t>
            </a:r>
            <a:r>
              <a:rPr lang="fr-FR" sz="2000" b="1" dirty="0"/>
              <a:t>positive </a:t>
            </a:r>
            <a:r>
              <a:rPr lang="fr-FR" sz="2000" dirty="0"/>
              <a:t>and</a:t>
            </a:r>
            <a:r>
              <a:rPr lang="fr-FR" sz="2000" b="1" dirty="0"/>
              <a:t> </a:t>
            </a:r>
            <a:r>
              <a:rPr lang="fr-FR" sz="2000" b="1" dirty="0" err="1"/>
              <a:t>negative</a:t>
            </a:r>
            <a:r>
              <a:rPr lang="fr-FR" sz="2000" b="1" dirty="0"/>
              <a:t> </a:t>
            </a:r>
            <a:r>
              <a:rPr lang="fr-FR" sz="2000" dirty="0"/>
              <a:t>leptons</a:t>
            </a:r>
          </a:p>
          <a:p>
            <a:r>
              <a:rPr lang="fr-FR" sz="2000" dirty="0"/>
              <a:t>	variable </a:t>
            </a:r>
            <a:r>
              <a:rPr lang="fr-FR" sz="2000" dirty="0" err="1"/>
              <a:t>energy</a:t>
            </a:r>
            <a:r>
              <a:rPr lang="fr-FR" sz="2000" dirty="0"/>
              <a:t> for:</a:t>
            </a:r>
          </a:p>
          <a:p>
            <a:r>
              <a:rPr lang="fr-FR" sz="2000" dirty="0"/>
              <a:t>                        L/T </a:t>
            </a:r>
            <a:r>
              <a:rPr lang="fr-FR" sz="2000" dirty="0" err="1"/>
              <a:t>separation</a:t>
            </a:r>
            <a:r>
              <a:rPr lang="fr-FR" sz="2000" dirty="0"/>
              <a:t> for pseudo </a:t>
            </a:r>
            <a:r>
              <a:rPr lang="fr-FR" sz="2000" dirty="0" err="1"/>
              <a:t>scalar</a:t>
            </a:r>
            <a:r>
              <a:rPr lang="fr-FR" sz="2000" dirty="0"/>
              <a:t> production </a:t>
            </a:r>
          </a:p>
          <a:p>
            <a:r>
              <a:rPr lang="fr-FR" sz="2000" dirty="0"/>
              <a:t>          	        </a:t>
            </a:r>
            <a:r>
              <a:rPr lang="fr-FR" sz="2000" dirty="0">
                <a:sym typeface="Symbol"/>
              </a:rPr>
              <a:t> </a:t>
            </a:r>
            <a:r>
              <a:rPr lang="fr-FR" sz="2000" dirty="0" err="1">
                <a:sym typeface="Symbol"/>
              </a:rPr>
              <a:t>separation</a:t>
            </a:r>
            <a:r>
              <a:rPr lang="fr-FR" sz="2000" dirty="0">
                <a:sym typeface="Symbol"/>
              </a:rPr>
              <a:t> </a:t>
            </a:r>
            <a:r>
              <a:rPr lang="fr-FR" sz="2000" dirty="0"/>
              <a:t>for  DVCS</a:t>
            </a:r>
            <a:r>
              <a:rPr lang="fr-FR" sz="2000" baseline="30000" dirty="0"/>
              <a:t>2  </a:t>
            </a:r>
            <a:r>
              <a:rPr lang="fr-FR" sz="2000" dirty="0"/>
              <a:t>and </a:t>
            </a:r>
            <a:r>
              <a:rPr lang="fr-FR" sz="2000" baseline="30000" dirty="0"/>
              <a:t> </a:t>
            </a:r>
            <a:r>
              <a:rPr lang="fr-FR" sz="2000" dirty="0" err="1"/>
              <a:t>Interference</a:t>
            </a:r>
            <a:r>
              <a:rPr lang="fr-FR" sz="2000" dirty="0"/>
              <a:t> (DVCS+BH)</a:t>
            </a:r>
            <a:r>
              <a:rPr lang="fr-FR" sz="2000" baseline="30000" dirty="0"/>
              <a:t> </a:t>
            </a:r>
          </a:p>
          <a:p>
            <a:endParaRPr lang="fr-FR" sz="1400" dirty="0"/>
          </a:p>
          <a:p>
            <a:r>
              <a:rPr lang="fr-FR" sz="2800" b="1" dirty="0">
                <a:sym typeface="Symbol"/>
              </a:rPr>
              <a:t>H</a:t>
            </a:r>
            <a:r>
              <a:rPr lang="fr-FR" sz="2800" b="1" baseline="-25000" dirty="0">
                <a:sym typeface="Symbol"/>
              </a:rPr>
              <a:t>2</a:t>
            </a:r>
            <a:r>
              <a:rPr lang="fr-FR" sz="2800" b="1" dirty="0">
                <a:sym typeface="Symbol"/>
              </a:rPr>
              <a:t>, D</a:t>
            </a:r>
            <a:r>
              <a:rPr lang="fr-FR" sz="2800" b="1" baseline="-25000" dirty="0">
                <a:sym typeface="Symbol"/>
              </a:rPr>
              <a:t>2</a:t>
            </a:r>
            <a:r>
              <a:rPr lang="fr-FR" sz="2800" b="1" dirty="0">
                <a:sym typeface="Symbol"/>
              </a:rPr>
              <a:t>, </a:t>
            </a:r>
            <a:r>
              <a:rPr lang="fr-FR" sz="2800" b="1" dirty="0" err="1">
                <a:sym typeface="Symbol"/>
              </a:rPr>
              <a:t>Longitudinaly</a:t>
            </a:r>
            <a:r>
              <a:rPr lang="fr-FR" sz="2800" b="1" dirty="0">
                <a:sym typeface="Symbol"/>
              </a:rPr>
              <a:t> and </a:t>
            </a:r>
            <a:r>
              <a:rPr lang="fr-FR" sz="2800" b="1" dirty="0" err="1">
                <a:sym typeface="Symbol"/>
              </a:rPr>
              <a:t>Transversely</a:t>
            </a:r>
            <a:r>
              <a:rPr lang="fr-FR" sz="2800" b="1" dirty="0">
                <a:sym typeface="Symbol"/>
              </a:rPr>
              <a:t> </a:t>
            </a:r>
            <a:r>
              <a:rPr lang="fr-FR" sz="2800" b="1" dirty="0" err="1">
                <a:sym typeface="Symbol"/>
              </a:rPr>
              <a:t>Polarized</a:t>
            </a:r>
            <a:r>
              <a:rPr lang="fr-FR" sz="2800" b="1" dirty="0">
                <a:sym typeface="Symbol"/>
              </a:rPr>
              <a:t> Target </a:t>
            </a:r>
          </a:p>
          <a:p>
            <a:endParaRPr lang="fr-FR" sz="1400" dirty="0">
              <a:sym typeface="Symbol"/>
            </a:endParaRPr>
          </a:p>
          <a:p>
            <a:r>
              <a:rPr lang="fr-FR" sz="2800" b="1" dirty="0"/>
              <a:t>High </a:t>
            </a:r>
            <a:r>
              <a:rPr lang="fr-FR" sz="2800" b="1" dirty="0" err="1"/>
              <a:t>luminosity</a:t>
            </a:r>
            <a:endParaRPr lang="fr-FR" sz="2800" b="1" dirty="0"/>
          </a:p>
          <a:p>
            <a:r>
              <a:rPr lang="fr-FR" sz="2000" dirty="0"/>
              <a:t>	</a:t>
            </a:r>
            <a:r>
              <a:rPr lang="fr-FR" sz="2000" dirty="0" err="1"/>
              <a:t>small</a:t>
            </a:r>
            <a:r>
              <a:rPr lang="fr-FR" sz="2000" dirty="0"/>
              <a:t> cross  section</a:t>
            </a:r>
          </a:p>
          <a:p>
            <a:r>
              <a:rPr lang="fr-FR" sz="2000" dirty="0"/>
              <a:t>	</a:t>
            </a:r>
            <a:r>
              <a:rPr lang="fr-FR" sz="2000" dirty="0" err="1"/>
              <a:t>fully</a:t>
            </a:r>
            <a:r>
              <a:rPr lang="fr-FR" sz="2000" dirty="0"/>
              <a:t> </a:t>
            </a:r>
            <a:r>
              <a:rPr lang="fr-FR" sz="2000" dirty="0" err="1"/>
              <a:t>differential</a:t>
            </a:r>
            <a:r>
              <a:rPr lang="fr-FR" sz="2000" dirty="0"/>
              <a:t> </a:t>
            </a:r>
            <a:r>
              <a:rPr lang="fr-FR" sz="2000" dirty="0" err="1"/>
              <a:t>analysis</a:t>
            </a:r>
            <a:r>
              <a:rPr lang="fr-FR" sz="2000" dirty="0"/>
              <a:t> (</a:t>
            </a:r>
            <a:r>
              <a:rPr lang="fr-FR" sz="2000" dirty="0" err="1"/>
              <a:t>x</a:t>
            </a:r>
            <a:r>
              <a:rPr lang="fr-FR" sz="2000" baseline="-25000" dirty="0" err="1"/>
              <a:t>B</a:t>
            </a:r>
            <a:r>
              <a:rPr lang="fr-FR" sz="2000" dirty="0"/>
              <a:t>, Q</a:t>
            </a:r>
            <a:r>
              <a:rPr lang="fr-FR" sz="2000" baseline="30000" dirty="0"/>
              <a:t>2</a:t>
            </a:r>
            <a:r>
              <a:rPr lang="fr-FR" sz="2000" dirty="0"/>
              <a:t>, t, </a:t>
            </a:r>
            <a:r>
              <a:rPr lang="fr-FR" sz="2000" dirty="0">
                <a:sym typeface="Symbol"/>
              </a:rPr>
              <a:t>)</a:t>
            </a:r>
            <a:endParaRPr lang="fr-FR" sz="2000" dirty="0"/>
          </a:p>
          <a:p>
            <a:endParaRPr lang="fr-FR" sz="1400" dirty="0"/>
          </a:p>
          <a:p>
            <a:r>
              <a:rPr lang="fr-FR" sz="2800" b="1" dirty="0" err="1"/>
              <a:t>Hermetic</a:t>
            </a:r>
            <a:r>
              <a:rPr lang="fr-FR" sz="2800" b="1" dirty="0"/>
              <a:t> detectors </a:t>
            </a:r>
          </a:p>
          <a:p>
            <a:r>
              <a:rPr lang="fr-FR" sz="2000" dirty="0"/>
              <a:t>	</a:t>
            </a:r>
            <a:r>
              <a:rPr lang="fr-FR" sz="2000" dirty="0">
                <a:solidFill>
                  <a:prstClr val="black"/>
                </a:solidFill>
              </a:rPr>
              <a:t> </a:t>
            </a:r>
            <a:r>
              <a:rPr lang="fr-FR" sz="2000" dirty="0" err="1">
                <a:solidFill>
                  <a:prstClr val="black"/>
                </a:solidFill>
              </a:rPr>
              <a:t>ensure</a:t>
            </a:r>
            <a:r>
              <a:rPr lang="fr-FR" sz="2000" dirty="0">
                <a:solidFill>
                  <a:prstClr val="black"/>
                </a:solidFill>
              </a:rPr>
              <a:t> </a:t>
            </a:r>
            <a:r>
              <a:rPr lang="fr-FR" sz="2000" dirty="0" err="1">
                <a:solidFill>
                  <a:prstClr val="black"/>
                </a:solidFill>
              </a:rPr>
              <a:t>exclusivity</a:t>
            </a:r>
            <a:endParaRPr lang="fr-FR" sz="2000" dirty="0"/>
          </a:p>
        </p:txBody>
      </p:sp>
      <p:sp>
        <p:nvSpPr>
          <p:cNvPr id="5" name="ZoneTexte 4"/>
          <p:cNvSpPr txBox="1"/>
          <p:nvPr/>
        </p:nvSpPr>
        <p:spPr>
          <a:xfrm>
            <a:off x="5486400" y="6258580"/>
            <a:ext cx="3544817" cy="523220"/>
          </a:xfrm>
          <a:prstGeom prst="rect">
            <a:avLst/>
          </a:prstGeom>
          <a:noFill/>
        </p:spPr>
        <p:txBody>
          <a:bodyPr wrap="none" rtlCol="0">
            <a:spAutoFit/>
          </a:bodyPr>
          <a:lstStyle/>
          <a:p>
            <a:r>
              <a:rPr lang="fr-FR" sz="2800" i="1" dirty="0"/>
              <a:t>but </a:t>
            </a:r>
            <a:r>
              <a:rPr lang="fr-FR" sz="2800" i="1" dirty="0" err="1"/>
              <a:t>does</a:t>
            </a:r>
            <a:r>
              <a:rPr lang="fr-FR" sz="2800" i="1" dirty="0"/>
              <a:t> not </a:t>
            </a:r>
            <a:r>
              <a:rPr lang="fr-FR" sz="2800" i="1" dirty="0" err="1"/>
              <a:t>exist</a:t>
            </a:r>
            <a:r>
              <a:rPr lang="fr-FR" sz="2800" i="1" dirty="0"/>
              <a:t> (</a:t>
            </a:r>
            <a:r>
              <a:rPr lang="fr-FR" sz="2800" i="1" dirty="0" err="1"/>
              <a:t>yet</a:t>
            </a:r>
            <a:r>
              <a:rPr lang="fr-FR" sz="2800" i="1" dirty="0"/>
              <a:t>)</a:t>
            </a:r>
          </a:p>
        </p:txBody>
      </p:sp>
      <p:sp>
        <p:nvSpPr>
          <p:cNvPr id="6" name="Title 1"/>
          <p:cNvSpPr txBox="1">
            <a:spLocks/>
          </p:cNvSpPr>
          <p:nvPr/>
        </p:nvSpPr>
        <p:spPr>
          <a:xfrm>
            <a:off x="457200" y="18588"/>
            <a:ext cx="8229600" cy="1143000"/>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sz="3200" b="1" dirty="0"/>
              <a:t>The ideal experiment</a:t>
            </a:r>
          </a:p>
        </p:txBody>
      </p:sp>
      <p:sp>
        <p:nvSpPr>
          <p:cNvPr id="7" name="TextBox 6"/>
          <p:cNvSpPr txBox="1"/>
          <p:nvPr/>
        </p:nvSpPr>
        <p:spPr>
          <a:xfrm>
            <a:off x="-37006" y="6607595"/>
            <a:ext cx="2351926" cy="261610"/>
          </a:xfrm>
          <a:prstGeom prst="rect">
            <a:avLst/>
          </a:prstGeom>
          <a:noFill/>
        </p:spPr>
        <p:txBody>
          <a:bodyPr wrap="none" rtlCol="0">
            <a:spAutoFit/>
          </a:bodyPr>
          <a:lstStyle/>
          <a:p>
            <a:r>
              <a:rPr lang="en-US" sz="1100" dirty="0"/>
              <a:t>Slide from N </a:t>
            </a:r>
            <a:r>
              <a:rPr lang="en-US" sz="1100" dirty="0" err="1"/>
              <a:t>d’Hose</a:t>
            </a:r>
            <a:r>
              <a:rPr lang="en-US" sz="1100" dirty="0"/>
              <a:t>, </a:t>
            </a:r>
            <a:r>
              <a:rPr lang="en-US" sz="1100" dirty="0" err="1"/>
              <a:t>Tranversity</a:t>
            </a:r>
            <a:r>
              <a:rPr lang="en-US" sz="1100" dirty="0"/>
              <a:t> 2014</a:t>
            </a:r>
          </a:p>
        </p:txBody>
      </p:sp>
    </p:spTree>
    <p:extLst>
      <p:ext uri="{BB962C8B-B14F-4D97-AF65-F5344CB8AC3E}">
        <p14:creationId xmlns:p14="http://schemas.microsoft.com/office/powerpoint/2010/main" val="2115783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3293"/>
          </a:xfrm>
        </p:spPr>
        <p:txBody>
          <a:bodyPr>
            <a:normAutofit/>
          </a:bodyPr>
          <a:lstStyle/>
          <a:p>
            <a:r>
              <a:rPr lang="en-US" sz="2800" b="1" dirty="0"/>
              <a:t>Dedicated apparatus </a:t>
            </a:r>
            <a:r>
              <a:rPr lang="en-US" sz="2800" b="1" dirty="0" err="1"/>
              <a:t>eg</a:t>
            </a:r>
            <a:r>
              <a:rPr lang="en-US" sz="2800" b="1" dirty="0"/>
              <a:t> the Hall A scheme</a:t>
            </a:r>
          </a:p>
        </p:txBody>
      </p:sp>
      <p:grpSp>
        <p:nvGrpSpPr>
          <p:cNvPr id="5" name="Group 4"/>
          <p:cNvGrpSpPr/>
          <p:nvPr/>
        </p:nvGrpSpPr>
        <p:grpSpPr>
          <a:xfrm>
            <a:off x="326132" y="3981103"/>
            <a:ext cx="4512675" cy="2754312"/>
            <a:chOff x="4792126" y="4021737"/>
            <a:chExt cx="4512675" cy="2754312"/>
          </a:xfrm>
        </p:grpSpPr>
        <p:grpSp>
          <p:nvGrpSpPr>
            <p:cNvPr id="13" name="Group 12"/>
            <p:cNvGrpSpPr/>
            <p:nvPr/>
          </p:nvGrpSpPr>
          <p:grpSpPr>
            <a:xfrm>
              <a:off x="4792126" y="4021737"/>
              <a:ext cx="3443329" cy="2754312"/>
              <a:chOff x="4895095" y="4056063"/>
              <a:chExt cx="3443329" cy="2754312"/>
            </a:xfrm>
          </p:grpSpPr>
          <p:pic>
            <p:nvPicPr>
              <p:cNvPr id="10" name="Picture 15" descr="wf2"/>
              <p:cNvPicPr>
                <a:picLocks noChangeAspect="1" noChangeArrowheads="1"/>
              </p:cNvPicPr>
              <p:nvPr/>
            </p:nvPicPr>
            <p:blipFill>
              <a:blip r:embed="rId2"/>
              <a:srcRect/>
              <a:stretch>
                <a:fillRect/>
              </a:stretch>
            </p:blipFill>
            <p:spPr bwMode="auto">
              <a:xfrm>
                <a:off x="4895095" y="4056063"/>
                <a:ext cx="3433763" cy="2393950"/>
              </a:xfrm>
              <a:prstGeom prst="rect">
                <a:avLst/>
              </a:prstGeom>
              <a:noFill/>
            </p:spPr>
          </p:pic>
          <p:sp>
            <p:nvSpPr>
              <p:cNvPr id="11" name="Line 9"/>
              <p:cNvSpPr>
                <a:spLocks noChangeShapeType="1"/>
              </p:cNvSpPr>
              <p:nvPr/>
            </p:nvSpPr>
            <p:spPr bwMode="auto">
              <a:xfrm>
                <a:off x="7533562" y="6556375"/>
                <a:ext cx="804862"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2" name="Text Box 10"/>
              <p:cNvSpPr txBox="1">
                <a:spLocks noChangeArrowheads="1"/>
              </p:cNvSpPr>
              <p:nvPr/>
            </p:nvSpPr>
            <p:spPr bwMode="auto">
              <a:xfrm>
                <a:off x="7654212" y="6505575"/>
                <a:ext cx="630237" cy="304800"/>
              </a:xfrm>
              <a:prstGeom prst="rect">
                <a:avLst/>
              </a:prstGeom>
              <a:noFill/>
              <a:ln w="9525">
                <a:noFill/>
                <a:miter lim="800000"/>
                <a:headEnd/>
                <a:tailEnd/>
              </a:ln>
              <a:effectLst/>
            </p:spPr>
            <p:txBody>
              <a:bodyPr wrap="none">
                <a:prstTxWarp prst="textNoShape">
                  <a:avLst/>
                </a:prstTxWarp>
                <a:spAutoFit/>
              </a:bodyPr>
              <a:lstStyle/>
              <a:p>
                <a:r>
                  <a:rPr lang="fr-FR" sz="1400" dirty="0"/>
                  <a:t>t (ns)</a:t>
                </a:r>
              </a:p>
            </p:txBody>
          </p:sp>
        </p:grpSp>
        <p:sp>
          <p:nvSpPr>
            <p:cNvPr id="14" name="TextBox 13"/>
            <p:cNvSpPr txBox="1"/>
            <p:nvPr/>
          </p:nvSpPr>
          <p:spPr>
            <a:xfrm>
              <a:off x="6331098" y="5434913"/>
              <a:ext cx="2973703" cy="369332"/>
            </a:xfrm>
            <a:prstGeom prst="rect">
              <a:avLst/>
            </a:prstGeom>
            <a:solidFill>
              <a:srgbClr val="FFFFFF"/>
            </a:solidFill>
          </p:spPr>
          <p:txBody>
            <a:bodyPr wrap="none" rtlCol="0">
              <a:spAutoFit/>
            </a:bodyPr>
            <a:lstStyle/>
            <a:p>
              <a:r>
                <a:rPr lang="en-US" dirty="0"/>
                <a:t>Luminosity of ~5. 10</a:t>
              </a:r>
              <a:r>
                <a:rPr lang="en-US" baseline="30000" dirty="0"/>
                <a:t>37</a:t>
              </a:r>
              <a:r>
                <a:rPr lang="en-US" dirty="0"/>
                <a:t> Hz/cm</a:t>
              </a:r>
              <a:r>
                <a:rPr lang="en-US" baseline="30000" dirty="0"/>
                <a:t>2</a:t>
              </a:r>
            </a:p>
          </p:txBody>
        </p:sp>
      </p:grpSp>
      <p:pic>
        <p:nvPicPr>
          <p:cNvPr id="3" name="Picture 2" descr="dvcs2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69" y="683293"/>
            <a:ext cx="3906237" cy="2819593"/>
          </a:xfrm>
          <a:prstGeom prst="rect">
            <a:avLst/>
          </a:prstGeom>
        </p:spPr>
      </p:pic>
      <p:grpSp>
        <p:nvGrpSpPr>
          <p:cNvPr id="20" name="Group 19"/>
          <p:cNvGrpSpPr/>
          <p:nvPr/>
        </p:nvGrpSpPr>
        <p:grpSpPr>
          <a:xfrm>
            <a:off x="4968395" y="683293"/>
            <a:ext cx="3811950" cy="2743200"/>
            <a:chOff x="4968395" y="683293"/>
            <a:chExt cx="3811950" cy="2743200"/>
          </a:xfrm>
        </p:grpSpPr>
        <p:pic>
          <p:nvPicPr>
            <p:cNvPr id="16" name="Picture 15" descr="calo_dvc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395" y="683293"/>
              <a:ext cx="3657600" cy="2743200"/>
            </a:xfrm>
            <a:prstGeom prst="rect">
              <a:avLst/>
            </a:prstGeom>
          </p:spPr>
        </p:pic>
        <p:sp>
          <p:nvSpPr>
            <p:cNvPr id="17" name="TextBox 16"/>
            <p:cNvSpPr txBox="1"/>
            <p:nvPr/>
          </p:nvSpPr>
          <p:spPr>
            <a:xfrm>
              <a:off x="7082444" y="683293"/>
              <a:ext cx="1697901" cy="369332"/>
            </a:xfrm>
            <a:prstGeom prst="rect">
              <a:avLst/>
            </a:prstGeom>
            <a:solidFill>
              <a:srgbClr val="FFFFFF"/>
            </a:solidFill>
          </p:spPr>
          <p:txBody>
            <a:bodyPr wrap="none" rtlCol="0">
              <a:spAutoFit/>
            </a:bodyPr>
            <a:lstStyle/>
            <a:p>
              <a:r>
                <a:rPr lang="en-US" dirty="0"/>
                <a:t>208 PbF2 blocks</a:t>
              </a:r>
            </a:p>
          </p:txBody>
        </p:sp>
      </p:grpSp>
      <p:grpSp>
        <p:nvGrpSpPr>
          <p:cNvPr id="21" name="Group 20"/>
          <p:cNvGrpSpPr/>
          <p:nvPr/>
        </p:nvGrpSpPr>
        <p:grpSpPr>
          <a:xfrm>
            <a:off x="4968395" y="3793840"/>
            <a:ext cx="3657600" cy="2839774"/>
            <a:chOff x="4968395" y="3793840"/>
            <a:chExt cx="3657600" cy="2839774"/>
          </a:xfrm>
        </p:grpSpPr>
        <p:pic>
          <p:nvPicPr>
            <p:cNvPr id="18" name="Picture 17" descr="Untitle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77308" y="3384927"/>
              <a:ext cx="2839774" cy="3657600"/>
            </a:xfrm>
            <a:prstGeom prst="rect">
              <a:avLst/>
            </a:prstGeom>
          </p:spPr>
        </p:pic>
        <p:sp>
          <p:nvSpPr>
            <p:cNvPr id="19" name="TextBox 18"/>
            <p:cNvSpPr txBox="1"/>
            <p:nvPr/>
          </p:nvSpPr>
          <p:spPr>
            <a:xfrm>
              <a:off x="6005587" y="6245949"/>
              <a:ext cx="1537651" cy="369332"/>
            </a:xfrm>
            <a:prstGeom prst="rect">
              <a:avLst/>
            </a:prstGeom>
            <a:solidFill>
              <a:srgbClr val="FFFFFF"/>
            </a:solidFill>
          </p:spPr>
          <p:txBody>
            <a:bodyPr wrap="none" rtlCol="0">
              <a:spAutoFit/>
            </a:bodyPr>
            <a:lstStyle/>
            <a:p>
              <a:r>
                <a:rPr lang="en-US" dirty="0"/>
                <a:t>1 GHz digitizer</a:t>
              </a:r>
            </a:p>
          </p:txBody>
        </p:sp>
      </p:grpSp>
    </p:spTree>
    <p:extLst>
      <p:ext uri="{BB962C8B-B14F-4D97-AF65-F5344CB8AC3E}">
        <p14:creationId xmlns:p14="http://schemas.microsoft.com/office/powerpoint/2010/main" val="28964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85" y="1870908"/>
            <a:ext cx="4219575" cy="5419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riangle rectangle 3"/>
          <p:cNvSpPr/>
          <p:nvPr/>
        </p:nvSpPr>
        <p:spPr>
          <a:xfrm rot="6309231">
            <a:off x="2313420" y="1622430"/>
            <a:ext cx="914400" cy="914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365101" y="8859"/>
            <a:ext cx="3778899" cy="738664"/>
          </a:xfrm>
          <a:prstGeom prst="rect">
            <a:avLst/>
          </a:prstGeom>
          <a:noFill/>
        </p:spPr>
        <p:txBody>
          <a:bodyPr wrap="none" rtlCol="0">
            <a:spAutoFit/>
          </a:bodyPr>
          <a:lstStyle/>
          <a:p>
            <a:pPr algn="r"/>
            <a:r>
              <a:rPr lang="fr-FR" sz="1400" dirty="0">
                <a:solidFill>
                  <a:srgbClr val="DC0528"/>
                </a:solidFill>
              </a:rPr>
              <a:t>D. Mueller </a:t>
            </a:r>
            <a:r>
              <a:rPr lang="fr-FR" sz="1400" i="1" dirty="0">
                <a:solidFill>
                  <a:srgbClr val="DC0528"/>
                </a:solidFill>
              </a:rPr>
              <a:t>et al</a:t>
            </a:r>
            <a:r>
              <a:rPr lang="fr-FR" sz="1400" dirty="0">
                <a:solidFill>
                  <a:srgbClr val="DC0528"/>
                </a:solidFill>
              </a:rPr>
              <a:t>, </a:t>
            </a:r>
            <a:r>
              <a:rPr lang="fr-FR" sz="1400" dirty="0" err="1">
                <a:solidFill>
                  <a:srgbClr val="DC0528"/>
                </a:solidFill>
              </a:rPr>
              <a:t>Fortsch</a:t>
            </a:r>
            <a:r>
              <a:rPr lang="fr-FR" sz="1400" dirty="0">
                <a:solidFill>
                  <a:srgbClr val="DC0528"/>
                </a:solidFill>
              </a:rPr>
              <a:t>. Phys. 42 (1994) </a:t>
            </a:r>
          </a:p>
          <a:p>
            <a:pPr algn="r"/>
            <a:r>
              <a:rPr lang="fr-FR" sz="1400" dirty="0">
                <a:solidFill>
                  <a:srgbClr val="DC0528"/>
                </a:solidFill>
              </a:rPr>
              <a:t>X.D. Ji, PRL 78 (1997), PRD 55 (1997) </a:t>
            </a:r>
          </a:p>
          <a:p>
            <a:pPr algn="r"/>
            <a:r>
              <a:rPr lang="fr-FR" sz="1400" dirty="0">
                <a:solidFill>
                  <a:srgbClr val="DC0528"/>
                </a:solidFill>
              </a:rPr>
              <a:t>  A. V. </a:t>
            </a:r>
            <a:r>
              <a:rPr lang="fr-FR" sz="1400" dirty="0" err="1">
                <a:solidFill>
                  <a:srgbClr val="DC0528"/>
                </a:solidFill>
              </a:rPr>
              <a:t>Radyushkin</a:t>
            </a:r>
            <a:r>
              <a:rPr lang="fr-FR" sz="1400" dirty="0">
                <a:solidFill>
                  <a:srgbClr val="DC0528"/>
                </a:solidFill>
              </a:rPr>
              <a:t>, PLB 385 (1996), PRD 56 (1997) </a:t>
            </a:r>
          </a:p>
        </p:txBody>
      </p:sp>
      <p:sp>
        <p:nvSpPr>
          <p:cNvPr id="17" name="Title 1"/>
          <p:cNvSpPr txBox="1">
            <a:spLocks/>
          </p:cNvSpPr>
          <p:nvPr/>
        </p:nvSpPr>
        <p:spPr>
          <a:xfrm>
            <a:off x="-1" y="0"/>
            <a:ext cx="9023089" cy="1143000"/>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pPr algn="l"/>
            <a:r>
              <a:rPr lang="en-US" b="1" dirty="0"/>
              <a:t>GPDs and factorization</a:t>
            </a:r>
          </a:p>
        </p:txBody>
      </p:sp>
      <p:grpSp>
        <p:nvGrpSpPr>
          <p:cNvPr id="5" name="Group 4"/>
          <p:cNvGrpSpPr/>
          <p:nvPr/>
        </p:nvGrpSpPr>
        <p:grpSpPr>
          <a:xfrm>
            <a:off x="98096" y="1757147"/>
            <a:ext cx="7944463" cy="5575296"/>
            <a:chOff x="76200" y="1253493"/>
            <a:chExt cx="7944463" cy="5575296"/>
          </a:xfrm>
        </p:grpSpPr>
        <p:sp>
          <p:nvSpPr>
            <p:cNvPr id="2" name="Rectangle 1"/>
            <p:cNvSpPr/>
            <p:nvPr/>
          </p:nvSpPr>
          <p:spPr>
            <a:xfrm>
              <a:off x="1352620" y="2001104"/>
              <a:ext cx="896600" cy="523220"/>
            </a:xfrm>
            <a:prstGeom prst="rect">
              <a:avLst/>
            </a:prstGeom>
            <a:solidFill>
              <a:schemeClr val="bg1"/>
            </a:solidFill>
          </p:spPr>
          <p:txBody>
            <a:bodyPr wrap="none">
              <a:spAutoFit/>
            </a:bodyPr>
            <a:lstStyle/>
            <a:p>
              <a:pPr algn="ctr"/>
              <a:r>
                <a:rPr lang="fr-FR" sz="2400" b="1" dirty="0">
                  <a:solidFill>
                    <a:srgbClr val="0070C0"/>
                  </a:solidFill>
                </a:rPr>
                <a:t>Q</a:t>
              </a:r>
              <a:r>
                <a:rPr lang="fr-FR" sz="2400" b="1" dirty="0">
                  <a:solidFill>
                    <a:srgbClr val="0070C0"/>
                  </a:solidFill>
                  <a:cs typeface="Times New Roman" pitchFamily="18" charset="0"/>
                </a:rPr>
                <a:t>²</a:t>
              </a:r>
              <a:r>
                <a:rPr lang="fr-FR" b="1" dirty="0">
                  <a:solidFill>
                    <a:srgbClr val="0070C0"/>
                  </a:solidFill>
                  <a:latin typeface="Comic Sans MS" pitchFamily="66" charset="0"/>
                  <a:cs typeface="Times New Roman" pitchFamily="18" charset="0"/>
                </a:rPr>
                <a:t>,</a:t>
              </a:r>
              <a:r>
                <a:rPr lang="fr-FR" sz="2800" b="1" dirty="0">
                  <a:solidFill>
                    <a:srgbClr val="0070C0"/>
                  </a:solidFill>
                  <a:latin typeface="Script MT Bold" panose="03040602040607080904" pitchFamily="66" charset="0"/>
                  <a:cs typeface="Times New Roman" pitchFamily="18" charset="0"/>
                </a:rPr>
                <a:t>x</a:t>
              </a:r>
              <a:r>
                <a:rPr lang="fr-FR" b="1" baseline="-25000" dirty="0">
                  <a:solidFill>
                    <a:srgbClr val="0070C0"/>
                  </a:solidFill>
                  <a:latin typeface="Comic Sans MS" pitchFamily="66" charset="0"/>
                  <a:cs typeface="Times New Roman" pitchFamily="18" charset="0"/>
                </a:rPr>
                <a:t>B</a:t>
              </a:r>
              <a:endParaRPr lang="en-GB" b="1" baseline="-25000" dirty="0">
                <a:solidFill>
                  <a:srgbClr val="0070C0"/>
                </a:solidFill>
                <a:latin typeface="Comic Sans MS" pitchFamily="66" charset="0"/>
              </a:endParaRPr>
            </a:p>
          </p:txBody>
        </p:sp>
        <p:sp>
          <p:nvSpPr>
            <p:cNvPr id="7" name="ZoneTexte 6"/>
            <p:cNvSpPr txBox="1"/>
            <p:nvPr/>
          </p:nvSpPr>
          <p:spPr>
            <a:xfrm>
              <a:off x="76200" y="1822261"/>
              <a:ext cx="319318" cy="523220"/>
            </a:xfrm>
            <a:prstGeom prst="rect">
              <a:avLst/>
            </a:prstGeom>
            <a:noFill/>
          </p:spPr>
          <p:txBody>
            <a:bodyPr wrap="none" rtlCol="0">
              <a:spAutoFit/>
            </a:bodyPr>
            <a:lstStyle/>
            <a:p>
              <a:r>
                <a:rPr lang="fr-FR" sz="2800" b="1" dirty="0">
                  <a:latin typeface="Times"/>
                  <a:sym typeface="Symbol"/>
                </a:rPr>
                <a:t>ℓ</a:t>
              </a:r>
              <a:endParaRPr lang="fr-FR" sz="2800" dirty="0"/>
            </a:p>
          </p:txBody>
        </p:sp>
        <p:sp>
          <p:nvSpPr>
            <p:cNvPr id="6" name="Rectangle 5"/>
            <p:cNvSpPr/>
            <p:nvPr/>
          </p:nvSpPr>
          <p:spPr>
            <a:xfrm>
              <a:off x="533400" y="2335468"/>
              <a:ext cx="381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533400" y="2335956"/>
              <a:ext cx="511679" cy="523220"/>
            </a:xfrm>
            <a:prstGeom prst="rect">
              <a:avLst/>
            </a:prstGeom>
            <a:noFill/>
            <a:ln>
              <a:noFill/>
            </a:ln>
          </p:spPr>
          <p:txBody>
            <a:bodyPr wrap="none" rtlCol="0">
              <a:spAutoFit/>
            </a:bodyPr>
            <a:lstStyle/>
            <a:p>
              <a:pPr lvl="0"/>
              <a:r>
                <a:rPr lang="fr-FR" sz="2800" b="1" dirty="0">
                  <a:solidFill>
                    <a:prstClr val="black"/>
                  </a:solidFill>
                  <a:latin typeface="Times"/>
                  <a:sym typeface="Symbol"/>
                </a:rPr>
                <a:t>*</a:t>
              </a:r>
              <a:endParaRPr lang="fr-FR" sz="2800" dirty="0">
                <a:solidFill>
                  <a:prstClr val="black"/>
                </a:solidFill>
              </a:endParaRPr>
            </a:p>
          </p:txBody>
        </p:sp>
        <p:sp>
          <p:nvSpPr>
            <p:cNvPr id="8" name="Ellipse 7"/>
            <p:cNvSpPr/>
            <p:nvPr/>
          </p:nvSpPr>
          <p:spPr>
            <a:xfrm>
              <a:off x="1375633" y="3732336"/>
              <a:ext cx="2084859" cy="914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err="1">
                  <a:solidFill>
                    <a:schemeClr val="tx1"/>
                  </a:solidFill>
                </a:rPr>
                <a:t>GPDs</a:t>
              </a:r>
              <a:endParaRPr lang="fr-FR" sz="3600" dirty="0">
                <a:solidFill>
                  <a:schemeClr val="tx1"/>
                </a:solidFill>
              </a:endParaRPr>
            </a:p>
          </p:txBody>
        </p:sp>
        <p:sp>
          <p:nvSpPr>
            <p:cNvPr id="16" name="Triangle rectangle 15"/>
            <p:cNvSpPr/>
            <p:nvPr/>
          </p:nvSpPr>
          <p:spPr>
            <a:xfrm rot="5662307">
              <a:off x="1406382" y="1304548"/>
              <a:ext cx="567285" cy="6935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568228" y="1253493"/>
              <a:ext cx="439544" cy="523220"/>
            </a:xfrm>
            <a:prstGeom prst="rect">
              <a:avLst/>
            </a:prstGeom>
            <a:noFill/>
          </p:spPr>
          <p:txBody>
            <a:bodyPr wrap="none" rtlCol="0">
              <a:spAutoFit/>
            </a:bodyPr>
            <a:lstStyle/>
            <a:p>
              <a:r>
                <a:rPr lang="fr-FR" sz="2800" b="1" dirty="0">
                  <a:latin typeface="Times"/>
                  <a:sym typeface="Symbol"/>
                </a:rPr>
                <a:t>ℓ’</a:t>
              </a:r>
              <a:endParaRPr lang="fr-FR" sz="2800" dirty="0"/>
            </a:p>
          </p:txBody>
        </p:sp>
        <p:grpSp>
          <p:nvGrpSpPr>
            <p:cNvPr id="19" name="Group 18"/>
            <p:cNvGrpSpPr/>
            <p:nvPr/>
          </p:nvGrpSpPr>
          <p:grpSpPr>
            <a:xfrm>
              <a:off x="701315" y="2001104"/>
              <a:ext cx="7319348" cy="3009615"/>
              <a:chOff x="1211165" y="1458025"/>
              <a:chExt cx="7235662" cy="2076779"/>
            </a:xfrm>
          </p:grpSpPr>
          <p:sp>
            <p:nvSpPr>
              <p:cNvPr id="20" name="TextBox 19"/>
              <p:cNvSpPr txBox="1"/>
              <p:nvPr/>
            </p:nvSpPr>
            <p:spPr>
              <a:xfrm>
                <a:off x="4915212" y="1458025"/>
                <a:ext cx="3030513" cy="948444"/>
              </a:xfrm>
              <a:prstGeom prst="rect">
                <a:avLst/>
              </a:prstGeom>
              <a:noFill/>
            </p:spPr>
            <p:txBody>
              <a:bodyPr wrap="none" rtlCol="0">
                <a:spAutoFit/>
              </a:bodyPr>
              <a:lstStyle/>
              <a:p>
                <a:r>
                  <a:rPr lang="en-US" sz="2400" dirty="0"/>
                  <a:t>Hard process</a:t>
                </a:r>
              </a:p>
              <a:p>
                <a:r>
                  <a:rPr lang="en-US" sz="2400" dirty="0"/>
                  <a:t>LO: QED</a:t>
                </a:r>
              </a:p>
              <a:p>
                <a:r>
                  <a:rPr lang="en-US" sz="2400" dirty="0"/>
                  <a:t>NLO: QCD </a:t>
                </a:r>
                <a:r>
                  <a:rPr lang="en-US" sz="2400" dirty="0" err="1"/>
                  <a:t>perturbative</a:t>
                </a:r>
                <a:endParaRPr lang="en-US" sz="2400" dirty="0"/>
              </a:p>
            </p:txBody>
          </p:sp>
          <p:sp>
            <p:nvSpPr>
              <p:cNvPr id="21" name="TextBox 20"/>
              <p:cNvSpPr txBox="1"/>
              <p:nvPr/>
            </p:nvSpPr>
            <p:spPr>
              <a:xfrm>
                <a:off x="5065542" y="2586360"/>
                <a:ext cx="2940037" cy="948444"/>
              </a:xfrm>
              <a:prstGeom prst="rect">
                <a:avLst/>
              </a:prstGeom>
              <a:noFill/>
            </p:spPr>
            <p:txBody>
              <a:bodyPr wrap="none" rtlCol="0">
                <a:spAutoFit/>
              </a:bodyPr>
              <a:lstStyle/>
              <a:p>
                <a:r>
                  <a:rPr lang="en-US" sz="2400" dirty="0"/>
                  <a:t>Soft process</a:t>
                </a:r>
              </a:p>
              <a:p>
                <a:r>
                  <a:rPr lang="en-US" sz="2400" dirty="0"/>
                  <a:t>Non </a:t>
                </a:r>
                <a:r>
                  <a:rPr lang="en-US" sz="2400" dirty="0" err="1"/>
                  <a:t>perturbative</a:t>
                </a:r>
                <a:r>
                  <a:rPr lang="en-US" sz="2400" dirty="0"/>
                  <a:t> QCD</a:t>
                </a:r>
              </a:p>
              <a:p>
                <a:r>
                  <a:rPr lang="en-US" sz="2400" dirty="0"/>
                  <a:t>described by GPDs</a:t>
                </a:r>
              </a:p>
            </p:txBody>
          </p:sp>
          <p:cxnSp>
            <p:nvCxnSpPr>
              <p:cNvPr id="22" name="Straight Connector 21"/>
              <p:cNvCxnSpPr/>
              <p:nvPr/>
            </p:nvCxnSpPr>
            <p:spPr>
              <a:xfrm>
                <a:off x="1211165" y="2361523"/>
                <a:ext cx="7235662"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1" name="Rectangle 10"/>
            <p:cNvSpPr/>
            <p:nvPr/>
          </p:nvSpPr>
          <p:spPr>
            <a:xfrm>
              <a:off x="489062" y="5270740"/>
              <a:ext cx="4080472" cy="15580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p:nvSpPr>
        <p:spPr>
          <a:xfrm>
            <a:off x="934239" y="5962229"/>
            <a:ext cx="738006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buNone/>
            </a:pPr>
            <a:r>
              <a:rPr lang="en-US" sz="2000" dirty="0"/>
              <a:t>The minimal Q</a:t>
            </a:r>
            <a:r>
              <a:rPr lang="en-US" sz="2000" baseline="30000" dirty="0"/>
              <a:t>2</a:t>
            </a:r>
            <a:r>
              <a:rPr lang="en-US" sz="2000" dirty="0"/>
              <a:t> at which the factorization holds </a:t>
            </a:r>
            <a:r>
              <a:rPr lang="en-US" sz="2000" b="1" dirty="0"/>
              <a:t>must be tested </a:t>
            </a:r>
            <a:r>
              <a:rPr lang="en-US" sz="2000" dirty="0"/>
              <a:t>and  established by </a:t>
            </a:r>
            <a:r>
              <a:rPr lang="en-US" sz="2000" b="1" dirty="0"/>
              <a:t>experiments</a:t>
            </a:r>
          </a:p>
        </p:txBody>
      </p:sp>
      <p:grpSp>
        <p:nvGrpSpPr>
          <p:cNvPr id="24" name="Group 23"/>
          <p:cNvGrpSpPr/>
          <p:nvPr/>
        </p:nvGrpSpPr>
        <p:grpSpPr>
          <a:xfrm>
            <a:off x="1045079" y="1117219"/>
            <a:ext cx="7007036" cy="677108"/>
            <a:chOff x="1439791" y="5056766"/>
            <a:chExt cx="7007036" cy="677108"/>
          </a:xfrm>
        </p:grpSpPr>
        <p:sp>
          <p:nvSpPr>
            <p:cNvPr id="25" name="TextBox 24"/>
            <p:cNvSpPr txBox="1"/>
            <p:nvPr/>
          </p:nvSpPr>
          <p:spPr>
            <a:xfrm>
              <a:off x="1439791" y="5056766"/>
              <a:ext cx="2246779" cy="677108"/>
            </a:xfrm>
            <a:prstGeom prst="rect">
              <a:avLst/>
            </a:prstGeom>
            <a:noFill/>
          </p:spPr>
          <p:txBody>
            <a:bodyPr wrap="none" rtlCol="0">
              <a:spAutoFit/>
            </a:bodyPr>
            <a:lstStyle/>
            <a:p>
              <a:pPr>
                <a:buNone/>
              </a:pPr>
              <a:r>
                <a:rPr lang="en-US" sz="2000" dirty="0"/>
                <a:t>In the </a:t>
              </a:r>
              <a:r>
                <a:rPr lang="en-US" sz="2000" dirty="0" err="1"/>
                <a:t>Bjorken</a:t>
              </a:r>
              <a:r>
                <a:rPr lang="en-US" sz="2000" dirty="0"/>
                <a:t> limit:</a:t>
              </a:r>
            </a:p>
            <a:p>
              <a:endParaRPr lang="en-US" dirty="0"/>
            </a:p>
          </p:txBody>
        </p:sp>
        <p:pic>
          <p:nvPicPr>
            <p:cNvPr id="26" name="Picture 25" descr="u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019" y="5102347"/>
              <a:ext cx="4248808" cy="502920"/>
            </a:xfrm>
            <a:prstGeom prst="rect">
              <a:avLst/>
            </a:prstGeom>
          </p:spPr>
        </p:pic>
      </p:grpSp>
    </p:spTree>
    <p:extLst>
      <p:ext uri="{BB962C8B-B14F-4D97-AF65-F5344CB8AC3E}">
        <p14:creationId xmlns:p14="http://schemas.microsoft.com/office/powerpoint/2010/main" val="2496823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264" y="2143664"/>
            <a:ext cx="6641075" cy="4439682"/>
          </a:xfrm>
          <a:prstGeom prst="rect">
            <a:avLst/>
          </a:prstGeom>
        </p:spPr>
      </p:pic>
      <p:sp>
        <p:nvSpPr>
          <p:cNvPr id="2" name="Title 1"/>
          <p:cNvSpPr>
            <a:spLocks noGrp="1"/>
          </p:cNvSpPr>
          <p:nvPr>
            <p:ph type="title"/>
          </p:nvPr>
        </p:nvSpPr>
        <p:spPr>
          <a:xfrm>
            <a:off x="187379" y="819117"/>
            <a:ext cx="4050000" cy="947027"/>
          </a:xfrm>
        </p:spPr>
        <p:txBody>
          <a:bodyPr>
            <a:normAutofit fontScale="90000"/>
          </a:bodyPr>
          <a:lstStyle/>
          <a:p>
            <a:pPr algn="l"/>
            <a:r>
              <a:rPr lang="en-US" b="1" dirty="0"/>
              <a:t>Exclusivity </a:t>
            </a:r>
            <a:br>
              <a:rPr lang="en-US" b="1" dirty="0"/>
            </a:br>
            <a:r>
              <a:rPr lang="en-US" b="1" dirty="0" err="1"/>
              <a:t>eg</a:t>
            </a:r>
            <a:r>
              <a:rPr lang="en-US" b="1" dirty="0"/>
              <a:t> Hall A 2004 data </a:t>
            </a:r>
          </a:p>
        </p:txBody>
      </p:sp>
      <p:grpSp>
        <p:nvGrpSpPr>
          <p:cNvPr id="18" name="Group 17"/>
          <p:cNvGrpSpPr/>
          <p:nvPr/>
        </p:nvGrpSpPr>
        <p:grpSpPr>
          <a:xfrm>
            <a:off x="5511366" y="147208"/>
            <a:ext cx="3228509" cy="2417220"/>
            <a:chOff x="5161543" y="1100654"/>
            <a:chExt cx="3014332" cy="2060921"/>
          </a:xfrm>
        </p:grpSpPr>
        <p:sp>
          <p:nvSpPr>
            <p:cNvPr id="11" name="Text Box 23"/>
            <p:cNvSpPr txBox="1">
              <a:spLocks noChangeArrowheads="1"/>
            </p:cNvSpPr>
            <p:nvPr/>
          </p:nvSpPr>
          <p:spPr bwMode="auto">
            <a:xfrm>
              <a:off x="5772400" y="1100654"/>
              <a:ext cx="2403475" cy="1521978"/>
            </a:xfrm>
            <a:prstGeom prst="rect">
              <a:avLst/>
            </a:prstGeom>
            <a:noFill/>
            <a:ln w="9525">
              <a:noFill/>
              <a:miter lim="800000"/>
              <a:headEnd/>
              <a:tailEnd/>
            </a:ln>
            <a:effectLst/>
          </p:spPr>
          <p:txBody>
            <a:bodyPr>
              <a:prstTxWarp prst="textNoShape">
                <a:avLst/>
              </a:prstTxWarp>
              <a:spAutoFit/>
            </a:bodyPr>
            <a:lstStyle/>
            <a:p>
              <a:r>
                <a:rPr lang="en-US" b="1" dirty="0">
                  <a:ea typeface="ＭＳ Ｐゴシック" charset="-128"/>
                  <a:cs typeface="ＭＳ Ｐゴシック" charset="-128"/>
                </a:rPr>
                <a:t>H(</a:t>
              </a:r>
              <a:r>
                <a:rPr lang="en-US" b="1" dirty="0" err="1">
                  <a:ea typeface="ＭＳ Ｐゴシック" charset="-128"/>
                  <a:cs typeface="ＭＳ Ｐゴシック" charset="-128"/>
                </a:rPr>
                <a:t>e,e</a:t>
              </a:r>
              <a:r>
                <a:rPr lang="en-US" b="1" dirty="0">
                  <a:ea typeface="ＭＳ Ｐゴシック" charset="-128"/>
                  <a:cs typeface="ＭＳ Ｐゴシック" charset="-128"/>
                </a:rPr>
                <a:t>’</a:t>
              </a:r>
              <a:r>
                <a:rPr lang="en-US" b="1" dirty="0">
                  <a:latin typeface="Symbol" charset="2"/>
                  <a:ea typeface="ＭＳ Ｐゴシック" charset="-128"/>
                  <a:cs typeface="ＭＳ Ｐゴシック" charset="-128"/>
                  <a:sym typeface="Symbol" charset="2"/>
                </a:rPr>
                <a:t></a:t>
              </a:r>
              <a:r>
                <a:rPr lang="en-US" b="1" dirty="0">
                  <a:ea typeface="ＭＳ Ｐゴシック" charset="-128"/>
                  <a:cs typeface="ＭＳ Ｐゴシック" charset="-128"/>
                </a:rPr>
                <a:t>)X</a:t>
              </a:r>
              <a:endParaRPr lang="en-US" sz="2800" b="1" dirty="0">
                <a:ea typeface="ＭＳ Ｐゴシック" charset="-128"/>
                <a:cs typeface="ＭＳ Ｐゴシック" charset="-128"/>
              </a:endParaRPr>
            </a:p>
            <a:p>
              <a:r>
                <a:rPr lang="en-US" dirty="0">
                  <a:solidFill>
                    <a:srgbClr val="000000"/>
                  </a:solidFill>
                  <a:ea typeface="ＭＳ Ｐゴシック" charset="-128"/>
                  <a:cs typeface="ＭＳ Ｐゴシック" charset="-128"/>
                </a:rPr>
                <a:t>X can be</a:t>
              </a:r>
              <a:endParaRPr lang="en-US" sz="1200" dirty="0">
                <a:solidFill>
                  <a:srgbClr val="000000"/>
                </a:solidFill>
              </a:endParaRPr>
            </a:p>
            <a:p>
              <a:pPr>
                <a:buFont typeface="Arial"/>
                <a:buChar char="•"/>
              </a:pPr>
              <a:r>
                <a:rPr lang="en-US" dirty="0">
                  <a:solidFill>
                    <a:srgbClr val="000000"/>
                  </a:solidFill>
                  <a:sym typeface="Symbol" charset="2"/>
                </a:rPr>
                <a:t> </a:t>
              </a:r>
              <a:r>
                <a:rPr lang="en-US" dirty="0" err="1">
                  <a:solidFill>
                    <a:srgbClr val="000000"/>
                  </a:solidFill>
                  <a:sym typeface="Symbol" charset="2"/>
                </a:rPr>
                <a:t>p</a:t>
              </a:r>
              <a:r>
                <a:rPr lang="en-US" dirty="0">
                  <a:solidFill>
                    <a:srgbClr val="000000"/>
                  </a:solidFill>
                  <a:sym typeface="Symbol" charset="2"/>
                </a:rPr>
                <a:t> : </a:t>
              </a:r>
              <a:r>
                <a:rPr lang="en-US" dirty="0" err="1">
                  <a:solidFill>
                    <a:srgbClr val="000000"/>
                  </a:solidFill>
                </a:rPr>
                <a:t>ep</a:t>
              </a:r>
              <a:r>
                <a:rPr lang="en-US" dirty="0">
                  <a:solidFill>
                    <a:srgbClr val="000000"/>
                  </a:solidFill>
                </a:rPr>
                <a:t> -&gt; </a:t>
              </a:r>
              <a:r>
                <a:rPr lang="en-US" dirty="0" err="1">
                  <a:solidFill>
                    <a:srgbClr val="000000"/>
                  </a:solidFill>
                </a:rPr>
                <a:t>ep</a:t>
              </a:r>
              <a:r>
                <a:rPr lang="en-US" dirty="0" err="1">
                  <a:solidFill>
                    <a:srgbClr val="000000"/>
                  </a:solidFill>
                  <a:latin typeface="Symbol" charset="2"/>
                  <a:sym typeface="Symbol" charset="2"/>
                </a:rPr>
                <a:t></a:t>
              </a:r>
              <a:endParaRPr lang="en-US" dirty="0">
                <a:solidFill>
                  <a:srgbClr val="000000"/>
                </a:solidFill>
                <a:latin typeface="Symbol" charset="2"/>
                <a:sym typeface="Symbol" charset="2"/>
              </a:endParaRPr>
            </a:p>
            <a:p>
              <a:pPr>
                <a:buFont typeface="Arial"/>
                <a:buChar char="•"/>
              </a:pPr>
              <a:r>
                <a:rPr lang="en-US" dirty="0">
                  <a:solidFill>
                    <a:srgbClr val="000000"/>
                  </a:solidFill>
                  <a:latin typeface="Symbol" charset="2"/>
                  <a:sym typeface="Symbol" charset="2"/>
                </a:rPr>
                <a:t> </a:t>
              </a:r>
              <a:r>
                <a:rPr lang="en-US" dirty="0" err="1">
                  <a:solidFill>
                    <a:srgbClr val="000000"/>
                  </a:solidFill>
                  <a:latin typeface="Symbol" charset="2"/>
                  <a:sym typeface="Symbol" charset="2"/>
                </a:rPr>
                <a:t>g</a:t>
              </a:r>
              <a:r>
                <a:rPr lang="en-US" dirty="0" err="1">
                  <a:solidFill>
                    <a:srgbClr val="000000"/>
                  </a:solidFill>
                  <a:sym typeface="Symbol" charset="2"/>
                </a:rPr>
                <a:t>p</a:t>
              </a:r>
              <a:r>
                <a:rPr lang="en-US" dirty="0">
                  <a:solidFill>
                    <a:srgbClr val="000000"/>
                  </a:solidFill>
                  <a:sym typeface="Symbol" charset="2"/>
                </a:rPr>
                <a:t> : </a:t>
              </a:r>
              <a:r>
                <a:rPr lang="en-US" dirty="0" err="1">
                  <a:solidFill>
                    <a:srgbClr val="000000"/>
                  </a:solidFill>
                </a:rPr>
                <a:t>ep</a:t>
              </a:r>
              <a:r>
                <a:rPr lang="en-US" dirty="0">
                  <a:solidFill>
                    <a:srgbClr val="000000"/>
                  </a:solidFill>
                </a:rPr>
                <a:t> -&gt; ep</a:t>
              </a:r>
              <a:r>
                <a:rPr lang="en-US" dirty="0">
                  <a:solidFill>
                    <a:srgbClr val="000000"/>
                  </a:solidFill>
                  <a:latin typeface="Symbol" charset="2"/>
                  <a:sym typeface="Symbol" charset="2"/>
                </a:rPr>
                <a:t>p</a:t>
              </a:r>
              <a:r>
                <a:rPr lang="en-US" baseline="30000" dirty="0">
                  <a:solidFill>
                    <a:srgbClr val="000000"/>
                  </a:solidFill>
                  <a:latin typeface="Symbol" charset="2"/>
                  <a:sym typeface="Symbol" charset="2"/>
                </a:rPr>
                <a:t>0</a:t>
              </a:r>
              <a:r>
                <a:rPr lang="en-US" dirty="0">
                  <a:solidFill>
                    <a:srgbClr val="000000"/>
                  </a:solidFill>
                  <a:latin typeface="Symbol" charset="2"/>
                  <a:sym typeface="Symbol" charset="2"/>
                </a:rPr>
                <a:t>, </a:t>
              </a:r>
              <a:r>
                <a:rPr lang="en-US" baseline="30000" dirty="0">
                  <a:solidFill>
                    <a:srgbClr val="000000"/>
                  </a:solidFill>
                </a:rPr>
                <a:t>0</a:t>
              </a:r>
              <a:r>
                <a:rPr lang="en-US" dirty="0">
                  <a:solidFill>
                    <a:srgbClr val="000000"/>
                  </a:solidFill>
                </a:rPr>
                <a:t>-&gt;</a:t>
              </a:r>
              <a:r>
                <a:rPr lang="en-US" dirty="0" err="1">
                  <a:solidFill>
                    <a:srgbClr val="000000"/>
                  </a:solidFill>
                  <a:latin typeface="Symbol" charset="2"/>
                  <a:sym typeface="Symbol" charset="2"/>
                </a:rPr>
                <a:t></a:t>
              </a:r>
              <a:endParaRPr lang="en-US" dirty="0">
                <a:solidFill>
                  <a:srgbClr val="000000"/>
                </a:solidFill>
                <a:latin typeface="Symbol" charset="2"/>
                <a:sym typeface="Symbol" charset="2"/>
              </a:endParaRPr>
            </a:p>
            <a:p>
              <a:pPr>
                <a:buFont typeface="Arial"/>
                <a:buChar char="•"/>
              </a:pPr>
              <a:r>
                <a:rPr lang="en-US" dirty="0">
                  <a:solidFill>
                    <a:srgbClr val="000000"/>
                  </a:solidFill>
                  <a:latin typeface="Symbol" charset="2"/>
                  <a:sym typeface="Symbol" charset="2"/>
                </a:rPr>
                <a:t> N:</a:t>
              </a:r>
              <a:r>
                <a:rPr lang="en-US" dirty="0">
                  <a:solidFill>
                    <a:srgbClr val="000000"/>
                  </a:solidFill>
                  <a:sym typeface="Symbol" charset="2"/>
                </a:rPr>
                <a:t> </a:t>
              </a:r>
              <a:r>
                <a:rPr lang="en-US" dirty="0" err="1">
                  <a:solidFill>
                    <a:srgbClr val="000000"/>
                  </a:solidFill>
                </a:rPr>
                <a:t>ep</a:t>
              </a:r>
              <a:r>
                <a:rPr lang="en-US" dirty="0">
                  <a:solidFill>
                    <a:srgbClr val="000000"/>
                  </a:solidFill>
                </a:rPr>
                <a:t> -&gt; </a:t>
              </a:r>
              <a:r>
                <a:rPr lang="en-US" dirty="0" err="1">
                  <a:solidFill>
                    <a:srgbClr val="000000"/>
                  </a:solidFill>
                </a:rPr>
                <a:t>eN</a:t>
              </a:r>
              <a:r>
                <a:rPr lang="en-US" dirty="0" err="1">
                  <a:solidFill>
                    <a:srgbClr val="000000"/>
                  </a:solidFill>
                  <a:latin typeface="Symbol" charset="2"/>
                  <a:sym typeface="Symbol" charset="2"/>
                </a:rPr>
                <a:t>gp</a:t>
              </a:r>
              <a:endParaRPr lang="en-US" dirty="0">
                <a:solidFill>
                  <a:srgbClr val="000000"/>
                </a:solidFill>
              </a:endParaRPr>
            </a:p>
            <a:p>
              <a:r>
                <a:rPr lang="en-US" dirty="0">
                  <a:solidFill>
                    <a:srgbClr val="408000"/>
                  </a:solidFill>
                </a:rPr>
                <a:t>…</a:t>
              </a:r>
            </a:p>
          </p:txBody>
        </p:sp>
        <p:sp>
          <p:nvSpPr>
            <p:cNvPr id="13" name="Line 26"/>
            <p:cNvSpPr>
              <a:spLocks noChangeShapeType="1"/>
            </p:cNvSpPr>
            <p:nvPr/>
          </p:nvSpPr>
          <p:spPr bwMode="auto">
            <a:xfrm flipH="1">
              <a:off x="5161543" y="1900173"/>
              <a:ext cx="483493" cy="1261402"/>
            </a:xfrm>
            <a:prstGeom prst="line">
              <a:avLst/>
            </a:prstGeom>
            <a:noFill/>
            <a:ln w="9525">
              <a:solidFill>
                <a:srgbClr val="000000"/>
              </a:solidFill>
              <a:round/>
              <a:headEnd/>
              <a:tailEnd type="triangle" w="med" len="med"/>
            </a:ln>
            <a:effectLst/>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2531092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01" y="0"/>
            <a:ext cx="8686800" cy="691118"/>
          </a:xfrm>
        </p:spPr>
        <p:txBody>
          <a:bodyPr>
            <a:normAutofit/>
          </a:bodyPr>
          <a:lstStyle/>
          <a:p>
            <a:r>
              <a:rPr lang="en-US" sz="3200" spc="-150" dirty="0"/>
              <a:t>Hall A E00-110: cross section </a:t>
            </a:r>
            <a:r>
              <a:rPr lang="en-US" sz="3200" b="1" spc="-150" dirty="0"/>
              <a:t>Q</a:t>
            </a:r>
            <a:r>
              <a:rPr lang="en-US" sz="3200" b="1" spc="-150" baseline="30000" dirty="0"/>
              <a:t>2</a:t>
            </a:r>
            <a:r>
              <a:rPr lang="en-US" sz="3200" b="1" spc="-150" dirty="0"/>
              <a:t> dependence</a:t>
            </a:r>
          </a:p>
        </p:txBody>
      </p:sp>
      <p:pic>
        <p:nvPicPr>
          <p:cNvPr id="7" name="Picture 6" descr="u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524" y="1060450"/>
            <a:ext cx="7338767" cy="4800600"/>
          </a:xfrm>
          <a:prstGeom prst="rect">
            <a:avLst/>
          </a:prstGeom>
        </p:spPr>
      </p:pic>
      <p:sp>
        <p:nvSpPr>
          <p:cNvPr id="11" name="TextBox 10"/>
          <p:cNvSpPr txBox="1"/>
          <p:nvPr/>
        </p:nvSpPr>
        <p:spPr>
          <a:xfrm>
            <a:off x="540908" y="6019465"/>
            <a:ext cx="8093135"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buNone/>
            </a:pPr>
            <a:r>
              <a:rPr lang="en-US" sz="2000" dirty="0"/>
              <a:t>No Q</a:t>
            </a:r>
            <a:r>
              <a:rPr lang="en-US" sz="2000" baseline="30000" dirty="0"/>
              <a:t>2</a:t>
            </a:r>
            <a:r>
              <a:rPr lang="en-US" sz="2000" dirty="0"/>
              <a:t> dependence within this limited range =&gt; leading twist dominance</a:t>
            </a:r>
          </a:p>
          <a:p>
            <a:pPr algn="ctr">
              <a:buNone/>
            </a:pPr>
            <a:r>
              <a:rPr lang="en-US" sz="2000" dirty="0"/>
              <a:t>Need to be checked over a larger Q</a:t>
            </a:r>
            <a:r>
              <a:rPr lang="en-US" sz="2000" baseline="30000" dirty="0"/>
              <a:t>2</a:t>
            </a:r>
            <a:r>
              <a:rPr lang="en-US" sz="2000" dirty="0"/>
              <a:t> bite</a:t>
            </a:r>
          </a:p>
        </p:txBody>
      </p:sp>
      <p:sp>
        <p:nvSpPr>
          <p:cNvPr id="6" name="Rectangle 5"/>
          <p:cNvSpPr/>
          <p:nvPr/>
        </p:nvSpPr>
        <p:spPr>
          <a:xfrm>
            <a:off x="6973634" y="665595"/>
            <a:ext cx="1913066" cy="369332"/>
          </a:xfrm>
          <a:prstGeom prst="rect">
            <a:avLst/>
          </a:prstGeom>
        </p:spPr>
        <p:txBody>
          <a:bodyPr wrap="square">
            <a:spAutoFit/>
          </a:bodyPr>
          <a:lstStyle/>
          <a:p>
            <a:r>
              <a:rPr lang="en-US" dirty="0"/>
              <a:t>PRC C92, Nov ‘15</a:t>
            </a:r>
          </a:p>
        </p:txBody>
      </p:sp>
    </p:spTree>
    <p:extLst>
      <p:ext uri="{BB962C8B-B14F-4D97-AF65-F5344CB8AC3E}">
        <p14:creationId xmlns:p14="http://schemas.microsoft.com/office/powerpoint/2010/main" val="1148665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441"/>
            <a:ext cx="9144000" cy="702253"/>
          </a:xfrm>
          <a:prstGeom prst="rect">
            <a:avLst/>
          </a:prstGeom>
        </p:spPr>
        <p:txBody>
          <a:bodyPr vert="horz" lIns="91440" tIns="45720" rIns="91440" bIns="45720" rtlCol="0" anchor="ctr">
            <a:no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sz="3200" b="1" dirty="0"/>
              <a:t>Hall A E07-007</a:t>
            </a:r>
            <a:r>
              <a:rPr lang="en-US" sz="3200" dirty="0"/>
              <a:t>: a glimpse of gluons through DVCS </a:t>
            </a:r>
          </a:p>
        </p:txBody>
      </p:sp>
      <p:sp>
        <p:nvSpPr>
          <p:cNvPr id="5" name="TextBox 4"/>
          <p:cNvSpPr txBox="1"/>
          <p:nvPr/>
        </p:nvSpPr>
        <p:spPr>
          <a:xfrm>
            <a:off x="286975" y="728023"/>
            <a:ext cx="8610558" cy="646331"/>
          </a:xfrm>
          <a:prstGeom prst="rect">
            <a:avLst/>
          </a:prstGeom>
          <a:noFill/>
          <a:ln w="28575" cap="flat" cmpd="sng" algn="ctr">
            <a:noFill/>
            <a:prstDash val="solid"/>
            <a:round/>
            <a:headEnd type="none" w="med" len="med"/>
            <a:tailEnd type="none" w="med" len="med"/>
          </a:ln>
        </p:spPr>
        <p:txBody>
          <a:bodyPr wrap="square" rtlCol="0">
            <a:spAutoFit/>
          </a:bodyPr>
          <a:lstStyle/>
          <a:p>
            <a:pPr algn="just"/>
            <a:r>
              <a:rPr lang="en-US" dirty="0">
                <a:solidFill>
                  <a:srgbClr val="000000"/>
                </a:solidFill>
              </a:rPr>
              <a:t>Goal:</a:t>
            </a:r>
          </a:p>
          <a:p>
            <a:pPr algn="just"/>
            <a:r>
              <a:rPr lang="en-US" b="1" dirty="0">
                <a:solidFill>
                  <a:srgbClr val="000000"/>
                </a:solidFill>
              </a:rPr>
              <a:t>	To separate the BH.DVCS interference contribution from the DVCS</a:t>
            </a:r>
            <a:r>
              <a:rPr lang="en-US" b="1" baseline="30000" dirty="0">
                <a:solidFill>
                  <a:srgbClr val="000000"/>
                </a:solidFill>
              </a:rPr>
              <a:t>2</a:t>
            </a:r>
            <a:r>
              <a:rPr lang="en-US" b="1" dirty="0">
                <a:solidFill>
                  <a:srgbClr val="000000"/>
                </a:solidFill>
              </a:rPr>
              <a:t> contribution.</a:t>
            </a:r>
          </a:p>
        </p:txBody>
      </p:sp>
      <p:pic>
        <p:nvPicPr>
          <p:cNvPr id="73" name="Picture 72"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244" y="1595433"/>
            <a:ext cx="6870583" cy="5943600"/>
          </a:xfrm>
          <a:prstGeom prst="rect">
            <a:avLst/>
          </a:prstGeom>
        </p:spPr>
      </p:pic>
    </p:spTree>
    <p:extLst>
      <p:ext uri="{BB962C8B-B14F-4D97-AF65-F5344CB8AC3E}">
        <p14:creationId xmlns:p14="http://schemas.microsoft.com/office/powerpoint/2010/main" val="4255487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783780" y="3479291"/>
            <a:ext cx="3476065" cy="3016096"/>
            <a:chOff x="5783780" y="3479291"/>
            <a:chExt cx="3476065" cy="3016096"/>
          </a:xfrm>
        </p:grpSpPr>
        <p:pic>
          <p:nvPicPr>
            <p:cNvPr id="36" name="Picture 35" descr="u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780" y="3752187"/>
              <a:ext cx="3476065" cy="2743200"/>
            </a:xfrm>
            <a:prstGeom prst="rect">
              <a:avLst/>
            </a:prstGeom>
          </p:spPr>
        </p:pic>
        <p:sp>
          <p:nvSpPr>
            <p:cNvPr id="61" name="TextBox 60"/>
            <p:cNvSpPr txBox="1"/>
            <p:nvPr/>
          </p:nvSpPr>
          <p:spPr>
            <a:xfrm>
              <a:off x="6645856" y="3479291"/>
              <a:ext cx="530915" cy="369332"/>
            </a:xfrm>
            <a:prstGeom prst="rect">
              <a:avLst/>
            </a:prstGeom>
            <a:noFill/>
          </p:spPr>
          <p:txBody>
            <a:bodyPr wrap="none" rtlCol="0">
              <a:spAutoFit/>
            </a:bodyPr>
            <a:lstStyle/>
            <a:p>
              <a:r>
                <a:rPr lang="en-US" dirty="0">
                  <a:solidFill>
                    <a:srgbClr val="7F7F7F"/>
                  </a:solidFill>
                </a:rPr>
                <a:t>d</a:t>
              </a:r>
              <a:r>
                <a:rPr lang="en-US" baseline="30000" dirty="0">
                  <a:solidFill>
                    <a:srgbClr val="7F7F7F"/>
                  </a:solidFill>
                </a:rPr>
                <a:t>4</a:t>
              </a:r>
              <a:r>
                <a:rPr lang="en-US" dirty="0">
                  <a:solidFill>
                    <a:srgbClr val="7F7F7F"/>
                  </a:solidFill>
                  <a:latin typeface="Symbol" charset="2"/>
                  <a:cs typeface="Symbol" charset="2"/>
                </a:rPr>
                <a:t>s</a:t>
              </a:r>
            </a:p>
          </p:txBody>
        </p:sp>
        <p:sp>
          <p:nvSpPr>
            <p:cNvPr id="62" name="TextBox 61"/>
            <p:cNvSpPr txBox="1"/>
            <p:nvPr/>
          </p:nvSpPr>
          <p:spPr>
            <a:xfrm>
              <a:off x="7707196" y="3479291"/>
              <a:ext cx="543739" cy="369332"/>
            </a:xfrm>
            <a:prstGeom prst="rect">
              <a:avLst/>
            </a:prstGeom>
            <a:noFill/>
          </p:spPr>
          <p:txBody>
            <a:bodyPr wrap="none" rtlCol="0">
              <a:spAutoFit/>
            </a:bodyPr>
            <a:lstStyle/>
            <a:p>
              <a:r>
                <a:rPr lang="en-US" dirty="0">
                  <a:solidFill>
                    <a:srgbClr val="7F7F7F"/>
                  </a:solidFill>
                  <a:latin typeface="Symbol" charset="2"/>
                  <a:cs typeface="Symbol" charset="2"/>
                </a:rPr>
                <a:t>D</a:t>
              </a:r>
              <a:r>
                <a:rPr lang="en-US" baseline="30000" dirty="0">
                  <a:solidFill>
                    <a:srgbClr val="7F7F7F"/>
                  </a:solidFill>
                </a:rPr>
                <a:t>4</a:t>
              </a:r>
              <a:r>
                <a:rPr lang="en-US" dirty="0">
                  <a:solidFill>
                    <a:srgbClr val="7F7F7F"/>
                  </a:solidFill>
                  <a:latin typeface="Symbol" charset="2"/>
                  <a:cs typeface="Symbol" charset="2"/>
                </a:rPr>
                <a:t>s</a:t>
              </a:r>
            </a:p>
          </p:txBody>
        </p:sp>
      </p:grpSp>
      <p:sp>
        <p:nvSpPr>
          <p:cNvPr id="4" name="Title 1"/>
          <p:cNvSpPr txBox="1">
            <a:spLocks/>
          </p:cNvSpPr>
          <p:nvPr/>
        </p:nvSpPr>
        <p:spPr>
          <a:xfrm>
            <a:off x="0" y="13441"/>
            <a:ext cx="9144000" cy="702253"/>
          </a:xfrm>
          <a:prstGeom prst="rect">
            <a:avLst/>
          </a:prstGeom>
        </p:spPr>
        <p:txBody>
          <a:bodyPr vert="horz" lIns="91440" tIns="45720" rIns="91440" bIns="45720" rtlCol="0" anchor="ctr">
            <a:no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sz="3200" b="1" dirty="0"/>
              <a:t>Hall A E07-007</a:t>
            </a:r>
            <a:r>
              <a:rPr lang="en-US" sz="3200" dirty="0"/>
              <a:t>: a glimpse of gluons through DVCS </a:t>
            </a:r>
          </a:p>
        </p:txBody>
      </p:sp>
      <p:sp>
        <p:nvSpPr>
          <p:cNvPr id="5" name="TextBox 4"/>
          <p:cNvSpPr txBox="1"/>
          <p:nvPr/>
        </p:nvSpPr>
        <p:spPr>
          <a:xfrm>
            <a:off x="286975" y="728023"/>
            <a:ext cx="8610558" cy="646331"/>
          </a:xfrm>
          <a:prstGeom prst="rect">
            <a:avLst/>
          </a:prstGeom>
          <a:noFill/>
          <a:ln w="28575" cap="flat" cmpd="sng" algn="ctr">
            <a:noFill/>
            <a:prstDash val="solid"/>
            <a:round/>
            <a:headEnd type="none" w="med" len="med"/>
            <a:tailEnd type="none" w="med" len="med"/>
          </a:ln>
        </p:spPr>
        <p:txBody>
          <a:bodyPr wrap="square" rtlCol="0">
            <a:spAutoFit/>
          </a:bodyPr>
          <a:lstStyle/>
          <a:p>
            <a:pPr algn="just"/>
            <a:r>
              <a:rPr lang="en-US" dirty="0">
                <a:solidFill>
                  <a:srgbClr val="000000"/>
                </a:solidFill>
              </a:rPr>
              <a:t>Goal:</a:t>
            </a:r>
          </a:p>
          <a:p>
            <a:pPr algn="just"/>
            <a:r>
              <a:rPr lang="en-US" b="1" dirty="0">
                <a:solidFill>
                  <a:srgbClr val="000000"/>
                </a:solidFill>
              </a:rPr>
              <a:t>	To separate the BH.DVCS interference contribution from the DVCS</a:t>
            </a:r>
            <a:r>
              <a:rPr lang="en-US" b="1" baseline="30000" dirty="0">
                <a:solidFill>
                  <a:srgbClr val="000000"/>
                </a:solidFill>
              </a:rPr>
              <a:t>2</a:t>
            </a:r>
            <a:r>
              <a:rPr lang="en-US" b="1" dirty="0">
                <a:solidFill>
                  <a:srgbClr val="000000"/>
                </a:solidFill>
              </a:rPr>
              <a:t> contribution.</a:t>
            </a:r>
          </a:p>
        </p:txBody>
      </p:sp>
      <p:sp>
        <p:nvSpPr>
          <p:cNvPr id="23" name="Rectangle 22"/>
          <p:cNvSpPr/>
          <p:nvPr/>
        </p:nvSpPr>
        <p:spPr>
          <a:xfrm>
            <a:off x="6813298" y="2704203"/>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965698" y="2856603"/>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p:cNvGrpSpPr/>
          <p:nvPr/>
        </p:nvGrpSpPr>
        <p:grpSpPr>
          <a:xfrm>
            <a:off x="-88443" y="3749309"/>
            <a:ext cx="6137026" cy="2957808"/>
            <a:chOff x="-88443" y="3801789"/>
            <a:chExt cx="6137026" cy="2957808"/>
          </a:xfrm>
        </p:grpSpPr>
        <p:pic>
          <p:nvPicPr>
            <p:cNvPr id="6" name="Picture 5" descr="u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3" y="3801789"/>
              <a:ext cx="6137026" cy="2957808"/>
            </a:xfrm>
            <a:prstGeom prst="rect">
              <a:avLst/>
            </a:prstGeom>
            <a:effectLst/>
          </p:spPr>
        </p:pic>
        <p:sp>
          <p:nvSpPr>
            <p:cNvPr id="44" name="TextBox 43"/>
            <p:cNvSpPr txBox="1"/>
            <p:nvPr/>
          </p:nvSpPr>
          <p:spPr>
            <a:xfrm>
              <a:off x="3877965" y="4031297"/>
              <a:ext cx="1018202" cy="276999"/>
            </a:xfrm>
            <a:prstGeom prst="rect">
              <a:avLst/>
            </a:prstGeom>
            <a:solidFill>
              <a:schemeClr val="bg1"/>
            </a:solidFill>
          </p:spPr>
          <p:txBody>
            <a:bodyPr wrap="none" rtlCol="0">
              <a:spAutoFit/>
            </a:bodyPr>
            <a:lstStyle/>
            <a:p>
              <a:r>
                <a:rPr lang="en-US" sz="1200" dirty="0">
                  <a:solidFill>
                    <a:schemeClr val="tx1">
                      <a:lumMod val="50000"/>
                      <a:lumOff val="50000"/>
                    </a:schemeClr>
                  </a:solidFill>
                </a:rPr>
                <a:t>Fit HT or NLO</a:t>
              </a:r>
            </a:p>
          </p:txBody>
        </p:sp>
      </p:grpSp>
      <p:graphicFrame>
        <p:nvGraphicFramePr>
          <p:cNvPr id="60" name="Table 59"/>
          <p:cNvGraphicFramePr>
            <a:graphicFrameLocks noGrp="1"/>
          </p:cNvGraphicFramePr>
          <p:nvPr>
            <p:extLst>
              <p:ext uri="{D42A27DB-BD31-4B8C-83A1-F6EECF244321}">
                <p14:modId xmlns:p14="http://schemas.microsoft.com/office/powerpoint/2010/main" val="1615281486"/>
              </p:ext>
            </p:extLst>
          </p:nvPr>
        </p:nvGraphicFramePr>
        <p:xfrm>
          <a:off x="537527" y="1591369"/>
          <a:ext cx="3907120" cy="1564398"/>
        </p:xfrm>
        <a:graphic>
          <a:graphicData uri="http://schemas.openxmlformats.org/drawingml/2006/table">
            <a:tbl>
              <a:tblPr firstRow="1" bandRow="1">
                <a:tableStyleId>{3C2FFA5D-87B4-456A-9821-1D502468CF0F}</a:tableStyleId>
              </a:tblPr>
              <a:tblGrid>
                <a:gridCol w="976780">
                  <a:extLst>
                    <a:ext uri="{9D8B030D-6E8A-4147-A177-3AD203B41FA5}">
                      <a16:colId xmlns:a16="http://schemas.microsoft.com/office/drawing/2014/main" val="20000"/>
                    </a:ext>
                  </a:extLst>
                </a:gridCol>
                <a:gridCol w="488390">
                  <a:extLst>
                    <a:ext uri="{9D8B030D-6E8A-4147-A177-3AD203B41FA5}">
                      <a16:colId xmlns:a16="http://schemas.microsoft.com/office/drawing/2014/main" val="20001"/>
                    </a:ext>
                  </a:extLst>
                </a:gridCol>
                <a:gridCol w="488390">
                  <a:extLst>
                    <a:ext uri="{9D8B030D-6E8A-4147-A177-3AD203B41FA5}">
                      <a16:colId xmlns:a16="http://schemas.microsoft.com/office/drawing/2014/main" val="20002"/>
                    </a:ext>
                  </a:extLst>
                </a:gridCol>
                <a:gridCol w="488390">
                  <a:extLst>
                    <a:ext uri="{9D8B030D-6E8A-4147-A177-3AD203B41FA5}">
                      <a16:colId xmlns:a16="http://schemas.microsoft.com/office/drawing/2014/main" val="20003"/>
                    </a:ext>
                  </a:extLst>
                </a:gridCol>
                <a:gridCol w="488390">
                  <a:extLst>
                    <a:ext uri="{9D8B030D-6E8A-4147-A177-3AD203B41FA5}">
                      <a16:colId xmlns:a16="http://schemas.microsoft.com/office/drawing/2014/main" val="20004"/>
                    </a:ext>
                  </a:extLst>
                </a:gridCol>
                <a:gridCol w="488390">
                  <a:extLst>
                    <a:ext uri="{9D8B030D-6E8A-4147-A177-3AD203B41FA5}">
                      <a16:colId xmlns:a16="http://schemas.microsoft.com/office/drawing/2014/main" val="20005"/>
                    </a:ext>
                  </a:extLst>
                </a:gridCol>
                <a:gridCol w="488390">
                  <a:extLst>
                    <a:ext uri="{9D8B030D-6E8A-4147-A177-3AD203B41FA5}">
                      <a16:colId xmlns:a16="http://schemas.microsoft.com/office/drawing/2014/main" val="20006"/>
                    </a:ext>
                  </a:extLst>
                </a:gridCol>
              </a:tblGrid>
              <a:tr h="425069">
                <a:tc>
                  <a:txBody>
                    <a:bodyPr/>
                    <a:lstStyle/>
                    <a:p>
                      <a:pPr algn="ctr"/>
                      <a:endParaRPr lang="en-US" dirty="0"/>
                    </a:p>
                  </a:txBody>
                  <a:tcPr/>
                </a:tc>
                <a:tc gridSpan="2">
                  <a:txBody>
                    <a:bodyPr/>
                    <a:lstStyle/>
                    <a:p>
                      <a:pPr algn="ctr"/>
                      <a:r>
                        <a:rPr lang="en-US" sz="1400" dirty="0"/>
                        <a:t>Kin 1</a:t>
                      </a:r>
                    </a:p>
                  </a:txBody>
                  <a:tcPr/>
                </a:tc>
                <a:tc hMerge="1">
                  <a:txBody>
                    <a:bodyPr/>
                    <a:lstStyle/>
                    <a:p>
                      <a:endParaRPr lang="en-US"/>
                    </a:p>
                  </a:txBody>
                  <a:tcPr/>
                </a:tc>
                <a:tc gridSpan="2">
                  <a:txBody>
                    <a:bodyPr/>
                    <a:lstStyle/>
                    <a:p>
                      <a:pPr algn="ctr"/>
                      <a:r>
                        <a:rPr lang="en-US" sz="1400" dirty="0"/>
                        <a:t>Kin 2</a:t>
                      </a:r>
                    </a:p>
                  </a:txBody>
                  <a:tcPr/>
                </a:tc>
                <a:tc hMerge="1">
                  <a:txBody>
                    <a:bodyPr/>
                    <a:lstStyle/>
                    <a:p>
                      <a:endParaRPr lang="en-US"/>
                    </a:p>
                  </a:txBody>
                  <a:tcPr/>
                </a:tc>
                <a:tc gridSpan="2">
                  <a:txBody>
                    <a:bodyPr/>
                    <a:lstStyle/>
                    <a:p>
                      <a:pPr algn="ctr"/>
                      <a:r>
                        <a:rPr lang="en-US" sz="1400" dirty="0"/>
                        <a:t>Kin3</a:t>
                      </a:r>
                    </a:p>
                  </a:txBody>
                  <a:tcPr/>
                </a:tc>
                <a:tc hMerge="1">
                  <a:txBody>
                    <a:bodyPr/>
                    <a:lstStyle/>
                    <a:p>
                      <a:endParaRPr lang="en-US"/>
                    </a:p>
                  </a:txBody>
                  <a:tcPr/>
                </a:tc>
                <a:extLst>
                  <a:ext uri="{0D108BD9-81ED-4DB2-BD59-A6C34878D82A}">
                    <a16:rowId xmlns:a16="http://schemas.microsoft.com/office/drawing/2014/main" val="10000"/>
                  </a:ext>
                </a:extLst>
              </a:tr>
              <a:tr h="316369">
                <a:tc>
                  <a:txBody>
                    <a:bodyPr/>
                    <a:lstStyle/>
                    <a:p>
                      <a:pPr algn="ctr"/>
                      <a:r>
                        <a:rPr lang="en-US" sz="1400" dirty="0"/>
                        <a:t>Q</a:t>
                      </a:r>
                      <a:r>
                        <a:rPr lang="en-US" sz="1400" baseline="30000" dirty="0"/>
                        <a:t>2</a:t>
                      </a:r>
                      <a:r>
                        <a:rPr lang="en-US" sz="1400" baseline="0" dirty="0"/>
                        <a:t> (GeV</a:t>
                      </a:r>
                      <a:r>
                        <a:rPr lang="en-US" sz="1400" baseline="30000" dirty="0"/>
                        <a:t>2</a:t>
                      </a:r>
                      <a:r>
                        <a:rPr lang="en-US" sz="1400" baseline="0" dirty="0"/>
                        <a:t>)</a:t>
                      </a:r>
                      <a:endParaRPr lang="en-US" sz="1400" dirty="0"/>
                    </a:p>
                  </a:txBody>
                  <a:tcPr/>
                </a:tc>
                <a:tc gridSpan="2">
                  <a:txBody>
                    <a:bodyPr/>
                    <a:lstStyle/>
                    <a:p>
                      <a:pPr algn="ctr"/>
                      <a:r>
                        <a:rPr lang="en-US" sz="1400" dirty="0"/>
                        <a:t>1.5</a:t>
                      </a:r>
                    </a:p>
                  </a:txBody>
                  <a:tcPr/>
                </a:tc>
                <a:tc hMerge="1">
                  <a:txBody>
                    <a:bodyPr/>
                    <a:lstStyle/>
                    <a:p>
                      <a:endParaRPr lang="en-US"/>
                    </a:p>
                  </a:txBody>
                  <a:tcPr/>
                </a:tc>
                <a:tc gridSpan="2">
                  <a:txBody>
                    <a:bodyPr/>
                    <a:lstStyle/>
                    <a:p>
                      <a:pPr algn="ctr"/>
                      <a:r>
                        <a:rPr lang="en-US" sz="1400" dirty="0"/>
                        <a:t>1.75</a:t>
                      </a:r>
                    </a:p>
                  </a:txBody>
                  <a:tcPr/>
                </a:tc>
                <a:tc hMerge="1">
                  <a:txBody>
                    <a:bodyPr/>
                    <a:lstStyle/>
                    <a:p>
                      <a:endParaRPr lang="en-US"/>
                    </a:p>
                  </a:txBody>
                  <a:tcPr/>
                </a:tc>
                <a:tc gridSpan="2">
                  <a:txBody>
                    <a:bodyPr/>
                    <a:lstStyle/>
                    <a:p>
                      <a:pPr algn="ctr"/>
                      <a:r>
                        <a:rPr lang="en-US" sz="1400" dirty="0"/>
                        <a:t>2.0</a:t>
                      </a:r>
                    </a:p>
                  </a:txBody>
                  <a:tcPr/>
                </a:tc>
                <a:tc hMerge="1">
                  <a:txBody>
                    <a:bodyPr/>
                    <a:lstStyle/>
                    <a:p>
                      <a:endParaRPr lang="en-US"/>
                    </a:p>
                  </a:txBody>
                  <a:tcPr/>
                </a:tc>
                <a:extLst>
                  <a:ext uri="{0D108BD9-81ED-4DB2-BD59-A6C34878D82A}">
                    <a16:rowId xmlns:a16="http://schemas.microsoft.com/office/drawing/2014/main" val="10001"/>
                  </a:ext>
                </a:extLst>
              </a:tr>
              <a:tr h="253095">
                <a:tc>
                  <a:txBody>
                    <a:bodyPr/>
                    <a:lstStyle/>
                    <a:p>
                      <a:pPr algn="ctr"/>
                      <a:r>
                        <a:rPr lang="en-US" sz="1400" dirty="0"/>
                        <a:t>X </a:t>
                      </a:r>
                      <a:r>
                        <a:rPr lang="en-US" sz="1400" baseline="-25000" dirty="0"/>
                        <a:t>B</a:t>
                      </a:r>
                    </a:p>
                  </a:txBody>
                  <a:tcPr/>
                </a:tc>
                <a:tc gridSpan="2">
                  <a:txBody>
                    <a:bodyPr/>
                    <a:lstStyle/>
                    <a:p>
                      <a:pPr algn="ctr"/>
                      <a:r>
                        <a:rPr lang="en-US" sz="1400" dirty="0"/>
                        <a:t>0.36</a:t>
                      </a:r>
                    </a:p>
                  </a:txBody>
                  <a:tcPr/>
                </a:tc>
                <a:tc hMerge="1">
                  <a:txBody>
                    <a:bodyPr/>
                    <a:lstStyle/>
                    <a:p>
                      <a:endParaRPr lang="en-US"/>
                    </a:p>
                  </a:txBody>
                  <a:tcPr/>
                </a:tc>
                <a:tc gridSpan="2">
                  <a:txBody>
                    <a:bodyPr/>
                    <a:lstStyle/>
                    <a:p>
                      <a:pPr algn="ctr"/>
                      <a:r>
                        <a:rPr lang="en-US" sz="1400" dirty="0"/>
                        <a:t>0.36</a:t>
                      </a:r>
                    </a:p>
                  </a:txBody>
                  <a:tcPr/>
                </a:tc>
                <a:tc hMerge="1">
                  <a:txBody>
                    <a:bodyPr/>
                    <a:lstStyle/>
                    <a:p>
                      <a:endParaRPr lang="en-US"/>
                    </a:p>
                  </a:txBody>
                  <a:tcPr/>
                </a:tc>
                <a:tc gridSpan="2">
                  <a:txBody>
                    <a:bodyPr/>
                    <a:lstStyle/>
                    <a:p>
                      <a:pPr algn="ctr"/>
                      <a:r>
                        <a:rPr lang="en-US" sz="1400" dirty="0"/>
                        <a:t>0.36</a:t>
                      </a:r>
                    </a:p>
                  </a:txBody>
                  <a:tcPr/>
                </a:tc>
                <a:tc hMerge="1">
                  <a:txBody>
                    <a:bodyPr/>
                    <a:lstStyle/>
                    <a:p>
                      <a:endParaRPr lang="en-US"/>
                    </a:p>
                  </a:txBody>
                  <a:tcPr/>
                </a:tc>
                <a:extLst>
                  <a:ext uri="{0D108BD9-81ED-4DB2-BD59-A6C34878D82A}">
                    <a16:rowId xmlns:a16="http://schemas.microsoft.com/office/drawing/2014/main" val="10002"/>
                  </a:ext>
                </a:extLst>
              </a:tr>
              <a:tr h="251775">
                <a:tc>
                  <a:txBody>
                    <a:bodyPr/>
                    <a:lstStyle/>
                    <a:p>
                      <a:pPr algn="ctr"/>
                      <a:r>
                        <a:rPr lang="en-US" sz="1400" dirty="0" err="1"/>
                        <a:t>E</a:t>
                      </a:r>
                      <a:r>
                        <a:rPr lang="en-US" sz="1400" baseline="-25000" dirty="0" err="1"/>
                        <a:t>beam</a:t>
                      </a:r>
                      <a:r>
                        <a:rPr lang="en-US" sz="1400" baseline="-25000" dirty="0"/>
                        <a:t> </a:t>
                      </a:r>
                      <a:r>
                        <a:rPr lang="en-US" sz="1400" baseline="0" dirty="0"/>
                        <a:t>(</a:t>
                      </a:r>
                      <a:r>
                        <a:rPr lang="en-US" sz="1400" baseline="0" dirty="0" err="1"/>
                        <a:t>GeV</a:t>
                      </a:r>
                      <a:r>
                        <a:rPr lang="en-US" sz="1400" baseline="0" dirty="0"/>
                        <a:t>)</a:t>
                      </a:r>
                    </a:p>
                  </a:txBody>
                  <a:tcPr/>
                </a:tc>
                <a:tc>
                  <a:txBody>
                    <a:bodyPr/>
                    <a:lstStyle/>
                    <a:p>
                      <a:pPr algn="ctr"/>
                      <a:r>
                        <a:rPr lang="en-US" sz="1200" dirty="0"/>
                        <a:t>3.36</a:t>
                      </a:r>
                    </a:p>
                  </a:txBody>
                  <a:tcPr/>
                </a:tc>
                <a:tc>
                  <a:txBody>
                    <a:bodyPr/>
                    <a:lstStyle/>
                    <a:p>
                      <a:pPr algn="ctr"/>
                      <a:r>
                        <a:rPr lang="en-US" sz="1200" dirty="0"/>
                        <a:t>5.55</a:t>
                      </a:r>
                    </a:p>
                  </a:txBody>
                  <a:tcPr/>
                </a:tc>
                <a:tc>
                  <a:txBody>
                    <a:bodyPr/>
                    <a:lstStyle/>
                    <a:p>
                      <a:pPr algn="ctr"/>
                      <a:r>
                        <a:rPr lang="en-US" sz="1200" dirty="0"/>
                        <a:t>4.45</a:t>
                      </a:r>
                    </a:p>
                  </a:txBody>
                  <a:tcPr/>
                </a:tc>
                <a:tc>
                  <a:txBody>
                    <a:bodyPr/>
                    <a:lstStyle/>
                    <a:p>
                      <a:pPr algn="ctr"/>
                      <a:r>
                        <a:rPr lang="en-US" sz="1200" dirty="0"/>
                        <a:t>5.55</a:t>
                      </a:r>
                    </a:p>
                  </a:txBody>
                  <a:tcPr/>
                </a:tc>
                <a:tc>
                  <a:txBody>
                    <a:bodyPr/>
                    <a:lstStyle/>
                    <a:p>
                      <a:pPr algn="ctr"/>
                      <a:r>
                        <a:rPr lang="en-US" sz="1200" dirty="0"/>
                        <a:t>4.45</a:t>
                      </a:r>
                    </a:p>
                  </a:txBody>
                  <a:tcPr/>
                </a:tc>
                <a:tc>
                  <a:txBody>
                    <a:bodyPr/>
                    <a:lstStyle/>
                    <a:p>
                      <a:pPr algn="ctr"/>
                      <a:r>
                        <a:rPr lang="en-US" sz="1200" dirty="0"/>
                        <a:t>5.55</a:t>
                      </a:r>
                    </a:p>
                  </a:txBody>
                  <a:tcPr/>
                </a:tc>
                <a:extLst>
                  <a:ext uri="{0D108BD9-81ED-4DB2-BD59-A6C34878D82A}">
                    <a16:rowId xmlns:a16="http://schemas.microsoft.com/office/drawing/2014/main" val="10003"/>
                  </a:ext>
                </a:extLst>
              </a:tr>
            </a:tbl>
          </a:graphicData>
        </a:graphic>
      </p:graphicFrame>
      <p:sp>
        <p:nvSpPr>
          <p:cNvPr id="66" name="TextBox 65"/>
          <p:cNvSpPr txBox="1"/>
          <p:nvPr/>
        </p:nvSpPr>
        <p:spPr>
          <a:xfrm>
            <a:off x="1914392" y="3456327"/>
            <a:ext cx="2223823" cy="307777"/>
          </a:xfrm>
          <a:prstGeom prst="rect">
            <a:avLst/>
          </a:prstGeom>
          <a:noFill/>
        </p:spPr>
        <p:txBody>
          <a:bodyPr wrap="none" rtlCol="0">
            <a:spAutoFit/>
          </a:bodyPr>
          <a:lstStyle/>
          <a:p>
            <a:r>
              <a:rPr lang="en-US" sz="1400" dirty="0">
                <a:solidFill>
                  <a:schemeClr val="tx1">
                    <a:lumMod val="50000"/>
                    <a:lumOff val="50000"/>
                  </a:schemeClr>
                </a:solidFill>
              </a:rPr>
              <a:t>Q</a:t>
            </a:r>
            <a:r>
              <a:rPr lang="en-US" sz="1400" baseline="30000" dirty="0">
                <a:solidFill>
                  <a:schemeClr val="tx1">
                    <a:lumMod val="50000"/>
                    <a:lumOff val="50000"/>
                  </a:schemeClr>
                </a:solidFill>
              </a:rPr>
              <a:t>2</a:t>
            </a:r>
            <a:r>
              <a:rPr lang="en-US" sz="1400" dirty="0">
                <a:solidFill>
                  <a:schemeClr val="tx1">
                    <a:lumMod val="50000"/>
                    <a:lumOff val="50000"/>
                  </a:schemeClr>
                </a:solidFill>
              </a:rPr>
              <a:t>=1.75 GeV</a:t>
            </a:r>
            <a:r>
              <a:rPr lang="en-US" sz="1400" baseline="30000" dirty="0">
                <a:solidFill>
                  <a:schemeClr val="tx1">
                    <a:lumMod val="50000"/>
                    <a:lumOff val="50000"/>
                  </a:schemeClr>
                </a:solidFill>
              </a:rPr>
              <a:t>2</a:t>
            </a:r>
            <a:r>
              <a:rPr lang="en-US" sz="1400" dirty="0">
                <a:solidFill>
                  <a:schemeClr val="tx1">
                    <a:lumMod val="50000"/>
                    <a:lumOff val="50000"/>
                  </a:schemeClr>
                </a:solidFill>
              </a:rPr>
              <a:t>, t=-0.30 GeV</a:t>
            </a:r>
            <a:r>
              <a:rPr lang="en-US" sz="1400" baseline="30000" dirty="0">
                <a:solidFill>
                  <a:schemeClr val="tx1">
                    <a:lumMod val="50000"/>
                    <a:lumOff val="50000"/>
                  </a:schemeClr>
                </a:solidFill>
              </a:rPr>
              <a:t>2</a:t>
            </a:r>
          </a:p>
        </p:txBody>
      </p:sp>
      <p:sp>
        <p:nvSpPr>
          <p:cNvPr id="67" name="TextBox 66"/>
          <p:cNvSpPr txBox="1"/>
          <p:nvPr/>
        </p:nvSpPr>
        <p:spPr>
          <a:xfrm>
            <a:off x="1101226" y="6550223"/>
            <a:ext cx="1391480" cy="307777"/>
          </a:xfrm>
          <a:prstGeom prst="rect">
            <a:avLst/>
          </a:prstGeom>
          <a:noFill/>
        </p:spPr>
        <p:txBody>
          <a:bodyPr wrap="none" rtlCol="0">
            <a:spAutoFit/>
          </a:bodyPr>
          <a:lstStyle/>
          <a:p>
            <a:r>
              <a:rPr lang="en-US" sz="1400" dirty="0" err="1">
                <a:solidFill>
                  <a:srgbClr val="7F7F7F"/>
                </a:solidFill>
              </a:rPr>
              <a:t>E</a:t>
            </a:r>
            <a:r>
              <a:rPr lang="en-US" sz="1400" baseline="-25000" dirty="0" err="1">
                <a:solidFill>
                  <a:srgbClr val="7F7F7F"/>
                </a:solidFill>
              </a:rPr>
              <a:t>beam</a:t>
            </a:r>
            <a:r>
              <a:rPr lang="en-US" sz="1400" dirty="0">
                <a:solidFill>
                  <a:srgbClr val="7F7F7F"/>
                </a:solidFill>
              </a:rPr>
              <a:t>=4.455 </a:t>
            </a:r>
            <a:r>
              <a:rPr lang="en-US" sz="1400" dirty="0" err="1">
                <a:solidFill>
                  <a:srgbClr val="7F7F7F"/>
                </a:solidFill>
              </a:rPr>
              <a:t>GeV</a:t>
            </a:r>
            <a:endParaRPr lang="en-US" sz="1400" baseline="30000" dirty="0">
              <a:solidFill>
                <a:srgbClr val="7F7F7F"/>
              </a:solidFill>
            </a:endParaRPr>
          </a:p>
        </p:txBody>
      </p:sp>
      <p:sp>
        <p:nvSpPr>
          <p:cNvPr id="68" name="TextBox 67"/>
          <p:cNvSpPr txBox="1"/>
          <p:nvPr/>
        </p:nvSpPr>
        <p:spPr>
          <a:xfrm>
            <a:off x="3431980" y="6548734"/>
            <a:ext cx="1300485" cy="307777"/>
          </a:xfrm>
          <a:prstGeom prst="rect">
            <a:avLst/>
          </a:prstGeom>
          <a:noFill/>
        </p:spPr>
        <p:txBody>
          <a:bodyPr wrap="none" rtlCol="0">
            <a:spAutoFit/>
          </a:bodyPr>
          <a:lstStyle/>
          <a:p>
            <a:r>
              <a:rPr lang="en-US" sz="1400" dirty="0" err="1">
                <a:solidFill>
                  <a:srgbClr val="7F7F7F"/>
                </a:solidFill>
              </a:rPr>
              <a:t>E</a:t>
            </a:r>
            <a:r>
              <a:rPr lang="en-US" sz="1400" baseline="-25000" dirty="0" err="1">
                <a:solidFill>
                  <a:srgbClr val="7F7F7F"/>
                </a:solidFill>
              </a:rPr>
              <a:t>beam</a:t>
            </a:r>
            <a:r>
              <a:rPr lang="en-US" sz="1400" dirty="0">
                <a:solidFill>
                  <a:srgbClr val="7F7F7F"/>
                </a:solidFill>
              </a:rPr>
              <a:t>=5.55 </a:t>
            </a:r>
            <a:r>
              <a:rPr lang="en-US" sz="1400" dirty="0" err="1">
                <a:solidFill>
                  <a:srgbClr val="7F7F7F"/>
                </a:solidFill>
              </a:rPr>
              <a:t>GeV</a:t>
            </a:r>
            <a:endParaRPr lang="en-US" sz="1400" baseline="30000" dirty="0">
              <a:solidFill>
                <a:srgbClr val="7F7F7F"/>
              </a:solidFill>
            </a:endParaRPr>
          </a:p>
        </p:txBody>
      </p:sp>
      <p:grpSp>
        <p:nvGrpSpPr>
          <p:cNvPr id="72" name="Group 71"/>
          <p:cNvGrpSpPr/>
          <p:nvPr/>
        </p:nvGrpSpPr>
        <p:grpSpPr>
          <a:xfrm>
            <a:off x="4594086" y="1468711"/>
            <a:ext cx="4549914" cy="2648606"/>
            <a:chOff x="4594086" y="1468711"/>
            <a:chExt cx="4549914" cy="2648606"/>
          </a:xfrm>
        </p:grpSpPr>
        <p:grpSp>
          <p:nvGrpSpPr>
            <p:cNvPr id="71" name="Group 70"/>
            <p:cNvGrpSpPr/>
            <p:nvPr/>
          </p:nvGrpSpPr>
          <p:grpSpPr>
            <a:xfrm>
              <a:off x="4594086" y="1468711"/>
              <a:ext cx="4549914" cy="2648606"/>
              <a:chOff x="4594086" y="1468711"/>
              <a:chExt cx="4549914" cy="2648606"/>
            </a:xfrm>
          </p:grpSpPr>
          <p:sp>
            <p:nvSpPr>
              <p:cNvPr id="40" name="TextBox 39"/>
              <p:cNvSpPr txBox="1"/>
              <p:nvPr/>
            </p:nvSpPr>
            <p:spPr>
              <a:xfrm>
                <a:off x="5225143" y="2766566"/>
                <a:ext cx="672279" cy="338554"/>
              </a:xfrm>
              <a:prstGeom prst="rect">
                <a:avLst/>
              </a:prstGeom>
              <a:noFill/>
            </p:spPr>
            <p:txBody>
              <a:bodyPr wrap="none" rtlCol="0">
                <a:spAutoFit/>
              </a:bodyPr>
              <a:lstStyle/>
              <a:p>
                <a:r>
                  <a:rPr lang="en-US" sz="1600" dirty="0">
                    <a:solidFill>
                      <a:srgbClr val="7F7F7F"/>
                    </a:solidFill>
                  </a:rPr>
                  <a:t>LT/LO</a:t>
                </a:r>
              </a:p>
            </p:txBody>
          </p:sp>
          <p:sp>
            <p:nvSpPr>
              <p:cNvPr id="41" name="TextBox 40"/>
              <p:cNvSpPr txBox="1"/>
              <p:nvPr/>
            </p:nvSpPr>
            <p:spPr>
              <a:xfrm>
                <a:off x="6760569" y="2766566"/>
                <a:ext cx="539230" cy="338554"/>
              </a:xfrm>
              <a:prstGeom prst="rect">
                <a:avLst/>
              </a:prstGeom>
              <a:noFill/>
            </p:spPr>
            <p:txBody>
              <a:bodyPr wrap="none" rtlCol="0">
                <a:spAutoFit/>
              </a:bodyPr>
              <a:lstStyle/>
              <a:p>
                <a:r>
                  <a:rPr lang="en-US" sz="1600" dirty="0">
                    <a:solidFill>
                      <a:srgbClr val="7F7F7F"/>
                    </a:solidFill>
                  </a:rPr>
                  <a:t>NLO</a:t>
                </a:r>
              </a:p>
            </p:txBody>
          </p:sp>
          <p:sp>
            <p:nvSpPr>
              <p:cNvPr id="42" name="TextBox 41"/>
              <p:cNvSpPr txBox="1"/>
              <p:nvPr/>
            </p:nvSpPr>
            <p:spPr>
              <a:xfrm>
                <a:off x="8258742" y="2766566"/>
                <a:ext cx="412493" cy="338554"/>
              </a:xfrm>
              <a:prstGeom prst="rect">
                <a:avLst/>
              </a:prstGeom>
              <a:noFill/>
            </p:spPr>
            <p:txBody>
              <a:bodyPr wrap="none" rtlCol="0">
                <a:spAutoFit/>
              </a:bodyPr>
              <a:lstStyle/>
              <a:p>
                <a:r>
                  <a:rPr lang="en-US" sz="1600" dirty="0">
                    <a:solidFill>
                      <a:srgbClr val="7F7F7F"/>
                    </a:solidFill>
                  </a:rPr>
                  <a:t>HT</a:t>
                </a:r>
              </a:p>
            </p:txBody>
          </p:sp>
          <p:grpSp>
            <p:nvGrpSpPr>
              <p:cNvPr id="70" name="Group 69"/>
              <p:cNvGrpSpPr/>
              <p:nvPr/>
            </p:nvGrpSpPr>
            <p:grpSpPr>
              <a:xfrm>
                <a:off x="4594086" y="1468711"/>
                <a:ext cx="4549914" cy="2648606"/>
                <a:chOff x="4594086" y="1468711"/>
                <a:chExt cx="4549914" cy="2648606"/>
              </a:xfrm>
            </p:grpSpPr>
            <p:grpSp>
              <p:nvGrpSpPr>
                <p:cNvPr id="19" name="Group 18"/>
                <p:cNvGrpSpPr/>
                <p:nvPr/>
              </p:nvGrpSpPr>
              <p:grpSpPr>
                <a:xfrm>
                  <a:off x="4594086" y="1486745"/>
                  <a:ext cx="1743058" cy="1371600"/>
                  <a:chOff x="6508498" y="3519909"/>
                  <a:chExt cx="1743058" cy="1371600"/>
                </a:xfrm>
              </p:grpSpPr>
              <p:grpSp>
                <p:nvGrpSpPr>
                  <p:cNvPr id="14" name="Group 13"/>
                  <p:cNvGrpSpPr/>
                  <p:nvPr/>
                </p:nvGrpSpPr>
                <p:grpSpPr>
                  <a:xfrm>
                    <a:off x="6824198" y="3519909"/>
                    <a:ext cx="1427358" cy="1371600"/>
                    <a:chOff x="6824198" y="3519909"/>
                    <a:chExt cx="1427358" cy="1371600"/>
                  </a:xfrm>
                </p:grpSpPr>
                <p:pic>
                  <p:nvPicPr>
                    <p:cNvPr id="9" name="Picture 8" descr="u4.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198" y="3519909"/>
                      <a:ext cx="1277349" cy="1371600"/>
                    </a:xfrm>
                    <a:prstGeom prst="rect">
                      <a:avLst/>
                    </a:prstGeom>
                  </p:spPr>
                </p:pic>
                <p:sp>
                  <p:nvSpPr>
                    <p:cNvPr id="12" name="Rectangle 11"/>
                    <p:cNvSpPr/>
                    <p:nvPr/>
                  </p:nvSpPr>
                  <p:spPr>
                    <a:xfrm>
                      <a:off x="7765055" y="3955416"/>
                      <a:ext cx="486501" cy="32677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6508498" y="4549359"/>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6096728" y="1468711"/>
                  <a:ext cx="3047272" cy="1409511"/>
                  <a:chOff x="5692298" y="5346445"/>
                  <a:chExt cx="3047272" cy="1409511"/>
                </a:xfrm>
              </p:grpSpPr>
              <p:pic>
                <p:nvPicPr>
                  <p:cNvPr id="11" name="Picture 10" descr="u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037" y="5346445"/>
                    <a:ext cx="1256533" cy="1371600"/>
                  </a:xfrm>
                  <a:prstGeom prst="rect">
                    <a:avLst/>
                  </a:prstGeom>
                </p:spPr>
              </p:pic>
              <p:grpSp>
                <p:nvGrpSpPr>
                  <p:cNvPr id="15" name="Group 14"/>
                  <p:cNvGrpSpPr/>
                  <p:nvPr/>
                </p:nvGrpSpPr>
                <p:grpSpPr>
                  <a:xfrm>
                    <a:off x="5754925" y="5384356"/>
                    <a:ext cx="1598675" cy="1371600"/>
                    <a:chOff x="5754925" y="5384356"/>
                    <a:chExt cx="1598675" cy="1371600"/>
                  </a:xfrm>
                </p:grpSpPr>
                <p:pic>
                  <p:nvPicPr>
                    <p:cNvPr id="8" name="Picture 7" descr="u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8288" y="5384356"/>
                      <a:ext cx="1325312" cy="1371600"/>
                    </a:xfrm>
                    <a:prstGeom prst="rect">
                      <a:avLst/>
                    </a:prstGeom>
                  </p:spPr>
                </p:pic>
                <p:sp>
                  <p:nvSpPr>
                    <p:cNvPr id="13" name="Rectangle 12"/>
                    <p:cNvSpPr/>
                    <p:nvPr/>
                  </p:nvSpPr>
                  <p:spPr>
                    <a:xfrm>
                      <a:off x="5754925" y="5794870"/>
                      <a:ext cx="486501" cy="32677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692298" y="6376176"/>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47399" y="6336898"/>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7" name="Straight Arrow Connector 46"/>
                <p:cNvCxnSpPr>
                  <a:stCxn id="44" idx="3"/>
                  <a:endCxn id="55" idx="1"/>
                </p:cNvCxnSpPr>
                <p:nvPr/>
              </p:nvCxnSpPr>
              <p:spPr>
                <a:xfrm flipV="1">
                  <a:off x="4896167" y="3228396"/>
                  <a:ext cx="2823515" cy="8889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Left Bracket 54"/>
                <p:cNvSpPr/>
                <p:nvPr/>
              </p:nvSpPr>
              <p:spPr>
                <a:xfrm rot="16200000">
                  <a:off x="7645195" y="1819626"/>
                  <a:ext cx="148973" cy="266856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Arrow Connector 25"/>
                <p:cNvCxnSpPr/>
                <p:nvPr/>
              </p:nvCxnSpPr>
              <p:spPr>
                <a:xfrm flipV="1">
                  <a:off x="4594086" y="3105120"/>
                  <a:ext cx="810976" cy="841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29" name="TextBox 28"/>
            <p:cNvSpPr txBox="1"/>
            <p:nvPr/>
          </p:nvSpPr>
          <p:spPr>
            <a:xfrm>
              <a:off x="7571536" y="1963256"/>
              <a:ext cx="466794" cy="369332"/>
            </a:xfrm>
            <a:prstGeom prst="rect">
              <a:avLst/>
            </a:prstGeom>
            <a:solidFill>
              <a:srgbClr val="FFFFFF"/>
            </a:solidFill>
          </p:spPr>
          <p:txBody>
            <a:bodyPr wrap="none" rtlCol="0">
              <a:spAutoFit/>
            </a:bodyPr>
            <a:lstStyle/>
            <a:p>
              <a:r>
                <a:rPr lang="en-US" dirty="0">
                  <a:solidFill>
                    <a:srgbClr val="7F7F7F"/>
                  </a:solidFill>
                </a:rPr>
                <a:t>OR</a:t>
              </a:r>
            </a:p>
          </p:txBody>
        </p:sp>
      </p:grpSp>
    </p:spTree>
    <p:extLst>
      <p:ext uri="{BB962C8B-B14F-4D97-AF65-F5344CB8AC3E}">
        <p14:creationId xmlns:p14="http://schemas.microsoft.com/office/powerpoint/2010/main" val="413561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2315" y="0"/>
            <a:ext cx="91440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008000"/>
                </a:solidFill>
                <a:latin typeface="Arial" pitchFamily="34" charset="0"/>
                <a:cs typeface="Arial" pitchFamily="34" charset="0"/>
              </a:rPr>
              <a:t>Towards the 3D Structure of the Proton </a:t>
            </a:r>
            <a:r>
              <a:rPr lang="en-US" sz="2400" b="1" dirty="0">
                <a:solidFill>
                  <a:srgbClr val="008000"/>
                </a:solidFill>
                <a:latin typeface="Arial" pitchFamily="34" charset="0"/>
                <a:cs typeface="Arial" pitchFamily="34" charset="0"/>
              </a:rPr>
              <a:t>(past 10 years)</a:t>
            </a:r>
            <a:endParaRPr lang="en-US" sz="2800" b="1" dirty="0">
              <a:solidFill>
                <a:srgbClr val="008000"/>
              </a:solidFill>
              <a:latin typeface="Arial" pitchFamily="34" charset="0"/>
              <a:cs typeface="Arial" pitchFamily="34" charset="0"/>
            </a:endParaRPr>
          </a:p>
        </p:txBody>
      </p:sp>
      <p:grpSp>
        <p:nvGrpSpPr>
          <p:cNvPr id="7" name="Group 6"/>
          <p:cNvGrpSpPr/>
          <p:nvPr/>
        </p:nvGrpSpPr>
        <p:grpSpPr>
          <a:xfrm>
            <a:off x="413876" y="726042"/>
            <a:ext cx="8464079" cy="5594114"/>
            <a:chOff x="413876" y="629045"/>
            <a:chExt cx="8464079" cy="5594114"/>
          </a:xfrm>
        </p:grpSpPr>
        <p:pic>
          <p:nvPicPr>
            <p:cNvPr id="6" name="Picture 5" descr="nico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76" y="629045"/>
              <a:ext cx="8464079" cy="5547080"/>
            </a:xfrm>
            <a:prstGeom prst="rect">
              <a:avLst/>
            </a:prstGeom>
          </p:spPr>
        </p:pic>
        <p:sp>
          <p:nvSpPr>
            <p:cNvPr id="3" name="TextBox 2"/>
            <p:cNvSpPr txBox="1"/>
            <p:nvPr/>
          </p:nvSpPr>
          <p:spPr>
            <a:xfrm>
              <a:off x="413876" y="629045"/>
              <a:ext cx="3184342" cy="461665"/>
            </a:xfrm>
            <a:prstGeom prst="rect">
              <a:avLst/>
            </a:prstGeom>
            <a:solidFill>
              <a:schemeClr val="bg1"/>
            </a:solidFill>
            <a:ln>
              <a:noFill/>
            </a:ln>
          </p:spPr>
          <p:txBody>
            <a:bodyPr wrap="square" rtlCol="0">
              <a:spAutoFit/>
            </a:bodyPr>
            <a:lstStyle/>
            <a:p>
              <a:r>
                <a:rPr lang="en-US" sz="2400" b="1" dirty="0">
                  <a:solidFill>
                    <a:srgbClr val="FF0000"/>
                  </a:solidFill>
                </a:rPr>
                <a:t>the CFF H in </a:t>
              </a:r>
              <a:r>
                <a:rPr lang="en-US" sz="2400" b="1" i="1" dirty="0" err="1">
                  <a:solidFill>
                    <a:srgbClr val="FF0000"/>
                  </a:solidFill>
                  <a:latin typeface="Marker Felt"/>
                  <a:cs typeface="Marker Felt"/>
                </a:rPr>
                <a:t>Im</a:t>
              </a:r>
              <a:r>
                <a:rPr lang="en-US" sz="2400" b="1" dirty="0">
                  <a:solidFill>
                    <a:srgbClr val="FF0000"/>
                  </a:solidFill>
                </a:rPr>
                <a:t> DVCS</a:t>
              </a:r>
            </a:p>
          </p:txBody>
        </p:sp>
        <p:sp>
          <p:nvSpPr>
            <p:cNvPr id="4" name="Rectangle 3"/>
            <p:cNvSpPr/>
            <p:nvPr/>
          </p:nvSpPr>
          <p:spPr>
            <a:xfrm>
              <a:off x="507947" y="3374619"/>
              <a:ext cx="3967727" cy="284854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62711" y="6354532"/>
            <a:ext cx="9045363"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buNone/>
            </a:pPr>
            <a:r>
              <a:rPr lang="en-US" dirty="0"/>
              <a:t>An encouraging proof of concept: one is looking forward to much refined data and analysis</a:t>
            </a:r>
            <a:r>
              <a:rPr lang="en-US" sz="2000" dirty="0"/>
              <a:t>.</a:t>
            </a:r>
            <a:endParaRPr lang="en-US" sz="2000" b="1" dirty="0"/>
          </a:p>
        </p:txBody>
      </p:sp>
      <p:sp>
        <p:nvSpPr>
          <p:cNvPr id="9" name="Rectangle 8"/>
          <p:cNvSpPr/>
          <p:nvPr/>
        </p:nvSpPr>
        <p:spPr>
          <a:xfrm>
            <a:off x="-244277" y="3619565"/>
            <a:ext cx="4880239" cy="23969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endParaRPr lang="en-US" dirty="0">
              <a:solidFill>
                <a:srgbClr val="404040"/>
              </a:solidFill>
            </a:endParaRPr>
          </a:p>
          <a:p>
            <a:pPr lvl="1"/>
            <a:r>
              <a:rPr lang="en-US" dirty="0">
                <a:solidFill>
                  <a:srgbClr val="404040"/>
                </a:solidFill>
              </a:rPr>
              <a:t>To “extract the GPDs”, one can:</a:t>
            </a:r>
          </a:p>
          <a:p>
            <a:pPr marL="742950" lvl="1" indent="-285750">
              <a:buFont typeface="Arial"/>
              <a:buChar char="•"/>
            </a:pPr>
            <a:r>
              <a:rPr lang="en-US" dirty="0">
                <a:solidFill>
                  <a:srgbClr val="404040"/>
                </a:solidFill>
              </a:rPr>
              <a:t>Compare data to models of the GPDs </a:t>
            </a:r>
          </a:p>
          <a:p>
            <a:pPr marL="742950" lvl="1" indent="-285750">
              <a:buFont typeface="Arial"/>
              <a:buChar char="•"/>
            </a:pPr>
            <a:r>
              <a:rPr lang="en-US" dirty="0">
                <a:solidFill>
                  <a:srgbClr val="404040"/>
                </a:solidFill>
              </a:rPr>
              <a:t>Extract GPDs from data:</a:t>
            </a:r>
          </a:p>
          <a:p>
            <a:pPr marL="1200150" lvl="2" indent="-285750">
              <a:buFont typeface="Arial"/>
              <a:buChar char="•"/>
            </a:pPr>
            <a:r>
              <a:rPr lang="en-US" dirty="0">
                <a:solidFill>
                  <a:srgbClr val="404040"/>
                </a:solidFill>
              </a:rPr>
              <a:t> world-wide data fitted at once	(8 quantities varying with </a:t>
            </a:r>
            <a:r>
              <a:rPr lang="en-US" dirty="0" err="1">
                <a:solidFill>
                  <a:srgbClr val="404040"/>
                </a:solidFill>
              </a:rPr>
              <a:t>x</a:t>
            </a:r>
            <a:r>
              <a:rPr lang="en-US" baseline="-25000" dirty="0" err="1">
                <a:solidFill>
                  <a:srgbClr val="404040"/>
                </a:solidFill>
              </a:rPr>
              <a:t>B</a:t>
            </a:r>
            <a:r>
              <a:rPr lang="en-US" dirty="0">
                <a:solidFill>
                  <a:srgbClr val="404040"/>
                </a:solidFill>
              </a:rPr>
              <a:t> and t),</a:t>
            </a:r>
          </a:p>
          <a:p>
            <a:pPr marL="1200150" lvl="2" indent="-285750">
              <a:buFont typeface="Arial"/>
              <a:buChar char="•"/>
            </a:pPr>
            <a:r>
              <a:rPr lang="en-US" dirty="0">
                <a:solidFill>
                  <a:srgbClr val="404040"/>
                </a:solidFill>
              </a:rPr>
              <a:t> fit data points versus </a:t>
            </a:r>
            <a:r>
              <a:rPr lang="en-US" dirty="0">
                <a:solidFill>
                  <a:srgbClr val="404040"/>
                </a:solidFill>
                <a:latin typeface="Symbol" charset="2"/>
                <a:cs typeface="Symbol" charset="2"/>
              </a:rPr>
              <a:t>f</a:t>
            </a:r>
            <a:r>
              <a:rPr lang="en-US" dirty="0">
                <a:solidFill>
                  <a:srgbClr val="404040"/>
                </a:solidFill>
              </a:rPr>
              <a:t> at one kinematic point choosing a limited set of GPDs.</a:t>
            </a:r>
          </a:p>
          <a:p>
            <a:pPr lvl="1" algn="ctr"/>
            <a:endParaRPr lang="en-US" dirty="0"/>
          </a:p>
        </p:txBody>
      </p:sp>
      <p:sp>
        <p:nvSpPr>
          <p:cNvPr id="10" name="Right Arrow 9"/>
          <p:cNvSpPr/>
          <p:nvPr/>
        </p:nvSpPr>
        <p:spPr>
          <a:xfrm>
            <a:off x="197274" y="5116530"/>
            <a:ext cx="653473" cy="258909"/>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09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Grp="1" noChangeArrowheads="1"/>
          </p:cNvSpPr>
          <p:nvPr>
            <p:ph type="title"/>
          </p:nvPr>
        </p:nvSpPr>
        <p:spPr bwMode="auto">
          <a:xfrm>
            <a:off x="457200" y="66868"/>
            <a:ext cx="82296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008000"/>
                </a:solidFill>
                <a:latin typeface="Arial" pitchFamily="34" charset="0"/>
                <a:cs typeface="Arial" pitchFamily="34" charset="0"/>
              </a:rPr>
              <a:t>L/T pion production separation: E07-007</a:t>
            </a:r>
          </a:p>
        </p:txBody>
      </p:sp>
      <p:pic>
        <p:nvPicPr>
          <p:cNvPr id="12" name="Picture 11"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54" y="1121480"/>
            <a:ext cx="3655519" cy="2231136"/>
          </a:xfrm>
          <a:prstGeom prst="rect">
            <a:avLst/>
          </a:prstGeom>
        </p:spPr>
      </p:pic>
      <p:sp>
        <p:nvSpPr>
          <p:cNvPr id="13" name="TextBox 12"/>
          <p:cNvSpPr txBox="1"/>
          <p:nvPr/>
        </p:nvSpPr>
        <p:spPr>
          <a:xfrm>
            <a:off x="104433" y="690536"/>
            <a:ext cx="4796856" cy="369332"/>
          </a:xfrm>
          <a:prstGeom prst="rect">
            <a:avLst/>
          </a:prstGeom>
          <a:noFill/>
        </p:spPr>
        <p:txBody>
          <a:bodyPr wrap="square" rtlCol="0">
            <a:spAutoFit/>
          </a:bodyPr>
          <a:lstStyle/>
          <a:p>
            <a:r>
              <a:rPr lang="en-US" i="1" dirty="0"/>
              <a:t>M. </a:t>
            </a:r>
            <a:r>
              <a:rPr lang="en-US" i="1" dirty="0" err="1"/>
              <a:t>Defurne</a:t>
            </a:r>
            <a:r>
              <a:rPr lang="en-US" i="1" dirty="0"/>
              <a:t> et al. PRL 117, 26 (2015) </a:t>
            </a:r>
          </a:p>
        </p:txBody>
      </p:sp>
      <p:sp>
        <p:nvSpPr>
          <p:cNvPr id="14" name="TextBox 13"/>
          <p:cNvSpPr txBox="1"/>
          <p:nvPr/>
        </p:nvSpPr>
        <p:spPr>
          <a:xfrm>
            <a:off x="4069212" y="1245564"/>
            <a:ext cx="6447044" cy="2031325"/>
          </a:xfrm>
          <a:prstGeom prst="rect">
            <a:avLst/>
          </a:prstGeom>
          <a:noFill/>
        </p:spPr>
        <p:txBody>
          <a:bodyPr wrap="square" rtlCol="0">
            <a:spAutoFit/>
          </a:bodyPr>
          <a:lstStyle/>
          <a:p>
            <a:r>
              <a:rPr lang="en-US" dirty="0"/>
              <a:t>4 chiral-even GPDs</a:t>
            </a:r>
          </a:p>
          <a:p>
            <a:r>
              <a:rPr lang="en-US" dirty="0"/>
              <a:t>4 chiral-odd GPDS (not seen in DVCS)</a:t>
            </a:r>
          </a:p>
          <a:p>
            <a:endParaRPr lang="en-US" dirty="0"/>
          </a:p>
          <a:p>
            <a:r>
              <a:rPr lang="en-US" dirty="0"/>
              <a:t>Leading twist , leading order factorization is </a:t>
            </a:r>
          </a:p>
          <a:p>
            <a:r>
              <a:rPr lang="en-US" dirty="0"/>
              <a:t>only proven for </a:t>
            </a:r>
            <a:r>
              <a:rPr lang="en-US" dirty="0" err="1"/>
              <a:t>d</a:t>
            </a:r>
            <a:r>
              <a:rPr lang="en-US" dirty="0" err="1">
                <a:latin typeface="Symbol" charset="2"/>
                <a:cs typeface="Symbol" charset="2"/>
              </a:rPr>
              <a:t>s</a:t>
            </a:r>
            <a:r>
              <a:rPr lang="en-US" baseline="-25000" dirty="0" err="1"/>
              <a:t>L</a:t>
            </a:r>
            <a:r>
              <a:rPr lang="en-US" dirty="0"/>
              <a:t>/</a:t>
            </a:r>
            <a:r>
              <a:rPr lang="en-US" dirty="0" err="1"/>
              <a:t>dt</a:t>
            </a:r>
            <a:r>
              <a:rPr lang="en-US" dirty="0"/>
              <a:t> </a:t>
            </a:r>
          </a:p>
          <a:p>
            <a:endParaRPr lang="en-US" dirty="0"/>
          </a:p>
          <a:p>
            <a:endParaRPr lang="en-US" dirty="0"/>
          </a:p>
        </p:txBody>
      </p:sp>
      <p:grpSp>
        <p:nvGrpSpPr>
          <p:cNvPr id="19" name="Group 18"/>
          <p:cNvGrpSpPr/>
          <p:nvPr/>
        </p:nvGrpSpPr>
        <p:grpSpPr>
          <a:xfrm>
            <a:off x="5258121" y="3820640"/>
            <a:ext cx="3890464" cy="2853836"/>
            <a:chOff x="0" y="4144420"/>
            <a:chExt cx="3437360" cy="2697480"/>
          </a:xfrm>
        </p:grpSpPr>
        <p:pic>
          <p:nvPicPr>
            <p:cNvPr id="15" name="Picture 14"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44420"/>
              <a:ext cx="3437360" cy="2697480"/>
            </a:xfrm>
            <a:prstGeom prst="rect">
              <a:avLst/>
            </a:prstGeom>
          </p:spPr>
        </p:pic>
        <p:sp>
          <p:nvSpPr>
            <p:cNvPr id="16" name="TextBox 15"/>
            <p:cNvSpPr txBox="1"/>
            <p:nvPr/>
          </p:nvSpPr>
          <p:spPr>
            <a:xfrm>
              <a:off x="2153857" y="4362149"/>
              <a:ext cx="1217701" cy="338554"/>
            </a:xfrm>
            <a:prstGeom prst="rect">
              <a:avLst/>
            </a:prstGeom>
            <a:noFill/>
          </p:spPr>
          <p:txBody>
            <a:bodyPr wrap="none" rtlCol="0">
              <a:spAutoFit/>
            </a:bodyPr>
            <a:lstStyle/>
            <a:p>
              <a:r>
                <a:rPr lang="en-US" sz="1600" dirty="0">
                  <a:solidFill>
                    <a:schemeClr val="bg1">
                      <a:lumMod val="50000"/>
                    </a:schemeClr>
                  </a:solidFill>
                </a:rPr>
                <a:t>Q</a:t>
              </a:r>
              <a:r>
                <a:rPr lang="en-US" sz="1600" baseline="30000" dirty="0">
                  <a:solidFill>
                    <a:schemeClr val="bg1">
                      <a:lumMod val="50000"/>
                    </a:schemeClr>
                  </a:solidFill>
                </a:rPr>
                <a:t>2</a:t>
              </a:r>
              <a:r>
                <a:rPr lang="en-US" sz="1600" dirty="0">
                  <a:solidFill>
                    <a:schemeClr val="bg1">
                      <a:lumMod val="50000"/>
                    </a:schemeClr>
                  </a:solidFill>
                </a:rPr>
                <a:t>=1.5 GeV</a:t>
              </a:r>
              <a:r>
                <a:rPr lang="en-US" sz="1600" baseline="30000" dirty="0">
                  <a:solidFill>
                    <a:schemeClr val="bg1">
                      <a:lumMod val="50000"/>
                    </a:schemeClr>
                  </a:solidFill>
                </a:rPr>
                <a:t>2</a:t>
              </a:r>
            </a:p>
          </p:txBody>
        </p:sp>
        <p:sp>
          <p:nvSpPr>
            <p:cNvPr id="17" name="TextBox 16"/>
            <p:cNvSpPr txBox="1"/>
            <p:nvPr/>
          </p:nvSpPr>
          <p:spPr>
            <a:xfrm>
              <a:off x="2359442" y="5443451"/>
              <a:ext cx="1012116" cy="338554"/>
            </a:xfrm>
            <a:prstGeom prst="rect">
              <a:avLst/>
            </a:prstGeom>
            <a:noFill/>
          </p:spPr>
          <p:txBody>
            <a:bodyPr wrap="none" rtlCol="0">
              <a:spAutoFit/>
            </a:bodyPr>
            <a:lstStyle/>
            <a:p>
              <a:r>
                <a:rPr lang="en-US" sz="1600" dirty="0">
                  <a:solidFill>
                    <a:schemeClr val="bg1">
                      <a:lumMod val="50000"/>
                    </a:schemeClr>
                  </a:solidFill>
                </a:rPr>
                <a:t>1.75 GeV</a:t>
              </a:r>
              <a:r>
                <a:rPr lang="en-US" sz="1600" baseline="30000" dirty="0">
                  <a:solidFill>
                    <a:schemeClr val="bg1">
                      <a:lumMod val="50000"/>
                    </a:schemeClr>
                  </a:solidFill>
                </a:rPr>
                <a:t>2</a:t>
              </a:r>
            </a:p>
          </p:txBody>
        </p:sp>
        <p:sp>
          <p:nvSpPr>
            <p:cNvPr id="18" name="TextBox 17"/>
            <p:cNvSpPr txBox="1"/>
            <p:nvPr/>
          </p:nvSpPr>
          <p:spPr>
            <a:xfrm>
              <a:off x="2619229" y="6183763"/>
              <a:ext cx="752329" cy="338554"/>
            </a:xfrm>
            <a:prstGeom prst="rect">
              <a:avLst/>
            </a:prstGeom>
            <a:noFill/>
          </p:spPr>
          <p:txBody>
            <a:bodyPr wrap="none" rtlCol="0">
              <a:spAutoFit/>
            </a:bodyPr>
            <a:lstStyle/>
            <a:p>
              <a:r>
                <a:rPr lang="en-US" sz="1600" dirty="0">
                  <a:solidFill>
                    <a:schemeClr val="bg1">
                      <a:lumMod val="50000"/>
                    </a:schemeClr>
                  </a:solidFill>
                </a:rPr>
                <a:t>2 GeV</a:t>
              </a:r>
              <a:r>
                <a:rPr lang="en-US" sz="1600" baseline="30000" dirty="0">
                  <a:solidFill>
                    <a:schemeClr val="bg1">
                      <a:lumMod val="50000"/>
                    </a:schemeClr>
                  </a:solidFill>
                </a:rPr>
                <a:t>2</a:t>
              </a:r>
            </a:p>
          </p:txBody>
        </p:sp>
      </p:grpSp>
      <p:pic>
        <p:nvPicPr>
          <p:cNvPr id="21" name="Picture 20" descr="u6.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8" y="3594535"/>
            <a:ext cx="5237514" cy="914400"/>
          </a:xfrm>
          <a:prstGeom prst="rect">
            <a:avLst/>
          </a:prstGeom>
        </p:spPr>
      </p:pic>
      <p:pic>
        <p:nvPicPr>
          <p:cNvPr id="25" name="Picture 24" descr="u8.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701656"/>
            <a:ext cx="4416356" cy="914400"/>
          </a:xfrm>
          <a:prstGeom prst="rect">
            <a:avLst/>
          </a:prstGeom>
        </p:spPr>
      </p:pic>
      <p:sp>
        <p:nvSpPr>
          <p:cNvPr id="26" name="TextBox 25"/>
          <p:cNvSpPr txBox="1"/>
          <p:nvPr/>
        </p:nvSpPr>
        <p:spPr>
          <a:xfrm>
            <a:off x="243906" y="5782291"/>
            <a:ext cx="4846298" cy="1477328"/>
          </a:xfrm>
          <a:prstGeom prst="rect">
            <a:avLst/>
          </a:prstGeom>
          <a:noFill/>
        </p:spPr>
        <p:txBody>
          <a:bodyPr wrap="square" rtlCol="0">
            <a:spAutoFit/>
          </a:bodyPr>
          <a:lstStyle/>
          <a:p>
            <a:r>
              <a:rPr lang="en-US" dirty="0"/>
              <a:t>Dominance of </a:t>
            </a:r>
            <a:r>
              <a:rPr lang="en-US" dirty="0" err="1"/>
              <a:t>d</a:t>
            </a:r>
            <a:r>
              <a:rPr lang="en-US" dirty="0" err="1">
                <a:latin typeface="Symbol" charset="2"/>
                <a:cs typeface="Symbol" charset="2"/>
              </a:rPr>
              <a:t>s</a:t>
            </a:r>
            <a:r>
              <a:rPr lang="en-US" baseline="-25000" dirty="0" err="1"/>
              <a:t>T</a:t>
            </a:r>
            <a:r>
              <a:rPr lang="en-US" dirty="0"/>
              <a:t>/</a:t>
            </a:r>
            <a:r>
              <a:rPr lang="en-US" dirty="0" err="1"/>
              <a:t>dt</a:t>
            </a:r>
            <a:r>
              <a:rPr lang="en-US" dirty="0"/>
              <a:t>  observed like at </a:t>
            </a:r>
          </a:p>
          <a:p>
            <a:pPr marL="742950" lvl="1" indent="-285750">
              <a:buFont typeface="Arial"/>
              <a:buChar char="•"/>
            </a:pPr>
            <a:r>
              <a:rPr lang="en-US" dirty="0"/>
              <a:t>Hermes &amp; Hall C </a:t>
            </a:r>
            <a:r>
              <a:rPr lang="en-US" dirty="0">
                <a:latin typeface="Symbol" charset="2"/>
                <a:cs typeface="Symbol" charset="2"/>
              </a:rPr>
              <a:t>p</a:t>
            </a:r>
            <a:r>
              <a:rPr lang="en-US" baseline="30000" dirty="0"/>
              <a:t>+</a:t>
            </a:r>
          </a:p>
          <a:p>
            <a:pPr marL="742950" lvl="1" indent="-285750">
              <a:buFont typeface="Arial"/>
              <a:buChar char="•"/>
            </a:pPr>
            <a:r>
              <a:rPr lang="en-US" dirty="0"/>
              <a:t>Hall B, Hall A </a:t>
            </a:r>
            <a:r>
              <a:rPr lang="en-US" dirty="0">
                <a:latin typeface="Symbol" charset="2"/>
                <a:cs typeface="Symbol" charset="2"/>
              </a:rPr>
              <a:t>p</a:t>
            </a:r>
            <a:r>
              <a:rPr lang="en-US" baseline="30000" dirty="0"/>
              <a:t>0</a:t>
            </a:r>
          </a:p>
          <a:p>
            <a:r>
              <a:rPr lang="en-US" dirty="0"/>
              <a:t>  </a:t>
            </a:r>
          </a:p>
          <a:p>
            <a:endParaRPr lang="en-US" dirty="0"/>
          </a:p>
        </p:txBody>
      </p:sp>
    </p:spTree>
    <p:extLst>
      <p:ext uri="{BB962C8B-B14F-4D97-AF65-F5344CB8AC3E}">
        <p14:creationId xmlns:p14="http://schemas.microsoft.com/office/powerpoint/2010/main" val="1008815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764805"/>
            <a:ext cx="9144000" cy="4715555"/>
          </a:xfrm>
          <a:prstGeom prst="rect">
            <a:avLst/>
          </a:prstGeom>
        </p:spPr>
      </p:pic>
      <p:sp>
        <p:nvSpPr>
          <p:cNvPr id="4" name="Title 1"/>
          <p:cNvSpPr txBox="1">
            <a:spLocks/>
          </p:cNvSpPr>
          <p:nvPr/>
        </p:nvSpPr>
        <p:spPr>
          <a:xfrm>
            <a:off x="-1" y="0"/>
            <a:ext cx="9023089" cy="707085"/>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b="1" dirty="0"/>
              <a:t>E07-007: </a:t>
            </a:r>
            <a:r>
              <a:rPr lang="en-US" b="1" dirty="0">
                <a:latin typeface="Symbol" charset="2"/>
                <a:cs typeface="Symbol" charset="2"/>
              </a:rPr>
              <a:t>p</a:t>
            </a:r>
            <a:r>
              <a:rPr lang="en-US" b="1" baseline="30000" dirty="0"/>
              <a:t>0</a:t>
            </a:r>
            <a:r>
              <a:rPr lang="en-US" b="1" dirty="0"/>
              <a:t> fully separated contributions</a:t>
            </a:r>
          </a:p>
        </p:txBody>
      </p:sp>
      <p:grpSp>
        <p:nvGrpSpPr>
          <p:cNvPr id="14" name="Group 13"/>
          <p:cNvGrpSpPr/>
          <p:nvPr/>
        </p:nvGrpSpPr>
        <p:grpSpPr>
          <a:xfrm>
            <a:off x="199417" y="5952899"/>
            <a:ext cx="3512325" cy="707886"/>
            <a:chOff x="2" y="5598956"/>
            <a:chExt cx="3512325" cy="707886"/>
          </a:xfrm>
        </p:grpSpPr>
        <p:sp>
          <p:nvSpPr>
            <p:cNvPr id="5" name="TextBox 4"/>
            <p:cNvSpPr txBox="1"/>
            <p:nvPr/>
          </p:nvSpPr>
          <p:spPr>
            <a:xfrm>
              <a:off x="952462" y="5598956"/>
              <a:ext cx="2559865" cy="707886"/>
            </a:xfrm>
            <a:prstGeom prst="rect">
              <a:avLst/>
            </a:prstGeom>
            <a:noFill/>
          </p:spPr>
          <p:txBody>
            <a:bodyPr wrap="none" rtlCol="0">
              <a:spAutoFit/>
            </a:bodyPr>
            <a:lstStyle/>
            <a:p>
              <a:r>
                <a:rPr lang="en-US" sz="2000" dirty="0"/>
                <a:t>G-H-L ( JPG:NPP39 ‘12)</a:t>
              </a:r>
            </a:p>
            <a:p>
              <a:r>
                <a:rPr lang="en-US" sz="2000" dirty="0"/>
                <a:t>G-K  (EPJA47 ‘11) </a:t>
              </a:r>
            </a:p>
          </p:txBody>
        </p:sp>
        <p:cxnSp>
          <p:nvCxnSpPr>
            <p:cNvPr id="8" name="Straight Connector 7"/>
            <p:cNvCxnSpPr/>
            <p:nvPr/>
          </p:nvCxnSpPr>
          <p:spPr>
            <a:xfrm>
              <a:off x="2" y="5815408"/>
              <a:ext cx="822579"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 y="6112113"/>
              <a:ext cx="822579"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4306229" y="5682924"/>
            <a:ext cx="4795791" cy="923330"/>
          </a:xfrm>
          <a:prstGeom prst="rect">
            <a:avLst/>
          </a:prstGeom>
          <a:noFill/>
          <a:ln>
            <a:solidFill>
              <a:schemeClr val="tx1">
                <a:lumMod val="50000"/>
                <a:lumOff val="50000"/>
              </a:schemeClr>
            </a:solidFill>
          </a:ln>
        </p:spPr>
        <p:txBody>
          <a:bodyPr wrap="none" rtlCol="0">
            <a:spAutoFit/>
          </a:bodyPr>
          <a:lstStyle/>
          <a:p>
            <a:r>
              <a:rPr lang="en-US" dirty="0"/>
              <a:t>Small </a:t>
            </a:r>
            <a:r>
              <a:rPr lang="en-US" dirty="0" err="1"/>
              <a:t>d</a:t>
            </a:r>
            <a:r>
              <a:rPr lang="en-US" dirty="0" err="1">
                <a:latin typeface="Symbol" charset="2"/>
                <a:cs typeface="Symbol" charset="2"/>
              </a:rPr>
              <a:t>s</a:t>
            </a:r>
            <a:r>
              <a:rPr lang="en-US" baseline="-25000" dirty="0" err="1"/>
              <a:t>L</a:t>
            </a:r>
            <a:r>
              <a:rPr lang="en-US" dirty="0"/>
              <a:t>, large </a:t>
            </a:r>
            <a:r>
              <a:rPr lang="en-US" dirty="0" err="1"/>
              <a:t>d</a:t>
            </a:r>
            <a:r>
              <a:rPr lang="en-US" dirty="0" err="1">
                <a:latin typeface="Symbol" charset="2"/>
                <a:cs typeface="Symbol" charset="2"/>
              </a:rPr>
              <a:t>s</a:t>
            </a:r>
            <a:r>
              <a:rPr lang="en-US" baseline="-25000" dirty="0" err="1"/>
              <a:t>T</a:t>
            </a:r>
            <a:r>
              <a:rPr lang="en-US" dirty="0"/>
              <a:t>: models ok on these</a:t>
            </a:r>
          </a:p>
          <a:p>
            <a:r>
              <a:rPr lang="en-US" dirty="0"/>
              <a:t>Wrong sign  and t dependence on  </a:t>
            </a:r>
            <a:r>
              <a:rPr lang="en-US" dirty="0" err="1"/>
              <a:t>d</a:t>
            </a:r>
            <a:r>
              <a:rPr lang="en-US" dirty="0" err="1">
                <a:latin typeface="Symbol" charset="2"/>
                <a:cs typeface="Symbol" charset="2"/>
              </a:rPr>
              <a:t>s</a:t>
            </a:r>
            <a:r>
              <a:rPr lang="en-US" baseline="-25000" dirty="0" err="1"/>
              <a:t>TL</a:t>
            </a:r>
            <a:r>
              <a:rPr lang="en-US" dirty="0"/>
              <a:t> and </a:t>
            </a:r>
            <a:r>
              <a:rPr lang="en-US" dirty="0" err="1"/>
              <a:t>d</a:t>
            </a:r>
            <a:r>
              <a:rPr lang="en-US" dirty="0" err="1">
                <a:latin typeface="Symbol" charset="2"/>
                <a:cs typeface="Symbol" charset="2"/>
              </a:rPr>
              <a:t>s</a:t>
            </a:r>
            <a:r>
              <a:rPr lang="en-US" baseline="-25000" dirty="0" err="1"/>
              <a:t>TT</a:t>
            </a:r>
            <a:endParaRPr lang="en-US" dirty="0"/>
          </a:p>
          <a:p>
            <a:r>
              <a:rPr lang="en-US" dirty="0" err="1"/>
              <a:t>d</a:t>
            </a:r>
            <a:r>
              <a:rPr lang="en-US" dirty="0" err="1">
                <a:latin typeface="Symbol" charset="2"/>
                <a:cs typeface="Symbol" charset="2"/>
              </a:rPr>
              <a:t>s</a:t>
            </a:r>
            <a:r>
              <a:rPr lang="en-US" baseline="-25000" dirty="0" err="1"/>
              <a:t>TL</a:t>
            </a:r>
            <a:r>
              <a:rPr lang="en-US" dirty="0"/>
              <a:t> sizeable  =&gt; </a:t>
            </a:r>
            <a:r>
              <a:rPr lang="en-US" dirty="0" err="1"/>
              <a:t>d</a:t>
            </a:r>
            <a:r>
              <a:rPr lang="en-US" dirty="0" err="1">
                <a:latin typeface="Symbol" charset="2"/>
                <a:cs typeface="Symbol" charset="2"/>
              </a:rPr>
              <a:t>s</a:t>
            </a:r>
            <a:r>
              <a:rPr lang="en-US" baseline="-25000" dirty="0" err="1"/>
              <a:t>L</a:t>
            </a:r>
            <a:r>
              <a:rPr lang="en-US" dirty="0"/>
              <a:t> is small but not null</a:t>
            </a:r>
            <a:endParaRPr lang="en-US" sz="2400" dirty="0"/>
          </a:p>
        </p:txBody>
      </p:sp>
      <p:sp>
        <p:nvSpPr>
          <p:cNvPr id="10" name="TextBox 9"/>
          <p:cNvSpPr txBox="1"/>
          <p:nvPr/>
        </p:nvSpPr>
        <p:spPr>
          <a:xfrm>
            <a:off x="82102" y="5542126"/>
            <a:ext cx="4042537" cy="369332"/>
          </a:xfrm>
          <a:prstGeom prst="rect">
            <a:avLst/>
          </a:prstGeom>
          <a:noFill/>
        </p:spPr>
        <p:txBody>
          <a:bodyPr wrap="square" rtlCol="0">
            <a:spAutoFit/>
          </a:bodyPr>
          <a:lstStyle/>
          <a:p>
            <a:r>
              <a:rPr lang="en-US" dirty="0"/>
              <a:t>Models with </a:t>
            </a:r>
            <a:r>
              <a:rPr lang="en-US" dirty="0" err="1"/>
              <a:t>d</a:t>
            </a:r>
            <a:r>
              <a:rPr lang="en-US" dirty="0" err="1">
                <a:latin typeface="Symbol" charset="2"/>
                <a:cs typeface="Symbol" charset="2"/>
              </a:rPr>
              <a:t>s</a:t>
            </a:r>
            <a:r>
              <a:rPr lang="en-US" baseline="-25000" dirty="0" err="1"/>
              <a:t>T</a:t>
            </a:r>
            <a:r>
              <a:rPr lang="en-US" dirty="0"/>
              <a:t> factorization scheme</a:t>
            </a:r>
            <a:endParaRPr lang="en-US" sz="2400" dirty="0"/>
          </a:p>
        </p:txBody>
      </p:sp>
    </p:spTree>
    <p:extLst>
      <p:ext uri="{BB962C8B-B14F-4D97-AF65-F5344CB8AC3E}">
        <p14:creationId xmlns:p14="http://schemas.microsoft.com/office/powerpoint/2010/main" val="4015705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4851"/>
            <a:ext cx="6400800" cy="682124"/>
          </a:xfrm>
        </p:spPr>
        <p:txBody>
          <a:bodyPr>
            <a:normAutofit/>
          </a:bodyPr>
          <a:lstStyle/>
          <a:p>
            <a:r>
              <a:rPr lang="en-US" dirty="0"/>
              <a:t>J. Roche (Ohio University)</a:t>
            </a:r>
          </a:p>
          <a:p>
            <a:endParaRPr lang="en-US" dirty="0"/>
          </a:p>
        </p:txBody>
      </p:sp>
      <p:sp>
        <p:nvSpPr>
          <p:cNvPr id="5" name="Subtitle 2"/>
          <p:cNvSpPr txBox="1">
            <a:spLocks/>
          </p:cNvSpPr>
          <p:nvPr/>
        </p:nvSpPr>
        <p:spPr>
          <a:xfrm>
            <a:off x="512120" y="1932547"/>
            <a:ext cx="8269594" cy="425334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85000" lnSpcReduction="10000"/>
          </a:bodyPr>
          <a:lstStyle/>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a:ln>
                  <a:noFill/>
                </a:ln>
                <a:solidFill>
                  <a:schemeClr val="tx1">
                    <a:lumMod val="50000"/>
                    <a:lumOff val="50000"/>
                  </a:schemeClr>
                </a:solidFill>
                <a:effectLst/>
                <a:uLnTx/>
                <a:uFillTx/>
                <a:cs typeface="Comic Sans MS"/>
              </a:rPr>
              <a:t>Hard exclusive</a:t>
            </a:r>
            <a:r>
              <a:rPr kumimoji="0" lang="en-US" sz="2700" b="0" i="0" u="none" strike="noStrike" kern="1200" cap="none" spc="0" normalizeH="0" noProof="0" dirty="0">
                <a:ln>
                  <a:noFill/>
                </a:ln>
                <a:solidFill>
                  <a:schemeClr val="tx1">
                    <a:lumMod val="50000"/>
                    <a:lumOff val="50000"/>
                  </a:schemeClr>
                </a:solidFill>
                <a:effectLst/>
                <a:uLnTx/>
                <a:uFillTx/>
                <a:cs typeface="Comic Sans MS"/>
              </a:rPr>
              <a:t> reactions allow </a:t>
            </a:r>
            <a:r>
              <a:rPr lang="en-US" sz="2700" dirty="0">
                <a:solidFill>
                  <a:schemeClr val="tx1">
                    <a:lumMod val="50000"/>
                    <a:lumOff val="50000"/>
                  </a:schemeClr>
                </a:solidFill>
                <a:cs typeface="Comic Sans MS"/>
              </a:rPr>
              <a:t>the study of the 3D structure of nucleon through the measure of Generalized Parton Distributions that goes beyond what can be achieved with Elastic and Deep Inelastic Scattering.</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700" b="0" i="0" u="none" strike="noStrike" kern="1200" cap="none" spc="0" normalizeH="0" noProof="0" dirty="0">
              <a:ln>
                <a:noFill/>
              </a:ln>
              <a:solidFill>
                <a:schemeClr val="tx1">
                  <a:lumMod val="50000"/>
                  <a:lumOff val="50000"/>
                </a:schemeClr>
              </a:solidFill>
              <a:effectLst/>
              <a:uLnTx/>
              <a:uFillTx/>
              <a:cs typeface="Comic Sans MS"/>
            </a:endParaRP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noProof="0" dirty="0">
                <a:ln>
                  <a:noFill/>
                </a:ln>
                <a:solidFill>
                  <a:srgbClr val="7F7F7F"/>
                </a:solidFill>
                <a:effectLst/>
                <a:uLnTx/>
                <a:uFillTx/>
                <a:cs typeface="Comic Sans MS"/>
              </a:rPr>
              <a:t>Dedicated experiments are conducted world-wide. In the valence region, </a:t>
            </a:r>
            <a:r>
              <a:rPr lang="en-US" sz="2700" noProof="0" dirty="0">
                <a:solidFill>
                  <a:srgbClr val="7F7F7F"/>
                </a:solidFill>
                <a:cs typeface="Comic Sans MS"/>
              </a:rPr>
              <a:t>t</a:t>
            </a:r>
            <a:r>
              <a:rPr lang="en-US" sz="2700" dirty="0">
                <a:solidFill>
                  <a:srgbClr val="7F7F7F"/>
                </a:solidFill>
                <a:cs typeface="Comic Sans MS"/>
              </a:rPr>
              <a:t>he growing set of existing results is helping refine our approach to extracting  the GPDs from the data.</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lang="en-US" sz="2700" dirty="0">
              <a:solidFill>
                <a:srgbClr val="7F7F7F"/>
              </a:solidFill>
              <a:cs typeface="Comic Sans MS"/>
            </a:endParaRPr>
          </a:p>
          <a:p>
            <a:pPr marL="457200" indent="-457200" algn="just">
              <a:spcBef>
                <a:spcPct val="20000"/>
              </a:spcBef>
              <a:buFont typeface="Arial"/>
              <a:buChar char="•"/>
              <a:defRPr/>
            </a:pPr>
            <a:r>
              <a:rPr lang="en-US" sz="2700" dirty="0">
                <a:solidFill>
                  <a:schemeClr val="tx1"/>
                </a:solidFill>
                <a:cs typeface="Comic Sans MS"/>
              </a:rPr>
              <a:t>DVCS experiments are an essential part of the comprehensive GPD program with the 12 </a:t>
            </a:r>
            <a:r>
              <a:rPr lang="en-US" sz="2700" dirty="0" err="1">
                <a:solidFill>
                  <a:schemeClr val="tx1"/>
                </a:solidFill>
                <a:cs typeface="Comic Sans MS"/>
              </a:rPr>
              <a:t>GeV</a:t>
            </a:r>
            <a:r>
              <a:rPr lang="en-US" sz="2700" dirty="0">
                <a:solidFill>
                  <a:schemeClr val="tx1"/>
                </a:solidFill>
                <a:cs typeface="Comic Sans MS"/>
              </a:rPr>
              <a:t> CEBAF beam </a:t>
            </a:r>
            <a:r>
              <a:rPr lang="en-US" sz="2100" dirty="0">
                <a:solidFill>
                  <a:schemeClr val="tx1"/>
                </a:solidFill>
                <a:cs typeface="Comic Sans MS"/>
              </a:rPr>
              <a:t>and the EIC</a:t>
            </a:r>
            <a:r>
              <a:rPr lang="en-US" sz="2200" dirty="0">
                <a:solidFill>
                  <a:schemeClr val="tx1"/>
                </a:solidFill>
                <a:cs typeface="Comic Sans MS"/>
              </a:rPr>
              <a:t>. </a:t>
            </a:r>
            <a:endParaRPr kumimoji="0" lang="en-US" sz="2800" b="0" i="0" u="none" strike="noStrike" kern="1200" cap="none" spc="0" normalizeH="0" baseline="0" noProof="0" dirty="0">
              <a:ln>
                <a:noFill/>
              </a:ln>
              <a:solidFill>
                <a:schemeClr val="tx1"/>
              </a:solidFill>
              <a:effectLst/>
              <a:uLnTx/>
              <a:uFillTx/>
              <a:latin typeface="Comic Sans MS"/>
              <a:cs typeface="Comic Sans MS"/>
            </a:endParaRPr>
          </a:p>
        </p:txBody>
      </p:sp>
      <p:pic>
        <p:nvPicPr>
          <p:cNvPr id="4" name="Picture 3" descr="ns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5" y="6280713"/>
            <a:ext cx="502920" cy="505949"/>
          </a:xfrm>
          <a:prstGeom prst="rect">
            <a:avLst/>
          </a:prstGeom>
        </p:spPr>
      </p:pic>
      <p:sp>
        <p:nvSpPr>
          <p:cNvPr id="8" name="Title 1"/>
          <p:cNvSpPr txBox="1">
            <a:spLocks/>
          </p:cNvSpPr>
          <p:nvPr/>
        </p:nvSpPr>
        <p:spPr>
          <a:xfrm>
            <a:off x="0" y="9968"/>
            <a:ext cx="9144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400" b="1" kern="1200">
                <a:solidFill>
                  <a:srgbClr val="008000"/>
                </a:solidFill>
                <a:latin typeface="+mj-lt"/>
                <a:ea typeface="+mj-ea"/>
                <a:cs typeface="Comic Sans MS"/>
              </a:defRPr>
            </a:lvl1pPr>
          </a:lstStyle>
          <a:p>
            <a:r>
              <a:rPr lang="en-US" sz="3600" spc="-150" dirty="0"/>
              <a:t>A glimpse of gluon through </a:t>
            </a:r>
            <a:br>
              <a:rPr lang="en-US" sz="3600" spc="-150" dirty="0"/>
            </a:br>
            <a:r>
              <a:rPr lang="en-US" sz="3600" spc="-150" dirty="0"/>
              <a:t>Deeply Virtual Compton Scattering on the proton</a:t>
            </a:r>
          </a:p>
        </p:txBody>
      </p:sp>
    </p:spTree>
    <p:extLst>
      <p:ext uri="{BB962C8B-B14F-4D97-AF65-F5344CB8AC3E}">
        <p14:creationId xmlns:p14="http://schemas.microsoft.com/office/powerpoint/2010/main" val="4024309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00703" cy="1143000"/>
          </a:xfrm>
        </p:spPr>
        <p:txBody>
          <a:bodyPr>
            <a:normAutofit/>
          </a:bodyPr>
          <a:lstStyle/>
          <a:p>
            <a:r>
              <a:rPr lang="en-US" sz="3200" b="1" dirty="0" err="1">
                <a:solidFill>
                  <a:schemeClr val="tx1"/>
                </a:solidFill>
              </a:rPr>
              <a:t>JLab</a:t>
            </a:r>
            <a:endParaRPr lang="en-US" sz="3200" b="1" dirty="0">
              <a:solidFill>
                <a:schemeClr val="tx1"/>
              </a:solidFill>
            </a:endParaRPr>
          </a:p>
        </p:txBody>
      </p:sp>
      <p:pic>
        <p:nvPicPr>
          <p:cNvPr id="4" name="Content Placeholder 3" descr="CEBAF-12-GeV-Upgrade.jpg"/>
          <p:cNvPicPr>
            <a:picLocks noGrp="1" noChangeAspect="1"/>
          </p:cNvPicPr>
          <p:nvPr>
            <p:ph idx="1"/>
          </p:nvPr>
        </p:nvPicPr>
        <p:blipFill>
          <a:blip r:embed="rId2">
            <a:extLst>
              <a:ext uri="{28A0092B-C50C-407E-A947-70E740481C1C}">
                <a14:useLocalDpi xmlns:a14="http://schemas.microsoft.com/office/drawing/2010/main" val="0"/>
              </a:ext>
            </a:extLst>
          </a:blip>
          <a:srcRect l="-11028" r="-11028"/>
          <a:stretch>
            <a:fillRect/>
          </a:stretch>
        </p:blipFill>
        <p:spPr>
          <a:xfrm>
            <a:off x="479513" y="292264"/>
            <a:ext cx="7256625" cy="4458966"/>
          </a:xfrm>
        </p:spPr>
      </p:pic>
      <p:sp>
        <p:nvSpPr>
          <p:cNvPr id="5" name="TextBox 4"/>
          <p:cNvSpPr txBox="1"/>
          <p:nvPr/>
        </p:nvSpPr>
        <p:spPr>
          <a:xfrm>
            <a:off x="141943" y="4983158"/>
            <a:ext cx="7007046" cy="1754327"/>
          </a:xfrm>
          <a:prstGeom prst="rect">
            <a:avLst/>
          </a:prstGeom>
          <a:noFill/>
        </p:spPr>
        <p:txBody>
          <a:bodyPr wrap="none" rtlCol="0">
            <a:spAutoFit/>
          </a:bodyPr>
          <a:lstStyle/>
          <a:p>
            <a:r>
              <a:rPr lang="en-US" b="1" dirty="0"/>
              <a:t>Physics topics:</a:t>
            </a:r>
          </a:p>
          <a:p>
            <a:pPr marL="285750" indent="-285750">
              <a:buFont typeface="Arial"/>
              <a:buChar char="•"/>
            </a:pPr>
            <a:r>
              <a:rPr lang="en-US" dirty="0"/>
              <a:t>Search for exotic mesons</a:t>
            </a:r>
          </a:p>
          <a:p>
            <a:pPr marL="285750" indent="-285750">
              <a:buFont typeface="Arial"/>
              <a:buChar char="•"/>
            </a:pPr>
            <a:r>
              <a:rPr lang="en-US" dirty="0"/>
              <a:t>Search for Physics beyond the Standard Model</a:t>
            </a:r>
          </a:p>
          <a:p>
            <a:pPr marL="285750" indent="-285750">
              <a:buFont typeface="Arial"/>
              <a:buChar char="•"/>
            </a:pPr>
            <a:r>
              <a:rPr lang="en-US" dirty="0"/>
              <a:t>Study of the spin and flavor dependence of valence PDFs</a:t>
            </a:r>
          </a:p>
          <a:p>
            <a:pPr marL="285750" indent="-285750">
              <a:buFont typeface="Arial"/>
              <a:buChar char="•"/>
            </a:pPr>
            <a:r>
              <a:rPr lang="en-US" dirty="0"/>
              <a:t>Study of modification of the quark structure in dense nuclear medium</a:t>
            </a:r>
          </a:p>
          <a:p>
            <a:pPr marL="285750" indent="-285750">
              <a:buFont typeface="Arial"/>
              <a:buChar char="•"/>
            </a:pPr>
            <a:r>
              <a:rPr lang="en-US" dirty="0"/>
              <a:t>Study of the 3-D structure of the nucleon (GPDs-TMDs)</a:t>
            </a:r>
          </a:p>
        </p:txBody>
      </p:sp>
      <p:sp>
        <p:nvSpPr>
          <p:cNvPr id="6" name="TextBox 5"/>
          <p:cNvSpPr txBox="1"/>
          <p:nvPr/>
        </p:nvSpPr>
        <p:spPr>
          <a:xfrm>
            <a:off x="6151032" y="1058674"/>
            <a:ext cx="2841781" cy="369332"/>
          </a:xfrm>
          <a:prstGeom prst="rect">
            <a:avLst/>
          </a:prstGeom>
          <a:solidFill>
            <a:srgbClr val="FFFFFF"/>
          </a:solidFill>
          <a:ln w="38100" cmpd="sng">
            <a:noFill/>
          </a:ln>
        </p:spPr>
        <p:txBody>
          <a:bodyPr wrap="square" rtlCol="0">
            <a:spAutoFit/>
          </a:bodyPr>
          <a:lstStyle/>
          <a:p>
            <a:r>
              <a:rPr lang="en-US" dirty="0"/>
              <a:t>80 </a:t>
            </a:r>
            <a:r>
              <a:rPr lang="en-US" dirty="0">
                <a:latin typeface="Symbol" charset="2"/>
                <a:cs typeface="Symbol" charset="2"/>
              </a:rPr>
              <a:t>m</a:t>
            </a:r>
            <a:r>
              <a:rPr lang="en-US" dirty="0"/>
              <a:t>A highly polarized beam</a:t>
            </a:r>
          </a:p>
        </p:txBody>
      </p:sp>
    </p:spTree>
    <p:extLst>
      <p:ext uri="{BB962C8B-B14F-4D97-AF65-F5344CB8AC3E}">
        <p14:creationId xmlns:p14="http://schemas.microsoft.com/office/powerpoint/2010/main" val="3732956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52" y="148477"/>
            <a:ext cx="8229600" cy="979239"/>
          </a:xfrm>
        </p:spPr>
        <p:txBody>
          <a:bodyPr/>
          <a:lstStyle/>
          <a:p>
            <a:r>
              <a:rPr lang="en-US" b="1" dirty="0"/>
              <a:t>Overall </a:t>
            </a:r>
            <a:r>
              <a:rPr lang="en-US" b="1" dirty="0" err="1"/>
              <a:t>JLab</a:t>
            </a:r>
            <a:r>
              <a:rPr lang="en-US" b="1" dirty="0"/>
              <a:t> 12 </a:t>
            </a:r>
            <a:r>
              <a:rPr lang="en-US" b="1" dirty="0" err="1"/>
              <a:t>GeV</a:t>
            </a:r>
            <a:r>
              <a:rPr lang="en-US" b="1" dirty="0"/>
              <a:t> DVCS proposals </a:t>
            </a:r>
          </a:p>
        </p:txBody>
      </p:sp>
      <p:pic>
        <p:nvPicPr>
          <p:cNvPr id="6" name="Content Placeholder 5" descr="u12.tiff"/>
          <p:cNvPicPr>
            <a:picLocks noGrp="1" noChangeAspect="1"/>
          </p:cNvPicPr>
          <p:nvPr>
            <p:ph idx="1"/>
          </p:nvPr>
        </p:nvPicPr>
        <p:blipFill>
          <a:blip r:embed="rId2">
            <a:extLst>
              <a:ext uri="{28A0092B-C50C-407E-A947-70E740481C1C}">
                <a14:useLocalDpi xmlns:a14="http://schemas.microsoft.com/office/drawing/2010/main" val="0"/>
              </a:ext>
            </a:extLst>
          </a:blip>
          <a:srcRect t="6940" b="6940"/>
          <a:stretch>
            <a:fillRect/>
          </a:stretch>
        </p:blipFill>
        <p:spPr>
          <a:xfrm>
            <a:off x="24151" y="2129254"/>
            <a:ext cx="6116014" cy="3758096"/>
          </a:xfrm>
        </p:spPr>
      </p:pic>
      <p:grpSp>
        <p:nvGrpSpPr>
          <p:cNvPr id="5" name="Group 4"/>
          <p:cNvGrpSpPr/>
          <p:nvPr/>
        </p:nvGrpSpPr>
        <p:grpSpPr>
          <a:xfrm>
            <a:off x="5694750" y="2005232"/>
            <a:ext cx="3263172" cy="738664"/>
            <a:chOff x="5694750" y="1189925"/>
            <a:chExt cx="3131768" cy="738664"/>
          </a:xfrm>
        </p:grpSpPr>
        <p:sp>
          <p:nvSpPr>
            <p:cNvPr id="3" name="Left Arrow 2"/>
            <p:cNvSpPr/>
            <p:nvPr/>
          </p:nvSpPr>
          <p:spPr>
            <a:xfrm>
              <a:off x="5694750" y="1264102"/>
              <a:ext cx="656209" cy="257769"/>
            </a:xfrm>
            <a:prstGeom prst="leftArrow">
              <a:avLst>
                <a:gd name="adj1" fmla="val 13853"/>
                <a:gd name="adj2" fmla="val 74138"/>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185406" y="1189925"/>
              <a:ext cx="2641112" cy="738664"/>
            </a:xfrm>
            <a:prstGeom prst="rect">
              <a:avLst/>
            </a:prstGeom>
            <a:solidFill>
              <a:schemeClr val="accent1">
                <a:lumMod val="40000"/>
                <a:lumOff val="60000"/>
              </a:schemeClr>
            </a:solidFill>
          </p:spPr>
          <p:txBody>
            <a:bodyPr wrap="square" rtlCol="0">
              <a:spAutoFit/>
            </a:bodyPr>
            <a:lstStyle/>
            <a:p>
              <a:r>
                <a:rPr lang="en-US" dirty="0"/>
                <a:t>Q</a:t>
              </a:r>
              <a:r>
                <a:rPr lang="en-US" baseline="30000" dirty="0"/>
                <a:t>2</a:t>
              </a:r>
              <a:r>
                <a:rPr lang="en-US" dirty="0"/>
                <a:t> scans at various  </a:t>
              </a:r>
              <a:r>
                <a:rPr lang="en-US" dirty="0" err="1"/>
                <a:t>x</a:t>
              </a:r>
              <a:r>
                <a:rPr lang="en-US" baseline="-25000" dirty="0" err="1"/>
                <a:t>B</a:t>
              </a:r>
              <a:endParaRPr lang="en-US" baseline="-25000" dirty="0"/>
            </a:p>
            <a:p>
              <a:r>
                <a:rPr lang="en-US" baseline="-25000" dirty="0"/>
                <a:t>(data taking “completed” at the end of 2016)</a:t>
              </a:r>
            </a:p>
          </p:txBody>
        </p:sp>
      </p:grpSp>
    </p:spTree>
    <p:extLst>
      <p:ext uri="{BB962C8B-B14F-4D97-AF65-F5344CB8AC3E}">
        <p14:creationId xmlns:p14="http://schemas.microsoft.com/office/powerpoint/2010/main" val="9488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01" y="0"/>
            <a:ext cx="8686800" cy="691118"/>
          </a:xfrm>
        </p:spPr>
        <p:txBody>
          <a:bodyPr>
            <a:normAutofit/>
          </a:bodyPr>
          <a:lstStyle/>
          <a:p>
            <a:r>
              <a:rPr lang="en-US" sz="3200" b="1" spc="-150" dirty="0"/>
              <a:t>DVCS: some details beyond leading order</a:t>
            </a:r>
          </a:p>
        </p:txBody>
      </p:sp>
      <p:grpSp>
        <p:nvGrpSpPr>
          <p:cNvPr id="8" name="Group 7"/>
          <p:cNvGrpSpPr/>
          <p:nvPr/>
        </p:nvGrpSpPr>
        <p:grpSpPr>
          <a:xfrm>
            <a:off x="5814581" y="1163955"/>
            <a:ext cx="2660819" cy="1170432"/>
            <a:chOff x="1" y="5349846"/>
            <a:chExt cx="2660819" cy="1347147"/>
          </a:xfrm>
        </p:grpSpPr>
        <p:pic>
          <p:nvPicPr>
            <p:cNvPr id="9" name="Picture 8" descr="y12.tiff"/>
            <p:cNvPicPr>
              <a:picLocks noChangeAspect="1"/>
            </p:cNvPicPr>
            <p:nvPr/>
          </p:nvPicPr>
          <p:blipFill>
            <a:blip r:embed="rId2"/>
            <a:stretch>
              <a:fillRect/>
            </a:stretch>
          </p:blipFill>
          <p:spPr>
            <a:xfrm>
              <a:off x="1" y="5459970"/>
              <a:ext cx="2286000" cy="1237023"/>
            </a:xfrm>
            <a:prstGeom prst="rect">
              <a:avLst/>
            </a:prstGeom>
          </p:spPr>
        </p:pic>
        <p:sp>
          <p:nvSpPr>
            <p:cNvPr id="10" name="TextBox 9"/>
            <p:cNvSpPr txBox="1"/>
            <p:nvPr/>
          </p:nvSpPr>
          <p:spPr>
            <a:xfrm>
              <a:off x="2075808" y="5349846"/>
              <a:ext cx="585012" cy="400110"/>
            </a:xfrm>
            <a:prstGeom prst="rect">
              <a:avLst/>
            </a:prstGeom>
            <a:solidFill>
              <a:srgbClr val="FFFFFF"/>
            </a:solidFill>
          </p:spPr>
          <p:txBody>
            <a:bodyPr wrap="square" rtlCol="0">
              <a:spAutoFit/>
            </a:bodyPr>
            <a:lstStyle/>
            <a:p>
              <a:r>
                <a:rPr lang="en-US" sz="2000" dirty="0">
                  <a:solidFill>
                    <a:srgbClr val="FF0000"/>
                  </a:solidFill>
                  <a:latin typeface="Symbol" charset="2"/>
                  <a:cs typeface="Symbol" charset="2"/>
                </a:rPr>
                <a:t>f</a:t>
              </a:r>
              <a:endParaRPr lang="en-US" sz="2000" baseline="-25000" dirty="0">
                <a:solidFill>
                  <a:srgbClr val="FF0000"/>
                </a:solidFill>
                <a:latin typeface="Symbol" charset="2"/>
                <a:cs typeface="Symbol" charset="2"/>
              </a:endParaRPr>
            </a:p>
          </p:txBody>
        </p:sp>
      </p:grpSp>
      <p:grpSp>
        <p:nvGrpSpPr>
          <p:cNvPr id="11" name="Group 10"/>
          <p:cNvGrpSpPr>
            <a:grpSpLocks noChangeAspect="1"/>
          </p:cNvGrpSpPr>
          <p:nvPr/>
        </p:nvGrpSpPr>
        <p:grpSpPr>
          <a:xfrm>
            <a:off x="429459" y="915111"/>
            <a:ext cx="4217534" cy="4320000"/>
            <a:chOff x="5063068" y="2550582"/>
            <a:chExt cx="3213761" cy="3291840"/>
          </a:xfrm>
        </p:grpSpPr>
        <p:pic>
          <p:nvPicPr>
            <p:cNvPr id="6" name="Picture 5" descr="u6.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068" y="2550582"/>
              <a:ext cx="3058907" cy="3291840"/>
            </a:xfrm>
            <a:prstGeom prst="rect">
              <a:avLst/>
            </a:prstGeom>
          </p:spPr>
        </p:pic>
        <p:sp>
          <p:nvSpPr>
            <p:cNvPr id="7" name="Rectangle 6"/>
            <p:cNvSpPr/>
            <p:nvPr/>
          </p:nvSpPr>
          <p:spPr>
            <a:xfrm>
              <a:off x="7126918" y="4884242"/>
              <a:ext cx="1149911" cy="36015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58401AD5-F233-BA44-B2DC-FC82350DAB56}"/>
              </a:ext>
            </a:extLst>
          </p:cNvPr>
          <p:cNvPicPr>
            <a:picLocks noChangeAspect="1"/>
          </p:cNvPicPr>
          <p:nvPr/>
        </p:nvPicPr>
        <p:blipFill>
          <a:blip r:embed="rId4"/>
          <a:stretch>
            <a:fillRect/>
          </a:stretch>
        </p:blipFill>
        <p:spPr>
          <a:xfrm>
            <a:off x="5122076" y="3133980"/>
            <a:ext cx="3671009" cy="2160000"/>
          </a:xfrm>
          <a:prstGeom prst="rect">
            <a:avLst/>
          </a:prstGeom>
        </p:spPr>
      </p:pic>
      <p:sp>
        <p:nvSpPr>
          <p:cNvPr id="17" name="TextBox 16">
            <a:extLst>
              <a:ext uri="{FF2B5EF4-FFF2-40B4-BE49-F238E27FC236}">
                <a16:creationId xmlns:a16="http://schemas.microsoft.com/office/drawing/2014/main" id="{B215F6E1-D98D-6F4F-AC29-E9A09356A13B}"/>
              </a:ext>
            </a:extLst>
          </p:cNvPr>
          <p:cNvSpPr txBox="1"/>
          <p:nvPr/>
        </p:nvSpPr>
        <p:spPr>
          <a:xfrm>
            <a:off x="956958" y="5664774"/>
            <a:ext cx="7380069"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dirty="0"/>
              <a:t>The Q</a:t>
            </a:r>
            <a:r>
              <a:rPr lang="fr-FR" baseline="30000" dirty="0"/>
              <a:t>2</a:t>
            </a:r>
            <a:r>
              <a:rPr lang="fr-FR" dirty="0"/>
              <a:t>−dependence of cross sections </a:t>
            </a:r>
            <a:r>
              <a:rPr lang="fr-FR" dirty="0" err="1"/>
              <a:t>is</a:t>
            </a:r>
            <a:r>
              <a:rPr lang="fr-FR" dirty="0"/>
              <a:t> the </a:t>
            </a:r>
            <a:r>
              <a:rPr lang="fr-FR" dirty="0" err="1"/>
              <a:t>only</a:t>
            </a:r>
            <a:r>
              <a:rPr lang="fr-FR" dirty="0"/>
              <a:t> </a:t>
            </a:r>
            <a:r>
              <a:rPr lang="fr-FR" dirty="0" err="1"/>
              <a:t>unambiguous</a:t>
            </a:r>
            <a:r>
              <a:rPr lang="fr-FR" dirty="0"/>
              <a:t> </a:t>
            </a:r>
            <a:r>
              <a:rPr lang="fr-FR" dirty="0" err="1"/>
              <a:t>way</a:t>
            </a:r>
            <a:r>
              <a:rPr lang="fr-FR" dirty="0"/>
              <a:t> to </a:t>
            </a:r>
            <a:r>
              <a:rPr lang="fr-FR" dirty="0" err="1"/>
              <a:t>separate</a:t>
            </a:r>
            <a:r>
              <a:rPr lang="fr-FR" dirty="0"/>
              <a:t> </a:t>
            </a:r>
            <a:r>
              <a:rPr lang="fr-FR" dirty="0" err="1"/>
              <a:t>higher</a:t>
            </a:r>
            <a:r>
              <a:rPr lang="fr-FR" dirty="0"/>
              <a:t> twist contributions to </a:t>
            </a:r>
            <a:r>
              <a:rPr lang="fr-FR" dirty="0" err="1"/>
              <a:t>Deeply</a:t>
            </a:r>
            <a:r>
              <a:rPr lang="fr-FR" dirty="0"/>
              <a:t> Virtual Compton </a:t>
            </a:r>
            <a:r>
              <a:rPr lang="fr-FR" dirty="0" err="1"/>
              <a:t>Scattering</a:t>
            </a:r>
            <a:r>
              <a:rPr lang="fr-FR" dirty="0"/>
              <a:t> (DVCS) and </a:t>
            </a:r>
            <a:r>
              <a:rPr lang="fr-FR" dirty="0" err="1"/>
              <a:t>other</a:t>
            </a:r>
            <a:r>
              <a:rPr lang="fr-FR" dirty="0"/>
              <a:t> exclusive </a:t>
            </a:r>
            <a:r>
              <a:rPr lang="fr-FR" dirty="0" err="1"/>
              <a:t>channels</a:t>
            </a:r>
            <a:r>
              <a:rPr lang="fr-FR" dirty="0"/>
              <a:t>. </a:t>
            </a:r>
            <a:endParaRPr lang="fr-FR" sz="2000" dirty="0"/>
          </a:p>
        </p:txBody>
      </p:sp>
    </p:spTree>
    <p:extLst>
      <p:ext uri="{BB962C8B-B14F-4D97-AF65-F5344CB8AC3E}">
        <p14:creationId xmlns:p14="http://schemas.microsoft.com/office/powerpoint/2010/main" val="1030968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xq2full"/>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15900" y="3645040"/>
            <a:ext cx="4389121" cy="2971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196752"/>
            <a:ext cx="3744416" cy="254916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699010"/>
            <a:ext cx="4200122" cy="2922969"/>
          </a:xfrm>
          <a:prstGeom prst="rect">
            <a:avLst/>
          </a:prstGeom>
        </p:spPr>
      </p:pic>
      <p:sp>
        <p:nvSpPr>
          <p:cNvPr id="2050" name="Text Box 4"/>
          <p:cNvSpPr txBox="1">
            <a:spLocks noChangeArrowheads="1"/>
          </p:cNvSpPr>
          <p:nvPr/>
        </p:nvSpPr>
        <p:spPr bwMode="auto">
          <a:xfrm>
            <a:off x="0" y="10063"/>
            <a:ext cx="9144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a:solidFill>
                  <a:srgbClr val="008000"/>
                </a:solidFill>
              </a:rPr>
              <a:t> E12-06-114 DVCS/Hall A experiment at 11 GeV</a:t>
            </a:r>
          </a:p>
        </p:txBody>
      </p:sp>
      <p:sp>
        <p:nvSpPr>
          <p:cNvPr id="2061" name="AutoShape 19" descr="https://mail.google.com/mail/?attid=0.1&amp;disp=emb&amp;view=att&amp;th=1304ad1a3e24c20a"/>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62" name="AutoShape 21" descr="https://mail.google.com/mail/?attid=0.1&amp;disp=emb&amp;view=att&amp;th=1304ad1a3e24c20a"/>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63" name="AutoShape 23" descr="https://mail.google.com/mail/?attid=0.1&amp;disp=emb&amp;view=att&amp;th=1304ad1a3e24c20a"/>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5" name="Picture 2" descr="C:\Users\munoz\Downloads\c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403" y="3728992"/>
            <a:ext cx="3903077" cy="264691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907704" y="1589311"/>
            <a:ext cx="2376264" cy="615553"/>
          </a:xfrm>
          <a:prstGeom prst="rect">
            <a:avLst/>
          </a:prstGeom>
          <a:noFill/>
        </p:spPr>
        <p:txBody>
          <a:bodyPr wrap="square" rtlCol="0">
            <a:spAutoFit/>
          </a:bodyPr>
          <a:lstStyle/>
          <a:p>
            <a:pPr algn="ctr"/>
            <a:r>
              <a:rPr lang="en-US" sz="1700" dirty="0">
                <a:solidFill>
                  <a:srgbClr val="199E12"/>
                </a:solidFill>
                <a:latin typeface="Symbol" panose="05050102010706020507" pitchFamily="18" charset="2"/>
                <a:cs typeface="Symap" panose="00000400000000000000" pitchFamily="2" charset="0"/>
              </a:rPr>
              <a:t>p</a:t>
            </a:r>
            <a:r>
              <a:rPr lang="en-US" sz="1700" baseline="30000" dirty="0">
                <a:solidFill>
                  <a:srgbClr val="199E12"/>
                </a:solidFill>
                <a:latin typeface="Comic Sans MS" panose="030F0702030302020204" pitchFamily="66" charset="0"/>
              </a:rPr>
              <a:t>0</a:t>
            </a:r>
            <a:r>
              <a:rPr lang="en-US" sz="1700" dirty="0">
                <a:solidFill>
                  <a:srgbClr val="199E12"/>
                </a:solidFill>
                <a:latin typeface="Comic Sans MS" panose="030F0702030302020204" pitchFamily="66" charset="0"/>
              </a:rPr>
              <a:t> ’s reconstructed in DVCS calorimeter </a:t>
            </a:r>
          </a:p>
        </p:txBody>
      </p:sp>
      <p:sp>
        <p:nvSpPr>
          <p:cNvPr id="46" name="TextBox 45"/>
          <p:cNvSpPr txBox="1"/>
          <p:nvPr/>
        </p:nvSpPr>
        <p:spPr>
          <a:xfrm>
            <a:off x="5406068" y="4018488"/>
            <a:ext cx="2736304" cy="615553"/>
          </a:xfrm>
          <a:prstGeom prst="rect">
            <a:avLst/>
          </a:prstGeom>
          <a:noFill/>
        </p:spPr>
        <p:txBody>
          <a:bodyPr wrap="square" rtlCol="0">
            <a:spAutoFit/>
          </a:bodyPr>
          <a:lstStyle/>
          <a:p>
            <a:r>
              <a:rPr lang="en-US" sz="1600" dirty="0">
                <a:solidFill>
                  <a:srgbClr val="199E12"/>
                </a:solidFill>
                <a:latin typeface="Comic Sans MS" panose="030F0702030302020204" pitchFamily="66" charset="0"/>
              </a:rPr>
              <a:t>DVCS events </a:t>
            </a:r>
          </a:p>
          <a:p>
            <a:r>
              <a:rPr lang="en-US" sz="1600" dirty="0">
                <a:solidFill>
                  <a:srgbClr val="199E12"/>
                </a:solidFill>
                <a:latin typeface="Comic Sans MS" panose="030F0702030302020204" pitchFamily="66" charset="0"/>
              </a:rPr>
              <a:t>(1.5 h of </a:t>
            </a:r>
            <a:r>
              <a:rPr lang="en-US" sz="1600" dirty="0" err="1">
                <a:solidFill>
                  <a:srgbClr val="199E12"/>
                </a:solidFill>
                <a:latin typeface="Comic Sans MS" panose="030F0702030302020204" pitchFamily="66" charset="0"/>
              </a:rPr>
              <a:t>beamtime</a:t>
            </a:r>
            <a:r>
              <a:rPr lang="en-US" dirty="0">
                <a:solidFill>
                  <a:srgbClr val="199E12"/>
                </a:solidFill>
                <a:latin typeface="Comic Sans MS" panose="030F0702030302020204" pitchFamily="66" charset="0"/>
              </a:rPr>
              <a:t>)</a:t>
            </a:r>
          </a:p>
        </p:txBody>
      </p:sp>
      <p:sp>
        <p:nvSpPr>
          <p:cNvPr id="15" name="TextBox 14"/>
          <p:cNvSpPr txBox="1"/>
          <p:nvPr/>
        </p:nvSpPr>
        <p:spPr>
          <a:xfrm>
            <a:off x="5669868" y="807095"/>
            <a:ext cx="2790564" cy="461665"/>
          </a:xfrm>
          <a:prstGeom prst="rect">
            <a:avLst/>
          </a:prstGeom>
          <a:noFill/>
        </p:spPr>
        <p:txBody>
          <a:bodyPr wrap="square" rtlCol="0">
            <a:spAutoFit/>
          </a:bodyPr>
          <a:lstStyle/>
          <a:p>
            <a:pPr algn="ctr"/>
            <a:r>
              <a:rPr lang="en-US" sz="1200" dirty="0">
                <a:solidFill>
                  <a:srgbClr val="199E12"/>
                </a:solidFill>
                <a:latin typeface="Comic Sans MS" panose="030F0702030302020204" pitchFamily="66" charset="0"/>
              </a:rPr>
              <a:t>Excellent coincident time resolution:</a:t>
            </a:r>
          </a:p>
          <a:p>
            <a:pPr algn="ctr"/>
            <a:r>
              <a:rPr lang="en-US" sz="1200" dirty="0">
                <a:solidFill>
                  <a:srgbClr val="199E12"/>
                </a:solidFill>
                <a:latin typeface="Comic Sans MS" panose="030F0702030302020204" pitchFamily="66" charset="0"/>
              </a:rPr>
              <a:t>250 MHz beam structure</a:t>
            </a:r>
          </a:p>
        </p:txBody>
      </p:sp>
      <p:sp>
        <p:nvSpPr>
          <p:cNvPr id="17" name="Text Box 17"/>
          <p:cNvSpPr txBox="1">
            <a:spLocks noChangeArrowheads="1"/>
          </p:cNvSpPr>
          <p:nvPr/>
        </p:nvSpPr>
        <p:spPr bwMode="auto">
          <a:xfrm>
            <a:off x="0" y="6513413"/>
            <a:ext cx="18288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400" dirty="0" err="1"/>
              <a:t>JLab</a:t>
            </a:r>
            <a:r>
              <a:rPr lang="fr-FR" sz="1400" dirty="0"/>
              <a:t> @ 6 </a:t>
            </a:r>
            <a:r>
              <a:rPr lang="fr-FR" sz="1400" dirty="0" err="1"/>
              <a:t>GeV</a:t>
            </a:r>
            <a:endParaRPr lang="es-ES" sz="1400" dirty="0"/>
          </a:p>
        </p:txBody>
      </p:sp>
      <p:sp>
        <p:nvSpPr>
          <p:cNvPr id="3" name="Oval 2"/>
          <p:cNvSpPr/>
          <p:nvPr/>
        </p:nvSpPr>
        <p:spPr>
          <a:xfrm>
            <a:off x="1491694" y="5699634"/>
            <a:ext cx="993413" cy="493763"/>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Elbow Connector 5"/>
          <p:cNvCxnSpPr/>
          <p:nvPr/>
        </p:nvCxnSpPr>
        <p:spPr>
          <a:xfrm rot="5400000">
            <a:off x="1338648" y="6131557"/>
            <a:ext cx="507215" cy="630896"/>
          </a:xfrm>
          <a:prstGeom prst="bent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06068" y="6375906"/>
            <a:ext cx="3072326" cy="369332"/>
          </a:xfrm>
          <a:prstGeom prst="rect">
            <a:avLst/>
          </a:prstGeom>
          <a:noFill/>
        </p:spPr>
        <p:txBody>
          <a:bodyPr wrap="none" rtlCol="0">
            <a:spAutoFit/>
          </a:bodyPr>
          <a:lstStyle/>
          <a:p>
            <a:r>
              <a:rPr lang="en-US" dirty="0">
                <a:solidFill>
                  <a:srgbClr val="FF0000"/>
                </a:solidFill>
              </a:rPr>
              <a:t>Some preliminary results on </a:t>
            </a:r>
            <a:r>
              <a:rPr lang="en-US" dirty="0">
                <a:solidFill>
                  <a:srgbClr val="FF0000"/>
                </a:solidFill>
                <a:latin typeface="Symbol" charset="2"/>
                <a:cs typeface="Symbol" charset="2"/>
              </a:rPr>
              <a:t>p</a:t>
            </a:r>
            <a:r>
              <a:rPr lang="en-US" baseline="30000" dirty="0">
                <a:solidFill>
                  <a:srgbClr val="FF0000"/>
                </a:solidFill>
              </a:rPr>
              <a:t>0</a:t>
            </a:r>
            <a:r>
              <a:rPr lang="en-US" dirty="0">
                <a:solidFill>
                  <a:srgbClr val="FF0000"/>
                </a:solidFill>
              </a:rPr>
              <a:t> </a:t>
            </a:r>
          </a:p>
        </p:txBody>
      </p:sp>
    </p:spTree>
    <p:extLst>
      <p:ext uri="{BB962C8B-B14F-4D97-AF65-F5344CB8AC3E}">
        <p14:creationId xmlns:p14="http://schemas.microsoft.com/office/powerpoint/2010/main" val="131030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185247"/>
            <a:ext cx="9144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a:solidFill>
                  <a:srgbClr val="008000"/>
                </a:solidFill>
              </a:rPr>
              <a:t> E12-06-114:  </a:t>
            </a:r>
            <a:r>
              <a:rPr lang="en-US" sz="2800" b="1" dirty="0">
                <a:solidFill>
                  <a:srgbClr val="008000"/>
                </a:solidFill>
                <a:latin typeface="Symbol" charset="2"/>
                <a:cs typeface="Symbol" charset="2"/>
              </a:rPr>
              <a:t>p</a:t>
            </a:r>
            <a:r>
              <a:rPr lang="en-US" sz="2800" b="1" baseline="30000" dirty="0">
                <a:solidFill>
                  <a:srgbClr val="008000"/>
                </a:solidFill>
              </a:rPr>
              <a:t>0</a:t>
            </a:r>
            <a:r>
              <a:rPr lang="en-US" sz="2800" b="1" dirty="0">
                <a:solidFill>
                  <a:srgbClr val="008000"/>
                </a:solidFill>
              </a:rPr>
              <a:t> VERY preliminary results</a:t>
            </a:r>
          </a:p>
        </p:txBody>
      </p:sp>
      <p:pic>
        <p:nvPicPr>
          <p:cNvPr id="4" name="Picture 3"/>
          <p:cNvPicPr>
            <a:picLocks noChangeAspect="1"/>
          </p:cNvPicPr>
          <p:nvPr/>
        </p:nvPicPr>
        <p:blipFill>
          <a:blip r:embed="rId2"/>
          <a:stretch>
            <a:fillRect/>
          </a:stretch>
        </p:blipFill>
        <p:spPr>
          <a:xfrm>
            <a:off x="3404701" y="5302154"/>
            <a:ext cx="2338388" cy="1371600"/>
          </a:xfrm>
          <a:prstGeom prst="rect">
            <a:avLst/>
          </a:prstGeom>
        </p:spPr>
      </p:pic>
      <p:sp>
        <p:nvSpPr>
          <p:cNvPr id="5" name="TextBox 4"/>
          <p:cNvSpPr txBox="1"/>
          <p:nvPr/>
        </p:nvSpPr>
        <p:spPr>
          <a:xfrm>
            <a:off x="1141324" y="6315366"/>
            <a:ext cx="2449484" cy="369332"/>
          </a:xfrm>
          <a:prstGeom prst="rect">
            <a:avLst/>
          </a:prstGeom>
          <a:noFill/>
        </p:spPr>
        <p:txBody>
          <a:bodyPr wrap="none" rtlCol="0">
            <a:spAutoFit/>
          </a:bodyPr>
          <a:lstStyle/>
          <a:p>
            <a:r>
              <a:rPr lang="en-US" dirty="0" err="1"/>
              <a:t>Mongi</a:t>
            </a:r>
            <a:r>
              <a:rPr lang="en-US" dirty="0"/>
              <a:t> </a:t>
            </a:r>
            <a:r>
              <a:rPr lang="en-US" dirty="0" err="1"/>
              <a:t>Dlamini</a:t>
            </a:r>
            <a:r>
              <a:rPr lang="en-US" dirty="0"/>
              <a:t>  (Ohio U)</a:t>
            </a:r>
          </a:p>
        </p:txBody>
      </p:sp>
      <p:pic>
        <p:nvPicPr>
          <p:cNvPr id="7" name="Picture 6" descr="u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09" y="3612881"/>
            <a:ext cx="3314297" cy="2121408"/>
          </a:xfrm>
          <a:prstGeom prst="rect">
            <a:avLst/>
          </a:prstGeom>
        </p:spPr>
      </p:pic>
      <p:pic>
        <p:nvPicPr>
          <p:cNvPr id="11" name="Picture 10" descr="u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05" y="1343602"/>
            <a:ext cx="3256218" cy="2148840"/>
          </a:xfrm>
          <a:prstGeom prst="rect">
            <a:avLst/>
          </a:prstGeom>
        </p:spPr>
      </p:pic>
      <p:pic>
        <p:nvPicPr>
          <p:cNvPr id="12" name="Picture 11" descr="u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353" y="3623830"/>
            <a:ext cx="3077813" cy="2242498"/>
          </a:xfrm>
          <a:prstGeom prst="rect">
            <a:avLst/>
          </a:prstGeom>
        </p:spPr>
      </p:pic>
      <p:pic>
        <p:nvPicPr>
          <p:cNvPr id="14" name="Picture 13" descr="u3.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4814" y="1343602"/>
            <a:ext cx="3064597" cy="2240280"/>
          </a:xfrm>
          <a:prstGeom prst="rect">
            <a:avLst/>
          </a:prstGeom>
        </p:spPr>
      </p:pic>
    </p:spTree>
    <p:extLst>
      <p:ext uri="{BB962C8B-B14F-4D97-AF65-F5344CB8AC3E}">
        <p14:creationId xmlns:p14="http://schemas.microsoft.com/office/powerpoint/2010/main" val="3516296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220" y="2921242"/>
            <a:ext cx="5124517" cy="3475247"/>
          </a:xfrm>
          <a:prstGeom prst="rect">
            <a:avLst/>
          </a:prstGeom>
        </p:spPr>
      </p:pic>
      <p:sp>
        <p:nvSpPr>
          <p:cNvPr id="4" name="Text Box 5"/>
          <p:cNvSpPr txBox="1">
            <a:spLocks noChangeArrowheads="1"/>
          </p:cNvSpPr>
          <p:nvPr/>
        </p:nvSpPr>
        <p:spPr bwMode="auto">
          <a:xfrm>
            <a:off x="0" y="97973"/>
            <a:ext cx="91440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008000"/>
                </a:solidFill>
                <a:latin typeface="Arial" pitchFamily="34" charset="0"/>
                <a:cs typeface="Arial" pitchFamily="34" charset="0"/>
              </a:rPr>
              <a:t>Towards the 3D Structure of the Proton </a:t>
            </a:r>
            <a:r>
              <a:rPr lang="en-US" sz="2400" b="1" dirty="0">
                <a:solidFill>
                  <a:srgbClr val="008000"/>
                </a:solidFill>
                <a:latin typeface="Arial" pitchFamily="34" charset="0"/>
                <a:cs typeface="Arial" pitchFamily="34" charset="0"/>
              </a:rPr>
              <a:t>(next 7 years?)</a:t>
            </a:r>
            <a:endParaRPr lang="en-US" sz="2800" b="1" dirty="0">
              <a:solidFill>
                <a:srgbClr val="008000"/>
              </a:solidFill>
              <a:latin typeface="Arial" pitchFamily="34" charset="0"/>
              <a:cs typeface="Arial" pitchFamily="34" charset="0"/>
            </a:endParaRPr>
          </a:p>
        </p:txBody>
      </p:sp>
      <p:sp>
        <p:nvSpPr>
          <p:cNvPr id="16" name="TextBox 1161"/>
          <p:cNvSpPr txBox="1">
            <a:spLocks noChangeArrowheads="1"/>
          </p:cNvSpPr>
          <p:nvPr/>
        </p:nvSpPr>
        <p:spPr bwMode="auto">
          <a:xfrm>
            <a:off x="5166924" y="929039"/>
            <a:ext cx="3917093" cy="738664"/>
          </a:xfrm>
          <a:prstGeom prst="rect">
            <a:avLst/>
          </a:prstGeom>
          <a:noFill/>
          <a:ln w="9525">
            <a:noFill/>
            <a:miter lim="800000"/>
            <a:headEnd/>
            <a:tailEnd/>
          </a:ln>
        </p:spPr>
        <p:txBody>
          <a:bodyPr wrap="square">
            <a:spAutoFit/>
          </a:bodyPr>
          <a:lstStyle/>
          <a:p>
            <a:pPr algn="just"/>
            <a:r>
              <a:rPr lang="en-US" sz="1400" dirty="0">
                <a:solidFill>
                  <a:srgbClr val="000000"/>
                </a:solidFill>
                <a:latin typeface="Arial" pitchFamily="34" charset="0"/>
                <a:cs typeface="Arial" pitchFamily="34" charset="0"/>
              </a:rPr>
              <a:t>6 </a:t>
            </a:r>
            <a:r>
              <a:rPr lang="en-US" sz="1400" dirty="0" err="1">
                <a:solidFill>
                  <a:srgbClr val="000000"/>
                </a:solidFill>
                <a:latin typeface="Arial" pitchFamily="34" charset="0"/>
                <a:cs typeface="Arial" pitchFamily="34" charset="0"/>
              </a:rPr>
              <a:t>GeV</a:t>
            </a:r>
            <a:r>
              <a:rPr lang="en-US" sz="1400" dirty="0">
                <a:solidFill>
                  <a:srgbClr val="000000"/>
                </a:solidFill>
                <a:latin typeface="Arial" pitchFamily="34" charset="0"/>
                <a:cs typeface="Arial" pitchFamily="34" charset="0"/>
              </a:rPr>
              <a:t> data:</a:t>
            </a:r>
          </a:p>
          <a:p>
            <a:pPr algn="just"/>
            <a:r>
              <a:rPr lang="en-US" sz="1400" dirty="0">
                <a:solidFill>
                  <a:srgbClr val="000000"/>
                </a:solidFill>
                <a:latin typeface="Arial" pitchFamily="34" charset="0"/>
                <a:cs typeface="Arial" pitchFamily="34" charset="0"/>
              </a:rPr>
              <a:t>Hall A data over </a:t>
            </a:r>
            <a:r>
              <a:rPr lang="en-US" sz="1400" i="1" dirty="0">
                <a:solidFill>
                  <a:srgbClr val="000000"/>
                </a:solidFill>
                <a:latin typeface="Arial" pitchFamily="34" charset="0"/>
                <a:cs typeface="Arial" pitchFamily="34" charset="0"/>
              </a:rPr>
              <a:t>limited</a:t>
            </a:r>
            <a:r>
              <a:rPr lang="en-US" sz="1400" dirty="0">
                <a:solidFill>
                  <a:srgbClr val="000000"/>
                </a:solidFill>
                <a:latin typeface="Arial" pitchFamily="34" charset="0"/>
                <a:cs typeface="Arial" pitchFamily="34" charset="0"/>
              </a:rPr>
              <a:t> Q</a:t>
            </a:r>
            <a:r>
              <a:rPr lang="en-US" sz="1400" baseline="30000" dirty="0">
                <a:solidFill>
                  <a:srgbClr val="000000"/>
                </a:solidFill>
                <a:latin typeface="Arial" pitchFamily="34" charset="0"/>
                <a:cs typeface="Arial" pitchFamily="34" charset="0"/>
              </a:rPr>
              <a:t>2</a:t>
            </a:r>
            <a:r>
              <a:rPr lang="en-US" sz="1400" dirty="0">
                <a:solidFill>
                  <a:srgbClr val="000000"/>
                </a:solidFill>
                <a:latin typeface="Arial" pitchFamily="34" charset="0"/>
                <a:cs typeface="Arial" pitchFamily="34" charset="0"/>
              </a:rPr>
              <a:t> range</a:t>
            </a:r>
          </a:p>
          <a:p>
            <a:pPr algn="just"/>
            <a:r>
              <a:rPr lang="en-US" sz="1400" dirty="0">
                <a:solidFill>
                  <a:srgbClr val="000000"/>
                </a:solidFill>
                <a:latin typeface="Arial" pitchFamily="34" charset="0"/>
                <a:cs typeface="Arial" pitchFamily="34" charset="0"/>
              </a:rPr>
              <a:t> agree with hard-scattering</a:t>
            </a:r>
          </a:p>
        </p:txBody>
      </p:sp>
      <p:sp>
        <p:nvSpPr>
          <p:cNvPr id="20" name="TextBox 1161"/>
          <p:cNvSpPr txBox="1">
            <a:spLocks noChangeArrowheads="1"/>
          </p:cNvSpPr>
          <p:nvPr/>
        </p:nvSpPr>
        <p:spPr bwMode="auto">
          <a:xfrm>
            <a:off x="57270" y="929039"/>
            <a:ext cx="4438530" cy="954107"/>
          </a:xfrm>
          <a:prstGeom prst="rect">
            <a:avLst/>
          </a:prstGeom>
          <a:noFill/>
          <a:ln w="9525">
            <a:noFill/>
            <a:miter lim="800000"/>
            <a:headEnd/>
            <a:tailEnd/>
          </a:ln>
        </p:spPr>
        <p:txBody>
          <a:bodyPr wrap="square">
            <a:spAutoFit/>
          </a:bodyPr>
          <a:lstStyle/>
          <a:p>
            <a:pPr algn="just"/>
            <a:r>
              <a:rPr lang="en-US" sz="1400" dirty="0">
                <a:latin typeface="Arial" pitchFamily="34" charset="0"/>
                <a:cs typeface="Arial" pitchFamily="34" charset="0"/>
              </a:rPr>
              <a:t>6 </a:t>
            </a:r>
            <a:r>
              <a:rPr lang="en-US" sz="1400" dirty="0" err="1">
                <a:latin typeface="Arial" pitchFamily="34" charset="0"/>
                <a:cs typeface="Arial" pitchFamily="34" charset="0"/>
              </a:rPr>
              <a:t>GeV</a:t>
            </a:r>
            <a:r>
              <a:rPr lang="en-US" sz="1400" dirty="0">
                <a:latin typeface="Arial" pitchFamily="34" charset="0"/>
                <a:cs typeface="Arial" pitchFamily="34" charset="0"/>
              </a:rPr>
              <a:t> data:</a:t>
            </a:r>
          </a:p>
          <a:p>
            <a:pPr algn="just"/>
            <a:r>
              <a:rPr lang="en-US" sz="1400" dirty="0">
                <a:latin typeface="Arial" pitchFamily="34" charset="0"/>
                <a:cs typeface="Arial" pitchFamily="34" charset="0"/>
              </a:rPr>
              <a:t>Hall B beam-spin asymmetries  and cross sections</a:t>
            </a:r>
          </a:p>
          <a:p>
            <a:pPr algn="just"/>
            <a:r>
              <a:rPr lang="en-US" sz="1400" dirty="0">
                <a:latin typeface="Arial" pitchFamily="34" charset="0"/>
                <a:cs typeface="Arial" pitchFamily="34" charset="0"/>
              </a:rPr>
              <a:t>data show potential for imaging studies from analysis in x, Q</a:t>
            </a:r>
            <a:r>
              <a:rPr lang="en-US" sz="1400" baseline="30000" dirty="0">
                <a:latin typeface="Arial" pitchFamily="34" charset="0"/>
                <a:cs typeface="Arial" pitchFamily="34" charset="0"/>
              </a:rPr>
              <a:t>2</a:t>
            </a:r>
            <a:r>
              <a:rPr lang="en-US" sz="1400" dirty="0">
                <a:latin typeface="Arial" pitchFamily="34" charset="0"/>
                <a:cs typeface="Arial" pitchFamily="34" charset="0"/>
              </a:rPr>
              <a:t> and t.</a:t>
            </a:r>
          </a:p>
        </p:txBody>
      </p:sp>
      <p:sp>
        <p:nvSpPr>
          <p:cNvPr id="21" name="TextBox 20"/>
          <p:cNvSpPr txBox="1"/>
          <p:nvPr/>
        </p:nvSpPr>
        <p:spPr>
          <a:xfrm>
            <a:off x="5021046" y="2395277"/>
            <a:ext cx="4267200" cy="646331"/>
          </a:xfrm>
          <a:prstGeom prst="rect">
            <a:avLst/>
          </a:prstGeom>
          <a:noFill/>
        </p:spPr>
        <p:txBody>
          <a:bodyPr wrap="square" rtlCol="0">
            <a:spAutoFit/>
          </a:bodyPr>
          <a:lstStyle/>
          <a:p>
            <a:pPr algn="ctr"/>
            <a:r>
              <a:rPr lang="en-US" b="1" i="1" dirty="0">
                <a:latin typeface="Arial" pitchFamily="34" charset="0"/>
                <a:cs typeface="Arial" pitchFamily="34" charset="0"/>
              </a:rPr>
              <a:t>12 </a:t>
            </a:r>
            <a:r>
              <a:rPr lang="en-US" b="1" i="1" dirty="0" err="1">
                <a:latin typeface="Arial" pitchFamily="34" charset="0"/>
                <a:cs typeface="Arial" pitchFamily="34" charset="0"/>
              </a:rPr>
              <a:t>GeV</a:t>
            </a:r>
            <a:r>
              <a:rPr lang="en-US" b="1" i="1" dirty="0">
                <a:latin typeface="Arial" pitchFamily="34" charset="0"/>
                <a:cs typeface="Arial" pitchFamily="34" charset="0"/>
              </a:rPr>
              <a:t>  projections for Hall A/C</a:t>
            </a:r>
            <a:r>
              <a:rPr lang="en-US" i="1" dirty="0">
                <a:latin typeface="Arial" pitchFamily="34" charset="0"/>
                <a:cs typeface="Arial" pitchFamily="34" charset="0"/>
              </a:rPr>
              <a:t>: confirm formalism</a:t>
            </a:r>
          </a:p>
        </p:txBody>
      </p:sp>
      <p:grpSp>
        <p:nvGrpSpPr>
          <p:cNvPr id="17" name="Group 16"/>
          <p:cNvGrpSpPr/>
          <p:nvPr/>
        </p:nvGrpSpPr>
        <p:grpSpPr>
          <a:xfrm>
            <a:off x="189755" y="2921244"/>
            <a:ext cx="4184549" cy="3834471"/>
            <a:chOff x="365640" y="3628998"/>
            <a:chExt cx="3511666" cy="3289249"/>
          </a:xfrm>
        </p:grpSpPr>
        <p:pic>
          <p:nvPicPr>
            <p:cNvPr id="2" name="Picture 1" descr="vgg_ImH-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00" y="3628998"/>
              <a:ext cx="3356606" cy="3289249"/>
            </a:xfrm>
            <a:prstGeom prst="rect">
              <a:avLst/>
            </a:prstGeom>
          </p:spPr>
        </p:pic>
        <p:sp>
          <p:nvSpPr>
            <p:cNvPr id="3" name="TextBox 2"/>
            <p:cNvSpPr txBox="1"/>
            <p:nvPr/>
          </p:nvSpPr>
          <p:spPr>
            <a:xfrm rot="16200000">
              <a:off x="234410" y="5014479"/>
              <a:ext cx="631791" cy="369332"/>
            </a:xfrm>
            <a:prstGeom prst="rect">
              <a:avLst/>
            </a:prstGeom>
            <a:noFill/>
          </p:spPr>
          <p:txBody>
            <a:bodyPr wrap="none" rtlCol="0">
              <a:spAutoFit/>
            </a:bodyPr>
            <a:lstStyle/>
            <a:p>
              <a:r>
                <a:rPr lang="en-US" b="1" dirty="0" err="1"/>
                <a:t>Im</a:t>
              </a:r>
              <a:r>
                <a:rPr lang="en-US" b="1" dirty="0"/>
                <a:t> H</a:t>
              </a:r>
            </a:p>
          </p:txBody>
        </p:sp>
        <p:sp>
          <p:nvSpPr>
            <p:cNvPr id="5" name="Rectangle 4"/>
            <p:cNvSpPr/>
            <p:nvPr/>
          </p:nvSpPr>
          <p:spPr>
            <a:xfrm>
              <a:off x="927100" y="3628998"/>
              <a:ext cx="2950206" cy="3323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114300" y="2256777"/>
            <a:ext cx="4457700" cy="923330"/>
          </a:xfrm>
          <a:prstGeom prst="rect">
            <a:avLst/>
          </a:prstGeom>
          <a:noFill/>
        </p:spPr>
        <p:txBody>
          <a:bodyPr wrap="square" rtlCol="0">
            <a:spAutoFit/>
          </a:bodyPr>
          <a:lstStyle/>
          <a:p>
            <a:pPr algn="ctr"/>
            <a:r>
              <a:rPr lang="en-US" b="1" i="1" dirty="0">
                <a:latin typeface="Arial" pitchFamily="34" charset="0"/>
                <a:cs typeface="Arial" pitchFamily="34" charset="0"/>
              </a:rPr>
              <a:t>12 </a:t>
            </a:r>
            <a:r>
              <a:rPr lang="en-US" b="1" i="1" dirty="0" err="1">
                <a:latin typeface="Arial" pitchFamily="34" charset="0"/>
                <a:cs typeface="Arial" pitchFamily="34" charset="0"/>
              </a:rPr>
              <a:t>GeV</a:t>
            </a:r>
            <a:r>
              <a:rPr lang="en-US" b="1" i="1" dirty="0">
                <a:latin typeface="Arial" pitchFamily="34" charset="0"/>
                <a:cs typeface="Arial" pitchFamily="34" charset="0"/>
              </a:rPr>
              <a:t>  projections for Hall B</a:t>
            </a:r>
            <a:r>
              <a:rPr lang="en-US" i="1" dirty="0">
                <a:latin typeface="Arial" pitchFamily="34" charset="0"/>
                <a:cs typeface="Arial" pitchFamily="34" charset="0"/>
              </a:rPr>
              <a:t>:</a:t>
            </a:r>
          </a:p>
          <a:p>
            <a:pPr algn="ctr"/>
            <a:r>
              <a:rPr lang="en-US" i="1" dirty="0">
                <a:latin typeface="Arial" pitchFamily="34" charset="0"/>
                <a:cs typeface="Arial" pitchFamily="34" charset="0"/>
              </a:rPr>
              <a:t>(beam-spin and target-spin asymmetries)</a:t>
            </a:r>
          </a:p>
          <a:p>
            <a:pPr algn="ctr"/>
            <a:r>
              <a:rPr lang="en-US" i="1" dirty="0">
                <a:latin typeface="Arial" pitchFamily="34" charset="0"/>
                <a:cs typeface="Arial" pitchFamily="34" charset="0"/>
              </a:rPr>
              <a:t> transverse spatial maps</a:t>
            </a:r>
          </a:p>
        </p:txBody>
      </p:sp>
    </p:spTree>
    <p:extLst>
      <p:ext uri="{BB962C8B-B14F-4D97-AF65-F5344CB8AC3E}">
        <p14:creationId xmlns:p14="http://schemas.microsoft.com/office/powerpoint/2010/main" val="3860605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968"/>
            <a:ext cx="9144000" cy="1470025"/>
          </a:xfrm>
        </p:spPr>
        <p:txBody>
          <a:bodyPr>
            <a:normAutofit/>
          </a:bodyPr>
          <a:lstStyle/>
          <a:p>
            <a:r>
              <a:rPr lang="en-US" sz="3600" spc="-150" dirty="0"/>
              <a:t>A glimpse of gluon through </a:t>
            </a:r>
            <a:br>
              <a:rPr lang="en-US" sz="3600" spc="-150" dirty="0"/>
            </a:br>
            <a:r>
              <a:rPr lang="en-US" sz="3600" spc="-150" dirty="0"/>
              <a:t>Deeply Virtual Compton Scattering on the proton</a:t>
            </a:r>
            <a:endParaRPr lang="en-US" sz="3600" b="1" spc="-150" dirty="0"/>
          </a:p>
        </p:txBody>
      </p:sp>
      <p:sp>
        <p:nvSpPr>
          <p:cNvPr id="3" name="Subtitle 2"/>
          <p:cNvSpPr>
            <a:spLocks noGrp="1"/>
          </p:cNvSpPr>
          <p:nvPr>
            <p:ph type="subTitle" idx="1"/>
          </p:nvPr>
        </p:nvSpPr>
        <p:spPr>
          <a:xfrm>
            <a:off x="1174543" y="5788030"/>
            <a:ext cx="6400800" cy="682124"/>
          </a:xfrm>
        </p:spPr>
        <p:txBody>
          <a:bodyPr>
            <a:normAutofit/>
          </a:bodyPr>
          <a:lstStyle/>
          <a:p>
            <a:r>
              <a:rPr lang="en-US" sz="3600" dirty="0"/>
              <a:t>Thank you for your attention</a:t>
            </a:r>
          </a:p>
          <a:p>
            <a:endParaRPr lang="en-US" dirty="0"/>
          </a:p>
        </p:txBody>
      </p:sp>
      <p:sp>
        <p:nvSpPr>
          <p:cNvPr id="5" name="Subtitle 2"/>
          <p:cNvSpPr txBox="1">
            <a:spLocks/>
          </p:cNvSpPr>
          <p:nvPr/>
        </p:nvSpPr>
        <p:spPr>
          <a:xfrm>
            <a:off x="512120" y="1571247"/>
            <a:ext cx="8269594" cy="425334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85000" lnSpcReduction="10000"/>
          </a:bodyPr>
          <a:lstStyle/>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a:ln>
                  <a:noFill/>
                </a:ln>
                <a:effectLst/>
                <a:uLnTx/>
                <a:uFillTx/>
                <a:cs typeface="Comic Sans MS"/>
              </a:rPr>
              <a:t>Hard exclusive</a:t>
            </a:r>
            <a:r>
              <a:rPr kumimoji="0" lang="en-US" sz="2700" b="0" i="0" u="none" strike="noStrike" kern="1200" cap="none" spc="0" normalizeH="0" noProof="0" dirty="0">
                <a:ln>
                  <a:noFill/>
                </a:ln>
                <a:effectLst/>
                <a:uLnTx/>
                <a:uFillTx/>
                <a:cs typeface="Comic Sans MS"/>
              </a:rPr>
              <a:t> reactions allow </a:t>
            </a:r>
            <a:r>
              <a:rPr lang="en-US" sz="2700" dirty="0">
                <a:cs typeface="Comic Sans MS"/>
              </a:rPr>
              <a:t>the study of the 3D structure of nucleon through the measure of Generalized Parton Distributions that goes beyond what can be achieved with Elastic and Deep Inelastic Scattering.</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kumimoji="0" lang="en-US" sz="2700" b="0" i="0" u="none" strike="noStrike" kern="1200" cap="none" spc="0" normalizeH="0" noProof="0" dirty="0">
              <a:ln>
                <a:noFill/>
              </a:ln>
              <a:effectLst/>
              <a:uLnTx/>
              <a:uFillTx/>
              <a:cs typeface="Comic Sans MS"/>
            </a:endParaRP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noProof="0" dirty="0">
                <a:ln>
                  <a:noFill/>
                </a:ln>
                <a:effectLst/>
                <a:uLnTx/>
                <a:uFillTx/>
                <a:cs typeface="Comic Sans MS"/>
              </a:rPr>
              <a:t>Dedicated experiments are conducted world-wide. In the valence region, </a:t>
            </a:r>
            <a:r>
              <a:rPr lang="en-US" sz="2700" noProof="0" dirty="0">
                <a:cs typeface="Comic Sans MS"/>
              </a:rPr>
              <a:t>t</a:t>
            </a:r>
            <a:r>
              <a:rPr lang="en-US" sz="2700" dirty="0">
                <a:cs typeface="Comic Sans MS"/>
              </a:rPr>
              <a:t>he growing set of existing results is helping refine our approach to extracting  the GPDs from the data.</a:t>
            </a:r>
          </a:p>
          <a:p>
            <a:pPr marL="457200" marR="0" lvl="0" indent="-457200" algn="just" defTabSz="457200" rtl="0" eaLnBrk="1" fontAlgn="auto" latinLnBrk="0" hangingPunct="1">
              <a:lnSpc>
                <a:spcPct val="100000"/>
              </a:lnSpc>
              <a:spcBef>
                <a:spcPct val="20000"/>
              </a:spcBef>
              <a:spcAft>
                <a:spcPts val="0"/>
              </a:spcAft>
              <a:buClrTx/>
              <a:buSzTx/>
              <a:buFont typeface="Arial"/>
              <a:buChar char="•"/>
              <a:tabLst/>
              <a:defRPr/>
            </a:pPr>
            <a:endParaRPr lang="en-US" sz="2700" dirty="0">
              <a:cs typeface="Comic Sans MS"/>
            </a:endParaRPr>
          </a:p>
          <a:p>
            <a:pPr marL="457200" indent="-457200" algn="just">
              <a:spcBef>
                <a:spcPct val="20000"/>
              </a:spcBef>
              <a:buFont typeface="Arial"/>
              <a:buChar char="•"/>
              <a:defRPr/>
            </a:pPr>
            <a:r>
              <a:rPr lang="en-US" sz="2700" dirty="0">
                <a:solidFill>
                  <a:schemeClr val="tx1"/>
                </a:solidFill>
                <a:cs typeface="Comic Sans MS"/>
              </a:rPr>
              <a:t>DVCS experiments are an essential part of the comprehensive GPD program with the 12 </a:t>
            </a:r>
            <a:r>
              <a:rPr lang="en-US" sz="2700" dirty="0" err="1">
                <a:solidFill>
                  <a:schemeClr val="tx1"/>
                </a:solidFill>
                <a:cs typeface="Comic Sans MS"/>
              </a:rPr>
              <a:t>GeV</a:t>
            </a:r>
            <a:r>
              <a:rPr lang="en-US" sz="2700" dirty="0">
                <a:solidFill>
                  <a:schemeClr val="tx1"/>
                </a:solidFill>
                <a:cs typeface="Comic Sans MS"/>
              </a:rPr>
              <a:t> CEBAF beam </a:t>
            </a:r>
            <a:r>
              <a:rPr lang="en-US" sz="2100" dirty="0">
                <a:solidFill>
                  <a:schemeClr val="tx1"/>
                </a:solidFill>
                <a:cs typeface="Comic Sans MS"/>
              </a:rPr>
              <a:t>and the EIC</a:t>
            </a:r>
            <a:r>
              <a:rPr lang="en-US" sz="2200" dirty="0">
                <a:cs typeface="Comic Sans MS"/>
              </a:rPr>
              <a:t>. </a:t>
            </a:r>
            <a:endParaRPr kumimoji="0" lang="en-US" sz="2800" b="0" i="0" u="none" strike="noStrike" kern="1200" cap="none" spc="0" normalizeH="0" baseline="0" noProof="0" dirty="0">
              <a:ln>
                <a:noFill/>
              </a:ln>
              <a:solidFill>
                <a:schemeClr val="tx1">
                  <a:tint val="75000"/>
                </a:schemeClr>
              </a:solidFill>
              <a:effectLst/>
              <a:uLnTx/>
              <a:uFillTx/>
              <a:latin typeface="Comic Sans MS"/>
              <a:ea typeface="+mn-ea"/>
              <a:cs typeface="Comic Sans MS"/>
            </a:endParaRPr>
          </a:p>
        </p:txBody>
      </p:sp>
    </p:spTree>
    <p:extLst>
      <p:ext uri="{BB962C8B-B14F-4D97-AF65-F5344CB8AC3E}">
        <p14:creationId xmlns:p14="http://schemas.microsoft.com/office/powerpoint/2010/main" val="59716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88023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6487"/>
            <a:ext cx="8229600" cy="710769"/>
          </a:xfrm>
        </p:spPr>
        <p:txBody>
          <a:bodyPr>
            <a:normAutofit/>
          </a:bodyPr>
          <a:lstStyle/>
          <a:p>
            <a:r>
              <a:rPr lang="en-US" sz="3200" b="1" spc="-150" dirty="0"/>
              <a:t>Hall B E01-113 cross sections </a:t>
            </a:r>
          </a:p>
        </p:txBody>
      </p:sp>
      <p:pic>
        <p:nvPicPr>
          <p:cNvPr id="3" name="Picture 2" descr="u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286" y="1570169"/>
            <a:ext cx="4044981" cy="1828800"/>
          </a:xfrm>
          <a:prstGeom prst="rect">
            <a:avLst/>
          </a:prstGeom>
        </p:spPr>
      </p:pic>
      <p:sp>
        <p:nvSpPr>
          <p:cNvPr id="5" name="TextBox 4"/>
          <p:cNvSpPr txBox="1"/>
          <p:nvPr/>
        </p:nvSpPr>
        <p:spPr>
          <a:xfrm>
            <a:off x="92019" y="1598363"/>
            <a:ext cx="4576230" cy="2031325"/>
          </a:xfrm>
          <a:prstGeom prst="rect">
            <a:avLst/>
          </a:prstGeom>
          <a:noFill/>
        </p:spPr>
        <p:txBody>
          <a:bodyPr wrap="none" rtlCol="0">
            <a:spAutoFit/>
          </a:bodyPr>
          <a:lstStyle/>
          <a:p>
            <a:pPr algn="just"/>
            <a:r>
              <a:rPr lang="en-US" dirty="0"/>
              <a:t>           110 bins in (</a:t>
            </a:r>
            <a:r>
              <a:rPr lang="en-US" dirty="0" err="1"/>
              <a:t>x</a:t>
            </a:r>
            <a:r>
              <a:rPr lang="en-US" baseline="-25000" dirty="0" err="1"/>
              <a:t>B</a:t>
            </a:r>
            <a:r>
              <a:rPr lang="en-US" dirty="0"/>
              <a:t>, Q</a:t>
            </a:r>
            <a:r>
              <a:rPr lang="en-US" baseline="30000" dirty="0"/>
              <a:t>2</a:t>
            </a:r>
            <a:r>
              <a:rPr lang="en-US" dirty="0"/>
              <a:t> and t)</a:t>
            </a:r>
          </a:p>
          <a:p>
            <a:pPr algn="just"/>
            <a:endParaRPr lang="en-US" dirty="0"/>
          </a:p>
          <a:p>
            <a:pPr marL="285750" indent="-285750" algn="just">
              <a:buFont typeface="Arial"/>
              <a:buChar char="•"/>
            </a:pPr>
            <a:r>
              <a:rPr lang="en-US" dirty="0"/>
              <a:t>Compatible with Hall A results </a:t>
            </a:r>
          </a:p>
          <a:p>
            <a:pPr algn="just"/>
            <a:r>
              <a:rPr lang="en-US" dirty="0"/>
              <a:t>in overlapping regions</a:t>
            </a:r>
          </a:p>
          <a:p>
            <a:pPr algn="just"/>
            <a:endParaRPr lang="en-US" dirty="0"/>
          </a:p>
          <a:p>
            <a:pPr marL="285750" indent="-285750" algn="just">
              <a:buFont typeface="Arial"/>
              <a:buChar char="•"/>
            </a:pPr>
            <a:r>
              <a:rPr lang="en-US" dirty="0"/>
              <a:t>Leading twist models describe</a:t>
            </a:r>
          </a:p>
          <a:p>
            <a:pPr algn="just"/>
            <a:r>
              <a:rPr lang="en-US" dirty="0"/>
              <a:t> the data within uncertainties (more than 15%)</a:t>
            </a:r>
          </a:p>
        </p:txBody>
      </p:sp>
      <p:pic>
        <p:nvPicPr>
          <p:cNvPr id="7" name="Picture 6" descr="fig4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0" y="3863404"/>
            <a:ext cx="4337296" cy="2761488"/>
          </a:xfrm>
          <a:prstGeom prst="rect">
            <a:avLst/>
          </a:prstGeom>
        </p:spPr>
      </p:pic>
      <p:pic>
        <p:nvPicPr>
          <p:cNvPr id="11" name="Picture 10" descr="fig4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729" y="3863404"/>
            <a:ext cx="4337296" cy="2761488"/>
          </a:xfrm>
          <a:prstGeom prst="rect">
            <a:avLst/>
          </a:prstGeom>
        </p:spPr>
      </p:pic>
      <p:pic>
        <p:nvPicPr>
          <p:cNvPr id="4" name="Picture 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65" y="713283"/>
            <a:ext cx="7922767" cy="576072"/>
          </a:xfrm>
          <a:prstGeom prst="rect">
            <a:avLst/>
          </a:prstGeom>
        </p:spPr>
      </p:pic>
    </p:spTree>
    <p:extLst>
      <p:ext uri="{BB962C8B-B14F-4D97-AF65-F5344CB8AC3E}">
        <p14:creationId xmlns:p14="http://schemas.microsoft.com/office/powerpoint/2010/main" val="1179118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5182" y="852494"/>
            <a:ext cx="4319293" cy="273821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3764" t="9178" r="14529" b="14861"/>
          <a:stretch/>
        </p:blipFill>
        <p:spPr>
          <a:xfrm>
            <a:off x="8607304" y="1822136"/>
            <a:ext cx="501124" cy="42803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7644" y="1102780"/>
            <a:ext cx="720090" cy="5334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209707"/>
            <a:ext cx="1028700" cy="762000"/>
          </a:xfrm>
          <a:prstGeom prst="rect">
            <a:avLst/>
          </a:prstGeom>
        </p:spPr>
      </p:pic>
      <p:sp>
        <p:nvSpPr>
          <p:cNvPr id="10" name="ZoneTexte 9"/>
          <p:cNvSpPr txBox="1"/>
          <p:nvPr/>
        </p:nvSpPr>
        <p:spPr>
          <a:xfrm>
            <a:off x="1981200" y="1369480"/>
            <a:ext cx="2701189" cy="923330"/>
          </a:xfrm>
          <a:prstGeom prst="rect">
            <a:avLst/>
          </a:prstGeom>
          <a:noFill/>
        </p:spPr>
        <p:txBody>
          <a:bodyPr wrap="none" rtlCol="0">
            <a:spAutoFit/>
          </a:bodyPr>
          <a:lstStyle/>
          <a:p>
            <a:r>
              <a:rPr lang="fr-FR" dirty="0" err="1"/>
              <a:t>Polarised</a:t>
            </a:r>
            <a:r>
              <a:rPr lang="fr-FR" dirty="0"/>
              <a:t> 27 </a:t>
            </a:r>
            <a:r>
              <a:rPr lang="fr-FR" dirty="0" err="1"/>
              <a:t>GeV</a:t>
            </a:r>
            <a:r>
              <a:rPr lang="fr-FR" dirty="0"/>
              <a:t> e-/e+</a:t>
            </a:r>
          </a:p>
          <a:p>
            <a:r>
              <a:rPr lang="fr-FR" dirty="0" err="1"/>
              <a:t>Unpolarised</a:t>
            </a:r>
            <a:r>
              <a:rPr lang="fr-FR" dirty="0"/>
              <a:t> 920 </a:t>
            </a:r>
            <a:r>
              <a:rPr lang="fr-FR" dirty="0" err="1"/>
              <a:t>GeV</a:t>
            </a:r>
            <a:r>
              <a:rPr lang="fr-FR" dirty="0"/>
              <a:t> p</a:t>
            </a:r>
          </a:p>
          <a:p>
            <a:r>
              <a:rPr lang="fr-FR" dirty="0">
                <a:sym typeface="Symbol"/>
              </a:rPr>
              <a:t> Full </a:t>
            </a:r>
            <a:r>
              <a:rPr lang="fr-FR" dirty="0" err="1">
                <a:sym typeface="Symbol"/>
              </a:rPr>
              <a:t>event</a:t>
            </a:r>
            <a:r>
              <a:rPr lang="fr-FR" dirty="0">
                <a:sym typeface="Symbol"/>
              </a:rPr>
              <a:t> reconstruction</a:t>
            </a:r>
            <a:endParaRPr lang="fr-FR" dirty="0"/>
          </a:p>
        </p:txBody>
      </p:sp>
      <p:sp>
        <p:nvSpPr>
          <p:cNvPr id="11" name="ZoneTexte 10"/>
          <p:cNvSpPr txBox="1"/>
          <p:nvPr/>
        </p:nvSpPr>
        <p:spPr>
          <a:xfrm>
            <a:off x="4800600" y="838200"/>
            <a:ext cx="1534394" cy="369332"/>
          </a:xfrm>
          <a:prstGeom prst="rect">
            <a:avLst/>
          </a:prstGeom>
          <a:noFill/>
        </p:spPr>
        <p:txBody>
          <a:bodyPr wrap="none" rtlCol="0">
            <a:spAutoFit/>
          </a:bodyPr>
          <a:lstStyle/>
          <a:p>
            <a:r>
              <a:rPr lang="fr-FR" b="1" dirty="0">
                <a:solidFill>
                  <a:schemeClr val="bg1"/>
                </a:solidFill>
              </a:rPr>
              <a:t>HERA till 2007</a:t>
            </a:r>
          </a:p>
        </p:txBody>
      </p:sp>
      <p:sp>
        <p:nvSpPr>
          <p:cNvPr id="13" name="ZoneTexte 12"/>
          <p:cNvSpPr txBox="1"/>
          <p:nvPr/>
        </p:nvSpPr>
        <p:spPr>
          <a:xfrm>
            <a:off x="0" y="2590800"/>
            <a:ext cx="4777333" cy="523220"/>
          </a:xfrm>
          <a:prstGeom prst="rect">
            <a:avLst/>
          </a:prstGeom>
          <a:noFill/>
        </p:spPr>
        <p:txBody>
          <a:bodyPr wrap="none" rtlCol="0">
            <a:spAutoFit/>
          </a:bodyPr>
          <a:lstStyle/>
          <a:p>
            <a:r>
              <a:rPr lang="fr-FR" sz="2800" dirty="0" err="1"/>
              <a:t>Fixed</a:t>
            </a:r>
            <a:r>
              <a:rPr lang="fr-FR" sz="2800" dirty="0"/>
              <a:t> </a:t>
            </a:r>
            <a:r>
              <a:rPr lang="fr-FR" sz="2800" dirty="0" err="1"/>
              <a:t>target</a:t>
            </a:r>
            <a:r>
              <a:rPr lang="fr-FR" sz="2800" dirty="0"/>
              <a:t> mode </a:t>
            </a:r>
            <a:r>
              <a:rPr lang="fr-FR" sz="2000" dirty="0"/>
              <a:t>slow </a:t>
            </a:r>
            <a:r>
              <a:rPr lang="fr-FR" sz="2000" dirty="0" err="1"/>
              <a:t>recoil</a:t>
            </a:r>
            <a:r>
              <a:rPr lang="fr-FR" sz="2000" dirty="0"/>
              <a:t> proton</a:t>
            </a:r>
          </a:p>
        </p:txBody>
      </p:sp>
      <p:sp>
        <p:nvSpPr>
          <p:cNvPr id="12" name="ZoneTexte 11"/>
          <p:cNvSpPr txBox="1"/>
          <p:nvPr/>
        </p:nvSpPr>
        <p:spPr>
          <a:xfrm>
            <a:off x="-76200" y="762000"/>
            <a:ext cx="4896597" cy="523220"/>
          </a:xfrm>
          <a:prstGeom prst="rect">
            <a:avLst/>
          </a:prstGeom>
          <a:noFill/>
        </p:spPr>
        <p:txBody>
          <a:bodyPr wrap="none" rtlCol="0">
            <a:spAutoFit/>
          </a:bodyPr>
          <a:lstStyle/>
          <a:p>
            <a:r>
              <a:rPr lang="fr-FR" sz="2800" dirty="0" err="1"/>
              <a:t>Collider</a:t>
            </a:r>
            <a:r>
              <a:rPr lang="fr-FR" sz="2800" dirty="0"/>
              <a:t> mode e-p </a:t>
            </a:r>
            <a:r>
              <a:rPr lang="fr-FR" sz="2000" dirty="0" err="1"/>
              <a:t>forward</a:t>
            </a:r>
            <a:r>
              <a:rPr lang="fr-FR" sz="2000" dirty="0"/>
              <a:t> </a:t>
            </a:r>
            <a:r>
              <a:rPr lang="fr-FR" sz="2000" dirty="0" err="1"/>
              <a:t>fast</a:t>
            </a:r>
            <a:r>
              <a:rPr lang="fr-FR" sz="2000" dirty="0"/>
              <a:t> proton</a:t>
            </a:r>
          </a:p>
        </p:txBody>
      </p:sp>
      <p:sp>
        <p:nvSpPr>
          <p:cNvPr id="14" name="ZoneTexte 13"/>
          <p:cNvSpPr txBox="1"/>
          <p:nvPr/>
        </p:nvSpPr>
        <p:spPr>
          <a:xfrm>
            <a:off x="1569026" y="3124200"/>
            <a:ext cx="3183949" cy="1200329"/>
          </a:xfrm>
          <a:prstGeom prst="rect">
            <a:avLst/>
          </a:prstGeom>
          <a:noFill/>
        </p:spPr>
        <p:txBody>
          <a:bodyPr wrap="none" rtlCol="0">
            <a:spAutoFit/>
          </a:bodyPr>
          <a:lstStyle/>
          <a:p>
            <a:r>
              <a:rPr lang="fr-FR" dirty="0" err="1"/>
              <a:t>Polarised</a:t>
            </a:r>
            <a:r>
              <a:rPr lang="fr-FR" dirty="0"/>
              <a:t> 27 </a:t>
            </a:r>
            <a:r>
              <a:rPr lang="fr-FR" dirty="0" err="1"/>
              <a:t>GeV</a:t>
            </a:r>
            <a:r>
              <a:rPr lang="fr-FR" dirty="0"/>
              <a:t> e-/e+</a:t>
            </a:r>
          </a:p>
          <a:p>
            <a:r>
              <a:rPr lang="fr-FR" dirty="0"/>
              <a:t>Long, Trans </a:t>
            </a:r>
            <a:r>
              <a:rPr lang="fr-FR" dirty="0" err="1"/>
              <a:t>polarised</a:t>
            </a:r>
            <a:r>
              <a:rPr lang="fr-FR" dirty="0"/>
              <a:t> p, d </a:t>
            </a:r>
            <a:r>
              <a:rPr lang="fr-FR" dirty="0" err="1"/>
              <a:t>target</a:t>
            </a:r>
            <a:endParaRPr lang="fr-FR" dirty="0"/>
          </a:p>
          <a:p>
            <a:r>
              <a:rPr lang="fr-FR" dirty="0" err="1">
                <a:sym typeface="Symbol"/>
              </a:rPr>
              <a:t>Missing</a:t>
            </a:r>
            <a:r>
              <a:rPr lang="fr-FR" dirty="0">
                <a:sym typeface="Symbol"/>
              </a:rPr>
              <a:t> mass technique</a:t>
            </a:r>
          </a:p>
          <a:p>
            <a:r>
              <a:rPr lang="fr-FR" dirty="0">
                <a:sym typeface="Symbol"/>
              </a:rPr>
              <a:t>2006-07 </a:t>
            </a:r>
            <a:r>
              <a:rPr lang="fr-FR" dirty="0" err="1">
                <a:sym typeface="Symbol"/>
              </a:rPr>
              <a:t>with</a:t>
            </a:r>
            <a:r>
              <a:rPr lang="fr-FR" dirty="0">
                <a:sym typeface="Symbol"/>
              </a:rPr>
              <a:t> </a:t>
            </a:r>
            <a:r>
              <a:rPr lang="fr-FR" dirty="0" err="1">
                <a:sym typeface="Symbol"/>
              </a:rPr>
              <a:t>recoil</a:t>
            </a:r>
            <a:r>
              <a:rPr lang="fr-FR" dirty="0">
                <a:sym typeface="Symbol"/>
              </a:rPr>
              <a:t> detector</a:t>
            </a:r>
            <a:endParaRPr lang="fr-FR" dirty="0"/>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4189" y="2050442"/>
            <a:ext cx="2667000" cy="2857500"/>
          </a:xfrm>
          <a:prstGeom prst="rect">
            <a:avLst/>
          </a:prstGeom>
        </p:spPr>
      </p:pic>
      <p:sp>
        <p:nvSpPr>
          <p:cNvPr id="16" name="ZoneTexte 15"/>
          <p:cNvSpPr txBox="1"/>
          <p:nvPr/>
        </p:nvSpPr>
        <p:spPr>
          <a:xfrm>
            <a:off x="7693016" y="2209800"/>
            <a:ext cx="841384" cy="646331"/>
          </a:xfrm>
          <a:prstGeom prst="rect">
            <a:avLst/>
          </a:prstGeom>
          <a:noFill/>
        </p:spPr>
        <p:txBody>
          <a:bodyPr wrap="none" rtlCol="0">
            <a:spAutoFit/>
          </a:bodyPr>
          <a:lstStyle/>
          <a:p>
            <a:r>
              <a:rPr lang="fr-FR" b="1" dirty="0">
                <a:solidFill>
                  <a:schemeClr val="bg1"/>
                </a:solidFill>
              </a:rPr>
              <a:t>CEBAF</a:t>
            </a:r>
          </a:p>
          <a:p>
            <a:r>
              <a:rPr lang="fr-FR" b="1" dirty="0">
                <a:solidFill>
                  <a:schemeClr val="bg1"/>
                </a:solidFill>
              </a:rPr>
              <a:t>at </a:t>
            </a:r>
            <a:r>
              <a:rPr lang="fr-FR" b="1" dirty="0" err="1">
                <a:solidFill>
                  <a:schemeClr val="bg1"/>
                </a:solidFill>
              </a:rPr>
              <a:t>JLab</a:t>
            </a:r>
            <a:endParaRPr lang="fr-FR" b="1" dirty="0">
              <a:solidFill>
                <a:schemeClr val="bg1"/>
              </a:solidFill>
            </a:endParaRP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832" y="4486870"/>
            <a:ext cx="971550" cy="955358"/>
          </a:xfrm>
          <a:prstGeom prst="rect">
            <a:avLst/>
          </a:prstGeom>
        </p:spPr>
      </p:pic>
      <p:pic>
        <p:nvPicPr>
          <p:cNvPr id="20" name="Picture 6" descr="compass-0"/>
          <p:cNvPicPr>
            <a:picLocks noChangeAspect="1" noChangeArrowheads="1"/>
          </p:cNvPicPr>
          <p:nvPr/>
        </p:nvPicPr>
        <p:blipFill>
          <a:blip r:embed="rId7" cstate="print"/>
          <a:srcRect/>
          <a:stretch>
            <a:fillRect/>
          </a:stretch>
        </p:blipFill>
        <p:spPr bwMode="auto">
          <a:xfrm>
            <a:off x="270471" y="5573838"/>
            <a:ext cx="1066712" cy="1066712"/>
          </a:xfrm>
          <a:prstGeom prst="rect">
            <a:avLst/>
          </a:prstGeom>
          <a:noFill/>
          <a:ln w="9525">
            <a:noFill/>
            <a:miter lim="800000"/>
            <a:headEnd/>
            <a:tailEnd/>
          </a:ln>
        </p:spPr>
      </p:pic>
      <p:grpSp>
        <p:nvGrpSpPr>
          <p:cNvPr id="25" name="Groupe 24"/>
          <p:cNvGrpSpPr/>
          <p:nvPr/>
        </p:nvGrpSpPr>
        <p:grpSpPr>
          <a:xfrm>
            <a:off x="97632" y="4338432"/>
            <a:ext cx="914400" cy="554645"/>
            <a:chOff x="3124200" y="2313477"/>
            <a:chExt cx="914400" cy="554645"/>
          </a:xfrm>
        </p:grpSpPr>
        <p:sp>
          <p:nvSpPr>
            <p:cNvPr id="24" name="Rectangle à coins arrondis 23"/>
            <p:cNvSpPr/>
            <p:nvPr/>
          </p:nvSpPr>
          <p:spPr>
            <a:xfrm>
              <a:off x="3124200" y="2313477"/>
              <a:ext cx="914400" cy="55464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3242204" y="2406133"/>
              <a:ext cx="753732" cy="400110"/>
            </a:xfrm>
            <a:prstGeom prst="rect">
              <a:avLst/>
            </a:prstGeom>
            <a:noFill/>
          </p:spPr>
          <p:txBody>
            <a:bodyPr wrap="none" rtlCol="0">
              <a:spAutoFit/>
            </a:bodyPr>
            <a:lstStyle/>
            <a:p>
              <a:r>
                <a:rPr lang="fr-FR" sz="2000" b="1" dirty="0" err="1">
                  <a:solidFill>
                    <a:schemeClr val="bg1"/>
                  </a:solidFill>
                </a:rPr>
                <a:t>HallA</a:t>
              </a:r>
              <a:endParaRPr lang="fr-FR" sz="2000" b="1" dirty="0">
                <a:solidFill>
                  <a:schemeClr val="bg1"/>
                </a:solidFill>
              </a:endParaRPr>
            </a:p>
          </p:txBody>
        </p:sp>
      </p:grpSp>
      <p:sp>
        <p:nvSpPr>
          <p:cNvPr id="26" name="ZoneTexte 25"/>
          <p:cNvSpPr txBox="1"/>
          <p:nvPr/>
        </p:nvSpPr>
        <p:spPr>
          <a:xfrm>
            <a:off x="762000" y="5029200"/>
            <a:ext cx="652743" cy="369332"/>
          </a:xfrm>
          <a:prstGeom prst="rect">
            <a:avLst/>
          </a:prstGeom>
          <a:noFill/>
        </p:spPr>
        <p:txBody>
          <a:bodyPr wrap="none" rtlCol="0">
            <a:spAutoFit/>
          </a:bodyPr>
          <a:lstStyle/>
          <a:p>
            <a:r>
              <a:rPr lang="fr-FR" b="1" dirty="0">
                <a:solidFill>
                  <a:schemeClr val="bg1"/>
                </a:solidFill>
              </a:rPr>
              <a:t>CLAS</a:t>
            </a:r>
          </a:p>
        </p:txBody>
      </p:sp>
      <p:sp>
        <p:nvSpPr>
          <p:cNvPr id="17" name="ZoneTexte 16"/>
          <p:cNvSpPr txBox="1"/>
          <p:nvPr/>
        </p:nvSpPr>
        <p:spPr>
          <a:xfrm>
            <a:off x="1547452" y="4486870"/>
            <a:ext cx="3729739" cy="923330"/>
          </a:xfrm>
          <a:prstGeom prst="rect">
            <a:avLst/>
          </a:prstGeom>
          <a:noFill/>
        </p:spPr>
        <p:txBody>
          <a:bodyPr wrap="none" rtlCol="0">
            <a:spAutoFit/>
          </a:bodyPr>
          <a:lstStyle/>
          <a:p>
            <a:r>
              <a:rPr lang="fr-FR" dirty="0"/>
              <a:t>High </a:t>
            </a:r>
            <a:r>
              <a:rPr lang="fr-FR" dirty="0" err="1"/>
              <a:t>lumi</a:t>
            </a:r>
            <a:r>
              <a:rPr lang="fr-FR" dirty="0"/>
              <a:t>, </a:t>
            </a:r>
            <a:r>
              <a:rPr lang="fr-FR" dirty="0" err="1"/>
              <a:t>highly</a:t>
            </a:r>
            <a:r>
              <a:rPr lang="fr-FR" dirty="0"/>
              <a:t> polar.  6 &amp; </a:t>
            </a:r>
            <a:r>
              <a:rPr lang="fr-FR" b="1" dirty="0">
                <a:solidFill>
                  <a:srgbClr val="0000CC"/>
                </a:solidFill>
              </a:rPr>
              <a:t>12 </a:t>
            </a:r>
            <a:r>
              <a:rPr lang="fr-FR" b="1" dirty="0" err="1">
                <a:solidFill>
                  <a:srgbClr val="0000CC"/>
                </a:solidFill>
              </a:rPr>
              <a:t>GeV</a:t>
            </a:r>
            <a:r>
              <a:rPr lang="fr-FR" b="1" dirty="0">
                <a:solidFill>
                  <a:srgbClr val="0000CC"/>
                </a:solidFill>
              </a:rPr>
              <a:t> e-</a:t>
            </a:r>
          </a:p>
          <a:p>
            <a:r>
              <a:rPr lang="fr-FR" dirty="0"/>
              <a:t>Long, (Trans) </a:t>
            </a:r>
            <a:r>
              <a:rPr lang="fr-FR" dirty="0" err="1"/>
              <a:t>polarised</a:t>
            </a:r>
            <a:r>
              <a:rPr lang="fr-FR" dirty="0"/>
              <a:t> p, d </a:t>
            </a:r>
            <a:r>
              <a:rPr lang="fr-FR" dirty="0" err="1"/>
              <a:t>target</a:t>
            </a:r>
            <a:endParaRPr lang="fr-FR" dirty="0"/>
          </a:p>
          <a:p>
            <a:r>
              <a:rPr lang="fr-FR" dirty="0" err="1">
                <a:sym typeface="Symbol"/>
              </a:rPr>
              <a:t>Missing</a:t>
            </a:r>
            <a:r>
              <a:rPr lang="fr-FR" dirty="0">
                <a:sym typeface="Symbol"/>
              </a:rPr>
              <a:t> mass technique</a:t>
            </a:r>
          </a:p>
        </p:txBody>
      </p:sp>
      <p:pic>
        <p:nvPicPr>
          <p:cNvPr id="27" name="Picture 2" descr="cern"/>
          <p:cNvPicPr>
            <a:picLocks noChangeArrowheads="1"/>
          </p:cNvPicPr>
          <p:nvPr/>
        </p:nvPicPr>
        <p:blipFill>
          <a:blip r:embed="rId8" cstate="print"/>
          <a:srcRect/>
          <a:stretch>
            <a:fillRect/>
          </a:stretch>
        </p:blipFill>
        <p:spPr bwMode="auto">
          <a:xfrm>
            <a:off x="5230940" y="4267200"/>
            <a:ext cx="3913060" cy="2590800"/>
          </a:xfrm>
          <a:prstGeom prst="rect">
            <a:avLst/>
          </a:prstGeom>
          <a:noFill/>
          <a:ln w="9525">
            <a:noFill/>
            <a:miter lim="800000"/>
            <a:headEnd/>
            <a:tailEnd/>
          </a:ln>
        </p:spPr>
      </p:pic>
      <p:sp>
        <p:nvSpPr>
          <p:cNvPr id="28" name="ZoneTexte 27"/>
          <p:cNvSpPr txBox="1"/>
          <p:nvPr/>
        </p:nvSpPr>
        <p:spPr>
          <a:xfrm>
            <a:off x="5484908" y="5225296"/>
            <a:ext cx="550151" cy="369332"/>
          </a:xfrm>
          <a:prstGeom prst="rect">
            <a:avLst/>
          </a:prstGeom>
          <a:noFill/>
        </p:spPr>
        <p:txBody>
          <a:bodyPr wrap="none" rtlCol="0">
            <a:spAutoFit/>
          </a:bodyPr>
          <a:lstStyle/>
          <a:p>
            <a:r>
              <a:rPr lang="fr-FR" b="1" dirty="0">
                <a:solidFill>
                  <a:schemeClr val="bg1"/>
                </a:solidFill>
              </a:rPr>
              <a:t>LHC</a:t>
            </a:r>
          </a:p>
        </p:txBody>
      </p:sp>
      <p:sp>
        <p:nvSpPr>
          <p:cNvPr id="29" name="ZoneTexte 28"/>
          <p:cNvSpPr txBox="1"/>
          <p:nvPr/>
        </p:nvSpPr>
        <p:spPr>
          <a:xfrm>
            <a:off x="7118564" y="5890262"/>
            <a:ext cx="526106" cy="369332"/>
          </a:xfrm>
          <a:prstGeom prst="rect">
            <a:avLst/>
          </a:prstGeom>
          <a:noFill/>
        </p:spPr>
        <p:txBody>
          <a:bodyPr wrap="none" rtlCol="0">
            <a:spAutoFit/>
          </a:bodyPr>
          <a:lstStyle/>
          <a:p>
            <a:r>
              <a:rPr lang="fr-FR" b="1" dirty="0">
                <a:solidFill>
                  <a:schemeClr val="bg1"/>
                </a:solidFill>
              </a:rPr>
              <a:t>SPS</a:t>
            </a:r>
          </a:p>
        </p:txBody>
      </p:sp>
      <p:cxnSp>
        <p:nvCxnSpPr>
          <p:cNvPr id="31" name="Connecteur droit avec flèche 30"/>
          <p:cNvCxnSpPr/>
          <p:nvPr/>
        </p:nvCxnSpPr>
        <p:spPr>
          <a:xfrm flipV="1">
            <a:off x="7153017" y="5550932"/>
            <a:ext cx="263053" cy="24699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7187470" y="5305098"/>
            <a:ext cx="1127553" cy="369332"/>
          </a:xfrm>
          <a:prstGeom prst="rect">
            <a:avLst/>
          </a:prstGeom>
          <a:noFill/>
        </p:spPr>
        <p:txBody>
          <a:bodyPr wrap="none" rtlCol="0">
            <a:spAutoFit/>
          </a:bodyPr>
          <a:lstStyle/>
          <a:p>
            <a:r>
              <a:rPr lang="fr-FR" b="1" dirty="0">
                <a:solidFill>
                  <a:schemeClr val="bg1"/>
                </a:solidFill>
              </a:rPr>
              <a:t>COMPASS</a:t>
            </a:r>
          </a:p>
        </p:txBody>
      </p:sp>
      <p:sp>
        <p:nvSpPr>
          <p:cNvPr id="18" name="ZoneTexte 17"/>
          <p:cNvSpPr txBox="1"/>
          <p:nvPr/>
        </p:nvSpPr>
        <p:spPr>
          <a:xfrm>
            <a:off x="1524000" y="5645529"/>
            <a:ext cx="3199530" cy="923330"/>
          </a:xfrm>
          <a:prstGeom prst="rect">
            <a:avLst/>
          </a:prstGeom>
          <a:noFill/>
        </p:spPr>
        <p:txBody>
          <a:bodyPr wrap="none" rtlCol="0">
            <a:spAutoFit/>
          </a:bodyPr>
          <a:lstStyle/>
          <a:p>
            <a:r>
              <a:rPr lang="fr-FR" dirty="0" err="1"/>
              <a:t>Highly</a:t>
            </a:r>
            <a:r>
              <a:rPr lang="fr-FR" dirty="0"/>
              <a:t> </a:t>
            </a:r>
            <a:r>
              <a:rPr lang="fr-FR" dirty="0" err="1"/>
              <a:t>polarised</a:t>
            </a:r>
            <a:r>
              <a:rPr lang="fr-FR" dirty="0"/>
              <a:t> </a:t>
            </a:r>
            <a:r>
              <a:rPr lang="fr-FR" b="1" dirty="0">
                <a:solidFill>
                  <a:srgbClr val="0000CC"/>
                </a:solidFill>
              </a:rPr>
              <a:t>160 </a:t>
            </a:r>
            <a:r>
              <a:rPr lang="fr-FR" b="1" dirty="0" err="1">
                <a:solidFill>
                  <a:srgbClr val="0000CC"/>
                </a:solidFill>
              </a:rPr>
              <a:t>GeV</a:t>
            </a:r>
            <a:r>
              <a:rPr lang="fr-FR" b="1" dirty="0">
                <a:solidFill>
                  <a:srgbClr val="0000CC"/>
                </a:solidFill>
              </a:rPr>
              <a:t> </a:t>
            </a:r>
            <a:r>
              <a:rPr lang="fr-FR" b="1" dirty="0">
                <a:solidFill>
                  <a:srgbClr val="0000CC"/>
                </a:solidFill>
                <a:sym typeface="Symbol"/>
              </a:rPr>
              <a:t>+</a:t>
            </a:r>
            <a:r>
              <a:rPr lang="fr-FR" b="1" dirty="0">
                <a:solidFill>
                  <a:srgbClr val="0000CC"/>
                </a:solidFill>
              </a:rPr>
              <a:t>/</a:t>
            </a:r>
            <a:r>
              <a:rPr lang="fr-FR" b="1" dirty="0">
                <a:solidFill>
                  <a:srgbClr val="0000CC"/>
                </a:solidFill>
                <a:sym typeface="Symbol"/>
              </a:rPr>
              <a:t></a:t>
            </a:r>
            <a:r>
              <a:rPr lang="fr-FR" dirty="0">
                <a:sym typeface="Symbol"/>
              </a:rPr>
              <a:t>-</a:t>
            </a:r>
            <a:endParaRPr lang="fr-FR" dirty="0"/>
          </a:p>
          <a:p>
            <a:r>
              <a:rPr lang="fr-FR" dirty="0"/>
              <a:t>p </a:t>
            </a:r>
            <a:r>
              <a:rPr lang="fr-FR" dirty="0" err="1"/>
              <a:t>target</a:t>
            </a:r>
            <a:r>
              <a:rPr lang="fr-FR" dirty="0"/>
              <a:t>, (Trans) </a:t>
            </a:r>
            <a:r>
              <a:rPr lang="fr-FR" dirty="0" err="1"/>
              <a:t>polarised</a:t>
            </a:r>
            <a:r>
              <a:rPr lang="fr-FR" dirty="0"/>
              <a:t> </a:t>
            </a:r>
            <a:r>
              <a:rPr lang="fr-FR" dirty="0" err="1"/>
              <a:t>target</a:t>
            </a:r>
            <a:endParaRPr lang="fr-FR" dirty="0"/>
          </a:p>
          <a:p>
            <a:r>
              <a:rPr lang="fr-FR" dirty="0" err="1">
                <a:sym typeface="Symbol"/>
              </a:rPr>
              <a:t>with</a:t>
            </a:r>
            <a:r>
              <a:rPr lang="fr-FR" dirty="0">
                <a:sym typeface="Symbol"/>
              </a:rPr>
              <a:t> </a:t>
            </a:r>
            <a:r>
              <a:rPr lang="fr-FR" dirty="0" err="1">
                <a:sym typeface="Symbol"/>
              </a:rPr>
              <a:t>recoil</a:t>
            </a:r>
            <a:r>
              <a:rPr lang="fr-FR" dirty="0">
                <a:sym typeface="Symbol"/>
              </a:rPr>
              <a:t> </a:t>
            </a:r>
            <a:r>
              <a:rPr lang="fr-FR" dirty="0" err="1">
                <a:sym typeface="Symbol"/>
              </a:rPr>
              <a:t>detection</a:t>
            </a:r>
            <a:endParaRPr lang="fr-FR" dirty="0"/>
          </a:p>
        </p:txBody>
      </p:sp>
      <p:pic>
        <p:nvPicPr>
          <p:cNvPr id="33" name="Picture 8" descr="zeus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564" y="1283160"/>
            <a:ext cx="1047750" cy="10477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525" y="1727365"/>
            <a:ext cx="1209675" cy="881063"/>
          </a:xfrm>
          <a:prstGeom prst="rect">
            <a:avLst/>
          </a:prstGeom>
        </p:spPr>
      </p:pic>
      <p:sp>
        <p:nvSpPr>
          <p:cNvPr id="30" name="TextBox 29"/>
          <p:cNvSpPr txBox="1"/>
          <p:nvPr/>
        </p:nvSpPr>
        <p:spPr>
          <a:xfrm>
            <a:off x="-37006" y="6607595"/>
            <a:ext cx="2544462" cy="276999"/>
          </a:xfrm>
          <a:prstGeom prst="rect">
            <a:avLst/>
          </a:prstGeom>
          <a:noFill/>
        </p:spPr>
        <p:txBody>
          <a:bodyPr wrap="none" rtlCol="0">
            <a:spAutoFit/>
          </a:bodyPr>
          <a:lstStyle/>
          <a:p>
            <a:r>
              <a:rPr lang="en-US" sz="1200" dirty="0"/>
              <a:t>Slide from N </a:t>
            </a:r>
            <a:r>
              <a:rPr lang="en-US" sz="1200" dirty="0" err="1"/>
              <a:t>d’Hose</a:t>
            </a:r>
            <a:r>
              <a:rPr lang="en-US" sz="1200" dirty="0"/>
              <a:t>, </a:t>
            </a:r>
            <a:r>
              <a:rPr lang="en-US" sz="1200" dirty="0" err="1"/>
              <a:t>Tranversity</a:t>
            </a:r>
            <a:r>
              <a:rPr lang="en-US" sz="1200" dirty="0"/>
              <a:t> 2014</a:t>
            </a:r>
          </a:p>
        </p:txBody>
      </p:sp>
      <p:sp>
        <p:nvSpPr>
          <p:cNvPr id="34" name="Title 1"/>
          <p:cNvSpPr txBox="1">
            <a:spLocks/>
          </p:cNvSpPr>
          <p:nvPr/>
        </p:nvSpPr>
        <p:spPr>
          <a:xfrm>
            <a:off x="0" y="0"/>
            <a:ext cx="9144000" cy="787803"/>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b="1" dirty="0"/>
              <a:t>The past and future experiments</a:t>
            </a:r>
          </a:p>
        </p:txBody>
      </p:sp>
    </p:spTree>
    <p:extLst>
      <p:ext uri="{BB962C8B-B14F-4D97-AF65-F5344CB8AC3E}">
        <p14:creationId xmlns:p14="http://schemas.microsoft.com/office/powerpoint/2010/main" val="3737901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710769"/>
          </a:xfrm>
        </p:spPr>
        <p:txBody>
          <a:bodyPr>
            <a:normAutofit/>
          </a:bodyPr>
          <a:lstStyle/>
          <a:p>
            <a:r>
              <a:rPr lang="en-US" sz="3200" spc="-150" dirty="0"/>
              <a:t>Hall A E00-110 cross sections: </a:t>
            </a:r>
            <a:r>
              <a:rPr lang="en-US" sz="3200" b="1" spc="-150" dirty="0"/>
              <a:t>higher twist corrections</a:t>
            </a:r>
          </a:p>
        </p:txBody>
      </p:sp>
      <p:pic>
        <p:nvPicPr>
          <p:cNvPr id="7" name="Picture 6" descr="u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7552"/>
            <a:ext cx="9144000" cy="5759744"/>
          </a:xfrm>
          <a:prstGeom prst="rect">
            <a:avLst/>
          </a:prstGeom>
        </p:spPr>
      </p:pic>
      <p:grpSp>
        <p:nvGrpSpPr>
          <p:cNvPr id="10" name="Group 9"/>
          <p:cNvGrpSpPr/>
          <p:nvPr/>
        </p:nvGrpSpPr>
        <p:grpSpPr>
          <a:xfrm>
            <a:off x="141106" y="5507815"/>
            <a:ext cx="8842679" cy="1338640"/>
            <a:chOff x="164624" y="5420554"/>
            <a:chExt cx="8842679" cy="1338640"/>
          </a:xfrm>
        </p:grpSpPr>
        <p:sp>
          <p:nvSpPr>
            <p:cNvPr id="9" name="Rectangle 8"/>
            <p:cNvSpPr/>
            <p:nvPr/>
          </p:nvSpPr>
          <p:spPr>
            <a:xfrm>
              <a:off x="164624" y="5420554"/>
              <a:ext cx="8842679" cy="133864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58695" y="5665522"/>
              <a:ext cx="858398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dirty="0"/>
                <a:t>Higher twist corrections might be necessary to fully explain experimental data </a:t>
              </a:r>
            </a:p>
            <a:p>
              <a:pPr algn="ctr">
                <a:buNone/>
              </a:pPr>
              <a:r>
                <a:rPr lang="en-US" sz="2000" dirty="0"/>
                <a:t>Confirmation of  the significant deviation from BH =&gt; Need to measure T</a:t>
              </a:r>
              <a:r>
                <a:rPr lang="en-US" sz="2000" baseline="30000" dirty="0"/>
                <a:t>2</a:t>
              </a:r>
              <a:r>
                <a:rPr lang="en-US" sz="2000" baseline="-25000" dirty="0"/>
                <a:t>DVCS</a:t>
              </a:r>
            </a:p>
          </p:txBody>
        </p:sp>
      </p:grpSp>
      <p:sp>
        <p:nvSpPr>
          <p:cNvPr id="12" name="Rectangle 11"/>
          <p:cNvSpPr/>
          <p:nvPr/>
        </p:nvSpPr>
        <p:spPr>
          <a:xfrm>
            <a:off x="7230934" y="630118"/>
            <a:ext cx="1913066" cy="369332"/>
          </a:xfrm>
          <a:prstGeom prst="rect">
            <a:avLst/>
          </a:prstGeom>
        </p:spPr>
        <p:txBody>
          <a:bodyPr wrap="square">
            <a:spAutoFit/>
          </a:bodyPr>
          <a:lstStyle/>
          <a:p>
            <a:r>
              <a:rPr lang="en-US" dirty="0"/>
              <a:t>PRC C92, Nov ‘15</a:t>
            </a:r>
          </a:p>
        </p:txBody>
      </p:sp>
    </p:spTree>
    <p:extLst>
      <p:ext uri="{BB962C8B-B14F-4D97-AF65-F5344CB8AC3E}">
        <p14:creationId xmlns:p14="http://schemas.microsoft.com/office/powerpoint/2010/main" val="3514940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88"/>
            <a:ext cx="8229600" cy="918687"/>
          </a:xfrm>
        </p:spPr>
        <p:txBody>
          <a:bodyPr>
            <a:normAutofit fontScale="90000"/>
          </a:bodyPr>
          <a:lstStyle/>
          <a:p>
            <a:r>
              <a:rPr lang="en-US" b="1" dirty="0"/>
              <a:t>Measuring DVCS to access GPDs information</a:t>
            </a:r>
          </a:p>
        </p:txBody>
      </p:sp>
      <p:grpSp>
        <p:nvGrpSpPr>
          <p:cNvPr id="17" name="Group 16"/>
          <p:cNvGrpSpPr/>
          <p:nvPr/>
        </p:nvGrpSpPr>
        <p:grpSpPr>
          <a:xfrm>
            <a:off x="0" y="1278267"/>
            <a:ext cx="9098280" cy="2215000"/>
            <a:chOff x="14399" y="866727"/>
            <a:chExt cx="9098280" cy="2215000"/>
          </a:xfrm>
        </p:grpSpPr>
        <p:grpSp>
          <p:nvGrpSpPr>
            <p:cNvPr id="6" name="Group 5"/>
            <p:cNvGrpSpPr/>
            <p:nvPr/>
          </p:nvGrpSpPr>
          <p:grpSpPr>
            <a:xfrm>
              <a:off x="14399" y="866727"/>
              <a:ext cx="9098280" cy="2215000"/>
              <a:chOff x="26158" y="937275"/>
              <a:chExt cx="9098280" cy="2215000"/>
            </a:xfrm>
          </p:grpSpPr>
          <p:pic>
            <p:nvPicPr>
              <p:cNvPr id="4" name="Picture 3" descr="y5.tiff"/>
              <p:cNvPicPr>
                <a:picLocks noChangeAspect="1"/>
              </p:cNvPicPr>
              <p:nvPr/>
            </p:nvPicPr>
            <p:blipFill>
              <a:blip r:embed="rId2"/>
              <a:stretch>
                <a:fillRect/>
              </a:stretch>
            </p:blipFill>
            <p:spPr>
              <a:xfrm>
                <a:off x="26158" y="937275"/>
                <a:ext cx="9098280" cy="2215000"/>
              </a:xfrm>
              <a:prstGeom prst="rect">
                <a:avLst/>
              </a:prstGeom>
            </p:spPr>
          </p:pic>
          <p:sp>
            <p:nvSpPr>
              <p:cNvPr id="3" name="TextBox 2"/>
              <p:cNvSpPr txBox="1"/>
              <p:nvPr/>
            </p:nvSpPr>
            <p:spPr>
              <a:xfrm>
                <a:off x="3280727" y="2622095"/>
                <a:ext cx="787845" cy="461665"/>
              </a:xfrm>
              <a:prstGeom prst="rect">
                <a:avLst/>
              </a:prstGeom>
              <a:noFill/>
            </p:spPr>
            <p:txBody>
              <a:bodyPr wrap="square" rtlCol="0">
                <a:spAutoFit/>
              </a:bodyPr>
              <a:lstStyle/>
              <a:p>
                <a:r>
                  <a:rPr lang="en-US" sz="2400" b="1" i="1" dirty="0"/>
                  <a:t>D</a:t>
                </a:r>
              </a:p>
            </p:txBody>
          </p:sp>
        </p:grpSp>
        <p:sp>
          <p:nvSpPr>
            <p:cNvPr id="16" name="TextBox 15"/>
            <p:cNvSpPr txBox="1"/>
            <p:nvPr/>
          </p:nvSpPr>
          <p:spPr>
            <a:xfrm>
              <a:off x="3505717" y="1799012"/>
              <a:ext cx="635811" cy="338554"/>
            </a:xfrm>
            <a:prstGeom prst="rect">
              <a:avLst/>
            </a:prstGeom>
            <a:noFill/>
          </p:spPr>
          <p:txBody>
            <a:bodyPr wrap="none" rtlCol="0">
              <a:spAutoFit/>
            </a:bodyPr>
            <a:lstStyle/>
            <a:p>
              <a:r>
                <a:rPr lang="en-US" sz="1600" b="1" dirty="0">
                  <a:solidFill>
                    <a:srgbClr val="008000"/>
                  </a:solidFill>
                </a:rPr>
                <a:t>GPDs</a:t>
              </a:r>
            </a:p>
          </p:txBody>
        </p:sp>
      </p:grpSp>
      <p:pic>
        <p:nvPicPr>
          <p:cNvPr id="23" name="Picture 2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99" y="4233695"/>
            <a:ext cx="8931063" cy="662940"/>
          </a:xfrm>
          <a:prstGeom prst="rect">
            <a:avLst/>
          </a:prstGeom>
        </p:spPr>
      </p:pic>
      <p:grpSp>
        <p:nvGrpSpPr>
          <p:cNvPr id="28" name="Group 27"/>
          <p:cNvGrpSpPr/>
          <p:nvPr/>
        </p:nvGrpSpPr>
        <p:grpSpPr>
          <a:xfrm>
            <a:off x="275804" y="5179045"/>
            <a:ext cx="2978766" cy="1574730"/>
            <a:chOff x="1" y="5349846"/>
            <a:chExt cx="2660819" cy="1347147"/>
          </a:xfrm>
        </p:grpSpPr>
        <p:pic>
          <p:nvPicPr>
            <p:cNvPr id="30" name="Picture 29" descr="y12.tiff"/>
            <p:cNvPicPr>
              <a:picLocks noChangeAspect="1"/>
            </p:cNvPicPr>
            <p:nvPr/>
          </p:nvPicPr>
          <p:blipFill>
            <a:blip r:embed="rId4"/>
            <a:stretch>
              <a:fillRect/>
            </a:stretch>
          </p:blipFill>
          <p:spPr>
            <a:xfrm>
              <a:off x="1" y="5459970"/>
              <a:ext cx="2286000" cy="1237023"/>
            </a:xfrm>
            <a:prstGeom prst="rect">
              <a:avLst/>
            </a:prstGeom>
          </p:spPr>
        </p:pic>
        <p:sp>
          <p:nvSpPr>
            <p:cNvPr id="31" name="TextBox 30"/>
            <p:cNvSpPr txBox="1"/>
            <p:nvPr/>
          </p:nvSpPr>
          <p:spPr>
            <a:xfrm>
              <a:off x="2075808" y="5349846"/>
              <a:ext cx="585012" cy="400110"/>
            </a:xfrm>
            <a:prstGeom prst="rect">
              <a:avLst/>
            </a:prstGeom>
            <a:solidFill>
              <a:srgbClr val="FFFFFF"/>
            </a:solidFill>
          </p:spPr>
          <p:txBody>
            <a:bodyPr wrap="square" rtlCol="0">
              <a:spAutoFit/>
            </a:bodyPr>
            <a:lstStyle/>
            <a:p>
              <a:r>
                <a:rPr lang="en-US" sz="2000" dirty="0">
                  <a:solidFill>
                    <a:srgbClr val="FF0000"/>
                  </a:solidFill>
                  <a:latin typeface="Symbol" charset="2"/>
                  <a:cs typeface="Symbol" charset="2"/>
                </a:rPr>
                <a:t>f</a:t>
              </a:r>
              <a:endParaRPr lang="en-US" sz="2000" baseline="-25000" dirty="0">
                <a:solidFill>
                  <a:srgbClr val="FF0000"/>
                </a:solidFill>
                <a:latin typeface="Symbol" charset="2"/>
                <a:cs typeface="Symbol" charset="2"/>
              </a:endParaRPr>
            </a:p>
          </p:txBody>
        </p:sp>
      </p:grpSp>
      <p:sp>
        <p:nvSpPr>
          <p:cNvPr id="24" name="TextBox 23"/>
          <p:cNvSpPr txBox="1"/>
          <p:nvPr/>
        </p:nvSpPr>
        <p:spPr>
          <a:xfrm>
            <a:off x="5474075" y="5336316"/>
            <a:ext cx="3095431" cy="646331"/>
          </a:xfrm>
          <a:prstGeom prst="rect">
            <a:avLst/>
          </a:prstGeom>
          <a:noFill/>
        </p:spPr>
        <p:txBody>
          <a:bodyPr wrap="none" rtlCol="0">
            <a:spAutoFit/>
          </a:bodyPr>
          <a:lstStyle/>
          <a:p>
            <a:r>
              <a:rPr lang="en-US" dirty="0">
                <a:solidFill>
                  <a:srgbClr val="008000"/>
                </a:solidFill>
              </a:rPr>
              <a:t>P</a:t>
            </a:r>
            <a:r>
              <a:rPr lang="en-US" baseline="-25000" dirty="0">
                <a:solidFill>
                  <a:srgbClr val="008000"/>
                </a:solidFill>
              </a:rPr>
              <a:t>l</a:t>
            </a:r>
            <a:r>
              <a:rPr lang="en-US" dirty="0">
                <a:solidFill>
                  <a:srgbClr val="008000"/>
                </a:solidFill>
              </a:rPr>
              <a:t> : polarization target or beam</a:t>
            </a:r>
          </a:p>
          <a:p>
            <a:r>
              <a:rPr lang="en-US" dirty="0">
                <a:solidFill>
                  <a:srgbClr val="FF0000"/>
                </a:solidFill>
              </a:rPr>
              <a:t>e</a:t>
            </a:r>
            <a:r>
              <a:rPr lang="en-US" baseline="-25000" dirty="0">
                <a:solidFill>
                  <a:srgbClr val="FF0000"/>
                </a:solidFill>
              </a:rPr>
              <a:t>l</a:t>
            </a:r>
            <a:r>
              <a:rPr lang="en-US" dirty="0">
                <a:solidFill>
                  <a:srgbClr val="FF0000"/>
                </a:solidFill>
              </a:rPr>
              <a:t> : charge of the lepton beam</a:t>
            </a:r>
          </a:p>
        </p:txBody>
      </p:sp>
    </p:spTree>
    <p:extLst>
      <p:ext uri="{BB962C8B-B14F-4D97-AF65-F5344CB8AC3E}">
        <p14:creationId xmlns:p14="http://schemas.microsoft.com/office/powerpoint/2010/main" val="1400476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18" y="18588"/>
            <a:ext cx="8845176" cy="769215"/>
          </a:xfrm>
        </p:spPr>
        <p:txBody>
          <a:bodyPr>
            <a:normAutofit/>
          </a:bodyPr>
          <a:lstStyle/>
          <a:p>
            <a:r>
              <a:rPr lang="en-US" sz="3200" b="1" dirty="0"/>
              <a:t>Moving from Hall A to Hall C: E12-13-007</a:t>
            </a:r>
          </a:p>
        </p:txBody>
      </p:sp>
      <p:pic>
        <p:nvPicPr>
          <p:cNvPr id="10" name="Picture 9" descr="u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45" y="1127792"/>
            <a:ext cx="3633762" cy="3432684"/>
          </a:xfrm>
          <a:prstGeom prst="rect">
            <a:avLst/>
          </a:prstGeom>
        </p:spPr>
      </p:pic>
      <p:grpSp>
        <p:nvGrpSpPr>
          <p:cNvPr id="5" name="Group 4"/>
          <p:cNvGrpSpPr/>
          <p:nvPr/>
        </p:nvGrpSpPr>
        <p:grpSpPr>
          <a:xfrm>
            <a:off x="87855" y="4291942"/>
            <a:ext cx="8854439" cy="2569866"/>
            <a:chOff x="87855" y="4291942"/>
            <a:chExt cx="8854439" cy="2569866"/>
          </a:xfrm>
        </p:grpSpPr>
        <p:sp>
          <p:nvSpPr>
            <p:cNvPr id="11" name="TextBox 10"/>
            <p:cNvSpPr txBox="1"/>
            <p:nvPr/>
          </p:nvSpPr>
          <p:spPr>
            <a:xfrm>
              <a:off x="87855" y="4736419"/>
              <a:ext cx="6314549" cy="1754327"/>
            </a:xfrm>
            <a:prstGeom prst="rect">
              <a:avLst/>
            </a:prstGeom>
            <a:noFill/>
          </p:spPr>
          <p:txBody>
            <a:bodyPr wrap="none" rtlCol="0">
              <a:spAutoFit/>
            </a:bodyPr>
            <a:lstStyle/>
            <a:p>
              <a:r>
                <a:rPr lang="en-US" b="1" dirty="0"/>
                <a:t>New Calorimeter </a:t>
              </a:r>
            </a:p>
            <a:p>
              <a:pPr marL="285750" indent="-285750">
                <a:buFont typeface="Arial"/>
                <a:buChar char="•"/>
              </a:pPr>
              <a:r>
                <a:rPr lang="en-US" dirty="0"/>
                <a:t>25 </a:t>
              </a:r>
              <a:r>
                <a:rPr lang="en-US" dirty="0" err="1"/>
                <a:t>ms</a:t>
              </a:r>
              <a:r>
                <a:rPr lang="en-US" dirty="0"/>
                <a:t> at 4m (two times larger than DVCS Hall A)</a:t>
              </a:r>
            </a:p>
            <a:p>
              <a:pPr marL="285750" indent="-285750">
                <a:buFont typeface="Arial"/>
                <a:buChar char="•"/>
              </a:pPr>
              <a:r>
                <a:rPr lang="en-US" dirty="0"/>
                <a:t>PW0</a:t>
              </a:r>
              <a:r>
                <a:rPr lang="en-US" baseline="-25000" dirty="0"/>
                <a:t>4</a:t>
              </a:r>
              <a:r>
                <a:rPr lang="en-US" dirty="0"/>
                <a:t> (larger light yield-better energy resolution) or</a:t>
              </a:r>
            </a:p>
            <a:p>
              <a:r>
                <a:rPr lang="en-US" dirty="0"/>
                <a:t>      PbF</a:t>
              </a:r>
              <a:r>
                <a:rPr lang="en-US" baseline="-25000" dirty="0"/>
                <a:t>2</a:t>
              </a:r>
              <a:r>
                <a:rPr lang="en-US" dirty="0"/>
                <a:t> (Cerenkov light- no need to temperature control)</a:t>
              </a:r>
            </a:p>
            <a:p>
              <a:pPr marL="285750" indent="-285750">
                <a:buFont typeface="Arial"/>
                <a:buChar char="•"/>
              </a:pPr>
              <a:r>
                <a:rPr lang="en-US" dirty="0"/>
                <a:t>Radiation hardness is a must (expect dose in excess of 2 </a:t>
              </a:r>
              <a:r>
                <a:rPr lang="en-US" dirty="0" err="1"/>
                <a:t>Mrad</a:t>
              </a:r>
              <a:r>
                <a:rPr lang="en-US" dirty="0"/>
                <a:t>)</a:t>
              </a:r>
            </a:p>
            <a:p>
              <a:pPr marL="285750" indent="-285750">
                <a:buFont typeface="Arial"/>
                <a:buChar char="•"/>
              </a:pPr>
              <a:endParaRPr lang="en-US" dirty="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587" y="4291942"/>
              <a:ext cx="2071707" cy="2569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3"/>
          <p:cNvGrpSpPr/>
          <p:nvPr/>
        </p:nvGrpSpPr>
        <p:grpSpPr>
          <a:xfrm>
            <a:off x="3989270" y="1069999"/>
            <a:ext cx="4953024" cy="3525751"/>
            <a:chOff x="1929599" y="1150700"/>
            <a:chExt cx="4953024" cy="3525751"/>
          </a:xfrm>
        </p:grpSpPr>
        <p:pic>
          <p:nvPicPr>
            <p:cNvPr id="6" name="Picture 5" descr="u8.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599" y="1150700"/>
              <a:ext cx="4953024" cy="3525751"/>
            </a:xfrm>
            <a:prstGeom prst="rect">
              <a:avLst/>
            </a:prstGeom>
          </p:spPr>
        </p:pic>
        <p:sp>
          <p:nvSpPr>
            <p:cNvPr id="3" name="TextBox 2"/>
            <p:cNvSpPr txBox="1"/>
            <p:nvPr/>
          </p:nvSpPr>
          <p:spPr>
            <a:xfrm>
              <a:off x="3327764" y="4228141"/>
              <a:ext cx="633507" cy="369332"/>
            </a:xfrm>
            <a:prstGeom prst="rect">
              <a:avLst/>
            </a:prstGeom>
            <a:noFill/>
          </p:spPr>
          <p:txBody>
            <a:bodyPr wrap="none" rtlCol="0">
              <a:spAutoFit/>
            </a:bodyPr>
            <a:lstStyle/>
            <a:p>
              <a:r>
                <a:rPr lang="en-US" dirty="0"/>
                <a:t>HMS</a:t>
              </a:r>
            </a:p>
          </p:txBody>
        </p:sp>
        <p:sp>
          <p:nvSpPr>
            <p:cNvPr id="8" name="TextBox 7"/>
            <p:cNvSpPr txBox="1"/>
            <p:nvPr/>
          </p:nvSpPr>
          <p:spPr>
            <a:xfrm>
              <a:off x="4708801" y="4271845"/>
              <a:ext cx="1274708" cy="369332"/>
            </a:xfrm>
            <a:prstGeom prst="rect">
              <a:avLst/>
            </a:prstGeom>
            <a:solidFill>
              <a:schemeClr val="bg1"/>
            </a:solidFill>
          </p:spPr>
          <p:txBody>
            <a:bodyPr wrap="none" rtlCol="0">
              <a:spAutoFit/>
            </a:bodyPr>
            <a:lstStyle/>
            <a:p>
              <a:r>
                <a:rPr lang="en-US" dirty="0"/>
                <a:t>calorimeter</a:t>
              </a:r>
            </a:p>
          </p:txBody>
        </p:sp>
        <p:sp>
          <p:nvSpPr>
            <p:cNvPr id="9" name="TextBox 8"/>
            <p:cNvSpPr txBox="1"/>
            <p:nvPr/>
          </p:nvSpPr>
          <p:spPr>
            <a:xfrm rot="3088987">
              <a:off x="5297342" y="3349286"/>
              <a:ext cx="737965" cy="369332"/>
            </a:xfrm>
            <a:prstGeom prst="rect">
              <a:avLst/>
            </a:prstGeom>
            <a:noFill/>
          </p:spPr>
          <p:txBody>
            <a:bodyPr wrap="none" rtlCol="0">
              <a:spAutoFit/>
            </a:bodyPr>
            <a:lstStyle/>
            <a:p>
              <a:r>
                <a:rPr lang="en-US" dirty="0"/>
                <a:t>SHMS</a:t>
              </a:r>
            </a:p>
          </p:txBody>
        </p:sp>
      </p:grpSp>
      <p:sp>
        <p:nvSpPr>
          <p:cNvPr id="13" name="TextBox 12"/>
          <p:cNvSpPr txBox="1"/>
          <p:nvPr/>
        </p:nvSpPr>
        <p:spPr>
          <a:xfrm>
            <a:off x="7794334" y="1127792"/>
            <a:ext cx="1147959" cy="646331"/>
          </a:xfrm>
          <a:prstGeom prst="rect">
            <a:avLst/>
          </a:prstGeom>
          <a:solidFill>
            <a:srgbClr val="FFFFFF"/>
          </a:solidFill>
        </p:spPr>
        <p:txBody>
          <a:bodyPr wrap="square" rtlCol="0">
            <a:spAutoFit/>
          </a:bodyPr>
          <a:lstStyle/>
          <a:p>
            <a:r>
              <a:rPr lang="en-US" dirty="0"/>
              <a:t>Sweeping </a:t>
            </a:r>
          </a:p>
          <a:p>
            <a:r>
              <a:rPr lang="en-US" dirty="0"/>
              <a:t>magnet</a:t>
            </a:r>
          </a:p>
        </p:txBody>
      </p:sp>
      <p:cxnSp>
        <p:nvCxnSpPr>
          <p:cNvPr id="14" name="Straight Arrow Connector 13"/>
          <p:cNvCxnSpPr>
            <a:stCxn id="13" idx="1"/>
          </p:cNvCxnSpPr>
          <p:nvPr/>
        </p:nvCxnSpPr>
        <p:spPr>
          <a:xfrm flipH="1">
            <a:off x="6712518" y="1450958"/>
            <a:ext cx="1081816" cy="45775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7252960" y="3690410"/>
            <a:ext cx="141107" cy="58304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262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783780" y="3479291"/>
            <a:ext cx="3476065" cy="3016096"/>
            <a:chOff x="5783780" y="3479291"/>
            <a:chExt cx="3476065" cy="3016096"/>
          </a:xfrm>
        </p:grpSpPr>
        <p:pic>
          <p:nvPicPr>
            <p:cNvPr id="36" name="Picture 35" descr="u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780" y="3752187"/>
              <a:ext cx="3476065" cy="2743200"/>
            </a:xfrm>
            <a:prstGeom prst="rect">
              <a:avLst/>
            </a:prstGeom>
          </p:spPr>
        </p:pic>
        <p:sp>
          <p:nvSpPr>
            <p:cNvPr id="61" name="TextBox 60"/>
            <p:cNvSpPr txBox="1"/>
            <p:nvPr/>
          </p:nvSpPr>
          <p:spPr>
            <a:xfrm>
              <a:off x="6645856" y="3479291"/>
              <a:ext cx="530915" cy="369332"/>
            </a:xfrm>
            <a:prstGeom prst="rect">
              <a:avLst/>
            </a:prstGeom>
            <a:noFill/>
          </p:spPr>
          <p:txBody>
            <a:bodyPr wrap="none" rtlCol="0">
              <a:spAutoFit/>
            </a:bodyPr>
            <a:lstStyle/>
            <a:p>
              <a:r>
                <a:rPr lang="en-US" dirty="0">
                  <a:solidFill>
                    <a:srgbClr val="7F7F7F"/>
                  </a:solidFill>
                </a:rPr>
                <a:t>d</a:t>
              </a:r>
              <a:r>
                <a:rPr lang="en-US" baseline="30000" dirty="0">
                  <a:solidFill>
                    <a:srgbClr val="7F7F7F"/>
                  </a:solidFill>
                </a:rPr>
                <a:t>4</a:t>
              </a:r>
              <a:r>
                <a:rPr lang="en-US" dirty="0">
                  <a:solidFill>
                    <a:srgbClr val="7F7F7F"/>
                  </a:solidFill>
                  <a:latin typeface="Symbol" charset="2"/>
                  <a:cs typeface="Symbol" charset="2"/>
                </a:rPr>
                <a:t>s</a:t>
              </a:r>
            </a:p>
          </p:txBody>
        </p:sp>
        <p:sp>
          <p:nvSpPr>
            <p:cNvPr id="62" name="TextBox 61"/>
            <p:cNvSpPr txBox="1"/>
            <p:nvPr/>
          </p:nvSpPr>
          <p:spPr>
            <a:xfrm>
              <a:off x="7707196" y="3479291"/>
              <a:ext cx="543739" cy="369332"/>
            </a:xfrm>
            <a:prstGeom prst="rect">
              <a:avLst/>
            </a:prstGeom>
            <a:noFill/>
          </p:spPr>
          <p:txBody>
            <a:bodyPr wrap="none" rtlCol="0">
              <a:spAutoFit/>
            </a:bodyPr>
            <a:lstStyle/>
            <a:p>
              <a:r>
                <a:rPr lang="en-US" dirty="0">
                  <a:solidFill>
                    <a:srgbClr val="7F7F7F"/>
                  </a:solidFill>
                  <a:latin typeface="Symbol" charset="2"/>
                  <a:cs typeface="Symbol" charset="2"/>
                </a:rPr>
                <a:t>D</a:t>
              </a:r>
              <a:r>
                <a:rPr lang="en-US" baseline="30000" dirty="0">
                  <a:solidFill>
                    <a:srgbClr val="7F7F7F"/>
                  </a:solidFill>
                </a:rPr>
                <a:t>4</a:t>
              </a:r>
              <a:r>
                <a:rPr lang="en-US" dirty="0">
                  <a:solidFill>
                    <a:srgbClr val="7F7F7F"/>
                  </a:solidFill>
                  <a:latin typeface="Symbol" charset="2"/>
                  <a:cs typeface="Symbol" charset="2"/>
                </a:rPr>
                <a:t>s</a:t>
              </a:r>
            </a:p>
          </p:txBody>
        </p:sp>
      </p:grpSp>
      <p:sp>
        <p:nvSpPr>
          <p:cNvPr id="4" name="Title 1"/>
          <p:cNvSpPr txBox="1">
            <a:spLocks/>
          </p:cNvSpPr>
          <p:nvPr/>
        </p:nvSpPr>
        <p:spPr>
          <a:xfrm>
            <a:off x="0" y="13441"/>
            <a:ext cx="9144000" cy="702253"/>
          </a:xfrm>
          <a:prstGeom prst="rect">
            <a:avLst/>
          </a:prstGeom>
        </p:spPr>
        <p:txBody>
          <a:bodyPr vert="horz" lIns="91440" tIns="45720" rIns="91440" bIns="45720" rtlCol="0" anchor="ctr">
            <a:no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sz="3200" b="1" dirty="0"/>
              <a:t>Hall A E07-007</a:t>
            </a:r>
            <a:r>
              <a:rPr lang="en-US" sz="3200" dirty="0"/>
              <a:t>: a glimpse of gluons through DVCS </a:t>
            </a:r>
          </a:p>
        </p:txBody>
      </p:sp>
      <p:sp>
        <p:nvSpPr>
          <p:cNvPr id="5" name="TextBox 4"/>
          <p:cNvSpPr txBox="1"/>
          <p:nvPr/>
        </p:nvSpPr>
        <p:spPr>
          <a:xfrm>
            <a:off x="286975" y="728023"/>
            <a:ext cx="8610558" cy="646331"/>
          </a:xfrm>
          <a:prstGeom prst="rect">
            <a:avLst/>
          </a:prstGeom>
          <a:noFill/>
          <a:ln w="28575" cap="flat" cmpd="sng" algn="ctr">
            <a:noFill/>
            <a:prstDash val="solid"/>
            <a:round/>
            <a:headEnd type="none" w="med" len="med"/>
            <a:tailEnd type="none" w="med" len="med"/>
          </a:ln>
        </p:spPr>
        <p:txBody>
          <a:bodyPr wrap="square" rtlCol="0">
            <a:spAutoFit/>
          </a:bodyPr>
          <a:lstStyle/>
          <a:p>
            <a:pPr algn="just"/>
            <a:r>
              <a:rPr lang="en-US" dirty="0">
                <a:solidFill>
                  <a:srgbClr val="000000"/>
                </a:solidFill>
              </a:rPr>
              <a:t>Goal:</a:t>
            </a:r>
          </a:p>
          <a:p>
            <a:pPr algn="just"/>
            <a:r>
              <a:rPr lang="en-US" b="1" dirty="0">
                <a:solidFill>
                  <a:srgbClr val="000000"/>
                </a:solidFill>
              </a:rPr>
              <a:t>	To separate the BH.DVCS interference contribution from the DVCS</a:t>
            </a:r>
            <a:r>
              <a:rPr lang="en-US" b="1" baseline="30000" dirty="0">
                <a:solidFill>
                  <a:srgbClr val="000000"/>
                </a:solidFill>
              </a:rPr>
              <a:t>2</a:t>
            </a:r>
            <a:r>
              <a:rPr lang="en-US" b="1" dirty="0">
                <a:solidFill>
                  <a:srgbClr val="000000"/>
                </a:solidFill>
              </a:rPr>
              <a:t> contribution.</a:t>
            </a:r>
          </a:p>
        </p:txBody>
      </p:sp>
      <p:sp>
        <p:nvSpPr>
          <p:cNvPr id="23" name="Rectangle 22"/>
          <p:cNvSpPr/>
          <p:nvPr/>
        </p:nvSpPr>
        <p:spPr>
          <a:xfrm>
            <a:off x="6813298" y="2704203"/>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965698" y="2856603"/>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p:cNvGrpSpPr/>
          <p:nvPr/>
        </p:nvGrpSpPr>
        <p:grpSpPr>
          <a:xfrm>
            <a:off x="-88443" y="3749309"/>
            <a:ext cx="6137026" cy="2957808"/>
            <a:chOff x="-88443" y="3801789"/>
            <a:chExt cx="6137026" cy="2957808"/>
          </a:xfrm>
        </p:grpSpPr>
        <p:pic>
          <p:nvPicPr>
            <p:cNvPr id="6" name="Picture 5" descr="u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3" y="3801789"/>
              <a:ext cx="6137026" cy="2957808"/>
            </a:xfrm>
            <a:prstGeom prst="rect">
              <a:avLst/>
            </a:prstGeom>
            <a:effectLst/>
          </p:spPr>
        </p:pic>
        <p:sp>
          <p:nvSpPr>
            <p:cNvPr id="44" name="TextBox 43"/>
            <p:cNvSpPr txBox="1"/>
            <p:nvPr/>
          </p:nvSpPr>
          <p:spPr>
            <a:xfrm>
              <a:off x="3877965" y="4031297"/>
              <a:ext cx="1018202" cy="276999"/>
            </a:xfrm>
            <a:prstGeom prst="rect">
              <a:avLst/>
            </a:prstGeom>
            <a:solidFill>
              <a:schemeClr val="bg1"/>
            </a:solidFill>
          </p:spPr>
          <p:txBody>
            <a:bodyPr wrap="none" rtlCol="0">
              <a:spAutoFit/>
            </a:bodyPr>
            <a:lstStyle/>
            <a:p>
              <a:r>
                <a:rPr lang="en-US" sz="1200" dirty="0">
                  <a:solidFill>
                    <a:schemeClr val="tx1">
                      <a:lumMod val="50000"/>
                      <a:lumOff val="50000"/>
                    </a:schemeClr>
                  </a:solidFill>
                </a:rPr>
                <a:t>Fit HT or NLO</a:t>
              </a:r>
            </a:p>
          </p:txBody>
        </p:sp>
      </p:grpSp>
      <p:sp>
        <p:nvSpPr>
          <p:cNvPr id="66" name="TextBox 65"/>
          <p:cNvSpPr txBox="1"/>
          <p:nvPr/>
        </p:nvSpPr>
        <p:spPr>
          <a:xfrm>
            <a:off x="1914392" y="3456327"/>
            <a:ext cx="2223823" cy="307777"/>
          </a:xfrm>
          <a:prstGeom prst="rect">
            <a:avLst/>
          </a:prstGeom>
          <a:noFill/>
        </p:spPr>
        <p:txBody>
          <a:bodyPr wrap="none" rtlCol="0">
            <a:spAutoFit/>
          </a:bodyPr>
          <a:lstStyle/>
          <a:p>
            <a:r>
              <a:rPr lang="en-US" sz="1400" dirty="0">
                <a:solidFill>
                  <a:schemeClr val="tx1">
                    <a:lumMod val="50000"/>
                    <a:lumOff val="50000"/>
                  </a:schemeClr>
                </a:solidFill>
              </a:rPr>
              <a:t>Q</a:t>
            </a:r>
            <a:r>
              <a:rPr lang="en-US" sz="1400" baseline="30000" dirty="0">
                <a:solidFill>
                  <a:schemeClr val="tx1">
                    <a:lumMod val="50000"/>
                    <a:lumOff val="50000"/>
                  </a:schemeClr>
                </a:solidFill>
              </a:rPr>
              <a:t>2</a:t>
            </a:r>
            <a:r>
              <a:rPr lang="en-US" sz="1400" dirty="0">
                <a:solidFill>
                  <a:schemeClr val="tx1">
                    <a:lumMod val="50000"/>
                    <a:lumOff val="50000"/>
                  </a:schemeClr>
                </a:solidFill>
              </a:rPr>
              <a:t>=1.75 GeV</a:t>
            </a:r>
            <a:r>
              <a:rPr lang="en-US" sz="1400" baseline="30000" dirty="0">
                <a:solidFill>
                  <a:schemeClr val="tx1">
                    <a:lumMod val="50000"/>
                    <a:lumOff val="50000"/>
                  </a:schemeClr>
                </a:solidFill>
              </a:rPr>
              <a:t>2</a:t>
            </a:r>
            <a:r>
              <a:rPr lang="en-US" sz="1400" dirty="0">
                <a:solidFill>
                  <a:schemeClr val="tx1">
                    <a:lumMod val="50000"/>
                    <a:lumOff val="50000"/>
                  </a:schemeClr>
                </a:solidFill>
              </a:rPr>
              <a:t>, t=-0.30 GeV</a:t>
            </a:r>
            <a:r>
              <a:rPr lang="en-US" sz="1400" baseline="30000" dirty="0">
                <a:solidFill>
                  <a:schemeClr val="tx1">
                    <a:lumMod val="50000"/>
                    <a:lumOff val="50000"/>
                  </a:schemeClr>
                </a:solidFill>
              </a:rPr>
              <a:t>2</a:t>
            </a:r>
          </a:p>
        </p:txBody>
      </p:sp>
      <p:sp>
        <p:nvSpPr>
          <p:cNvPr id="67" name="TextBox 66"/>
          <p:cNvSpPr txBox="1"/>
          <p:nvPr/>
        </p:nvSpPr>
        <p:spPr>
          <a:xfrm>
            <a:off x="1101226" y="6550223"/>
            <a:ext cx="1391480" cy="307777"/>
          </a:xfrm>
          <a:prstGeom prst="rect">
            <a:avLst/>
          </a:prstGeom>
          <a:noFill/>
        </p:spPr>
        <p:txBody>
          <a:bodyPr wrap="none" rtlCol="0">
            <a:spAutoFit/>
          </a:bodyPr>
          <a:lstStyle/>
          <a:p>
            <a:r>
              <a:rPr lang="en-US" sz="1400" dirty="0" err="1">
                <a:solidFill>
                  <a:srgbClr val="7F7F7F"/>
                </a:solidFill>
              </a:rPr>
              <a:t>E</a:t>
            </a:r>
            <a:r>
              <a:rPr lang="en-US" sz="1400" baseline="-25000" dirty="0" err="1">
                <a:solidFill>
                  <a:srgbClr val="7F7F7F"/>
                </a:solidFill>
              </a:rPr>
              <a:t>beam</a:t>
            </a:r>
            <a:r>
              <a:rPr lang="en-US" sz="1400" dirty="0">
                <a:solidFill>
                  <a:srgbClr val="7F7F7F"/>
                </a:solidFill>
              </a:rPr>
              <a:t>=4.455 </a:t>
            </a:r>
            <a:r>
              <a:rPr lang="en-US" sz="1400" dirty="0" err="1">
                <a:solidFill>
                  <a:srgbClr val="7F7F7F"/>
                </a:solidFill>
              </a:rPr>
              <a:t>GeV</a:t>
            </a:r>
            <a:endParaRPr lang="en-US" sz="1400" baseline="30000" dirty="0">
              <a:solidFill>
                <a:srgbClr val="7F7F7F"/>
              </a:solidFill>
            </a:endParaRPr>
          </a:p>
        </p:txBody>
      </p:sp>
      <p:sp>
        <p:nvSpPr>
          <p:cNvPr id="68" name="TextBox 67"/>
          <p:cNvSpPr txBox="1"/>
          <p:nvPr/>
        </p:nvSpPr>
        <p:spPr>
          <a:xfrm>
            <a:off x="3431980" y="6548734"/>
            <a:ext cx="1300485" cy="307777"/>
          </a:xfrm>
          <a:prstGeom prst="rect">
            <a:avLst/>
          </a:prstGeom>
          <a:noFill/>
        </p:spPr>
        <p:txBody>
          <a:bodyPr wrap="none" rtlCol="0">
            <a:spAutoFit/>
          </a:bodyPr>
          <a:lstStyle/>
          <a:p>
            <a:r>
              <a:rPr lang="en-US" sz="1400" dirty="0" err="1">
                <a:solidFill>
                  <a:srgbClr val="7F7F7F"/>
                </a:solidFill>
              </a:rPr>
              <a:t>E</a:t>
            </a:r>
            <a:r>
              <a:rPr lang="en-US" sz="1400" baseline="-25000" dirty="0" err="1">
                <a:solidFill>
                  <a:srgbClr val="7F7F7F"/>
                </a:solidFill>
              </a:rPr>
              <a:t>beam</a:t>
            </a:r>
            <a:r>
              <a:rPr lang="en-US" sz="1400" dirty="0">
                <a:solidFill>
                  <a:srgbClr val="7F7F7F"/>
                </a:solidFill>
              </a:rPr>
              <a:t>=5.55 </a:t>
            </a:r>
            <a:r>
              <a:rPr lang="en-US" sz="1400" dirty="0" err="1">
                <a:solidFill>
                  <a:srgbClr val="7F7F7F"/>
                </a:solidFill>
              </a:rPr>
              <a:t>GeV</a:t>
            </a:r>
            <a:endParaRPr lang="en-US" sz="1400" baseline="30000" dirty="0">
              <a:solidFill>
                <a:srgbClr val="7F7F7F"/>
              </a:solidFill>
            </a:endParaRPr>
          </a:p>
        </p:txBody>
      </p:sp>
      <p:grpSp>
        <p:nvGrpSpPr>
          <p:cNvPr id="72" name="Group 71"/>
          <p:cNvGrpSpPr/>
          <p:nvPr/>
        </p:nvGrpSpPr>
        <p:grpSpPr>
          <a:xfrm>
            <a:off x="4594086" y="1468711"/>
            <a:ext cx="4549914" cy="2648606"/>
            <a:chOff x="4594086" y="1468711"/>
            <a:chExt cx="4549914" cy="2648606"/>
          </a:xfrm>
        </p:grpSpPr>
        <p:grpSp>
          <p:nvGrpSpPr>
            <p:cNvPr id="71" name="Group 70"/>
            <p:cNvGrpSpPr/>
            <p:nvPr/>
          </p:nvGrpSpPr>
          <p:grpSpPr>
            <a:xfrm>
              <a:off x="4594086" y="1468711"/>
              <a:ext cx="4549914" cy="2648606"/>
              <a:chOff x="4594086" y="1468711"/>
              <a:chExt cx="4549914" cy="2648606"/>
            </a:xfrm>
          </p:grpSpPr>
          <p:sp>
            <p:nvSpPr>
              <p:cNvPr id="40" name="TextBox 39"/>
              <p:cNvSpPr txBox="1"/>
              <p:nvPr/>
            </p:nvSpPr>
            <p:spPr>
              <a:xfrm>
                <a:off x="5225143" y="2766566"/>
                <a:ext cx="672279" cy="338554"/>
              </a:xfrm>
              <a:prstGeom prst="rect">
                <a:avLst/>
              </a:prstGeom>
              <a:noFill/>
            </p:spPr>
            <p:txBody>
              <a:bodyPr wrap="none" rtlCol="0">
                <a:spAutoFit/>
              </a:bodyPr>
              <a:lstStyle/>
              <a:p>
                <a:r>
                  <a:rPr lang="en-US" sz="1600" dirty="0">
                    <a:solidFill>
                      <a:srgbClr val="7F7F7F"/>
                    </a:solidFill>
                  </a:rPr>
                  <a:t>LT/LO</a:t>
                </a:r>
              </a:p>
            </p:txBody>
          </p:sp>
          <p:sp>
            <p:nvSpPr>
              <p:cNvPr id="41" name="TextBox 40"/>
              <p:cNvSpPr txBox="1"/>
              <p:nvPr/>
            </p:nvSpPr>
            <p:spPr>
              <a:xfrm>
                <a:off x="6760569" y="2766566"/>
                <a:ext cx="539230" cy="338554"/>
              </a:xfrm>
              <a:prstGeom prst="rect">
                <a:avLst/>
              </a:prstGeom>
              <a:noFill/>
            </p:spPr>
            <p:txBody>
              <a:bodyPr wrap="none" rtlCol="0">
                <a:spAutoFit/>
              </a:bodyPr>
              <a:lstStyle/>
              <a:p>
                <a:r>
                  <a:rPr lang="en-US" sz="1600" dirty="0">
                    <a:solidFill>
                      <a:srgbClr val="7F7F7F"/>
                    </a:solidFill>
                  </a:rPr>
                  <a:t>NLO</a:t>
                </a:r>
              </a:p>
            </p:txBody>
          </p:sp>
          <p:sp>
            <p:nvSpPr>
              <p:cNvPr id="42" name="TextBox 41"/>
              <p:cNvSpPr txBox="1"/>
              <p:nvPr/>
            </p:nvSpPr>
            <p:spPr>
              <a:xfrm>
                <a:off x="8258742" y="2766566"/>
                <a:ext cx="412493" cy="338554"/>
              </a:xfrm>
              <a:prstGeom prst="rect">
                <a:avLst/>
              </a:prstGeom>
              <a:noFill/>
            </p:spPr>
            <p:txBody>
              <a:bodyPr wrap="none" rtlCol="0">
                <a:spAutoFit/>
              </a:bodyPr>
              <a:lstStyle/>
              <a:p>
                <a:r>
                  <a:rPr lang="en-US" sz="1600" dirty="0">
                    <a:solidFill>
                      <a:srgbClr val="7F7F7F"/>
                    </a:solidFill>
                  </a:rPr>
                  <a:t>HT</a:t>
                </a:r>
              </a:p>
            </p:txBody>
          </p:sp>
          <p:grpSp>
            <p:nvGrpSpPr>
              <p:cNvPr id="70" name="Group 69"/>
              <p:cNvGrpSpPr/>
              <p:nvPr/>
            </p:nvGrpSpPr>
            <p:grpSpPr>
              <a:xfrm>
                <a:off x="4594086" y="1468711"/>
                <a:ext cx="4549914" cy="2648606"/>
                <a:chOff x="4594086" y="1468711"/>
                <a:chExt cx="4549914" cy="2648606"/>
              </a:xfrm>
            </p:grpSpPr>
            <p:grpSp>
              <p:nvGrpSpPr>
                <p:cNvPr id="19" name="Group 18"/>
                <p:cNvGrpSpPr/>
                <p:nvPr/>
              </p:nvGrpSpPr>
              <p:grpSpPr>
                <a:xfrm>
                  <a:off x="4594086" y="1486745"/>
                  <a:ext cx="1743058" cy="1371600"/>
                  <a:chOff x="6508498" y="3519909"/>
                  <a:chExt cx="1743058" cy="1371600"/>
                </a:xfrm>
              </p:grpSpPr>
              <p:grpSp>
                <p:nvGrpSpPr>
                  <p:cNvPr id="14" name="Group 13"/>
                  <p:cNvGrpSpPr/>
                  <p:nvPr/>
                </p:nvGrpSpPr>
                <p:grpSpPr>
                  <a:xfrm>
                    <a:off x="6824198" y="3519909"/>
                    <a:ext cx="1427358" cy="1371600"/>
                    <a:chOff x="6824198" y="3519909"/>
                    <a:chExt cx="1427358" cy="1371600"/>
                  </a:xfrm>
                </p:grpSpPr>
                <p:pic>
                  <p:nvPicPr>
                    <p:cNvPr id="9" name="Picture 8" descr="u4.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198" y="3519909"/>
                      <a:ext cx="1277349" cy="1371600"/>
                    </a:xfrm>
                    <a:prstGeom prst="rect">
                      <a:avLst/>
                    </a:prstGeom>
                  </p:spPr>
                </p:pic>
                <p:sp>
                  <p:nvSpPr>
                    <p:cNvPr id="12" name="Rectangle 11"/>
                    <p:cNvSpPr/>
                    <p:nvPr/>
                  </p:nvSpPr>
                  <p:spPr>
                    <a:xfrm>
                      <a:off x="7765055" y="3955416"/>
                      <a:ext cx="486501" cy="32677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6508498" y="4549359"/>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6096728" y="1468711"/>
                  <a:ext cx="3047272" cy="1409511"/>
                  <a:chOff x="5692298" y="5346445"/>
                  <a:chExt cx="3047272" cy="1409511"/>
                </a:xfrm>
              </p:grpSpPr>
              <p:pic>
                <p:nvPicPr>
                  <p:cNvPr id="11" name="Picture 10" descr="u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037" y="5346445"/>
                    <a:ext cx="1256533" cy="1371600"/>
                  </a:xfrm>
                  <a:prstGeom prst="rect">
                    <a:avLst/>
                  </a:prstGeom>
                </p:spPr>
              </p:pic>
              <p:grpSp>
                <p:nvGrpSpPr>
                  <p:cNvPr id="15" name="Group 14"/>
                  <p:cNvGrpSpPr/>
                  <p:nvPr/>
                </p:nvGrpSpPr>
                <p:grpSpPr>
                  <a:xfrm>
                    <a:off x="5754925" y="5384356"/>
                    <a:ext cx="1598675" cy="1371600"/>
                    <a:chOff x="5754925" y="5384356"/>
                    <a:chExt cx="1598675" cy="1371600"/>
                  </a:xfrm>
                </p:grpSpPr>
                <p:pic>
                  <p:nvPicPr>
                    <p:cNvPr id="8" name="Picture 7" descr="u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8288" y="5384356"/>
                      <a:ext cx="1325312" cy="1371600"/>
                    </a:xfrm>
                    <a:prstGeom prst="rect">
                      <a:avLst/>
                    </a:prstGeom>
                  </p:spPr>
                </p:pic>
                <p:sp>
                  <p:nvSpPr>
                    <p:cNvPr id="13" name="Rectangle 12"/>
                    <p:cNvSpPr/>
                    <p:nvPr/>
                  </p:nvSpPr>
                  <p:spPr>
                    <a:xfrm>
                      <a:off x="5754925" y="5794870"/>
                      <a:ext cx="486501" cy="32677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692298" y="6376176"/>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47399" y="6336898"/>
                    <a:ext cx="486501" cy="1417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7" name="Straight Arrow Connector 46"/>
                <p:cNvCxnSpPr>
                  <a:stCxn id="44" idx="3"/>
                  <a:endCxn id="55" idx="1"/>
                </p:cNvCxnSpPr>
                <p:nvPr/>
              </p:nvCxnSpPr>
              <p:spPr>
                <a:xfrm flipV="1">
                  <a:off x="4896167" y="3228396"/>
                  <a:ext cx="2823515" cy="8889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Left Bracket 54"/>
                <p:cNvSpPr/>
                <p:nvPr/>
              </p:nvSpPr>
              <p:spPr>
                <a:xfrm rot="16200000">
                  <a:off x="7645195" y="1819626"/>
                  <a:ext cx="148973" cy="266856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Arrow Connector 25"/>
                <p:cNvCxnSpPr/>
                <p:nvPr/>
              </p:nvCxnSpPr>
              <p:spPr>
                <a:xfrm flipV="1">
                  <a:off x="4594086" y="3105120"/>
                  <a:ext cx="810976" cy="841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29" name="TextBox 28"/>
            <p:cNvSpPr txBox="1"/>
            <p:nvPr/>
          </p:nvSpPr>
          <p:spPr>
            <a:xfrm>
              <a:off x="7571536" y="1963256"/>
              <a:ext cx="466794" cy="369332"/>
            </a:xfrm>
            <a:prstGeom prst="rect">
              <a:avLst/>
            </a:prstGeom>
            <a:solidFill>
              <a:srgbClr val="FFFFFF"/>
            </a:solidFill>
          </p:spPr>
          <p:txBody>
            <a:bodyPr wrap="none" rtlCol="0">
              <a:spAutoFit/>
            </a:bodyPr>
            <a:lstStyle/>
            <a:p>
              <a:r>
                <a:rPr lang="en-US" dirty="0">
                  <a:solidFill>
                    <a:srgbClr val="7F7F7F"/>
                  </a:solidFill>
                </a:rPr>
                <a:t>OR</a:t>
              </a:r>
            </a:p>
          </p:txBody>
        </p:sp>
      </p:grpSp>
      <p:pic>
        <p:nvPicPr>
          <p:cNvPr id="3" name="Picture 2">
            <a:extLst>
              <a:ext uri="{FF2B5EF4-FFF2-40B4-BE49-F238E27FC236}">
                <a16:creationId xmlns:a16="http://schemas.microsoft.com/office/drawing/2014/main" id="{E1D47502-192B-F942-84C8-F7EB09EE07C5}"/>
              </a:ext>
            </a:extLst>
          </p:cNvPr>
          <p:cNvPicPr>
            <a:picLocks noChangeAspect="1"/>
          </p:cNvPicPr>
          <p:nvPr/>
        </p:nvPicPr>
        <p:blipFill>
          <a:blip r:embed="rId7"/>
          <a:stretch>
            <a:fillRect/>
          </a:stretch>
        </p:blipFill>
        <p:spPr>
          <a:xfrm>
            <a:off x="578219" y="1667336"/>
            <a:ext cx="3246102" cy="1440000"/>
          </a:xfrm>
          <a:prstGeom prst="rect">
            <a:avLst/>
          </a:prstGeom>
        </p:spPr>
      </p:pic>
    </p:spTree>
    <p:extLst>
      <p:ext uri="{BB962C8B-B14F-4D97-AF65-F5344CB8AC3E}">
        <p14:creationId xmlns:p14="http://schemas.microsoft.com/office/powerpoint/2010/main" val="29132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8" name="Rectangle 7"/>
          <p:cNvSpPr/>
          <p:nvPr/>
        </p:nvSpPr>
        <p:spPr>
          <a:xfrm>
            <a:off x="10810" y="3386935"/>
            <a:ext cx="4700270" cy="347106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628725" y="4516817"/>
            <a:ext cx="1955922" cy="1477328"/>
          </a:xfrm>
          <a:prstGeom prst="rect">
            <a:avLst/>
          </a:prstGeom>
          <a:noFill/>
        </p:spPr>
        <p:txBody>
          <a:bodyPr wrap="none" rtlCol="0">
            <a:spAutoFit/>
          </a:bodyPr>
          <a:lstStyle/>
          <a:p>
            <a:r>
              <a:rPr lang="en-US" dirty="0"/>
              <a:t>PbF2 </a:t>
            </a:r>
          </a:p>
          <a:p>
            <a:r>
              <a:rPr lang="en-US" dirty="0"/>
              <a:t>3X3X18 cm block</a:t>
            </a:r>
          </a:p>
          <a:p>
            <a:r>
              <a:rPr lang="en-US" dirty="0"/>
              <a:t>~1000 </a:t>
            </a:r>
            <a:r>
              <a:rPr lang="en-US" dirty="0" err="1"/>
              <a:t>pe</a:t>
            </a:r>
            <a:r>
              <a:rPr lang="en-US" dirty="0"/>
              <a:t> </a:t>
            </a:r>
          </a:p>
          <a:p>
            <a:r>
              <a:rPr lang="en-US" dirty="0"/>
              <a:t>for 1 </a:t>
            </a:r>
            <a:r>
              <a:rPr lang="en-US" dirty="0" err="1"/>
              <a:t>GeV</a:t>
            </a:r>
            <a:r>
              <a:rPr lang="en-US" dirty="0"/>
              <a:t> outgoing</a:t>
            </a:r>
          </a:p>
          <a:p>
            <a:r>
              <a:rPr lang="en-US" dirty="0"/>
              <a:t>photon</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6" y="3618847"/>
            <a:ext cx="2585349" cy="3207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4711080" y="3386935"/>
            <a:ext cx="4430026" cy="347106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10810" y="0"/>
            <a:ext cx="2097649" cy="584776"/>
          </a:xfrm>
          <a:prstGeom prst="rect">
            <a:avLst/>
          </a:prstGeom>
        </p:spPr>
        <p:txBody>
          <a:bodyPr wrap="none">
            <a:spAutoFit/>
          </a:bodyPr>
          <a:lstStyle/>
          <a:p>
            <a:r>
              <a:rPr lang="en-US" sz="3200" b="1" dirty="0">
                <a:solidFill>
                  <a:srgbClr val="008000"/>
                </a:solidFill>
                <a:ea typeface="+mj-ea"/>
                <a:cs typeface="Comic Sans MS"/>
              </a:rPr>
              <a:t>Hall A/</a:t>
            </a:r>
            <a:r>
              <a:rPr lang="en-US" sz="3200" b="1" dirty="0" err="1">
                <a:solidFill>
                  <a:srgbClr val="008000"/>
                </a:solidFill>
                <a:ea typeface="+mj-ea"/>
                <a:cs typeface="Comic Sans MS"/>
              </a:rPr>
              <a:t>JLab</a:t>
            </a:r>
            <a:r>
              <a:rPr lang="en-US" sz="3200" b="1" dirty="0">
                <a:solidFill>
                  <a:srgbClr val="008000"/>
                </a:solidFill>
                <a:ea typeface="+mj-ea"/>
                <a:cs typeface="Comic Sans MS"/>
              </a:rPr>
              <a:t> </a:t>
            </a:r>
            <a:endParaRPr lang="en-US" dirty="0"/>
          </a:p>
        </p:txBody>
      </p:sp>
      <p:grpSp>
        <p:nvGrpSpPr>
          <p:cNvPr id="11" name="Group 10"/>
          <p:cNvGrpSpPr/>
          <p:nvPr/>
        </p:nvGrpSpPr>
        <p:grpSpPr>
          <a:xfrm>
            <a:off x="5088347" y="3770830"/>
            <a:ext cx="3811950" cy="2808894"/>
            <a:chOff x="4968395" y="683293"/>
            <a:chExt cx="3811950" cy="2808894"/>
          </a:xfrm>
        </p:grpSpPr>
        <p:pic>
          <p:nvPicPr>
            <p:cNvPr id="12" name="Picture 11" descr="calo_dvc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395" y="748987"/>
              <a:ext cx="3657600" cy="2743200"/>
            </a:xfrm>
            <a:prstGeom prst="rect">
              <a:avLst/>
            </a:prstGeom>
          </p:spPr>
        </p:pic>
        <p:sp>
          <p:nvSpPr>
            <p:cNvPr id="15" name="TextBox 14"/>
            <p:cNvSpPr txBox="1"/>
            <p:nvPr/>
          </p:nvSpPr>
          <p:spPr>
            <a:xfrm>
              <a:off x="7082444" y="683293"/>
              <a:ext cx="1697901" cy="369332"/>
            </a:xfrm>
            <a:prstGeom prst="rect">
              <a:avLst/>
            </a:prstGeom>
            <a:solidFill>
              <a:srgbClr val="FFFFFF"/>
            </a:solidFill>
          </p:spPr>
          <p:txBody>
            <a:bodyPr wrap="none" rtlCol="0">
              <a:spAutoFit/>
            </a:bodyPr>
            <a:lstStyle/>
            <a:p>
              <a:r>
                <a:rPr lang="en-US" dirty="0"/>
                <a:t>208 PbF2 blocks</a:t>
              </a:r>
            </a:p>
          </p:txBody>
        </p:sp>
      </p:grpSp>
    </p:spTree>
    <p:extLst>
      <p:ext uri="{BB962C8B-B14F-4D97-AF65-F5344CB8AC3E}">
        <p14:creationId xmlns:p14="http://schemas.microsoft.com/office/powerpoint/2010/main" val="960289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88"/>
            <a:ext cx="9144000" cy="1143000"/>
          </a:xfrm>
        </p:spPr>
        <p:txBody>
          <a:bodyPr>
            <a:normAutofit/>
          </a:bodyPr>
          <a:lstStyle/>
          <a:p>
            <a:r>
              <a:rPr lang="en-US" dirty="0"/>
              <a:t>Preliminary: re-analysis of 2006 data</a:t>
            </a:r>
            <a:br>
              <a:rPr lang="en-US" dirty="0"/>
            </a:br>
            <a:r>
              <a:rPr lang="en-US" sz="2200" dirty="0">
                <a:solidFill>
                  <a:srgbClr val="404040"/>
                </a:solidFill>
              </a:rPr>
              <a:t>(by grad student M. </a:t>
            </a:r>
            <a:r>
              <a:rPr lang="en-US" sz="2200">
                <a:solidFill>
                  <a:srgbClr val="404040"/>
                </a:solidFill>
              </a:rPr>
              <a:t>Defurne</a:t>
            </a:r>
            <a:r>
              <a:rPr lang="en-US" sz="2200" dirty="0">
                <a:solidFill>
                  <a:srgbClr val="404040"/>
                </a:solidFill>
              </a:rPr>
              <a:t> – CEA </a:t>
            </a:r>
            <a:r>
              <a:rPr lang="en-US" sz="2200" dirty="0" err="1">
                <a:solidFill>
                  <a:srgbClr val="404040"/>
                </a:solidFill>
              </a:rPr>
              <a:t>Saclay</a:t>
            </a:r>
            <a:r>
              <a:rPr lang="en-US" sz="2200" dirty="0">
                <a:solidFill>
                  <a:srgbClr val="404040"/>
                </a:solidFill>
              </a:rPr>
              <a:t>)</a:t>
            </a:r>
          </a:p>
        </p:txBody>
      </p:sp>
      <p:grpSp>
        <p:nvGrpSpPr>
          <p:cNvPr id="11" name="Group 10"/>
          <p:cNvGrpSpPr/>
          <p:nvPr/>
        </p:nvGrpSpPr>
        <p:grpSpPr>
          <a:xfrm>
            <a:off x="0" y="1313056"/>
            <a:ext cx="2971800" cy="3158034"/>
            <a:chOff x="0" y="1313056"/>
            <a:chExt cx="2971800" cy="3158034"/>
          </a:xfrm>
        </p:grpSpPr>
        <p:pic>
          <p:nvPicPr>
            <p:cNvPr id="5" name="Picture 4" descr="u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056"/>
              <a:ext cx="2971800" cy="2185808"/>
            </a:xfrm>
            <a:prstGeom prst="rect">
              <a:avLst/>
            </a:prstGeom>
          </p:spPr>
        </p:pic>
        <p:sp>
          <p:nvSpPr>
            <p:cNvPr id="7" name="TextBox 6"/>
            <p:cNvSpPr txBox="1"/>
            <p:nvPr/>
          </p:nvSpPr>
          <p:spPr>
            <a:xfrm>
              <a:off x="129678" y="3547760"/>
              <a:ext cx="2787943" cy="923330"/>
            </a:xfrm>
            <a:prstGeom prst="rect">
              <a:avLst/>
            </a:prstGeom>
            <a:noFill/>
          </p:spPr>
          <p:txBody>
            <a:bodyPr wrap="none" rtlCol="0">
              <a:spAutoFit/>
            </a:bodyPr>
            <a:lstStyle/>
            <a:p>
              <a:r>
                <a:rPr lang="en-US" dirty="0"/>
                <a:t>Better correction for events</a:t>
              </a:r>
            </a:p>
            <a:p>
              <a:r>
                <a:rPr lang="en-US" dirty="0"/>
                <a:t>lost in reconstruction</a:t>
              </a:r>
            </a:p>
            <a:p>
              <a:r>
                <a:rPr lang="en-US" dirty="0"/>
                <a:t>algorithm for VCD</a:t>
              </a:r>
            </a:p>
          </p:txBody>
        </p:sp>
      </p:grpSp>
      <p:grpSp>
        <p:nvGrpSpPr>
          <p:cNvPr id="12" name="Group 11"/>
          <p:cNvGrpSpPr/>
          <p:nvPr/>
        </p:nvGrpSpPr>
        <p:grpSpPr>
          <a:xfrm>
            <a:off x="2983559" y="1360196"/>
            <a:ext cx="3281578" cy="3110894"/>
            <a:chOff x="2983559" y="1360196"/>
            <a:chExt cx="3281578" cy="3110894"/>
          </a:xfrm>
        </p:grpSpPr>
        <p:pic>
          <p:nvPicPr>
            <p:cNvPr id="6" name="Picture 5" descr="u1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559" y="1360196"/>
              <a:ext cx="3063240" cy="2091529"/>
            </a:xfrm>
            <a:prstGeom prst="rect">
              <a:avLst/>
            </a:prstGeom>
          </p:spPr>
        </p:pic>
        <p:sp>
          <p:nvSpPr>
            <p:cNvPr id="10" name="TextBox 9"/>
            <p:cNvSpPr txBox="1"/>
            <p:nvPr/>
          </p:nvSpPr>
          <p:spPr>
            <a:xfrm>
              <a:off x="3135959" y="3547760"/>
              <a:ext cx="3129178" cy="923330"/>
            </a:xfrm>
            <a:prstGeom prst="rect">
              <a:avLst/>
            </a:prstGeom>
            <a:noFill/>
          </p:spPr>
          <p:txBody>
            <a:bodyPr wrap="square" rtlCol="0">
              <a:spAutoFit/>
            </a:bodyPr>
            <a:lstStyle/>
            <a:p>
              <a:pPr algn="ctr"/>
              <a:r>
                <a:rPr lang="en-US" dirty="0" err="1"/>
                <a:t>Fiducial</a:t>
              </a:r>
              <a:r>
                <a:rPr lang="en-US" dirty="0"/>
                <a:t> cuts on calorimeter </a:t>
              </a:r>
            </a:p>
            <a:p>
              <a:pPr algn="ctr"/>
              <a:r>
                <a:rPr lang="en-US" dirty="0"/>
                <a:t>to take into account </a:t>
              </a:r>
            </a:p>
            <a:p>
              <a:pPr algn="ctr"/>
              <a:r>
                <a:rPr lang="en-US" dirty="0">
                  <a:latin typeface="Symbol" charset="2"/>
                  <a:cs typeface="Symbol" charset="2"/>
                </a:rPr>
                <a:t>p</a:t>
              </a:r>
              <a:r>
                <a:rPr lang="en-US" baseline="30000" dirty="0"/>
                <a:t>0</a:t>
              </a:r>
              <a:r>
                <a:rPr lang="en-US" dirty="0"/>
                <a:t> subtraction efficiency</a:t>
              </a:r>
            </a:p>
          </p:txBody>
        </p:sp>
      </p:grpSp>
      <p:grpSp>
        <p:nvGrpSpPr>
          <p:cNvPr id="19" name="Group 18"/>
          <p:cNvGrpSpPr/>
          <p:nvPr/>
        </p:nvGrpSpPr>
        <p:grpSpPr>
          <a:xfrm>
            <a:off x="5805896" y="1360196"/>
            <a:ext cx="3330420" cy="3110894"/>
            <a:chOff x="5805896" y="1360196"/>
            <a:chExt cx="3330420" cy="3110894"/>
          </a:xfrm>
        </p:grpSpPr>
        <p:pic>
          <p:nvPicPr>
            <p:cNvPr id="17" name="Picture 16" descr="u8.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798" y="1360196"/>
              <a:ext cx="3089518" cy="2002664"/>
            </a:xfrm>
            <a:prstGeom prst="rect">
              <a:avLst/>
            </a:prstGeom>
          </p:spPr>
        </p:pic>
        <p:sp>
          <p:nvSpPr>
            <p:cNvPr id="18" name="TextBox 17"/>
            <p:cNvSpPr txBox="1"/>
            <p:nvPr/>
          </p:nvSpPr>
          <p:spPr>
            <a:xfrm>
              <a:off x="5805896" y="3547760"/>
              <a:ext cx="3129178" cy="923330"/>
            </a:xfrm>
            <a:prstGeom prst="rect">
              <a:avLst/>
            </a:prstGeom>
            <a:noFill/>
          </p:spPr>
          <p:txBody>
            <a:bodyPr wrap="square" rtlCol="0">
              <a:spAutoFit/>
            </a:bodyPr>
            <a:lstStyle/>
            <a:p>
              <a:pPr algn="r"/>
              <a:r>
                <a:rPr lang="en-US" dirty="0"/>
                <a:t>Better description of the </a:t>
              </a:r>
            </a:p>
            <a:p>
              <a:pPr algn="r"/>
              <a:r>
                <a:rPr lang="en-US" dirty="0"/>
                <a:t> energy resolution of the calorimeter. </a:t>
              </a:r>
            </a:p>
          </p:txBody>
        </p:sp>
      </p:grpSp>
      <p:grpSp>
        <p:nvGrpSpPr>
          <p:cNvPr id="22" name="Group 21"/>
          <p:cNvGrpSpPr/>
          <p:nvPr/>
        </p:nvGrpSpPr>
        <p:grpSpPr>
          <a:xfrm>
            <a:off x="0" y="4795140"/>
            <a:ext cx="9144000" cy="2087981"/>
            <a:chOff x="0" y="4795140"/>
            <a:chExt cx="9144000" cy="2087981"/>
          </a:xfrm>
        </p:grpSpPr>
        <p:sp>
          <p:nvSpPr>
            <p:cNvPr id="13" name="TextBox 12"/>
            <p:cNvSpPr txBox="1"/>
            <p:nvPr/>
          </p:nvSpPr>
          <p:spPr>
            <a:xfrm>
              <a:off x="235177" y="4795140"/>
              <a:ext cx="8830585" cy="1015663"/>
            </a:xfrm>
            <a:prstGeom prst="rect">
              <a:avLst/>
            </a:prstGeom>
            <a:noFill/>
          </p:spPr>
          <p:txBody>
            <a:bodyPr wrap="square" rtlCol="0">
              <a:spAutoFit/>
            </a:bodyPr>
            <a:lstStyle/>
            <a:p>
              <a:r>
                <a:rPr lang="en-US" sz="2000" dirty="0"/>
                <a:t>Cross-sections have changed some,  but the conclusions from the first article hold:</a:t>
              </a:r>
            </a:p>
            <a:p>
              <a:pPr marL="285750" indent="-285750">
                <a:buFont typeface="Arial"/>
                <a:buChar char="•"/>
              </a:pPr>
              <a:r>
                <a:rPr lang="en-US" sz="2000" dirty="0"/>
                <a:t>Large contribution from the DVCS</a:t>
              </a:r>
              <a:r>
                <a:rPr lang="en-US" sz="2000" baseline="30000" dirty="0"/>
                <a:t>2</a:t>
              </a:r>
            </a:p>
            <a:p>
              <a:pPr marL="285750" indent="-285750">
                <a:buFont typeface="Arial"/>
                <a:buChar char="•"/>
              </a:pPr>
              <a:r>
                <a:rPr lang="en-US" sz="2000" dirty="0"/>
                <a:t>No contribution from the twist 3 part of the interference.	</a:t>
              </a:r>
            </a:p>
          </p:txBody>
        </p:sp>
        <p:sp>
          <p:nvSpPr>
            <p:cNvPr id="21" name="Title 1"/>
            <p:cNvSpPr txBox="1">
              <a:spLocks/>
            </p:cNvSpPr>
            <p:nvPr/>
          </p:nvSpPr>
          <p:spPr>
            <a:xfrm>
              <a:off x="0" y="5740121"/>
              <a:ext cx="91440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endParaRPr lang="en-US" sz="1800" dirty="0">
                <a:solidFill>
                  <a:srgbClr val="404040"/>
                </a:solidFill>
              </a:endParaRPr>
            </a:p>
          </p:txBody>
        </p:sp>
      </p:grpSp>
    </p:spTree>
    <p:extLst>
      <p:ext uri="{BB962C8B-B14F-4D97-AF65-F5344CB8AC3E}">
        <p14:creationId xmlns:p14="http://schemas.microsoft.com/office/powerpoint/2010/main" val="34737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8368" y="1732539"/>
            <a:ext cx="8686800" cy="4556470"/>
            <a:chOff x="128368" y="1732539"/>
            <a:chExt cx="8686800" cy="4556470"/>
          </a:xfrm>
        </p:grpSpPr>
        <p:grpSp>
          <p:nvGrpSpPr>
            <p:cNvPr id="9" name="Group 8"/>
            <p:cNvGrpSpPr/>
            <p:nvPr/>
          </p:nvGrpSpPr>
          <p:grpSpPr>
            <a:xfrm>
              <a:off x="128368" y="1732539"/>
              <a:ext cx="8686800" cy="4519483"/>
              <a:chOff x="128368" y="1732539"/>
              <a:chExt cx="8686800" cy="4519483"/>
            </a:xfrm>
          </p:grpSpPr>
          <p:pic>
            <p:nvPicPr>
              <p:cNvPr id="5" name="Picture 4" descr="u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68" y="1732539"/>
                <a:ext cx="8686800" cy="4519483"/>
              </a:xfrm>
              <a:prstGeom prst="rect">
                <a:avLst/>
              </a:prstGeom>
            </p:spPr>
          </p:pic>
          <p:sp>
            <p:nvSpPr>
              <p:cNvPr id="7" name="Rectangle 6"/>
              <p:cNvSpPr/>
              <p:nvPr/>
            </p:nvSpPr>
            <p:spPr>
              <a:xfrm>
                <a:off x="4292474" y="5537593"/>
                <a:ext cx="732117" cy="27641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457200" y="5919677"/>
              <a:ext cx="3903908" cy="369332"/>
            </a:xfrm>
            <a:prstGeom prst="rect">
              <a:avLst/>
            </a:prstGeom>
            <a:solidFill>
              <a:schemeClr val="bg1"/>
            </a:solidFill>
          </p:spPr>
          <p:txBody>
            <a:bodyPr wrap="none" rtlCol="0">
              <a:spAutoFit/>
            </a:bodyPr>
            <a:lstStyle/>
            <a:p>
              <a:r>
                <a:rPr lang="en-US" dirty="0"/>
                <a:t>Black dot: data / </a:t>
              </a:r>
              <a:r>
                <a:rPr lang="en-US" dirty="0">
                  <a:solidFill>
                    <a:srgbClr val="FF0000"/>
                  </a:solidFill>
                </a:rPr>
                <a:t>Red histogram: MC fit</a:t>
              </a:r>
            </a:p>
          </p:txBody>
        </p:sp>
      </p:grpSp>
      <p:sp>
        <p:nvSpPr>
          <p:cNvPr id="2" name="Title 1"/>
          <p:cNvSpPr>
            <a:spLocks noGrp="1"/>
          </p:cNvSpPr>
          <p:nvPr>
            <p:ph type="title"/>
          </p:nvPr>
        </p:nvSpPr>
        <p:spPr>
          <a:xfrm>
            <a:off x="457200" y="18588"/>
            <a:ext cx="8229600" cy="788236"/>
          </a:xfrm>
        </p:spPr>
        <p:txBody>
          <a:bodyPr>
            <a:normAutofit fontScale="90000"/>
          </a:bodyPr>
          <a:lstStyle/>
          <a:p>
            <a:r>
              <a:rPr lang="en-US" dirty="0"/>
              <a:t>Extracting Compton form factor from the data</a:t>
            </a:r>
          </a:p>
        </p:txBody>
      </p:sp>
      <p:pic>
        <p:nvPicPr>
          <p:cNvPr id="4" name="Picture 3" descr="u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235" y="837599"/>
            <a:ext cx="6400800" cy="571051"/>
          </a:xfrm>
          <a:prstGeom prst="rect">
            <a:avLst/>
          </a:prstGeom>
        </p:spPr>
      </p:pic>
      <p:sp>
        <p:nvSpPr>
          <p:cNvPr id="6" name="TextBox 5"/>
          <p:cNvSpPr txBox="1"/>
          <p:nvPr/>
        </p:nvSpPr>
        <p:spPr>
          <a:xfrm>
            <a:off x="5024591" y="3922059"/>
            <a:ext cx="3865161" cy="1477328"/>
          </a:xfrm>
          <a:prstGeom prst="rect">
            <a:avLst/>
          </a:prstGeom>
          <a:noFill/>
        </p:spPr>
        <p:txBody>
          <a:bodyPr wrap="none" rtlCol="0">
            <a:spAutoFit/>
          </a:bodyPr>
          <a:lstStyle/>
          <a:p>
            <a:r>
              <a:rPr lang="en-US" dirty="0"/>
              <a:t>Status:</a:t>
            </a:r>
          </a:p>
          <a:p>
            <a:pPr marL="285750" indent="-285750">
              <a:buFont typeface="Arial"/>
              <a:buChar char="•"/>
            </a:pPr>
            <a:r>
              <a:rPr lang="en-US" dirty="0"/>
              <a:t>Independent cross-check completed</a:t>
            </a:r>
          </a:p>
          <a:p>
            <a:pPr marL="285750" indent="-285750">
              <a:buFont typeface="Arial"/>
              <a:buChar char="•"/>
            </a:pPr>
            <a:r>
              <a:rPr lang="en-US" dirty="0" err="1"/>
              <a:t>Rosenbluth</a:t>
            </a:r>
            <a:r>
              <a:rPr lang="en-US" dirty="0"/>
              <a:t>-type fits in progress</a:t>
            </a:r>
          </a:p>
          <a:p>
            <a:pPr lvl="1"/>
            <a:r>
              <a:rPr lang="en-US" dirty="0"/>
              <a:t>(add a C</a:t>
            </a:r>
            <a:r>
              <a:rPr lang="en-US" baseline="30000" dirty="0"/>
              <a:t>DVCS</a:t>
            </a:r>
            <a:r>
              <a:rPr lang="en-US" dirty="0"/>
              <a:t> term)</a:t>
            </a:r>
          </a:p>
          <a:p>
            <a:pPr lvl="1"/>
            <a:endParaRPr lang="en-US" dirty="0"/>
          </a:p>
        </p:txBody>
      </p:sp>
      <p:sp>
        <p:nvSpPr>
          <p:cNvPr id="10" name="TextBox 9"/>
          <p:cNvSpPr txBox="1"/>
          <p:nvPr/>
        </p:nvSpPr>
        <p:spPr>
          <a:xfrm>
            <a:off x="128368" y="6548550"/>
            <a:ext cx="1569660" cy="276999"/>
          </a:xfrm>
          <a:prstGeom prst="rect">
            <a:avLst/>
          </a:prstGeom>
          <a:noFill/>
        </p:spPr>
        <p:txBody>
          <a:bodyPr wrap="none" rtlCol="0">
            <a:spAutoFit/>
          </a:bodyPr>
          <a:lstStyle/>
          <a:p>
            <a:r>
              <a:rPr lang="en-US" sz="1200" dirty="0"/>
              <a:t>Slide from C. </a:t>
            </a:r>
            <a:r>
              <a:rPr lang="en-US" sz="1200" dirty="0" err="1"/>
              <a:t>Desnault</a:t>
            </a:r>
            <a:endParaRPr lang="en-US" sz="1200" dirty="0"/>
          </a:p>
        </p:txBody>
      </p:sp>
    </p:spTree>
    <p:extLst>
      <p:ext uri="{BB962C8B-B14F-4D97-AF65-F5344CB8AC3E}">
        <p14:creationId xmlns:p14="http://schemas.microsoft.com/office/powerpoint/2010/main" val="35679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66" y="283140"/>
            <a:ext cx="8575658" cy="6400800"/>
          </a:xfrm>
          <a:prstGeom prst="rect">
            <a:avLst/>
          </a:prstGeom>
        </p:spPr>
      </p:pic>
    </p:spTree>
    <p:extLst>
      <p:ext uri="{BB962C8B-B14F-4D97-AF65-F5344CB8AC3E}">
        <p14:creationId xmlns:p14="http://schemas.microsoft.com/office/powerpoint/2010/main" val="3503490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34" y="293196"/>
            <a:ext cx="8862548" cy="702253"/>
          </a:xfrm>
        </p:spPr>
        <p:txBody>
          <a:bodyPr>
            <a:noAutofit/>
          </a:bodyPr>
          <a:lstStyle/>
          <a:p>
            <a:r>
              <a:rPr lang="en-US" sz="2400" dirty="0" err="1"/>
              <a:t>Ji’s</a:t>
            </a:r>
            <a:r>
              <a:rPr lang="en-US" sz="2400" dirty="0"/>
              <a:t> sum rule on the fraction of the proton spin carried by quarks:</a:t>
            </a:r>
            <a:br>
              <a:rPr lang="en-US" sz="2400" dirty="0"/>
            </a:br>
            <a:endParaRPr lang="en-US" sz="2400" dirty="0"/>
          </a:p>
        </p:txBody>
      </p:sp>
      <p:sp>
        <p:nvSpPr>
          <p:cNvPr id="11" name="TextBox 10"/>
          <p:cNvSpPr txBox="1"/>
          <p:nvPr/>
        </p:nvSpPr>
        <p:spPr>
          <a:xfrm>
            <a:off x="731342" y="2607424"/>
            <a:ext cx="2119804" cy="369332"/>
          </a:xfrm>
          <a:prstGeom prst="rect">
            <a:avLst/>
          </a:prstGeom>
          <a:noFill/>
        </p:spPr>
        <p:txBody>
          <a:bodyPr wrap="none" rtlCol="0">
            <a:spAutoFit/>
          </a:bodyPr>
          <a:lstStyle/>
          <a:p>
            <a:r>
              <a:rPr lang="en-US" dirty="0"/>
              <a:t>Q</a:t>
            </a:r>
            <a:r>
              <a:rPr lang="en-US" baseline="30000" dirty="0"/>
              <a:t>2</a:t>
            </a:r>
            <a:r>
              <a:rPr lang="en-US" dirty="0"/>
              <a:t>=1.9 GeV</a:t>
            </a:r>
            <a:r>
              <a:rPr lang="en-US" baseline="30000" dirty="0"/>
              <a:t>2</a:t>
            </a:r>
            <a:r>
              <a:rPr lang="en-US" dirty="0"/>
              <a:t>, </a:t>
            </a:r>
            <a:r>
              <a:rPr lang="en-US" dirty="0" err="1"/>
              <a:t>x</a:t>
            </a:r>
            <a:r>
              <a:rPr lang="en-US" dirty="0"/>
              <a:t>=0.36</a:t>
            </a:r>
          </a:p>
        </p:txBody>
      </p:sp>
      <p:sp>
        <p:nvSpPr>
          <p:cNvPr id="12" name="TextBox 11"/>
          <p:cNvSpPr txBox="1"/>
          <p:nvPr/>
        </p:nvSpPr>
        <p:spPr>
          <a:xfrm>
            <a:off x="159734" y="4651695"/>
            <a:ext cx="4388115" cy="646331"/>
          </a:xfrm>
          <a:prstGeom prst="rect">
            <a:avLst/>
          </a:prstGeom>
          <a:noFill/>
        </p:spPr>
        <p:txBody>
          <a:bodyPr wrap="none" rtlCol="0">
            <a:spAutoFit/>
          </a:bodyPr>
          <a:lstStyle/>
          <a:p>
            <a:r>
              <a:rPr lang="en-US" dirty="0">
                <a:solidFill>
                  <a:srgbClr val="FF0000"/>
                </a:solidFill>
              </a:rPr>
              <a:t>VGG model with various parameters defining</a:t>
            </a:r>
          </a:p>
          <a:p>
            <a:r>
              <a:rPr lang="en-US" dirty="0">
                <a:solidFill>
                  <a:srgbClr val="FF0000"/>
                </a:solidFill>
              </a:rPr>
              <a:t>the GPD E (-&gt; different values of </a:t>
            </a:r>
            <a:r>
              <a:rPr lang="en-US" dirty="0" err="1">
                <a:solidFill>
                  <a:srgbClr val="FF0000"/>
                </a:solidFill>
              </a:rPr>
              <a:t>J</a:t>
            </a:r>
            <a:r>
              <a:rPr lang="en-US" baseline="-25000" dirty="0" err="1">
                <a:solidFill>
                  <a:srgbClr val="FF0000"/>
                </a:solidFill>
              </a:rPr>
              <a:t>u</a:t>
            </a:r>
            <a:r>
              <a:rPr lang="en-US" dirty="0">
                <a:solidFill>
                  <a:srgbClr val="FF0000"/>
                </a:solidFill>
              </a:rPr>
              <a:t> and </a:t>
            </a:r>
            <a:r>
              <a:rPr lang="en-US" dirty="0" err="1">
                <a:solidFill>
                  <a:srgbClr val="FF0000"/>
                </a:solidFill>
              </a:rPr>
              <a:t>J</a:t>
            </a:r>
            <a:r>
              <a:rPr lang="en-US" baseline="-25000" dirty="0" err="1">
                <a:solidFill>
                  <a:srgbClr val="FF0000"/>
                </a:solidFill>
              </a:rPr>
              <a:t>d</a:t>
            </a:r>
            <a:r>
              <a:rPr lang="en-US" dirty="0">
                <a:solidFill>
                  <a:srgbClr val="FF0000"/>
                </a:solidFill>
              </a:rPr>
              <a:t>)</a:t>
            </a:r>
            <a:endParaRPr lang="en-US" baseline="-25000" dirty="0">
              <a:solidFill>
                <a:srgbClr val="FF0000"/>
              </a:solidFill>
            </a:endParaRPr>
          </a:p>
        </p:txBody>
      </p:sp>
      <p:sp>
        <p:nvSpPr>
          <p:cNvPr id="14" name="TextBox 13"/>
          <p:cNvSpPr txBox="1"/>
          <p:nvPr/>
        </p:nvSpPr>
        <p:spPr>
          <a:xfrm>
            <a:off x="34323" y="6453243"/>
            <a:ext cx="9144000" cy="830997"/>
          </a:xfrm>
          <a:prstGeom prst="rect">
            <a:avLst/>
          </a:prstGeom>
          <a:noFill/>
        </p:spPr>
        <p:txBody>
          <a:bodyPr wrap="square" rtlCol="0">
            <a:spAutoFit/>
          </a:bodyPr>
          <a:lstStyle/>
          <a:p>
            <a:pPr algn="ctr"/>
            <a:r>
              <a:rPr lang="en-US" sz="1400" dirty="0" err="1">
                <a:solidFill>
                  <a:srgbClr val="F79646"/>
                </a:solidFill>
              </a:rPr>
              <a:t>Ji</a:t>
            </a:r>
            <a:r>
              <a:rPr lang="en-US" sz="1400" dirty="0">
                <a:solidFill>
                  <a:srgbClr val="F79646"/>
                </a:solidFill>
              </a:rPr>
              <a:t>, PRL 78:610 (97) 	VGG, Phys Rev D 60: 094017 (99)    Lattice, PRL 92:042002 (04) 	Hermes, </a:t>
            </a:r>
            <a:r>
              <a:rPr lang="en-US" sz="1400" dirty="0" err="1">
                <a:solidFill>
                  <a:srgbClr val="F79646"/>
                </a:solidFill>
              </a:rPr>
              <a:t>Eur</a:t>
            </a:r>
            <a:r>
              <a:rPr lang="en-US" sz="1400" dirty="0">
                <a:solidFill>
                  <a:srgbClr val="F79646"/>
                </a:solidFill>
              </a:rPr>
              <a:t> Phys J C46:729 (06)</a:t>
            </a:r>
            <a:r>
              <a:rPr lang="en-US" sz="1600" dirty="0">
                <a:solidFill>
                  <a:srgbClr val="F79646"/>
                </a:solidFill>
              </a:rPr>
              <a:t>	</a:t>
            </a:r>
          </a:p>
          <a:p>
            <a:endParaRPr lang="en-US" dirty="0"/>
          </a:p>
        </p:txBody>
      </p:sp>
      <p:sp>
        <p:nvSpPr>
          <p:cNvPr id="15" name="TextBox 14"/>
          <p:cNvSpPr txBox="1"/>
          <p:nvPr/>
        </p:nvSpPr>
        <p:spPr>
          <a:xfrm>
            <a:off x="159734" y="2144965"/>
            <a:ext cx="4590432" cy="369332"/>
          </a:xfrm>
          <a:prstGeom prst="rect">
            <a:avLst/>
          </a:prstGeom>
          <a:noFill/>
        </p:spPr>
        <p:txBody>
          <a:bodyPr wrap="none" rtlCol="0">
            <a:spAutoFit/>
          </a:bodyPr>
          <a:lstStyle/>
          <a:p>
            <a:r>
              <a:rPr lang="en-US" dirty="0"/>
              <a:t>Hall A  DVCS on neutron PRL 99: 242501 (2007)</a:t>
            </a:r>
          </a:p>
        </p:txBody>
      </p:sp>
      <p:sp>
        <p:nvSpPr>
          <p:cNvPr id="16" name="TextBox 15"/>
          <p:cNvSpPr txBox="1"/>
          <p:nvPr/>
        </p:nvSpPr>
        <p:spPr>
          <a:xfrm>
            <a:off x="3535184" y="5570568"/>
            <a:ext cx="5393386" cy="646331"/>
          </a:xfrm>
          <a:prstGeom prst="rect">
            <a:avLst/>
          </a:prstGeom>
          <a:noFill/>
        </p:spPr>
        <p:txBody>
          <a:bodyPr wrap="none" rtlCol="0">
            <a:spAutoFit/>
          </a:bodyPr>
          <a:lstStyle/>
          <a:p>
            <a:r>
              <a:rPr lang="en-US" dirty="0"/>
              <a:t>Hermes:</a:t>
            </a:r>
          </a:p>
          <a:p>
            <a:r>
              <a:rPr lang="en-US" dirty="0" err="1"/>
              <a:t>Unpolarized</a:t>
            </a:r>
            <a:r>
              <a:rPr lang="en-US" dirty="0"/>
              <a:t> beam, transversely polarized proton target</a:t>
            </a:r>
          </a:p>
        </p:txBody>
      </p:sp>
      <p:grpSp>
        <p:nvGrpSpPr>
          <p:cNvPr id="20" name="Group 19"/>
          <p:cNvGrpSpPr/>
          <p:nvPr/>
        </p:nvGrpSpPr>
        <p:grpSpPr>
          <a:xfrm>
            <a:off x="4198746" y="2207314"/>
            <a:ext cx="4575072" cy="3673832"/>
            <a:chOff x="4198746" y="2207314"/>
            <a:chExt cx="4575072" cy="3673832"/>
          </a:xfrm>
        </p:grpSpPr>
        <p:grpSp>
          <p:nvGrpSpPr>
            <p:cNvPr id="13" name="Group 12"/>
            <p:cNvGrpSpPr/>
            <p:nvPr/>
          </p:nvGrpSpPr>
          <p:grpSpPr>
            <a:xfrm>
              <a:off x="5108156" y="2207314"/>
              <a:ext cx="3665662" cy="3363254"/>
              <a:chOff x="5868943" y="3260599"/>
              <a:chExt cx="3153339" cy="2921980"/>
            </a:xfrm>
          </p:grpSpPr>
          <p:pic>
            <p:nvPicPr>
              <p:cNvPr id="7" name="Picture 6" descr="y27.tiff"/>
              <p:cNvPicPr>
                <a:picLocks noChangeAspect="1"/>
              </p:cNvPicPr>
              <p:nvPr/>
            </p:nvPicPr>
            <p:blipFill>
              <a:blip r:embed="rId2"/>
              <a:stretch>
                <a:fillRect/>
              </a:stretch>
            </p:blipFill>
            <p:spPr>
              <a:xfrm>
                <a:off x="5868943" y="3260599"/>
                <a:ext cx="3153339" cy="2921980"/>
              </a:xfrm>
              <a:prstGeom prst="rect">
                <a:avLst/>
              </a:prstGeom>
            </p:spPr>
          </p:pic>
          <p:sp>
            <p:nvSpPr>
              <p:cNvPr id="8" name="TextBox 7"/>
              <p:cNvSpPr txBox="1"/>
              <p:nvPr/>
            </p:nvSpPr>
            <p:spPr>
              <a:xfrm>
                <a:off x="6267540" y="3338853"/>
                <a:ext cx="2342424" cy="294134"/>
              </a:xfrm>
              <a:prstGeom prst="rect">
                <a:avLst/>
              </a:prstGeom>
              <a:solidFill>
                <a:srgbClr val="FFFFFF"/>
              </a:solidFill>
            </p:spPr>
            <p:txBody>
              <a:bodyPr wrap="square" rtlCol="0">
                <a:spAutoFit/>
              </a:bodyPr>
              <a:lstStyle/>
              <a:p>
                <a:r>
                  <a:rPr lang="en-US" sz="1600" dirty="0">
                    <a:solidFill>
                      <a:srgbClr val="FF0000"/>
                    </a:solidFill>
                  </a:rPr>
                  <a:t>!! Model dependent result !!</a:t>
                </a:r>
              </a:p>
            </p:txBody>
          </p:sp>
        </p:grpSp>
        <p:sp>
          <p:nvSpPr>
            <p:cNvPr id="17" name="Right Arrow 16"/>
            <p:cNvSpPr/>
            <p:nvPr/>
          </p:nvSpPr>
          <p:spPr>
            <a:xfrm>
              <a:off x="4198746" y="2976756"/>
              <a:ext cx="1350792" cy="321707"/>
            </a:xfrm>
            <a:prstGeom prst="rightArrow">
              <a:avLst>
                <a:gd name="adj1" fmla="val 4979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7637913" y="5224549"/>
              <a:ext cx="991486" cy="321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descr="u2"/>
          <p:cNvPicPr>
            <a:picLocks noChangeAspect="1"/>
          </p:cNvPicPr>
          <p:nvPr/>
        </p:nvPicPr>
        <p:blipFill>
          <a:blip r:embed="rId3"/>
          <a:stretch>
            <a:fillRect/>
          </a:stretch>
        </p:blipFill>
        <p:spPr>
          <a:xfrm>
            <a:off x="781191" y="1144003"/>
            <a:ext cx="7513320" cy="685800"/>
          </a:xfrm>
          <a:prstGeom prst="rect">
            <a:avLst/>
          </a:prstGeom>
        </p:spPr>
      </p:pic>
      <p:pic>
        <p:nvPicPr>
          <p:cNvPr id="22" name="Content Placeholder 3" descr="y25.tiff"/>
          <p:cNvPicPr>
            <a:picLocks noGrp="1" noChangeAspect="1"/>
          </p:cNvPicPr>
          <p:nvPr>
            <p:ph idx="1"/>
          </p:nvPr>
        </p:nvPicPr>
        <p:blipFill>
          <a:blip r:embed="rId4"/>
          <a:srcRect t="-8956" b="-8956"/>
          <a:stretch>
            <a:fillRect/>
          </a:stretch>
        </p:blipFill>
        <p:spPr>
          <a:xfrm>
            <a:off x="204582" y="2329631"/>
            <a:ext cx="4166251" cy="256002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 y="18588"/>
            <a:ext cx="9121409" cy="919979"/>
          </a:xfrm>
        </p:spPr>
        <p:txBody>
          <a:bodyPr>
            <a:noAutofit/>
          </a:bodyPr>
          <a:lstStyle/>
          <a:p>
            <a:pPr algn="l"/>
            <a:r>
              <a:rPr lang="en-US" b="1" dirty="0" err="1"/>
              <a:t>Multipole</a:t>
            </a:r>
            <a:r>
              <a:rPr lang="en-US" b="1" dirty="0"/>
              <a:t> expansion of the amplitude</a:t>
            </a:r>
          </a:p>
        </p:txBody>
      </p:sp>
      <p:pic>
        <p:nvPicPr>
          <p:cNvPr id="4" name="Picture 3" descr="y2.tiff"/>
          <p:cNvPicPr>
            <a:picLocks noChangeAspect="1"/>
          </p:cNvPicPr>
          <p:nvPr/>
        </p:nvPicPr>
        <p:blipFill>
          <a:blip r:embed="rId2"/>
          <a:stretch>
            <a:fillRect/>
          </a:stretch>
        </p:blipFill>
        <p:spPr>
          <a:xfrm>
            <a:off x="379799" y="1161588"/>
            <a:ext cx="2722578" cy="2374209"/>
          </a:xfrm>
          <a:prstGeom prst="rect">
            <a:avLst/>
          </a:prstGeom>
        </p:spPr>
      </p:pic>
      <p:pic>
        <p:nvPicPr>
          <p:cNvPr id="5" name="Picture 4" descr="y9.tiff"/>
          <p:cNvPicPr>
            <a:picLocks noChangeAspect="1"/>
          </p:cNvPicPr>
          <p:nvPr/>
        </p:nvPicPr>
        <p:blipFill>
          <a:blip r:embed="rId3"/>
          <a:stretch>
            <a:fillRect/>
          </a:stretch>
        </p:blipFill>
        <p:spPr>
          <a:xfrm>
            <a:off x="5822883" y="1307899"/>
            <a:ext cx="3314700" cy="502920"/>
          </a:xfrm>
          <a:prstGeom prst="rect">
            <a:avLst/>
          </a:prstGeom>
        </p:spPr>
      </p:pic>
      <p:pic>
        <p:nvPicPr>
          <p:cNvPr id="6" name="Picture 5" descr="y10.tiff"/>
          <p:cNvPicPr>
            <a:picLocks noChangeAspect="1"/>
          </p:cNvPicPr>
          <p:nvPr/>
        </p:nvPicPr>
        <p:blipFill>
          <a:blip r:embed="rId4"/>
          <a:stretch>
            <a:fillRect/>
          </a:stretch>
        </p:blipFill>
        <p:spPr>
          <a:xfrm>
            <a:off x="3321738" y="2454117"/>
            <a:ext cx="5840730" cy="857250"/>
          </a:xfrm>
          <a:prstGeom prst="rect">
            <a:avLst/>
          </a:prstGeom>
        </p:spPr>
      </p:pic>
      <p:sp>
        <p:nvSpPr>
          <p:cNvPr id="10" name="TextBox 9"/>
          <p:cNvSpPr txBox="1"/>
          <p:nvPr/>
        </p:nvSpPr>
        <p:spPr>
          <a:xfrm>
            <a:off x="5563390" y="938567"/>
            <a:ext cx="3583032" cy="369332"/>
          </a:xfrm>
          <a:prstGeom prst="rect">
            <a:avLst/>
          </a:prstGeom>
          <a:noFill/>
        </p:spPr>
        <p:txBody>
          <a:bodyPr wrap="none" rtlCol="0">
            <a:spAutoFit/>
          </a:bodyPr>
          <a:lstStyle/>
          <a:p>
            <a:r>
              <a:rPr lang="en-US" dirty="0"/>
              <a:t>The full DVCS amplitude (</a:t>
            </a:r>
            <a:r>
              <a:rPr lang="en-US" dirty="0" err="1"/>
              <a:t>ep</a:t>
            </a:r>
            <a:r>
              <a:rPr lang="en-US" dirty="0"/>
              <a:t>-&gt;</a:t>
            </a:r>
            <a:r>
              <a:rPr lang="en-US" dirty="0" err="1"/>
              <a:t>ep</a:t>
            </a:r>
            <a:r>
              <a:rPr lang="en-US" dirty="0" err="1">
                <a:latin typeface="Symbol" charset="2"/>
                <a:cs typeface="Symbol" charset="2"/>
              </a:rPr>
              <a:t>g</a:t>
            </a:r>
            <a:r>
              <a:rPr lang="en-US" dirty="0"/>
              <a:t>) is </a:t>
            </a:r>
          </a:p>
        </p:txBody>
      </p:sp>
      <p:sp>
        <p:nvSpPr>
          <p:cNvPr id="11" name="TextBox 10"/>
          <p:cNvSpPr txBox="1"/>
          <p:nvPr/>
        </p:nvSpPr>
        <p:spPr>
          <a:xfrm>
            <a:off x="6875425" y="2084785"/>
            <a:ext cx="2262158" cy="369332"/>
          </a:xfrm>
          <a:prstGeom prst="rect">
            <a:avLst/>
          </a:prstGeom>
          <a:noFill/>
        </p:spPr>
        <p:txBody>
          <a:bodyPr wrap="none" rtlCol="0">
            <a:spAutoFit/>
          </a:bodyPr>
          <a:lstStyle/>
          <a:p>
            <a:r>
              <a:rPr lang="en-US" dirty="0"/>
              <a:t>The </a:t>
            </a:r>
            <a:r>
              <a:rPr lang="en-US" dirty="0" err="1"/>
              <a:t>hadronic</a:t>
            </a:r>
            <a:r>
              <a:rPr lang="en-US" dirty="0"/>
              <a:t> tensor is</a:t>
            </a:r>
          </a:p>
        </p:txBody>
      </p:sp>
      <p:pic>
        <p:nvPicPr>
          <p:cNvPr id="14" name="Picture 13" descr="y11.tiff"/>
          <p:cNvPicPr>
            <a:picLocks noChangeAspect="1"/>
          </p:cNvPicPr>
          <p:nvPr/>
        </p:nvPicPr>
        <p:blipFill>
          <a:blip r:embed="rId5"/>
          <a:stretch>
            <a:fillRect/>
          </a:stretch>
        </p:blipFill>
        <p:spPr>
          <a:xfrm>
            <a:off x="3343193" y="4301894"/>
            <a:ext cx="5726430" cy="674370"/>
          </a:xfrm>
          <a:prstGeom prst="rect">
            <a:avLst/>
          </a:prstGeom>
        </p:spPr>
      </p:pic>
      <p:sp>
        <p:nvSpPr>
          <p:cNvPr id="15" name="TextBox 14"/>
          <p:cNvSpPr txBox="1"/>
          <p:nvPr/>
        </p:nvSpPr>
        <p:spPr>
          <a:xfrm>
            <a:off x="844669" y="3837565"/>
            <a:ext cx="8288885" cy="369332"/>
          </a:xfrm>
          <a:prstGeom prst="rect">
            <a:avLst/>
          </a:prstGeom>
          <a:noFill/>
        </p:spPr>
        <p:txBody>
          <a:bodyPr wrap="square" rtlCol="0">
            <a:spAutoFit/>
          </a:bodyPr>
          <a:lstStyle/>
          <a:p>
            <a:pPr algn="r"/>
            <a:r>
              <a:rPr lang="en-US" dirty="0"/>
              <a:t>In practice, one exploits the azimuthal modulation of the DVCS(and its interference) </a:t>
            </a:r>
          </a:p>
        </p:txBody>
      </p:sp>
      <p:grpSp>
        <p:nvGrpSpPr>
          <p:cNvPr id="19" name="Group 18"/>
          <p:cNvGrpSpPr/>
          <p:nvPr/>
        </p:nvGrpSpPr>
        <p:grpSpPr>
          <a:xfrm>
            <a:off x="54689" y="4351307"/>
            <a:ext cx="3170359" cy="1522313"/>
            <a:chOff x="1" y="5335687"/>
            <a:chExt cx="3170359" cy="1522313"/>
          </a:xfrm>
        </p:grpSpPr>
        <p:pic>
          <p:nvPicPr>
            <p:cNvPr id="16" name="Picture 15" descr="y12.tiff"/>
            <p:cNvPicPr>
              <a:picLocks noChangeAspect="1"/>
            </p:cNvPicPr>
            <p:nvPr/>
          </p:nvPicPr>
          <p:blipFill>
            <a:blip r:embed="rId6"/>
            <a:stretch>
              <a:fillRect/>
            </a:stretch>
          </p:blipFill>
          <p:spPr>
            <a:xfrm>
              <a:off x="1" y="5459970"/>
              <a:ext cx="2583539" cy="1398030"/>
            </a:xfrm>
            <a:prstGeom prst="rect">
              <a:avLst/>
            </a:prstGeom>
          </p:spPr>
        </p:pic>
        <p:sp>
          <p:nvSpPr>
            <p:cNvPr id="17" name="TextBox 16"/>
            <p:cNvSpPr txBox="1"/>
            <p:nvPr/>
          </p:nvSpPr>
          <p:spPr>
            <a:xfrm>
              <a:off x="2343241" y="5335687"/>
              <a:ext cx="827119" cy="400110"/>
            </a:xfrm>
            <a:prstGeom prst="rect">
              <a:avLst/>
            </a:prstGeom>
            <a:solidFill>
              <a:srgbClr val="FFFFFF"/>
            </a:solidFill>
          </p:spPr>
          <p:txBody>
            <a:bodyPr wrap="none" rtlCol="0">
              <a:spAutoFit/>
            </a:bodyPr>
            <a:lstStyle/>
            <a:p>
              <a:r>
                <a:rPr lang="en-US" sz="2000" dirty="0" err="1">
                  <a:solidFill>
                    <a:srgbClr val="FF0000"/>
                  </a:solidFill>
                  <a:latin typeface="Symbol" charset="2"/>
                  <a:cs typeface="Symbol" charset="2"/>
                </a:rPr>
                <a:t>f</a:t>
              </a:r>
              <a:r>
                <a:rPr lang="en-US" sz="2000" baseline="-25000" dirty="0" err="1">
                  <a:solidFill>
                    <a:srgbClr val="FF0000"/>
                  </a:solidFill>
                  <a:latin typeface="Symbol" charset="2"/>
                  <a:cs typeface="Symbol" charset="2"/>
                </a:rPr>
                <a:t>gg</a:t>
              </a:r>
              <a:r>
                <a:rPr lang="en-US" sz="2000" baseline="-25000" dirty="0">
                  <a:solidFill>
                    <a:srgbClr val="FF0000"/>
                  </a:solidFill>
                  <a:latin typeface="Symbol" charset="2"/>
                  <a:cs typeface="Symbol" charset="2"/>
                </a:rPr>
                <a:t>=</a:t>
              </a:r>
              <a:r>
                <a:rPr lang="en-US" sz="2000" dirty="0">
                  <a:solidFill>
                    <a:srgbClr val="FF0000"/>
                  </a:solidFill>
                  <a:latin typeface="Symbol" charset="2"/>
                  <a:cs typeface="Symbol" charset="2"/>
                </a:rPr>
                <a:t>=f</a:t>
              </a:r>
              <a:endParaRPr lang="en-US" sz="2000" baseline="-25000" dirty="0">
                <a:solidFill>
                  <a:srgbClr val="FF0000"/>
                </a:solidFill>
                <a:latin typeface="Symbol" charset="2"/>
                <a:cs typeface="Symbol" charset="2"/>
              </a:endParaRPr>
            </a:p>
          </p:txBody>
        </p:sp>
      </p:grpSp>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3383" y="5149960"/>
            <a:ext cx="5476240" cy="402336"/>
          </a:xfrm>
          <a:prstGeom prst="rect">
            <a:avLst/>
          </a:prstGeom>
        </p:spPr>
      </p:pic>
      <p:pic>
        <p:nvPicPr>
          <p:cNvPr id="12" name="Picture 1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4765" y="6355488"/>
            <a:ext cx="5392091" cy="466343"/>
          </a:xfrm>
          <a:prstGeom prst="rect">
            <a:avLst/>
          </a:prstGeom>
        </p:spPr>
      </p:pic>
      <p:sp>
        <p:nvSpPr>
          <p:cNvPr id="8" name="TextBox 7"/>
          <p:cNvSpPr txBox="1"/>
          <p:nvPr/>
        </p:nvSpPr>
        <p:spPr>
          <a:xfrm>
            <a:off x="2230880" y="5765365"/>
            <a:ext cx="2263510" cy="369332"/>
          </a:xfrm>
          <a:prstGeom prst="rect">
            <a:avLst/>
          </a:prstGeom>
          <a:noFill/>
        </p:spPr>
        <p:txBody>
          <a:bodyPr wrap="none" rtlCol="0">
            <a:spAutoFit/>
          </a:bodyPr>
          <a:lstStyle/>
          <a:p>
            <a:r>
              <a:rPr lang="en-US" b="1" dirty="0">
                <a:solidFill>
                  <a:srgbClr val="0000FF"/>
                </a:solidFill>
              </a:rPr>
              <a:t>Harmonic coefficients</a:t>
            </a:r>
          </a:p>
        </p:txBody>
      </p:sp>
      <p:sp>
        <p:nvSpPr>
          <p:cNvPr id="20" name="TextBox 19"/>
          <p:cNvSpPr txBox="1"/>
          <p:nvPr/>
        </p:nvSpPr>
        <p:spPr>
          <a:xfrm>
            <a:off x="6752508" y="5846214"/>
            <a:ext cx="610151" cy="369332"/>
          </a:xfrm>
          <a:prstGeom prst="rect">
            <a:avLst/>
          </a:prstGeom>
          <a:noFill/>
        </p:spPr>
        <p:txBody>
          <a:bodyPr wrap="none" rtlCol="0">
            <a:spAutoFit/>
          </a:bodyPr>
          <a:lstStyle/>
          <a:p>
            <a:r>
              <a:rPr lang="en-US" b="1" dirty="0">
                <a:solidFill>
                  <a:srgbClr val="008000"/>
                </a:solidFill>
              </a:rPr>
              <a:t>CFFs</a:t>
            </a:r>
          </a:p>
        </p:txBody>
      </p:sp>
      <p:sp>
        <p:nvSpPr>
          <p:cNvPr id="27" name="TextBox 26"/>
          <p:cNvSpPr txBox="1"/>
          <p:nvPr/>
        </p:nvSpPr>
        <p:spPr>
          <a:xfrm>
            <a:off x="6992562" y="3441150"/>
            <a:ext cx="610827" cy="369332"/>
          </a:xfrm>
          <a:prstGeom prst="rect">
            <a:avLst/>
          </a:prstGeom>
          <a:noFill/>
        </p:spPr>
        <p:txBody>
          <a:bodyPr wrap="none" rtlCol="0">
            <a:spAutoFit/>
          </a:bodyPr>
          <a:lstStyle/>
          <a:p>
            <a:r>
              <a:rPr lang="en-US" b="1" dirty="0">
                <a:solidFill>
                  <a:srgbClr val="008000"/>
                </a:solidFill>
              </a:rPr>
              <a:t>CFFs </a:t>
            </a:r>
          </a:p>
        </p:txBody>
      </p:sp>
      <p:cxnSp>
        <p:nvCxnSpPr>
          <p:cNvPr id="29" name="Straight Arrow Connector 28"/>
          <p:cNvCxnSpPr/>
          <p:nvPr/>
        </p:nvCxnSpPr>
        <p:spPr>
          <a:xfrm flipH="1" flipV="1">
            <a:off x="6577211" y="3311368"/>
            <a:ext cx="539115" cy="22442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7362659" y="3311367"/>
            <a:ext cx="556350" cy="24199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5822883" y="5485196"/>
            <a:ext cx="929626" cy="36518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7362659" y="5510962"/>
            <a:ext cx="1023584" cy="36265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3630000" y="5485196"/>
            <a:ext cx="1" cy="36101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630003" y="6092587"/>
            <a:ext cx="154762" cy="36552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6253741" y="6134698"/>
            <a:ext cx="498768" cy="32341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7362659" y="6134697"/>
            <a:ext cx="1143388" cy="32341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185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488" y="1165729"/>
            <a:ext cx="7950960" cy="2308324"/>
          </a:xfrm>
          <a:prstGeom prst="rect">
            <a:avLst/>
          </a:prstGeom>
          <a:noFill/>
        </p:spPr>
        <p:txBody>
          <a:bodyPr wrap="square" rtlCol="0">
            <a:spAutoFit/>
          </a:bodyPr>
          <a:lstStyle/>
          <a:p>
            <a:r>
              <a:rPr lang="en-US" sz="2400" dirty="0"/>
              <a:t>At Q</a:t>
            </a:r>
            <a:r>
              <a:rPr lang="en-US" sz="2400" baseline="30000" dirty="0"/>
              <a:t>2</a:t>
            </a:r>
            <a:r>
              <a:rPr lang="en-US" sz="2400" dirty="0"/>
              <a:t>=1.75 GeV</a:t>
            </a:r>
            <a:r>
              <a:rPr lang="en-US" sz="2400" baseline="30000" dirty="0"/>
              <a:t>2 </a:t>
            </a:r>
            <a:r>
              <a:rPr lang="en-US" sz="2400" dirty="0"/>
              <a:t>and </a:t>
            </a:r>
            <a:r>
              <a:rPr lang="en-US" sz="2400" dirty="0" err="1"/>
              <a:t>x</a:t>
            </a:r>
            <a:r>
              <a:rPr lang="en-US" sz="2400" baseline="-25000" dirty="0" err="1"/>
              <a:t>B</a:t>
            </a:r>
            <a:r>
              <a:rPr lang="en-US" sz="2400" dirty="0"/>
              <a:t>=0.36 , half of the data taken on a LD2 target.</a:t>
            </a:r>
          </a:p>
          <a:p>
            <a:endParaRPr lang="en-US" sz="2400" dirty="0"/>
          </a:p>
          <a:p>
            <a:r>
              <a:rPr lang="en-US" sz="2400" dirty="0"/>
              <a:t>Below the two </a:t>
            </a:r>
            <a:r>
              <a:rPr lang="en-US" sz="2400" dirty="0" err="1"/>
              <a:t>pions</a:t>
            </a:r>
            <a:r>
              <a:rPr lang="en-US" sz="2400" dirty="0"/>
              <a:t> threshold:</a:t>
            </a:r>
          </a:p>
          <a:p>
            <a:endParaRPr lang="en-US" sz="2400" dirty="0"/>
          </a:p>
          <a:p>
            <a:endParaRPr lang="en-US" sz="2400" dirty="0"/>
          </a:p>
        </p:txBody>
      </p:sp>
      <p:sp>
        <p:nvSpPr>
          <p:cNvPr id="5" name="TextBox 4"/>
          <p:cNvSpPr txBox="1"/>
          <p:nvPr/>
        </p:nvSpPr>
        <p:spPr>
          <a:xfrm>
            <a:off x="6625393" y="1899296"/>
            <a:ext cx="2096585" cy="646331"/>
          </a:xfrm>
          <a:prstGeom prst="rect">
            <a:avLst/>
          </a:prstGeom>
          <a:noFill/>
        </p:spPr>
        <p:txBody>
          <a:bodyPr wrap="none" rtlCol="0">
            <a:spAutoFit/>
          </a:bodyPr>
          <a:lstStyle/>
          <a:p>
            <a:r>
              <a:rPr lang="en-US" dirty="0">
                <a:solidFill>
                  <a:schemeClr val="bg1">
                    <a:lumMod val="50000"/>
                  </a:schemeClr>
                </a:solidFill>
              </a:rPr>
              <a:t>From LH2,</a:t>
            </a:r>
          </a:p>
          <a:p>
            <a:r>
              <a:rPr lang="en-US" dirty="0">
                <a:solidFill>
                  <a:schemeClr val="bg1">
                    <a:lumMod val="50000"/>
                  </a:schemeClr>
                </a:solidFill>
              </a:rPr>
              <a:t>add  Fermi smearing</a:t>
            </a:r>
          </a:p>
        </p:txBody>
      </p:sp>
      <p:sp>
        <p:nvSpPr>
          <p:cNvPr id="7" name="Left Brace 6"/>
          <p:cNvSpPr/>
          <p:nvPr/>
        </p:nvSpPr>
        <p:spPr>
          <a:xfrm rot="5400000">
            <a:off x="6683872" y="2091828"/>
            <a:ext cx="477681" cy="1307384"/>
          </a:xfrm>
          <a:prstGeom prst="lef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txBox="1">
            <a:spLocks/>
          </p:cNvSpPr>
          <p:nvPr/>
        </p:nvSpPr>
        <p:spPr>
          <a:xfrm>
            <a:off x="-1" y="189140"/>
            <a:ext cx="9023089" cy="878148"/>
          </a:xfrm>
          <a:prstGeom prst="rect">
            <a:avLst/>
          </a:prstGeom>
        </p:spPr>
        <p:txBody>
          <a:bodyPr>
            <a:normAutofit fontScale="92500" lnSpcReduction="10000"/>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b="1" dirty="0"/>
              <a:t>DVCS2 results neutron data</a:t>
            </a:r>
          </a:p>
          <a:p>
            <a:r>
              <a:rPr lang="en-US" sz="2400" dirty="0">
                <a:solidFill>
                  <a:schemeClr val="tx1"/>
                </a:solidFill>
              </a:rPr>
              <a:t>M. </a:t>
            </a:r>
            <a:r>
              <a:rPr lang="en-US" sz="2400" dirty="0" err="1">
                <a:solidFill>
                  <a:schemeClr val="tx1"/>
                </a:solidFill>
              </a:rPr>
              <a:t>Mazouz</a:t>
            </a:r>
            <a:r>
              <a:rPr lang="en-US" sz="2400" dirty="0">
                <a:solidFill>
                  <a:schemeClr val="tx1"/>
                </a:solidFill>
              </a:rPr>
              <a:t> PRL 118 (2017) 22, 222002</a:t>
            </a:r>
          </a:p>
        </p:txBody>
      </p:sp>
      <p:pic>
        <p:nvPicPr>
          <p:cNvPr id="3" name="Picture 2" descr="u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382" y="2751918"/>
            <a:ext cx="6400800" cy="612925"/>
          </a:xfrm>
          <a:prstGeom prst="rect">
            <a:avLst/>
          </a:prstGeom>
        </p:spPr>
      </p:pic>
      <p:pic>
        <p:nvPicPr>
          <p:cNvPr id="6" name="Picture 5" descr="u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743" y="3348970"/>
            <a:ext cx="5943600" cy="3433751"/>
          </a:xfrm>
          <a:prstGeom prst="rect">
            <a:avLst/>
          </a:prstGeom>
        </p:spPr>
      </p:pic>
      <p:grpSp>
        <p:nvGrpSpPr>
          <p:cNvPr id="14" name="Group 13"/>
          <p:cNvGrpSpPr/>
          <p:nvPr/>
        </p:nvGrpSpPr>
        <p:grpSpPr>
          <a:xfrm>
            <a:off x="146743" y="4030511"/>
            <a:ext cx="1504000" cy="2031325"/>
            <a:chOff x="146743" y="3550886"/>
            <a:chExt cx="1504000" cy="2031325"/>
          </a:xfrm>
        </p:grpSpPr>
        <p:sp>
          <p:nvSpPr>
            <p:cNvPr id="8" name="Oval 7"/>
            <p:cNvSpPr>
              <a:spLocks noChangeAspect="1"/>
            </p:cNvSpPr>
            <p:nvPr/>
          </p:nvSpPr>
          <p:spPr>
            <a:xfrm>
              <a:off x="370364" y="3710991"/>
              <a:ext cx="91440" cy="9144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370364" y="3978831"/>
              <a:ext cx="91440" cy="9144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370364" y="4242523"/>
              <a:ext cx="91440" cy="9144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0368" y="3550886"/>
              <a:ext cx="1150375" cy="2031325"/>
            </a:xfrm>
            <a:prstGeom prst="rect">
              <a:avLst/>
            </a:prstGeom>
            <a:noFill/>
          </p:spPr>
          <p:txBody>
            <a:bodyPr wrap="none" rtlCol="0">
              <a:spAutoFit/>
            </a:bodyPr>
            <a:lstStyle/>
            <a:p>
              <a:r>
                <a:rPr lang="en-US" dirty="0"/>
                <a:t>LD2</a:t>
              </a:r>
            </a:p>
            <a:p>
              <a:r>
                <a:rPr lang="en-US" dirty="0"/>
                <a:t>LH2</a:t>
              </a:r>
            </a:p>
            <a:p>
              <a:r>
                <a:rPr lang="en-US" dirty="0"/>
                <a:t>LD2-LH2</a:t>
              </a:r>
            </a:p>
            <a:p>
              <a:endParaRPr lang="en-US" dirty="0"/>
            </a:p>
            <a:p>
              <a:r>
                <a:rPr lang="en-US" dirty="0"/>
                <a:t>d(e,e’</a:t>
              </a:r>
              <a:r>
                <a:rPr lang="en-US" dirty="0">
                  <a:latin typeface="Symbol" charset="2"/>
                  <a:cs typeface="Symbol" charset="2"/>
                </a:rPr>
                <a:t>p</a:t>
              </a:r>
              <a:r>
                <a:rPr lang="en-US" baseline="30000" dirty="0"/>
                <a:t>0</a:t>
              </a:r>
              <a:r>
                <a:rPr lang="en-US" dirty="0"/>
                <a:t>)d</a:t>
              </a:r>
            </a:p>
            <a:p>
              <a:r>
                <a:rPr lang="en-US" dirty="0"/>
                <a:t>n(e,e’</a:t>
              </a:r>
              <a:r>
                <a:rPr lang="en-US" dirty="0">
                  <a:latin typeface="Symbol" charset="2"/>
                  <a:cs typeface="Symbol" charset="2"/>
                </a:rPr>
                <a:t>p</a:t>
              </a:r>
              <a:r>
                <a:rPr lang="en-US" baseline="30000" dirty="0"/>
                <a:t>0</a:t>
              </a:r>
              <a:r>
                <a:rPr lang="en-US" dirty="0"/>
                <a:t>)n</a:t>
              </a:r>
            </a:p>
            <a:p>
              <a:endParaRPr lang="en-US" dirty="0"/>
            </a:p>
          </p:txBody>
        </p:sp>
        <p:sp>
          <p:nvSpPr>
            <p:cNvPr id="12" name="Rectangle 11"/>
            <p:cNvSpPr/>
            <p:nvPr/>
          </p:nvSpPr>
          <p:spPr>
            <a:xfrm>
              <a:off x="146743" y="5065846"/>
              <a:ext cx="315061" cy="143480"/>
            </a:xfrm>
            <a:prstGeom prst="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46743" y="4784526"/>
              <a:ext cx="315061" cy="143480"/>
            </a:xfrm>
            <a:prstGeom prst="rect">
              <a:avLst/>
            </a:prstGeom>
            <a:solidFill>
              <a:srgbClr val="C72AC3"/>
            </a:solidFill>
            <a:ln>
              <a:solidFill>
                <a:srgbClr val="C72A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7649292" y="6136390"/>
            <a:ext cx="1494708" cy="646331"/>
          </a:xfrm>
          <a:prstGeom prst="rect">
            <a:avLst/>
          </a:prstGeom>
          <a:noFill/>
        </p:spPr>
        <p:txBody>
          <a:bodyPr wrap="none" rtlCol="0">
            <a:spAutoFit/>
          </a:bodyPr>
          <a:lstStyle/>
          <a:p>
            <a:r>
              <a:rPr lang="en-US" dirty="0"/>
              <a:t>Computed for</a:t>
            </a:r>
          </a:p>
          <a:p>
            <a:r>
              <a:rPr lang="en-US" dirty="0"/>
              <a:t>n(e,e’</a:t>
            </a:r>
            <a:r>
              <a:rPr lang="en-US" dirty="0">
                <a:latin typeface="Symbol" charset="2"/>
                <a:cs typeface="Symbol" charset="2"/>
              </a:rPr>
              <a:t>p</a:t>
            </a:r>
            <a:r>
              <a:rPr lang="en-US" baseline="30000" dirty="0"/>
              <a:t>0</a:t>
            </a:r>
            <a:r>
              <a:rPr lang="en-US" dirty="0"/>
              <a:t>)X</a:t>
            </a:r>
          </a:p>
        </p:txBody>
      </p:sp>
      <p:sp>
        <p:nvSpPr>
          <p:cNvPr id="16" name="TextBox 15"/>
          <p:cNvSpPr txBox="1"/>
          <p:nvPr/>
        </p:nvSpPr>
        <p:spPr>
          <a:xfrm>
            <a:off x="117881" y="5821248"/>
            <a:ext cx="1404088" cy="369332"/>
          </a:xfrm>
          <a:prstGeom prst="rect">
            <a:avLst/>
          </a:prstGeom>
          <a:noFill/>
        </p:spPr>
        <p:txBody>
          <a:bodyPr wrap="none" rtlCol="0">
            <a:spAutoFit/>
          </a:bodyPr>
          <a:lstStyle/>
          <a:p>
            <a:r>
              <a:rPr lang="en-US" dirty="0"/>
              <a:t>separated by </a:t>
            </a:r>
          </a:p>
        </p:txBody>
      </p:sp>
      <p:sp>
        <p:nvSpPr>
          <p:cNvPr id="18" name="Rectangle 17"/>
          <p:cNvSpPr/>
          <p:nvPr/>
        </p:nvSpPr>
        <p:spPr>
          <a:xfrm>
            <a:off x="179230" y="6190580"/>
            <a:ext cx="2923487" cy="62050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31" y="6282262"/>
            <a:ext cx="2743200" cy="238792"/>
          </a:xfrm>
          <a:prstGeom prst="rect">
            <a:avLst/>
          </a:prstGeom>
          <a:solidFill>
            <a:schemeClr val="bg1"/>
          </a:solidFill>
        </p:spPr>
      </p:pic>
    </p:spTree>
    <p:extLst>
      <p:ext uri="{BB962C8B-B14F-4D97-AF65-F5344CB8AC3E}">
        <p14:creationId xmlns:p14="http://schemas.microsoft.com/office/powerpoint/2010/main" val="3468136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436" y="3772051"/>
            <a:ext cx="6806488" cy="3085949"/>
          </a:xfrm>
          <a:prstGeom prst="rect">
            <a:avLst/>
          </a:prstGeom>
        </p:spPr>
      </p:pic>
      <p:sp>
        <p:nvSpPr>
          <p:cNvPr id="3" name="TextBox 2"/>
          <p:cNvSpPr txBox="1"/>
          <p:nvPr/>
        </p:nvSpPr>
        <p:spPr>
          <a:xfrm>
            <a:off x="3477059" y="3160735"/>
            <a:ext cx="1764538" cy="646331"/>
          </a:xfrm>
          <a:prstGeom prst="rect">
            <a:avLst/>
          </a:prstGeom>
          <a:noFill/>
        </p:spPr>
        <p:txBody>
          <a:bodyPr wrap="none" rtlCol="0">
            <a:spAutoFit/>
          </a:bodyPr>
          <a:lstStyle/>
          <a:p>
            <a:r>
              <a:rPr lang="en-US" dirty="0"/>
              <a:t>   E=4.45 </a:t>
            </a:r>
            <a:r>
              <a:rPr lang="en-US" dirty="0" err="1"/>
              <a:t>GeV</a:t>
            </a:r>
            <a:endParaRPr lang="en-US" dirty="0"/>
          </a:p>
          <a:p>
            <a:r>
              <a:rPr lang="en-US" dirty="0"/>
              <a:t>&lt;t’&gt;= 0.025 GeV</a:t>
            </a:r>
            <a:r>
              <a:rPr lang="en-US" baseline="30000" dirty="0"/>
              <a:t>2</a:t>
            </a:r>
          </a:p>
        </p:txBody>
      </p:sp>
      <p:sp>
        <p:nvSpPr>
          <p:cNvPr id="4" name="TextBox 3"/>
          <p:cNvSpPr txBox="1"/>
          <p:nvPr/>
        </p:nvSpPr>
        <p:spPr>
          <a:xfrm>
            <a:off x="6646460" y="3160735"/>
            <a:ext cx="1712353" cy="646331"/>
          </a:xfrm>
          <a:prstGeom prst="rect">
            <a:avLst/>
          </a:prstGeom>
          <a:noFill/>
        </p:spPr>
        <p:txBody>
          <a:bodyPr wrap="none" rtlCol="0">
            <a:spAutoFit/>
          </a:bodyPr>
          <a:lstStyle/>
          <a:p>
            <a:r>
              <a:rPr lang="en-US" dirty="0"/>
              <a:t>E=5.55 </a:t>
            </a:r>
            <a:r>
              <a:rPr lang="en-US" dirty="0" err="1"/>
              <a:t>GeV</a:t>
            </a:r>
            <a:endParaRPr lang="en-US" dirty="0"/>
          </a:p>
          <a:p>
            <a:r>
              <a:rPr lang="en-US" dirty="0"/>
              <a:t>&lt;t’&gt;=0.021 GeV</a:t>
            </a:r>
            <a:r>
              <a:rPr lang="en-US" baseline="30000" dirty="0"/>
              <a:t>2</a:t>
            </a:r>
          </a:p>
        </p:txBody>
      </p:sp>
      <p:grpSp>
        <p:nvGrpSpPr>
          <p:cNvPr id="5" name="Group 4"/>
          <p:cNvGrpSpPr/>
          <p:nvPr/>
        </p:nvGrpSpPr>
        <p:grpSpPr>
          <a:xfrm>
            <a:off x="317492" y="5030252"/>
            <a:ext cx="1470412" cy="646331"/>
            <a:chOff x="146743" y="4616888"/>
            <a:chExt cx="1470412" cy="646331"/>
          </a:xfrm>
        </p:grpSpPr>
        <p:sp>
          <p:nvSpPr>
            <p:cNvPr id="9" name="TextBox 8"/>
            <p:cNvSpPr txBox="1"/>
            <p:nvPr/>
          </p:nvSpPr>
          <p:spPr>
            <a:xfrm>
              <a:off x="500368" y="4616888"/>
              <a:ext cx="1116787" cy="646331"/>
            </a:xfrm>
            <a:prstGeom prst="rect">
              <a:avLst/>
            </a:prstGeom>
            <a:noFill/>
          </p:spPr>
          <p:txBody>
            <a:bodyPr wrap="none" rtlCol="0">
              <a:spAutoFit/>
            </a:bodyPr>
            <a:lstStyle/>
            <a:p>
              <a:r>
                <a:rPr lang="en-US" dirty="0"/>
                <a:t>d(e,e’</a:t>
              </a:r>
              <a:r>
                <a:rPr lang="en-US" dirty="0">
                  <a:latin typeface="Symbol" charset="2"/>
                  <a:cs typeface="Symbol" charset="2"/>
                </a:rPr>
                <a:t>p</a:t>
              </a:r>
              <a:r>
                <a:rPr lang="en-US" baseline="30000" dirty="0"/>
                <a:t>0</a:t>
              </a:r>
              <a:r>
                <a:rPr lang="en-US" dirty="0"/>
                <a:t>)d</a:t>
              </a:r>
            </a:p>
            <a:p>
              <a:r>
                <a:rPr lang="en-US" dirty="0"/>
                <a:t>n(e,e’</a:t>
              </a:r>
              <a:r>
                <a:rPr lang="en-US" dirty="0">
                  <a:latin typeface="Symbol" charset="2"/>
                  <a:cs typeface="Symbol" charset="2"/>
                </a:rPr>
                <a:t>p</a:t>
              </a:r>
              <a:r>
                <a:rPr lang="en-US" baseline="30000" dirty="0"/>
                <a:t>0</a:t>
              </a:r>
              <a:r>
                <a:rPr lang="en-US" dirty="0"/>
                <a:t>)n</a:t>
              </a:r>
            </a:p>
          </p:txBody>
        </p:sp>
        <p:sp>
          <p:nvSpPr>
            <p:cNvPr id="10" name="Rectangle 9"/>
            <p:cNvSpPr/>
            <p:nvPr/>
          </p:nvSpPr>
          <p:spPr>
            <a:xfrm>
              <a:off x="146743" y="5065846"/>
              <a:ext cx="315061" cy="143480"/>
            </a:xfrm>
            <a:prstGeom prst="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6743" y="4784526"/>
              <a:ext cx="315061" cy="143480"/>
            </a:xfrm>
            <a:prstGeom prst="rect">
              <a:avLst/>
            </a:prstGeom>
            <a:solidFill>
              <a:srgbClr val="C72AC3"/>
            </a:solidFill>
            <a:ln>
              <a:solidFill>
                <a:srgbClr val="C72A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317492" y="264601"/>
            <a:ext cx="8455565" cy="2636619"/>
          </a:xfrm>
          <a:prstGeom prst="rect">
            <a:avLst/>
          </a:prstGeom>
          <a:noFill/>
        </p:spPr>
        <p:txBody>
          <a:bodyPr wrap="square" rtlCol="0">
            <a:spAutoFit/>
          </a:bodyPr>
          <a:lstStyle/>
          <a:p>
            <a:r>
              <a:rPr lang="en-US" sz="2000" dirty="0"/>
              <a:t>Events with missing mass squared below 0.95 GeV</a:t>
            </a:r>
            <a:r>
              <a:rPr lang="en-US" sz="2000" baseline="30000" dirty="0"/>
              <a:t>2:</a:t>
            </a:r>
          </a:p>
          <a:p>
            <a:pPr marL="800100" lvl="1" indent="-342900">
              <a:buFont typeface="Arial"/>
              <a:buChar char="•"/>
            </a:pPr>
            <a:r>
              <a:rPr lang="en-US" sz="2000" dirty="0"/>
              <a:t> are divided in    12 x 2 x 5 x 30 bins in </a:t>
            </a:r>
            <a:r>
              <a:rPr lang="en-US" sz="2000" dirty="0">
                <a:latin typeface="Symbol" charset="2"/>
                <a:cs typeface="Symbol" charset="2"/>
              </a:rPr>
              <a:t>f</a:t>
            </a:r>
            <a:r>
              <a:rPr lang="en-US" sz="2000" dirty="0"/>
              <a:t>, E, t and M</a:t>
            </a:r>
            <a:r>
              <a:rPr lang="en-US" sz="2000" baseline="-25000" dirty="0"/>
              <a:t>x</a:t>
            </a:r>
            <a:r>
              <a:rPr lang="en-US" sz="2000" baseline="30000" dirty="0"/>
              <a:t>2</a:t>
            </a:r>
          </a:p>
          <a:p>
            <a:pPr lvl="1"/>
            <a:endParaRPr lang="en-US" sz="2000" baseline="30000" dirty="0">
              <a:latin typeface="Symbol" charset="2"/>
              <a:cs typeface="Symbol" charset="2"/>
            </a:endParaRPr>
          </a:p>
          <a:p>
            <a:pPr lvl="1"/>
            <a:r>
              <a:rPr lang="en-US" sz="2000" dirty="0">
                <a:latin typeface="Symbol" charset="2"/>
                <a:cs typeface="Symbol" charset="2"/>
              </a:rPr>
              <a:t>		 f</a:t>
            </a:r>
            <a:r>
              <a:rPr lang="en-US" sz="2000" dirty="0"/>
              <a:t>, E allow for L, T, LT and TT separation</a:t>
            </a:r>
            <a:endParaRPr lang="en-US" sz="2000" baseline="30000" dirty="0"/>
          </a:p>
          <a:p>
            <a:pPr lvl="1"/>
            <a:r>
              <a:rPr lang="en-US" sz="2000" dirty="0"/>
              <a:t>		  M</a:t>
            </a:r>
            <a:r>
              <a:rPr lang="en-US" sz="2000" baseline="-25000" dirty="0"/>
              <a:t>x</a:t>
            </a:r>
            <a:r>
              <a:rPr lang="en-US" sz="2000" baseline="30000" dirty="0"/>
              <a:t>2 </a:t>
            </a:r>
            <a:r>
              <a:rPr lang="en-US" sz="2000" dirty="0"/>
              <a:t>allows for the n/d separation</a:t>
            </a:r>
          </a:p>
          <a:p>
            <a:pPr lvl="1"/>
            <a:endParaRPr lang="en-US" sz="2000" dirty="0"/>
          </a:p>
          <a:p>
            <a:pPr marL="800100" lvl="1" indent="-342900">
              <a:buFont typeface="Arial"/>
              <a:buChar char="•"/>
            </a:pPr>
            <a:r>
              <a:rPr lang="en-US" sz="2000" dirty="0"/>
              <a:t> fitted with eight cross-section function structure</a:t>
            </a:r>
          </a:p>
          <a:p>
            <a:endParaRPr lang="en-US" sz="2000" dirty="0"/>
          </a:p>
          <a:p>
            <a:endParaRPr lang="en-US" baseline="30000" dirty="0"/>
          </a:p>
        </p:txBody>
      </p:sp>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853" y="2480903"/>
            <a:ext cx="3657600" cy="304800"/>
          </a:xfrm>
          <a:prstGeom prst="rect">
            <a:avLst/>
          </a:prstGeom>
        </p:spPr>
      </p:pic>
      <p:sp>
        <p:nvSpPr>
          <p:cNvPr id="8" name="Rectangle 7"/>
          <p:cNvSpPr/>
          <p:nvPr/>
        </p:nvSpPr>
        <p:spPr>
          <a:xfrm>
            <a:off x="4342540" y="2860091"/>
            <a:ext cx="2611825" cy="369332"/>
          </a:xfrm>
          <a:prstGeom prst="rect">
            <a:avLst/>
          </a:prstGeom>
        </p:spPr>
        <p:txBody>
          <a:bodyPr wrap="none">
            <a:spAutoFit/>
          </a:bodyPr>
          <a:lstStyle/>
          <a:p>
            <a:r>
              <a:rPr lang="en-US" dirty="0"/>
              <a:t>Q</a:t>
            </a:r>
            <a:r>
              <a:rPr lang="en-US" baseline="30000" dirty="0"/>
              <a:t>2</a:t>
            </a:r>
            <a:r>
              <a:rPr lang="en-US" dirty="0"/>
              <a:t>=1.75 GeV</a:t>
            </a:r>
            <a:r>
              <a:rPr lang="en-US" baseline="30000" dirty="0"/>
              <a:t>2 </a:t>
            </a:r>
            <a:r>
              <a:rPr lang="en-US" dirty="0"/>
              <a:t>and </a:t>
            </a:r>
            <a:r>
              <a:rPr lang="en-US" dirty="0" err="1"/>
              <a:t>x</a:t>
            </a:r>
            <a:r>
              <a:rPr lang="en-US" baseline="-25000" dirty="0" err="1"/>
              <a:t>B</a:t>
            </a:r>
            <a:r>
              <a:rPr lang="en-US" dirty="0"/>
              <a:t>=0.36 </a:t>
            </a:r>
          </a:p>
        </p:txBody>
      </p:sp>
    </p:spTree>
    <p:extLst>
      <p:ext uri="{BB962C8B-B14F-4D97-AF65-F5344CB8AC3E}">
        <p14:creationId xmlns:p14="http://schemas.microsoft.com/office/powerpoint/2010/main" val="3146223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512" y="810598"/>
            <a:ext cx="4114800" cy="5723378"/>
          </a:xfrm>
          <a:prstGeom prst="rect">
            <a:avLst/>
          </a:prstGeom>
        </p:spPr>
      </p:pic>
      <p:sp>
        <p:nvSpPr>
          <p:cNvPr id="3" name="Title 1"/>
          <p:cNvSpPr txBox="1">
            <a:spLocks/>
          </p:cNvSpPr>
          <p:nvPr/>
        </p:nvSpPr>
        <p:spPr>
          <a:xfrm>
            <a:off x="-1" y="0"/>
            <a:ext cx="9023089" cy="707085"/>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b="1" dirty="0"/>
              <a:t>DVCS2n results: fully separated contributions</a:t>
            </a:r>
          </a:p>
        </p:txBody>
      </p:sp>
      <p:grpSp>
        <p:nvGrpSpPr>
          <p:cNvPr id="8" name="Group 7"/>
          <p:cNvGrpSpPr/>
          <p:nvPr/>
        </p:nvGrpSpPr>
        <p:grpSpPr>
          <a:xfrm>
            <a:off x="743141" y="3689296"/>
            <a:ext cx="2883797" cy="646331"/>
            <a:chOff x="4945259" y="825182"/>
            <a:chExt cx="2883797" cy="646331"/>
          </a:xfrm>
        </p:grpSpPr>
        <p:cxnSp>
          <p:nvCxnSpPr>
            <p:cNvPr id="5" name="Straight Connector 4"/>
            <p:cNvCxnSpPr/>
            <p:nvPr/>
          </p:nvCxnSpPr>
          <p:spPr>
            <a:xfrm flipV="1">
              <a:off x="4945259" y="1134838"/>
              <a:ext cx="567489" cy="1351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566786" y="825182"/>
              <a:ext cx="2262270" cy="646331"/>
            </a:xfrm>
            <a:prstGeom prst="rect">
              <a:avLst/>
            </a:prstGeom>
            <a:noFill/>
          </p:spPr>
          <p:txBody>
            <a:bodyPr wrap="none" rtlCol="0">
              <a:spAutoFit/>
            </a:bodyPr>
            <a:lstStyle/>
            <a:p>
              <a:r>
                <a:rPr lang="en-US" dirty="0" err="1"/>
                <a:t>Goloskokov</a:t>
              </a:r>
              <a:r>
                <a:rPr lang="en-US" dirty="0"/>
                <a:t> and Kroll</a:t>
              </a:r>
            </a:p>
            <a:p>
              <a:r>
                <a:rPr lang="en-US" dirty="0" err="1"/>
                <a:t>Eur</a:t>
              </a:r>
              <a:r>
                <a:rPr lang="en-US" dirty="0"/>
                <a:t> </a:t>
              </a:r>
              <a:r>
                <a:rPr lang="en-US" dirty="0" err="1"/>
                <a:t>Phys</a:t>
              </a:r>
              <a:r>
                <a:rPr lang="en-US" dirty="0"/>
                <a:t> J A47 (2012)</a:t>
              </a:r>
            </a:p>
          </p:txBody>
        </p:sp>
      </p:grpSp>
      <p:pic>
        <p:nvPicPr>
          <p:cNvPr id="7" name="Picture 6" descr="u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32" y="4619190"/>
            <a:ext cx="5201964" cy="1338707"/>
          </a:xfrm>
          <a:prstGeom prst="rect">
            <a:avLst/>
          </a:prstGeom>
        </p:spPr>
      </p:pic>
      <p:pic>
        <p:nvPicPr>
          <p:cNvPr id="9" name="Picture 8" descr="u10.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21328"/>
            <a:ext cx="4572000" cy="2097901"/>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30" y="6109197"/>
            <a:ext cx="1828800" cy="284638"/>
          </a:xfrm>
          <a:prstGeom prst="rect">
            <a:avLst/>
          </a:prstGeom>
        </p:spPr>
      </p:pic>
      <p:sp>
        <p:nvSpPr>
          <p:cNvPr id="4" name="Rectangle 3"/>
          <p:cNvSpPr/>
          <p:nvPr/>
        </p:nvSpPr>
        <p:spPr>
          <a:xfrm>
            <a:off x="919117" y="751996"/>
            <a:ext cx="2611825" cy="369332"/>
          </a:xfrm>
          <a:prstGeom prst="rect">
            <a:avLst/>
          </a:prstGeom>
        </p:spPr>
        <p:txBody>
          <a:bodyPr wrap="none">
            <a:spAutoFit/>
          </a:bodyPr>
          <a:lstStyle/>
          <a:p>
            <a:r>
              <a:rPr lang="en-US" dirty="0"/>
              <a:t>Q</a:t>
            </a:r>
            <a:r>
              <a:rPr lang="en-US" baseline="30000" dirty="0"/>
              <a:t>2</a:t>
            </a:r>
            <a:r>
              <a:rPr lang="en-US" dirty="0"/>
              <a:t>=1.75 GeV</a:t>
            </a:r>
            <a:r>
              <a:rPr lang="en-US" baseline="30000" dirty="0"/>
              <a:t>2 </a:t>
            </a:r>
            <a:r>
              <a:rPr lang="en-US" dirty="0"/>
              <a:t>and </a:t>
            </a:r>
            <a:r>
              <a:rPr lang="en-US" dirty="0" err="1"/>
              <a:t>x</a:t>
            </a:r>
            <a:r>
              <a:rPr lang="en-US" baseline="-25000" dirty="0" err="1"/>
              <a:t>B</a:t>
            </a:r>
            <a:r>
              <a:rPr lang="en-US" dirty="0"/>
              <a:t>=0.36 </a:t>
            </a:r>
          </a:p>
        </p:txBody>
      </p:sp>
    </p:spTree>
    <p:extLst>
      <p:ext uri="{BB962C8B-B14F-4D97-AF65-F5344CB8AC3E}">
        <p14:creationId xmlns:p14="http://schemas.microsoft.com/office/powerpoint/2010/main" val="2087248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1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688" y="2165630"/>
            <a:ext cx="5486400" cy="4575891"/>
          </a:xfrm>
          <a:prstGeom prst="rect">
            <a:avLst/>
          </a:prstGeom>
        </p:spPr>
      </p:pic>
      <p:sp>
        <p:nvSpPr>
          <p:cNvPr id="5" name="TextBox 4"/>
          <p:cNvSpPr txBox="1"/>
          <p:nvPr/>
        </p:nvSpPr>
        <p:spPr>
          <a:xfrm>
            <a:off x="639675" y="4835610"/>
            <a:ext cx="2262270" cy="646331"/>
          </a:xfrm>
          <a:prstGeom prst="rect">
            <a:avLst/>
          </a:prstGeom>
          <a:noFill/>
        </p:spPr>
        <p:txBody>
          <a:bodyPr wrap="none" rtlCol="0">
            <a:spAutoFit/>
          </a:bodyPr>
          <a:lstStyle/>
          <a:p>
            <a:r>
              <a:rPr lang="en-US" dirty="0" err="1"/>
              <a:t>Goloskokov</a:t>
            </a:r>
            <a:r>
              <a:rPr lang="en-US" dirty="0"/>
              <a:t> and Kroll</a:t>
            </a:r>
          </a:p>
          <a:p>
            <a:r>
              <a:rPr lang="en-US" dirty="0" err="1"/>
              <a:t>Eur</a:t>
            </a:r>
            <a:r>
              <a:rPr lang="en-US" dirty="0"/>
              <a:t> </a:t>
            </a:r>
            <a:r>
              <a:rPr lang="en-US" dirty="0" err="1"/>
              <a:t>Phys</a:t>
            </a:r>
            <a:r>
              <a:rPr lang="en-US" dirty="0"/>
              <a:t> J A47 (2012)</a:t>
            </a:r>
          </a:p>
        </p:txBody>
      </p:sp>
      <p:grpSp>
        <p:nvGrpSpPr>
          <p:cNvPr id="13" name="Group 12"/>
          <p:cNvGrpSpPr/>
          <p:nvPr/>
        </p:nvGrpSpPr>
        <p:grpSpPr>
          <a:xfrm>
            <a:off x="948298" y="5649593"/>
            <a:ext cx="1491174" cy="646331"/>
            <a:chOff x="3985933" y="5977344"/>
            <a:chExt cx="1491174" cy="646331"/>
          </a:xfrm>
        </p:grpSpPr>
        <p:cxnSp>
          <p:nvCxnSpPr>
            <p:cNvPr id="7" name="Straight Connector 6"/>
            <p:cNvCxnSpPr/>
            <p:nvPr/>
          </p:nvCxnSpPr>
          <p:spPr>
            <a:xfrm>
              <a:off x="3985933" y="6174058"/>
              <a:ext cx="59451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985933" y="6433463"/>
              <a:ext cx="594512"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80445" y="5977344"/>
              <a:ext cx="896662" cy="646331"/>
            </a:xfrm>
            <a:prstGeom prst="rect">
              <a:avLst/>
            </a:prstGeom>
            <a:noFill/>
          </p:spPr>
          <p:txBody>
            <a:bodyPr wrap="none" rtlCol="0">
              <a:spAutoFit/>
            </a:bodyPr>
            <a:lstStyle/>
            <a:p>
              <a:r>
                <a:rPr lang="en-US" dirty="0"/>
                <a:t>u quark</a:t>
              </a:r>
            </a:p>
            <a:p>
              <a:r>
                <a:rPr lang="en-US" dirty="0"/>
                <a:t>d quark</a:t>
              </a:r>
            </a:p>
          </p:txBody>
        </p:sp>
      </p:grpSp>
      <p:sp>
        <p:nvSpPr>
          <p:cNvPr id="11" name="Title 1"/>
          <p:cNvSpPr txBox="1">
            <a:spLocks/>
          </p:cNvSpPr>
          <p:nvPr/>
        </p:nvSpPr>
        <p:spPr>
          <a:xfrm>
            <a:off x="-1" y="0"/>
            <a:ext cx="9023089" cy="707085"/>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b="1" dirty="0"/>
              <a:t>DVCS2n results: flavor separation</a:t>
            </a:r>
          </a:p>
        </p:txBody>
      </p:sp>
      <p:pic>
        <p:nvPicPr>
          <p:cNvPr id="12" name="Picture 11" descr="u1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900" y="772562"/>
            <a:ext cx="4572000" cy="958252"/>
          </a:xfrm>
          <a:prstGeom prst="rect">
            <a:avLst/>
          </a:prstGeom>
        </p:spPr>
      </p:pic>
      <p:sp>
        <p:nvSpPr>
          <p:cNvPr id="3" name="Rectangle 2"/>
          <p:cNvSpPr/>
          <p:nvPr/>
        </p:nvSpPr>
        <p:spPr>
          <a:xfrm>
            <a:off x="4919407" y="1813207"/>
            <a:ext cx="3080240" cy="461665"/>
          </a:xfrm>
          <a:prstGeom prst="rect">
            <a:avLst/>
          </a:prstGeom>
        </p:spPr>
        <p:txBody>
          <a:bodyPr wrap="none">
            <a:spAutoFit/>
          </a:bodyPr>
          <a:lstStyle/>
          <a:p>
            <a:r>
              <a:rPr lang="en-US" sz="2400" dirty="0">
                <a:solidFill>
                  <a:prstClr val="black"/>
                </a:solidFill>
              </a:rPr>
              <a:t>Q</a:t>
            </a:r>
            <a:r>
              <a:rPr lang="en-US" sz="2400" baseline="30000" dirty="0">
                <a:solidFill>
                  <a:prstClr val="black"/>
                </a:solidFill>
              </a:rPr>
              <a:t>2</a:t>
            </a:r>
            <a:r>
              <a:rPr lang="en-US" sz="2400" dirty="0">
                <a:solidFill>
                  <a:prstClr val="black"/>
                </a:solidFill>
              </a:rPr>
              <a:t>=1.75 GeV</a:t>
            </a:r>
            <a:r>
              <a:rPr lang="en-US" sz="2400" baseline="30000" dirty="0">
                <a:solidFill>
                  <a:prstClr val="black"/>
                </a:solidFill>
              </a:rPr>
              <a:t>2</a:t>
            </a:r>
            <a:r>
              <a:rPr lang="en-US" sz="2400" dirty="0">
                <a:solidFill>
                  <a:prstClr val="black"/>
                </a:solidFill>
              </a:rPr>
              <a:t> </a:t>
            </a:r>
            <a:r>
              <a:rPr lang="en-US" sz="2400" baseline="-25000" dirty="0">
                <a:solidFill>
                  <a:prstClr val="black"/>
                </a:solidFill>
              </a:rPr>
              <a:t>,</a:t>
            </a:r>
            <a:r>
              <a:rPr lang="en-US" sz="2400" dirty="0">
                <a:solidFill>
                  <a:prstClr val="black"/>
                </a:solidFill>
              </a:rPr>
              <a:t> </a:t>
            </a:r>
            <a:r>
              <a:rPr lang="en-US" sz="2400" dirty="0" err="1">
                <a:solidFill>
                  <a:prstClr val="black"/>
                </a:solidFill>
              </a:rPr>
              <a:t>x</a:t>
            </a:r>
            <a:r>
              <a:rPr lang="en-US" sz="2400" baseline="-25000" dirty="0" err="1">
                <a:solidFill>
                  <a:prstClr val="black"/>
                </a:solidFill>
              </a:rPr>
              <a:t>B</a:t>
            </a:r>
            <a:r>
              <a:rPr lang="en-US" sz="2400" dirty="0">
                <a:solidFill>
                  <a:prstClr val="black"/>
                </a:solidFill>
              </a:rPr>
              <a:t>=0.36 </a:t>
            </a:r>
            <a:endParaRPr lang="en-US" dirty="0"/>
          </a:p>
        </p:txBody>
      </p:sp>
      <p:sp>
        <p:nvSpPr>
          <p:cNvPr id="4" name="Rectangle 3"/>
          <p:cNvSpPr/>
          <p:nvPr/>
        </p:nvSpPr>
        <p:spPr>
          <a:xfrm>
            <a:off x="183964" y="2680172"/>
            <a:ext cx="45719" cy="373083"/>
          </a:xfrm>
          <a:prstGeom prst="rect">
            <a:avLst/>
          </a:prstGeom>
          <a:solidFill>
            <a:srgbClr val="C72AC3"/>
          </a:solidFill>
          <a:ln>
            <a:solidFill>
              <a:srgbClr val="C72A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36364" y="2683962"/>
            <a:ext cx="45719" cy="373083"/>
          </a:xfrm>
          <a:prstGeom prst="rect">
            <a:avLst/>
          </a:prstGeom>
          <a:solidFill>
            <a:srgbClr val="32C739"/>
          </a:solidFill>
          <a:ln>
            <a:solidFill>
              <a:srgbClr val="32C73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60096" y="2380146"/>
            <a:ext cx="3338023" cy="1200329"/>
          </a:xfrm>
          <a:prstGeom prst="rect">
            <a:avLst/>
          </a:prstGeom>
          <a:noFill/>
        </p:spPr>
        <p:txBody>
          <a:bodyPr wrap="square" rtlCol="0">
            <a:spAutoFit/>
          </a:bodyPr>
          <a:lstStyle/>
          <a:p>
            <a:r>
              <a:rPr lang="en-US" dirty="0"/>
              <a:t>account for the unknown phase variation between u and the d amplitude  </a:t>
            </a:r>
            <a:r>
              <a:rPr lang="en-US" dirty="0">
                <a:latin typeface="Symbol" charset="2"/>
                <a:cs typeface="Symbol" charset="2"/>
              </a:rPr>
              <a:t>g</a:t>
            </a:r>
            <a:r>
              <a:rPr lang="en-US" dirty="0"/>
              <a:t>*q -&gt; q’</a:t>
            </a:r>
            <a:r>
              <a:rPr lang="en-US" dirty="0">
                <a:latin typeface="Symbol" charset="2"/>
                <a:cs typeface="Symbol" charset="2"/>
              </a:rPr>
              <a:t>p</a:t>
            </a:r>
            <a:r>
              <a:rPr lang="en-US" baseline="30000" dirty="0"/>
              <a:t>0</a:t>
            </a:r>
            <a:r>
              <a:rPr lang="en-US" dirty="0"/>
              <a:t>  convoluted with (H,E)</a:t>
            </a:r>
            <a:r>
              <a:rPr lang="en-US" baseline="-25000" dirty="0"/>
              <a:t>T</a:t>
            </a:r>
          </a:p>
        </p:txBody>
      </p:sp>
    </p:spTree>
    <p:extLst>
      <p:ext uri="{BB962C8B-B14F-4D97-AF65-F5344CB8AC3E}">
        <p14:creationId xmlns:p14="http://schemas.microsoft.com/office/powerpoint/2010/main" val="4000595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DD4B14-0CF2-C943-94C4-7AFBB37B39F5}"/>
              </a:ext>
            </a:extLst>
          </p:cNvPr>
          <p:cNvPicPr>
            <a:picLocks noChangeAspect="1"/>
          </p:cNvPicPr>
          <p:nvPr/>
        </p:nvPicPr>
        <p:blipFill>
          <a:blip r:embed="rId2"/>
          <a:stretch>
            <a:fillRect/>
          </a:stretch>
        </p:blipFill>
        <p:spPr>
          <a:xfrm>
            <a:off x="473769" y="2724202"/>
            <a:ext cx="8323200" cy="3960000"/>
          </a:xfrm>
          <a:prstGeom prst="rect">
            <a:avLst/>
          </a:prstGeom>
        </p:spPr>
      </p:pic>
      <p:sp>
        <p:nvSpPr>
          <p:cNvPr id="6" name="Rectangle 5">
            <a:extLst>
              <a:ext uri="{FF2B5EF4-FFF2-40B4-BE49-F238E27FC236}">
                <a16:creationId xmlns:a16="http://schemas.microsoft.com/office/drawing/2014/main" id="{84CB8604-789D-A44D-BE63-AA4B5738E1E4}"/>
              </a:ext>
            </a:extLst>
          </p:cNvPr>
          <p:cNvSpPr/>
          <p:nvPr/>
        </p:nvSpPr>
        <p:spPr>
          <a:xfrm>
            <a:off x="8681292" y="4704202"/>
            <a:ext cx="231354" cy="3084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6" descr="xq2full">
            <a:extLst>
              <a:ext uri="{FF2B5EF4-FFF2-40B4-BE49-F238E27FC236}">
                <a16:creationId xmlns:a16="http://schemas.microsoft.com/office/drawing/2014/main" id="{3E67DE64-EC46-EE41-BF54-4FD25A601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4236" y="121186"/>
            <a:ext cx="3600815" cy="243805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 name="Title 1">
            <a:extLst>
              <a:ext uri="{FF2B5EF4-FFF2-40B4-BE49-F238E27FC236}">
                <a16:creationId xmlns:a16="http://schemas.microsoft.com/office/drawing/2014/main" id="{0CE5D8D0-07C5-D24C-918A-659712E59071}"/>
              </a:ext>
            </a:extLst>
          </p:cNvPr>
          <p:cNvSpPr txBox="1">
            <a:spLocks/>
          </p:cNvSpPr>
          <p:nvPr/>
        </p:nvSpPr>
        <p:spPr>
          <a:xfrm>
            <a:off x="4120309" y="989085"/>
            <a:ext cx="4792337" cy="10270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sz="3200" b="1" dirty="0"/>
              <a:t>Hall A E12-06-114</a:t>
            </a:r>
          </a:p>
          <a:p>
            <a:r>
              <a:rPr lang="en-US" sz="3200" dirty="0"/>
              <a:t>DVCS paper in preparation</a:t>
            </a:r>
          </a:p>
          <a:p>
            <a:r>
              <a:rPr lang="en-US" sz="3200" dirty="0">
                <a:latin typeface="Symbol" pitchFamily="2" charset="2"/>
              </a:rPr>
              <a:t>p</a:t>
            </a:r>
            <a:r>
              <a:rPr lang="en-US" sz="3200" baseline="30000" dirty="0"/>
              <a:t>0</a:t>
            </a:r>
            <a:r>
              <a:rPr lang="en-US" sz="3200" dirty="0"/>
              <a:t> analysis in progress</a:t>
            </a:r>
          </a:p>
          <a:p>
            <a:r>
              <a:rPr lang="en-US" sz="3200" dirty="0"/>
              <a:t> </a:t>
            </a:r>
          </a:p>
        </p:txBody>
      </p:sp>
    </p:spTree>
    <p:extLst>
      <p:ext uri="{BB962C8B-B14F-4D97-AF65-F5344CB8AC3E}">
        <p14:creationId xmlns:p14="http://schemas.microsoft.com/office/powerpoint/2010/main" val="2462620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0A13B0-03C7-0F4B-BC68-84541827B3CC}"/>
              </a:ext>
            </a:extLst>
          </p:cNvPr>
          <p:cNvPicPr>
            <a:picLocks noGrp="1" noChangeAspect="1"/>
          </p:cNvPicPr>
          <p:nvPr>
            <p:ph idx="1"/>
          </p:nvPr>
        </p:nvPicPr>
        <p:blipFill>
          <a:blip r:embed="rId2"/>
          <a:stretch>
            <a:fillRect/>
          </a:stretch>
        </p:blipFill>
        <p:spPr>
          <a:xfrm>
            <a:off x="77119" y="594957"/>
            <a:ext cx="9023853" cy="5040000"/>
          </a:xfrm>
        </p:spPr>
      </p:pic>
    </p:spTree>
    <p:extLst>
      <p:ext uri="{BB962C8B-B14F-4D97-AF65-F5344CB8AC3E}">
        <p14:creationId xmlns:p14="http://schemas.microsoft.com/office/powerpoint/2010/main" val="314890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1F13EA-0D9D-764C-9F1B-FDE87AE84A8A}"/>
              </a:ext>
            </a:extLst>
          </p:cNvPr>
          <p:cNvSpPr>
            <a:spLocks noGrp="1"/>
          </p:cNvSpPr>
          <p:nvPr>
            <p:ph type="title"/>
          </p:nvPr>
        </p:nvSpPr>
        <p:spPr>
          <a:xfrm>
            <a:off x="4398151" y="124918"/>
            <a:ext cx="4490670" cy="1143000"/>
          </a:xfrm>
        </p:spPr>
        <p:txBody>
          <a:bodyPr>
            <a:normAutofit/>
          </a:bodyPr>
          <a:lstStyle/>
          <a:p>
            <a:r>
              <a:rPr lang="en-US" b="1" spc="-150" dirty="0"/>
              <a:t>E12-06-114 DVCS results</a:t>
            </a:r>
            <a:br>
              <a:rPr lang="en-US" b="1" spc="-150" dirty="0"/>
            </a:br>
            <a:r>
              <a:rPr lang="en-US" sz="2000" spc="-150" dirty="0"/>
              <a:t>(F. </a:t>
            </a:r>
            <a:r>
              <a:rPr lang="en-US" sz="2000" spc="-150" dirty="0" err="1"/>
              <a:t>Georges’s</a:t>
            </a:r>
            <a:r>
              <a:rPr lang="en-US" sz="2000" spc="-150" dirty="0"/>
              <a:t> thesis)</a:t>
            </a:r>
            <a:endParaRPr lang="en-US" spc="-150" dirty="0"/>
          </a:p>
        </p:txBody>
      </p:sp>
      <p:pic>
        <p:nvPicPr>
          <p:cNvPr id="8" name="Picture 7">
            <a:extLst>
              <a:ext uri="{FF2B5EF4-FFF2-40B4-BE49-F238E27FC236}">
                <a16:creationId xmlns:a16="http://schemas.microsoft.com/office/drawing/2014/main" id="{208985C8-8420-9743-A6EE-40BAC703DAAF}"/>
              </a:ext>
            </a:extLst>
          </p:cNvPr>
          <p:cNvPicPr>
            <a:picLocks noChangeAspect="1"/>
          </p:cNvPicPr>
          <p:nvPr/>
        </p:nvPicPr>
        <p:blipFill>
          <a:blip r:embed="rId2"/>
          <a:stretch>
            <a:fillRect/>
          </a:stretch>
        </p:blipFill>
        <p:spPr>
          <a:xfrm>
            <a:off x="163217" y="10633"/>
            <a:ext cx="4043536" cy="6840000"/>
          </a:xfrm>
          <a:prstGeom prst="rect">
            <a:avLst/>
          </a:prstGeom>
        </p:spPr>
      </p:pic>
      <p:cxnSp>
        <p:nvCxnSpPr>
          <p:cNvPr id="10" name="Straight Arrow Connector 9">
            <a:extLst>
              <a:ext uri="{FF2B5EF4-FFF2-40B4-BE49-F238E27FC236}">
                <a16:creationId xmlns:a16="http://schemas.microsoft.com/office/drawing/2014/main" id="{AF4FB0D2-7DF8-D843-9E2B-06F9BCA24B1D}"/>
              </a:ext>
            </a:extLst>
          </p:cNvPr>
          <p:cNvCxnSpPr>
            <a:cxnSpLocks/>
          </p:cNvCxnSpPr>
          <p:nvPr/>
        </p:nvCxnSpPr>
        <p:spPr>
          <a:xfrm>
            <a:off x="2881423" y="603381"/>
            <a:ext cx="1969710" cy="12628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B565607-9E58-9043-812F-6D36570947BD}"/>
              </a:ext>
            </a:extLst>
          </p:cNvPr>
          <p:cNvSpPr txBox="1"/>
          <p:nvPr/>
        </p:nvSpPr>
        <p:spPr>
          <a:xfrm>
            <a:off x="4905769" y="1428349"/>
            <a:ext cx="3587264" cy="1477328"/>
          </a:xfrm>
          <a:prstGeom prst="rect">
            <a:avLst/>
          </a:prstGeom>
          <a:noFill/>
        </p:spPr>
        <p:txBody>
          <a:bodyPr wrap="none" rtlCol="0">
            <a:spAutoFit/>
          </a:bodyPr>
          <a:lstStyle/>
          <a:p>
            <a:r>
              <a:rPr lang="fr-FR" dirty="0"/>
              <a:t>LT/LO</a:t>
            </a:r>
          </a:p>
          <a:p>
            <a:r>
              <a:rPr lang="fr-FR" dirty="0"/>
              <a:t>HT		</a:t>
            </a:r>
            <a:r>
              <a:rPr lang="fr-FR" dirty="0" err="1"/>
              <a:t>result</a:t>
            </a:r>
            <a:r>
              <a:rPr lang="fr-FR" dirty="0"/>
              <a:t> in the ‘</a:t>
            </a:r>
            <a:r>
              <a:rPr lang="fr-FR" dirty="0" err="1"/>
              <a:t>same’total</a:t>
            </a:r>
            <a:r>
              <a:rPr lang="fr-FR" dirty="0"/>
              <a:t> fit</a:t>
            </a:r>
          </a:p>
          <a:p>
            <a:r>
              <a:rPr lang="fr-FR" dirty="0"/>
              <a:t>NLO </a:t>
            </a:r>
          </a:p>
          <a:p>
            <a:endParaRPr lang="fr-FR" dirty="0"/>
          </a:p>
          <a:p>
            <a:r>
              <a:rPr lang="fr-FR" dirty="0"/>
              <a:t>HT </a:t>
            </a:r>
            <a:r>
              <a:rPr lang="fr-FR" dirty="0" err="1"/>
              <a:t>parametrization</a:t>
            </a:r>
            <a:r>
              <a:rPr lang="fr-FR" dirty="0"/>
              <a:t> </a:t>
            </a:r>
          </a:p>
        </p:txBody>
      </p:sp>
      <p:sp>
        <p:nvSpPr>
          <p:cNvPr id="12" name="Right Brace 11">
            <a:extLst>
              <a:ext uri="{FF2B5EF4-FFF2-40B4-BE49-F238E27FC236}">
                <a16:creationId xmlns:a16="http://schemas.microsoft.com/office/drawing/2014/main" id="{978E8664-8EE7-8E48-A471-86FFE1C6DC10}"/>
              </a:ext>
            </a:extLst>
          </p:cNvPr>
          <p:cNvSpPr/>
          <p:nvPr/>
        </p:nvSpPr>
        <p:spPr>
          <a:xfrm>
            <a:off x="5550149" y="1499414"/>
            <a:ext cx="244549" cy="73364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15" name="Straight Arrow Connector 14">
            <a:extLst>
              <a:ext uri="{FF2B5EF4-FFF2-40B4-BE49-F238E27FC236}">
                <a16:creationId xmlns:a16="http://schemas.microsoft.com/office/drawing/2014/main" id="{5ABA9480-F7D5-0B45-B06D-2B2293AA3DA6}"/>
              </a:ext>
            </a:extLst>
          </p:cNvPr>
          <p:cNvCxnSpPr>
            <a:cxnSpLocks/>
          </p:cNvCxnSpPr>
          <p:nvPr/>
        </p:nvCxnSpPr>
        <p:spPr>
          <a:xfrm>
            <a:off x="4100362" y="2675823"/>
            <a:ext cx="7507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2FA45BC5-F85B-FA49-8777-855B313DA229}"/>
              </a:ext>
            </a:extLst>
          </p:cNvPr>
          <p:cNvPicPr>
            <a:picLocks noChangeAspect="1"/>
          </p:cNvPicPr>
          <p:nvPr/>
        </p:nvPicPr>
        <p:blipFill>
          <a:blip r:embed="rId3"/>
          <a:stretch>
            <a:fillRect/>
          </a:stretch>
        </p:blipFill>
        <p:spPr>
          <a:xfrm>
            <a:off x="5062890" y="3684699"/>
            <a:ext cx="3794767" cy="2520000"/>
          </a:xfrm>
          <a:prstGeom prst="rect">
            <a:avLst/>
          </a:prstGeom>
        </p:spPr>
      </p:pic>
      <p:cxnSp>
        <p:nvCxnSpPr>
          <p:cNvPr id="20" name="Straight Arrow Connector 19">
            <a:extLst>
              <a:ext uri="{FF2B5EF4-FFF2-40B4-BE49-F238E27FC236}">
                <a16:creationId xmlns:a16="http://schemas.microsoft.com/office/drawing/2014/main" id="{C6DADB6C-BC06-844C-B962-5DD764FA22D6}"/>
              </a:ext>
            </a:extLst>
          </p:cNvPr>
          <p:cNvCxnSpPr>
            <a:cxnSpLocks/>
          </p:cNvCxnSpPr>
          <p:nvPr/>
        </p:nvCxnSpPr>
        <p:spPr>
          <a:xfrm flipV="1">
            <a:off x="3781124" y="5062888"/>
            <a:ext cx="1281766" cy="4026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137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1"/>
          <p:cNvSpPr txBox="1">
            <a:spLocks noChangeArrowheads="1"/>
          </p:cNvSpPr>
          <p:nvPr/>
        </p:nvSpPr>
        <p:spPr bwMode="auto">
          <a:xfrm>
            <a:off x="-609600" y="2209800"/>
            <a:ext cx="2413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b="1" i="1">
                <a:latin typeface="Times New Roman" pitchFamily="18" charset="0"/>
              </a:rPr>
              <a:t> </a:t>
            </a:r>
            <a:endParaRPr lang="el-GR" altLang="fr-FR" b="1">
              <a:latin typeface="Times New Roman" pitchFamily="18" charset="0"/>
              <a:cs typeface="Times New Roman" pitchFamily="18" charset="0"/>
            </a:endParaRPr>
          </a:p>
          <a:p>
            <a:endParaRPr lang="fr-FR" altLang="fr-FR"/>
          </a:p>
        </p:txBody>
      </p:sp>
      <p:sp>
        <p:nvSpPr>
          <p:cNvPr id="11" name="Text Box 13"/>
          <p:cNvSpPr txBox="1">
            <a:spLocks noChangeArrowheads="1"/>
          </p:cNvSpPr>
          <p:nvPr/>
        </p:nvSpPr>
        <p:spPr bwMode="auto">
          <a:xfrm>
            <a:off x="-306388" y="11795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fr-FR" altLang="fr-FR"/>
          </a:p>
        </p:txBody>
      </p:sp>
      <p:sp>
        <p:nvSpPr>
          <p:cNvPr id="187" name="Title 1"/>
          <p:cNvSpPr txBox="1">
            <a:spLocks/>
          </p:cNvSpPr>
          <p:nvPr/>
        </p:nvSpPr>
        <p:spPr>
          <a:xfrm>
            <a:off x="60914" y="0"/>
            <a:ext cx="9023089" cy="707085"/>
          </a:xfrm>
          <a:prstGeom prst="rect">
            <a:avLst/>
          </a:prstGeom>
        </p:spPr>
        <p:txBody>
          <a:bodyPr>
            <a:normAutofit/>
          </a:bodyPr>
          <a:lstStyle>
            <a:lvl1pPr algn="ctr" defTabSz="457200" rtl="0" eaLnBrk="1" latinLnBrk="0" hangingPunct="1">
              <a:spcBef>
                <a:spcPct val="0"/>
              </a:spcBef>
              <a:buNone/>
              <a:defRPr lang="en-US" sz="3600" kern="1200" dirty="0" smtClean="0">
                <a:solidFill>
                  <a:srgbClr val="008000"/>
                </a:solidFill>
                <a:latin typeface="+mj-lt"/>
                <a:ea typeface="+mj-ea"/>
                <a:cs typeface="Comic Sans MS"/>
              </a:defRPr>
            </a:lvl1pPr>
          </a:lstStyle>
          <a:p>
            <a:r>
              <a:rPr lang="en-US" b="1" dirty="0">
                <a:latin typeface="+mn-lt"/>
                <a:cs typeface="Symbol" charset="2"/>
              </a:rPr>
              <a:t>DVCS/DVMP</a:t>
            </a:r>
            <a:r>
              <a:rPr lang="en-US" b="1" dirty="0">
                <a:latin typeface="+mn-lt"/>
              </a:rPr>
              <a:t> </a:t>
            </a:r>
            <a:r>
              <a:rPr lang="en-US" b="1" dirty="0"/>
              <a:t>: same GPDs??</a:t>
            </a:r>
          </a:p>
        </p:txBody>
      </p:sp>
      <p:pic>
        <p:nvPicPr>
          <p:cNvPr id="179" name="Picture 178"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303" y="5522909"/>
            <a:ext cx="4365551" cy="967733"/>
          </a:xfrm>
          <a:prstGeom prst="rect">
            <a:avLst/>
          </a:prstGeom>
        </p:spPr>
      </p:pic>
      <p:grpSp>
        <p:nvGrpSpPr>
          <p:cNvPr id="39" name="Group 38"/>
          <p:cNvGrpSpPr/>
          <p:nvPr/>
        </p:nvGrpSpPr>
        <p:grpSpPr>
          <a:xfrm>
            <a:off x="356149" y="3794331"/>
            <a:ext cx="7897631" cy="1323439"/>
            <a:chOff x="269557" y="4595307"/>
            <a:chExt cx="7897631" cy="1323439"/>
          </a:xfrm>
        </p:grpSpPr>
        <p:sp>
          <p:nvSpPr>
            <p:cNvPr id="2" name="TextBox 1"/>
            <p:cNvSpPr txBox="1"/>
            <p:nvPr/>
          </p:nvSpPr>
          <p:spPr>
            <a:xfrm>
              <a:off x="269557" y="5209352"/>
              <a:ext cx="4124960" cy="707886"/>
            </a:xfrm>
            <a:prstGeom prst="rect">
              <a:avLst/>
            </a:prstGeom>
            <a:noFill/>
          </p:spPr>
          <p:txBody>
            <a:bodyPr wrap="square" rtlCol="0">
              <a:spAutoFit/>
            </a:bodyPr>
            <a:lstStyle/>
            <a:p>
              <a:pPr algn="ctr"/>
              <a:r>
                <a:rPr lang="en-US" sz="2000" b="1" dirty="0"/>
                <a:t>Chiral even GPDs: </a:t>
              </a:r>
            </a:p>
            <a:p>
              <a:pPr algn="ctr"/>
              <a:r>
                <a:rPr lang="en-US" sz="2000" dirty="0"/>
                <a:t>(</a:t>
              </a:r>
              <a:r>
                <a:rPr lang="en-US" sz="2000" dirty="0" err="1"/>
                <a:t>helicity</a:t>
              </a:r>
              <a:r>
                <a:rPr lang="en-US" sz="2000" dirty="0"/>
                <a:t> of the </a:t>
              </a:r>
              <a:r>
                <a:rPr lang="en-US" sz="2000" dirty="0" err="1"/>
                <a:t>parton</a:t>
              </a:r>
              <a:r>
                <a:rPr lang="en-US" sz="2000" dirty="0"/>
                <a:t> is conserved)  </a:t>
              </a:r>
            </a:p>
          </p:txBody>
        </p:sp>
        <p:sp>
          <p:nvSpPr>
            <p:cNvPr id="180" name="TextBox 179"/>
            <p:cNvSpPr txBox="1"/>
            <p:nvPr/>
          </p:nvSpPr>
          <p:spPr>
            <a:xfrm>
              <a:off x="4827487" y="4595307"/>
              <a:ext cx="3339701" cy="1323439"/>
            </a:xfrm>
            <a:prstGeom prst="rect">
              <a:avLst/>
            </a:prstGeom>
            <a:noFill/>
          </p:spPr>
          <p:txBody>
            <a:bodyPr wrap="none" rtlCol="0">
              <a:spAutoFit/>
            </a:bodyPr>
            <a:lstStyle/>
            <a:p>
              <a:pPr algn="ctr"/>
              <a:r>
                <a:rPr lang="en-US" sz="2000" dirty="0"/>
                <a:t>Chiral even GPDs</a:t>
              </a:r>
            </a:p>
            <a:p>
              <a:pPr algn="ctr"/>
              <a:r>
                <a:rPr lang="en-US" sz="2000" dirty="0"/>
                <a:t>+</a:t>
              </a:r>
            </a:p>
            <a:p>
              <a:pPr algn="ctr"/>
              <a:r>
                <a:rPr lang="en-US" sz="2000" b="1" dirty="0">
                  <a:solidFill>
                    <a:srgbClr val="008000"/>
                  </a:solidFill>
                </a:rPr>
                <a:t>Chiral-odd GPDs:</a:t>
              </a:r>
            </a:p>
            <a:p>
              <a:pPr algn="ctr"/>
              <a:r>
                <a:rPr lang="en-US" sz="2000" dirty="0">
                  <a:solidFill>
                    <a:srgbClr val="008000"/>
                  </a:solidFill>
                </a:rPr>
                <a:t>(</a:t>
              </a:r>
              <a:r>
                <a:rPr lang="en-US" sz="2000" dirty="0" err="1">
                  <a:solidFill>
                    <a:srgbClr val="008000"/>
                  </a:solidFill>
                </a:rPr>
                <a:t>helicity</a:t>
              </a:r>
              <a:r>
                <a:rPr lang="en-US" sz="2000" dirty="0">
                  <a:solidFill>
                    <a:srgbClr val="008000"/>
                  </a:solidFill>
                </a:rPr>
                <a:t> of the </a:t>
              </a:r>
              <a:r>
                <a:rPr lang="en-US" sz="2000" dirty="0" err="1">
                  <a:solidFill>
                    <a:srgbClr val="008000"/>
                  </a:solidFill>
                </a:rPr>
                <a:t>parton</a:t>
              </a:r>
              <a:r>
                <a:rPr lang="en-US" sz="2000" dirty="0">
                  <a:solidFill>
                    <a:srgbClr val="008000"/>
                  </a:solidFill>
                </a:rPr>
                <a:t> can flip)</a:t>
              </a:r>
            </a:p>
          </p:txBody>
        </p:sp>
      </p:grpSp>
      <p:pic>
        <p:nvPicPr>
          <p:cNvPr id="35" name="Picture 34" descr="u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28" y="1228668"/>
            <a:ext cx="3440461" cy="2468880"/>
          </a:xfrm>
          <a:prstGeom prst="rect">
            <a:avLst/>
          </a:prstGeom>
        </p:spPr>
      </p:pic>
      <p:pic>
        <p:nvPicPr>
          <p:cNvPr id="36" name="Picture 35" descr="u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7183" y="1264748"/>
            <a:ext cx="3480179" cy="2286000"/>
          </a:xfrm>
          <a:prstGeom prst="rect">
            <a:avLst/>
          </a:prstGeom>
        </p:spPr>
      </p:pic>
      <p:sp>
        <p:nvSpPr>
          <p:cNvPr id="182" name="Line 7"/>
          <p:cNvSpPr>
            <a:spLocks noChangeShapeType="1"/>
          </p:cNvSpPr>
          <p:nvPr/>
        </p:nvSpPr>
        <p:spPr bwMode="auto">
          <a:xfrm>
            <a:off x="601906" y="2583014"/>
            <a:ext cx="7508886"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220566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8402</TotalTime>
  <Words>3214</Words>
  <Application>Microsoft Macintosh PowerPoint</Application>
  <PresentationFormat>On-screen Show (4:3)</PresentationFormat>
  <Paragraphs>549</Paragraphs>
  <Slides>59</Slides>
  <Notes>10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2" baseType="lpstr">
      <vt:lpstr>ＭＳ Ｐゴシック</vt:lpstr>
      <vt:lpstr>Arial</vt:lpstr>
      <vt:lpstr>Calibri</vt:lpstr>
      <vt:lpstr>Comic Sans MS</vt:lpstr>
      <vt:lpstr>Marker Felt</vt:lpstr>
      <vt:lpstr>Script MT Bold</vt:lpstr>
      <vt:lpstr>Symap</vt:lpstr>
      <vt:lpstr>Symbol</vt:lpstr>
      <vt:lpstr>Times</vt:lpstr>
      <vt:lpstr>Times New Roman</vt:lpstr>
      <vt:lpstr>Wingdings</vt:lpstr>
      <vt:lpstr>Office Theme</vt:lpstr>
      <vt:lpstr>Equation</vt:lpstr>
      <vt:lpstr>Recent results and upcoming experiments in Hall A/C 3D/GPD/TMD program</vt:lpstr>
      <vt:lpstr>The DVCS program worldwide</vt:lpstr>
      <vt:lpstr>PowerPoint Presentation</vt:lpstr>
      <vt:lpstr>DVCS: some details beyond leading order</vt:lpstr>
      <vt:lpstr>PowerPoint Presentation</vt:lpstr>
      <vt:lpstr>PowerPoint Presentation</vt:lpstr>
      <vt:lpstr>PowerPoint Presentation</vt:lpstr>
      <vt:lpstr>E12-06-114 DVCS results (F. Georges’s thesis)</vt:lpstr>
      <vt:lpstr>PowerPoint Presentation</vt:lpstr>
      <vt:lpstr>PowerPoint Presentation</vt:lpstr>
      <vt:lpstr>E12-06-114 p0 results (M. Dlamini’s thesis)</vt:lpstr>
      <vt:lpstr>PowerPoint Presentation</vt:lpstr>
      <vt:lpstr>The DVCS program worldwide</vt:lpstr>
      <vt:lpstr>PowerPoint Presentation</vt:lpstr>
      <vt:lpstr>PowerPoint Presentation</vt:lpstr>
      <vt:lpstr>PowerPoint Presentation</vt:lpstr>
      <vt:lpstr>DVCS sensitivities to GPDs at leading twist</vt:lpstr>
      <vt:lpstr>Measuring DVCS to access GPDs information</vt:lpstr>
      <vt:lpstr>PowerPoint Presentation</vt:lpstr>
      <vt:lpstr>How is the structure of the nucleon studied?</vt:lpstr>
      <vt:lpstr>3D picture of the nucleon</vt:lpstr>
      <vt:lpstr>PowerPoint Presentation</vt:lpstr>
      <vt:lpstr>PowerPoint Presentation</vt:lpstr>
      <vt:lpstr>PowerPoint Presentation</vt:lpstr>
      <vt:lpstr>Generalized Parton Distributions</vt:lpstr>
      <vt:lpstr>The “Holy grail” of GPDs  physics</vt:lpstr>
      <vt:lpstr>PowerPoint Presentation</vt:lpstr>
      <vt:lpstr>PowerPoint Presentation</vt:lpstr>
      <vt:lpstr>Dedicated apparatus eg the Hall A scheme</vt:lpstr>
      <vt:lpstr>Exclusivity  eg Hall A 2004 data </vt:lpstr>
      <vt:lpstr>Hall A E00-110: cross section Q2 dependence</vt:lpstr>
      <vt:lpstr>PowerPoint Presentation</vt:lpstr>
      <vt:lpstr>PowerPoint Presentation</vt:lpstr>
      <vt:lpstr>PowerPoint Presentation</vt:lpstr>
      <vt:lpstr>L/T pion production separation: E07-007</vt:lpstr>
      <vt:lpstr>PowerPoint Presentation</vt:lpstr>
      <vt:lpstr>PowerPoint Presentation</vt:lpstr>
      <vt:lpstr>JLab</vt:lpstr>
      <vt:lpstr>Overall JLab 12 GeV DVCS proposals </vt:lpstr>
      <vt:lpstr>PowerPoint Presentation</vt:lpstr>
      <vt:lpstr>PowerPoint Presentation</vt:lpstr>
      <vt:lpstr>PowerPoint Presentation</vt:lpstr>
      <vt:lpstr>A glimpse of gluon through  Deeply Virtual Compton Scattering on the proton</vt:lpstr>
      <vt:lpstr>PowerPoint Presentation</vt:lpstr>
      <vt:lpstr>Hall B E01-113 cross sections </vt:lpstr>
      <vt:lpstr>PowerPoint Presentation</vt:lpstr>
      <vt:lpstr>Hall A E00-110 cross sections: higher twist corrections</vt:lpstr>
      <vt:lpstr>Measuring DVCS to access GPDs information</vt:lpstr>
      <vt:lpstr>Moving from Hall A to Hall C: E12-13-007</vt:lpstr>
      <vt:lpstr>PowerPoint Presentation</vt:lpstr>
      <vt:lpstr>Preliminary: re-analysis of 2006 data (by grad student M. Defurne – CEA Saclay)</vt:lpstr>
      <vt:lpstr>Extracting Compton form factor from the data</vt:lpstr>
      <vt:lpstr>PowerPoint Presentation</vt:lpstr>
      <vt:lpstr>Ji’s sum rule on the fraction of the proton spin carried by quarks: </vt:lpstr>
      <vt:lpstr>Multipole expansion of the amplitude</vt:lpstr>
      <vt:lpstr>PowerPoint Presentation</vt:lpstr>
      <vt:lpstr>PowerPoint Presentation</vt:lpstr>
      <vt:lpstr>PowerPoint Presentation</vt:lpstr>
      <vt:lpstr>PowerPoint Presentation</vt:lpstr>
    </vt:vector>
  </TitlesOfParts>
  <Manager/>
  <Company>Ohio University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Deeply Virtual Compton Scattering</dc:title>
  <dc:subject/>
  <dc:creator>Julie Roche</dc:creator>
  <cp:keywords/>
  <dc:description/>
  <cp:lastModifiedBy>Roche, Julie</cp:lastModifiedBy>
  <cp:revision>718</cp:revision>
  <cp:lastPrinted>2017-10-09T16:30:05Z</cp:lastPrinted>
  <dcterms:created xsi:type="dcterms:W3CDTF">2011-06-07T20:06:17Z</dcterms:created>
  <dcterms:modified xsi:type="dcterms:W3CDTF">2019-06-27T16:59:34Z</dcterms:modified>
  <cp:category/>
</cp:coreProperties>
</file>