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1"/>
  </p:notesMasterIdLst>
  <p:sldIdLst>
    <p:sldId id="318" r:id="rId2"/>
    <p:sldId id="348" r:id="rId3"/>
    <p:sldId id="370" r:id="rId4"/>
    <p:sldId id="371" r:id="rId5"/>
    <p:sldId id="372" r:id="rId6"/>
    <p:sldId id="373" r:id="rId7"/>
    <p:sldId id="374" r:id="rId8"/>
    <p:sldId id="375" r:id="rId9"/>
    <p:sldId id="321" r:id="rId10"/>
    <p:sldId id="322" r:id="rId11"/>
    <p:sldId id="349" r:id="rId12"/>
    <p:sldId id="350" r:id="rId13"/>
    <p:sldId id="351" r:id="rId14"/>
    <p:sldId id="352" r:id="rId15"/>
    <p:sldId id="323" r:id="rId16"/>
    <p:sldId id="347" r:id="rId17"/>
    <p:sldId id="362" r:id="rId18"/>
    <p:sldId id="361" r:id="rId19"/>
    <p:sldId id="353" r:id="rId20"/>
    <p:sldId id="355" r:id="rId21"/>
    <p:sldId id="356" r:id="rId22"/>
    <p:sldId id="357" r:id="rId23"/>
    <p:sldId id="358" r:id="rId24"/>
    <p:sldId id="326" r:id="rId25"/>
    <p:sldId id="327" r:id="rId26"/>
    <p:sldId id="333" r:id="rId27"/>
    <p:sldId id="331" r:id="rId28"/>
    <p:sldId id="332" r:id="rId29"/>
    <p:sldId id="3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0" autoAdjust="0"/>
    <p:restoredTop sz="96408" autoAdjust="0"/>
  </p:normalViewPr>
  <p:slideViewPr>
    <p:cSldViewPr snapToGrid="0" snapToObjects="1">
      <p:cViewPr varScale="1">
        <p:scale>
          <a:sx n="59" d="100"/>
          <a:sy n="59" d="100"/>
        </p:scale>
        <p:origin x="221" y="3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5585DF8F-D51B-4EF5-AB44-402A1FAB48FB}" type="datetime2">
              <a:rPr lang="en-US" smtClean="0"/>
              <a:t>Wednesday, June 26,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688C60B4-0500-4D88-8C9D-5A05C361D953}" type="datetime2">
              <a:rPr lang="en-US" smtClean="0"/>
              <a:t>Wednesday, June 26,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A2CA5B0-9273-46A2-BBDE-2AEA4289717A}" type="datetime2">
              <a:rPr lang="en-US" smtClean="0"/>
              <a:t>Wednesday, June 26,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9D400A2-190C-42AB-9A33-2911F6059AF5}" type="datetime2">
              <a:rPr lang="en-US" smtClean="0"/>
              <a:t>Wednesday, June 26,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75B9A4-D450-4077-8CC5-BE17A26D6D96}" type="datetime2">
              <a:rPr lang="en-US" smtClean="0"/>
              <a:t>Wednesday, June 26,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Accelerator Division All Hands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tiff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8D79F-CAAE-A44B-8210-D885D38F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74" y="110167"/>
            <a:ext cx="12053625" cy="868053"/>
          </a:xfrm>
        </p:spPr>
        <p:txBody>
          <a:bodyPr/>
          <a:lstStyle/>
          <a:p>
            <a:pPr algn="ctr"/>
            <a:r>
              <a:rPr lang="en-US" sz="3600" dirty="0" smtClean="0"/>
              <a:t>Accelerator Status and Gradient Improvement Plan</a:t>
            </a:r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5A7AC-5407-E34C-AAB6-3AD3C7C87B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714375" cy="30321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ABCA696-E09A-CB4E-AF32-0324A13EE023}"/>
              </a:ext>
            </a:extLst>
          </p:cNvPr>
          <p:cNvSpPr txBox="1">
            <a:spLocks/>
          </p:cNvSpPr>
          <p:nvPr/>
        </p:nvSpPr>
        <p:spPr>
          <a:xfrm>
            <a:off x="583895" y="5481673"/>
            <a:ext cx="10917716" cy="748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Andrei Seryi, Associate Director, Accelerator Operations and R&amp;D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with many thanks to Matt Bickley, Interim Director of Operations Department, and to the entire team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4D25528-0463-F543-960A-48FE08CBC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50" y="1269204"/>
            <a:ext cx="11993339" cy="410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6604B7B2-95E7-D347-806A-B85CE015A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8618" y="6317964"/>
            <a:ext cx="4730222" cy="60691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1800" b="1" dirty="0" smtClean="0"/>
              <a:t>Hall A/C Collaboration Meeting</a:t>
            </a:r>
            <a:endParaRPr lang="en-US" sz="1800" b="1" dirty="0"/>
          </a:p>
          <a:p>
            <a:pPr algn="ctr"/>
            <a:r>
              <a:rPr lang="en-US" sz="1800" b="1" dirty="0"/>
              <a:t>June </a:t>
            </a:r>
            <a:r>
              <a:rPr lang="en-US" sz="1800" b="1" dirty="0" smtClean="0"/>
              <a:t>27, </a:t>
            </a:r>
            <a:r>
              <a:rPr lang="en-US" sz="18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6931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4959-AD8E-FF46-8676-A6E1B09E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364ED1F-87C0-A548-9BDE-FE87F378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35" y="0"/>
            <a:ext cx="1002932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542C1-9AF6-FE4B-8931-4FD077A0C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01" y="2036115"/>
            <a:ext cx="1953149" cy="13010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97C77F1-F8DC-4349-BCB5-08C8324D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49" y="3397808"/>
            <a:ext cx="2067185" cy="94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B81E00-E0EE-D148-B759-5DB298E28BCB}"/>
              </a:ext>
            </a:extLst>
          </p:cNvPr>
          <p:cNvSpPr/>
          <p:nvPr/>
        </p:nvSpPr>
        <p:spPr>
          <a:xfrm>
            <a:off x="965782" y="4136431"/>
            <a:ext cx="8146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C75 cavity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515832-45F3-9941-A0BE-0868E1F8E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85" y="4411434"/>
            <a:ext cx="2337069" cy="20764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59F116-03DF-994E-82A4-4E8DD4F3A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176" y="665875"/>
            <a:ext cx="1233716" cy="1295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4959-AD8E-FF46-8676-A6E1B09E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364ED1F-87C0-A548-9BDE-FE87F378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35" y="0"/>
            <a:ext cx="1002932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542C1-9AF6-FE4B-8931-4FD077A0C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01" y="2036115"/>
            <a:ext cx="1953149" cy="13010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97C77F1-F8DC-4349-BCB5-08C8324D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49" y="3397808"/>
            <a:ext cx="2067185" cy="94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B81E00-E0EE-D148-B759-5DB298E28BCB}"/>
              </a:ext>
            </a:extLst>
          </p:cNvPr>
          <p:cNvSpPr/>
          <p:nvPr/>
        </p:nvSpPr>
        <p:spPr>
          <a:xfrm>
            <a:off x="965782" y="4136431"/>
            <a:ext cx="8146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C75 cavity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515832-45F3-9941-A0BE-0868E1F8E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87" y="518539"/>
            <a:ext cx="6695380" cy="59487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59F116-03DF-994E-82A4-4E8DD4F3A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176" y="665875"/>
            <a:ext cx="1233716" cy="12954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07C7A-E940-8946-A099-FC204EFD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60" y="0"/>
            <a:ext cx="7068561" cy="760164"/>
          </a:xfrm>
        </p:spPr>
        <p:txBody>
          <a:bodyPr>
            <a:normAutofit/>
          </a:bodyPr>
          <a:lstStyle/>
          <a:p>
            <a:r>
              <a:rPr lang="en-US" dirty="0"/>
              <a:t>Details of the evolving Energy plan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50C04-724B-D043-847A-470E474B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3706C-9C0B-6244-A203-58DA09CB3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043" y="760165"/>
            <a:ext cx="8897957" cy="4448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8F3981-0906-EA45-868C-2829DD3628E5}"/>
              </a:ext>
            </a:extLst>
          </p:cNvPr>
          <p:cNvSpPr txBox="1"/>
          <p:nvPr/>
        </p:nvSpPr>
        <p:spPr>
          <a:xfrm>
            <a:off x="55086" y="839459"/>
            <a:ext cx="32940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Options as discussed with JLAAC in October 2018</a:t>
            </a:r>
          </a:p>
          <a:p>
            <a:endParaRPr lang="en-US" sz="2400" dirty="0"/>
          </a:p>
          <a:p>
            <a:r>
              <a:rPr lang="en-US" sz="2400" dirty="0"/>
              <a:t>Primary focus:</a:t>
            </a:r>
          </a:p>
          <a:p>
            <a:r>
              <a:rPr lang="en-US" sz="2400" dirty="0"/>
              <a:t>C100 refurbishment</a:t>
            </a:r>
          </a:p>
          <a:p>
            <a:r>
              <a:rPr lang="en-US" sz="2400" dirty="0"/>
              <a:t>New C75 CMs</a:t>
            </a:r>
          </a:p>
          <a:p>
            <a:r>
              <a:rPr lang="en-US" sz="2400" dirty="0"/>
              <a:t>Plasma processing to maintain energy reach</a:t>
            </a:r>
          </a:p>
          <a:p>
            <a:endParaRPr lang="en-US" sz="2400" dirty="0"/>
          </a:p>
          <a:p>
            <a:r>
              <a:rPr lang="en-US" sz="2400" dirty="0"/>
              <a:t>(Plan is subject to fund availability &amp; continuous optimization)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04E5A-4230-584C-BEEE-C2150E989FF3}"/>
              </a:ext>
            </a:extLst>
          </p:cNvPr>
          <p:cNvSpPr txBox="1"/>
          <p:nvPr/>
        </p:nvSpPr>
        <p:spPr>
          <a:xfrm>
            <a:off x="0" y="5690948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Average smooth gradient degradation affected by one-off events, requiring adjustments of plan</a:t>
            </a:r>
          </a:p>
        </p:txBody>
      </p:sp>
    </p:spTree>
    <p:extLst>
      <p:ext uri="{BB962C8B-B14F-4D97-AF65-F5344CB8AC3E}">
        <p14:creationId xmlns:p14="http://schemas.microsoft.com/office/powerpoint/2010/main" val="36077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B68F0-935F-4042-8A34-B8DE6C24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C100 refurbishment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A1686-FCA0-2D4B-A742-2B8433FF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DBBB0C-9C3F-2042-A76D-DE6F4CFF9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5041" y="240539"/>
            <a:ext cx="6126602" cy="53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F34C3-B076-094B-9ED1-5405E2DBA407}"/>
              </a:ext>
            </a:extLst>
          </p:cNvPr>
          <p:cNvSpPr txBox="1"/>
          <p:nvPr/>
        </p:nvSpPr>
        <p:spPr>
          <a:xfrm>
            <a:off x="6054810" y="4366236"/>
            <a:ext cx="1590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C100-06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4OCT2018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F2642-D24E-6A40-8F70-F4F8CEBE8B44}"/>
              </a:ext>
            </a:extLst>
          </p:cNvPr>
          <p:cNvSpPr txBox="1"/>
          <p:nvPr/>
        </p:nvSpPr>
        <p:spPr>
          <a:xfrm>
            <a:off x="132201" y="839459"/>
            <a:ext cx="57728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C100 removed from the tunnel for refurbishment</a:t>
            </a:r>
          </a:p>
          <a:p>
            <a:endParaRPr lang="en-US" sz="2400" dirty="0"/>
          </a:p>
          <a:p>
            <a:r>
              <a:rPr lang="en-US" sz="2400" dirty="0"/>
              <a:t>Goals as stated initially: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Eliminate field emission to enable designed operating gradient to be achieved (~ 100 MV)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Evaluate and address any material degradation resulting from radiation exposure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C100s operate above field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Elevated radiation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first good news, when refurbishment started – haven’t detected any noticeable signs of radiation damage in internal parts of CM, e.g. in MLI (multi-leaves insulation), etc.</a:t>
            </a:r>
          </a:p>
        </p:txBody>
      </p:sp>
    </p:spTree>
    <p:extLst>
      <p:ext uri="{BB962C8B-B14F-4D97-AF65-F5344CB8AC3E}">
        <p14:creationId xmlns:p14="http://schemas.microsoft.com/office/powerpoint/2010/main" val="23025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EEA4-D473-8E4E-BA39-F82F1DC5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8" y="152403"/>
            <a:ext cx="11032449" cy="487490"/>
          </a:xfrm>
        </p:spPr>
        <p:txBody>
          <a:bodyPr/>
          <a:lstStyle/>
          <a:p>
            <a:r>
              <a:rPr lang="en-US" dirty="0"/>
              <a:t>First C100 refurbishment – present status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EFBF4-9BA8-FD46-B67C-BA0D9300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7D804C-A668-2842-859D-961C8F67A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3167" y="84809"/>
            <a:ext cx="4765410" cy="238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7E43241-D8AB-9F45-A7E5-DA4ED6E2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7190" y="2623244"/>
            <a:ext cx="2651388" cy="353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C359F-C03D-A94D-AC36-3D55A25EBDB6}"/>
              </a:ext>
            </a:extLst>
          </p:cNvPr>
          <p:cNvSpPr txBox="1"/>
          <p:nvPr/>
        </p:nvSpPr>
        <p:spPr>
          <a:xfrm>
            <a:off x="187285" y="883527"/>
            <a:ext cx="87584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Disassembled, then</a:t>
            </a:r>
          </a:p>
          <a:p>
            <a:r>
              <a:rPr lang="en-US" sz="2400" dirty="0"/>
              <a:t>Cavities cleaned with High Pressure Rinsing</a:t>
            </a:r>
          </a:p>
          <a:p>
            <a:r>
              <a:rPr lang="en-US" sz="2400" dirty="0"/>
              <a:t>(no chemical treatment was required) </a:t>
            </a:r>
          </a:p>
          <a:p>
            <a:r>
              <a:rPr lang="en-US" sz="2400" dirty="0"/>
              <a:t>According to individual tests of cavities in VTA the cryo- </a:t>
            </a:r>
            <a:br>
              <a:rPr lang="en-US" sz="2400" dirty="0"/>
            </a:br>
            <a:r>
              <a:rPr lang="en-US" sz="2400" dirty="0"/>
              <a:t>module should produce ~98 MeV total </a:t>
            </a:r>
          </a:p>
          <a:p>
            <a:endParaRPr lang="en-US" sz="2400" dirty="0"/>
          </a:p>
          <a:p>
            <a:r>
              <a:rPr lang="en-US" sz="2400" dirty="0"/>
              <a:t>Assembly in advanced stage – cavity string installed into </a:t>
            </a:r>
            <a:br>
              <a:rPr lang="en-US" sz="2400" dirty="0"/>
            </a:br>
            <a:r>
              <a:rPr lang="en-US" sz="2400" dirty="0"/>
              <a:t>space frame and aligned</a:t>
            </a:r>
          </a:p>
          <a:p>
            <a:endParaRPr lang="en-US" sz="2400" dirty="0"/>
          </a:p>
          <a:p>
            <a:r>
              <a:rPr lang="en-US" sz="2400" dirty="0"/>
              <a:t>On track to complete assembly by early August</a:t>
            </a:r>
          </a:p>
          <a:p>
            <a:endParaRPr lang="en-US" sz="2400" dirty="0"/>
          </a:p>
          <a:p>
            <a:r>
              <a:rPr lang="en-US" sz="2400" dirty="0"/>
              <a:t>C100-6 full module tests before operation in CEBAF:</a:t>
            </a:r>
          </a:p>
          <a:p>
            <a:r>
              <a:rPr lang="en-US" sz="2400" dirty="0"/>
              <a:t>	-Only cold test (no RF) in CMTF (LCLS-II CM17/18 overlap)</a:t>
            </a:r>
          </a:p>
          <a:p>
            <a:r>
              <a:rPr lang="en-US" sz="2400" dirty="0"/>
              <a:t>	-Full RF test in tunnel prior to fall ‘19 run</a:t>
            </a:r>
          </a:p>
        </p:txBody>
      </p:sp>
    </p:spTree>
    <p:extLst>
      <p:ext uri="{BB962C8B-B14F-4D97-AF65-F5344CB8AC3E}">
        <p14:creationId xmlns:p14="http://schemas.microsoft.com/office/powerpoint/2010/main" val="24855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D754-3829-2147-996A-12C87F79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energy margin in Winter 2018/19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5B059-008B-AC4D-9A45-72F6D2FD4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Feb 2019 – lost gradient in North </a:t>
            </a:r>
            <a:r>
              <a:rPr lang="en-US" dirty="0" err="1"/>
              <a:t>Linac</a:t>
            </a:r>
            <a:r>
              <a:rPr lang="en-US" dirty="0"/>
              <a:t> 1L25 and 1L26 CMs due to vacuum related event. Cavity gradients were reduced below field emission onset.</a:t>
            </a:r>
          </a:p>
          <a:p>
            <a:r>
              <a:rPr lang="en-US" dirty="0"/>
              <a:t>North </a:t>
            </a:r>
            <a:r>
              <a:rPr lang="en-US" dirty="0" err="1"/>
              <a:t>Linac</a:t>
            </a:r>
            <a:r>
              <a:rPr lang="en-US" dirty="0"/>
              <a:t> energy margin became insufficient</a:t>
            </a:r>
          </a:p>
          <a:p>
            <a:r>
              <a:rPr lang="en-US" dirty="0"/>
              <a:t>Energy of NL/SL had to be reduced from 1040/1060 to 1000/1020 MeV</a:t>
            </a:r>
          </a:p>
          <a:p>
            <a:endParaRPr lang="en-US" dirty="0"/>
          </a:p>
          <a:p>
            <a:r>
              <a:rPr lang="en-US" dirty="0"/>
              <a:t>This affected near term and long term plans for restoring </a:t>
            </a:r>
            <a:br>
              <a:rPr lang="en-US" dirty="0"/>
            </a:br>
            <a:r>
              <a:rPr lang="en-US" dirty="0"/>
              <a:t>the energy margin to allow 1050/1050 program and for </a:t>
            </a:r>
            <a:br>
              <a:rPr lang="en-US" dirty="0"/>
            </a:br>
            <a:r>
              <a:rPr lang="en-US" dirty="0"/>
              <a:t>reaching 1090/</a:t>
            </a:r>
            <a:r>
              <a:rPr lang="en-US" dirty="0" err="1"/>
              <a:t>linac</a:t>
            </a:r>
            <a:r>
              <a:rPr lang="en-US" dirty="0"/>
              <a:t> with sufficient margin</a:t>
            </a:r>
          </a:p>
          <a:p>
            <a:pPr lvl="1"/>
            <a:r>
              <a:rPr lang="en-US" dirty="0"/>
              <a:t>This plan had to be adjusted </a:t>
            </a:r>
          </a:p>
          <a:p>
            <a:endParaRPr lang="en-US" dirty="0"/>
          </a:p>
          <a:p>
            <a:r>
              <a:rPr lang="en-US" dirty="0"/>
              <a:t>Multiple options for Summer 2019 were considered and optimized:</a:t>
            </a:r>
          </a:p>
          <a:p>
            <a:pPr lvl="1"/>
            <a:r>
              <a:rPr lang="en-US" dirty="0"/>
              <a:t>Installation location of refurbished C100-6 </a:t>
            </a:r>
          </a:p>
          <a:p>
            <a:pPr lvl="1"/>
            <a:r>
              <a:rPr lang="en-US" dirty="0"/>
              <a:t>Moves of other CMs and what CM to be refurbished next</a:t>
            </a:r>
          </a:p>
          <a:p>
            <a:r>
              <a:rPr lang="en-US" dirty="0"/>
              <a:t>Preferred plan (E’) suggested and being followed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A7800-ABB4-2543-B1F7-D41CA215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DF982E-29B4-1B4B-88A4-A1021BAEC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761" y="2938969"/>
            <a:ext cx="2871731" cy="14358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63D2E5-DEB5-184E-88EE-55FE43305FB9}"/>
              </a:ext>
            </a:extLst>
          </p:cNvPr>
          <p:cNvCxnSpPr/>
          <p:nvPr/>
        </p:nvCxnSpPr>
        <p:spPr>
          <a:xfrm flipV="1">
            <a:off x="4594034" y="3966072"/>
            <a:ext cx="4219460" cy="198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1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BBDF-BA9F-544B-84E5-401285B8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summer plan development: disposition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82AE6-286A-D841-A867-0C89A3E9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3FA73E9-7BF5-9047-AB8F-699260F6838F}"/>
              </a:ext>
            </a:extLst>
          </p:cNvPr>
          <p:cNvSpPr/>
          <p:nvPr/>
        </p:nvSpPr>
        <p:spPr>
          <a:xfrm>
            <a:off x="411892" y="2826504"/>
            <a:ext cx="11420224" cy="1277956"/>
          </a:xfrm>
          <a:prstGeom prst="roundRect">
            <a:avLst>
              <a:gd name="adj" fmla="val 48564"/>
            </a:avLst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FEFFEC-38CE-B74C-979C-51450BDB433B}"/>
              </a:ext>
            </a:extLst>
          </p:cNvPr>
          <p:cNvSpPr/>
          <p:nvPr/>
        </p:nvSpPr>
        <p:spPr>
          <a:xfrm>
            <a:off x="2669966" y="2672267"/>
            <a:ext cx="782197" cy="308473"/>
          </a:xfrm>
          <a:prstGeom prst="rect">
            <a:avLst/>
          </a:prstGeom>
          <a:gradFill flip="none" rotWithShape="1">
            <a:gsLst>
              <a:gs pos="44000">
                <a:srgbClr val="FF0000"/>
              </a:gs>
              <a:gs pos="0">
                <a:srgbClr val="FF0000"/>
              </a:gs>
              <a:gs pos="100000">
                <a:srgbClr val="0432F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1E3AA-5CE4-8941-B769-8A7C822D09CE}"/>
              </a:ext>
            </a:extLst>
          </p:cNvPr>
          <p:cNvSpPr txBox="1"/>
          <p:nvPr/>
        </p:nvSpPr>
        <p:spPr>
          <a:xfrm>
            <a:off x="2638797" y="3007605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1L07**</a:t>
            </a:r>
            <a:br>
              <a:rPr lang="en-US" dirty="0"/>
            </a:br>
            <a:r>
              <a:rPr lang="en-US" dirty="0"/>
              <a:t>(P1)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64BD9-7FA2-F440-B2FE-14E2BF4D5F90}"/>
              </a:ext>
            </a:extLst>
          </p:cNvPr>
          <p:cNvSpPr txBox="1"/>
          <p:nvPr/>
        </p:nvSpPr>
        <p:spPr>
          <a:xfrm>
            <a:off x="2617565" y="2289189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13MeV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6F1EC8-5FA2-E347-94DA-B192937A1BA7}"/>
              </a:ext>
            </a:extLst>
          </p:cNvPr>
          <p:cNvSpPr/>
          <p:nvPr/>
        </p:nvSpPr>
        <p:spPr>
          <a:xfrm>
            <a:off x="6356007" y="2688115"/>
            <a:ext cx="782197" cy="30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B3475-4D32-304A-9887-264ECCF99894}"/>
              </a:ext>
            </a:extLst>
          </p:cNvPr>
          <p:cNvSpPr txBox="1"/>
          <p:nvPr/>
        </p:nvSpPr>
        <p:spPr>
          <a:xfrm>
            <a:off x="6405504" y="3018838"/>
            <a:ext cx="68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1L20</a:t>
            </a:r>
            <a:br>
              <a:rPr lang="en-US" dirty="0"/>
            </a:br>
            <a:r>
              <a:rPr lang="en-US" dirty="0"/>
              <a:t>(C20)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E1B1F-6887-E144-A47E-CBBB41B4A457}"/>
              </a:ext>
            </a:extLst>
          </p:cNvPr>
          <p:cNvSpPr/>
          <p:nvPr/>
        </p:nvSpPr>
        <p:spPr>
          <a:xfrm>
            <a:off x="9582463" y="2675266"/>
            <a:ext cx="782197" cy="308473"/>
          </a:xfrm>
          <a:prstGeom prst="rect">
            <a:avLst/>
          </a:prstGeom>
          <a:gradFill flip="none" rotWithShape="1">
            <a:gsLst>
              <a:gs pos="43000">
                <a:srgbClr val="0432FF"/>
              </a:gs>
              <a:gs pos="0">
                <a:srgbClr val="0432FF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91DF5-4D20-A545-B487-92A5F7962D25}"/>
              </a:ext>
            </a:extLst>
          </p:cNvPr>
          <p:cNvSpPr/>
          <p:nvPr/>
        </p:nvSpPr>
        <p:spPr>
          <a:xfrm>
            <a:off x="10464539" y="2680097"/>
            <a:ext cx="782197" cy="308473"/>
          </a:xfrm>
          <a:prstGeom prst="rect">
            <a:avLst/>
          </a:prstGeom>
          <a:gradFill flip="none" rotWithShape="1">
            <a:gsLst>
              <a:gs pos="37000">
                <a:srgbClr val="0432FF"/>
              </a:gs>
              <a:gs pos="0">
                <a:srgbClr val="FF0000"/>
              </a:gs>
              <a:gs pos="100000">
                <a:srgbClr val="0432FF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2DA860-7D99-4C42-BC71-EF8D668BFA51}"/>
              </a:ext>
            </a:extLst>
          </p:cNvPr>
          <p:cNvSpPr txBox="1"/>
          <p:nvPr/>
        </p:nvSpPr>
        <p:spPr>
          <a:xfrm>
            <a:off x="9606156" y="30059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1L25</a:t>
            </a:r>
            <a:br>
              <a:rPr lang="en-US" dirty="0"/>
            </a:br>
            <a:r>
              <a:rPr lang="en-US" dirty="0"/>
              <a:t>(C100)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625DF6-57C1-DB4E-BA9E-7906DFEB6F45}"/>
              </a:ext>
            </a:extLst>
          </p:cNvPr>
          <p:cNvSpPr txBox="1"/>
          <p:nvPr/>
        </p:nvSpPr>
        <p:spPr>
          <a:xfrm>
            <a:off x="10474652" y="300414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1L26</a:t>
            </a:r>
            <a:br>
              <a:rPr lang="en-US" dirty="0"/>
            </a:br>
            <a:r>
              <a:rPr lang="en-US" dirty="0"/>
              <a:t>(C100)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A313A-910C-B041-A2F8-7FEEAF6556D2}"/>
              </a:ext>
            </a:extLst>
          </p:cNvPr>
          <p:cNvSpPr txBox="1"/>
          <p:nvPr/>
        </p:nvSpPr>
        <p:spPr>
          <a:xfrm>
            <a:off x="6485503" y="229836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44D6EE-1E0A-6A4D-84DF-9DC0620871DE}"/>
              </a:ext>
            </a:extLst>
          </p:cNvPr>
          <p:cNvSpPr txBox="1"/>
          <p:nvPr/>
        </p:nvSpPr>
        <p:spPr>
          <a:xfrm>
            <a:off x="9554523" y="2307547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59MeV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35CC60-8186-1B45-9BB2-B49270FAA9F8}"/>
              </a:ext>
            </a:extLst>
          </p:cNvPr>
          <p:cNvSpPr txBox="1"/>
          <p:nvPr/>
        </p:nvSpPr>
        <p:spPr>
          <a:xfrm>
            <a:off x="10445053" y="2316726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82MeV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2C678E-0C1B-0942-9C23-2A56C92402BE}"/>
              </a:ext>
            </a:extLst>
          </p:cNvPr>
          <p:cNvSpPr/>
          <p:nvPr/>
        </p:nvSpPr>
        <p:spPr>
          <a:xfrm>
            <a:off x="7890141" y="2692463"/>
            <a:ext cx="782197" cy="308473"/>
          </a:xfrm>
          <a:prstGeom prst="rect">
            <a:avLst/>
          </a:prstGeom>
          <a:gradFill flip="none" rotWithShape="1">
            <a:gsLst>
              <a:gs pos="37000">
                <a:srgbClr val="0432FF"/>
              </a:gs>
              <a:gs pos="0">
                <a:srgbClr val="FF0000"/>
              </a:gs>
              <a:gs pos="100000">
                <a:srgbClr val="0432F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9FE1C8-FDBC-2B41-9C7D-5B430C060C15}"/>
              </a:ext>
            </a:extLst>
          </p:cNvPr>
          <p:cNvSpPr txBox="1"/>
          <p:nvPr/>
        </p:nvSpPr>
        <p:spPr>
          <a:xfrm>
            <a:off x="7974387" y="3027801"/>
            <a:ext cx="63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1L23</a:t>
            </a:r>
            <a:br>
              <a:rPr lang="en-US" dirty="0"/>
            </a:br>
            <a:r>
              <a:rPr lang="en-US" dirty="0"/>
              <a:t>(P2)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DA429C-9E99-8744-8345-CF95411756DC}"/>
              </a:ext>
            </a:extLst>
          </p:cNvPr>
          <p:cNvSpPr txBox="1"/>
          <p:nvPr/>
        </p:nvSpPr>
        <p:spPr>
          <a:xfrm>
            <a:off x="7837740" y="230938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72MeV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6A49C0-06C5-7848-8AB5-6A33DE875517}"/>
              </a:ext>
            </a:extLst>
          </p:cNvPr>
          <p:cNvSpPr/>
          <p:nvPr/>
        </p:nvSpPr>
        <p:spPr>
          <a:xfrm>
            <a:off x="8465439" y="1168779"/>
            <a:ext cx="782197" cy="308473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3C36E0-098D-5F45-956E-07CBEC5DEDA0}"/>
              </a:ext>
            </a:extLst>
          </p:cNvPr>
          <p:cNvSpPr txBox="1"/>
          <p:nvPr/>
        </p:nvSpPr>
        <p:spPr>
          <a:xfrm>
            <a:off x="8367460" y="790812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98MeV*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02E956-BF06-1448-85BC-E4CC4F1B9160}"/>
              </a:ext>
            </a:extLst>
          </p:cNvPr>
          <p:cNvSpPr txBox="1"/>
          <p:nvPr/>
        </p:nvSpPr>
        <p:spPr>
          <a:xfrm>
            <a:off x="8453379" y="142795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C100-6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52358-117B-8D4B-BE67-7942051FCF89}"/>
              </a:ext>
            </a:extLst>
          </p:cNvPr>
          <p:cNvSpPr txBox="1"/>
          <p:nvPr/>
        </p:nvSpPr>
        <p:spPr>
          <a:xfrm>
            <a:off x="2778313" y="4445993"/>
            <a:ext cx="10392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**) 1L07 zone is digital-LLRF capable.</a:t>
            </a:r>
            <a:br>
              <a:rPr lang="en-US" dirty="0"/>
            </a:br>
            <a:r>
              <a:rPr lang="en-US" dirty="0"/>
              <a:t>It can support C100-style cryomodules.</a:t>
            </a:r>
          </a:p>
          <a:p>
            <a:r>
              <a:rPr lang="en-US" dirty="0"/>
              <a:t>Klystron power is lower, C100 in this zone </a:t>
            </a:r>
            <a:br>
              <a:rPr lang="en-US" dirty="0"/>
            </a:br>
            <a:r>
              <a:rPr lang="en-US" dirty="0"/>
              <a:t>will be limited to ~45 MeV.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DD8475-EDF8-404D-BB53-32253718CF04}"/>
              </a:ext>
            </a:extLst>
          </p:cNvPr>
          <p:cNvSpPr txBox="1"/>
          <p:nvPr/>
        </p:nvSpPr>
        <p:spPr>
          <a:xfrm>
            <a:off x="8978195" y="4628328"/>
            <a:ext cx="254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*) Expected based on cavities tests results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438FA6-ADB8-2A45-9268-26B5F3B6C6E5}"/>
              </a:ext>
            </a:extLst>
          </p:cNvPr>
          <p:cNvSpPr txBox="1"/>
          <p:nvPr/>
        </p:nvSpPr>
        <p:spPr>
          <a:xfrm>
            <a:off x="369579" y="5895618"/>
            <a:ext cx="1150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Six versions of CM moves and placements were considered. Converged on the plan shown in the next slide.  </a:t>
            </a:r>
          </a:p>
        </p:txBody>
      </p:sp>
    </p:spTree>
    <p:extLst>
      <p:ext uri="{BB962C8B-B14F-4D97-AF65-F5344CB8AC3E}">
        <p14:creationId xmlns:p14="http://schemas.microsoft.com/office/powerpoint/2010/main" val="21396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BBDF-BA9F-544B-84E5-401285B8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summer plan: Option E’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82AE6-286A-D841-A867-0C89A3E9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3FA73E9-7BF5-9047-AB8F-699260F6838F}"/>
              </a:ext>
            </a:extLst>
          </p:cNvPr>
          <p:cNvSpPr/>
          <p:nvPr/>
        </p:nvSpPr>
        <p:spPr>
          <a:xfrm>
            <a:off x="411892" y="2826504"/>
            <a:ext cx="11420224" cy="1277956"/>
          </a:xfrm>
          <a:prstGeom prst="roundRect">
            <a:avLst>
              <a:gd name="adj" fmla="val 48564"/>
            </a:avLst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FEFFEC-38CE-B74C-979C-51450BDB433B}"/>
              </a:ext>
            </a:extLst>
          </p:cNvPr>
          <p:cNvSpPr/>
          <p:nvPr/>
        </p:nvSpPr>
        <p:spPr>
          <a:xfrm>
            <a:off x="2669966" y="2672267"/>
            <a:ext cx="782197" cy="308473"/>
          </a:xfrm>
          <a:prstGeom prst="rect">
            <a:avLst/>
          </a:prstGeom>
          <a:gradFill flip="none" rotWithShape="1">
            <a:gsLst>
              <a:gs pos="44000">
                <a:srgbClr val="FF0000"/>
              </a:gs>
              <a:gs pos="0">
                <a:srgbClr val="FF0000"/>
              </a:gs>
              <a:gs pos="100000">
                <a:srgbClr val="0432F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1E3AA-5CE4-8941-B769-8A7C822D09CE}"/>
              </a:ext>
            </a:extLst>
          </p:cNvPr>
          <p:cNvSpPr txBox="1"/>
          <p:nvPr/>
        </p:nvSpPr>
        <p:spPr>
          <a:xfrm>
            <a:off x="2754213" y="3007605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1L07</a:t>
            </a:r>
            <a:br>
              <a:rPr lang="en-US" dirty="0"/>
            </a:br>
            <a:r>
              <a:rPr lang="en-US" dirty="0"/>
              <a:t>(P1)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64BD9-7FA2-F440-B2FE-14E2BF4D5F90}"/>
              </a:ext>
            </a:extLst>
          </p:cNvPr>
          <p:cNvSpPr txBox="1"/>
          <p:nvPr/>
        </p:nvSpPr>
        <p:spPr>
          <a:xfrm>
            <a:off x="2617565" y="2289189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13MeV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6F1EC8-5FA2-E347-94DA-B192937A1BA7}"/>
              </a:ext>
            </a:extLst>
          </p:cNvPr>
          <p:cNvSpPr/>
          <p:nvPr/>
        </p:nvSpPr>
        <p:spPr>
          <a:xfrm>
            <a:off x="6356007" y="2688115"/>
            <a:ext cx="782197" cy="30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B3475-4D32-304A-9887-264ECCF99894}"/>
              </a:ext>
            </a:extLst>
          </p:cNvPr>
          <p:cNvSpPr txBox="1"/>
          <p:nvPr/>
        </p:nvSpPr>
        <p:spPr>
          <a:xfrm>
            <a:off x="6405504" y="3018838"/>
            <a:ext cx="68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1L20</a:t>
            </a:r>
            <a:br>
              <a:rPr lang="en-US" dirty="0"/>
            </a:br>
            <a:r>
              <a:rPr lang="en-US" dirty="0"/>
              <a:t>(C20)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E1B1F-6887-E144-A47E-CBBB41B4A457}"/>
              </a:ext>
            </a:extLst>
          </p:cNvPr>
          <p:cNvSpPr/>
          <p:nvPr/>
        </p:nvSpPr>
        <p:spPr>
          <a:xfrm>
            <a:off x="9582463" y="2675266"/>
            <a:ext cx="782197" cy="308473"/>
          </a:xfrm>
          <a:prstGeom prst="rect">
            <a:avLst/>
          </a:prstGeom>
          <a:gradFill flip="none" rotWithShape="1">
            <a:gsLst>
              <a:gs pos="43000">
                <a:srgbClr val="0432FF"/>
              </a:gs>
              <a:gs pos="0">
                <a:srgbClr val="0432FF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91DF5-4D20-A545-B487-92A5F7962D25}"/>
              </a:ext>
            </a:extLst>
          </p:cNvPr>
          <p:cNvSpPr/>
          <p:nvPr/>
        </p:nvSpPr>
        <p:spPr>
          <a:xfrm>
            <a:off x="10464539" y="2680097"/>
            <a:ext cx="782197" cy="308473"/>
          </a:xfrm>
          <a:prstGeom prst="rect">
            <a:avLst/>
          </a:prstGeom>
          <a:gradFill flip="none" rotWithShape="1">
            <a:gsLst>
              <a:gs pos="37000">
                <a:srgbClr val="0432FF"/>
              </a:gs>
              <a:gs pos="0">
                <a:srgbClr val="FF0000"/>
              </a:gs>
              <a:gs pos="100000">
                <a:srgbClr val="0432FF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2DA860-7D99-4C42-BC71-EF8D668BFA51}"/>
              </a:ext>
            </a:extLst>
          </p:cNvPr>
          <p:cNvSpPr txBox="1"/>
          <p:nvPr/>
        </p:nvSpPr>
        <p:spPr>
          <a:xfrm>
            <a:off x="9606156" y="300598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1L25</a:t>
            </a:r>
            <a:br>
              <a:rPr lang="en-US" dirty="0"/>
            </a:br>
            <a:r>
              <a:rPr lang="en-US" dirty="0"/>
              <a:t>(C100)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625DF6-57C1-DB4E-BA9E-7906DFEB6F45}"/>
              </a:ext>
            </a:extLst>
          </p:cNvPr>
          <p:cNvSpPr txBox="1"/>
          <p:nvPr/>
        </p:nvSpPr>
        <p:spPr>
          <a:xfrm>
            <a:off x="10474652" y="300414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1L26</a:t>
            </a:r>
            <a:br>
              <a:rPr lang="en-US" dirty="0"/>
            </a:br>
            <a:r>
              <a:rPr lang="en-US" dirty="0"/>
              <a:t>(C100)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A313A-910C-B041-A2F8-7FEEAF6556D2}"/>
              </a:ext>
            </a:extLst>
          </p:cNvPr>
          <p:cNvSpPr txBox="1"/>
          <p:nvPr/>
        </p:nvSpPr>
        <p:spPr>
          <a:xfrm>
            <a:off x="6485503" y="229836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44D6EE-1E0A-6A4D-84DF-9DC0620871DE}"/>
              </a:ext>
            </a:extLst>
          </p:cNvPr>
          <p:cNvSpPr txBox="1"/>
          <p:nvPr/>
        </p:nvSpPr>
        <p:spPr>
          <a:xfrm>
            <a:off x="9554523" y="2307547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59MeV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35CC60-8186-1B45-9BB2-B49270FAA9F8}"/>
              </a:ext>
            </a:extLst>
          </p:cNvPr>
          <p:cNvSpPr txBox="1"/>
          <p:nvPr/>
        </p:nvSpPr>
        <p:spPr>
          <a:xfrm>
            <a:off x="10445053" y="2316726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82MeV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2C678E-0C1B-0942-9C23-2A56C92402BE}"/>
              </a:ext>
            </a:extLst>
          </p:cNvPr>
          <p:cNvSpPr/>
          <p:nvPr/>
        </p:nvSpPr>
        <p:spPr>
          <a:xfrm>
            <a:off x="7890141" y="2692463"/>
            <a:ext cx="782197" cy="308473"/>
          </a:xfrm>
          <a:prstGeom prst="rect">
            <a:avLst/>
          </a:prstGeom>
          <a:gradFill flip="none" rotWithShape="1">
            <a:gsLst>
              <a:gs pos="37000">
                <a:srgbClr val="0432FF"/>
              </a:gs>
              <a:gs pos="0">
                <a:srgbClr val="FF0000"/>
              </a:gs>
              <a:gs pos="100000">
                <a:srgbClr val="0432F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9FE1C8-FDBC-2B41-9C7D-5B430C060C15}"/>
              </a:ext>
            </a:extLst>
          </p:cNvPr>
          <p:cNvSpPr txBox="1"/>
          <p:nvPr/>
        </p:nvSpPr>
        <p:spPr>
          <a:xfrm>
            <a:off x="7974387" y="3027801"/>
            <a:ext cx="63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1L23</a:t>
            </a:r>
            <a:br>
              <a:rPr lang="en-US" dirty="0"/>
            </a:br>
            <a:r>
              <a:rPr lang="en-US" dirty="0"/>
              <a:t>(P2)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DA429C-9E99-8744-8345-CF95411756DC}"/>
              </a:ext>
            </a:extLst>
          </p:cNvPr>
          <p:cNvSpPr txBox="1"/>
          <p:nvPr/>
        </p:nvSpPr>
        <p:spPr>
          <a:xfrm>
            <a:off x="7837740" y="230938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72MeV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6A49C0-06C5-7848-8AB5-6A33DE875517}"/>
              </a:ext>
            </a:extLst>
          </p:cNvPr>
          <p:cNvSpPr/>
          <p:nvPr/>
        </p:nvSpPr>
        <p:spPr>
          <a:xfrm>
            <a:off x="8465439" y="1168779"/>
            <a:ext cx="782197" cy="308473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3C36E0-098D-5F45-956E-07CBEC5DEDA0}"/>
              </a:ext>
            </a:extLst>
          </p:cNvPr>
          <p:cNvSpPr txBox="1"/>
          <p:nvPr/>
        </p:nvSpPr>
        <p:spPr>
          <a:xfrm>
            <a:off x="8367460" y="790812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98MeV*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02E956-BF06-1448-85BC-E4CC4F1B9160}"/>
              </a:ext>
            </a:extLst>
          </p:cNvPr>
          <p:cNvSpPr txBox="1"/>
          <p:nvPr/>
        </p:nvSpPr>
        <p:spPr>
          <a:xfrm>
            <a:off x="8453379" y="142795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C100-6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751EAE2-BB94-2846-9612-4593D38AA1F8}"/>
              </a:ext>
            </a:extLst>
          </p:cNvPr>
          <p:cNvSpPr/>
          <p:nvPr/>
        </p:nvSpPr>
        <p:spPr>
          <a:xfrm>
            <a:off x="9227162" y="1754754"/>
            <a:ext cx="654722" cy="622676"/>
          </a:xfrm>
          <a:custGeom>
            <a:avLst/>
            <a:gdLst>
              <a:gd name="connsiteX0" fmla="*/ 0 w 528809"/>
              <a:gd name="connsiteY0" fmla="*/ 0 h 528810"/>
              <a:gd name="connsiteX1" fmla="*/ 352539 w 528809"/>
              <a:gd name="connsiteY1" fmla="*/ 264405 h 528810"/>
              <a:gd name="connsiteX2" fmla="*/ 528809 w 528809"/>
              <a:gd name="connsiteY2" fmla="*/ 528810 h 52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809" h="528810">
                <a:moveTo>
                  <a:pt x="0" y="0"/>
                </a:moveTo>
                <a:cubicBezTo>
                  <a:pt x="132202" y="88135"/>
                  <a:pt x="264404" y="176270"/>
                  <a:pt x="352539" y="264405"/>
                </a:cubicBezTo>
                <a:cubicBezTo>
                  <a:pt x="440674" y="352540"/>
                  <a:pt x="484741" y="440675"/>
                  <a:pt x="528809" y="528810"/>
                </a:cubicBezTo>
              </a:path>
            </a:pathLst>
          </a:custGeom>
          <a:noFill/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E9BE59E3-BB87-6949-A032-EB621E3056C7}"/>
              </a:ext>
            </a:extLst>
          </p:cNvPr>
          <p:cNvSpPr/>
          <p:nvPr/>
        </p:nvSpPr>
        <p:spPr>
          <a:xfrm flipH="1" flipV="1">
            <a:off x="2080283" y="1920565"/>
            <a:ext cx="581660" cy="699027"/>
          </a:xfrm>
          <a:custGeom>
            <a:avLst/>
            <a:gdLst>
              <a:gd name="connsiteX0" fmla="*/ 0 w 528809"/>
              <a:gd name="connsiteY0" fmla="*/ 0 h 528810"/>
              <a:gd name="connsiteX1" fmla="*/ 352539 w 528809"/>
              <a:gd name="connsiteY1" fmla="*/ 264405 h 528810"/>
              <a:gd name="connsiteX2" fmla="*/ 528809 w 528809"/>
              <a:gd name="connsiteY2" fmla="*/ 528810 h 528810"/>
              <a:gd name="connsiteX0" fmla="*/ 0 w 528809"/>
              <a:gd name="connsiteY0" fmla="*/ 0 h 528810"/>
              <a:gd name="connsiteX1" fmla="*/ 248852 w 528809"/>
              <a:gd name="connsiteY1" fmla="*/ 297743 h 528810"/>
              <a:gd name="connsiteX2" fmla="*/ 528809 w 528809"/>
              <a:gd name="connsiteY2" fmla="*/ 528810 h 528810"/>
              <a:gd name="connsiteX0" fmla="*/ 0 w 528809"/>
              <a:gd name="connsiteY0" fmla="*/ 0 h 528810"/>
              <a:gd name="connsiteX1" fmla="*/ 165901 w 528809"/>
              <a:gd name="connsiteY1" fmla="*/ 322746 h 528810"/>
              <a:gd name="connsiteX2" fmla="*/ 528809 w 528809"/>
              <a:gd name="connsiteY2" fmla="*/ 528810 h 52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809" h="528810">
                <a:moveTo>
                  <a:pt x="0" y="0"/>
                </a:moveTo>
                <a:cubicBezTo>
                  <a:pt x="132202" y="88135"/>
                  <a:pt x="77766" y="234611"/>
                  <a:pt x="165901" y="322746"/>
                </a:cubicBezTo>
                <a:cubicBezTo>
                  <a:pt x="254036" y="410881"/>
                  <a:pt x="484741" y="440675"/>
                  <a:pt x="528809" y="528810"/>
                </a:cubicBezTo>
              </a:path>
            </a:pathLst>
          </a:custGeom>
          <a:noFill/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395102-3C5D-6744-99F6-96B93D154E06}"/>
              </a:ext>
            </a:extLst>
          </p:cNvPr>
          <p:cNvSpPr txBox="1"/>
          <p:nvPr/>
        </p:nvSpPr>
        <p:spPr>
          <a:xfrm>
            <a:off x="-7798" y="1741136"/>
            <a:ext cx="220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 for future rebuild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52358-117B-8D4B-BE67-7942051FCF89}"/>
              </a:ext>
            </a:extLst>
          </p:cNvPr>
          <p:cNvSpPr txBox="1"/>
          <p:nvPr/>
        </p:nvSpPr>
        <p:spPr>
          <a:xfrm>
            <a:off x="276201" y="4786059"/>
            <a:ext cx="10392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 features: </a:t>
            </a:r>
          </a:p>
          <a:p>
            <a:r>
              <a:rPr lang="en-US" dirty="0"/>
              <a:t>Sufficient E-gain, can support &lt;E&gt;=1050</a:t>
            </a:r>
          </a:p>
          <a:p>
            <a:r>
              <a:rPr lang="en-US" dirty="0"/>
              <a:t>P1 is taken out, can help to develop plasma processing and after re-build will become additional C100 spare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6C8608-2A36-BF4A-ABFE-771F83BFA9C3}"/>
              </a:ext>
            </a:extLst>
          </p:cNvPr>
          <p:cNvSpPr txBox="1"/>
          <p:nvPr/>
        </p:nvSpPr>
        <p:spPr>
          <a:xfrm>
            <a:off x="675249" y="806078"/>
            <a:ext cx="508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April/May: In-tunnel repair of 1L25&amp;26</a:t>
            </a:r>
          </a:p>
          <a:p>
            <a:r>
              <a:rPr lang="en-US" dirty="0"/>
              <a:t>Assuming modules do not recover (they haven’t) =&gt; 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528CF07-36CB-0349-88CA-307E3EF887E4}"/>
              </a:ext>
            </a:extLst>
          </p:cNvPr>
          <p:cNvSpPr/>
          <p:nvPr/>
        </p:nvSpPr>
        <p:spPr>
          <a:xfrm flipH="1">
            <a:off x="3371159" y="1817057"/>
            <a:ext cx="6211303" cy="526537"/>
          </a:xfrm>
          <a:custGeom>
            <a:avLst/>
            <a:gdLst>
              <a:gd name="connsiteX0" fmla="*/ 0 w 528809"/>
              <a:gd name="connsiteY0" fmla="*/ 0 h 528810"/>
              <a:gd name="connsiteX1" fmla="*/ 352539 w 528809"/>
              <a:gd name="connsiteY1" fmla="*/ 264405 h 528810"/>
              <a:gd name="connsiteX2" fmla="*/ 528809 w 528809"/>
              <a:gd name="connsiteY2" fmla="*/ 528810 h 528810"/>
              <a:gd name="connsiteX0" fmla="*/ 0 w 701478"/>
              <a:gd name="connsiteY0" fmla="*/ 111920 h 266485"/>
              <a:gd name="connsiteX1" fmla="*/ 525208 w 701478"/>
              <a:gd name="connsiteY1" fmla="*/ 2080 h 266485"/>
              <a:gd name="connsiteX2" fmla="*/ 701478 w 701478"/>
              <a:gd name="connsiteY2" fmla="*/ 266485 h 266485"/>
              <a:gd name="connsiteX0" fmla="*/ 0 w 2668671"/>
              <a:gd name="connsiteY0" fmla="*/ 112154 h 276076"/>
              <a:gd name="connsiteX1" fmla="*/ 525208 w 2668671"/>
              <a:gd name="connsiteY1" fmla="*/ 2314 h 276076"/>
              <a:gd name="connsiteX2" fmla="*/ 2668671 w 2668671"/>
              <a:gd name="connsiteY2" fmla="*/ 276075 h 276076"/>
              <a:gd name="connsiteX0" fmla="*/ 0 w 2668671"/>
              <a:gd name="connsiteY0" fmla="*/ 167852 h 331773"/>
              <a:gd name="connsiteX1" fmla="*/ 1246718 w 2668671"/>
              <a:gd name="connsiteY1" fmla="*/ 1876 h 331773"/>
              <a:gd name="connsiteX2" fmla="*/ 2668671 w 2668671"/>
              <a:gd name="connsiteY2" fmla="*/ 331773 h 331773"/>
              <a:gd name="connsiteX0" fmla="*/ 0 w 2674837"/>
              <a:gd name="connsiteY0" fmla="*/ 278396 h 330044"/>
              <a:gd name="connsiteX1" fmla="*/ 1252884 w 2674837"/>
              <a:gd name="connsiteY1" fmla="*/ 147 h 330044"/>
              <a:gd name="connsiteX2" fmla="*/ 2674837 w 2674837"/>
              <a:gd name="connsiteY2" fmla="*/ 330044 h 330044"/>
              <a:gd name="connsiteX0" fmla="*/ 0 w 2674837"/>
              <a:gd name="connsiteY0" fmla="*/ 278840 h 330488"/>
              <a:gd name="connsiteX1" fmla="*/ 1252884 w 2674837"/>
              <a:gd name="connsiteY1" fmla="*/ 591 h 330488"/>
              <a:gd name="connsiteX2" fmla="*/ 2674837 w 2674837"/>
              <a:gd name="connsiteY2" fmla="*/ 330488 h 330488"/>
              <a:gd name="connsiteX0" fmla="*/ 0 w 2619336"/>
              <a:gd name="connsiteY0" fmla="*/ 447691 h 447691"/>
              <a:gd name="connsiteX1" fmla="*/ 1197383 w 2619336"/>
              <a:gd name="connsiteY1" fmla="*/ 1031 h 447691"/>
              <a:gd name="connsiteX2" fmla="*/ 2619336 w 2619336"/>
              <a:gd name="connsiteY2" fmla="*/ 330928 h 447691"/>
              <a:gd name="connsiteX0" fmla="*/ 0 w 2637836"/>
              <a:gd name="connsiteY0" fmla="*/ 446726 h 446726"/>
              <a:gd name="connsiteX1" fmla="*/ 1197383 w 2637836"/>
              <a:gd name="connsiteY1" fmla="*/ 66 h 446726"/>
              <a:gd name="connsiteX2" fmla="*/ 2637836 w 2637836"/>
              <a:gd name="connsiteY2" fmla="*/ 414167 h 446726"/>
              <a:gd name="connsiteX0" fmla="*/ 0 w 2637836"/>
              <a:gd name="connsiteY0" fmla="*/ 447164 h 447164"/>
              <a:gd name="connsiteX1" fmla="*/ 1197383 w 2637836"/>
              <a:gd name="connsiteY1" fmla="*/ 504 h 447164"/>
              <a:gd name="connsiteX2" fmla="*/ 2637836 w 2637836"/>
              <a:gd name="connsiteY2" fmla="*/ 414605 h 447164"/>
              <a:gd name="connsiteX0" fmla="*/ 0 w 2637836"/>
              <a:gd name="connsiteY0" fmla="*/ 447164 h 447164"/>
              <a:gd name="connsiteX1" fmla="*/ 1197383 w 2637836"/>
              <a:gd name="connsiteY1" fmla="*/ 504 h 447164"/>
              <a:gd name="connsiteX2" fmla="*/ 2637836 w 2637836"/>
              <a:gd name="connsiteY2" fmla="*/ 414605 h 44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7836" h="447164">
                <a:moveTo>
                  <a:pt x="0" y="447164"/>
                </a:moveTo>
                <a:cubicBezTo>
                  <a:pt x="39700" y="39423"/>
                  <a:pt x="757744" y="5930"/>
                  <a:pt x="1197383" y="504"/>
                </a:cubicBezTo>
                <a:cubicBezTo>
                  <a:pt x="1637022" y="-4922"/>
                  <a:pt x="2556768" y="27074"/>
                  <a:pt x="2637836" y="414605"/>
                </a:cubicBezTo>
              </a:path>
            </a:pathLst>
          </a:custGeom>
          <a:noFill/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DD8475-EDF8-404D-BB53-32253718CF04}"/>
              </a:ext>
            </a:extLst>
          </p:cNvPr>
          <p:cNvSpPr txBox="1"/>
          <p:nvPr/>
        </p:nvSpPr>
        <p:spPr>
          <a:xfrm>
            <a:off x="10417260" y="4489979"/>
            <a:ext cx="173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*) Expected based on cavities tests results</a:t>
            </a:r>
          </a:p>
        </p:txBody>
      </p:sp>
    </p:spTree>
    <p:extLst>
      <p:ext uri="{BB962C8B-B14F-4D97-AF65-F5344CB8AC3E}">
        <p14:creationId xmlns:p14="http://schemas.microsoft.com/office/powerpoint/2010/main" val="22755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to Winter 2020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Modified schedule</a:t>
            </a:r>
          </a:p>
          <a:p>
            <a:pPr lvl="1"/>
            <a:r>
              <a:rPr lang="en-US" dirty="0"/>
              <a:t>Deferring PSS certification adds two weeks of beam physics to schedule in January 2020</a:t>
            </a:r>
          </a:p>
          <a:p>
            <a:r>
              <a:rPr lang="en-US" dirty="0"/>
              <a:t>Additional gradient possible from </a:t>
            </a:r>
            <a:r>
              <a:rPr lang="en-US" dirty="0" err="1"/>
              <a:t>cryomodule</a:t>
            </a:r>
            <a:r>
              <a:rPr lang="en-US" dirty="0"/>
              <a:t> “Lucky”</a:t>
            </a:r>
          </a:p>
          <a:p>
            <a:pPr lvl="1"/>
            <a:r>
              <a:rPr lang="en-US" dirty="0"/>
              <a:t>CM in 1L07 removed from accelerator in June 2018</a:t>
            </a:r>
          </a:p>
          <a:p>
            <a:pPr lvl="1"/>
            <a:r>
              <a:rPr lang="en-US" dirty="0"/>
              <a:t>Stored in stub to cool down</a:t>
            </a:r>
          </a:p>
          <a:p>
            <a:pPr lvl="1"/>
            <a:r>
              <a:rPr lang="en-US" dirty="0"/>
              <a:t>Testing under way to verify current gradient</a:t>
            </a:r>
          </a:p>
          <a:p>
            <a:pPr lvl="1"/>
            <a:r>
              <a:rPr lang="en-US" dirty="0"/>
              <a:t>May be installed in September to NL zone 20 if required to maintain gradient for program</a:t>
            </a:r>
          </a:p>
          <a:p>
            <a:r>
              <a:rPr lang="en-US" dirty="0"/>
              <a:t>NL26 operationally available gradient is still unclear</a:t>
            </a:r>
          </a:p>
          <a:p>
            <a:pPr lvl="1"/>
            <a:r>
              <a:rPr lang="en-US" dirty="0"/>
              <a:t>Recent testing of 1L26 was at higher than operational </a:t>
            </a:r>
            <a:r>
              <a:rPr lang="en-US" dirty="0" err="1"/>
              <a:t>LHe</a:t>
            </a:r>
            <a:r>
              <a:rPr lang="en-US" dirty="0"/>
              <a:t> pressure with two CHLs</a:t>
            </a:r>
          </a:p>
          <a:p>
            <a:pPr lvl="1"/>
            <a:r>
              <a:rPr lang="en-US" dirty="0" err="1"/>
              <a:t>Cryocycle</a:t>
            </a:r>
            <a:r>
              <a:rPr lang="en-US" dirty="0"/>
              <a:t> to 30K may improve its performance</a:t>
            </a:r>
          </a:p>
          <a:p>
            <a:pPr lvl="1"/>
            <a:r>
              <a:rPr lang="en-US" dirty="0"/>
              <a:t>Further testing </a:t>
            </a:r>
            <a:r>
              <a:rPr lang="en-US"/>
              <a:t>in October </a:t>
            </a:r>
            <a:r>
              <a:rPr lang="en-US" dirty="0"/>
              <a:t>will be required to verify delivered gradient meets experimental needs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6406B7-BC92-5D4E-8A5B-176C92DF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88" y="0"/>
            <a:ext cx="1035442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A3F884-B971-E44C-8742-81A0B797A21B}"/>
              </a:ext>
            </a:extLst>
          </p:cNvPr>
          <p:cNvSpPr txBox="1"/>
          <p:nvPr/>
        </p:nvSpPr>
        <p:spPr>
          <a:xfrm>
            <a:off x="1573574" y="593076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3E9000-56DF-EE4B-9C7F-3792681A0E6A}"/>
              </a:ext>
            </a:extLst>
          </p:cNvPr>
          <p:cNvSpPr txBox="1"/>
          <p:nvPr/>
        </p:nvSpPr>
        <p:spPr>
          <a:xfrm>
            <a:off x="4296574" y="4781321"/>
            <a:ext cx="743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P1 is re-built and installed, the curve will go up faster</a:t>
            </a:r>
          </a:p>
          <a:p>
            <a:r>
              <a:rPr lang="en-US" sz="2000" b="1" dirty="0">
                <a:solidFill>
                  <a:srgbClr val="007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(green curve shown is tentative) </a:t>
            </a:r>
          </a:p>
          <a:p>
            <a:r>
              <a:rPr lang="en-US" sz="2000" b="1" dirty="0">
                <a:solidFill>
                  <a:srgbClr val="007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 term plan will be re-optimized</a:t>
            </a:r>
          </a:p>
          <a:p>
            <a:r>
              <a:rPr lang="en-US" sz="2000" b="1" dirty="0">
                <a:solidFill>
                  <a:srgbClr val="007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of plasma processing will be folded in  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AC63D7B-B78A-4048-A5A4-3B3AA22CA0DE}"/>
              </a:ext>
            </a:extLst>
          </p:cNvPr>
          <p:cNvSpPr/>
          <p:nvPr/>
        </p:nvSpPr>
        <p:spPr>
          <a:xfrm>
            <a:off x="3750761" y="1984195"/>
            <a:ext cx="1614453" cy="673961"/>
          </a:xfrm>
          <a:custGeom>
            <a:avLst/>
            <a:gdLst>
              <a:gd name="connsiteX0" fmla="*/ 0 w 1652530"/>
              <a:gd name="connsiteY0" fmla="*/ 914400 h 914400"/>
              <a:gd name="connsiteX1" fmla="*/ 121186 w 1652530"/>
              <a:gd name="connsiteY1" fmla="*/ 198304 h 914400"/>
              <a:gd name="connsiteX2" fmla="*/ 892367 w 1652530"/>
              <a:gd name="connsiteY2" fmla="*/ 374574 h 914400"/>
              <a:gd name="connsiteX3" fmla="*/ 980502 w 1652530"/>
              <a:gd name="connsiteY3" fmla="*/ 0 h 914400"/>
              <a:gd name="connsiteX4" fmla="*/ 1652530 w 1652530"/>
              <a:gd name="connsiteY4" fmla="*/ 143219 h 914400"/>
              <a:gd name="connsiteX0" fmla="*/ 0 w 1630496"/>
              <a:gd name="connsiteY0" fmla="*/ 738130 h 738130"/>
              <a:gd name="connsiteX1" fmla="*/ 99152 w 1630496"/>
              <a:gd name="connsiteY1" fmla="*/ 198304 h 738130"/>
              <a:gd name="connsiteX2" fmla="*/ 870333 w 1630496"/>
              <a:gd name="connsiteY2" fmla="*/ 374574 h 738130"/>
              <a:gd name="connsiteX3" fmla="*/ 958468 w 1630496"/>
              <a:gd name="connsiteY3" fmla="*/ 0 h 738130"/>
              <a:gd name="connsiteX4" fmla="*/ 1630496 w 1630496"/>
              <a:gd name="connsiteY4" fmla="*/ 143219 h 738130"/>
              <a:gd name="connsiteX0" fmla="*/ 0 w 1614453"/>
              <a:gd name="connsiteY0" fmla="*/ 673961 h 673961"/>
              <a:gd name="connsiteX1" fmla="*/ 83109 w 1614453"/>
              <a:gd name="connsiteY1" fmla="*/ 198304 h 673961"/>
              <a:gd name="connsiteX2" fmla="*/ 854290 w 1614453"/>
              <a:gd name="connsiteY2" fmla="*/ 374574 h 673961"/>
              <a:gd name="connsiteX3" fmla="*/ 942425 w 1614453"/>
              <a:gd name="connsiteY3" fmla="*/ 0 h 673961"/>
              <a:gd name="connsiteX4" fmla="*/ 1614453 w 1614453"/>
              <a:gd name="connsiteY4" fmla="*/ 143219 h 67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453" h="673961">
                <a:moveTo>
                  <a:pt x="0" y="673961"/>
                </a:moveTo>
                <a:lnTo>
                  <a:pt x="83109" y="198304"/>
                </a:lnTo>
                <a:lnTo>
                  <a:pt x="854290" y="374574"/>
                </a:lnTo>
                <a:lnTo>
                  <a:pt x="942425" y="0"/>
                </a:lnTo>
                <a:lnTo>
                  <a:pt x="1614453" y="143219"/>
                </a:lnTo>
              </a:path>
            </a:pathLst>
          </a:custGeom>
          <a:noFill/>
          <a:ln w="76200">
            <a:solidFill>
              <a:srgbClr val="007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10CD-B382-524A-9CDA-EE1C74D6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1B8D-B61A-4641-AF61-B5802F64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run status </a:t>
            </a:r>
          </a:p>
          <a:p>
            <a:r>
              <a:rPr lang="en-US" dirty="0"/>
              <a:t>Lab Agenda</a:t>
            </a:r>
          </a:p>
          <a:p>
            <a:r>
              <a:rPr lang="en-US" dirty="0"/>
              <a:t>CEBAF Energy and Reliability in the focus of efforts</a:t>
            </a:r>
          </a:p>
          <a:p>
            <a:pPr lvl="1"/>
            <a:r>
              <a:rPr lang="en-US" dirty="0"/>
              <a:t>Near and long term plans</a:t>
            </a:r>
          </a:p>
          <a:p>
            <a:pPr lvl="1"/>
            <a:r>
              <a:rPr lang="en-US" dirty="0"/>
              <a:t>C100 refurbishment </a:t>
            </a:r>
          </a:p>
          <a:p>
            <a:pPr lvl="1"/>
            <a:r>
              <a:rPr lang="en-US" dirty="0"/>
              <a:t>Winter 2019 status and energy margin</a:t>
            </a:r>
          </a:p>
          <a:p>
            <a:pPr lvl="1"/>
            <a:r>
              <a:rPr lang="en-US" dirty="0"/>
              <a:t>Summer 2019 plan</a:t>
            </a:r>
          </a:p>
          <a:p>
            <a:pPr lvl="1"/>
            <a:r>
              <a:rPr lang="en-US" dirty="0"/>
              <a:t>P1 refurbishment </a:t>
            </a:r>
          </a:p>
          <a:p>
            <a:pPr lvl="1"/>
            <a:r>
              <a:rPr lang="en-US" dirty="0"/>
              <a:t>C75 program</a:t>
            </a:r>
          </a:p>
          <a:p>
            <a:pPr lvl="1"/>
            <a:r>
              <a:rPr lang="en-US" dirty="0"/>
              <a:t>CEBAF Schedule for Jan-May 2020</a:t>
            </a:r>
          </a:p>
          <a:p>
            <a:pPr lvl="1"/>
            <a:r>
              <a:rPr lang="en-US" dirty="0"/>
              <a:t>Plasma processing</a:t>
            </a:r>
          </a:p>
          <a:p>
            <a:r>
              <a:rPr lang="en-US" dirty="0"/>
              <a:t>Other accelerators (UITF, LERF, GTS)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84387-A51F-9441-970A-3B9404D4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E3807-6565-CD4F-BC55-EBC52E33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F19C66-6400-2A4E-905F-79BD682D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Autofit/>
          </a:bodyPr>
          <a:lstStyle/>
          <a:p>
            <a:r>
              <a:rPr lang="en-US" sz="2800" dirty="0"/>
              <a:t>What’s New C20 to C50 to C75 </a:t>
            </a:r>
            <a:r>
              <a:rPr lang="en-US" sz="2800" dirty="0">
                <a:solidFill>
                  <a:srgbClr val="00B050"/>
                </a:solidFill>
              </a:rPr>
              <a:t>Cavity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304CFE-DC69-CF45-9EE8-EF15B774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14400"/>
            <a:ext cx="6968026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C20 to C50 to </a:t>
            </a:r>
            <a:r>
              <a:rPr lang="en-US" sz="2400" b="1" dirty="0">
                <a:solidFill>
                  <a:srgbClr val="00B050"/>
                </a:solidFill>
              </a:rPr>
              <a:t>C75</a:t>
            </a:r>
          </a:p>
          <a:p>
            <a:r>
              <a:rPr lang="en-US" sz="2000" dirty="0"/>
              <a:t>Dogleg on wave guides and dogleg windows</a:t>
            </a:r>
          </a:p>
          <a:p>
            <a:r>
              <a:rPr lang="en-US" sz="2000" dirty="0"/>
              <a:t>Cavity pair gate valves </a:t>
            </a:r>
          </a:p>
          <a:p>
            <a:r>
              <a:rPr lang="en-US" sz="2000" dirty="0"/>
              <a:t>Light </a:t>
            </a:r>
            <a:r>
              <a:rPr lang="en-US" sz="2000" dirty="0" err="1"/>
              <a:t>electropolish</a:t>
            </a:r>
            <a:r>
              <a:rPr lang="en-US" sz="2000" dirty="0"/>
              <a:t>, clean assembly in upgraded facilities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Cell shape (OC to HC) and material (fine to large grain </a:t>
            </a:r>
            <a:r>
              <a:rPr lang="en-US" sz="2000" b="1" dirty="0" err="1">
                <a:solidFill>
                  <a:srgbClr val="00B050"/>
                </a:solidFill>
              </a:rPr>
              <a:t>Nb</a:t>
            </a:r>
            <a:r>
              <a:rPr lang="en-US" sz="2000" b="1" dirty="0">
                <a:solidFill>
                  <a:srgbClr val="00B050"/>
                </a:solidFill>
              </a:rPr>
              <a:t>)</a:t>
            </a:r>
          </a:p>
          <a:p>
            <a:r>
              <a:rPr lang="en-US" b="1" dirty="0">
                <a:solidFill>
                  <a:srgbClr val="00B050"/>
                </a:solidFill>
              </a:rPr>
              <a:t>New 5-cell cavity structure with added stiffening rings</a:t>
            </a: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B050"/>
                </a:solidFill>
              </a:rPr>
              <a:t>End groups are reused</a:t>
            </a: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B050"/>
                </a:solidFill>
              </a:rPr>
              <a:t>Cavities provided from industry</a:t>
            </a: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B050"/>
                </a:solidFill>
              </a:rPr>
              <a:t>Bulk chemistry and dehydrogenation</a:t>
            </a: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B050"/>
                </a:solidFill>
              </a:rPr>
              <a:t>Clean assembly practices leveraged from LCLS II</a:t>
            </a:r>
          </a:p>
          <a:p>
            <a:pPr marL="0" lvl="1" indent="0">
              <a:spcBef>
                <a:spcPts val="1000"/>
              </a:spcBef>
              <a:buNone/>
            </a:pPr>
            <a:endParaRPr lang="en-US" sz="2200" dirty="0"/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F5D090C-FD8A-3247-8499-38DFFC23B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919" y="3240952"/>
            <a:ext cx="4603533" cy="12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BC6EFAD-948A-0140-A4A5-A535495A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920" y="4744988"/>
            <a:ext cx="4603533" cy="163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1C4C4D-F5FB-E942-A8A0-F0D85A2BCAC4}"/>
              </a:ext>
            </a:extLst>
          </p:cNvPr>
          <p:cNvGrpSpPr/>
          <p:nvPr/>
        </p:nvGrpSpPr>
        <p:grpSpPr>
          <a:xfrm>
            <a:off x="7998245" y="881350"/>
            <a:ext cx="3983661" cy="2283444"/>
            <a:chOff x="0" y="1296639"/>
            <a:chExt cx="3032411" cy="199894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904916F-9C5C-014D-BC4A-4A93CE6FC7D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0" y="2908882"/>
              <a:ext cx="3032411" cy="386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HC 5-cell1.5 GHz C75 Cavity (CEBAF)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5161A2-F29B-7A4A-B1C5-6D738EEF8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1" y="1296639"/>
              <a:ext cx="2612118" cy="1635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345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E3807-6565-CD4F-BC55-EBC52E33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BEA209-B2A0-3E40-8F4D-E341087E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52400"/>
            <a:ext cx="11285837" cy="487490"/>
          </a:xfrm>
        </p:spPr>
        <p:txBody>
          <a:bodyPr/>
          <a:lstStyle/>
          <a:p>
            <a:r>
              <a:rPr lang="en-US" dirty="0"/>
              <a:t>What’s New C20 to C50 to C75 </a:t>
            </a:r>
            <a:r>
              <a:rPr lang="en-US" dirty="0">
                <a:solidFill>
                  <a:srgbClr val="00B050"/>
                </a:solidFill>
              </a:rPr>
              <a:t>Cryomodule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26C472-4B4C-1C4D-8FE3-8BBEEF4D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914400"/>
            <a:ext cx="6291179" cy="53816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C20 to C50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to </a:t>
            </a:r>
            <a:r>
              <a:rPr lang="en-US" sz="2400" b="1" dirty="0">
                <a:solidFill>
                  <a:srgbClr val="00B050"/>
                </a:solidFill>
              </a:rPr>
              <a:t>C75</a:t>
            </a:r>
          </a:p>
          <a:p>
            <a:r>
              <a:rPr lang="en-US" sz="2000" dirty="0"/>
              <a:t>Valves on ends of Cryo-units changed to new design</a:t>
            </a:r>
          </a:p>
          <a:p>
            <a:r>
              <a:rPr lang="en-US" sz="2000" dirty="0"/>
              <a:t>Minimized the amount of instrumentation (meaning fewer 2k </a:t>
            </a:r>
            <a:r>
              <a:rPr lang="en-US" sz="2000" dirty="0" err="1"/>
              <a:t>feedthrus</a:t>
            </a:r>
            <a:r>
              <a:rPr lang="en-US" sz="2000" dirty="0"/>
              <a:t>)</a:t>
            </a:r>
          </a:p>
          <a:p>
            <a:r>
              <a:rPr lang="en-US" sz="2000" dirty="0"/>
              <a:t>Rework of rotary </a:t>
            </a:r>
            <a:r>
              <a:rPr lang="en-US" sz="2000" dirty="0" err="1"/>
              <a:t>feedthrus</a:t>
            </a:r>
            <a:r>
              <a:rPr lang="en-US" sz="2000" dirty="0"/>
              <a:t> and tuner subassemblies</a:t>
            </a:r>
          </a:p>
          <a:p>
            <a:r>
              <a:rPr lang="en-US" sz="2000" dirty="0"/>
              <a:t>Replace HDPE warm windows with ceramic windows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Magnetic hygiene program leveraged from LCLS II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HOM elbow brackets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Tuner end plates are reworked to adapt to cell shape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Inner magnetic shields on cavity pairs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Non-evaporative getter (NEG) pumps replace ion pumps on cryomodule and warm girder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Wave guide vacuum manifolds are separated and NEG pumps replace ion pumps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831C7E-AE04-A842-A6AA-5877CBC86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082" y="914400"/>
            <a:ext cx="38227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7F3A48C-446D-2C45-B742-38EED639C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6799" y="2229601"/>
            <a:ext cx="2675438" cy="147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3E42B7D-74AD-884B-AA9E-86326A57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578" y="3261560"/>
            <a:ext cx="2084597" cy="153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1D4F3E3-D491-484A-86E7-04E86712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156" y="5022066"/>
            <a:ext cx="3512081" cy="133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FF788B9-1D7C-0343-BB59-460CC024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4725" y="3597612"/>
            <a:ext cx="1886570" cy="12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9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E3807-6565-CD4F-BC55-EBC52E33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A0DE827-93CD-9B4D-9B5F-DBE63300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04" y="3057154"/>
            <a:ext cx="5640355" cy="32784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636FFE-F370-0042-AFA7-6E9E6593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847"/>
            <a:ext cx="12192000" cy="4874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First “C75” prototype pair performance in CEBAF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7C71B7-AF48-C144-A51E-D10CC2376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8" y="950069"/>
            <a:ext cx="11457723" cy="735344"/>
          </a:xfrm>
        </p:spPr>
        <p:txBody>
          <a:bodyPr>
            <a:normAutofit/>
          </a:bodyPr>
          <a:lstStyle/>
          <a:p>
            <a:r>
              <a:rPr lang="en-US" dirty="0"/>
              <a:t>Installed in slot “1L13” in CEBAF commissioned in Oct.-Nov. 2017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231F9-391E-DD43-ABA3-B66409DCB30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66025" y="1452692"/>
            <a:ext cx="8950632" cy="1525360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A22112A9-E996-BF46-9D9D-4ECFDCA947FF}"/>
              </a:ext>
            </a:extLst>
          </p:cNvPr>
          <p:cNvSpPr txBox="1"/>
          <p:nvPr/>
        </p:nvSpPr>
        <p:spPr>
          <a:xfrm>
            <a:off x="3628039" y="2790968"/>
            <a:ext cx="1227557" cy="5105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5C75-003 (</a:t>
            </a:r>
            <a:r>
              <a:rPr lang="en-US" sz="12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cav</a:t>
            </a:r>
            <a:r>
              <a:rPr lang="en-US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2)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1C1EE4-E19F-6442-82B8-7CE0262D7B9E}"/>
              </a:ext>
            </a:extLst>
          </p:cNvPr>
          <p:cNvCxnSpPr/>
          <p:nvPr/>
        </p:nvCxnSpPr>
        <p:spPr>
          <a:xfrm flipV="1">
            <a:off x="2756453" y="2154850"/>
            <a:ext cx="217537" cy="6361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5512EE-032B-DE44-B988-F4B998FC531A}"/>
              </a:ext>
            </a:extLst>
          </p:cNvPr>
          <p:cNvCxnSpPr/>
          <p:nvPr/>
        </p:nvCxnSpPr>
        <p:spPr>
          <a:xfrm flipH="1" flipV="1">
            <a:off x="3690897" y="2154850"/>
            <a:ext cx="550921" cy="6340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id="{B20BA0CF-C420-6348-A5B7-224E18207C36}"/>
              </a:ext>
            </a:extLst>
          </p:cNvPr>
          <p:cNvSpPr txBox="1"/>
          <p:nvPr/>
        </p:nvSpPr>
        <p:spPr>
          <a:xfrm>
            <a:off x="2039546" y="2790968"/>
            <a:ext cx="1227557" cy="5105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5C75-001 (</a:t>
            </a:r>
            <a:r>
              <a:rPr lang="en-US" sz="12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cav</a:t>
            </a:r>
            <a:r>
              <a:rPr lang="en-US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1)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EE3D3-E960-984E-9EC8-3BB8805CDB4C}"/>
              </a:ext>
            </a:extLst>
          </p:cNvPr>
          <p:cNvSpPr txBox="1"/>
          <p:nvPr/>
        </p:nvSpPr>
        <p:spPr>
          <a:xfrm>
            <a:off x="5764480" y="2778851"/>
            <a:ext cx="633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remaining 6 cavities in the </a:t>
            </a:r>
            <a:r>
              <a:rPr lang="en-US" dirty="0" err="1">
                <a:solidFill>
                  <a:srgbClr val="FF0000"/>
                </a:solidFill>
              </a:rPr>
              <a:t>cryomodule</a:t>
            </a:r>
            <a:r>
              <a:rPr lang="en-US" dirty="0">
                <a:solidFill>
                  <a:srgbClr val="FF0000"/>
                </a:solidFill>
              </a:rPr>
              <a:t> are standard C50 cavities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AD6363-3983-7240-BCFD-E5B7A296E108}"/>
              </a:ext>
            </a:extLst>
          </p:cNvPr>
          <p:cNvSpPr txBox="1"/>
          <p:nvPr/>
        </p:nvSpPr>
        <p:spPr>
          <a:xfrm>
            <a:off x="2146212" y="3384481"/>
            <a:ext cx="290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Cav 1 quenched at 19.1 MV/m after RF processing. </a:t>
            </a:r>
            <a:r>
              <a:rPr lang="en-US" sz="1200"/>
              <a:t>Operation </a:t>
            </a:r>
            <a:r>
              <a:rPr lang="en-US" sz="1200" dirty="0"/>
              <a:t>limited by analog LLRF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191EEF-86BE-1549-B05E-20FCA8474DC5}"/>
              </a:ext>
            </a:extLst>
          </p:cNvPr>
          <p:cNvSpPr txBox="1"/>
          <p:nvPr/>
        </p:nvSpPr>
        <p:spPr>
          <a:xfrm>
            <a:off x="1266026" y="5353355"/>
            <a:ext cx="179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B0F0"/>
                </a:solidFill>
              </a:rPr>
              <a:t>Courtesy of M. Drury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3B351-9880-114D-8BE4-9D6755A04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36" y="3517441"/>
            <a:ext cx="5550893" cy="19621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A3C80D-3098-674D-AECA-FD5AD020E093}"/>
              </a:ext>
            </a:extLst>
          </p:cNvPr>
          <p:cNvSpPr txBox="1"/>
          <p:nvPr/>
        </p:nvSpPr>
        <p:spPr>
          <a:xfrm>
            <a:off x="3046028" y="3085156"/>
            <a:ext cx="58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75D2B2-776D-AA4E-A67F-F0F3FEED80A4}"/>
              </a:ext>
            </a:extLst>
          </p:cNvPr>
          <p:cNvCxnSpPr/>
          <p:nvPr/>
        </p:nvCxnSpPr>
        <p:spPr>
          <a:xfrm flipV="1">
            <a:off x="3386109" y="2541706"/>
            <a:ext cx="1" cy="6400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CA076E0-29E6-FF4E-92F3-8CB0F97926FC}"/>
              </a:ext>
            </a:extLst>
          </p:cNvPr>
          <p:cNvSpPr/>
          <p:nvPr/>
        </p:nvSpPr>
        <p:spPr>
          <a:xfrm>
            <a:off x="5770359" y="5458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Use NEG-SIP combination pumps one for each FPC waveguide, to improve hydrogen pumping speed and reduce trip rate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552581-F03C-2940-B038-792DFF0ACD98}"/>
              </a:ext>
            </a:extLst>
          </p:cNvPr>
          <p:cNvSpPr/>
          <p:nvPr/>
        </p:nvSpPr>
        <p:spPr>
          <a:xfrm>
            <a:off x="6350620" y="4707611"/>
            <a:ext cx="1211384" cy="595739"/>
          </a:xfrm>
          <a:prstGeom prst="ellipse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9DB606-3F79-CA40-9651-8ADB2A221D3E}"/>
              </a:ext>
            </a:extLst>
          </p:cNvPr>
          <p:cNvSpPr/>
          <p:nvPr/>
        </p:nvSpPr>
        <p:spPr>
          <a:xfrm>
            <a:off x="3386110" y="4033527"/>
            <a:ext cx="1025287" cy="470442"/>
          </a:xfrm>
          <a:prstGeom prst="ellipse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DA61-2A9C-4546-9DB9-DC223050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status of C75-1 and C75-2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1D2CD-9FE1-0048-BB49-10B131957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61" y="988088"/>
            <a:ext cx="6713666" cy="5381694"/>
          </a:xfrm>
        </p:spPr>
        <p:txBody>
          <a:bodyPr/>
          <a:lstStyle/>
          <a:p>
            <a:r>
              <a:rPr lang="en-US" dirty="0"/>
              <a:t>C75-1</a:t>
            </a:r>
          </a:p>
          <a:p>
            <a:pPr lvl="1"/>
            <a:r>
              <a:rPr lang="en-US" dirty="0"/>
              <a:t>Received 8 cavities from vendor</a:t>
            </a:r>
          </a:p>
          <a:p>
            <a:pPr lvl="1"/>
            <a:r>
              <a:rPr lang="en-US" dirty="0"/>
              <a:t>Qualified 6 cavities, returned 2 for re-work</a:t>
            </a:r>
          </a:p>
          <a:p>
            <a:pPr lvl="1"/>
            <a:r>
              <a:rPr lang="en-US" dirty="0"/>
              <a:t>Assembled with 2 in-house and 6 vendor cavities</a:t>
            </a:r>
          </a:p>
          <a:p>
            <a:pPr lvl="1"/>
            <a:r>
              <a:rPr lang="en-US" dirty="0"/>
              <a:t>Lessons learned implemented in vendor process</a:t>
            </a:r>
          </a:p>
          <a:p>
            <a:pPr lvl="1"/>
            <a:r>
              <a:rPr lang="en-US" dirty="0"/>
              <a:t>Processed all in-house cavities</a:t>
            </a:r>
          </a:p>
          <a:p>
            <a:pPr lvl="1"/>
            <a:r>
              <a:rPr lang="en-US" dirty="0"/>
              <a:t>Processing vendor cavities</a:t>
            </a:r>
          </a:p>
          <a:p>
            <a:pPr lvl="1"/>
            <a:r>
              <a:rPr lang="en-US" dirty="0"/>
              <a:t>Completed vertical RF test of one cavity – good </a:t>
            </a:r>
            <a:r>
              <a:rPr lang="en-US" dirty="0" err="1"/>
              <a:t>Qo</a:t>
            </a:r>
            <a:r>
              <a:rPr lang="en-US" dirty="0"/>
              <a:t>, quenched slightly below 20 MeV/m (acceptable)</a:t>
            </a:r>
          </a:p>
          <a:p>
            <a:r>
              <a:rPr lang="en-US" dirty="0"/>
              <a:t>C75-2</a:t>
            </a:r>
          </a:p>
          <a:p>
            <a:pPr lvl="1"/>
            <a:r>
              <a:rPr lang="en-US" dirty="0"/>
              <a:t>Preparing to order cavities from vendor, applying all lessons learned from the first batch</a:t>
            </a:r>
          </a:p>
          <a:p>
            <a:r>
              <a:rPr lang="en-US" dirty="0"/>
              <a:t>Plan</a:t>
            </a:r>
          </a:p>
          <a:p>
            <a:pPr lvl="1"/>
            <a:r>
              <a:rPr lang="en-US" dirty="0"/>
              <a:t>Install C75-1 CM in mid 2020</a:t>
            </a:r>
          </a:p>
          <a:p>
            <a:pPr lvl="1"/>
            <a:r>
              <a:rPr lang="en-US" dirty="0"/>
              <a:t>Install C75-2 CM at the end of 2020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69BDE-ED60-FB4B-908C-1917937C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8A5C966-C100-6B47-87F4-926B5D82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793" y="988088"/>
            <a:ext cx="4779026" cy="268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FCC9-8EB4-E14A-B45F-43EE6DD0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of gradient degradation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E75B6-FBBC-5E4C-9236-257194EC8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Actions toward development of methods for in-situ processing of cryomodules to mitigate gradient degradation</a:t>
            </a:r>
          </a:p>
          <a:p>
            <a:r>
              <a:rPr lang="en-US" dirty="0"/>
              <a:t>Plasma processing, early work</a:t>
            </a:r>
          </a:p>
          <a:p>
            <a:pPr lvl="1"/>
            <a:r>
              <a:rPr lang="en-US" dirty="0"/>
              <a:t>Early work at Oakridge &amp; JLAB (2012 J </a:t>
            </a:r>
            <a:r>
              <a:rPr lang="en-US" dirty="0" err="1"/>
              <a:t>Mammosser</a:t>
            </a:r>
            <a:r>
              <a:rPr lang="en-US" dirty="0"/>
              <a:t> et al)</a:t>
            </a:r>
          </a:p>
          <a:p>
            <a:pPr lvl="1"/>
            <a:r>
              <a:rPr lang="en-US" dirty="0"/>
              <a:t>Used FPC (fundamental power couplers) – difficult to ignite plasma</a:t>
            </a:r>
          </a:p>
          <a:p>
            <a:r>
              <a:rPr lang="en-US" dirty="0"/>
              <a:t>Plasma processing, latest work</a:t>
            </a:r>
          </a:p>
          <a:p>
            <a:pPr lvl="1"/>
            <a:r>
              <a:rPr lang="en-US" dirty="0"/>
              <a:t>Developed methods to use HOM (High Order Modes) </a:t>
            </a:r>
            <a:br>
              <a:rPr lang="en-US" dirty="0"/>
            </a:br>
            <a:r>
              <a:rPr lang="en-US" dirty="0"/>
              <a:t>couplers to ignite plasma</a:t>
            </a:r>
          </a:p>
          <a:p>
            <a:pPr lvl="1"/>
            <a:r>
              <a:rPr lang="en-US" dirty="0"/>
              <a:t>Successfully applied at SNS since ~2016</a:t>
            </a:r>
          </a:p>
          <a:p>
            <a:pPr lvl="1"/>
            <a:r>
              <a:rPr lang="en-US" dirty="0"/>
              <a:t>Also being now implemented at Fermilab </a:t>
            </a:r>
          </a:p>
          <a:p>
            <a:r>
              <a:rPr lang="en-US" dirty="0"/>
              <a:t>Re-started efforts on plasma processing in JLab</a:t>
            </a:r>
          </a:p>
          <a:p>
            <a:pPr lvl="1"/>
            <a:r>
              <a:rPr lang="en-US" dirty="0"/>
              <a:t>Collaborating with SNS, FNAL and SLAC</a:t>
            </a:r>
          </a:p>
          <a:p>
            <a:pPr lvl="1"/>
            <a:r>
              <a:rPr lang="en-US" dirty="0"/>
              <a:t>Goal: in situ processing of cryomodules </a:t>
            </a:r>
          </a:p>
          <a:p>
            <a:r>
              <a:rPr lang="en-US" dirty="0"/>
              <a:t>(Not a panacea. Studies are needed. Reported to work best for hydrocarbon contamination. May be less efficient for metal particulates) 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01B91-710C-B34B-960F-4548A3720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88EEF-14CB-934F-BBC5-5BD6C3DB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224" y="2864385"/>
            <a:ext cx="3444607" cy="25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FC67B-2C13-8049-8A90-DEC15698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&amp; Energy plan - SNS plasma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A8495-A39C-9B4B-A858-DA19F38E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12DB8-7D44-6C43-A165-8FA17B64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743" y="1390210"/>
            <a:ext cx="6113575" cy="4718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721FE-E10C-6442-9843-789A8E361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679" y="1586432"/>
            <a:ext cx="3103619" cy="3855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00F9B1-DB07-F04B-81E8-7BA76D55BBE5}"/>
              </a:ext>
            </a:extLst>
          </p:cNvPr>
          <p:cNvSpPr txBox="1"/>
          <p:nvPr/>
        </p:nvSpPr>
        <p:spPr>
          <a:xfrm>
            <a:off x="2710145" y="983122"/>
            <a:ext cx="27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SNS plasma processing card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F2E5B-F9F0-CB40-B1D6-6566580F1C56}"/>
              </a:ext>
            </a:extLst>
          </p:cNvPr>
          <p:cNvSpPr txBox="1"/>
          <p:nvPr/>
        </p:nvSpPr>
        <p:spPr>
          <a:xfrm>
            <a:off x="6288792" y="983122"/>
            <a:ext cx="501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SNS cryomodule in situ plasma processing, example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6ED73-2CF9-3242-BDAE-0489AEDDA021}"/>
              </a:ext>
            </a:extLst>
          </p:cNvPr>
          <p:cNvSpPr txBox="1"/>
          <p:nvPr/>
        </p:nvSpPr>
        <p:spPr>
          <a:xfrm>
            <a:off x="10067597" y="6024393"/>
            <a:ext cx="188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Images: Marc </a:t>
            </a:r>
            <a:r>
              <a:rPr lang="en-US" sz="1200" dirty="0" err="1"/>
              <a:t>Doleans</a:t>
            </a:r>
            <a:r>
              <a:rPr lang="en-US" sz="1200" dirty="0"/>
              <a:t>, SNS</a:t>
            </a:r>
          </a:p>
        </p:txBody>
      </p:sp>
    </p:spTree>
    <p:extLst>
      <p:ext uri="{BB962C8B-B14F-4D97-AF65-F5344CB8AC3E}">
        <p14:creationId xmlns:p14="http://schemas.microsoft.com/office/powerpoint/2010/main" val="1431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43D3-5CC3-924B-97ED-18197D76F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accelerators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EEE17-067A-8A41-BCA8-9EC279AE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196A3-98F2-1D47-8412-D4017C29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36" y="1262383"/>
            <a:ext cx="10134600" cy="507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6A5E39-FF57-5944-A179-AC701F945C2F}"/>
              </a:ext>
            </a:extLst>
          </p:cNvPr>
          <p:cNvSpPr txBox="1"/>
          <p:nvPr/>
        </p:nvSpPr>
        <p:spPr>
          <a:xfrm>
            <a:off x="1782618" y="2209831"/>
            <a:ext cx="615874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UITF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0B64B-C52E-0F43-B823-54984716FB2D}"/>
              </a:ext>
            </a:extLst>
          </p:cNvPr>
          <p:cNvSpPr txBox="1"/>
          <p:nvPr/>
        </p:nvSpPr>
        <p:spPr>
          <a:xfrm>
            <a:off x="3930073" y="2209831"/>
            <a:ext cx="552652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B4E03-D910-9E44-8A44-51A3F4C519E0}"/>
              </a:ext>
            </a:extLst>
          </p:cNvPr>
          <p:cNvSpPr txBox="1"/>
          <p:nvPr/>
        </p:nvSpPr>
        <p:spPr>
          <a:xfrm>
            <a:off x="6077528" y="2209831"/>
            <a:ext cx="625492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LERF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5A1E5-2BB5-A145-8121-9C0534FDE575}"/>
              </a:ext>
            </a:extLst>
          </p:cNvPr>
          <p:cNvSpPr txBox="1"/>
          <p:nvPr/>
        </p:nvSpPr>
        <p:spPr>
          <a:xfrm>
            <a:off x="8834582" y="1563285"/>
            <a:ext cx="791563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CEBAF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DB0538-419B-674A-AB93-2622DA416AF4}"/>
              </a:ext>
            </a:extLst>
          </p:cNvPr>
          <p:cNvSpPr/>
          <p:nvPr/>
        </p:nvSpPr>
        <p:spPr>
          <a:xfrm>
            <a:off x="2456873" y="2800958"/>
            <a:ext cx="618836" cy="341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534AA1-F92B-E045-B5CA-E8089418E4F7}"/>
              </a:ext>
            </a:extLst>
          </p:cNvPr>
          <p:cNvSpPr/>
          <p:nvPr/>
        </p:nvSpPr>
        <p:spPr>
          <a:xfrm>
            <a:off x="4585854" y="2800958"/>
            <a:ext cx="618836" cy="341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82084D-E791-3E4A-915B-C4CA3495AACD}"/>
              </a:ext>
            </a:extLst>
          </p:cNvPr>
          <p:cNvSpPr/>
          <p:nvPr/>
        </p:nvSpPr>
        <p:spPr>
          <a:xfrm>
            <a:off x="6724071" y="2819430"/>
            <a:ext cx="618836" cy="341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B3698A-F080-EE4F-82BA-F81214FFAAB7}"/>
              </a:ext>
            </a:extLst>
          </p:cNvPr>
          <p:cNvSpPr/>
          <p:nvPr/>
        </p:nvSpPr>
        <p:spPr>
          <a:xfrm>
            <a:off x="8925372" y="2708595"/>
            <a:ext cx="618836" cy="341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4CE1FA-A316-1F4C-B66A-24D5508DC504}"/>
              </a:ext>
            </a:extLst>
          </p:cNvPr>
          <p:cNvSpPr/>
          <p:nvPr/>
        </p:nvSpPr>
        <p:spPr>
          <a:xfrm>
            <a:off x="2367167" y="889170"/>
            <a:ext cx="7966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March 22 – Four Accelerators Operating Simultaneously at JLab!</a:t>
            </a:r>
          </a:p>
        </p:txBody>
      </p:sp>
    </p:spTree>
    <p:extLst>
      <p:ext uri="{BB962C8B-B14F-4D97-AF65-F5344CB8AC3E}">
        <p14:creationId xmlns:p14="http://schemas.microsoft.com/office/powerpoint/2010/main" val="20265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E9EA16-3134-2643-88F9-DE5402E2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Low Energy Recirculation Facility (LERF) and Gun Test Stand (GTS)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5D7FF4BE-D8A0-8B41-BBD8-DE518704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962" y="842032"/>
            <a:ext cx="7252749" cy="554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1FBF3F-32EE-BF44-8073-34B4A68FD454}"/>
              </a:ext>
            </a:extLst>
          </p:cNvPr>
          <p:cNvSpPr/>
          <p:nvPr/>
        </p:nvSpPr>
        <p:spPr>
          <a:xfrm>
            <a:off x="7718263" y="2466346"/>
            <a:ext cx="123568" cy="131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9434B0-9E2D-194F-9973-9D41FCB51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1" y="879502"/>
            <a:ext cx="3435771" cy="2987506"/>
          </a:xfrm>
        </p:spPr>
        <p:txBody>
          <a:bodyPr>
            <a:normAutofit/>
          </a:bodyPr>
          <a:lstStyle/>
          <a:p>
            <a:r>
              <a:rPr lang="en-US" sz="1600" dirty="0"/>
              <a:t>Recent highlights: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High QE photocathodes and magnetized beam at GTS</a:t>
            </a:r>
          </a:p>
          <a:p>
            <a:r>
              <a:rPr lang="en-US" sz="1600" dirty="0"/>
              <a:t>Test of LCLS-II CMs at LERF</a:t>
            </a:r>
          </a:p>
          <a:p>
            <a:r>
              <a:rPr lang="en-US" sz="1600" dirty="0"/>
              <a:t>Beam to 0G dump in preparation for isotopes program at LERF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250FF-DE0C-E744-AD8C-D2BFCACC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644" y="3371258"/>
            <a:ext cx="4096549" cy="307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AB3670-D965-DA4D-8408-33F839E8892A}"/>
              </a:ext>
            </a:extLst>
          </p:cNvPr>
          <p:cNvSpPr txBox="1"/>
          <p:nvPr/>
        </p:nvSpPr>
        <p:spPr>
          <a:xfrm>
            <a:off x="10849206" y="4294321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Magnetized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4DDCC-033D-374B-B57B-1109B7D1ABCE}"/>
              </a:ext>
            </a:extLst>
          </p:cNvPr>
          <p:cNvSpPr txBox="1"/>
          <p:nvPr/>
        </p:nvSpPr>
        <p:spPr>
          <a:xfrm>
            <a:off x="10755500" y="3497719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Gun Test Stand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59FA0-1FBE-0F41-8831-2DD54E7C12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702641" y="5067533"/>
            <a:ext cx="1333749" cy="1290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CB2500-8FEF-1447-898A-0DBEB09D0E50}"/>
              </a:ext>
            </a:extLst>
          </p:cNvPr>
          <p:cNvSpPr txBox="1"/>
          <p:nvPr/>
        </p:nvSpPr>
        <p:spPr>
          <a:xfrm>
            <a:off x="8400520" y="5797340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Magnetized Beam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050586-B3FD-214A-B563-4FD03C10A4F0}"/>
              </a:ext>
            </a:extLst>
          </p:cNvPr>
          <p:cNvCxnSpPr/>
          <p:nvPr/>
        </p:nvCxnSpPr>
        <p:spPr>
          <a:xfrm flipH="1" flipV="1">
            <a:off x="8036109" y="5595257"/>
            <a:ext cx="364411" cy="326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10" y="3457441"/>
            <a:ext cx="3657600" cy="20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56384" y="169995"/>
            <a:ext cx="8679810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Upgraded Injector Test Facility (UITF)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20D7F-AF4A-7846-8F79-FF8038A8C3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3044" y="3813015"/>
            <a:ext cx="2853412" cy="3051500"/>
          </a:xfrm>
          <a:prstGeom prst="rect">
            <a:avLst/>
          </a:prstGeom>
        </p:spPr>
      </p:pic>
      <p:pic>
        <p:nvPicPr>
          <p:cNvPr id="11" name="Picture 2" descr="C:\Users\poelker\AppData\Local\Temp\Screenshot - 7_16_2018 , 1_16_43 PM.jpg">
            <a:extLst>
              <a:ext uri="{FF2B5EF4-FFF2-40B4-BE49-F238E27FC236}">
                <a16:creationId xmlns:a16="http://schemas.microsoft.com/office/drawing/2014/main" id="{4795F1DC-0DCB-6F4B-A835-FB0BD7111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912" y="777404"/>
            <a:ext cx="10665342" cy="312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9152" y="2368654"/>
            <a:ext cx="11799064" cy="3807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Recent highlights:</a:t>
            </a:r>
          </a:p>
          <a:p>
            <a:pPr lvl="1"/>
            <a:r>
              <a:rPr lang="en-US" sz="1800" dirty="0"/>
              <a:t>New Quarter Cryomodule commissioned</a:t>
            </a:r>
          </a:p>
          <a:p>
            <a:pPr lvl="1"/>
            <a:r>
              <a:rPr lang="en-US" sz="1800" dirty="0"/>
              <a:t>Waist height beamline complete, under vacuum</a:t>
            </a:r>
          </a:p>
          <a:p>
            <a:pPr lvl="1"/>
            <a:r>
              <a:rPr lang="en-US" sz="1800" dirty="0"/>
              <a:t>North wall shielding enhancements completed</a:t>
            </a:r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702030-D31A-2A4C-BE34-FF9061F6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824" y="3643394"/>
            <a:ext cx="4495274" cy="28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5972-60F6-AF49-A807-87D196F2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30400-C061-D44A-AAC6-CDEBB8C6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429056" cy="910523"/>
          </a:xfrm>
        </p:spPr>
        <p:txBody>
          <a:bodyPr>
            <a:normAutofit/>
          </a:bodyPr>
          <a:lstStyle/>
          <a:p>
            <a:r>
              <a:rPr lang="en-US" sz="2800" b="1" dirty="0"/>
              <a:t>Focus on reaching 12 GeV with sufficient energy margin to ensure reliable operation for maximizing physics outcomes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ADDE1-F304-4648-B6DA-3EFF03C5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82A533-2B21-4A46-BDE7-932DC0533AF5}"/>
              </a:ext>
            </a:extLst>
          </p:cNvPr>
          <p:cNvSpPr txBox="1">
            <a:spLocks/>
          </p:cNvSpPr>
          <p:nvPr/>
        </p:nvSpPr>
        <p:spPr>
          <a:xfrm>
            <a:off x="555111" y="2179942"/>
            <a:ext cx="11285837" cy="4287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dirty="0"/>
              <a:t>Thank you for your attention!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Questions?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Thanks to Matt </a:t>
            </a:r>
            <a:r>
              <a:rPr lang="en-US" dirty="0" smtClean="0"/>
              <a:t>Bickley, Tony Reilly, Todd Satogata </a:t>
            </a:r>
            <a:r>
              <a:rPr lang="en-US" dirty="0"/>
              <a:t>for materials for the talk and thanks to the entire team for efforts towards the energy plan and for safe and reliable operation of CEBAF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10CD-B382-524A-9CDA-EE1C74D6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‘19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1B8D-B61A-4641-AF61-B5802F64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restored to 900 MeV/pass</a:t>
            </a:r>
          </a:p>
          <a:p>
            <a:pPr lvl="1"/>
            <a:r>
              <a:rPr lang="en-US" dirty="0"/>
              <a:t>Low trip rate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84387-A51F-9441-970A-3B9404D4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FE1BD-B106-1E4B-80C7-E8CBE1DE9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76" y="920237"/>
            <a:ext cx="5517089" cy="38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10CD-B382-524A-9CDA-EE1C74D6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‘19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1B8D-B61A-4641-AF61-B5802F64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restored to 900 MeV/pass</a:t>
            </a:r>
          </a:p>
          <a:p>
            <a:pPr lvl="1"/>
            <a:r>
              <a:rPr lang="en-US" dirty="0"/>
              <a:t>Low trip rate</a:t>
            </a:r>
          </a:p>
          <a:p>
            <a:r>
              <a:rPr lang="en-US" dirty="0"/>
              <a:t>Beam to Hall B June 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84387-A51F-9441-970A-3B9404D4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AA006-1E92-0F4F-8AB0-7DA05308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76" y="920237"/>
            <a:ext cx="5517089" cy="38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436227-8B0A-9346-AAA9-17A285E31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76" y="920237"/>
            <a:ext cx="5517089" cy="3885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710CD-B382-524A-9CDA-EE1C74D6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‘19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1B8D-B61A-4641-AF61-B5802F64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restored to 900 MeV/pass</a:t>
            </a:r>
          </a:p>
          <a:p>
            <a:pPr lvl="1"/>
            <a:r>
              <a:rPr lang="en-US" dirty="0"/>
              <a:t>Low trip rate</a:t>
            </a:r>
          </a:p>
          <a:p>
            <a:r>
              <a:rPr lang="en-US" dirty="0"/>
              <a:t>Beam to Hall B June 16</a:t>
            </a:r>
          </a:p>
          <a:p>
            <a:r>
              <a:rPr lang="en-US" dirty="0"/>
              <a:t>70 </a:t>
            </a:r>
            <a:r>
              <a:rPr lang="en-US" dirty="0" err="1"/>
              <a:t>uA</a:t>
            </a:r>
            <a:r>
              <a:rPr lang="en-US" dirty="0"/>
              <a:t> beam to Hall A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84387-A51F-9441-970A-3B9404D4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https://logbooks.jlab.org/system/temporary/styles/plentybig/temporary/190629963.8.png?itok=XoAjxnY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409" y="1692602"/>
            <a:ext cx="4726746" cy="36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B97CCA-EEC1-A34F-A7E4-4EECD69BF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76" y="920237"/>
            <a:ext cx="5517089" cy="3885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710CD-B382-524A-9CDA-EE1C74D6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‘19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1B8D-B61A-4641-AF61-B5802F64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restored to 900 MeV/pass</a:t>
            </a:r>
          </a:p>
          <a:p>
            <a:pPr lvl="1"/>
            <a:r>
              <a:rPr lang="en-US" dirty="0"/>
              <a:t>Low trip rate</a:t>
            </a:r>
          </a:p>
          <a:p>
            <a:r>
              <a:rPr lang="en-US" dirty="0"/>
              <a:t>Beam to Hall B June 16</a:t>
            </a:r>
          </a:p>
          <a:p>
            <a:r>
              <a:rPr lang="en-US" dirty="0"/>
              <a:t>70 </a:t>
            </a:r>
            <a:r>
              <a:rPr lang="en-US" dirty="0" err="1"/>
              <a:t>uA</a:t>
            </a:r>
            <a:r>
              <a:rPr lang="en-US" dirty="0"/>
              <a:t> beam to Hall A</a:t>
            </a:r>
          </a:p>
          <a:p>
            <a:r>
              <a:rPr lang="en-US" dirty="0"/>
              <a:t>Simultaneous delivery to 3 </a:t>
            </a:r>
            <a:r>
              <a:rPr lang="en-US" dirty="0" err="1"/>
              <a:t>endstations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84387-A51F-9441-970A-3B9404D4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 descr="https://logbooks.jlab.org/system/temporary/styles/plentybig/temporary/190629963.8.png?itok=XoAjxnY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409" y="1692602"/>
            <a:ext cx="4726746" cy="36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E71EA3-F7B5-F346-826D-941E073D8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8" t="33586" r="10309" b="10885"/>
          <a:stretch/>
        </p:blipFill>
        <p:spPr>
          <a:xfrm>
            <a:off x="1862395" y="2947124"/>
            <a:ext cx="7546695" cy="38081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9441A-4343-C745-998E-75F2713F52FA}"/>
              </a:ext>
            </a:extLst>
          </p:cNvPr>
          <p:cNvSpPr txBox="1"/>
          <p:nvPr/>
        </p:nvSpPr>
        <p:spPr>
          <a:xfrm>
            <a:off x="2204770" y="6524945"/>
            <a:ext cx="7338034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         Thu           Fri             Sat             Sun          Mon          Tue             Wed          </a:t>
            </a:r>
          </a:p>
        </p:txBody>
      </p:sp>
    </p:spTree>
    <p:extLst>
      <p:ext uri="{BB962C8B-B14F-4D97-AF65-F5344CB8AC3E}">
        <p14:creationId xmlns:p14="http://schemas.microsoft.com/office/powerpoint/2010/main" val="23800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B97CCA-EEC1-A34F-A7E4-4EECD69BF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76" y="920237"/>
            <a:ext cx="5517089" cy="3885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710CD-B382-524A-9CDA-EE1C74D6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‘19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1B8D-B61A-4641-AF61-B5802F64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restored to 900 MeV/pass</a:t>
            </a:r>
          </a:p>
          <a:p>
            <a:pPr lvl="1"/>
            <a:r>
              <a:rPr lang="en-US" dirty="0"/>
              <a:t>Low trip rate</a:t>
            </a:r>
          </a:p>
          <a:p>
            <a:r>
              <a:rPr lang="en-US" dirty="0"/>
              <a:t>Beam to Hall B June 16</a:t>
            </a:r>
          </a:p>
          <a:p>
            <a:r>
              <a:rPr lang="en-US" dirty="0"/>
              <a:t>70 </a:t>
            </a:r>
            <a:r>
              <a:rPr lang="en-US" dirty="0" err="1"/>
              <a:t>uA</a:t>
            </a:r>
            <a:r>
              <a:rPr lang="en-US" dirty="0"/>
              <a:t> beam to Hall A</a:t>
            </a:r>
          </a:p>
          <a:p>
            <a:r>
              <a:rPr lang="en-US" dirty="0"/>
              <a:t>Simultaneous delivery to 3 </a:t>
            </a:r>
            <a:r>
              <a:rPr lang="en-US" dirty="0" err="1"/>
              <a:t>endstations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84387-A51F-9441-970A-3B9404D4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https://logbooks.jlab.org/system/temporary/styles/plentybig/temporary/190629963.8.png?itok=XoAjxnY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409" y="1692602"/>
            <a:ext cx="4726746" cy="36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E71EA3-F7B5-F346-826D-941E073D8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8" t="33586" r="10309" b="10885"/>
          <a:stretch/>
        </p:blipFill>
        <p:spPr>
          <a:xfrm>
            <a:off x="1862395" y="2947124"/>
            <a:ext cx="7546695" cy="3808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5F84C-0160-5742-A9B3-BA2A9737C55A}"/>
              </a:ext>
            </a:extLst>
          </p:cNvPr>
          <p:cNvSpPr txBox="1"/>
          <p:nvPr/>
        </p:nvSpPr>
        <p:spPr>
          <a:xfrm>
            <a:off x="7242384" y="4495842"/>
            <a:ext cx="10021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VFV1L27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74886-62DD-444F-A00C-E34166C703BA}"/>
              </a:ext>
            </a:extLst>
          </p:cNvPr>
          <p:cNvSpPr txBox="1"/>
          <p:nvPr/>
        </p:nvSpPr>
        <p:spPr>
          <a:xfrm>
            <a:off x="4919241" y="3472236"/>
            <a:ext cx="3055716" cy="369332"/>
          </a:xfrm>
          <a:prstGeom prst="rect">
            <a:avLst/>
          </a:prstGeom>
          <a:gradFill>
            <a:gsLst>
              <a:gs pos="200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ESR 15K bayonet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8CE26-3FCF-3E46-98D8-29A77E6E88D4}"/>
              </a:ext>
            </a:extLst>
          </p:cNvPr>
          <p:cNvSpPr txBox="1"/>
          <p:nvPr/>
        </p:nvSpPr>
        <p:spPr>
          <a:xfrm>
            <a:off x="2204770" y="6524945"/>
            <a:ext cx="7338034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         Thu           Fri             Sat             Sun          Mon          Tue             Wed          </a:t>
            </a:r>
          </a:p>
        </p:txBody>
      </p:sp>
    </p:spTree>
    <p:extLst>
      <p:ext uri="{BB962C8B-B14F-4D97-AF65-F5344CB8AC3E}">
        <p14:creationId xmlns:p14="http://schemas.microsoft.com/office/powerpoint/2010/main" val="3312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59B73-AB86-ED46-A8DF-2D98C7C9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VFV1L27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E650-5D8E-334A-9B1E-9128692E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7473" y="966054"/>
            <a:ext cx="3410256" cy="5501281"/>
          </a:xfrm>
        </p:spPr>
        <p:txBody>
          <a:bodyPr>
            <a:normAutofit/>
          </a:bodyPr>
          <a:lstStyle/>
          <a:p>
            <a:r>
              <a:rPr lang="en-US" dirty="0"/>
              <a:t>VFV1L27 fast valve</a:t>
            </a:r>
          </a:p>
          <a:p>
            <a:pPr lvl="1"/>
            <a:r>
              <a:rPr lang="en-US" dirty="0"/>
              <a:t>Limit switch indicating insertion failed “on”</a:t>
            </a:r>
          </a:p>
          <a:p>
            <a:pPr lvl="1"/>
            <a:r>
              <a:rPr lang="en-US" dirty="0"/>
              <a:t>Gave faulty impression that valve closed and locked in beamline</a:t>
            </a:r>
          </a:p>
          <a:p>
            <a:r>
              <a:rPr lang="en-US" dirty="0"/>
              <a:t>Fast valves also can disrupt vacuum when closing</a:t>
            </a:r>
          </a:p>
          <a:p>
            <a:pPr lvl="1"/>
            <a:r>
              <a:rPr lang="en-US" dirty="0"/>
              <a:t>mimicking real vacuum event</a:t>
            </a:r>
          </a:p>
          <a:p>
            <a:r>
              <a:rPr lang="en-US" dirty="0"/>
              <a:t>Risk of aggressive or rash actions high</a:t>
            </a:r>
          </a:p>
          <a:p>
            <a:pPr lvl="1"/>
            <a:r>
              <a:rPr lang="en-US" dirty="0"/>
              <a:t>Cannot risk </a:t>
            </a:r>
            <a:r>
              <a:rPr lang="en-US"/>
              <a:t>(further) </a:t>
            </a:r>
            <a:r>
              <a:rPr lang="en-US" dirty="0"/>
              <a:t>contamination of cryomodule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CD0F0-037C-AD42-92F6-C16EB496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24EDF-06E0-0742-8947-BA9B7830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56048-C84D-E246-988A-484F582B1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348" y="966055"/>
            <a:ext cx="5943600" cy="444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410110-4855-C04F-90EE-364641278C06}"/>
              </a:ext>
            </a:extLst>
          </p:cNvPr>
          <p:cNvSpPr txBox="1"/>
          <p:nvPr/>
        </p:nvSpPr>
        <p:spPr>
          <a:xfrm>
            <a:off x="416689" y="2905246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VFV1L27</a:t>
            </a:r>
          </a:p>
          <a:p>
            <a:r>
              <a:rPr lang="en-US" dirty="0"/>
              <a:t>Fast valve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2D1EDE-907E-A746-A8BE-0520077E95E5}"/>
              </a:ext>
            </a:extLst>
          </p:cNvPr>
          <p:cNvCxnSpPr>
            <a:cxnSpLocks/>
          </p:cNvCxnSpPr>
          <p:nvPr/>
        </p:nvCxnSpPr>
        <p:spPr>
          <a:xfrm flipV="1">
            <a:off x="1720823" y="3188555"/>
            <a:ext cx="3283325" cy="168103"/>
          </a:xfrm>
          <a:prstGeom prst="straightConnector1">
            <a:avLst/>
          </a:prstGeom>
          <a:ln w="508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9B8D92-B9BB-2346-91B8-83D245687009}"/>
              </a:ext>
            </a:extLst>
          </p:cNvPr>
          <p:cNvSpPr txBox="1"/>
          <p:nvPr/>
        </p:nvSpPr>
        <p:spPr>
          <a:xfrm>
            <a:off x="5314721" y="5569863"/>
            <a:ext cx="281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 pumping station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47875F-FAA3-494F-909A-E7634F9440A3}"/>
              </a:ext>
            </a:extLst>
          </p:cNvPr>
          <p:cNvCxnSpPr>
            <a:cxnSpLocks/>
          </p:cNvCxnSpPr>
          <p:nvPr/>
        </p:nvCxnSpPr>
        <p:spPr>
          <a:xfrm flipV="1">
            <a:off x="6567930" y="4386805"/>
            <a:ext cx="411604" cy="1148098"/>
          </a:xfrm>
          <a:prstGeom prst="straightConnector1">
            <a:avLst/>
          </a:prstGeom>
          <a:ln w="508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C19C3C-EF14-A14B-A105-858055409900}"/>
              </a:ext>
            </a:extLst>
          </p:cNvPr>
          <p:cNvSpPr txBox="1"/>
          <p:nvPr/>
        </p:nvSpPr>
        <p:spPr>
          <a:xfrm>
            <a:off x="607330" y="1914036"/>
            <a:ext cx="116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valve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B7B375-F405-D842-9969-517FEC41C79E}"/>
              </a:ext>
            </a:extLst>
          </p:cNvPr>
          <p:cNvCxnSpPr>
            <a:cxnSpLocks/>
          </p:cNvCxnSpPr>
          <p:nvPr/>
        </p:nvCxnSpPr>
        <p:spPr>
          <a:xfrm>
            <a:off x="1720822" y="2098703"/>
            <a:ext cx="2133548" cy="637258"/>
          </a:xfrm>
          <a:prstGeom prst="straightConnector1">
            <a:avLst/>
          </a:prstGeom>
          <a:ln w="508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4ABEEE-2E5B-CE4F-B538-BFAF0AC118CF}"/>
              </a:ext>
            </a:extLst>
          </p:cNvPr>
          <p:cNvCxnSpPr>
            <a:cxnSpLocks/>
          </p:cNvCxnSpPr>
          <p:nvPr/>
        </p:nvCxnSpPr>
        <p:spPr>
          <a:xfrm flipV="1">
            <a:off x="4259484" y="3894597"/>
            <a:ext cx="1518213" cy="1640306"/>
          </a:xfrm>
          <a:prstGeom prst="straightConnector1">
            <a:avLst/>
          </a:prstGeom>
          <a:ln w="508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0CC9EA-743C-A646-BA6B-D0C2B771FB18}"/>
              </a:ext>
            </a:extLst>
          </p:cNvPr>
          <p:cNvSpPr txBox="1"/>
          <p:nvPr/>
        </p:nvSpPr>
        <p:spPr>
          <a:xfrm>
            <a:off x="3095511" y="5394492"/>
            <a:ext cx="116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valve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5CAC4B-4A0B-3344-B723-11C6F5430B7A}"/>
              </a:ext>
            </a:extLst>
          </p:cNvPr>
          <p:cNvCxnSpPr>
            <a:cxnSpLocks/>
          </p:cNvCxnSpPr>
          <p:nvPr/>
        </p:nvCxnSpPr>
        <p:spPr>
          <a:xfrm>
            <a:off x="1816053" y="1472355"/>
            <a:ext cx="1279458" cy="429831"/>
          </a:xfrm>
          <a:prstGeom prst="straightConnector1">
            <a:avLst/>
          </a:prstGeom>
          <a:ln w="508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5A3696-8896-7048-AF16-C9BF6D3FCD6B}"/>
              </a:ext>
            </a:extLst>
          </p:cNvPr>
          <p:cNvSpPr txBox="1"/>
          <p:nvPr/>
        </p:nvSpPr>
        <p:spPr>
          <a:xfrm>
            <a:off x="520863" y="1011293"/>
            <a:ext cx="1305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1L26 SRF</a:t>
            </a:r>
          </a:p>
          <a:p>
            <a:r>
              <a:rPr lang="en-US" dirty="0"/>
              <a:t>cryomodule</a:t>
            </a:r>
          </a:p>
        </p:txBody>
      </p:sp>
    </p:spTree>
    <p:extLst>
      <p:ext uri="{BB962C8B-B14F-4D97-AF65-F5344CB8AC3E}">
        <p14:creationId xmlns:p14="http://schemas.microsoft.com/office/powerpoint/2010/main" val="39409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4959-AD8E-FF46-8676-A6E1B09E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364ED1F-87C0-A548-9BDE-FE87F378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35" y="0"/>
            <a:ext cx="10029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992</TotalTime>
  <Words>1372</Words>
  <Application>Microsoft Office PowerPoint</Application>
  <PresentationFormat>Widescreen</PresentationFormat>
  <Paragraphs>279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SimSun</vt:lpstr>
      <vt:lpstr>.PingFangSC-Regular</vt:lpstr>
      <vt:lpstr>Arial</vt:lpstr>
      <vt:lpstr>Calibri</vt:lpstr>
      <vt:lpstr>Calibri Light</vt:lpstr>
      <vt:lpstr>PingFangSC-Regular</vt:lpstr>
      <vt:lpstr>Times New Roman</vt:lpstr>
      <vt:lpstr>Theme1</vt:lpstr>
      <vt:lpstr>Accelerator Status and Gradient Improvement Plan</vt:lpstr>
      <vt:lpstr>Plan</vt:lpstr>
      <vt:lpstr>Summer ‘19 Run</vt:lpstr>
      <vt:lpstr>Summer ‘19 Run</vt:lpstr>
      <vt:lpstr>Summer ‘19 Run</vt:lpstr>
      <vt:lpstr>Summer ‘19 Run</vt:lpstr>
      <vt:lpstr>Summer ‘19 Run</vt:lpstr>
      <vt:lpstr>VFV1L27 valve</vt:lpstr>
      <vt:lpstr>PowerPoint Presentation</vt:lpstr>
      <vt:lpstr>PowerPoint Presentation</vt:lpstr>
      <vt:lpstr>PowerPoint Presentation</vt:lpstr>
      <vt:lpstr>Details of the evolving Energy plan </vt:lpstr>
      <vt:lpstr>First C100 refurbishment </vt:lpstr>
      <vt:lpstr>First C100 refurbishment – present status </vt:lpstr>
      <vt:lpstr>CEBAF energy margin in Winter 2018/19 run</vt:lpstr>
      <vt:lpstr>CEBAF summer plan development: disposition</vt:lpstr>
      <vt:lpstr>CEBAF summer plan: Option E’</vt:lpstr>
      <vt:lpstr>Update to Winter 2020 plans</vt:lpstr>
      <vt:lpstr>PowerPoint Presentation</vt:lpstr>
      <vt:lpstr>What’s New C20 to C50 to C75 Cavity</vt:lpstr>
      <vt:lpstr>What’s New C20 to C50 to C75 Cryomodule</vt:lpstr>
      <vt:lpstr>First “C75” prototype pair performance in CEBAF</vt:lpstr>
      <vt:lpstr>Latest status of C75-1 and C75-2</vt:lpstr>
      <vt:lpstr>Mitigation of gradient degradation</vt:lpstr>
      <vt:lpstr>SRF &amp; Energy plan - SNS plasma processing</vt:lpstr>
      <vt:lpstr>Other accelerators</vt:lpstr>
      <vt:lpstr>Low Energy Recirculation Facility (LERF) and Gun Test Stand (GTS)</vt:lpstr>
      <vt:lpstr>PowerPoint Presentation</vt:lpstr>
      <vt:lpstr>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Andrei Seryi</cp:lastModifiedBy>
  <cp:revision>62</cp:revision>
  <dcterms:created xsi:type="dcterms:W3CDTF">2018-09-06T13:32:58Z</dcterms:created>
  <dcterms:modified xsi:type="dcterms:W3CDTF">2019-06-26T21:47:23Z</dcterms:modified>
</cp:coreProperties>
</file>