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06" r:id="rId2"/>
    <p:sldId id="596" r:id="rId3"/>
    <p:sldId id="590" r:id="rId4"/>
    <p:sldId id="591" r:id="rId5"/>
    <p:sldId id="595" r:id="rId6"/>
    <p:sldId id="587" r:id="rId7"/>
    <p:sldId id="575" r:id="rId8"/>
    <p:sldId id="593" r:id="rId9"/>
    <p:sldId id="592" r:id="rId10"/>
    <p:sldId id="603" r:id="rId11"/>
    <p:sldId id="604" r:id="rId12"/>
    <p:sldId id="605" r:id="rId13"/>
    <p:sldId id="606" r:id="rId14"/>
    <p:sldId id="601" r:id="rId15"/>
    <p:sldId id="594" r:id="rId16"/>
    <p:sldId id="607" r:id="rId17"/>
    <p:sldId id="599" r:id="rId18"/>
    <p:sldId id="556" r:id="rId19"/>
    <p:sldId id="602" r:id="rId20"/>
    <p:sldId id="600" r:id="rId21"/>
    <p:sldId id="551" r:id="rId22"/>
    <p:sldId id="562" r:id="rId23"/>
    <p:sldId id="608" r:id="rId24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5" autoAdjust="0"/>
    <p:restoredTop sz="96421" autoAdjust="0"/>
  </p:normalViewPr>
  <p:slideViewPr>
    <p:cSldViewPr snapToGrid="0" snapToObjects="1">
      <p:cViewPr varScale="1">
        <p:scale>
          <a:sx n="109" d="100"/>
          <a:sy n="109" d="100"/>
        </p:scale>
        <p:origin x="16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315195356678006E-2"/>
          <c:y val="2.68438320209974E-2"/>
          <c:w val="0.85967479674796698"/>
          <c:h val="0.903580489938757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Recordable Case (TRC) Rate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1">
                  <c:v>2011</c:v>
                </c:pt>
                <c:pt idx="3">
                  <c:v>2013</c:v>
                </c:pt>
                <c:pt idx="5">
                  <c:v>2015</c:v>
                </c:pt>
                <c:pt idx="7">
                  <c:v>2017</c:v>
                </c:pt>
                <c:pt idx="9">
                  <c:v>2019 (YTD)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0.96</c:v>
                </c:pt>
                <c:pt idx="1">
                  <c:v>0.84</c:v>
                </c:pt>
                <c:pt idx="2">
                  <c:v>1.3</c:v>
                </c:pt>
                <c:pt idx="3">
                  <c:v>0.95</c:v>
                </c:pt>
                <c:pt idx="4">
                  <c:v>0.38</c:v>
                </c:pt>
                <c:pt idx="5">
                  <c:v>0.32</c:v>
                </c:pt>
                <c:pt idx="6">
                  <c:v>0.74</c:v>
                </c:pt>
                <c:pt idx="7" formatCode="0.00">
                  <c:v>0.25</c:v>
                </c:pt>
                <c:pt idx="8">
                  <c:v>0.38</c:v>
                </c:pt>
                <c:pt idx="9">
                  <c:v>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91-4F4B-8D39-FBAA48E56EE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Days Away, Restricted or Transferred (DART) Case Rate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Sheet1!$A$2:$A$11</c:f>
              <c:strCache>
                <c:ptCount val="10"/>
                <c:pt idx="1">
                  <c:v>2011</c:v>
                </c:pt>
                <c:pt idx="3">
                  <c:v>2013</c:v>
                </c:pt>
                <c:pt idx="5">
                  <c:v>2015</c:v>
                </c:pt>
                <c:pt idx="7">
                  <c:v>2017</c:v>
                </c:pt>
                <c:pt idx="9">
                  <c:v>2019 (YTD)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0.43</c:v>
                </c:pt>
                <c:pt idx="1">
                  <c:v>0.27</c:v>
                </c:pt>
                <c:pt idx="2">
                  <c:v>0.69</c:v>
                </c:pt>
                <c:pt idx="3">
                  <c:v>0.74</c:v>
                </c:pt>
                <c:pt idx="4">
                  <c:v>0.38</c:v>
                </c:pt>
                <c:pt idx="5">
                  <c:v>0.16</c:v>
                </c:pt>
                <c:pt idx="6">
                  <c:v>0.49</c:v>
                </c:pt>
                <c:pt idx="7" formatCode="0.00">
                  <c:v>0.12</c:v>
                </c:pt>
                <c:pt idx="8">
                  <c:v>0.13</c:v>
                </c:pt>
                <c:pt idx="9">
                  <c:v>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37-441C-9F5E-F21DE1441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89216"/>
        <c:axId val="42890752"/>
      </c:lineChart>
      <c:catAx>
        <c:axId val="4288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baseline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890752"/>
        <c:crosses val="autoZero"/>
        <c:auto val="1"/>
        <c:lblAlgn val="ctr"/>
        <c:lblOffset val="100"/>
        <c:tickMarkSkip val="2"/>
        <c:noMultiLvlLbl val="0"/>
      </c:catAx>
      <c:valAx>
        <c:axId val="42890752"/>
        <c:scaling>
          <c:orientation val="minMax"/>
          <c:max val="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r>
                  <a:rPr lang="en-US" sz="800" dirty="0">
                    <a:latin typeface="Arial" pitchFamily="34" charset="0"/>
                    <a:cs typeface="Arial" pitchFamily="34" charset="0"/>
                  </a:rPr>
                  <a:t># Cases/200,000 Hours Worked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2889216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21534677000159583"/>
          <c:y val="8.6802653745770203E-2"/>
          <c:w val="0.78177546978006218"/>
          <c:h val="0.23784677849879368"/>
        </c:manualLayout>
      </c:layout>
      <c:overlay val="0"/>
      <c:txPr>
        <a:bodyPr/>
        <a:lstStyle/>
        <a:p>
          <a:pPr>
            <a:defRPr sz="800" b="1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'[User Growth FY11-18.xlsx]Sheet1'!$B$1</c:f>
              <c:strCache>
                <c:ptCount val="1"/>
                <c:pt idx="0">
                  <c:v>US University Users</c:v>
                </c:pt>
              </c:strCache>
            </c:strRef>
          </c:tx>
          <c:marker>
            <c:symbol val="diamond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66-438A-A73B-85D6632C07E0}"/>
            </c:ext>
          </c:extLst>
        </c:ser>
        <c:ser>
          <c:idx val="1"/>
          <c:order val="1"/>
          <c:tx>
            <c:strRef>
              <c:f>'[User Growth FY11-18.xlsx]Sheet1'!$C$1</c:f>
              <c:strCache>
                <c:ptCount val="1"/>
                <c:pt idx="0">
                  <c:v>International Users</c:v>
                </c:pt>
              </c:strCache>
            </c:strRef>
          </c:tx>
          <c:marker>
            <c:symbol val="square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66-438A-A73B-85D6632C07E0}"/>
            </c:ext>
          </c:extLst>
        </c:ser>
        <c:ser>
          <c:idx val="2"/>
          <c:order val="2"/>
          <c:tx>
            <c:strRef>
              <c:f>'[User Growth FY11-18.xlsx]Sheet1'!$D$1</c:f>
              <c:strCache>
                <c:ptCount val="1"/>
                <c:pt idx="0">
                  <c:v>Other Users</c:v>
                </c:pt>
              </c:strCache>
            </c:strRef>
          </c:tx>
          <c:marker>
            <c:symbol val="triangle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66-438A-A73B-85D6632C07E0}"/>
            </c:ext>
          </c:extLst>
        </c:ser>
        <c:ser>
          <c:idx val="3"/>
          <c:order val="3"/>
          <c:tx>
            <c:strRef>
              <c:f>'[User Growth FY11-18.xlsx]Sheet1'!$E$1</c:f>
              <c:strCache>
                <c:ptCount val="1"/>
                <c:pt idx="0">
                  <c:v>Total Users</c:v>
                </c:pt>
              </c:strCache>
            </c:strRef>
          </c:tx>
          <c:marker>
            <c:symbol val="x"/>
            <c:size val="6"/>
          </c:marker>
          <c:cat>
            <c:strRef>
              <c:f>'[User Growth FY11-18.xlsx]Sheet1'!$A$2:$A$14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'[User Growth FY11-18.xlsx]Sheet1'!$E$2:$E$14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66-438A-A73B-85D6632C0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59584"/>
        <c:axId val="113865472"/>
      </c:lineChart>
      <c:catAx>
        <c:axId val="11385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65472"/>
        <c:crosses val="autoZero"/>
        <c:auto val="1"/>
        <c:lblAlgn val="ctr"/>
        <c:lblOffset val="100"/>
        <c:noMultiLvlLbl val="0"/>
      </c:catAx>
      <c:valAx>
        <c:axId val="11386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3859584"/>
        <c:crosses val="autoZero"/>
        <c:crossBetween val="between"/>
      </c:valAx>
      <c:spPr>
        <a:solidFill>
          <a:srgbClr val="FFFFFF"/>
        </a:solidFill>
      </c:spPr>
    </c:plotArea>
    <c:legend>
      <c:legendPos val="r"/>
      <c:overlay val="0"/>
    </c:legend>
    <c:plotVisOnly val="1"/>
    <c:dispBlanksAs val="gap"/>
    <c:showDLblsOverMax val="0"/>
  </c:chart>
  <c:spPr>
    <a:solidFill>
      <a:srgbClr val="757575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 of </a:t>
            </a:r>
            <a:r>
              <a:rPr lang="en-US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Operations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3829727533571063"/>
          <c:y val="4.13928387595278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404654074461865E-2"/>
          <c:y val="0.10483973294315894"/>
          <c:w val="0.94447191314167112"/>
          <c:h val="0.832659012410863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8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morning" dir="t"/>
            </a:scene3d>
            <a:sp3d prstMaterial="dkEdge">
              <a:bevelT w="63500" h="25400" prst="softRound"/>
            </a:sp3d>
          </c:spPr>
          <c:invertIfNegative val="0"/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12-4E7D-B89C-E4569FDE8BE3}"/>
              </c:ext>
            </c:extLst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3-AD12-4E7D-B89C-E4569FDE8BE3}"/>
              </c:ext>
            </c:extLst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sx="1000" sy="1000" rotWithShape="0">
                  <a:srgbClr val="000000"/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5-AD12-4E7D-B89C-E4569FDE8BE3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7-AD12-4E7D-B89C-E4569FDE8BE3}"/>
              </c:ext>
            </c:extLst>
          </c:dPt>
          <c:dPt>
            <c:idx val="19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9-AD12-4E7D-B89C-E4569FDE8BE3}"/>
              </c:ext>
            </c:extLst>
          </c:dPt>
          <c:dPt>
            <c:idx val="20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B-AD12-4E7D-B89C-E4569FDE8BE3}"/>
              </c:ext>
            </c:extLst>
          </c:dPt>
          <c:dPt>
            <c:idx val="21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D-AD12-4E7D-B89C-E4569FDE8BE3}"/>
              </c:ext>
            </c:extLst>
          </c:dPt>
          <c:dPt>
            <c:idx val="22"/>
            <c:invertIfNegative val="0"/>
            <c:bubble3D val="0"/>
            <c:spPr>
              <a:solidFill>
                <a:srgbClr val="ACEAAC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morning" dir="t"/>
              </a:scene3d>
              <a:sp3d prstMaterial="dkEdge">
                <a:bevelT w="63500" h="25400" prst="softRound"/>
              </a:sp3d>
            </c:spPr>
            <c:extLst>
              <c:ext xmlns:c16="http://schemas.microsoft.com/office/drawing/2014/chart" uri="{C3380CC4-5D6E-409C-BE32-E72D297353CC}">
                <c16:uniqueId val="{0000000F-AD12-4E7D-B89C-E4569FDE8BE3}"/>
              </c:ext>
            </c:extLst>
          </c:dPt>
          <c:cat>
            <c:strRef>
              <c:f>'chart data'!$B$8:$B$30</c:f>
              <c:strCache>
                <c:ptCount val="23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  <c:pt idx="19">
                  <c:v>FY20</c:v>
                </c:pt>
                <c:pt idx="20">
                  <c:v>FY21</c:v>
                </c:pt>
                <c:pt idx="21">
                  <c:v>FY22</c:v>
                </c:pt>
                <c:pt idx="22">
                  <c:v>FY23</c:v>
                </c:pt>
              </c:strCache>
            </c:strRef>
          </c:cat>
          <c:val>
            <c:numRef>
              <c:f>'chart data'!$C$8:$C$30</c:f>
              <c:numCache>
                <c:formatCode>General</c:formatCode>
                <c:ptCount val="23"/>
                <c:pt idx="0">
                  <c:v>37.5</c:v>
                </c:pt>
                <c:pt idx="1">
                  <c:v>32.700000000000003</c:v>
                </c:pt>
                <c:pt idx="2">
                  <c:v>37.5</c:v>
                </c:pt>
                <c:pt idx="3" formatCode="0.00">
                  <c:v>40.982143000000001</c:v>
                </c:pt>
                <c:pt idx="4" formatCode="0.00">
                  <c:v>42.488095000000001</c:v>
                </c:pt>
                <c:pt idx="5" formatCode="0.00">
                  <c:v>35.422618999999997</c:v>
                </c:pt>
                <c:pt idx="6" formatCode="0.00">
                  <c:v>36</c:v>
                </c:pt>
                <c:pt idx="7" formatCode="0.00">
                  <c:v>25.327380999999999</c:v>
                </c:pt>
                <c:pt idx="8" formatCode="0.00">
                  <c:v>33.297618999999997</c:v>
                </c:pt>
                <c:pt idx="9" formatCode="0.00">
                  <c:v>35.5</c:v>
                </c:pt>
                <c:pt idx="10" formatCode="0.00">
                  <c:v>29.916667</c:v>
                </c:pt>
                <c:pt idx="11" formatCode="0.00">
                  <c:v>26.6</c:v>
                </c:pt>
                <c:pt idx="13" formatCode="0.00">
                  <c:v>20</c:v>
                </c:pt>
                <c:pt idx="14" formatCode="0.00">
                  <c:v>18</c:v>
                </c:pt>
                <c:pt idx="15" formatCode="0.00">
                  <c:v>16</c:v>
                </c:pt>
                <c:pt idx="16" formatCode="0.00">
                  <c:v>16</c:v>
                </c:pt>
                <c:pt idx="17" formatCode="0.00">
                  <c:v>19</c:v>
                </c:pt>
                <c:pt idx="18" formatCode="0.00">
                  <c:v>32</c:v>
                </c:pt>
                <c:pt idx="19" formatCode="0.00">
                  <c:v>26</c:v>
                </c:pt>
                <c:pt idx="20" formatCode="0.00">
                  <c:v>34</c:v>
                </c:pt>
                <c:pt idx="21" formatCode="0.00">
                  <c:v>34</c:v>
                </c:pt>
                <c:pt idx="22" formatCode="0.0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D12-4E7D-B89C-E4569FDE8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3"/>
        <c:axId val="546540976"/>
        <c:axId val="546541632"/>
      </c:barChart>
      <c:catAx>
        <c:axId val="54654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1632"/>
        <c:crosses val="autoZero"/>
        <c:auto val="1"/>
        <c:lblAlgn val="ctr"/>
        <c:lblOffset val="100"/>
        <c:noMultiLvlLbl val="0"/>
      </c:catAx>
      <c:valAx>
        <c:axId val="54654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540976"/>
        <c:crosses val="autoZero"/>
        <c:crossBetween val="between"/>
      </c:valAx>
      <c:spPr>
        <a:gradFill>
          <a:gsLst>
            <a:gs pos="0">
              <a:schemeClr val="tx1">
                <a:lumMod val="50000"/>
                <a:lumOff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0.06364</cdr:x>
      <cdr:y>0.30483</cdr:y>
    </cdr:from>
    <cdr:to>
      <cdr:x>0.98757</cdr:x>
      <cdr:y>0.30483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551404" y="1656272"/>
          <a:ext cx="8005313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053D4-4411-4BA1-ABB6-E327C86F6016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0BDA9-1711-4099-B801-DC3DF425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51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7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4138" y="1131888"/>
            <a:ext cx="4076700" cy="3057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5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57BF-9709-4F95-A032-C1177D04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50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126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85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90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2A6CE-99A1-9148-8023-560B078C0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9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0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09CCE-D96A-474A-AB30-60268BC5A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3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5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97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57BF-9709-4F95-A032-C1177D04A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2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870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F1341-3AFE-B447-A831-9671D6A70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5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36534" y="6555605"/>
            <a:ext cx="3215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TJNAF Annual Lab Plan Presentation 6/28/19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30930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2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09944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36534" y="6555605"/>
            <a:ext cx="32153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TJNAF Annual Lab Plan Presentation 6/28/19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78112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85" r:id="rId4"/>
    <p:sldLayoutId id="2147483686" r:id="rId5"/>
    <p:sldLayoutId id="214748368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96" y="505595"/>
            <a:ext cx="7730160" cy="617838"/>
          </a:xfrm>
        </p:spPr>
        <p:txBody>
          <a:bodyPr/>
          <a:lstStyle/>
          <a:p>
            <a:r>
              <a:rPr lang="en-US" cap="none" dirty="0" smtClean="0"/>
              <a:t>Jefferson Lab Status</a:t>
            </a:r>
            <a:endParaRPr lang="en-US" cap="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2996" y="3492794"/>
            <a:ext cx="5082577" cy="13803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Stuart Henderson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Laboratory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June 27, 2019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3" y="1509256"/>
            <a:ext cx="4880201" cy="30322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24" y="3772218"/>
            <a:ext cx="3876813" cy="257968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0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A917F67-E811-4B18-8CCB-CD920BD109FE}"/>
              </a:ext>
            </a:extLst>
          </p:cNvPr>
          <p:cNvSpPr txBox="1"/>
          <p:nvPr/>
        </p:nvSpPr>
        <p:spPr>
          <a:xfrm>
            <a:off x="581955" y="3256952"/>
            <a:ext cx="3761446" cy="147732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MOLLER main ingredients/activities: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High-power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High-Precision Polarimetry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Moller-quality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parity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Spectrometer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626807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Fundamental Symmetries MIE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lang="en-US" sz="2800" dirty="0" smtClean="0">
                <a:latin typeface="Arial" panose="020B0604020202020204" pitchFamily="34" charset="0"/>
              </a:rPr>
              <a:t>MOLLER Project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26807" y="654541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1063" y="1426905"/>
            <a:ext cx="443392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CD-0 approved January 2017, project paused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Ongoing research within MOLLER collaboration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744538" algn="l"/>
                <a:tab pos="1084263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Project underway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860425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>
                <a:tab pos="741363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Established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project team </a:t>
            </a:r>
          </a:p>
          <a:p>
            <a:pPr marL="860425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>
                <a:tab pos="741363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Director’s Review held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April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2019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>
                <a:tab pos="741363" algn="l"/>
              </a:tabLst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FY20 start in President’s Budget Request</a:t>
            </a:r>
          </a:p>
          <a:p>
            <a:pPr marL="860425" marR="0" lvl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>
                <a:tab pos="741363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House appropriations includes $2.5M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1426904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opportunity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12 GeV Upgrade to Search for New Flavor Diagonal Neutral Currents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 discovery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for new physics up to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38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TeV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mass scale, with a purely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leptonic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impact if run timely or in phase with initial HL-LHC runs that will add the complementary hadronic probe (FY25-28)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7552">
            <a:off x="648929" y="3405010"/>
            <a:ext cx="3823553" cy="384260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65" y="4118255"/>
            <a:ext cx="3496297" cy="1720861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3633" y="6078700"/>
            <a:ext cx="21162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Prototype magnet coil test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C0DC9-5F45-0E49-80C5-0ED9ACD3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45123" y="883229"/>
            <a:ext cx="9570654" cy="51090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Status meeting at DOE Headquarters with Office of Nuclear Physics July 13, 2018</a:t>
            </a:r>
          </a:p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Revised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pCDR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(with updated cost estimate) submitted to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Director’s Office</a:t>
            </a:r>
          </a:p>
          <a:p>
            <a:pPr marL="1774825" marR="0" lvl="3" indent="-2857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Base equipment configuration - US request</a:t>
            </a:r>
          </a:p>
          <a:p>
            <a:pPr marL="2113803" marR="0" lvl="4" indent="-2857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Can do all approved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SoLID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science</a:t>
            </a:r>
          </a:p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Director’s Review planning for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CY 2019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  <a:p>
            <a:pPr marL="1828800" marR="0" lvl="4" indent="-339725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Verify No Showstoppers</a:t>
            </a:r>
          </a:p>
          <a:p>
            <a:pPr marL="1828800" marR="0" lvl="4" indent="-339725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Verify Cost Estimate Robust</a:t>
            </a:r>
          </a:p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Anticipating Science Review to follow</a:t>
            </a:r>
          </a:p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Collaboration working on pre-R&amp;D</a:t>
            </a:r>
          </a:p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CLEO-II magnet CE funding:</a:t>
            </a:r>
          </a:p>
          <a:p>
            <a:pPr marL="1828800" marR="0" lvl="3" indent="-339725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Outer steel from Cornell ~June 2019</a:t>
            </a:r>
          </a:p>
          <a:p>
            <a:pPr marL="1828800" marR="0" lvl="3" indent="-339725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Prep for Magnet Static Tests</a:t>
            </a:r>
          </a:p>
          <a:p>
            <a:pPr marL="1828800" marR="0" lvl="3" indent="-339725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Magnet controls work ongoing</a:t>
            </a:r>
          </a:p>
          <a:p>
            <a:pPr marL="1828800" marR="0" lvl="3" indent="-339725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Prep for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Cryo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Reservoir work</a:t>
            </a:r>
          </a:p>
          <a:p>
            <a:pPr marL="1199730" marR="0" lvl="2" indent="-28565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Working towards CD-0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LGC_update_060818.pdf">
            <a:extLst>
              <a:ext uri="{FF2B5EF4-FFF2-40B4-BE49-F238E27FC236}">
                <a16:creationId xmlns:a16="http://schemas.microsoft.com/office/drawing/2014/main" id="{CD7D4D32-A6D7-FB44-BC0F-51E12DC84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16806" r="3895" b="5156"/>
          <a:stretch/>
        </p:blipFill>
        <p:spPr>
          <a:xfrm>
            <a:off x="5578410" y="1659555"/>
            <a:ext cx="3194887" cy="222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66BC26-E69A-4D91-B3AA-028559E8DED9}"/>
              </a:ext>
            </a:extLst>
          </p:cNvPr>
          <p:cNvSpPr txBox="1"/>
          <p:nvPr/>
        </p:nvSpPr>
        <p:spPr>
          <a:xfrm>
            <a:off x="6277731" y="1659555"/>
            <a:ext cx="1233039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2929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 Gas Cerenkov PMT prototyping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Autofit/>
          </a:bodyPr>
          <a:lstStyle/>
          <a:p>
            <a:pPr defTabSz="457039">
              <a:lnSpc>
                <a:spcPct val="100000"/>
              </a:lnSpc>
              <a:defRPr/>
            </a:pPr>
            <a:r>
              <a:rPr lang="en-US" sz="2800" cap="none" dirty="0" err="1">
                <a:latin typeface="Arial" panose="020B0604020202020204" pitchFamily="34" charset="0"/>
              </a:rPr>
              <a:t>SoLID</a:t>
            </a:r>
            <a:r>
              <a:rPr lang="en-US" sz="2800" cap="none" dirty="0">
                <a:latin typeface="Arial" panose="020B0604020202020204" pitchFamily="34" charset="0"/>
              </a:rPr>
              <a:t> Activities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411" y="3745026"/>
            <a:ext cx="3947886" cy="28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166" y="1833528"/>
            <a:ext cx="746497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marR="0" lvl="0" indent="-3444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Funded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Commonwealth to 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…..to facilitate the application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of modern developments in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d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BoldItalicMT"/>
                <a:ea typeface="+mn-ea"/>
                <a:cs typeface="+mn-cs"/>
              </a:rPr>
              <a:t>ata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BoldItalicMT"/>
                <a:ea typeface="+mn-ea"/>
                <a:cs typeface="+mn-cs"/>
              </a:rPr>
              <a:t>science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to the problem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of imaging and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visualization of sub-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femtometer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 scale structure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of protons, neutrons, and atomic nuclei”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882B"/>
              </a:solidFill>
              <a:effectLst/>
              <a:uLnTx/>
              <a:uFillTx/>
              <a:latin typeface="Arial-ItalicMT"/>
              <a:ea typeface="+mn-ea"/>
              <a:cs typeface="+mn-cs"/>
            </a:endParaRPr>
          </a:p>
          <a:p>
            <a:pPr marL="919163" marR="0" lvl="1" indent="-3444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Seven (of fourteen) joint lab/university initiatives funded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Commonwealth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Virginia</a:t>
            </a:r>
          </a:p>
          <a:p>
            <a:pPr marL="461963" marR="0" lvl="0" indent="-3444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Multi-disciplinary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, bringing together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365C1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nuclear theorists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365C1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and experimentalists, mathematicians, computer scientists,… … and architects and artists!</a:t>
            </a:r>
          </a:p>
          <a:p>
            <a:pPr marL="403225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92606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Workshop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92606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at University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92606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Virginia</a:t>
            </a:r>
          </a:p>
          <a:p>
            <a:pPr marL="403225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3225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837490"/>
            <a:ext cx="3528350" cy="10749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2244" y="4602139"/>
            <a:ext cx="4713586" cy="1776222"/>
            <a:chOff x="1578552" y="4437690"/>
            <a:chExt cx="5356469" cy="20322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16928"/>
            <a:stretch/>
          </p:blipFill>
          <p:spPr>
            <a:xfrm>
              <a:off x="1641178" y="4439265"/>
              <a:ext cx="5293843" cy="2030680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578552" y="4437690"/>
              <a:ext cx="2648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FEMTOGRAPHY 2018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308919" y="258675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Virginia Center for Nuclear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Arial" panose="020B0604020202020204" pitchFamily="34" charset="0"/>
              </a:rPr>
              <a:t>Femtography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2428"/>
          <a:stretch/>
        </p:blipFill>
        <p:spPr>
          <a:xfrm>
            <a:off x="5165592" y="4583363"/>
            <a:ext cx="3105027" cy="18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9059" y="1346375"/>
          <a:ext cx="8945734" cy="4750675"/>
        </p:xfrm>
        <a:graphic>
          <a:graphicData uri="http://schemas.openxmlformats.org/drawingml/2006/table">
            <a:tbl>
              <a:tblPr/>
              <a:tblGrid>
                <a:gridCol w="4252888">
                  <a:extLst>
                    <a:ext uri="{9D8B030D-6E8A-4147-A177-3AD203B41FA5}">
                      <a16:colId xmlns:a16="http://schemas.microsoft.com/office/drawing/2014/main" val="3428112501"/>
                    </a:ext>
                  </a:extLst>
                </a:gridCol>
                <a:gridCol w="782141">
                  <a:extLst>
                    <a:ext uri="{9D8B030D-6E8A-4147-A177-3AD203B41FA5}">
                      <a16:colId xmlns:a16="http://schemas.microsoft.com/office/drawing/2014/main" val="830321254"/>
                    </a:ext>
                  </a:extLst>
                </a:gridCol>
                <a:gridCol w="782141">
                  <a:extLst>
                    <a:ext uri="{9D8B030D-6E8A-4147-A177-3AD203B41FA5}">
                      <a16:colId xmlns:a16="http://schemas.microsoft.com/office/drawing/2014/main" val="1017281356"/>
                    </a:ext>
                  </a:extLst>
                </a:gridCol>
                <a:gridCol w="782141">
                  <a:extLst>
                    <a:ext uri="{9D8B030D-6E8A-4147-A177-3AD203B41FA5}">
                      <a16:colId xmlns:a16="http://schemas.microsoft.com/office/drawing/2014/main" val="1401238562"/>
                    </a:ext>
                  </a:extLst>
                </a:gridCol>
                <a:gridCol w="782141">
                  <a:extLst>
                    <a:ext uri="{9D8B030D-6E8A-4147-A177-3AD203B41FA5}">
                      <a16:colId xmlns:a16="http://schemas.microsoft.com/office/drawing/2014/main" val="147170714"/>
                    </a:ext>
                  </a:extLst>
                </a:gridCol>
                <a:gridCol w="782141">
                  <a:extLst>
                    <a:ext uri="{9D8B030D-6E8A-4147-A177-3AD203B41FA5}">
                      <a16:colId xmlns:a16="http://schemas.microsoft.com/office/drawing/2014/main" val="313923"/>
                    </a:ext>
                  </a:extLst>
                </a:gridCol>
                <a:gridCol w="782141">
                  <a:extLst>
                    <a:ext uri="{9D8B030D-6E8A-4147-A177-3AD203B41FA5}">
                      <a16:colId xmlns:a16="http://schemas.microsoft.com/office/drawing/2014/main" val="3013657886"/>
                    </a:ext>
                  </a:extLst>
                </a:gridCol>
              </a:tblGrid>
              <a:tr h="4127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983763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422787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772450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6799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28095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8898"/>
                  </a:ext>
                </a:extLst>
              </a:tr>
              <a:tr h="8675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525316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959793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7.0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8.0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4.9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21.1</a:t>
                      </a:r>
                    </a:p>
                  </a:txBody>
                  <a:tcPr marL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95523"/>
                  </a:ext>
                </a:extLst>
              </a:tr>
              <a:tr h="4337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19.1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3.8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57.9</a:t>
                      </a:r>
                    </a:p>
                  </a:txBody>
                  <a:tcPr marL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048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2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1644C-3E49-44FB-8ECB-F35AE27A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5" y="87300"/>
            <a:ext cx="8498382" cy="561823"/>
          </a:xfrm>
        </p:spPr>
        <p:txBody>
          <a:bodyPr>
            <a:noAutofit/>
          </a:bodyPr>
          <a:lstStyle/>
          <a:p>
            <a:r>
              <a:rPr lang="en-US" sz="2800" cap="none" dirty="0"/>
              <a:t>Electron-Ion Collider Planning</a:t>
            </a:r>
            <a:endParaRPr lang="en-US" cap="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269030-2FF8-47D3-96DE-CF3CFAA65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785" y="1000561"/>
            <a:ext cx="1347333" cy="1731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0E8B3-D161-4481-981B-DFA6CB969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64F2-79BD-4BD4-B43A-FDE400347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74" y="2847832"/>
            <a:ext cx="1365622" cy="1950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4AA4D-8E2F-4070-81A6-CDC57B6F9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54" y="4905974"/>
            <a:ext cx="1365622" cy="176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287F7-2EA6-4F61-83D4-9D118B178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75" y="1303431"/>
            <a:ext cx="6309907" cy="890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D12D5-F6D4-46D5-86C6-2BA55C5CB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864" y="2862866"/>
            <a:ext cx="6754953" cy="1347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611E2-1D2B-4E9C-AC93-F4311A06C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980" y="4951881"/>
            <a:ext cx="6431837" cy="1371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22A68B-E064-42B8-8C94-5E38E2D9A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9396" y="2255489"/>
            <a:ext cx="1030313" cy="518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C4ABB4-17E7-4D46-AE8A-A80D0F176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7041" y="4319078"/>
            <a:ext cx="1030313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0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052" y="3497250"/>
            <a:ext cx="4096867" cy="215960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64" y="1394329"/>
            <a:ext cx="4085799" cy="195122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387" y="870096"/>
            <a:ext cx="414860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kumimoji="0" lang="en-US" sz="17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 of 10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34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/cm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/sec well-matched to requirements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(including deuterons)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Range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100-140 GeV (magnet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Appropriately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balances performance and risk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timeframe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Paper, NAS Requirements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3" y="948556"/>
            <a:ext cx="4153654" cy="379476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7175" y="209977"/>
            <a:ext cx="6652261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prstClr val="black"/>
                </a:solidFill>
              </a:rPr>
              <a:t>Jefferson Lab Electron Ion Collider</a:t>
            </a:r>
            <a:endParaRPr lang="en-US" sz="2800" cap="non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052" y="5059583"/>
            <a:ext cx="2515477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PreCDR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complete</a:t>
            </a:r>
          </a:p>
          <a:p>
            <a:pPr marL="28733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/>
              </a:rPr>
              <a:t>100GeV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/>
              </a:rPr>
              <a:t>Independent Cost Review June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28914" y="3948422"/>
            <a:ext cx="3915086" cy="369332"/>
            <a:chOff x="5228914" y="3930134"/>
            <a:chExt cx="3915086" cy="36933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228914" y="4105656"/>
              <a:ext cx="2697480" cy="91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963869" y="3930134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fb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69" y="4881486"/>
            <a:ext cx="1266657" cy="15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808" y="3789538"/>
            <a:ext cx="4639111" cy="2540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385" y="5782839"/>
            <a:ext cx="1588609" cy="8676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5064" y="976878"/>
            <a:ext cx="4165977" cy="24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39" y="206343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EIC Users Group and International Interest</a:t>
            </a:r>
            <a:endParaRPr lang="en-US" dirty="0"/>
          </a:p>
        </p:txBody>
      </p:sp>
      <p:pic>
        <p:nvPicPr>
          <p:cNvPr id="3" name="Picture 2" descr="Screen Shot 2017-09-06 at 10.20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"/>
          <a:stretch/>
        </p:blipFill>
        <p:spPr>
          <a:xfrm>
            <a:off x="507999" y="1965153"/>
            <a:ext cx="8171241" cy="4453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0419" y="812609"/>
            <a:ext cx="3464088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98463" marR="0" lvl="0" indent="173038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   Formed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in 2016; currently: </a:t>
            </a:r>
          </a:p>
          <a:p>
            <a:pPr marL="1201738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864 members</a:t>
            </a:r>
          </a:p>
          <a:p>
            <a:pPr marL="1201738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184 institutions </a:t>
            </a:r>
          </a:p>
          <a:p>
            <a:pPr marL="1201738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imes"/>
              </a:rPr>
              <a:t>  30 countries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510785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0729"/>
          <a:stretch/>
        </p:blipFill>
        <p:spPr>
          <a:xfrm>
            <a:off x="6208472" y="786233"/>
            <a:ext cx="2470768" cy="16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69" y="240539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/>
              <a:t>Budget </a:t>
            </a:r>
            <a:r>
              <a:rPr lang="en-US" sz="2800" cap="none" dirty="0" smtClean="0"/>
              <a:t>Status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6" y="3185342"/>
            <a:ext cx="8650484" cy="3038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FY20 </a:t>
            </a:r>
          </a:p>
          <a:p>
            <a:r>
              <a:rPr lang="en-US" sz="1800" dirty="0" smtClean="0"/>
              <a:t>President’s Budget Request to Congress:</a:t>
            </a:r>
          </a:p>
          <a:p>
            <a:pPr lvl="1"/>
            <a:r>
              <a:rPr lang="en-US" sz="1600" dirty="0" smtClean="0"/>
              <a:t>$5,546M for DOE Office of Science (16% reduction)</a:t>
            </a:r>
          </a:p>
          <a:p>
            <a:pPr lvl="1"/>
            <a:r>
              <a:rPr lang="en-US" sz="1600" dirty="0" smtClean="0"/>
              <a:t>$625M for Office of Nuclear Physics (9.4% reduction)</a:t>
            </a:r>
          </a:p>
          <a:p>
            <a:pPr lvl="1"/>
            <a:r>
              <a:rPr lang="en-US" sz="1600" dirty="0" smtClean="0"/>
              <a:t>$125M for Jefferson Lab</a:t>
            </a:r>
          </a:p>
          <a:p>
            <a:r>
              <a:rPr lang="en-US" sz="1800" dirty="0" smtClean="0"/>
              <a:t>Many of our priorities, however, are reflected in the budget language: MOLLER, ESR, CRE, EIC</a:t>
            </a:r>
          </a:p>
          <a:p>
            <a:r>
              <a:rPr lang="en-US" sz="1800" dirty="0" smtClean="0"/>
              <a:t>House appropriations indicates Congress’ support for DOE Office of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2696" y="842960"/>
            <a:ext cx="8881303" cy="173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FY19 </a:t>
            </a:r>
          </a:p>
          <a:p>
            <a:r>
              <a:rPr lang="en-US" sz="1800" dirty="0" smtClean="0"/>
              <a:t>President’s Budget Request called for $600M for Office of Nuclear Physics, $109M for Jefferson Lab </a:t>
            </a:r>
          </a:p>
          <a:p>
            <a:r>
              <a:rPr lang="en-US" sz="1800" dirty="0" smtClean="0"/>
              <a:t>Congress appropriated $690M for Office of Nuclear Physics and $129M for </a:t>
            </a:r>
            <a:r>
              <a:rPr lang="en-US" sz="1800" dirty="0" err="1" smtClean="0"/>
              <a:t>JLab</a:t>
            </a:r>
            <a:endParaRPr lang="en-US" sz="18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48262"/>
              </p:ext>
            </p:extLst>
          </p:nvPr>
        </p:nvGraphicFramePr>
        <p:xfrm>
          <a:off x="1809414" y="2412700"/>
          <a:ext cx="4572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90817052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84253329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06279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046658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FY16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07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128.9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25328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13596" y="2433480"/>
            <a:ext cx="22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Jefferson Lab Nuclear Physics funding ($M)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77776" y="5867435"/>
            <a:ext cx="7476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Congress needs to hear from all of us about the importance of robust funding for the </a:t>
            </a:r>
            <a:r>
              <a:rPr lang="en-US" sz="2000" b="1" i="1" dirty="0" smtClean="0"/>
              <a:t>sciences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6994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81" y="138570"/>
            <a:ext cx="8464378" cy="487490"/>
          </a:xfrm>
        </p:spPr>
        <p:txBody>
          <a:bodyPr>
            <a:noAutofit/>
          </a:bodyPr>
          <a:lstStyle/>
          <a:p>
            <a:r>
              <a:rPr lang="en-US" cap="none" dirty="0" smtClean="0"/>
              <a:t>Jefferson Lab Plays a Vital Stewardship Role for “Big Science” Projects Within the Department Of Energy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96504" y="893790"/>
            <a:ext cx="8782959" cy="804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Jefferson Lab is a world-leader in Superconducting Radiofrequency particle accelerators and cryogenic technologies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3" y="1698171"/>
            <a:ext cx="1925147" cy="1282148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54989" y="3147412"/>
            <a:ext cx="225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CEBAF </a:t>
            </a:r>
            <a:r>
              <a:rPr lang="en-US" sz="14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- 1994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GeV Upgrade - 2017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32" y="1698171"/>
            <a:ext cx="1944814" cy="1364409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3593089" y="3262045"/>
            <a:ext cx="207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Spallation Neutron Source (ORNL)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93860" y="3089304"/>
            <a:ext cx="16746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Rare Isotope Beams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(MSU)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- 2021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9255" y="5299633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Coherent Light Source II (SLAC) </a:t>
            </a:r>
            <a:r>
              <a:rPr lang="en-US" sz="14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kumimoji="0" lang="en-US" sz="1400" b="0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76"/>
          <a:stretch/>
        </p:blipFill>
        <p:spPr>
          <a:xfrm>
            <a:off x="5997654" y="1842142"/>
            <a:ext cx="2867016" cy="113817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1" y="4246643"/>
            <a:ext cx="2590637" cy="73649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388933" y="4134538"/>
            <a:ext cx="2590530" cy="1037939"/>
            <a:chOff x="1736060" y="2959630"/>
            <a:chExt cx="7103790" cy="2846252"/>
          </a:xfrm>
        </p:grpSpPr>
        <p:pic>
          <p:nvPicPr>
            <p:cNvPr id="31" name="Picture 30" descr="LCLS-II accelerato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60" y="2959630"/>
              <a:ext cx="7103790" cy="2846252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097804" y="3367465"/>
              <a:ext cx="2697177" cy="214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56124" y="5392312"/>
              <a:ext cx="1988248" cy="335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63" y="3850430"/>
            <a:ext cx="3326364" cy="16590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15632" y="5299633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SNS Proton Power Upgrade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32819" y="5301125"/>
            <a:ext cx="222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LCLS-II High Energy Upgrade</a:t>
            </a:r>
          </a:p>
        </p:txBody>
      </p:sp>
      <p:sp>
        <p:nvSpPr>
          <p:cNvPr id="3" name="Oval 2"/>
          <p:cNvSpPr/>
          <p:nvPr/>
        </p:nvSpPr>
        <p:spPr>
          <a:xfrm>
            <a:off x="3186953" y="3932691"/>
            <a:ext cx="5918102" cy="20655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1888" y="5885937"/>
            <a:ext cx="3154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Jefferson Lab is partnering on two new DOE Projects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621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59" y="249694"/>
            <a:ext cx="8464378" cy="487490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Challenges</a:t>
            </a:r>
            <a:r>
              <a:rPr lang="en-US" sz="2800" cap="none" dirty="0" smtClean="0"/>
              <a:t>	</a:t>
            </a:r>
            <a:r>
              <a:rPr lang="en-US" sz="2800" dirty="0" smtClean="0"/>
              <a:t>	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959" y="1222131"/>
            <a:ext cx="8626099" cy="5179072"/>
          </a:xfrm>
        </p:spPr>
        <p:txBody>
          <a:bodyPr wrap="square">
            <a:noAutofit/>
          </a:bodyPr>
          <a:lstStyle/>
          <a:p>
            <a:r>
              <a:rPr lang="en-US" sz="1800" dirty="0" smtClean="0"/>
              <a:t>Safety: positively influencing safety culture at Jefferson Lab</a:t>
            </a:r>
          </a:p>
          <a:p>
            <a:r>
              <a:rPr lang="en-US" sz="1800" dirty="0" smtClean="0"/>
              <a:t>CEBAF Operations</a:t>
            </a:r>
          </a:p>
          <a:p>
            <a:pPr lvl="1"/>
            <a:r>
              <a:rPr lang="en-US" sz="1600" dirty="0" smtClean="0"/>
              <a:t>Reliability</a:t>
            </a:r>
          </a:p>
          <a:p>
            <a:pPr lvl="1"/>
            <a:r>
              <a:rPr lang="en-US" sz="1600" dirty="0" smtClean="0"/>
              <a:t>Energy</a:t>
            </a:r>
          </a:p>
          <a:p>
            <a:pPr lvl="1"/>
            <a:r>
              <a:rPr lang="en-US" sz="1600" dirty="0" smtClean="0"/>
              <a:t>Rhythm of 30+ weeks of operations per year</a:t>
            </a:r>
          </a:p>
          <a:p>
            <a:r>
              <a:rPr lang="en-US" sz="1800" dirty="0" smtClean="0"/>
              <a:t>Electron-Ion Collider planning – next steps</a:t>
            </a:r>
          </a:p>
          <a:p>
            <a:r>
              <a:rPr lang="en-US" sz="1800" dirty="0" smtClean="0"/>
              <a:t>Achieving/maintaining </a:t>
            </a:r>
            <a:r>
              <a:rPr lang="en-US" sz="1800" dirty="0" smtClean="0"/>
              <a:t>good </a:t>
            </a:r>
            <a:r>
              <a:rPr lang="en-US" sz="1800" dirty="0" smtClean="0"/>
              <a:t>Project performance</a:t>
            </a:r>
          </a:p>
          <a:p>
            <a:r>
              <a:rPr lang="en-US" sz="1800" dirty="0"/>
              <a:t>Café: Evaluation underway now to assess options for our Café</a:t>
            </a:r>
          </a:p>
          <a:p>
            <a:r>
              <a:rPr lang="en-US" sz="1800" dirty="0"/>
              <a:t>Site Access: new requirements for Foreign National visits and assignments, coupled with protection of certain technologies – priority for DOE</a:t>
            </a:r>
          </a:p>
          <a:p>
            <a:pPr lvl="1"/>
            <a:r>
              <a:rPr lang="en-US" sz="1600" dirty="0"/>
              <a:t>Non-U.S. citizens must attach a CV to their visit request.</a:t>
            </a:r>
          </a:p>
          <a:p>
            <a:pPr lvl="1"/>
            <a:r>
              <a:rPr lang="en-US" sz="1600" dirty="0"/>
              <a:t>All visit requests must be submitted not less than seven calendar days prior to the visit start date. 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59" y="249694"/>
            <a:ext cx="8464378" cy="487490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Jefferson Lab News and Highlights	</a:t>
            </a:r>
            <a:r>
              <a:rPr lang="en-US" sz="2800" dirty="0" smtClean="0"/>
              <a:t>	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959" y="1071013"/>
            <a:ext cx="8626099" cy="5330190"/>
          </a:xfrm>
        </p:spPr>
        <p:txBody>
          <a:bodyPr wrap="square">
            <a:noAutofit/>
          </a:bodyPr>
          <a:lstStyle/>
          <a:p>
            <a:pPr marL="344488" indent="-344488"/>
            <a:r>
              <a:rPr lang="en-US" sz="2000" dirty="0" smtClean="0"/>
              <a:t>12 GeV Scientific era is in full-swing!</a:t>
            </a:r>
          </a:p>
          <a:p>
            <a:pPr marL="1031875" lvl="1" indent="-344488">
              <a:buFont typeface="Arial" panose="020B0604020202020204" pitchFamily="34" charset="0"/>
              <a:buChar char="–"/>
            </a:pPr>
            <a:r>
              <a:rPr lang="en-US" dirty="0" smtClean="0"/>
              <a:t>Completed several high impact, high profile experimental programs including tritium program and Glue-X phase 1</a:t>
            </a:r>
          </a:p>
          <a:p>
            <a:pPr marL="1031875" lvl="1" indent="-344488">
              <a:buFont typeface="Arial" panose="020B0604020202020204" pitchFamily="34" charset="0"/>
              <a:buChar char="–"/>
            </a:pPr>
            <a:r>
              <a:rPr lang="en-US" dirty="0" smtClean="0"/>
              <a:t>Anticipating publications from first set of 12 GeV experiments</a:t>
            </a:r>
            <a:endParaRPr lang="en-US" dirty="0"/>
          </a:p>
          <a:p>
            <a:pPr marL="344488" indent="-344488"/>
            <a:r>
              <a:rPr lang="en-US" sz="2000" dirty="0" smtClean="0"/>
              <a:t>Mid-way through second full year of CEBAF 12 GeV Operations</a:t>
            </a:r>
          </a:p>
          <a:p>
            <a:pPr marL="1031875" lvl="1" indent="-344488">
              <a:buSzPct val="100000"/>
              <a:buFont typeface="Arial" panose="020B0604020202020204" pitchFamily="34" charset="0"/>
              <a:buChar char="–"/>
            </a:pPr>
            <a:r>
              <a:rPr lang="en-US" dirty="0" smtClean="0"/>
              <a:t>Will deliver more than 30 weeks operations in FY19; reliability YTD ~85%.</a:t>
            </a:r>
            <a:endParaRPr lang="en-US" dirty="0"/>
          </a:p>
          <a:p>
            <a:pPr marL="344488" indent="-344488"/>
            <a:r>
              <a:rPr lang="en-US" sz="2000" dirty="0" smtClean="0"/>
              <a:t>EIC Planning is moving forward: FY20 administration budget request documented intention to issue CD-0 in FY19</a:t>
            </a:r>
          </a:p>
          <a:p>
            <a:pPr marL="339725" indent="-339725"/>
            <a:r>
              <a:rPr lang="en-US" sz="2000" dirty="0" smtClean="0"/>
              <a:t>MOLLER Project is moving forward</a:t>
            </a:r>
          </a:p>
          <a:p>
            <a:pPr marL="339725" indent="-339725"/>
            <a:r>
              <a:rPr lang="en-US" sz="2000" dirty="0" smtClean="0"/>
              <a:t>DOE Support for important Jefferson Lab initiatives:</a:t>
            </a:r>
          </a:p>
          <a:p>
            <a:pPr marL="796925" lvl="1" indent="-339725"/>
            <a:r>
              <a:rPr lang="en-US" sz="1800" dirty="0" smtClean="0"/>
              <a:t>CD-0 Approval for CEBAF Center Renovation and Expansion Project</a:t>
            </a:r>
          </a:p>
          <a:p>
            <a:pPr marL="796925" lvl="1" indent="-339725"/>
            <a:r>
              <a:rPr lang="en-US" sz="1800" dirty="0" smtClean="0"/>
              <a:t>FY20 administration budget request included</a:t>
            </a:r>
          </a:p>
          <a:p>
            <a:pPr marL="1254125" lvl="2" indent="-339725"/>
            <a:r>
              <a:rPr lang="en-US" sz="1600" dirty="0" smtClean="0"/>
              <a:t>MOLLER Project start </a:t>
            </a:r>
          </a:p>
          <a:p>
            <a:pPr marL="1254125" lvl="2" indent="-339725"/>
            <a:r>
              <a:rPr lang="en-US" sz="1600" dirty="0" smtClean="0"/>
              <a:t>End Station Refrigerator funding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00198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Perspective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6767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Lab is in good shape and in a strong position moving forward</a:t>
            </a:r>
          </a:p>
          <a:p>
            <a:r>
              <a:rPr lang="en-US" dirty="0" smtClean="0"/>
              <a:t>Our priorities are </a:t>
            </a:r>
          </a:p>
          <a:p>
            <a:pPr lvl="1"/>
            <a:r>
              <a:rPr lang="en-US" dirty="0" smtClean="0"/>
              <a:t>Ensuring that the 12 GeV program is successful</a:t>
            </a:r>
          </a:p>
          <a:p>
            <a:pPr lvl="1"/>
            <a:r>
              <a:rPr lang="en-US" dirty="0" smtClean="0"/>
              <a:t>Maintaining reliable operation at high weeks-of-operation per year</a:t>
            </a:r>
          </a:p>
          <a:p>
            <a:pPr lvl="1"/>
            <a:r>
              <a:rPr lang="en-US" dirty="0" smtClean="0"/>
              <a:t>Preparing for next steps with the Electron-Ion Collider</a:t>
            </a:r>
          </a:p>
          <a:p>
            <a:pPr lvl="1"/>
            <a:endParaRPr lang="en-US" dirty="0"/>
          </a:p>
          <a:p>
            <a:r>
              <a:rPr lang="en-US" sz="2000" dirty="0"/>
              <a:t>What I would ask is that you keep in mind the competitive environment in which we are operating: </a:t>
            </a:r>
          </a:p>
          <a:p>
            <a:pPr lvl="1"/>
            <a:r>
              <a:rPr lang="en-US" dirty="0"/>
              <a:t>Keep up the good work and proceed with an appropriate sense of urgency</a:t>
            </a:r>
          </a:p>
          <a:p>
            <a:pPr lvl="1"/>
            <a:r>
              <a:rPr lang="en-US" dirty="0"/>
              <a:t>Let your voice be heard.  Decision-makers need to hear from you about the importance of your work, </a:t>
            </a:r>
            <a:r>
              <a:rPr lang="en-US" dirty="0" smtClean="0"/>
              <a:t>training </a:t>
            </a:r>
            <a:r>
              <a:rPr lang="en-US" dirty="0"/>
              <a:t>the next generation and </a:t>
            </a:r>
            <a:r>
              <a:rPr lang="en-US" dirty="0" smtClean="0"/>
              <a:t>the importance of Jefferson Lab in achieving your goals</a:t>
            </a:r>
          </a:p>
          <a:p>
            <a:pPr marL="914400" lvl="1" indent="-457200"/>
            <a:endParaRPr lang="en-US" dirty="0" smtClean="0"/>
          </a:p>
          <a:p>
            <a:pPr marL="0" indent="0" algn="ctr">
              <a:buNone/>
            </a:pPr>
            <a:r>
              <a:rPr lang="en-US" b="1" i="1" dirty="0"/>
              <a:t>Thank you for your continued enthusiasm and support for Jefferson Lab and its future</a:t>
            </a:r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86751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Thank you for your support!</a:t>
            </a:r>
            <a:endParaRPr lang="en-US" sz="28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0" y="846468"/>
            <a:ext cx="7181516" cy="53816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1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-505345" y="0"/>
            <a:ext cx="10241557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53591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8229" y="821380"/>
            <a:ext cx="8289909" cy="5704114"/>
            <a:chOff x="541679" y="944461"/>
            <a:chExt cx="8289909" cy="5704114"/>
          </a:xfrm>
        </p:grpSpPr>
        <p:sp>
          <p:nvSpPr>
            <p:cNvPr id="6" name="Snip Single Corner Rectangle 5"/>
            <p:cNvSpPr/>
            <p:nvPr/>
          </p:nvSpPr>
          <p:spPr>
            <a:xfrm>
              <a:off x="2010825" y="2325841"/>
              <a:ext cx="4114800" cy="1913963"/>
            </a:xfrm>
            <a:prstGeom prst="snip1Rect">
              <a:avLst/>
            </a:prstGeom>
            <a:pattFill prst="pct70">
              <a:fgClr>
                <a:srgbClr val="8064A2">
                  <a:lumMod val="20000"/>
                  <a:lumOff val="80000"/>
                </a:srgbClr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723201" y="5604946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>
            <a:xfrm flipV="1">
              <a:off x="4094570" y="5595981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5294244" y="5595981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flipV="1">
              <a:off x="6610724" y="5604947"/>
              <a:ext cx="0" cy="256032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V="1">
              <a:off x="6780429" y="4390157"/>
              <a:ext cx="0" cy="1207008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2125505" y="4504265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3407648" y="450426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>
            <a:xfrm flipV="1">
              <a:off x="4720787" y="4504455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5997233" y="4512014"/>
              <a:ext cx="0" cy="246529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637954" y="3279342"/>
              <a:ext cx="36576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flipV="1">
              <a:off x="5285183" y="4247630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5285183" y="4385673"/>
              <a:ext cx="1499616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009029" y="3292739"/>
              <a:ext cx="0" cy="1655064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3503829" y="2439565"/>
              <a:ext cx="1115568" cy="78483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Laboratory Director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Stuart Henderson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80013" y="3508119"/>
              <a:ext cx="1119468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S&amp;T Programs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Bob McKeown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1183" y="3505006"/>
              <a:ext cx="1066800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Planning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Allison Lung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41511" y="3505006"/>
              <a:ext cx="1106036" cy="630942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Operations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Mike Maier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2295" y="4683486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Experimental Physics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Rolf Ent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80310" y="4680163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Accelerator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Andrei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Seryi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89157" y="4666308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Theoretical and Comp Physics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Jianwei</a:t>
              </a: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Qiu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71582" y="4664257"/>
              <a:ext cx="1066800" cy="78483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Engineering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Will Oren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679" y="2931144"/>
              <a:ext cx="1098176" cy="70788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LCLS-II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Project Office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Joe Preble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62666" y="5854545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Facilities Mgt.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and Logistics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Rusty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Sprouse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3247" y="5859884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Business          and </a:t>
              </a: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Finance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Jennifer Logan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03829" y="5863745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Human Resources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Rhonda Barbosa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82330" y="5859884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Information Technology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Amber </a:t>
              </a:r>
              <a:r>
                <a:rPr kumimoji="0" lang="en-US" sz="10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Boehnlein</a:t>
              </a: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1872" y="5843379"/>
              <a:ext cx="1098176" cy="78483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ESH&amp;Q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Mary Logue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30052" y="3271306"/>
              <a:ext cx="1307727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Communications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Lauren Hansen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619831" y="2339590"/>
              <a:ext cx="1072513" cy="266194"/>
            </a:xfrm>
            <a:prstGeom prst="snipRoundRect">
              <a:avLst/>
            </a:prstGeom>
            <a:solidFill>
              <a:sysClr val="window" lastClr="FF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Director’s Office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46629" y="944461"/>
              <a:ext cx="2057400" cy="78299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Jefferson 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Science Associates LLC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Jerry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Draayer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, SURA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Timothy Sands, Virginia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Tech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Chico Moline, </a:t>
              </a: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PAE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1411029" y="5597855"/>
              <a:ext cx="0" cy="256032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7130053" y="3880906"/>
              <a:ext cx="1307726" cy="70788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Tech Transfer and Commercialization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Drew Weisenberger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30053" y="4639023"/>
              <a:ext cx="1309127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Legal Counsel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Rhonda Scales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22304" y="1689526"/>
              <a:ext cx="1307592" cy="5539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Internal Audit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Gail </a:t>
              </a:r>
              <a:r>
                <a:rPr kumimoji="0" lang="en-US" sz="10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Lucento</a:t>
              </a:r>
              <a:endPara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7009029" y="4247303"/>
              <a:ext cx="121024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V="1">
              <a:off x="7013977" y="4940173"/>
              <a:ext cx="109728" cy="1283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3002513" y="3301848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CPO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53401" y="3301848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CRO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89410" y="3309597"/>
              <a:ext cx="4379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COO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490339" y="5645006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CFO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63785" y="5646866"/>
              <a:ext cx="5116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CHRO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64766" y="5639117"/>
              <a:ext cx="3818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CIO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387768" y="3309059"/>
              <a:ext cx="43152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CCO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6472" y="3953855"/>
              <a:ext cx="4251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CTO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7011366" y="3548305"/>
              <a:ext cx="11093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4061501" y="1700257"/>
              <a:ext cx="0" cy="63093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grpSp>
          <p:nvGrpSpPr>
            <p:cNvPr id="55" name="Group 54"/>
            <p:cNvGrpSpPr/>
            <p:nvPr/>
          </p:nvGrpSpPr>
          <p:grpSpPr>
            <a:xfrm>
              <a:off x="4684929" y="1715755"/>
              <a:ext cx="2437166" cy="256032"/>
              <a:chOff x="4684929" y="1708006"/>
              <a:chExt cx="2437166" cy="256032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4684929" y="1708006"/>
                <a:ext cx="0" cy="256032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689791" y="1960535"/>
                <a:ext cx="243230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0000"/>
                </a:solidFill>
                <a:prstDash val="solid"/>
              </a:ln>
              <a:effectLst/>
            </p:spPr>
          </p:cxnSp>
        </p:grpSp>
        <p:cxnSp>
          <p:nvCxnSpPr>
            <p:cNvPr id="56" name="Straight Connector 55"/>
            <p:cNvCxnSpPr/>
            <p:nvPr/>
          </p:nvCxnSpPr>
          <p:spPr>
            <a:xfrm>
              <a:off x="2115514" y="4504264"/>
              <a:ext cx="3886200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1403280" y="5595982"/>
              <a:ext cx="5376672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V="1">
              <a:off x="4063574" y="4240837"/>
              <a:ext cx="0" cy="265176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6125625" y="3294840"/>
              <a:ext cx="886968" cy="0"/>
            </a:xfrm>
            <a:prstGeom prst="line">
              <a:avLst/>
            </a:prstGeom>
            <a:noFill/>
            <a:ln w="12700" cap="flat" cmpd="sng" algn="ctr">
              <a:solidFill>
                <a:srgbClr val="990000"/>
              </a:solidFill>
              <a:prstDash val="solid"/>
            </a:ln>
            <a:effectLst/>
          </p:spPr>
        </p:cxnSp>
      </p:grp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279113" y="233301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Jefferson Lab Organization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1335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786" y="801334"/>
            <a:ext cx="328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+mn-ea"/>
                <a:cs typeface="+mn-cs"/>
              </a:rPr>
              <a:t>FY2019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+mn-ea"/>
                <a:cs typeface="+mn-cs"/>
              </a:rPr>
              <a:t>LABORATORY AGENDA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73451" y="231939"/>
            <a:ext cx="8835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Jefferson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Lab 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Agenda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Supports Long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erm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9" y="1092056"/>
            <a:ext cx="8644877" cy="54259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226807" y="6499884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51" y="48123"/>
            <a:ext cx="8869688" cy="651829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defRPr/>
            </a:pPr>
            <a:r>
              <a:rPr lang="en-US" kern="0" cap="none" dirty="0">
                <a:solidFill>
                  <a:srgbClr val="000000"/>
                </a:solidFill>
              </a:rPr>
              <a:t>Jefferson Lab Staff and Users Continue to be Recognized </a:t>
            </a:r>
            <a:r>
              <a:rPr lang="en-US" kern="0" cap="none" dirty="0" smtClean="0">
                <a:solidFill>
                  <a:srgbClr val="000000"/>
                </a:solidFill>
              </a:rPr>
              <a:t>for </a:t>
            </a:r>
            <a:r>
              <a:rPr lang="en-US" kern="0" cap="none" dirty="0">
                <a:solidFill>
                  <a:srgbClr val="000000"/>
                </a:solidFill>
              </a:rPr>
              <a:t>their Accomplishments</a:t>
            </a:r>
            <a:endParaRPr lang="en-US" cap="none" dirty="0"/>
          </a:p>
        </p:txBody>
      </p:sp>
      <p:sp>
        <p:nvSpPr>
          <p:cNvPr id="3" name="Rectangle 2"/>
          <p:cNvSpPr/>
          <p:nvPr/>
        </p:nvSpPr>
        <p:spPr>
          <a:xfrm>
            <a:off x="180" y="805448"/>
            <a:ext cx="9144000" cy="18174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00" y="2739798"/>
            <a:ext cx="9144000" cy="1758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865" y="4676422"/>
            <a:ext cx="9144000" cy="1755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8706" y="6701357"/>
            <a:ext cx="462569" cy="10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226807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00557" y="2746806"/>
            <a:ext cx="2022356" cy="1715821"/>
            <a:chOff x="-107867" y="861566"/>
            <a:chExt cx="1976285" cy="1656580"/>
          </a:xfrm>
        </p:grpSpPr>
        <p:sp>
          <p:nvSpPr>
            <p:cNvPr id="43" name="TextBox 42"/>
            <p:cNvSpPr txBox="1"/>
            <p:nvPr/>
          </p:nvSpPr>
          <p:spPr>
            <a:xfrm>
              <a:off x="-107867" y="861566"/>
              <a:ext cx="1976285" cy="356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Governors Distinguished</a:t>
              </a: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CEBAF Professor at ODU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2863" y="1186310"/>
              <a:ext cx="1142921" cy="106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"The Commonwealth is proud to have you at the helm and appreciative of ODU for helping secure your Governor’s Distinguished Continuous Professor appointment."   </a:t>
              </a:r>
            </a:p>
            <a:p>
              <a:pPr lvl="0" algn="r" defTabSz="914400">
                <a:defRPr/>
              </a:pPr>
              <a:r>
                <a:rPr lang="en-US" sz="700" b="1" dirty="0" smtClean="0">
                  <a:latin typeface="Arial" charset="0"/>
                  <a:ea typeface="Arial" charset="0"/>
                  <a:cs typeface="Arial" charset="0"/>
                </a:rPr>
                <a:t>~</a:t>
              </a:r>
              <a:r>
                <a:rPr lang="en-US" sz="700" b="1" dirty="0">
                  <a:latin typeface="Arial" charset="0"/>
                  <a:ea typeface="Arial" charset="0"/>
                  <a:cs typeface="Arial" charset="0"/>
                </a:rPr>
                <a:t>Gov. Ralph Northam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089" y="2206139"/>
              <a:ext cx="1594371" cy="312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Stuart Henderson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(Jefferson Lab Director)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5" t="2990" r="19443" b="19560"/>
            <a:stretch/>
          </p:blipFill>
          <p:spPr>
            <a:xfrm>
              <a:off x="-62000" y="1261149"/>
              <a:ext cx="754107" cy="87799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2523093" y="889727"/>
            <a:ext cx="1915005" cy="1593892"/>
            <a:chOff x="1959911" y="855253"/>
            <a:chExt cx="2179006" cy="1585511"/>
          </a:xfrm>
        </p:grpSpPr>
        <p:sp>
          <p:nvSpPr>
            <p:cNvPr id="45" name="TextBox 44"/>
            <p:cNvSpPr txBox="1"/>
            <p:nvPr/>
          </p:nvSpPr>
          <p:spPr>
            <a:xfrm>
              <a:off x="1959911" y="855253"/>
              <a:ext cx="2179006" cy="229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Early Career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26745" y="1184468"/>
              <a:ext cx="1085641" cy="73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defRPr/>
              </a:pP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</a:t>
              </a: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 for hunting for the formula to produce better accelerators for research, industry and medicine</a:t>
              </a: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…</a:t>
              </a: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069058" y="2119298"/>
              <a:ext cx="1979883" cy="321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Anne-Marie Valente-Feliciano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(Jefferson Lab)</a:t>
              </a: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249002" y="1114707"/>
              <a:ext cx="927199" cy="9306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91545" y="855186"/>
            <a:ext cx="2290563" cy="1738029"/>
            <a:chOff x="4747258" y="2682744"/>
            <a:chExt cx="2379969" cy="1726730"/>
          </a:xfrm>
        </p:grpSpPr>
        <p:sp>
          <p:nvSpPr>
            <p:cNvPr id="41" name="TextBox 40"/>
            <p:cNvSpPr txBox="1"/>
            <p:nvPr/>
          </p:nvSpPr>
          <p:spPr>
            <a:xfrm>
              <a:off x="4818459" y="2682744"/>
              <a:ext cx="2247133" cy="366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Project </a:t>
              </a: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Management Achievement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Award</a:t>
              </a:r>
            </a:p>
          </p:txBody>
        </p:sp>
        <p:pic>
          <p:nvPicPr>
            <p:cNvPr id="77" name="Picture 1" descr="image00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" t="1666" r="3212" b="4949"/>
            <a:stretch/>
          </p:blipFill>
          <p:spPr bwMode="auto">
            <a:xfrm>
              <a:off x="4747258" y="3086272"/>
              <a:ext cx="1339474" cy="839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5937298" y="2987617"/>
              <a:ext cx="1189929" cy="142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“The </a:t>
              </a:r>
              <a:r>
                <a:rPr kumimoji="0" lang="en-US" sz="65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UIM Project provided several critical systems upgrades and allowed for increased capacity to support research in the areas of nuclear physics, accelerator science and advanced instrumentation, without interfering with usual </a:t>
              </a:r>
              <a:r>
                <a:rPr kumimoji="0" lang="en-US" sz="65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JLab </a:t>
              </a:r>
              <a:r>
                <a:rPr kumimoji="0" lang="en-US" sz="65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operations</a:t>
              </a:r>
              <a:r>
                <a:rPr kumimoji="0" lang="en-US" sz="65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.”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~DOE Office of Project Management</a:t>
              </a:r>
              <a:endParaRPr kumimoji="0" lang="en-US" sz="6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6106" y="879786"/>
            <a:ext cx="1936437" cy="1661058"/>
            <a:chOff x="4529674" y="857637"/>
            <a:chExt cx="1895491" cy="1661058"/>
          </a:xfrm>
        </p:grpSpPr>
        <p:sp>
          <p:nvSpPr>
            <p:cNvPr id="44" name="TextBox 43"/>
            <p:cNvSpPr txBox="1"/>
            <p:nvPr/>
          </p:nvSpPr>
          <p:spPr>
            <a:xfrm>
              <a:off x="4529674" y="857637"/>
              <a:ext cx="18954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Early Career Award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47123" y="1168424"/>
              <a:ext cx="1069100" cy="110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</a:t>
              </a: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for engaging the incredible computational power of supercomputers to unravel the secrets of subatomic particles and how they interact…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43220" y="2080113"/>
              <a:ext cx="1571375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5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Raul </a:t>
              </a:r>
              <a:r>
                <a:rPr lang="en-US" sz="75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Briceno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(Jefferson Lab/Old </a:t>
              </a: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Dominion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University)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7126" y="1136153"/>
              <a:ext cx="899791" cy="9426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7380744" y="886558"/>
            <a:ext cx="1642595" cy="1520029"/>
            <a:chOff x="6772276" y="874592"/>
            <a:chExt cx="1642595" cy="1520029"/>
          </a:xfrm>
        </p:grpSpPr>
        <p:sp>
          <p:nvSpPr>
            <p:cNvPr id="40" name="TextBox 39"/>
            <p:cNvSpPr txBox="1"/>
            <p:nvPr/>
          </p:nvSpPr>
          <p:spPr>
            <a:xfrm>
              <a:off x="6795976" y="874592"/>
              <a:ext cx="16188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DOE </a:t>
              </a: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Early Career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32988" y="1102652"/>
              <a:ext cx="947053" cy="110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kumimoji="0" lang="en-US" sz="7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r>
                <a:rPr lang="en-US" sz="700" i="1" dirty="0">
                  <a:latin typeface="Arial" charset="0"/>
                  <a:ea typeface="Arial" charset="0"/>
                  <a:cs typeface="Arial" charset="0"/>
                </a:rPr>
                <a:t>for developing experimental and analysis techniques that make full use of the new generation of high-precision experiments…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72276" y="2071456"/>
              <a:ext cx="15899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Anselm </a:t>
              </a:r>
              <a:r>
                <a:rPr kumimoji="0" lang="en-US" sz="7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Vossen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(Jefferson Lab/Duke)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10219" t="7795" r="7532" b="7290"/>
            <a:stretch/>
          </p:blipFill>
          <p:spPr>
            <a:xfrm flipH="1">
              <a:off x="6779010" y="1165571"/>
              <a:ext cx="853384" cy="9598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2" name="Group 101"/>
          <p:cNvGrpSpPr/>
          <p:nvPr/>
        </p:nvGrpSpPr>
        <p:grpSpPr>
          <a:xfrm>
            <a:off x="33636" y="2759360"/>
            <a:ext cx="2209800" cy="1670323"/>
            <a:chOff x="1915420" y="700785"/>
            <a:chExt cx="2209800" cy="1670323"/>
          </a:xfrm>
        </p:grpSpPr>
        <p:sp>
          <p:nvSpPr>
            <p:cNvPr id="103" name="TextBox 102"/>
            <p:cNvSpPr txBox="1"/>
            <p:nvPr/>
          </p:nvSpPr>
          <p:spPr>
            <a:xfrm>
              <a:off x="2196606" y="2047943"/>
              <a:ext cx="1588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Cynthia</a:t>
              </a:r>
              <a:r>
                <a:rPr kumimoji="0" lang="en-US" sz="7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Keppel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Jefferson Lab/Hampton Univ.)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915420" y="700785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APS Distinguished Lectureship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on the Applications of Physics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3" t="4310" r="18996" b="47993"/>
            <a:stretch/>
          </p:blipFill>
          <p:spPr>
            <a:xfrm>
              <a:off x="2154139" y="1125171"/>
              <a:ext cx="927457" cy="10006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6" name="TextBox 105"/>
            <p:cNvSpPr txBox="1"/>
            <p:nvPr/>
          </p:nvSpPr>
          <p:spPr>
            <a:xfrm>
              <a:off x="2721809" y="1241046"/>
              <a:ext cx="112580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“…for pioneering work in Proton Therapy…”</a:t>
              </a:r>
            </a:p>
            <a:p>
              <a:pPr algn="r" defTabSz="914400">
                <a:spcAft>
                  <a:spcPts val="300"/>
                </a:spcAft>
                <a:defRPr/>
              </a:pPr>
              <a:r>
                <a:rPr lang="en-US" sz="7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~APS Physics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7153391" y="2802319"/>
            <a:ext cx="1782283" cy="1654538"/>
            <a:chOff x="4179678" y="835817"/>
            <a:chExt cx="1728913" cy="1536560"/>
          </a:xfrm>
        </p:grpSpPr>
        <p:sp>
          <p:nvSpPr>
            <p:cNvPr id="113" name="TextBox 112"/>
            <p:cNvSpPr txBox="1"/>
            <p:nvPr/>
          </p:nvSpPr>
          <p:spPr>
            <a:xfrm>
              <a:off x="4179678" y="835817"/>
              <a:ext cx="1728913" cy="214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APS/GHP Dissertation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2413" y="1206915"/>
              <a:ext cx="722192" cy="8269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5" name="TextBox 114"/>
            <p:cNvSpPr txBox="1"/>
            <p:nvPr/>
          </p:nvSpPr>
          <p:spPr>
            <a:xfrm>
              <a:off x="4821233" y="1173522"/>
              <a:ext cx="913288" cy="886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“…achievements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in developing a new approach to global analyses of parton distribution functions with modern statistical methods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."       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439089" y="2072256"/>
              <a:ext cx="1285475" cy="30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Jacob </a:t>
              </a:r>
              <a:r>
                <a:rPr kumimoji="0" lang="en-US" sz="75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Ethier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(W&amp;M)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0996" y="4734769"/>
            <a:ext cx="1788319" cy="1616543"/>
            <a:chOff x="6716043" y="871089"/>
            <a:chExt cx="1788319" cy="1616543"/>
          </a:xfrm>
        </p:grpSpPr>
        <p:sp>
          <p:nvSpPr>
            <p:cNvPr id="118" name="TextBox 117"/>
            <p:cNvSpPr txBox="1"/>
            <p:nvPr/>
          </p:nvSpPr>
          <p:spPr>
            <a:xfrm>
              <a:off x="6738489" y="871089"/>
              <a:ext cx="1765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Marie </a:t>
              </a:r>
              <a:r>
                <a:rPr kumimoji="0" lang="en-US" sz="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Sklodowska</a:t>
              </a: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-Curie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Fellowship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716043" y="2164467"/>
              <a:ext cx="15899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Andrea</a:t>
              </a:r>
              <a:r>
                <a:rPr kumimoji="0" lang="en-US" sz="7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Signori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(ANL)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11"/>
            <a:srcRect b="6066"/>
            <a:stretch/>
          </p:blipFill>
          <p:spPr>
            <a:xfrm flipH="1">
              <a:off x="6766593" y="1117531"/>
              <a:ext cx="871988" cy="8962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1" name="TextBox 120"/>
            <p:cNvSpPr txBox="1"/>
            <p:nvPr/>
          </p:nvSpPr>
          <p:spPr>
            <a:xfrm>
              <a:off x="7381554" y="1208477"/>
              <a:ext cx="979894" cy="95410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…for his research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project 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“SQuHadron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- Strategies to Tackle the Quest for 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Hadronization”.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1 of 1,348 selected out of 9,089 proposals submitted</a:t>
              </a:r>
              <a:endPara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525641" y="4747147"/>
            <a:ext cx="1577051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2018 APS Fellowship (Users)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dirty="0" err="1" smtClean="0">
                <a:latin typeface="Arial" charset="0"/>
                <a:ea typeface="Arial" charset="0"/>
                <a:cs typeface="Arial" charset="0"/>
              </a:rPr>
              <a:t>Moscov</a:t>
            </a: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b="1" dirty="0" err="1" smtClean="0">
                <a:latin typeface="Arial" charset="0"/>
                <a:ea typeface="Arial" charset="0"/>
                <a:cs typeface="Arial" charset="0"/>
              </a:rPr>
              <a:t>Amarian</a:t>
            </a: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dirty="0" smtClean="0">
                <a:latin typeface="Arial" charset="0"/>
                <a:ea typeface="Arial" charset="0"/>
                <a:cs typeface="Arial" charset="0"/>
              </a:rPr>
              <a:t>(ODU)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David Armstrong </a:t>
            </a:r>
            <a:r>
              <a:rPr lang="en-US" sz="750" dirty="0" smtClean="0">
                <a:latin typeface="Arial" charset="0"/>
                <a:ea typeface="Arial" charset="0"/>
                <a:cs typeface="Arial" charset="0"/>
              </a:rPr>
              <a:t>(W&amp;M)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Oscar </a:t>
            </a:r>
            <a:r>
              <a:rPr lang="en-US" sz="750" b="1" dirty="0" err="1" smtClean="0">
                <a:latin typeface="Arial" charset="0"/>
                <a:ea typeface="Arial" charset="0"/>
                <a:cs typeface="Arial" charset="0"/>
              </a:rPr>
              <a:t>Rondon-Aramayo</a:t>
            </a:r>
            <a:r>
              <a:rPr lang="en-US" sz="75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50" dirty="0" smtClean="0">
                <a:latin typeface="Arial" charset="0"/>
                <a:ea typeface="Arial" charset="0"/>
                <a:cs typeface="Arial" charset="0"/>
              </a:rPr>
              <a:t>(UVA)</a:t>
            </a:r>
            <a:endParaRPr lang="en-US" sz="75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b="1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642439" y="4731895"/>
            <a:ext cx="1986950" cy="1658073"/>
            <a:chOff x="-15870" y="4804369"/>
            <a:chExt cx="1986950" cy="1658073"/>
          </a:xfrm>
        </p:grpSpPr>
        <p:sp>
          <p:nvSpPr>
            <p:cNvPr id="59" name="TextBox 58"/>
            <p:cNvSpPr txBox="1"/>
            <p:nvPr/>
          </p:nvSpPr>
          <p:spPr>
            <a:xfrm>
              <a:off x="191106" y="4804369"/>
              <a:ext cx="17109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2018 APS Fellowship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1243" y="4973604"/>
              <a:ext cx="1360592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914400">
                <a:spcAft>
                  <a:spcPts val="300"/>
                </a:spcAft>
                <a:defRPr/>
              </a:pPr>
              <a:r>
                <a:rPr lang="en-US" sz="700" i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“…leadership on novel experimental </a:t>
              </a:r>
              <a:r>
                <a:rPr lang="en-US" sz="7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techniques to study </a:t>
              </a:r>
              <a:r>
                <a:rPr lang="en-US" sz="700" i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strong </a:t>
              </a:r>
              <a:r>
                <a:rPr lang="en-US" sz="7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interactions ,…</a:t>
              </a:r>
              <a:r>
                <a:rPr lang="en-US" sz="700" i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contributions to CTEQ… instrumental role in founding the H.U. Proton Therapy Center and other work applying Nuclear Physics to Medicine…”   </a:t>
              </a:r>
            </a:p>
            <a:p>
              <a:pPr lvl="0" algn="r" defTabSz="914400">
                <a:defRPr/>
              </a:pPr>
              <a:r>
                <a:rPr lang="en-US" sz="7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~APS Physics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80896" y="6139277"/>
              <a:ext cx="119018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Cynthia</a:t>
              </a:r>
              <a:r>
                <a:rPr kumimoji="0" lang="en-US" sz="7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Keppel</a:t>
              </a:r>
              <a:endPara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7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Jefferson Lab</a:t>
              </a:r>
              <a:endPara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3" t="4310" r="18996" b="47993"/>
            <a:stretch/>
          </p:blipFill>
          <p:spPr>
            <a:xfrm>
              <a:off x="-15870" y="5053685"/>
              <a:ext cx="845486" cy="9121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7" name="Group 66"/>
          <p:cNvGrpSpPr/>
          <p:nvPr/>
        </p:nvGrpSpPr>
        <p:grpSpPr>
          <a:xfrm>
            <a:off x="3535149" y="4743317"/>
            <a:ext cx="2164915" cy="1266910"/>
            <a:chOff x="4308546" y="2706057"/>
            <a:chExt cx="2267095" cy="1372166"/>
          </a:xfrm>
        </p:grpSpPr>
        <p:sp>
          <p:nvSpPr>
            <p:cNvPr id="68" name="TextBox 67"/>
            <p:cNvSpPr txBox="1"/>
            <p:nvPr/>
          </p:nvSpPr>
          <p:spPr>
            <a:xfrm>
              <a:off x="4308546" y="2706057"/>
              <a:ext cx="2211758" cy="400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2018 Federal</a:t>
              </a: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 Energy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Water Management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0" t="1894" r="16022" b="27559"/>
            <a:stretch/>
          </p:blipFill>
          <p:spPr>
            <a:xfrm>
              <a:off x="4791182" y="3058926"/>
              <a:ext cx="1212559" cy="10192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5793105" y="3254580"/>
              <a:ext cx="782536" cy="566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…for </a:t>
              </a:r>
              <a:r>
                <a:rPr kumimoji="0" lang="en-US" sz="700" b="0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data center </a:t>
              </a:r>
              <a:r>
                <a:rPr kumimoji="0" lang="en-US" sz="7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consolidation…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65945" y="4743316"/>
            <a:ext cx="2121624" cy="1578080"/>
            <a:chOff x="1665945" y="4743316"/>
            <a:chExt cx="2121624" cy="1578080"/>
          </a:xfrm>
        </p:grpSpPr>
        <p:grpSp>
          <p:nvGrpSpPr>
            <p:cNvPr id="126" name="Group 125"/>
            <p:cNvGrpSpPr/>
            <p:nvPr/>
          </p:nvGrpSpPr>
          <p:grpSpPr>
            <a:xfrm>
              <a:off x="1665945" y="4743316"/>
              <a:ext cx="2121623" cy="1578080"/>
              <a:chOff x="18033" y="2812101"/>
              <a:chExt cx="2020382" cy="1540334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18033" y="2812101"/>
                <a:ext cx="1982816" cy="360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2018 Outstanding</a:t>
                </a:r>
                <a:r>
                  <a:rPr kumimoji="0" lang="en-US" sz="9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Security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Manager</a:t>
                </a:r>
                <a:endPara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120423" y="4036999"/>
                <a:ext cx="917992" cy="315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Shauna Cannella</a:t>
                </a:r>
                <a:endPara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(Jefferson Lab)</a:t>
                </a:r>
              </a:p>
            </p:txBody>
          </p:sp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08" y="3097703"/>
                <a:ext cx="1252396" cy="93929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867031" y="5104101"/>
              <a:ext cx="92053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…for improving lab security and furthering best practice safeguard initiatives…</a:t>
              </a:r>
              <a:endParaRPr lang="en-US" sz="7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684747" y="2796329"/>
            <a:ext cx="3128598" cy="363023"/>
            <a:chOff x="532560" y="2703112"/>
            <a:chExt cx="3128598" cy="363023"/>
          </a:xfrm>
        </p:grpSpPr>
        <p:sp>
          <p:nvSpPr>
            <p:cNvPr id="73" name="TextBox 72"/>
            <p:cNvSpPr txBox="1"/>
            <p:nvPr/>
          </p:nvSpPr>
          <p:spPr>
            <a:xfrm>
              <a:off x="532560" y="2703112"/>
              <a:ext cx="226065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2018 </a:t>
              </a:r>
              <a:r>
                <a:rPr kumimoji="0" lang="en-US" sz="900" b="1" i="0" u="none" strike="noStrike" kern="1200" cap="none" spc="0" normalizeH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R&amp;D 100 Award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664" y="2782872"/>
              <a:ext cx="874494" cy="2832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4" name="TextBox 83"/>
          <p:cNvSpPr txBox="1"/>
          <p:nvPr/>
        </p:nvSpPr>
        <p:spPr>
          <a:xfrm>
            <a:off x="5745921" y="3212535"/>
            <a:ext cx="103527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65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“"The </a:t>
            </a:r>
            <a:r>
              <a:rPr lang="en-US" sz="650" i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OARtrac</a:t>
            </a:r>
            <a:r>
              <a:rPr lang="en-US" sz="65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® system, built with detector technologies used in nuclear physics, has been cited as a 2018 R&amp;D 100 Award Winner by R&amp;D Magazine." </a:t>
            </a:r>
            <a:endParaRPr lang="en-US" sz="650" i="1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r">
              <a:spcAft>
                <a:spcPts val="300"/>
              </a:spcAft>
              <a:defRPr/>
            </a:pPr>
            <a:endParaRPr lang="en-US" sz="65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~The</a:t>
            </a:r>
            <a:r>
              <a:rPr kumimoji="0" lang="en-US" sz="650" b="1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R&amp;D 100 Awards Committee</a:t>
            </a:r>
            <a:endParaRPr kumimoji="0" lang="en-US" sz="6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/>
          <a:srcRect l="7196" r="18900"/>
          <a:stretch/>
        </p:blipFill>
        <p:spPr>
          <a:xfrm>
            <a:off x="4927971" y="3229337"/>
            <a:ext cx="914145" cy="9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57416"/>
              </p:ext>
            </p:extLst>
          </p:nvPr>
        </p:nvGraphicFramePr>
        <p:xfrm>
          <a:off x="3886199" y="2875650"/>
          <a:ext cx="5069541" cy="3448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95665" y="2434791"/>
            <a:ext cx="3479752" cy="34814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My message to you: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Have a questioning attitude  </a:t>
            </a:r>
          </a:p>
          <a:p>
            <a:pPr defTabSz="457200">
              <a:buSzPct val="120000"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Ask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yourself, what can go wrong?</a:t>
            </a:r>
          </a:p>
          <a:p>
            <a:pPr defTabSz="457200">
              <a:buSzPct val="120000"/>
              <a:defRPr/>
            </a:pPr>
            <a:r>
              <a:rPr lang="en-US" sz="1800" baseline="0" dirty="0" smtClean="0">
                <a:solidFill>
                  <a:srgbClr val="000000"/>
                </a:solidFill>
              </a:rPr>
              <a:t>Pay</a:t>
            </a:r>
            <a:r>
              <a:rPr lang="en-US" sz="1800" dirty="0" smtClean="0">
                <a:solidFill>
                  <a:srgbClr val="000000"/>
                </a:solidFill>
              </a:rPr>
              <a:t> attention to your surroundings – situational awareness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If you have any concerns, by all means let them be known</a:t>
            </a:r>
          </a:p>
          <a:p>
            <a:pPr defTabSz="457200">
              <a:buSzPct val="120000"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Ensure that our students in particular are properly trained and supervised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5425" y="171777"/>
            <a:ext cx="8753993" cy="523959"/>
          </a:xfrm>
        </p:spPr>
        <p:txBody>
          <a:bodyPr>
            <a:noAutofit/>
          </a:bodyPr>
          <a:lstStyle/>
          <a:p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Our Highest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riority is Getting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W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ork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D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one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afely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665" y="844325"/>
            <a:ext cx="8598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want you to be able to come to Jefferson Lab and safely carry out your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Recent concerning events (electrical shock, laser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near-miss)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highlight ongoing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safety culture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concerns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494" y="-52465"/>
            <a:ext cx="9144000" cy="672860"/>
          </a:xfrm>
        </p:spPr>
        <p:txBody>
          <a:bodyPr>
            <a:noAutofit/>
          </a:bodyPr>
          <a:lstStyle/>
          <a:p>
            <a:r>
              <a:rPr lang="en-US" sz="2800" b="1" cap="none" dirty="0" smtClean="0"/>
              <a:t/>
            </a:r>
            <a:br>
              <a:rPr lang="en-US" sz="2800" b="1" cap="none" dirty="0" smtClean="0"/>
            </a:br>
            <a:r>
              <a:rPr lang="en-US" sz="2800" b="1" cap="none" dirty="0" smtClean="0"/>
              <a:t>   Long-Term Vision for Jefferson Lab </a:t>
            </a:r>
            <a:endParaRPr lang="en-US" sz="2800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08" y="913083"/>
            <a:ext cx="8839200" cy="1042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Jefferson Lab </a:t>
            </a:r>
            <a:r>
              <a:rPr lang="en-US" sz="1800" b="1" dirty="0" smtClean="0"/>
              <a:t>supports the DOE Office of Science and serves the Nuclear Physics user community as a world-leading center for fundamental nuclear science and associated technologies</a:t>
            </a:r>
            <a:endParaRPr lang="en-US" sz="1800" b="1" dirty="0"/>
          </a:p>
          <a:p>
            <a:pPr lvl="1"/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528816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023468" y="2248170"/>
            <a:ext cx="3605080" cy="11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Deliver on 12 GeV Scientific Program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23468" y="3370052"/>
            <a:ext cx="2979619" cy="109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Provide a long-term path for the field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023468" y="4363111"/>
            <a:ext cx="3133188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 Provide technology solutions supporting DOE mission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450428" y="1884244"/>
            <a:ext cx="1233716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9" y="4201395"/>
            <a:ext cx="1454495" cy="107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023468" y="5555910"/>
            <a:ext cx="3386895" cy="10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33363" marR="0" lvl="0" indent="-2333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Enable world-class science through excellence in Laboratory Operations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36" y="1726584"/>
            <a:ext cx="3727514" cy="4440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92" y="3264061"/>
            <a:ext cx="1790412" cy="83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8" y="5359933"/>
            <a:ext cx="1613737" cy="121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45" y="290620"/>
            <a:ext cx="8555797" cy="397933"/>
          </a:xfrm>
        </p:spPr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CEBAF 12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GeV 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Scientific </a:t>
            </a:r>
            <a:r>
              <a:rPr lang="en-US" sz="2800" kern="0" cap="none" dirty="0">
                <a:solidFill>
                  <a:srgbClr val="000000"/>
                </a:solidFill>
                <a:latin typeface="Arial" pitchFamily="34" charset="0"/>
              </a:rPr>
              <a:t>Era </a:t>
            </a:r>
            <a:r>
              <a:rPr lang="en-US" sz="2800" kern="0" cap="none" dirty="0" smtClean="0">
                <a:solidFill>
                  <a:srgbClr val="000000"/>
                </a:solidFill>
                <a:latin typeface="Arial" pitchFamily="34" charset="0"/>
              </a:rPr>
              <a:t>is in Full Swing!</a:t>
            </a:r>
            <a:endParaRPr lang="en-US" sz="2800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841" y="970303"/>
            <a:ext cx="486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Mid-way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second full year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high-impact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experiments; analysis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thesis data to nearly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7-10 year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program “on the books”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6" y="4115530"/>
            <a:ext cx="2657015" cy="24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743" y="3667135"/>
            <a:ext cx="362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Measurement of proton radius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2843" y="3441557"/>
            <a:ext cx="2661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Search for a </a:t>
            </a:r>
            <a:r>
              <a:rPr lang="en-US" i="1" dirty="0" err="1" smtClean="0"/>
              <a:t>pentaquark</a:t>
            </a:r>
            <a:r>
              <a:rPr lang="en-US" i="1" dirty="0" smtClean="0"/>
              <a:t> containing charm-type quarks </a:t>
            </a:r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D09732-40E1-4A87-AEAC-DAFF2B405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1759" y="842816"/>
            <a:ext cx="3546686" cy="26600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145" y="3976568"/>
            <a:ext cx="4082582" cy="23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6" y="132963"/>
            <a:ext cx="9440199" cy="487490"/>
          </a:xfrm>
        </p:spPr>
        <p:txBody>
          <a:bodyPr>
            <a:noAutofit/>
          </a:bodyPr>
          <a:lstStyle/>
          <a:p>
            <a:r>
              <a:rPr lang="en-US" sz="2800" cap="none" dirty="0">
                <a:solidFill>
                  <a:srgbClr val="000000"/>
                </a:solidFill>
              </a:rPr>
              <a:t>Jefferson Lab’s </a:t>
            </a:r>
            <a:r>
              <a:rPr lang="en-US" sz="2800" cap="none" dirty="0" smtClean="0">
                <a:solidFill>
                  <a:srgbClr val="000000"/>
                </a:solidFill>
              </a:rPr>
              <a:t>user </a:t>
            </a:r>
            <a:r>
              <a:rPr lang="en-US" sz="2800" cap="none" dirty="0">
                <a:solidFill>
                  <a:srgbClr val="000000"/>
                </a:solidFill>
              </a:rPr>
              <a:t>c</a:t>
            </a:r>
            <a:r>
              <a:rPr lang="en-US" sz="2800" cap="none" dirty="0" smtClean="0">
                <a:solidFill>
                  <a:srgbClr val="000000"/>
                </a:solidFill>
              </a:rPr>
              <a:t>ommunity </a:t>
            </a:r>
            <a:r>
              <a:rPr lang="en-US" sz="2800" cap="none" dirty="0">
                <a:solidFill>
                  <a:srgbClr val="000000"/>
                </a:solidFill>
              </a:rPr>
              <a:t>c</a:t>
            </a:r>
            <a:r>
              <a:rPr lang="en-US" sz="2800" cap="none" dirty="0" smtClean="0">
                <a:solidFill>
                  <a:srgbClr val="000000"/>
                </a:solidFill>
              </a:rPr>
              <a:t>ontinues </a:t>
            </a:r>
            <a:r>
              <a:rPr lang="en-US" sz="2800" cap="none" dirty="0">
                <a:solidFill>
                  <a:srgbClr val="000000"/>
                </a:solidFill>
              </a:rPr>
              <a:t>to </a:t>
            </a:r>
            <a:r>
              <a:rPr lang="en-US" sz="2800" cap="none" dirty="0" smtClean="0">
                <a:solidFill>
                  <a:srgbClr val="000000"/>
                </a:solidFill>
              </a:rPr>
              <a:t>grow Demand is very high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09563" y="966788"/>
          <a:ext cx="8462962" cy="538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349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88" y="129505"/>
            <a:ext cx="8787894" cy="487490"/>
          </a:xfrm>
        </p:spPr>
        <p:txBody>
          <a:bodyPr>
            <a:noAutofit/>
          </a:bodyPr>
          <a:lstStyle/>
          <a:p>
            <a:r>
              <a:rPr lang="en-US" sz="2800" cap="none" dirty="0" smtClean="0"/>
              <a:t>Highest Priority Has </a:t>
            </a:r>
            <a:r>
              <a:rPr lang="en-US" sz="2800" cap="none" dirty="0"/>
              <a:t>B</a:t>
            </a:r>
            <a:r>
              <a:rPr lang="en-US" sz="2800" cap="none" dirty="0" smtClean="0"/>
              <a:t>een Increasing Weeks of CEBAF Operation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226807" y="6454914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788" y="5219025"/>
            <a:ext cx="8318303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On-track for &gt; 30 weeks of operation in FY19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FY20 operations </a:t>
            </a:r>
            <a:r>
              <a:rPr lang="en-US" sz="17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incorporates </a:t>
            </a: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installation of replacement 2K Cold Box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Working towards optimal 34 weeks of reliable operations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/>
          </p:nvPr>
        </p:nvGraphicFramePr>
        <p:xfrm>
          <a:off x="494975" y="844254"/>
          <a:ext cx="6849798" cy="429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3199326" y="3537767"/>
            <a:ext cx="23473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GeV Construction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2924" y="1885494"/>
            <a:ext cx="1472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Optimal weeks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71" y="178589"/>
            <a:ext cx="8397891" cy="397933"/>
          </a:xfrm>
        </p:spPr>
        <p:txBody>
          <a:bodyPr>
            <a:noAutofit/>
          </a:bodyPr>
          <a:lstStyle/>
          <a:p>
            <a:r>
              <a:rPr lang="en-US" cap="none" dirty="0" smtClean="0"/>
              <a:t>CEBAF </a:t>
            </a:r>
            <a:r>
              <a:rPr lang="en-US" cap="none" dirty="0"/>
              <a:t>Operations for </a:t>
            </a:r>
            <a:r>
              <a:rPr lang="en-US" cap="none" dirty="0" smtClean="0"/>
              <a:t>12 </a:t>
            </a:r>
            <a:r>
              <a:rPr lang="en-US" cap="none" dirty="0"/>
              <a:t>GeV Scientific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16" y="957235"/>
            <a:ext cx="5893913" cy="2203722"/>
          </a:xfrm>
        </p:spPr>
        <p:txBody>
          <a:bodyPr>
            <a:noAutofit/>
          </a:bodyPr>
          <a:lstStyle/>
          <a:p>
            <a:pPr marL="339725" indent="-339725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</a:rPr>
              <a:t>Successful </a:t>
            </a:r>
            <a:r>
              <a:rPr lang="en-US" sz="1800" dirty="0" smtClean="0">
                <a:solidFill>
                  <a:srgbClr val="000000"/>
                </a:solidFill>
              </a:rPr>
              <a:t>Office of Nuclear Physics                                  Operations </a:t>
            </a:r>
            <a:r>
              <a:rPr lang="en-US" sz="1800" dirty="0">
                <a:solidFill>
                  <a:srgbClr val="000000"/>
                </a:solidFill>
              </a:rPr>
              <a:t>Review in </a:t>
            </a:r>
            <a:r>
              <a:rPr lang="en-US" sz="1800" dirty="0" smtClean="0">
                <a:solidFill>
                  <a:srgbClr val="000000"/>
                </a:solidFill>
              </a:rPr>
              <a:t>July </a:t>
            </a:r>
            <a:r>
              <a:rPr lang="en-US" sz="1800" dirty="0">
                <a:solidFill>
                  <a:srgbClr val="000000"/>
                </a:solidFill>
              </a:rPr>
              <a:t>2018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i="1" dirty="0">
                <a:solidFill>
                  <a:srgbClr val="0E2E39"/>
                </a:solidFill>
              </a:rPr>
              <a:t>“The laboratory has made a successful </a:t>
            </a:r>
            <a:r>
              <a:rPr lang="en-US" sz="1800" i="1" dirty="0" smtClean="0">
                <a:solidFill>
                  <a:srgbClr val="0E2E39"/>
                </a:solidFill>
              </a:rPr>
              <a:t>                                 transition </a:t>
            </a:r>
            <a:r>
              <a:rPr lang="en-US" sz="1800" i="1" dirty="0">
                <a:solidFill>
                  <a:srgbClr val="0E2E39"/>
                </a:solidFill>
              </a:rPr>
              <a:t>to operations following </a:t>
            </a:r>
            <a:r>
              <a:rPr lang="en-US" sz="1800" i="1" dirty="0" smtClean="0">
                <a:solidFill>
                  <a:srgbClr val="0E2E39"/>
                </a:solidFill>
              </a:rPr>
              <a:t>the          conclusion of </a:t>
            </a:r>
            <a:r>
              <a:rPr lang="en-US" sz="1800" i="1" dirty="0">
                <a:solidFill>
                  <a:srgbClr val="0E2E39"/>
                </a:solidFill>
              </a:rPr>
              <a:t>the </a:t>
            </a:r>
            <a:r>
              <a:rPr lang="en-US" sz="1800" i="1" dirty="0" smtClean="0">
                <a:solidFill>
                  <a:srgbClr val="0E2E39"/>
                </a:solidFill>
              </a:rPr>
              <a:t>12 </a:t>
            </a:r>
            <a:r>
              <a:rPr lang="en-US" sz="1800" i="1" dirty="0">
                <a:solidFill>
                  <a:srgbClr val="0E2E39"/>
                </a:solidFill>
              </a:rPr>
              <a:t>GeV CEBAF Upgrade </a:t>
            </a:r>
            <a:r>
              <a:rPr lang="en-US" sz="1800" i="1" dirty="0" smtClean="0">
                <a:solidFill>
                  <a:srgbClr val="0E2E39"/>
                </a:solidFill>
              </a:rPr>
              <a:t>  project.”</a:t>
            </a:r>
            <a:r>
              <a:rPr lang="en-US" sz="1800" dirty="0" smtClean="0"/>
              <a:t>  </a:t>
            </a:r>
          </a:p>
          <a:p>
            <a:pPr marL="339725" lvl="0" indent="-339725">
              <a:lnSpc>
                <a:spcPct val="100000"/>
              </a:lnSpc>
              <a:defRPr/>
            </a:pPr>
            <a:r>
              <a:rPr lang="en-US" sz="1800" dirty="0"/>
              <a:t>We are executing </a:t>
            </a:r>
            <a:r>
              <a:rPr lang="en-US" sz="1800" dirty="0">
                <a:solidFill>
                  <a:srgbClr val="000000"/>
                </a:solidFill>
              </a:rPr>
              <a:t>our </a:t>
            </a:r>
            <a:r>
              <a:rPr lang="en-US" sz="1800" b="1" i="1" dirty="0">
                <a:solidFill>
                  <a:srgbClr val="000000"/>
                </a:solidFill>
              </a:rPr>
              <a:t>CEBAF Reliability Plan </a:t>
            </a:r>
            <a:r>
              <a:rPr lang="en-US" sz="1800" dirty="0">
                <a:solidFill>
                  <a:srgbClr val="000000"/>
                </a:solidFill>
              </a:rPr>
              <a:t>to </a:t>
            </a:r>
            <a:r>
              <a:rPr lang="en-US" sz="1800" dirty="0" smtClean="0">
                <a:solidFill>
                  <a:srgbClr val="000000"/>
                </a:solidFill>
              </a:rPr>
              <a:t>                    improve </a:t>
            </a:r>
            <a:r>
              <a:rPr lang="en-US" sz="1800" dirty="0">
                <a:solidFill>
                  <a:srgbClr val="000000"/>
                </a:solidFill>
              </a:rPr>
              <a:t>reliability of the facility and energy </a:t>
            </a:r>
            <a:r>
              <a:rPr lang="en-US" sz="1800" dirty="0" smtClean="0">
                <a:solidFill>
                  <a:srgbClr val="000000"/>
                </a:solidFill>
              </a:rPr>
              <a:t>                     performance </a:t>
            </a:r>
            <a:r>
              <a:rPr lang="en-US" sz="1800" dirty="0">
                <a:solidFill>
                  <a:srgbClr val="000000"/>
                </a:solidFill>
              </a:rPr>
              <a:t>of the accelerator with significant investments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dirty="0" smtClean="0"/>
              <a:t> </a:t>
            </a:r>
          </a:p>
          <a:p>
            <a:pPr marL="339725" indent="-339725"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086843" y="6492240"/>
            <a:ext cx="536158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307" y="1958109"/>
            <a:ext cx="8376736" cy="1175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3409" y="6240147"/>
            <a:ext cx="13580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Arial" charset="0"/>
                <a:ea typeface="+mj-ea"/>
                <a:cs typeface="Arial" panose="020B0604020202020204" pitchFamily="34" charset="0"/>
              </a:rPr>
              <a:t>2K Cold Box Assembly</a:t>
            </a:r>
            <a:endParaRPr lang="en-US" sz="7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-40341" y="3892662"/>
            <a:ext cx="5905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Refurbishment of first C100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cryomodule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 removed from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CEBAF; reinstalled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in Fall 2019.</a:t>
            </a:r>
          </a:p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Investigation of long-term energy degradation</a:t>
            </a:r>
          </a:p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Significant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progress on critical spares, klystrons,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        obsolescence,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and cryogenic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infrastructure (2K Cold Box and End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Station Refrigerator Upgrade)</a:t>
            </a:r>
          </a:p>
          <a:p>
            <a:pPr marL="801688" lvl="4" indent="-339725">
              <a:buClr>
                <a:srgbClr val="006600"/>
              </a:buClr>
              <a:buSzPct val="120000"/>
              <a:buFont typeface="Arial" panose="020B0604020202020204" pitchFamily="34" charset="0"/>
              <a:buChar char="–"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FY19 YTD: 19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weeks of operation with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85% reliability. FY19: 19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weeks of operation with 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Wingdings" pitchFamily="2" charset="2"/>
              </a:rPr>
              <a:t>77% reliability</a:t>
            </a:r>
            <a:endParaRPr lang="en-US" b="1" kern="0" dirty="0">
              <a:solidFill>
                <a:srgbClr val="C00000"/>
              </a:solidFill>
              <a:latin typeface="Arial"/>
              <a:cs typeface="Arial" panose="020B0604020202020204" pitchFamily="34" charset="0"/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2195" y="3419684"/>
            <a:ext cx="3191563" cy="239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610" y="879667"/>
            <a:ext cx="3686943" cy="18434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40069" y="2691275"/>
            <a:ext cx="21082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C100 </a:t>
            </a:r>
            <a:r>
              <a:rPr lang="en-US" sz="9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sz="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refurbishment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18039</TotalTime>
  <Words>2039</Words>
  <Application>Microsoft Office PowerPoint</Application>
  <PresentationFormat>On-screen Show (4:3)</PresentationFormat>
  <Paragraphs>450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ＭＳ Ｐゴシック</vt:lpstr>
      <vt:lpstr>.AppleSystemUIFont</vt:lpstr>
      <vt:lpstr>Arial</vt:lpstr>
      <vt:lpstr>Arial Bold</vt:lpstr>
      <vt:lpstr>Arial Narrow</vt:lpstr>
      <vt:lpstr>Arial-BoldItalicMT</vt:lpstr>
      <vt:lpstr>Arial-ItalicMT</vt:lpstr>
      <vt:lpstr>ArialMT</vt:lpstr>
      <vt:lpstr>Calibri</vt:lpstr>
      <vt:lpstr>PingFangSC-Regular</vt:lpstr>
      <vt:lpstr>Times</vt:lpstr>
      <vt:lpstr>Wingdings</vt:lpstr>
      <vt:lpstr>Wingdings 3</vt:lpstr>
      <vt:lpstr>JeffersonLabTemplate</vt:lpstr>
      <vt:lpstr>Jefferson Lab Status</vt:lpstr>
      <vt:lpstr>Jefferson Lab News and Highlights   </vt:lpstr>
      <vt:lpstr>Jefferson Lab Staff and Users Continue to be Recognized for their Accomplishments</vt:lpstr>
      <vt:lpstr>Our Highest Priority is Getting Work Done Safely</vt:lpstr>
      <vt:lpstr>    Long-Term Vision for Jefferson Lab </vt:lpstr>
      <vt:lpstr>CEBAF 12 GeV Scientific Era is in Full Swing!</vt:lpstr>
      <vt:lpstr>Jefferson Lab’s user community continues to grow Demand is very high</vt:lpstr>
      <vt:lpstr>Highest Priority Has Been Increasing Weeks of CEBAF Operation</vt:lpstr>
      <vt:lpstr>CEBAF Operations for 12 GeV Scientific Program</vt:lpstr>
      <vt:lpstr>MOLLER Project</vt:lpstr>
      <vt:lpstr>SoLID Activities</vt:lpstr>
      <vt:lpstr>PowerPoint Presentation</vt:lpstr>
      <vt:lpstr>Approved experiments</vt:lpstr>
      <vt:lpstr>Electron-Ion Collider Planning</vt:lpstr>
      <vt:lpstr>Jefferson Lab Electron Ion Collider</vt:lpstr>
      <vt:lpstr>EIC Users Group and International Interest</vt:lpstr>
      <vt:lpstr>Budget Status</vt:lpstr>
      <vt:lpstr>Jefferson Lab Plays a Vital Stewardship Role for “Big Science” Projects Within the Department Of Energy</vt:lpstr>
      <vt:lpstr>Challenges   </vt:lpstr>
      <vt:lpstr>Perspective</vt:lpstr>
      <vt:lpstr>Thank you for your support!</vt:lpstr>
      <vt:lpstr>Jefferson Lab Organization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Stuart Henderson</cp:lastModifiedBy>
  <cp:revision>488</cp:revision>
  <cp:lastPrinted>2019-06-23T21:01:56Z</cp:lastPrinted>
  <dcterms:created xsi:type="dcterms:W3CDTF">2017-10-06T12:36:59Z</dcterms:created>
  <dcterms:modified xsi:type="dcterms:W3CDTF">2019-06-27T12:46:17Z</dcterms:modified>
</cp:coreProperties>
</file>