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374" r:id="rId2"/>
    <p:sldId id="375" r:id="rId3"/>
    <p:sldId id="387" r:id="rId4"/>
    <p:sldId id="394" r:id="rId5"/>
    <p:sldId id="390" r:id="rId6"/>
    <p:sldId id="380" r:id="rId7"/>
    <p:sldId id="369" r:id="rId8"/>
    <p:sldId id="391" r:id="rId9"/>
    <p:sldId id="388" r:id="rId10"/>
    <p:sldId id="389" r:id="rId11"/>
    <p:sldId id="385" r:id="rId12"/>
    <p:sldId id="399" r:id="rId13"/>
    <p:sldId id="400" r:id="rId14"/>
    <p:sldId id="401" r:id="rId15"/>
    <p:sldId id="403" r:id="rId16"/>
    <p:sldId id="402" r:id="rId17"/>
    <p:sldId id="376" r:id="rId18"/>
    <p:sldId id="377" r:id="rId19"/>
  </p:sldIdLst>
  <p:sldSz cx="12188825" cy="6858000"/>
  <p:notesSz cx="6950075" cy="9236075"/>
  <p:custDataLst>
    <p:tags r:id="rId2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7000"/>
    <a:srgbClr val="C75B12"/>
    <a:srgbClr val="FFFFCC"/>
    <a:srgbClr val="D2C295"/>
    <a:srgbClr val="981E32"/>
    <a:srgbClr val="FFFFFF"/>
    <a:srgbClr val="5B8F22"/>
    <a:srgbClr val="A79E70"/>
    <a:srgbClr val="4D4F53"/>
    <a:srgbClr val="00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7" autoAdjust="0"/>
    <p:restoredTop sz="94751" autoAdjust="0"/>
  </p:normalViewPr>
  <p:slideViewPr>
    <p:cSldViewPr snapToObjects="1" showGuides="1">
      <p:cViewPr varScale="1">
        <p:scale>
          <a:sx n="66" d="100"/>
          <a:sy n="66" d="100"/>
        </p:scale>
        <p:origin x="-648" y="-60"/>
      </p:cViewPr>
      <p:guideLst>
        <p:guide orient="horz" pos="326"/>
        <p:guide orient="horz" pos="1294"/>
        <p:guide orient="horz" pos="3745"/>
        <p:guide orient="horz" pos="3980"/>
        <p:guide orient="horz" pos="1052"/>
        <p:guide orient="horz" pos="1741"/>
        <p:guide orient="horz" pos="4183"/>
        <p:guide orient="horz" pos="566"/>
        <p:guide orient="horz" pos="2808"/>
        <p:guide pos="3839"/>
        <p:guide pos="484"/>
        <p:guide pos="7193"/>
        <p:guide pos="376"/>
        <p:guide pos="5044"/>
        <p:guide pos="4980"/>
        <p:guide pos="2905"/>
        <p:guide pos="7283"/>
        <p:guide pos="515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 showGuides="1">
      <p:cViewPr varScale="1">
        <p:scale>
          <a:sx n="85" d="100"/>
          <a:sy n="85" d="100"/>
        </p:scale>
        <p:origin x="-3138" y="-90"/>
      </p:cViewPr>
      <p:guideLst>
        <p:guide orient="horz" pos="2909"/>
        <p:guide pos="218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768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4FEBF33E-D9A7-42CC-B598-9AD8356CBB5A}" type="datetimeFigureOut">
              <a:rPr lang="en-US" smtClean="0"/>
              <a:pPr/>
              <a:t>4/1/2019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4CEAAB5D-0CC4-45A8-B4B6-0B8B738A4E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6615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C3B58700-9FA2-48CE-AC88-D71D45EB490A}" type="datetimeFigureOut">
              <a:rPr lang="en-US" smtClean="0"/>
              <a:pPr/>
              <a:t>4/1/2019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96875" y="692150"/>
            <a:ext cx="61563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FE9BC4E5-2BC1-4F43-85DD-A1B8F74CB7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900429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6875" y="692150"/>
            <a:ext cx="61563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9BC4E5-2BC1-4F43-85DD-A1B8F74CB7EB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6875" y="692150"/>
            <a:ext cx="61563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9BC4E5-2BC1-4F43-85DD-A1B8F74CB7EB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Line Dot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99" y="0"/>
            <a:ext cx="12208020" cy="6868800"/>
          </a:xfrm>
          <a:prstGeom prst="rect">
            <a:avLst/>
          </a:prstGeom>
        </p:spPr>
      </p:pic>
      <p:pic>
        <p:nvPicPr>
          <p:cNvPr id="8" name="Logo SLAC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6880" y="6035039"/>
            <a:ext cx="2855434" cy="829606"/>
          </a:xfrm>
          <a:prstGeom prst="rect">
            <a:avLst/>
          </a:prstGeom>
        </p:spPr>
      </p:pic>
      <p:pic>
        <p:nvPicPr>
          <p:cNvPr id="9" name="Logo DOE Stanford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035040"/>
            <a:ext cx="2269622" cy="8254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758" y="536576"/>
            <a:ext cx="10675802" cy="2246313"/>
          </a:xfrm>
        </p:spPr>
        <p:txBody>
          <a:bodyPr anchor="b" anchorCtr="0">
            <a:noAutofit/>
          </a:bodyPr>
          <a:lstStyle>
            <a:lvl1pPr>
              <a:defRPr sz="43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42758" y="3646170"/>
            <a:ext cx="10650408" cy="2187702"/>
          </a:xfrm>
        </p:spPr>
        <p:txBody>
          <a:bodyPr>
            <a:noAutofit/>
          </a:bodyPr>
          <a:lstStyle>
            <a:lvl1pPr marL="0" indent="0" algn="l">
              <a:lnSpc>
                <a:spcPct val="110000"/>
              </a:lnSpc>
              <a:buNone/>
              <a:defRPr sz="16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 dirty="0" smtClean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742758" y="2755012"/>
            <a:ext cx="10675802" cy="635889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42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CA" dirty="0" smtClean="0"/>
              <a:t>Click to edit Master subtitle style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040" y="5833872"/>
            <a:ext cx="2651760" cy="82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7518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12527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" y="934933"/>
            <a:ext cx="11577319" cy="269580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609441" y="1243584"/>
            <a:ext cx="10809118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spcBef>
                <a:spcPts val="0"/>
              </a:spcBef>
              <a:buClr>
                <a:srgbClr val="981E32"/>
              </a:buClr>
              <a:defRPr sz="2200"/>
            </a:lvl2pPr>
            <a:lvl3pPr>
              <a:buClr>
                <a:srgbClr val="981E32"/>
              </a:buClr>
              <a:defRPr/>
            </a:lvl3pPr>
            <a:lvl4pPr>
              <a:buClr>
                <a:srgbClr val="981E32"/>
              </a:buClr>
              <a:defRPr sz="1800"/>
            </a:lvl4pPr>
            <a:lvl5pPr>
              <a:buClr>
                <a:srgbClr val="981E32"/>
              </a:buCl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03237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12527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" y="934933"/>
            <a:ext cx="11577319" cy="269580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03237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12527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" y="934934"/>
            <a:ext cx="11577319" cy="202691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609441" y="1243584"/>
            <a:ext cx="5180251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11" name="Content Placeholder 15"/>
          <p:cNvSpPr>
            <a:spLocks noGrp="1"/>
          </p:cNvSpPr>
          <p:nvPr>
            <p:ph sz="quarter" idx="15"/>
          </p:nvPr>
        </p:nvSpPr>
        <p:spPr>
          <a:xfrm>
            <a:off x="6195986" y="1252729"/>
            <a:ext cx="5180251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03237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line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12527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" y="934934"/>
            <a:ext cx="11577319" cy="202691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4860718" y="1252728"/>
            <a:ext cx="3255605" cy="2481072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CA" dirty="0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4860718" y="3886200"/>
            <a:ext cx="3255605" cy="2432050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CA" dirty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8321771" y="1243584"/>
            <a:ext cx="3255605" cy="5065522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8"/>
          </p:nvPr>
        </p:nvSpPr>
        <p:spPr>
          <a:xfrm>
            <a:off x="609442" y="1243584"/>
            <a:ext cx="4016387" cy="506552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696461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Chart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12527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" y="934934"/>
            <a:ext cx="11577319" cy="202691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5"/>
          </p:nvPr>
        </p:nvSpPr>
        <p:spPr>
          <a:xfrm>
            <a:off x="8007381" y="1243584"/>
            <a:ext cx="3555074" cy="5065522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6"/>
          </p:nvPr>
        </p:nvSpPr>
        <p:spPr>
          <a:xfrm>
            <a:off x="609441" y="1243584"/>
            <a:ext cx="7311178" cy="506552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954724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88825" cy="6858000"/>
          </a:xfrm>
        </p:spPr>
        <p:txBody>
          <a:bodyPr lIns="432000"/>
          <a:lstStyle>
            <a:lvl1pPr>
              <a:defRPr b="1" baseline="0">
                <a:solidFill>
                  <a:srgbClr val="FF0000"/>
                </a:solidFill>
              </a:defRPr>
            </a:lvl1pPr>
          </a:lstStyle>
          <a:p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>***INSTRUCTIONS ON HOW TO APPLY IMAGE MASKING TO SLIDE LAYOUT***</a:t>
            </a:r>
            <a:br>
              <a:rPr lang="en-CA" dirty="0" smtClean="0"/>
            </a:br>
            <a:r>
              <a:rPr lang="en-CA" dirty="0" smtClean="0"/>
              <a:t>STEP 1: Click icon to insert image</a:t>
            </a:r>
            <a:br>
              <a:rPr lang="en-CA" dirty="0" smtClean="0"/>
            </a:br>
            <a:r>
              <a:rPr lang="en-CA" dirty="0" smtClean="0"/>
              <a:t>STEP 2: Once image is inserted, right-click image, and choose ‘Send to Back’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276916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2273" y="129091"/>
            <a:ext cx="10801946" cy="75303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7554" y="1243584"/>
            <a:ext cx="10810409" cy="50292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18559" y="6318251"/>
            <a:ext cx="425132" cy="539750"/>
          </a:xfrm>
          <a:prstGeom prst="rect">
            <a:avLst/>
          </a:prstGeom>
        </p:spPr>
        <p:txBody>
          <a:bodyPr vert="horz" lIns="72000" tIns="57600" rIns="72000" bIns="45720" rtlCol="0" anchor="ctr"/>
          <a:lstStyle>
            <a:lvl1pPr algn="l">
              <a:defRPr sz="11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1531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0" r:id="rId2"/>
    <p:sldLayoutId id="2147483675" r:id="rId3"/>
    <p:sldLayoutId id="2147483674" r:id="rId4"/>
    <p:sldLayoutId id="2147483671" r:id="rId5"/>
    <p:sldLayoutId id="2147483672" r:id="rId6"/>
    <p:sldLayoutId id="2147483673" r:id="rId7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bg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0" indent="0" algn="l" defTabSz="914400" rtl="0" eaLnBrk="1" latinLnBrk="0" hangingPunct="1">
        <a:lnSpc>
          <a:spcPct val="120000"/>
        </a:lnSpc>
        <a:spcBef>
          <a:spcPts val="0"/>
        </a:spcBef>
        <a:spcAft>
          <a:spcPts val="300"/>
        </a:spcAft>
        <a:buClr>
          <a:schemeClr val="tx1"/>
        </a:buClr>
        <a:buFont typeface="Arial" pitchFamily="34" charset="0"/>
        <a:buNone/>
        <a:defRPr sz="2400" b="0" kern="1200" baseline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457200" indent="-223838" algn="l" defTabSz="914400" rtl="0" eaLnBrk="1" latinLnBrk="0" hangingPunct="1">
        <a:lnSpc>
          <a:spcPct val="120000"/>
        </a:lnSpc>
        <a:spcBef>
          <a:spcPts val="0"/>
        </a:spcBef>
        <a:spcAft>
          <a:spcPts val="0"/>
        </a:spcAft>
        <a:buClr>
          <a:schemeClr val="bg2"/>
        </a:buClr>
        <a:buSzPct val="120000"/>
        <a:buFont typeface="Arial" pitchFamily="34" charset="0"/>
        <a:buChar char="•"/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690563" indent="-233363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20000"/>
        <a:buFont typeface="Arial" pitchFamily="34" charset="0"/>
        <a:buChar char="-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914400" indent="-223838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20000"/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152000" indent="-180000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20000"/>
        <a:buFont typeface="Arial" pitchFamily="34" charset="0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42757" y="274319"/>
            <a:ext cx="6949440" cy="2164081"/>
          </a:xfrm>
        </p:spPr>
        <p:txBody>
          <a:bodyPr/>
          <a:lstStyle/>
          <a:p>
            <a:r>
              <a:rPr lang="en-US" sz="4000" dirty="0" smtClean="0"/>
              <a:t>Correction of Magnet Errors and Dynamic Aperture of </a:t>
            </a:r>
            <a:r>
              <a:rPr lang="en-US" sz="4000" dirty="0"/>
              <a:t>JLEIC </a:t>
            </a:r>
            <a:r>
              <a:rPr lang="en-US" sz="4000" dirty="0" smtClean="0"/>
              <a:t>Electron Collider Ring</a:t>
            </a:r>
            <a:endParaRPr lang="en-CA" sz="4000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742757" y="2895600"/>
            <a:ext cx="8044625" cy="2743200"/>
          </a:xfrm>
        </p:spPr>
        <p:txBody>
          <a:bodyPr/>
          <a:lstStyle/>
          <a:p>
            <a:r>
              <a:rPr lang="en-US" altLang="en-US" sz="2400" dirty="0" smtClean="0"/>
              <a:t>Yuri Nosochkov</a:t>
            </a:r>
            <a:endParaRPr lang="en-CA" altLang="en-US" sz="2400" dirty="0"/>
          </a:p>
          <a:p>
            <a:endParaRPr lang="en-US" altLang="en-US" sz="1200" i="1" dirty="0" smtClean="0"/>
          </a:p>
          <a:p>
            <a:r>
              <a:rPr lang="en-US" altLang="en-US" sz="2000" i="1" dirty="0" smtClean="0"/>
              <a:t>Yunhai </a:t>
            </a:r>
            <a:r>
              <a:rPr lang="en-US" altLang="en-US" sz="2000" i="1" dirty="0"/>
              <a:t>Cai, Fanglei Lin, Vasiliy </a:t>
            </a:r>
            <a:r>
              <a:rPr lang="en-US" altLang="en-US" sz="2000" i="1" dirty="0" smtClean="0"/>
              <a:t>Morozov</a:t>
            </a:r>
            <a:endParaRPr lang="en-US" altLang="en-US" sz="2000" i="1" dirty="0"/>
          </a:p>
          <a:p>
            <a:endParaRPr lang="en-CA" sz="1200" dirty="0"/>
          </a:p>
          <a:p>
            <a:r>
              <a:rPr lang="en-US" sz="2000" dirty="0" smtClean="0"/>
              <a:t>JLEIC </a:t>
            </a:r>
            <a:r>
              <a:rPr lang="en-US" sz="2000" dirty="0"/>
              <a:t>Collaboration </a:t>
            </a:r>
            <a:r>
              <a:rPr lang="en-US" sz="2000" dirty="0" smtClean="0"/>
              <a:t>Meeting, April 1–3, 2019</a:t>
            </a:r>
            <a:endParaRPr lang="en-CA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4964176" y="665850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3715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Orbit and corrector strength vs misalignment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57200" y="1280160"/>
            <a:ext cx="112471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We start with errors comparable or slightly larger than in PEP-2 study and compare to smaller errors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B050"/>
                </a:solidFill>
              </a:rPr>
              <a:t>Orbit and corrector strengths are linearly reduced with smaller magnet X, Y offset errors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No significant improvement from smaller roll angle errors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Minor impact of a factor of 2 reduction of FFQ misalignment on global orbit and corrector strengths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70C0"/>
                </a:solidFill>
              </a:rPr>
              <a:t>Only minor improvement of DA with a smaller misalignment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C00000"/>
                </a:solidFill>
              </a:rPr>
              <a:t>Therefore, we proceed with a conservative misalignment of: </a:t>
            </a:r>
            <a:r>
              <a:rPr lang="en-US" dirty="0" err="1" smtClean="0">
                <a:solidFill>
                  <a:srgbClr val="C00000"/>
                </a:solidFill>
              </a:rPr>
              <a:t>rms</a:t>
            </a:r>
            <a:r>
              <a:rPr lang="en-US" dirty="0" smtClean="0">
                <a:solidFill>
                  <a:srgbClr val="C00000"/>
                </a:solidFill>
              </a:rPr>
              <a:t> X, Y = 0.2 mm, roll = 0.5 </a:t>
            </a:r>
            <a:r>
              <a:rPr lang="en-US" dirty="0" err="1" smtClean="0">
                <a:solidFill>
                  <a:srgbClr val="C00000"/>
                </a:solidFill>
              </a:rPr>
              <a:t>mrad</a:t>
            </a:r>
            <a:endParaRPr lang="en-US" dirty="0" smtClean="0">
              <a:solidFill>
                <a:srgbClr val="C00000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91440" y="3108960"/>
            <a:ext cx="11950879" cy="3291840"/>
            <a:chOff x="91440" y="3017520"/>
            <a:chExt cx="11950879" cy="329184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440" y="3474720"/>
              <a:ext cx="3904159" cy="283464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14800" y="3474720"/>
              <a:ext cx="3904159" cy="283464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38160" y="3474720"/>
              <a:ext cx="3904159" cy="2834640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1188720" y="3017520"/>
              <a:ext cx="215097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accent5">
                      <a:lumMod val="75000"/>
                    </a:schemeClr>
                  </a:solidFill>
                </a:rPr>
                <a:t>Average </a:t>
              </a:r>
              <a:r>
                <a:rPr lang="en-US" b="1" dirty="0" err="1" smtClean="0">
                  <a:solidFill>
                    <a:schemeClr val="accent5">
                      <a:lumMod val="75000"/>
                    </a:schemeClr>
                  </a:solidFill>
                </a:rPr>
                <a:t>rms</a:t>
              </a:r>
              <a:r>
                <a:rPr lang="en-US" b="1" dirty="0" smtClean="0">
                  <a:solidFill>
                    <a:schemeClr val="accent5">
                      <a:lumMod val="75000"/>
                    </a:schemeClr>
                  </a:solidFill>
                </a:rPr>
                <a:t> orbit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389120" y="3017520"/>
              <a:ext cx="382893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accent5">
                      <a:lumMod val="75000"/>
                    </a:schemeClr>
                  </a:solidFill>
                </a:rPr>
                <a:t>Maximum corrector BL @ 12 GeV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8686800" y="3017520"/>
              <a:ext cx="32775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accent5">
                      <a:lumMod val="75000"/>
                    </a:schemeClr>
                  </a:solidFill>
                </a:rPr>
                <a:t>RMS corrector BL @ 12 GeV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263423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Correction of orbit at IP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57200" y="1280160"/>
            <a:ext cx="112471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IP orbit is not specifically corrected by the global orbit correction because there is no IP BPM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residual IP orbit is in the range from 0 to 250 </a:t>
            </a:r>
            <a:r>
              <a:rPr lang="en-US" dirty="0" smtClean="0">
                <a:latin typeface="Symbol" panose="05050102010706020507" pitchFamily="18" charset="2"/>
              </a:rPr>
              <a:t>m</a:t>
            </a:r>
            <a:r>
              <a:rPr lang="en-US" dirty="0" smtClean="0"/>
              <a:t>m for different seeds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C00000"/>
                </a:solidFill>
              </a:rPr>
              <a:t>To correct the IP X, X</a:t>
            </a:r>
            <a:r>
              <a:rPr lang="en-US" dirty="0" smtClean="0">
                <a:solidFill>
                  <a:srgbClr val="C00000"/>
                </a:solidFill>
                <a:sym typeface="Symbol"/>
              </a:rPr>
              <a:t></a:t>
            </a:r>
            <a:r>
              <a:rPr lang="en-US" dirty="0" smtClean="0">
                <a:solidFill>
                  <a:srgbClr val="C00000"/>
                </a:solidFill>
              </a:rPr>
              <a:t>, Y, Y</a:t>
            </a:r>
            <a:r>
              <a:rPr lang="en-US" dirty="0" smtClean="0">
                <a:solidFill>
                  <a:srgbClr val="C00000"/>
                </a:solidFill>
                <a:sym typeface="Symbol"/>
              </a:rPr>
              <a:t></a:t>
            </a:r>
            <a:r>
              <a:rPr lang="en-US" dirty="0" smtClean="0">
                <a:solidFill>
                  <a:srgbClr val="C00000"/>
                </a:solidFill>
              </a:rPr>
              <a:t>, a local IP orbit correction would be more efficient than the global correction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</a:t>
            </a:r>
            <a:r>
              <a:rPr lang="en-US" dirty="0" smtClean="0"/>
              <a:t> complete local system requires two X and two Y correctors on each side of IP (at ~90° and ~180°)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822960" y="2651760"/>
            <a:ext cx="7315200" cy="4114800"/>
            <a:chOff x="1370010" y="2743200"/>
            <a:chExt cx="7315200" cy="4114800"/>
          </a:xfrm>
        </p:grpSpPr>
        <p:pic>
          <p:nvPicPr>
            <p:cNvPr id="7" name="Picture 6"/>
            <p:cNvPicPr>
              <a:picLocks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0010" y="3017520"/>
              <a:ext cx="7315200" cy="384048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3351212" y="2747061"/>
              <a:ext cx="30489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/>
                <a:t>X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103812" y="2743200"/>
              <a:ext cx="47481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/>
                <a:t>X,Y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313612" y="2743200"/>
              <a:ext cx="30489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/>
                <a:t>X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635240" y="2743200"/>
              <a:ext cx="30489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/>
                <a:t>Y</a:t>
              </a:r>
              <a:endParaRPr lang="en-US" sz="1400" b="1" dirty="0" smtClean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265612" y="2743200"/>
              <a:ext cx="30489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/>
                <a:t>Y</a:t>
              </a:r>
              <a:endParaRPr lang="en-US" sz="1400" b="1" dirty="0" smtClean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578622" y="2743200"/>
              <a:ext cx="45493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/>
                <a:t>Y,X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358384" y="4911177"/>
              <a:ext cx="4026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accent5">
                      <a:lumMod val="75000"/>
                    </a:schemeClr>
                  </a:solidFill>
                </a:rPr>
                <a:t>IP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8412480" y="3474720"/>
            <a:ext cx="356616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880" indent="-18288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Example of local correctors creating </a:t>
            </a:r>
            <a:r>
              <a:rPr lang="en-US" dirty="0">
                <a:solidFill>
                  <a:srgbClr val="0070C0"/>
                </a:solidFill>
                <a:latin typeface="Calibri"/>
              </a:rPr>
              <a:t>±</a:t>
            </a:r>
            <a:r>
              <a:rPr lang="en-US" dirty="0">
                <a:solidFill>
                  <a:srgbClr val="0070C0"/>
                </a:solidFill>
              </a:rPr>
              <a:t>100 </a:t>
            </a:r>
            <a:r>
              <a:rPr lang="en-US" dirty="0">
                <a:solidFill>
                  <a:srgbClr val="0070C0"/>
                </a:solidFill>
                <a:latin typeface="Symbol" panose="05050102010706020507" pitchFamily="18" charset="2"/>
              </a:rPr>
              <a:t>m</a:t>
            </a:r>
            <a:r>
              <a:rPr lang="en-US" dirty="0">
                <a:solidFill>
                  <a:srgbClr val="0070C0"/>
                </a:solidFill>
              </a:rPr>
              <a:t>m X, Y offsets at IP using a closed orbit bump </a:t>
            </a:r>
          </a:p>
          <a:p>
            <a:pPr marL="182880" indent="-18288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182880" indent="-182880">
              <a:buFont typeface="Arial" panose="020B0604020202020204" pitchFamily="34" charset="0"/>
              <a:buChar char="•"/>
            </a:pPr>
            <a:r>
              <a:rPr lang="en-US" dirty="0" smtClean="0"/>
              <a:t>The local corrector strengths are in the same range with the global corrector strengths</a:t>
            </a:r>
          </a:p>
          <a:p>
            <a:pPr marL="182880" indent="-18288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182880" indent="-18288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C00000"/>
                </a:solidFill>
              </a:rPr>
              <a:t>The local system is not used in these simulations</a:t>
            </a:r>
          </a:p>
        </p:txBody>
      </p:sp>
    </p:spTree>
    <p:extLst>
      <p:ext uri="{BB962C8B-B14F-4D97-AF65-F5344CB8AC3E}">
        <p14:creationId xmlns:p14="http://schemas.microsoft.com/office/powerpoint/2010/main" val="14127199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 at 5 GeV without magnet errors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2743200"/>
            <a:ext cx="5667328" cy="4114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1371599"/>
            <a:ext cx="3291840" cy="259629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4023360"/>
            <a:ext cx="3291840" cy="24496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57200" y="1280160"/>
            <a:ext cx="74066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C00000"/>
                </a:solidFill>
              </a:rPr>
              <a:t>Sufficiently large on-momentum DA of 15</a:t>
            </a:r>
            <a:r>
              <a:rPr lang="en-US" dirty="0" smtClean="0">
                <a:solidFill>
                  <a:srgbClr val="C00000"/>
                </a:solidFill>
                <a:latin typeface="Symbol" panose="05050102010706020507" pitchFamily="18" charset="2"/>
              </a:rPr>
              <a:t>s</a:t>
            </a:r>
            <a:r>
              <a:rPr lang="en-US" baseline="-25000" dirty="0" smtClean="0">
                <a:solidFill>
                  <a:srgbClr val="C00000"/>
                </a:solidFill>
              </a:rPr>
              <a:t>x</a:t>
            </a:r>
            <a:r>
              <a:rPr lang="en-US" dirty="0" smtClean="0">
                <a:solidFill>
                  <a:srgbClr val="C00000"/>
                </a:solidFill>
              </a:rPr>
              <a:t> x 45</a:t>
            </a:r>
            <a:r>
              <a:rPr lang="en-US" dirty="0" smtClean="0">
                <a:solidFill>
                  <a:srgbClr val="C00000"/>
                </a:solidFill>
                <a:latin typeface="Symbol" panose="05050102010706020507" pitchFamily="18" charset="2"/>
              </a:rPr>
              <a:t>s</a:t>
            </a:r>
            <a:r>
              <a:rPr lang="en-US" baseline="-25000" dirty="0" smtClean="0">
                <a:solidFill>
                  <a:srgbClr val="C00000"/>
                </a:solidFill>
              </a:rPr>
              <a:t>y</a:t>
            </a:r>
            <a:r>
              <a:rPr lang="en-US" dirty="0" smtClean="0"/>
              <a:t> (sigma determined by emittance = 4.6 x 0.92 nm-rad)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70C0"/>
                </a:solidFill>
              </a:rPr>
              <a:t>Off-momentum range is about 8</a:t>
            </a:r>
            <a:r>
              <a:rPr lang="en-US" dirty="0" smtClean="0">
                <a:solidFill>
                  <a:srgbClr val="0070C0"/>
                </a:solidFill>
                <a:latin typeface="Symbol" panose="05050102010706020507" pitchFamily="18" charset="2"/>
              </a:rPr>
              <a:t>s</a:t>
            </a:r>
            <a:r>
              <a:rPr lang="en-US" baseline="-25000" dirty="0" smtClean="0">
                <a:solidFill>
                  <a:srgbClr val="0070C0"/>
                </a:solidFill>
              </a:rPr>
              <a:t>p</a:t>
            </a:r>
            <a:r>
              <a:rPr lang="en-US" dirty="0" smtClean="0">
                <a:solidFill>
                  <a:srgbClr val="0070C0"/>
                </a:solidFill>
              </a:rPr>
              <a:t> (</a:t>
            </a:r>
            <a:r>
              <a:rPr lang="en-US" dirty="0" err="1" smtClean="0">
                <a:solidFill>
                  <a:srgbClr val="0070C0"/>
                </a:solidFill>
                <a:latin typeface="Symbol" panose="05050102010706020507" pitchFamily="18" charset="2"/>
              </a:rPr>
              <a:t>s</a:t>
            </a:r>
            <a:r>
              <a:rPr lang="en-US" baseline="-25000" dirty="0" err="1" smtClean="0">
                <a:solidFill>
                  <a:srgbClr val="0070C0"/>
                </a:solidFill>
              </a:rPr>
              <a:t>p</a:t>
            </a:r>
            <a:r>
              <a:rPr lang="en-US" dirty="0" smtClean="0">
                <a:solidFill>
                  <a:srgbClr val="0070C0"/>
                </a:solidFill>
              </a:rPr>
              <a:t> = 4.6e-4), which may be sufficient;</a:t>
            </a:r>
            <a:r>
              <a:rPr lang="en-US" dirty="0" smtClean="0"/>
              <a:t> it is limited since only linear chromaticity correction is included (no space for FFQ non-linear correction)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904412" y="1695658"/>
            <a:ext cx="10486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Q</a:t>
            </a:r>
            <a:r>
              <a:rPr lang="en-US" baseline="-25000" dirty="0" err="1" smtClean="0"/>
              <a:t>x,y</a:t>
            </a:r>
            <a:r>
              <a:rPr lang="en-US" dirty="0" smtClean="0"/>
              <a:t> vs </a:t>
            </a:r>
            <a:r>
              <a:rPr lang="en-US" dirty="0" smtClean="0">
                <a:latin typeface="Symbol" panose="05050102010706020507" pitchFamily="18" charset="2"/>
              </a:rPr>
              <a:t>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958501" y="4343400"/>
            <a:ext cx="1072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Symbol" panose="05050102010706020507" pitchFamily="18" charset="2"/>
              </a:rPr>
              <a:t>b</a:t>
            </a:r>
            <a:r>
              <a:rPr lang="en-US" dirty="0" smtClean="0"/>
              <a:t>*</a:t>
            </a:r>
            <a:r>
              <a:rPr lang="en-US" baseline="-25000" dirty="0" err="1" smtClean="0"/>
              <a:t>x,y</a:t>
            </a:r>
            <a:r>
              <a:rPr lang="en-US" dirty="0" smtClean="0"/>
              <a:t> vs </a:t>
            </a:r>
            <a:r>
              <a:rPr lang="en-US" dirty="0" smtClean="0">
                <a:latin typeface="Symbol" panose="05050102010706020507" pitchFamily="18" charset="2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11576973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 with misalignment and corrections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560320"/>
            <a:ext cx="5919204" cy="429768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1280160"/>
            <a:ext cx="112471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70C0"/>
                </a:solidFill>
              </a:rPr>
              <a:t>Conservative </a:t>
            </a:r>
            <a:r>
              <a:rPr lang="en-US" dirty="0" err="1" smtClean="0">
                <a:solidFill>
                  <a:srgbClr val="0070C0"/>
                </a:solidFill>
              </a:rPr>
              <a:t>rms</a:t>
            </a:r>
            <a:r>
              <a:rPr lang="en-US" dirty="0" smtClean="0">
                <a:solidFill>
                  <a:srgbClr val="0070C0"/>
                </a:solidFill>
              </a:rPr>
              <a:t> misalignment: X, Y = 0.2 mm, roll = 0.5 </a:t>
            </a:r>
            <a:r>
              <a:rPr lang="en-US" dirty="0" err="1" smtClean="0">
                <a:solidFill>
                  <a:srgbClr val="0070C0"/>
                </a:solidFill>
              </a:rPr>
              <a:t>mrad</a:t>
            </a:r>
            <a:r>
              <a:rPr lang="en-US" dirty="0" smtClean="0">
                <a:solidFill>
                  <a:srgbClr val="0070C0"/>
                </a:solidFill>
              </a:rPr>
              <a:t> in all magnets, generated within </a:t>
            </a:r>
            <a:r>
              <a:rPr lang="en-US" dirty="0" smtClean="0">
                <a:solidFill>
                  <a:srgbClr val="0070C0"/>
                </a:solidFill>
                <a:latin typeface="Calibri"/>
              </a:rPr>
              <a:t>±</a:t>
            </a:r>
            <a:r>
              <a:rPr lang="en-US" dirty="0" smtClean="0">
                <a:solidFill>
                  <a:srgbClr val="0070C0"/>
                </a:solidFill>
              </a:rPr>
              <a:t>3</a:t>
            </a:r>
            <a:r>
              <a:rPr lang="en-US" dirty="0" smtClean="0">
                <a:solidFill>
                  <a:srgbClr val="0070C0"/>
                </a:solidFill>
                <a:latin typeface="Symbol" panose="05050102010706020507" pitchFamily="18" charset="2"/>
              </a:rPr>
              <a:t>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C00000"/>
                </a:solidFill>
              </a:rPr>
              <a:t>DA with misalignment and corrections is 14.5</a:t>
            </a:r>
            <a:r>
              <a:rPr lang="en-US" dirty="0" smtClean="0">
                <a:solidFill>
                  <a:srgbClr val="C00000"/>
                </a:solidFill>
                <a:latin typeface="Symbol" panose="05050102010706020507" pitchFamily="18" charset="2"/>
              </a:rPr>
              <a:t>s</a:t>
            </a:r>
            <a:r>
              <a:rPr lang="en-US" baseline="-25000" dirty="0" smtClean="0">
                <a:solidFill>
                  <a:srgbClr val="C00000"/>
                </a:solidFill>
              </a:rPr>
              <a:t>x</a:t>
            </a:r>
            <a:r>
              <a:rPr lang="en-US" dirty="0" smtClean="0">
                <a:solidFill>
                  <a:srgbClr val="C00000"/>
                </a:solidFill>
              </a:rPr>
              <a:t> x 44</a:t>
            </a:r>
            <a:r>
              <a:rPr lang="en-US" dirty="0" smtClean="0">
                <a:solidFill>
                  <a:srgbClr val="C00000"/>
                </a:solidFill>
                <a:latin typeface="Symbol" panose="05050102010706020507" pitchFamily="18" charset="2"/>
              </a:rPr>
              <a:t>s</a:t>
            </a:r>
            <a:r>
              <a:rPr lang="en-US" baseline="-25000" dirty="0" smtClean="0">
                <a:solidFill>
                  <a:srgbClr val="C00000"/>
                </a:solidFill>
              </a:rPr>
              <a:t>y</a:t>
            </a:r>
            <a:r>
              <a:rPr lang="en-US" dirty="0" smtClean="0">
                <a:solidFill>
                  <a:srgbClr val="C00000"/>
                </a:solidFill>
              </a:rPr>
              <a:t> – nearly the same as without errors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Dispersion, coupling and beta beat corrections are also included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70C0"/>
                </a:solidFill>
              </a:rPr>
              <a:t>In 10 seeds: </a:t>
            </a:r>
            <a:r>
              <a:rPr lang="en-US" dirty="0" err="1" smtClean="0">
                <a:solidFill>
                  <a:srgbClr val="0070C0"/>
                </a:solidFill>
              </a:rPr>
              <a:t>rms</a:t>
            </a:r>
            <a:r>
              <a:rPr lang="en-US" dirty="0" smtClean="0">
                <a:solidFill>
                  <a:srgbClr val="0070C0"/>
                </a:solidFill>
              </a:rPr>
              <a:t> orbit &lt; 200 </a:t>
            </a:r>
            <a:r>
              <a:rPr lang="en-US" dirty="0" smtClean="0">
                <a:solidFill>
                  <a:srgbClr val="0070C0"/>
                </a:solidFill>
                <a:latin typeface="Symbol" panose="05050102010706020507" pitchFamily="18" charset="2"/>
              </a:rPr>
              <a:t>m</a:t>
            </a:r>
            <a:r>
              <a:rPr lang="en-US" dirty="0" smtClean="0">
                <a:solidFill>
                  <a:srgbClr val="0070C0"/>
                </a:solidFill>
              </a:rPr>
              <a:t>m, </a:t>
            </a:r>
            <a:r>
              <a:rPr lang="en-US" dirty="0" err="1" smtClean="0">
                <a:solidFill>
                  <a:srgbClr val="0070C0"/>
                </a:solidFill>
              </a:rPr>
              <a:t>rms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smtClean="0">
                <a:solidFill>
                  <a:srgbClr val="0070C0"/>
                </a:solidFill>
                <a:latin typeface="Symbol" panose="05050102010706020507" pitchFamily="18" charset="2"/>
              </a:rPr>
              <a:t>Db</a:t>
            </a:r>
            <a:r>
              <a:rPr lang="en-US" dirty="0" smtClean="0">
                <a:solidFill>
                  <a:srgbClr val="0070C0"/>
                </a:solidFill>
              </a:rPr>
              <a:t> &lt; 3 m, </a:t>
            </a:r>
            <a:r>
              <a:rPr lang="en-US" dirty="0" smtClean="0">
                <a:solidFill>
                  <a:srgbClr val="0070C0"/>
                </a:solidFill>
                <a:latin typeface="Symbol" panose="05050102010706020507" pitchFamily="18" charset="2"/>
              </a:rPr>
              <a:t>Db</a:t>
            </a:r>
            <a:r>
              <a:rPr lang="en-US" dirty="0" smtClean="0">
                <a:solidFill>
                  <a:srgbClr val="0070C0"/>
                </a:solidFill>
              </a:rPr>
              <a:t>*/</a:t>
            </a:r>
            <a:r>
              <a:rPr lang="en-US" dirty="0" smtClean="0">
                <a:solidFill>
                  <a:srgbClr val="0070C0"/>
                </a:solidFill>
                <a:latin typeface="Symbol" panose="05050102010706020507" pitchFamily="18" charset="2"/>
              </a:rPr>
              <a:t>b</a:t>
            </a:r>
            <a:r>
              <a:rPr lang="en-US" dirty="0" smtClean="0">
                <a:solidFill>
                  <a:srgbClr val="0070C0"/>
                </a:solidFill>
              </a:rPr>
              <a:t>* &lt; 3%, </a:t>
            </a:r>
            <a:r>
              <a:rPr lang="en-US" dirty="0" err="1" smtClean="0">
                <a:solidFill>
                  <a:srgbClr val="0070C0"/>
                </a:solidFill>
              </a:rPr>
              <a:t>rms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Symbol" panose="05050102010706020507" pitchFamily="18" charset="2"/>
              </a:rPr>
              <a:t>D</a:t>
            </a:r>
            <a:r>
              <a:rPr lang="en-US" dirty="0" err="1" smtClean="0">
                <a:solidFill>
                  <a:srgbClr val="0070C0"/>
                </a:solidFill>
              </a:rPr>
              <a:t>D</a:t>
            </a:r>
            <a:r>
              <a:rPr lang="en-US" baseline="-25000" dirty="0" err="1" smtClean="0">
                <a:solidFill>
                  <a:srgbClr val="0070C0"/>
                </a:solidFill>
              </a:rPr>
              <a:t>x</a:t>
            </a:r>
            <a:r>
              <a:rPr lang="en-US" dirty="0" smtClean="0">
                <a:solidFill>
                  <a:srgbClr val="0070C0"/>
                </a:solidFill>
              </a:rPr>
              <a:t> &lt; 3 cm, </a:t>
            </a:r>
            <a:r>
              <a:rPr lang="en-US" dirty="0" err="1" smtClean="0">
                <a:solidFill>
                  <a:srgbClr val="0070C0"/>
                </a:solidFill>
              </a:rPr>
              <a:t>rms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Symbol" panose="05050102010706020507" pitchFamily="18" charset="2"/>
              </a:rPr>
              <a:t>D</a:t>
            </a:r>
            <a:r>
              <a:rPr lang="en-US" dirty="0" err="1" smtClean="0">
                <a:solidFill>
                  <a:srgbClr val="0070C0"/>
                </a:solidFill>
              </a:rPr>
              <a:t>D</a:t>
            </a:r>
            <a:r>
              <a:rPr lang="en-US" baseline="-25000" dirty="0" err="1" smtClean="0">
                <a:solidFill>
                  <a:srgbClr val="0070C0"/>
                </a:solidFill>
              </a:rPr>
              <a:t>y</a:t>
            </a:r>
            <a:r>
              <a:rPr lang="en-US" dirty="0" smtClean="0">
                <a:solidFill>
                  <a:srgbClr val="0070C0"/>
                </a:solidFill>
              </a:rPr>
              <a:t> &lt; 5 mm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0880" y="3474720"/>
            <a:ext cx="4470037" cy="3200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223760" y="2560320"/>
            <a:ext cx="47904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accent5">
                    <a:lumMod val="75000"/>
                  </a:schemeClr>
                </a:solidFill>
              </a:rPr>
              <a:t>Example of dispersion after corrections</a:t>
            </a:r>
            <a:endParaRPr lang="en-US" sz="1600" b="1" dirty="0">
              <a:solidFill>
                <a:schemeClr val="accent5">
                  <a:lumMod val="75000"/>
                </a:schemeClr>
              </a:solidFill>
            </a:endParaRPr>
          </a:p>
          <a:p>
            <a:pPr marL="182880" indent="-18288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C00000"/>
                </a:solidFill>
              </a:rPr>
              <a:t>W</a:t>
            </a:r>
            <a:r>
              <a:rPr lang="en-US" sz="1600" dirty="0" smtClean="0">
                <a:solidFill>
                  <a:srgbClr val="C00000"/>
                </a:solidFill>
              </a:rPr>
              <a:t>ell corrected vertical dispersion</a:t>
            </a:r>
          </a:p>
          <a:p>
            <a:pPr marL="182880" indent="-182880">
              <a:buFont typeface="Arial" panose="020B0604020202020204" pitchFamily="34" charset="0"/>
              <a:buChar char="•"/>
            </a:pPr>
            <a:r>
              <a:rPr lang="en-US" sz="1600" dirty="0"/>
              <a:t>H</a:t>
            </a:r>
            <a:r>
              <a:rPr lang="en-US" sz="1600" dirty="0" smtClean="0"/>
              <a:t>orizontal dispersion is not specifically corrected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466012" y="6488668"/>
            <a:ext cx="402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IP</a:t>
            </a:r>
          </a:p>
        </p:txBody>
      </p:sp>
    </p:spTree>
    <p:extLst>
      <p:ext uri="{BB962C8B-B14F-4D97-AF65-F5344CB8AC3E}">
        <p14:creationId xmlns:p14="http://schemas.microsoft.com/office/powerpoint/2010/main" val="42555739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 with misalignment and multipole field errors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468880"/>
            <a:ext cx="6045144" cy="438912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1280160"/>
            <a:ext cx="112471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RMS misalignment: X, Y = 0.2 mm, roll = 0.5 </a:t>
            </a:r>
            <a:r>
              <a:rPr lang="en-US" dirty="0" err="1" smtClean="0"/>
              <a:t>mrad</a:t>
            </a:r>
            <a:r>
              <a:rPr lang="en-US" dirty="0" smtClean="0"/>
              <a:t> in all magnets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70C0"/>
                </a:solidFill>
              </a:rPr>
              <a:t>PEP-2 measured normal multipole field errors are assigned to all magnets including FFQ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C00000"/>
                </a:solidFill>
              </a:rPr>
              <a:t>DA after corrections is 10.1</a:t>
            </a:r>
            <a:r>
              <a:rPr lang="en-US" dirty="0" smtClean="0">
                <a:solidFill>
                  <a:srgbClr val="C00000"/>
                </a:solidFill>
                <a:latin typeface="Symbol" panose="05050102010706020507" pitchFamily="18" charset="2"/>
              </a:rPr>
              <a:t>s</a:t>
            </a:r>
            <a:r>
              <a:rPr lang="en-US" baseline="-25000" dirty="0" smtClean="0">
                <a:solidFill>
                  <a:srgbClr val="C00000"/>
                </a:solidFill>
              </a:rPr>
              <a:t>x</a:t>
            </a:r>
            <a:r>
              <a:rPr lang="en-US" dirty="0" smtClean="0">
                <a:solidFill>
                  <a:srgbClr val="C00000"/>
                </a:solidFill>
              </a:rPr>
              <a:t> x 41.5</a:t>
            </a:r>
            <a:r>
              <a:rPr lang="en-US" dirty="0" smtClean="0">
                <a:solidFill>
                  <a:srgbClr val="C00000"/>
                </a:solidFill>
                <a:latin typeface="Symbol" panose="05050102010706020507" pitchFamily="18" charset="2"/>
              </a:rPr>
              <a:t>s</a:t>
            </a:r>
            <a:r>
              <a:rPr lang="en-US" baseline="-25000" dirty="0" smtClean="0">
                <a:solidFill>
                  <a:srgbClr val="C00000"/>
                </a:solidFill>
              </a:rPr>
              <a:t>y</a:t>
            </a:r>
            <a:r>
              <a:rPr lang="en-US" dirty="0" smtClean="0">
                <a:solidFill>
                  <a:srgbClr val="C00000"/>
                </a:solidFill>
              </a:rPr>
              <a:t> – about 4</a:t>
            </a:r>
            <a:r>
              <a:rPr lang="en-US" dirty="0" smtClean="0">
                <a:solidFill>
                  <a:srgbClr val="C00000"/>
                </a:solidFill>
                <a:latin typeface="Symbol" panose="05050102010706020507" pitchFamily="18" charset="2"/>
              </a:rPr>
              <a:t>s</a:t>
            </a:r>
            <a:r>
              <a:rPr lang="en-US" baseline="-25000" dirty="0" smtClean="0">
                <a:solidFill>
                  <a:srgbClr val="C00000"/>
                </a:solidFill>
              </a:rPr>
              <a:t>x</a:t>
            </a:r>
            <a:r>
              <a:rPr lang="en-US" dirty="0" smtClean="0">
                <a:solidFill>
                  <a:srgbClr val="C00000"/>
                </a:solidFill>
              </a:rPr>
              <a:t> reduction relative to DA w/o multipoles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70C0"/>
                </a:solidFill>
              </a:rPr>
              <a:t>Still above 10</a:t>
            </a:r>
            <a:r>
              <a:rPr lang="en-US" dirty="0" smtClean="0">
                <a:solidFill>
                  <a:srgbClr val="0070C0"/>
                </a:solidFill>
                <a:latin typeface="Symbol" panose="05050102010706020507" pitchFamily="18" charset="2"/>
              </a:rPr>
              <a:t>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3840" y="2377440"/>
            <a:ext cx="3177094" cy="438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1139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 with misalignment, multipole and field strength errors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1" y="2743202"/>
            <a:ext cx="5667323" cy="411479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1280160"/>
            <a:ext cx="112471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RMS misalignment: X, Y = 0.2 mm, roll = 0.5 </a:t>
            </a:r>
            <a:r>
              <a:rPr lang="en-US" dirty="0" err="1" smtClean="0"/>
              <a:t>mrad</a:t>
            </a:r>
            <a:r>
              <a:rPr lang="en-US" dirty="0" smtClean="0"/>
              <a:t> in all magnets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PEP-2 measured multipole field errors in all magnets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M</a:t>
            </a:r>
            <a:r>
              <a:rPr lang="en-US" dirty="0" smtClean="0">
                <a:solidFill>
                  <a:srgbClr val="0070C0"/>
                </a:solidFill>
              </a:rPr>
              <a:t>agnet strength errors are based on PEP-2 design study: </a:t>
            </a:r>
            <a:r>
              <a:rPr lang="en-US" dirty="0" err="1" smtClean="0">
                <a:solidFill>
                  <a:srgbClr val="0070C0"/>
                </a:solidFill>
              </a:rPr>
              <a:t>rms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smtClean="0">
                <a:solidFill>
                  <a:srgbClr val="0070C0"/>
                </a:solidFill>
                <a:latin typeface="Symbol" panose="05050102010706020507" pitchFamily="18" charset="2"/>
              </a:rPr>
              <a:t>D</a:t>
            </a:r>
            <a:r>
              <a:rPr lang="en-US" dirty="0" smtClean="0">
                <a:solidFill>
                  <a:srgbClr val="0070C0"/>
                </a:solidFill>
              </a:rPr>
              <a:t>B/B = 0.1% in dipoles &amp; quadrupoles, 0.2% in sextupoles; except we use 0.05% in FFQ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C00000"/>
                </a:solidFill>
              </a:rPr>
              <a:t>DA after corrections is 9.4</a:t>
            </a:r>
            <a:r>
              <a:rPr lang="en-US" dirty="0" smtClean="0">
                <a:solidFill>
                  <a:srgbClr val="C00000"/>
                </a:solidFill>
                <a:latin typeface="Symbol" panose="05050102010706020507" pitchFamily="18" charset="2"/>
              </a:rPr>
              <a:t>s</a:t>
            </a:r>
            <a:r>
              <a:rPr lang="en-US" baseline="-25000" dirty="0" smtClean="0">
                <a:solidFill>
                  <a:srgbClr val="C00000"/>
                </a:solidFill>
              </a:rPr>
              <a:t>x</a:t>
            </a:r>
            <a:r>
              <a:rPr lang="en-US" dirty="0" smtClean="0">
                <a:solidFill>
                  <a:srgbClr val="C00000"/>
                </a:solidFill>
              </a:rPr>
              <a:t> x 40.6</a:t>
            </a:r>
            <a:r>
              <a:rPr lang="en-US" dirty="0" smtClean="0">
                <a:solidFill>
                  <a:srgbClr val="C00000"/>
                </a:solidFill>
                <a:latin typeface="Symbol" panose="05050102010706020507" pitchFamily="18" charset="2"/>
              </a:rPr>
              <a:t>s</a:t>
            </a:r>
            <a:r>
              <a:rPr lang="en-US" baseline="-25000" dirty="0" smtClean="0">
                <a:solidFill>
                  <a:srgbClr val="C00000"/>
                </a:solidFill>
              </a:rPr>
              <a:t>y</a:t>
            </a:r>
            <a:r>
              <a:rPr lang="en-US" dirty="0" smtClean="0">
                <a:solidFill>
                  <a:srgbClr val="C00000"/>
                </a:solidFill>
              </a:rPr>
              <a:t> – about 0.7</a:t>
            </a:r>
            <a:r>
              <a:rPr lang="en-US" dirty="0" smtClean="0">
                <a:solidFill>
                  <a:srgbClr val="C00000"/>
                </a:solidFill>
                <a:latin typeface="Symbol" panose="05050102010706020507" pitchFamily="18" charset="2"/>
              </a:rPr>
              <a:t>s</a:t>
            </a:r>
            <a:r>
              <a:rPr lang="en-US" baseline="-25000" dirty="0" smtClean="0">
                <a:solidFill>
                  <a:srgbClr val="C00000"/>
                </a:solidFill>
              </a:rPr>
              <a:t>x</a:t>
            </a:r>
            <a:r>
              <a:rPr lang="en-US" dirty="0" smtClean="0">
                <a:solidFill>
                  <a:srgbClr val="C00000"/>
                </a:solidFill>
              </a:rPr>
              <a:t> reduction relative to DA w/o the strength errors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766560" y="3291840"/>
            <a:ext cx="53035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880" indent="-18288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70C0"/>
                </a:solidFill>
              </a:rPr>
              <a:t>FFQ strength errors were studied in the range from 0.1% to 0.01%</a:t>
            </a:r>
          </a:p>
          <a:p>
            <a:pPr marL="182880" indent="-182880">
              <a:buFont typeface="Arial" panose="020B0604020202020204" pitchFamily="34" charset="0"/>
              <a:buChar char="•"/>
            </a:pPr>
            <a:r>
              <a:rPr lang="en-US" dirty="0" smtClean="0"/>
              <a:t>At 0.1% FFQ </a:t>
            </a:r>
            <a:r>
              <a:rPr lang="en-US" dirty="0" err="1" smtClean="0"/>
              <a:t>rms</a:t>
            </a:r>
            <a:r>
              <a:rPr lang="en-US" dirty="0" smtClean="0"/>
              <a:t> errors, some seeds developed instability during the correction process</a:t>
            </a:r>
          </a:p>
          <a:p>
            <a:pPr marL="182880" indent="-182880">
              <a:buFont typeface="Arial" panose="020B0604020202020204" pitchFamily="34" charset="0"/>
              <a:buChar char="•"/>
            </a:pPr>
            <a:r>
              <a:rPr lang="en-US" dirty="0" smtClean="0"/>
              <a:t>At 0.05% and lower errors, no instability</a:t>
            </a:r>
          </a:p>
          <a:p>
            <a:pPr marL="182880" indent="-18288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C00000"/>
                </a:solidFill>
              </a:rPr>
              <a:t>Since there is only minor DA improvement at less than 0.05% of FFQ error, we use the more conservative 0.05% value in this calculation</a:t>
            </a:r>
          </a:p>
        </p:txBody>
      </p:sp>
    </p:spTree>
    <p:extLst>
      <p:ext uri="{BB962C8B-B14F-4D97-AF65-F5344CB8AC3E}">
        <p14:creationId xmlns:p14="http://schemas.microsoft.com/office/powerpoint/2010/main" val="41788773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Possible DA improvement with a better multipole field quality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1280160"/>
            <a:ext cx="112471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70C0"/>
                </a:solidFill>
              </a:rPr>
              <a:t>A factor of 2 reduction of </a:t>
            </a:r>
            <a:r>
              <a:rPr lang="en-US" dirty="0" smtClean="0">
                <a:solidFill>
                  <a:srgbClr val="0070C0"/>
                </a:solidFill>
              </a:rPr>
              <a:t>PEP-2 multipole </a:t>
            </a:r>
            <a:r>
              <a:rPr lang="en-US" dirty="0" smtClean="0">
                <a:solidFill>
                  <a:srgbClr val="0070C0"/>
                </a:solidFill>
              </a:rPr>
              <a:t>field in all magnets increases the DA by 2.2</a:t>
            </a:r>
            <a:r>
              <a:rPr lang="en-US" dirty="0" smtClean="0">
                <a:solidFill>
                  <a:srgbClr val="0070C0"/>
                </a:solidFill>
                <a:latin typeface="Symbol" panose="05050102010706020507" pitchFamily="18" charset="2"/>
              </a:rPr>
              <a:t>s</a:t>
            </a:r>
            <a:r>
              <a:rPr lang="en-US" baseline="-25000" dirty="0" smtClean="0">
                <a:solidFill>
                  <a:srgbClr val="0070C0"/>
                </a:solidFill>
              </a:rPr>
              <a:t>x</a:t>
            </a:r>
            <a:r>
              <a:rPr lang="en-US" dirty="0" smtClean="0">
                <a:solidFill>
                  <a:srgbClr val="0070C0"/>
                </a:solidFill>
              </a:rPr>
              <a:t> (11.6</a:t>
            </a:r>
            <a:r>
              <a:rPr lang="en-US" dirty="0" smtClean="0">
                <a:solidFill>
                  <a:srgbClr val="0070C0"/>
                </a:solidFill>
                <a:latin typeface="Symbol" panose="05050102010706020507" pitchFamily="18" charset="2"/>
              </a:rPr>
              <a:t>s</a:t>
            </a:r>
            <a:r>
              <a:rPr lang="en-US" baseline="-25000" dirty="0" smtClean="0">
                <a:solidFill>
                  <a:srgbClr val="0070C0"/>
                </a:solidFill>
              </a:rPr>
              <a:t>x</a:t>
            </a:r>
            <a:r>
              <a:rPr lang="en-US" dirty="0" smtClean="0">
                <a:solidFill>
                  <a:srgbClr val="0070C0"/>
                </a:solidFill>
              </a:rPr>
              <a:t> vs 9.4</a:t>
            </a:r>
            <a:r>
              <a:rPr lang="en-US" dirty="0" smtClean="0">
                <a:solidFill>
                  <a:srgbClr val="0070C0"/>
                </a:solidFill>
                <a:latin typeface="Symbol" panose="05050102010706020507" pitchFamily="18" charset="2"/>
              </a:rPr>
              <a:t>s</a:t>
            </a:r>
            <a:r>
              <a:rPr lang="en-US" baseline="-25000" dirty="0" smtClean="0">
                <a:solidFill>
                  <a:srgbClr val="0070C0"/>
                </a:solidFill>
              </a:rPr>
              <a:t>x</a:t>
            </a:r>
            <a:r>
              <a:rPr lang="en-US" dirty="0" smtClean="0">
                <a:solidFill>
                  <a:srgbClr val="0070C0"/>
                </a:solidFill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 factor of 2 reduction of </a:t>
            </a:r>
            <a:r>
              <a:rPr lang="en-US" dirty="0" smtClean="0"/>
              <a:t>PEP-2 multipole </a:t>
            </a:r>
            <a:r>
              <a:rPr lang="en-US" dirty="0"/>
              <a:t>field </a:t>
            </a:r>
            <a:r>
              <a:rPr lang="en-US" dirty="0" smtClean="0"/>
              <a:t>in FFQ (only) increases </a:t>
            </a:r>
            <a:r>
              <a:rPr lang="en-US" dirty="0"/>
              <a:t>the DA by </a:t>
            </a:r>
            <a:r>
              <a:rPr lang="en-US" dirty="0" smtClean="0"/>
              <a:t>~1</a:t>
            </a:r>
            <a:r>
              <a:rPr lang="en-US" dirty="0" smtClean="0">
                <a:latin typeface="Symbol" panose="05050102010706020507" pitchFamily="18" charset="2"/>
              </a:rPr>
              <a:t>s</a:t>
            </a:r>
            <a:r>
              <a:rPr lang="en-US" baseline="-25000" dirty="0" smtClean="0"/>
              <a:t>x</a:t>
            </a:r>
            <a:r>
              <a:rPr lang="en-US" dirty="0" smtClean="0"/>
              <a:t> </a:t>
            </a:r>
            <a:r>
              <a:rPr lang="en-US" dirty="0"/>
              <a:t>(</a:t>
            </a:r>
            <a:r>
              <a:rPr lang="en-US" dirty="0" smtClean="0"/>
              <a:t>10.4</a:t>
            </a:r>
            <a:r>
              <a:rPr lang="en-US" dirty="0" smtClean="0">
                <a:latin typeface="Symbol" panose="05050102010706020507" pitchFamily="18" charset="2"/>
              </a:rPr>
              <a:t>s</a:t>
            </a:r>
            <a:r>
              <a:rPr lang="en-US" baseline="-25000" dirty="0" smtClean="0"/>
              <a:t>x</a:t>
            </a:r>
            <a:r>
              <a:rPr lang="en-US" dirty="0" smtClean="0"/>
              <a:t> </a:t>
            </a:r>
            <a:r>
              <a:rPr lang="en-US" dirty="0"/>
              <a:t>vs 9.4</a:t>
            </a:r>
            <a:r>
              <a:rPr lang="en-US" dirty="0">
                <a:latin typeface="Symbol" panose="05050102010706020507" pitchFamily="18" charset="2"/>
              </a:rPr>
              <a:t>s</a:t>
            </a:r>
            <a:r>
              <a:rPr lang="en-US" baseline="-25000" dirty="0"/>
              <a:t>x</a:t>
            </a:r>
            <a:r>
              <a:rPr lang="en-US" dirty="0" smtClean="0"/>
              <a:t>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70C0"/>
                </a:solidFill>
              </a:rPr>
              <a:t>Better DA improvement if FFQ multipoles are reduced more</a:t>
            </a:r>
            <a:endParaRPr lang="en-US" dirty="0" smtClean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C00000"/>
                </a:solidFill>
              </a:rPr>
              <a:t>Further optimization of the FFQ field quality should be performed for maximum DA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274320" y="2560320"/>
            <a:ext cx="11703717" cy="4206240"/>
            <a:chOff x="274320" y="2377440"/>
            <a:chExt cx="11703717" cy="420624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0901" y="2743200"/>
              <a:ext cx="5289506" cy="384048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00800" y="2743200"/>
              <a:ext cx="5299789" cy="3840480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274320" y="2377440"/>
              <a:ext cx="575991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solidFill>
                    <a:schemeClr val="accent5">
                      <a:lumMod val="75000"/>
                    </a:schemeClr>
                  </a:solidFill>
                </a:rPr>
                <a:t>A</a:t>
              </a:r>
              <a:r>
                <a:rPr lang="en-US" sz="1600" b="1" dirty="0" smtClean="0">
                  <a:solidFill>
                    <a:schemeClr val="accent5">
                      <a:lumMod val="75000"/>
                    </a:schemeClr>
                  </a:solidFill>
                </a:rPr>
                <a:t>ll magnets: 1) PEP-2 </a:t>
              </a:r>
              <a:r>
                <a:rPr lang="en-US" sz="1600" b="1" dirty="0" err="1" smtClean="0">
                  <a:solidFill>
                    <a:schemeClr val="accent5">
                      <a:lumMod val="75000"/>
                    </a:schemeClr>
                  </a:solidFill>
                </a:rPr>
                <a:t>mult</a:t>
              </a:r>
              <a:r>
                <a:rPr lang="en-US" sz="1600" b="1" dirty="0" smtClean="0">
                  <a:solidFill>
                    <a:schemeClr val="accent5">
                      <a:lumMod val="75000"/>
                    </a:schemeClr>
                  </a:solidFill>
                </a:rPr>
                <a:t>, 2) half PEP-2 </a:t>
              </a:r>
              <a:r>
                <a:rPr lang="en-US" sz="1600" b="1" dirty="0" err="1" smtClean="0">
                  <a:solidFill>
                    <a:schemeClr val="accent5">
                      <a:lumMod val="75000"/>
                    </a:schemeClr>
                  </a:solidFill>
                </a:rPr>
                <a:t>mult</a:t>
              </a:r>
              <a:r>
                <a:rPr lang="en-US" sz="1600" b="1" dirty="0" smtClean="0">
                  <a:solidFill>
                    <a:schemeClr val="accent5">
                      <a:lumMod val="75000"/>
                    </a:schemeClr>
                  </a:solidFill>
                </a:rPr>
                <a:t>, 3) no </a:t>
              </a:r>
              <a:r>
                <a:rPr lang="en-US" sz="1600" b="1" dirty="0" err="1" smtClean="0">
                  <a:solidFill>
                    <a:schemeClr val="accent5">
                      <a:lumMod val="75000"/>
                    </a:schemeClr>
                  </a:solidFill>
                </a:rPr>
                <a:t>mult</a:t>
              </a:r>
              <a:endParaRPr lang="en-US" sz="1600" b="1" dirty="0" smtClean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492240" y="2377440"/>
              <a:ext cx="548579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solidFill>
                    <a:schemeClr val="accent5">
                      <a:lumMod val="75000"/>
                    </a:schemeClr>
                  </a:solidFill>
                </a:rPr>
                <a:t>FFQ only: 1) PEP-2 </a:t>
              </a:r>
              <a:r>
                <a:rPr lang="en-US" sz="1600" b="1" dirty="0" err="1" smtClean="0">
                  <a:solidFill>
                    <a:schemeClr val="accent5">
                      <a:lumMod val="75000"/>
                    </a:schemeClr>
                  </a:solidFill>
                </a:rPr>
                <a:t>mult</a:t>
              </a:r>
              <a:r>
                <a:rPr lang="en-US" sz="1600" b="1" dirty="0" smtClean="0">
                  <a:solidFill>
                    <a:schemeClr val="accent5">
                      <a:lumMod val="75000"/>
                    </a:schemeClr>
                  </a:solidFill>
                </a:rPr>
                <a:t>, 2) half PEP-2 </a:t>
              </a:r>
              <a:r>
                <a:rPr lang="en-US" sz="1600" b="1" dirty="0" err="1" smtClean="0">
                  <a:solidFill>
                    <a:schemeClr val="accent5">
                      <a:lumMod val="75000"/>
                    </a:schemeClr>
                  </a:solidFill>
                </a:rPr>
                <a:t>mult</a:t>
              </a:r>
              <a:r>
                <a:rPr lang="en-US" sz="1600" b="1" dirty="0" smtClean="0">
                  <a:solidFill>
                    <a:schemeClr val="accent5">
                      <a:lumMod val="75000"/>
                    </a:schemeClr>
                  </a:solidFill>
                </a:rPr>
                <a:t>, 3) no </a:t>
              </a:r>
              <a:r>
                <a:rPr lang="en-US" sz="1600" b="1" dirty="0" err="1" smtClean="0">
                  <a:solidFill>
                    <a:schemeClr val="accent5">
                      <a:lumMod val="75000"/>
                    </a:schemeClr>
                  </a:solidFill>
                </a:rPr>
                <a:t>mult</a:t>
              </a:r>
              <a:endParaRPr lang="en-US" sz="1600" b="1" dirty="0" smtClean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54699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775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Orbit correction system is designed for the electron collider ring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Tracking simulations using LEGO are performed including alignment errors, magnet strength errors, non-linear field errors, and the corresponding corrections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C00000"/>
                </a:solidFill>
              </a:rPr>
              <a:t>Conservative alignment and field strength errors are used</a:t>
            </a:r>
          </a:p>
          <a:p>
            <a:pPr marL="800100" lvl="1" indent="-342900"/>
            <a:r>
              <a:rPr lang="en-US" dirty="0" smtClean="0">
                <a:solidFill>
                  <a:srgbClr val="0070C0"/>
                </a:solidFill>
              </a:rPr>
              <a:t>If smaller errors are achievable, this would reduce the corrector strength budget and improve the DA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PEP-2 HER measured multipole field errors are used, which is especially relevant if the PEP-2 magnets will be re-used in the electron ring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C00000"/>
                </a:solidFill>
              </a:rPr>
              <a:t>Minimum DA in 10 seeds with the errors and corrections at 5 GeV is </a:t>
            </a:r>
            <a:r>
              <a:rPr lang="en-US" dirty="0">
                <a:solidFill>
                  <a:srgbClr val="C00000"/>
                </a:solidFill>
              </a:rPr>
              <a:t>~</a:t>
            </a:r>
            <a:r>
              <a:rPr lang="en-US" dirty="0" smtClean="0">
                <a:solidFill>
                  <a:srgbClr val="C00000"/>
                </a:solidFill>
              </a:rPr>
              <a:t>9.4</a:t>
            </a:r>
            <a:r>
              <a:rPr lang="en-US" dirty="0" smtClean="0">
                <a:solidFill>
                  <a:srgbClr val="C00000"/>
                </a:solidFill>
                <a:latin typeface="Symbol" panose="05050102010706020507" pitchFamily="18" charset="2"/>
              </a:rPr>
              <a:t>s</a:t>
            </a:r>
            <a:r>
              <a:rPr lang="en-US" dirty="0" smtClean="0">
                <a:solidFill>
                  <a:srgbClr val="C00000"/>
                </a:solidFill>
              </a:rPr>
              <a:t>, which may be acceptable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70C0"/>
                </a:solidFill>
              </a:rPr>
              <a:t>The DA may be improved with optimization of the FFQ field quality and the </a:t>
            </a:r>
            <a:r>
              <a:rPr lang="en-US" dirty="0" err="1" smtClean="0">
                <a:solidFill>
                  <a:srgbClr val="0070C0"/>
                </a:solidFill>
              </a:rPr>
              <a:t>betatron</a:t>
            </a:r>
            <a:r>
              <a:rPr lang="en-US" dirty="0" smtClean="0">
                <a:solidFill>
                  <a:srgbClr val="0070C0"/>
                </a:solidFill>
              </a:rPr>
              <a:t> tune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300" dirty="0" smtClean="0">
              <a:solidFill>
                <a:srgbClr val="0070C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C00000"/>
                </a:solidFill>
              </a:rPr>
              <a:t>This project study will continue; the future work will include:</a:t>
            </a:r>
            <a:endParaRPr lang="en-US" dirty="0">
              <a:solidFill>
                <a:srgbClr val="C00000"/>
              </a:solidFill>
            </a:endParaRPr>
          </a:p>
          <a:p>
            <a:pPr marL="800100" lvl="1" indent="-342900"/>
            <a:r>
              <a:rPr lang="en-US" dirty="0"/>
              <a:t>S</a:t>
            </a:r>
            <a:r>
              <a:rPr lang="en-US" dirty="0" smtClean="0"/>
              <a:t>imilar study for the ion ring, as well as update for the new version of electron ring</a:t>
            </a:r>
          </a:p>
          <a:p>
            <a:pPr marL="800100" lvl="1" indent="-342900"/>
            <a:r>
              <a:rPr lang="en-US" dirty="0"/>
              <a:t>M</a:t>
            </a:r>
            <a:r>
              <a:rPr lang="en-US" dirty="0" smtClean="0"/>
              <a:t>ore detailed study of FFQ multipole field tolerances</a:t>
            </a:r>
          </a:p>
          <a:p>
            <a:pPr marL="800100" lvl="1" indent="-342900"/>
            <a:r>
              <a:rPr lang="en-US" dirty="0" smtClean="0"/>
              <a:t>FFQ multipole field correction and simulations</a:t>
            </a:r>
          </a:p>
          <a:p>
            <a:pPr marL="800100" lvl="1" indent="-342900"/>
            <a:r>
              <a:rPr lang="en-US" dirty="0" smtClean="0"/>
              <a:t>Study of FFQ end fields</a:t>
            </a:r>
          </a:p>
        </p:txBody>
      </p:sp>
    </p:spTree>
    <p:extLst>
      <p:ext uri="{BB962C8B-B14F-4D97-AF65-F5344CB8AC3E}">
        <p14:creationId xmlns:p14="http://schemas.microsoft.com/office/powerpoint/2010/main" val="39176122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r>
              <a:rPr lang="en-US" sz="3600" b="1" dirty="0" smtClean="0">
                <a:solidFill>
                  <a:srgbClr val="C00000"/>
                </a:solidFill>
                <a:effectLst/>
                <a:latin typeface="+mn-lt"/>
              </a:rPr>
              <a:t>Thank you for your attention!</a:t>
            </a:r>
            <a:endParaRPr lang="en-US" sz="3600" b="1" dirty="0">
              <a:solidFill>
                <a:srgbClr val="C00000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20473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29" name="Title 2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Topics</a:t>
            </a:r>
            <a:endParaRPr lang="en-CA" dirty="0"/>
          </a:p>
        </p:txBody>
      </p:sp>
      <p:sp>
        <p:nvSpPr>
          <p:cNvPr id="30" name="Content Placeholder 29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70000" lnSpcReduction="20000"/>
          </a:bodyPr>
          <a:lstStyle/>
          <a:p>
            <a:pPr lvl="1">
              <a:spcAft>
                <a:spcPts val="1200"/>
              </a:spcAft>
            </a:pPr>
            <a:r>
              <a:rPr lang="en-US" sz="2800" dirty="0" smtClean="0"/>
              <a:t>Magnet errors</a:t>
            </a:r>
          </a:p>
          <a:p>
            <a:pPr lvl="2">
              <a:spcAft>
                <a:spcPts val="1200"/>
              </a:spcAft>
            </a:pPr>
            <a:r>
              <a:rPr lang="en-US" sz="2600" dirty="0" smtClean="0"/>
              <a:t>Misalignment, strength errors, non-linear field errors</a:t>
            </a:r>
            <a:endParaRPr lang="en-US" sz="2600" dirty="0"/>
          </a:p>
          <a:p>
            <a:pPr lvl="2">
              <a:spcAft>
                <a:spcPts val="1200"/>
              </a:spcAft>
            </a:pPr>
            <a:r>
              <a:rPr lang="en-US" sz="2600" dirty="0" smtClean="0"/>
              <a:t>Optics sensitivity to the errors</a:t>
            </a:r>
          </a:p>
          <a:p>
            <a:pPr lvl="1">
              <a:spcAft>
                <a:spcPts val="1200"/>
              </a:spcAft>
            </a:pPr>
            <a:r>
              <a:rPr lang="en-US" sz="2800" dirty="0"/>
              <a:t>C</a:t>
            </a:r>
            <a:r>
              <a:rPr lang="en-US" sz="2800" dirty="0" smtClean="0"/>
              <a:t>orrection of errors</a:t>
            </a:r>
          </a:p>
          <a:p>
            <a:pPr lvl="2">
              <a:spcAft>
                <a:spcPts val="1200"/>
              </a:spcAft>
            </a:pPr>
            <a:r>
              <a:rPr lang="en-US" sz="2600" dirty="0" smtClean="0"/>
              <a:t>Design of orbit correction scheme</a:t>
            </a:r>
          </a:p>
          <a:p>
            <a:pPr lvl="2">
              <a:spcAft>
                <a:spcPts val="1200"/>
              </a:spcAft>
            </a:pPr>
            <a:r>
              <a:rPr lang="en-US" sz="2600" dirty="0" smtClean="0"/>
              <a:t>Simulations with misalignment, linear and non-linear field errors, and corresponding corrections</a:t>
            </a:r>
          </a:p>
          <a:p>
            <a:pPr lvl="1">
              <a:spcAft>
                <a:spcPts val="1200"/>
              </a:spcAft>
            </a:pPr>
            <a:r>
              <a:rPr lang="en-US" sz="2800" dirty="0" smtClean="0"/>
              <a:t>Dynamic aperture</a:t>
            </a:r>
          </a:p>
          <a:p>
            <a:pPr lvl="2">
              <a:spcAft>
                <a:spcPts val="1200"/>
              </a:spcAft>
            </a:pPr>
            <a:r>
              <a:rPr lang="en-US" sz="2600" dirty="0" smtClean="0"/>
              <a:t>Without errors</a:t>
            </a:r>
          </a:p>
          <a:p>
            <a:pPr lvl="2">
              <a:spcAft>
                <a:spcPts val="1200"/>
              </a:spcAft>
            </a:pPr>
            <a:r>
              <a:rPr lang="en-US" sz="2600" dirty="0" smtClean="0"/>
              <a:t>With errors and corrections</a:t>
            </a:r>
          </a:p>
          <a:p>
            <a:pPr lvl="2">
              <a:spcAft>
                <a:spcPts val="1200"/>
              </a:spcAft>
            </a:pPr>
            <a:r>
              <a:rPr lang="en-US" sz="2600" dirty="0" smtClean="0"/>
              <a:t>Sensitivity to the errors</a:t>
            </a:r>
          </a:p>
          <a:p>
            <a:pPr lvl="1">
              <a:spcAft>
                <a:spcPts val="1200"/>
              </a:spcAft>
            </a:pPr>
            <a:r>
              <a:rPr lang="en-US" sz="2800" dirty="0" smtClean="0"/>
              <a:t>Conclusion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446596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Electron collider ring optics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1280160"/>
            <a:ext cx="112471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880" indent="-182880">
              <a:buFont typeface="Arial" panose="020B0604020202020204" pitchFamily="34" charset="0"/>
              <a:buChar char="•"/>
            </a:pPr>
            <a:r>
              <a:rPr lang="en-US" dirty="0" smtClean="0"/>
              <a:t>Lattice version V16.2_V2.4, includes spin rotators and vertical dogleg, detector solenoid is not included</a:t>
            </a:r>
          </a:p>
          <a:p>
            <a:pPr marL="182880" indent="-182880">
              <a:buFont typeface="Arial" panose="020B0604020202020204" pitchFamily="34" charset="0"/>
              <a:buChar char="•"/>
            </a:pPr>
            <a:r>
              <a:rPr lang="en-US" dirty="0" smtClean="0">
                <a:sym typeface="Wingdings" panose="05000000000000000000" pitchFamily="2" charset="2"/>
              </a:rPr>
              <a:t>C = 2256.6145 m, </a:t>
            </a:r>
            <a:r>
              <a:rPr lang="en-US" dirty="0" err="1" smtClean="0">
                <a:sym typeface="Wingdings" panose="05000000000000000000" pitchFamily="2" charset="2"/>
              </a:rPr>
              <a:t>Q</a:t>
            </a:r>
            <a:r>
              <a:rPr lang="en-US" baseline="-25000" dirty="0" err="1" smtClean="0">
                <a:sym typeface="Wingdings" panose="05000000000000000000" pitchFamily="2" charset="2"/>
              </a:rPr>
              <a:t>xy</a:t>
            </a:r>
            <a:r>
              <a:rPr lang="en-US" dirty="0" smtClean="0">
                <a:sym typeface="Wingdings" panose="05000000000000000000" pitchFamily="2" charset="2"/>
              </a:rPr>
              <a:t> = 57.22 / 50.16, </a:t>
            </a:r>
            <a:r>
              <a:rPr lang="en-US" dirty="0" smtClean="0">
                <a:latin typeface="Symbol" panose="05050102010706020507" pitchFamily="18" charset="2"/>
                <a:sym typeface="Wingdings" panose="05000000000000000000" pitchFamily="2" charset="2"/>
              </a:rPr>
              <a:t>b</a:t>
            </a:r>
            <a:r>
              <a:rPr lang="en-US" dirty="0" smtClean="0">
                <a:sym typeface="Wingdings" panose="05000000000000000000" pitchFamily="2" charset="2"/>
              </a:rPr>
              <a:t>* = 10 / 2 cm, </a:t>
            </a:r>
            <a:r>
              <a:rPr lang="en-US" dirty="0" err="1" smtClean="0">
                <a:latin typeface="Symbol" panose="05050102010706020507" pitchFamily="18" charset="2"/>
                <a:sym typeface="Wingdings" panose="05000000000000000000" pitchFamily="2" charset="2"/>
              </a:rPr>
              <a:t>b</a:t>
            </a:r>
            <a:r>
              <a:rPr lang="en-US" baseline="-25000" dirty="0" err="1" smtClean="0">
                <a:sym typeface="Wingdings" panose="05000000000000000000" pitchFamily="2" charset="2"/>
              </a:rPr>
              <a:t>max</a:t>
            </a:r>
            <a:r>
              <a:rPr lang="en-US" dirty="0" smtClean="0">
                <a:sym typeface="Wingdings" panose="05000000000000000000" pitchFamily="2" charset="2"/>
              </a:rPr>
              <a:t> = 487 / 438 m, </a:t>
            </a:r>
            <a:r>
              <a:rPr lang="en-US" dirty="0" smtClean="0">
                <a:latin typeface="Symbol" panose="05050102010706020507" pitchFamily="18" charset="2"/>
                <a:sym typeface="Wingdings" panose="05000000000000000000" pitchFamily="2" charset="2"/>
              </a:rPr>
              <a:t>e</a:t>
            </a:r>
            <a:r>
              <a:rPr lang="en-US" baseline="-25000" dirty="0" smtClean="0">
                <a:sym typeface="Wingdings" panose="05000000000000000000" pitchFamily="2" charset="2"/>
              </a:rPr>
              <a:t>x</a:t>
            </a:r>
            <a:r>
              <a:rPr lang="en-US" dirty="0" smtClean="0">
                <a:sym typeface="Wingdings" panose="05000000000000000000" pitchFamily="2" charset="2"/>
              </a:rPr>
              <a:t> = 4.6 nm-rad @ 5 GeV</a:t>
            </a:r>
          </a:p>
          <a:p>
            <a:pPr marL="182880" indent="-182880">
              <a:buFont typeface="Arial" panose="020B0604020202020204" pitchFamily="34" charset="0"/>
              <a:buChar char="•"/>
            </a:pPr>
            <a:r>
              <a:rPr lang="en-US" dirty="0">
                <a:sym typeface="Wingdings" panose="05000000000000000000" pitchFamily="2" charset="2"/>
              </a:rPr>
              <a:t>G</a:t>
            </a:r>
            <a:r>
              <a:rPr lang="en-US" dirty="0" smtClean="0">
                <a:sym typeface="Wingdings" panose="05000000000000000000" pitchFamily="2" charset="2"/>
              </a:rPr>
              <a:t>lobal chromatic compensation scheme, no local system </a:t>
            </a:r>
            <a:r>
              <a:rPr lang="en-US" smtClean="0">
                <a:sym typeface="Wingdings" panose="05000000000000000000" pitchFamily="2" charset="2"/>
              </a:rPr>
              <a:t>for FFQ non-linear </a:t>
            </a:r>
            <a:r>
              <a:rPr lang="en-US" dirty="0" smtClean="0">
                <a:sym typeface="Wingdings" panose="05000000000000000000" pitchFamily="2" charset="2"/>
              </a:rPr>
              <a:t>chromaticity correction</a:t>
            </a:r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91440" y="2377440"/>
            <a:ext cx="8046720" cy="4299845"/>
            <a:chOff x="1141412" y="2438400"/>
            <a:chExt cx="7772400" cy="4153261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1412" y="2438400"/>
              <a:ext cx="7772400" cy="4153261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4683901" y="6222329"/>
              <a:ext cx="380037" cy="3563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solidFill>
                    <a:schemeClr val="accent5">
                      <a:lumMod val="75000"/>
                    </a:schemeClr>
                  </a:solidFill>
                </a:rPr>
                <a:t>IP</a:t>
              </a:r>
              <a:endParaRPr lang="en-US" b="1" dirty="0" smtClean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3657599"/>
            <a:ext cx="4389120" cy="1756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0465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Magnet errors and sensitivity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6" y="3200399"/>
            <a:ext cx="4921229" cy="35661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7920" y="3200400"/>
            <a:ext cx="4921229" cy="356616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57200" y="1280160"/>
            <a:ext cx="112471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880" indent="-18288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70C0"/>
                </a:solidFill>
              </a:rPr>
              <a:t>Magnet X, Y offsets and roll angle</a:t>
            </a:r>
            <a:r>
              <a:rPr lang="en-US" dirty="0" smtClean="0"/>
              <a:t> </a:t>
            </a:r>
            <a:r>
              <a:rPr lang="en-US" dirty="0" smtClean="0">
                <a:sym typeface="Wingdings" panose="05000000000000000000" pitchFamily="2" charset="2"/>
              </a:rPr>
              <a:t> orbit, dispersion (rolled bends, offset quads); coupling (rolled quads, offset sextupoles); focusing (offset sextupoles)</a:t>
            </a:r>
          </a:p>
          <a:p>
            <a:pPr marL="182880" indent="-18288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70C0"/>
                </a:solidFill>
                <a:sym typeface="Wingdings" panose="05000000000000000000" pitchFamily="2" charset="2"/>
              </a:rPr>
              <a:t>Magnet strength errors</a:t>
            </a:r>
            <a:r>
              <a:rPr lang="en-US" dirty="0" smtClean="0">
                <a:sym typeface="Wingdings" panose="05000000000000000000" pitchFamily="2" charset="2"/>
              </a:rPr>
              <a:t>  orbit, dispersion (bends); focusing (quads); chromaticity (quads, sextupoles)</a:t>
            </a:r>
          </a:p>
          <a:p>
            <a:pPr marL="182880" indent="-18288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70C0"/>
                </a:solidFill>
                <a:sym typeface="Wingdings" panose="05000000000000000000" pitchFamily="2" charset="2"/>
              </a:rPr>
              <a:t>Non-linear field errors</a:t>
            </a:r>
            <a:r>
              <a:rPr lang="en-US" dirty="0" smtClean="0">
                <a:sym typeface="Wingdings" panose="05000000000000000000" pitchFamily="2" charset="2"/>
              </a:rPr>
              <a:t>  non-linear resonance effects, dynamic aperture</a:t>
            </a:r>
          </a:p>
          <a:p>
            <a:pPr marL="182880" indent="-18288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C00000"/>
                </a:solidFill>
                <a:sym typeface="Wingdings" panose="05000000000000000000" pitchFamily="2" charset="2"/>
              </a:rPr>
              <a:t>H</a:t>
            </a:r>
            <a:r>
              <a:rPr lang="en-US" dirty="0" smtClean="0">
                <a:solidFill>
                  <a:srgbClr val="C00000"/>
                </a:solidFill>
                <a:sym typeface="Wingdings" panose="05000000000000000000" pitchFamily="2" charset="2"/>
              </a:rPr>
              <a:t>ighest optics sensitivity to errors in the strong FFQ magnets where beta functions are very high</a:t>
            </a:r>
            <a:endParaRPr lang="en-US" dirty="0" smtClean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31520" y="2834640"/>
            <a:ext cx="4852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Orbit response due to quad offsets near IP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309360" y="2831068"/>
            <a:ext cx="55290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  <a:latin typeface="Symbol" panose="05050102010706020507" pitchFamily="18" charset="2"/>
              </a:rPr>
              <a:t>Db/b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 response due to quad strength error near IP</a:t>
            </a:r>
          </a:p>
        </p:txBody>
      </p:sp>
    </p:spTree>
    <p:extLst>
      <p:ext uri="{BB962C8B-B14F-4D97-AF65-F5344CB8AC3E}">
        <p14:creationId xmlns:p14="http://schemas.microsoft.com/office/powerpoint/2010/main" val="15461007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 errors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1280160"/>
            <a:ext cx="7498080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880" indent="-18288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C00000"/>
                </a:solidFill>
              </a:rPr>
              <a:t>E</a:t>
            </a:r>
            <a:r>
              <a:rPr lang="en-US" dirty="0" smtClean="0">
                <a:solidFill>
                  <a:srgbClr val="C00000"/>
                </a:solidFill>
              </a:rPr>
              <a:t>rrors in the study are based on the PEP-2 HER study and measured non-linear field errors of main PEP-2 magnets</a:t>
            </a:r>
          </a:p>
          <a:p>
            <a:pPr marL="182880" indent="-18288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Alignment errors are varied to find conservatively acceptable values</a:t>
            </a:r>
          </a:p>
          <a:p>
            <a:pPr marL="182880" indent="-18288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Magnet strength errors are identical to the ones used in PEP-2 design study, except the Final Focus Quads (FFQ)</a:t>
            </a:r>
          </a:p>
          <a:p>
            <a:pPr marL="182880" indent="-18288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Non-linear field errors are the same as the PEP-2 </a:t>
            </a:r>
            <a:r>
              <a:rPr lang="en-US" dirty="0"/>
              <a:t>measured </a:t>
            </a:r>
            <a:r>
              <a:rPr lang="en-US" dirty="0" smtClean="0"/>
              <a:t>field errors (or scaled)</a:t>
            </a:r>
          </a:p>
          <a:p>
            <a:pPr marL="182880" indent="-18288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N</a:t>
            </a:r>
            <a:r>
              <a:rPr lang="en-US" dirty="0" smtClean="0"/>
              <a:t>on-linear field skew </a:t>
            </a:r>
            <a:r>
              <a:rPr lang="en-US" dirty="0"/>
              <a:t>components </a:t>
            </a:r>
            <a:r>
              <a:rPr lang="en-US" dirty="0" smtClean="0"/>
              <a:t>are not included (no PEP-2 data)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" y="4114800"/>
            <a:ext cx="3600450" cy="164592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7760" y="4114800"/>
            <a:ext cx="2736930" cy="164592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40" y="1371600"/>
            <a:ext cx="3706606" cy="512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4476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of orbit correction scheme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1280160"/>
            <a:ext cx="112471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</a:t>
            </a:r>
            <a:r>
              <a:rPr lang="en-US" dirty="0" smtClean="0"/>
              <a:t>orizontal and vertical orbit correctors and double-view BPMs placed next to most of the quadrupoles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Each corrector is 30 cm long and BPM is 5 cm long</a:t>
            </a:r>
            <a:endParaRPr lang="en-US" sz="1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Corrector system is optimized to have sufficient phase advance between consecutive correctors</a:t>
            </a:r>
            <a:endParaRPr lang="en-US" sz="1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70C0"/>
                </a:solidFill>
              </a:rPr>
              <a:t>Present scheme: total 213 horizontal correctors, 191 vertical correctors and 474 double-view BPMs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2834640" y="2468880"/>
            <a:ext cx="6404185" cy="4297680"/>
            <a:chOff x="2313230" y="2480489"/>
            <a:chExt cx="6404185" cy="429768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13230" y="2973665"/>
              <a:ext cx="6404185" cy="3804504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5483651" y="2480489"/>
              <a:ext cx="33374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M</a:t>
              </a:r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158676" y="2480489"/>
              <a:ext cx="33374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M</a:t>
              </a:r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394960" y="2691850"/>
              <a:ext cx="30489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X</a:t>
              </a:r>
              <a:endParaRPr lang="en-US" sz="1400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090672" y="2691850"/>
              <a:ext cx="30489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Y</a:t>
              </a:r>
              <a:endParaRPr lang="en-US" sz="1600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588108" y="2691850"/>
              <a:ext cx="43313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QF</a:t>
              </a:r>
              <a:endParaRPr 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835920" y="2691850"/>
              <a:ext cx="41389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SF</a:t>
              </a:r>
              <a:endParaRPr lang="en-US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675120" y="2691850"/>
              <a:ext cx="30489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B</a:t>
              </a:r>
              <a:endParaRPr lang="en-US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264356" y="2689140"/>
              <a:ext cx="45397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QD</a:t>
              </a:r>
              <a:endParaRPr lang="en-US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546172" y="2691850"/>
              <a:ext cx="43473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SD</a:t>
              </a:r>
              <a:endParaRPr lang="en-US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389120" y="2691850"/>
              <a:ext cx="30489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B</a:t>
              </a:r>
              <a:endParaRPr lang="en-US" dirty="0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548640" y="3566160"/>
            <a:ext cx="2020553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</a:rPr>
              <a:t>One arc cell</a:t>
            </a:r>
          </a:p>
          <a:p>
            <a:endParaRPr lang="en-US" sz="2000" dirty="0" smtClean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QF, QD – quads</a:t>
            </a:r>
          </a:p>
          <a:p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SF, SD – sext’s</a:t>
            </a:r>
          </a:p>
          <a:p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B - dipole</a:t>
            </a:r>
          </a:p>
          <a:p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M – monitor</a:t>
            </a:r>
          </a:p>
          <a:p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X – corrector</a:t>
            </a:r>
          </a:p>
          <a:p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Y – corrector</a:t>
            </a:r>
          </a:p>
        </p:txBody>
      </p:sp>
    </p:spTree>
    <p:extLst>
      <p:ext uri="{BB962C8B-B14F-4D97-AF65-F5344CB8AC3E}">
        <p14:creationId xmlns:p14="http://schemas.microsoft.com/office/powerpoint/2010/main" val="26030279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Orbit correctors and BPMs in the IR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91440" y="1371600"/>
            <a:ext cx="9144000" cy="5212080"/>
            <a:chOff x="91440" y="1463040"/>
            <a:chExt cx="9144000" cy="5212080"/>
          </a:xfrm>
        </p:grpSpPr>
        <p:pic>
          <p:nvPicPr>
            <p:cNvPr id="6" name="Picture 5"/>
            <p:cNvPicPr>
              <a:picLocks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440" y="2103120"/>
              <a:ext cx="9144000" cy="4572000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1965960" y="1463040"/>
              <a:ext cx="32092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Y</a:t>
              </a:r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251960" y="1737360"/>
              <a:ext cx="35618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M</a:t>
              </a:r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965960" y="1737360"/>
              <a:ext cx="35618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M</a:t>
              </a:r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102352" y="2377440"/>
              <a:ext cx="42672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solidFill>
                    <a:schemeClr val="accent5">
                      <a:lumMod val="75000"/>
                    </a:schemeClr>
                  </a:solidFill>
                </a:rPr>
                <a:t>IP</a:t>
              </a:r>
              <a:endParaRPr lang="en-US" b="1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206240" y="1463040"/>
              <a:ext cx="51488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X,Y</a:t>
              </a:r>
              <a:endParaRPr 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691640" y="1463040"/>
              <a:ext cx="32092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X</a:t>
              </a:r>
              <a:endParaRPr lang="en-US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399212" y="1737360"/>
              <a:ext cx="35618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M</a:t>
              </a:r>
              <a:endParaRPr lang="en-US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961888" y="1737360"/>
              <a:ext cx="35618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M</a:t>
              </a:r>
              <a:endParaRPr lang="en-US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577840" y="1737360"/>
              <a:ext cx="35618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M</a:t>
              </a:r>
              <a:endParaRPr lang="en-US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349240" y="1737360"/>
              <a:ext cx="35618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M</a:t>
              </a:r>
              <a:endParaRPr lang="en-US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937760" y="1737360"/>
              <a:ext cx="35618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M</a:t>
              </a:r>
              <a:endParaRPr lang="en-US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269480" y="1463040"/>
              <a:ext cx="32092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X</a:t>
              </a:r>
              <a:endParaRPr lang="en-US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400800" y="1463040"/>
              <a:ext cx="32092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X</a:t>
              </a:r>
              <a:endParaRPr lang="en-US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596128" y="1463040"/>
              <a:ext cx="32092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X</a:t>
              </a:r>
              <a:endParaRPr lang="en-US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7589520" y="1463040"/>
              <a:ext cx="32092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Y</a:t>
              </a:r>
              <a:endParaRPr lang="en-US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961888" y="1463040"/>
              <a:ext cx="32092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Y</a:t>
              </a:r>
              <a:endParaRPr lang="en-US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766560" y="1463040"/>
              <a:ext cx="32092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Y</a:t>
              </a:r>
              <a:endParaRPr lang="en-US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7589520" y="1737360"/>
              <a:ext cx="35618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M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766560" y="1737360"/>
              <a:ext cx="35618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M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691640" y="1737360"/>
              <a:ext cx="35618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M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269480" y="1737360"/>
              <a:ext cx="35618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M</a:t>
              </a:r>
              <a:endParaRPr lang="en-US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6144768" y="1737360"/>
              <a:ext cx="35618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M</a:t>
              </a:r>
              <a:endParaRPr lang="en-US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5760720" y="1737360"/>
              <a:ext cx="35618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M</a:t>
              </a:r>
              <a:endParaRPr lang="en-US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4645152" y="1737360"/>
              <a:ext cx="35618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M</a:t>
              </a:r>
              <a:endParaRPr lang="en-US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3227832" y="1737360"/>
              <a:ext cx="35618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M</a:t>
              </a:r>
              <a:endParaRPr lang="en-US" dirty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5431536" y="1463040"/>
              <a:ext cx="32092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Y</a:t>
              </a:r>
              <a:endParaRPr lang="en-US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4901184" y="1463040"/>
              <a:ext cx="32092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Y</a:t>
              </a:r>
              <a:endParaRPr lang="en-US" dirty="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4736592" y="1463040"/>
              <a:ext cx="32092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X</a:t>
              </a:r>
              <a:endParaRPr lang="en-US" dirty="0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3127248" y="1463040"/>
              <a:ext cx="51488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X,Y</a:t>
              </a:r>
              <a:endParaRPr lang="en-US" dirty="0"/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8869680" y="3474720"/>
            <a:ext cx="32918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880" indent="-182880">
              <a:buFont typeface="Arial" panose="020B0604020202020204" pitchFamily="34" charset="0"/>
              <a:buChar char="•"/>
            </a:pPr>
            <a:r>
              <a:rPr lang="en-US" dirty="0" smtClean="0"/>
              <a:t>Provide enough correctors &amp; BPMs in the FFQ area</a:t>
            </a:r>
          </a:p>
          <a:p>
            <a:endParaRPr lang="en-US" dirty="0"/>
          </a:p>
          <a:p>
            <a:pPr marL="182880" indent="-18288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70C0"/>
                </a:solidFill>
              </a:rPr>
              <a:t>The present spacing between the FFQ magnets may need to be increased for practical implementation of the correctors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76303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Tracking simulations with LEGO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1280160"/>
            <a:ext cx="11247120" cy="5191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dirty="0"/>
              <a:t>S</a:t>
            </a:r>
            <a:r>
              <a:rPr lang="en-US" dirty="0" smtClean="0"/>
              <a:t>imulations include </a:t>
            </a:r>
            <a:r>
              <a:rPr lang="en-US" dirty="0"/>
              <a:t>generation of </a:t>
            </a:r>
            <a:r>
              <a:rPr lang="en-US" dirty="0" smtClean="0"/>
              <a:t>random errors (</a:t>
            </a:r>
            <a:r>
              <a:rPr lang="en-US" dirty="0" smtClean="0">
                <a:latin typeface="Calibri"/>
              </a:rPr>
              <a:t>±</a:t>
            </a:r>
            <a:r>
              <a:rPr lang="en-US" dirty="0" smtClean="0"/>
              <a:t>3</a:t>
            </a:r>
            <a:r>
              <a:rPr lang="en-US" dirty="0" smtClean="0">
                <a:latin typeface="Symbol" panose="05050102010706020507" pitchFamily="18" charset="2"/>
              </a:rPr>
              <a:t>s</a:t>
            </a:r>
            <a:r>
              <a:rPr lang="en-US" dirty="0" smtClean="0"/>
              <a:t>), corrections, dynamic aperture (DA) calculation</a:t>
            </a:r>
          </a:p>
          <a:p>
            <a:pPr marL="285750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dirty="0"/>
              <a:t>S</a:t>
            </a:r>
            <a:r>
              <a:rPr lang="en-US" dirty="0" smtClean="0"/>
              <a:t>ynchrotron oscillations and higher order fringe field effects are included</a:t>
            </a:r>
          </a:p>
          <a:p>
            <a:pPr marL="285750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Corrections in the simulations</a:t>
            </a:r>
          </a:p>
          <a:p>
            <a:pPr marL="742950" lvl="1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dirty="0" err="1" smtClean="0"/>
              <a:t>Betatron</a:t>
            </a:r>
            <a:r>
              <a:rPr lang="en-US" dirty="0" smtClean="0"/>
              <a:t> tune (using 2-family arc quads)</a:t>
            </a:r>
          </a:p>
          <a:p>
            <a:pPr marL="742950" lvl="1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Linear chromaticity (2-family arc sextupoles)</a:t>
            </a:r>
          </a:p>
          <a:p>
            <a:pPr marL="742950" lvl="1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Global orbit (BPMs and X-Y dipole correctors)</a:t>
            </a:r>
          </a:p>
          <a:p>
            <a:pPr marL="742950" lvl="1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Vertical dispersion (Y dipole correctors)</a:t>
            </a:r>
          </a:p>
          <a:p>
            <a:pPr marL="742950" lvl="1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Beta functions (quads)</a:t>
            </a:r>
          </a:p>
          <a:p>
            <a:pPr marL="742950" lvl="1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Global coupling (sextupole vertical offsets)</a:t>
            </a:r>
          </a:p>
          <a:p>
            <a:pPr marL="285750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dirty="0"/>
              <a:t>SVD method is used for orbit, dispersion, coupling and beta function corrections to find most efficient </a:t>
            </a:r>
            <a:r>
              <a:rPr lang="en-US" dirty="0" smtClean="0"/>
              <a:t>correctors (this may differ from what will be eventually used in the machine)</a:t>
            </a:r>
            <a:endParaRPr lang="en-US" dirty="0"/>
          </a:p>
          <a:p>
            <a:pPr marL="285750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The applied errors in the simulations are increased gradually, in small steps, while doing correction at each step to avoid optical instability if errors are too large</a:t>
            </a:r>
          </a:p>
          <a:p>
            <a:pPr marL="285750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Dynamic aperture at 5 GeV for 2000 to 10000 turns and 10 seeds of random errors</a:t>
            </a:r>
          </a:p>
          <a:p>
            <a:pPr marL="285750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Chromaticity = +1</a:t>
            </a:r>
          </a:p>
          <a:p>
            <a:pPr marL="285750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dirty="0"/>
              <a:t>E</a:t>
            </a:r>
            <a:r>
              <a:rPr lang="en-US" dirty="0" smtClean="0"/>
              <a:t>mittance = 4.6 nm (X), 0.92 nm (Y) </a:t>
            </a:r>
            <a:r>
              <a:rPr lang="en-US" dirty="0"/>
              <a:t>at 5 </a:t>
            </a:r>
            <a:r>
              <a:rPr lang="en-US" dirty="0" smtClean="0"/>
              <a:t>GeV (</a:t>
            </a:r>
            <a:r>
              <a:rPr lang="en-US" dirty="0"/>
              <a:t>assuming </a:t>
            </a:r>
            <a:r>
              <a:rPr lang="en-US" dirty="0" smtClean="0"/>
              <a:t>5:1 coupling ratio)</a:t>
            </a:r>
          </a:p>
        </p:txBody>
      </p:sp>
    </p:spTree>
    <p:extLst>
      <p:ext uri="{BB962C8B-B14F-4D97-AF65-F5344CB8AC3E}">
        <p14:creationId xmlns:p14="http://schemas.microsoft.com/office/powerpoint/2010/main" val="5499764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of orbit after correction vs misalignment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040" y="2103120"/>
            <a:ext cx="3243273" cy="2286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040" y="4480560"/>
            <a:ext cx="3246546" cy="2286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5360" y="2103120"/>
            <a:ext cx="3242854" cy="2286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5360" y="4480560"/>
            <a:ext cx="3233057" cy="2286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2103120"/>
            <a:ext cx="3247923" cy="2286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4480560"/>
            <a:ext cx="3249818" cy="22860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91440" y="1280160"/>
            <a:ext cx="10851047" cy="6617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>
              <a:spcAft>
                <a:spcPts val="600"/>
              </a:spcAft>
            </a:pPr>
            <a:r>
              <a:rPr lang="en-US" sz="1600" b="1" dirty="0" err="1" smtClean="0">
                <a:solidFill>
                  <a:srgbClr val="0070C0"/>
                </a:solidFill>
              </a:rPr>
              <a:t>rms</a:t>
            </a:r>
            <a:r>
              <a:rPr lang="en-US" sz="1600" b="1" dirty="0" smtClean="0">
                <a:solidFill>
                  <a:srgbClr val="0070C0"/>
                </a:solidFill>
              </a:rPr>
              <a:t> error X,Y (</a:t>
            </a:r>
            <a:r>
              <a:rPr lang="en-US" sz="1600" b="1" dirty="0" smtClean="0">
                <a:solidFill>
                  <a:srgbClr val="0070C0"/>
                </a:solidFill>
                <a:latin typeface="Symbol" panose="05050102010706020507" pitchFamily="18" charset="2"/>
              </a:rPr>
              <a:t>m</a:t>
            </a:r>
            <a:r>
              <a:rPr lang="en-US" sz="1600" b="1" dirty="0" smtClean="0">
                <a:solidFill>
                  <a:srgbClr val="0070C0"/>
                </a:solidFill>
              </a:rPr>
              <a:t>m) / roll (</a:t>
            </a:r>
            <a:r>
              <a:rPr lang="en-US" sz="1600" b="1" dirty="0" err="1" smtClean="0">
                <a:solidFill>
                  <a:srgbClr val="0070C0"/>
                </a:solidFill>
                <a:latin typeface="Symbol" panose="05050102010706020507" pitchFamily="18" charset="2"/>
              </a:rPr>
              <a:t>m</a:t>
            </a:r>
            <a:r>
              <a:rPr lang="en-US" sz="1600" b="1" dirty="0" err="1" smtClean="0">
                <a:solidFill>
                  <a:srgbClr val="0070C0"/>
                </a:solidFill>
              </a:rPr>
              <a:t>r</a:t>
            </a:r>
            <a:r>
              <a:rPr lang="en-US" sz="1600" b="1" dirty="0" smtClean="0">
                <a:solidFill>
                  <a:srgbClr val="0070C0"/>
                </a:solidFill>
              </a:rPr>
              <a:t>)	  200 / 500				   200 / 500, FFQ 100 / 300				</a:t>
            </a:r>
            <a:r>
              <a:rPr lang="en-US" sz="1600" b="1" dirty="0">
                <a:solidFill>
                  <a:srgbClr val="0070C0"/>
                </a:solidFill>
              </a:rPr>
              <a:t> </a:t>
            </a:r>
            <a:r>
              <a:rPr lang="en-US" sz="1600" b="1" dirty="0" smtClean="0">
                <a:solidFill>
                  <a:srgbClr val="0070C0"/>
                </a:solidFill>
              </a:rPr>
              <a:t> 100 / 300</a:t>
            </a:r>
          </a:p>
          <a:p>
            <a:pPr>
              <a:spcAft>
                <a:spcPts val="600"/>
              </a:spcAft>
            </a:pPr>
            <a:r>
              <a:rPr lang="en-US" sz="1600" b="1" dirty="0" smtClean="0">
                <a:solidFill>
                  <a:srgbClr val="C00000"/>
                </a:solidFill>
              </a:rPr>
              <a:t>average </a:t>
            </a:r>
            <a:r>
              <a:rPr lang="en-US" sz="1600" b="1" dirty="0" err="1" smtClean="0">
                <a:solidFill>
                  <a:srgbClr val="C00000"/>
                </a:solidFill>
              </a:rPr>
              <a:t>rms</a:t>
            </a:r>
            <a:r>
              <a:rPr lang="en-US" sz="1600" b="1" dirty="0" smtClean="0">
                <a:solidFill>
                  <a:srgbClr val="C00000"/>
                </a:solidFill>
              </a:rPr>
              <a:t> orbit (</a:t>
            </a:r>
            <a:r>
              <a:rPr lang="en-US" sz="1600" b="1" dirty="0" smtClean="0">
                <a:solidFill>
                  <a:srgbClr val="C00000"/>
                </a:solidFill>
                <a:latin typeface="Symbol" panose="05050102010706020507" pitchFamily="18" charset="2"/>
              </a:rPr>
              <a:t>m</a:t>
            </a:r>
            <a:r>
              <a:rPr lang="en-US" sz="1600" b="1" dirty="0" smtClean="0">
                <a:solidFill>
                  <a:srgbClr val="C00000"/>
                </a:solidFill>
              </a:rPr>
              <a:t>m)               168		</a:t>
            </a:r>
            <a:r>
              <a:rPr lang="en-US" sz="1600" b="1" dirty="0">
                <a:solidFill>
                  <a:srgbClr val="C00000"/>
                </a:solidFill>
              </a:rPr>
              <a:t>	 </a:t>
            </a:r>
            <a:r>
              <a:rPr lang="en-US" sz="1600" b="1" dirty="0" smtClean="0">
                <a:solidFill>
                  <a:srgbClr val="C00000"/>
                </a:solidFill>
              </a:rPr>
              <a:t>                167			                81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31520" y="2926080"/>
            <a:ext cx="3561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</a:rPr>
              <a:t>X</a:t>
            </a:r>
            <a:endParaRPr lang="en-US" b="1" dirty="0" smtClean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31520" y="5303520"/>
            <a:ext cx="3561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</a:rPr>
              <a:t>Y</a:t>
            </a:r>
            <a:endParaRPr lang="en-US" b="1" dirty="0" smtClean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4320" y="4160520"/>
            <a:ext cx="1167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IP @ S=0</a:t>
            </a:r>
            <a:endParaRPr lang="en-US" sz="1600" b="1" dirty="0" smtClean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477947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ESENTER_VERSION" val="6"/>
  <p:tag name="ARTICULATE_PROJECT_CHECK" val="0"/>
  <p:tag name="ARTICULATE_PROJECT_OPEN" val="0"/>
</p:tagLst>
</file>

<file path=ppt/theme/theme1.xml><?xml version="1.0" encoding="utf-8"?>
<a:theme xmlns:a="http://schemas.openxmlformats.org/drawingml/2006/main" name="Blank">
  <a:themeElements>
    <a:clrScheme name="SLAC_RevisedPalette_2012">
      <a:dk1>
        <a:srgbClr val="000000"/>
      </a:dk1>
      <a:lt1>
        <a:sysClr val="window" lastClr="FFFFFF"/>
      </a:lt1>
      <a:dk2>
        <a:srgbClr val="E17000"/>
      </a:dk2>
      <a:lt2>
        <a:srgbClr val="A4001D"/>
      </a:lt2>
      <a:accent1>
        <a:srgbClr val="A4001D"/>
      </a:accent1>
      <a:accent2>
        <a:srgbClr val="E17000"/>
      </a:accent2>
      <a:accent3>
        <a:srgbClr val="4D4F53"/>
      </a:accent3>
      <a:accent4>
        <a:srgbClr val="545455"/>
      </a:accent4>
      <a:accent5>
        <a:srgbClr val="0099CC"/>
      </a:accent5>
      <a:accent6>
        <a:srgbClr val="69BE28"/>
      </a:accent6>
      <a:hlink>
        <a:srgbClr val="A4001D"/>
      </a:hlink>
      <a:folHlink>
        <a:srgbClr val="A4001D"/>
      </a:folHlink>
    </a:clrScheme>
    <a:fontScheme name="TH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SLAC_PPT_052412</Template>
  <TotalTime>0</TotalTime>
  <Words>1617</Words>
  <Application>Microsoft Office PowerPoint</Application>
  <PresentationFormat>Custom</PresentationFormat>
  <Paragraphs>212</Paragraphs>
  <Slides>18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Blank</vt:lpstr>
      <vt:lpstr>Correction of Magnet Errors and Dynamic Aperture of JLEIC Electron Collider Ring</vt:lpstr>
      <vt:lpstr>Topics</vt:lpstr>
      <vt:lpstr>Electron collider ring optics</vt:lpstr>
      <vt:lpstr>Magnet errors and sensitivity</vt:lpstr>
      <vt:lpstr>Reference errors</vt:lpstr>
      <vt:lpstr>Design of orbit correction scheme</vt:lpstr>
      <vt:lpstr>Orbit correctors and BPMs in the IR</vt:lpstr>
      <vt:lpstr>Tracking simulations with LEGO</vt:lpstr>
      <vt:lpstr>Example of orbit after correction vs misalignment</vt:lpstr>
      <vt:lpstr>Orbit and corrector strength vs misalignment</vt:lpstr>
      <vt:lpstr>Correction of orbit at IP</vt:lpstr>
      <vt:lpstr>DA at 5 GeV without magnet errors</vt:lpstr>
      <vt:lpstr>DA with misalignment and corrections</vt:lpstr>
      <vt:lpstr>DA with misalignment and multipole field errors</vt:lpstr>
      <vt:lpstr>DA with misalignment, multipole and field strength errors</vt:lpstr>
      <vt:lpstr>Possible DA improvement with a better multipole field quality</vt:lpstr>
      <vt:lpstr>Conclusion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2012-06-11T23:48:53Z</dcterms:created>
  <dcterms:modified xsi:type="dcterms:W3CDTF">2019-04-02T02:43:53Z</dcterms:modified>
</cp:coreProperties>
</file>