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1"/>
  </p:sldMasterIdLst>
  <p:notesMasterIdLst>
    <p:notesMasterId r:id="rId29"/>
  </p:notesMasterIdLst>
  <p:sldIdLst>
    <p:sldId id="309" r:id="rId2"/>
    <p:sldId id="311" r:id="rId3"/>
    <p:sldId id="379" r:id="rId4"/>
    <p:sldId id="362" r:id="rId5"/>
    <p:sldId id="372" r:id="rId6"/>
    <p:sldId id="344" r:id="rId7"/>
    <p:sldId id="373" r:id="rId8"/>
    <p:sldId id="349" r:id="rId9"/>
    <p:sldId id="347" r:id="rId10"/>
    <p:sldId id="348" r:id="rId11"/>
    <p:sldId id="367" r:id="rId12"/>
    <p:sldId id="370" r:id="rId13"/>
    <p:sldId id="376" r:id="rId14"/>
    <p:sldId id="377" r:id="rId15"/>
    <p:sldId id="351" r:id="rId16"/>
    <p:sldId id="352" r:id="rId17"/>
    <p:sldId id="353" r:id="rId18"/>
    <p:sldId id="354" r:id="rId19"/>
    <p:sldId id="381" r:id="rId20"/>
    <p:sldId id="380" r:id="rId21"/>
    <p:sldId id="382" r:id="rId22"/>
    <p:sldId id="378" r:id="rId23"/>
    <p:sldId id="383" r:id="rId24"/>
    <p:sldId id="343" r:id="rId25"/>
    <p:sldId id="363" r:id="rId26"/>
    <p:sldId id="346" r:id="rId27"/>
    <p:sldId id="36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20" autoAdjust="0"/>
    <p:restoredTop sz="96869" autoAdjust="0"/>
  </p:normalViewPr>
  <p:slideViewPr>
    <p:cSldViewPr snapToGrid="0" snapToObjects="1">
      <p:cViewPr varScale="1">
        <p:scale>
          <a:sx n="86" d="100"/>
          <a:sy n="86" d="100"/>
        </p:scale>
        <p:origin x="588" y="60"/>
      </p:cViewPr>
      <p:guideLst>
        <p:guide orient="horz" pos="2160"/>
        <p:guide pos="3840"/>
      </p:guideLst>
    </p:cSldViewPr>
  </p:slideViewPr>
  <p:outlineViewPr>
    <p:cViewPr>
      <p:scale>
        <a:sx n="33" d="100"/>
        <a:sy n="33" d="100"/>
      </p:scale>
      <p:origin x="0" y="-11706"/>
    </p:cViewPr>
  </p:outlineViewPr>
  <p:notesTextViewPr>
    <p:cViewPr>
      <p:scale>
        <a:sx n="1" d="1"/>
        <a:sy n="1" d="1"/>
      </p:scale>
      <p:origin x="0" y="0"/>
    </p:cViewPr>
  </p:notesText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3/25/2019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4" name="Picture 3"/>
          <p:cNvPicPr>
            <a:picLocks noChangeAspect="1"/>
          </p:cNvPicPr>
          <p:nvPr/>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smtClean="0"/>
              <a:t>Click icon to add picture</a:t>
            </a:r>
            <a:endParaRPr lang="en-US"/>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13" name="Picture 12"/>
          <p:cNvPicPr>
            <a:picLocks noChangeAspect="1"/>
          </p:cNvPicPr>
          <p:nvPr userDrawn="1"/>
        </p:nvPicPr>
        <p:blipFill>
          <a:blip r:embed="rId3"/>
          <a:stretch>
            <a:fillRect/>
          </a:stretch>
        </p:blipFill>
        <p:spPr>
          <a:xfrm>
            <a:off x="0" y="0"/>
            <a:ext cx="12192000" cy="1282700"/>
          </a:xfrm>
          <a:prstGeom prst="rect">
            <a:avLst/>
          </a:prstGeom>
        </p:spPr>
      </p:pic>
      <p:pic>
        <p:nvPicPr>
          <p:cNvPr id="16" name="Picture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17" name="Picture 16"/>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18" name="Picture 17"/>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Tree>
    <p:extLst>
      <p:ext uri="{BB962C8B-B14F-4D97-AF65-F5344CB8AC3E}">
        <p14:creationId xmlns:p14="http://schemas.microsoft.com/office/powerpoint/2010/main" val="42918611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Questions Slide">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4" name="Picture 3"/>
          <p:cNvPicPr>
            <a:picLocks noChangeAspect="1"/>
          </p:cNvPicPr>
          <p:nvPr/>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6986319" cy="617838"/>
          </a:xfrm>
        </p:spPr>
        <p:txBody>
          <a:bodyPr anchor="b">
            <a:noAutofit/>
          </a:bodyPr>
          <a:lstStyle>
            <a:lvl1pPr algn="l">
              <a:defRPr sz="3000" b="1" cap="none" baseline="0">
                <a:latin typeface="Arial" charset="0"/>
              </a:defRPr>
            </a:lvl1pPr>
          </a:lstStyle>
          <a:p>
            <a:r>
              <a:rPr lang="en-US" dirty="0" smtClean="0"/>
              <a:t>Questions?</a:t>
            </a:r>
            <a:endParaRPr lang="en-US" dirty="0"/>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dirty="0" smtClean="0"/>
              <a:t>Author</a:t>
            </a:r>
          </a:p>
          <a:p>
            <a:pPr lvl="0"/>
            <a:r>
              <a:rPr lang="en-US" dirty="0" smtClean="0"/>
              <a:t>Title</a:t>
            </a:r>
            <a:endParaRPr lang="en-US" dirty="0"/>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smtClean="0"/>
              <a:t>Click icon to add picture</a:t>
            </a:r>
            <a:endParaRPr lang="en-US"/>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dirty="0" smtClean="0"/>
              <a:t>Contact</a:t>
            </a:r>
            <a:endParaRPr lang="en-US" dirty="0"/>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smtClean="0"/>
              <a:t>Agenda Topics Covered:</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6" name="Picture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17" name="Picture 16"/>
          <p:cNvPicPr>
            <a:picLocks noChangeAspect="1"/>
          </p:cNvPicPr>
          <p:nvPr userDrawn="1"/>
        </p:nvPicPr>
        <p:blipFill>
          <a:blip r:embed="rId3"/>
          <a:stretch>
            <a:fillRect/>
          </a:stretch>
        </p:blipFill>
        <p:spPr>
          <a:xfrm>
            <a:off x="0" y="0"/>
            <a:ext cx="12192000" cy="1282700"/>
          </a:xfrm>
          <a:prstGeom prst="rect">
            <a:avLst/>
          </a:prstGeom>
        </p:spPr>
      </p:pic>
      <p:pic>
        <p:nvPicPr>
          <p:cNvPr id="18" name="Pictur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19" name="Picture 18"/>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20" name="Picture 19"/>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Tree>
    <p:extLst>
      <p:ext uri="{BB962C8B-B14F-4D97-AF65-F5344CB8AC3E}">
        <p14:creationId xmlns:p14="http://schemas.microsoft.com/office/powerpoint/2010/main" val="1567003974"/>
      </p:ext>
    </p:extLst>
  </p:cSld>
  <p:clrMapOvr>
    <a:masterClrMapping/>
  </p:clrMapOvr>
  <p:timing>
    <p:tnLst>
      <p:par>
        <p:cTn id="1" dur="indefinite" restart="never" nodeType="tmRoot"/>
      </p:par>
    </p:tnLst>
  </p:timing>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email">
            <a:alphaModFix amt="15000"/>
            <a:extLst>
              <a:ext uri="{28A0092B-C50C-407E-A947-70E740481C1C}">
                <a14:useLocalDpi xmlns:a14="http://schemas.microsoft.com/office/drawing/2010/main"/>
              </a:ext>
            </a:extLst>
          </a:blip>
          <a:srcRect/>
          <a:stretch/>
        </p:blipFill>
        <p:spPr>
          <a:xfrm>
            <a:off x="0" y="3611755"/>
            <a:ext cx="4185920" cy="3246121"/>
          </a:xfrm>
          <a:prstGeom prst="rect">
            <a:avLst/>
          </a:prstGeom>
        </p:spPr>
      </p:pic>
      <p:sp>
        <p:nvSpPr>
          <p:cNvPr id="2" name="Title 1"/>
          <p:cNvSpPr>
            <a:spLocks noGrp="1"/>
          </p:cNvSpPr>
          <p:nvPr>
            <p:ph type="ctrTitle" hasCustomPrompt="1"/>
          </p:nvPr>
        </p:nvSpPr>
        <p:spPr>
          <a:xfrm>
            <a:off x="443181" y="505595"/>
            <a:ext cx="9615219" cy="617838"/>
          </a:xfrm>
        </p:spPr>
        <p:txBody>
          <a:bodyPr anchor="b">
            <a:noAutofit/>
          </a:bodyPr>
          <a:lstStyle>
            <a:lvl1pPr algn="l">
              <a:defRPr sz="3000" b="1" cap="none" baseline="0">
                <a:solidFill>
                  <a:srgbClr val="0E2E39"/>
                </a:solidFill>
                <a:latin typeface="Arial" charset="0"/>
              </a:defRPr>
            </a:lvl1pPr>
          </a:lstStyle>
          <a:p>
            <a:r>
              <a:rPr lang="en-US" dirty="0" smtClean="0"/>
              <a:t>Title Here</a:t>
            </a:r>
            <a:endParaRPr lang="en-US" dirty="0"/>
          </a:p>
        </p:txBody>
      </p:sp>
      <p:sp>
        <p:nvSpPr>
          <p:cNvPr id="15" name="Text Placeholder 14"/>
          <p:cNvSpPr>
            <a:spLocks noGrp="1"/>
          </p:cNvSpPr>
          <p:nvPr>
            <p:ph type="body" sz="quarter" idx="14"/>
          </p:nvPr>
        </p:nvSpPr>
        <p:spPr>
          <a:xfrm>
            <a:off x="443182" y="1292437"/>
            <a:ext cx="6776769" cy="430887"/>
          </a:xfrm>
        </p:spPr>
        <p:txBody>
          <a:bodyPr anchor="t">
            <a:spAutoFit/>
          </a:bodyPr>
          <a:lstStyle>
            <a:lvl1pPr marL="0" indent="0" algn="l">
              <a:lnSpc>
                <a:spcPct val="100000"/>
              </a:lnSpc>
              <a:spcBef>
                <a:spcPts val="0"/>
              </a:spcBef>
              <a:buFontTx/>
              <a:buNone/>
              <a:defRPr sz="2200" baseline="0">
                <a:solidFill>
                  <a:schemeClr val="accent6"/>
                </a:solidFill>
              </a:defRPr>
            </a:lvl1pPr>
          </a:lstStyle>
          <a:p>
            <a:pPr lvl="0"/>
            <a:endParaRPr lang="en-US" dirty="0"/>
          </a:p>
        </p:txBody>
      </p:sp>
      <p:cxnSp>
        <p:nvCxnSpPr>
          <p:cNvPr id="11" name="Straight Connector 10"/>
          <p:cNvCxnSpPr/>
          <p:nvPr userDrawn="1"/>
        </p:nvCxnSpPr>
        <p:spPr>
          <a:xfrm>
            <a:off x="0" y="1224643"/>
            <a:ext cx="8534400" cy="0"/>
          </a:xfrm>
          <a:prstGeom prst="line">
            <a:avLst/>
          </a:prstGeom>
          <a:ln w="53975">
            <a:solidFill>
              <a:srgbClr val="6090A5"/>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57984" y="2260239"/>
            <a:ext cx="10030821" cy="3596952"/>
          </a:xfrm>
          <a:prstGeom prst="rect">
            <a:avLst/>
          </a:prstGeom>
        </p:spPr>
      </p:pic>
      <p:pic>
        <p:nvPicPr>
          <p:cNvPr id="16" name="Picture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44327" y="6368143"/>
            <a:ext cx="1715156" cy="414564"/>
          </a:xfrm>
          <a:prstGeom prst="rect">
            <a:avLst/>
          </a:prstGeom>
        </p:spPr>
      </p:pic>
      <p:pic>
        <p:nvPicPr>
          <p:cNvPr id="17" name="Picture 16"/>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349779" y="6455034"/>
            <a:ext cx="2170364" cy="274344"/>
          </a:xfrm>
          <a:prstGeom prst="rect">
            <a:avLst/>
          </a:prstGeom>
        </p:spPr>
      </p:pic>
      <p:pic>
        <p:nvPicPr>
          <p:cNvPr id="18" name="Picture 17"/>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4828686" y="6464755"/>
            <a:ext cx="544623" cy="268247"/>
          </a:xfrm>
          <a:prstGeom prst="rect">
            <a:avLst/>
          </a:prstGeom>
        </p:spPr>
      </p:pic>
      <p:pic>
        <p:nvPicPr>
          <p:cNvPr id="19" name="Picture 18"/>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0648846" y="168179"/>
            <a:ext cx="1219305" cy="469433"/>
          </a:xfrm>
          <a:prstGeom prst="rect">
            <a:avLst/>
          </a:prstGeom>
        </p:spPr>
      </p:pic>
    </p:spTree>
    <p:extLst>
      <p:ext uri="{BB962C8B-B14F-4D97-AF65-F5344CB8AC3E}">
        <p14:creationId xmlns:p14="http://schemas.microsoft.com/office/powerpoint/2010/main" val="89667307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1892" y="271918"/>
            <a:ext cx="11285837" cy="424732"/>
          </a:xfrm>
        </p:spPr>
        <p:txBody>
          <a:bodyPr>
            <a:spAutoFit/>
          </a:bodyPr>
          <a:lstStyle>
            <a:lvl1pPr>
              <a:defRPr sz="2400" b="1" cap="none" baseline="0">
                <a:solidFill>
                  <a:srgbClr val="0E2E39"/>
                </a:solidFill>
                <a:latin typeface="Arial"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lnSpc>
                <a:spcPct val="100000"/>
              </a:lnSpc>
              <a:spcBef>
                <a:spcPts val="0"/>
              </a:spcBef>
              <a:defRPr sz="2000" baseline="0">
                <a:solidFill>
                  <a:srgbClr val="0E2E39"/>
                </a:solidFill>
                <a:latin typeface="Arial" charset="0"/>
              </a:defRPr>
            </a:lvl1pPr>
            <a:lvl2pPr marL="685800" indent="-228600">
              <a:buFont typeface="PingFangSC-Regular" charset="-122"/>
              <a:buChar char="－"/>
              <a:defRPr sz="1800" baseline="0">
                <a:solidFill>
                  <a:srgbClr val="0E2E39"/>
                </a:solidFill>
                <a:latin typeface="Arial" charset="0"/>
              </a:defRPr>
            </a:lvl2pPr>
            <a:lvl3pPr marL="1143000" indent="-228600">
              <a:buFont typeface="Arial" charset="0"/>
              <a:buChar char="•"/>
              <a:defRPr sz="1600" baseline="0">
                <a:solidFill>
                  <a:srgbClr val="0E2E39"/>
                </a:solidFill>
                <a:latin typeface="Arial" charset="0"/>
              </a:defRPr>
            </a:lvl3pPr>
            <a:lvl4pPr marL="1657350" indent="-285750">
              <a:buFont typeface="PingFangSC-Regular" charset="-122"/>
              <a:buChar char="－"/>
              <a:defRPr sz="1600" baseline="0">
                <a:solidFill>
                  <a:srgbClr val="0E2E39"/>
                </a:solidFill>
                <a:latin typeface="Arial" charset="0"/>
              </a:defRPr>
            </a:lvl4pPr>
            <a:lvl5pPr marL="2057400" indent="-228600">
              <a:buFont typeface="Arial" charset="0"/>
              <a:buChar char="•"/>
              <a:defRPr sz="1400" baseline="0">
                <a:solidFill>
                  <a:srgbClr val="0E2E39"/>
                </a:solidFill>
                <a:latin typeface="Arial"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9008863" y="6467336"/>
            <a:ext cx="714877" cy="303364"/>
          </a:xfrm>
        </p:spPr>
        <p:txBody>
          <a:bodyPr/>
          <a:lstStyle>
            <a:lvl1pPr algn="ctr">
              <a:defRPr sz="1200" baseline="0">
                <a:solidFill>
                  <a:srgbClr val="0E2E39"/>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8855676" cy="0"/>
          </a:xfrm>
          <a:prstGeom prst="line">
            <a:avLst/>
          </a:prstGeom>
          <a:ln w="57150">
            <a:solidFill>
              <a:srgbClr val="6090A5"/>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3076" y="6412921"/>
            <a:ext cx="1072989" cy="408467"/>
          </a:xfrm>
          <a:prstGeom prst="rect">
            <a:avLst/>
          </a:prstGeom>
        </p:spPr>
      </p:pic>
    </p:spTree>
    <p:extLst>
      <p:ext uri="{BB962C8B-B14F-4D97-AF65-F5344CB8AC3E}">
        <p14:creationId xmlns:p14="http://schemas.microsoft.com/office/powerpoint/2010/main" val="259840931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1800" baseline="0"/>
            </a:lvl1pPr>
          </a:lstStyle>
          <a:p>
            <a:r>
              <a:rPr lang="en-US" dirty="0"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sz="1400" baseline="0"/>
            </a:lvl1pPr>
            <a:lvl2pPr>
              <a:defRPr sz="1200" baseline="0"/>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sz="1400" baseline="0"/>
            </a:lvl1pPr>
            <a:lvl2pPr>
              <a:defRPr sz="1200" baseline="0"/>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A23969C9-F966-4817-B6B0-C82B3BE5A166}" type="slidenum">
              <a:rPr lang="en-US" smtClean="0"/>
              <a:t>‹#›</a:t>
            </a:fld>
            <a:endParaRPr lang="en-US" dirty="0"/>
          </a:p>
        </p:txBody>
      </p:sp>
    </p:spTree>
    <p:extLst>
      <p:ext uri="{BB962C8B-B14F-4D97-AF65-F5344CB8AC3E}">
        <p14:creationId xmlns:p14="http://schemas.microsoft.com/office/powerpoint/2010/main" val="3903061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cxnSp>
        <p:nvCxnSpPr>
          <p:cNvPr id="10" name="Straight Connector 9"/>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3" name="Slide Number Placeholder 12"/>
          <p:cNvSpPr>
            <a:spLocks noGrp="1"/>
          </p:cNvSpPr>
          <p:nvPr>
            <p:ph type="sldNum" sz="quarter" idx="12"/>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416396372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11892" y="966055"/>
            <a:ext cx="55643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6204856" y="966055"/>
            <a:ext cx="5492873"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11" name="Straight Connector 10"/>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4" name="Slide Number Placeholder 13"/>
          <p:cNvSpPr>
            <a:spLocks noGrp="1"/>
          </p:cNvSpPr>
          <p:nvPr>
            <p:ph type="sldNum" sz="quarter" idx="16"/>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365200212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4062939"/>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Picture Placeholder 6"/>
          <p:cNvSpPr>
            <a:spLocks noGrp="1"/>
          </p:cNvSpPr>
          <p:nvPr>
            <p:ph type="pic" sz="quarter" idx="14"/>
          </p:nvPr>
        </p:nvSpPr>
        <p:spPr>
          <a:xfrm>
            <a:off x="7053942" y="966789"/>
            <a:ext cx="4644345" cy="2976562"/>
          </a:xfrm>
          <a:solidFill>
            <a:schemeClr val="accent2"/>
          </a:solidFill>
        </p:spPr>
        <p:txBody>
          <a:bodyPr/>
          <a:lstStyle/>
          <a:p>
            <a:r>
              <a:rPr lang="en-US" smtClean="0"/>
              <a:t>Click icon to add picture</a:t>
            </a:r>
            <a:endParaRPr lang="en-US"/>
          </a:p>
        </p:txBody>
      </p:sp>
      <p:cxnSp>
        <p:nvCxnSpPr>
          <p:cNvPr id="11" name="Straight Connector 10"/>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5" name="Slide Number Placeholder 14"/>
          <p:cNvSpPr>
            <a:spLocks noGrp="1"/>
          </p:cNvSpPr>
          <p:nvPr>
            <p:ph type="sldNum" sz="quarter" idx="17"/>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45379655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966055"/>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Picture Placeholder 6"/>
          <p:cNvSpPr>
            <a:spLocks noGrp="1"/>
          </p:cNvSpPr>
          <p:nvPr>
            <p:ph type="pic" sz="quarter" idx="14"/>
          </p:nvPr>
        </p:nvSpPr>
        <p:spPr>
          <a:xfrm>
            <a:off x="7053942" y="3371187"/>
            <a:ext cx="4644345" cy="2976562"/>
          </a:xfrm>
          <a:solidFill>
            <a:schemeClr val="accent2"/>
          </a:solidFill>
        </p:spPr>
        <p:txBody>
          <a:bodyPr/>
          <a:lstStyle/>
          <a:p>
            <a:r>
              <a:rPr lang="en-US" smtClean="0"/>
              <a:t>Click icon to add picture</a:t>
            </a:r>
            <a:endParaRPr lang="en-US"/>
          </a:p>
        </p:txBody>
      </p:sp>
      <p:cxnSp>
        <p:nvCxnSpPr>
          <p:cNvPr id="11" name="Straight Connector 10"/>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5" name="Slide Number Placeholder 14"/>
          <p:cNvSpPr>
            <a:spLocks noGrp="1"/>
          </p:cNvSpPr>
          <p:nvPr>
            <p:ph type="sldNum" sz="quarter" idx="17"/>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42548147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11892"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7666264" y="966055"/>
            <a:ext cx="4032023" cy="2584125"/>
          </a:xfrm>
          <a:solidFill>
            <a:schemeClr val="accent2"/>
          </a:solidFill>
        </p:spPr>
        <p:txBody>
          <a:bodyPr/>
          <a:lstStyle/>
          <a:p>
            <a:r>
              <a:rPr lang="en-US" smtClean="0"/>
              <a:t>Click icon to add picture</a:t>
            </a:r>
            <a:endParaRPr lang="en-US"/>
          </a:p>
        </p:txBody>
      </p:sp>
      <p:sp>
        <p:nvSpPr>
          <p:cNvPr id="11" name="Picture Placeholder 6"/>
          <p:cNvSpPr>
            <a:spLocks noGrp="1"/>
          </p:cNvSpPr>
          <p:nvPr>
            <p:ph type="pic" sz="quarter" idx="15"/>
          </p:nvPr>
        </p:nvSpPr>
        <p:spPr>
          <a:xfrm>
            <a:off x="7666264" y="3763624"/>
            <a:ext cx="4032023" cy="2584125"/>
          </a:xfrm>
          <a:solidFill>
            <a:schemeClr val="accent2"/>
          </a:solidFill>
        </p:spPr>
        <p:txBody>
          <a:bodyPr/>
          <a:lstStyle/>
          <a:p>
            <a:r>
              <a:rPr lang="en-US" smtClean="0"/>
              <a:t>Click icon to add picture</a:t>
            </a:r>
            <a:endParaRPr lang="en-US"/>
          </a:p>
        </p:txBody>
      </p:sp>
      <p:cxnSp>
        <p:nvCxnSpPr>
          <p:cNvPr id="10" name="Straight Connector 9"/>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5" name="Slide Number Placeholder 14"/>
          <p:cNvSpPr>
            <a:spLocks noGrp="1"/>
          </p:cNvSpPr>
          <p:nvPr>
            <p:ph type="sldNum" sz="quarter" idx="18"/>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40573641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657320"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4032023" cy="2584125"/>
          </a:xfrm>
          <a:solidFill>
            <a:schemeClr val="accent2"/>
          </a:solidFill>
        </p:spPr>
        <p:txBody>
          <a:bodyPr/>
          <a:lstStyle/>
          <a:p>
            <a:r>
              <a:rPr lang="en-US" smtClean="0"/>
              <a:t>Click icon to add picture</a:t>
            </a:r>
            <a:endParaRPr lang="en-US"/>
          </a:p>
        </p:txBody>
      </p:sp>
      <p:sp>
        <p:nvSpPr>
          <p:cNvPr id="11" name="Picture Placeholder 6"/>
          <p:cNvSpPr>
            <a:spLocks noGrp="1"/>
          </p:cNvSpPr>
          <p:nvPr>
            <p:ph type="pic" sz="quarter" idx="15"/>
          </p:nvPr>
        </p:nvSpPr>
        <p:spPr>
          <a:xfrm>
            <a:off x="411892" y="3763624"/>
            <a:ext cx="4032023" cy="2584125"/>
          </a:xfrm>
          <a:solidFill>
            <a:schemeClr val="accent2"/>
          </a:solidFill>
        </p:spPr>
        <p:txBody>
          <a:bodyPr/>
          <a:lstStyle/>
          <a:p>
            <a:r>
              <a:rPr lang="en-US" smtClean="0"/>
              <a:t>Click icon to add picture</a:t>
            </a:r>
            <a:endParaRPr lang="en-US"/>
          </a:p>
        </p:txBody>
      </p:sp>
      <p:cxnSp>
        <p:nvCxnSpPr>
          <p:cNvPr id="10" name="Straight Connector 9"/>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5" name="Slide Number Placeholder 14"/>
          <p:cNvSpPr>
            <a:spLocks noGrp="1"/>
          </p:cNvSpPr>
          <p:nvPr>
            <p:ph type="sldNum" sz="quarter" idx="18"/>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285136641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6125200"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3639123" cy="2332315"/>
          </a:xfrm>
          <a:solidFill>
            <a:schemeClr val="accent2"/>
          </a:solidFill>
        </p:spPr>
        <p:txBody>
          <a:bodyPr/>
          <a:lstStyle/>
          <a:p>
            <a:r>
              <a:rPr lang="en-US" smtClean="0"/>
              <a:t>Click icon to add picture</a:t>
            </a:r>
            <a:endParaRPr lang="en-US"/>
          </a:p>
        </p:txBody>
      </p:sp>
      <p:sp>
        <p:nvSpPr>
          <p:cNvPr id="11" name="Picture Placeholder 6"/>
          <p:cNvSpPr>
            <a:spLocks noGrp="1"/>
          </p:cNvSpPr>
          <p:nvPr>
            <p:ph type="pic" sz="quarter" idx="15"/>
          </p:nvPr>
        </p:nvSpPr>
        <p:spPr>
          <a:xfrm>
            <a:off x="4235248" y="966055"/>
            <a:ext cx="3639123" cy="2332315"/>
          </a:xfrm>
          <a:solidFill>
            <a:schemeClr val="accent2"/>
          </a:solidFill>
        </p:spPr>
        <p:txBody>
          <a:bodyPr/>
          <a:lstStyle/>
          <a:p>
            <a:r>
              <a:rPr lang="en-US" smtClean="0"/>
              <a:t>Click icon to add picture</a:t>
            </a:r>
            <a:endParaRPr lang="en-US"/>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Picture Placeholder 6"/>
          <p:cNvSpPr>
            <a:spLocks noGrp="1"/>
          </p:cNvSpPr>
          <p:nvPr>
            <p:ph type="pic" sz="quarter" idx="17"/>
          </p:nvPr>
        </p:nvSpPr>
        <p:spPr>
          <a:xfrm>
            <a:off x="8058606" y="966055"/>
            <a:ext cx="3639123" cy="2332315"/>
          </a:xfrm>
          <a:solidFill>
            <a:schemeClr val="accent2"/>
          </a:solidFill>
        </p:spPr>
        <p:txBody>
          <a:bodyPr/>
          <a:lstStyle/>
          <a:p>
            <a:r>
              <a:rPr lang="en-US" smtClean="0"/>
              <a:t>Click icon to add picture</a:t>
            </a:r>
            <a:endParaRPr lang="en-US"/>
          </a:p>
        </p:txBody>
      </p:sp>
      <p:cxnSp>
        <p:nvCxnSpPr>
          <p:cNvPr id="13" name="Straight Connector 12"/>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7" name="Slide Number Placeholder 16"/>
          <p:cNvSpPr>
            <a:spLocks noGrp="1"/>
          </p:cNvSpPr>
          <p:nvPr>
            <p:ph type="sldNum" sz="quarter" idx="20"/>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85967476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6125200"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idx="16"/>
          </p:nvPr>
        </p:nvSpPr>
        <p:spPr>
          <a:xfrm>
            <a:off x="411892"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3914031"/>
            <a:ext cx="3639123" cy="2332315"/>
          </a:xfrm>
          <a:solidFill>
            <a:schemeClr val="accent2"/>
          </a:solidFill>
        </p:spPr>
        <p:txBody>
          <a:bodyPr/>
          <a:lstStyle/>
          <a:p>
            <a:r>
              <a:rPr lang="en-US" smtClean="0"/>
              <a:t>Click icon to add picture</a:t>
            </a:r>
            <a:endParaRPr lang="en-US"/>
          </a:p>
        </p:txBody>
      </p:sp>
      <p:sp>
        <p:nvSpPr>
          <p:cNvPr id="11" name="Picture Placeholder 6"/>
          <p:cNvSpPr>
            <a:spLocks noGrp="1"/>
          </p:cNvSpPr>
          <p:nvPr>
            <p:ph type="pic" sz="quarter" idx="15"/>
          </p:nvPr>
        </p:nvSpPr>
        <p:spPr>
          <a:xfrm>
            <a:off x="4235248" y="3914031"/>
            <a:ext cx="3639123" cy="2332315"/>
          </a:xfrm>
          <a:solidFill>
            <a:schemeClr val="accent2"/>
          </a:solidFill>
        </p:spPr>
        <p:txBody>
          <a:bodyPr/>
          <a:lstStyle/>
          <a:p>
            <a:r>
              <a:rPr lang="en-US" smtClean="0"/>
              <a:t>Click icon to add picture</a:t>
            </a:r>
            <a:endParaRPr lang="en-US"/>
          </a:p>
        </p:txBody>
      </p:sp>
      <p:sp>
        <p:nvSpPr>
          <p:cNvPr id="12" name="Picture Placeholder 6"/>
          <p:cNvSpPr>
            <a:spLocks noGrp="1"/>
          </p:cNvSpPr>
          <p:nvPr>
            <p:ph type="pic" sz="quarter" idx="17"/>
          </p:nvPr>
        </p:nvSpPr>
        <p:spPr>
          <a:xfrm>
            <a:off x="8058606" y="3914031"/>
            <a:ext cx="3639123" cy="2332315"/>
          </a:xfrm>
          <a:solidFill>
            <a:schemeClr val="accent2"/>
          </a:solidFill>
        </p:spPr>
        <p:txBody>
          <a:bodyPr/>
          <a:lstStyle/>
          <a:p>
            <a:r>
              <a:rPr lang="en-US" smtClean="0"/>
              <a:t>Click icon to add picture</a:t>
            </a:r>
            <a:endParaRPr lang="en-US"/>
          </a:p>
        </p:txBody>
      </p:sp>
      <p:cxnSp>
        <p:nvCxnSpPr>
          <p:cNvPr id="13" name="Straight Connector 12"/>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7" name="Slide Number Placeholder 16"/>
          <p:cNvSpPr>
            <a:spLocks noGrp="1"/>
          </p:cNvSpPr>
          <p:nvPr>
            <p:ph type="sldNum" sz="quarter" idx="20"/>
          </p:nvPr>
        </p:nvSpPr>
        <p:spPr/>
        <p:txBody>
          <a:body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9685353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84858162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youtube.com/watch?v=wUlQyiHfex0"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3181" y="205946"/>
            <a:ext cx="10583064" cy="917487"/>
          </a:xfrm>
        </p:spPr>
        <p:txBody>
          <a:bodyPr anchor="ctr" anchorCtr="0"/>
          <a:lstStyle/>
          <a:p>
            <a:r>
              <a:rPr lang="en-US" sz="3600" dirty="0" smtClean="0"/>
              <a:t>JLEIC Bored Tunnel Cross Sections</a:t>
            </a:r>
            <a:endParaRPr lang="en-US" sz="3600" dirty="0"/>
          </a:p>
        </p:txBody>
      </p:sp>
      <p:sp>
        <p:nvSpPr>
          <p:cNvPr id="3" name="Subtitle 2"/>
          <p:cNvSpPr>
            <a:spLocks noGrp="1"/>
          </p:cNvSpPr>
          <p:nvPr>
            <p:ph type="subTitle" idx="1"/>
          </p:nvPr>
        </p:nvSpPr>
        <p:spPr>
          <a:xfrm>
            <a:off x="443182" y="1720849"/>
            <a:ext cx="4178246" cy="2241551"/>
          </a:xfrm>
        </p:spPr>
        <p:txBody>
          <a:bodyPr>
            <a:normAutofit/>
          </a:bodyPr>
          <a:lstStyle/>
          <a:p>
            <a:r>
              <a:rPr lang="en-US" sz="2400" dirty="0" smtClean="0">
                <a:solidFill>
                  <a:schemeClr val="accent2">
                    <a:lumMod val="50000"/>
                  </a:schemeClr>
                </a:solidFill>
              </a:rPr>
              <a:t>Tim Michalski</a:t>
            </a:r>
          </a:p>
          <a:p>
            <a:r>
              <a:rPr lang="en-US" sz="2400" dirty="0" smtClean="0">
                <a:solidFill>
                  <a:schemeClr val="accent2">
                    <a:lumMod val="50000"/>
                  </a:schemeClr>
                </a:solidFill>
              </a:rPr>
              <a:t>Paul Hansen</a:t>
            </a:r>
          </a:p>
        </p:txBody>
      </p:sp>
      <p:pic>
        <p:nvPicPr>
          <p:cNvPr id="7" name="Picture 6" descr="JLEIC2018oblique_D2-01.jpe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707653" y="1598522"/>
            <a:ext cx="7495294" cy="3934008"/>
          </a:xfrm>
          <a:prstGeom prst="rect">
            <a:avLst/>
          </a:prstGeom>
        </p:spPr>
      </p:pic>
      <p:sp>
        <p:nvSpPr>
          <p:cNvPr id="4" name="Text Placeholder 3"/>
          <p:cNvSpPr>
            <a:spLocks noGrp="1"/>
          </p:cNvSpPr>
          <p:nvPr>
            <p:ph type="body" sz="quarter" idx="14"/>
          </p:nvPr>
        </p:nvSpPr>
        <p:spPr/>
        <p:txBody>
          <a:bodyPr/>
          <a:lstStyle/>
          <a:p>
            <a:r>
              <a:rPr lang="en-US" dirty="0" smtClean="0"/>
              <a:t>February 20, 2019</a:t>
            </a:r>
            <a:endParaRPr lang="en-US" dirty="0"/>
          </a:p>
        </p:txBody>
      </p:sp>
    </p:spTree>
    <p:extLst>
      <p:ext uri="{BB962C8B-B14F-4D97-AF65-F5344CB8AC3E}">
        <p14:creationId xmlns:p14="http://schemas.microsoft.com/office/powerpoint/2010/main" val="4591932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681254" cy="487490"/>
          </a:xfrm>
        </p:spPr>
        <p:txBody>
          <a:bodyPr>
            <a:normAutofit fontScale="90000"/>
          </a:bodyPr>
          <a:lstStyle/>
          <a:p>
            <a:r>
              <a:rPr lang="en-US" sz="2700" b="1" dirty="0" smtClean="0">
                <a:latin typeface="Arial" panose="020B0604020202020204" pitchFamily="34" charset="0"/>
              </a:rPr>
              <a:t>RF/SRF Tunnel Cross Section – North-West Straight – 6.8m (22.3’) OD Tunnel</a:t>
            </a:r>
            <a:endParaRPr lang="en-US" dirty="0"/>
          </a:p>
        </p:txBody>
      </p:sp>
      <p:sp>
        <p:nvSpPr>
          <p:cNvPr id="8" name="Title 1"/>
          <p:cNvSpPr txBox="1">
            <a:spLocks/>
          </p:cNvSpPr>
          <p:nvPr/>
        </p:nvSpPr>
        <p:spPr>
          <a:xfrm>
            <a:off x="306173" y="728029"/>
            <a:ext cx="11285837" cy="48829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b="0" dirty="0" smtClean="0">
                <a:solidFill>
                  <a:prstClr val="black"/>
                </a:solidFill>
                <a:latin typeface="Arial" panose="020B0604020202020204" pitchFamily="34" charset="0"/>
              </a:rPr>
              <a:t>Aisle Width at Bunching Cavity = 1.32m (4.3’) (Note: 5’ at cryomodule level)</a:t>
            </a:r>
          </a:p>
        </p:txBody>
      </p:sp>
      <p:sp>
        <p:nvSpPr>
          <p:cNvPr id="10" name="Title 1"/>
          <p:cNvSpPr txBox="1">
            <a:spLocks/>
          </p:cNvSpPr>
          <p:nvPr/>
        </p:nvSpPr>
        <p:spPr>
          <a:xfrm>
            <a:off x="5762444" y="1404299"/>
            <a:ext cx="6176513" cy="480672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pPr marL="342900" indent="-342900">
              <a:buFont typeface="Arial" panose="020B0604020202020204" pitchFamily="34" charset="0"/>
              <a:buChar char="•"/>
            </a:pPr>
            <a:r>
              <a:rPr lang="en-US" b="0" dirty="0" smtClean="0">
                <a:solidFill>
                  <a:prstClr val="black"/>
                </a:solidFill>
                <a:latin typeface="Arial" panose="020B0604020202020204" pitchFamily="34" charset="0"/>
              </a:rPr>
              <a:t>Alternate design considerations:</a:t>
            </a:r>
          </a:p>
          <a:p>
            <a:pPr marL="800100" lvl="1" indent="-342900">
              <a:buFont typeface="Arial" panose="020B0604020202020204" pitchFamily="34" charset="0"/>
              <a:buChar char="•"/>
            </a:pPr>
            <a:r>
              <a:rPr lang="en-US" sz="2000" dirty="0" smtClean="0">
                <a:solidFill>
                  <a:prstClr val="black"/>
                </a:solidFill>
                <a:latin typeface="Arial" panose="020B0604020202020204" pitchFamily="34" charset="0"/>
              </a:rPr>
              <a:t>Interleave 2m OD </a:t>
            </a:r>
            <a:r>
              <a:rPr lang="en-US" sz="2000" dirty="0" err="1" smtClean="0">
                <a:solidFill>
                  <a:prstClr val="black"/>
                </a:solidFill>
                <a:latin typeface="Arial" panose="020B0604020202020204" pitchFamily="34" charset="0"/>
              </a:rPr>
              <a:t>Buncher</a:t>
            </a:r>
            <a:r>
              <a:rPr lang="en-US" sz="2000" dirty="0" smtClean="0">
                <a:solidFill>
                  <a:prstClr val="black"/>
                </a:solidFill>
                <a:latin typeface="Arial" panose="020B0604020202020204" pitchFamily="34" charset="0"/>
              </a:rPr>
              <a:t> Cavity with elements on ICR</a:t>
            </a:r>
          </a:p>
          <a:p>
            <a:pPr marL="800100" lvl="1" indent="-342900">
              <a:buFont typeface="Arial" panose="020B0604020202020204" pitchFamily="34" charset="0"/>
              <a:buChar char="•"/>
            </a:pPr>
            <a:r>
              <a:rPr lang="en-US" sz="2000" b="0" dirty="0" smtClean="0">
                <a:solidFill>
                  <a:prstClr val="black"/>
                </a:solidFill>
                <a:latin typeface="Arial" panose="020B0604020202020204" pitchFamily="34" charset="0"/>
              </a:rPr>
              <a:t>Move </a:t>
            </a:r>
            <a:r>
              <a:rPr lang="en-US" sz="2000" b="0" dirty="0" err="1" smtClean="0">
                <a:solidFill>
                  <a:prstClr val="black"/>
                </a:solidFill>
                <a:latin typeface="Arial" panose="020B0604020202020204" pitchFamily="34" charset="0"/>
              </a:rPr>
              <a:t>Buncher</a:t>
            </a:r>
            <a:r>
              <a:rPr lang="en-US" sz="2000" b="0" dirty="0" smtClean="0">
                <a:solidFill>
                  <a:prstClr val="black"/>
                </a:solidFill>
                <a:latin typeface="Arial" panose="020B0604020202020204" pitchFamily="34" charset="0"/>
              </a:rPr>
              <a:t> Cavities towards the center crossing point of the collider tunnel so that no (very few) elements would ever have to move past them</a:t>
            </a:r>
          </a:p>
          <a:p>
            <a:pPr marL="342900" indent="-342900">
              <a:buFont typeface="Arial" panose="020B0604020202020204" pitchFamily="34" charset="0"/>
              <a:buChar char="•"/>
            </a:pPr>
            <a:r>
              <a:rPr lang="en-US" b="0" dirty="0" smtClean="0">
                <a:solidFill>
                  <a:prstClr val="black"/>
                </a:solidFill>
                <a:latin typeface="Arial" panose="020B0604020202020204" pitchFamily="34" charset="0"/>
                <a:sym typeface="Symbol" panose="05050102010706020507" pitchFamily="18" charset="2"/>
              </a:rPr>
              <a:t>Have to remove elements from one aisle side beamline to access elements in the other beamline (develop some plan for maintenance access).</a:t>
            </a:r>
            <a:endParaRPr lang="en-US" b="0" dirty="0" smtClean="0">
              <a:solidFill>
                <a:prstClr val="black"/>
              </a:solidFill>
              <a:latin typeface="Arial" panose="020B0604020202020204" pitchFamily="34" charset="0"/>
            </a:endParaRPr>
          </a:p>
        </p:txBody>
      </p:sp>
      <p:pic>
        <p:nvPicPr>
          <p:cNvPr id="6" name="Content Placeholder 5"/>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306173" y="1216325"/>
            <a:ext cx="5320904" cy="5389194"/>
          </a:xfrm>
          <a:prstGeom prst="rect">
            <a:avLst/>
          </a:prstGeom>
        </p:spPr>
      </p:pic>
    </p:spTree>
    <p:extLst>
      <p:ext uri="{BB962C8B-B14F-4D97-AF65-F5344CB8AC3E}">
        <p14:creationId xmlns:p14="http://schemas.microsoft.com/office/powerpoint/2010/main" val="2834791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PEP-II RF System Elements</a:t>
            </a:r>
            <a:endParaRPr lang="en-US" dirty="0"/>
          </a:p>
        </p:txBody>
      </p:sp>
      <p:pic>
        <p:nvPicPr>
          <p:cNvPr id="7" name="Content Placeholder 6"/>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228974" y="73266"/>
            <a:ext cx="4468755" cy="3353091"/>
          </a:xfrm>
          <a:prstGeom prst="rect">
            <a:avLst/>
          </a:prstGeom>
        </p:spPr>
      </p:pic>
      <p:sp>
        <p:nvSpPr>
          <p:cNvPr id="4" name="Slide Number Placeholder 3"/>
          <p:cNvSpPr>
            <a:spLocks noGrp="1"/>
          </p:cNvSpPr>
          <p:nvPr>
            <p:ph type="sldNum" sz="quarter" idx="12"/>
          </p:nvPr>
        </p:nvSpPr>
        <p:spPr/>
        <p:txBody>
          <a:bodyPr/>
          <a:lstStyle/>
          <a:p>
            <a:fld id="{07E1C93C-5050-FC42-8F10-D22D4F119D13}" type="slidenum">
              <a:rPr lang="en-US" smtClean="0"/>
              <a:pPr/>
              <a:t>11</a:t>
            </a:fld>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9638" y="873827"/>
            <a:ext cx="6633023" cy="4310246"/>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02022" y="3273241"/>
            <a:ext cx="4645555" cy="3584759"/>
          </a:xfrm>
          <a:prstGeom prst="rect">
            <a:avLst/>
          </a:prstGeom>
        </p:spPr>
      </p:pic>
      <p:sp>
        <p:nvSpPr>
          <p:cNvPr id="8" name="Title 1"/>
          <p:cNvSpPr txBox="1">
            <a:spLocks/>
          </p:cNvSpPr>
          <p:nvPr/>
        </p:nvSpPr>
        <p:spPr>
          <a:xfrm>
            <a:off x="130796" y="5249069"/>
            <a:ext cx="5393703" cy="11922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pPr marL="171450" indent="-171450">
              <a:buFont typeface="Arial" panose="020B0604020202020204" pitchFamily="34" charset="0"/>
              <a:buChar char="•"/>
            </a:pPr>
            <a:r>
              <a:rPr lang="en-US" sz="1400" b="0" dirty="0" smtClean="0">
                <a:solidFill>
                  <a:prstClr val="black"/>
                </a:solidFill>
                <a:latin typeface="Arial" panose="020B0604020202020204" pitchFamily="34" charset="0"/>
              </a:rPr>
              <a:t>Klystron, circulator, 5 support cabinets, waveguide</a:t>
            </a:r>
          </a:p>
          <a:p>
            <a:pPr marL="171450" indent="-171450">
              <a:buFont typeface="Arial" panose="020B0604020202020204" pitchFamily="34" charset="0"/>
              <a:buChar char="•"/>
            </a:pPr>
            <a:r>
              <a:rPr lang="en-US" sz="1400" b="0" dirty="0" smtClean="0">
                <a:solidFill>
                  <a:prstClr val="black"/>
                </a:solidFill>
                <a:latin typeface="Arial" panose="020B0604020202020204" pitchFamily="34" charset="0"/>
              </a:rPr>
              <a:t>1 PS for each klystron</a:t>
            </a:r>
          </a:p>
        </p:txBody>
      </p:sp>
    </p:spTree>
    <p:extLst>
      <p:ext uri="{BB962C8B-B14F-4D97-AF65-F5344CB8AC3E}">
        <p14:creationId xmlns:p14="http://schemas.microsoft.com/office/powerpoint/2010/main" val="16712618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C100 RF System with Support Racks and PS</a:t>
            </a: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12</a:t>
            </a:fld>
            <a:endParaRPr lang="en-US" dirty="0"/>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01676" y="7312"/>
            <a:ext cx="4361048" cy="3765840"/>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550" y="728029"/>
            <a:ext cx="3533775" cy="3757725"/>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50501" y="3028807"/>
            <a:ext cx="5558928" cy="3692670"/>
          </a:xfrm>
          <a:prstGeom prst="rect">
            <a:avLst/>
          </a:prstGeom>
        </p:spPr>
      </p:pic>
      <p:sp>
        <p:nvSpPr>
          <p:cNvPr id="8" name="Title 1"/>
          <p:cNvSpPr txBox="1">
            <a:spLocks/>
          </p:cNvSpPr>
          <p:nvPr/>
        </p:nvSpPr>
        <p:spPr>
          <a:xfrm>
            <a:off x="3874124" y="728029"/>
            <a:ext cx="3927552" cy="11922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pPr marL="171450" indent="-171450">
              <a:buFont typeface="Arial" panose="020B0604020202020204" pitchFamily="34" charset="0"/>
              <a:buChar char="•"/>
            </a:pPr>
            <a:r>
              <a:rPr lang="en-US" b="0" dirty="0" smtClean="0">
                <a:solidFill>
                  <a:prstClr val="black"/>
                </a:solidFill>
                <a:latin typeface="Arial" panose="020B0604020202020204" pitchFamily="34" charset="0"/>
                <a:sym typeface="Wingdings" panose="05000000000000000000" pitchFamily="2" charset="2"/>
              </a:rPr>
              <a:t></a:t>
            </a:r>
            <a:r>
              <a:rPr lang="en-US" b="0" dirty="0" smtClean="0">
                <a:solidFill>
                  <a:prstClr val="black"/>
                </a:solidFill>
                <a:latin typeface="Arial" panose="020B0604020202020204" pitchFamily="34" charset="0"/>
              </a:rPr>
              <a:t>Control, LLRF, I&amp;C, Cryo control racks</a:t>
            </a:r>
          </a:p>
          <a:p>
            <a:pPr marL="171450" indent="-171450">
              <a:buFont typeface="Arial" panose="020B0604020202020204" pitchFamily="34" charset="0"/>
              <a:buChar char="•"/>
            </a:pPr>
            <a:r>
              <a:rPr lang="en-US" b="0" dirty="0" smtClean="0">
                <a:solidFill>
                  <a:prstClr val="black"/>
                </a:solidFill>
                <a:latin typeface="Arial" panose="020B0604020202020204" pitchFamily="34" charset="0"/>
              </a:rPr>
              <a:t>Power Supply </a:t>
            </a:r>
            <a:r>
              <a:rPr lang="en-US" b="0" dirty="0" smtClean="0">
                <a:solidFill>
                  <a:prstClr val="black"/>
                </a:solidFill>
                <a:latin typeface="Arial" panose="020B0604020202020204" pitchFamily="34" charset="0"/>
                <a:sym typeface="Wingdings" panose="05000000000000000000" pitchFamily="2" charset="2"/>
              </a:rPr>
              <a:t></a:t>
            </a:r>
          </a:p>
          <a:p>
            <a:pPr marL="171450" indent="-171450">
              <a:buFont typeface="Arial" panose="020B0604020202020204" pitchFamily="34" charset="0"/>
              <a:buChar char="•"/>
            </a:pPr>
            <a:r>
              <a:rPr lang="en-US" b="0" dirty="0" smtClean="0">
                <a:solidFill>
                  <a:prstClr val="black"/>
                </a:solidFill>
                <a:latin typeface="Arial" panose="020B0604020202020204" pitchFamily="34" charset="0"/>
              </a:rPr>
              <a:t>Klystron </a:t>
            </a:r>
            <a:r>
              <a:rPr lang="en-US" b="0" dirty="0">
                <a:solidFill>
                  <a:prstClr val="black"/>
                </a:solidFill>
                <a:latin typeface="Arial" panose="020B0604020202020204" pitchFamily="34" charset="0"/>
              </a:rPr>
              <a:t>banks</a:t>
            </a:r>
          </a:p>
          <a:p>
            <a:pPr marL="171450" indent="-171450">
              <a:buFont typeface="Arial" panose="020B0604020202020204" pitchFamily="34" charset="0"/>
              <a:buChar char="•"/>
            </a:pPr>
            <a:endParaRPr lang="en-US" b="0" dirty="0" smtClean="0">
              <a:solidFill>
                <a:prstClr val="black"/>
              </a:solidFill>
              <a:latin typeface="Arial" panose="020B0604020202020204" pitchFamily="34" charset="0"/>
            </a:endParaRPr>
          </a:p>
        </p:txBody>
      </p:sp>
    </p:spTree>
    <p:extLst>
      <p:ext uri="{BB962C8B-B14F-4D97-AF65-F5344CB8AC3E}">
        <p14:creationId xmlns:p14="http://schemas.microsoft.com/office/powerpoint/2010/main" val="27363097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PEP-II RF System and SRF (C100) RF System</a:t>
            </a:r>
            <a:endParaRPr lang="en-US" sz="1200" b="1" dirty="0"/>
          </a:p>
        </p:txBody>
      </p:sp>
      <p:sp>
        <p:nvSpPr>
          <p:cNvPr id="14" name="Title 1"/>
          <p:cNvSpPr txBox="1">
            <a:spLocks/>
          </p:cNvSpPr>
          <p:nvPr/>
        </p:nvSpPr>
        <p:spPr>
          <a:xfrm>
            <a:off x="6713960" y="1121336"/>
            <a:ext cx="4703804" cy="333632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pPr marL="171450" indent="-171450">
              <a:lnSpc>
                <a:spcPct val="100000"/>
              </a:lnSpc>
              <a:buFont typeface="Arial" panose="020B0604020202020204" pitchFamily="34" charset="0"/>
              <a:buChar char="•"/>
            </a:pPr>
            <a:r>
              <a:rPr lang="en-US" sz="1600" b="0" dirty="0" smtClean="0">
                <a:solidFill>
                  <a:prstClr val="black"/>
                </a:solidFill>
                <a:latin typeface="Arial" panose="020B0604020202020204" pitchFamily="34" charset="0"/>
              </a:rPr>
              <a:t>It appears that both RF systems will fit in a 6.1m OD tunnel.</a:t>
            </a:r>
          </a:p>
          <a:p>
            <a:pPr marL="171450" indent="-171450">
              <a:lnSpc>
                <a:spcPct val="100000"/>
              </a:lnSpc>
              <a:buFont typeface="Arial" panose="020B0604020202020204" pitchFamily="34" charset="0"/>
              <a:buChar char="•"/>
            </a:pPr>
            <a:r>
              <a:rPr lang="en-US" sz="1600" b="0" dirty="0" smtClean="0">
                <a:solidFill>
                  <a:prstClr val="black"/>
                </a:solidFill>
                <a:latin typeface="Arial" panose="020B0604020202020204" pitchFamily="34" charset="0"/>
              </a:rPr>
              <a:t>May consider relocating the power supplies</a:t>
            </a:r>
          </a:p>
          <a:p>
            <a:pPr marL="171450" indent="-171450">
              <a:lnSpc>
                <a:spcPct val="100000"/>
              </a:lnSpc>
              <a:buFont typeface="Arial" panose="020B0604020202020204" pitchFamily="34" charset="0"/>
              <a:buChar char="•"/>
            </a:pPr>
            <a:r>
              <a:rPr lang="en-US" sz="1600" b="0" dirty="0" smtClean="0">
                <a:solidFill>
                  <a:prstClr val="black"/>
                </a:solidFill>
                <a:latin typeface="Arial" panose="020B0604020202020204" pitchFamily="34" charset="0"/>
              </a:rPr>
              <a:t>Need </a:t>
            </a:r>
            <a:r>
              <a:rPr lang="en-US" sz="1600" b="0" dirty="0">
                <a:solidFill>
                  <a:prstClr val="black"/>
                </a:solidFill>
                <a:latin typeface="Arial" panose="020B0604020202020204" pitchFamily="34" charset="0"/>
              </a:rPr>
              <a:t>to consider how to distribute the RF/SRF along the length of the N-W straight.  Will it all fit if separated end to end for the various cavities and RF/power </a:t>
            </a:r>
            <a:r>
              <a:rPr lang="en-US" sz="1600" b="0" dirty="0" smtClean="0">
                <a:solidFill>
                  <a:prstClr val="black"/>
                </a:solidFill>
                <a:latin typeface="Arial" panose="020B0604020202020204" pitchFamily="34" charset="0"/>
              </a:rPr>
              <a:t>system?</a:t>
            </a:r>
          </a:p>
          <a:p>
            <a:pPr marL="171450" indent="-171450">
              <a:lnSpc>
                <a:spcPct val="100000"/>
              </a:lnSpc>
              <a:buFont typeface="Arial" panose="020B0604020202020204" pitchFamily="34" charset="0"/>
              <a:buChar char="•"/>
            </a:pPr>
            <a:r>
              <a:rPr lang="en-US" sz="1600" b="0" dirty="0" smtClean="0">
                <a:solidFill>
                  <a:prstClr val="black"/>
                </a:solidFill>
                <a:latin typeface="Arial" panose="020B0604020202020204" pitchFamily="34" charset="0"/>
              </a:rPr>
              <a:t>34 </a:t>
            </a:r>
            <a:r>
              <a:rPr lang="en-US" sz="1600" b="0" dirty="0">
                <a:solidFill>
                  <a:prstClr val="black"/>
                </a:solidFill>
                <a:latin typeface="Arial" panose="020B0604020202020204" pitchFamily="34" charset="0"/>
              </a:rPr>
              <a:t>PEP-II cavities take up ~107m of beam line.</a:t>
            </a:r>
          </a:p>
          <a:p>
            <a:pPr marL="171450" indent="-171450">
              <a:buFont typeface="Arial" panose="020B0604020202020204" pitchFamily="34" charset="0"/>
              <a:buChar char="•"/>
            </a:pPr>
            <a:endParaRPr lang="en-US" sz="1400" b="0" dirty="0" smtClean="0">
              <a:solidFill>
                <a:prstClr val="black"/>
              </a:solidFill>
              <a:latin typeface="Arial" panose="020B0604020202020204" pitchFamily="34" charset="0"/>
            </a:endParaRPr>
          </a:p>
        </p:txBody>
      </p:sp>
      <p:sp>
        <p:nvSpPr>
          <p:cNvPr id="23" name="TextBox 22"/>
          <p:cNvSpPr txBox="1"/>
          <p:nvPr/>
        </p:nvSpPr>
        <p:spPr>
          <a:xfrm>
            <a:off x="4336793" y="4217621"/>
            <a:ext cx="1718017" cy="276999"/>
          </a:xfrm>
          <a:prstGeom prst="rect">
            <a:avLst/>
          </a:prstGeom>
          <a:noFill/>
        </p:spPr>
        <p:txBody>
          <a:bodyPr wrap="square" rtlCol="0">
            <a:spAutoFit/>
          </a:bodyPr>
          <a:lstStyle/>
          <a:p>
            <a:pPr algn="ctr"/>
            <a:r>
              <a:rPr lang="en-US" sz="1200" dirty="0" smtClean="0">
                <a:latin typeface="Arial" panose="020B0604020202020204" pitchFamily="34" charset="0"/>
                <a:cs typeface="Arial" panose="020B0604020202020204" pitchFamily="34" charset="0"/>
              </a:rPr>
              <a:t>6.8m OD Tunnel</a:t>
            </a:r>
            <a:endParaRPr lang="en-US" sz="12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9202" y="844337"/>
            <a:ext cx="2551970" cy="2662376"/>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52267" y="864316"/>
            <a:ext cx="2444716" cy="2618212"/>
          </a:xfrm>
          <a:prstGeom prst="rect">
            <a:avLst/>
          </a:prstGeom>
        </p:spPr>
      </p:pic>
      <p:sp>
        <p:nvSpPr>
          <p:cNvPr id="22" name="TextBox 21"/>
          <p:cNvSpPr txBox="1"/>
          <p:nvPr/>
        </p:nvSpPr>
        <p:spPr>
          <a:xfrm>
            <a:off x="2748570" y="844337"/>
            <a:ext cx="1718017" cy="276999"/>
          </a:xfrm>
          <a:prstGeom prst="rect">
            <a:avLst/>
          </a:prstGeom>
          <a:noFill/>
        </p:spPr>
        <p:txBody>
          <a:bodyPr wrap="square" rtlCol="0">
            <a:spAutoFit/>
          </a:bodyPr>
          <a:lstStyle/>
          <a:p>
            <a:pPr algn="ctr"/>
            <a:r>
              <a:rPr lang="en-US" sz="1200" dirty="0" smtClean="0">
                <a:latin typeface="Arial" panose="020B0604020202020204" pitchFamily="34" charset="0"/>
                <a:cs typeface="Arial" panose="020B0604020202020204" pitchFamily="34" charset="0"/>
              </a:rPr>
              <a:t>6.1m OD Tunnel</a:t>
            </a:r>
            <a:endParaRPr lang="en-US" sz="1200" dirty="0">
              <a:latin typeface="Arial" panose="020B0604020202020204" pitchFamily="34" charset="0"/>
              <a:cs typeface="Arial" panose="020B0604020202020204" pitchFamily="34" charset="0"/>
            </a:endParaRPr>
          </a:p>
        </p:txBody>
      </p:sp>
      <p:sp>
        <p:nvSpPr>
          <p:cNvPr id="18" name="TextBox 17"/>
          <p:cNvSpPr txBox="1"/>
          <p:nvPr/>
        </p:nvSpPr>
        <p:spPr>
          <a:xfrm>
            <a:off x="1376178" y="3409932"/>
            <a:ext cx="1718017" cy="276999"/>
          </a:xfrm>
          <a:prstGeom prst="rect">
            <a:avLst/>
          </a:prstGeom>
          <a:noFill/>
        </p:spPr>
        <p:txBody>
          <a:bodyPr wrap="square" rtlCol="0">
            <a:spAutoFit/>
          </a:bodyPr>
          <a:lstStyle/>
          <a:p>
            <a:pPr algn="ctr"/>
            <a:r>
              <a:rPr lang="en-US" sz="1200" dirty="0" smtClean="0">
                <a:latin typeface="Arial" panose="020B0604020202020204" pitchFamily="34" charset="0"/>
                <a:cs typeface="Arial" panose="020B0604020202020204" pitchFamily="34" charset="0"/>
              </a:rPr>
              <a:t>PEP-II RF System</a:t>
            </a:r>
            <a:endParaRPr lang="en-US" sz="1200" dirty="0">
              <a:latin typeface="Arial" panose="020B0604020202020204" pitchFamily="34" charset="0"/>
              <a:cs typeface="Arial" panose="020B0604020202020204" pitchFamily="34" charset="0"/>
            </a:endParaRPr>
          </a:p>
        </p:txBody>
      </p:sp>
      <p:sp>
        <p:nvSpPr>
          <p:cNvPr id="19" name="TextBox 18"/>
          <p:cNvSpPr txBox="1"/>
          <p:nvPr/>
        </p:nvSpPr>
        <p:spPr>
          <a:xfrm>
            <a:off x="4269244" y="3399482"/>
            <a:ext cx="1909134" cy="276999"/>
          </a:xfrm>
          <a:prstGeom prst="rect">
            <a:avLst/>
          </a:prstGeom>
          <a:noFill/>
        </p:spPr>
        <p:txBody>
          <a:bodyPr wrap="square" rtlCol="0">
            <a:spAutoFit/>
          </a:bodyPr>
          <a:lstStyle/>
          <a:p>
            <a:pPr algn="ctr"/>
            <a:r>
              <a:rPr lang="en-US" sz="1200" dirty="0" smtClean="0">
                <a:latin typeface="Arial" panose="020B0604020202020204" pitchFamily="34" charset="0"/>
                <a:cs typeface="Arial" panose="020B0604020202020204" pitchFamily="34" charset="0"/>
              </a:rPr>
              <a:t>SRF (C100) RF System</a:t>
            </a:r>
            <a:endParaRPr lang="en-US" sz="12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a:stretch>
            <a:fillRect/>
          </a:stretch>
        </p:blipFill>
        <p:spPr>
          <a:xfrm>
            <a:off x="532756" y="3802107"/>
            <a:ext cx="9610725" cy="2933700"/>
          </a:xfrm>
          <a:prstGeom prst="rect">
            <a:avLst/>
          </a:prstGeom>
        </p:spPr>
      </p:pic>
    </p:spTree>
    <p:extLst>
      <p:ext uri="{BB962C8B-B14F-4D97-AF65-F5344CB8AC3E}">
        <p14:creationId xmlns:p14="http://schemas.microsoft.com/office/powerpoint/2010/main" val="1047175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RF/SRF Region – North-West Straight</a:t>
            </a:r>
            <a:endParaRPr lang="en-US" sz="1200" b="1" dirty="0"/>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61847" y="799070"/>
            <a:ext cx="3350276" cy="5770605"/>
          </a:xfrm>
          <a:prstGeom prst="rect">
            <a:avLst/>
          </a:prstGeom>
        </p:spPr>
      </p:pic>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l="2814" t="1449" r="2604" b="20857"/>
          <a:stretch/>
        </p:blipFill>
        <p:spPr>
          <a:xfrm>
            <a:off x="8806249" y="832021"/>
            <a:ext cx="3163329" cy="5577017"/>
          </a:xfrm>
          <a:prstGeom prst="rect">
            <a:avLst/>
          </a:prstGeom>
        </p:spPr>
      </p:pic>
      <p:pic>
        <p:nvPicPr>
          <p:cNvPr id="19" name="Picture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800" y="1021996"/>
            <a:ext cx="2551970" cy="2662376"/>
          </a:xfrm>
          <a:prstGeom prst="rect">
            <a:avLst/>
          </a:prstGeom>
        </p:spPr>
      </p:pic>
      <p:pic>
        <p:nvPicPr>
          <p:cNvPr id="22" name="Picture 2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427" y="3790826"/>
            <a:ext cx="2444716" cy="2618212"/>
          </a:xfrm>
          <a:prstGeom prst="rect">
            <a:avLst/>
          </a:prstGeom>
        </p:spPr>
      </p:pic>
      <p:cxnSp>
        <p:nvCxnSpPr>
          <p:cNvPr id="16" name="Straight Connector 15"/>
          <p:cNvCxnSpPr/>
          <p:nvPr/>
        </p:nvCxnSpPr>
        <p:spPr>
          <a:xfrm>
            <a:off x="44800" y="3757874"/>
            <a:ext cx="5219178" cy="0"/>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263978" y="906162"/>
            <a:ext cx="0" cy="5766487"/>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568778" y="6577666"/>
            <a:ext cx="3237471" cy="276999"/>
          </a:xfrm>
          <a:prstGeom prst="rect">
            <a:avLst/>
          </a:prstGeom>
          <a:noFill/>
        </p:spPr>
        <p:txBody>
          <a:bodyPr wrap="square" rtlCol="0">
            <a:spAutoFit/>
          </a:bodyPr>
          <a:lstStyle/>
          <a:p>
            <a:pPr algn="ctr"/>
            <a:r>
              <a:rPr lang="en-US" sz="1200" dirty="0" smtClean="0">
                <a:latin typeface="Arial" panose="020B0604020202020204" pitchFamily="34" charset="0"/>
                <a:cs typeface="Arial" panose="020B0604020202020204" pitchFamily="34" charset="0"/>
              </a:rPr>
              <a:t>Cut and Cover Gallery over Bored Tunnel</a:t>
            </a:r>
            <a:endParaRPr lang="en-US" sz="1200" dirty="0">
              <a:latin typeface="Arial" panose="020B0604020202020204" pitchFamily="34" charset="0"/>
              <a:cs typeface="Arial" panose="020B0604020202020204" pitchFamily="34" charset="0"/>
            </a:endParaRPr>
          </a:p>
        </p:txBody>
      </p:sp>
      <p:sp>
        <p:nvSpPr>
          <p:cNvPr id="29" name="TextBox 28"/>
          <p:cNvSpPr txBox="1"/>
          <p:nvPr/>
        </p:nvSpPr>
        <p:spPr>
          <a:xfrm>
            <a:off x="8864421" y="6158687"/>
            <a:ext cx="3237471" cy="276999"/>
          </a:xfrm>
          <a:prstGeom prst="rect">
            <a:avLst/>
          </a:prstGeom>
          <a:noFill/>
        </p:spPr>
        <p:txBody>
          <a:bodyPr wrap="square" rtlCol="0">
            <a:spAutoFit/>
          </a:bodyPr>
          <a:lstStyle/>
          <a:p>
            <a:pPr algn="ctr"/>
            <a:r>
              <a:rPr lang="en-US" sz="1200" dirty="0" smtClean="0">
                <a:latin typeface="Arial" panose="020B0604020202020204" pitchFamily="34" charset="0"/>
                <a:cs typeface="Arial" panose="020B0604020202020204" pitchFamily="34" charset="0"/>
              </a:rPr>
              <a:t>Diaphragm Walled - Gallery over Tunnel</a:t>
            </a:r>
            <a:endParaRPr lang="en-US" sz="12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96115" y="1165887"/>
            <a:ext cx="2401287" cy="2397928"/>
          </a:xfrm>
          <a:prstGeom prst="rect">
            <a:avLst/>
          </a:prstGeom>
        </p:spPr>
      </p:pic>
      <p:pic>
        <p:nvPicPr>
          <p:cNvPr id="18" name="Picture 1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54389" y="3900968"/>
            <a:ext cx="2401287" cy="2397928"/>
          </a:xfrm>
          <a:prstGeom prst="rect">
            <a:avLst/>
          </a:prstGeom>
        </p:spPr>
      </p:pic>
      <p:pic>
        <p:nvPicPr>
          <p:cNvPr id="24" name="Picture 2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5408737" y="4361230"/>
            <a:ext cx="2211538" cy="2208445"/>
          </a:xfrm>
          <a:prstGeom prst="rect">
            <a:avLst/>
          </a:prstGeom>
        </p:spPr>
      </p:pic>
      <p:sp>
        <p:nvSpPr>
          <p:cNvPr id="4" name="TextBox 3"/>
          <p:cNvSpPr txBox="1"/>
          <p:nvPr/>
        </p:nvSpPr>
        <p:spPr>
          <a:xfrm>
            <a:off x="2051437" y="906162"/>
            <a:ext cx="1001864" cy="369332"/>
          </a:xfrm>
          <a:prstGeom prst="rect">
            <a:avLst/>
          </a:prstGeom>
          <a:solidFill>
            <a:schemeClr val="accent1"/>
          </a:solidFill>
        </p:spPr>
        <p:txBody>
          <a:bodyPr wrap="square" rtlCol="0">
            <a:spAutoFit/>
          </a:bodyPr>
          <a:lstStyle/>
          <a:p>
            <a:r>
              <a:rPr lang="en-US" dirty="0" smtClean="0"/>
              <a:t>Option 1</a:t>
            </a:r>
            <a:endParaRPr lang="en-US" dirty="0"/>
          </a:p>
        </p:txBody>
      </p:sp>
      <p:sp>
        <p:nvSpPr>
          <p:cNvPr id="15" name="TextBox 14"/>
          <p:cNvSpPr txBox="1"/>
          <p:nvPr/>
        </p:nvSpPr>
        <p:spPr>
          <a:xfrm>
            <a:off x="6472792" y="906162"/>
            <a:ext cx="1001864" cy="369332"/>
          </a:xfrm>
          <a:prstGeom prst="rect">
            <a:avLst/>
          </a:prstGeom>
          <a:solidFill>
            <a:schemeClr val="accent1"/>
          </a:solidFill>
        </p:spPr>
        <p:txBody>
          <a:bodyPr wrap="square" rtlCol="0">
            <a:spAutoFit/>
          </a:bodyPr>
          <a:lstStyle/>
          <a:p>
            <a:r>
              <a:rPr lang="en-US" dirty="0" smtClean="0"/>
              <a:t>Option 2</a:t>
            </a:r>
            <a:endParaRPr lang="en-US" dirty="0"/>
          </a:p>
        </p:txBody>
      </p:sp>
      <p:sp>
        <p:nvSpPr>
          <p:cNvPr id="17" name="TextBox 16"/>
          <p:cNvSpPr txBox="1"/>
          <p:nvPr/>
        </p:nvSpPr>
        <p:spPr>
          <a:xfrm>
            <a:off x="9915648" y="906162"/>
            <a:ext cx="1001864" cy="369332"/>
          </a:xfrm>
          <a:prstGeom prst="rect">
            <a:avLst/>
          </a:prstGeom>
          <a:solidFill>
            <a:schemeClr val="accent1"/>
          </a:solidFill>
        </p:spPr>
        <p:txBody>
          <a:bodyPr wrap="square" rtlCol="0">
            <a:spAutoFit/>
          </a:bodyPr>
          <a:lstStyle/>
          <a:p>
            <a:r>
              <a:rPr lang="en-US" dirty="0" smtClean="0"/>
              <a:t>Option 3</a:t>
            </a:r>
            <a:endParaRPr lang="en-US" dirty="0"/>
          </a:p>
        </p:txBody>
      </p:sp>
    </p:spTree>
    <p:extLst>
      <p:ext uri="{BB962C8B-B14F-4D97-AF65-F5344CB8AC3E}">
        <p14:creationId xmlns:p14="http://schemas.microsoft.com/office/powerpoint/2010/main" val="31004633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t>IP-1 Tunnel Cross Section – South-West Straight</a:t>
            </a:r>
            <a:endParaRPr lang="en-US" b="1" dirty="0"/>
          </a:p>
        </p:txBody>
      </p:sp>
      <p:pic>
        <p:nvPicPr>
          <p:cNvPr id="8" name="Content Placeholder 7"/>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b="25051"/>
          <a:stretch/>
        </p:blipFill>
        <p:spPr>
          <a:xfrm>
            <a:off x="206467" y="1438550"/>
            <a:ext cx="11287125" cy="2201470"/>
          </a:xfrm>
          <a:prstGeom prst="rect">
            <a:avLst/>
          </a:prstGeom>
        </p:spPr>
      </p:pic>
      <p:pic>
        <p:nvPicPr>
          <p:cNvPr id="4" name="Content Placeholder 3"/>
          <p:cNvPicPr>
            <a:picLocks noGrp="1" noChangeAspect="1"/>
          </p:cNvPicPr>
          <p:nvPr>
            <p:ph sz="half" idx="4294967295"/>
          </p:nvPr>
        </p:nvPicPr>
        <p:blipFill>
          <a:blip r:embed="rId3" cstate="email">
            <a:extLst>
              <a:ext uri="{28A0092B-C50C-407E-A947-70E740481C1C}">
                <a14:useLocalDpi xmlns:a14="http://schemas.microsoft.com/office/drawing/2010/main"/>
              </a:ext>
            </a:extLst>
          </a:blip>
          <a:stretch>
            <a:fillRect/>
          </a:stretch>
        </p:blipFill>
        <p:spPr>
          <a:xfrm>
            <a:off x="651836" y="4170573"/>
            <a:ext cx="10145118" cy="1273355"/>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36731" y="5983274"/>
            <a:ext cx="5772842" cy="828682"/>
          </a:xfrm>
          <a:prstGeom prst="rect">
            <a:avLst/>
          </a:prstGeom>
        </p:spPr>
      </p:pic>
      <p:sp>
        <p:nvSpPr>
          <p:cNvPr id="7" name="Title 1"/>
          <p:cNvSpPr txBox="1">
            <a:spLocks/>
          </p:cNvSpPr>
          <p:nvPr/>
        </p:nvSpPr>
        <p:spPr>
          <a:xfrm>
            <a:off x="306173" y="728029"/>
            <a:ext cx="11285837" cy="48829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b="0" dirty="0" smtClean="0">
                <a:solidFill>
                  <a:prstClr val="black"/>
                </a:solidFill>
                <a:latin typeface="Arial" panose="020B0604020202020204" pitchFamily="34" charset="0"/>
              </a:rPr>
              <a:t>IP is to the right of the beam line views.  Shows beamlines transitioning from west arc into straight.</a:t>
            </a:r>
          </a:p>
        </p:txBody>
      </p:sp>
      <p:sp>
        <p:nvSpPr>
          <p:cNvPr id="9" name="Title 1"/>
          <p:cNvSpPr txBox="1">
            <a:spLocks/>
          </p:cNvSpPr>
          <p:nvPr/>
        </p:nvSpPr>
        <p:spPr>
          <a:xfrm>
            <a:off x="2813539" y="1438550"/>
            <a:ext cx="8510954" cy="48829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sz="2000" b="0" dirty="0" smtClean="0">
                <a:solidFill>
                  <a:prstClr val="black"/>
                </a:solidFill>
                <a:latin typeface="Arial" panose="020B0604020202020204" pitchFamily="34" charset="0"/>
              </a:rPr>
              <a:t>“Ideal” tunnel, allowing for aisles for both beam lines.  Routing is the desired path for approaching (ICR) and exiting (ECR) the IP-1.</a:t>
            </a:r>
          </a:p>
          <a:p>
            <a:endParaRPr lang="en-US" b="0" dirty="0" smtClean="0">
              <a:solidFill>
                <a:prstClr val="black"/>
              </a:solidFill>
              <a:latin typeface="Arial" panose="020B0604020202020204" pitchFamily="34" charset="0"/>
            </a:endParaRPr>
          </a:p>
        </p:txBody>
      </p:sp>
      <p:sp>
        <p:nvSpPr>
          <p:cNvPr id="10" name="Title 1"/>
          <p:cNvSpPr txBox="1">
            <a:spLocks/>
          </p:cNvSpPr>
          <p:nvPr/>
        </p:nvSpPr>
        <p:spPr>
          <a:xfrm>
            <a:off x="651836" y="3595209"/>
            <a:ext cx="11045893" cy="48829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sz="2000" b="0" dirty="0" smtClean="0">
                <a:solidFill>
                  <a:prstClr val="black"/>
                </a:solidFill>
                <a:latin typeface="Arial" panose="020B0604020202020204" pitchFamily="34" charset="0"/>
              </a:rPr>
              <a:t>6.1m OD tunnel. No practical space for an aisle, could get 1m aisle width.  </a:t>
            </a:r>
          </a:p>
          <a:p>
            <a:r>
              <a:rPr lang="en-US" sz="2000" b="0" dirty="0" smtClean="0">
                <a:solidFill>
                  <a:prstClr val="black"/>
                </a:solidFill>
                <a:latin typeface="Arial" panose="020B0604020202020204" pitchFamily="34" charset="0"/>
              </a:rPr>
              <a:t>Beam paths shown are the desired paths for approaching (ICR) and exiting (ECR) the IP-1.</a:t>
            </a:r>
          </a:p>
          <a:p>
            <a:endParaRPr lang="en-US" b="0" dirty="0" smtClean="0">
              <a:solidFill>
                <a:prstClr val="black"/>
              </a:solidFill>
              <a:latin typeface="Arial" panose="020B0604020202020204" pitchFamily="34" charset="0"/>
            </a:endParaRPr>
          </a:p>
        </p:txBody>
      </p:sp>
      <p:sp>
        <p:nvSpPr>
          <p:cNvPr id="11" name="Title 1"/>
          <p:cNvSpPr txBox="1">
            <a:spLocks/>
          </p:cNvSpPr>
          <p:nvPr/>
        </p:nvSpPr>
        <p:spPr>
          <a:xfrm>
            <a:off x="651836" y="5391176"/>
            <a:ext cx="11349663" cy="48829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sz="2000" b="0" dirty="0" smtClean="0">
                <a:solidFill>
                  <a:prstClr val="black"/>
                </a:solidFill>
                <a:latin typeface="Arial" panose="020B0604020202020204" pitchFamily="34" charset="0"/>
              </a:rPr>
              <a:t>6.1m OD tunnel. Aisle Width = 1.77m (5.9’)</a:t>
            </a:r>
          </a:p>
          <a:p>
            <a:r>
              <a:rPr lang="en-US" sz="2000" b="0" dirty="0" smtClean="0">
                <a:solidFill>
                  <a:prstClr val="black"/>
                </a:solidFill>
                <a:latin typeface="Arial" panose="020B0604020202020204" pitchFamily="34" charset="0"/>
              </a:rPr>
              <a:t>Shifted ICR beam lines to accommodate a 1.5m spacing. (Not desired path for ICR)</a:t>
            </a:r>
          </a:p>
          <a:p>
            <a:endParaRPr lang="en-US" b="0" dirty="0" smtClean="0">
              <a:solidFill>
                <a:prstClr val="black"/>
              </a:solidFill>
              <a:latin typeface="Arial" panose="020B0604020202020204" pitchFamily="34" charset="0"/>
            </a:endParaRPr>
          </a:p>
        </p:txBody>
      </p:sp>
    </p:spTree>
    <p:extLst>
      <p:ext uri="{BB962C8B-B14F-4D97-AF65-F5344CB8AC3E}">
        <p14:creationId xmlns:p14="http://schemas.microsoft.com/office/powerpoint/2010/main" val="5156708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IP-1 Tunnel Cross Section – South-West </a:t>
            </a:r>
            <a:r>
              <a:rPr lang="en-US" dirty="0" smtClean="0"/>
              <a:t>Straight</a:t>
            </a:r>
            <a:endParaRPr lang="en-US" dirty="0"/>
          </a:p>
        </p:txBody>
      </p:sp>
      <p:sp>
        <p:nvSpPr>
          <p:cNvPr id="8" name="Title 1"/>
          <p:cNvSpPr txBox="1">
            <a:spLocks/>
          </p:cNvSpPr>
          <p:nvPr/>
        </p:nvSpPr>
        <p:spPr>
          <a:xfrm>
            <a:off x="411893" y="1101961"/>
            <a:ext cx="5455508" cy="480672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pPr marL="342900" indent="-342900">
              <a:buFont typeface="Arial" panose="020B0604020202020204" pitchFamily="34" charset="0"/>
              <a:buChar char="•"/>
            </a:pPr>
            <a:r>
              <a:rPr lang="en-US" b="0" dirty="0" smtClean="0">
                <a:solidFill>
                  <a:prstClr val="black"/>
                </a:solidFill>
                <a:latin typeface="Arial" panose="020B0604020202020204" pitchFamily="34" charset="0"/>
              </a:rPr>
              <a:t>This a plan view of a 6.8m OD tunnel.</a:t>
            </a:r>
          </a:p>
          <a:p>
            <a:pPr marL="342900" indent="-342900">
              <a:buFont typeface="Arial" panose="020B0604020202020204" pitchFamily="34" charset="0"/>
              <a:buChar char="•"/>
            </a:pPr>
            <a:r>
              <a:rPr lang="en-US" b="0" dirty="0" smtClean="0">
                <a:solidFill>
                  <a:prstClr val="black"/>
                </a:solidFill>
                <a:latin typeface="Arial" panose="020B0604020202020204" pitchFamily="34" charset="0"/>
              </a:rPr>
              <a:t>Aisle Width = 1m (~3’)</a:t>
            </a:r>
          </a:p>
          <a:p>
            <a:pPr marL="342900" indent="-342900">
              <a:buFont typeface="Arial" panose="020B0604020202020204" pitchFamily="34" charset="0"/>
              <a:buChar char="•"/>
            </a:pPr>
            <a:r>
              <a:rPr lang="en-US" b="0" dirty="0" smtClean="0">
                <a:solidFill>
                  <a:prstClr val="black"/>
                </a:solidFill>
                <a:latin typeface="Arial" panose="020B0604020202020204" pitchFamily="34" charset="0"/>
              </a:rPr>
              <a:t>Options:</a:t>
            </a:r>
          </a:p>
          <a:p>
            <a:pPr marL="800100" lvl="1" indent="-342900">
              <a:buFont typeface="Arial" panose="020B0604020202020204" pitchFamily="34" charset="0"/>
              <a:buChar char="•"/>
            </a:pPr>
            <a:r>
              <a:rPr lang="en-US" dirty="0" smtClean="0">
                <a:solidFill>
                  <a:prstClr val="black"/>
                </a:solidFill>
                <a:latin typeface="Arial" panose="020B0604020202020204" pitchFamily="34" charset="0"/>
              </a:rPr>
              <a:t>Larger OD tunnel?</a:t>
            </a:r>
          </a:p>
          <a:p>
            <a:pPr marL="800100" lvl="1" indent="-342900">
              <a:buFont typeface="Arial" panose="020B0604020202020204" pitchFamily="34" charset="0"/>
              <a:buChar char="•"/>
            </a:pPr>
            <a:r>
              <a:rPr lang="en-US" b="0" dirty="0" smtClean="0">
                <a:solidFill>
                  <a:prstClr val="black"/>
                </a:solidFill>
                <a:latin typeface="Arial" panose="020B0604020202020204" pitchFamily="34" charset="0"/>
              </a:rPr>
              <a:t>Have removable drift sections between SC quads</a:t>
            </a:r>
          </a:p>
          <a:p>
            <a:pPr marL="800100" lvl="1" indent="-342900">
              <a:buFont typeface="Arial" panose="020B0604020202020204" pitchFamily="34" charset="0"/>
              <a:buChar char="•"/>
            </a:pPr>
            <a:r>
              <a:rPr lang="en-US" dirty="0" smtClean="0">
                <a:solidFill>
                  <a:prstClr val="black"/>
                </a:solidFill>
                <a:latin typeface="Arial" panose="020B0604020202020204" pitchFamily="34" charset="0"/>
              </a:rPr>
              <a:t>Disconnect and move ICR SC quads out of the way when moving large elements</a:t>
            </a:r>
            <a:endParaRPr lang="en-US" b="0" dirty="0" smtClean="0">
              <a:solidFill>
                <a:prstClr val="black"/>
              </a:solidFill>
              <a:latin typeface="Arial" panose="020B0604020202020204" pitchFamily="34" charset="0"/>
            </a:endParaRPr>
          </a:p>
          <a:p>
            <a:pPr marL="800100" lvl="1" indent="-342900">
              <a:buFont typeface="Arial" panose="020B0604020202020204" pitchFamily="34" charset="0"/>
              <a:buChar char="•"/>
            </a:pPr>
            <a:endParaRPr lang="en-US" b="0" dirty="0" smtClean="0">
              <a:solidFill>
                <a:prstClr val="black"/>
              </a:solidFill>
              <a:latin typeface="Arial" panose="020B0604020202020204" pitchFamily="34" charset="0"/>
            </a:endParaRPr>
          </a:p>
        </p:txBody>
      </p:sp>
      <p:pic>
        <p:nvPicPr>
          <p:cNvPr id="14" name="Picture 1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6011" y="3901440"/>
            <a:ext cx="11935989" cy="2478371"/>
          </a:xfrm>
          <a:prstGeom prst="rect">
            <a:avLst/>
          </a:prstGeom>
        </p:spPr>
      </p:pic>
      <p:pic>
        <p:nvPicPr>
          <p:cNvPr id="15" name="Picture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54810" y="1314449"/>
            <a:ext cx="5851786" cy="3267075"/>
          </a:xfrm>
          <a:prstGeom prst="rect">
            <a:avLst/>
          </a:prstGeom>
        </p:spPr>
      </p:pic>
      <p:cxnSp>
        <p:nvCxnSpPr>
          <p:cNvPr id="17" name="Straight Connector 16"/>
          <p:cNvCxnSpPr/>
          <p:nvPr/>
        </p:nvCxnSpPr>
        <p:spPr>
          <a:xfrm flipH="1" flipV="1">
            <a:off x="6224005" y="4067175"/>
            <a:ext cx="1243595" cy="1438275"/>
          </a:xfrm>
          <a:prstGeom prst="line">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8711196" y="4191000"/>
            <a:ext cx="3195400" cy="1311278"/>
          </a:xfrm>
          <a:prstGeom prst="line">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296025" y="5600700"/>
            <a:ext cx="5838825" cy="304800"/>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a:off x="6061383" y="2484120"/>
            <a:ext cx="5838825" cy="304800"/>
          </a:xfrm>
          <a:prstGeom prst="line">
            <a:avLst/>
          </a:prstGeom>
          <a:ln w="57150">
            <a:solidFill>
              <a:schemeClr val="accent3">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05629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smtClean="0"/>
              <a:t>Elements in the Cooling Region – Nort</a:t>
            </a:r>
            <a:r>
              <a:rPr lang="en-US" dirty="0" smtClean="0"/>
              <a:t>h-East Straight</a:t>
            </a:r>
            <a:endParaRPr lang="en-US" b="1" dirty="0"/>
          </a:p>
        </p:txBody>
      </p:sp>
      <p:pic>
        <p:nvPicPr>
          <p:cNvPr id="7" name="Content Placeholder 6"/>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11892" y="2194289"/>
            <a:ext cx="5182323" cy="3886742"/>
          </a:xfrm>
          <a:prstGeom prst="rect">
            <a:avLst/>
          </a:prstGeom>
        </p:spPr>
      </p:pic>
      <p:pic>
        <p:nvPicPr>
          <p:cNvPr id="8" name="Content Placeholder 7"/>
          <p:cNvPicPr>
            <a:picLocks noGrp="1" noChangeAspect="1"/>
          </p:cNvPicPr>
          <p:nvPr>
            <p:ph sz="half" idx="4294967295"/>
          </p:nvPr>
        </p:nvPicPr>
        <p:blipFill>
          <a:blip r:embed="rId3" cstate="email">
            <a:extLst>
              <a:ext uri="{28A0092B-C50C-407E-A947-70E740481C1C}">
                <a14:useLocalDpi xmlns:a14="http://schemas.microsoft.com/office/drawing/2010/main"/>
              </a:ext>
            </a:extLst>
          </a:blip>
          <a:stretch>
            <a:fillRect/>
          </a:stretch>
        </p:blipFill>
        <p:spPr>
          <a:xfrm>
            <a:off x="6298565" y="2254250"/>
            <a:ext cx="5108575" cy="3429000"/>
          </a:xfrm>
          <a:prstGeom prst="rect">
            <a:avLst/>
          </a:prstGeom>
        </p:spPr>
      </p:pic>
      <p:sp>
        <p:nvSpPr>
          <p:cNvPr id="6" name="Title 1"/>
          <p:cNvSpPr txBox="1">
            <a:spLocks/>
          </p:cNvSpPr>
          <p:nvPr/>
        </p:nvSpPr>
        <p:spPr>
          <a:xfrm>
            <a:off x="360648" y="1062039"/>
            <a:ext cx="5233567" cy="11922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b="0" dirty="0" smtClean="0">
                <a:solidFill>
                  <a:prstClr val="black"/>
                </a:solidFill>
                <a:latin typeface="Arial" panose="020B0604020202020204" pitchFamily="34" charset="0"/>
              </a:rPr>
              <a:t>COSY Cooler (note Solenoid is ~3m)</a:t>
            </a:r>
          </a:p>
          <a:p>
            <a:r>
              <a:rPr lang="en-US" b="0" dirty="0" smtClean="0">
                <a:solidFill>
                  <a:prstClr val="black"/>
                </a:solidFill>
                <a:latin typeface="Arial" panose="020B0604020202020204" pitchFamily="34" charset="0"/>
              </a:rPr>
              <a:t>JLEIC Solenoid will be 15m long</a:t>
            </a:r>
          </a:p>
        </p:txBody>
      </p:sp>
      <p:sp>
        <p:nvSpPr>
          <p:cNvPr id="9" name="Title 1"/>
          <p:cNvSpPr txBox="1">
            <a:spLocks/>
          </p:cNvSpPr>
          <p:nvPr/>
        </p:nvSpPr>
        <p:spPr>
          <a:xfrm>
            <a:off x="6298565" y="1062039"/>
            <a:ext cx="5233567" cy="11922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b="0" dirty="0" smtClean="0">
                <a:solidFill>
                  <a:prstClr val="black"/>
                </a:solidFill>
                <a:latin typeface="Arial" panose="020B0604020202020204" pitchFamily="34" charset="0"/>
              </a:rPr>
              <a:t>ERL Cooler Injector</a:t>
            </a:r>
          </a:p>
        </p:txBody>
      </p:sp>
    </p:spTree>
    <p:extLst>
      <p:ext uri="{BB962C8B-B14F-4D97-AF65-F5344CB8AC3E}">
        <p14:creationId xmlns:p14="http://schemas.microsoft.com/office/powerpoint/2010/main" val="24137079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Cooling Region – North-East Straight – DC Cooler</a:t>
            </a:r>
            <a:endParaRPr lang="en-US" sz="1200" b="1" dirty="0"/>
          </a:p>
        </p:txBody>
      </p:sp>
      <p:sp>
        <p:nvSpPr>
          <p:cNvPr id="10" name="Title 1"/>
          <p:cNvSpPr txBox="1">
            <a:spLocks/>
          </p:cNvSpPr>
          <p:nvPr/>
        </p:nvSpPr>
        <p:spPr>
          <a:xfrm>
            <a:off x="306173" y="728029"/>
            <a:ext cx="11285837" cy="48829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b="0" dirty="0" smtClean="0">
                <a:solidFill>
                  <a:prstClr val="black"/>
                </a:solidFill>
                <a:latin typeface="Arial" panose="020B0604020202020204" pitchFamily="34" charset="0"/>
              </a:rPr>
              <a:t>Aisle Width at Solenoid Base = 1.29 m (4.2’) (Note: 6.3’ at Solenoid body)</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5002" y="1164492"/>
            <a:ext cx="2065863" cy="5202156"/>
          </a:xfrm>
          <a:prstGeom prst="rect">
            <a:avLst/>
          </a:prstGeom>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t="2240" b="4161"/>
          <a:stretch/>
        </p:blipFill>
        <p:spPr>
          <a:xfrm>
            <a:off x="2583474" y="1203567"/>
            <a:ext cx="9553818" cy="5126893"/>
          </a:xfrm>
          <a:prstGeom prst="rect">
            <a:avLst/>
          </a:prstGeom>
        </p:spPr>
      </p:pic>
      <p:sp>
        <p:nvSpPr>
          <p:cNvPr id="8" name="Title 1"/>
          <p:cNvSpPr txBox="1">
            <a:spLocks/>
          </p:cNvSpPr>
          <p:nvPr/>
        </p:nvSpPr>
        <p:spPr>
          <a:xfrm>
            <a:off x="306172" y="6353890"/>
            <a:ext cx="11285837" cy="48829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sz="1800" b="0" dirty="0" smtClean="0">
                <a:solidFill>
                  <a:prstClr val="black"/>
                </a:solidFill>
                <a:latin typeface="Arial" panose="020B0604020202020204" pitchFamily="34" charset="0"/>
              </a:rPr>
              <a:t>Cooler electrostatic accelerator will not fit in 6-7m tunnel.  Expect a cut and cover vault above the tunnel.</a:t>
            </a:r>
          </a:p>
        </p:txBody>
      </p:sp>
    </p:spTree>
    <p:extLst>
      <p:ext uri="{BB962C8B-B14F-4D97-AF65-F5344CB8AC3E}">
        <p14:creationId xmlns:p14="http://schemas.microsoft.com/office/powerpoint/2010/main" val="32517232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Cooling Region – North-East Straight – ERL Cooler – Horizontal Configuration</a:t>
            </a:r>
          </a:p>
        </p:txBody>
      </p:sp>
      <p:sp>
        <p:nvSpPr>
          <p:cNvPr id="3" name="Content Placeholder 2"/>
          <p:cNvSpPr>
            <a:spLocks noGrp="1"/>
          </p:cNvSpPr>
          <p:nvPr>
            <p:ph idx="1"/>
          </p:nvPr>
        </p:nvSpPr>
        <p:spPr/>
        <p:txBody>
          <a:bodyPr>
            <a:normAutofit/>
          </a:bodyPr>
          <a:lstStyle/>
          <a:p>
            <a:r>
              <a:rPr lang="en-US" sz="1600" b="1" dirty="0" smtClean="0"/>
              <a:t>6.1 m </a:t>
            </a:r>
            <a:r>
              <a:rPr lang="en-US" sz="1600" b="1" dirty="0"/>
              <a:t>OD  </a:t>
            </a:r>
            <a:r>
              <a:rPr lang="en-US" sz="1600" b="1" dirty="0" smtClean="0"/>
              <a:t>Tunnels </a:t>
            </a:r>
          </a:p>
          <a:p>
            <a:pPr lvl="1"/>
            <a:r>
              <a:rPr lang="en-US" sz="1600" b="1" dirty="0" smtClean="0"/>
              <a:t>ERL Ring (red) and CCR (Green) must be parallel</a:t>
            </a:r>
          </a:p>
          <a:p>
            <a:pPr lvl="1"/>
            <a:r>
              <a:rPr lang="en-US" sz="1600" b="1" dirty="0" smtClean="0"/>
              <a:t>Left tunnel is the Collider Tunnel</a:t>
            </a:r>
          </a:p>
          <a:p>
            <a:pPr lvl="1"/>
            <a:r>
              <a:rPr lang="en-US" sz="1600" b="1" dirty="0" smtClean="0"/>
              <a:t>Right tunnel is the ERL Ring</a:t>
            </a:r>
          </a:p>
          <a:p>
            <a:pPr lvl="1"/>
            <a:r>
              <a:rPr lang="en-US" sz="1600" b="1" dirty="0" smtClean="0"/>
              <a:t>The ERL Ring does not appear to fit in the 6.1m tunnel size</a:t>
            </a:r>
            <a:endParaRPr lang="en-US" sz="1400"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19</a:t>
            </a:fld>
            <a:endParaRPr lang="en-US" dirty="0"/>
          </a:p>
        </p:txBody>
      </p:sp>
      <p:grpSp>
        <p:nvGrpSpPr>
          <p:cNvPr id="9" name="Group 8"/>
          <p:cNvGrpSpPr/>
          <p:nvPr/>
        </p:nvGrpSpPr>
        <p:grpSpPr>
          <a:xfrm>
            <a:off x="1083338" y="2416111"/>
            <a:ext cx="10959513" cy="3811313"/>
            <a:chOff x="340877" y="2699199"/>
            <a:chExt cx="8568355" cy="2979757"/>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40877" y="2699199"/>
              <a:ext cx="2900798" cy="2979757"/>
            </a:xfrm>
            <a:prstGeom prst="rect">
              <a:avLst/>
            </a:prstGeom>
          </p:spPr>
        </p:pic>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30171" y="2705310"/>
              <a:ext cx="2879061" cy="2973646"/>
            </a:xfrm>
            <a:prstGeom prst="rect">
              <a:avLst/>
            </a:prstGeom>
          </p:spPr>
        </p:pic>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236490" y="4244975"/>
              <a:ext cx="2805535" cy="259299"/>
            </a:xfrm>
            <a:prstGeom prst="rect">
              <a:avLst/>
            </a:prstGeom>
          </p:spPr>
        </p:pic>
      </p:grpSp>
    </p:spTree>
    <p:extLst>
      <p:ext uri="{BB962C8B-B14F-4D97-AF65-F5344CB8AC3E}">
        <p14:creationId xmlns:p14="http://schemas.microsoft.com/office/powerpoint/2010/main" val="26525484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Cross-Sections Are We Looking At?</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2</a:t>
            </a:fld>
            <a:endParaRPr lang="en-US" dirty="0"/>
          </a:p>
        </p:txBody>
      </p:sp>
      <p:pic>
        <p:nvPicPr>
          <p:cNvPr id="7" name="Picture 6" descr="Graphic1_2018schematicD1-01.jpe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64367" y="1984215"/>
            <a:ext cx="9922089" cy="4305583"/>
          </a:xfrm>
          <a:prstGeom prst="rect">
            <a:avLst/>
          </a:prstGeom>
        </p:spPr>
      </p:pic>
      <p:sp>
        <p:nvSpPr>
          <p:cNvPr id="3" name="TextBox 2"/>
          <p:cNvSpPr txBox="1"/>
          <p:nvPr/>
        </p:nvSpPr>
        <p:spPr>
          <a:xfrm rot="1568093">
            <a:off x="3523669" y="2147135"/>
            <a:ext cx="2604808" cy="646331"/>
          </a:xfrm>
          <a:prstGeom prst="rect">
            <a:avLst/>
          </a:prstGeom>
          <a:noFill/>
        </p:spPr>
        <p:txBody>
          <a:bodyPr wrap="square" rtlCol="0">
            <a:spAutoFit/>
          </a:bodyPr>
          <a:lstStyle/>
          <a:p>
            <a:r>
              <a:rPr lang="en-US" dirty="0" smtClean="0"/>
              <a:t>RF/SRF</a:t>
            </a:r>
          </a:p>
          <a:p>
            <a:r>
              <a:rPr lang="en-US" dirty="0" smtClean="0"/>
              <a:t>Side by side beam lines</a:t>
            </a:r>
            <a:endParaRPr lang="en-US" dirty="0"/>
          </a:p>
        </p:txBody>
      </p:sp>
      <p:sp>
        <p:nvSpPr>
          <p:cNvPr id="12" name="TextBox 11"/>
          <p:cNvSpPr txBox="1"/>
          <p:nvPr/>
        </p:nvSpPr>
        <p:spPr>
          <a:xfrm rot="21004470">
            <a:off x="6046090" y="2053226"/>
            <a:ext cx="2043022" cy="923330"/>
          </a:xfrm>
          <a:prstGeom prst="rect">
            <a:avLst/>
          </a:prstGeom>
          <a:noFill/>
        </p:spPr>
        <p:txBody>
          <a:bodyPr wrap="square" rtlCol="0">
            <a:spAutoFit/>
          </a:bodyPr>
          <a:lstStyle/>
          <a:p>
            <a:r>
              <a:rPr lang="en-US" dirty="0" smtClean="0"/>
              <a:t>COOLING:</a:t>
            </a:r>
          </a:p>
          <a:p>
            <a:r>
              <a:rPr lang="en-US" dirty="0" smtClean="0"/>
              <a:t>DC in Booster</a:t>
            </a:r>
          </a:p>
          <a:p>
            <a:r>
              <a:rPr lang="en-US" dirty="0" smtClean="0"/>
              <a:t>ERL in ICR</a:t>
            </a:r>
            <a:endParaRPr lang="en-US" dirty="0"/>
          </a:p>
        </p:txBody>
      </p:sp>
      <p:sp>
        <p:nvSpPr>
          <p:cNvPr id="13" name="TextBox 12"/>
          <p:cNvSpPr txBox="1"/>
          <p:nvPr/>
        </p:nvSpPr>
        <p:spPr>
          <a:xfrm rot="1574088">
            <a:off x="9617885" y="2101641"/>
            <a:ext cx="2466804" cy="1477328"/>
          </a:xfrm>
          <a:prstGeom prst="rect">
            <a:avLst/>
          </a:prstGeom>
          <a:noFill/>
        </p:spPr>
        <p:txBody>
          <a:bodyPr wrap="square" rtlCol="0">
            <a:spAutoFit/>
          </a:bodyPr>
          <a:lstStyle/>
          <a:p>
            <a:r>
              <a:rPr lang="en-US" dirty="0" smtClean="0"/>
              <a:t>ARCs</a:t>
            </a:r>
          </a:p>
          <a:p>
            <a:r>
              <a:rPr lang="en-US" dirty="0" smtClean="0"/>
              <a:t>ICR – Top</a:t>
            </a:r>
          </a:p>
          <a:p>
            <a:r>
              <a:rPr lang="en-US" dirty="0" smtClean="0"/>
              <a:t>ECR Bottom</a:t>
            </a:r>
          </a:p>
          <a:p>
            <a:r>
              <a:rPr lang="en-US" dirty="0" smtClean="0"/>
              <a:t>Booster</a:t>
            </a:r>
          </a:p>
          <a:p>
            <a:r>
              <a:rPr lang="en-US" dirty="0" smtClean="0"/>
              <a:t>Synchronization Chicane</a:t>
            </a:r>
            <a:endParaRPr lang="en-US" dirty="0"/>
          </a:p>
        </p:txBody>
      </p:sp>
      <p:sp>
        <p:nvSpPr>
          <p:cNvPr id="15" name="TextBox 14"/>
          <p:cNvSpPr txBox="1"/>
          <p:nvPr/>
        </p:nvSpPr>
        <p:spPr>
          <a:xfrm rot="21127569">
            <a:off x="2083338" y="3865878"/>
            <a:ext cx="2692181" cy="923330"/>
          </a:xfrm>
          <a:prstGeom prst="rect">
            <a:avLst/>
          </a:prstGeom>
          <a:noFill/>
        </p:spPr>
        <p:txBody>
          <a:bodyPr wrap="square" rtlCol="0">
            <a:spAutoFit/>
          </a:bodyPr>
          <a:lstStyle/>
          <a:p>
            <a:pPr algn="r"/>
            <a:r>
              <a:rPr lang="en-US" dirty="0" smtClean="0"/>
              <a:t>IP-1</a:t>
            </a:r>
          </a:p>
          <a:p>
            <a:pPr algn="r"/>
            <a:r>
              <a:rPr lang="en-US" dirty="0"/>
              <a:t>Side by side beam lines</a:t>
            </a:r>
          </a:p>
          <a:p>
            <a:pPr algn="r"/>
            <a:endParaRPr lang="en-US" dirty="0"/>
          </a:p>
        </p:txBody>
      </p:sp>
      <p:sp>
        <p:nvSpPr>
          <p:cNvPr id="16" name="TextBox 15"/>
          <p:cNvSpPr txBox="1"/>
          <p:nvPr/>
        </p:nvSpPr>
        <p:spPr>
          <a:xfrm rot="1574088">
            <a:off x="5805372" y="4309469"/>
            <a:ext cx="2512581" cy="646331"/>
          </a:xfrm>
          <a:prstGeom prst="rect">
            <a:avLst/>
          </a:prstGeom>
          <a:noFill/>
        </p:spPr>
        <p:txBody>
          <a:bodyPr wrap="square" rtlCol="0">
            <a:spAutoFit/>
          </a:bodyPr>
          <a:lstStyle/>
          <a:p>
            <a:r>
              <a:rPr lang="en-US" dirty="0" smtClean="0"/>
              <a:t>IP-2</a:t>
            </a:r>
          </a:p>
          <a:p>
            <a:r>
              <a:rPr lang="en-US" dirty="0" smtClean="0"/>
              <a:t>Side by side beam lines</a:t>
            </a:r>
            <a:endParaRPr lang="en-US" dirty="0"/>
          </a:p>
        </p:txBody>
      </p:sp>
      <p:sp>
        <p:nvSpPr>
          <p:cNvPr id="17" name="TextBox 16"/>
          <p:cNvSpPr txBox="1"/>
          <p:nvPr/>
        </p:nvSpPr>
        <p:spPr>
          <a:xfrm rot="19340059">
            <a:off x="77794" y="275829"/>
            <a:ext cx="3053975" cy="1477328"/>
          </a:xfrm>
          <a:prstGeom prst="rect">
            <a:avLst/>
          </a:prstGeom>
          <a:noFill/>
        </p:spPr>
        <p:txBody>
          <a:bodyPr wrap="square" rtlCol="0">
            <a:spAutoFit/>
          </a:bodyPr>
          <a:lstStyle/>
          <a:p>
            <a:r>
              <a:rPr lang="en-US" dirty="0" smtClean="0"/>
              <a:t>ARCs</a:t>
            </a:r>
          </a:p>
          <a:p>
            <a:r>
              <a:rPr lang="en-US" dirty="0" smtClean="0"/>
              <a:t>ICR – Top</a:t>
            </a:r>
          </a:p>
          <a:p>
            <a:r>
              <a:rPr lang="en-US" dirty="0" smtClean="0"/>
              <a:t>ECR Bottom</a:t>
            </a:r>
          </a:p>
          <a:p>
            <a:r>
              <a:rPr lang="en-US" dirty="0" smtClean="0"/>
              <a:t>Booster</a:t>
            </a:r>
          </a:p>
          <a:p>
            <a:r>
              <a:rPr lang="en-US" dirty="0" smtClean="0"/>
              <a:t>Synchronization Chicane</a:t>
            </a:r>
            <a:endParaRPr lang="en-US" dirty="0"/>
          </a:p>
        </p:txBody>
      </p:sp>
    </p:spTree>
    <p:extLst>
      <p:ext uri="{BB962C8B-B14F-4D97-AF65-F5344CB8AC3E}">
        <p14:creationId xmlns:p14="http://schemas.microsoft.com/office/powerpoint/2010/main" val="23322502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Cooling Region – North-East Straight – ERL Cooler – Horizontal Configuration</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07E1C93C-5050-FC42-8F10-D22D4F119D13}" type="slidenum">
              <a:rPr lang="en-US" smtClean="0"/>
              <a:pPr/>
              <a:t>20</a:t>
            </a:fld>
            <a:endParaRPr lang="en-US" dirty="0"/>
          </a:p>
        </p:txBody>
      </p:sp>
      <p:pic>
        <p:nvPicPr>
          <p:cNvPr id="5" name="Content Placeholder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7481" y="2764327"/>
            <a:ext cx="11938803" cy="2503499"/>
          </a:xfrm>
          <a:prstGeom prst="rect">
            <a:avLst/>
          </a:prstGeom>
        </p:spPr>
      </p:pic>
      <p:pic>
        <p:nvPicPr>
          <p:cNvPr id="6" name="Content Placeholder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840" y="1082100"/>
            <a:ext cx="12000087" cy="763412"/>
          </a:xfrm>
          <a:prstGeom prst="rect">
            <a:avLst/>
          </a:prstGeom>
        </p:spPr>
      </p:pic>
      <p:sp>
        <p:nvSpPr>
          <p:cNvPr id="7" name="TextBox 6"/>
          <p:cNvSpPr txBox="1"/>
          <p:nvPr/>
        </p:nvSpPr>
        <p:spPr>
          <a:xfrm>
            <a:off x="5357079" y="1899266"/>
            <a:ext cx="1224643" cy="369332"/>
          </a:xfrm>
          <a:prstGeom prst="rect">
            <a:avLst/>
          </a:prstGeom>
          <a:noFill/>
        </p:spPr>
        <p:txBody>
          <a:bodyPr wrap="square" rtlCol="0">
            <a:spAutoFit/>
          </a:bodyPr>
          <a:lstStyle/>
          <a:p>
            <a:r>
              <a:rPr lang="en-US" dirty="0" smtClean="0"/>
              <a:t>SIDE VIEW</a:t>
            </a:r>
            <a:endParaRPr lang="en-US" dirty="0"/>
          </a:p>
        </p:txBody>
      </p:sp>
      <p:sp>
        <p:nvSpPr>
          <p:cNvPr id="8" name="TextBox 7"/>
          <p:cNvSpPr txBox="1"/>
          <p:nvPr/>
        </p:nvSpPr>
        <p:spPr>
          <a:xfrm>
            <a:off x="5666013" y="5258510"/>
            <a:ext cx="1240971" cy="369332"/>
          </a:xfrm>
          <a:prstGeom prst="rect">
            <a:avLst/>
          </a:prstGeom>
          <a:noFill/>
        </p:spPr>
        <p:txBody>
          <a:bodyPr wrap="square" rtlCol="0">
            <a:spAutoFit/>
          </a:bodyPr>
          <a:lstStyle/>
          <a:p>
            <a:r>
              <a:rPr lang="en-US" dirty="0" smtClean="0"/>
              <a:t>PLAN VIEW</a:t>
            </a:r>
            <a:endParaRPr lang="en-US" dirty="0"/>
          </a:p>
        </p:txBody>
      </p:sp>
    </p:spTree>
    <p:extLst>
      <p:ext uri="{BB962C8B-B14F-4D97-AF65-F5344CB8AC3E}">
        <p14:creationId xmlns:p14="http://schemas.microsoft.com/office/powerpoint/2010/main" val="39450724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Cooling Region – North-East Straight – ERL Cooler – </a:t>
            </a:r>
            <a:r>
              <a:rPr lang="en-US" dirty="0" smtClean="0"/>
              <a:t>Vertical </a:t>
            </a:r>
            <a:r>
              <a:rPr lang="en-US" dirty="0"/>
              <a:t>Configuration</a:t>
            </a:r>
          </a:p>
        </p:txBody>
      </p:sp>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810856" y="4110252"/>
            <a:ext cx="8204579" cy="2102978"/>
          </a:xfrm>
          <a:prstGeom prst="rect">
            <a:avLst/>
          </a:prstGeom>
        </p:spPr>
      </p:pic>
      <p:sp>
        <p:nvSpPr>
          <p:cNvPr id="4" name="Slide Number Placeholder 3"/>
          <p:cNvSpPr>
            <a:spLocks noGrp="1"/>
          </p:cNvSpPr>
          <p:nvPr>
            <p:ph type="sldNum" sz="quarter" idx="12"/>
          </p:nvPr>
        </p:nvSpPr>
        <p:spPr/>
        <p:txBody>
          <a:bodyPr/>
          <a:lstStyle/>
          <a:p>
            <a:fld id="{07E1C93C-5050-FC42-8F10-D22D4F119D13}" type="slidenum">
              <a:rPr lang="en-US" smtClean="0"/>
              <a:pPr/>
              <a:t>21</a:t>
            </a:fld>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7695" y="856639"/>
            <a:ext cx="2605374" cy="5803842"/>
          </a:xfrm>
          <a:prstGeom prst="rect">
            <a:avLst/>
          </a:prstGeom>
        </p:spPr>
      </p:pic>
      <p:cxnSp>
        <p:nvCxnSpPr>
          <p:cNvPr id="8" name="Straight Connector 7"/>
          <p:cNvCxnSpPr/>
          <p:nvPr/>
        </p:nvCxnSpPr>
        <p:spPr>
          <a:xfrm flipH="1">
            <a:off x="3339147" y="3612235"/>
            <a:ext cx="15631" cy="3048246"/>
          </a:xfrm>
          <a:prstGeom prst="line">
            <a:avLst/>
          </a:prstGeom>
          <a:ln w="38100">
            <a:solidFill>
              <a:schemeClr val="tx1"/>
            </a:solidFill>
            <a:prstDash val="lgDashDot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43286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6.1m OD Tunnel works in most regions.</a:t>
            </a:r>
          </a:p>
          <a:p>
            <a:r>
              <a:rPr lang="en-US" dirty="0" smtClean="0"/>
              <a:t>6.8m OD Tunnel appears to work for the RF/SRF region.  Do we want to burden the entire machine with a tunnel for 1 region?</a:t>
            </a:r>
          </a:p>
          <a:p>
            <a:r>
              <a:rPr lang="en-US" dirty="0" smtClean="0"/>
              <a:t>3 Options for RF Systems in RF/SRF Straight</a:t>
            </a:r>
          </a:p>
          <a:p>
            <a:r>
              <a:rPr lang="en-US" dirty="0" smtClean="0"/>
              <a:t>2 Options for Cooling Region Straight – DC and ERL Cooler Locations</a:t>
            </a:r>
          </a:p>
          <a:p>
            <a:r>
              <a:rPr lang="en-US" dirty="0" smtClean="0"/>
              <a:t>Need to look at the Downstream ICR from the IR.  Need to determine where the Spectrometer Dipoles and Downstream Detectors (e.g. Roman Pots) are located </a:t>
            </a:r>
          </a:p>
          <a:p>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22</a:t>
            </a:fld>
            <a:endParaRPr lang="en-US" dirty="0"/>
          </a:p>
        </p:txBody>
      </p:sp>
    </p:spTree>
    <p:extLst>
      <p:ext uri="{BB962C8B-B14F-4D97-AF65-F5344CB8AC3E}">
        <p14:creationId xmlns:p14="http://schemas.microsoft.com/office/powerpoint/2010/main" val="34919819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to consider</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Look at cost impacts for:</a:t>
            </a:r>
          </a:p>
          <a:p>
            <a:pPr lvl="1"/>
            <a:r>
              <a:rPr lang="en-US" dirty="0" smtClean="0"/>
              <a:t>6.1m (20’) OD tunnel</a:t>
            </a:r>
          </a:p>
          <a:p>
            <a:pPr lvl="1"/>
            <a:r>
              <a:rPr lang="en-US" dirty="0" smtClean="0"/>
              <a:t>7.0m (23’) OD tunnel</a:t>
            </a:r>
          </a:p>
          <a:p>
            <a:r>
              <a:rPr lang="en-US" dirty="0" smtClean="0"/>
              <a:t>Connector tunnel:</a:t>
            </a:r>
          </a:p>
          <a:p>
            <a:pPr lvl="1"/>
            <a:r>
              <a:rPr lang="en-US" dirty="0" smtClean="0"/>
              <a:t>Can you have vertical penetrations into the top of the tunnel?</a:t>
            </a:r>
          </a:p>
          <a:p>
            <a:pPr lvl="1"/>
            <a:r>
              <a:rPr lang="en-US" dirty="0" smtClean="0"/>
              <a:t>Can vertical penetrations be offset from the tunnel centerline?  If so, by how much?</a:t>
            </a:r>
          </a:p>
          <a:p>
            <a:pPr lvl="1"/>
            <a:r>
              <a:rPr lang="en-US" dirty="0" smtClean="0"/>
              <a:t>Does the wall thickness of a connector tunnel have to equal that of the main tunnel?  If not, what is the requisite thickness?</a:t>
            </a:r>
          </a:p>
          <a:p>
            <a:r>
              <a:rPr lang="en-US" dirty="0" smtClean="0"/>
              <a:t>Boring a tunnel into a chamber:</a:t>
            </a:r>
          </a:p>
          <a:p>
            <a:pPr lvl="1"/>
            <a:r>
              <a:rPr lang="en-US" dirty="0" smtClean="0"/>
              <a:t>If a cut and cover chamber is required to be inline (same centerline) with the bored tunnel, how is this done?</a:t>
            </a:r>
          </a:p>
          <a:p>
            <a:pPr lvl="1"/>
            <a:r>
              <a:rPr lang="en-US" dirty="0" smtClean="0"/>
              <a:t>Is the bored tunnel done first then cut and cover chamber or the inverse?</a:t>
            </a:r>
          </a:p>
          <a:p>
            <a:r>
              <a:rPr lang="en-US" dirty="0" smtClean="0"/>
              <a:t>Parallel tunnels:</a:t>
            </a:r>
          </a:p>
          <a:p>
            <a:pPr lvl="1"/>
            <a:r>
              <a:rPr lang="en-US" dirty="0" smtClean="0"/>
              <a:t>What is the minimum distance between parallel tunnels (OD to OD)?</a:t>
            </a:r>
          </a:p>
          <a:p>
            <a:pPr lvl="1"/>
            <a:r>
              <a:rPr lang="en-US" dirty="0" smtClean="0"/>
              <a:t>If two parallel tunnels are not at the same elevation, can the distance between them be reduced?</a:t>
            </a:r>
          </a:p>
          <a:p>
            <a:r>
              <a:rPr lang="en-US" dirty="0" smtClean="0"/>
              <a:t>Transfer line tunnels:</a:t>
            </a:r>
          </a:p>
          <a:p>
            <a:pPr lvl="1"/>
            <a:r>
              <a:rPr lang="en-US" dirty="0" smtClean="0"/>
              <a:t>A transfer line is required from CEBAF’s elevation to the collider tunnel.  The expectation is they are on different elevations.  The diameter or cross section of the transfer line tunnel only has to contain a single beam line of warm magnets.  How is this achieved?  What considerations are required for connecting with the bored tunnel?</a:t>
            </a: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23</a:t>
            </a:fld>
            <a:endParaRPr lang="en-US" dirty="0"/>
          </a:p>
        </p:txBody>
      </p:sp>
    </p:spTree>
    <p:extLst>
      <p:ext uri="{BB962C8B-B14F-4D97-AF65-F5344CB8AC3E}">
        <p14:creationId xmlns:p14="http://schemas.microsoft.com/office/powerpoint/2010/main" val="27971522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11892" y="101600"/>
            <a:ext cx="11285837" cy="6246149"/>
          </a:xfrm>
        </p:spPr>
        <p:txBody>
          <a:bodyPr anchor="ctr">
            <a:normAutofit/>
          </a:bodyPr>
          <a:lstStyle/>
          <a:p>
            <a:pPr marL="0" indent="0" algn="ctr">
              <a:buNone/>
            </a:pPr>
            <a:r>
              <a:rPr lang="en-US" sz="3600" b="1" dirty="0" smtClean="0">
                <a:solidFill>
                  <a:srgbClr val="0070C0"/>
                </a:solidFill>
              </a:rPr>
              <a:t>Thank you for your attention.</a:t>
            </a:r>
          </a:p>
          <a:p>
            <a:pPr marL="0" indent="0" algn="ctr">
              <a:buNone/>
            </a:pPr>
            <a:endParaRPr lang="en-US" sz="3600" b="1" dirty="0">
              <a:solidFill>
                <a:srgbClr val="0070C0"/>
              </a:solidFill>
            </a:endParaRPr>
          </a:p>
          <a:p>
            <a:pPr marL="0" indent="0" algn="ctr">
              <a:buNone/>
            </a:pPr>
            <a:r>
              <a:rPr lang="en-US" sz="3600" b="1" dirty="0" smtClean="0">
                <a:solidFill>
                  <a:srgbClr val="0070C0"/>
                </a:solidFill>
              </a:rPr>
              <a:t>Are there any questions?</a:t>
            </a:r>
            <a:endParaRPr lang="en-US" sz="3600" b="1" dirty="0">
              <a:solidFill>
                <a:srgbClr val="0070C0"/>
              </a:solidFill>
            </a:endParaRPr>
          </a:p>
        </p:txBody>
      </p:sp>
      <p:sp>
        <p:nvSpPr>
          <p:cNvPr id="4" name="Date Placeholder 3"/>
          <p:cNvSpPr>
            <a:spLocks noGrp="1"/>
          </p:cNvSpPr>
          <p:nvPr>
            <p:ph type="dt" sz="half" idx="4294967295"/>
          </p:nvPr>
        </p:nvSpPr>
        <p:spPr>
          <a:xfrm>
            <a:off x="838200" y="6356352"/>
            <a:ext cx="2743200" cy="365125"/>
          </a:xfrm>
          <a:prstGeom prst="rect">
            <a:avLst/>
          </a:prstGeom>
        </p:spPr>
        <p:txBody>
          <a:bodyPr/>
          <a:lstStyle/>
          <a:p>
            <a:r>
              <a:rPr lang="en-US" smtClean="0"/>
              <a:t>October 29 </a:t>
            </a:r>
            <a:r>
              <a:rPr lang="mr-IN" smtClean="0"/>
              <a:t>–</a:t>
            </a:r>
            <a:r>
              <a:rPr lang="en-US" smtClean="0"/>
              <a:t> November 1, 2018</a:t>
            </a:r>
            <a:endParaRPr lang="en-US" dirty="0"/>
          </a:p>
        </p:txBody>
      </p:sp>
      <p:sp>
        <p:nvSpPr>
          <p:cNvPr id="5" name="Footer Placeholder 4"/>
          <p:cNvSpPr>
            <a:spLocks noGrp="1"/>
          </p:cNvSpPr>
          <p:nvPr>
            <p:ph type="ftr" sz="quarter" idx="4294967295"/>
          </p:nvPr>
        </p:nvSpPr>
        <p:spPr>
          <a:xfrm>
            <a:off x="4038600" y="6356352"/>
            <a:ext cx="4114800" cy="365125"/>
          </a:xfrm>
          <a:prstGeom prst="rect">
            <a:avLst/>
          </a:prstGeom>
        </p:spPr>
        <p:txBody>
          <a:bodyPr/>
          <a:lstStyle/>
          <a:p>
            <a:r>
              <a:rPr lang="en-US" smtClean="0"/>
              <a:t>Fall 2018 EIC Accelerator Collaboration Meeting</a:t>
            </a:r>
            <a:endParaRPr lang="en-US" dirty="0"/>
          </a:p>
        </p:txBody>
      </p:sp>
      <p:sp>
        <p:nvSpPr>
          <p:cNvPr id="6" name="Slide Number Placeholder 5"/>
          <p:cNvSpPr>
            <a:spLocks noGrp="1"/>
          </p:cNvSpPr>
          <p:nvPr>
            <p:ph type="sldNum" sz="quarter" idx="12"/>
          </p:nvPr>
        </p:nvSpPr>
        <p:spPr/>
        <p:txBody>
          <a:bodyPr/>
          <a:lstStyle/>
          <a:p>
            <a:fld id="{07E1C93C-5050-FC42-8F10-D22D4F119D13}" type="slidenum">
              <a:rPr lang="en-US" smtClean="0"/>
              <a:pPr/>
              <a:t>24</a:t>
            </a:fld>
            <a:endParaRPr lang="en-US" dirty="0"/>
          </a:p>
        </p:txBody>
      </p:sp>
    </p:spTree>
    <p:extLst>
      <p:ext uri="{BB962C8B-B14F-4D97-AF65-F5344CB8AC3E}">
        <p14:creationId xmlns:p14="http://schemas.microsoft.com/office/powerpoint/2010/main" val="28601273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Backup Slides</a:t>
            </a:r>
            <a:endParaRPr lang="en-US" dirty="0"/>
          </a:p>
        </p:txBody>
      </p:sp>
      <p:sp>
        <p:nvSpPr>
          <p:cNvPr id="4" name="Slide Number Placeholder 3"/>
          <p:cNvSpPr>
            <a:spLocks noGrp="1"/>
          </p:cNvSpPr>
          <p:nvPr>
            <p:ph type="sldNum" sz="quarter" idx="4294967295"/>
          </p:nvPr>
        </p:nvSpPr>
        <p:spPr>
          <a:xfrm>
            <a:off x="9448800" y="6356350"/>
            <a:ext cx="2743200" cy="365125"/>
          </a:xfrm>
        </p:spPr>
        <p:txBody>
          <a:bodyPr/>
          <a:lstStyle/>
          <a:p>
            <a:fld id="{07E1C93C-5050-FC42-8F10-D22D4F119D13}" type="slidenum">
              <a:rPr lang="en-US" smtClean="0"/>
              <a:pPr/>
              <a:t>25</a:t>
            </a:fld>
            <a:endParaRPr lang="en-US" dirty="0"/>
          </a:p>
        </p:txBody>
      </p:sp>
    </p:spTree>
    <p:extLst>
      <p:ext uri="{BB962C8B-B14F-4D97-AF65-F5344CB8AC3E}">
        <p14:creationId xmlns:p14="http://schemas.microsoft.com/office/powerpoint/2010/main" val="16340050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000" b="1" dirty="0" smtClean="0"/>
              <a:t>JLEIC ELEVATIONS</a:t>
            </a:r>
            <a:endParaRPr lang="en-US" sz="2000" b="1"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686952" y="966788"/>
            <a:ext cx="6735546" cy="5381625"/>
          </a:xfrm>
          <a:prstGeom prst="rect">
            <a:avLst/>
          </a:prstGeom>
        </p:spPr>
      </p:pic>
      <p:sp>
        <p:nvSpPr>
          <p:cNvPr id="5" name="TextBox 4"/>
          <p:cNvSpPr txBox="1"/>
          <p:nvPr/>
        </p:nvSpPr>
        <p:spPr>
          <a:xfrm>
            <a:off x="411892" y="888521"/>
            <a:ext cx="7947104"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Tunnel depth may be shallower than shown</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22947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07E1C93C-5050-FC42-8F10-D22D4F119D13}" type="slidenum">
              <a:rPr lang="en-US" smtClean="0"/>
              <a:pPr/>
              <a:t>27</a:t>
            </a:fld>
            <a:endParaRPr lang="en-US" dirty="0"/>
          </a:p>
        </p:txBody>
      </p:sp>
      <p:pic>
        <p:nvPicPr>
          <p:cNvPr id="5" name="Picture 4"/>
          <p:cNvPicPr>
            <a:picLocks noChangeAspect="1"/>
          </p:cNvPicPr>
          <p:nvPr/>
        </p:nvPicPr>
        <p:blipFill>
          <a:blip r:embed="rId2"/>
          <a:stretch>
            <a:fillRect/>
          </a:stretch>
        </p:blipFill>
        <p:spPr>
          <a:xfrm>
            <a:off x="2733675" y="252412"/>
            <a:ext cx="6724650" cy="6353175"/>
          </a:xfrm>
          <a:prstGeom prst="rect">
            <a:avLst/>
          </a:prstGeom>
        </p:spPr>
      </p:pic>
    </p:spTree>
    <p:extLst>
      <p:ext uri="{BB962C8B-B14F-4D97-AF65-F5344CB8AC3E}">
        <p14:creationId xmlns:p14="http://schemas.microsoft.com/office/powerpoint/2010/main" val="21019124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Options for Tunneled JLEIC</a:t>
            </a:r>
            <a:endParaRPr lang="en-US" dirty="0"/>
          </a:p>
        </p:txBody>
      </p:sp>
      <p:sp>
        <p:nvSpPr>
          <p:cNvPr id="37" name="Content Placeholder 36"/>
          <p:cNvSpPr>
            <a:spLocks noGrp="1"/>
          </p:cNvSpPr>
          <p:nvPr>
            <p:ph idx="1"/>
          </p:nvPr>
        </p:nvSpPr>
        <p:spPr>
          <a:xfrm>
            <a:off x="411892" y="966055"/>
            <a:ext cx="3680349" cy="5381694"/>
          </a:xfrm>
        </p:spPr>
        <p:txBody>
          <a:bodyPr>
            <a:normAutofit/>
          </a:bodyPr>
          <a:lstStyle/>
          <a:p>
            <a:r>
              <a:rPr lang="en-US" dirty="0" smtClean="0"/>
              <a:t>Showing an option for an expanded JLEIC footprint.</a:t>
            </a:r>
          </a:p>
          <a:p>
            <a:r>
              <a:rPr lang="en-US" dirty="0" smtClean="0"/>
              <a:t>Allows for larger arcs and longer straight sections</a:t>
            </a:r>
          </a:p>
          <a:p>
            <a:r>
              <a:rPr lang="en-US" dirty="0" smtClean="0"/>
              <a:t>Fits on JLab site with appropriate setbacks from boundaries</a:t>
            </a:r>
          </a:p>
          <a:p>
            <a:r>
              <a:rPr lang="en-US" dirty="0" smtClean="0"/>
              <a:t>Requires tunneling under buildings and CEBAF</a:t>
            </a:r>
          </a:p>
          <a:p>
            <a:r>
              <a:rPr lang="en-US" dirty="0" smtClean="0"/>
              <a:t>Other footprint options or refinement may be possible but needs tunneling expert input</a:t>
            </a: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3</a:t>
            </a:fld>
            <a:endParaRPr lang="en-US" dirty="0"/>
          </a:p>
        </p:txBody>
      </p:sp>
      <p:pic>
        <p:nvPicPr>
          <p:cNvPr id="6" name="Picture 5"/>
          <p:cNvPicPr>
            <a:picLocks noChangeAspect="1"/>
          </p:cNvPicPr>
          <p:nvPr/>
        </p:nvPicPr>
        <p:blipFill>
          <a:blip r:embed="rId2"/>
          <a:stretch>
            <a:fillRect/>
          </a:stretch>
        </p:blipFill>
        <p:spPr>
          <a:xfrm>
            <a:off x="4827104" y="886603"/>
            <a:ext cx="6257014" cy="5556229"/>
          </a:xfrm>
          <a:prstGeom prst="rect">
            <a:avLst/>
          </a:prstGeom>
        </p:spPr>
      </p:pic>
      <p:sp>
        <p:nvSpPr>
          <p:cNvPr id="11" name="Down Arrow 10"/>
          <p:cNvSpPr/>
          <p:nvPr/>
        </p:nvSpPr>
        <p:spPr>
          <a:xfrm rot="3469037">
            <a:off x="8043858" y="1340828"/>
            <a:ext cx="365760" cy="6993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8714630" y="1224501"/>
            <a:ext cx="1789043" cy="461665"/>
          </a:xfrm>
          <a:prstGeom prst="rect">
            <a:avLst/>
          </a:prstGeom>
          <a:solidFill>
            <a:schemeClr val="accent1"/>
          </a:solidFill>
        </p:spPr>
        <p:txBody>
          <a:bodyPr wrap="square" rtlCol="0">
            <a:spAutoFit/>
          </a:bodyPr>
          <a:lstStyle/>
          <a:p>
            <a:pPr algn="ctr"/>
            <a:r>
              <a:rPr lang="en-US" sz="1200" dirty="0" smtClean="0"/>
              <a:t>Cut and Cover design will not support 100 GeV</a:t>
            </a:r>
            <a:endParaRPr lang="en-US" sz="1200" dirty="0"/>
          </a:p>
        </p:txBody>
      </p:sp>
    </p:spTree>
    <p:extLst>
      <p:ext uri="{BB962C8B-B14F-4D97-AF65-F5344CB8AC3E}">
        <p14:creationId xmlns:p14="http://schemas.microsoft.com/office/powerpoint/2010/main" val="25803818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Assumptions &amp; Guiding Factors</a:t>
            </a:r>
            <a:endParaRPr lang="en-US" dirty="0"/>
          </a:p>
        </p:txBody>
      </p:sp>
      <p:sp>
        <p:nvSpPr>
          <p:cNvPr id="3" name="Content Placeholder 2"/>
          <p:cNvSpPr>
            <a:spLocks noGrp="1"/>
          </p:cNvSpPr>
          <p:nvPr>
            <p:ph idx="1"/>
          </p:nvPr>
        </p:nvSpPr>
        <p:spPr/>
        <p:txBody>
          <a:bodyPr>
            <a:noAutofit/>
          </a:bodyPr>
          <a:lstStyle/>
          <a:p>
            <a:pPr>
              <a:spcBef>
                <a:spcPts val="600"/>
              </a:spcBef>
            </a:pPr>
            <a:r>
              <a:rPr lang="en-US" sz="1700" dirty="0" smtClean="0"/>
              <a:t>Vertical beam line spacing in arcs – 1.2m </a:t>
            </a:r>
            <a:r>
              <a:rPr lang="en-US" sz="1700" i="1" dirty="0" smtClean="0"/>
              <a:t>(may increase to 1.6m, but should not affect what is presented here)</a:t>
            </a:r>
          </a:p>
          <a:p>
            <a:pPr>
              <a:spcBef>
                <a:spcPts val="600"/>
              </a:spcBef>
            </a:pPr>
            <a:r>
              <a:rPr lang="en-US" sz="1700" dirty="0" smtClean="0"/>
              <a:t>Horizontal beam line spacing in straights – 1.5m</a:t>
            </a:r>
          </a:p>
          <a:p>
            <a:pPr>
              <a:spcBef>
                <a:spcPts val="600"/>
              </a:spcBef>
            </a:pPr>
            <a:r>
              <a:rPr lang="en-US" sz="1700" dirty="0" smtClean="0"/>
              <a:t>Horizontal beam line shift at center of ECR chicanes – 1.2m</a:t>
            </a:r>
          </a:p>
          <a:p>
            <a:pPr>
              <a:spcBef>
                <a:spcPts val="600"/>
              </a:spcBef>
            </a:pPr>
            <a:r>
              <a:rPr lang="en-US" sz="1700" dirty="0" smtClean="0"/>
              <a:t>Beamlines shifted to outer wall in arcs</a:t>
            </a:r>
          </a:p>
          <a:p>
            <a:pPr lvl="1">
              <a:spcBef>
                <a:spcPts val="600"/>
              </a:spcBef>
            </a:pPr>
            <a:r>
              <a:rPr lang="en-US" sz="1600" dirty="0" smtClean="0"/>
              <a:t>Allows for maximum beam path length on site</a:t>
            </a:r>
          </a:p>
          <a:p>
            <a:pPr lvl="1">
              <a:spcBef>
                <a:spcPts val="600"/>
              </a:spcBef>
            </a:pPr>
            <a:r>
              <a:rPr lang="en-US" sz="1600" dirty="0" smtClean="0"/>
              <a:t>Aisle is towards the inside of the radius</a:t>
            </a:r>
          </a:p>
          <a:p>
            <a:pPr>
              <a:spcBef>
                <a:spcPts val="600"/>
              </a:spcBef>
            </a:pPr>
            <a:r>
              <a:rPr lang="en-US" sz="1800" dirty="0" smtClean="0"/>
              <a:t>Desired aisle width is 1.83 m (6’), – allows for tug and/or side loader</a:t>
            </a:r>
          </a:p>
          <a:p>
            <a:pPr lvl="1">
              <a:spcBef>
                <a:spcPts val="600"/>
              </a:spcBef>
            </a:pPr>
            <a:r>
              <a:rPr lang="en-US" sz="1600" dirty="0" smtClean="0"/>
              <a:t>Transport of 1 m diameter magnet cryostat (plus flanges), 11.4m long</a:t>
            </a:r>
          </a:p>
          <a:p>
            <a:pPr lvl="1">
              <a:spcBef>
                <a:spcPts val="600"/>
              </a:spcBef>
            </a:pPr>
            <a:endParaRPr lang="en-US" sz="600" dirty="0" smtClean="0"/>
          </a:p>
          <a:p>
            <a:pPr>
              <a:spcBef>
                <a:spcPts val="600"/>
              </a:spcBef>
            </a:pPr>
            <a:r>
              <a:rPr lang="en-US" sz="1800" dirty="0" smtClean="0"/>
              <a:t>Definitions / Abbreviations:</a:t>
            </a:r>
          </a:p>
          <a:p>
            <a:pPr lvl="1">
              <a:spcBef>
                <a:spcPts val="600"/>
              </a:spcBef>
            </a:pPr>
            <a:r>
              <a:rPr lang="en-US" sz="1600" dirty="0" smtClean="0"/>
              <a:t>ECR – Electron Collider Ring</a:t>
            </a:r>
          </a:p>
          <a:p>
            <a:pPr lvl="1">
              <a:spcBef>
                <a:spcPts val="600"/>
              </a:spcBef>
            </a:pPr>
            <a:r>
              <a:rPr lang="en-US" sz="1600" dirty="0" smtClean="0"/>
              <a:t>ICR – Ion Collider Ring </a:t>
            </a:r>
          </a:p>
          <a:p>
            <a:pPr lvl="1">
              <a:spcBef>
                <a:spcPts val="600"/>
              </a:spcBef>
            </a:pPr>
            <a:r>
              <a:rPr lang="en-US" sz="1600" dirty="0" smtClean="0"/>
              <a:t>IP – Interaction Point</a:t>
            </a:r>
          </a:p>
          <a:p>
            <a:pPr lvl="1">
              <a:spcBef>
                <a:spcPts val="600"/>
              </a:spcBef>
            </a:pPr>
            <a:r>
              <a:rPr lang="en-US" sz="1600" dirty="0" smtClean="0"/>
              <a:t>CM – </a:t>
            </a:r>
            <a:r>
              <a:rPr lang="en-US" sz="1600" dirty="0" err="1" smtClean="0"/>
              <a:t>Cryomodule</a:t>
            </a:r>
            <a:endParaRPr lang="en-US" sz="1600" dirty="0" smtClean="0"/>
          </a:p>
          <a:p>
            <a:pPr lvl="1">
              <a:spcBef>
                <a:spcPts val="600"/>
              </a:spcBef>
            </a:pPr>
            <a:r>
              <a:rPr lang="en-US" sz="1600" dirty="0" smtClean="0"/>
              <a:t>TBM – Tunnel Boring Machine</a:t>
            </a:r>
          </a:p>
          <a:p>
            <a:pPr lvl="1">
              <a:spcBef>
                <a:spcPts val="600"/>
              </a:spcBef>
            </a:pPr>
            <a:r>
              <a:rPr lang="en-US" sz="1600" dirty="0" smtClean="0"/>
              <a:t>NATM – New Austrian Tunneling Method</a:t>
            </a:r>
          </a:p>
          <a:p>
            <a:pPr lvl="1">
              <a:spcBef>
                <a:spcPts val="600"/>
              </a:spcBef>
            </a:pPr>
            <a:r>
              <a:rPr lang="en-US" sz="1600" dirty="0" smtClean="0"/>
              <a:t>SC – Superconducting</a:t>
            </a:r>
          </a:p>
          <a:p>
            <a:pPr lvl="1">
              <a:spcBef>
                <a:spcPts val="600"/>
              </a:spcBef>
            </a:pPr>
            <a:r>
              <a:rPr lang="en-US" sz="1600" dirty="0" smtClean="0"/>
              <a:t>ESS - European </a:t>
            </a:r>
            <a:r>
              <a:rPr lang="en-US" sz="1600" dirty="0"/>
              <a:t>Spallation </a:t>
            </a:r>
            <a:r>
              <a:rPr lang="en-US" sz="1600" dirty="0" smtClean="0"/>
              <a:t>Source</a:t>
            </a:r>
          </a:p>
          <a:p>
            <a:pPr lvl="1">
              <a:spcBef>
                <a:spcPts val="600"/>
              </a:spcBef>
            </a:pPr>
            <a:r>
              <a:rPr lang="en-US" sz="1600" dirty="0" smtClean="0"/>
              <a:t>CERN - European </a:t>
            </a:r>
            <a:r>
              <a:rPr lang="en-US" sz="1600" dirty="0"/>
              <a:t>Organization for Nuclear </a:t>
            </a:r>
            <a:r>
              <a:rPr lang="en-US" sz="1600" dirty="0" smtClean="0"/>
              <a:t>Research </a:t>
            </a:r>
          </a:p>
          <a:p>
            <a:pPr lvl="1">
              <a:spcBef>
                <a:spcPts val="600"/>
              </a:spcBef>
            </a:pPr>
            <a:endParaRPr lang="en-US" sz="1600" dirty="0" smtClean="0"/>
          </a:p>
        </p:txBody>
      </p:sp>
      <p:sp>
        <p:nvSpPr>
          <p:cNvPr id="4" name="Slide Number Placeholder 3"/>
          <p:cNvSpPr>
            <a:spLocks noGrp="1"/>
          </p:cNvSpPr>
          <p:nvPr>
            <p:ph type="sldNum" sz="quarter" idx="12"/>
          </p:nvPr>
        </p:nvSpPr>
        <p:spPr/>
        <p:txBody>
          <a:bodyPr/>
          <a:lstStyle/>
          <a:p>
            <a:fld id="{07E1C93C-5050-FC42-8F10-D22D4F119D13}" type="slidenum">
              <a:rPr lang="en-US" smtClean="0"/>
              <a:pPr/>
              <a:t>4</a:t>
            </a:fld>
            <a:endParaRPr lang="en-US" dirty="0"/>
          </a:p>
        </p:txBody>
      </p:sp>
    </p:spTree>
    <p:extLst>
      <p:ext uri="{BB962C8B-B14F-4D97-AF65-F5344CB8AC3E}">
        <p14:creationId xmlns:p14="http://schemas.microsoft.com/office/powerpoint/2010/main" val="6391422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Comments from Meeting with John Osborne &amp; Ben Swanson (CERN) – 12/19/18</a:t>
            </a:r>
            <a:endParaRPr lang="en-US" dirty="0"/>
          </a:p>
        </p:txBody>
      </p:sp>
      <p:sp>
        <p:nvSpPr>
          <p:cNvPr id="3" name="Content Placeholder 2"/>
          <p:cNvSpPr>
            <a:spLocks noGrp="1"/>
          </p:cNvSpPr>
          <p:nvPr>
            <p:ph idx="1"/>
          </p:nvPr>
        </p:nvSpPr>
        <p:spPr/>
        <p:txBody>
          <a:bodyPr>
            <a:noAutofit/>
          </a:bodyPr>
          <a:lstStyle/>
          <a:p>
            <a:r>
              <a:rPr lang="en-US" sz="2000" dirty="0" smtClean="0"/>
              <a:t>5.8m </a:t>
            </a:r>
            <a:r>
              <a:rPr lang="en-US" sz="2000" dirty="0"/>
              <a:t>vs 6m are considered the same size – go to 6m </a:t>
            </a:r>
            <a:r>
              <a:rPr lang="en-US" sz="2000" dirty="0" smtClean="0"/>
              <a:t>everywhere.  </a:t>
            </a:r>
            <a:r>
              <a:rPr lang="en-US" sz="2000" b="1" i="1" dirty="0" smtClean="0">
                <a:solidFill>
                  <a:srgbClr val="0070C0"/>
                </a:solidFill>
              </a:rPr>
              <a:t>6-8m OD is </a:t>
            </a:r>
            <a:r>
              <a:rPr lang="en-US" sz="2000" b="1" i="1" dirty="0">
                <a:solidFill>
                  <a:srgbClr val="0070C0"/>
                </a:solidFill>
              </a:rPr>
              <a:t>a reasonable size</a:t>
            </a:r>
            <a:r>
              <a:rPr lang="en-US" sz="2000" dirty="0"/>
              <a:t>.  Going to 10-12m diameter is a different beast.</a:t>
            </a:r>
          </a:p>
          <a:p>
            <a:r>
              <a:rPr lang="en-US" sz="2000" dirty="0" smtClean="0"/>
              <a:t>ESS </a:t>
            </a:r>
            <a:r>
              <a:rPr lang="en-US" sz="2000" dirty="0"/>
              <a:t>uses 2 tunnels – 2</a:t>
            </a:r>
            <a:r>
              <a:rPr lang="en-US" sz="2000" baseline="30000" dirty="0"/>
              <a:t>nd</a:t>
            </a:r>
            <a:r>
              <a:rPr lang="en-US" sz="2000" dirty="0"/>
              <a:t> is for RF with </a:t>
            </a:r>
            <a:r>
              <a:rPr lang="en-US" sz="2000" dirty="0" smtClean="0"/>
              <a:t>waveguides - Access </a:t>
            </a:r>
            <a:r>
              <a:rPr lang="en-US" sz="2000" dirty="0"/>
              <a:t>requirements drive separate tunnel in addition to not wanting to bore a tunnel 2x the </a:t>
            </a:r>
            <a:r>
              <a:rPr lang="en-US" sz="2000" dirty="0" smtClean="0"/>
              <a:t>diameter.  </a:t>
            </a:r>
            <a:r>
              <a:rPr lang="en-US" sz="2000" b="1" i="1" dirty="0" smtClean="0">
                <a:solidFill>
                  <a:srgbClr val="0070C0"/>
                </a:solidFill>
              </a:rPr>
              <a:t>Boring </a:t>
            </a:r>
            <a:r>
              <a:rPr lang="en-US" sz="2000" b="1" i="1" dirty="0">
                <a:solidFill>
                  <a:srgbClr val="0070C0"/>
                </a:solidFill>
              </a:rPr>
              <a:t>2</a:t>
            </a:r>
            <a:r>
              <a:rPr lang="en-US" sz="2000" b="1" i="1" baseline="30000" dirty="0">
                <a:solidFill>
                  <a:srgbClr val="0070C0"/>
                </a:solidFill>
              </a:rPr>
              <a:t>nd</a:t>
            </a:r>
            <a:r>
              <a:rPr lang="en-US" sz="2000" b="1" i="1" dirty="0">
                <a:solidFill>
                  <a:srgbClr val="0070C0"/>
                </a:solidFill>
              </a:rPr>
              <a:t> tunnels in the straights is probably going to be very expensive option</a:t>
            </a:r>
            <a:r>
              <a:rPr lang="en-US" sz="2000" dirty="0"/>
              <a:t>, per John.</a:t>
            </a:r>
          </a:p>
          <a:p>
            <a:pPr lvl="0"/>
            <a:r>
              <a:rPr lang="en-US" sz="2000" dirty="0" smtClean="0"/>
              <a:t>CERN </a:t>
            </a:r>
            <a:r>
              <a:rPr lang="en-US" sz="2000" dirty="0"/>
              <a:t>has done both TBM and NATM.  Anything less than 2 km, don’t use TBM.  John feels </a:t>
            </a:r>
            <a:r>
              <a:rPr lang="en-US" sz="2000" b="1" i="1" dirty="0">
                <a:solidFill>
                  <a:srgbClr val="0070C0"/>
                </a:solidFill>
              </a:rPr>
              <a:t>TBM with our soil conditions and 2.5-3km </a:t>
            </a:r>
            <a:r>
              <a:rPr lang="en-US" sz="2000" b="1" i="1" dirty="0" smtClean="0">
                <a:solidFill>
                  <a:srgbClr val="0070C0"/>
                </a:solidFill>
              </a:rPr>
              <a:t>length is the right approach</a:t>
            </a:r>
            <a:r>
              <a:rPr lang="en-US" sz="2000" dirty="0" smtClean="0"/>
              <a:t>.</a:t>
            </a:r>
            <a:endParaRPr lang="en-US" sz="2000" dirty="0"/>
          </a:p>
          <a:p>
            <a:pPr lvl="0"/>
            <a:r>
              <a:rPr lang="en-US" sz="2000" dirty="0" smtClean="0"/>
              <a:t>6 </a:t>
            </a:r>
            <a:r>
              <a:rPr lang="en-US" sz="2000" dirty="0"/>
              <a:t>months to set up a TBM – doing a 2</a:t>
            </a:r>
            <a:r>
              <a:rPr lang="en-US" sz="2000" baseline="30000" dirty="0"/>
              <a:t>nd</a:t>
            </a:r>
            <a:r>
              <a:rPr lang="en-US" sz="2000" dirty="0"/>
              <a:t> one ends up being much more expensive.</a:t>
            </a:r>
          </a:p>
          <a:p>
            <a:pPr lvl="0"/>
            <a:r>
              <a:rPr lang="en-US" sz="2000" dirty="0"/>
              <a:t>Launch TBM from just about any location, including the halls, and then develop a steel structure to be able to remove the TBM.  More of a detailed planning consideration.</a:t>
            </a:r>
          </a:p>
          <a:p>
            <a:pPr lvl="0"/>
            <a:r>
              <a:rPr lang="en-US" sz="2000" b="1" i="1" dirty="0" smtClean="0">
                <a:solidFill>
                  <a:srgbClr val="0070C0"/>
                </a:solidFill>
              </a:rPr>
              <a:t>Shaft </a:t>
            </a:r>
            <a:r>
              <a:rPr lang="en-US" sz="2000" b="1" i="1" dirty="0">
                <a:solidFill>
                  <a:srgbClr val="0070C0"/>
                </a:solidFill>
              </a:rPr>
              <a:t>costs are much more than the cost per meter of tunnel</a:t>
            </a:r>
            <a:r>
              <a:rPr lang="en-US" sz="2000" dirty="0"/>
              <a:t>.</a:t>
            </a:r>
          </a:p>
          <a:p>
            <a:pPr lvl="0"/>
            <a:r>
              <a:rPr lang="en-US" sz="2000" b="1" i="1" dirty="0" smtClean="0">
                <a:solidFill>
                  <a:srgbClr val="0070C0"/>
                </a:solidFill>
              </a:rPr>
              <a:t>Is </a:t>
            </a:r>
            <a:r>
              <a:rPr lang="en-US" sz="2000" b="1" i="1" dirty="0">
                <a:solidFill>
                  <a:srgbClr val="0070C0"/>
                </a:solidFill>
              </a:rPr>
              <a:t>it feasible to cut and cover the straights and TBM the arcs </a:t>
            </a:r>
            <a:r>
              <a:rPr lang="en-US" sz="2000" dirty="0"/>
              <a:t>– even if they are at a different depth? </a:t>
            </a:r>
            <a:endParaRPr lang="en-US" sz="2000" dirty="0" smtClean="0"/>
          </a:p>
          <a:p>
            <a:pPr lvl="1"/>
            <a:r>
              <a:rPr lang="en-US" sz="1800" dirty="0" smtClean="0"/>
              <a:t>John </a:t>
            </a:r>
            <a:r>
              <a:rPr lang="en-US" sz="1800" dirty="0"/>
              <a:t>considers a </a:t>
            </a:r>
            <a:r>
              <a:rPr lang="en-US" sz="1800" b="1" i="1" dirty="0">
                <a:solidFill>
                  <a:srgbClr val="0070C0"/>
                </a:solidFill>
              </a:rPr>
              <a:t>cut and cover tunnel over the bored tunnel is probably a better option</a:t>
            </a:r>
            <a:r>
              <a:rPr lang="en-US" sz="1800" dirty="0"/>
              <a:t>.</a:t>
            </a:r>
          </a:p>
          <a:p>
            <a:pPr lvl="1"/>
            <a:r>
              <a:rPr lang="en-US" sz="1800" dirty="0"/>
              <a:t>John also mentioned option to </a:t>
            </a:r>
            <a:r>
              <a:rPr lang="en-US" sz="1800" dirty="0" smtClean="0">
                <a:hlinkClick r:id="rId2"/>
              </a:rPr>
              <a:t>Diaphragm Walls </a:t>
            </a:r>
            <a:r>
              <a:rPr lang="en-US" sz="1800" dirty="0"/>
              <a:t>for the straights and then structure the base tunnel for the collider with a second level for the RF gallery</a:t>
            </a:r>
            <a:r>
              <a:rPr lang="en-US" sz="1800" dirty="0" smtClean="0"/>
              <a:t>.</a:t>
            </a:r>
            <a:endParaRPr lang="en-US" sz="1800"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5</a:t>
            </a:fld>
            <a:endParaRPr lang="en-US" dirty="0"/>
          </a:p>
        </p:txBody>
      </p:sp>
    </p:spTree>
    <p:extLst>
      <p:ext uri="{BB962C8B-B14F-4D97-AF65-F5344CB8AC3E}">
        <p14:creationId xmlns:p14="http://schemas.microsoft.com/office/powerpoint/2010/main" val="40562467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latin typeface="Arial" panose="020B0604020202020204" pitchFamily="34" charset="0"/>
              </a:rPr>
              <a:t>Tunnel Size for Assessment – 6.1m (20.0’) OD, 5.2m (17.0’) ID</a:t>
            </a:r>
            <a:endParaRPr lang="en-US" b="1" dirty="0">
              <a:latin typeface="Arial" panose="020B0604020202020204" pitchFamily="34" charset="0"/>
            </a:endParaRPr>
          </a:p>
        </p:txBody>
      </p:sp>
      <p:pic>
        <p:nvPicPr>
          <p:cNvPr id="4098"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tretch>
            <a:fillRect/>
          </a:stretch>
        </p:blipFill>
        <p:spPr bwMode="auto">
          <a:xfrm>
            <a:off x="325513" y="1540552"/>
            <a:ext cx="5858693" cy="4801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Content Placeholder 3"/>
          <p:cNvPicPr>
            <a:picLocks noGrp="1" noChangeAspect="1"/>
          </p:cNvPicPr>
          <p:nvPr>
            <p:ph sz="half" idx="4294967295"/>
          </p:nvPr>
        </p:nvPicPr>
        <p:blipFill>
          <a:blip r:embed="rId3" cstate="email">
            <a:extLst>
              <a:ext uri="{28A0092B-C50C-407E-A947-70E740481C1C}">
                <a14:useLocalDpi xmlns:a14="http://schemas.microsoft.com/office/drawing/2010/main"/>
              </a:ext>
            </a:extLst>
          </a:blip>
          <a:stretch>
            <a:fillRect/>
          </a:stretch>
        </p:blipFill>
        <p:spPr>
          <a:xfrm>
            <a:off x="6787515" y="1866834"/>
            <a:ext cx="5419725" cy="4572000"/>
          </a:xfrm>
          <a:prstGeom prst="rect">
            <a:avLst/>
          </a:prstGeom>
        </p:spPr>
      </p:pic>
      <p:sp>
        <p:nvSpPr>
          <p:cNvPr id="5" name="TextBox 4"/>
          <p:cNvSpPr txBox="1"/>
          <p:nvPr/>
        </p:nvSpPr>
        <p:spPr>
          <a:xfrm>
            <a:off x="10607040" y="6327633"/>
            <a:ext cx="1600200" cy="276999"/>
          </a:xfrm>
          <a:prstGeom prst="rect">
            <a:avLst/>
          </a:prstGeom>
          <a:noFill/>
        </p:spPr>
        <p:txBody>
          <a:bodyPr wrap="square" rtlCol="0">
            <a:spAutoFit/>
          </a:bodyPr>
          <a:lstStyle/>
          <a:p>
            <a:r>
              <a:rPr lang="en-US" sz="1200" dirty="0">
                <a:solidFill>
                  <a:prstClr val="black"/>
                </a:solidFill>
              </a:rPr>
              <a:t>P. HANSEN </a:t>
            </a:r>
            <a:r>
              <a:rPr lang="en-US" sz="1200" dirty="0" smtClean="0">
                <a:solidFill>
                  <a:prstClr val="black"/>
                </a:solidFill>
              </a:rPr>
              <a:t>2/1/19</a:t>
            </a:r>
            <a:endParaRPr lang="en-US" sz="1200" dirty="0">
              <a:solidFill>
                <a:prstClr val="black"/>
              </a:solidFill>
            </a:endParaRPr>
          </a:p>
        </p:txBody>
      </p:sp>
      <p:sp>
        <p:nvSpPr>
          <p:cNvPr id="3" name="TextBox 2"/>
          <p:cNvSpPr txBox="1"/>
          <p:nvPr/>
        </p:nvSpPr>
        <p:spPr>
          <a:xfrm>
            <a:off x="411892" y="888521"/>
            <a:ext cx="11697730" cy="646331"/>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Floor is offset – allows for piping and cable trays – same ID as HERA tunnel, wall thickness from Schnabel (tunneling sub-contractor to our AE)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08818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HERA Tunnel (Reference Design)</a:t>
            </a:r>
            <a:endParaRPr lang="en-US" dirty="0"/>
          </a:p>
        </p:txBody>
      </p:sp>
      <p:sp>
        <p:nvSpPr>
          <p:cNvPr id="3" name="Content Placeholder 2"/>
          <p:cNvSpPr>
            <a:spLocks noGrp="1"/>
          </p:cNvSpPr>
          <p:nvPr>
            <p:ph idx="1"/>
          </p:nvPr>
        </p:nvSpPr>
        <p:spPr>
          <a:xfrm>
            <a:off x="411893" y="966055"/>
            <a:ext cx="5722208" cy="5381694"/>
          </a:xfrm>
        </p:spPr>
        <p:txBody>
          <a:bodyPr/>
          <a:lstStyle/>
          <a:p>
            <a:r>
              <a:rPr lang="en-US" dirty="0" smtClean="0"/>
              <a:t>5.2m ID, 0.3m wall, 5.8m OD (The difference here is 1’ vs 1.5’ wall)</a:t>
            </a:r>
          </a:p>
          <a:p>
            <a:r>
              <a:rPr lang="en-US" dirty="0" smtClean="0"/>
              <a:t>Estimate Tram width at 1.53m (~5’) – HERA magnets are smaller OD</a:t>
            </a:r>
          </a:p>
          <a:p>
            <a:r>
              <a:rPr lang="en-US" dirty="0" smtClean="0"/>
              <a:t>Tram uses 2 hydraulic arms to place components</a:t>
            </a: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7</a:t>
            </a:fld>
            <a:endParaRPr lang="en-US" dirty="0"/>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5600" y="4172192"/>
            <a:ext cx="7027334" cy="1897981"/>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72225" y="966055"/>
            <a:ext cx="5610225" cy="5339387"/>
          </a:xfrm>
          <a:prstGeom prst="rect">
            <a:avLst/>
          </a:prstGeom>
        </p:spPr>
      </p:pic>
    </p:spTree>
    <p:extLst>
      <p:ext uri="{BB962C8B-B14F-4D97-AF65-F5344CB8AC3E}">
        <p14:creationId xmlns:p14="http://schemas.microsoft.com/office/powerpoint/2010/main" val="36466799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11892" y="285196"/>
            <a:ext cx="11285837" cy="39817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566" rIns="0" bIns="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lang="en-US" altLang="en-US" b="1" dirty="0" smtClean="0">
                <a:solidFill>
                  <a:srgbClr val="000000"/>
                </a:solidFill>
                <a:latin typeface="Arial" panose="020B0604020202020204" pitchFamily="34" charset="0"/>
              </a:rPr>
              <a:t>Arc Tunnel Cross Section</a:t>
            </a:r>
            <a:endParaRPr kumimoji="0" lang="en-US" altLang="en-US" b="0" i="0" u="none" strike="noStrike" cap="none" normalizeH="0" baseline="0" dirty="0" smtClean="0">
              <a:ln>
                <a:noFill/>
              </a:ln>
              <a:solidFill>
                <a:schemeClr val="tx1"/>
              </a:solidFill>
              <a:effectLst/>
              <a:latin typeface="Arial" panose="020B0604020202020204" pitchFamily="34" charset="0"/>
            </a:endParaRPr>
          </a:p>
        </p:txBody>
      </p:sp>
      <p:pic>
        <p:nvPicPr>
          <p:cNvPr id="12" name="Content Placeholder 11"/>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11892" y="1147412"/>
            <a:ext cx="5001323" cy="5020376"/>
          </a:xfrm>
          <a:prstGeom prst="rect">
            <a:avLst/>
          </a:prstGeom>
        </p:spPr>
      </p:pic>
      <p:pic>
        <p:nvPicPr>
          <p:cNvPr id="2" name="Content Placeholder 1"/>
          <p:cNvPicPr>
            <a:picLocks noGrp="1" noChangeAspect="1"/>
          </p:cNvPicPr>
          <p:nvPr>
            <p:ph sz="half" idx="4294967295"/>
          </p:nvPr>
        </p:nvPicPr>
        <p:blipFill>
          <a:blip r:embed="rId3" cstate="email">
            <a:extLst>
              <a:ext uri="{28A0092B-C50C-407E-A947-70E740481C1C}">
                <a14:useLocalDpi xmlns:a14="http://schemas.microsoft.com/office/drawing/2010/main"/>
              </a:ext>
            </a:extLst>
          </a:blip>
          <a:stretch>
            <a:fillRect/>
          </a:stretch>
        </p:blipFill>
        <p:spPr>
          <a:xfrm>
            <a:off x="5881688" y="2485178"/>
            <a:ext cx="6310312" cy="2301875"/>
          </a:xfrm>
          <a:prstGeom prst="rect">
            <a:avLst/>
          </a:prstGeom>
        </p:spPr>
      </p:pic>
      <p:sp>
        <p:nvSpPr>
          <p:cNvPr id="3" name="TextBox 2"/>
          <p:cNvSpPr txBox="1"/>
          <p:nvPr/>
        </p:nvSpPr>
        <p:spPr>
          <a:xfrm>
            <a:off x="5744287" y="5199326"/>
            <a:ext cx="6192604" cy="646331"/>
          </a:xfrm>
          <a:prstGeom prst="rect">
            <a:avLst/>
          </a:prstGeom>
          <a:noFill/>
        </p:spPr>
        <p:txBody>
          <a:bodyPr wrap="square" rtlCol="0">
            <a:spAutoFit/>
          </a:bodyPr>
          <a:lstStyle/>
          <a:p>
            <a:r>
              <a:rPr lang="en-US" dirty="0" smtClean="0"/>
              <a:t>Both Low Energy and Relativistic Energy Ion locations shown for ECR magnet chicane (1.2m shift). </a:t>
            </a:r>
            <a:endParaRPr lang="en-US" dirty="0"/>
          </a:p>
        </p:txBody>
      </p:sp>
      <p:sp>
        <p:nvSpPr>
          <p:cNvPr id="6" name="Rectangle 2"/>
          <p:cNvSpPr txBox="1">
            <a:spLocks noChangeArrowheads="1"/>
          </p:cNvSpPr>
          <p:nvPr/>
        </p:nvSpPr>
        <p:spPr bwMode="auto">
          <a:xfrm>
            <a:off x="1102005" y="780408"/>
            <a:ext cx="10077829" cy="398177"/>
          </a:xfrm>
          <a:prstGeom prst="rect">
            <a:avLst/>
          </a:prstGeom>
          <a:noFill/>
          <a:ln>
            <a:noFill/>
          </a:ln>
          <a:effectLst/>
          <a:extLst/>
        </p:spPr>
        <p:txBody>
          <a:bodyPr vert="horz" wrap="square" lIns="0" tIns="28566" rIns="0" bIns="0" numCol="1" rtlCol="0" anchor="ctr" anchorCtr="0" compatLnSpc="1">
            <a:prstTxWarp prst="textNoShape">
              <a:avLst/>
            </a:prstTxWarp>
            <a:sp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pPr eaLnBrk="0" fontAlgn="base" hangingPunct="0">
              <a:lnSpc>
                <a:spcPct val="100000"/>
              </a:lnSpc>
              <a:spcAft>
                <a:spcPct val="0"/>
              </a:spcAft>
            </a:pPr>
            <a:r>
              <a:rPr lang="en-US" altLang="en-US" b="0" dirty="0" smtClean="0">
                <a:solidFill>
                  <a:srgbClr val="000000"/>
                </a:solidFill>
                <a:latin typeface="Arial" panose="020B0604020202020204" pitchFamily="34" charset="0"/>
              </a:rPr>
              <a:t>Aisle Width = 2.22m (7.30’)</a:t>
            </a:r>
            <a:endParaRPr lang="en-US" altLang="en-US" sz="4400" b="0" dirty="0" smtClean="0">
              <a:latin typeface="Arial" panose="020B0604020202020204" pitchFamily="34" charset="0"/>
            </a:endParaRPr>
          </a:p>
        </p:txBody>
      </p:sp>
    </p:spTree>
    <p:extLst>
      <p:ext uri="{BB962C8B-B14F-4D97-AF65-F5344CB8AC3E}">
        <p14:creationId xmlns:p14="http://schemas.microsoft.com/office/powerpoint/2010/main" val="35065847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smtClean="0">
                <a:latin typeface="Arial" panose="020B0604020202020204" pitchFamily="34" charset="0"/>
              </a:rPr>
              <a:t>RF/SRF Tunnel Cross Section – North-West Straight</a:t>
            </a:r>
            <a:endParaRPr lang="en-US" sz="2000" b="1" dirty="0">
              <a:latin typeface="Arial" panose="020B0604020202020204" pitchFamily="34" charset="0"/>
            </a:endParaRPr>
          </a:p>
        </p:txBody>
      </p:sp>
      <p:sp>
        <p:nvSpPr>
          <p:cNvPr id="6" name="Title 3"/>
          <p:cNvSpPr txBox="1">
            <a:spLocks/>
          </p:cNvSpPr>
          <p:nvPr/>
        </p:nvSpPr>
        <p:spPr>
          <a:xfrm>
            <a:off x="463655" y="713669"/>
            <a:ext cx="11285837" cy="7609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b="0" dirty="0" smtClean="0">
                <a:latin typeface="Arial" panose="020B0604020202020204" pitchFamily="34" charset="0"/>
              </a:rPr>
              <a:t>Aisle Width at Bunching Cavity = 0.97m (3.2’)</a:t>
            </a:r>
            <a:br>
              <a:rPr lang="en-US" b="0" dirty="0" smtClean="0">
                <a:latin typeface="Arial" panose="020B0604020202020204" pitchFamily="34" charset="0"/>
              </a:rPr>
            </a:br>
            <a:r>
              <a:rPr lang="en-US" b="0" dirty="0" smtClean="0">
                <a:latin typeface="Arial" panose="020B0604020202020204" pitchFamily="34" charset="0"/>
              </a:rPr>
              <a:t>Aisle Width at Cryomodule = 1.3m (4.3’)</a:t>
            </a:r>
            <a:endParaRPr lang="en-US" b="0" dirty="0">
              <a:latin typeface="Arial" panose="020B0604020202020204" pitchFamily="34" charset="0"/>
            </a:endParaRPr>
          </a:p>
        </p:txBody>
      </p:sp>
      <p:sp>
        <p:nvSpPr>
          <p:cNvPr id="7" name="Title 3"/>
          <p:cNvSpPr txBox="1">
            <a:spLocks/>
          </p:cNvSpPr>
          <p:nvPr/>
        </p:nvSpPr>
        <p:spPr>
          <a:xfrm>
            <a:off x="244860" y="6004671"/>
            <a:ext cx="11619900" cy="7609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sz="2000" b="0" dirty="0" smtClean="0">
                <a:latin typeface="Arial" panose="020B0604020202020204" pitchFamily="34" charset="0"/>
              </a:rPr>
              <a:t>May be able to make beam lines closer than 1.5m – considerations for waveguides on CM</a:t>
            </a:r>
          </a:p>
          <a:p>
            <a:r>
              <a:rPr lang="en-US" sz="2000" b="0" dirty="0" smtClean="0">
                <a:latin typeface="Arial" panose="020B0604020202020204" pitchFamily="34" charset="0"/>
              </a:rPr>
              <a:t>No consideration given for u-tubes to make cryogenic connections to SRF CMs</a:t>
            </a:r>
          </a:p>
          <a:p>
            <a:r>
              <a:rPr lang="en-US" sz="2000" i="1" dirty="0" smtClean="0">
                <a:solidFill>
                  <a:srgbClr val="0070C0"/>
                </a:solidFill>
                <a:latin typeface="Arial" panose="020B0604020202020204" pitchFamily="34" charset="0"/>
              </a:rPr>
              <a:t>Vacuum pump elements at the top of the bunching cavity must be repositioned</a:t>
            </a:r>
            <a:endParaRPr lang="en-US" sz="2000" i="1" dirty="0">
              <a:solidFill>
                <a:srgbClr val="0070C0"/>
              </a:solidFill>
              <a:latin typeface="Arial" panose="020B0604020202020204" pitchFamily="34" charset="0"/>
            </a:endParaRPr>
          </a:p>
        </p:txBody>
      </p:sp>
      <p:pic>
        <p:nvPicPr>
          <p:cNvPr id="8" name="Content Placeholder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49304" y="1408713"/>
            <a:ext cx="4360797" cy="4351338"/>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0539" y="1426091"/>
            <a:ext cx="7332883" cy="4382475"/>
          </a:xfrm>
          <a:prstGeom prst="rect">
            <a:avLst/>
          </a:prstGeom>
        </p:spPr>
      </p:pic>
    </p:spTree>
    <p:extLst>
      <p:ext uri="{BB962C8B-B14F-4D97-AF65-F5344CB8AC3E}">
        <p14:creationId xmlns:p14="http://schemas.microsoft.com/office/powerpoint/2010/main" val="2619727947"/>
      </p:ext>
    </p:extLst>
  </p:cSld>
  <p:clrMapOvr>
    <a:masterClrMapping/>
  </p:clrMapOvr>
  <p:timing>
    <p:tnLst>
      <p:par>
        <p:cTn id="1" dur="indefinite" restart="never" nodeType="tmRoot"/>
      </p:par>
    </p:tnLst>
  </p:timing>
</p:sld>
</file>

<file path=ppt/theme/theme1.xml><?xml version="1.0" encoding="utf-8"?>
<a:theme xmlns:a="http://schemas.openxmlformats.org/drawingml/2006/main" name="Theme1">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2B5FDA33-0725-481D-A9BF-32E6FB1CA958}" vid="{825910BA-ECA8-437E-BE28-9A14A03687B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JLab Widescreen Template</Template>
  <TotalTime>4595</TotalTime>
  <Words>1645</Words>
  <Application>Microsoft Office PowerPoint</Application>
  <PresentationFormat>Widescreen</PresentationFormat>
  <Paragraphs>180</Paragraphs>
  <Slides>27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.PingFangSC-Regular</vt:lpstr>
      <vt:lpstr>Arial</vt:lpstr>
      <vt:lpstr>Calibri</vt:lpstr>
      <vt:lpstr>Mangal</vt:lpstr>
      <vt:lpstr>PingFangSC-Regular</vt:lpstr>
      <vt:lpstr>Symbol</vt:lpstr>
      <vt:lpstr>Wingdings</vt:lpstr>
      <vt:lpstr>Theme1</vt:lpstr>
      <vt:lpstr>JLEIC Bored Tunnel Cross Sections</vt:lpstr>
      <vt:lpstr>Which Cross-Sections Are We Looking At?</vt:lpstr>
      <vt:lpstr>Options for Tunneled JLEIC</vt:lpstr>
      <vt:lpstr>Assumptions &amp; Guiding Factors</vt:lpstr>
      <vt:lpstr>Comments from Meeting with John Osborne &amp; Ben Swanson (CERN) – 12/19/18</vt:lpstr>
      <vt:lpstr>Tunnel Size for Assessment – 6.1m (20.0’) OD, 5.2m (17.0’) ID</vt:lpstr>
      <vt:lpstr>The HERA Tunnel (Reference Design)</vt:lpstr>
      <vt:lpstr>Arc Tunnel Cross Section</vt:lpstr>
      <vt:lpstr>RF/SRF Tunnel Cross Section – North-West Straight</vt:lpstr>
      <vt:lpstr>RF/SRF Tunnel Cross Section – North-West Straight – 6.8m (22.3’) OD Tunnel</vt:lpstr>
      <vt:lpstr>PEP-II RF System Elements</vt:lpstr>
      <vt:lpstr>C100 RF System with Support Racks and PS</vt:lpstr>
      <vt:lpstr>PEP-II RF System and SRF (C100) RF System</vt:lpstr>
      <vt:lpstr>RF/SRF Region – North-West Straight</vt:lpstr>
      <vt:lpstr>IP-1 Tunnel Cross Section – South-West Straight</vt:lpstr>
      <vt:lpstr>IP-1 Tunnel Cross Section – South-West Straight</vt:lpstr>
      <vt:lpstr>Elements in the Cooling Region – North-East Straight</vt:lpstr>
      <vt:lpstr>Cooling Region – North-East Straight – DC Cooler</vt:lpstr>
      <vt:lpstr>Cooling Region – North-East Straight – ERL Cooler – Horizontal Configuration</vt:lpstr>
      <vt:lpstr>Cooling Region – North-East Straight – ERL Cooler – Horizontal Configuration</vt:lpstr>
      <vt:lpstr>Cooling Region – North-East Straight – ERL Cooler – Vertical Configuration</vt:lpstr>
      <vt:lpstr>SUMMARY</vt:lpstr>
      <vt:lpstr>Questions to consider</vt:lpstr>
      <vt:lpstr>PowerPoint Presentation</vt:lpstr>
      <vt:lpstr>Backup Slides</vt:lpstr>
      <vt:lpstr>JLEIC ELEVATIONS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Talk</dc:title>
  <dc:creator>Erin Clifton</dc:creator>
  <cp:lastModifiedBy>Joel Dolbeck</cp:lastModifiedBy>
  <cp:revision>174</cp:revision>
  <dcterms:created xsi:type="dcterms:W3CDTF">2018-09-06T13:32:58Z</dcterms:created>
  <dcterms:modified xsi:type="dcterms:W3CDTF">2019-03-25T17:58:40Z</dcterms:modified>
</cp:coreProperties>
</file>