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75" r:id="rId3"/>
    <p:sldId id="276" r:id="rId4"/>
    <p:sldId id="277" r:id="rId5"/>
    <p:sldId id="280" r:id="rId6"/>
    <p:sldId id="281" r:id="rId7"/>
    <p:sldId id="278" r:id="rId8"/>
    <p:sldId id="279" r:id="rId9"/>
    <p:sldId id="282" r:id="rId10"/>
    <p:sldId id="28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459"/>
    <a:srgbClr val="0EC3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85"/>
    <p:restoredTop sz="94631"/>
  </p:normalViewPr>
  <p:slideViewPr>
    <p:cSldViewPr snapToGrid="0" snapToObjects="1">
      <p:cViewPr varScale="1">
        <p:scale>
          <a:sx n="94" d="100"/>
          <a:sy n="94" d="100"/>
        </p:scale>
        <p:origin x="216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95598-B391-6B48-A04D-1D39E0D735B0}" type="datetimeFigureOut">
              <a:rPr lang="en-US" smtClean="0"/>
              <a:t>3/31/19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09B24-7619-D741-A3E3-C81F32803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57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09B24-7619-D741-A3E3-C81F32803A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94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1-3 April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Hyde, JLEIC Collaboration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3381-5590-5447-A457-11747ABF80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ight Triangle 6"/>
          <p:cNvSpPr/>
          <p:nvPr userDrawn="1"/>
        </p:nvSpPr>
        <p:spPr>
          <a:xfrm flipH="1">
            <a:off x="10249468" y="2499360"/>
            <a:ext cx="1942531" cy="4358640"/>
          </a:xfrm>
          <a:prstGeom prst="rtTriangle">
            <a:avLst/>
          </a:prstGeom>
          <a:solidFill>
            <a:srgbClr val="0EC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ight Triangle 7"/>
          <p:cNvSpPr/>
          <p:nvPr userDrawn="1"/>
        </p:nvSpPr>
        <p:spPr>
          <a:xfrm flipH="1" flipV="1">
            <a:off x="10249469" y="0"/>
            <a:ext cx="1942530" cy="6858000"/>
          </a:xfrm>
          <a:prstGeom prst="rtTriangle">
            <a:avLst/>
          </a:prstGeom>
          <a:solidFill>
            <a:srgbClr val="003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1-3 April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Hyde, JLEIC Collaboration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3381-5590-5447-A457-11747ABF8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1-3 April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Hyde, JLEIC Collaboration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3381-5590-5447-A457-11747ABF8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1-3 April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Hyde, JLEIC Collaboration</a:t>
            </a:r>
          </a:p>
        </p:txBody>
      </p:sp>
      <p:sp>
        <p:nvSpPr>
          <p:cNvPr id="8" name="Right Triangle 7"/>
          <p:cNvSpPr/>
          <p:nvPr userDrawn="1"/>
        </p:nvSpPr>
        <p:spPr>
          <a:xfrm flipH="1">
            <a:off x="10249468" y="2499360"/>
            <a:ext cx="1942531" cy="4358640"/>
          </a:xfrm>
          <a:prstGeom prst="rtTriangle">
            <a:avLst/>
          </a:prstGeom>
          <a:solidFill>
            <a:srgbClr val="0EC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ight Triangle 6"/>
          <p:cNvSpPr/>
          <p:nvPr userDrawn="1"/>
        </p:nvSpPr>
        <p:spPr>
          <a:xfrm flipH="1" flipV="1">
            <a:off x="10235821" y="0"/>
            <a:ext cx="1956178" cy="6858000"/>
          </a:xfrm>
          <a:prstGeom prst="rtTriangle">
            <a:avLst/>
          </a:prstGeom>
          <a:solidFill>
            <a:srgbClr val="003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34363381-5590-5447-A457-11747ABF80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387" y="176784"/>
            <a:ext cx="743712" cy="4450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1-3 April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Hyde, JLEIC Collaboration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3381-5590-5447-A457-11747ABF8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1-3 April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Hyde, JLEIC Collaboration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3381-5590-5447-A457-11747ABF8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1-3 April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Hyde, JLEIC Collaboration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3381-5590-5447-A457-11747ABF8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1-3 April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Hyde, JLEIC Collaboration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3381-5590-5447-A457-11747ABF8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1-3 April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Hyde, JLEIC Collaboration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3381-5590-5447-A457-11747ABF8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1-3 April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Hyde, JLEIC Collaboration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3381-5590-5447-A457-11747ABF8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1-3 April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Hyde, JLEIC Collaboration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3381-5590-5447-A457-11747ABF8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1-3 April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C. Hyde, JLEIC Collaboration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63381-5590-5447-A457-11747ABF80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icug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luejeans.com/805461005?src=join_info" TargetMode="External"/><Relationship Id="rId2" Type="http://schemas.openxmlformats.org/officeDocument/2006/relationships/hyperlink" Target="https://www.evernote.com/shard/s129/client/snv?noteGuid=eee00ff7-06f6-4ede-b86c-ffcb8f544338&amp;noteKey=ce9a827b2e90c612&amp;sn=https://www.evernote.com/shard/s129/sh/eee00ff7-06f6-4ede-b86c-ffcb8f544338/ce9a827b2e90c612&amp;title=EICUG%2BRemote%2BMeeting%2C%2BJanuary%2B10%2C%2B2019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bluejeans.com/45946656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agenda.infn.it/event/18674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eicug-software@eicug.org" TargetMode="External"/><Relationship Id="rId2" Type="http://schemas.openxmlformats.org/officeDocument/2006/relationships/hyperlink" Target="https://docs.google.com/presentation/d/1HWf26-xwdnGAfek1Se1yc9QWMwkmqUwiU_Cs4QSORaQ/edit#slide=id.g4c47d0781b_0_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ic.gitlab.io/" TargetMode="External"/><Relationship Id="rId4" Type="http://schemas.openxmlformats.org/officeDocument/2006/relationships/hyperlink" Target="https://groups.google.com/a/eicug.org/forum/#!forum/eicug-softwar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5743/" TargetMode="External"/><Relationship Id="rId2" Type="http://schemas.openxmlformats.org/officeDocument/2006/relationships/hyperlink" Target="https://nam03.safelinks.protection.outlook.com/?url=https://indico.bnl.gov/event/5902/&amp;data=02|01|chyde@odu.edu|65505b62e0e54c66c32708d6b51e7bcd|48bf86e811a24b8a8cb368d8be2227f3|0|0|636895539890488391&amp;sdata=PdjSeK8bBwIiZd4/ITkNVaKQY%2BbyORneRY/q9peQG8g%3D&amp;reserved=0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9600" y="653609"/>
            <a:ext cx="6020937" cy="1707454"/>
          </a:xfrm>
        </p:spPr>
        <p:txBody>
          <a:bodyPr>
            <a:normAutofit/>
          </a:bodyPr>
          <a:lstStyle/>
          <a:p>
            <a:r>
              <a:rPr lang="en-US" sz="4800" dirty="0"/>
              <a:t>EIC Perspectives from the User Community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5522" y="2985159"/>
            <a:ext cx="6829294" cy="3373528"/>
          </a:xfrm>
        </p:spPr>
        <p:txBody>
          <a:bodyPr/>
          <a:lstStyle/>
          <a:p>
            <a:r>
              <a:rPr lang="en-US" dirty="0"/>
              <a:t>Charles Hyde*</a:t>
            </a:r>
          </a:p>
          <a:p>
            <a:r>
              <a:rPr lang="en-US" dirty="0"/>
              <a:t>Old Dominion University </a:t>
            </a:r>
          </a:p>
          <a:p>
            <a:r>
              <a:rPr lang="en-US" dirty="0"/>
              <a:t>Norfolk VA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*Vice-Chair of the Electron Ion Collider Users Group Steering Committee </a:t>
            </a:r>
            <a:r>
              <a:rPr lang="en-US" dirty="0">
                <a:hlinkClick r:id="rId3"/>
              </a:rPr>
              <a:t>www.eicug.org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406" y="202910"/>
            <a:ext cx="1453331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9F2E34-AADA-754E-B5B6-79CDA2D6B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67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4D46B-BC1F-6C45-BC18-C553156D0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67326-6F96-4F4F-9C67-AB991EE2B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EICUG is active.</a:t>
            </a:r>
          </a:p>
          <a:p>
            <a:pPr lvl="1"/>
            <a:r>
              <a:rPr lang="en-US" dirty="0"/>
              <a:t>Leadership working to expand member engagement</a:t>
            </a:r>
          </a:p>
          <a:p>
            <a:r>
              <a:rPr lang="en-US" dirty="0"/>
              <a:t>EICUG is neutral with respect to siting decision</a:t>
            </a:r>
          </a:p>
          <a:p>
            <a:pPr lvl="1"/>
            <a:r>
              <a:rPr lang="en-US" dirty="0"/>
              <a:t>Primary interest is that the full physics program can be achieved in a timely manner.</a:t>
            </a:r>
          </a:p>
          <a:p>
            <a:r>
              <a:rPr lang="en-US" dirty="0"/>
              <a:t>Tell us how we </a:t>
            </a:r>
            <a:r>
              <a:rPr lang="en-US"/>
              <a:t>can help!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36233-6C7C-9946-B224-ECFED5CC4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1-3 April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A84F3-37D9-3742-95D3-EB4B0DC91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Hyde, JLEIC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46602-D84A-BC45-8929-744A82AB6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3381-5590-5447-A457-11747ABF80B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74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5673F-6E01-C44A-9AEC-C538DEBAB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Users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C7127-1192-6F48-9623-7EA2C08A2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848" y="1484431"/>
            <a:ext cx="3146946" cy="4351338"/>
          </a:xfrm>
        </p:spPr>
        <p:txBody>
          <a:bodyPr/>
          <a:lstStyle/>
          <a:p>
            <a:r>
              <a:rPr lang="en-US" dirty="0"/>
              <a:t>860 Members</a:t>
            </a:r>
          </a:p>
          <a:p>
            <a:r>
              <a:rPr lang="en-US" dirty="0"/>
              <a:t>180 Institutions</a:t>
            </a:r>
          </a:p>
          <a:p>
            <a:r>
              <a:rPr lang="en-US" dirty="0"/>
              <a:t> 30 Countries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8F821-8B6B-C24C-B1D2-569C58D7C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1-3 April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1AAD3-1179-0E4E-85C6-540EC3219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Hyde, JLEIC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47D1E-A76E-594A-9B85-DC074909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3381-5590-5447-A457-11747ABF80B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3F4794-23A9-5848-9C2A-26D38759E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902" y="0"/>
            <a:ext cx="4657002" cy="4097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230FCE-2418-A243-AFCC-A1D04DB39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7" y="2988859"/>
            <a:ext cx="3827798" cy="3391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FE5341-6928-764C-8CDA-4F6CCFDCB066}"/>
              </a:ext>
            </a:extLst>
          </p:cNvPr>
          <p:cNvSpPr txBox="1"/>
          <p:nvPr/>
        </p:nvSpPr>
        <p:spPr>
          <a:xfrm>
            <a:off x="6155141" y="0"/>
            <a:ext cx="1595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Institutions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FDA0C7-4727-364E-80CE-8365319C3EF9}"/>
              </a:ext>
            </a:extLst>
          </p:cNvPr>
          <p:cNvSpPr txBox="1"/>
          <p:nvPr/>
        </p:nvSpPr>
        <p:spPr>
          <a:xfrm>
            <a:off x="1705970" y="3411941"/>
            <a:ext cx="913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AA8CE4-BEF4-A44A-9C59-10EC3DC646FC}"/>
              </a:ext>
            </a:extLst>
          </p:cNvPr>
          <p:cNvSpPr txBox="1"/>
          <p:nvPr/>
        </p:nvSpPr>
        <p:spPr>
          <a:xfrm>
            <a:off x="6471315" y="1680950"/>
            <a:ext cx="927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Europe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5F5109-4BF8-EA48-BA18-9DA2924ECEC6}"/>
              </a:ext>
            </a:extLst>
          </p:cNvPr>
          <p:cNvSpPr txBox="1"/>
          <p:nvPr/>
        </p:nvSpPr>
        <p:spPr>
          <a:xfrm>
            <a:off x="8327410" y="698310"/>
            <a:ext cx="617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Asia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D68537-091C-9542-82DF-14DC1C0D0DB7}"/>
              </a:ext>
            </a:extLst>
          </p:cNvPr>
          <p:cNvSpPr txBox="1"/>
          <p:nvPr/>
        </p:nvSpPr>
        <p:spPr>
          <a:xfrm>
            <a:off x="848436" y="2909248"/>
            <a:ext cx="1301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Specialty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BA38A5-DBA6-5C4C-86B6-437DEE133836}"/>
              </a:ext>
            </a:extLst>
          </p:cNvPr>
          <p:cNvSpPr txBox="1"/>
          <p:nvPr/>
        </p:nvSpPr>
        <p:spPr>
          <a:xfrm>
            <a:off x="1776483" y="5488676"/>
            <a:ext cx="1384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Experiment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3962D0-2FFF-7448-80C0-249493C612EE}"/>
              </a:ext>
            </a:extLst>
          </p:cNvPr>
          <p:cNvSpPr txBox="1"/>
          <p:nvPr/>
        </p:nvSpPr>
        <p:spPr>
          <a:xfrm>
            <a:off x="7140054" y="3127612"/>
            <a:ext cx="17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North America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45997E-5945-384E-9260-D19B849AE02C}"/>
              </a:ext>
            </a:extLst>
          </p:cNvPr>
          <p:cNvSpPr txBox="1"/>
          <p:nvPr/>
        </p:nvSpPr>
        <p:spPr>
          <a:xfrm>
            <a:off x="2756849" y="3466531"/>
            <a:ext cx="1381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Accelerator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F00CDA-6E75-8147-9E5B-93290757BDB0}"/>
              </a:ext>
            </a:extLst>
          </p:cNvPr>
          <p:cNvSpPr txBox="1"/>
          <p:nvPr/>
        </p:nvSpPr>
        <p:spPr>
          <a:xfrm>
            <a:off x="6018663" y="4490114"/>
            <a:ext cx="3261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• New Members welcome, especially in Accelerator!</a:t>
            </a:r>
          </a:p>
        </p:txBody>
      </p:sp>
    </p:spTree>
    <p:extLst>
      <p:ext uri="{BB962C8B-B14F-4D97-AF65-F5344CB8AC3E}">
        <p14:creationId xmlns:p14="http://schemas.microsoft.com/office/powerpoint/2010/main" val="1088299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27E8F-B9C8-9346-A235-D08E345B6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188" y="0"/>
            <a:ext cx="10515600" cy="1325563"/>
          </a:xfrm>
        </p:spPr>
        <p:txBody>
          <a:bodyPr/>
          <a:lstStyle/>
          <a:p>
            <a:r>
              <a:rPr lang="en-US" dirty="0"/>
              <a:t>EICUG Annual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7AC9F-3AD9-224C-954B-62103372C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063" y="1211476"/>
            <a:ext cx="3583674" cy="4351338"/>
          </a:xfrm>
        </p:spPr>
        <p:txBody>
          <a:bodyPr/>
          <a:lstStyle/>
          <a:p>
            <a:r>
              <a:rPr lang="en-US" dirty="0"/>
              <a:t>2019: Paris, France</a:t>
            </a:r>
          </a:p>
          <a:p>
            <a:r>
              <a:rPr lang="en-US" dirty="0"/>
              <a:t>2018:  Washington D.C. (CUA)</a:t>
            </a:r>
          </a:p>
          <a:p>
            <a:r>
              <a:rPr lang="en-US" dirty="0"/>
              <a:t>2017: Trieste, Italy</a:t>
            </a:r>
          </a:p>
          <a:p>
            <a:r>
              <a:rPr lang="en-US" dirty="0"/>
              <a:t>2016: Berkeley CA &amp; Argonne National Lab</a:t>
            </a:r>
          </a:p>
          <a:p>
            <a:r>
              <a:rPr lang="en-US" dirty="0"/>
              <a:t>…Earlier pre EICUG meetings Stony Brook, Hampton, MIT,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74260-EB40-F04A-91CC-407B30DD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1-3 April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8FFC1-6F15-624A-A761-9780D712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Hyde, JLEIC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5F97D-AF7F-BE4E-A127-B7C796E2A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3381-5590-5447-A457-11747ABF80B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72CCC9-E878-974D-B045-B8E639D449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" r="3773"/>
          <a:stretch/>
        </p:blipFill>
        <p:spPr>
          <a:xfrm rot="5400000">
            <a:off x="5481849" y="-418532"/>
            <a:ext cx="5336275" cy="808402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3098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1EE5-4AD8-984A-A372-9B92014B2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EICUG Quarterly Remote Meetings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20558-5D12-FC4C-ABE8-CFC311A27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Videoconferences</a:t>
            </a:r>
          </a:p>
          <a:p>
            <a:pPr lvl="1"/>
            <a:r>
              <a:rPr lang="en-US" dirty="0"/>
              <a:t>2018 Oct 4</a:t>
            </a:r>
          </a:p>
          <a:p>
            <a:pPr lvl="1"/>
            <a:r>
              <a:rPr lang="en-US" dirty="0"/>
              <a:t>2019 Jan 10</a:t>
            </a:r>
          </a:p>
          <a:p>
            <a:pPr lvl="2"/>
            <a:r>
              <a:rPr lang="en-US" dirty="0">
                <a:hlinkClick r:id="rId2"/>
              </a:rPr>
              <a:t>evernote-EICUG-Remote-10Jan2019</a:t>
            </a:r>
            <a:endParaRPr lang="en-US" dirty="0"/>
          </a:p>
          <a:p>
            <a:pPr lvl="1"/>
            <a:r>
              <a:rPr lang="en-US" dirty="0"/>
              <a:t>2019 April 4, 10:00 am – 12:00 pm EDT</a:t>
            </a:r>
          </a:p>
          <a:p>
            <a:pPr lvl="1"/>
            <a:r>
              <a:rPr lang="en-US" dirty="0">
                <a:hlinkClick r:id="rId3"/>
              </a:rPr>
              <a:t>https://bluejeans.com/805461005?src=join_info</a:t>
            </a:r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Meeting ID:  805 461 005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48A2F-D7B5-1A42-B013-902516A33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1-3 April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EAF80-C37D-5A48-B028-516DA97B1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Hyde, JLEIC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454AF-8734-E34E-A8E2-0A9229853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3381-5590-5447-A457-11747ABF80B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38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9AA55-825F-B748-8F8C-35AE4A457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EICUG Steering Committee</a:t>
            </a:r>
            <a:br>
              <a:rPr lang="en-US" dirty="0"/>
            </a:br>
            <a:r>
              <a:rPr lang="en-US" sz="2700" dirty="0"/>
              <a:t>Weekly Meetings: Thursdays 10:00 am Eastern Time</a:t>
            </a:r>
            <a:br>
              <a:rPr lang="en-US" sz="2700" dirty="0"/>
            </a:br>
            <a:r>
              <a:rPr lang="en-US" sz="2700" dirty="0">
                <a:hlinkClick r:id="rId2"/>
              </a:rPr>
              <a:t>https://bluejeans.com/459466561</a:t>
            </a:r>
            <a:r>
              <a:rPr lang="en-US" sz="27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60C33-0B7D-7C45-8CC1-7A57EE96B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03293" cy="4351338"/>
          </a:xfrm>
          <a:ln>
            <a:solidFill>
              <a:srgbClr val="003459"/>
            </a:solidFill>
          </a:ln>
        </p:spPr>
        <p:txBody>
          <a:bodyPr/>
          <a:lstStyle/>
          <a:p>
            <a:r>
              <a:rPr lang="en-US" dirty="0"/>
              <a:t>Officers</a:t>
            </a:r>
          </a:p>
          <a:p>
            <a:pPr lvl="1"/>
            <a:r>
              <a:rPr lang="en-US" dirty="0"/>
              <a:t>Bernd </a:t>
            </a:r>
            <a:r>
              <a:rPr lang="en-US" dirty="0" err="1"/>
              <a:t>Surrow</a:t>
            </a:r>
            <a:r>
              <a:rPr lang="en-US" dirty="0"/>
              <a:t> (Chair)</a:t>
            </a:r>
          </a:p>
          <a:p>
            <a:pPr lvl="1"/>
            <a:r>
              <a:rPr lang="en-US" dirty="0"/>
              <a:t>Charles Hyde (Vice Chair)</a:t>
            </a:r>
          </a:p>
          <a:p>
            <a:r>
              <a:rPr lang="en-US" dirty="0"/>
              <a:t>At-Large</a:t>
            </a:r>
          </a:p>
          <a:p>
            <a:pPr lvl="1"/>
            <a:r>
              <a:rPr lang="en-US" dirty="0"/>
              <a:t>Marco </a:t>
            </a:r>
            <a:r>
              <a:rPr lang="en-US" dirty="0" err="1"/>
              <a:t>Radici</a:t>
            </a:r>
            <a:endParaRPr lang="en-US" dirty="0"/>
          </a:p>
          <a:p>
            <a:pPr lvl="1"/>
            <a:r>
              <a:rPr lang="en-US" dirty="0"/>
              <a:t>John Arrington</a:t>
            </a:r>
          </a:p>
          <a:p>
            <a:r>
              <a:rPr lang="en-US" dirty="0"/>
              <a:t>European Regional representative</a:t>
            </a:r>
          </a:p>
          <a:p>
            <a:pPr lvl="1"/>
            <a:r>
              <a:rPr lang="en-US" dirty="0"/>
              <a:t>Daniel Boer</a:t>
            </a:r>
          </a:p>
          <a:p>
            <a:r>
              <a:rPr lang="en-US" dirty="0"/>
              <a:t>International representative</a:t>
            </a:r>
          </a:p>
          <a:p>
            <a:pPr lvl="1"/>
            <a:r>
              <a:rPr lang="en-US" dirty="0"/>
              <a:t>Yuji </a:t>
            </a:r>
            <a:r>
              <a:rPr lang="en-US" dirty="0" err="1"/>
              <a:t>Gota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981D7-74AA-314E-8431-6AC4580A9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1-3 April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E524A-7108-8B48-A5E0-97E95A62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Hyde, JLEIC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5FE62-D1A3-8446-B048-54255016F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3381-5590-5447-A457-11747ABF80B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4A87D8B-AAC4-A240-9250-1EA3B465DDBB}"/>
              </a:ext>
            </a:extLst>
          </p:cNvPr>
          <p:cNvSpPr txBox="1">
            <a:spLocks/>
          </p:cNvSpPr>
          <p:nvPr/>
        </p:nvSpPr>
        <p:spPr>
          <a:xfrm>
            <a:off x="6463352" y="2223685"/>
            <a:ext cx="5303293" cy="3972399"/>
          </a:xfrm>
          <a:prstGeom prst="rect">
            <a:avLst/>
          </a:prstGeom>
          <a:ln>
            <a:solidFill>
              <a:srgbClr val="003459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Ex-Officio</a:t>
            </a:r>
          </a:p>
          <a:p>
            <a:pPr lvl="1"/>
            <a:r>
              <a:rPr lang="en-US" dirty="0"/>
              <a:t>Christine </a:t>
            </a:r>
            <a:r>
              <a:rPr lang="en-US" dirty="0" err="1"/>
              <a:t>Aidala</a:t>
            </a:r>
            <a:r>
              <a:rPr lang="en-US" dirty="0"/>
              <a:t> (IB Chair)</a:t>
            </a:r>
          </a:p>
          <a:p>
            <a:r>
              <a:rPr lang="en-US" dirty="0"/>
              <a:t>Laboratory </a:t>
            </a:r>
            <a:r>
              <a:rPr lang="en-US" dirty="0" err="1"/>
              <a:t>Representatitves</a:t>
            </a:r>
            <a:endParaRPr lang="en-US" dirty="0"/>
          </a:p>
          <a:p>
            <a:pPr lvl="1"/>
            <a:r>
              <a:rPr lang="en-US" dirty="0"/>
              <a:t>Thomas Ullrich  (BNL)</a:t>
            </a:r>
          </a:p>
          <a:p>
            <a:pPr lvl="1"/>
            <a:r>
              <a:rPr lang="en-US" dirty="0" err="1"/>
              <a:t>Rikotura</a:t>
            </a:r>
            <a:r>
              <a:rPr lang="en-US" dirty="0"/>
              <a:t> Yoshida  (JLab)</a:t>
            </a:r>
          </a:p>
        </p:txBody>
      </p:sp>
    </p:spTree>
    <p:extLst>
      <p:ext uri="{BB962C8B-B14F-4D97-AF65-F5344CB8AC3E}">
        <p14:creationId xmlns:p14="http://schemas.microsoft.com/office/powerpoint/2010/main" val="2387282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8120A-E085-4D40-B0B9-2A2EEAAAE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EICUG Institutional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5A074-F325-4741-B6DB-6CEB30D61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79257" cy="4302220"/>
          </a:xfrm>
          <a:ln>
            <a:solidFill>
              <a:srgbClr val="003459"/>
            </a:solidFill>
          </a:ln>
        </p:spPr>
        <p:txBody>
          <a:bodyPr/>
          <a:lstStyle/>
          <a:p>
            <a:endParaRPr lang="en-US" dirty="0"/>
          </a:p>
          <a:p>
            <a:r>
              <a:rPr lang="en-US" dirty="0"/>
              <a:t>One member per institution</a:t>
            </a:r>
          </a:p>
          <a:p>
            <a:pPr lvl="1"/>
            <a:r>
              <a:rPr lang="en-US" dirty="0"/>
              <a:t>Chair:  Christine </a:t>
            </a:r>
            <a:r>
              <a:rPr lang="en-US" dirty="0" err="1"/>
              <a:t>Aidala</a:t>
            </a:r>
            <a:r>
              <a:rPr lang="en-US" dirty="0"/>
              <a:t> (Univ. Michigan)</a:t>
            </a:r>
          </a:p>
          <a:p>
            <a:pPr lvl="1"/>
            <a:r>
              <a:rPr lang="en-US" dirty="0"/>
              <a:t>Vice-Chair: Andrea </a:t>
            </a:r>
            <a:r>
              <a:rPr lang="en-US" dirty="0" err="1"/>
              <a:t>Bressan</a:t>
            </a:r>
            <a:r>
              <a:rPr lang="en-US" dirty="0"/>
              <a:t> (INFN Trieste)</a:t>
            </a:r>
          </a:p>
          <a:p>
            <a:r>
              <a:rPr lang="en-US" dirty="0"/>
              <a:t>Quarterly Meetings </a:t>
            </a:r>
          </a:p>
          <a:p>
            <a:pPr lvl="1"/>
            <a:r>
              <a:rPr lang="en-US" dirty="0"/>
              <a:t>14 March 2019</a:t>
            </a:r>
          </a:p>
          <a:p>
            <a:pPr lvl="2"/>
            <a:r>
              <a:rPr lang="en-US" dirty="0">
                <a:hlinkClick r:id="rId2"/>
              </a:rPr>
              <a:t>https://agenda.infn.it/event/18674/</a:t>
            </a:r>
            <a:endParaRPr lang="en-US" dirty="0"/>
          </a:p>
          <a:p>
            <a:pPr lvl="2"/>
            <a:r>
              <a:rPr lang="en-US" dirty="0"/>
              <a:t>Call for proposals to host 2020 (U.S.) and 2021 (Global) Annual Meetings</a:t>
            </a:r>
          </a:p>
          <a:p>
            <a:pPr lvl="1"/>
            <a:r>
              <a:rPr lang="en-US" dirty="0"/>
              <a:t>Next meeting at EICUG Annual Meeting in Paris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EF18F-C248-1642-9DEC-1866B24ED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1-3 April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C21B4-3812-344C-81D6-5B0E72FDB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Hyde, JLEIC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78E97-9098-B744-B709-01347C970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3381-5590-5447-A457-11747ABF80B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54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321D1-5A58-4649-A0D8-52F11020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917763"/>
          </a:xfrm>
        </p:spPr>
        <p:txBody>
          <a:bodyPr/>
          <a:lstStyle/>
          <a:p>
            <a:r>
              <a:rPr lang="en-US" dirty="0"/>
              <a:t>EICUG Working Groups: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EAF7F-78A3-9547-AE93-784AF8AD0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0531"/>
            <a:ext cx="10515600" cy="4970961"/>
          </a:xfrm>
        </p:spPr>
        <p:txBody>
          <a:bodyPr/>
          <a:lstStyle/>
          <a:p>
            <a:r>
              <a:rPr lang="en-US" dirty="0"/>
              <a:t>Software WG</a:t>
            </a:r>
          </a:p>
          <a:p>
            <a:pPr lvl="1"/>
            <a:r>
              <a:rPr lang="en-US" dirty="0"/>
              <a:t>Markus </a:t>
            </a:r>
            <a:r>
              <a:rPr lang="en-US" dirty="0" err="1"/>
              <a:t>Diefenthaler</a:t>
            </a:r>
            <a:r>
              <a:rPr lang="en-US" dirty="0"/>
              <a:t> (JLab), David Blyth (ANL) conveners.</a:t>
            </a:r>
          </a:p>
          <a:p>
            <a:pPr lvl="2"/>
            <a:r>
              <a:rPr lang="en-US" dirty="0"/>
              <a:t>D. Blyth resigned from ANL and from EIC work, searching for new </a:t>
            </a:r>
            <a:r>
              <a:rPr lang="en-US" dirty="0" err="1"/>
              <a:t>converer</a:t>
            </a:r>
            <a:endParaRPr lang="en-US" dirty="0"/>
          </a:p>
          <a:p>
            <a:pPr lvl="1"/>
            <a:r>
              <a:rPr lang="en-US" dirty="0"/>
              <a:t>Monthly Video Conference meetings</a:t>
            </a:r>
          </a:p>
          <a:p>
            <a:pPr lvl="1" fontAlgn="base"/>
            <a:r>
              <a:rPr lang="en-US" b="1" dirty="0"/>
              <a:t>02/14/2019 </a:t>
            </a:r>
            <a:r>
              <a:rPr lang="en-US" dirty="0"/>
              <a:t>  Status of documentation and tutorials, website</a:t>
            </a:r>
          </a:p>
          <a:p>
            <a:pPr lvl="1" fontAlgn="base"/>
            <a:r>
              <a:rPr lang="en-US" b="1" dirty="0"/>
              <a:t>03/07/2019 </a:t>
            </a:r>
            <a:r>
              <a:rPr lang="en-US" dirty="0"/>
              <a:t>  Summary of MCEG workshop, status of MCEG containerization</a:t>
            </a:r>
          </a:p>
          <a:p>
            <a:pPr lvl="2" fontAlgn="base"/>
            <a:r>
              <a:rPr lang="en-US" dirty="0">
                <a:hlinkClick r:id="rId2"/>
              </a:rPr>
              <a:t>https://docs.google.com/presentation/d/1HWf26-xwdnGAfek1Se1yc9QWMwkmqUwiU_Cs4QSORaQ/edit#slide=id.g4c47d0781b_0_1</a:t>
            </a:r>
            <a:r>
              <a:rPr lang="en-US" dirty="0"/>
              <a:t> </a:t>
            </a:r>
          </a:p>
          <a:p>
            <a:pPr lvl="1" fontAlgn="base"/>
            <a:r>
              <a:rPr lang="en-US" b="1" dirty="0"/>
              <a:t>04/11/2019 </a:t>
            </a:r>
            <a:r>
              <a:rPr lang="en-US" dirty="0"/>
              <a:t>  Update on community reference reconstruction</a:t>
            </a:r>
          </a:p>
          <a:p>
            <a:pPr lvl="1" fontAlgn="base"/>
            <a:r>
              <a:rPr lang="en-US" b="1" dirty="0"/>
              <a:t>05/20/2019   </a:t>
            </a:r>
            <a:r>
              <a:rPr lang="en-US" dirty="0"/>
              <a:t>In-person meeting in Trieste Italy</a:t>
            </a:r>
          </a:p>
          <a:p>
            <a:pPr lvl="1"/>
            <a:r>
              <a:rPr lang="en-US" sz="2800" dirty="0"/>
              <a:t>Mailing list </a:t>
            </a:r>
            <a:r>
              <a:rPr lang="en-US" u="sng" dirty="0">
                <a:hlinkClick r:id="rId3"/>
              </a:rPr>
              <a:t>eicug-software@eicug.org</a:t>
            </a:r>
            <a:r>
              <a:rPr lang="en-US" sz="2800" dirty="0"/>
              <a:t> </a:t>
            </a:r>
            <a:r>
              <a:rPr lang="en-US" dirty="0"/>
              <a:t>(</a:t>
            </a:r>
            <a:r>
              <a:rPr lang="en-US" u="sng" dirty="0">
                <a:hlinkClick r:id="rId4"/>
              </a:rPr>
              <a:t>Google Group</a:t>
            </a:r>
            <a:r>
              <a:rPr lang="en-US" dirty="0"/>
              <a:t>)</a:t>
            </a:r>
            <a:endParaRPr lang="en-US" sz="4400" dirty="0"/>
          </a:p>
          <a:p>
            <a:pPr lvl="1"/>
            <a:r>
              <a:rPr lang="en-US" sz="2800" dirty="0"/>
              <a:t>Website </a:t>
            </a:r>
            <a:r>
              <a:rPr lang="en-US" u="sng" dirty="0">
                <a:hlinkClick r:id="rId5"/>
              </a:rPr>
              <a:t>https://eic.gitlab.io</a:t>
            </a: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151E5-04FC-FA4B-A2D8-8427DA31B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1-3 April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B6CF4-73BD-7147-96DB-B973EAAEB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Hyde, JLEIC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614C9-838A-9248-801A-D96DCE77F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3381-5590-5447-A457-11747ABF80B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89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321D1-5A58-4649-A0D8-52F110208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EICUG Working Groups: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EAF7F-78A3-9547-AE93-784AF8AD0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Polarimetry WG</a:t>
            </a:r>
          </a:p>
          <a:p>
            <a:pPr lvl="1"/>
            <a:r>
              <a:rPr lang="en-US" dirty="0"/>
              <a:t>David Gaskell (JLab), Elke </a:t>
            </a:r>
            <a:r>
              <a:rPr lang="en-US" dirty="0" err="1"/>
              <a:t>Aschenauer</a:t>
            </a:r>
            <a:r>
              <a:rPr lang="en-US" dirty="0"/>
              <a:t> (BNL), </a:t>
            </a:r>
            <a:r>
              <a:rPr lang="en-US" dirty="0" err="1"/>
              <a:t>convenors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29 March 2019:   </a:t>
            </a:r>
            <a:r>
              <a:rPr lang="en-US" dirty="0">
                <a:hlinkClick r:id="rId2"/>
              </a:rPr>
              <a:t>https://indico.bnl.gov/event/5902/</a:t>
            </a:r>
            <a:endParaRPr lang="en-US" dirty="0"/>
          </a:p>
          <a:p>
            <a:r>
              <a:rPr lang="en-US" dirty="0"/>
              <a:t>Interaction Region  WG</a:t>
            </a:r>
          </a:p>
          <a:p>
            <a:pPr lvl="1"/>
            <a:r>
              <a:rPr lang="en-US" dirty="0"/>
              <a:t>Charles Hyde (ODU), Alex </a:t>
            </a:r>
            <a:r>
              <a:rPr lang="en-US" dirty="0" err="1"/>
              <a:t>Kiselev</a:t>
            </a:r>
            <a:r>
              <a:rPr lang="en-US" dirty="0"/>
              <a:t> (BNL), Christophe Montag (BNL), Vasiliy Morozov (JLab), </a:t>
            </a:r>
            <a:r>
              <a:rPr lang="en-US" dirty="0" err="1"/>
              <a:t>convenors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Videoconference on Precision Luminosity Measurement Challenges </a:t>
            </a:r>
            <a:br>
              <a:rPr lang="en-US" dirty="0"/>
            </a:br>
            <a:r>
              <a:rPr lang="en-US" dirty="0"/>
              <a:t>15 Feb 2019:  </a:t>
            </a:r>
            <a:r>
              <a:rPr lang="en-US" dirty="0">
                <a:hlinkClick r:id="rId3"/>
              </a:rPr>
              <a:t>https://indico.bnl.gov/event/5743/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Ion species p to U</a:t>
            </a:r>
          </a:p>
          <a:p>
            <a:pPr lvl="2"/>
            <a:r>
              <a:rPr lang="en-US" dirty="0"/>
              <a:t>Polarization dependent signals (p, d, 3He….)</a:t>
            </a:r>
          </a:p>
          <a:p>
            <a:pPr lvl="2"/>
            <a:r>
              <a:rPr lang="en-US" dirty="0"/>
              <a:t>Collision repetition period (JLEIC 2ns, eRHIC 8ns)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151E5-04FC-FA4B-A2D8-8427DA31B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1-3 April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B6CF4-73BD-7147-96DB-B973EAAEB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Hyde, JLEIC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614C9-838A-9248-801A-D96DCE77F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3381-5590-5447-A457-11747ABF80B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5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27ED1-7E80-2545-A4AA-752BFE47E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Talks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D9F0A-A8D2-FC43-AE8F-01D788B64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Ralf </a:t>
            </a:r>
            <a:r>
              <a:rPr lang="en-US" dirty="0" err="1"/>
              <a:t>Seidl</a:t>
            </a:r>
            <a:r>
              <a:rPr lang="en-US" dirty="0"/>
              <a:t> (RIKEN Japan, Chair) </a:t>
            </a:r>
            <a:br>
              <a:rPr lang="en-US" dirty="0"/>
            </a:br>
            <a:r>
              <a:rPr lang="en-US" dirty="0"/>
              <a:t>Carlos Munoz Camacho (IPN-Orsay, France),</a:t>
            </a:r>
            <a:br>
              <a:rPr lang="en-US" dirty="0"/>
            </a:br>
            <a:r>
              <a:rPr lang="en-US" dirty="0"/>
              <a:t>Barbara </a:t>
            </a:r>
            <a:r>
              <a:rPr lang="en-US" dirty="0" err="1"/>
              <a:t>Pasquini</a:t>
            </a:r>
            <a:r>
              <a:rPr lang="en-US" dirty="0"/>
              <a:t> (Univ. Pavia, Italy), </a:t>
            </a:r>
            <a:br>
              <a:rPr lang="en-US" dirty="0"/>
            </a:br>
            <a:r>
              <a:rPr lang="en-US" dirty="0"/>
              <a:t>Yulia Furletova (JLab),   </a:t>
            </a:r>
            <a:r>
              <a:rPr lang="en-US" dirty="0" err="1"/>
              <a:t>Lijuan</a:t>
            </a:r>
            <a:r>
              <a:rPr lang="en-US" dirty="0"/>
              <a:t> </a:t>
            </a:r>
            <a:r>
              <a:rPr lang="en-US" dirty="0" err="1"/>
              <a:t>Ruan</a:t>
            </a:r>
            <a:r>
              <a:rPr lang="en-US" dirty="0"/>
              <a:t> (BNL), </a:t>
            </a:r>
          </a:p>
          <a:p>
            <a:r>
              <a:rPr lang="en-US" dirty="0"/>
              <a:t>Charge:</a:t>
            </a:r>
          </a:p>
          <a:p>
            <a:pPr lvl="1"/>
            <a:r>
              <a:rPr lang="en-US" dirty="0"/>
              <a:t>Solicit invitations for EIC-themed talks from conference organizers</a:t>
            </a:r>
          </a:p>
          <a:p>
            <a:pPr lvl="1"/>
            <a:r>
              <a:rPr lang="en-US" dirty="0"/>
              <a:t>Recruit volunteers to give talks about EIC </a:t>
            </a:r>
          </a:p>
          <a:p>
            <a:pPr lvl="1"/>
            <a:r>
              <a:rPr lang="en-US" dirty="0"/>
              <a:t>Catalog talks (including slides)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FD38A-8426-9F45-83C2-A734B03B0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1-3 April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73E5E-7682-3F4B-B07E-7A248971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Hyde, JLEIC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6160D-E98D-0744-BA9D-19181FB17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63381-5590-5447-A457-11747ABF80B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28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-18-3-Week5_CEH.potx" id="{06A51D26-A9B1-904A-8A52-A8F39DF7ADA5}" vid="{BB18490F-64DB-6541-954B-157D8277EA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INT-18-3-Week5_CEH</Template>
  <TotalTime>504</TotalTime>
  <Words>457</Words>
  <Application>Microsoft Macintosh PowerPoint</Application>
  <PresentationFormat>Widescreen</PresentationFormat>
  <Paragraphs>121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EIC Perspectives from the User Community</vt:lpstr>
      <vt:lpstr>EIC Users Group</vt:lpstr>
      <vt:lpstr>EICUG Annual Meetings</vt:lpstr>
      <vt:lpstr>EICUG Quarterly Remote Meetings</vt:lpstr>
      <vt:lpstr>EICUG Steering Committee Weekly Meetings: Thursdays 10:00 am Eastern Time https://bluejeans.com/459466561 </vt:lpstr>
      <vt:lpstr>EICUG Institutional Board</vt:lpstr>
      <vt:lpstr>EICUG Working Groups: I</vt:lpstr>
      <vt:lpstr>EICUG Working Groups: II</vt:lpstr>
      <vt:lpstr>Talks Committee</vt:lpstr>
      <vt:lpstr>Outlook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Considerations for the Nuclear Femtography Center</dc:title>
  <dc:creator>Charles Earl Hyde</dc:creator>
  <cp:lastModifiedBy>Microsoft Office User</cp:lastModifiedBy>
  <cp:revision>37</cp:revision>
  <dcterms:created xsi:type="dcterms:W3CDTF">2018-12-11T03:08:17Z</dcterms:created>
  <dcterms:modified xsi:type="dcterms:W3CDTF">2019-04-01T02:19:45Z</dcterms:modified>
</cp:coreProperties>
</file>