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34"/>
  </p:notesMasterIdLst>
  <p:handoutMasterIdLst>
    <p:handoutMasterId r:id="rId35"/>
  </p:handoutMasterIdLst>
  <p:sldIdLst>
    <p:sldId id="438" r:id="rId2"/>
    <p:sldId id="443" r:id="rId3"/>
    <p:sldId id="444" r:id="rId4"/>
    <p:sldId id="445" r:id="rId5"/>
    <p:sldId id="441" r:id="rId6"/>
    <p:sldId id="442" r:id="rId7"/>
    <p:sldId id="453" r:id="rId8"/>
    <p:sldId id="469" r:id="rId9"/>
    <p:sldId id="470" r:id="rId10"/>
    <p:sldId id="454" r:id="rId11"/>
    <p:sldId id="458" r:id="rId12"/>
    <p:sldId id="459" r:id="rId13"/>
    <p:sldId id="448" r:id="rId14"/>
    <p:sldId id="439" r:id="rId15"/>
    <p:sldId id="446" r:id="rId16"/>
    <p:sldId id="447" r:id="rId17"/>
    <p:sldId id="449" r:id="rId18"/>
    <p:sldId id="450" r:id="rId19"/>
    <p:sldId id="452" r:id="rId20"/>
    <p:sldId id="468" r:id="rId21"/>
    <p:sldId id="460" r:id="rId22"/>
    <p:sldId id="461" r:id="rId23"/>
    <p:sldId id="462" r:id="rId24"/>
    <p:sldId id="455" r:id="rId25"/>
    <p:sldId id="456" r:id="rId26"/>
    <p:sldId id="463" r:id="rId27"/>
    <p:sldId id="464" r:id="rId28"/>
    <p:sldId id="465" r:id="rId29"/>
    <p:sldId id="466" r:id="rId30"/>
    <p:sldId id="467" r:id="rId31"/>
    <p:sldId id="440" r:id="rId32"/>
    <p:sldId id="45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87" autoAdjust="0"/>
    <p:restoredTop sz="65873" autoAdjust="0"/>
  </p:normalViewPr>
  <p:slideViewPr>
    <p:cSldViewPr snapToGrid="0" snapToObjects="1">
      <p:cViewPr varScale="1">
        <p:scale>
          <a:sx n="126" d="100"/>
          <a:sy n="126" d="100"/>
        </p:scale>
        <p:origin x="132" y="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16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66888922491192"/>
          <c:y val="2.58996372383428E-2"/>
          <c:w val="0.84523488196408691"/>
          <c:h val="0.75560291636341903"/>
        </c:manualLayout>
      </c:layout>
      <c:scatterChart>
        <c:scatterStyle val="lineMarker"/>
        <c:varyColors val="0"/>
        <c:ser>
          <c:idx val="0"/>
          <c:order val="0"/>
          <c:xVal>
            <c:numRef>
              <c:f>[JLEIC_preCDR.xls]Sheet2!$A$1:$A$7</c:f>
              <c:numCache>
                <c:formatCode>General</c:formatCode>
                <c:ptCount val="7"/>
                <c:pt idx="0">
                  <c:v>21.9</c:v>
                </c:pt>
                <c:pt idx="1">
                  <c:v>31.6</c:v>
                </c:pt>
                <c:pt idx="2">
                  <c:v>44.7</c:v>
                </c:pt>
                <c:pt idx="3">
                  <c:v>63.3</c:v>
                </c:pt>
                <c:pt idx="4">
                  <c:v>74.8</c:v>
                </c:pt>
                <c:pt idx="5">
                  <c:v>89.4</c:v>
                </c:pt>
                <c:pt idx="6">
                  <c:v>98</c:v>
                </c:pt>
              </c:numCache>
            </c:numRef>
          </c:xVal>
          <c:yVal>
            <c:numRef>
              <c:f>[JLEIC_preCDR.xls]Sheet2!$B$1:$B$7</c:f>
              <c:numCache>
                <c:formatCode>General</c:formatCode>
                <c:ptCount val="7"/>
                <c:pt idx="0">
                  <c:v>2.2799999999999998</c:v>
                </c:pt>
                <c:pt idx="1">
                  <c:v>4.88</c:v>
                </c:pt>
                <c:pt idx="2">
                  <c:v>10.6</c:v>
                </c:pt>
                <c:pt idx="3">
                  <c:v>9.2200000000000006</c:v>
                </c:pt>
                <c:pt idx="4">
                  <c:v>7.28</c:v>
                </c:pt>
                <c:pt idx="5">
                  <c:v>1.61</c:v>
                </c:pt>
                <c:pt idx="6">
                  <c:v>0.71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8E-4EF7-B359-8AC61B313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378368"/>
        <c:axId val="147943808"/>
      </c:scatterChart>
      <c:valAx>
        <c:axId val="130378368"/>
        <c:scaling>
          <c:orientation val="minMax"/>
          <c:max val="100"/>
          <c:min val="2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47943808"/>
        <c:crossesAt val="0.1"/>
        <c:crossBetween val="midCat"/>
      </c:valAx>
      <c:valAx>
        <c:axId val="147943808"/>
        <c:scaling>
          <c:logBase val="10"/>
          <c:orientation val="minMax"/>
          <c:max val="30"/>
          <c:min val="0.1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303783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0.00507</cdr:x>
      <cdr:y>0</cdr:y>
    </cdr:from>
    <cdr:to>
      <cdr:x>0.04905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1611082" y="1665594"/>
          <a:ext cx="3804056" cy="472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0" dirty="0" smtClean="0">
              <a:latin typeface="Arial" panose="020B0604020202020204" pitchFamily="34" charset="0"/>
              <a:cs typeface="Arial" panose="020B0604020202020204" pitchFamily="34" charset="0"/>
            </a:rPr>
            <a:t>Averaged Luminosity (10</a:t>
          </a:r>
          <a:r>
            <a:rPr lang="en-US" sz="1800" b="0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33</a:t>
          </a:r>
          <a:r>
            <a:rPr lang="en-US" sz="1800" b="0" dirty="0" smtClean="0">
              <a:latin typeface="Arial" panose="020B0604020202020204" pitchFamily="34" charset="0"/>
              <a:cs typeface="Arial" panose="020B0604020202020204" pitchFamily="34" charset="0"/>
            </a:rPr>
            <a:t> cm</a:t>
          </a:r>
          <a:r>
            <a:rPr lang="en-US" sz="1800" b="0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-2</a:t>
          </a:r>
          <a:r>
            <a:rPr lang="en-US" sz="1800" b="0" dirty="0" smtClean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US" sz="1800" b="0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-1</a:t>
          </a:r>
          <a:r>
            <a:rPr lang="en-US" sz="1800" b="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0.39475</cdr:x>
      <cdr:y>0.89175</cdr:y>
    </cdr:from>
    <cdr:to>
      <cdr:x>0.67667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244325" y="3163653"/>
          <a:ext cx="3031153" cy="384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0" dirty="0" smtClean="0">
              <a:latin typeface="Arial" panose="020B0604020202020204" pitchFamily="34" charset="0"/>
              <a:cs typeface="Arial" panose="020B0604020202020204" pitchFamily="34" charset="0"/>
            </a:rPr>
            <a:t>CM energy (GeV)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839043-086E-9348-8B91-ADFC874F02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44D3D-7ADB-9F4C-8AB6-C96C709C5F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F88C6-F3E9-E740-B4F3-680543F9DA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0A7DD-353D-8546-8F3D-5513676D5E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3F7C8-30E7-554B-A770-F459F2AD9D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B6684-0FB0-8E4A-B8A8-235CEE18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2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5585DF8F-D51B-4EF5-AB44-402A1FAB48FB}" type="datetime2">
              <a:rPr lang="en-US" smtClean="0"/>
              <a:t>Monday, April 1,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688C60B4-0500-4D88-8C9D-5A05C361D953}" type="datetime2">
              <a:rPr lang="en-US" smtClean="0"/>
              <a:t>Monday, April 1,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A2CA5B0-9273-46A2-BBDE-2AEA4289717A}" type="datetime2">
              <a:rPr lang="en-US" smtClean="0"/>
              <a:t>Monday, April 1,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352FBE-E101-7C49-8E4F-EA7312F56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4" y="4234543"/>
            <a:ext cx="3063003" cy="2626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66502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27465-2A50-6249-8897-67E9365998BC}"/>
              </a:ext>
            </a:extLst>
          </p:cNvPr>
          <p:cNvSpPr txBox="1"/>
          <p:nvPr userDrawn="1"/>
        </p:nvSpPr>
        <p:spPr>
          <a:xfrm>
            <a:off x="3262959" y="6495507"/>
            <a:ext cx="18085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JLEIC Collaboration Meeting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8B965-77B2-F94E-9E8F-94DE39B1D789}"/>
              </a:ext>
            </a:extLst>
          </p:cNvPr>
          <p:cNvSpPr txBox="1"/>
          <p:nvPr userDrawn="1"/>
        </p:nvSpPr>
        <p:spPr>
          <a:xfrm>
            <a:off x="7976414" y="6495507"/>
            <a:ext cx="10134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April 1-3, 2019</a:t>
            </a:r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9D400A2-190C-42AB-9A33-2911F6059AF5}" type="datetime2">
              <a:rPr lang="en-US" smtClean="0"/>
              <a:t>Monday, April 1,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75B9A4-D450-4077-8CC5-BE17A26D6D96}" type="datetime2">
              <a:rPr lang="en-US" smtClean="0"/>
              <a:t>Monday, April 1,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D8D79F-CAAE-A44B-8210-D885D38FF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74" y="110167"/>
            <a:ext cx="12053625" cy="868053"/>
          </a:xfrm>
        </p:spPr>
        <p:txBody>
          <a:bodyPr/>
          <a:lstStyle/>
          <a:p>
            <a:r>
              <a:rPr lang="en-US" sz="3600" dirty="0" smtClean="0"/>
              <a:t>JLEIC at 100 GeV CM Energy</a:t>
            </a:r>
            <a:endParaRPr lang="en-US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604B7B2-95E7-D347-806A-B85CE015A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0486" y="6358422"/>
            <a:ext cx="6731029" cy="443683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JLEIC Collaboration Meeting         April 1-3,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5A7AC-5407-E34C-AAB6-3AD3C7C87B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714375" cy="30321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8375" y="1542425"/>
            <a:ext cx="4444512" cy="16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i="1" dirty="0" err="1" smtClean="0"/>
              <a:t>Vasiliy</a:t>
            </a:r>
            <a:r>
              <a:rPr lang="en-US" sz="2400" i="1" dirty="0" smtClean="0"/>
              <a:t> Morozov</a:t>
            </a:r>
          </a:p>
          <a:p>
            <a:pPr algn="r"/>
            <a:r>
              <a:rPr lang="en-US" sz="2400" i="1" dirty="0"/>
              <a:t>o</a:t>
            </a:r>
            <a:r>
              <a:rPr lang="en-US" sz="2400" i="1" dirty="0" smtClean="0"/>
              <a:t>n behalf of JLEIC design team</a:t>
            </a:r>
            <a:endParaRPr lang="en-US" sz="2400" i="1" dirty="0"/>
          </a:p>
        </p:txBody>
      </p:sp>
      <p:pic>
        <p:nvPicPr>
          <p:cNvPr id="12" name="Picture Placeholder 8" descr="EscatteringImage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3129" r="1736" b="4266"/>
          <a:stretch/>
        </p:blipFill>
        <p:spPr>
          <a:xfrm>
            <a:off x="4851290" y="1394460"/>
            <a:ext cx="7125135" cy="45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3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400" dirty="0"/>
              <a:t>Electron injection from CEBAF</a:t>
            </a:r>
          </a:p>
          <a:p>
            <a:pPr marL="796925" lvl="1" indent="-344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altLang="en-US" dirty="0"/>
              <a:t>Existing CEBAF electron gun</a:t>
            </a:r>
          </a:p>
          <a:p>
            <a:pPr marL="796925" lvl="1" indent="-344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altLang="en-US" b="1" dirty="0">
                <a:solidFill>
                  <a:srgbClr val="0000CC"/>
                </a:solidFill>
              </a:rPr>
              <a:t>Two polarization state</a:t>
            </a:r>
            <a:r>
              <a:rPr lang="en-US" altLang="en-US" dirty="0"/>
              <a:t> injection</a:t>
            </a:r>
          </a:p>
          <a:p>
            <a:pPr marL="796925" lvl="1" indent="-344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dirty="0" err="1">
                <a:solidFill>
                  <a:sysClr val="windowText" lastClr="000000"/>
                </a:solidFill>
              </a:rPr>
              <a:t>f</a:t>
            </a:r>
            <a:r>
              <a:rPr lang="en-US" baseline="-25000" dirty="0" err="1">
                <a:solidFill>
                  <a:sysClr val="windowText" lastClr="000000"/>
                </a:solidFill>
              </a:rPr>
              <a:t>ring</a:t>
            </a:r>
            <a:r>
              <a:rPr lang="en-US" dirty="0">
                <a:solidFill>
                  <a:sysClr val="windowText" lastClr="000000"/>
                </a:solidFill>
              </a:rPr>
              <a:t> / </a:t>
            </a:r>
            <a:r>
              <a:rPr lang="en-US" dirty="0" err="1">
                <a:solidFill>
                  <a:sysClr val="windowText" lastClr="000000"/>
                </a:solidFill>
              </a:rPr>
              <a:t>f</a:t>
            </a:r>
            <a:r>
              <a:rPr lang="en-US" baseline="-25000" dirty="0" err="1">
                <a:solidFill>
                  <a:sysClr val="windowText" lastClr="000000"/>
                </a:solidFill>
              </a:rPr>
              <a:t>CEBAF</a:t>
            </a:r>
            <a:r>
              <a:rPr lang="en-US" dirty="0">
                <a:solidFill>
                  <a:sysClr val="windowText" lastClr="000000"/>
                </a:solidFill>
              </a:rPr>
              <a:t> = 476.3 MHz / 1497 MHz = 7 / 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2400" dirty="0">
                <a:solidFill>
                  <a:sysClr val="windowText" lastClr="000000"/>
                </a:solidFill>
              </a:rPr>
              <a:t>Test of CEBAF in JLEIC injector mode </a:t>
            </a:r>
            <a:r>
              <a:rPr lang="en-US" altLang="en-US" sz="2400" dirty="0" smtClean="0">
                <a:solidFill>
                  <a:sysClr val="windowText" lastClr="000000"/>
                </a:solidFill>
              </a:rPr>
              <a:t>completed</a:t>
            </a:r>
            <a:endParaRPr lang="en-US" alt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354137" y="3543161"/>
            <a:ext cx="8778875" cy="2924175"/>
            <a:chOff x="182563" y="2947988"/>
            <a:chExt cx="8778875" cy="2924175"/>
          </a:xfrm>
        </p:grpSpPr>
        <p:cxnSp>
          <p:nvCxnSpPr>
            <p:cNvPr id="6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2700338" y="4984750"/>
              <a:ext cx="1727200" cy="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" name="Group 142"/>
            <p:cNvGrpSpPr>
              <a:grpSpLocks/>
            </p:cNvGrpSpPr>
            <p:nvPr/>
          </p:nvGrpSpPr>
          <p:grpSpPr bwMode="auto">
            <a:xfrm>
              <a:off x="182563" y="3546475"/>
              <a:ext cx="8778875" cy="1933575"/>
              <a:chOff x="1677886" y="2241354"/>
              <a:chExt cx="6434772" cy="1520727"/>
            </a:xfrm>
          </p:grpSpPr>
          <p:cxnSp>
            <p:nvCxnSpPr>
              <p:cNvPr id="120" name="Straight Arrow Connector 119"/>
              <p:cNvCxnSpPr/>
              <p:nvPr/>
            </p:nvCxnSpPr>
            <p:spPr>
              <a:xfrm flipV="1">
                <a:off x="1677886" y="3238941"/>
                <a:ext cx="6434772" cy="998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1" name="Straight Arrow Connector 2"/>
              <p:cNvCxnSpPr>
                <a:cxnSpLocks noChangeShapeType="1"/>
              </p:cNvCxnSpPr>
              <p:nvPr/>
            </p:nvCxnSpPr>
            <p:spPr bwMode="auto">
              <a:xfrm flipV="1">
                <a:off x="1694498" y="2241354"/>
                <a:ext cx="2255" cy="1520727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Content Placeholder 6"/>
            <p:cNvSpPr txBox="1">
              <a:spLocks/>
            </p:cNvSpPr>
            <p:nvPr/>
          </p:nvSpPr>
          <p:spPr bwMode="auto">
            <a:xfrm>
              <a:off x="3451225" y="3725863"/>
              <a:ext cx="2271713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200" smtClean="0">
                  <a:solidFill>
                    <a:srgbClr val="002060"/>
                  </a:solidFill>
                  <a:latin typeface="Times" panose="02020603050405020304" pitchFamily="18" charset="0"/>
                </a:rPr>
                <a:t>14.69 ns,  68.05 MHz (22 CEBAF buckets, 7 ring buckets)</a:t>
              </a:r>
            </a:p>
          </p:txBody>
        </p:sp>
        <p:cxnSp>
          <p:nvCxnSpPr>
            <p:cNvPr id="9" name="Straight Arrow Connector 219"/>
            <p:cNvCxnSpPr>
              <a:cxnSpLocks noChangeShapeType="1"/>
            </p:cNvCxnSpPr>
            <p:nvPr/>
          </p:nvCxnSpPr>
          <p:spPr bwMode="auto">
            <a:xfrm>
              <a:off x="4418013" y="4318000"/>
              <a:ext cx="431800" cy="0"/>
            </a:xfrm>
            <a:prstGeom prst="straightConnector1">
              <a:avLst/>
            </a:prstGeom>
            <a:noFill/>
            <a:ln w="9525" algn="ctr">
              <a:solidFill>
                <a:srgbClr val="00206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230188" y="3717925"/>
              <a:ext cx="2576512" cy="48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70000"/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68.05MHz bunch train, </a:t>
              </a:r>
              <a:r>
                <a:rPr lang="en-US" altLang="en-US" sz="1200" b="1" smtClean="0">
                  <a:solidFill>
                    <a:srgbClr val="000000"/>
                  </a:solidFill>
                  <a:latin typeface="Times" panose="02020603050405020304" pitchFamily="18" charset="0"/>
                </a:rPr>
                <a:t>3.6µs</a:t>
              </a: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 247 bunches (I</a:t>
              </a:r>
              <a:r>
                <a:rPr lang="en-US" altLang="en-US" sz="1200" baseline="-250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pulse</a:t>
              </a: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 up to 1 mA @ 5GeV)</a:t>
              </a:r>
            </a:p>
          </p:txBody>
        </p:sp>
        <p:cxnSp>
          <p:nvCxnSpPr>
            <p:cNvPr id="11" name="Straight Arrow Connector 206"/>
            <p:cNvCxnSpPr>
              <a:cxnSpLocks noChangeShapeType="1"/>
            </p:cNvCxnSpPr>
            <p:nvPr/>
          </p:nvCxnSpPr>
          <p:spPr bwMode="auto">
            <a:xfrm>
              <a:off x="2351088" y="4184650"/>
              <a:ext cx="363537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Content Placeholder 2"/>
            <p:cNvSpPr txBox="1">
              <a:spLocks/>
            </p:cNvSpPr>
            <p:nvPr/>
          </p:nvSpPr>
          <p:spPr bwMode="auto">
            <a:xfrm>
              <a:off x="244475" y="3333750"/>
              <a:ext cx="2922588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70000"/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injector pulse train up polarization from gun</a:t>
              </a:r>
            </a:p>
          </p:txBody>
        </p:sp>
        <p:sp>
          <p:nvSpPr>
            <p:cNvPr id="13" name="Content Placeholder 6"/>
            <p:cNvSpPr txBox="1">
              <a:spLocks/>
            </p:cNvSpPr>
            <p:nvPr/>
          </p:nvSpPr>
          <p:spPr bwMode="auto">
            <a:xfrm>
              <a:off x="1855788" y="4513263"/>
              <a:ext cx="51435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……</a:t>
              </a:r>
            </a:p>
          </p:txBody>
        </p:sp>
        <p:cxnSp>
          <p:nvCxnSpPr>
            <p:cNvPr id="14" name="Straight Arrow Connector 205"/>
            <p:cNvCxnSpPr>
              <a:cxnSpLocks noChangeShapeType="1"/>
            </p:cNvCxnSpPr>
            <p:nvPr/>
          </p:nvCxnSpPr>
          <p:spPr bwMode="auto">
            <a:xfrm flipH="1">
              <a:off x="233363" y="4187825"/>
              <a:ext cx="322262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4019550" y="3352800"/>
              <a:ext cx="307975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70000"/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injector pulse train down polarization from gun</a:t>
              </a:r>
            </a:p>
          </p:txBody>
        </p:sp>
        <p:cxnSp>
          <p:nvCxnSpPr>
            <p:cNvPr id="16" name="Straight Connector 151"/>
            <p:cNvCxnSpPr>
              <a:cxnSpLocks noChangeShapeType="1"/>
            </p:cNvCxnSpPr>
            <p:nvPr/>
          </p:nvCxnSpPr>
          <p:spPr bwMode="auto">
            <a:xfrm flipH="1">
              <a:off x="8740775" y="4065588"/>
              <a:ext cx="3175" cy="1176337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7" name="Group 152"/>
            <p:cNvGrpSpPr>
              <a:grpSpLocks/>
            </p:cNvGrpSpPr>
            <p:nvPr/>
          </p:nvGrpSpPr>
          <p:grpSpPr bwMode="auto">
            <a:xfrm>
              <a:off x="209550" y="4386263"/>
              <a:ext cx="419100" cy="442912"/>
              <a:chOff x="475488" y="2667000"/>
              <a:chExt cx="438912" cy="463014"/>
            </a:xfrm>
          </p:grpSpPr>
          <p:sp>
            <p:nvSpPr>
              <p:cNvPr id="112" name="Rectangle 111"/>
              <p:cNvSpPr/>
              <p:nvPr/>
            </p:nvSpPr>
            <p:spPr bwMode="auto">
              <a:xfrm>
                <a:off x="475488" y="2667000"/>
                <a:ext cx="61515" cy="456376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113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4" name="Rectangle 113"/>
              <p:cNvSpPr/>
              <p:nvPr/>
            </p:nvSpPr>
            <p:spPr bwMode="auto">
              <a:xfrm>
                <a:off x="548640" y="2673638"/>
                <a:ext cx="61515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 bwMode="auto">
              <a:xfrm>
                <a:off x="606830" y="2673638"/>
                <a:ext cx="61514" cy="449738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668343" y="2673638"/>
                <a:ext cx="61515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729858" y="2673638"/>
                <a:ext cx="61514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 bwMode="auto">
              <a:xfrm>
                <a:off x="788047" y="2673638"/>
                <a:ext cx="61515" cy="45471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852886" y="2673638"/>
                <a:ext cx="61514" cy="45305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sp>
          <p:nvSpPr>
            <p:cNvPr id="18" name="Content Placeholder 6"/>
            <p:cNvSpPr txBox="1">
              <a:spLocks/>
            </p:cNvSpPr>
            <p:nvPr/>
          </p:nvSpPr>
          <p:spPr bwMode="auto">
            <a:xfrm>
              <a:off x="5054600" y="4092575"/>
              <a:ext cx="1450975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200" smtClean="0">
                  <a:solidFill>
                    <a:srgbClr val="C00000"/>
                  </a:solidFill>
                  <a:latin typeface="Times" panose="02020603050405020304" pitchFamily="18" charset="0"/>
                </a:rPr>
                <a:t> 1ps, 14.7 pC bunch</a:t>
              </a:r>
            </a:p>
          </p:txBody>
        </p:sp>
        <p:sp>
          <p:nvSpPr>
            <p:cNvPr id="19" name="Content Placeholder 6"/>
            <p:cNvSpPr txBox="1">
              <a:spLocks/>
            </p:cNvSpPr>
            <p:nvPr/>
          </p:nvSpPr>
          <p:spPr bwMode="auto">
            <a:xfrm>
              <a:off x="6157913" y="4519613"/>
              <a:ext cx="51435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……</a:t>
              </a:r>
            </a:p>
          </p:txBody>
        </p:sp>
        <p:sp>
          <p:nvSpPr>
            <p:cNvPr id="20" name="TextBox 158"/>
            <p:cNvSpPr txBox="1">
              <a:spLocks noChangeArrowheads="1"/>
            </p:cNvSpPr>
            <p:nvPr/>
          </p:nvSpPr>
          <p:spPr bwMode="auto">
            <a:xfrm>
              <a:off x="2709863" y="4986338"/>
              <a:ext cx="1839912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Waiting for damping or kicker recovery  10-400ms</a:t>
              </a:r>
            </a:p>
          </p:txBody>
        </p:sp>
        <p:grpSp>
          <p:nvGrpSpPr>
            <p:cNvPr id="21" name="Group 159"/>
            <p:cNvGrpSpPr>
              <a:grpSpLocks/>
            </p:cNvGrpSpPr>
            <p:nvPr/>
          </p:nvGrpSpPr>
          <p:grpSpPr bwMode="auto">
            <a:xfrm>
              <a:off x="4406900" y="4384675"/>
              <a:ext cx="428625" cy="436563"/>
              <a:chOff x="468995" y="2667000"/>
              <a:chExt cx="449107" cy="458171"/>
            </a:xfrm>
          </p:grpSpPr>
          <p:sp>
            <p:nvSpPr>
              <p:cNvPr id="104" name="Rectangle 103"/>
              <p:cNvSpPr/>
              <p:nvPr/>
            </p:nvSpPr>
            <p:spPr bwMode="auto">
              <a:xfrm>
                <a:off x="468995" y="2667000"/>
                <a:ext cx="61545" cy="456504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105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1935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6" name="Rectangle 105"/>
              <p:cNvSpPr/>
              <p:nvPr/>
            </p:nvSpPr>
            <p:spPr bwMode="auto">
              <a:xfrm>
                <a:off x="533867" y="2670332"/>
                <a:ext cx="61544" cy="45150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598737" y="2670332"/>
                <a:ext cx="64872" cy="45317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668598" y="2670332"/>
                <a:ext cx="64872" cy="45317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730143" y="2670332"/>
                <a:ext cx="64870" cy="45317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790024" y="2670332"/>
                <a:ext cx="64870" cy="454839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 bwMode="auto">
              <a:xfrm>
                <a:off x="853232" y="2670332"/>
                <a:ext cx="64870" cy="45150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cxnSp>
          <p:nvCxnSpPr>
            <p:cNvPr id="22" name="Straight Arrow Connector 205"/>
            <p:cNvCxnSpPr>
              <a:cxnSpLocks noChangeShapeType="1"/>
            </p:cNvCxnSpPr>
            <p:nvPr/>
          </p:nvCxnSpPr>
          <p:spPr bwMode="auto">
            <a:xfrm flipH="1">
              <a:off x="7026275" y="4452938"/>
              <a:ext cx="273050" cy="0"/>
            </a:xfrm>
            <a:prstGeom prst="straightConnector1">
              <a:avLst/>
            </a:prstGeom>
            <a:noFill/>
            <a:ln w="12700" algn="ctr">
              <a:solidFill>
                <a:srgbClr val="7030A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Content Placeholder 6"/>
            <p:cNvSpPr txBox="1">
              <a:spLocks/>
            </p:cNvSpPr>
            <p:nvPr/>
          </p:nvSpPr>
          <p:spPr bwMode="auto">
            <a:xfrm>
              <a:off x="6329363" y="3890963"/>
              <a:ext cx="1387475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200" smtClean="0">
                  <a:solidFill>
                    <a:srgbClr val="7030A0"/>
                  </a:solidFill>
                  <a:latin typeface="Times" panose="02020603050405020304" pitchFamily="18" charset="0"/>
                </a:rPr>
                <a:t>2.1ns,  476.3 MHz (1 ring bucket)</a:t>
              </a:r>
            </a:p>
          </p:txBody>
        </p:sp>
        <p:grpSp>
          <p:nvGrpSpPr>
            <p:cNvPr id="24" name="Group 163"/>
            <p:cNvGrpSpPr>
              <a:grpSpLocks/>
            </p:cNvGrpSpPr>
            <p:nvPr/>
          </p:nvGrpSpPr>
          <p:grpSpPr bwMode="auto">
            <a:xfrm>
              <a:off x="646113" y="4386263"/>
              <a:ext cx="419100" cy="442912"/>
              <a:chOff x="475488" y="2667000"/>
              <a:chExt cx="438912" cy="463014"/>
            </a:xfrm>
          </p:grpSpPr>
          <p:sp>
            <p:nvSpPr>
              <p:cNvPr id="96" name="Rectangle 95"/>
              <p:cNvSpPr/>
              <p:nvPr/>
            </p:nvSpPr>
            <p:spPr bwMode="auto">
              <a:xfrm>
                <a:off x="475488" y="2667000"/>
                <a:ext cx="61514" cy="456376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97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8" name="Rectangle 97"/>
              <p:cNvSpPr/>
              <p:nvPr/>
            </p:nvSpPr>
            <p:spPr bwMode="auto">
              <a:xfrm>
                <a:off x="548640" y="2673638"/>
                <a:ext cx="61514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606829" y="2673638"/>
                <a:ext cx="61515" cy="449738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668343" y="2673638"/>
                <a:ext cx="61514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>
                <a:off x="729857" y="2673638"/>
                <a:ext cx="61515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>
                <a:off x="788047" y="2673638"/>
                <a:ext cx="61514" cy="45471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852885" y="2673638"/>
                <a:ext cx="61515" cy="45305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25" name="Group 164"/>
            <p:cNvGrpSpPr>
              <a:grpSpLocks/>
            </p:cNvGrpSpPr>
            <p:nvPr/>
          </p:nvGrpSpPr>
          <p:grpSpPr bwMode="auto">
            <a:xfrm>
              <a:off x="1082675" y="4386263"/>
              <a:ext cx="419100" cy="442912"/>
              <a:chOff x="475488" y="2667000"/>
              <a:chExt cx="438912" cy="463014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475488" y="2667000"/>
                <a:ext cx="61515" cy="456376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89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0" name="Rectangle 89"/>
              <p:cNvSpPr/>
              <p:nvPr/>
            </p:nvSpPr>
            <p:spPr bwMode="auto">
              <a:xfrm>
                <a:off x="548640" y="2673638"/>
                <a:ext cx="61515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606830" y="2673638"/>
                <a:ext cx="61514" cy="449738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668343" y="2673638"/>
                <a:ext cx="61515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729858" y="2673638"/>
                <a:ext cx="61514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788047" y="2673638"/>
                <a:ext cx="61515" cy="45471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852886" y="2673638"/>
                <a:ext cx="61514" cy="45305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26" name="Group 165"/>
            <p:cNvGrpSpPr>
              <a:grpSpLocks/>
            </p:cNvGrpSpPr>
            <p:nvPr/>
          </p:nvGrpSpPr>
          <p:grpSpPr bwMode="auto">
            <a:xfrm>
              <a:off x="1519238" y="4386263"/>
              <a:ext cx="419100" cy="442912"/>
              <a:chOff x="475488" y="2667000"/>
              <a:chExt cx="438912" cy="463014"/>
            </a:xfrm>
          </p:grpSpPr>
          <p:sp>
            <p:nvSpPr>
              <p:cNvPr id="80" name="Rectangle 79"/>
              <p:cNvSpPr/>
              <p:nvPr/>
            </p:nvSpPr>
            <p:spPr bwMode="auto">
              <a:xfrm>
                <a:off x="475488" y="2667000"/>
                <a:ext cx="61514" cy="456376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81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2" name="Rectangle 81"/>
              <p:cNvSpPr/>
              <p:nvPr/>
            </p:nvSpPr>
            <p:spPr bwMode="auto">
              <a:xfrm>
                <a:off x="548640" y="2673638"/>
                <a:ext cx="61514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606829" y="2673638"/>
                <a:ext cx="61515" cy="449738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668343" y="2673638"/>
                <a:ext cx="61514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729857" y="2673638"/>
                <a:ext cx="61515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788047" y="2673638"/>
                <a:ext cx="61514" cy="45471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852885" y="2673638"/>
                <a:ext cx="61515" cy="45305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sp>
          <p:nvSpPr>
            <p:cNvPr id="27" name="Content Placeholder 6"/>
            <p:cNvSpPr txBox="1">
              <a:spLocks/>
            </p:cNvSpPr>
            <p:nvPr/>
          </p:nvSpPr>
          <p:spPr bwMode="auto">
            <a:xfrm>
              <a:off x="2735609" y="5550944"/>
              <a:ext cx="3865492" cy="32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I</a:t>
              </a:r>
              <a:r>
                <a:rPr lang="en-US" altLang="en-US" sz="1200" baseline="-250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ave</a:t>
              </a: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 = 44 nA </a:t>
              </a:r>
              <a:endParaRPr lang="en-US" altLang="en-US" sz="1200" smtClean="0">
                <a:solidFill>
                  <a:srgbClr val="00B0F0"/>
                </a:solidFill>
                <a:latin typeface="Times" panose="02020603050405020304" pitchFamily="18" charset="0"/>
              </a:endParaRPr>
            </a:p>
          </p:txBody>
        </p:sp>
        <p:cxnSp>
          <p:nvCxnSpPr>
            <p:cNvPr id="28" name="Straight Arrow Connector 194"/>
            <p:cNvCxnSpPr>
              <a:cxnSpLocks noChangeShapeType="1"/>
            </p:cNvCxnSpPr>
            <p:nvPr/>
          </p:nvCxnSpPr>
          <p:spPr bwMode="auto">
            <a:xfrm>
              <a:off x="209550" y="5545138"/>
              <a:ext cx="8531225" cy="0"/>
            </a:xfrm>
            <a:prstGeom prst="straightConnector1">
              <a:avLst/>
            </a:prstGeom>
            <a:noFill/>
            <a:ln w="9525" algn="ctr">
              <a:solidFill>
                <a:srgbClr val="00B0F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9" name="Group 169"/>
            <p:cNvGrpSpPr>
              <a:grpSpLocks/>
            </p:cNvGrpSpPr>
            <p:nvPr/>
          </p:nvGrpSpPr>
          <p:grpSpPr bwMode="auto">
            <a:xfrm>
              <a:off x="4843463" y="4381500"/>
              <a:ext cx="428625" cy="438150"/>
              <a:chOff x="468995" y="2667000"/>
              <a:chExt cx="449107" cy="458171"/>
            </a:xfrm>
          </p:grpSpPr>
          <p:sp>
            <p:nvSpPr>
              <p:cNvPr id="72" name="Rectangle 71"/>
              <p:cNvSpPr/>
              <p:nvPr/>
            </p:nvSpPr>
            <p:spPr bwMode="auto">
              <a:xfrm>
                <a:off x="468995" y="2667000"/>
                <a:ext cx="61544" cy="456511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73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1935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4" name="Rectangle 73"/>
              <p:cNvSpPr/>
              <p:nvPr/>
            </p:nvSpPr>
            <p:spPr bwMode="auto">
              <a:xfrm>
                <a:off x="533865" y="2670320"/>
                <a:ext cx="61545" cy="451531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598737" y="2670320"/>
                <a:ext cx="64870" cy="453191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668598" y="2670320"/>
                <a:ext cx="64870" cy="453191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730142" y="2670320"/>
                <a:ext cx="64872" cy="453191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790023" y="2670320"/>
                <a:ext cx="64872" cy="454851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853230" y="2670320"/>
                <a:ext cx="64872" cy="451531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30" name="Group 170"/>
            <p:cNvGrpSpPr>
              <a:grpSpLocks/>
            </p:cNvGrpSpPr>
            <p:nvPr/>
          </p:nvGrpSpPr>
          <p:grpSpPr bwMode="auto">
            <a:xfrm>
              <a:off x="5287963" y="4381500"/>
              <a:ext cx="428625" cy="436563"/>
              <a:chOff x="468995" y="2667000"/>
              <a:chExt cx="449107" cy="458171"/>
            </a:xfrm>
          </p:grpSpPr>
          <p:sp>
            <p:nvSpPr>
              <p:cNvPr id="64" name="Rectangle 63"/>
              <p:cNvSpPr/>
              <p:nvPr/>
            </p:nvSpPr>
            <p:spPr bwMode="auto">
              <a:xfrm>
                <a:off x="468995" y="2667000"/>
                <a:ext cx="61544" cy="456504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65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1935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" name="Rectangle 65"/>
              <p:cNvSpPr/>
              <p:nvPr/>
            </p:nvSpPr>
            <p:spPr bwMode="auto">
              <a:xfrm>
                <a:off x="533865" y="2670332"/>
                <a:ext cx="61545" cy="45150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598737" y="2670332"/>
                <a:ext cx="64870" cy="45317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668598" y="2670332"/>
                <a:ext cx="64870" cy="45317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730142" y="2670332"/>
                <a:ext cx="64872" cy="45317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790023" y="2670332"/>
                <a:ext cx="64872" cy="454839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853230" y="2670332"/>
                <a:ext cx="64872" cy="45150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31" name="Group 171"/>
            <p:cNvGrpSpPr>
              <a:grpSpLocks/>
            </p:cNvGrpSpPr>
            <p:nvPr/>
          </p:nvGrpSpPr>
          <p:grpSpPr bwMode="auto">
            <a:xfrm>
              <a:off x="5724525" y="4386263"/>
              <a:ext cx="428625" cy="438150"/>
              <a:chOff x="468995" y="2667000"/>
              <a:chExt cx="449107" cy="458171"/>
            </a:xfrm>
          </p:grpSpPr>
          <p:sp>
            <p:nvSpPr>
              <p:cNvPr id="56" name="Rectangle 55"/>
              <p:cNvSpPr/>
              <p:nvPr/>
            </p:nvSpPr>
            <p:spPr bwMode="auto">
              <a:xfrm>
                <a:off x="468995" y="2667000"/>
                <a:ext cx="61545" cy="456510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57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1935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8" name="Rectangle 57"/>
              <p:cNvSpPr/>
              <p:nvPr/>
            </p:nvSpPr>
            <p:spPr bwMode="auto">
              <a:xfrm>
                <a:off x="533867" y="2670320"/>
                <a:ext cx="61544" cy="451531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598737" y="2670320"/>
                <a:ext cx="64872" cy="45319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668598" y="2670320"/>
                <a:ext cx="64872" cy="45319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730143" y="2670320"/>
                <a:ext cx="64870" cy="45319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790024" y="2670320"/>
                <a:ext cx="64870" cy="454851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853232" y="2670320"/>
                <a:ext cx="64870" cy="451531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cxnSp>
          <p:nvCxnSpPr>
            <p:cNvPr id="32" name="Straight Arrow Connector 221"/>
            <p:cNvCxnSpPr>
              <a:cxnSpLocks noChangeShapeType="1"/>
            </p:cNvCxnSpPr>
            <p:nvPr/>
          </p:nvCxnSpPr>
          <p:spPr bwMode="auto">
            <a:xfrm flipH="1" flipV="1">
              <a:off x="5761038" y="4559300"/>
              <a:ext cx="233362" cy="0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220"/>
            <p:cNvCxnSpPr>
              <a:cxnSpLocks noChangeShapeType="1"/>
            </p:cNvCxnSpPr>
            <p:nvPr/>
          </p:nvCxnSpPr>
          <p:spPr bwMode="auto">
            <a:xfrm>
              <a:off x="5537200" y="4568825"/>
              <a:ext cx="206375" cy="0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4" name="Group 174"/>
            <p:cNvGrpSpPr>
              <a:grpSpLocks/>
            </p:cNvGrpSpPr>
            <p:nvPr/>
          </p:nvGrpSpPr>
          <p:grpSpPr bwMode="auto">
            <a:xfrm>
              <a:off x="6600825" y="4365625"/>
              <a:ext cx="428625" cy="436563"/>
              <a:chOff x="468995" y="2667000"/>
              <a:chExt cx="449107" cy="458171"/>
            </a:xfrm>
          </p:grpSpPr>
          <p:sp>
            <p:nvSpPr>
              <p:cNvPr id="48" name="Rectangle 47"/>
              <p:cNvSpPr/>
              <p:nvPr/>
            </p:nvSpPr>
            <p:spPr bwMode="auto">
              <a:xfrm>
                <a:off x="468995" y="2667000"/>
                <a:ext cx="61545" cy="456504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49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1935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" name="Rectangle 49"/>
              <p:cNvSpPr/>
              <p:nvPr/>
            </p:nvSpPr>
            <p:spPr bwMode="auto">
              <a:xfrm>
                <a:off x="533867" y="2670332"/>
                <a:ext cx="61544" cy="45150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598737" y="2670332"/>
                <a:ext cx="64872" cy="45317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668598" y="2670332"/>
                <a:ext cx="64872" cy="45317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730143" y="2670332"/>
                <a:ext cx="64870" cy="45317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790024" y="2670332"/>
                <a:ext cx="64870" cy="454839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853232" y="2670332"/>
                <a:ext cx="64870" cy="45150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sp>
          <p:nvSpPr>
            <p:cNvPr id="35" name="TextBox 264"/>
            <p:cNvSpPr txBox="1">
              <a:spLocks noChangeArrowheads="1"/>
            </p:cNvSpPr>
            <p:nvPr/>
          </p:nvSpPr>
          <p:spPr bwMode="auto">
            <a:xfrm>
              <a:off x="2185988" y="2947988"/>
              <a:ext cx="41767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solidFill>
                    <a:srgbClr val="000000"/>
                  </a:solidFill>
                  <a:latin typeface="Times" panose="02020603050405020304" pitchFamily="18" charset="0"/>
                </a:rPr>
                <a:t>Mid-cycle 1, inject the 1</a:t>
              </a:r>
              <a:r>
                <a:rPr lang="en-US" altLang="en-US" sz="1400" baseline="30000" dirty="0" smtClean="0">
                  <a:solidFill>
                    <a:srgbClr val="000000"/>
                  </a:solidFill>
                  <a:latin typeface="Times" panose="02020603050405020304" pitchFamily="18" charset="0"/>
                </a:rPr>
                <a:t>st</a:t>
              </a:r>
              <a:r>
                <a:rPr lang="en-US" altLang="en-US" sz="1400" dirty="0" smtClean="0">
                  <a:solidFill>
                    <a:srgbClr val="000000"/>
                  </a:solidFill>
                  <a:latin typeface="Times" panose="02020603050405020304" pitchFamily="18" charset="0"/>
                </a:rPr>
                <a:t> of every 7 buckets in the ring</a:t>
              </a:r>
            </a:p>
          </p:txBody>
        </p:sp>
        <p:cxnSp>
          <p:nvCxnSpPr>
            <p:cNvPr id="36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6996113" y="4983163"/>
              <a:ext cx="1727200" cy="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TextBox 274"/>
            <p:cNvSpPr txBox="1">
              <a:spLocks noChangeArrowheads="1"/>
            </p:cNvSpPr>
            <p:nvPr/>
          </p:nvSpPr>
          <p:spPr bwMode="auto">
            <a:xfrm>
              <a:off x="7042150" y="4983163"/>
              <a:ext cx="18399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Times" panose="02020603050405020304" pitchFamily="18" charset="0"/>
                </a:rPr>
                <a:t>Waiting for damping or kicker recovery  10-400ms</a:t>
              </a:r>
            </a:p>
          </p:txBody>
        </p:sp>
        <p:grpSp>
          <p:nvGrpSpPr>
            <p:cNvPr id="38" name="Group 353"/>
            <p:cNvGrpSpPr>
              <a:grpSpLocks/>
            </p:cNvGrpSpPr>
            <p:nvPr/>
          </p:nvGrpSpPr>
          <p:grpSpPr bwMode="auto">
            <a:xfrm>
              <a:off x="2246313" y="4386263"/>
              <a:ext cx="419100" cy="442912"/>
              <a:chOff x="475488" y="2667000"/>
              <a:chExt cx="438912" cy="463014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475488" y="2667000"/>
                <a:ext cx="61514" cy="456376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cxnSp>
            <p:nvCxnSpPr>
              <p:cNvPr id="41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Rectangle 41"/>
              <p:cNvSpPr/>
              <p:nvPr/>
            </p:nvSpPr>
            <p:spPr bwMode="auto">
              <a:xfrm>
                <a:off x="548640" y="2673638"/>
                <a:ext cx="61514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606829" y="2673638"/>
                <a:ext cx="61515" cy="449738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668343" y="2673638"/>
                <a:ext cx="61514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729857" y="2673638"/>
                <a:ext cx="61515" cy="45637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788047" y="2673638"/>
                <a:ext cx="61514" cy="45471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852885" y="2673638"/>
                <a:ext cx="61515" cy="453057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cxnSp>
          <p:nvCxnSpPr>
            <p:cNvPr id="39" name="Straight Arrow Connector 205"/>
            <p:cNvCxnSpPr>
              <a:cxnSpLocks noChangeShapeType="1"/>
            </p:cNvCxnSpPr>
            <p:nvPr/>
          </p:nvCxnSpPr>
          <p:spPr bwMode="auto">
            <a:xfrm>
              <a:off x="6719888" y="4460875"/>
              <a:ext cx="279400" cy="0"/>
            </a:xfrm>
            <a:prstGeom prst="straightConnector1">
              <a:avLst/>
            </a:prstGeom>
            <a:noFill/>
            <a:ln w="12700" algn="ctr">
              <a:solidFill>
                <a:srgbClr val="7030A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22" name="Pictur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1314" y="1001604"/>
            <a:ext cx="2044700" cy="219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Rectangle 1"/>
          <p:cNvSpPr>
            <a:spLocks noChangeArrowheads="1"/>
          </p:cNvSpPr>
          <p:nvPr/>
        </p:nvSpPr>
        <p:spPr bwMode="auto">
          <a:xfrm>
            <a:off x="8240939" y="3171778"/>
            <a:ext cx="20254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 dirty="0"/>
              <a:t>476.3 MHz e-ring</a:t>
            </a:r>
          </a:p>
          <a:p>
            <a:pPr algn="ctr" eaLnBrk="1" hangingPunct="1"/>
            <a:r>
              <a:rPr lang="en-US" altLang="en-US" sz="1800" dirty="0"/>
              <a:t> (NCRF PEP-II)</a:t>
            </a:r>
          </a:p>
        </p:txBody>
      </p:sp>
    </p:spTree>
    <p:extLst>
      <p:ext uri="{BB962C8B-B14F-4D97-AF65-F5344CB8AC3E}">
        <p14:creationId xmlns:p14="http://schemas.microsoft.com/office/powerpoint/2010/main" val="211762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11285837" cy="538169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sz="2000" dirty="0"/>
              <a:t>Electron beam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rgbClr val="0000FF"/>
                </a:solidFill>
              </a:rPr>
              <a:t>3 A</a:t>
            </a:r>
            <a:r>
              <a:rPr lang="en-US" sz="1800" dirty="0"/>
              <a:t> at up to 7 GeV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Normalized emittance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</a:rPr>
              <a:t>58 µm</a:t>
            </a:r>
            <a:r>
              <a:rPr lang="en-US" sz="1800" dirty="0"/>
              <a:t> @ 5 GeV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Synchrotron power </a:t>
            </a:r>
            <a:br>
              <a:rPr lang="en-US" sz="1800" dirty="0"/>
            </a:br>
            <a:r>
              <a:rPr lang="en-US" sz="1800" dirty="0"/>
              <a:t>density &lt; </a:t>
            </a:r>
            <a:r>
              <a:rPr lang="en-US" sz="1800" b="1" dirty="0">
                <a:solidFill>
                  <a:srgbClr val="0000FF"/>
                </a:solidFill>
              </a:rPr>
              <a:t>10 kW/m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Total power </a:t>
            </a:r>
            <a:br>
              <a:rPr lang="en-US" sz="1800" dirty="0"/>
            </a:br>
            <a:r>
              <a:rPr lang="en-US" sz="1800" dirty="0"/>
              <a:t>up to </a:t>
            </a:r>
            <a:r>
              <a:rPr lang="en-US" sz="1800" b="1" dirty="0">
                <a:solidFill>
                  <a:srgbClr val="0000FF"/>
                </a:solidFill>
              </a:rPr>
              <a:t>10 MW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32" t="2542" r="1390" b="1623"/>
          <a:stretch/>
        </p:blipFill>
        <p:spPr>
          <a:xfrm>
            <a:off x="6166502" y="846469"/>
            <a:ext cx="4881926" cy="324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88" y="4186353"/>
            <a:ext cx="10436288" cy="222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Polarization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1800" dirty="0"/>
              <a:t>Two highly polarized bunch trains maintained by top-off</a:t>
            </a:r>
          </a:p>
          <a:p>
            <a:pPr>
              <a:spcAft>
                <a:spcPts val="300"/>
              </a:spcAft>
            </a:pPr>
            <a:r>
              <a:rPr lang="en-US" sz="1800" dirty="0"/>
              <a:t>Universal spin rotator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sz="1600" dirty="0"/>
              <a:t>Minimizes spin diffusion </a:t>
            </a:r>
            <a:br>
              <a:rPr lang="en-US" altLang="en-US" sz="1600" dirty="0"/>
            </a:br>
            <a:r>
              <a:rPr lang="en-US" altLang="en-US" sz="1600" dirty="0"/>
              <a:t>by switching polarization </a:t>
            </a:r>
            <a:br>
              <a:rPr lang="en-US" altLang="en-US" sz="1600" dirty="0"/>
            </a:br>
            <a:r>
              <a:rPr lang="en-US" altLang="en-US" sz="1600" dirty="0"/>
              <a:t>between vertical in arcs </a:t>
            </a:r>
            <a:br>
              <a:rPr lang="en-US" altLang="en-US" sz="1600" dirty="0"/>
            </a:br>
            <a:r>
              <a:rPr lang="en-US" altLang="en-US" sz="1600" dirty="0"/>
              <a:t>and longitudinal in straights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sz="1600" dirty="0"/>
              <a:t>Sequence of solenoid and </a:t>
            </a:r>
            <a:br>
              <a:rPr lang="en-US" altLang="en-US" sz="1600" dirty="0"/>
            </a:br>
            <a:r>
              <a:rPr lang="en-US" altLang="en-US" sz="1600" dirty="0"/>
              <a:t>dipole sections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Geometry independent of energy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Two polarization states with equal </a:t>
            </a:r>
            <a:br>
              <a:rPr lang="en-US" sz="1600" dirty="0"/>
            </a:br>
            <a:r>
              <a:rPr lang="en-US" sz="1600" dirty="0"/>
              <a:t>lifetimes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Basic spin match</a:t>
            </a:r>
            <a:endParaRPr lang="en-US" altLang="en-US" sz="1600" dirty="0"/>
          </a:p>
          <a:p>
            <a:pPr>
              <a:spcAft>
                <a:spcPts val="300"/>
              </a:spcAft>
            </a:pPr>
            <a:endParaRPr lang="en-US" sz="1800" dirty="0"/>
          </a:p>
          <a:p>
            <a:pPr>
              <a:spcAft>
                <a:spcPts val="300"/>
              </a:spcAft>
            </a:pPr>
            <a:endParaRPr lang="en-US" sz="1800" dirty="0"/>
          </a:p>
          <a:p>
            <a:pPr>
              <a:spcAft>
                <a:spcPts val="300"/>
              </a:spcAft>
            </a:pPr>
            <a:endParaRPr lang="en-US" sz="1800" dirty="0"/>
          </a:p>
          <a:p>
            <a:pPr>
              <a:spcAft>
                <a:spcPts val="300"/>
              </a:spcAft>
            </a:pPr>
            <a:r>
              <a:rPr lang="en-US" sz="1800" dirty="0"/>
              <a:t>Advantage of figure-8 geometry: </a:t>
            </a:r>
            <a:br>
              <a:rPr lang="en-US" sz="1800" dirty="0"/>
            </a:br>
            <a:r>
              <a:rPr lang="en-US" sz="1800" dirty="0"/>
              <a:t>minimum depolarization demonstrated by spin </a:t>
            </a:r>
            <a:r>
              <a:rPr lang="en-US" sz="1800" dirty="0" smtClean="0"/>
              <a:t>tracking</a:t>
            </a:r>
            <a:endParaRPr lang="en-US" alt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859" y="1364747"/>
            <a:ext cx="5127180" cy="17862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73446" y="4278926"/>
            <a:ext cx="4308323" cy="1377950"/>
            <a:chOff x="486741" y="1760907"/>
            <a:chExt cx="4308323" cy="1377950"/>
          </a:xfrm>
        </p:grpSpPr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709195" y="1760907"/>
              <a:ext cx="4051300" cy="1377950"/>
              <a:chOff x="261868" y="1253932"/>
              <a:chExt cx="4050797" cy="1378635"/>
            </a:xfrm>
          </p:grpSpPr>
          <p:pic>
            <p:nvPicPr>
              <p:cNvPr id="10" name="Picture 5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482" y="1253932"/>
                <a:ext cx="3486532" cy="1378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 flipV="1">
                <a:off x="4093617" y="1917837"/>
                <a:ext cx="0" cy="38277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>
                <a:off x="261868" y="2300615"/>
                <a:ext cx="46825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54"/>
              <p:cNvSpPr txBox="1">
                <a:spLocks noChangeArrowheads="1"/>
              </p:cNvSpPr>
              <p:nvPr/>
            </p:nvSpPr>
            <p:spPr bwMode="auto">
              <a:xfrm flipH="1">
                <a:off x="384101" y="1807518"/>
                <a:ext cx="43460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Garamond" pitchFamily="18" charset="0"/>
                  </a:rPr>
                  <a:t>IP</a:t>
                </a:r>
              </a:p>
            </p:txBody>
          </p:sp>
          <p:sp>
            <p:nvSpPr>
              <p:cNvPr id="14" name="TextBox 55"/>
              <p:cNvSpPr txBox="1">
                <a:spLocks noChangeArrowheads="1"/>
              </p:cNvSpPr>
              <p:nvPr/>
            </p:nvSpPr>
            <p:spPr bwMode="auto">
              <a:xfrm flipH="1">
                <a:off x="3840166" y="1554906"/>
                <a:ext cx="4724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Garamond" pitchFamily="18" charset="0"/>
                  </a:rPr>
                  <a:t>Arc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630019" y="2562729"/>
                  <a:ext cx="1650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0019" y="2562729"/>
                  <a:ext cx="16504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4444" t="-48889" r="-107407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86741" y="2615776"/>
                  <a:ext cx="1650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741" y="2615776"/>
                  <a:ext cx="165045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4444" t="-45652" r="-107407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82016"/>
              </p:ext>
            </p:extLst>
          </p:nvPr>
        </p:nvGraphicFramePr>
        <p:xfrm>
          <a:off x="7069988" y="3931627"/>
          <a:ext cx="4020513" cy="1991528"/>
        </p:xfrm>
        <a:graphic>
          <a:graphicData uri="http://schemas.openxmlformats.org/drawingml/2006/table">
            <a:tbl>
              <a:tblPr/>
              <a:tblGrid>
                <a:gridCol w="423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8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E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Solenoid 1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Dipole 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set </a:t>
                      </a: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Solenoid</a:t>
                      </a: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Dipole 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set </a:t>
                      </a: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Spin Rotation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BDL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Spin Rotation 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Spin Rotation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BDL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Spin Rotation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GeV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rad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T·m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rad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rad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T·m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rad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1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π/2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15.7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π/3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π/6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1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4.5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π/4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11.8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π/2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π/2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23.6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π/4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1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0.62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12.3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2π/3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1.91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38.2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π/3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1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9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π/6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15.7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2π/3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62.8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π/2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1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0.62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24.6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4π/3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1.91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76.4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2π/3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6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249588"/>
              </p:ext>
            </p:extLst>
          </p:nvPr>
        </p:nvGraphicFramePr>
        <p:xfrm>
          <a:off x="7069988" y="3154520"/>
          <a:ext cx="3854450" cy="681752"/>
        </p:xfrm>
        <a:graphic>
          <a:graphicData uri="http://schemas.openxmlformats.org/drawingml/2006/table">
            <a:tbl>
              <a:tblPr/>
              <a:tblGrid>
                <a:gridCol w="1258887">
                  <a:extLst>
                    <a:ext uri="{9D8B030D-6E8A-4147-A177-3AD203B41FA5}">
                      <a16:colId xmlns:a16="http://schemas.microsoft.com/office/drawing/2014/main" val="1293334145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3686750808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3054442153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1754908821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3508384782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26958727"/>
                    </a:ext>
                  </a:extLst>
                </a:gridCol>
              </a:tblGrid>
              <a:tr h="34087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(GeV)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946093"/>
                  </a:ext>
                </a:extLst>
              </a:tr>
              <a:tr h="34087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 (hours)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1450" marR="91450" marT="45740" marB="457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289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958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ion injector chain for 200 GeV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613899" y="1937736"/>
            <a:ext cx="10698480" cy="1556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95060" y="1785335"/>
            <a:ext cx="306734" cy="320636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841772" y="1861536"/>
            <a:ext cx="1255590" cy="207658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5994" y="2122405"/>
            <a:ext cx="1033438" cy="52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ion sources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689372" y="2126079"/>
            <a:ext cx="1409717" cy="30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SRF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Linac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206495" y="1562411"/>
            <a:ext cx="1508846" cy="1617467"/>
            <a:chOff x="3889981" y="1050385"/>
            <a:chExt cx="1508846" cy="1617467"/>
          </a:xfrm>
        </p:grpSpPr>
        <p:grpSp>
          <p:nvGrpSpPr>
            <p:cNvPr id="40" name="Group 30"/>
            <p:cNvGrpSpPr>
              <a:grpSpLocks/>
            </p:cNvGrpSpPr>
            <p:nvPr/>
          </p:nvGrpSpPr>
          <p:grpSpPr bwMode="auto">
            <a:xfrm>
              <a:off x="4232547" y="1050385"/>
              <a:ext cx="796653" cy="756325"/>
              <a:chOff x="1676400" y="1295399"/>
              <a:chExt cx="609600" cy="609600"/>
            </a:xfrm>
          </p:grpSpPr>
          <p:cxnSp>
            <p:nvCxnSpPr>
              <p:cNvPr id="43" name="Straight Connector 41"/>
              <p:cNvCxnSpPr>
                <a:cxnSpLocks noChangeShapeType="1"/>
              </p:cNvCxnSpPr>
              <p:nvPr/>
            </p:nvCxnSpPr>
            <p:spPr bwMode="auto">
              <a:xfrm rot="5400000">
                <a:off x="1828800" y="1600199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44" name="Group 23"/>
              <p:cNvGrpSpPr>
                <a:grpSpLocks/>
              </p:cNvGrpSpPr>
              <p:nvPr/>
            </p:nvGrpSpPr>
            <p:grpSpPr bwMode="auto">
              <a:xfrm>
                <a:off x="1981200" y="1295399"/>
                <a:ext cx="304800" cy="304800"/>
                <a:chOff x="2971800" y="1295400"/>
                <a:chExt cx="304800" cy="304800"/>
              </a:xfrm>
            </p:grpSpPr>
            <p:sp>
              <p:nvSpPr>
                <p:cNvPr id="50" name="Arc 20"/>
                <p:cNvSpPr/>
                <p:nvPr/>
              </p:nvSpPr>
              <p:spPr bwMode="auto">
                <a:xfrm>
                  <a:off x="2972757" y="1296587"/>
                  <a:ext cx="303444" cy="30481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Arc 21"/>
                <p:cNvSpPr/>
                <p:nvPr/>
              </p:nvSpPr>
              <p:spPr bwMode="auto">
                <a:xfrm rot="16200000">
                  <a:off x="2972072" y="1297272"/>
                  <a:ext cx="304816" cy="303444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Arc 51"/>
                <p:cNvSpPr/>
                <p:nvPr/>
              </p:nvSpPr>
              <p:spPr bwMode="auto">
                <a:xfrm rot="5400000">
                  <a:off x="2972072" y="1297272"/>
                  <a:ext cx="304816" cy="303444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5" name="Group 24"/>
              <p:cNvGrpSpPr>
                <a:grpSpLocks/>
              </p:cNvGrpSpPr>
              <p:nvPr/>
            </p:nvGrpSpPr>
            <p:grpSpPr bwMode="auto">
              <a:xfrm rot="10800000">
                <a:off x="1676400" y="1600199"/>
                <a:ext cx="304800" cy="304800"/>
                <a:chOff x="2971800" y="1295400"/>
                <a:chExt cx="304800" cy="304800"/>
              </a:xfrm>
            </p:grpSpPr>
            <p:sp>
              <p:nvSpPr>
                <p:cNvPr id="47" name="Arc 46"/>
                <p:cNvSpPr/>
                <p:nvPr/>
              </p:nvSpPr>
              <p:spPr bwMode="auto">
                <a:xfrm>
                  <a:off x="2970843" y="1294182"/>
                  <a:ext cx="306015" cy="304815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Arc 47"/>
                <p:cNvSpPr/>
                <p:nvPr/>
              </p:nvSpPr>
              <p:spPr bwMode="auto">
                <a:xfrm rot="16200000">
                  <a:off x="2971444" y="1293581"/>
                  <a:ext cx="304815" cy="306015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Arc 48"/>
                <p:cNvSpPr/>
                <p:nvPr/>
              </p:nvSpPr>
              <p:spPr bwMode="auto">
                <a:xfrm rot="5400000">
                  <a:off x="2971444" y="1293581"/>
                  <a:ext cx="304815" cy="306015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46" name="Straight Connector 44"/>
              <p:cNvCxnSpPr>
                <a:cxnSpLocks noChangeShapeType="1"/>
              </p:cNvCxnSpPr>
              <p:nvPr/>
            </p:nvCxnSpPr>
            <p:spPr bwMode="auto">
              <a:xfrm rot="10800000">
                <a:off x="1828800" y="1600200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41" name="TextBox 40"/>
            <p:cNvSpPr txBox="1">
              <a:spLocks noChangeArrowheads="1"/>
            </p:cNvSpPr>
            <p:nvPr/>
          </p:nvSpPr>
          <p:spPr bwMode="auto">
            <a:xfrm>
              <a:off x="3889981" y="1929188"/>
              <a:ext cx="150884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Low Energy Booster with DC cooler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731212" y="1370452"/>
              <a:ext cx="145068" cy="141012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008218" y="1328136"/>
            <a:ext cx="1360193" cy="2409924"/>
            <a:chOff x="7223845" y="816110"/>
            <a:chExt cx="1360193" cy="2409924"/>
          </a:xfrm>
        </p:grpSpPr>
        <p:grpSp>
          <p:nvGrpSpPr>
            <p:cNvPr id="27" name="Group 42"/>
            <p:cNvGrpSpPr>
              <a:grpSpLocks/>
            </p:cNvGrpSpPr>
            <p:nvPr/>
          </p:nvGrpSpPr>
          <p:grpSpPr bwMode="auto">
            <a:xfrm>
              <a:off x="7237221" y="816110"/>
              <a:ext cx="1160547" cy="1269108"/>
              <a:chOff x="1676400" y="1295399"/>
              <a:chExt cx="609600" cy="609600"/>
            </a:xfrm>
          </p:grpSpPr>
          <p:cxnSp>
            <p:nvCxnSpPr>
              <p:cNvPr id="30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1828800" y="1600199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31" name="Group 23"/>
              <p:cNvGrpSpPr>
                <a:grpSpLocks/>
              </p:cNvGrpSpPr>
              <p:nvPr/>
            </p:nvGrpSpPr>
            <p:grpSpPr bwMode="auto">
              <a:xfrm>
                <a:off x="1981200" y="1295399"/>
                <a:ext cx="304800" cy="304800"/>
                <a:chOff x="2971800" y="1295400"/>
                <a:chExt cx="304800" cy="304800"/>
              </a:xfrm>
            </p:grpSpPr>
            <p:sp>
              <p:nvSpPr>
                <p:cNvPr id="37" name="Arc 36"/>
                <p:cNvSpPr/>
                <p:nvPr/>
              </p:nvSpPr>
              <p:spPr bwMode="auto">
                <a:xfrm>
                  <a:off x="2971339" y="1295021"/>
                  <a:ext cx="305130" cy="30540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Arc 37"/>
                <p:cNvSpPr/>
                <p:nvPr/>
              </p:nvSpPr>
              <p:spPr bwMode="auto">
                <a:xfrm rot="16200000">
                  <a:off x="2971200" y="1295160"/>
                  <a:ext cx="305409" cy="30513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9" name="Arc 38"/>
                <p:cNvSpPr/>
                <p:nvPr/>
              </p:nvSpPr>
              <p:spPr bwMode="auto">
                <a:xfrm rot="5400000">
                  <a:off x="2971200" y="1295160"/>
                  <a:ext cx="305409" cy="30513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2" name="Group 24"/>
              <p:cNvGrpSpPr>
                <a:grpSpLocks/>
              </p:cNvGrpSpPr>
              <p:nvPr/>
            </p:nvGrpSpPr>
            <p:grpSpPr bwMode="auto">
              <a:xfrm rot="10800000">
                <a:off x="1676400" y="1600199"/>
                <a:ext cx="304800" cy="304800"/>
                <a:chOff x="2971800" y="1295400"/>
                <a:chExt cx="304800" cy="304800"/>
              </a:xfrm>
            </p:grpSpPr>
            <p:sp>
              <p:nvSpPr>
                <p:cNvPr id="34" name="Arc 33"/>
                <p:cNvSpPr/>
                <p:nvPr/>
              </p:nvSpPr>
              <p:spPr bwMode="auto">
                <a:xfrm>
                  <a:off x="2972261" y="1294562"/>
                  <a:ext cx="305130" cy="30540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Arc 34"/>
                <p:cNvSpPr/>
                <p:nvPr/>
              </p:nvSpPr>
              <p:spPr bwMode="auto">
                <a:xfrm rot="16200000">
                  <a:off x="2972122" y="1294701"/>
                  <a:ext cx="305409" cy="30513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Arc 35"/>
                <p:cNvSpPr/>
                <p:nvPr/>
              </p:nvSpPr>
              <p:spPr bwMode="auto">
                <a:xfrm rot="5400000">
                  <a:off x="2972122" y="1294701"/>
                  <a:ext cx="305409" cy="30513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3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1828800" y="1600200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7223845" y="2056483"/>
              <a:ext cx="1360193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Full-size high energy booster/ stacker with DC cooler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7467601" y="1383266"/>
              <a:ext cx="228600" cy="137905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24454" y="1086498"/>
            <a:ext cx="1290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Times"/>
              </a:rPr>
              <a:t>150</a:t>
            </a:r>
            <a:r>
              <a:rPr lang="en-US" sz="1600" dirty="0" smtClean="0">
                <a:solidFill>
                  <a:srgbClr val="000000"/>
                </a:solidFill>
                <a:latin typeface="Times"/>
              </a:rPr>
              <a:t>MeV H</a:t>
            </a:r>
            <a:r>
              <a:rPr lang="en-US" sz="1600" baseline="30000" dirty="0" smtClean="0">
                <a:solidFill>
                  <a:srgbClr val="000000"/>
                </a:solidFill>
                <a:latin typeface="Times"/>
              </a:rPr>
              <a:t>-</a:t>
            </a:r>
            <a:endParaRPr lang="en-US" sz="1600" dirty="0" smtClean="0">
              <a:solidFill>
                <a:srgbClr val="000000"/>
              </a:solidFill>
              <a:latin typeface="Times"/>
            </a:endParaRPr>
          </a:p>
          <a:p>
            <a:r>
              <a:rPr lang="en-US" sz="1600" dirty="0" smtClean="0">
                <a:solidFill>
                  <a:srgbClr val="00B050"/>
                </a:solidFill>
                <a:latin typeface="Times"/>
              </a:rPr>
              <a:t>40</a:t>
            </a:r>
            <a:r>
              <a:rPr lang="en-US" sz="1600" dirty="0" smtClean="0">
                <a:solidFill>
                  <a:srgbClr val="000000"/>
                </a:solidFill>
                <a:latin typeface="Times"/>
              </a:rPr>
              <a:t>MeV Pb</a:t>
            </a:r>
            <a:r>
              <a:rPr lang="en-US" sz="1600" baseline="30000" dirty="0" smtClean="0">
                <a:solidFill>
                  <a:srgbClr val="000000"/>
                </a:solidFill>
                <a:latin typeface="Times"/>
              </a:rPr>
              <a:t>67+</a:t>
            </a:r>
            <a:endParaRPr lang="en-US" sz="160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2907" y="947136"/>
            <a:ext cx="1152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"/>
              </a:rPr>
              <a:t>~8GeV H</a:t>
            </a:r>
            <a:r>
              <a:rPr lang="en-US" sz="1600" baseline="30000" dirty="0" smtClean="0">
                <a:solidFill>
                  <a:srgbClr val="000000"/>
                </a:solidFill>
                <a:latin typeface="Times"/>
              </a:rPr>
              <a:t>+</a:t>
            </a:r>
            <a:endParaRPr lang="en-US" sz="1600" dirty="0" smtClean="0">
              <a:solidFill>
                <a:srgbClr val="000000"/>
              </a:solidFill>
              <a:latin typeface="Time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Times"/>
              </a:rPr>
              <a:t>2GeV Pb</a:t>
            </a:r>
            <a:r>
              <a:rPr lang="en-US" sz="1600" baseline="30000" dirty="0" smtClean="0">
                <a:solidFill>
                  <a:srgbClr val="000000"/>
                </a:solidFill>
                <a:latin typeface="Times"/>
              </a:rPr>
              <a:t>67+</a:t>
            </a:r>
            <a:endParaRPr lang="en-US" sz="160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2708" y="952887"/>
            <a:ext cx="1519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"/>
              </a:rPr>
              <a:t>~12.1GeV H</a:t>
            </a:r>
            <a:r>
              <a:rPr lang="en-US" sz="1600" baseline="30000" dirty="0" smtClean="0">
                <a:solidFill>
                  <a:srgbClr val="000000"/>
                </a:solidFill>
                <a:latin typeface="Times"/>
              </a:rPr>
              <a:t>+</a:t>
            </a:r>
            <a:endParaRPr lang="en-US" sz="1600" dirty="0" smtClean="0">
              <a:solidFill>
                <a:srgbClr val="000000"/>
              </a:solidFill>
              <a:latin typeface="Time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Times"/>
              </a:rPr>
              <a:t>~4.28GeV Pb</a:t>
            </a:r>
            <a:r>
              <a:rPr lang="en-US" sz="1600" baseline="30000" dirty="0" smtClean="0">
                <a:solidFill>
                  <a:srgbClr val="000000"/>
                </a:solidFill>
                <a:latin typeface="Times"/>
              </a:rPr>
              <a:t>82+</a:t>
            </a:r>
            <a:endParaRPr lang="en-US" sz="160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3484531" y="1894924"/>
            <a:ext cx="690867" cy="179832"/>
          </a:xfrm>
          <a:prstGeom prst="rightArrow">
            <a:avLst>
              <a:gd name="adj1" fmla="val 23456"/>
              <a:gd name="adj2" fmla="val 74389"/>
            </a:avLst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3589" y="2047815"/>
            <a:ext cx="140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imes"/>
              </a:rPr>
              <a:t>Multi-turn injection</a:t>
            </a:r>
            <a:endParaRPr lang="en-US" sz="160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787240" y="1901243"/>
            <a:ext cx="690867" cy="179832"/>
          </a:xfrm>
          <a:prstGeom prst="rightArrow">
            <a:avLst>
              <a:gd name="adj1" fmla="val 23456"/>
              <a:gd name="adj2" fmla="val 74389"/>
            </a:avLst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9372" y="2067466"/>
            <a:ext cx="140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imes"/>
              </a:rPr>
              <a:t>Bucket-to-bucket transfer</a:t>
            </a:r>
            <a:endParaRPr lang="en-US" sz="160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93480" y="1531911"/>
            <a:ext cx="667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"/>
              </a:rPr>
              <a:t>H</a:t>
            </a:r>
            <a:r>
              <a:rPr lang="en-US" sz="1200" baseline="30000" dirty="0" smtClean="0">
                <a:solidFill>
                  <a:srgbClr val="000000"/>
                </a:solidFill>
                <a:latin typeface="Times"/>
              </a:rPr>
              <a:t>-</a:t>
            </a:r>
            <a:r>
              <a:rPr lang="en-US" sz="1200" dirty="0" smtClean="0">
                <a:solidFill>
                  <a:srgbClr val="000000"/>
                </a:solidFill>
                <a:latin typeface="Times"/>
              </a:rPr>
              <a:t> Strip</a:t>
            </a:r>
            <a:endParaRPr lang="en-US" sz="1200" dirty="0">
              <a:solidFill>
                <a:srgbClr val="000000"/>
              </a:solidFill>
              <a:latin typeface="Times"/>
            </a:endParaRPr>
          </a:p>
        </p:txBody>
      </p:sp>
      <p:cxnSp>
        <p:nvCxnSpPr>
          <p:cNvPr id="17" name="Straight Connector 24"/>
          <p:cNvCxnSpPr>
            <a:cxnSpLocks noChangeShapeType="1"/>
          </p:cNvCxnSpPr>
          <p:nvPr/>
        </p:nvCxnSpPr>
        <p:spPr bwMode="auto">
          <a:xfrm>
            <a:off x="4754642" y="1841104"/>
            <a:ext cx="0" cy="272678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18" name="Rectangle 17"/>
          <p:cNvSpPr/>
          <p:nvPr/>
        </p:nvSpPr>
        <p:spPr>
          <a:xfrm>
            <a:off x="6584804" y="1571498"/>
            <a:ext cx="684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Times"/>
              </a:rPr>
              <a:t>Pb</a:t>
            </a:r>
            <a:r>
              <a:rPr lang="en-US" sz="1200" dirty="0" smtClean="0">
                <a:solidFill>
                  <a:srgbClr val="000000"/>
                </a:solidFill>
                <a:latin typeface="Times"/>
              </a:rPr>
              <a:t> Strip</a:t>
            </a:r>
            <a:endParaRPr lang="en-US" sz="1200" dirty="0">
              <a:solidFill>
                <a:srgbClr val="000000"/>
              </a:solidFill>
              <a:latin typeface="Times"/>
            </a:endParaRPr>
          </a:p>
        </p:txBody>
      </p:sp>
      <p:cxnSp>
        <p:nvCxnSpPr>
          <p:cNvPr id="19" name="Straight Connector 24"/>
          <p:cNvCxnSpPr>
            <a:cxnSpLocks noChangeShapeType="1"/>
          </p:cNvCxnSpPr>
          <p:nvPr/>
        </p:nvCxnSpPr>
        <p:spPr bwMode="auto">
          <a:xfrm>
            <a:off x="6945966" y="1880691"/>
            <a:ext cx="0" cy="272678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99" name="TextBox 98"/>
          <p:cNvSpPr txBox="1"/>
          <p:nvPr/>
        </p:nvSpPr>
        <p:spPr>
          <a:xfrm>
            <a:off x="3220856" y="3303765"/>
            <a:ext cx="380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injector chain for 200 GeV ion ring 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9358394" y="1297656"/>
            <a:ext cx="1601978" cy="1388736"/>
            <a:chOff x="7237221" y="816110"/>
            <a:chExt cx="1601978" cy="1388736"/>
          </a:xfrm>
        </p:grpSpPr>
        <p:grpSp>
          <p:nvGrpSpPr>
            <p:cNvPr id="54" name="Group 42"/>
            <p:cNvGrpSpPr>
              <a:grpSpLocks/>
            </p:cNvGrpSpPr>
            <p:nvPr/>
          </p:nvGrpSpPr>
          <p:grpSpPr bwMode="auto">
            <a:xfrm>
              <a:off x="7237221" y="816110"/>
              <a:ext cx="1160547" cy="1269108"/>
              <a:chOff x="1676400" y="1295399"/>
              <a:chExt cx="609600" cy="609600"/>
            </a:xfrm>
          </p:grpSpPr>
          <p:cxnSp>
            <p:nvCxnSpPr>
              <p:cNvPr id="57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1828800" y="1600199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58" name="Group 23"/>
              <p:cNvGrpSpPr>
                <a:grpSpLocks/>
              </p:cNvGrpSpPr>
              <p:nvPr/>
            </p:nvGrpSpPr>
            <p:grpSpPr bwMode="auto">
              <a:xfrm>
                <a:off x="1981200" y="1295399"/>
                <a:ext cx="304800" cy="304800"/>
                <a:chOff x="2971800" y="1295400"/>
                <a:chExt cx="304800" cy="304800"/>
              </a:xfrm>
            </p:grpSpPr>
            <p:sp>
              <p:nvSpPr>
                <p:cNvPr id="64" name="Arc 63"/>
                <p:cNvSpPr/>
                <p:nvPr/>
              </p:nvSpPr>
              <p:spPr bwMode="auto">
                <a:xfrm>
                  <a:off x="2971339" y="1295021"/>
                  <a:ext cx="305130" cy="30540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" name="Arc 64"/>
                <p:cNvSpPr/>
                <p:nvPr/>
              </p:nvSpPr>
              <p:spPr bwMode="auto">
                <a:xfrm rot="16200000">
                  <a:off x="2971200" y="1295160"/>
                  <a:ext cx="305409" cy="30513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" name="Arc 65"/>
                <p:cNvSpPr/>
                <p:nvPr/>
              </p:nvSpPr>
              <p:spPr bwMode="auto">
                <a:xfrm rot="5400000">
                  <a:off x="2971200" y="1295160"/>
                  <a:ext cx="305409" cy="30513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59" name="Group 24"/>
              <p:cNvGrpSpPr>
                <a:grpSpLocks/>
              </p:cNvGrpSpPr>
              <p:nvPr/>
            </p:nvGrpSpPr>
            <p:grpSpPr bwMode="auto">
              <a:xfrm rot="10800000">
                <a:off x="1676400" y="1600199"/>
                <a:ext cx="304800" cy="304800"/>
                <a:chOff x="2971800" y="1295400"/>
                <a:chExt cx="304800" cy="304800"/>
              </a:xfrm>
            </p:grpSpPr>
            <p:sp>
              <p:nvSpPr>
                <p:cNvPr id="61" name="Arc 60"/>
                <p:cNvSpPr/>
                <p:nvPr/>
              </p:nvSpPr>
              <p:spPr bwMode="auto">
                <a:xfrm>
                  <a:off x="2972261" y="1294562"/>
                  <a:ext cx="305130" cy="30540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" name="Arc 61"/>
                <p:cNvSpPr/>
                <p:nvPr/>
              </p:nvSpPr>
              <p:spPr bwMode="auto">
                <a:xfrm rot="16200000">
                  <a:off x="2972122" y="1294701"/>
                  <a:ext cx="305409" cy="30513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Arc 62"/>
                <p:cNvSpPr/>
                <p:nvPr/>
              </p:nvSpPr>
              <p:spPr bwMode="auto">
                <a:xfrm rot="5400000">
                  <a:off x="2972122" y="1294701"/>
                  <a:ext cx="305409" cy="30513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60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1828800" y="1600200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>
              <a:off x="7772399" y="1466182"/>
              <a:ext cx="10668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Collider ring with BB cooler</a:t>
              </a: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7467601" y="1383266"/>
              <a:ext cx="228600" cy="137905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8669508" y="912247"/>
            <a:ext cx="13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"/>
              </a:rPr>
              <a:t>~200GeV H</a:t>
            </a:r>
            <a:r>
              <a:rPr lang="en-US" sz="1600" baseline="30000" dirty="0" smtClean="0">
                <a:solidFill>
                  <a:srgbClr val="000000"/>
                </a:solidFill>
                <a:latin typeface="Times"/>
              </a:rPr>
              <a:t>+</a:t>
            </a:r>
            <a:endParaRPr lang="en-US" sz="1600" dirty="0" smtClean="0">
              <a:solidFill>
                <a:srgbClr val="000000"/>
              </a:solidFill>
              <a:latin typeface="Time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Times"/>
              </a:rPr>
              <a:t>~78GeV Pb</a:t>
            </a:r>
            <a:r>
              <a:rPr lang="en-US" sz="1600" baseline="30000" dirty="0" smtClean="0">
                <a:solidFill>
                  <a:srgbClr val="000000"/>
                </a:solidFill>
                <a:latin typeface="Times"/>
              </a:rPr>
              <a:t>82+</a:t>
            </a:r>
            <a:endParaRPr lang="en-US" sz="160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921604" y="1541018"/>
            <a:ext cx="684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Times"/>
              </a:rPr>
              <a:t>Pb</a:t>
            </a:r>
            <a:r>
              <a:rPr lang="en-US" sz="1200" dirty="0" smtClean="0">
                <a:solidFill>
                  <a:srgbClr val="000000"/>
                </a:solidFill>
                <a:latin typeface="Times"/>
              </a:rPr>
              <a:t> Strip</a:t>
            </a:r>
            <a:endParaRPr lang="en-US" sz="1200" dirty="0">
              <a:solidFill>
                <a:srgbClr val="000000"/>
              </a:solidFill>
              <a:latin typeface="Times"/>
            </a:endParaRPr>
          </a:p>
        </p:txBody>
      </p:sp>
      <p:cxnSp>
        <p:nvCxnSpPr>
          <p:cNvPr id="69" name="Straight Connector 24"/>
          <p:cNvCxnSpPr>
            <a:cxnSpLocks noChangeShapeType="1"/>
          </p:cNvCxnSpPr>
          <p:nvPr/>
        </p:nvCxnSpPr>
        <p:spPr bwMode="auto">
          <a:xfrm>
            <a:off x="9282766" y="1850211"/>
            <a:ext cx="0" cy="272678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70" name="Right Arrow 69"/>
          <p:cNvSpPr/>
          <p:nvPr/>
        </p:nvSpPr>
        <p:spPr bwMode="auto">
          <a:xfrm>
            <a:off x="8212498" y="1840544"/>
            <a:ext cx="690867" cy="179832"/>
          </a:xfrm>
          <a:prstGeom prst="rightArrow">
            <a:avLst>
              <a:gd name="adj1" fmla="val 23456"/>
              <a:gd name="adj2" fmla="val 74389"/>
            </a:avLst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924630" y="2006767"/>
            <a:ext cx="140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imes"/>
              </a:rPr>
              <a:t>Bucket-to-bucket transfer</a:t>
            </a:r>
            <a:endParaRPr lang="en-US" sz="160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6" name="Content Placeholder 2"/>
          <p:cNvSpPr>
            <a:spLocks noGrp="1"/>
          </p:cNvSpPr>
          <p:nvPr>
            <p:ph idx="1"/>
          </p:nvPr>
        </p:nvSpPr>
        <p:spPr>
          <a:xfrm>
            <a:off x="177800" y="3964473"/>
            <a:ext cx="11620500" cy="2509761"/>
          </a:xfrm>
        </p:spPr>
        <p:txBody>
          <a:bodyPr>
            <a:normAutofit/>
          </a:bodyPr>
          <a:lstStyle/>
          <a:p>
            <a:r>
              <a:rPr lang="en-US" sz="2100" dirty="0"/>
              <a:t>~150 MeV linac energy</a:t>
            </a:r>
          </a:p>
          <a:p>
            <a:r>
              <a:rPr lang="en-US" sz="2100" dirty="0"/>
              <a:t>Warm low energy booster (LEB)</a:t>
            </a:r>
          </a:p>
          <a:p>
            <a:pPr lvl="1"/>
            <a:r>
              <a:rPr lang="en-US" sz="1900" dirty="0"/>
              <a:t>54-56 LEB cycles</a:t>
            </a:r>
          </a:p>
          <a:p>
            <a:r>
              <a:rPr lang="en-US" sz="2100" dirty="0" smtClean="0"/>
              <a:t>Full-size high energy booster (HEB), also functioning as a stacker</a:t>
            </a:r>
          </a:p>
          <a:p>
            <a:pPr lvl="1"/>
            <a:r>
              <a:rPr lang="en-US" sz="1900" dirty="0" smtClean="0"/>
              <a:t>Most of the bunch formation process can be done in the HEB, increasing the collider duty factor and time averaged luminosity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0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Beam 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2B4EE-211C-C744-8907-BA289F339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Lead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80" y="861349"/>
            <a:ext cx="6606805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79" y="3604549"/>
            <a:ext cx="660680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52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1"/>
          <p:cNvSpPr>
            <a:spLocks/>
          </p:cNvSpPr>
          <p:nvPr/>
        </p:nvSpPr>
        <p:spPr bwMode="auto">
          <a:xfrm>
            <a:off x="1318578" y="947280"/>
            <a:ext cx="8899525" cy="5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4488" indent="-344488">
              <a:spcBef>
                <a:spcPct val="20000"/>
              </a:spcBef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23336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8600" indent="-228600" defTabSz="914400" eaLnBrk="1" hangingPunct="1"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Polarized ion source</a:t>
            </a:r>
          </a:p>
          <a:p>
            <a:pPr defTabSz="914400" eaLnBrk="1" hangingPunct="1">
              <a:spcBef>
                <a:spcPct val="5000"/>
              </a:spcBef>
              <a:buFont typeface="Arial" panose="020B0604020202020204" pitchFamily="34" charset="0"/>
              <a:buBlip>
                <a:blip r:embed="rId3"/>
              </a:buBlip>
            </a:pPr>
            <a:endParaRPr lang="en-US" altLang="en-US" sz="1800" dirty="0"/>
          </a:p>
          <a:p>
            <a:pPr defTabSz="914400" eaLnBrk="1" hangingPunct="1">
              <a:spcBef>
                <a:spcPct val="5000"/>
              </a:spcBef>
              <a:buFont typeface="Arial" panose="020B0604020202020204" pitchFamily="34" charset="0"/>
              <a:buBlip>
                <a:blip r:embed="rId3"/>
              </a:buBlip>
            </a:pPr>
            <a:endParaRPr lang="en-US" altLang="en-US" sz="1800" dirty="0" smtClean="0"/>
          </a:p>
          <a:p>
            <a:pPr defTabSz="914400" eaLnBrk="1" hangingPunct="1">
              <a:spcBef>
                <a:spcPct val="5000"/>
              </a:spcBef>
              <a:buFont typeface="Arial" panose="020B0604020202020204" pitchFamily="34" charset="0"/>
              <a:buBlip>
                <a:blip r:embed="rId3"/>
              </a:buBlip>
            </a:pPr>
            <a:endParaRPr lang="en-US" altLang="en-US" sz="1800" dirty="0"/>
          </a:p>
          <a:p>
            <a:pPr defTabSz="914400" eaLnBrk="1" hangingPunct="1">
              <a:spcBef>
                <a:spcPct val="5000"/>
              </a:spcBef>
              <a:buFont typeface="Arial" panose="020B0604020202020204" pitchFamily="34" charset="0"/>
              <a:buBlip>
                <a:blip r:embed="rId3"/>
              </a:buBlip>
            </a:pPr>
            <a:endParaRPr lang="en-US" altLang="en-US" sz="1800" dirty="0" smtClean="0"/>
          </a:p>
          <a:p>
            <a:pPr defTabSz="914400" eaLnBrk="1" hangingPunct="1">
              <a:spcBef>
                <a:spcPct val="5000"/>
              </a:spcBef>
              <a:buFont typeface="Arial" panose="020B0604020202020204" pitchFamily="34" charset="0"/>
              <a:buBlip>
                <a:blip r:embed="rId3"/>
              </a:buBlip>
            </a:pPr>
            <a:endParaRPr lang="en-US" altLang="en-US" sz="1800" dirty="0"/>
          </a:p>
          <a:p>
            <a:pPr defTabSz="914400" eaLnBrk="1" hangingPunct="1">
              <a:spcBef>
                <a:spcPct val="5000"/>
              </a:spcBef>
              <a:buFont typeface="Arial" panose="020B0604020202020204" pitchFamily="34" charset="0"/>
              <a:buBlip>
                <a:blip r:embed="rId3"/>
              </a:buBlip>
            </a:pPr>
            <a:endParaRPr lang="en-US" altLang="en-US" sz="1800" dirty="0" smtClean="0"/>
          </a:p>
          <a:p>
            <a:pPr defTabSz="914400" eaLnBrk="1" hangingPunct="1">
              <a:spcBef>
                <a:spcPct val="5000"/>
              </a:spcBef>
              <a:buFont typeface="Arial" panose="020B0604020202020204" pitchFamily="34" charset="0"/>
              <a:buBlip>
                <a:blip r:embed="rId3"/>
              </a:buBlip>
            </a:pPr>
            <a:endParaRPr lang="en-US" altLang="en-US" sz="1800" dirty="0"/>
          </a:p>
          <a:p>
            <a:pPr defTabSz="914400" eaLnBrk="1" hangingPunct="1">
              <a:spcBef>
                <a:spcPct val="5000"/>
              </a:spcBef>
              <a:buFont typeface="Arial" panose="020B0604020202020204" pitchFamily="34" charset="0"/>
              <a:buBlip>
                <a:blip r:embed="rId3"/>
              </a:buBlip>
            </a:pPr>
            <a:endParaRPr lang="en-US" altLang="en-US" sz="1800" dirty="0" smtClean="0"/>
          </a:p>
          <a:p>
            <a:pPr defTabSz="914400" eaLnBrk="1" hangingPunct="1">
              <a:spcBef>
                <a:spcPct val="5000"/>
              </a:spcBef>
              <a:buFont typeface="Arial" panose="020B0604020202020204" pitchFamily="34" charset="0"/>
              <a:buBlip>
                <a:blip r:embed="rId3"/>
              </a:buBlip>
            </a:pPr>
            <a:endParaRPr lang="en-US" altLang="en-US" sz="1800" dirty="0" smtClean="0"/>
          </a:p>
          <a:p>
            <a:pPr marL="228600" indent="-228600" defTabSz="914400" eaLnBrk="1" hangingPunct="1"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n-US" altLang="en-US" dirty="0" err="1" smtClean="0"/>
              <a:t>Unpolarized</a:t>
            </a:r>
            <a:r>
              <a:rPr lang="en-US" altLang="en-US" dirty="0" smtClean="0"/>
              <a:t> heavy ion source</a:t>
            </a:r>
            <a:endParaRPr lang="en-US" altLang="en-US" dirty="0"/>
          </a:p>
          <a:p>
            <a:pPr lvl="1" defTabSz="914400" eaLnBrk="1" hangingPunct="1"/>
            <a:endParaRPr lang="en-US" altLang="en-US" sz="1600" dirty="0"/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263620"/>
              </p:ext>
            </p:extLst>
          </p:nvPr>
        </p:nvGraphicFramePr>
        <p:xfrm>
          <a:off x="1653543" y="1347436"/>
          <a:ext cx="5074169" cy="15361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1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4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3807">
                <a:tc>
                  <a:txBody>
                    <a:bodyPr/>
                    <a:lstStyle/>
                    <a:p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(units)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Desired value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ABPIS</a:t>
                      </a:r>
                      <a:r>
                        <a:rPr lang="en-US" sz="1200" baseline="30000" dirty="0" smtClean="0">
                          <a:latin typeface="Minion Pro"/>
                        </a:rPr>
                        <a:t>+</a:t>
                      </a:r>
                      <a:endParaRPr lang="en-US" sz="1200" baseline="300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OPPIS*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8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Charge status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H-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  <a:sym typeface="Wingdings"/>
                        </a:rPr>
                        <a:t>H-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  <a:sym typeface="Wingdings"/>
                        </a:rPr>
                        <a:t>H-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8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Pulse current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mA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2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3.8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4 (0.7)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8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Pulse length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Minion Pro"/>
                        </a:rPr>
                        <a:t>ms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0.5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0.17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(0.3)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8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Charge per pulse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Minion Pro"/>
                        </a:rPr>
                        <a:t>μ</a:t>
                      </a:r>
                      <a:r>
                        <a:rPr lang="en-US" sz="1200" dirty="0" smtClean="0">
                          <a:latin typeface="Minion Pro"/>
                        </a:rPr>
                        <a:t>C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1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0.65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8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Protons per pulse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10</a:t>
                      </a:r>
                      <a:r>
                        <a:rPr lang="en-US" sz="1200" baseline="30000" dirty="0" smtClean="0">
                          <a:latin typeface="Minion Pro"/>
                        </a:rPr>
                        <a:t>12</a:t>
                      </a:r>
                      <a:endParaRPr lang="en-US" sz="1200" baseline="300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6.24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4.03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8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Polarization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Minion Pro"/>
                        </a:rPr>
                        <a:t>%</a:t>
                      </a:r>
                      <a:endParaRPr lang="en-US" sz="1200" baseline="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100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91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85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740" y="294402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>
                <a:latin typeface="Minion Pro"/>
              </a:rPr>
              <a:t>+</a:t>
            </a:r>
            <a:r>
              <a:rPr lang="en-US" sz="1200" dirty="0">
                <a:latin typeface="Minion Pro"/>
              </a:rPr>
              <a:t>[</a:t>
            </a:r>
            <a:r>
              <a:rPr lang="en-US" sz="1200" dirty="0" err="1">
                <a:latin typeface="Minion Pro"/>
              </a:rPr>
              <a:t>Belov</a:t>
            </a:r>
            <a:r>
              <a:rPr lang="en-US" sz="1200" dirty="0">
                <a:latin typeface="Minion Pro"/>
              </a:rPr>
              <a:t> et al., Rev. Sci. </a:t>
            </a:r>
            <a:r>
              <a:rPr lang="en-US" sz="1200" dirty="0" err="1">
                <a:latin typeface="Minion Pro"/>
              </a:rPr>
              <a:t>Instrum</a:t>
            </a:r>
            <a:r>
              <a:rPr lang="en-US" sz="1200" dirty="0">
                <a:latin typeface="Minion Pro"/>
              </a:rPr>
              <a:t>. </a:t>
            </a:r>
            <a:r>
              <a:rPr lang="en-US" sz="1200" b="1" dirty="0">
                <a:latin typeface="Minion Pro"/>
              </a:rPr>
              <a:t>77</a:t>
            </a:r>
            <a:r>
              <a:rPr lang="en-US" sz="1200" dirty="0">
                <a:latin typeface="Minion Pro"/>
              </a:rPr>
              <a:t>, 03A522 </a:t>
            </a:r>
            <a:r>
              <a:rPr lang="en-US" sz="1200" dirty="0" smtClean="0">
                <a:latin typeface="Minion Pro"/>
              </a:rPr>
              <a:t>2006]</a:t>
            </a:r>
            <a:endParaRPr lang="en-US" sz="1200" baseline="30000" dirty="0" smtClean="0">
              <a:latin typeface="Minion Pro"/>
            </a:endParaRPr>
          </a:p>
          <a:p>
            <a:r>
              <a:rPr lang="en-US" sz="1200" dirty="0">
                <a:latin typeface="Minion Pro"/>
              </a:rPr>
              <a:t>*[</a:t>
            </a:r>
            <a:r>
              <a:rPr lang="en-US" sz="1200" dirty="0" err="1">
                <a:latin typeface="Minion Pro"/>
              </a:rPr>
              <a:t>Zelenski</a:t>
            </a:r>
            <a:r>
              <a:rPr lang="en-US" sz="1200" dirty="0">
                <a:latin typeface="Minion Pro"/>
              </a:rPr>
              <a:t> et al., Rev. Sci. </a:t>
            </a:r>
            <a:r>
              <a:rPr lang="en-US" sz="1200" dirty="0" err="1">
                <a:latin typeface="Minion Pro"/>
              </a:rPr>
              <a:t>Instrum</a:t>
            </a:r>
            <a:r>
              <a:rPr lang="en-US" sz="1200" dirty="0">
                <a:latin typeface="Minion Pro"/>
              </a:rPr>
              <a:t>. </a:t>
            </a:r>
            <a:r>
              <a:rPr lang="en-US" sz="1200" b="1" dirty="0">
                <a:latin typeface="Minion Pro"/>
              </a:rPr>
              <a:t>87</a:t>
            </a:r>
            <a:r>
              <a:rPr lang="en-US" sz="1200" dirty="0">
                <a:latin typeface="Minion Pro"/>
              </a:rPr>
              <a:t>, 02B705 (2016)]</a:t>
            </a:r>
          </a:p>
          <a:p>
            <a:r>
              <a:rPr lang="en-US" sz="1200" dirty="0" smtClean="0">
                <a:latin typeface="Minion Pro"/>
              </a:rPr>
              <a:t>	-</a:t>
            </a:r>
            <a:r>
              <a:rPr lang="en-US" sz="1200" dirty="0" err="1">
                <a:latin typeface="Minion Pro"/>
              </a:rPr>
              <a:t>L</a:t>
            </a:r>
            <a:r>
              <a:rPr lang="en-US" sz="1200" dirty="0" err="1" smtClean="0">
                <a:latin typeface="Minion Pro"/>
              </a:rPr>
              <a:t>inac</a:t>
            </a:r>
            <a:r>
              <a:rPr lang="en-US" sz="1200" dirty="0" smtClean="0">
                <a:latin typeface="Minion Pro"/>
              </a:rPr>
              <a:t> parameters in parentheses; 85% polarization at 200 MeV</a:t>
            </a:r>
            <a:endParaRPr lang="en-US" sz="1200" dirty="0">
              <a:latin typeface="Minion Pro"/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218392"/>
              </p:ext>
            </p:extLst>
          </p:nvPr>
        </p:nvGraphicFramePr>
        <p:xfrm>
          <a:off x="1653541" y="4297075"/>
          <a:ext cx="5074171" cy="13167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4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468">
                <a:tc>
                  <a:txBody>
                    <a:bodyPr/>
                    <a:lstStyle/>
                    <a:p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(units)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Desired value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EBIS</a:t>
                      </a:r>
                      <a:r>
                        <a:rPr lang="en-US" sz="1200" baseline="30000" dirty="0" smtClean="0">
                          <a:latin typeface="Minion Pro"/>
                        </a:rPr>
                        <a:t>+</a:t>
                      </a:r>
                      <a:endParaRPr lang="en-US" sz="1200" baseline="300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ECR*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4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Charge status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Pb</a:t>
                      </a:r>
                      <a:r>
                        <a:rPr lang="en-US" sz="1200" baseline="30000" dirty="0" smtClean="0">
                          <a:latin typeface="Minion Pro"/>
                        </a:rPr>
                        <a:t>30+</a:t>
                      </a:r>
                      <a:endParaRPr lang="en-US" sz="1200" baseline="300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Au</a:t>
                      </a:r>
                      <a:r>
                        <a:rPr lang="en-US" sz="1200" baseline="30000" dirty="0" smtClean="0">
                          <a:latin typeface="Minion Pro"/>
                        </a:rPr>
                        <a:t>32+</a:t>
                      </a:r>
                      <a:endParaRPr lang="en-US" sz="1200" baseline="300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Pb</a:t>
                      </a:r>
                      <a:r>
                        <a:rPr lang="en-US" sz="1200" baseline="30000" dirty="0" smtClean="0">
                          <a:latin typeface="Minion Pro"/>
                        </a:rPr>
                        <a:t>27+</a:t>
                      </a:r>
                      <a:endParaRPr lang="en-US" sz="1200" baseline="300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4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Pulse current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mA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1.3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1.7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~0.5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4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Pulse length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Minion Pro"/>
                        </a:rPr>
                        <a:t>ms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0.01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0.02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~0.2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4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Charge per pulse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Minion Pro"/>
                        </a:rPr>
                        <a:t>μ</a:t>
                      </a:r>
                      <a:r>
                        <a:rPr lang="en-US" sz="1200" dirty="0" smtClean="0">
                          <a:latin typeface="Minion Pro"/>
                        </a:rPr>
                        <a:t>C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0.075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0.1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4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Minion Pro"/>
                        </a:rPr>
                        <a:t>Ions per pulse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10</a:t>
                      </a:r>
                      <a:r>
                        <a:rPr lang="en-US" sz="1200" baseline="30000" dirty="0" smtClean="0">
                          <a:latin typeface="Minion Pro"/>
                        </a:rPr>
                        <a:t>10</a:t>
                      </a:r>
                      <a:endParaRPr lang="en-US" sz="1200" baseline="300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1</a:t>
                      </a:r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/>
                        </a:rPr>
                        <a:t>~</a:t>
                      </a:r>
                      <a:r>
                        <a:rPr lang="en-US" sz="1200" baseline="0" dirty="0" smtClean="0">
                          <a:latin typeface="Minion Pro"/>
                        </a:rPr>
                        <a:t>0.23</a:t>
                      </a:r>
                      <a:endParaRPr lang="en-US" sz="1200" baseline="30000" dirty="0">
                        <a:latin typeface="Minion Pro"/>
                      </a:endParaRP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inion Pro"/>
                      </a:endParaRP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29740" y="5690894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>
                <a:latin typeface="Minion Pro"/>
              </a:rPr>
              <a:t>+</a:t>
            </a:r>
            <a:r>
              <a:rPr lang="en-US" sz="1200" dirty="0" smtClean="0">
                <a:latin typeface="Minion Pro"/>
              </a:rPr>
              <a:t>[Beebe et al., AIP Conf. Proc. </a:t>
            </a:r>
            <a:r>
              <a:rPr lang="en-US" sz="1200" b="1" dirty="0" smtClean="0">
                <a:latin typeface="Minion Pro"/>
              </a:rPr>
              <a:t>1640</a:t>
            </a:r>
            <a:r>
              <a:rPr lang="en-US" sz="1200" dirty="0" smtClean="0">
                <a:latin typeface="Minion Pro"/>
              </a:rPr>
              <a:t>, 5 (2015)]</a:t>
            </a:r>
            <a:endParaRPr lang="en-US" sz="1200" baseline="30000" dirty="0" smtClean="0">
              <a:latin typeface="Minion Pro"/>
            </a:endParaRPr>
          </a:p>
          <a:p>
            <a:r>
              <a:rPr lang="en-US" sz="1200" dirty="0" smtClean="0">
                <a:latin typeface="Minion Pro"/>
              </a:rPr>
              <a:t>*[</a:t>
            </a:r>
            <a:r>
              <a:rPr lang="en-US" sz="1200" dirty="0" err="1" smtClean="0">
                <a:latin typeface="Minion Pro"/>
              </a:rPr>
              <a:t>Sortais</a:t>
            </a:r>
            <a:r>
              <a:rPr lang="en-US" sz="1200" dirty="0" smtClean="0">
                <a:latin typeface="Minion Pro"/>
              </a:rPr>
              <a:t> et al., Rev. Sci. </a:t>
            </a:r>
            <a:r>
              <a:rPr lang="en-US" sz="1200" dirty="0" err="1" smtClean="0">
                <a:latin typeface="Minion Pro"/>
              </a:rPr>
              <a:t>Instrum</a:t>
            </a:r>
            <a:r>
              <a:rPr lang="en-US" sz="1200" dirty="0" smtClean="0">
                <a:latin typeface="Minion Pro"/>
              </a:rPr>
              <a:t>. </a:t>
            </a:r>
            <a:r>
              <a:rPr lang="en-US" sz="1200" b="1" dirty="0" smtClean="0">
                <a:latin typeface="Minion Pro"/>
              </a:rPr>
              <a:t>75</a:t>
            </a:r>
            <a:r>
              <a:rPr lang="en-US" sz="1200" dirty="0" smtClean="0">
                <a:latin typeface="Minion Pro"/>
              </a:rPr>
              <a:t>, 1610 (2004)]</a:t>
            </a:r>
            <a:endParaRPr lang="en-US" sz="1200" dirty="0">
              <a:latin typeface="Minion Pro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46" y="950571"/>
            <a:ext cx="2576694" cy="273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60" y="4040452"/>
            <a:ext cx="2833582" cy="220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06446" y="3832586"/>
            <a:ext cx="30524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Minion Pro"/>
              </a:rPr>
              <a:t>[</a:t>
            </a:r>
            <a:r>
              <a:rPr lang="en-US" sz="1000" dirty="0" err="1" smtClean="0">
                <a:latin typeface="Minion Pro"/>
              </a:rPr>
              <a:t>Belov</a:t>
            </a:r>
            <a:r>
              <a:rPr lang="en-US" sz="1000" dirty="0" smtClean="0">
                <a:latin typeface="Minion Pro"/>
              </a:rPr>
              <a:t> et al., </a:t>
            </a:r>
            <a:r>
              <a:rPr lang="en-US" sz="1000" dirty="0">
                <a:latin typeface="Minion Pro"/>
              </a:rPr>
              <a:t>Rev. Sci. </a:t>
            </a:r>
            <a:r>
              <a:rPr lang="en-US" sz="1000" dirty="0" err="1">
                <a:latin typeface="Minion Pro"/>
              </a:rPr>
              <a:t>Instrum</a:t>
            </a:r>
            <a:r>
              <a:rPr lang="en-US" sz="1000" dirty="0">
                <a:latin typeface="Minion Pro"/>
              </a:rPr>
              <a:t>. </a:t>
            </a:r>
            <a:r>
              <a:rPr lang="en-US" sz="1000" b="1" dirty="0">
                <a:latin typeface="Minion Pro"/>
              </a:rPr>
              <a:t>77</a:t>
            </a:r>
            <a:r>
              <a:rPr lang="en-US" sz="1000" dirty="0">
                <a:latin typeface="Minion Pro"/>
              </a:rPr>
              <a:t>, 03A522 </a:t>
            </a:r>
            <a:r>
              <a:rPr lang="en-US" sz="1000" dirty="0" smtClean="0">
                <a:latin typeface="Minion Pro"/>
              </a:rPr>
              <a:t>(2006)]</a:t>
            </a:r>
            <a:endParaRPr lang="en-US" sz="1000" dirty="0">
              <a:latin typeface="Minion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6446" y="3632579"/>
            <a:ext cx="2736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Minion Pro"/>
              </a:rPr>
              <a:t>[</a:t>
            </a:r>
            <a:r>
              <a:rPr lang="en-US" sz="1000" dirty="0" err="1" smtClean="0">
                <a:latin typeface="Minion Pro"/>
              </a:rPr>
              <a:t>Belov</a:t>
            </a:r>
            <a:r>
              <a:rPr lang="en-US" sz="1000" dirty="0" smtClean="0">
                <a:latin typeface="Minion Pro"/>
              </a:rPr>
              <a:t> et al., </a:t>
            </a:r>
            <a:r>
              <a:rPr lang="en-US" sz="1000" dirty="0">
                <a:latin typeface="Minion Pro"/>
              </a:rPr>
              <a:t>Rev. Sci. </a:t>
            </a:r>
            <a:r>
              <a:rPr lang="en-US" sz="1000" dirty="0" err="1">
                <a:latin typeface="Minion Pro"/>
              </a:rPr>
              <a:t>Instrum</a:t>
            </a:r>
            <a:r>
              <a:rPr lang="en-US" sz="1000" dirty="0">
                <a:latin typeface="Minion Pro"/>
              </a:rPr>
              <a:t>. </a:t>
            </a:r>
            <a:r>
              <a:rPr lang="en-US" sz="1000" b="1" dirty="0" smtClean="0">
                <a:latin typeface="Minion Pro"/>
              </a:rPr>
              <a:t>67 (3)</a:t>
            </a:r>
            <a:r>
              <a:rPr lang="en-US" sz="1000" dirty="0" smtClean="0">
                <a:latin typeface="Minion Pro"/>
              </a:rPr>
              <a:t> (1996)]</a:t>
            </a:r>
            <a:endParaRPr lang="en-US" sz="1000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453802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RFQs and 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150 MeV </a:t>
            </a:r>
            <a:r>
              <a:rPr lang="en-US" sz="2000" dirty="0"/>
              <a:t>design (50 MeV/u lead ion </a:t>
            </a:r>
            <a:r>
              <a:rPr lang="en-US" sz="2000" dirty="0" smtClean="0"/>
              <a:t>energy)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</a:rPr>
              <a:t>End-to-end simulations for protons and lead 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6" b="17375"/>
          <a:stretch/>
        </p:blipFill>
        <p:spPr>
          <a:xfrm>
            <a:off x="1396986" y="1498092"/>
            <a:ext cx="7261083" cy="1394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337" y="1739731"/>
            <a:ext cx="687963" cy="478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44740" y="2426970"/>
            <a:ext cx="1158240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350250" y="1898787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(H)  150 MeV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61" y="3664343"/>
            <a:ext cx="3776040" cy="274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62" y="3664343"/>
            <a:ext cx="370817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Energy Booster (LEB)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30CD12A-F65B-4762-9244-C3A9079900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500" y="956945"/>
                <a:ext cx="52578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/>
                  <a:t>Takes protons from an injection E</a:t>
                </a:r>
                <a:r>
                  <a:rPr lang="en-US" sz="2000" baseline="-25000" dirty="0"/>
                  <a:t>k</a:t>
                </a:r>
                <a:r>
                  <a:rPr lang="en-US" sz="2000" dirty="0"/>
                  <a:t> of 150 MeV to an extraction E</a:t>
                </a:r>
                <a:r>
                  <a:rPr lang="en-US" sz="2000" baseline="-25000" dirty="0"/>
                  <a:t>k</a:t>
                </a:r>
                <a:r>
                  <a:rPr lang="en-US" sz="2000" dirty="0"/>
                  <a:t> of 8 GeV.</a:t>
                </a:r>
              </a:p>
              <a:p>
                <a:r>
                  <a:rPr lang="en-US" sz="2000" dirty="0"/>
                  <a:t>Overall length of 604.13m,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using </a:t>
                </a:r>
                <a:r>
                  <a:rPr lang="en-US" sz="2000" dirty="0"/>
                  <a:t>warm magnets.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=10.6</m:t>
                    </m:r>
                  </m:oMath>
                </a14:m>
                <a:r>
                  <a:rPr lang="en-US" sz="2000" dirty="0"/>
                  <a:t> to avoid transition crossing</a:t>
                </a:r>
              </a:p>
              <a:p>
                <a:r>
                  <a:rPr lang="en-US" sz="2000" dirty="0"/>
                  <a:t>Uses FODO lattice for simplicity 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30CD12A-F65B-4762-9244-C3A9079900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956945"/>
                <a:ext cx="5257800" cy="4351338"/>
              </a:xfrm>
              <a:blipFill>
                <a:blip r:embed="rId2"/>
                <a:stretch>
                  <a:fillRect l="-1043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2" y="3419150"/>
            <a:ext cx="5036408" cy="1944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AC1EB-7F65-404E-ACCD-D0471E7D4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764" y="956944"/>
            <a:ext cx="6208112" cy="478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43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</a:t>
            </a:r>
            <a:r>
              <a:rPr lang="en-US" dirty="0"/>
              <a:t>Energy Booster </a:t>
            </a:r>
            <a:r>
              <a:rPr lang="en-US" dirty="0" smtClean="0"/>
              <a:t>(HEB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30CD12A-F65B-4762-9244-C3A9079900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500" y="956945"/>
                <a:ext cx="52578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/>
                  <a:t>Placed </a:t>
                </a:r>
                <a:r>
                  <a:rPr lang="en-US" sz="2000" dirty="0"/>
                  <a:t>in the tunnel along with the two collider rings.</a:t>
                </a:r>
              </a:p>
              <a:p>
                <a:r>
                  <a:rPr lang="en-US" sz="2000" dirty="0" smtClean="0"/>
                  <a:t>Accelerates </a:t>
                </a:r>
                <a:r>
                  <a:rPr lang="en-US" sz="2000" dirty="0"/>
                  <a:t>protons (and ion equivalents) from 8 GeV </a:t>
                </a:r>
                <a:r>
                  <a:rPr lang="en-US" sz="2000" dirty="0" err="1"/>
                  <a:t>E</a:t>
                </a:r>
                <a:r>
                  <a:rPr lang="en-US" sz="2000" baseline="-25000" dirty="0" err="1"/>
                  <a:t>k</a:t>
                </a:r>
                <a:r>
                  <a:rPr lang="en-US" sz="2000" dirty="0"/>
                  <a:t> to 12.1 GeV </a:t>
                </a:r>
                <a:r>
                  <a:rPr lang="en-US" sz="2000" dirty="0" err="1"/>
                  <a:t>E</a:t>
                </a:r>
                <a:r>
                  <a:rPr lang="en-US" sz="2000" baseline="-25000" dirty="0" err="1"/>
                  <a:t>k</a:t>
                </a:r>
                <a:r>
                  <a:rPr lang="en-US" sz="2000" dirty="0"/>
                  <a:t> (13 GeV/c momentum)</a:t>
                </a:r>
              </a:p>
              <a:p>
                <a:r>
                  <a:rPr lang="en-US" sz="2000" dirty="0"/>
                  <a:t>Uses a FODO lattice with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/>
                  <a:t>of 15.6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30CD12A-F65B-4762-9244-C3A9079900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956945"/>
                <a:ext cx="5257800" cy="4351338"/>
              </a:xfrm>
              <a:blipFill>
                <a:blip r:embed="rId2"/>
                <a:stretch>
                  <a:fillRect l="-1043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B06DF81-9DB5-4777-99AA-A54C80B50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1078864"/>
            <a:ext cx="6522720" cy="51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86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Collider Ring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Circumference of 2335.975 m optimized for synchronization</a:t>
                </a:r>
              </a:p>
              <a:p>
                <a:r>
                  <a:rPr lang="en-US" sz="2000" dirty="0" smtClean="0"/>
                  <a:t>200 GeV/c protons</a:t>
                </a:r>
              </a:p>
              <a:p>
                <a:r>
                  <a:rPr lang="en-US" sz="2000" dirty="0" smtClean="0"/>
                  <a:t>6 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sz="2000" dirty="0" smtClean="0"/>
                  <a:t> dipoles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sz="2000" dirty="0" smtClean="0"/>
                  <a:t> quadrupoles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6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598206" y="2264230"/>
            <a:ext cx="10972800" cy="3949455"/>
            <a:chOff x="598206" y="2542751"/>
            <a:chExt cx="10972800" cy="39494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206" y="2551746"/>
              <a:ext cx="10972800" cy="3915968"/>
            </a:xfrm>
            <a:prstGeom prst="rect">
              <a:avLst/>
            </a:prstGeom>
          </p:spPr>
        </p:pic>
        <p:sp>
          <p:nvSpPr>
            <p:cNvPr id="6" name="Line 12"/>
            <p:cNvSpPr>
              <a:spLocks noChangeShapeType="1"/>
            </p:cNvSpPr>
            <p:nvPr/>
          </p:nvSpPr>
          <p:spPr bwMode="auto">
            <a:xfrm rot="10800000" flipV="1">
              <a:off x="2291081" y="5822876"/>
              <a:ext cx="6096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2297431" y="5441876"/>
              <a:ext cx="5556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600">
                  <a:solidFill>
                    <a:srgbClr val="0000FF"/>
                  </a:solidFill>
                </a:rPr>
                <a:t>ions</a:t>
              </a:r>
            </a:p>
          </p:txBody>
        </p:sp>
        <p:sp>
          <p:nvSpPr>
            <p:cNvPr id="8" name="AutoShape 7"/>
            <p:cNvSpPr>
              <a:spLocks/>
            </p:cNvSpPr>
            <p:nvPr/>
          </p:nvSpPr>
          <p:spPr bwMode="auto">
            <a:xfrm rot="14071961">
              <a:off x="6659492" y="3498932"/>
              <a:ext cx="142875" cy="832227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 flipV="1">
              <a:off x="5471691" y="5174087"/>
              <a:ext cx="119542" cy="2677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5462526" y="5418999"/>
              <a:ext cx="303213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600" dirty="0"/>
                <a:t>IP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 flipV="1">
              <a:off x="3365255" y="6240843"/>
              <a:ext cx="163338" cy="1496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3528593" y="6252142"/>
              <a:ext cx="1771505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~25 m for Crab Cavities </a:t>
              </a:r>
              <a:endParaRPr lang="en-US" altLang="en-US" sz="1200" dirty="0"/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8543260" y="2686327"/>
              <a:ext cx="270338" cy="601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6841198" y="2542751"/>
              <a:ext cx="1771505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~25 m for Crab Cavities </a:t>
              </a:r>
              <a:endParaRPr lang="en-US" altLang="en-US" sz="1200" dirty="0"/>
            </a:p>
          </p:txBody>
        </p:sp>
        <p:sp>
          <p:nvSpPr>
            <p:cNvPr id="19" name="Arc 18"/>
            <p:cNvSpPr/>
            <p:nvPr/>
          </p:nvSpPr>
          <p:spPr>
            <a:xfrm flipH="1" flipV="1">
              <a:off x="847736" y="2672976"/>
              <a:ext cx="3599914" cy="3552563"/>
            </a:xfrm>
            <a:prstGeom prst="arc">
              <a:avLst>
                <a:gd name="adj1" fmla="val 15479788"/>
                <a:gd name="adj2" fmla="val 20934158"/>
              </a:avLst>
            </a:prstGeom>
            <a:ln w="12700">
              <a:solidFill>
                <a:schemeClr val="tx1"/>
              </a:solidFill>
              <a:headEnd type="stealth" w="sm" len="lg"/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379474" y="5370014"/>
              <a:ext cx="434600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CCB</a:t>
              </a:r>
              <a:endParaRPr lang="en-US" altLang="en-US" sz="1200" dirty="0"/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10097732" y="3368228"/>
              <a:ext cx="434600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CCB</a:t>
              </a:r>
              <a:endParaRPr lang="en-US" altLang="en-US" sz="1200" dirty="0"/>
            </a:p>
          </p:txBody>
        </p:sp>
        <p:sp>
          <p:nvSpPr>
            <p:cNvPr id="23" name="AutoShape 7"/>
            <p:cNvSpPr>
              <a:spLocks/>
            </p:cNvSpPr>
            <p:nvPr/>
          </p:nvSpPr>
          <p:spPr bwMode="auto">
            <a:xfrm rot="14636911">
              <a:off x="3665693" y="5547703"/>
              <a:ext cx="142875" cy="647305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3152634" y="5477385"/>
              <a:ext cx="878632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Disp. supp.</a:t>
              </a:r>
              <a:endParaRPr lang="en-US" altLang="en-US" sz="1200" dirty="0"/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6247579" y="3378007"/>
              <a:ext cx="716729" cy="424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Electron </a:t>
              </a:r>
            </a:p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cooling</a:t>
              </a:r>
              <a:endParaRPr lang="en-US" altLang="en-US" sz="1200" dirty="0"/>
            </a:p>
          </p:txBody>
        </p:sp>
        <p:sp>
          <p:nvSpPr>
            <p:cNvPr id="26" name="AutoShape 7"/>
            <p:cNvSpPr>
              <a:spLocks/>
            </p:cNvSpPr>
            <p:nvPr/>
          </p:nvSpPr>
          <p:spPr bwMode="auto">
            <a:xfrm rot="14517141" flipH="1" flipV="1">
              <a:off x="8155517" y="2685779"/>
              <a:ext cx="142875" cy="1178871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8040536" y="3386022"/>
              <a:ext cx="878632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Disp. supp.</a:t>
              </a:r>
              <a:endParaRPr lang="en-US" altLang="en-US" sz="1200" dirty="0"/>
            </a:p>
          </p:txBody>
        </p:sp>
        <p:sp>
          <p:nvSpPr>
            <p:cNvPr id="28" name="AutoShape 7"/>
            <p:cNvSpPr>
              <a:spLocks/>
            </p:cNvSpPr>
            <p:nvPr/>
          </p:nvSpPr>
          <p:spPr bwMode="auto">
            <a:xfrm rot="7040649" flipV="1">
              <a:off x="3956602" y="2634363"/>
              <a:ext cx="142875" cy="1319947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7"/>
            <p:cNvSpPr>
              <a:spLocks/>
            </p:cNvSpPr>
            <p:nvPr/>
          </p:nvSpPr>
          <p:spPr bwMode="auto">
            <a:xfrm rot="7044386" flipH="1">
              <a:off x="8111547" y="5035004"/>
              <a:ext cx="142875" cy="1346599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flipV="1">
              <a:off x="3675895" y="3424766"/>
              <a:ext cx="273804" cy="19928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5"/>
            <p:cNvSpPr>
              <a:spLocks noChangeShapeType="1"/>
            </p:cNvSpPr>
            <p:nvPr/>
          </p:nvSpPr>
          <p:spPr bwMode="auto">
            <a:xfrm flipH="1">
              <a:off x="8237258" y="3660941"/>
              <a:ext cx="120276" cy="19126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7"/>
            <p:cNvSpPr>
              <a:spLocks/>
            </p:cNvSpPr>
            <p:nvPr/>
          </p:nvSpPr>
          <p:spPr bwMode="auto">
            <a:xfrm rot="14260612">
              <a:off x="5513641" y="4438286"/>
              <a:ext cx="142875" cy="638462"/>
            </a:xfrm>
            <a:prstGeom prst="rightBrace">
              <a:avLst>
                <a:gd name="adj1" fmla="val 40556"/>
                <a:gd name="adj2" fmla="val 22121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>
              <a:off x="5104921" y="4623879"/>
              <a:ext cx="264682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IR</a:t>
              </a:r>
              <a:endParaRPr lang="en-US" altLang="en-US" sz="1200" dirty="0"/>
            </a:p>
          </p:txBody>
        </p:sp>
        <p:sp>
          <p:nvSpPr>
            <p:cNvPr id="34" name="AutoShape 7"/>
            <p:cNvSpPr>
              <a:spLocks/>
            </p:cNvSpPr>
            <p:nvPr/>
          </p:nvSpPr>
          <p:spPr bwMode="auto">
            <a:xfrm rot="14132662" flipH="1" flipV="1">
              <a:off x="5901143" y="4387581"/>
              <a:ext cx="142875" cy="758627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5830256" y="4872597"/>
              <a:ext cx="1034123" cy="424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Disp. supp.</a:t>
              </a:r>
            </a:p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Geom. match</a:t>
              </a:r>
              <a:endParaRPr lang="en-US" altLang="en-US" sz="1200" dirty="0"/>
            </a:p>
          </p:txBody>
        </p:sp>
        <p:sp>
          <p:nvSpPr>
            <p:cNvPr id="36" name="AutoShape 7"/>
            <p:cNvSpPr>
              <a:spLocks/>
            </p:cNvSpPr>
            <p:nvPr/>
          </p:nvSpPr>
          <p:spPr bwMode="auto">
            <a:xfrm rot="7527315" flipH="1">
              <a:off x="5379970" y="3094803"/>
              <a:ext cx="142875" cy="1544340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5497822" y="3603421"/>
              <a:ext cx="315978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RF</a:t>
              </a:r>
              <a:endParaRPr lang="en-US" altLang="en-US" sz="1200" dirty="0"/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6853164" y="4575054"/>
              <a:ext cx="751995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Future IR</a:t>
              </a:r>
              <a:endParaRPr lang="en-US" altLang="en-US" sz="1200" dirty="0"/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 flipH="1" flipV="1">
              <a:off x="4719460" y="5499730"/>
              <a:ext cx="48948" cy="2786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6"/>
            <p:cNvSpPr txBox="1">
              <a:spLocks noChangeArrowheads="1"/>
            </p:cNvSpPr>
            <p:nvPr/>
          </p:nvSpPr>
          <p:spPr bwMode="auto">
            <a:xfrm>
              <a:off x="4498202" y="5815234"/>
              <a:ext cx="673448" cy="363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3D spin </a:t>
              </a:r>
            </a:p>
            <a:p>
              <a:pPr>
                <a:lnSpc>
                  <a:spcPts val="12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rotator</a:t>
              </a:r>
              <a:endParaRPr lang="en-US" altLang="en-US" sz="1200" dirty="0"/>
            </a:p>
          </p:txBody>
        </p:sp>
        <p:sp>
          <p:nvSpPr>
            <p:cNvPr id="46" name="Line 5"/>
            <p:cNvSpPr>
              <a:spLocks noChangeShapeType="1"/>
            </p:cNvSpPr>
            <p:nvPr/>
          </p:nvSpPr>
          <p:spPr bwMode="auto">
            <a:xfrm flipH="1">
              <a:off x="6350574" y="4272068"/>
              <a:ext cx="684123" cy="13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7034699" y="4154435"/>
              <a:ext cx="894662" cy="24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spcBef>
                  <a:spcPct val="20000"/>
                </a:spcBef>
                <a:buSzPct val="85000"/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4500" indent="-171450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5800" indent="-138113" defTabSz="5476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958850" indent="-134938" defTabSz="547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233488" indent="-134938" defTabSz="547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6906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1478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6050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062288" indent="-134938" defTabSz="547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/>
                <a:t>Polarimeter</a:t>
              </a:r>
              <a:endParaRPr lang="en-US" altLang="en-US" sz="1200" dirty="0"/>
            </a:p>
          </p:txBody>
        </p:sp>
        <p:sp>
          <p:nvSpPr>
            <p:cNvPr id="51" name="Arc 50"/>
            <p:cNvSpPr/>
            <p:nvPr/>
          </p:nvSpPr>
          <p:spPr>
            <a:xfrm>
              <a:off x="7727078" y="2854979"/>
              <a:ext cx="3599914" cy="3552563"/>
            </a:xfrm>
            <a:prstGeom prst="arc">
              <a:avLst>
                <a:gd name="adj1" fmla="val 15479788"/>
                <a:gd name="adj2" fmla="val 20934158"/>
              </a:avLst>
            </a:prstGeom>
            <a:ln w="12700">
              <a:solidFill>
                <a:schemeClr val="tx1"/>
              </a:solidFill>
              <a:headEnd type="stealth" w="sm" len="lg"/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36"/>
            <p:cNvSpPr>
              <a:spLocks/>
            </p:cNvSpPr>
            <p:nvPr/>
          </p:nvSpPr>
          <p:spPr bwMode="auto">
            <a:xfrm rot="18853960" flipH="1">
              <a:off x="5601568" y="4393441"/>
              <a:ext cx="217488" cy="207963"/>
            </a:xfrm>
            <a:custGeom>
              <a:avLst/>
              <a:gdLst>
                <a:gd name="T0" fmla="*/ 0 w 22103"/>
                <a:gd name="T1" fmla="*/ 523 h 22266"/>
                <a:gd name="T2" fmla="*/ 2139063 w 22103"/>
                <a:gd name="T3" fmla="*/ 1942361 h 22266"/>
                <a:gd name="T4" fmla="*/ 48697 w 22103"/>
                <a:gd name="T5" fmla="*/ 1884267 h 222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103" h="22266" fill="none" extrusionOk="0">
                  <a:moveTo>
                    <a:pt x="-1" y="5"/>
                  </a:moveTo>
                  <a:cubicBezTo>
                    <a:pt x="167" y="1"/>
                    <a:pt x="335" y="0"/>
                    <a:pt x="503" y="0"/>
                  </a:cubicBezTo>
                  <a:cubicBezTo>
                    <a:pt x="12432" y="0"/>
                    <a:pt x="22103" y="9670"/>
                    <a:pt x="22103" y="21600"/>
                  </a:cubicBezTo>
                  <a:cubicBezTo>
                    <a:pt x="22103" y="21822"/>
                    <a:pt x="22099" y="22044"/>
                    <a:pt x="22092" y="22265"/>
                  </a:cubicBezTo>
                </a:path>
                <a:path w="22103" h="22266" stroke="0" extrusionOk="0">
                  <a:moveTo>
                    <a:pt x="-1" y="5"/>
                  </a:moveTo>
                  <a:cubicBezTo>
                    <a:pt x="167" y="1"/>
                    <a:pt x="335" y="0"/>
                    <a:pt x="503" y="0"/>
                  </a:cubicBezTo>
                  <a:cubicBezTo>
                    <a:pt x="12432" y="0"/>
                    <a:pt x="22103" y="9670"/>
                    <a:pt x="22103" y="21600"/>
                  </a:cubicBezTo>
                  <a:cubicBezTo>
                    <a:pt x="22103" y="21822"/>
                    <a:pt x="22099" y="22044"/>
                    <a:pt x="22092" y="22265"/>
                  </a:cubicBezTo>
                  <a:lnTo>
                    <a:pt x="503" y="21600"/>
                  </a:lnTo>
                  <a:lnTo>
                    <a:pt x="-1" y="5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TextBox 1"/>
            <p:cNvSpPr txBox="1">
              <a:spLocks noChangeArrowheads="1"/>
            </p:cNvSpPr>
            <p:nvPr/>
          </p:nvSpPr>
          <p:spPr bwMode="auto">
            <a:xfrm>
              <a:off x="4839568" y="4353753"/>
              <a:ext cx="1066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SzPct val="70000"/>
                <a:buFont typeface="Arial" panose="020B0604020202020204" pitchFamily="34" charset="0"/>
                <a:buNone/>
              </a:pPr>
              <a:r>
                <a:rPr lang="en-US" altLang="en-US" sz="1400" dirty="0" smtClean="0"/>
                <a:t>71</a:t>
              </a:r>
              <a:r>
                <a:rPr lang="en-US" altLang="en-US" sz="1400" dirty="0" smtClean="0">
                  <a:sym typeface="Symbol" panose="05050102010706020507" pitchFamily="18" charset="2"/>
                </a:rPr>
                <a:t></a:t>
              </a:r>
              <a:endParaRPr lang="en-US" altLang="en-US" sz="1400" dirty="0">
                <a:sym typeface="Symbol" panose="05050102010706020507" pitchFamily="18" charset="2"/>
              </a:endParaRPr>
            </a:p>
          </p:txBody>
        </p:sp>
        <p:sp>
          <p:nvSpPr>
            <p:cNvPr id="54" name="AutoShape 7"/>
            <p:cNvSpPr>
              <a:spLocks/>
            </p:cNvSpPr>
            <p:nvPr/>
          </p:nvSpPr>
          <p:spPr bwMode="auto">
            <a:xfrm rot="7477200" flipH="1">
              <a:off x="6672330" y="4495977"/>
              <a:ext cx="142875" cy="638462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872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2B4EE-211C-C744-8907-BA289F339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/>
              <a:t>Overall layout of JLEIC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altLang="en-US" dirty="0"/>
              <a:t>Electron complex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>
                <a:sym typeface="Symbol" panose="05050102010706020507" pitchFamily="18" charset="2"/>
              </a:rPr>
              <a:t>CEBAF as a full-energy injector</a:t>
            </a:r>
            <a:endParaRPr lang="en-US" altLang="en-US" sz="16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>
                <a:sym typeface="Symbol" panose="05050102010706020507" pitchFamily="18" charset="2"/>
              </a:rPr>
              <a:t>Electron collider ring</a:t>
            </a:r>
            <a:endParaRPr lang="en-US" sz="16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>
                <a:sym typeface="Symbol" panose="05050102010706020507" pitchFamily="18" charset="2"/>
              </a:rPr>
              <a:t>Electron polarization</a:t>
            </a:r>
            <a:endParaRPr lang="en-US" altLang="en-US" sz="1600" dirty="0"/>
          </a:p>
          <a:p>
            <a:pPr>
              <a:spcAft>
                <a:spcPts val="600"/>
              </a:spcAft>
            </a:pPr>
            <a:r>
              <a:rPr lang="en-US" altLang="en-US" dirty="0"/>
              <a:t>Ion complex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>
                <a:sym typeface="Symbol" panose="05050102010706020507" pitchFamily="18" charset="2"/>
              </a:rPr>
              <a:t>Ion injector complex: ion sources, linac, and booster</a:t>
            </a:r>
            <a:endParaRPr lang="en-US" altLang="en-US" sz="16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>
                <a:sym typeface="Symbol" panose="05050102010706020507" pitchFamily="18" charset="2"/>
              </a:rPr>
              <a:t>Ion collider ring</a:t>
            </a:r>
            <a:endParaRPr lang="en-US" sz="16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>
                <a:sym typeface="Symbol" panose="05050102010706020507" pitchFamily="18" charset="2"/>
              </a:rPr>
              <a:t>Ion polarization</a:t>
            </a:r>
            <a:endParaRPr lang="en-US" altLang="en-US" sz="16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>
                <a:sym typeface="Symbol" panose="05050102010706020507" pitchFamily="18" charset="2"/>
              </a:rPr>
              <a:t>Crab crossing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>
                <a:sym typeface="Symbol" panose="05050102010706020507" pitchFamily="18" charset="2"/>
              </a:rPr>
              <a:t>Electron cooling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en-US" altLang="en-US" dirty="0" smtClean="0"/>
              <a:t>Summary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814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JLEIC 6T Dipole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Based on the SIS 300 prototype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dipole </a:t>
            </a:r>
            <a:r>
              <a:rPr lang="en-US" sz="1800" dirty="0"/>
              <a:t>design:</a:t>
            </a:r>
          </a:p>
          <a:p>
            <a:pPr lvl="1"/>
            <a:r>
              <a:rPr lang="en-US" sz="1600" dirty="0"/>
              <a:t>6 T central field</a:t>
            </a:r>
          </a:p>
          <a:p>
            <a:pPr lvl="1"/>
            <a:r>
              <a:rPr lang="en-US" sz="1600" dirty="0"/>
              <a:t>100 mm coil aperture </a:t>
            </a:r>
          </a:p>
          <a:p>
            <a:pPr lvl="1"/>
            <a:r>
              <a:rPr lang="en-US" sz="1600" dirty="0"/>
              <a:t>2.6 m long</a:t>
            </a:r>
          </a:p>
          <a:p>
            <a:pPr lvl="1"/>
            <a:r>
              <a:rPr lang="en-US" sz="1600" dirty="0"/>
              <a:t>Two layer cos-theta  magnet design</a:t>
            </a:r>
          </a:p>
          <a:p>
            <a:pPr lvl="1"/>
            <a:r>
              <a:rPr lang="en-US" sz="1600" dirty="0"/>
              <a:t>Uses cored Rutherford cable</a:t>
            </a:r>
          </a:p>
          <a:p>
            <a:r>
              <a:rPr lang="en-US" sz="1800" dirty="0"/>
              <a:t>Cold Mass OD: ~0.52 m</a:t>
            </a:r>
          </a:p>
          <a:p>
            <a:r>
              <a:rPr lang="en-US" sz="1800" dirty="0"/>
              <a:t>Cryostat OD: 1.0 m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370" y="2019708"/>
            <a:ext cx="2250620" cy="4307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6156"/>
          <a:stretch/>
        </p:blipFill>
        <p:spPr>
          <a:xfrm>
            <a:off x="335692" y="4058810"/>
            <a:ext cx="7807706" cy="2408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921" y="846468"/>
            <a:ext cx="3928037" cy="3205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415" y="429246"/>
            <a:ext cx="4089314" cy="15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2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Collider Ring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chromaticity compensation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537839"/>
            <a:ext cx="9966960" cy="4665130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3788410" y="3291840"/>
            <a:ext cx="0" cy="3657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59292" y="2841307"/>
            <a:ext cx="389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  <a:ea typeface="MS PGothic" panose="020B0600070205080204" pitchFamily="34" charset="-128"/>
              </a:rPr>
              <a:t>IP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 flipV="1">
            <a:off x="3413760" y="3115945"/>
            <a:ext cx="374650" cy="17589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3245484" y="2590800"/>
            <a:ext cx="2462849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4791075" y="2590800"/>
            <a:ext cx="917258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708333" y="2359557"/>
            <a:ext cx="13965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Crab cavities</a:t>
            </a:r>
            <a:endParaRPr lang="en-US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2657475" y="3657600"/>
            <a:ext cx="128272" cy="561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V="1">
            <a:off x="2781300" y="3657599"/>
            <a:ext cx="4447" cy="58102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2399380" y="3217293"/>
                <a:ext cx="1453539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−</m:t>
                    </m:r>
                    <m:r>
                      <a:rPr lang="en-US" altLang="en-US" i="1" dirty="0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𝐼</m:t>
                    </m:r>
                  </m:oMath>
                </a14:m>
                <a:r>
                  <a:rPr lang="en-US" altLang="en-US" dirty="0" smtClean="0"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 sextupole </a:t>
                </a:r>
              </a:p>
              <a:p>
                <a:pPr algn="ctr"/>
                <a:r>
                  <a:rPr lang="en-US" altLang="en-US" dirty="0" smtClean="0"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pairs</a:t>
                </a:r>
                <a:endParaRPr lang="en-US" altLang="en-US" dirty="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9380" y="3217293"/>
                <a:ext cx="1453539" cy="646331"/>
              </a:xfrm>
              <a:prstGeom prst="rect">
                <a:avLst/>
              </a:prstGeom>
              <a:blipFill>
                <a:blip r:embed="rId3"/>
                <a:stretch>
                  <a:fillRect t="-5660" r="-2941" b="-14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3062013" y="3870278"/>
            <a:ext cx="0" cy="8028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H="1" flipV="1">
            <a:off x="3043841" y="3870278"/>
            <a:ext cx="170571" cy="77792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5211157" y="3650946"/>
            <a:ext cx="128272" cy="561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V="1">
            <a:off x="5334982" y="3650945"/>
            <a:ext cx="4447" cy="58102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6"/>
              <p:cNvSpPr txBox="1">
                <a:spLocks noChangeArrowheads="1"/>
              </p:cNvSpPr>
              <p:nvPr/>
            </p:nvSpPr>
            <p:spPr bwMode="auto">
              <a:xfrm>
                <a:off x="5339429" y="3365379"/>
                <a:ext cx="1453539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−</m:t>
                    </m:r>
                    <m:r>
                      <a:rPr lang="en-US" altLang="en-US" i="1" dirty="0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𝐼</m:t>
                    </m:r>
                  </m:oMath>
                </a14:m>
                <a:r>
                  <a:rPr lang="en-US" altLang="en-US" dirty="0" smtClean="0"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 sextupole </a:t>
                </a:r>
              </a:p>
              <a:p>
                <a:pPr algn="ctr"/>
                <a:r>
                  <a:rPr lang="en-US" altLang="en-US" dirty="0" smtClean="0"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pairs</a:t>
                </a:r>
                <a:endParaRPr lang="en-US" altLang="en-US" dirty="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9429" y="3365379"/>
                <a:ext cx="1453539" cy="646331"/>
              </a:xfrm>
              <a:prstGeom prst="rect">
                <a:avLst/>
              </a:prstGeom>
              <a:blipFill>
                <a:blip r:embed="rId4"/>
                <a:stretch>
                  <a:fillRect t="-4717" r="-2941" b="-14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5"/>
          <p:cNvSpPr>
            <a:spLocks noChangeShapeType="1"/>
          </p:cNvSpPr>
          <p:nvPr/>
        </p:nvSpPr>
        <p:spPr bwMode="auto">
          <a:xfrm flipV="1">
            <a:off x="4855584" y="3657600"/>
            <a:ext cx="483845" cy="1015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 flipV="1">
            <a:off x="4953062" y="3657600"/>
            <a:ext cx="386366" cy="997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87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Crabbing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crossing angle is necessary to avoid parasitic collisions due to short bunch spacing, make space for machine elements, improve detection and reduce detector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Content Placeholder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94" y="2190837"/>
            <a:ext cx="3304468" cy="15462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00183" y="264079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 luminosity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dynamics issues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0268" y="4490377"/>
            <a:ext cx="3506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head-on collision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restored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of 12 luminosity increase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compared to uncorrected case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60" y="4001267"/>
            <a:ext cx="4287935" cy="23464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47316" y="1946377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crabbing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7614" y="372524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crabbing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7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Crab Crossing Scheme of JLEIC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en-US" sz="2000" dirty="0">
                    <a:sym typeface="Symbol" panose="05050102010706020507" pitchFamily="18" charset="2"/>
                  </a:rPr>
                  <a:t>Local compensation scheme: </a:t>
                </a:r>
                <a:r>
                  <a:rPr lang="en-US" altLang="en-US" sz="2000" dirty="0" smtClean="0">
                    <a:sym typeface="Symbol" panose="05050102010706020507" pitchFamily="18" charset="2"/>
                  </a:rPr>
                  <a:t/>
                </a:r>
                <a:br>
                  <a:rPr lang="en-US" altLang="en-US" sz="2000" dirty="0" smtClean="0">
                    <a:sym typeface="Symbol" panose="05050102010706020507" pitchFamily="18" charset="2"/>
                  </a:rPr>
                </a:br>
                <a:r>
                  <a:rPr lang="en-US" altLang="en-US" sz="2000" dirty="0" smtClean="0">
                    <a:sym typeface="Symbol" panose="05050102010706020507" pitchFamily="18" charset="2"/>
                  </a:rPr>
                  <a:t>set 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of crab cavities upstream and </a:t>
                </a:r>
                <a:r>
                  <a:rPr lang="en-US" altLang="en-US" sz="2000" dirty="0" smtClean="0">
                    <a:sym typeface="Symbol" panose="05050102010706020507" pitchFamily="18" charset="2"/>
                  </a:rPr>
                  <a:t/>
                </a:r>
                <a:br>
                  <a:rPr lang="en-US" altLang="en-US" sz="2000" dirty="0" smtClean="0">
                    <a:sym typeface="Symbol" panose="05050102010706020507" pitchFamily="18" charset="2"/>
                  </a:rPr>
                </a:br>
                <a:r>
                  <a:rPr lang="en-US" altLang="en-US" sz="2000" dirty="0" smtClean="0">
                    <a:sym typeface="Symbol" panose="05050102010706020507" pitchFamily="18" charset="2"/>
                  </a:rPr>
                  <a:t>downstream 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of IP</a:t>
                </a:r>
              </a:p>
              <a:p>
                <a:r>
                  <a:rPr lang="en-US" altLang="en-US" sz="2000" dirty="0">
                    <a:sym typeface="Symbol" panose="05050102010706020507" pitchFamily="18" charset="2"/>
                  </a:rPr>
                  <a:t>Locations of horizontal chromatic </a:t>
                </a:r>
                <a:r>
                  <a:rPr lang="en-US" altLang="en-US" sz="2000" dirty="0" smtClean="0">
                    <a:sym typeface="Symbol" panose="05050102010706020507" pitchFamily="18" charset="2"/>
                  </a:rPr>
                  <a:t/>
                </a:r>
                <a:br>
                  <a:rPr lang="en-US" altLang="en-US" sz="2000" dirty="0" smtClean="0">
                    <a:sym typeface="Symbol" panose="05050102010706020507" pitchFamily="18" charset="2"/>
                  </a:rPr>
                </a:br>
                <a:r>
                  <a:rPr lang="en-US" altLang="en-US" sz="2000" dirty="0" smtClean="0">
                    <a:sym typeface="Symbol" panose="05050102010706020507" pitchFamily="18" charset="2"/>
                  </a:rPr>
                  <a:t>sextupoles 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are also adequate for </a:t>
                </a:r>
                <a:r>
                  <a:rPr lang="en-US" altLang="en-US" sz="2000" dirty="0" smtClean="0">
                    <a:sym typeface="Symbol" panose="05050102010706020507" pitchFamily="18" charset="2"/>
                  </a:rPr>
                  <a:t/>
                </a:r>
                <a:br>
                  <a:rPr lang="en-US" altLang="en-US" sz="2000" dirty="0" smtClean="0">
                    <a:sym typeface="Symbol" panose="05050102010706020507" pitchFamily="18" charset="2"/>
                  </a:rPr>
                </a:br>
                <a:r>
                  <a:rPr lang="en-US" altLang="en-US" sz="2000" dirty="0" smtClean="0">
                    <a:sym typeface="Symbol" panose="05050102010706020507" pitchFamily="18" charset="2"/>
                  </a:rPr>
                  <a:t>crab 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cavities: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en-US" sz="1800" dirty="0">
                    <a:sym typeface="Symbol" panose="05050102010706020507" pitchFamily="18" charset="2"/>
                  </a:rPr>
                  <a:t>Right phase advance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en-US" sz="1800" dirty="0">
                    <a:sym typeface="Symbol" panose="05050102010706020507" pitchFamily="18" charset="2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𝛽</m:t>
                        </m:r>
                      </m:e>
                      <m:sub>
                        <m:r>
                          <a:rPr lang="en-US" altLang="en-US" sz="1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en-US" sz="1800" dirty="0">
                    <a:sym typeface="Symbol" panose="05050102010706020507" pitchFamily="18" charset="2"/>
                  </a:rPr>
                  <a:t> values</a:t>
                </a:r>
                <a:endParaRPr lang="en-US" sz="1800" dirty="0">
                  <a:sym typeface="Symbol" panose="05050102010706020507" pitchFamily="18" charset="2"/>
                </a:endParaRPr>
              </a:p>
              <a:p>
                <a:r>
                  <a:rPr lang="en-US" sz="2000" dirty="0"/>
                  <a:t>Found that sextupoles between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crab </a:t>
                </a:r>
                <a:r>
                  <a:rPr lang="en-US" sz="2000" dirty="0"/>
                  <a:t>cavities may lead to emittance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increase</a:t>
                </a:r>
                <a:r>
                  <a:rPr lang="en-US" sz="2000" dirty="0"/>
                  <a:t>, avoid them</a:t>
                </a:r>
              </a:p>
              <a:p>
                <a:r>
                  <a:rPr lang="en-US" sz="2000" dirty="0"/>
                  <a:t>Dispersion at the crab cavities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satisfies </a:t>
                </a:r>
                <a:r>
                  <a:rPr lang="en-US" sz="2000" dirty="0"/>
                  <a:t>the beam stability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criterion</a:t>
                </a:r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6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514349"/>
              </p:ext>
            </p:extLst>
          </p:nvPr>
        </p:nvGraphicFramePr>
        <p:xfrm>
          <a:off x="4825999" y="1141186"/>
          <a:ext cx="7150101" cy="4310924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3399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121">
                  <a:extLst>
                    <a:ext uri="{9D8B030D-6E8A-4147-A177-3AD203B41FA5}">
                      <a16:colId xmlns:a16="http://schemas.microsoft.com/office/drawing/2014/main" val="3456212492"/>
                    </a:ext>
                  </a:extLst>
                </a:gridCol>
                <a:gridCol w="867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72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Proton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Proton</a:t>
                      </a: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Units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0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Beam energy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GeV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0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Bunch frequency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952.6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MHz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0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Crab crossing angle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mrad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Betatron function at </a:t>
                      </a:r>
                      <a:r>
                        <a:rPr lang="en-GB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IP (</a:t>
                      </a:r>
                      <a:r>
                        <a:rPr lang="el-GR" sz="1600" b="0" i="1" kern="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1600" b="0" kern="8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b="0" kern="8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GB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8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Betatron function at crab </a:t>
                      </a:r>
                      <a:r>
                        <a:rPr lang="en-GB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cavity  (</a:t>
                      </a:r>
                      <a:r>
                        <a:rPr lang="el-GR" sz="1600" b="0" i="1" kern="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1600" b="0" kern="8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b="0" kern="800" baseline="30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crab</a:t>
                      </a:r>
                      <a:r>
                        <a:rPr lang="en-GB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450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544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transverse </a:t>
                      </a:r>
                      <a:r>
                        <a:rPr lang="en-GB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voltage (</a:t>
                      </a:r>
                      <a:r>
                        <a:rPr lang="en-US" sz="1600" b="0" i="1" kern="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b="0" kern="8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sz="1600" b="0" kern="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 beam</a:t>
                      </a:r>
                      <a:r>
                        <a:rPr lang="en-GB" sz="1600" b="0" kern="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per side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2.8</a:t>
                      </a:r>
                      <a:endParaRPr lang="en-US" sz="1600" b="0" kern="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18.7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20.6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0" kern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MV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6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No. of cavities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kern="8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0" kern="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542604"/>
                  </a:ext>
                </a:extLst>
              </a:tr>
              <a:tr h="322730">
                <a:tc gridSpan="5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0" kern="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53559532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Transverse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voltage per cavity (</a:t>
                      </a:r>
                      <a:r>
                        <a:rPr lang="en-US" sz="1600" b="0" i="1" kern="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b="0" kern="8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1.4</a:t>
                      </a:r>
                      <a:endParaRPr lang="en-US" sz="1600" b="0" kern="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1.9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1.9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MV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304234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Peak electric field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0" i="1" kern="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0" kern="8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600" b="0" kern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MV/m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55355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Peak magnetic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field (</a:t>
                      </a:r>
                      <a:r>
                        <a:rPr lang="en-US" sz="1600" b="0" i="1" kern="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b="0" kern="8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kern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55.8</a:t>
                      </a:r>
                      <a:endParaRPr lang="en-US" sz="1600" b="0" kern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mT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92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90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</a:t>
            </a:r>
            <a:r>
              <a:rPr lang="en-US" dirty="0"/>
              <a:t>Ring Fed by ERL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Same-cell energy recovery in 476.3 MHz SRF cavities with Harmonic linearizer</a:t>
            </a:r>
          </a:p>
          <a:p>
            <a:r>
              <a:rPr lang="en-US" sz="2000" dirty="0"/>
              <a:t>Uses harmonic kicker to inject and extract from CCR  (divide by 11)</a:t>
            </a:r>
          </a:p>
          <a:p>
            <a:r>
              <a:rPr lang="en-US" sz="2000" dirty="0"/>
              <a:t>Assumes high charge, low rep-rate injector (w/ harmonic linearizer acceleration)</a:t>
            </a:r>
          </a:p>
          <a:p>
            <a:r>
              <a:rPr lang="en-US" sz="2000" dirty="0"/>
              <a:t>Use magnetization flips to compensate ion spin effects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564662"/>
            <a:ext cx="9997440" cy="38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30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Maintaining Ion Beam Emittance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893" y="966055"/>
                <a:ext cx="4716368" cy="5381694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/>
                  <a:t>Proton beam  (CM energy 44.7 GeV):</a:t>
                </a:r>
              </a:p>
              <a:p>
                <a:pPr lvl="1"/>
                <a:r>
                  <a:rPr lang="en-US" sz="1800" dirty="0"/>
                  <a:t>Energy: 100 GeV</a:t>
                </a:r>
              </a:p>
              <a:p>
                <a:pPr lvl="1"/>
                <a:r>
                  <a:rPr lang="en-US" sz="1800" dirty="0"/>
                  <a:t>Proton number: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0.59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800" dirty="0"/>
                  <a:t>  (60%)</a:t>
                </a:r>
              </a:p>
              <a:p>
                <a:pPr lvl="1"/>
                <a:r>
                  <a:rPr lang="en-US" sz="1800" dirty="0"/>
                  <a:t>Normalized emit. (</a:t>
                </a:r>
                <a:r>
                  <a:rPr lang="en-US" sz="1800" dirty="0" err="1"/>
                  <a:t>rms</a:t>
                </a:r>
                <a:r>
                  <a:rPr lang="en-US" sz="1800" dirty="0"/>
                  <a:t>):  1.0/0.2 </a:t>
                </a:r>
                <a:r>
                  <a:rPr lang="el-GR" sz="1800" dirty="0"/>
                  <a:t>μ</a:t>
                </a:r>
                <a:r>
                  <a:rPr lang="en-US" sz="1800" dirty="0"/>
                  <a:t>m</a:t>
                </a:r>
              </a:p>
              <a:p>
                <a:r>
                  <a:rPr lang="en-US" sz="2000" dirty="0"/>
                  <a:t>Electron beam:</a:t>
                </a:r>
              </a:p>
              <a:p>
                <a:pPr lvl="1"/>
                <a:r>
                  <a:rPr lang="en-US" sz="1800" dirty="0"/>
                  <a:t>Current: 3.2 </a:t>
                </a:r>
                <a:r>
                  <a:rPr lang="en-US" sz="1800" dirty="0" err="1"/>
                  <a:t>nC</a:t>
                </a:r>
                <a:r>
                  <a:rPr lang="en-US" sz="1800" dirty="0"/>
                  <a:t>/bunch</a:t>
                </a:r>
              </a:p>
              <a:p>
                <a:pPr lvl="1"/>
                <a:r>
                  <a:rPr lang="en-US" sz="1800" dirty="0"/>
                  <a:t>Beer can shape</a:t>
                </a:r>
              </a:p>
              <a:p>
                <a:pPr lvl="1"/>
                <a:r>
                  <a:rPr lang="en-US" sz="1800" dirty="0"/>
                  <a:t>Radius: 0.528 mm</a:t>
                </a:r>
              </a:p>
              <a:p>
                <a:pPr lvl="1"/>
                <a:r>
                  <a:rPr lang="en-US" sz="1800" dirty="0"/>
                  <a:t>Full bunch length: 3.0 cm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 smtClean="0"/>
                  <a:t>= 0.246 </a:t>
                </a:r>
                <a:r>
                  <a:rPr lang="en-US" sz="1800" dirty="0"/>
                  <a:t>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sz="1800" dirty="0"/>
                  <a:t>=0.184 eV</a:t>
                </a:r>
              </a:p>
              <a:p>
                <a:pPr lvl="1"/>
                <a:r>
                  <a:rPr lang="en-US" sz="1800" dirty="0"/>
                  <a:t>Cooler length: 30 m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 2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3" y="966055"/>
                <a:ext cx="4716368" cy="5381694"/>
              </a:xfrm>
              <a:blipFill>
                <a:blip r:embed="rId2"/>
                <a:stretch>
                  <a:fillRect l="-1164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5339502"/>
                  </p:ext>
                </p:extLst>
              </p:nvPr>
            </p:nvGraphicFramePr>
            <p:xfrm>
              <a:off x="670561" y="4599678"/>
              <a:ext cx="4236719" cy="175260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5697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Initial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Rx (1/s)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Ry (1/s)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Rs</a:t>
                          </a:r>
                          <a:r>
                            <a:rPr lang="en-US" dirty="0"/>
                            <a:t> (1/s)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IBS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b="1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2.216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2.015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0.222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Cooling(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b="1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-2.146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-2.027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-0.235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Total</a:t>
                          </a:r>
                          <a:r>
                            <a:rPr lang="en-US" sz="1400" b="1" dirty="0">
                              <a:solidFill>
                                <a:srgbClr val="0000FF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b="1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7.069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-1.132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-1.231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5339502"/>
                  </p:ext>
                </p:extLst>
              </p:nvPr>
            </p:nvGraphicFramePr>
            <p:xfrm>
              <a:off x="670561" y="4599678"/>
              <a:ext cx="4236719" cy="175260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5697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Initial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Rx (1/s)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Ry (1/s)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Rs</a:t>
                          </a:r>
                          <a:r>
                            <a:rPr lang="en-US" dirty="0"/>
                            <a:t> (1/s)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8" t="-181967" r="-172374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2.216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2.015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0.222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8" t="-281967" r="-172374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-2.146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-2.027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-0.235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8" t="-381967" r="-172374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7.069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-1.132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-1.231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ontent Placeholder 2"/>
              <p:cNvSpPr txBox="1">
                <a:spLocks/>
              </p:cNvSpPr>
              <p:nvPr/>
            </p:nvSpPr>
            <p:spPr>
              <a:xfrm>
                <a:off x="6225953" y="970584"/>
                <a:ext cx="4716368" cy="53816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/>
                  <a:t>Momentum spread: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000" dirty="0"/>
              </a:p>
              <a:p>
                <a:r>
                  <a:rPr lang="en-US" sz="2000" dirty="0"/>
                  <a:t>Bunch length (</a:t>
                </a:r>
                <a:r>
                  <a:rPr lang="en-US" sz="2000" dirty="0" err="1"/>
                  <a:t>rms</a:t>
                </a:r>
                <a:r>
                  <a:rPr lang="en-US" sz="2000" dirty="0"/>
                  <a:t>): 4 cm</a:t>
                </a:r>
              </a:p>
              <a:p>
                <a:r>
                  <a:rPr lang="en-US" sz="2000" dirty="0"/>
                  <a:t>Dispersion at cooler: 2.0/0.8 m</a:t>
                </a:r>
              </a:p>
              <a:p>
                <a:r>
                  <a:rPr lang="en-US" sz="2000" dirty="0"/>
                  <a:t>Transverse coupling: 50% </a:t>
                </a:r>
              </a:p>
            </p:txBody>
          </p:sp>
        </mc:Choice>
        <mc:Fallback xmlns="">
          <p:sp>
            <p:nvSpPr>
              <p:cNvPr id="7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953" y="970584"/>
                <a:ext cx="4716368" cy="5381694"/>
              </a:xfrm>
              <a:prstGeom prst="rect">
                <a:avLst/>
              </a:prstGeom>
              <a:blipFill>
                <a:blip r:embed="rId4"/>
                <a:stretch>
                  <a:fillRect l="-1163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A2E4A9BB-51BC-B046-AA3B-738B49E46B9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25952" y="2697480"/>
            <a:ext cx="5562187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8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Figure-8 concept: Spin precession in one arc is exactly cancelled in the other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Spin stabilization by small fields: </a:t>
            </a:r>
            <a:r>
              <a:rPr lang="en-US" sz="2000" dirty="0">
                <a:solidFill>
                  <a:srgbClr val="0000FF"/>
                </a:solidFill>
              </a:rPr>
              <a:t>~3 Tm</a:t>
            </a:r>
            <a:r>
              <a:rPr lang="en-US" sz="2000" dirty="0"/>
              <a:t> vs. </a:t>
            </a:r>
            <a:r>
              <a:rPr lang="en-US" sz="2000" dirty="0">
                <a:solidFill>
                  <a:srgbClr val="FF0000"/>
                </a:solidFill>
              </a:rPr>
              <a:t>&lt; 400 Tm</a:t>
            </a:r>
            <a:r>
              <a:rPr lang="en-US" sz="2000" dirty="0"/>
              <a:t> for deuterons at 100 GeV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800" dirty="0"/>
              <a:t>Criterion: induced spin rotation &gt;&gt; spin rotation due to orbit errors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</a:rPr>
              <a:t>3D spin rotator</a:t>
            </a:r>
            <a:r>
              <a:rPr lang="en-US" sz="2000" dirty="0"/>
              <a:t>: combination of small rotations about different axes provides </a:t>
            </a:r>
            <a:br>
              <a:rPr lang="en-US" sz="2000" dirty="0"/>
            </a:br>
            <a:r>
              <a:rPr lang="en-US" sz="2000" dirty="0"/>
              <a:t>any polarization orientation at any point in the collider ring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No effect on the orbit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Polarized deuterons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Frequent adiabatic spin flips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397483" y="3226125"/>
            <a:ext cx="6508641" cy="2841299"/>
            <a:chOff x="1540" y="2870"/>
            <a:chExt cx="2679" cy="117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" y="2870"/>
              <a:ext cx="2679" cy="1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589" y="3178"/>
              <a:ext cx="106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047" y="3177"/>
              <a:ext cx="107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577" y="3264"/>
              <a:ext cx="145" cy="83"/>
            </a:xfrm>
            <a:prstGeom prst="line">
              <a:avLst/>
            </a:prstGeom>
            <a:noFill/>
            <a:ln w="1524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3038" y="3271"/>
              <a:ext cx="124" cy="72"/>
            </a:xfrm>
            <a:prstGeom prst="line">
              <a:avLst/>
            </a:prstGeom>
            <a:noFill/>
            <a:ln w="1524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666" y="3637"/>
              <a:ext cx="397" cy="2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>
                  <a:solidFill>
                    <a:srgbClr val="0000FF"/>
                  </a:solidFill>
                  <a:latin typeface="Symbol" panose="05050102010706020507" pitchFamily="18" charset="2"/>
                  <a:ea typeface="ＭＳ Ｐゴシック" panose="020B0600070205080204" pitchFamily="34" charset="-128"/>
                  <a:sym typeface="Symbol" panose="05050102010706020507" pitchFamily="18" charset="2"/>
                </a:rPr>
                <a:t>n = 0</a:t>
              </a:r>
              <a:endParaRPr lang="ru-RU" altLang="en-US" sz="1600" b="1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314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3D </a:t>
            </a:r>
            <a:r>
              <a:rPr lang="en-US" dirty="0"/>
              <a:t>Spin Rotator </a:t>
            </a:r>
            <a:r>
              <a:rPr lang="en-US" dirty="0" smtClean="0"/>
              <a:t>below 100 GeV/c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17" y="966055"/>
            <a:ext cx="11285837" cy="5381694"/>
          </a:xfrm>
        </p:spPr>
        <p:txBody>
          <a:bodyPr>
            <a:noAutofit/>
          </a:bodyPr>
          <a:lstStyle/>
          <a:p>
            <a:r>
              <a:rPr lang="en-US" altLang="en-US" sz="2000" dirty="0"/>
              <a:t>Provides control of the radial, vertical, and longitudinal spin components</a:t>
            </a:r>
          </a:p>
          <a:p>
            <a:r>
              <a:rPr lang="en-US" altLang="en-US" sz="2000" dirty="0"/>
              <a:t>Module for control of the radial component (fixed radial orbit bump)</a:t>
            </a:r>
          </a:p>
          <a:p>
            <a:endParaRPr lang="en-US" altLang="en-US" sz="2000" dirty="0">
              <a:sym typeface="Symbol" panose="05050102010706020507" pitchFamily="18" charset="2"/>
            </a:endParaRPr>
          </a:p>
          <a:p>
            <a:endParaRPr lang="en-US" altLang="en-US" sz="20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US" altLang="en-US" sz="2000" dirty="0" smtClean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US" altLang="en-US" sz="2000" dirty="0">
              <a:sym typeface="Symbol" panose="05050102010706020507" pitchFamily="18" charset="2"/>
            </a:endParaRPr>
          </a:p>
          <a:p>
            <a:r>
              <a:rPr lang="en-US" altLang="en-US" sz="2000" dirty="0"/>
              <a:t>Module for control of the vertical </a:t>
            </a:r>
            <a:br>
              <a:rPr lang="en-US" altLang="en-US" sz="2000" dirty="0"/>
            </a:br>
            <a:r>
              <a:rPr lang="en-US" altLang="en-US" sz="2000" dirty="0"/>
              <a:t>component (fixed vertical orbit bump)</a:t>
            </a:r>
          </a:p>
          <a:p>
            <a:endParaRPr lang="en-US" altLang="en-US" sz="20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US" altLang="en-US" sz="1800" dirty="0" smtClean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US" altLang="en-US" sz="1800" dirty="0">
              <a:sym typeface="Symbol" panose="05050102010706020507" pitchFamily="18" charset="2"/>
            </a:endParaRPr>
          </a:p>
          <a:p>
            <a:r>
              <a:rPr lang="en-US" altLang="en-US" sz="2000" dirty="0"/>
              <a:t>Module for control of the longitudinal </a:t>
            </a:r>
            <a:br>
              <a:rPr lang="en-US" altLang="en-US" sz="2000" dirty="0"/>
            </a:br>
            <a:r>
              <a:rPr lang="en-US" altLang="en-US" sz="2000" dirty="0"/>
              <a:t>component</a:t>
            </a:r>
            <a:endParaRPr lang="en-US" altLang="en-US" sz="2000" dirty="0">
              <a:sym typeface="Symbol" panose="05050102010706020507" pitchFamily="18" charset="2"/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Рисунок 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886060"/>
            <a:ext cx="31400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4095392"/>
            <a:ext cx="31448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034471"/>
              </p:ext>
            </p:extLst>
          </p:nvPr>
        </p:nvGraphicFramePr>
        <p:xfrm>
          <a:off x="2581274" y="5599964"/>
          <a:ext cx="11271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Bitmap Image" r:id="rId5" imgW="1438095" imgH="771429" progId="Paint.Picture">
                  <p:embed/>
                </p:oleObj>
              </mc:Choice>
              <mc:Fallback>
                <p:oleObj name="Bitmap Image" r:id="rId5" imgW="1438095" imgH="771429" progId="Paint.Picture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4" y="5599964"/>
                        <a:ext cx="112712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1" descr="160622_fig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4" y="2211140"/>
            <a:ext cx="41052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160622_fig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399" y="3863727"/>
            <a:ext cx="444182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3"/>
          <p:cNvSpPr>
            <a:spLocks/>
          </p:cNvSpPr>
          <p:nvPr/>
        </p:nvSpPr>
        <p:spPr bwMode="auto">
          <a:xfrm>
            <a:off x="5795962" y="1838077"/>
            <a:ext cx="390525" cy="4264025"/>
          </a:xfrm>
          <a:prstGeom prst="rightBrace">
            <a:avLst>
              <a:gd name="adj1" fmla="val 114646"/>
              <a:gd name="adj2" fmla="val 21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9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defTabSz="914400" eaLnBrk="0" hangingPunct="0"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rot="10800000" flipH="1">
            <a:off x="7661274" y="3465265"/>
            <a:ext cx="581025" cy="21955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US" sz="2400">
              <a:solidFill>
                <a:srgbClr val="000000"/>
              </a:solidFill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rot="10800000" flipH="1">
            <a:off x="10334624" y="3924052"/>
            <a:ext cx="0" cy="14112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US" sz="2400">
              <a:solidFill>
                <a:srgbClr val="000000"/>
              </a:solidFill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0129837" y="3533527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9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defTabSz="914400" eaLnBrk="0" hangingPunct="0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IP</a:t>
            </a:r>
            <a:endParaRPr lang="en-US" altLang="ru-RU" sz="1800" b="1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rot="10800000">
            <a:off x="8405812" y="5179765"/>
            <a:ext cx="541337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US" sz="2400">
              <a:solidFill>
                <a:srgbClr val="000000"/>
              </a:solidFill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8350249" y="4778127"/>
            <a:ext cx="60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9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defTabSz="914400" eaLnBrk="0" hangingPunct="0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</a:rPr>
              <a:t>ions</a:t>
            </a:r>
            <a:endParaRPr lang="en-US" altLang="ru-RU" sz="1800" b="1" dirty="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7432674" y="1850777"/>
            <a:ext cx="180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9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defTabSz="914400" eaLnBrk="0" hangingPunct="0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FF"/>
                </a:solidFill>
              </a:rPr>
              <a:t>3D spin rotator</a:t>
            </a:r>
            <a:endParaRPr lang="en-US" altLang="ru-RU" sz="1800" b="1" dirty="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73163" y="3070005"/>
                <a:ext cx="3617722" cy="29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=7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=16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𝑑𝑖𝑝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𝑠𝑜𝑙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163" y="3070005"/>
                <a:ext cx="3617722" cy="298030"/>
              </a:xfrm>
              <a:prstGeom prst="rect">
                <a:avLst/>
              </a:prstGeom>
              <a:blipFill>
                <a:blip r:embed="rId10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76338" y="6229455"/>
                <a:ext cx="3930756" cy="291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=0.6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𝑧𝑖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𝑧𝑖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𝑜𝑟𝑏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0.31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338" y="6229455"/>
                <a:ext cx="3930756" cy="2916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021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0E15B-7EE8-2243-8290-1FD9C8F86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Spin Rotator </a:t>
            </a:r>
            <a:r>
              <a:rPr lang="en-US" dirty="0" smtClean="0"/>
              <a:t>above 100 GeV/c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CC8DA-3B77-894D-8256-23725E2A5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074" name="Picture 2" descr="page389image3877472">
            <a:extLst>
              <a:ext uri="{FF2B5EF4-FFF2-40B4-BE49-F238E27FC236}">
                <a16:creationId xmlns:a16="http://schemas.microsoft.com/office/drawing/2014/main" id="{3BDA7C3E-FD96-2E4C-98FD-F8F5E97FD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18" y="1051645"/>
            <a:ext cx="9606999" cy="150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60896D-7FA0-AB4E-A56B-13AC55A557BE}"/>
              </a:ext>
            </a:extLst>
          </p:cNvPr>
          <p:cNvSpPr txBox="1"/>
          <p:nvPr/>
        </p:nvSpPr>
        <p:spPr>
          <a:xfrm>
            <a:off x="1683324" y="2992583"/>
            <a:ext cx="32315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Longitudinal Polarization at 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3F829-D1A5-0B4F-9575-E555B13B4648}"/>
              </a:ext>
            </a:extLst>
          </p:cNvPr>
          <p:cNvSpPr txBox="1"/>
          <p:nvPr/>
        </p:nvSpPr>
        <p:spPr>
          <a:xfrm>
            <a:off x="6884251" y="2977556"/>
            <a:ext cx="32315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Radial Polarization at IP</a:t>
            </a:r>
          </a:p>
        </p:txBody>
      </p:sp>
      <p:pic>
        <p:nvPicPr>
          <p:cNvPr id="3076" name="Picture 4" descr="page390image1741568">
            <a:extLst>
              <a:ext uri="{FF2B5EF4-FFF2-40B4-BE49-F238E27FC236}">
                <a16:creationId xmlns:a16="http://schemas.microsoft.com/office/drawing/2014/main" id="{94C78D68-2220-9D47-A53F-02CCCD42A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77" y="3517602"/>
            <a:ext cx="4792250" cy="254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age390image3816096">
            <a:extLst>
              <a:ext uri="{FF2B5EF4-FFF2-40B4-BE49-F238E27FC236}">
                <a16:creationId xmlns:a16="http://schemas.microsoft.com/office/drawing/2014/main" id="{ABE50094-7CCC-2841-AA0F-54D6D6CC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150" y="3435865"/>
            <a:ext cx="4792250" cy="251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8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Interaction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luminosity and acceptance performance in the whole energy range</a:t>
            </a:r>
          </a:p>
          <a:p>
            <a:r>
              <a:rPr lang="en-US" dirty="0" smtClean="0"/>
              <a:t>Conventional </a:t>
            </a:r>
            <a:r>
              <a:rPr lang="en-US" dirty="0" err="1" smtClean="0"/>
              <a:t>NbTi</a:t>
            </a:r>
            <a:r>
              <a:rPr lang="en-US" dirty="0" smtClean="0"/>
              <a:t> technology</a:t>
            </a:r>
          </a:p>
          <a:p>
            <a:r>
              <a:rPr lang="en-US" dirty="0" smtClean="0"/>
              <a:t>Secondary focus with high dispersion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59" y="2223794"/>
            <a:ext cx="5735901" cy="40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Layout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822172"/>
            <a:ext cx="4495800" cy="3437408"/>
          </a:xfrm>
        </p:spPr>
        <p:txBody>
          <a:bodyPr>
            <a:noAutofit/>
          </a:bodyPr>
          <a:lstStyle/>
          <a:p>
            <a:r>
              <a:rPr lang="en-US" altLang="en-US" sz="1800" dirty="0" smtClean="0">
                <a:solidFill>
                  <a:schemeClr val="tx1"/>
                </a:solidFill>
              </a:rPr>
              <a:t>Electron complex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CEBAF</a:t>
            </a:r>
            <a:endParaRPr lang="en-US" sz="16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Electron collider ring: 3-12 GeV/c</a:t>
            </a:r>
          </a:p>
          <a:p>
            <a:r>
              <a:rPr lang="en-US" altLang="en-US" sz="1800" dirty="0" smtClean="0">
                <a:solidFill>
                  <a:schemeClr val="tx1"/>
                </a:solidFill>
              </a:rPr>
              <a:t>Ion complex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Ion source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SRF linac: 150 MeV for protons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Low Energy Booster: 8.9 GeV/c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/>
              <a:t>High Energy Booster: 13 GeV/c</a:t>
            </a:r>
            <a:endParaRPr lang="en-US" altLang="en-US" sz="1600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Ion collider ring: 200 GeV/c</a:t>
            </a:r>
            <a:endParaRPr lang="en-US" altLang="en-US" sz="1600" dirty="0">
              <a:solidFill>
                <a:schemeClr val="tx1"/>
              </a:solidFill>
            </a:endParaRPr>
          </a:p>
          <a:p>
            <a:r>
              <a:rPr lang="en-US" altLang="en-US" sz="1800" dirty="0" smtClean="0">
                <a:solidFill>
                  <a:schemeClr val="tx1"/>
                </a:solidFill>
              </a:rPr>
              <a:t>Up to two detectors at </a:t>
            </a:r>
            <a:br>
              <a:rPr lang="en-US" altLang="en-US" sz="1800" dirty="0" smtClean="0">
                <a:solidFill>
                  <a:schemeClr val="tx1"/>
                </a:solidFill>
              </a:rPr>
            </a:br>
            <a:r>
              <a:rPr lang="en-US" altLang="en-US" sz="1800" dirty="0" smtClean="0">
                <a:solidFill>
                  <a:schemeClr val="tx1"/>
                </a:solidFill>
              </a:rPr>
              <a:t>minimum background </a:t>
            </a:r>
            <a:br>
              <a:rPr lang="en-US" altLang="en-US" sz="1800" dirty="0" smtClean="0">
                <a:solidFill>
                  <a:schemeClr val="tx1"/>
                </a:solidFill>
              </a:rPr>
            </a:br>
            <a:r>
              <a:rPr lang="en-US" altLang="en-US" sz="1800" dirty="0" smtClean="0">
                <a:solidFill>
                  <a:schemeClr val="tx1"/>
                </a:solidFill>
              </a:rPr>
              <a:t>locations</a:t>
            </a:r>
          </a:p>
          <a:p>
            <a:pPr marL="0" indent="0" algn="ctr">
              <a:buNone/>
            </a:pPr>
            <a:endParaRPr lang="en-US" altLang="en-US" sz="1600" dirty="0"/>
          </a:p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03E215-CA22-F540-B018-051ABC6F7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8" t="18662" r="6104" b="22671"/>
          <a:stretch/>
        </p:blipFill>
        <p:spPr>
          <a:xfrm>
            <a:off x="4001618" y="888403"/>
            <a:ext cx="8138160" cy="4023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406E7-F3B9-364A-9927-D6D876D69D4D}"/>
              </a:ext>
            </a:extLst>
          </p:cNvPr>
          <p:cNvSpPr txBox="1"/>
          <p:nvPr/>
        </p:nvSpPr>
        <p:spPr>
          <a:xfrm>
            <a:off x="6411543" y="324177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65666B-86C6-8F4C-B4E4-A9A925DE72FD}"/>
              </a:ext>
            </a:extLst>
          </p:cNvPr>
          <p:cNvSpPr txBox="1"/>
          <p:nvPr/>
        </p:nvSpPr>
        <p:spPr>
          <a:xfrm>
            <a:off x="6909028" y="4081583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CEBAF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E9D36-1D09-6346-B8FF-6AE7F7B9EB03}"/>
              </a:ext>
            </a:extLst>
          </p:cNvPr>
          <p:cNvSpPr txBox="1"/>
          <p:nvPr/>
        </p:nvSpPr>
        <p:spPr>
          <a:xfrm>
            <a:off x="4149786" y="3611111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3B2D-B18E-0F4C-8653-E1984168D55C}"/>
              </a:ext>
            </a:extLst>
          </p:cNvPr>
          <p:cNvSpPr txBox="1"/>
          <p:nvPr/>
        </p:nvSpPr>
        <p:spPr>
          <a:xfrm rot="268195">
            <a:off x="5325748" y="2095867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MeV Ion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64E3D-2A3E-DF47-9552-AAD6A21567B2}"/>
              </a:ext>
            </a:extLst>
          </p:cNvPr>
          <p:cNvSpPr txBox="1"/>
          <p:nvPr/>
        </p:nvSpPr>
        <p:spPr>
          <a:xfrm>
            <a:off x="7029044" y="2696248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energy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8.9 GeV/c Booster</a:t>
            </a:r>
            <a:endParaRPr 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07A1C-843C-FB43-9CD3-F6BB85BC0DD8}"/>
              </a:ext>
            </a:extLst>
          </p:cNvPr>
          <p:cNvSpPr txBox="1"/>
          <p:nvPr/>
        </p:nvSpPr>
        <p:spPr>
          <a:xfrm>
            <a:off x="4325527" y="1132396"/>
            <a:ext cx="11993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GeV/c </a:t>
            </a:r>
            <a:b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</a:t>
            </a:r>
            <a:b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</a:t>
            </a:r>
            <a:endParaRPr 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2CBFD6-0325-6F46-979E-4CE2445C7D99}"/>
              </a:ext>
            </a:extLst>
          </p:cNvPr>
          <p:cNvSpPr txBox="1"/>
          <p:nvPr/>
        </p:nvSpPr>
        <p:spPr>
          <a:xfrm>
            <a:off x="8724760" y="1405111"/>
            <a:ext cx="139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GeV/c </a:t>
            </a:r>
            <a:b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collider ring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5357E8-B57A-7648-98DF-FBBAEF170832}"/>
              </a:ext>
            </a:extLst>
          </p:cNvPr>
          <p:cNvSpPr txBox="1"/>
          <p:nvPr/>
        </p:nvSpPr>
        <p:spPr>
          <a:xfrm>
            <a:off x="7723485" y="3115388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3-12 GeV/c </a:t>
            </a:r>
            <a:b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collider ring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1440546C-3EF8-5D4A-82A7-C778A8FA8875}"/>
              </a:ext>
            </a:extLst>
          </p:cNvPr>
          <p:cNvSpPr/>
          <p:nvPr/>
        </p:nvSpPr>
        <p:spPr>
          <a:xfrm>
            <a:off x="5640686" y="943748"/>
            <a:ext cx="1733384" cy="935007"/>
          </a:xfrm>
          <a:prstGeom prst="arc">
            <a:avLst>
              <a:gd name="adj1" fmla="val 10245463"/>
              <a:gd name="adj2" fmla="val 13632957"/>
            </a:avLst>
          </a:prstGeom>
          <a:noFill/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A8440B41-B9EC-8D40-A535-53F0A7970D01}"/>
              </a:ext>
            </a:extLst>
          </p:cNvPr>
          <p:cNvSpPr/>
          <p:nvPr/>
        </p:nvSpPr>
        <p:spPr>
          <a:xfrm>
            <a:off x="9013139" y="2712161"/>
            <a:ext cx="1733384" cy="707886"/>
          </a:xfrm>
          <a:prstGeom prst="arc">
            <a:avLst>
              <a:gd name="adj1" fmla="val 4787365"/>
              <a:gd name="adj2" fmla="val 9445564"/>
            </a:avLst>
          </a:prstGeom>
          <a:noFill/>
          <a:ln w="1905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70B826F0-0D92-7A47-8FAF-36F0D8FDD84C}"/>
              </a:ext>
            </a:extLst>
          </p:cNvPr>
          <p:cNvSpPr/>
          <p:nvPr/>
        </p:nvSpPr>
        <p:spPr>
          <a:xfrm>
            <a:off x="8112872" y="1909973"/>
            <a:ext cx="3357950" cy="984553"/>
          </a:xfrm>
          <a:prstGeom prst="arc">
            <a:avLst>
              <a:gd name="adj1" fmla="val 15370856"/>
              <a:gd name="adj2" fmla="val 20652007"/>
            </a:avLst>
          </a:pr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FF4C1F-C9B8-0942-8CC3-BE4397CB5623}"/>
              </a:ext>
            </a:extLst>
          </p:cNvPr>
          <p:cNvSpPr txBox="1"/>
          <p:nvPr/>
        </p:nvSpPr>
        <p:spPr>
          <a:xfrm>
            <a:off x="6864155" y="1329161"/>
            <a:ext cx="1019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9D41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</a:p>
          <a:p>
            <a:pPr algn="ctr"/>
            <a:r>
              <a:rPr lang="en-US" sz="1400" dirty="0">
                <a:solidFill>
                  <a:srgbClr val="9D41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19DB8F-A801-A74D-BAB6-5AB8E519BA51}"/>
              </a:ext>
            </a:extLst>
          </p:cNvPr>
          <p:cNvSpPr txBox="1"/>
          <p:nvPr/>
        </p:nvSpPr>
        <p:spPr>
          <a:xfrm>
            <a:off x="9012659" y="2340671"/>
            <a:ext cx="1019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9D41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</a:p>
          <a:p>
            <a:pPr algn="ctr"/>
            <a:r>
              <a:rPr lang="en-US" sz="1400" dirty="0">
                <a:solidFill>
                  <a:srgbClr val="9D41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6578D6E1-2FCB-1A4C-A814-6137DD8A7DE8}"/>
              </a:ext>
            </a:extLst>
          </p:cNvPr>
          <p:cNvSpPr/>
          <p:nvPr/>
        </p:nvSpPr>
        <p:spPr>
          <a:xfrm>
            <a:off x="6496283" y="1904061"/>
            <a:ext cx="1133455" cy="935007"/>
          </a:xfrm>
          <a:prstGeom prst="arc">
            <a:avLst>
              <a:gd name="adj1" fmla="val 1459995"/>
              <a:gd name="adj2" fmla="val 5887615"/>
            </a:avLst>
          </a:prstGeom>
          <a:noFill/>
          <a:ln w="190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19" y="4724262"/>
            <a:ext cx="987567" cy="12801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1437635" y="5581512"/>
            <a:ext cx="755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</a:rPr>
              <a:t>2015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97" y="4725511"/>
            <a:ext cx="990818" cy="12801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191" y="4718435"/>
            <a:ext cx="989214" cy="1280160"/>
          </a:xfrm>
          <a:prstGeom prst="rect">
            <a:avLst/>
          </a:prstGeom>
        </p:spPr>
      </p:pic>
      <p:sp>
        <p:nvSpPr>
          <p:cNvPr id="28" name="Rectangle 53"/>
          <p:cNvSpPr>
            <a:spLocks noChangeArrowheads="1"/>
          </p:cNvSpPr>
          <p:nvPr/>
        </p:nvSpPr>
        <p:spPr bwMode="auto">
          <a:xfrm>
            <a:off x="259725" y="5605192"/>
            <a:ext cx="755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</a:rPr>
              <a:t>2012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ctangle 55"/>
          <p:cNvSpPr>
            <a:spLocks noChangeArrowheads="1"/>
          </p:cNvSpPr>
          <p:nvPr/>
        </p:nvSpPr>
        <p:spPr bwMode="auto">
          <a:xfrm>
            <a:off x="522311" y="6005671"/>
            <a:ext cx="1418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200" b="1" dirty="0" smtClean="0">
                <a:solidFill>
                  <a:srgbClr val="0000FF"/>
                </a:solidFill>
              </a:rPr>
              <a:t>arXiv:1209.0757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200" b="1" dirty="0" smtClean="0">
                <a:solidFill>
                  <a:srgbClr val="0000FF"/>
                </a:solidFill>
              </a:rPr>
              <a:t>arXiv:1504.07961</a:t>
            </a:r>
            <a:endParaRPr lang="en-US" altLang="en-US" sz="12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53"/>
          <p:cNvSpPr>
            <a:spLocks noChangeArrowheads="1"/>
          </p:cNvSpPr>
          <p:nvPr/>
        </p:nvSpPr>
        <p:spPr bwMode="auto">
          <a:xfrm>
            <a:off x="2419755" y="6014402"/>
            <a:ext cx="11576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FF"/>
                </a:solidFill>
              </a:rPr>
              <a:t>pCDR-65</a:t>
            </a:r>
            <a:r>
              <a:rPr lang="en-US" altLang="en-US" sz="1200" b="1" dirty="0">
                <a:solidFill>
                  <a:srgbClr val="0000FF"/>
                </a:solidFill>
              </a:rPr>
              <a:t/>
            </a:r>
            <a:br>
              <a:rPr lang="en-US" altLang="en-US" sz="1200" b="1" dirty="0">
                <a:solidFill>
                  <a:srgbClr val="0000FF"/>
                </a:solidFill>
              </a:rPr>
            </a:br>
            <a:r>
              <a:rPr lang="en-US" altLang="en-US" sz="1200" b="1" dirty="0" smtClean="0">
                <a:solidFill>
                  <a:srgbClr val="0000FF"/>
                </a:solidFill>
              </a:rPr>
              <a:t>October 2019</a:t>
            </a:r>
            <a:endParaRPr lang="en-US" altLang="en-US" sz="12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805" y="4725511"/>
            <a:ext cx="989214" cy="1280160"/>
          </a:xfrm>
          <a:prstGeom prst="rect">
            <a:avLst/>
          </a:prstGeom>
        </p:spPr>
      </p:pic>
      <p:sp>
        <p:nvSpPr>
          <p:cNvPr id="32" name="Rectangle 53"/>
          <p:cNvSpPr>
            <a:spLocks noChangeArrowheads="1"/>
          </p:cNvSpPr>
          <p:nvPr/>
        </p:nvSpPr>
        <p:spPr bwMode="auto">
          <a:xfrm>
            <a:off x="3679991" y="6012747"/>
            <a:ext cx="9188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FF"/>
                </a:solidFill>
              </a:rPr>
              <a:t>pCDR-100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FF"/>
                </a:solidFill>
              </a:rPr>
              <a:t>April 2019</a:t>
            </a:r>
            <a:endParaRPr lang="en-US" altLang="en-US" sz="12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90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Interaction Region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Downstream chicane for low-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tagging and polarimetry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690" y="1442613"/>
            <a:ext cx="6852621" cy="47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69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53AA-55F0-5843-B030-576A2360D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Multi-lab </a:t>
            </a:r>
            <a:r>
              <a:rPr lang="en-US" dirty="0" smtClean="0"/>
              <a:t>Joint </a:t>
            </a:r>
            <a:r>
              <a:rPr lang="en-US" dirty="0"/>
              <a:t>EIC R&amp;D – </a:t>
            </a:r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51CA7-DA3C-7C4A-9D4F-57427370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A6ED93-3842-0946-8825-0C2E8991A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16" y="966054"/>
            <a:ext cx="11901563" cy="549490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High-Priority EIC R&amp;D topics defined by the Jones review panel</a:t>
            </a:r>
          </a:p>
          <a:p>
            <a:r>
              <a:rPr lang="en-US" dirty="0"/>
              <a:t>A number of joint R&amp;D funded by NP </a:t>
            </a:r>
            <a:r>
              <a:rPr lang="mr-IN" dirty="0"/>
              <a:t>–</a:t>
            </a:r>
            <a:r>
              <a:rPr lang="en-US" dirty="0"/>
              <a:t> FY17, significant progress achieved in: </a:t>
            </a:r>
          </a:p>
          <a:p>
            <a:pPr lvl="1"/>
            <a:r>
              <a:rPr lang="en-US" dirty="0"/>
              <a:t>Crab system design and experimental test</a:t>
            </a:r>
          </a:p>
          <a:p>
            <a:pPr lvl="1"/>
            <a:r>
              <a:rPr lang="en-US" dirty="0"/>
              <a:t>Electron cooler design</a:t>
            </a:r>
          </a:p>
          <a:p>
            <a:pPr lvl="1"/>
            <a:r>
              <a:rPr lang="en-US" dirty="0"/>
              <a:t>IR magnet design</a:t>
            </a:r>
          </a:p>
          <a:p>
            <a:pPr lvl="1"/>
            <a:r>
              <a:rPr lang="en-US" dirty="0"/>
              <a:t>Simulation software development</a:t>
            </a:r>
          </a:p>
          <a:p>
            <a:r>
              <a:rPr lang="en-US" dirty="0"/>
              <a:t>Example of awarded FY18-19 proposals: </a:t>
            </a:r>
          </a:p>
          <a:p>
            <a:pPr lvl="1"/>
            <a:r>
              <a:rPr lang="en-US" dirty="0"/>
              <a:t>Crab cavity operation in a hadron ring (Lead: ODU, collaborators: </a:t>
            </a:r>
            <a:r>
              <a:rPr lang="en-US" dirty="0" err="1"/>
              <a:t>JLab</a:t>
            </a:r>
            <a:r>
              <a:rPr lang="en-US" dirty="0"/>
              <a:t>, BNL)</a:t>
            </a:r>
          </a:p>
          <a:p>
            <a:pPr lvl="1"/>
            <a:r>
              <a:rPr lang="en-US" dirty="0"/>
              <a:t>Strong hadron cooling</a:t>
            </a:r>
          </a:p>
          <a:p>
            <a:pPr lvl="2"/>
            <a:r>
              <a:rPr lang="en-US" dirty="0"/>
              <a:t>Development of innovative high-energy magnetized electron cooling for an EIC (Lead: </a:t>
            </a:r>
            <a:r>
              <a:rPr lang="en-US" dirty="0" err="1"/>
              <a:t>JLab</a:t>
            </a:r>
            <a:r>
              <a:rPr lang="en-US" dirty="0"/>
              <a:t>, </a:t>
            </a:r>
            <a:r>
              <a:rPr lang="en-US" dirty="0" err="1"/>
              <a:t>collab</a:t>
            </a:r>
            <a:r>
              <a:rPr lang="en-US" dirty="0"/>
              <a:t>.: BNL, FNAL, ODU)</a:t>
            </a:r>
          </a:p>
          <a:p>
            <a:pPr lvl="2"/>
            <a:r>
              <a:rPr lang="en-US" dirty="0"/>
              <a:t>Strong hadron cooling with micro-bunched electron beams (Lead: BNL, collaborators: </a:t>
            </a:r>
            <a:r>
              <a:rPr lang="en-US" dirty="0" err="1"/>
              <a:t>JLab</a:t>
            </a:r>
            <a:r>
              <a:rPr lang="en-US" dirty="0"/>
              <a:t>, SLAC, ANL)</a:t>
            </a:r>
          </a:p>
          <a:p>
            <a:pPr lvl="1"/>
            <a:r>
              <a:rPr lang="en-US" dirty="0"/>
              <a:t>Magnet design</a:t>
            </a:r>
          </a:p>
          <a:p>
            <a:pPr lvl="2"/>
            <a:r>
              <a:rPr lang="en-US" dirty="0"/>
              <a:t>High Gradient Actively Shielded Quadrupole (Lead: BNL, collaborators: </a:t>
            </a:r>
            <a:r>
              <a:rPr lang="en-US" dirty="0" err="1"/>
              <a:t>JLab</a:t>
            </a:r>
            <a:r>
              <a:rPr lang="en-US" dirty="0"/>
              <a:t>, LBNL)</a:t>
            </a:r>
          </a:p>
          <a:p>
            <a:pPr lvl="2"/>
            <a:r>
              <a:rPr lang="en-US" dirty="0"/>
              <a:t>Validation of EIC IR magnet parameters and requirements using existing magnet results (Lead: JLAB, </a:t>
            </a:r>
            <a:r>
              <a:rPr lang="en-US" dirty="0" err="1"/>
              <a:t>collab</a:t>
            </a:r>
            <a:r>
              <a:rPr lang="en-US" dirty="0"/>
              <a:t>.: SLAC, LBNL)</a:t>
            </a:r>
          </a:p>
          <a:p>
            <a:pPr lvl="1"/>
            <a:r>
              <a:rPr lang="en-US" dirty="0"/>
              <a:t>Benchmarking of EIC simulations</a:t>
            </a:r>
          </a:p>
          <a:p>
            <a:pPr lvl="2"/>
            <a:r>
              <a:rPr lang="en-US" dirty="0"/>
              <a:t>Development &amp; test of simulation tools for EIC beam-beam interaction (Lead: BNL, collaborators: </a:t>
            </a:r>
            <a:r>
              <a:rPr lang="en-US" dirty="0" err="1"/>
              <a:t>JLab</a:t>
            </a:r>
            <a:r>
              <a:rPr lang="en-US" dirty="0"/>
              <a:t>, MSU, LBNL)</a:t>
            </a:r>
          </a:p>
          <a:p>
            <a:pPr lvl="2"/>
            <a:r>
              <a:rPr lang="en-US" dirty="0"/>
              <a:t>Experimental verification of spin transparency mode in an EIC (Lead: </a:t>
            </a:r>
            <a:r>
              <a:rPr lang="en-US" dirty="0" err="1"/>
              <a:t>JLab</a:t>
            </a:r>
            <a:r>
              <a:rPr lang="en-US" dirty="0"/>
              <a:t>, collaborator: BNL)</a:t>
            </a:r>
          </a:p>
          <a:p>
            <a:pPr lvl="1"/>
            <a:r>
              <a:rPr lang="en-US" dirty="0"/>
              <a:t>Electron complex</a:t>
            </a:r>
          </a:p>
          <a:p>
            <a:pPr lvl="2"/>
            <a:r>
              <a:rPr lang="en-US" dirty="0"/>
              <a:t>High Bandwidth Beam Feedback Systems for a High Luminosity EIC (Lead: ANL, collaborator: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3FB03-A98C-D545-BBF1-7A06E1A08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19" r="24561"/>
          <a:stretch/>
        </p:blipFill>
        <p:spPr>
          <a:xfrm>
            <a:off x="9778583" y="847562"/>
            <a:ext cx="2282456" cy="274591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417CAB59-EA4F-F74F-8229-707D4517AA67}"/>
              </a:ext>
            </a:extLst>
          </p:cNvPr>
          <p:cNvSpPr/>
          <p:nvPr/>
        </p:nvSpPr>
        <p:spPr>
          <a:xfrm>
            <a:off x="9380106" y="3032760"/>
            <a:ext cx="2550333" cy="2670549"/>
          </a:xfrm>
          <a:custGeom>
            <a:avLst/>
            <a:gdLst>
              <a:gd name="connsiteX0" fmla="*/ 0 w 2524919"/>
              <a:gd name="connsiteY0" fmla="*/ 2320119 h 2480845"/>
              <a:gd name="connsiteX1" fmla="*/ 1583141 w 2524919"/>
              <a:gd name="connsiteY1" fmla="*/ 2470245 h 2480845"/>
              <a:gd name="connsiteX2" fmla="*/ 2320120 w 2524919"/>
              <a:gd name="connsiteY2" fmla="*/ 2060812 h 2480845"/>
              <a:gd name="connsiteX3" fmla="*/ 2524836 w 2524919"/>
              <a:gd name="connsiteY3" fmla="*/ 1064525 h 2480845"/>
              <a:gd name="connsiteX4" fmla="*/ 2347415 w 2524919"/>
              <a:gd name="connsiteY4" fmla="*/ 0 h 248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4919" h="2480845">
                <a:moveTo>
                  <a:pt x="0" y="2320119"/>
                </a:moveTo>
                <a:cubicBezTo>
                  <a:pt x="598227" y="2416791"/>
                  <a:pt x="1196454" y="2513463"/>
                  <a:pt x="1583141" y="2470245"/>
                </a:cubicBezTo>
                <a:cubicBezTo>
                  <a:pt x="1969828" y="2427027"/>
                  <a:pt x="2163171" y="2295099"/>
                  <a:pt x="2320120" y="2060812"/>
                </a:cubicBezTo>
                <a:cubicBezTo>
                  <a:pt x="2477069" y="1826525"/>
                  <a:pt x="2520287" y="1407994"/>
                  <a:pt x="2524836" y="1064525"/>
                </a:cubicBezTo>
                <a:cubicBezTo>
                  <a:pt x="2529385" y="721056"/>
                  <a:pt x="2347415" y="0"/>
                  <a:pt x="2347415" y="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47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 smtClean="0"/>
              <a:t>100 GeV CM JLEIC </a:t>
            </a:r>
            <a:r>
              <a:rPr lang="en-US" altLang="en-US" dirty="0"/>
              <a:t>conceptual design is </a:t>
            </a:r>
            <a:r>
              <a:rPr lang="en-US" altLang="en-US" dirty="0" smtClean="0"/>
              <a:t>complete</a:t>
            </a:r>
          </a:p>
          <a:p>
            <a:pPr>
              <a:spcAft>
                <a:spcPts val="600"/>
              </a:spcAft>
            </a:pPr>
            <a:r>
              <a:rPr lang="en-US" altLang="en-US" dirty="0" smtClean="0"/>
              <a:t>pCDR-100 is nearly complete</a:t>
            </a:r>
            <a:endParaRPr lang="en-US" altLang="en-US" dirty="0"/>
          </a:p>
          <a:p>
            <a:pPr>
              <a:spcAft>
                <a:spcPts val="600"/>
              </a:spcAft>
            </a:pPr>
            <a:r>
              <a:rPr lang="en-US" altLang="en-US" dirty="0"/>
              <a:t>Key features: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 smtClean="0"/>
              <a:t>High </a:t>
            </a:r>
            <a:r>
              <a:rPr lang="en-US" altLang="en-US" dirty="0"/>
              <a:t>luminosity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/>
              <a:t>High polarization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/>
              <a:t>Full-acceptance </a:t>
            </a:r>
            <a:r>
              <a:rPr lang="en-US" altLang="en-US" dirty="0" smtClean="0"/>
              <a:t>detection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 smtClean="0"/>
              <a:t>Low risk using only </a:t>
            </a:r>
            <a:r>
              <a:rPr lang="en-US" altLang="en-US" dirty="0" err="1" smtClean="0"/>
              <a:t>NbTi</a:t>
            </a:r>
            <a:r>
              <a:rPr lang="en-US" altLang="en-US" dirty="0" smtClean="0"/>
              <a:t> magnets</a:t>
            </a:r>
            <a:endParaRPr lang="en-US" altLang="en-US" dirty="0"/>
          </a:p>
          <a:p>
            <a:pPr>
              <a:spcAft>
                <a:spcPts val="600"/>
              </a:spcAft>
            </a:pPr>
            <a:r>
              <a:rPr lang="en-US" altLang="en-US" dirty="0"/>
              <a:t>Current work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/>
              <a:t>Key R&amp;D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 smtClean="0"/>
              <a:t>Performance </a:t>
            </a:r>
            <a:r>
              <a:rPr lang="en-US" altLang="en-US" dirty="0"/>
              <a:t>and cost optimization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/>
              <a:t>Evaluation of engineering challenges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78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JLEIC: Key Design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893" y="966055"/>
                <a:ext cx="7475614" cy="5381694"/>
              </a:xfrm>
            </p:spPr>
            <p:txBody>
              <a:bodyPr>
                <a:normAutofit fontScale="92500"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en-US" b="1" dirty="0">
                    <a:solidFill>
                      <a:srgbClr val="0000FF"/>
                    </a:solidFill>
                  </a:rPr>
                  <a:t>High luminosity</a:t>
                </a:r>
                <a:r>
                  <a:rPr lang="en-US" altLang="en-US" dirty="0"/>
                  <a:t>: </a:t>
                </a:r>
                <a:r>
                  <a:rPr lang="en-US" altLang="en-US" b="1" dirty="0">
                    <a:solidFill>
                      <a:srgbClr val="009900"/>
                    </a:solidFill>
                  </a:rPr>
                  <a:t>high collision rate</a:t>
                </a:r>
                <a:r>
                  <a:rPr lang="en-US" altLang="en-US" dirty="0"/>
                  <a:t> of short 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altLang="en-US" dirty="0"/>
                  <a:t>    modest-charge low-emittance bunches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en-US" b="1" dirty="0">
                    <a:solidFill>
                      <a:srgbClr val="009900"/>
                    </a:solidFill>
                  </a:rPr>
                  <a:t>Small beam size</a:t>
                </a:r>
              </a:p>
              <a:p>
                <a:pPr lvl="2">
                  <a:spcBef>
                    <a:spcPts val="600"/>
                  </a:spcBef>
                </a:pPr>
                <a:r>
                  <a:rPr lang="en-US" altLang="en-US" dirty="0"/>
                  <a:t>Small </a:t>
                </a:r>
                <a:r>
                  <a:rPr lang="el-GR" altLang="en-US" dirty="0"/>
                  <a:t>β</a:t>
                </a:r>
                <a:r>
                  <a:rPr lang="en-US" altLang="en-US" dirty="0"/>
                  <a:t>* </a:t>
                </a:r>
                <a:r>
                  <a:rPr lang="en-US" altLang="en-US" dirty="0">
                    <a:sym typeface="Symbol" panose="05050102010706020507" pitchFamily="18" charset="2"/>
                  </a:rPr>
                  <a:t> Short bunch length  </a:t>
                </a:r>
                <a:br>
                  <a:rPr lang="en-US" altLang="en-US" dirty="0">
                    <a:sym typeface="Symbol" panose="05050102010706020507" pitchFamily="18" charset="2"/>
                  </a:rPr>
                </a:br>
                <a:r>
                  <a:rPr lang="en-US" altLang="en-US" dirty="0">
                    <a:sym typeface="Symbol" panose="05050102010706020507" pitchFamily="18" charset="2"/>
                  </a:rPr>
                  <a:t>Low bunch charge, high repetition rate</a:t>
                </a:r>
              </a:p>
              <a:p>
                <a:pPr lvl="2">
                  <a:spcBef>
                    <a:spcPts val="600"/>
                  </a:spcBef>
                </a:pPr>
                <a:r>
                  <a:rPr lang="en-US" altLang="en-US" dirty="0">
                    <a:sym typeface="Symbol" panose="05050102010706020507" pitchFamily="18" charset="2"/>
                  </a:rPr>
                  <a:t>Small emittance  Cooling</a:t>
                </a:r>
                <a:endParaRPr lang="en-US" altLang="en-US" dirty="0"/>
              </a:p>
              <a:p>
                <a:pPr lvl="1">
                  <a:spcBef>
                    <a:spcPts val="600"/>
                  </a:spcBef>
                </a:pPr>
                <a:r>
                  <a:rPr lang="en-US" altLang="en-US" dirty="0"/>
                  <a:t>Similar to lepton colliders such as KEK-B </a:t>
                </a:r>
              </a:p>
              <a:p>
                <a:pPr marL="457200" lvl="1" indent="0">
                  <a:spcBef>
                    <a:spcPts val="600"/>
                  </a:spcBef>
                  <a:buNone/>
                </a:pPr>
                <a:r>
                  <a:rPr lang="en-US" altLang="en-US" dirty="0"/>
                  <a:t>    </a:t>
                </a:r>
                <a:r>
                  <a:rPr lang="en-US" altLang="en-US" dirty="0" smtClean="0"/>
                  <a:t>with </a:t>
                </a:r>
                <a:r>
                  <a:rPr lang="en-US" altLang="en-US" dirty="0"/>
                  <a:t>L &gt; 2</a:t>
                </a:r>
                <a:r>
                  <a:rPr lang="en-US" altLang="en-US" dirty="0">
                    <a:sym typeface="Symbol" panose="05050102010706020507" pitchFamily="18" charset="2"/>
                  </a:rPr>
                  <a:t>10</a:t>
                </a:r>
                <a:r>
                  <a:rPr lang="en-US" altLang="en-US" baseline="30000" dirty="0">
                    <a:sym typeface="Symbol" panose="05050102010706020507" pitchFamily="18" charset="2"/>
                  </a:rPr>
                  <a:t>34</a:t>
                </a:r>
                <a:r>
                  <a:rPr lang="en-US" altLang="en-US" dirty="0">
                    <a:sym typeface="Symbol" panose="05050102010706020507" pitchFamily="18" charset="2"/>
                  </a:rPr>
                  <a:t> cm</a:t>
                </a:r>
                <a:r>
                  <a:rPr lang="en-US" altLang="en-US" baseline="30000" dirty="0">
                    <a:sym typeface="Symbol" panose="05050102010706020507" pitchFamily="18" charset="2"/>
                  </a:rPr>
                  <a:t>-2</a:t>
                </a:r>
                <a:r>
                  <a:rPr lang="en-US" altLang="en-US" dirty="0">
                    <a:sym typeface="Symbol" panose="05050102010706020507" pitchFamily="18" charset="2"/>
                  </a:rPr>
                  <a:t>s</a:t>
                </a:r>
                <a:r>
                  <a:rPr lang="en-US" altLang="en-US" baseline="30000" dirty="0">
                    <a:sym typeface="Symbol" panose="05050102010706020507" pitchFamily="18" charset="2"/>
                  </a:rPr>
                  <a:t>-1</a:t>
                </a:r>
                <a:endParaRPr lang="en-US" altLang="en-US" dirty="0">
                  <a:sym typeface="Symbol" panose="05050102010706020507" pitchFamily="18" charset="2"/>
                </a:endParaRPr>
              </a:p>
              <a:p>
                <a:pPr marL="1203325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altLang="en-US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  <m:sSubSup>
                            <m:sSub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altLang="en-US" dirty="0"/>
              </a:p>
              <a:p>
                <a:pPr>
                  <a:spcBef>
                    <a:spcPts val="600"/>
                  </a:spcBef>
                </a:pPr>
                <a:r>
                  <a:rPr lang="en-US" altLang="en-US" b="1" dirty="0">
                    <a:solidFill>
                      <a:srgbClr val="0000FF"/>
                    </a:solidFill>
                  </a:rPr>
                  <a:t>High polarization</a:t>
                </a:r>
                <a:r>
                  <a:rPr lang="en-US" altLang="en-US" dirty="0"/>
                  <a:t>: </a:t>
                </a:r>
                <a:r>
                  <a:rPr lang="en-US" altLang="en-US" b="1" dirty="0">
                    <a:solidFill>
                      <a:srgbClr val="009900"/>
                    </a:solidFill>
                  </a:rPr>
                  <a:t>figure-8</a:t>
                </a:r>
                <a:r>
                  <a:rPr lang="en-US" altLang="en-US" dirty="0"/>
                  <a:t> ring design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en-US" dirty="0">
                    <a:sym typeface="Symbol" panose="05050102010706020507" pitchFamily="18" charset="2"/>
                  </a:rPr>
                  <a:t>Complete cancellation of spin precession in left/right arcs (net spin precession zero, energy-independent)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en-US" dirty="0">
                    <a:sym typeface="Symbol" panose="05050102010706020507" pitchFamily="18" charset="2"/>
                  </a:rPr>
                  <a:t>Spin easily controlled by small magnetic fields for any particle </a:t>
                </a:r>
                <a:br>
                  <a:rPr lang="en-US" altLang="en-US" dirty="0">
                    <a:sym typeface="Symbol" panose="05050102010706020507" pitchFamily="18" charset="2"/>
                  </a:rPr>
                </a:br>
                <a:r>
                  <a:rPr lang="en-US" altLang="en-US" dirty="0">
                    <a:sym typeface="Symbol" panose="05050102010706020507" pitchFamily="18" charset="2"/>
                  </a:rPr>
                  <a:t>species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en-US" b="1" dirty="0">
                    <a:solidFill>
                      <a:srgbClr val="0000FF"/>
                    </a:solidFill>
                  </a:rPr>
                  <a:t>Full acceptance primary detector </a:t>
                </a:r>
                <a:r>
                  <a:rPr lang="en-US" altLang="en-US" dirty="0"/>
                  <a:t>including </a:t>
                </a:r>
                <a:r>
                  <a:rPr lang="en-US" altLang="en-US" b="1" dirty="0">
                    <a:solidFill>
                      <a:srgbClr val="009900"/>
                    </a:solidFill>
                  </a:rPr>
                  <a:t>far-forward acceptance</a:t>
                </a:r>
                <a:endParaRPr lang="en-US" alt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3" y="966055"/>
                <a:ext cx="7475614" cy="5381694"/>
              </a:xfrm>
              <a:blipFill>
                <a:blip r:embed="rId2"/>
                <a:stretch>
                  <a:fillRect l="-734" t="-1019" r="-1631" b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7593819" y="1085926"/>
            <a:ext cx="4197362" cy="3817939"/>
            <a:chOff x="-212" y="1410"/>
            <a:chExt cx="2644" cy="2405"/>
          </a:xfrm>
        </p:grpSpPr>
        <p:sp>
          <p:nvSpPr>
            <p:cNvPr id="7" name="Oval 10"/>
            <p:cNvSpPr>
              <a:spLocks noChangeAspect="1" noChangeArrowheads="1"/>
            </p:cNvSpPr>
            <p:nvPr/>
          </p:nvSpPr>
          <p:spPr bwMode="auto">
            <a:xfrm>
              <a:off x="257" y="1410"/>
              <a:ext cx="1440" cy="144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4619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endParaRPr lang="en-US" altLang="en-US" sz="1600" b="1">
                <a:latin typeface="Calibri" panose="020F0502020204030204" pitchFamily="34" charset="0"/>
              </a:endParaRPr>
            </a:p>
          </p:txBody>
        </p:sp>
        <p:sp>
          <p:nvSpPr>
            <p:cNvPr id="8" name="Oval 13"/>
            <p:cNvSpPr>
              <a:spLocks noChangeAspect="1"/>
            </p:cNvSpPr>
            <p:nvPr/>
          </p:nvSpPr>
          <p:spPr bwMode="auto">
            <a:xfrm>
              <a:off x="-212" y="2414"/>
              <a:ext cx="1394" cy="1394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4619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9" name="Oval 15"/>
            <p:cNvSpPr>
              <a:spLocks noChangeAspect="1"/>
            </p:cNvSpPr>
            <p:nvPr/>
          </p:nvSpPr>
          <p:spPr bwMode="auto">
            <a:xfrm>
              <a:off x="1038" y="2421"/>
              <a:ext cx="1394" cy="1394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4619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FontTx/>
                <a:buNone/>
              </a:pPr>
              <a:endParaRPr lang="en-US" altLang="en-US" sz="1600" dirty="0"/>
            </a:p>
            <a:p>
              <a:pPr algn="ctr" eaLnBrk="1" hangingPunct="1">
                <a:spcBef>
                  <a:spcPts val="400"/>
                </a:spcBef>
                <a:buFontTx/>
                <a:buNone/>
              </a:pPr>
              <a:endParaRPr lang="en-US" altLang="en-US" b="1" dirty="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31" y="1623"/>
              <a:ext cx="1384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17475" indent="-117475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11112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i="1" dirty="0">
                  <a:solidFill>
                    <a:srgbClr val="CC0000"/>
                  </a:solidFill>
                </a:rPr>
                <a:t>Beam Design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 dirty="0"/>
                <a:t>High repetition rate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 dirty="0"/>
                <a:t>Low bunch charge 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 dirty="0"/>
                <a:t>Short bunch length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 dirty="0"/>
                <a:t>Small emittance</a:t>
              </a:r>
              <a:endParaRPr lang="en-US" altLang="en-US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-170" y="2738"/>
              <a:ext cx="1299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17475" indent="-117475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11112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1600" b="1" i="1" dirty="0">
                  <a:solidFill>
                    <a:srgbClr val="CC0000"/>
                  </a:solidFill>
                </a:rPr>
                <a:t>IR Design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 dirty="0"/>
                <a:t>Small </a:t>
              </a:r>
              <a:r>
                <a:rPr lang="el-GR" altLang="en-US" sz="1600" b="1" dirty="0"/>
                <a:t>β</a:t>
              </a:r>
              <a:r>
                <a:rPr lang="en-US" altLang="en-US" sz="1600" b="1" dirty="0"/>
                <a:t>*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 dirty="0"/>
                <a:t>Large beam-beam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 dirty="0"/>
                <a:t>Crab crossing</a:t>
              </a:r>
              <a:endParaRPr lang="en-US" altLang="en-US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1174" y="2728"/>
              <a:ext cx="1209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17475" indent="-117475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11112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1600" b="1" i="1" dirty="0">
                  <a:solidFill>
                    <a:srgbClr val="CC0000"/>
                  </a:solidFill>
                </a:rPr>
                <a:t>Damping Design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 dirty="0"/>
                <a:t>Synch. radiation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 dirty="0"/>
                <a:t>Beam cooling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64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87E97-D1A8-1948-B586-1E74AE1C3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8618" y="818546"/>
          <a:ext cx="11887199" cy="50712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0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10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77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2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5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47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77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77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77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68533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CM energy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GeV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21.9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44.7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63.3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533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Beam energy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GeV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Collision frequency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MHz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476</a:t>
                      </a:r>
                    </a:p>
                  </a:txBody>
                  <a:tcPr marL="73025" marR="7302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476</a:t>
                      </a:r>
                    </a:p>
                  </a:txBody>
                  <a:tcPr marL="73025" marR="7302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476/2=238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476/4=119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476/4=119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Particles per bunch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0.59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0.98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1.97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6.8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3.93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4.2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3.93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2.05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533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Beam current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0.45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0.75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2.58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0.39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533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Polarization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&gt;85%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&gt;80%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&gt;80%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~80%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~80%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RMS bunch length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cm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2.1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533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Norm.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hori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mrad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0.65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3.1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664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3.1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1145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533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Norm.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vert.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mrad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0.13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0.25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099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Horizontal β*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cm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5.72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11.2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9.1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099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Vertical β*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cm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9.8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0.93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1.65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1.15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936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Beam-beam,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hori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n-US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0.12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0.045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0.003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0.0013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936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Beam-beam,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vert.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0.041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0.065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0.0005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0.012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99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Laslett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tune-shift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0.055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Small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0.0014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Small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0.0014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Small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533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Hour-glass (HG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0.73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0.67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Peak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lumi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., w/ HG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/cm</a:t>
                      </a:r>
                      <a:r>
                        <a:rPr lang="en-US" sz="16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14.7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8165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Average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lumi.*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/cm</a:t>
                      </a:r>
                      <a:r>
                        <a:rPr lang="en-US" sz="16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0.71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42595" y="5904918"/>
            <a:ext cx="11803222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* Average luminosity was calculated assuming 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 or two hour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proton beam store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or with high energy bunched beam electron cooling plus 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formation time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(mainly due to detector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overhead), and a 75% duty factor of machine operation.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920342" y="872630"/>
            <a:ext cx="65314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42921" y="818546"/>
            <a:ext cx="65314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95521" y="818546"/>
            <a:ext cx="65314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273002" y="818546"/>
            <a:ext cx="65314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JLEIC Parameters and Luminosity Performance</a:t>
            </a:r>
          </a:p>
        </p:txBody>
      </p:sp>
    </p:spTree>
    <p:extLst>
      <p:ext uri="{BB962C8B-B14F-4D97-AF65-F5344CB8AC3E}">
        <p14:creationId xmlns:p14="http://schemas.microsoft.com/office/powerpoint/2010/main" val="289315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Luminosity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705828"/>
              </p:ext>
            </p:extLst>
          </p:nvPr>
        </p:nvGraphicFramePr>
        <p:xfrm>
          <a:off x="3525129" y="4770909"/>
          <a:ext cx="5059362" cy="1693545"/>
        </p:xfrm>
        <a:graphic>
          <a:graphicData uri="http://schemas.openxmlformats.org/drawingml/2006/table">
            <a:tbl>
              <a:tblPr/>
              <a:tblGrid>
                <a:gridCol w="2065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 Energy </a:t>
                      </a:r>
                      <a:b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each scenario)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luminosity limitation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 charge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beam-beam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synchrotron radiation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119240"/>
              </p:ext>
            </p:extLst>
          </p:nvPr>
        </p:nvGraphicFramePr>
        <p:xfrm>
          <a:off x="790592" y="848882"/>
          <a:ext cx="10751820" cy="3804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052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CEBAF as Injector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en-US" sz="2800" dirty="0"/>
              <a:t>Extensive fixed-target science program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/>
              <a:t>Fixed-target program compatible </a:t>
            </a:r>
            <a:br>
              <a:rPr lang="en-US" altLang="en-US" sz="2400" dirty="0"/>
            </a:br>
            <a:r>
              <a:rPr lang="en-US" altLang="en-US" sz="2400" dirty="0"/>
              <a:t>with concurrent JLEIC operations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800" dirty="0"/>
              <a:t>JLEIC injector</a:t>
            </a:r>
            <a:endParaRPr lang="en-US" altLang="en-US" sz="2800" dirty="0"/>
          </a:p>
          <a:p>
            <a:pPr lvl="1">
              <a:spcBef>
                <a:spcPts val="600"/>
              </a:spcBef>
            </a:pPr>
            <a:r>
              <a:rPr lang="en-US" sz="2400" dirty="0"/>
              <a:t>Fast fill of collider ring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Full energy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~85% polarization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Enables top-off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New operation mode</a:t>
            </a:r>
            <a:br>
              <a:rPr lang="en-US" sz="2800" dirty="0"/>
            </a:br>
            <a:r>
              <a:rPr lang="en-US" sz="2800" dirty="0"/>
              <a:t>but no hardware </a:t>
            </a:r>
            <a:br>
              <a:rPr lang="en-US" sz="2800" dirty="0"/>
            </a:br>
            <a:r>
              <a:rPr lang="en-US" sz="2800" dirty="0"/>
              <a:t>modifications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06532" y="896553"/>
            <a:ext cx="5963096" cy="5295432"/>
            <a:chOff x="2991504" y="935883"/>
            <a:chExt cx="5963096" cy="52954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9592" y="2224505"/>
              <a:ext cx="5157216" cy="4006810"/>
            </a:xfrm>
            <a:prstGeom prst="rect">
              <a:avLst/>
            </a:prstGeom>
            <a:noFill/>
            <a:effectLst/>
          </p:spPr>
        </p:pic>
        <p:sp>
          <p:nvSpPr>
            <p:cNvPr id="7" name="Parallelogram 6"/>
            <p:cNvSpPr/>
            <p:nvPr/>
          </p:nvSpPr>
          <p:spPr>
            <a:xfrm rot="12328451" flipV="1">
              <a:off x="4508652" y="4540863"/>
              <a:ext cx="161128" cy="88249"/>
            </a:xfrm>
            <a:prstGeom prst="parallelogram">
              <a:avLst>
                <a:gd name="adj" fmla="val 52731"/>
              </a:avLst>
            </a:prstGeom>
            <a:solidFill>
              <a:srgbClr val="007B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 rot="9271549" flipH="1" flipV="1">
              <a:off x="4611791" y="4538455"/>
              <a:ext cx="161128" cy="88249"/>
            </a:xfrm>
            <a:prstGeom prst="parallelogram">
              <a:avLst>
                <a:gd name="adj" fmla="val 50934"/>
              </a:avLst>
            </a:prstGeom>
            <a:solidFill>
              <a:srgbClr val="003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20682" y="935883"/>
              <a:ext cx="21339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 to 12 GeV </a:t>
              </a:r>
            </a:p>
            <a:p>
              <a:pPr algn="ctr"/>
              <a:r>
                <a:rPr lang="en-US" sz="24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JLEIC</a:t>
              </a:r>
              <a:endPara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Arc 9"/>
            <p:cNvSpPr/>
            <p:nvPr/>
          </p:nvSpPr>
          <p:spPr>
            <a:xfrm rot="4149896">
              <a:off x="4247199" y="177538"/>
              <a:ext cx="2465538" cy="4976927"/>
            </a:xfrm>
            <a:prstGeom prst="arc">
              <a:avLst>
                <a:gd name="adj1" fmla="val 16828257"/>
                <a:gd name="adj2" fmla="val 19938601"/>
              </a:avLst>
            </a:prstGeom>
            <a:ln w="34925">
              <a:solidFill>
                <a:srgbClr val="0000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1894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55726-9906-D74C-A09B-49AFE0835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Cost reduction by reusing PEP-II magnets, RF and vacuum pipe in the electron 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AAC88-77E9-C345-A7D2-14F0FB37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24873B-D06E-2D44-A09F-16C56713B65D}"/>
              </a:ext>
            </a:extLst>
          </p:cNvPr>
          <p:cNvGrpSpPr/>
          <p:nvPr/>
        </p:nvGrpSpPr>
        <p:grpSpPr>
          <a:xfrm>
            <a:off x="975833" y="1551961"/>
            <a:ext cx="10261600" cy="3594100"/>
            <a:chOff x="975833" y="1714011"/>
            <a:chExt cx="10261600" cy="3594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3BF8C0-31EB-5F46-9910-CF1CD5B9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833" y="1714011"/>
              <a:ext cx="10261600" cy="3594100"/>
            </a:xfrm>
            <a:prstGeom prst="rect">
              <a:avLst/>
            </a:prstGeom>
            <a:noFill/>
            <a:ln cap="flat">
              <a:noFill/>
              <a:miter lim="800000"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DC428E-301C-654C-8211-9D8DA479F19C}"/>
                </a:ext>
              </a:extLst>
            </p:cNvPr>
            <p:cNvSpPr txBox="1"/>
            <p:nvPr/>
          </p:nvSpPr>
          <p:spPr>
            <a:xfrm>
              <a:off x="1250008" y="3188677"/>
              <a:ext cx="6330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Arc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AB2A465-D116-2842-83BC-CA1924033B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551" y="3977791"/>
              <a:ext cx="227258" cy="32057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2736C6-65BA-B746-B47F-D6EE3E0E5EF7}"/>
                </a:ext>
              </a:extLst>
            </p:cNvPr>
            <p:cNvSpPr txBox="1"/>
            <p:nvPr/>
          </p:nvSpPr>
          <p:spPr>
            <a:xfrm>
              <a:off x="5615665" y="4287730"/>
              <a:ext cx="411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IP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11DA7B5-EF5F-4345-BABA-68AF35A60DEB}"/>
                </a:ext>
              </a:extLst>
            </p:cNvPr>
            <p:cNvCxnSpPr/>
            <p:nvPr/>
          </p:nvCxnSpPr>
          <p:spPr>
            <a:xfrm flipV="1">
              <a:off x="5295014" y="4242217"/>
              <a:ext cx="0" cy="55711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2ECF90E1-2D27-824C-97BB-DA6C4363F530}"/>
                </a:ext>
              </a:extLst>
            </p:cNvPr>
            <p:cNvSpPr/>
            <p:nvPr/>
          </p:nvSpPr>
          <p:spPr>
            <a:xfrm rot="3213080">
              <a:off x="5210161" y="4019756"/>
              <a:ext cx="111390" cy="29880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AA9673-20FD-A240-9138-305CA4FFFA0A}"/>
                </a:ext>
              </a:extLst>
            </p:cNvPr>
            <p:cNvSpPr txBox="1"/>
            <p:nvPr/>
          </p:nvSpPr>
          <p:spPr>
            <a:xfrm>
              <a:off x="4486934" y="4763381"/>
              <a:ext cx="34343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Forward 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detection, polarimetry</a:t>
              </a: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8FE96E9E-D1F5-1340-9EF9-BA14279A9279}"/>
                </a:ext>
              </a:extLst>
            </p:cNvPr>
            <p:cNvSpPr/>
            <p:nvPr/>
          </p:nvSpPr>
          <p:spPr>
            <a:xfrm rot="14415970">
              <a:off x="4101495" y="3907959"/>
              <a:ext cx="125801" cy="1405078"/>
            </a:xfrm>
            <a:prstGeom prst="rightBrace">
              <a:avLst/>
            </a:prstGeom>
            <a:noFill/>
            <a:ln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E37AFC-7C56-8441-ABC2-EDFE988060CA}"/>
                </a:ext>
              </a:extLst>
            </p:cNvPr>
            <p:cNvSpPr txBox="1"/>
            <p:nvPr/>
          </p:nvSpPr>
          <p:spPr>
            <a:xfrm rot="19891253">
              <a:off x="3498116" y="4242394"/>
              <a:ext cx="127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Spin rotator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36417C-52BC-244D-BCC3-48A967200513}"/>
                </a:ext>
              </a:extLst>
            </p:cNvPr>
            <p:cNvSpPr txBox="1"/>
            <p:nvPr/>
          </p:nvSpPr>
          <p:spPr>
            <a:xfrm>
              <a:off x="5050471" y="3338623"/>
              <a:ext cx="7353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70.94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ECDA87B3-2CE0-A342-BA6F-798484802522}"/>
                </a:ext>
              </a:extLst>
            </p:cNvPr>
            <p:cNvSpPr/>
            <p:nvPr/>
          </p:nvSpPr>
          <p:spPr>
            <a:xfrm rot="14415970">
              <a:off x="4105035" y="3911501"/>
              <a:ext cx="125801" cy="1405078"/>
            </a:xfrm>
            <a:prstGeom prst="rightBrace">
              <a:avLst/>
            </a:prstGeom>
            <a:noFill/>
            <a:ln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E39FE6-5C93-C94E-8C3F-8FAC79BA95B0}"/>
                </a:ext>
              </a:extLst>
            </p:cNvPr>
            <p:cNvSpPr txBox="1"/>
            <p:nvPr/>
          </p:nvSpPr>
          <p:spPr>
            <a:xfrm rot="19891253">
              <a:off x="3501656" y="4245936"/>
              <a:ext cx="127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Spin rotator</a:t>
              </a: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99FA8C79-6653-F044-966A-EF06015A3E0B}"/>
                </a:ext>
              </a:extLst>
            </p:cNvPr>
            <p:cNvSpPr/>
            <p:nvPr/>
          </p:nvSpPr>
          <p:spPr>
            <a:xfrm rot="3649337">
              <a:off x="7946940" y="1682203"/>
              <a:ext cx="125801" cy="1405078"/>
            </a:xfrm>
            <a:prstGeom prst="rightBrace">
              <a:avLst/>
            </a:prstGeom>
            <a:noFill/>
            <a:ln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553861-AD0B-5E4A-87CE-0BAC6AE72646}"/>
                </a:ext>
              </a:extLst>
            </p:cNvPr>
            <p:cNvSpPr txBox="1"/>
            <p:nvPr/>
          </p:nvSpPr>
          <p:spPr>
            <a:xfrm rot="19891253">
              <a:off x="7524318" y="2324979"/>
              <a:ext cx="127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Spin rotator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06C7C2-0CEE-A14A-9BE6-1DD678DF3F95}"/>
                </a:ext>
              </a:extLst>
            </p:cNvPr>
            <p:cNvSpPr txBox="1"/>
            <p:nvPr/>
          </p:nvSpPr>
          <p:spPr>
            <a:xfrm>
              <a:off x="10544562" y="3181587"/>
              <a:ext cx="6330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Arc</a:t>
              </a:r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3FC34937-F40C-5C4B-90A0-E04BDD2191FC}"/>
                </a:ext>
              </a:extLst>
            </p:cNvPr>
            <p:cNvSpPr/>
            <p:nvPr/>
          </p:nvSpPr>
          <p:spPr>
            <a:xfrm rot="7109104">
              <a:off x="4108578" y="1671570"/>
              <a:ext cx="125801" cy="1405078"/>
            </a:xfrm>
            <a:prstGeom prst="rightBrace">
              <a:avLst/>
            </a:prstGeom>
            <a:noFill/>
            <a:ln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9B9BE2-B67B-714E-B553-BB650D5344D6}"/>
                </a:ext>
              </a:extLst>
            </p:cNvPr>
            <p:cNvSpPr txBox="1"/>
            <p:nvPr/>
          </p:nvSpPr>
          <p:spPr>
            <a:xfrm rot="1645156">
              <a:off x="3504794" y="2420499"/>
              <a:ext cx="127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 rotator</a:t>
              </a:r>
            </a:p>
          </p:txBody>
        </p: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3242A05D-5F80-124A-B68E-636982122256}"/>
                </a:ext>
              </a:extLst>
            </p:cNvPr>
            <p:cNvSpPr/>
            <p:nvPr/>
          </p:nvSpPr>
          <p:spPr>
            <a:xfrm rot="17884962">
              <a:off x="7978839" y="3904414"/>
              <a:ext cx="125801" cy="1405078"/>
            </a:xfrm>
            <a:prstGeom prst="rightBrace">
              <a:avLst/>
            </a:prstGeom>
            <a:noFill/>
            <a:ln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E999DAB-438E-4E42-B54A-DE28A679FD2A}"/>
                </a:ext>
              </a:extLst>
            </p:cNvPr>
            <p:cNvSpPr txBox="1"/>
            <p:nvPr/>
          </p:nvSpPr>
          <p:spPr>
            <a:xfrm rot="1733174">
              <a:off x="7620010" y="4355801"/>
              <a:ext cx="127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 rotator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54BAFFD-1D3C-F643-8478-8BFC0F7DA6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8753" y="3756539"/>
              <a:ext cx="358924" cy="36329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0BA578-E39A-434A-BA28-83C80C8FC52B}"/>
                </a:ext>
              </a:extLst>
            </p:cNvPr>
            <p:cNvSpPr txBox="1"/>
            <p:nvPr/>
          </p:nvSpPr>
          <p:spPr>
            <a:xfrm>
              <a:off x="7367651" y="3593508"/>
              <a:ext cx="9257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 IP</a:t>
              </a:r>
            </a:p>
          </p:txBody>
        </p:sp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C1580578-15ED-184B-974D-99100FA17213}"/>
                </a:ext>
              </a:extLst>
            </p:cNvPr>
            <p:cNvSpPr/>
            <p:nvPr/>
          </p:nvSpPr>
          <p:spPr>
            <a:xfrm rot="14036880">
              <a:off x="6275500" y="2378229"/>
              <a:ext cx="159361" cy="161991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414AC6E5-09B4-BE45-A8BE-90C1455048D5}"/>
                </a:ext>
              </a:extLst>
            </p:cNvPr>
            <p:cNvSpPr/>
            <p:nvPr/>
          </p:nvSpPr>
          <p:spPr>
            <a:xfrm rot="18329608">
              <a:off x="5931872" y="2177879"/>
              <a:ext cx="155448" cy="2156108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6E3107F-071E-5E47-82D5-AA4DC8DD9B7D}"/>
                </a:ext>
              </a:extLst>
            </p:cNvPr>
            <p:cNvSpPr txBox="1"/>
            <p:nvPr/>
          </p:nvSpPr>
          <p:spPr>
            <a:xfrm>
              <a:off x="5275162" y="2147775"/>
              <a:ext cx="1733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Tune trombone, straight FODO, RF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B42DDA2-AFA7-5847-9982-7A4FA22F0E63}"/>
                </a:ext>
              </a:extLst>
            </p:cNvPr>
            <p:cNvCxnSpPr/>
            <p:nvPr/>
          </p:nvCxnSpPr>
          <p:spPr>
            <a:xfrm flipH="1">
              <a:off x="5785792" y="2647090"/>
              <a:ext cx="349194" cy="35767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0E0049E-97AF-EC4D-9829-DEDF4D69DB99}"/>
                </a:ext>
              </a:extLst>
            </p:cNvPr>
            <p:cNvCxnSpPr>
              <a:cxnSpLocks/>
            </p:cNvCxnSpPr>
            <p:nvPr/>
          </p:nvCxnSpPr>
          <p:spPr>
            <a:xfrm>
              <a:off x="6131365" y="2660362"/>
              <a:ext cx="322597" cy="33376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51682D-8E60-4B49-841B-191ACA7A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98" y="4933732"/>
            <a:ext cx="3836755" cy="155534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Collider Ring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51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96E1A-2B82-7F45-99D5-BF7DCD3C0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6CA4A-8898-6A41-8978-FE255158D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0" y="1479419"/>
            <a:ext cx="8595360" cy="48683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Collider Ring Optics: Complete Ring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C55726-9906-D74C-A09B-49AFE0835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/>
          <a:p>
            <a:r>
              <a:rPr lang="en-US" altLang="en-US" dirty="0" smtClean="0"/>
              <a:t>Global chromaticity compensation scheme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804858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13259</TotalTime>
  <Words>2065</Words>
  <Application>Microsoft Office PowerPoint</Application>
  <PresentationFormat>Widescreen</PresentationFormat>
  <Paragraphs>779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MS PGothic</vt:lpstr>
      <vt:lpstr>MS PGothic</vt:lpstr>
      <vt:lpstr>.PingFangSC-Regular</vt:lpstr>
      <vt:lpstr>Arial</vt:lpstr>
      <vt:lpstr>Calibri</vt:lpstr>
      <vt:lpstr>Cambria Math</vt:lpstr>
      <vt:lpstr>Garamond</vt:lpstr>
      <vt:lpstr>Minion Pro</vt:lpstr>
      <vt:lpstr>MS Mincho</vt:lpstr>
      <vt:lpstr>PingFangSC-Regular</vt:lpstr>
      <vt:lpstr>Symbol</vt:lpstr>
      <vt:lpstr>Times</vt:lpstr>
      <vt:lpstr>Times New Roman</vt:lpstr>
      <vt:lpstr>Wingdings</vt:lpstr>
      <vt:lpstr>Theme1</vt:lpstr>
      <vt:lpstr>Bitmap Image</vt:lpstr>
      <vt:lpstr>JLEIC at 100 GeV CM Energy</vt:lpstr>
      <vt:lpstr>Outline</vt:lpstr>
      <vt:lpstr>JLEIC Layout</vt:lpstr>
      <vt:lpstr>JLEIC: Key Design Concepts</vt:lpstr>
      <vt:lpstr>JLEIC Parameters and Luminosity Performance</vt:lpstr>
      <vt:lpstr>JLEIC Luminosity Performance</vt:lpstr>
      <vt:lpstr>12 GeV CEBAF as Injector</vt:lpstr>
      <vt:lpstr>Electron Collider Ring Layout</vt:lpstr>
      <vt:lpstr>Electron Collider Ring Optics: Complete Ring</vt:lpstr>
      <vt:lpstr>Electron Injection</vt:lpstr>
      <vt:lpstr>Electron Beam</vt:lpstr>
      <vt:lpstr>Electron Polarization</vt:lpstr>
      <vt:lpstr>JLEIC ion injector chain for 200 GeV</vt:lpstr>
      <vt:lpstr>Ion Beam Formation</vt:lpstr>
      <vt:lpstr>Ion Sources</vt:lpstr>
      <vt:lpstr>Ion RFQs and Linac</vt:lpstr>
      <vt:lpstr>Low Energy Booster (LEB)</vt:lpstr>
      <vt:lpstr>High Energy Booster (HEB)</vt:lpstr>
      <vt:lpstr>Ion Collider Ring</vt:lpstr>
      <vt:lpstr>JLEIC 6T Dipole</vt:lpstr>
      <vt:lpstr>Ion Collider Ring Optics</vt:lpstr>
      <vt:lpstr>Beam Crabbing</vt:lpstr>
      <vt:lpstr>Crab Crossing Scheme of JLEIC</vt:lpstr>
      <vt:lpstr>Cooling Ring Fed by ERL</vt:lpstr>
      <vt:lpstr>Maintaining Ion Beam Emittance</vt:lpstr>
      <vt:lpstr>Ion Polarization</vt:lpstr>
      <vt:lpstr>Ion 3D Spin Rotator below 100 GeV/c</vt:lpstr>
      <vt:lpstr>Proton Spin Rotator above 100 GeV/c</vt:lpstr>
      <vt:lpstr>Ion Interaction Region</vt:lpstr>
      <vt:lpstr>Electron Interaction Region</vt:lpstr>
      <vt:lpstr>Multi-lab Joint EIC R&amp;D – Examples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JLEIC Advances &amp; Opportunities</dc:title>
  <dc:subject/>
  <dc:creator>Andrei Seryi</dc:creator>
  <cp:keywords/>
  <dc:description/>
  <cp:lastModifiedBy>morozov</cp:lastModifiedBy>
  <cp:revision>300</cp:revision>
  <dcterms:created xsi:type="dcterms:W3CDTF">2018-09-06T13:32:58Z</dcterms:created>
  <dcterms:modified xsi:type="dcterms:W3CDTF">2019-04-01T11:28:41Z</dcterms:modified>
  <cp:category/>
</cp:coreProperties>
</file>