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75" r:id="rId3"/>
    <p:sldId id="307" r:id="rId4"/>
    <p:sldId id="278" r:id="rId5"/>
    <p:sldId id="266" r:id="rId6"/>
    <p:sldId id="279" r:id="rId7"/>
    <p:sldId id="277" r:id="rId8"/>
    <p:sldId id="296" r:id="rId9"/>
    <p:sldId id="267" r:id="rId10"/>
    <p:sldId id="293" r:id="rId11"/>
    <p:sldId id="294" r:id="rId12"/>
    <p:sldId id="282" r:id="rId13"/>
    <p:sldId id="276" r:id="rId14"/>
    <p:sldId id="272" r:id="rId15"/>
    <p:sldId id="269" r:id="rId16"/>
    <p:sldId id="289" r:id="rId17"/>
    <p:sldId id="271" r:id="rId18"/>
    <p:sldId id="292" r:id="rId19"/>
    <p:sldId id="273" r:id="rId20"/>
    <p:sldId id="300" r:id="rId21"/>
    <p:sldId id="274" r:id="rId22"/>
    <p:sldId id="281" r:id="rId23"/>
    <p:sldId id="283" r:id="rId24"/>
    <p:sldId id="290" r:id="rId25"/>
    <p:sldId id="298" r:id="rId26"/>
    <p:sldId id="280" r:id="rId27"/>
    <p:sldId id="288" r:id="rId28"/>
    <p:sldId id="301" r:id="rId29"/>
    <p:sldId id="302" r:id="rId30"/>
    <p:sldId id="303" r:id="rId31"/>
    <p:sldId id="304" r:id="rId32"/>
    <p:sldId id="305" r:id="rId33"/>
    <p:sldId id="310" r:id="rId34"/>
    <p:sldId id="313" r:id="rId35"/>
    <p:sldId id="314" r:id="rId36"/>
    <p:sldId id="308" r:id="rId37"/>
    <p:sldId id="284" r:id="rId38"/>
    <p:sldId id="312" r:id="rId39"/>
    <p:sldId id="315" r:id="rId40"/>
    <p:sldId id="318" r:id="rId41"/>
    <p:sldId id="306" r:id="rId42"/>
    <p:sldId id="286" r:id="rId43"/>
    <p:sldId id="287" r:id="rId44"/>
    <p:sldId id="319" r:id="rId45"/>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66FF"/>
    <a:srgbClr val="FF00FF"/>
    <a:srgbClr val="CC00FF"/>
    <a:srgbClr val="33CCFF"/>
    <a:srgbClr val="990000"/>
    <a:srgbClr val="0099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0" d="100"/>
          <a:sy n="90" d="100"/>
        </p:scale>
        <p:origin x="576"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80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8A8B816-2599-4BFA-BE94-FE2DDF47B703}" type="datetimeFigureOut">
              <a:rPr lang="en-US" smtClean="0"/>
              <a:t>3/30/2019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7ECF8999-13C4-4A41-A60C-A236DCE01132}" type="slidenum">
              <a:rPr lang="en-US" smtClean="0"/>
              <a:t>‹#›</a:t>
            </a:fld>
            <a:endParaRPr lang="en-US"/>
          </a:p>
        </p:txBody>
      </p:sp>
    </p:spTree>
    <p:extLst>
      <p:ext uri="{BB962C8B-B14F-4D97-AF65-F5344CB8AC3E}">
        <p14:creationId xmlns:p14="http://schemas.microsoft.com/office/powerpoint/2010/main" val="731659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9E62AF9-FAD8-4FEE-A973-6C42ED184A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68940F0-7C00-40F3-865D-F451DC41C4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E11AD87-CAA4-4BBD-A0C4-50BC46C28867}"/>
              </a:ext>
            </a:extLst>
          </p:cNvPr>
          <p:cNvSpPr>
            <a:spLocks noGrp="1" noChangeArrowheads="1"/>
          </p:cNvSpPr>
          <p:nvPr>
            <p:ph type="sldNum" sz="quarter" idx="12"/>
          </p:nvPr>
        </p:nvSpPr>
        <p:spPr>
          <a:ln/>
        </p:spPr>
        <p:txBody>
          <a:bodyPr/>
          <a:lstStyle>
            <a:lvl1pPr>
              <a:defRPr/>
            </a:lvl1pPr>
          </a:lstStyle>
          <a:p>
            <a:fld id="{AF6D93AF-1EAC-498E-A930-B801CDF7F8CD}" type="slidenum">
              <a:rPr lang="en-US" altLang="en-US"/>
              <a:pPr/>
              <a:t>‹#›</a:t>
            </a:fld>
            <a:endParaRPr lang="en-US" altLang="en-US"/>
          </a:p>
        </p:txBody>
      </p:sp>
    </p:spTree>
    <p:extLst>
      <p:ext uri="{BB962C8B-B14F-4D97-AF65-F5344CB8AC3E}">
        <p14:creationId xmlns:p14="http://schemas.microsoft.com/office/powerpoint/2010/main" val="81765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54E4EB-0C71-4132-988D-0933BE8C503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E22EC66-00B1-41EE-8DAA-06AB50B4FD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6304DA3-883F-4C58-BF4C-F4FFFBAB7ACF}"/>
              </a:ext>
            </a:extLst>
          </p:cNvPr>
          <p:cNvSpPr>
            <a:spLocks noGrp="1" noChangeArrowheads="1"/>
          </p:cNvSpPr>
          <p:nvPr>
            <p:ph type="sldNum" sz="quarter" idx="12"/>
          </p:nvPr>
        </p:nvSpPr>
        <p:spPr>
          <a:ln/>
        </p:spPr>
        <p:txBody>
          <a:bodyPr/>
          <a:lstStyle>
            <a:lvl1pPr>
              <a:defRPr/>
            </a:lvl1pPr>
          </a:lstStyle>
          <a:p>
            <a:fld id="{53FCFC8F-B90B-4A1A-B60D-D03433219437}" type="slidenum">
              <a:rPr lang="en-US" altLang="en-US"/>
              <a:pPr/>
              <a:t>‹#›</a:t>
            </a:fld>
            <a:endParaRPr lang="en-US" altLang="en-US"/>
          </a:p>
        </p:txBody>
      </p:sp>
    </p:spTree>
    <p:extLst>
      <p:ext uri="{BB962C8B-B14F-4D97-AF65-F5344CB8AC3E}">
        <p14:creationId xmlns:p14="http://schemas.microsoft.com/office/powerpoint/2010/main" val="208022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E301E3E-F54B-43ED-B61E-07FC5A8EAE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2EFBF4E-CC9E-4E3D-965C-EB9FEC2218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520A146-A6F5-4EB7-BA33-A61E3D44D1BC}"/>
              </a:ext>
            </a:extLst>
          </p:cNvPr>
          <p:cNvSpPr>
            <a:spLocks noGrp="1" noChangeArrowheads="1"/>
          </p:cNvSpPr>
          <p:nvPr>
            <p:ph type="sldNum" sz="quarter" idx="12"/>
          </p:nvPr>
        </p:nvSpPr>
        <p:spPr>
          <a:ln/>
        </p:spPr>
        <p:txBody>
          <a:bodyPr/>
          <a:lstStyle>
            <a:lvl1pPr>
              <a:defRPr/>
            </a:lvl1pPr>
          </a:lstStyle>
          <a:p>
            <a:fld id="{056AECC2-EA48-469E-9C31-787647A4B6FD}" type="slidenum">
              <a:rPr lang="en-US" altLang="en-US"/>
              <a:pPr/>
              <a:t>‹#›</a:t>
            </a:fld>
            <a:endParaRPr lang="en-US" altLang="en-US"/>
          </a:p>
        </p:txBody>
      </p:sp>
    </p:spTree>
    <p:extLst>
      <p:ext uri="{BB962C8B-B14F-4D97-AF65-F5344CB8AC3E}">
        <p14:creationId xmlns:p14="http://schemas.microsoft.com/office/powerpoint/2010/main" val="230402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1C8FE4-20AF-4C7D-A13C-7A06DCC31AA4}"/>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id="{C8E1EEDF-0939-4403-AC51-BBD99942404A}"/>
              </a:ext>
            </a:extLst>
          </p:cNvPr>
          <p:cNvSpPr>
            <a:spLocks noGrp="1" noChangeArrowheads="1"/>
          </p:cNvSpPr>
          <p:nvPr>
            <p:ph type="ftr" sz="quarter" idx="11"/>
          </p:nvPr>
        </p:nvSpPr>
        <p:spPr>
          <a:xfrm>
            <a:off x="4165600" y="6476999"/>
            <a:ext cx="3860800" cy="244475"/>
          </a:xfrm>
          <a:ln/>
        </p:spPr>
        <p:txBody>
          <a:bodyPr/>
          <a:lstStyle>
            <a:lvl1pPr>
              <a:defRPr>
                <a:solidFill>
                  <a:srgbClr val="FF00FF"/>
                </a:solidFill>
              </a:defRPr>
            </a:lvl1pPr>
          </a:lstStyle>
          <a:p>
            <a:pPr>
              <a:defRPr/>
            </a:pPr>
            <a:endParaRPr lang="en-US" altLang="en-US" dirty="0"/>
          </a:p>
        </p:txBody>
      </p:sp>
      <p:sp>
        <p:nvSpPr>
          <p:cNvPr id="6" name="Rectangle 6">
            <a:extLst>
              <a:ext uri="{FF2B5EF4-FFF2-40B4-BE49-F238E27FC236}">
                <a16:creationId xmlns:a16="http://schemas.microsoft.com/office/drawing/2014/main" id="{3FA556F9-6BEB-4724-BDA4-8057A593686A}"/>
              </a:ext>
            </a:extLst>
          </p:cNvPr>
          <p:cNvSpPr>
            <a:spLocks noGrp="1" noChangeArrowheads="1"/>
          </p:cNvSpPr>
          <p:nvPr>
            <p:ph type="sldNum" sz="quarter" idx="12"/>
          </p:nvPr>
        </p:nvSpPr>
        <p:spPr>
          <a:ln/>
        </p:spPr>
        <p:txBody>
          <a:bodyPr/>
          <a:lstStyle>
            <a:lvl1pPr>
              <a:defRPr/>
            </a:lvl1pPr>
          </a:lstStyle>
          <a:p>
            <a:fld id="{8C38ABDF-3DEB-4EC5-9C6B-777183C4886E}" type="slidenum">
              <a:rPr lang="en-US" altLang="en-US"/>
              <a:pPr/>
              <a:t>‹#›</a:t>
            </a:fld>
            <a:endParaRPr lang="en-US" altLang="en-US"/>
          </a:p>
        </p:txBody>
      </p:sp>
      <p:sp>
        <p:nvSpPr>
          <p:cNvPr id="7" name="TextBox 6">
            <a:extLst>
              <a:ext uri="{FF2B5EF4-FFF2-40B4-BE49-F238E27FC236}">
                <a16:creationId xmlns:a16="http://schemas.microsoft.com/office/drawing/2014/main" id="{16D232B6-09E9-481D-B217-10555759B835}"/>
              </a:ext>
            </a:extLst>
          </p:cNvPr>
          <p:cNvSpPr txBox="1"/>
          <p:nvPr userDrawn="1"/>
        </p:nvSpPr>
        <p:spPr>
          <a:xfrm>
            <a:off x="-1772" y="6563537"/>
            <a:ext cx="1181734" cy="276999"/>
          </a:xfrm>
          <a:prstGeom prst="rect">
            <a:avLst/>
          </a:prstGeom>
          <a:noFill/>
        </p:spPr>
        <p:txBody>
          <a:bodyPr wrap="none" rtlCol="0">
            <a:spAutoFit/>
          </a:bodyPr>
          <a:lstStyle/>
          <a:p>
            <a:r>
              <a:rPr lang="en-US" sz="1200" dirty="0">
                <a:solidFill>
                  <a:srgbClr val="FF00FF"/>
                </a:solidFill>
              </a:rPr>
              <a:t>April 1-3, 2019</a:t>
            </a:r>
          </a:p>
        </p:txBody>
      </p:sp>
      <p:sp>
        <p:nvSpPr>
          <p:cNvPr id="8" name="TextBox 7">
            <a:extLst>
              <a:ext uri="{FF2B5EF4-FFF2-40B4-BE49-F238E27FC236}">
                <a16:creationId xmlns:a16="http://schemas.microsoft.com/office/drawing/2014/main" id="{CD4D6208-05B4-4594-B0B4-EB388639CD57}"/>
              </a:ext>
            </a:extLst>
          </p:cNvPr>
          <p:cNvSpPr txBox="1"/>
          <p:nvPr userDrawn="1"/>
        </p:nvSpPr>
        <p:spPr>
          <a:xfrm>
            <a:off x="4872792" y="6483350"/>
            <a:ext cx="2464136" cy="307777"/>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400" dirty="0">
                <a:solidFill>
                  <a:srgbClr val="FF00FF"/>
                </a:solidFill>
              </a:rPr>
              <a:t>JLEIC Collaboration Meeting</a:t>
            </a:r>
          </a:p>
        </p:txBody>
      </p:sp>
    </p:spTree>
    <p:extLst>
      <p:ext uri="{BB962C8B-B14F-4D97-AF65-F5344CB8AC3E}">
        <p14:creationId xmlns:p14="http://schemas.microsoft.com/office/powerpoint/2010/main" val="340371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2E2C7BD-DE30-43A6-B995-C2AF7A6B4D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84CB2FE-BB5A-4476-ADE1-92AFFCD4F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F5F676-6DCE-4832-9B9D-0C773BB94820}"/>
              </a:ext>
            </a:extLst>
          </p:cNvPr>
          <p:cNvSpPr>
            <a:spLocks noGrp="1" noChangeArrowheads="1"/>
          </p:cNvSpPr>
          <p:nvPr>
            <p:ph type="sldNum" sz="quarter" idx="12"/>
          </p:nvPr>
        </p:nvSpPr>
        <p:spPr>
          <a:ln/>
        </p:spPr>
        <p:txBody>
          <a:bodyPr/>
          <a:lstStyle>
            <a:lvl1pPr>
              <a:defRPr/>
            </a:lvl1pPr>
          </a:lstStyle>
          <a:p>
            <a:fld id="{8FEFA58E-AD21-4377-B412-817C22D9BE11}" type="slidenum">
              <a:rPr lang="en-US" altLang="en-US"/>
              <a:pPr/>
              <a:t>‹#›</a:t>
            </a:fld>
            <a:endParaRPr lang="en-US" altLang="en-US"/>
          </a:p>
        </p:txBody>
      </p:sp>
    </p:spTree>
    <p:extLst>
      <p:ext uri="{BB962C8B-B14F-4D97-AF65-F5344CB8AC3E}">
        <p14:creationId xmlns:p14="http://schemas.microsoft.com/office/powerpoint/2010/main" val="26882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365F85A-81D2-4557-9E8A-795CAD567B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74B3B93-7AC9-4F7D-9698-5EA30835E60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D71C037-D6A7-441D-B456-763B3D211F4A}"/>
              </a:ext>
            </a:extLst>
          </p:cNvPr>
          <p:cNvSpPr>
            <a:spLocks noGrp="1" noChangeArrowheads="1"/>
          </p:cNvSpPr>
          <p:nvPr>
            <p:ph type="sldNum" sz="quarter" idx="12"/>
          </p:nvPr>
        </p:nvSpPr>
        <p:spPr>
          <a:ln/>
        </p:spPr>
        <p:txBody>
          <a:bodyPr/>
          <a:lstStyle>
            <a:lvl1pPr>
              <a:defRPr/>
            </a:lvl1pPr>
          </a:lstStyle>
          <a:p>
            <a:fld id="{47AFBE30-9968-4C62-B49F-B8B16B1E5039}" type="slidenum">
              <a:rPr lang="en-US" altLang="en-US"/>
              <a:pPr/>
              <a:t>‹#›</a:t>
            </a:fld>
            <a:endParaRPr lang="en-US" altLang="en-US"/>
          </a:p>
        </p:txBody>
      </p:sp>
    </p:spTree>
    <p:extLst>
      <p:ext uri="{BB962C8B-B14F-4D97-AF65-F5344CB8AC3E}">
        <p14:creationId xmlns:p14="http://schemas.microsoft.com/office/powerpoint/2010/main" val="297220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852A623-2CE2-484B-AA84-3778693850F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EC1D76FE-3814-4ECC-9B87-BC91306DAC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BC37C17-5A45-43A1-9A1F-88FF957614E6}"/>
              </a:ext>
            </a:extLst>
          </p:cNvPr>
          <p:cNvSpPr>
            <a:spLocks noGrp="1" noChangeArrowheads="1"/>
          </p:cNvSpPr>
          <p:nvPr>
            <p:ph type="sldNum" sz="quarter" idx="12"/>
          </p:nvPr>
        </p:nvSpPr>
        <p:spPr>
          <a:ln/>
        </p:spPr>
        <p:txBody>
          <a:bodyPr/>
          <a:lstStyle>
            <a:lvl1pPr>
              <a:defRPr/>
            </a:lvl1pPr>
          </a:lstStyle>
          <a:p>
            <a:fld id="{FAA01F94-356A-4CB6-9E0B-A7683AF62533}" type="slidenum">
              <a:rPr lang="en-US" altLang="en-US"/>
              <a:pPr/>
              <a:t>‹#›</a:t>
            </a:fld>
            <a:endParaRPr lang="en-US" altLang="en-US"/>
          </a:p>
        </p:txBody>
      </p:sp>
    </p:spTree>
    <p:extLst>
      <p:ext uri="{BB962C8B-B14F-4D97-AF65-F5344CB8AC3E}">
        <p14:creationId xmlns:p14="http://schemas.microsoft.com/office/powerpoint/2010/main" val="12079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9A7FC9C-3E66-47C2-9943-6B9E69B8A4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A6F7543-06EF-42B6-9C18-8A8DA58FAC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17C1145-7BF0-4A81-80D6-16C73BD5F3A5}"/>
              </a:ext>
            </a:extLst>
          </p:cNvPr>
          <p:cNvSpPr>
            <a:spLocks noGrp="1" noChangeArrowheads="1"/>
          </p:cNvSpPr>
          <p:nvPr>
            <p:ph type="sldNum" sz="quarter" idx="12"/>
          </p:nvPr>
        </p:nvSpPr>
        <p:spPr>
          <a:ln/>
        </p:spPr>
        <p:txBody>
          <a:bodyPr/>
          <a:lstStyle>
            <a:lvl1pPr>
              <a:defRPr/>
            </a:lvl1pPr>
          </a:lstStyle>
          <a:p>
            <a:fld id="{67D962B3-1FE7-4115-89DC-D977DA47A765}" type="slidenum">
              <a:rPr lang="en-US" altLang="en-US"/>
              <a:pPr/>
              <a:t>‹#›</a:t>
            </a:fld>
            <a:endParaRPr lang="en-US" altLang="en-US"/>
          </a:p>
        </p:txBody>
      </p:sp>
    </p:spTree>
    <p:extLst>
      <p:ext uri="{BB962C8B-B14F-4D97-AF65-F5344CB8AC3E}">
        <p14:creationId xmlns:p14="http://schemas.microsoft.com/office/powerpoint/2010/main" val="388157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1510F2-16A2-44C3-B530-675A861ABEA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96DA1C57-B05D-4370-BE59-2647FA1CA54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13C119E-B639-4E58-A576-607CF453BD05}"/>
              </a:ext>
            </a:extLst>
          </p:cNvPr>
          <p:cNvSpPr>
            <a:spLocks noGrp="1" noChangeArrowheads="1"/>
          </p:cNvSpPr>
          <p:nvPr>
            <p:ph type="sldNum" sz="quarter" idx="12"/>
          </p:nvPr>
        </p:nvSpPr>
        <p:spPr>
          <a:ln/>
        </p:spPr>
        <p:txBody>
          <a:bodyPr/>
          <a:lstStyle>
            <a:lvl1pPr>
              <a:defRPr/>
            </a:lvl1pPr>
          </a:lstStyle>
          <a:p>
            <a:fld id="{E988D27F-7FAB-4027-A602-3773C3A5D385}" type="slidenum">
              <a:rPr lang="en-US" altLang="en-US"/>
              <a:pPr/>
              <a:t>‹#›</a:t>
            </a:fld>
            <a:endParaRPr lang="en-US" altLang="en-US"/>
          </a:p>
        </p:txBody>
      </p:sp>
    </p:spTree>
    <p:extLst>
      <p:ext uri="{BB962C8B-B14F-4D97-AF65-F5344CB8AC3E}">
        <p14:creationId xmlns:p14="http://schemas.microsoft.com/office/powerpoint/2010/main" val="144540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14F4911-C2A8-45CE-ABE9-2AE21A99FD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3E81F68-6519-48EF-9C61-81A16B7919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D53DE93-257B-4024-A65F-7B5E8449D096}"/>
              </a:ext>
            </a:extLst>
          </p:cNvPr>
          <p:cNvSpPr>
            <a:spLocks noGrp="1" noChangeArrowheads="1"/>
          </p:cNvSpPr>
          <p:nvPr>
            <p:ph type="sldNum" sz="quarter" idx="12"/>
          </p:nvPr>
        </p:nvSpPr>
        <p:spPr>
          <a:ln/>
        </p:spPr>
        <p:txBody>
          <a:bodyPr/>
          <a:lstStyle>
            <a:lvl1pPr>
              <a:defRPr/>
            </a:lvl1pPr>
          </a:lstStyle>
          <a:p>
            <a:fld id="{00F319A7-9C46-48CA-8889-15251754CBFF}" type="slidenum">
              <a:rPr lang="en-US" altLang="en-US"/>
              <a:pPr/>
              <a:t>‹#›</a:t>
            </a:fld>
            <a:endParaRPr lang="en-US" altLang="en-US"/>
          </a:p>
        </p:txBody>
      </p:sp>
    </p:spTree>
    <p:extLst>
      <p:ext uri="{BB962C8B-B14F-4D97-AF65-F5344CB8AC3E}">
        <p14:creationId xmlns:p14="http://schemas.microsoft.com/office/powerpoint/2010/main" val="101702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486CBF6-D368-4FDB-B0B0-92B0C474B2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704B888-33E8-4498-A538-E91542F43D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DBAF9EB-8CC0-45EB-B479-3F0D2B566DA9}"/>
              </a:ext>
            </a:extLst>
          </p:cNvPr>
          <p:cNvSpPr>
            <a:spLocks noGrp="1" noChangeArrowheads="1"/>
          </p:cNvSpPr>
          <p:nvPr>
            <p:ph type="sldNum" sz="quarter" idx="12"/>
          </p:nvPr>
        </p:nvSpPr>
        <p:spPr>
          <a:ln/>
        </p:spPr>
        <p:txBody>
          <a:bodyPr/>
          <a:lstStyle>
            <a:lvl1pPr>
              <a:defRPr/>
            </a:lvl1pPr>
          </a:lstStyle>
          <a:p>
            <a:fld id="{94F085C5-05FC-4E5A-8FBD-F72707C106D0}" type="slidenum">
              <a:rPr lang="en-US" altLang="en-US"/>
              <a:pPr/>
              <a:t>‹#›</a:t>
            </a:fld>
            <a:endParaRPr lang="en-US" altLang="en-US"/>
          </a:p>
        </p:txBody>
      </p:sp>
    </p:spTree>
    <p:extLst>
      <p:ext uri="{BB962C8B-B14F-4D97-AF65-F5344CB8AC3E}">
        <p14:creationId xmlns:p14="http://schemas.microsoft.com/office/powerpoint/2010/main" val="150896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1D9AA77-AB91-4FAF-92B9-453D94424FAB}"/>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DA6FCF6-52E3-4B27-B611-4906D3F23D5D}"/>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892E85C-1816-4EA4-822E-FAF1EAAE7D0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430EE519-77C6-414A-A727-A3A8A42AAF0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E93D013E-C7F8-47F6-AC85-A568834AD402}"/>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07A30BB-36F6-438A-BBE7-4866432AD880}" type="slidenum">
              <a:rPr lang="en-US" altLang="en-US"/>
              <a:pPr/>
              <a:t>‹#›</a:t>
            </a:fld>
            <a:endParaRPr lang="en-US" altLang="en-US"/>
          </a:p>
        </p:txBody>
      </p:sp>
      <p:sp>
        <p:nvSpPr>
          <p:cNvPr id="1031" name="Text Box 7">
            <a:extLst>
              <a:ext uri="{FF2B5EF4-FFF2-40B4-BE49-F238E27FC236}">
                <a16:creationId xmlns:a16="http://schemas.microsoft.com/office/drawing/2014/main" id="{856D667F-AE4D-4628-A7A9-C9295F5A37E3}"/>
              </a:ext>
            </a:extLst>
          </p:cNvPr>
          <p:cNvSpPr txBox="1">
            <a:spLocks noChangeArrowheads="1"/>
          </p:cNvSpPr>
          <p:nvPr userDrawn="1"/>
        </p:nvSpPr>
        <p:spPr bwMode="auto">
          <a:xfrm>
            <a:off x="11684000" y="6613526"/>
            <a:ext cx="508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fld id="{31FCA306-4FE3-401D-A1F8-EE9E4A9AB73F}" type="slidenum">
              <a:rPr lang="en-US" altLang="en-US" sz="1000">
                <a:solidFill>
                  <a:srgbClr val="FF00FF"/>
                </a:solidFill>
              </a:rPr>
              <a:pPr eaLnBrk="1" hangingPunct="1">
                <a:spcBef>
                  <a:spcPct val="50000"/>
                </a:spcBef>
              </a:pPr>
              <a:t>‹#›</a:t>
            </a:fld>
            <a:endParaRPr lang="en-US" altLang="en-US" sz="1000">
              <a:solidFill>
                <a:srgbClr val="FF00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rgbClr val="6666FF"/>
          </a:solidFill>
          <a:latin typeface="+mj-lt"/>
          <a:ea typeface="+mj-ea"/>
          <a:cs typeface="+mj-cs"/>
        </a:defRPr>
      </a:lvl1pPr>
      <a:lvl2pPr algn="ctr" rtl="0" eaLnBrk="0" fontAlgn="base" hangingPunct="0">
        <a:spcBef>
          <a:spcPct val="0"/>
        </a:spcBef>
        <a:spcAft>
          <a:spcPct val="0"/>
        </a:spcAft>
        <a:defRPr sz="4400" b="1">
          <a:solidFill>
            <a:srgbClr val="6666FF"/>
          </a:solidFill>
          <a:latin typeface="Arial" charset="0"/>
        </a:defRPr>
      </a:lvl2pPr>
      <a:lvl3pPr algn="ctr" rtl="0" eaLnBrk="0" fontAlgn="base" hangingPunct="0">
        <a:spcBef>
          <a:spcPct val="0"/>
        </a:spcBef>
        <a:spcAft>
          <a:spcPct val="0"/>
        </a:spcAft>
        <a:defRPr sz="4400" b="1">
          <a:solidFill>
            <a:srgbClr val="6666FF"/>
          </a:solidFill>
          <a:latin typeface="Arial" charset="0"/>
        </a:defRPr>
      </a:lvl3pPr>
      <a:lvl4pPr algn="ctr" rtl="0" eaLnBrk="0" fontAlgn="base" hangingPunct="0">
        <a:spcBef>
          <a:spcPct val="0"/>
        </a:spcBef>
        <a:spcAft>
          <a:spcPct val="0"/>
        </a:spcAft>
        <a:defRPr sz="4400" b="1">
          <a:solidFill>
            <a:srgbClr val="6666FF"/>
          </a:solidFill>
          <a:latin typeface="Arial" charset="0"/>
        </a:defRPr>
      </a:lvl4pPr>
      <a:lvl5pPr algn="ctr" rtl="0" eaLnBrk="0" fontAlgn="base" hangingPunct="0">
        <a:spcBef>
          <a:spcPct val="0"/>
        </a:spcBef>
        <a:spcAft>
          <a:spcPct val="0"/>
        </a:spcAft>
        <a:defRPr sz="4400" b="1">
          <a:solidFill>
            <a:srgbClr val="6666FF"/>
          </a:solidFill>
          <a:latin typeface="Arial" charset="0"/>
        </a:defRPr>
      </a:lvl5pPr>
      <a:lvl6pPr marL="457200" algn="ctr" rtl="0" fontAlgn="base">
        <a:spcBef>
          <a:spcPct val="0"/>
        </a:spcBef>
        <a:spcAft>
          <a:spcPct val="0"/>
        </a:spcAft>
        <a:defRPr sz="4400" b="1">
          <a:solidFill>
            <a:srgbClr val="6666FF"/>
          </a:solidFill>
          <a:latin typeface="Arial" charset="0"/>
        </a:defRPr>
      </a:lvl6pPr>
      <a:lvl7pPr marL="914400" algn="ctr" rtl="0" fontAlgn="base">
        <a:spcBef>
          <a:spcPct val="0"/>
        </a:spcBef>
        <a:spcAft>
          <a:spcPct val="0"/>
        </a:spcAft>
        <a:defRPr sz="4400" b="1">
          <a:solidFill>
            <a:srgbClr val="6666FF"/>
          </a:solidFill>
          <a:latin typeface="Arial" charset="0"/>
        </a:defRPr>
      </a:lvl7pPr>
      <a:lvl8pPr marL="1371600" algn="ctr" rtl="0" fontAlgn="base">
        <a:spcBef>
          <a:spcPct val="0"/>
        </a:spcBef>
        <a:spcAft>
          <a:spcPct val="0"/>
        </a:spcAft>
        <a:defRPr sz="4400" b="1">
          <a:solidFill>
            <a:srgbClr val="6666FF"/>
          </a:solidFill>
          <a:latin typeface="Arial" charset="0"/>
        </a:defRPr>
      </a:lvl8pPr>
      <a:lvl9pPr marL="1828800" algn="ctr" rtl="0" fontAlgn="base">
        <a:spcBef>
          <a:spcPct val="0"/>
        </a:spcBef>
        <a:spcAft>
          <a:spcPct val="0"/>
        </a:spcAft>
        <a:defRPr sz="4400" b="1">
          <a:solidFill>
            <a:srgbClr val="6666FF"/>
          </a:solidFill>
          <a:latin typeface="Arial" charset="0"/>
        </a:defRPr>
      </a:lvl9pPr>
    </p:titleStyle>
    <p:bodyStyle>
      <a:lvl1pPr marL="342900" indent="-342900" algn="l" rtl="0" eaLnBrk="0" fontAlgn="base" hangingPunct="0">
        <a:spcBef>
          <a:spcPct val="20000"/>
        </a:spcBef>
        <a:spcAft>
          <a:spcPct val="0"/>
        </a:spcAft>
        <a:buChar char="•"/>
        <a:defRPr sz="3200" b="1">
          <a:solidFill>
            <a:srgbClr val="009900"/>
          </a:solidFill>
          <a:latin typeface="+mn-lt"/>
          <a:ea typeface="+mn-ea"/>
          <a:cs typeface="+mn-cs"/>
        </a:defRPr>
      </a:lvl1pPr>
      <a:lvl2pPr marL="742950" indent="-285750" algn="l" rtl="0" eaLnBrk="0" fontAlgn="base" hangingPunct="0">
        <a:spcBef>
          <a:spcPct val="20000"/>
        </a:spcBef>
        <a:spcAft>
          <a:spcPct val="0"/>
        </a:spcAft>
        <a:buChar char="–"/>
        <a:defRPr sz="2800" b="1">
          <a:solidFill>
            <a:srgbClr val="990000"/>
          </a:solidFill>
          <a:latin typeface="+mn-lt"/>
        </a:defRPr>
      </a:lvl2pPr>
      <a:lvl3pPr marL="1143000" indent="-228600" algn="l" rtl="0" eaLnBrk="0" fontAlgn="base" hangingPunct="0">
        <a:spcBef>
          <a:spcPct val="20000"/>
        </a:spcBef>
        <a:spcAft>
          <a:spcPct val="0"/>
        </a:spcAft>
        <a:buChar char="•"/>
        <a:defRPr sz="2400" b="1">
          <a:solidFill>
            <a:srgbClr val="0033CC"/>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41042F-DBF5-4714-87A8-4AA3247E2112}"/>
              </a:ext>
            </a:extLst>
          </p:cNvPr>
          <p:cNvSpPr>
            <a:spLocks noGrp="1" noChangeArrowheads="1"/>
          </p:cNvSpPr>
          <p:nvPr>
            <p:ph type="ctrTitle"/>
          </p:nvPr>
        </p:nvSpPr>
        <p:spPr/>
        <p:txBody>
          <a:bodyPr/>
          <a:lstStyle/>
          <a:p>
            <a:pPr eaLnBrk="1" hangingPunct="1"/>
            <a:r>
              <a:rPr lang="en-US" altLang="en-US" dirty="0"/>
              <a:t>Detector Backgrounds for Electron Colliders</a:t>
            </a:r>
          </a:p>
        </p:txBody>
      </p:sp>
      <p:sp>
        <p:nvSpPr>
          <p:cNvPr id="2051" name="Rectangle 3">
            <a:extLst>
              <a:ext uri="{FF2B5EF4-FFF2-40B4-BE49-F238E27FC236}">
                <a16:creationId xmlns:a16="http://schemas.microsoft.com/office/drawing/2014/main" id="{81540859-226E-426C-9664-43BBC412957C}"/>
              </a:ext>
            </a:extLst>
          </p:cNvPr>
          <p:cNvSpPr>
            <a:spLocks noGrp="1" noChangeArrowheads="1"/>
          </p:cNvSpPr>
          <p:nvPr>
            <p:ph type="subTitle" idx="1"/>
          </p:nvPr>
        </p:nvSpPr>
        <p:spPr/>
        <p:txBody>
          <a:bodyPr/>
          <a:lstStyle/>
          <a:p>
            <a:pPr eaLnBrk="1" hangingPunct="1">
              <a:lnSpc>
                <a:spcPct val="80000"/>
              </a:lnSpc>
            </a:pPr>
            <a:endParaRPr lang="en-US" altLang="en-US" sz="2000" dirty="0"/>
          </a:p>
          <a:p>
            <a:pPr eaLnBrk="1" hangingPunct="1">
              <a:lnSpc>
                <a:spcPct val="80000"/>
              </a:lnSpc>
            </a:pPr>
            <a:r>
              <a:rPr lang="en-US" altLang="en-US" sz="2000" dirty="0"/>
              <a:t>M. Sullivan</a:t>
            </a:r>
          </a:p>
          <a:p>
            <a:pPr eaLnBrk="1" hangingPunct="1">
              <a:lnSpc>
                <a:spcPct val="80000"/>
              </a:lnSpc>
            </a:pPr>
            <a:r>
              <a:rPr lang="en-US" altLang="en-US" sz="2000" dirty="0"/>
              <a:t>SLAC National Accelerator Laboratory</a:t>
            </a:r>
          </a:p>
          <a:p>
            <a:pPr eaLnBrk="1" hangingPunct="1">
              <a:lnSpc>
                <a:spcPct val="80000"/>
              </a:lnSpc>
            </a:pPr>
            <a:endParaRPr lang="en-US" altLang="en-US" sz="2000" dirty="0"/>
          </a:p>
          <a:p>
            <a:pPr eaLnBrk="1" hangingPunct="1">
              <a:lnSpc>
                <a:spcPct val="80000"/>
              </a:lnSpc>
            </a:pPr>
            <a:r>
              <a:rPr lang="en-US" altLang="en-US" sz="2000" dirty="0"/>
              <a:t>for the </a:t>
            </a:r>
          </a:p>
          <a:p>
            <a:pPr eaLnBrk="1" hangingPunct="1">
              <a:lnSpc>
                <a:spcPct val="80000"/>
              </a:lnSpc>
            </a:pPr>
            <a:r>
              <a:rPr lang="en-US" altLang="en-US" sz="2000" dirty="0"/>
              <a:t>JLEIC Collaboration Meeting</a:t>
            </a:r>
          </a:p>
          <a:p>
            <a:pPr eaLnBrk="1" hangingPunct="1">
              <a:lnSpc>
                <a:spcPct val="80000"/>
              </a:lnSpc>
            </a:pPr>
            <a:r>
              <a:rPr lang="en-US" altLang="en-US" sz="2000" dirty="0"/>
              <a:t>April 1-3,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pepii_ir">
            <a:extLst>
              <a:ext uri="{FF2B5EF4-FFF2-40B4-BE49-F238E27FC236}">
                <a16:creationId xmlns:a16="http://schemas.microsoft.com/office/drawing/2014/main" id="{CC2354CA-B212-41B4-8699-D76B5ADB9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01614"/>
            <a:ext cx="8305800" cy="665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kek_ir">
            <a:extLst>
              <a:ext uri="{FF2B5EF4-FFF2-40B4-BE49-F238E27FC236}">
                <a16:creationId xmlns:a16="http://schemas.microsoft.com/office/drawing/2014/main" id="{CB554A43-6835-4738-AF3D-4C83FE43C3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95275"/>
            <a:ext cx="79248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B152440-E640-423F-B1EF-7530C14500AB}"/>
              </a:ext>
            </a:extLst>
          </p:cNvPr>
          <p:cNvSpPr>
            <a:spLocks noGrp="1" noChangeArrowheads="1"/>
          </p:cNvSpPr>
          <p:nvPr>
            <p:ph type="title"/>
          </p:nvPr>
        </p:nvSpPr>
        <p:spPr>
          <a:xfrm>
            <a:off x="723900" y="33867"/>
            <a:ext cx="10972800" cy="1143000"/>
          </a:xfrm>
        </p:spPr>
        <p:txBody>
          <a:bodyPr/>
          <a:lstStyle/>
          <a:p>
            <a:pPr eaLnBrk="1" hangingPunct="1"/>
            <a:r>
              <a:rPr lang="en-US" altLang="en-US" dirty="0"/>
              <a:t>Still More IR Design Background Issues</a:t>
            </a:r>
          </a:p>
        </p:txBody>
      </p:sp>
      <p:sp>
        <p:nvSpPr>
          <p:cNvPr id="30723" name="Rectangle 3">
            <a:extLst>
              <a:ext uri="{FF2B5EF4-FFF2-40B4-BE49-F238E27FC236}">
                <a16:creationId xmlns:a16="http://schemas.microsoft.com/office/drawing/2014/main" id="{B1E6E8C3-EFCF-4726-BA37-46A837C3369A}"/>
              </a:ext>
            </a:extLst>
          </p:cNvPr>
          <p:cNvSpPr>
            <a:spLocks noGrp="1" noChangeArrowheads="1"/>
          </p:cNvSpPr>
          <p:nvPr>
            <p:ph type="body" idx="1"/>
          </p:nvPr>
        </p:nvSpPr>
        <p:spPr>
          <a:xfrm>
            <a:off x="838200" y="1371600"/>
            <a:ext cx="10744200" cy="5334000"/>
          </a:xfrm>
        </p:spPr>
        <p:txBody>
          <a:bodyPr/>
          <a:lstStyle/>
          <a:p>
            <a:pPr eaLnBrk="1" hangingPunct="1">
              <a:lnSpc>
                <a:spcPct val="90000"/>
              </a:lnSpc>
            </a:pPr>
            <a:r>
              <a:rPr lang="en-US" altLang="en-US" sz="2400" dirty="0"/>
              <a:t>Aim for the best vacuum one can achieve on the upstream section of the beam pipe for each beam</a:t>
            </a:r>
          </a:p>
          <a:p>
            <a:pPr lvl="1" eaLnBrk="1" hangingPunct="1">
              <a:lnSpc>
                <a:spcPct val="90000"/>
              </a:lnSpc>
            </a:pPr>
            <a:r>
              <a:rPr lang="en-US" altLang="en-US" sz="2000" dirty="0"/>
              <a:t>This minimizes BGB and Coulomb backgrounds created between the last bend magnet and the IP</a:t>
            </a:r>
          </a:p>
          <a:p>
            <a:pPr lvl="1" eaLnBrk="1" hangingPunct="1">
              <a:lnSpc>
                <a:spcPct val="90000"/>
              </a:lnSpc>
            </a:pPr>
            <a:endParaRPr lang="en-US" altLang="en-US" sz="2000" dirty="0"/>
          </a:p>
          <a:p>
            <a:pPr eaLnBrk="1" hangingPunct="1">
              <a:lnSpc>
                <a:spcPct val="90000"/>
              </a:lnSpc>
            </a:pPr>
            <a:r>
              <a:rPr lang="en-US" altLang="en-US" sz="2400" dirty="0"/>
              <a:t>Collimators for these beam particle backgrounds and for Touschek scattered events that occur around the rest of the storage rings need to be far enough upstream of the detector to not be a new source of backgrounds from shower debris</a:t>
            </a:r>
          </a:p>
          <a:p>
            <a:pPr lvl="1" eaLnBrk="1" hangingPunct="1">
              <a:lnSpc>
                <a:spcPct val="90000"/>
              </a:lnSpc>
            </a:pPr>
            <a:r>
              <a:rPr lang="en-US" altLang="en-US" sz="2000" dirty="0"/>
              <a:t>One can also consider using collimators that are downstream of the detector for a tighter collimation than can be made to work on the upstream side. These would reduce multi-turn events.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2000"/>
                                        <p:tgtEl>
                                          <p:spTgt spid="3072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fade">
                                      <p:cBhvr>
                                        <p:cTn id="10" dur="2000"/>
                                        <p:tgtEl>
                                          <p:spTgt spid="307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animEffect transition="in" filter="fade">
                                      <p:cBhvr>
                                        <p:cTn id="15" dur="2000"/>
                                        <p:tgtEl>
                                          <p:spTgt spid="3072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23">
                                            <p:txEl>
                                              <p:pRg st="4" end="4"/>
                                            </p:txEl>
                                          </p:spTgt>
                                        </p:tgtEl>
                                        <p:attrNameLst>
                                          <p:attrName>style.visibility</p:attrName>
                                        </p:attrNameLst>
                                      </p:cBhvr>
                                      <p:to>
                                        <p:strVal val="visible"/>
                                      </p:to>
                                    </p:set>
                                    <p:animEffect transition="in" filter="fade">
                                      <p:cBhvr>
                                        <p:cTn id="18" dur="20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71B0A26-2F7C-47A7-8DDD-70B2D881080D}"/>
              </a:ext>
            </a:extLst>
          </p:cNvPr>
          <p:cNvSpPr>
            <a:spLocks noGrp="1" noChangeArrowheads="1"/>
          </p:cNvSpPr>
          <p:nvPr>
            <p:ph type="title"/>
          </p:nvPr>
        </p:nvSpPr>
        <p:spPr>
          <a:xfrm>
            <a:off x="1981200" y="274638"/>
            <a:ext cx="8229600" cy="1020762"/>
          </a:xfrm>
        </p:spPr>
        <p:txBody>
          <a:bodyPr/>
          <a:lstStyle/>
          <a:p>
            <a:pPr eaLnBrk="1" hangingPunct="1"/>
            <a:r>
              <a:rPr lang="en-US" altLang="en-US"/>
              <a:t>Backgrounds</a:t>
            </a:r>
          </a:p>
        </p:txBody>
      </p:sp>
      <p:sp>
        <p:nvSpPr>
          <p:cNvPr id="23555" name="Rectangle 3">
            <a:extLst>
              <a:ext uri="{FF2B5EF4-FFF2-40B4-BE49-F238E27FC236}">
                <a16:creationId xmlns:a16="http://schemas.microsoft.com/office/drawing/2014/main" id="{D2E5B0F4-E02F-46A9-A0AA-150E710FBC94}"/>
              </a:ext>
            </a:extLst>
          </p:cNvPr>
          <p:cNvSpPr>
            <a:spLocks noGrp="1" noChangeArrowheads="1"/>
          </p:cNvSpPr>
          <p:nvPr>
            <p:ph type="body" idx="1"/>
          </p:nvPr>
        </p:nvSpPr>
        <p:spPr>
          <a:xfrm>
            <a:off x="990600" y="1219200"/>
            <a:ext cx="10515600" cy="5334000"/>
          </a:xfrm>
        </p:spPr>
        <p:txBody>
          <a:bodyPr/>
          <a:lstStyle/>
          <a:p>
            <a:pPr eaLnBrk="1" hangingPunct="1">
              <a:lnSpc>
                <a:spcPct val="90000"/>
              </a:lnSpc>
            </a:pPr>
            <a:r>
              <a:rPr lang="en-US" altLang="en-US" dirty="0"/>
              <a:t>There are several backgrounds that modern IR designs must control</a:t>
            </a:r>
          </a:p>
          <a:p>
            <a:pPr lvl="1" eaLnBrk="1" hangingPunct="1">
              <a:lnSpc>
                <a:spcPct val="90000"/>
              </a:lnSpc>
            </a:pPr>
            <a:r>
              <a:rPr lang="en-US" altLang="en-US" dirty="0"/>
              <a:t>SR</a:t>
            </a:r>
          </a:p>
          <a:p>
            <a:pPr lvl="1" eaLnBrk="1" hangingPunct="1">
              <a:lnSpc>
                <a:spcPct val="90000"/>
              </a:lnSpc>
            </a:pPr>
            <a:r>
              <a:rPr lang="en-US" altLang="en-US" dirty="0"/>
              <a:t>BGB, Coulomb</a:t>
            </a:r>
          </a:p>
          <a:p>
            <a:pPr lvl="1" eaLnBrk="1" hangingPunct="1">
              <a:lnSpc>
                <a:spcPct val="90000"/>
              </a:lnSpc>
            </a:pPr>
            <a:r>
              <a:rPr lang="en-US" altLang="en-US" dirty="0"/>
              <a:t>Touschek (at lower energies or very high bunch charge)</a:t>
            </a:r>
          </a:p>
          <a:p>
            <a:pPr lvl="2" eaLnBrk="1" hangingPunct="1">
              <a:lnSpc>
                <a:spcPct val="90000"/>
              </a:lnSpc>
            </a:pPr>
            <a:r>
              <a:rPr lang="en-US" altLang="en-US" dirty="0"/>
              <a:t>SuperKEKB</a:t>
            </a:r>
          </a:p>
          <a:p>
            <a:pPr lvl="2" eaLnBrk="1" hangingPunct="1">
              <a:lnSpc>
                <a:spcPct val="90000"/>
              </a:lnSpc>
            </a:pPr>
            <a:r>
              <a:rPr lang="en-US" altLang="en-US" dirty="0"/>
              <a:t>eP collisions</a:t>
            </a:r>
          </a:p>
          <a:p>
            <a:pPr lvl="1" eaLnBrk="1" hangingPunct="1">
              <a:lnSpc>
                <a:spcPct val="90000"/>
              </a:lnSpc>
            </a:pPr>
            <a:r>
              <a:rPr lang="en-US" altLang="en-US" dirty="0"/>
              <a:t>Luminosity related</a:t>
            </a:r>
          </a:p>
          <a:p>
            <a:pPr lvl="1" eaLnBrk="1" hangingPunct="1">
              <a:lnSpc>
                <a:spcPct val="90000"/>
              </a:lnSpc>
            </a:pPr>
            <a:r>
              <a:rPr lang="en-US" altLang="en-US" dirty="0"/>
              <a:t>More exotic</a:t>
            </a:r>
          </a:p>
          <a:p>
            <a:pPr lvl="2" eaLnBrk="1" hangingPunct="1">
              <a:lnSpc>
                <a:spcPct val="90000"/>
              </a:lnSpc>
            </a:pPr>
            <a:r>
              <a:rPr lang="en-US" altLang="en-US" dirty="0"/>
              <a:t>Large ring  (FCC-ee at TT energy and CEPC at Higgs energy)</a:t>
            </a:r>
          </a:p>
          <a:p>
            <a:pPr lvl="2" eaLnBrk="1" hangingPunct="1">
              <a:lnSpc>
                <a:spcPct val="90000"/>
              </a:lnSpc>
            </a:pPr>
            <a:r>
              <a:rPr lang="en-US" altLang="en-US" dirty="0"/>
              <a:t>ILC - CLIC (very high beam energies)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D767545-7619-45EB-A25A-48EE6E765C78}"/>
              </a:ext>
            </a:extLst>
          </p:cNvPr>
          <p:cNvSpPr>
            <a:spLocks noGrp="1" noChangeArrowheads="1"/>
          </p:cNvSpPr>
          <p:nvPr>
            <p:ph type="title"/>
          </p:nvPr>
        </p:nvSpPr>
        <p:spPr/>
        <p:txBody>
          <a:bodyPr/>
          <a:lstStyle/>
          <a:p>
            <a:pPr eaLnBrk="1" hangingPunct="1"/>
            <a:r>
              <a:rPr lang="en-US" altLang="en-US"/>
              <a:t>SR</a:t>
            </a:r>
          </a:p>
        </p:txBody>
      </p:sp>
      <p:sp>
        <p:nvSpPr>
          <p:cNvPr id="24579" name="Rectangle 3">
            <a:extLst>
              <a:ext uri="{FF2B5EF4-FFF2-40B4-BE49-F238E27FC236}">
                <a16:creationId xmlns:a16="http://schemas.microsoft.com/office/drawing/2014/main" id="{DC845358-D7F3-4858-B4FD-606AA470F294}"/>
              </a:ext>
            </a:extLst>
          </p:cNvPr>
          <p:cNvSpPr>
            <a:spLocks noGrp="1" noChangeArrowheads="1"/>
          </p:cNvSpPr>
          <p:nvPr>
            <p:ph type="body" idx="1"/>
          </p:nvPr>
        </p:nvSpPr>
        <p:spPr>
          <a:xfrm>
            <a:off x="838200" y="1392238"/>
            <a:ext cx="10744200" cy="4953000"/>
          </a:xfrm>
        </p:spPr>
        <p:txBody>
          <a:bodyPr/>
          <a:lstStyle/>
          <a:p>
            <a:pPr eaLnBrk="1" hangingPunct="1"/>
            <a:r>
              <a:rPr lang="en-US" altLang="en-US" sz="2800" dirty="0"/>
              <a:t>Photon Energy Spectrum</a:t>
            </a:r>
          </a:p>
          <a:p>
            <a:pPr lvl="1" eaLnBrk="1" hangingPunct="1"/>
            <a:r>
              <a:rPr lang="en-US" altLang="en-US" sz="2400" dirty="0"/>
              <a:t>Critical Energy</a:t>
            </a:r>
          </a:p>
          <a:p>
            <a:pPr lvl="1" eaLnBrk="1" hangingPunct="1"/>
            <a:endParaRPr lang="en-US" altLang="en-US" sz="2400" dirty="0"/>
          </a:p>
          <a:p>
            <a:pPr eaLnBrk="1" hangingPunct="1"/>
            <a:r>
              <a:rPr lang="en-US" altLang="en-US" sz="2800" dirty="0"/>
              <a:t>Masking</a:t>
            </a:r>
          </a:p>
          <a:p>
            <a:pPr lvl="1" eaLnBrk="1" hangingPunct="1"/>
            <a:r>
              <a:rPr lang="en-US" altLang="en-US" sz="2400" dirty="0"/>
              <a:t>Shielding the IR beam pipe from the generated photons</a:t>
            </a:r>
          </a:p>
          <a:p>
            <a:pPr lvl="1" eaLnBrk="1" hangingPunct="1"/>
            <a:endParaRPr lang="en-US" altLang="en-US" sz="2400" dirty="0"/>
          </a:p>
          <a:p>
            <a:pPr eaLnBrk="1" hangingPunct="1"/>
            <a:r>
              <a:rPr lang="en-US" altLang="en-US" sz="2800" dirty="0"/>
              <a:t>Scattered photons</a:t>
            </a:r>
          </a:p>
          <a:p>
            <a:pPr lvl="1" eaLnBrk="1" hangingPunct="1"/>
            <a:r>
              <a:rPr lang="en-US" altLang="en-US" sz="2400" dirty="0"/>
              <a:t>Masks may be necessary to protect the detector from backscattered as well as forward scattered photons (one-bounce photons)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E5ED906-79F7-4189-8B9F-363DAAF99A38}"/>
              </a:ext>
            </a:extLst>
          </p:cNvPr>
          <p:cNvSpPr>
            <a:spLocks noGrp="1" noChangeArrowheads="1"/>
          </p:cNvSpPr>
          <p:nvPr>
            <p:ph type="title"/>
          </p:nvPr>
        </p:nvSpPr>
        <p:spPr>
          <a:xfrm>
            <a:off x="609600" y="22753"/>
            <a:ext cx="10972800" cy="797469"/>
          </a:xfrm>
        </p:spPr>
        <p:txBody>
          <a:bodyPr/>
          <a:lstStyle/>
          <a:p>
            <a:pPr eaLnBrk="1" hangingPunct="1"/>
            <a:r>
              <a:rPr lang="en-US" altLang="en-US" dirty="0"/>
              <a:t>Photon Energy Spectrum</a:t>
            </a:r>
          </a:p>
        </p:txBody>
      </p:sp>
      <p:graphicFrame>
        <p:nvGraphicFramePr>
          <p:cNvPr id="25603" name="Object 5">
            <a:extLst>
              <a:ext uri="{FF2B5EF4-FFF2-40B4-BE49-F238E27FC236}">
                <a16:creationId xmlns:a16="http://schemas.microsoft.com/office/drawing/2014/main" id="{8FCD1207-2A7B-4311-89C5-48AF9FD3487D}"/>
              </a:ext>
            </a:extLst>
          </p:cNvPr>
          <p:cNvGraphicFramePr>
            <a:graphicFrameLocks noGrp="1" noChangeAspect="1"/>
          </p:cNvGraphicFramePr>
          <p:nvPr>
            <p:ph sz="half" idx="1"/>
            <p:extLst>
              <p:ext uri="{D42A27DB-BD31-4B8C-83A1-F6EECF244321}">
                <p14:modId xmlns:p14="http://schemas.microsoft.com/office/powerpoint/2010/main" val="460541554"/>
              </p:ext>
            </p:extLst>
          </p:nvPr>
        </p:nvGraphicFramePr>
        <p:xfrm>
          <a:off x="6172201" y="843840"/>
          <a:ext cx="5060658" cy="3739275"/>
        </p:xfrm>
        <a:graphic>
          <a:graphicData uri="http://schemas.openxmlformats.org/presentationml/2006/ole">
            <mc:AlternateContent xmlns:mc="http://schemas.openxmlformats.org/markup-compatibility/2006">
              <mc:Choice xmlns:v="urn:schemas-microsoft-com:vml" Requires="v">
                <p:oleObj spid="_x0000_s25707" name="Chart" r:id="rId3" imgW="4886325" imgH="3609975" progId="Excel.Chart.8">
                  <p:embed/>
                </p:oleObj>
              </mc:Choice>
              <mc:Fallback>
                <p:oleObj name="Chart" r:id="rId3" imgW="4886325" imgH="3609975"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1" y="843840"/>
                        <a:ext cx="5060658" cy="3739275"/>
                      </a:xfrm>
                      <a:prstGeom prst="rect">
                        <a:avLst/>
                      </a:prstGeom>
                      <a:noFill/>
                      <a:ln>
                        <a:noFill/>
                      </a:ln>
                      <a:effectLst/>
                    </p:spPr>
                  </p:pic>
                </p:oleObj>
              </mc:Fallback>
            </mc:AlternateContent>
          </a:graphicData>
        </a:graphic>
      </p:graphicFrame>
      <p:sp>
        <p:nvSpPr>
          <p:cNvPr id="25604" name="Rectangle 14">
            <a:extLst>
              <a:ext uri="{FF2B5EF4-FFF2-40B4-BE49-F238E27FC236}">
                <a16:creationId xmlns:a16="http://schemas.microsoft.com/office/drawing/2014/main" id="{4A99CCF2-6AE2-4E24-98D6-DE863EC7BBAE}"/>
              </a:ext>
            </a:extLst>
          </p:cNvPr>
          <p:cNvSpPr>
            <a:spLocks noChangeArrowheads="1"/>
          </p:cNvSpPr>
          <p:nvPr/>
        </p:nvSpPr>
        <p:spPr bwMode="auto">
          <a:xfrm>
            <a:off x="1524000" y="28776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5" name="Rectangle 16">
            <a:extLst>
              <a:ext uri="{FF2B5EF4-FFF2-40B4-BE49-F238E27FC236}">
                <a16:creationId xmlns:a16="http://schemas.microsoft.com/office/drawing/2014/main" id="{98661361-545C-4DA6-8280-C1F00532D06E}"/>
              </a:ext>
            </a:extLst>
          </p:cNvPr>
          <p:cNvSpPr>
            <a:spLocks noChangeArrowheads="1"/>
          </p:cNvSpPr>
          <p:nvPr/>
        </p:nvSpPr>
        <p:spPr bwMode="auto">
          <a:xfrm>
            <a:off x="1524000" y="27347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25606" name="Object 15">
            <a:extLst>
              <a:ext uri="{FF2B5EF4-FFF2-40B4-BE49-F238E27FC236}">
                <a16:creationId xmlns:a16="http://schemas.microsoft.com/office/drawing/2014/main" id="{0B245E53-8CEB-4342-92D2-271D2125F8EF}"/>
              </a:ext>
            </a:extLst>
          </p:cNvPr>
          <p:cNvGraphicFramePr>
            <a:graphicFrameLocks noChangeAspect="1"/>
          </p:cNvGraphicFramePr>
          <p:nvPr>
            <p:extLst>
              <p:ext uri="{D42A27DB-BD31-4B8C-83A1-F6EECF244321}">
                <p14:modId xmlns:p14="http://schemas.microsoft.com/office/powerpoint/2010/main" val="1693129891"/>
              </p:ext>
            </p:extLst>
          </p:nvPr>
        </p:nvGraphicFramePr>
        <p:xfrm>
          <a:off x="959141" y="1520309"/>
          <a:ext cx="2981325" cy="1019175"/>
        </p:xfrm>
        <a:graphic>
          <a:graphicData uri="http://schemas.openxmlformats.org/presentationml/2006/ole">
            <mc:AlternateContent xmlns:mc="http://schemas.openxmlformats.org/markup-compatibility/2006">
              <mc:Choice xmlns:v="urn:schemas-microsoft-com:vml" Requires="v">
                <p:oleObj spid="_x0000_s25708" name="Equation" r:id="rId5" imgW="2984500" imgH="1016000" progId="Equation.3">
                  <p:embed/>
                </p:oleObj>
              </mc:Choice>
              <mc:Fallback>
                <p:oleObj name="Equation" r:id="rId5" imgW="2984500" imgH="10160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9141" y="1520309"/>
                        <a:ext cx="29813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7" name="Object 17">
            <a:extLst>
              <a:ext uri="{FF2B5EF4-FFF2-40B4-BE49-F238E27FC236}">
                <a16:creationId xmlns:a16="http://schemas.microsoft.com/office/drawing/2014/main" id="{79F319FC-BD07-4DCC-8D60-F440A457430D}"/>
              </a:ext>
            </a:extLst>
          </p:cNvPr>
          <p:cNvGraphicFramePr>
            <a:graphicFrameLocks noGrp="1" noChangeAspect="1"/>
          </p:cNvGraphicFramePr>
          <p:nvPr>
            <p:ph sz="half" idx="2"/>
            <p:extLst>
              <p:ext uri="{D42A27DB-BD31-4B8C-83A1-F6EECF244321}">
                <p14:modId xmlns:p14="http://schemas.microsoft.com/office/powerpoint/2010/main" val="285765174"/>
              </p:ext>
            </p:extLst>
          </p:nvPr>
        </p:nvGraphicFramePr>
        <p:xfrm>
          <a:off x="758705" y="2734747"/>
          <a:ext cx="5184895" cy="3829567"/>
        </p:xfrm>
        <a:graphic>
          <a:graphicData uri="http://schemas.openxmlformats.org/presentationml/2006/ole">
            <mc:AlternateContent xmlns:mc="http://schemas.openxmlformats.org/markup-compatibility/2006">
              <mc:Choice xmlns:v="urn:schemas-microsoft-com:vml" Requires="v">
                <p:oleObj spid="_x0000_s25709" name="Chart" r:id="rId7" imgW="4886325" imgH="3609975" progId="Excel.Chart.8">
                  <p:embed/>
                </p:oleObj>
              </mc:Choice>
              <mc:Fallback>
                <p:oleObj name="Chart" r:id="rId7" imgW="4886325" imgH="3609975" progId="Excel.Chart.8">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705" y="2734747"/>
                        <a:ext cx="5184895" cy="3829567"/>
                      </a:xfrm>
                      <a:prstGeom prst="rect">
                        <a:avLst/>
                      </a:prstGeom>
                      <a:noFill/>
                      <a:ln>
                        <a:noFill/>
                      </a:ln>
                      <a:effectLst/>
                    </p:spPr>
                  </p:pic>
                </p:oleObj>
              </mc:Fallback>
            </mc:AlternateContent>
          </a:graphicData>
        </a:graphic>
      </p:graphicFrame>
      <p:sp>
        <p:nvSpPr>
          <p:cNvPr id="25608" name="Text Box 19">
            <a:extLst>
              <a:ext uri="{FF2B5EF4-FFF2-40B4-BE49-F238E27FC236}">
                <a16:creationId xmlns:a16="http://schemas.microsoft.com/office/drawing/2014/main" id="{191812DB-52D5-4988-96B2-1768ECCB921A}"/>
              </a:ext>
            </a:extLst>
          </p:cNvPr>
          <p:cNvSpPr txBox="1">
            <a:spLocks noChangeArrowheads="1"/>
          </p:cNvSpPr>
          <p:nvPr/>
        </p:nvSpPr>
        <p:spPr bwMode="auto">
          <a:xfrm>
            <a:off x="6324600" y="4648200"/>
            <a:ext cx="5486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solidFill>
                  <a:srgbClr val="009900"/>
                </a:solidFill>
              </a:rPr>
              <a:t>The photon energy spectrum cuts off very suddenly. The critical energy is the half intensity point. </a:t>
            </a:r>
          </a:p>
          <a:p>
            <a:pPr eaLnBrk="1" hangingPunct="1"/>
            <a:endParaRPr lang="en-US" altLang="en-US" b="1" dirty="0">
              <a:solidFill>
                <a:srgbClr val="009900"/>
              </a:solidFill>
            </a:endParaRPr>
          </a:p>
          <a:p>
            <a:pPr eaLnBrk="1" hangingPunct="1"/>
            <a:r>
              <a:rPr lang="en-US" altLang="en-US" b="1" dirty="0">
                <a:solidFill>
                  <a:srgbClr val="009900"/>
                </a:solidFill>
              </a:rPr>
              <a:t>As the beam energy increases the critical energy goes up as the cube of the beam energy.</a:t>
            </a:r>
          </a:p>
        </p:txBody>
      </p:sp>
      <p:sp>
        <p:nvSpPr>
          <p:cNvPr id="25609" name="Line 20">
            <a:extLst>
              <a:ext uri="{FF2B5EF4-FFF2-40B4-BE49-F238E27FC236}">
                <a16:creationId xmlns:a16="http://schemas.microsoft.com/office/drawing/2014/main" id="{70311C0E-744D-4BB6-8817-7391425669DE}"/>
              </a:ext>
            </a:extLst>
          </p:cNvPr>
          <p:cNvSpPr>
            <a:spLocks noChangeShapeType="1"/>
          </p:cNvSpPr>
          <p:nvPr/>
        </p:nvSpPr>
        <p:spPr bwMode="auto">
          <a:xfrm>
            <a:off x="7848600" y="2057400"/>
            <a:ext cx="0" cy="2362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Text Box 21">
            <a:extLst>
              <a:ext uri="{FF2B5EF4-FFF2-40B4-BE49-F238E27FC236}">
                <a16:creationId xmlns:a16="http://schemas.microsoft.com/office/drawing/2014/main" id="{8E4C26C0-719E-4FEF-A9D4-37B8703BBAA4}"/>
              </a:ext>
            </a:extLst>
          </p:cNvPr>
          <p:cNvSpPr txBox="1">
            <a:spLocks noChangeArrowheads="1"/>
          </p:cNvSpPr>
          <p:nvPr/>
        </p:nvSpPr>
        <p:spPr bwMode="auto">
          <a:xfrm>
            <a:off x="1644940" y="986909"/>
            <a:ext cx="179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009900"/>
                </a:solidFill>
              </a:rPr>
              <a:t>Critical Energy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5112CA8-1F3F-419A-ABC2-F0FF975AD61C}"/>
              </a:ext>
            </a:extLst>
          </p:cNvPr>
          <p:cNvSpPr>
            <a:spLocks noGrp="1" noChangeArrowheads="1"/>
          </p:cNvSpPr>
          <p:nvPr>
            <p:ph type="title"/>
          </p:nvPr>
        </p:nvSpPr>
        <p:spPr/>
        <p:txBody>
          <a:bodyPr/>
          <a:lstStyle/>
          <a:p>
            <a:pPr eaLnBrk="1" hangingPunct="1"/>
            <a:r>
              <a:rPr lang="en-US" altLang="en-US" dirty="0"/>
              <a:t>SR Masking</a:t>
            </a:r>
          </a:p>
        </p:txBody>
      </p:sp>
      <p:sp>
        <p:nvSpPr>
          <p:cNvPr id="28675" name="Rectangle 3">
            <a:extLst>
              <a:ext uri="{FF2B5EF4-FFF2-40B4-BE49-F238E27FC236}">
                <a16:creationId xmlns:a16="http://schemas.microsoft.com/office/drawing/2014/main" id="{234572D8-A54A-480B-BBB1-4A0E004465DB}"/>
              </a:ext>
            </a:extLst>
          </p:cNvPr>
          <p:cNvSpPr>
            <a:spLocks noGrp="1" noChangeArrowheads="1"/>
          </p:cNvSpPr>
          <p:nvPr>
            <p:ph type="body" idx="1"/>
          </p:nvPr>
        </p:nvSpPr>
        <p:spPr/>
        <p:txBody>
          <a:bodyPr/>
          <a:lstStyle/>
          <a:p>
            <a:pPr eaLnBrk="1" hangingPunct="1"/>
            <a:r>
              <a:rPr lang="en-US" altLang="en-US" dirty="0"/>
              <a:t>With asymmetric-energy colliders and with double storage rings with equal beam energies, masking can be designed for each beam almost independently</a:t>
            </a:r>
          </a:p>
          <a:p>
            <a:pPr lvl="1" eaLnBrk="1" hangingPunct="1"/>
            <a:r>
              <a:rPr lang="en-US" altLang="en-US" dirty="0"/>
              <a:t>Even the head-on design of PEP-II had separate masking designs for each beam</a:t>
            </a:r>
          </a:p>
          <a:p>
            <a:pPr lvl="1" eaLnBrk="1" hangingPunct="1"/>
            <a:r>
              <a:rPr lang="en-US" altLang="en-US" dirty="0"/>
              <a:t>The separation magnets (B1) generated different beam trajectories shortly after the collision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C8DF9DF-992D-47B3-8406-FC7373430A87}"/>
              </a:ext>
            </a:extLst>
          </p:cNvPr>
          <p:cNvSpPr>
            <a:spLocks noGrp="1" noChangeArrowheads="1"/>
          </p:cNvSpPr>
          <p:nvPr>
            <p:ph type="title"/>
          </p:nvPr>
        </p:nvSpPr>
        <p:spPr/>
        <p:txBody>
          <a:bodyPr/>
          <a:lstStyle/>
          <a:p>
            <a:pPr eaLnBrk="1" hangingPunct="1"/>
            <a:r>
              <a:rPr lang="en-US" altLang="en-US"/>
              <a:t>Scattered photons</a:t>
            </a:r>
          </a:p>
        </p:txBody>
      </p:sp>
      <p:sp>
        <p:nvSpPr>
          <p:cNvPr id="29699" name="Rectangle 3">
            <a:extLst>
              <a:ext uri="{FF2B5EF4-FFF2-40B4-BE49-F238E27FC236}">
                <a16:creationId xmlns:a16="http://schemas.microsoft.com/office/drawing/2014/main" id="{15743328-5B6F-416B-BF72-DB8F1631C815}"/>
              </a:ext>
            </a:extLst>
          </p:cNvPr>
          <p:cNvSpPr>
            <a:spLocks noGrp="1" noChangeArrowheads="1"/>
          </p:cNvSpPr>
          <p:nvPr>
            <p:ph type="body" idx="1"/>
          </p:nvPr>
        </p:nvSpPr>
        <p:spPr/>
        <p:txBody>
          <a:bodyPr/>
          <a:lstStyle/>
          <a:p>
            <a:pPr eaLnBrk="1" hangingPunct="1"/>
            <a:r>
              <a:rPr lang="en-US" altLang="en-US" sz="2800" dirty="0"/>
              <a:t>SR photons that scatter from downstream surfaces can be a significant source of detector background </a:t>
            </a:r>
          </a:p>
          <a:p>
            <a:pPr lvl="1" eaLnBrk="1" hangingPunct="1"/>
            <a:r>
              <a:rPr lang="en-US" altLang="en-US" sz="2400" dirty="0"/>
              <a:t>HERA was perhaps the first collider to encounter this background to the extent that it became a limiting factor</a:t>
            </a:r>
          </a:p>
          <a:p>
            <a:pPr eaLnBrk="1" hangingPunct="1"/>
            <a:r>
              <a:rPr lang="en-US" altLang="en-US" sz="2800" dirty="0"/>
              <a:t>This is generally not a problem for symmetric colliders unless the first bend magnet is close (~10 m) to the IP</a:t>
            </a:r>
          </a:p>
          <a:p>
            <a:pPr eaLnBrk="1" hangingPunct="1"/>
            <a:r>
              <a:rPr lang="en-US" altLang="en-US" sz="2800" dirty="0"/>
              <a:t>The B-factories had to control this possible source of background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B46DFB5-37DB-4949-816F-55033D017753}"/>
              </a:ext>
            </a:extLst>
          </p:cNvPr>
          <p:cNvSpPr>
            <a:spLocks noGrp="1" noChangeArrowheads="1"/>
          </p:cNvSpPr>
          <p:nvPr>
            <p:ph type="title"/>
          </p:nvPr>
        </p:nvSpPr>
        <p:spPr/>
        <p:txBody>
          <a:bodyPr/>
          <a:lstStyle/>
          <a:p>
            <a:pPr eaLnBrk="1" hangingPunct="1"/>
            <a:r>
              <a:rPr lang="en-US" altLang="en-US"/>
              <a:t>BGB, Coulomb and Touschek</a:t>
            </a:r>
          </a:p>
        </p:txBody>
      </p:sp>
      <p:sp>
        <p:nvSpPr>
          <p:cNvPr id="31747" name="Rectangle 3">
            <a:extLst>
              <a:ext uri="{FF2B5EF4-FFF2-40B4-BE49-F238E27FC236}">
                <a16:creationId xmlns:a16="http://schemas.microsoft.com/office/drawing/2014/main" id="{2B6DBCBE-FEC0-4CE3-BA78-2317A62B9679}"/>
              </a:ext>
            </a:extLst>
          </p:cNvPr>
          <p:cNvSpPr>
            <a:spLocks noGrp="1" noChangeArrowheads="1"/>
          </p:cNvSpPr>
          <p:nvPr>
            <p:ph type="body" idx="1"/>
          </p:nvPr>
        </p:nvSpPr>
        <p:spPr>
          <a:xfrm>
            <a:off x="609600" y="1672696"/>
            <a:ext cx="10972800" cy="4876799"/>
          </a:xfrm>
        </p:spPr>
        <p:txBody>
          <a:bodyPr/>
          <a:lstStyle/>
          <a:p>
            <a:pPr eaLnBrk="1" hangingPunct="1">
              <a:lnSpc>
                <a:spcPct val="80000"/>
              </a:lnSpc>
            </a:pPr>
            <a:r>
              <a:rPr lang="en-US" altLang="en-US" sz="2800" dirty="0"/>
              <a:t>These I call the classic beam background sources. They were the first backgrounds that were seriously calculated</a:t>
            </a:r>
          </a:p>
          <a:p>
            <a:pPr lvl="3" eaLnBrk="1" hangingPunct="1">
              <a:lnSpc>
                <a:spcPct val="80000"/>
              </a:lnSpc>
            </a:pPr>
            <a:endParaRPr lang="en-US" altLang="en-US" sz="1800" dirty="0"/>
          </a:p>
          <a:p>
            <a:pPr eaLnBrk="1" hangingPunct="1">
              <a:lnSpc>
                <a:spcPct val="80000"/>
              </a:lnSpc>
            </a:pPr>
            <a:r>
              <a:rPr lang="en-US" altLang="en-US" sz="2800" dirty="0"/>
              <a:t>BGB and Coulomb depend on storage ring vacuum quality</a:t>
            </a:r>
          </a:p>
          <a:p>
            <a:pPr lvl="3" eaLnBrk="1" hangingPunct="1">
              <a:lnSpc>
                <a:spcPct val="80000"/>
              </a:lnSpc>
            </a:pPr>
            <a:endParaRPr lang="en-US" altLang="en-US" sz="1800" dirty="0"/>
          </a:p>
          <a:p>
            <a:pPr eaLnBrk="1" hangingPunct="1">
              <a:lnSpc>
                <a:spcPct val="80000"/>
              </a:lnSpc>
            </a:pPr>
            <a:r>
              <a:rPr lang="en-US" altLang="en-US" sz="2800" dirty="0"/>
              <a:t>It is interesting to note that for a while when beam energies increased above 1 GeV in the 70s Touschek scattering as a background went away. However, modern designs now call for very low emittance beams and very high beam currents both of which have brought back Touschek scattering as an important beam lifetime issue and background source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75C8D96-F47A-482B-98DD-1F25042A0E90}"/>
              </a:ext>
            </a:extLst>
          </p:cNvPr>
          <p:cNvSpPr>
            <a:spLocks noGrp="1" noChangeArrowheads="1"/>
          </p:cNvSpPr>
          <p:nvPr>
            <p:ph type="title"/>
          </p:nvPr>
        </p:nvSpPr>
        <p:spPr>
          <a:xfrm>
            <a:off x="1066800" y="304800"/>
            <a:ext cx="4191000" cy="1143000"/>
          </a:xfrm>
        </p:spPr>
        <p:txBody>
          <a:bodyPr/>
          <a:lstStyle/>
          <a:p>
            <a:pPr eaLnBrk="1" hangingPunct="1"/>
            <a:r>
              <a:rPr lang="en-US" altLang="en-US" sz="4000" dirty="0"/>
              <a:t>Crossing Angle Collisions</a:t>
            </a:r>
          </a:p>
        </p:txBody>
      </p:sp>
      <p:sp>
        <p:nvSpPr>
          <p:cNvPr id="32771" name="Text Box 6">
            <a:extLst>
              <a:ext uri="{FF2B5EF4-FFF2-40B4-BE49-F238E27FC236}">
                <a16:creationId xmlns:a16="http://schemas.microsoft.com/office/drawing/2014/main" id="{25B2BD1A-541E-4716-85DB-6CA3ECEEAD96}"/>
              </a:ext>
            </a:extLst>
          </p:cNvPr>
          <p:cNvSpPr txBox="1">
            <a:spLocks noChangeArrowheads="1"/>
          </p:cNvSpPr>
          <p:nvPr/>
        </p:nvSpPr>
        <p:spPr bwMode="auto">
          <a:xfrm>
            <a:off x="891822" y="5400258"/>
            <a:ext cx="463973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dirty="0">
                <a:solidFill>
                  <a:srgbClr val="0033CC"/>
                </a:solidFill>
              </a:rPr>
              <a:t>A large crossing angle makes it more difficult to protect the central chamber from direct SR hits</a:t>
            </a:r>
          </a:p>
        </p:txBody>
      </p:sp>
      <p:sp>
        <p:nvSpPr>
          <p:cNvPr id="32772" name="Text Box 7">
            <a:extLst>
              <a:ext uri="{FF2B5EF4-FFF2-40B4-BE49-F238E27FC236}">
                <a16:creationId xmlns:a16="http://schemas.microsoft.com/office/drawing/2014/main" id="{D446AB74-1E25-4EDE-A30A-9833A817A8DC}"/>
              </a:ext>
            </a:extLst>
          </p:cNvPr>
          <p:cNvSpPr txBox="1">
            <a:spLocks noChangeArrowheads="1"/>
          </p:cNvSpPr>
          <p:nvPr/>
        </p:nvSpPr>
        <p:spPr bwMode="auto">
          <a:xfrm>
            <a:off x="6172200" y="3276600"/>
            <a:ext cx="56388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solidFill>
                  <a:srgbClr val="0033CC"/>
                </a:solidFill>
              </a:rPr>
              <a:t>One way of improving the background rate is to introduce a small bend in the incoming beams. This effectively reduces the crossing angle for SR.</a:t>
            </a:r>
          </a:p>
          <a:p>
            <a:pPr eaLnBrk="1" hangingPunct="1"/>
            <a:endParaRPr lang="en-US" altLang="en-US" b="1" dirty="0">
              <a:solidFill>
                <a:srgbClr val="0033CC"/>
              </a:solidFill>
            </a:endParaRPr>
          </a:p>
          <a:p>
            <a:pPr eaLnBrk="1" hangingPunct="1"/>
            <a:r>
              <a:rPr lang="en-US" altLang="en-US" b="1" dirty="0">
                <a:solidFill>
                  <a:srgbClr val="0033CC"/>
                </a:solidFill>
              </a:rPr>
              <a:t>However, this bend must not introduce new background sources due to scattered photons from the bend hitting nearby surfaces.</a:t>
            </a:r>
          </a:p>
          <a:p>
            <a:pPr eaLnBrk="1" hangingPunct="1"/>
            <a:endParaRPr lang="en-US" altLang="en-US" b="1" dirty="0">
              <a:solidFill>
                <a:srgbClr val="0033CC"/>
              </a:solidFill>
            </a:endParaRPr>
          </a:p>
          <a:p>
            <a:pPr eaLnBrk="1" hangingPunct="1"/>
            <a:r>
              <a:rPr lang="en-US" altLang="en-US" b="1" dirty="0">
                <a:solidFill>
                  <a:srgbClr val="0033CC"/>
                </a:solidFill>
              </a:rPr>
              <a:t>This technique was successfully used for the incoming HER in PEP-II.</a:t>
            </a:r>
          </a:p>
        </p:txBody>
      </p:sp>
      <p:pic>
        <p:nvPicPr>
          <p:cNvPr id="32773" name="Picture 9" descr="CROSSING_ANGLE_COLOR">
            <a:extLst>
              <a:ext uri="{FF2B5EF4-FFF2-40B4-BE49-F238E27FC236}">
                <a16:creationId xmlns:a16="http://schemas.microsoft.com/office/drawing/2014/main" id="{1FA7233D-E95B-4BDD-B9E3-93EFC72836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533" y="1981200"/>
            <a:ext cx="43688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10" descr="CROSSING_BENT_COLOR">
            <a:extLst>
              <a:ext uri="{FF2B5EF4-FFF2-40B4-BE49-F238E27FC236}">
                <a16:creationId xmlns:a16="http://schemas.microsoft.com/office/drawing/2014/main" id="{993CA88A-AFB3-4DF0-8B2D-FA1DA70649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2050" y="304800"/>
            <a:ext cx="4425950"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6B795D7-3D79-4C81-95DC-3186FA1E3214}"/>
              </a:ext>
            </a:extLst>
          </p:cNvPr>
          <p:cNvSpPr>
            <a:spLocks noGrp="1" noChangeArrowheads="1"/>
          </p:cNvSpPr>
          <p:nvPr>
            <p:ph type="title"/>
          </p:nvPr>
        </p:nvSpPr>
        <p:spPr>
          <a:xfrm>
            <a:off x="609600" y="76200"/>
            <a:ext cx="10972800" cy="1143000"/>
          </a:xfrm>
        </p:spPr>
        <p:txBody>
          <a:bodyPr/>
          <a:lstStyle/>
          <a:p>
            <a:pPr eaLnBrk="1" hangingPunct="1"/>
            <a:r>
              <a:rPr lang="en-US" altLang="en-US" dirty="0"/>
              <a:t>New Collider Designs</a:t>
            </a:r>
          </a:p>
        </p:txBody>
      </p:sp>
      <p:sp>
        <p:nvSpPr>
          <p:cNvPr id="21507" name="Rectangle 3">
            <a:extLst>
              <a:ext uri="{FF2B5EF4-FFF2-40B4-BE49-F238E27FC236}">
                <a16:creationId xmlns:a16="http://schemas.microsoft.com/office/drawing/2014/main" id="{A27E9ED8-B7CC-434F-9E78-CEC8529C39DE}"/>
              </a:ext>
            </a:extLst>
          </p:cNvPr>
          <p:cNvSpPr>
            <a:spLocks noGrp="1" noChangeArrowheads="1"/>
          </p:cNvSpPr>
          <p:nvPr>
            <p:ph type="body" idx="1"/>
          </p:nvPr>
        </p:nvSpPr>
        <p:spPr>
          <a:xfrm>
            <a:off x="990600" y="1250244"/>
            <a:ext cx="10439400" cy="4953000"/>
          </a:xfrm>
        </p:spPr>
        <p:txBody>
          <a:bodyPr/>
          <a:lstStyle/>
          <a:p>
            <a:pPr eaLnBrk="1" hangingPunct="1">
              <a:lnSpc>
                <a:spcPct val="90000"/>
              </a:lnSpc>
            </a:pPr>
            <a:r>
              <a:rPr lang="en-US" altLang="en-US" dirty="0"/>
              <a:t>There are three major categories of new electron collider designs</a:t>
            </a:r>
          </a:p>
          <a:p>
            <a:pPr lvl="1" eaLnBrk="1" hangingPunct="1">
              <a:lnSpc>
                <a:spcPct val="90000"/>
              </a:lnSpc>
            </a:pPr>
            <a:r>
              <a:rPr lang="en-US" altLang="en-US" dirty="0"/>
              <a:t>Moderate-energy high-luminosity colliders</a:t>
            </a:r>
          </a:p>
          <a:p>
            <a:pPr lvl="2" eaLnBrk="1" hangingPunct="1">
              <a:lnSpc>
                <a:spcPct val="90000"/>
              </a:lnSpc>
            </a:pPr>
            <a:r>
              <a:rPr lang="en-US" altLang="en-US" dirty="0"/>
              <a:t>SuperKEKB and Belle II</a:t>
            </a:r>
          </a:p>
          <a:p>
            <a:pPr lvl="1" eaLnBrk="1" hangingPunct="1">
              <a:lnSpc>
                <a:spcPct val="90000"/>
              </a:lnSpc>
            </a:pPr>
            <a:r>
              <a:rPr lang="en-US" altLang="en-US" dirty="0"/>
              <a:t>Very high-energy colliders</a:t>
            </a:r>
          </a:p>
          <a:p>
            <a:pPr lvl="2" eaLnBrk="1" hangingPunct="1">
              <a:lnSpc>
                <a:spcPct val="90000"/>
              </a:lnSpc>
            </a:pPr>
            <a:r>
              <a:rPr lang="en-US" altLang="en-US" dirty="0"/>
              <a:t>Linear colliders (CLIC and ILC)</a:t>
            </a:r>
          </a:p>
          <a:p>
            <a:pPr lvl="2" eaLnBrk="1" hangingPunct="1">
              <a:lnSpc>
                <a:spcPct val="90000"/>
              </a:lnSpc>
            </a:pPr>
            <a:r>
              <a:rPr lang="en-US" altLang="en-US" dirty="0"/>
              <a:t>FCC-ee and CEPC large ring colliders</a:t>
            </a:r>
          </a:p>
          <a:p>
            <a:pPr lvl="1" eaLnBrk="1" hangingPunct="1">
              <a:lnSpc>
                <a:spcPct val="90000"/>
              </a:lnSpc>
            </a:pPr>
            <a:r>
              <a:rPr lang="en-US" altLang="en-US" dirty="0"/>
              <a:t>eP (and e-ion) colliders</a:t>
            </a:r>
          </a:p>
          <a:p>
            <a:pPr lvl="2" eaLnBrk="1" hangingPunct="1">
              <a:lnSpc>
                <a:spcPct val="90000"/>
              </a:lnSpc>
            </a:pPr>
            <a:r>
              <a:rPr lang="en-US" altLang="en-US" dirty="0"/>
              <a:t>JLAB – JLEIC</a:t>
            </a:r>
          </a:p>
          <a:p>
            <a:pPr lvl="2" eaLnBrk="1" hangingPunct="1">
              <a:lnSpc>
                <a:spcPct val="90000"/>
              </a:lnSpc>
            </a:pPr>
            <a:r>
              <a:rPr lang="en-US" altLang="en-US" dirty="0"/>
              <a:t>BNL – </a:t>
            </a:r>
            <a:r>
              <a:rPr lang="en-US" altLang="en-US" dirty="0" err="1"/>
              <a:t>eRHIC</a:t>
            </a:r>
            <a:endParaRPr lang="en-US" altLang="en-US" dirty="0"/>
          </a:p>
          <a:p>
            <a:pPr lvl="2" eaLnBrk="1" hangingPunct="1">
              <a:lnSpc>
                <a:spcPct val="90000"/>
              </a:lnSpc>
            </a:pPr>
            <a:r>
              <a:rPr lang="en-US" altLang="en-US" dirty="0"/>
              <a:t>CERN – </a:t>
            </a:r>
            <a:r>
              <a:rPr lang="en-US" altLang="en-US" dirty="0" err="1"/>
              <a:t>LHeC</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fade">
                                      <p:cBhvr>
                                        <p:cTn id="7" dur="500"/>
                                        <p:tgtEl>
                                          <p:spTgt spid="215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fade">
                                      <p:cBhvr>
                                        <p:cTn id="12" dur="500"/>
                                        <p:tgtEl>
                                          <p:spTgt spid="215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animEffect transition="in" filter="fade">
                                      <p:cBhvr>
                                        <p:cTn id="17" dur="500"/>
                                        <p:tgtEl>
                                          <p:spTgt spid="2150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21507">
                                            <p:txEl>
                                              <p:pRg st="4" end="4"/>
                                            </p:txEl>
                                          </p:spTgt>
                                        </p:tgtEl>
                                        <p:attrNameLst>
                                          <p:attrName>style.visibility</p:attrName>
                                        </p:attrNameLst>
                                      </p:cBhvr>
                                      <p:to>
                                        <p:strVal val="visible"/>
                                      </p:to>
                                    </p:set>
                                    <p:anim calcmode="lin" valueType="num">
                                      <p:cBhvr>
                                        <p:cTn id="22"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150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 calcmode="lin" valueType="num">
                                      <p:cBhvr>
                                        <p:cTn id="28"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2150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21507">
                                            <p:txEl>
                                              <p:pRg st="6" end="6"/>
                                            </p:txEl>
                                          </p:spTgt>
                                        </p:tgtEl>
                                        <p:attrNameLst>
                                          <p:attrName>style.visibility</p:attrName>
                                        </p:attrNameLst>
                                      </p:cBhvr>
                                      <p:to>
                                        <p:strVal val="visible"/>
                                      </p:to>
                                    </p:set>
                                    <p:animEffect transition="in" filter="fade">
                                      <p:cBhvr>
                                        <p:cTn id="34" dur="500"/>
                                        <p:tgtEl>
                                          <p:spTgt spid="21507">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nodeType="clickEffect">
                                  <p:stCondLst>
                                    <p:cond delay="0"/>
                                  </p:stCondLst>
                                  <p:childTnLst>
                                    <p:set>
                                      <p:cBhvr>
                                        <p:cTn id="38" dur="1" fill="hold">
                                          <p:stCondLst>
                                            <p:cond delay="0"/>
                                          </p:stCondLst>
                                        </p:cTn>
                                        <p:tgtEl>
                                          <p:spTgt spid="21507">
                                            <p:txEl>
                                              <p:pRg st="7" end="7"/>
                                            </p:txEl>
                                          </p:spTgt>
                                        </p:tgtEl>
                                        <p:attrNameLst>
                                          <p:attrName>style.visibility</p:attrName>
                                        </p:attrNameLst>
                                      </p:cBhvr>
                                      <p:to>
                                        <p:strVal val="visible"/>
                                      </p:to>
                                    </p:set>
                                    <p:anim calcmode="lin" valueType="num">
                                      <p:cBhvr>
                                        <p:cTn id="39" dur="500" fill="hold"/>
                                        <p:tgtEl>
                                          <p:spTgt spid="21507">
                                            <p:txEl>
                                              <p:pRg st="7" end="7"/>
                                            </p:txEl>
                                          </p:spTgt>
                                        </p:tgtEl>
                                        <p:attrNameLst>
                                          <p:attrName>ppt_w</p:attrName>
                                        </p:attrNameLst>
                                      </p:cBhvr>
                                      <p:tavLst>
                                        <p:tav tm="0">
                                          <p:val>
                                            <p:strVal val="#ppt_w*0.70"/>
                                          </p:val>
                                        </p:tav>
                                        <p:tav tm="100000">
                                          <p:val>
                                            <p:strVal val="#ppt_w"/>
                                          </p:val>
                                        </p:tav>
                                      </p:tavLst>
                                    </p:anim>
                                    <p:anim calcmode="lin" valueType="num">
                                      <p:cBhvr>
                                        <p:cTn id="40" dur="500" fill="hold"/>
                                        <p:tgtEl>
                                          <p:spTgt spid="21507">
                                            <p:txEl>
                                              <p:pRg st="7" end="7"/>
                                            </p:txEl>
                                          </p:spTgt>
                                        </p:tgtEl>
                                        <p:attrNameLst>
                                          <p:attrName>ppt_h</p:attrName>
                                        </p:attrNameLst>
                                      </p:cBhvr>
                                      <p:tavLst>
                                        <p:tav tm="0">
                                          <p:val>
                                            <p:strVal val="#ppt_h"/>
                                          </p:val>
                                        </p:tav>
                                        <p:tav tm="100000">
                                          <p:val>
                                            <p:strVal val="#ppt_h"/>
                                          </p:val>
                                        </p:tav>
                                      </p:tavLst>
                                    </p:anim>
                                    <p:animEffect transition="in" filter="fade">
                                      <p:cBhvr>
                                        <p:cTn id="41" dur="500"/>
                                        <p:tgtEl>
                                          <p:spTgt spid="21507">
                                            <p:txEl>
                                              <p:pRg st="7" end="7"/>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5" presetClass="entr" presetSubtype="0" fill="hold" nodeType="clickEffect">
                                  <p:stCondLst>
                                    <p:cond delay="0"/>
                                  </p:stCondLst>
                                  <p:childTnLst>
                                    <p:set>
                                      <p:cBhvr>
                                        <p:cTn id="45" dur="1" fill="hold">
                                          <p:stCondLst>
                                            <p:cond delay="0"/>
                                          </p:stCondLst>
                                        </p:cTn>
                                        <p:tgtEl>
                                          <p:spTgt spid="21507">
                                            <p:txEl>
                                              <p:pRg st="8" end="8"/>
                                            </p:txEl>
                                          </p:spTgt>
                                        </p:tgtEl>
                                        <p:attrNameLst>
                                          <p:attrName>style.visibility</p:attrName>
                                        </p:attrNameLst>
                                      </p:cBhvr>
                                      <p:to>
                                        <p:strVal val="visible"/>
                                      </p:to>
                                    </p:set>
                                    <p:anim calcmode="lin" valueType="num">
                                      <p:cBhvr>
                                        <p:cTn id="46" dur="500" fill="hold"/>
                                        <p:tgtEl>
                                          <p:spTgt spid="21507">
                                            <p:txEl>
                                              <p:pRg st="8" end="8"/>
                                            </p:txEl>
                                          </p:spTgt>
                                        </p:tgtEl>
                                        <p:attrNameLst>
                                          <p:attrName>ppt_w</p:attrName>
                                        </p:attrNameLst>
                                      </p:cBhvr>
                                      <p:tavLst>
                                        <p:tav tm="0">
                                          <p:val>
                                            <p:strVal val="#ppt_w*0.70"/>
                                          </p:val>
                                        </p:tav>
                                        <p:tav tm="100000">
                                          <p:val>
                                            <p:strVal val="#ppt_w"/>
                                          </p:val>
                                        </p:tav>
                                      </p:tavLst>
                                    </p:anim>
                                    <p:anim calcmode="lin" valueType="num">
                                      <p:cBhvr>
                                        <p:cTn id="47" dur="500" fill="hold"/>
                                        <p:tgtEl>
                                          <p:spTgt spid="21507">
                                            <p:txEl>
                                              <p:pRg st="8" end="8"/>
                                            </p:txEl>
                                          </p:spTgt>
                                        </p:tgtEl>
                                        <p:attrNameLst>
                                          <p:attrName>ppt_h</p:attrName>
                                        </p:attrNameLst>
                                      </p:cBhvr>
                                      <p:tavLst>
                                        <p:tav tm="0">
                                          <p:val>
                                            <p:strVal val="#ppt_h"/>
                                          </p:val>
                                        </p:tav>
                                        <p:tav tm="100000">
                                          <p:val>
                                            <p:strVal val="#ppt_h"/>
                                          </p:val>
                                        </p:tav>
                                      </p:tavLst>
                                    </p:anim>
                                    <p:animEffect transition="in" filter="fade">
                                      <p:cBhvr>
                                        <p:cTn id="48" dur="500"/>
                                        <p:tgtEl>
                                          <p:spTgt spid="21507">
                                            <p:txEl>
                                              <p:pRg st="8" end="8"/>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5" presetClass="entr" presetSubtype="0" fill="hold" nodeType="clickEffect">
                                  <p:stCondLst>
                                    <p:cond delay="0"/>
                                  </p:stCondLst>
                                  <p:childTnLst>
                                    <p:set>
                                      <p:cBhvr>
                                        <p:cTn id="52" dur="1" fill="hold">
                                          <p:stCondLst>
                                            <p:cond delay="0"/>
                                          </p:stCondLst>
                                        </p:cTn>
                                        <p:tgtEl>
                                          <p:spTgt spid="21507">
                                            <p:txEl>
                                              <p:pRg st="9" end="9"/>
                                            </p:txEl>
                                          </p:spTgt>
                                        </p:tgtEl>
                                        <p:attrNameLst>
                                          <p:attrName>style.visibility</p:attrName>
                                        </p:attrNameLst>
                                      </p:cBhvr>
                                      <p:to>
                                        <p:strVal val="visible"/>
                                      </p:to>
                                    </p:set>
                                    <p:anim calcmode="lin" valueType="num">
                                      <p:cBhvr>
                                        <p:cTn id="53" dur="500" fill="hold"/>
                                        <p:tgtEl>
                                          <p:spTgt spid="21507">
                                            <p:txEl>
                                              <p:pRg st="9" end="9"/>
                                            </p:txEl>
                                          </p:spTgt>
                                        </p:tgtEl>
                                        <p:attrNameLst>
                                          <p:attrName>ppt_w</p:attrName>
                                        </p:attrNameLst>
                                      </p:cBhvr>
                                      <p:tavLst>
                                        <p:tav tm="0">
                                          <p:val>
                                            <p:strVal val="#ppt_w*0.70"/>
                                          </p:val>
                                        </p:tav>
                                        <p:tav tm="100000">
                                          <p:val>
                                            <p:strVal val="#ppt_w"/>
                                          </p:val>
                                        </p:tav>
                                      </p:tavLst>
                                    </p:anim>
                                    <p:anim calcmode="lin" valueType="num">
                                      <p:cBhvr>
                                        <p:cTn id="54" dur="500" fill="hold"/>
                                        <p:tgtEl>
                                          <p:spTgt spid="21507">
                                            <p:txEl>
                                              <p:pRg st="9" end="9"/>
                                            </p:txEl>
                                          </p:spTgt>
                                        </p:tgtEl>
                                        <p:attrNameLst>
                                          <p:attrName>ppt_h</p:attrName>
                                        </p:attrNameLst>
                                      </p:cBhvr>
                                      <p:tavLst>
                                        <p:tav tm="0">
                                          <p:val>
                                            <p:strVal val="#ppt_h"/>
                                          </p:val>
                                        </p:tav>
                                        <p:tav tm="100000">
                                          <p:val>
                                            <p:strVal val="#ppt_h"/>
                                          </p:val>
                                        </p:tav>
                                      </p:tavLst>
                                    </p:anim>
                                    <p:animEffect transition="in" filter="fade">
                                      <p:cBhvr>
                                        <p:cTn id="55" dur="500"/>
                                        <p:tgtEl>
                                          <p:spTgt spid="215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66DB93F-A9FA-4832-8EAF-B5D1C4B99E09}"/>
              </a:ext>
            </a:extLst>
          </p:cNvPr>
          <p:cNvSpPr>
            <a:spLocks noGrp="1" noChangeArrowheads="1"/>
          </p:cNvSpPr>
          <p:nvPr>
            <p:ph type="title"/>
          </p:nvPr>
        </p:nvSpPr>
        <p:spPr/>
        <p:txBody>
          <a:bodyPr/>
          <a:lstStyle/>
          <a:p>
            <a:pPr eaLnBrk="1" hangingPunct="1"/>
            <a:r>
              <a:rPr lang="en-US" altLang="en-US"/>
              <a:t>Large Crossing angle</a:t>
            </a:r>
          </a:p>
        </p:txBody>
      </p:sp>
      <p:sp>
        <p:nvSpPr>
          <p:cNvPr id="33795" name="Text Box 5">
            <a:extLst>
              <a:ext uri="{FF2B5EF4-FFF2-40B4-BE49-F238E27FC236}">
                <a16:creationId xmlns:a16="http://schemas.microsoft.com/office/drawing/2014/main" id="{A5300AB0-6589-4508-8557-A506959A0B82}"/>
              </a:ext>
            </a:extLst>
          </p:cNvPr>
          <p:cNvSpPr txBox="1">
            <a:spLocks noChangeArrowheads="1"/>
          </p:cNvSpPr>
          <p:nvPr/>
        </p:nvSpPr>
        <p:spPr bwMode="auto">
          <a:xfrm>
            <a:off x="620889" y="1582410"/>
            <a:ext cx="4114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dirty="0">
                <a:solidFill>
                  <a:srgbClr val="0033CC"/>
                </a:solidFill>
              </a:rPr>
              <a:t>Another way of shielding the central chamber is to put masks in the beam pipe. These masks have to be fairly close to the beam because they must be positioned where it is difficult to intercept the photons of interest.</a:t>
            </a:r>
          </a:p>
          <a:p>
            <a:pPr eaLnBrk="1" hangingPunct="1"/>
            <a:endParaRPr lang="en-US" altLang="en-US" sz="2000" b="1" dirty="0">
              <a:solidFill>
                <a:srgbClr val="0033CC"/>
              </a:solidFill>
            </a:endParaRPr>
          </a:p>
          <a:p>
            <a:pPr eaLnBrk="1" hangingPunct="1"/>
            <a:r>
              <a:rPr lang="en-US" altLang="en-US" sz="2000" b="1" dirty="0">
                <a:solidFill>
                  <a:srgbClr val="0033CC"/>
                </a:solidFill>
              </a:rPr>
              <a:t>The Super KEKB design has adopted this technique which also includes a larger beam pipe on the outgoing side to let local HOM power escape.</a:t>
            </a:r>
          </a:p>
        </p:txBody>
      </p:sp>
      <p:pic>
        <p:nvPicPr>
          <p:cNvPr id="33796" name="Picture 7" descr="CROSSING_MASK_COLOR">
            <a:extLst>
              <a:ext uri="{FF2B5EF4-FFF2-40B4-BE49-F238E27FC236}">
                <a16:creationId xmlns:a16="http://schemas.microsoft.com/office/drawing/2014/main" id="{B0F1DD8A-CA87-406D-81AC-277E7930D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752601"/>
            <a:ext cx="565785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344A56F-AC0D-4320-B309-11123AA691A7}"/>
              </a:ext>
            </a:extLst>
          </p:cNvPr>
          <p:cNvSpPr>
            <a:spLocks noGrp="1" noChangeArrowheads="1"/>
          </p:cNvSpPr>
          <p:nvPr>
            <p:ph type="title"/>
          </p:nvPr>
        </p:nvSpPr>
        <p:spPr/>
        <p:txBody>
          <a:bodyPr/>
          <a:lstStyle/>
          <a:p>
            <a:pPr eaLnBrk="1" hangingPunct="1"/>
            <a:r>
              <a:rPr lang="en-US" altLang="en-US"/>
              <a:t>Design Techniques</a:t>
            </a:r>
          </a:p>
        </p:txBody>
      </p:sp>
      <p:sp>
        <p:nvSpPr>
          <p:cNvPr id="20483" name="Rectangle 3">
            <a:extLst>
              <a:ext uri="{FF2B5EF4-FFF2-40B4-BE49-F238E27FC236}">
                <a16:creationId xmlns:a16="http://schemas.microsoft.com/office/drawing/2014/main" id="{34B6A73D-8E04-4900-BFF9-192CB1AD7A2E}"/>
              </a:ext>
            </a:extLst>
          </p:cNvPr>
          <p:cNvSpPr>
            <a:spLocks noGrp="1" noChangeArrowheads="1"/>
          </p:cNvSpPr>
          <p:nvPr>
            <p:ph type="body" idx="1"/>
          </p:nvPr>
        </p:nvSpPr>
        <p:spPr>
          <a:xfrm>
            <a:off x="685800" y="1600200"/>
            <a:ext cx="10896600" cy="4953000"/>
          </a:xfrm>
        </p:spPr>
        <p:txBody>
          <a:bodyPr/>
          <a:lstStyle/>
          <a:p>
            <a:pPr eaLnBrk="1" hangingPunct="1">
              <a:lnSpc>
                <a:spcPct val="90000"/>
              </a:lnSpc>
            </a:pPr>
            <a:r>
              <a:rPr lang="en-US" altLang="en-US" sz="2800" dirty="0"/>
              <a:t>SR is the first background to get under control</a:t>
            </a:r>
          </a:p>
          <a:p>
            <a:pPr eaLnBrk="1" hangingPunct="1">
              <a:lnSpc>
                <a:spcPct val="90000"/>
              </a:lnSpc>
            </a:pPr>
            <a:endParaRPr lang="en-US" altLang="en-US" sz="2800" dirty="0"/>
          </a:p>
          <a:p>
            <a:pPr eaLnBrk="1" hangingPunct="1">
              <a:lnSpc>
                <a:spcPct val="90000"/>
              </a:lnSpc>
            </a:pPr>
            <a:r>
              <a:rPr lang="en-US" altLang="en-US" sz="2800" dirty="0"/>
              <a:t>First rule for SR backgrounds</a:t>
            </a:r>
          </a:p>
          <a:p>
            <a:pPr lvl="1" eaLnBrk="1" hangingPunct="1">
              <a:lnSpc>
                <a:spcPct val="90000"/>
              </a:lnSpc>
            </a:pPr>
            <a:r>
              <a:rPr lang="en-US" altLang="en-US" sz="2400" dirty="0"/>
              <a:t>No SR photons directly strike the central thin detector vacuum chamber</a:t>
            </a:r>
          </a:p>
          <a:p>
            <a:pPr lvl="2" eaLnBrk="1" hangingPunct="1">
              <a:lnSpc>
                <a:spcPct val="90000"/>
              </a:lnSpc>
            </a:pPr>
            <a:endParaRPr lang="en-US" altLang="en-US" sz="2000" dirty="0"/>
          </a:p>
          <a:p>
            <a:pPr lvl="1" eaLnBrk="1" hangingPunct="1">
              <a:lnSpc>
                <a:spcPct val="90000"/>
              </a:lnSpc>
            </a:pPr>
            <a:r>
              <a:rPr lang="en-US" altLang="en-US" sz="2400" dirty="0"/>
              <a:t>Any non-zero rate on this vacuum chamber can change by several orders of magnitude if beam conditions deteriorate. This can sometimes cause nearly instantaneous damage to the detector.</a:t>
            </a:r>
          </a:p>
          <a:p>
            <a:pPr lvl="2" eaLnBrk="1" hangingPunct="1">
              <a:lnSpc>
                <a:spcPct val="90000"/>
              </a:lnSpc>
            </a:pPr>
            <a:r>
              <a:rPr lang="en-US" altLang="en-US" sz="2200" dirty="0"/>
              <a:t>Modern detectors have safety systems to abort the beams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Effect transition="in" filter="fade">
                                      <p:cBhvr>
                                        <p:cTn id="7" dur="1000"/>
                                        <p:tgtEl>
                                          <p:spTgt spid="2048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20483">
                                            <p:txEl>
                                              <p:pRg st="5" end="5"/>
                                            </p:txEl>
                                          </p:spTgt>
                                        </p:tgtEl>
                                        <p:attrNameLst>
                                          <p:attrName>style.visibility</p:attrName>
                                        </p:attrNameLst>
                                      </p:cBhvr>
                                      <p:to>
                                        <p:strVal val="visible"/>
                                      </p:to>
                                    </p:set>
                                    <p:animEffect transition="in" filter="fade">
                                      <p:cBhvr>
                                        <p:cTn id="12" dur="1000"/>
                                        <p:tgtEl>
                                          <p:spTgt spid="20483">
                                            <p:txEl>
                                              <p:pRg st="5" end="5"/>
                                            </p:txEl>
                                          </p:spTgt>
                                        </p:tgtEl>
                                      </p:cBhvr>
                                    </p:animEffect>
                                    <p:anim calcmode="lin" valueType="num">
                                      <p:cBhvr>
                                        <p:cTn id="13"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0483">
                                            <p:txEl>
                                              <p:pRg st="5" end="5"/>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048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nodeType="clickEffect">
                                  <p:stCondLst>
                                    <p:cond delay="0"/>
                                  </p:stCondLst>
                                  <p:childTnLst>
                                    <p:set>
                                      <p:cBhvr>
                                        <p:cTn id="19" dur="1" fill="hold">
                                          <p:stCondLst>
                                            <p:cond delay="0"/>
                                          </p:stCondLst>
                                        </p:cTn>
                                        <p:tgtEl>
                                          <p:spTgt spid="20483">
                                            <p:txEl>
                                              <p:pRg st="6" end="6"/>
                                            </p:txEl>
                                          </p:spTgt>
                                        </p:tgtEl>
                                        <p:attrNameLst>
                                          <p:attrName>style.visibility</p:attrName>
                                        </p:attrNameLst>
                                      </p:cBhvr>
                                      <p:to>
                                        <p:strVal val="visible"/>
                                      </p:to>
                                    </p:set>
                                    <p:animEffect transition="in" filter="fade">
                                      <p:cBhvr>
                                        <p:cTn id="20" dur="1000"/>
                                        <p:tgtEl>
                                          <p:spTgt spid="20483">
                                            <p:txEl>
                                              <p:pRg st="6" end="6"/>
                                            </p:txEl>
                                          </p:spTgt>
                                        </p:tgtEl>
                                      </p:cBhvr>
                                    </p:animEffect>
                                    <p:anim calcmode="lin" valueType="num">
                                      <p:cBhvr>
                                        <p:cTn id="21"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20483">
                                            <p:txEl>
                                              <p:pRg st="6" end="6"/>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048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653BF9A-3D5B-4B9E-9529-344320D01C12}"/>
              </a:ext>
            </a:extLst>
          </p:cNvPr>
          <p:cNvSpPr>
            <a:spLocks noGrp="1" noChangeArrowheads="1"/>
          </p:cNvSpPr>
          <p:nvPr>
            <p:ph type="title"/>
          </p:nvPr>
        </p:nvSpPr>
        <p:spPr/>
        <p:txBody>
          <a:bodyPr/>
          <a:lstStyle/>
          <a:p>
            <a:pPr eaLnBrk="1" hangingPunct="1"/>
            <a:r>
              <a:rPr lang="en-US" altLang="en-US"/>
              <a:t>Techniques (2)</a:t>
            </a:r>
          </a:p>
        </p:txBody>
      </p:sp>
      <p:sp>
        <p:nvSpPr>
          <p:cNvPr id="29699" name="Rectangle 3">
            <a:extLst>
              <a:ext uri="{FF2B5EF4-FFF2-40B4-BE49-F238E27FC236}">
                <a16:creationId xmlns:a16="http://schemas.microsoft.com/office/drawing/2014/main" id="{544E4A4B-955C-477D-A8DA-810813E4F6BB}"/>
              </a:ext>
            </a:extLst>
          </p:cNvPr>
          <p:cNvSpPr>
            <a:spLocks noGrp="1" noChangeArrowheads="1"/>
          </p:cNvSpPr>
          <p:nvPr>
            <p:ph type="body" idx="1"/>
          </p:nvPr>
        </p:nvSpPr>
        <p:spPr/>
        <p:txBody>
          <a:bodyPr/>
          <a:lstStyle/>
          <a:p>
            <a:pPr eaLnBrk="1" hangingPunct="1"/>
            <a:r>
              <a:rPr lang="en-US" altLang="en-US" dirty="0"/>
              <a:t>The second rule is that the first SR rule is not exactly rigid</a:t>
            </a:r>
          </a:p>
          <a:p>
            <a:pPr lvl="1" eaLnBrk="1" hangingPunct="1"/>
            <a:endParaRPr lang="en-US" altLang="en-US" dirty="0"/>
          </a:p>
          <a:p>
            <a:pPr lvl="1" eaLnBrk="1" hangingPunct="1"/>
            <a:r>
              <a:rPr lang="en-US" altLang="en-US" dirty="0"/>
              <a:t>Depends on how far out in transverse beam size dimensions (</a:t>
            </a:r>
            <a:r>
              <a:rPr lang="en-US" altLang="en-US" dirty="0" err="1"/>
              <a:t>x,y</a:t>
            </a:r>
            <a:r>
              <a:rPr lang="en-US" altLang="en-US" dirty="0"/>
              <a:t>) one tracks the beam particles</a:t>
            </a:r>
          </a:p>
          <a:p>
            <a:pPr lvl="1" eaLnBrk="1" hangingPunct="1"/>
            <a:endParaRPr lang="en-US" altLang="en-US" dirty="0"/>
          </a:p>
          <a:p>
            <a:pPr lvl="1" eaLnBrk="1" hangingPunct="1"/>
            <a:r>
              <a:rPr lang="en-US" altLang="en-US" dirty="0"/>
              <a:t>Also depends on the estimation of beam particle density in the “high beam sigma region”  (beam–tail distributions)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fade">
                                      <p:cBhvr>
                                        <p:cTn id="7" dur="1000"/>
                                        <p:tgtEl>
                                          <p:spTgt spid="2969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xEl>
                                              <p:pRg st="4" end="4"/>
                                            </p:txEl>
                                          </p:spTgt>
                                        </p:tgtEl>
                                        <p:attrNameLst>
                                          <p:attrName>style.visibility</p:attrName>
                                        </p:attrNameLst>
                                      </p:cBhvr>
                                      <p:to>
                                        <p:strVal val="visible"/>
                                      </p:to>
                                    </p:set>
                                    <p:animEffect transition="in" filter="fade">
                                      <p:cBhvr>
                                        <p:cTn id="12" dur="10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698A1F4-C197-4F06-B5A3-7881A96306E2}"/>
              </a:ext>
            </a:extLst>
          </p:cNvPr>
          <p:cNvSpPr>
            <a:spLocks noGrp="1" noChangeArrowheads="1"/>
          </p:cNvSpPr>
          <p:nvPr>
            <p:ph type="title"/>
          </p:nvPr>
        </p:nvSpPr>
        <p:spPr/>
        <p:txBody>
          <a:bodyPr/>
          <a:lstStyle/>
          <a:p>
            <a:pPr eaLnBrk="1" hangingPunct="1"/>
            <a:r>
              <a:rPr lang="en-US" altLang="en-US"/>
              <a:t>Beam tails</a:t>
            </a:r>
          </a:p>
        </p:txBody>
      </p:sp>
      <p:sp>
        <p:nvSpPr>
          <p:cNvPr id="31747" name="Rectangle 3">
            <a:extLst>
              <a:ext uri="{FF2B5EF4-FFF2-40B4-BE49-F238E27FC236}">
                <a16:creationId xmlns:a16="http://schemas.microsoft.com/office/drawing/2014/main" id="{81572BC7-4B53-431C-9A99-9527331A8F3C}"/>
              </a:ext>
            </a:extLst>
          </p:cNvPr>
          <p:cNvSpPr>
            <a:spLocks noGrp="1" noChangeArrowheads="1"/>
          </p:cNvSpPr>
          <p:nvPr>
            <p:ph type="body" idx="1"/>
          </p:nvPr>
        </p:nvSpPr>
        <p:spPr>
          <a:xfrm>
            <a:off x="685800" y="1600200"/>
            <a:ext cx="10896600" cy="5105400"/>
          </a:xfrm>
        </p:spPr>
        <p:txBody>
          <a:bodyPr/>
          <a:lstStyle/>
          <a:p>
            <a:pPr eaLnBrk="1" hangingPunct="1"/>
            <a:r>
              <a:rPr lang="en-US" altLang="en-US" sz="2800" dirty="0"/>
              <a:t>Estimates of the beam tail distribution can be made using lifetimes and beam collimator transverse settings</a:t>
            </a:r>
          </a:p>
          <a:p>
            <a:pPr eaLnBrk="1" hangingPunct="1"/>
            <a:r>
              <a:rPr lang="en-US" altLang="en-US" sz="2800" dirty="0"/>
              <a:t>Modern background code for lost beam particles can predict the beam tail distributions based on beam lifetime calculations</a:t>
            </a:r>
          </a:p>
          <a:p>
            <a:pPr lvl="1" eaLnBrk="1" hangingPunct="1"/>
            <a:r>
              <a:rPr lang="en-US" altLang="en-US" sz="2400" dirty="0"/>
              <a:t>Some caveats:</a:t>
            </a:r>
          </a:p>
          <a:p>
            <a:pPr lvl="2" eaLnBrk="1" hangingPunct="1"/>
            <a:r>
              <a:rPr lang="en-US" altLang="en-US" sz="2000" dirty="0"/>
              <a:t>Background simulations do not include all beam tail generators (no beam-beam for instance)</a:t>
            </a:r>
          </a:p>
          <a:p>
            <a:pPr lvl="2" eaLnBrk="1" hangingPunct="1"/>
            <a:r>
              <a:rPr lang="en-US" altLang="en-US" sz="2000" dirty="0"/>
              <a:t>Background simulations generally use a perfect machine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Effect transition="in" filter="fade">
                                      <p:cBhvr>
                                        <p:cTn id="7" dur="1000"/>
                                        <p:tgtEl>
                                          <p:spTgt spid="3174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1747">
                                            <p:txEl>
                                              <p:pRg st="3" end="3"/>
                                            </p:txEl>
                                          </p:spTgt>
                                        </p:tgtEl>
                                        <p:attrNameLst>
                                          <p:attrName>style.visibility</p:attrName>
                                        </p:attrNameLst>
                                      </p:cBhvr>
                                      <p:to>
                                        <p:strVal val="visible"/>
                                      </p:to>
                                    </p:set>
                                    <p:animEffect transition="in" filter="fade">
                                      <p:cBhvr>
                                        <p:cTn id="12" dur="1000"/>
                                        <p:tgtEl>
                                          <p:spTgt spid="3174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Effect transition="in" filter="fade">
                                      <p:cBhvr>
                                        <p:cTn id="17" dur="10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B8CD-9318-4E80-A4D0-D67E4D1AD787}"/>
              </a:ext>
            </a:extLst>
          </p:cNvPr>
          <p:cNvSpPr>
            <a:spLocks noGrp="1"/>
          </p:cNvSpPr>
          <p:nvPr>
            <p:ph type="title"/>
          </p:nvPr>
        </p:nvSpPr>
        <p:spPr>
          <a:xfrm>
            <a:off x="7467600" y="127890"/>
            <a:ext cx="4114800" cy="907176"/>
          </a:xfrm>
        </p:spPr>
        <p:txBody>
          <a:bodyPr/>
          <a:lstStyle/>
          <a:p>
            <a:r>
              <a:rPr lang="en-US" dirty="0"/>
              <a:t>Beam Tails</a:t>
            </a:r>
          </a:p>
        </p:txBody>
      </p:sp>
      <p:grpSp>
        <p:nvGrpSpPr>
          <p:cNvPr id="28" name="Group 27">
            <a:extLst>
              <a:ext uri="{FF2B5EF4-FFF2-40B4-BE49-F238E27FC236}">
                <a16:creationId xmlns:a16="http://schemas.microsoft.com/office/drawing/2014/main" id="{98ED183B-E942-4261-98DE-3FB3ED63D5B5}"/>
              </a:ext>
            </a:extLst>
          </p:cNvPr>
          <p:cNvGrpSpPr/>
          <p:nvPr/>
        </p:nvGrpSpPr>
        <p:grpSpPr>
          <a:xfrm>
            <a:off x="4254500" y="1258095"/>
            <a:ext cx="7543800" cy="5257800"/>
            <a:chOff x="2450756" y="985672"/>
            <a:chExt cx="6062039" cy="4000570"/>
          </a:xfrm>
        </p:grpSpPr>
        <p:pic>
          <p:nvPicPr>
            <p:cNvPr id="7" name="Picture 9">
              <a:extLst>
                <a:ext uri="{FF2B5EF4-FFF2-40B4-BE49-F238E27FC236}">
                  <a16:creationId xmlns:a16="http://schemas.microsoft.com/office/drawing/2014/main" id="{8AA84AAD-8337-491C-B156-E499921D25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0756" y="992022"/>
              <a:ext cx="301625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a:extLst>
                <a:ext uri="{FF2B5EF4-FFF2-40B4-BE49-F238E27FC236}">
                  <a16:creationId xmlns:a16="http://schemas.microsoft.com/office/drawing/2014/main" id="{3ACA33F4-9CDB-4441-9FB2-C9E5A5355C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020" y="985672"/>
              <a:ext cx="3025775"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1109DEB-5FC4-4A2D-8C0A-BD0ABEC3CE70}"/>
                </a:ext>
              </a:extLst>
            </p:cNvPr>
            <p:cNvSpPr txBox="1"/>
            <p:nvPr/>
          </p:nvSpPr>
          <p:spPr>
            <a:xfrm>
              <a:off x="4421440" y="4181981"/>
              <a:ext cx="526554" cy="276999"/>
            </a:xfrm>
            <a:prstGeom prst="rect">
              <a:avLst/>
            </a:prstGeom>
            <a:noFill/>
          </p:spPr>
          <p:txBody>
            <a:bodyPr wrap="square" rtlCol="0">
              <a:spAutoFit/>
            </a:bodyPr>
            <a:lstStyle/>
            <a:p>
              <a:r>
                <a:rPr lang="en-US" sz="1200" b="1" dirty="0"/>
                <a:t>1 day</a:t>
              </a:r>
            </a:p>
          </p:txBody>
        </p:sp>
        <p:sp>
          <p:nvSpPr>
            <p:cNvPr id="10" name="TextBox 9">
              <a:extLst>
                <a:ext uri="{FF2B5EF4-FFF2-40B4-BE49-F238E27FC236}">
                  <a16:creationId xmlns:a16="http://schemas.microsoft.com/office/drawing/2014/main" id="{29644272-45D4-4F6E-B1F8-7A20382133D9}"/>
                </a:ext>
              </a:extLst>
            </p:cNvPr>
            <p:cNvSpPr txBox="1"/>
            <p:nvPr/>
          </p:nvSpPr>
          <p:spPr>
            <a:xfrm>
              <a:off x="3977048" y="3610035"/>
              <a:ext cx="910827" cy="276999"/>
            </a:xfrm>
            <a:prstGeom prst="rect">
              <a:avLst/>
            </a:prstGeom>
            <a:noFill/>
          </p:spPr>
          <p:txBody>
            <a:bodyPr wrap="square" rtlCol="0">
              <a:spAutoFit/>
            </a:bodyPr>
            <a:lstStyle/>
            <a:p>
              <a:r>
                <a:rPr lang="en-US" sz="1200" b="1" dirty="0"/>
                <a:t>1 </a:t>
              </a:r>
              <a:r>
                <a:rPr lang="en-US" sz="1200" b="1" dirty="0" err="1"/>
                <a:t>hr</a:t>
              </a:r>
              <a:r>
                <a:rPr lang="en-US" sz="1200" b="1" dirty="0"/>
                <a:t> = ~15</a:t>
              </a:r>
              <a:r>
                <a:rPr lang="en-US" sz="1200" b="1" dirty="0">
                  <a:sym typeface="Symbol" panose="05050102010706020507" pitchFamily="18" charset="2"/>
                </a:rPr>
                <a:t></a:t>
              </a:r>
              <a:endParaRPr lang="en-US" sz="1200" b="1" dirty="0"/>
            </a:p>
          </p:txBody>
        </p:sp>
        <p:sp>
          <p:nvSpPr>
            <p:cNvPr id="11" name="TextBox 10">
              <a:extLst>
                <a:ext uri="{FF2B5EF4-FFF2-40B4-BE49-F238E27FC236}">
                  <a16:creationId xmlns:a16="http://schemas.microsoft.com/office/drawing/2014/main" id="{82541465-19DC-4507-B254-99ECCD11797A}"/>
                </a:ext>
              </a:extLst>
            </p:cNvPr>
            <p:cNvSpPr txBox="1"/>
            <p:nvPr/>
          </p:nvSpPr>
          <p:spPr>
            <a:xfrm>
              <a:off x="3881247" y="3261046"/>
              <a:ext cx="1063112" cy="276999"/>
            </a:xfrm>
            <a:prstGeom prst="rect">
              <a:avLst/>
            </a:prstGeom>
            <a:noFill/>
          </p:spPr>
          <p:txBody>
            <a:bodyPr wrap="square" rtlCol="0">
              <a:spAutoFit/>
            </a:bodyPr>
            <a:lstStyle/>
            <a:p>
              <a:r>
                <a:rPr lang="en-US" sz="1200" b="1" dirty="0"/>
                <a:t>10 min =~13</a:t>
              </a:r>
              <a:r>
                <a:rPr lang="en-US" sz="1200" b="1" dirty="0">
                  <a:sym typeface="Symbol" panose="05050102010706020507" pitchFamily="18" charset="2"/>
                </a:rPr>
                <a:t></a:t>
              </a:r>
              <a:endParaRPr lang="en-US" sz="1200" b="1" dirty="0"/>
            </a:p>
          </p:txBody>
        </p:sp>
        <p:sp>
          <p:nvSpPr>
            <p:cNvPr id="12" name="TextBox 11">
              <a:extLst>
                <a:ext uri="{FF2B5EF4-FFF2-40B4-BE49-F238E27FC236}">
                  <a16:creationId xmlns:a16="http://schemas.microsoft.com/office/drawing/2014/main" id="{454C6660-7701-40BB-8989-F0F9BA81FB3A}"/>
                </a:ext>
              </a:extLst>
            </p:cNvPr>
            <p:cNvSpPr txBox="1"/>
            <p:nvPr/>
          </p:nvSpPr>
          <p:spPr>
            <a:xfrm>
              <a:off x="4118939" y="1160575"/>
              <a:ext cx="1372840" cy="369332"/>
            </a:xfrm>
            <a:prstGeom prst="rect">
              <a:avLst/>
            </a:prstGeom>
            <a:noFill/>
          </p:spPr>
          <p:txBody>
            <a:bodyPr wrap="square" rtlCol="0">
              <a:spAutoFit/>
            </a:bodyPr>
            <a:lstStyle/>
            <a:p>
              <a:r>
                <a:rPr lang="en-US" b="1" dirty="0"/>
                <a:t>X beam tail</a:t>
              </a:r>
            </a:p>
          </p:txBody>
        </p:sp>
        <p:sp>
          <p:nvSpPr>
            <p:cNvPr id="13" name="TextBox 12">
              <a:extLst>
                <a:ext uri="{FF2B5EF4-FFF2-40B4-BE49-F238E27FC236}">
                  <a16:creationId xmlns:a16="http://schemas.microsoft.com/office/drawing/2014/main" id="{02A0079E-469F-458D-ABCF-527E2333233D}"/>
                </a:ext>
              </a:extLst>
            </p:cNvPr>
            <p:cNvSpPr txBox="1"/>
            <p:nvPr/>
          </p:nvSpPr>
          <p:spPr>
            <a:xfrm>
              <a:off x="5906420" y="1185574"/>
              <a:ext cx="1293560" cy="369332"/>
            </a:xfrm>
            <a:prstGeom prst="rect">
              <a:avLst/>
            </a:prstGeom>
            <a:noFill/>
          </p:spPr>
          <p:txBody>
            <a:bodyPr wrap="square" rtlCol="0">
              <a:spAutoFit/>
            </a:bodyPr>
            <a:lstStyle/>
            <a:p>
              <a:r>
                <a:rPr lang="en-US" b="1" dirty="0"/>
                <a:t>Y beam tail</a:t>
              </a:r>
            </a:p>
          </p:txBody>
        </p:sp>
        <p:sp>
          <p:nvSpPr>
            <p:cNvPr id="14" name="Oval 13">
              <a:extLst>
                <a:ext uri="{FF2B5EF4-FFF2-40B4-BE49-F238E27FC236}">
                  <a16:creationId xmlns:a16="http://schemas.microsoft.com/office/drawing/2014/main" id="{93CB39EA-76A9-4F95-A465-AB35629D377F}"/>
                </a:ext>
              </a:extLst>
            </p:cNvPr>
            <p:cNvSpPr/>
            <p:nvPr/>
          </p:nvSpPr>
          <p:spPr>
            <a:xfrm>
              <a:off x="3699222" y="4363474"/>
              <a:ext cx="182025" cy="1932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96D3CBC-BF9B-4F2F-8828-464751A22FEF}"/>
                </a:ext>
              </a:extLst>
            </p:cNvPr>
            <p:cNvSpPr txBox="1"/>
            <p:nvPr/>
          </p:nvSpPr>
          <p:spPr>
            <a:xfrm>
              <a:off x="2718544" y="2444656"/>
              <a:ext cx="811312" cy="307777"/>
            </a:xfrm>
            <a:prstGeom prst="rect">
              <a:avLst/>
            </a:prstGeom>
            <a:noFill/>
          </p:spPr>
          <p:txBody>
            <a:bodyPr wrap="square" rtlCol="0">
              <a:spAutoFit/>
            </a:bodyPr>
            <a:lstStyle/>
            <a:p>
              <a:r>
                <a:rPr lang="en-US" sz="1400" dirty="0"/>
                <a:t>gaussian</a:t>
              </a:r>
            </a:p>
          </p:txBody>
        </p:sp>
        <p:cxnSp>
          <p:nvCxnSpPr>
            <p:cNvPr id="16" name="Straight Arrow Connector 15">
              <a:extLst>
                <a:ext uri="{FF2B5EF4-FFF2-40B4-BE49-F238E27FC236}">
                  <a16:creationId xmlns:a16="http://schemas.microsoft.com/office/drawing/2014/main" id="{6BB46F4F-EC14-4DCC-89C8-BE8E0E57A75C}"/>
                </a:ext>
              </a:extLst>
            </p:cNvPr>
            <p:cNvCxnSpPr>
              <a:cxnSpLocks/>
            </p:cNvCxnSpPr>
            <p:nvPr/>
          </p:nvCxnSpPr>
          <p:spPr>
            <a:xfrm>
              <a:off x="2972720" y="2722579"/>
              <a:ext cx="562876" cy="4943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3D7091A-FB43-4B50-A660-B52A894A3AD0}"/>
                </a:ext>
              </a:extLst>
            </p:cNvPr>
            <p:cNvSpPr txBox="1"/>
            <p:nvPr/>
          </p:nvSpPr>
          <p:spPr>
            <a:xfrm>
              <a:off x="6109700" y="2557527"/>
              <a:ext cx="811312" cy="307777"/>
            </a:xfrm>
            <a:prstGeom prst="rect">
              <a:avLst/>
            </a:prstGeom>
            <a:noFill/>
          </p:spPr>
          <p:txBody>
            <a:bodyPr wrap="square" rtlCol="0">
              <a:spAutoFit/>
            </a:bodyPr>
            <a:lstStyle/>
            <a:p>
              <a:r>
                <a:rPr lang="en-US" sz="1400" dirty="0"/>
                <a:t>gaussian</a:t>
              </a:r>
            </a:p>
          </p:txBody>
        </p:sp>
        <p:cxnSp>
          <p:nvCxnSpPr>
            <p:cNvPr id="18" name="Straight Arrow Connector 17">
              <a:extLst>
                <a:ext uri="{FF2B5EF4-FFF2-40B4-BE49-F238E27FC236}">
                  <a16:creationId xmlns:a16="http://schemas.microsoft.com/office/drawing/2014/main" id="{65AECE21-28B9-4B0C-BA3F-F16A8D91AE4E}"/>
                </a:ext>
              </a:extLst>
            </p:cNvPr>
            <p:cNvCxnSpPr>
              <a:cxnSpLocks/>
            </p:cNvCxnSpPr>
            <p:nvPr/>
          </p:nvCxnSpPr>
          <p:spPr>
            <a:xfrm flipH="1">
              <a:off x="6072242" y="2857548"/>
              <a:ext cx="425339" cy="5666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7C9C4AB-402B-45C7-86A3-E0CFA0A5BF0D}"/>
                </a:ext>
              </a:extLst>
            </p:cNvPr>
            <p:cNvSpPr txBox="1"/>
            <p:nvPr/>
          </p:nvSpPr>
          <p:spPr>
            <a:xfrm>
              <a:off x="6588949" y="3261045"/>
              <a:ext cx="1063112" cy="276999"/>
            </a:xfrm>
            <a:prstGeom prst="rect">
              <a:avLst/>
            </a:prstGeom>
            <a:noFill/>
          </p:spPr>
          <p:txBody>
            <a:bodyPr wrap="square" rtlCol="0">
              <a:spAutoFit/>
            </a:bodyPr>
            <a:lstStyle/>
            <a:p>
              <a:r>
                <a:rPr lang="en-US" sz="1200" b="1" dirty="0"/>
                <a:t>10 min =~40</a:t>
              </a:r>
              <a:r>
                <a:rPr lang="en-US" sz="1200" b="1" dirty="0">
                  <a:sym typeface="Symbol" panose="05050102010706020507" pitchFamily="18" charset="2"/>
                </a:rPr>
                <a:t></a:t>
              </a:r>
              <a:endParaRPr lang="en-US" sz="1200" b="1" dirty="0"/>
            </a:p>
          </p:txBody>
        </p:sp>
        <p:sp>
          <p:nvSpPr>
            <p:cNvPr id="20" name="TextBox 19">
              <a:extLst>
                <a:ext uri="{FF2B5EF4-FFF2-40B4-BE49-F238E27FC236}">
                  <a16:creationId xmlns:a16="http://schemas.microsoft.com/office/drawing/2014/main" id="{62325884-0AF4-4458-9F47-2A33FB853271}"/>
                </a:ext>
              </a:extLst>
            </p:cNvPr>
            <p:cNvSpPr txBox="1"/>
            <p:nvPr/>
          </p:nvSpPr>
          <p:spPr>
            <a:xfrm>
              <a:off x="6665090" y="3610035"/>
              <a:ext cx="910827" cy="276999"/>
            </a:xfrm>
            <a:prstGeom prst="rect">
              <a:avLst/>
            </a:prstGeom>
            <a:noFill/>
          </p:spPr>
          <p:txBody>
            <a:bodyPr wrap="square" rtlCol="0">
              <a:spAutoFit/>
            </a:bodyPr>
            <a:lstStyle/>
            <a:p>
              <a:r>
                <a:rPr lang="en-US" sz="1200" b="1" dirty="0"/>
                <a:t>1 </a:t>
              </a:r>
              <a:r>
                <a:rPr lang="en-US" sz="1200" b="1" dirty="0" err="1"/>
                <a:t>hr</a:t>
              </a:r>
              <a:r>
                <a:rPr lang="en-US" sz="1200" b="1" dirty="0"/>
                <a:t> = ~45</a:t>
              </a:r>
              <a:r>
                <a:rPr lang="en-US" sz="1200" b="1" dirty="0">
                  <a:sym typeface="Symbol" panose="05050102010706020507" pitchFamily="18" charset="2"/>
                </a:rPr>
                <a:t></a:t>
              </a:r>
              <a:endParaRPr lang="en-US" sz="1200" b="1" dirty="0"/>
            </a:p>
          </p:txBody>
        </p:sp>
        <p:sp>
          <p:nvSpPr>
            <p:cNvPr id="21" name="TextBox 20">
              <a:extLst>
                <a:ext uri="{FF2B5EF4-FFF2-40B4-BE49-F238E27FC236}">
                  <a16:creationId xmlns:a16="http://schemas.microsoft.com/office/drawing/2014/main" id="{8C7EB57D-416B-412F-875B-D33BCB726719}"/>
                </a:ext>
              </a:extLst>
            </p:cNvPr>
            <p:cNvSpPr txBox="1"/>
            <p:nvPr/>
          </p:nvSpPr>
          <p:spPr>
            <a:xfrm>
              <a:off x="3714359" y="4611914"/>
              <a:ext cx="404580" cy="369332"/>
            </a:xfrm>
            <a:prstGeom prst="rect">
              <a:avLst/>
            </a:prstGeom>
            <a:solidFill>
              <a:schemeClr val="bg1"/>
            </a:solidFill>
          </p:spPr>
          <p:txBody>
            <a:bodyPr wrap="square" rtlCol="0">
              <a:spAutoFit/>
            </a:bodyPr>
            <a:lstStyle/>
            <a:p>
              <a:r>
                <a:rPr lang="en-US" dirty="0">
                  <a:sym typeface="Symbol" panose="05050102010706020507" pitchFamily="18" charset="2"/>
                </a:rPr>
                <a:t></a:t>
              </a:r>
              <a:r>
                <a:rPr lang="en-US" baseline="-25000" dirty="0"/>
                <a:t>x</a:t>
              </a:r>
            </a:p>
          </p:txBody>
        </p:sp>
        <p:sp>
          <p:nvSpPr>
            <p:cNvPr id="22" name="TextBox 21">
              <a:extLst>
                <a:ext uri="{FF2B5EF4-FFF2-40B4-BE49-F238E27FC236}">
                  <a16:creationId xmlns:a16="http://schemas.microsoft.com/office/drawing/2014/main" id="{0973A2B1-AB14-4B28-BC05-09C36B1353C8}"/>
                </a:ext>
              </a:extLst>
            </p:cNvPr>
            <p:cNvSpPr txBox="1"/>
            <p:nvPr/>
          </p:nvSpPr>
          <p:spPr>
            <a:xfrm>
              <a:off x="6835087" y="4616910"/>
              <a:ext cx="393056" cy="369332"/>
            </a:xfrm>
            <a:prstGeom prst="rect">
              <a:avLst/>
            </a:prstGeom>
            <a:solidFill>
              <a:schemeClr val="bg1"/>
            </a:solidFill>
          </p:spPr>
          <p:txBody>
            <a:bodyPr wrap="square" rtlCol="0">
              <a:spAutoFit/>
            </a:bodyPr>
            <a:lstStyle/>
            <a:p>
              <a:r>
                <a:rPr lang="en-US" dirty="0">
                  <a:sym typeface="Symbol" panose="05050102010706020507" pitchFamily="18" charset="2"/>
                </a:rPr>
                <a:t></a:t>
              </a:r>
              <a:r>
                <a:rPr lang="en-US" baseline="-25000" dirty="0"/>
                <a:t>y</a:t>
              </a:r>
            </a:p>
          </p:txBody>
        </p:sp>
        <p:sp>
          <p:nvSpPr>
            <p:cNvPr id="23" name="TextBox 22">
              <a:extLst>
                <a:ext uri="{FF2B5EF4-FFF2-40B4-BE49-F238E27FC236}">
                  <a16:creationId xmlns:a16="http://schemas.microsoft.com/office/drawing/2014/main" id="{E7C803D7-AFC0-4648-9A53-16F6E8C04C77}"/>
                </a:ext>
              </a:extLst>
            </p:cNvPr>
            <p:cNvSpPr txBox="1"/>
            <p:nvPr/>
          </p:nvSpPr>
          <p:spPr>
            <a:xfrm>
              <a:off x="2848502" y="3887034"/>
              <a:ext cx="811312" cy="461665"/>
            </a:xfrm>
            <a:prstGeom prst="rect">
              <a:avLst/>
            </a:prstGeom>
            <a:noFill/>
          </p:spPr>
          <p:txBody>
            <a:bodyPr wrap="square" rtlCol="0">
              <a:spAutoFit/>
            </a:bodyPr>
            <a:lstStyle/>
            <a:p>
              <a:r>
                <a:rPr lang="en-US" sz="1200" b="1" dirty="0">
                  <a:solidFill>
                    <a:srgbClr val="0070C0"/>
                  </a:solidFill>
                </a:rPr>
                <a:t>M. Sands 6</a:t>
              </a:r>
              <a:r>
                <a:rPr lang="en-US" sz="1200" b="1" dirty="0">
                  <a:solidFill>
                    <a:srgbClr val="0070C0"/>
                  </a:solidFill>
                  <a:sym typeface="Symbol" panose="05050102010706020507" pitchFamily="18" charset="2"/>
                </a:rPr>
                <a:t></a:t>
              </a:r>
              <a:r>
                <a:rPr lang="en-US" sz="1200" b="1" dirty="0">
                  <a:solidFill>
                    <a:srgbClr val="0070C0"/>
                  </a:solidFill>
                </a:rPr>
                <a:t> pt.</a:t>
              </a:r>
            </a:p>
          </p:txBody>
        </p:sp>
        <p:cxnSp>
          <p:nvCxnSpPr>
            <p:cNvPr id="24" name="Straight Arrow Connector 23">
              <a:extLst>
                <a:ext uri="{FF2B5EF4-FFF2-40B4-BE49-F238E27FC236}">
                  <a16:creationId xmlns:a16="http://schemas.microsoft.com/office/drawing/2014/main" id="{CBBB9F8C-47D9-46E7-B5EC-0A1D38C5168E}"/>
                </a:ext>
              </a:extLst>
            </p:cNvPr>
            <p:cNvCxnSpPr>
              <a:cxnSpLocks/>
            </p:cNvCxnSpPr>
            <p:nvPr/>
          </p:nvCxnSpPr>
          <p:spPr>
            <a:xfrm>
              <a:off x="3397917" y="4151478"/>
              <a:ext cx="347771" cy="27970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A8B73CA5-39FA-453C-B444-2C8CC35E3AC4}"/>
              </a:ext>
            </a:extLst>
          </p:cNvPr>
          <p:cNvSpPr txBox="1"/>
          <p:nvPr/>
        </p:nvSpPr>
        <p:spPr>
          <a:xfrm>
            <a:off x="621518" y="1268040"/>
            <a:ext cx="3207361" cy="4801314"/>
          </a:xfrm>
          <a:prstGeom prst="rect">
            <a:avLst/>
          </a:prstGeom>
          <a:noFill/>
        </p:spPr>
        <p:txBody>
          <a:bodyPr wrap="square" rtlCol="0">
            <a:spAutoFit/>
          </a:bodyPr>
          <a:lstStyle/>
          <a:p>
            <a:r>
              <a:rPr lang="en-US" b="1" dirty="0"/>
              <a:t>The background distribution is a 2</a:t>
            </a:r>
            <a:r>
              <a:rPr lang="en-US" b="1" baseline="30000" dirty="0"/>
              <a:t>nd</a:t>
            </a:r>
            <a:r>
              <a:rPr lang="en-US" b="1" dirty="0"/>
              <a:t> lower and wider gaussian</a:t>
            </a:r>
          </a:p>
          <a:p>
            <a:endParaRPr lang="en-US" b="1" dirty="0"/>
          </a:p>
          <a:p>
            <a:endParaRPr lang="en-US" b="1" dirty="0"/>
          </a:p>
          <a:p>
            <a:endParaRPr lang="en-US" b="1" dirty="0"/>
          </a:p>
          <a:p>
            <a:r>
              <a:rPr lang="en-US" b="1" dirty="0"/>
              <a:t>Where </a:t>
            </a:r>
            <a:r>
              <a:rPr lang="en-US" b="1" i="1" dirty="0"/>
              <a:t>a </a:t>
            </a:r>
            <a:r>
              <a:rPr lang="en-US" b="1" dirty="0"/>
              <a:t>= 8.5×10</a:t>
            </a:r>
            <a:r>
              <a:rPr lang="en-US" b="1" baseline="30000" dirty="0"/>
              <a:t>-3</a:t>
            </a:r>
            <a:r>
              <a:rPr lang="en-US" b="1" dirty="0"/>
              <a:t> and </a:t>
            </a:r>
          </a:p>
          <a:p>
            <a:r>
              <a:rPr lang="en-US" b="1" dirty="0"/>
              <a:t>             </a:t>
            </a:r>
            <a:r>
              <a:rPr lang="en-US" b="1" i="1" dirty="0"/>
              <a:t>b </a:t>
            </a:r>
            <a:r>
              <a:rPr lang="en-US" b="1" dirty="0"/>
              <a:t>= 0.3 for </a:t>
            </a:r>
            <a:r>
              <a:rPr lang="en-US" b="1" i="1" dirty="0"/>
              <a:t>x</a:t>
            </a:r>
            <a:r>
              <a:rPr lang="en-US" b="1" dirty="0"/>
              <a:t> and </a:t>
            </a:r>
          </a:p>
          <a:p>
            <a:r>
              <a:rPr lang="en-US" b="1" dirty="0"/>
              <a:t>                   0.1 for </a:t>
            </a:r>
            <a:r>
              <a:rPr lang="en-US" b="1" i="1" dirty="0"/>
              <a:t>y</a:t>
            </a:r>
          </a:p>
          <a:p>
            <a:endParaRPr lang="en-US" b="1" dirty="0"/>
          </a:p>
          <a:p>
            <a:r>
              <a:rPr lang="en-US" b="1" dirty="0"/>
              <a:t>The integral of the background distribution is about 0.3% of the total.</a:t>
            </a:r>
          </a:p>
          <a:p>
            <a:endParaRPr lang="en-US" b="1" dirty="0"/>
          </a:p>
          <a:p>
            <a:r>
              <a:rPr lang="en-US" b="1" dirty="0"/>
              <a:t>This might be on the low side (x5?) especially for a new accelerator.</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A7851A32-7DD0-4183-8978-87C2E6E4DC5C}"/>
                  </a:ext>
                </a:extLst>
              </p:cNvPr>
              <p:cNvSpPr txBox="1"/>
              <p:nvPr/>
            </p:nvSpPr>
            <p:spPr>
              <a:xfrm>
                <a:off x="736053" y="2209800"/>
                <a:ext cx="2667205" cy="6324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𝑒</m:t>
                          </m:r>
                        </m:e>
                        <m:sup>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𝜎</m:t>
                                          </m:r>
                                        </m:e>
                                        <m:sup>
                                          <m:r>
                                            <a:rPr lang="en-US" sz="2400" b="0" i="1" smtClean="0">
                                              <a:latin typeface="Cambria Math" panose="02040503050406030204" pitchFamily="18" charset="0"/>
                                            </a:rPr>
                                            <m:t>2</m:t>
                                          </m:r>
                                        </m:sup>
                                      </m:sSup>
                                    </m:den>
                                  </m:f>
                                </m:e>
                              </m:box>
                            </m:e>
                          </m:d>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𝑎𝑒</m:t>
                          </m:r>
                        </m:e>
                        <m:sup>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box>
                                <m:boxPr>
                                  <m:ctrlPr>
                                    <a:rPr lang="en-US" sz="2400" b="0" i="1" smtClean="0">
                                      <a:latin typeface="Cambria Math" panose="02040503050406030204" pitchFamily="18" charset="0"/>
                                    </a:rPr>
                                  </m:ctrlPr>
                                </m:boxPr>
                                <m:e>
                                  <m:argPr>
                                    <m:argSz m:val="-1"/>
                                  </m:argPr>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a:rPr lang="en-US" sz="2400" b="0" i="1" smtClean="0">
                                              <a:latin typeface="Cambria Math" panose="02040503050406030204" pitchFamily="18" charset="0"/>
                                            </a:rPr>
                                            <m:t>2</m:t>
                                          </m:r>
                                        </m:sup>
                                      </m:sSup>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𝜎</m:t>
                                          </m:r>
                                        </m:e>
                                        <m:sup>
                                          <m:r>
                                            <a:rPr lang="en-US" sz="2400" b="0" i="1" smtClean="0">
                                              <a:latin typeface="Cambria Math" panose="02040503050406030204" pitchFamily="18" charset="0"/>
                                            </a:rPr>
                                            <m:t>2</m:t>
                                          </m:r>
                                        </m:sup>
                                      </m:sSup>
                                    </m:den>
                                  </m:f>
                                </m:e>
                              </m:box>
                            </m:e>
                          </m:d>
                        </m:sup>
                      </m:sSup>
                    </m:oMath>
                  </m:oMathPara>
                </a14:m>
                <a:endParaRPr lang="en-US" sz="2400" dirty="0"/>
              </a:p>
            </p:txBody>
          </p:sp>
        </mc:Choice>
        <mc:Fallback xmlns="">
          <p:sp>
            <p:nvSpPr>
              <p:cNvPr id="30" name="TextBox 29">
                <a:extLst>
                  <a:ext uri="{FF2B5EF4-FFF2-40B4-BE49-F238E27FC236}">
                    <a16:creationId xmlns:a16="http://schemas.microsoft.com/office/drawing/2014/main" id="{A7851A32-7DD0-4183-8978-87C2E6E4DC5C}"/>
                  </a:ext>
                </a:extLst>
              </p:cNvPr>
              <p:cNvSpPr txBox="1">
                <a:spLocks noRot="1" noChangeAspect="1" noMove="1" noResize="1" noEditPoints="1" noAdjustHandles="1" noChangeArrowheads="1" noChangeShapeType="1" noTextEdit="1"/>
              </p:cNvSpPr>
              <p:nvPr/>
            </p:nvSpPr>
            <p:spPr>
              <a:xfrm>
                <a:off x="736053" y="2209800"/>
                <a:ext cx="2667205" cy="632481"/>
              </a:xfrm>
              <a:prstGeom prst="rect">
                <a:avLst/>
              </a:prstGeom>
              <a:blipFill>
                <a:blip r:embed="rId4"/>
                <a:stretch>
                  <a:fillRect/>
                </a:stretch>
              </a:blipFill>
            </p:spPr>
            <p:txBody>
              <a:bodyPr/>
              <a:lstStyle/>
              <a:p>
                <a:r>
                  <a:rPr lang="en-US">
                    <a:noFill/>
                  </a:rPr>
                  <a:t> </a:t>
                </a:r>
              </a:p>
            </p:txBody>
          </p:sp>
        </mc:Fallback>
      </mc:AlternateContent>
      <p:sp>
        <p:nvSpPr>
          <p:cNvPr id="34" name="TextBox 33">
            <a:extLst>
              <a:ext uri="{FF2B5EF4-FFF2-40B4-BE49-F238E27FC236}">
                <a16:creationId xmlns:a16="http://schemas.microsoft.com/office/drawing/2014/main" id="{8270B35F-A4A3-479D-80B9-3D1568DEAA54}"/>
              </a:ext>
            </a:extLst>
          </p:cNvPr>
          <p:cNvSpPr txBox="1"/>
          <p:nvPr/>
        </p:nvSpPr>
        <p:spPr>
          <a:xfrm>
            <a:off x="164512" y="153852"/>
            <a:ext cx="7303088" cy="830997"/>
          </a:xfrm>
          <a:prstGeom prst="rect">
            <a:avLst/>
          </a:prstGeom>
          <a:noFill/>
        </p:spPr>
        <p:txBody>
          <a:bodyPr wrap="square" rtlCol="0">
            <a:spAutoFit/>
          </a:bodyPr>
          <a:lstStyle/>
          <a:p>
            <a:r>
              <a:rPr lang="en-US" sz="2400" b="1" dirty="0"/>
              <a:t>The tails in the plots here are the ones I use for synchrotron radiation background calculations</a:t>
            </a:r>
            <a:endParaRPr lang="en-US" sz="2400" dirty="0"/>
          </a:p>
        </p:txBody>
      </p:sp>
    </p:spTree>
    <p:extLst>
      <p:ext uri="{BB962C8B-B14F-4D97-AF65-F5344CB8AC3E}">
        <p14:creationId xmlns:p14="http://schemas.microsoft.com/office/powerpoint/2010/main" val="1190651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A7EA785-C712-4957-8AB0-408324EBF875}"/>
              </a:ext>
            </a:extLst>
          </p:cNvPr>
          <p:cNvSpPr>
            <a:spLocks noGrp="1" noChangeArrowheads="1"/>
          </p:cNvSpPr>
          <p:nvPr>
            <p:ph type="title"/>
          </p:nvPr>
        </p:nvSpPr>
        <p:spPr/>
        <p:txBody>
          <a:bodyPr/>
          <a:lstStyle/>
          <a:p>
            <a:pPr eaLnBrk="1" hangingPunct="1"/>
            <a:r>
              <a:rPr lang="en-US" altLang="en-US" sz="4000" dirty="0"/>
              <a:t>Calculated beam tail distribution for the </a:t>
            </a:r>
            <a:r>
              <a:rPr lang="en-US" altLang="en-US" sz="4000" dirty="0" err="1"/>
              <a:t>SuperB</a:t>
            </a:r>
            <a:r>
              <a:rPr lang="en-US" altLang="en-US" sz="4000" dirty="0"/>
              <a:t> LER</a:t>
            </a:r>
          </a:p>
        </p:txBody>
      </p:sp>
      <p:pic>
        <p:nvPicPr>
          <p:cNvPr id="38915" name="Immagine 3" descr="xdistr_minus2m_v12ler.eps">
            <a:extLst>
              <a:ext uri="{FF2B5EF4-FFF2-40B4-BE49-F238E27FC236}">
                <a16:creationId xmlns:a16="http://schemas.microsoft.com/office/drawing/2014/main" id="{56DB902A-4FC3-4E66-A11A-A031023B5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49875" y="1143001"/>
            <a:ext cx="5718479"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Text Box 5">
            <a:extLst>
              <a:ext uri="{FF2B5EF4-FFF2-40B4-BE49-F238E27FC236}">
                <a16:creationId xmlns:a16="http://schemas.microsoft.com/office/drawing/2014/main" id="{E40709F9-E358-4EF8-BB5F-A0E885BE6BC0}"/>
              </a:ext>
            </a:extLst>
          </p:cNvPr>
          <p:cNvSpPr txBox="1">
            <a:spLocks noChangeArrowheads="1"/>
          </p:cNvSpPr>
          <p:nvPr/>
        </p:nvSpPr>
        <p:spPr bwMode="auto">
          <a:xfrm>
            <a:off x="808038" y="1828800"/>
            <a:ext cx="43434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dirty="0">
                <a:solidFill>
                  <a:srgbClr val="009900"/>
                </a:solidFill>
              </a:rPr>
              <a:t>This is an estimate of the beam tail distribution in the x direction for the low-energy ring of the </a:t>
            </a:r>
            <a:r>
              <a:rPr lang="en-US" altLang="en-US" sz="2400" b="1" dirty="0" err="1">
                <a:solidFill>
                  <a:srgbClr val="009900"/>
                </a:solidFill>
              </a:rPr>
              <a:t>SuperB</a:t>
            </a:r>
            <a:r>
              <a:rPr lang="en-US" altLang="en-US" sz="2400" b="1" dirty="0">
                <a:solidFill>
                  <a:srgbClr val="009900"/>
                </a:solidFill>
              </a:rPr>
              <a:t> design.</a:t>
            </a:r>
          </a:p>
          <a:p>
            <a:pPr eaLnBrk="1" hangingPunct="1"/>
            <a:endParaRPr lang="en-US" altLang="en-US" sz="2400" b="1" dirty="0">
              <a:solidFill>
                <a:srgbClr val="009900"/>
              </a:solidFill>
            </a:endParaRPr>
          </a:p>
          <a:p>
            <a:pPr eaLnBrk="1" hangingPunct="1"/>
            <a:endParaRPr lang="en-US" altLang="en-US" sz="2400" b="1" dirty="0">
              <a:solidFill>
                <a:srgbClr val="009900"/>
              </a:solidFill>
            </a:endParaRPr>
          </a:p>
          <a:p>
            <a:pPr eaLnBrk="1" hangingPunct="1"/>
            <a:r>
              <a:rPr lang="en-US" altLang="en-US" sz="2400" b="1" dirty="0">
                <a:solidFill>
                  <a:srgbClr val="009900"/>
                </a:solidFill>
              </a:rPr>
              <a:t>The tails in this plot result from  Touschek and BGB interactions (Courtesy of M. Boscolo)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73B67A3-E603-492D-A4A4-8D24242FE8E9}"/>
              </a:ext>
            </a:extLst>
          </p:cNvPr>
          <p:cNvSpPr>
            <a:spLocks noGrp="1" noChangeArrowheads="1"/>
          </p:cNvSpPr>
          <p:nvPr>
            <p:ph type="title"/>
          </p:nvPr>
        </p:nvSpPr>
        <p:spPr>
          <a:xfrm>
            <a:off x="1981200" y="14177"/>
            <a:ext cx="8229600" cy="868362"/>
          </a:xfrm>
        </p:spPr>
        <p:txBody>
          <a:bodyPr/>
          <a:lstStyle/>
          <a:p>
            <a:pPr eaLnBrk="1" hangingPunct="1"/>
            <a:r>
              <a:rPr lang="en-US" altLang="en-US" dirty="0"/>
              <a:t>Techniques (3)</a:t>
            </a:r>
          </a:p>
        </p:txBody>
      </p:sp>
      <p:sp>
        <p:nvSpPr>
          <p:cNvPr id="28675" name="Rectangle 3">
            <a:extLst>
              <a:ext uri="{FF2B5EF4-FFF2-40B4-BE49-F238E27FC236}">
                <a16:creationId xmlns:a16="http://schemas.microsoft.com/office/drawing/2014/main" id="{C56B295E-1EAD-4104-AB92-30F3DEF64C68}"/>
              </a:ext>
            </a:extLst>
          </p:cNvPr>
          <p:cNvSpPr>
            <a:spLocks noGrp="1" noChangeArrowheads="1"/>
          </p:cNvSpPr>
          <p:nvPr>
            <p:ph type="body" idx="1"/>
          </p:nvPr>
        </p:nvSpPr>
        <p:spPr>
          <a:xfrm>
            <a:off x="342900" y="889627"/>
            <a:ext cx="11506200" cy="5638800"/>
          </a:xfrm>
        </p:spPr>
        <p:txBody>
          <a:bodyPr/>
          <a:lstStyle/>
          <a:p>
            <a:pPr eaLnBrk="1" hangingPunct="1">
              <a:lnSpc>
                <a:spcPct val="90000"/>
              </a:lnSpc>
            </a:pPr>
            <a:r>
              <a:rPr lang="en-US" altLang="en-US" dirty="0"/>
              <a:t>Fast turn around development code</a:t>
            </a:r>
          </a:p>
          <a:p>
            <a:pPr lvl="1" eaLnBrk="1" hangingPunct="1">
              <a:lnSpc>
                <a:spcPct val="90000"/>
              </a:lnSpc>
            </a:pPr>
            <a:r>
              <a:rPr lang="en-US" altLang="en-US" dirty="0"/>
              <a:t>Ability to adjust the position and strengths of the final focus magnets</a:t>
            </a:r>
          </a:p>
          <a:p>
            <a:pPr lvl="1" eaLnBrk="1" hangingPunct="1">
              <a:lnSpc>
                <a:spcPct val="90000"/>
              </a:lnSpc>
            </a:pPr>
            <a:r>
              <a:rPr lang="en-US" altLang="en-US" dirty="0"/>
              <a:t>Test the beam geometry quickly</a:t>
            </a:r>
          </a:p>
          <a:p>
            <a:pPr lvl="1" eaLnBrk="1" hangingPunct="1">
              <a:lnSpc>
                <a:spcPct val="90000"/>
              </a:lnSpc>
            </a:pPr>
            <a:r>
              <a:rPr lang="en-US" altLang="en-US" dirty="0"/>
              <a:t>Measure the SR backgrounds relatively quickly</a:t>
            </a:r>
          </a:p>
          <a:p>
            <a:pPr eaLnBrk="1" hangingPunct="1">
              <a:lnSpc>
                <a:spcPct val="90000"/>
              </a:lnSpc>
            </a:pPr>
            <a:r>
              <a:rPr lang="en-US" altLang="en-US" dirty="0"/>
              <a:t>The final beam pipe design and geometry usually has not been finalized well enough to put it into a design package (cad)</a:t>
            </a:r>
          </a:p>
          <a:p>
            <a:pPr eaLnBrk="1" hangingPunct="1">
              <a:lnSpc>
                <a:spcPct val="90000"/>
              </a:lnSpc>
            </a:pPr>
            <a:r>
              <a:rPr lang="en-US" altLang="en-US" dirty="0"/>
              <a:t>It is still generally difficult to use full geometry packages with MC generators. This method has a difficult time producing the needed statistics at large beam sigmas especially for SR in a short time (hrs)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animEffect transition="in" filter="fade">
                                      <p:cBhvr>
                                        <p:cTn id="7" dur="10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9EB3310-D382-47F8-8DD0-CA136050E228}"/>
              </a:ext>
            </a:extLst>
          </p:cNvPr>
          <p:cNvSpPr>
            <a:spLocks noGrp="1" noChangeArrowheads="1"/>
          </p:cNvSpPr>
          <p:nvPr>
            <p:ph type="title"/>
          </p:nvPr>
        </p:nvSpPr>
        <p:spPr/>
        <p:txBody>
          <a:bodyPr/>
          <a:lstStyle/>
          <a:p>
            <a:pPr eaLnBrk="1" hangingPunct="1"/>
            <a:r>
              <a:rPr lang="en-US" altLang="en-US"/>
              <a:t>Luminosity backgrounds</a:t>
            </a:r>
          </a:p>
        </p:txBody>
      </p:sp>
      <p:sp>
        <p:nvSpPr>
          <p:cNvPr id="40963" name="Rectangle 3">
            <a:extLst>
              <a:ext uri="{FF2B5EF4-FFF2-40B4-BE49-F238E27FC236}">
                <a16:creationId xmlns:a16="http://schemas.microsoft.com/office/drawing/2014/main" id="{21D28F61-F741-4986-B519-09040696BF37}"/>
              </a:ext>
            </a:extLst>
          </p:cNvPr>
          <p:cNvSpPr>
            <a:spLocks noGrp="1" noChangeArrowheads="1"/>
          </p:cNvSpPr>
          <p:nvPr>
            <p:ph type="body" idx="1"/>
          </p:nvPr>
        </p:nvSpPr>
        <p:spPr>
          <a:xfrm>
            <a:off x="1981200" y="1600200"/>
            <a:ext cx="8229600" cy="4800600"/>
          </a:xfrm>
        </p:spPr>
        <p:txBody>
          <a:bodyPr/>
          <a:lstStyle/>
          <a:p>
            <a:pPr eaLnBrk="1" hangingPunct="1"/>
            <a:r>
              <a:rPr lang="en-US" altLang="en-US" sz="2800"/>
              <a:t>Two-photon e+e- pairs</a:t>
            </a:r>
          </a:p>
          <a:p>
            <a:pPr lvl="1" eaLnBrk="1" hangingPunct="1"/>
            <a:r>
              <a:rPr lang="en-US" altLang="en-US" sz="2400"/>
              <a:t>SuperB designs</a:t>
            </a:r>
          </a:p>
          <a:p>
            <a:pPr lvl="1" eaLnBrk="1" hangingPunct="1"/>
            <a:r>
              <a:rPr lang="en-US" altLang="en-US" sz="2400"/>
              <a:t>LC designs</a:t>
            </a:r>
          </a:p>
          <a:p>
            <a:pPr eaLnBrk="1" hangingPunct="1"/>
            <a:r>
              <a:rPr lang="en-US" altLang="en-US" sz="2800"/>
              <a:t>Radiative Bhabhas</a:t>
            </a:r>
          </a:p>
          <a:p>
            <a:pPr lvl="1" eaLnBrk="1" hangingPunct="1"/>
            <a:r>
              <a:rPr lang="en-US" altLang="en-US" sz="2400"/>
              <a:t>SuperB designs</a:t>
            </a:r>
          </a:p>
          <a:p>
            <a:pPr lvl="1" eaLnBrk="1" hangingPunct="1"/>
            <a:r>
              <a:rPr lang="en-US" altLang="en-US" sz="2400"/>
              <a:t>LC designs</a:t>
            </a:r>
          </a:p>
          <a:p>
            <a:pPr lvl="1" eaLnBrk="1" hangingPunct="1"/>
            <a:r>
              <a:rPr lang="en-US" altLang="en-US" sz="2400"/>
              <a:t>LHeC</a:t>
            </a:r>
          </a:p>
          <a:p>
            <a:pPr lvl="1" eaLnBrk="1" hangingPunct="1"/>
            <a:r>
              <a:rPr lang="en-US" altLang="en-US" sz="2400"/>
              <a:t>MEIC</a:t>
            </a:r>
          </a:p>
          <a:p>
            <a:pPr lvl="1" eaLnBrk="1" hangingPunct="1"/>
            <a:r>
              <a:rPr lang="en-US" altLang="en-US" sz="2400"/>
              <a:t>eRHIC</a:t>
            </a:r>
          </a:p>
          <a:p>
            <a:pPr eaLnBrk="1" hangingPunct="1"/>
            <a:r>
              <a:rPr lang="en-US" altLang="en-US" sz="2800"/>
              <a:t>Beam disruption</a:t>
            </a:r>
          </a:p>
          <a:p>
            <a:pPr eaLnBrk="1" hangingPunct="1"/>
            <a:endParaRPr lang="en-US" alt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A4AD055-4187-449F-87E0-92A63A8A0398}"/>
              </a:ext>
            </a:extLst>
          </p:cNvPr>
          <p:cNvSpPr>
            <a:spLocks noGrp="1" noChangeArrowheads="1"/>
          </p:cNvSpPr>
          <p:nvPr>
            <p:ph type="title"/>
          </p:nvPr>
        </p:nvSpPr>
        <p:spPr>
          <a:xfrm>
            <a:off x="609600" y="22578"/>
            <a:ext cx="10972800" cy="1143000"/>
          </a:xfrm>
        </p:spPr>
        <p:txBody>
          <a:bodyPr/>
          <a:lstStyle/>
          <a:p>
            <a:pPr eaLnBrk="1" hangingPunct="1"/>
            <a:r>
              <a:rPr lang="en-US" altLang="en-US" sz="4000" dirty="0"/>
              <a:t>Low-energy e+e- pair production</a:t>
            </a:r>
          </a:p>
        </p:txBody>
      </p:sp>
      <p:sp>
        <p:nvSpPr>
          <p:cNvPr id="41987" name="Rectangle 3">
            <a:extLst>
              <a:ext uri="{FF2B5EF4-FFF2-40B4-BE49-F238E27FC236}">
                <a16:creationId xmlns:a16="http://schemas.microsoft.com/office/drawing/2014/main" id="{D74A8722-17C6-4E8C-82E3-FF1B73ED1BF4}"/>
              </a:ext>
            </a:extLst>
          </p:cNvPr>
          <p:cNvSpPr>
            <a:spLocks noGrp="1" noChangeArrowheads="1"/>
          </p:cNvSpPr>
          <p:nvPr>
            <p:ph type="body" idx="1"/>
          </p:nvPr>
        </p:nvSpPr>
        <p:spPr>
          <a:xfrm>
            <a:off x="1143000" y="3429000"/>
            <a:ext cx="10134600" cy="3276600"/>
          </a:xfrm>
        </p:spPr>
        <p:txBody>
          <a:bodyPr/>
          <a:lstStyle/>
          <a:p>
            <a:pPr eaLnBrk="1" hangingPunct="1">
              <a:lnSpc>
                <a:spcPct val="80000"/>
              </a:lnSpc>
            </a:pPr>
            <a:r>
              <a:rPr lang="en-US" altLang="en-US" sz="2400" dirty="0"/>
              <a:t>Any lepton pair can be created but electrons are the lightest charged leptons</a:t>
            </a:r>
          </a:p>
          <a:p>
            <a:pPr lvl="2" eaLnBrk="1" hangingPunct="1">
              <a:lnSpc>
                <a:spcPct val="80000"/>
              </a:lnSpc>
            </a:pPr>
            <a:endParaRPr lang="en-US" altLang="en-US" sz="1800" dirty="0"/>
          </a:p>
          <a:p>
            <a:pPr eaLnBrk="1" hangingPunct="1">
              <a:lnSpc>
                <a:spcPct val="80000"/>
              </a:lnSpc>
            </a:pPr>
            <a:r>
              <a:rPr lang="en-US" altLang="en-US" sz="2400" dirty="0"/>
              <a:t>This diagram has a singularity at a scattering angle of zero degrees</a:t>
            </a:r>
          </a:p>
          <a:p>
            <a:pPr lvl="2" eaLnBrk="1" hangingPunct="1">
              <a:lnSpc>
                <a:spcPct val="80000"/>
              </a:lnSpc>
            </a:pPr>
            <a:endParaRPr lang="en-US" altLang="en-US" sz="1800" dirty="0"/>
          </a:p>
          <a:p>
            <a:pPr eaLnBrk="1" hangingPunct="1">
              <a:lnSpc>
                <a:spcPct val="80000"/>
              </a:lnSpc>
            </a:pPr>
            <a:r>
              <a:rPr lang="en-US" altLang="en-US" sz="2400" dirty="0"/>
              <a:t>The low-energy produced pair start to cause backgrounds in the detector when the transverse bending radius (Larmor radius) from the detector solenoidal field exceeds the radius of the beam pipe </a:t>
            </a:r>
          </a:p>
        </p:txBody>
      </p:sp>
      <p:pic>
        <p:nvPicPr>
          <p:cNvPr id="41988" name="Picture 5" descr="PHYSICS_DIAGRAM_2_PHOTON">
            <a:extLst>
              <a:ext uri="{FF2B5EF4-FFF2-40B4-BE49-F238E27FC236}">
                <a16:creationId xmlns:a16="http://schemas.microsoft.com/office/drawing/2014/main" id="{D64DA5C6-1C00-4227-870D-B8458C675E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165578"/>
            <a:ext cx="44196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88D4EBC-FD2A-4433-8F7B-995E0FE7F694}"/>
              </a:ext>
            </a:extLst>
          </p:cNvPr>
          <p:cNvSpPr>
            <a:spLocks noGrp="1" noChangeArrowheads="1"/>
          </p:cNvSpPr>
          <p:nvPr>
            <p:ph type="title"/>
          </p:nvPr>
        </p:nvSpPr>
        <p:spPr>
          <a:xfrm>
            <a:off x="609600" y="22578"/>
            <a:ext cx="10972800" cy="1143000"/>
          </a:xfrm>
        </p:spPr>
        <p:txBody>
          <a:bodyPr/>
          <a:lstStyle/>
          <a:p>
            <a:pPr eaLnBrk="1" hangingPunct="1"/>
            <a:r>
              <a:rPr lang="en-US" altLang="en-US" dirty="0"/>
              <a:t>Radiative Bhabhas</a:t>
            </a:r>
          </a:p>
        </p:txBody>
      </p:sp>
      <p:sp>
        <p:nvSpPr>
          <p:cNvPr id="44035" name="Rectangle 3">
            <a:extLst>
              <a:ext uri="{FF2B5EF4-FFF2-40B4-BE49-F238E27FC236}">
                <a16:creationId xmlns:a16="http://schemas.microsoft.com/office/drawing/2014/main" id="{07FA780E-EDB5-40A3-80BB-5786A2866756}"/>
              </a:ext>
            </a:extLst>
          </p:cNvPr>
          <p:cNvSpPr>
            <a:spLocks noGrp="1" noChangeArrowheads="1"/>
          </p:cNvSpPr>
          <p:nvPr>
            <p:ph type="body" idx="1"/>
          </p:nvPr>
        </p:nvSpPr>
        <p:spPr>
          <a:xfrm>
            <a:off x="609600" y="3941763"/>
            <a:ext cx="10972800" cy="2209800"/>
          </a:xfrm>
        </p:spPr>
        <p:txBody>
          <a:bodyPr/>
          <a:lstStyle/>
          <a:p>
            <a:pPr eaLnBrk="1" hangingPunct="1">
              <a:lnSpc>
                <a:spcPct val="80000"/>
              </a:lnSpc>
            </a:pPr>
            <a:r>
              <a:rPr lang="en-US" altLang="en-US" sz="2400" dirty="0"/>
              <a:t>The figure summarizes the four possible Feynman diagrams, two are initial state radiation and two are final state radiation.</a:t>
            </a:r>
          </a:p>
          <a:p>
            <a:pPr lvl="2" eaLnBrk="1" hangingPunct="1">
              <a:lnSpc>
                <a:spcPct val="80000"/>
              </a:lnSpc>
            </a:pPr>
            <a:endParaRPr lang="en-US" altLang="en-US" sz="1600" dirty="0"/>
          </a:p>
          <a:p>
            <a:pPr eaLnBrk="1" hangingPunct="1">
              <a:lnSpc>
                <a:spcPct val="80000"/>
              </a:lnSpc>
            </a:pPr>
            <a:r>
              <a:rPr lang="en-US" altLang="en-US" sz="2400" dirty="0"/>
              <a:t>All four change the energy of a beam particle and hence can generate backgrounds if that particle loses enough energy to be over-bent in the outgoing final focus magnets and then crashes into the local beam pipe.</a:t>
            </a:r>
          </a:p>
        </p:txBody>
      </p:sp>
      <p:pic>
        <p:nvPicPr>
          <p:cNvPr id="44036" name="Picture 6" descr="PHYSICS_DIAGRAM_RAD_BHA">
            <a:extLst>
              <a:ext uri="{FF2B5EF4-FFF2-40B4-BE49-F238E27FC236}">
                <a16:creationId xmlns:a16="http://schemas.microsoft.com/office/drawing/2014/main" id="{524CF49E-2A93-4F6C-92B9-65C904EE23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95400"/>
            <a:ext cx="73152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913864-B15C-4A5B-9AF7-8702761C0145}"/>
              </a:ext>
            </a:extLst>
          </p:cNvPr>
          <p:cNvSpPr>
            <a:spLocks noGrp="1" noChangeArrowheads="1"/>
          </p:cNvSpPr>
          <p:nvPr>
            <p:ph type="title"/>
          </p:nvPr>
        </p:nvSpPr>
        <p:spPr>
          <a:xfrm>
            <a:off x="578556" y="0"/>
            <a:ext cx="10972800" cy="1143000"/>
          </a:xfrm>
        </p:spPr>
        <p:txBody>
          <a:bodyPr/>
          <a:lstStyle/>
          <a:p>
            <a:pPr eaLnBrk="1" hangingPunct="1"/>
            <a:r>
              <a:rPr lang="en-US" altLang="en-US" dirty="0"/>
              <a:t>Interaction Regions</a:t>
            </a:r>
          </a:p>
        </p:txBody>
      </p:sp>
      <p:sp>
        <p:nvSpPr>
          <p:cNvPr id="13315" name="Rectangle 3">
            <a:extLst>
              <a:ext uri="{FF2B5EF4-FFF2-40B4-BE49-F238E27FC236}">
                <a16:creationId xmlns:a16="http://schemas.microsoft.com/office/drawing/2014/main" id="{7A34D620-FC29-4326-9715-9AE6BFB914E7}"/>
              </a:ext>
            </a:extLst>
          </p:cNvPr>
          <p:cNvSpPr>
            <a:spLocks noGrp="1" noChangeArrowheads="1"/>
          </p:cNvSpPr>
          <p:nvPr>
            <p:ph type="body" idx="1"/>
          </p:nvPr>
        </p:nvSpPr>
        <p:spPr>
          <a:xfrm>
            <a:off x="457200" y="990600"/>
            <a:ext cx="11382022" cy="5333999"/>
          </a:xfrm>
        </p:spPr>
        <p:txBody>
          <a:bodyPr/>
          <a:lstStyle/>
          <a:p>
            <a:pPr eaLnBrk="1" hangingPunct="1"/>
            <a:r>
              <a:rPr lang="en-US" altLang="en-US" sz="2800" dirty="0"/>
              <a:t>All interaction Region (IR) designs hinge on controlling machine induced backgrounds for the detector</a:t>
            </a:r>
          </a:p>
          <a:p>
            <a:pPr eaLnBrk="1" hangingPunct="1"/>
            <a:r>
              <a:rPr lang="en-US" altLang="en-US" sz="2800" dirty="0"/>
              <a:t>In addition, the IR design has to incorporate important machine requirements that are needed to deliver the design performance</a:t>
            </a:r>
          </a:p>
          <a:p>
            <a:pPr lvl="1" eaLnBrk="1" hangingPunct="1"/>
            <a:r>
              <a:rPr lang="en-US" altLang="en-US" sz="2400" dirty="0"/>
              <a:t>Final focus optics</a:t>
            </a:r>
          </a:p>
          <a:p>
            <a:pPr lvl="1" eaLnBrk="1" hangingPunct="1"/>
            <a:r>
              <a:rPr lang="en-US" altLang="en-US" sz="2400" dirty="0"/>
              <a:t>Beam trajectories</a:t>
            </a:r>
          </a:p>
          <a:p>
            <a:pPr lvl="1" eaLnBrk="1" hangingPunct="1"/>
            <a:r>
              <a:rPr lang="en-US" altLang="en-US" sz="2400" dirty="0"/>
              <a:t>Collision frequency…</a:t>
            </a:r>
          </a:p>
          <a:p>
            <a:pPr eaLnBrk="1" hangingPunct="1"/>
            <a:r>
              <a:rPr lang="en-US" altLang="en-US" sz="2800" dirty="0"/>
              <a:t>The detector itself is, of course, an integral part of the IR design</a:t>
            </a:r>
          </a:p>
          <a:p>
            <a:pPr lvl="1" eaLnBrk="1" hangingPunct="1"/>
            <a:r>
              <a:rPr lang="en-US" altLang="en-US" sz="2400" dirty="0"/>
              <a:t>It must be able to collect the data</a:t>
            </a:r>
          </a:p>
          <a:p>
            <a:pPr lvl="1" eaLnBrk="1" hangingPunct="1"/>
            <a:r>
              <a:rPr lang="en-US" altLang="en-US" sz="2400" dirty="0"/>
              <a:t>Solid angle acceptance</a:t>
            </a:r>
          </a:p>
          <a:p>
            <a:pPr lvl="1" eaLnBrk="1" hangingPunct="1"/>
            <a:r>
              <a:rPr lang="en-US" altLang="en-US" sz="2400" dirty="0"/>
              <a:t>…</a:t>
            </a:r>
          </a:p>
          <a:p>
            <a:pPr lvl="1" eaLnBrk="1" hangingPunct="1"/>
            <a:endParaRPr lang="en-US" alt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CC4863F-1219-497F-A256-B42184AEA533}"/>
              </a:ext>
            </a:extLst>
          </p:cNvPr>
          <p:cNvSpPr>
            <a:spLocks noGrp="1" noChangeArrowheads="1"/>
          </p:cNvSpPr>
          <p:nvPr>
            <p:ph type="title"/>
          </p:nvPr>
        </p:nvSpPr>
        <p:spPr>
          <a:xfrm>
            <a:off x="1981200" y="274638"/>
            <a:ext cx="8229600" cy="944562"/>
          </a:xfrm>
        </p:spPr>
        <p:txBody>
          <a:bodyPr/>
          <a:lstStyle/>
          <a:p>
            <a:pPr eaLnBrk="1" hangingPunct="1"/>
            <a:r>
              <a:rPr lang="en-US" altLang="en-US"/>
              <a:t>B-factories: PEP-II</a:t>
            </a:r>
          </a:p>
        </p:txBody>
      </p:sp>
      <p:pic>
        <p:nvPicPr>
          <p:cNvPr id="45059" name="Picture 4" descr="API88K3_RL5_RADBHA_TOT_7_5M">
            <a:extLst>
              <a:ext uri="{FF2B5EF4-FFF2-40B4-BE49-F238E27FC236}">
                <a16:creationId xmlns:a16="http://schemas.microsoft.com/office/drawing/2014/main" id="{C257ACE2-97FD-4C9A-B8EA-73B801DA5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620"/>
          <a:stretch>
            <a:fillRect/>
          </a:stretch>
        </p:blipFill>
        <p:spPr bwMode="auto">
          <a:xfrm>
            <a:off x="1905000" y="1046164"/>
            <a:ext cx="8153400" cy="581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366C9E0-8243-41E6-A5FD-7A2A43129867}"/>
              </a:ext>
            </a:extLst>
          </p:cNvPr>
          <p:cNvSpPr>
            <a:spLocks noGrp="1" noChangeArrowheads="1"/>
          </p:cNvSpPr>
          <p:nvPr>
            <p:ph type="title"/>
          </p:nvPr>
        </p:nvSpPr>
        <p:spPr/>
        <p:txBody>
          <a:bodyPr/>
          <a:lstStyle/>
          <a:p>
            <a:pPr eaLnBrk="1" hangingPunct="1"/>
            <a:r>
              <a:rPr lang="en-US" altLang="en-US"/>
              <a:t>B-factories: KEKB</a:t>
            </a:r>
          </a:p>
        </p:txBody>
      </p:sp>
      <p:pic>
        <p:nvPicPr>
          <p:cNvPr id="46083" name="Picture 4" descr="KEK2_IR_RADBHA_7_5M_ALL">
            <a:extLst>
              <a:ext uri="{FF2B5EF4-FFF2-40B4-BE49-F238E27FC236}">
                <a16:creationId xmlns:a16="http://schemas.microsoft.com/office/drawing/2014/main" id="{F1ECAC4B-91AA-4596-8E38-73B15D0DF8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5394"/>
          <a:stretch>
            <a:fillRect/>
          </a:stretch>
        </p:blipFill>
        <p:spPr bwMode="auto">
          <a:xfrm>
            <a:off x="2057400" y="1066800"/>
            <a:ext cx="7696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3B1BAA7-8340-41B5-AA36-01F315A6F0E6}"/>
              </a:ext>
            </a:extLst>
          </p:cNvPr>
          <p:cNvSpPr>
            <a:spLocks noGrp="1" noChangeArrowheads="1"/>
          </p:cNvSpPr>
          <p:nvPr>
            <p:ph type="title"/>
          </p:nvPr>
        </p:nvSpPr>
        <p:spPr>
          <a:xfrm>
            <a:off x="609600" y="76200"/>
            <a:ext cx="10972800" cy="1143000"/>
          </a:xfrm>
        </p:spPr>
        <p:txBody>
          <a:bodyPr/>
          <a:lstStyle/>
          <a:p>
            <a:pPr eaLnBrk="1" hangingPunct="1"/>
            <a:r>
              <a:rPr lang="en-US" altLang="en-US" dirty="0"/>
              <a:t>The KEK Super B-factory</a:t>
            </a:r>
          </a:p>
        </p:txBody>
      </p:sp>
      <p:sp>
        <p:nvSpPr>
          <p:cNvPr id="47107" name="Rectangle 3">
            <a:extLst>
              <a:ext uri="{FF2B5EF4-FFF2-40B4-BE49-F238E27FC236}">
                <a16:creationId xmlns:a16="http://schemas.microsoft.com/office/drawing/2014/main" id="{6B06A1E9-9988-4ABF-8146-6F9ACA561AB1}"/>
              </a:ext>
            </a:extLst>
          </p:cNvPr>
          <p:cNvSpPr>
            <a:spLocks noGrp="1" noChangeArrowheads="1"/>
          </p:cNvSpPr>
          <p:nvPr>
            <p:ph type="body" idx="1"/>
          </p:nvPr>
        </p:nvSpPr>
        <p:spPr>
          <a:xfrm>
            <a:off x="990600" y="1417638"/>
            <a:ext cx="10210800" cy="4953000"/>
          </a:xfrm>
        </p:spPr>
        <p:txBody>
          <a:bodyPr/>
          <a:lstStyle/>
          <a:p>
            <a:pPr eaLnBrk="1" hangingPunct="1">
              <a:lnSpc>
                <a:spcPct val="80000"/>
              </a:lnSpc>
            </a:pPr>
            <a:r>
              <a:rPr lang="en-US" altLang="en-US" sz="2800" dirty="0"/>
              <a:t>The superKEKB collider (40 times the luminosity of the KEKB B-factory) have concentrated on minimizing any bending of the incoming and outgoing beams near the IP</a:t>
            </a:r>
          </a:p>
          <a:p>
            <a:pPr lvl="1" eaLnBrk="1" hangingPunct="1">
              <a:lnSpc>
                <a:spcPct val="80000"/>
              </a:lnSpc>
            </a:pPr>
            <a:endParaRPr lang="en-US" altLang="en-US" sz="2400" dirty="0"/>
          </a:p>
          <a:p>
            <a:pPr eaLnBrk="1" hangingPunct="1">
              <a:lnSpc>
                <a:spcPct val="80000"/>
              </a:lnSpc>
            </a:pPr>
            <a:r>
              <a:rPr lang="en-US" altLang="en-US" sz="2800" dirty="0"/>
              <a:t>The </a:t>
            </a:r>
            <a:r>
              <a:rPr lang="en-US" altLang="en-US" sz="2800" dirty="0" err="1"/>
              <a:t>nano</a:t>
            </a:r>
            <a:r>
              <a:rPr lang="en-US" altLang="en-US" sz="2800" dirty="0"/>
              <a:t>-beam scheme the accelerator employs to achieve the high luminosity means very low emittance beams and hence very small beam envelopes in the IR</a:t>
            </a:r>
          </a:p>
          <a:p>
            <a:pPr lvl="1" eaLnBrk="1" hangingPunct="1">
              <a:lnSpc>
                <a:spcPct val="80000"/>
              </a:lnSpc>
            </a:pPr>
            <a:endParaRPr lang="en-US" altLang="en-US" sz="2400" dirty="0"/>
          </a:p>
          <a:p>
            <a:pPr eaLnBrk="1" hangingPunct="1">
              <a:lnSpc>
                <a:spcPct val="80000"/>
              </a:lnSpc>
            </a:pPr>
            <a:r>
              <a:rPr lang="en-US" altLang="en-US" sz="2800" dirty="0"/>
              <a:t>This allows the design of a small radius central beam pipe (10 mm)</a:t>
            </a:r>
          </a:p>
          <a:p>
            <a:pPr lvl="1" eaLnBrk="1" hangingPunct="1">
              <a:lnSpc>
                <a:spcPct val="80000"/>
              </a:lnSpc>
            </a:pPr>
            <a:endParaRPr lang="en-US" altLang="en-US" sz="2400" dirty="0"/>
          </a:p>
          <a:p>
            <a:pPr eaLnBrk="1" hangingPunct="1">
              <a:lnSpc>
                <a:spcPct val="80000"/>
              </a:lnSpc>
            </a:pPr>
            <a:r>
              <a:rPr lang="en-US" altLang="en-US" sz="2800" dirty="0"/>
              <a:t>It also allows for small radius SR masking (5 mm) just upstream of the IP (</a:t>
            </a:r>
            <a:r>
              <a:rPr lang="en-US" altLang="en-US" sz="2800" dirty="0">
                <a:solidFill>
                  <a:srgbClr val="FF0000"/>
                </a:solidFill>
              </a:rPr>
              <a:t>see slide 20</a:t>
            </a:r>
            <a:r>
              <a:rPr lang="en-US" altLang="en-US" sz="2800"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17DA796-45A4-4226-93F7-F42449E194E0}"/>
              </a:ext>
            </a:extLst>
          </p:cNvPr>
          <p:cNvSpPr>
            <a:spLocks noGrp="1" noChangeArrowheads="1"/>
          </p:cNvSpPr>
          <p:nvPr>
            <p:ph type="title"/>
          </p:nvPr>
        </p:nvSpPr>
        <p:spPr>
          <a:xfrm>
            <a:off x="6096000" y="0"/>
            <a:ext cx="5867400" cy="715962"/>
          </a:xfrm>
        </p:spPr>
        <p:txBody>
          <a:bodyPr/>
          <a:lstStyle/>
          <a:p>
            <a:pPr eaLnBrk="1" hangingPunct="1"/>
            <a:r>
              <a:rPr lang="en-US" altLang="en-US" sz="4000" dirty="0"/>
              <a:t>SuperKEKB IR design</a:t>
            </a:r>
          </a:p>
        </p:txBody>
      </p:sp>
      <p:sp>
        <p:nvSpPr>
          <p:cNvPr id="2" name="TextBox 1">
            <a:extLst>
              <a:ext uri="{FF2B5EF4-FFF2-40B4-BE49-F238E27FC236}">
                <a16:creationId xmlns:a16="http://schemas.microsoft.com/office/drawing/2014/main" id="{60859F3E-F0EC-4848-AB7D-2A154930845A}"/>
              </a:ext>
            </a:extLst>
          </p:cNvPr>
          <p:cNvSpPr txBox="1"/>
          <p:nvPr/>
        </p:nvSpPr>
        <p:spPr>
          <a:xfrm>
            <a:off x="8686800" y="990600"/>
            <a:ext cx="3048000" cy="4154984"/>
          </a:xfrm>
          <a:prstGeom prst="rect">
            <a:avLst/>
          </a:prstGeom>
          <a:noFill/>
          <a:ln w="28575">
            <a:solidFill>
              <a:srgbClr val="6666FF"/>
            </a:solidFill>
          </a:ln>
        </p:spPr>
        <p:txBody>
          <a:bodyPr wrap="square" rtlCol="0">
            <a:spAutoFit/>
          </a:bodyPr>
          <a:lstStyle/>
          <a:p>
            <a:r>
              <a:rPr lang="en-US" sz="2400" b="1" dirty="0">
                <a:solidFill>
                  <a:srgbClr val="FF0000"/>
                </a:solidFill>
              </a:rPr>
              <a:t>No local bending reduces backgrounds from radiative Bhabhas to a minimum</a:t>
            </a:r>
          </a:p>
          <a:p>
            <a:endParaRPr lang="en-US" sz="2400" b="1" dirty="0">
              <a:solidFill>
                <a:srgbClr val="FF0000"/>
              </a:solidFill>
            </a:endParaRPr>
          </a:p>
          <a:p>
            <a:r>
              <a:rPr lang="en-US" sz="2400" b="1" dirty="0">
                <a:solidFill>
                  <a:srgbClr val="FF0000"/>
                </a:solidFill>
              </a:rPr>
              <a:t>It also improves backgrounds caused by off-energy beam particles (e.g. BGB)</a:t>
            </a:r>
          </a:p>
        </p:txBody>
      </p:sp>
      <p:pic>
        <p:nvPicPr>
          <p:cNvPr id="6" name="コンテンツ プレースホルダー 3">
            <a:extLst>
              <a:ext uri="{FF2B5EF4-FFF2-40B4-BE49-F238E27FC236}">
                <a16:creationId xmlns:a16="http://schemas.microsoft.com/office/drawing/2014/main" id="{466A44ED-58FC-4156-BBB7-D3C6FEBD3D9C}"/>
              </a:ext>
            </a:extLst>
          </p:cNvPr>
          <p:cNvPicPr>
            <a:picLocks noGrp="1" noChangeAspect="1"/>
          </p:cNvPicPr>
          <p:nvPr>
            <p:ph idx="1"/>
          </p:nvPr>
        </p:nvPicPr>
        <p:blipFill>
          <a:blip r:embed="rId2"/>
          <a:stretch>
            <a:fillRect/>
          </a:stretch>
        </p:blipFill>
        <p:spPr>
          <a:xfrm>
            <a:off x="156462" y="905668"/>
            <a:ext cx="8140176" cy="5404645"/>
          </a:xfrm>
          <a:prstGeom prst="rect">
            <a:avLst/>
          </a:prstGeom>
        </p:spPr>
      </p:pic>
      <p:sp>
        <p:nvSpPr>
          <p:cNvPr id="4" name="Rectangle 3">
            <a:extLst>
              <a:ext uri="{FF2B5EF4-FFF2-40B4-BE49-F238E27FC236}">
                <a16:creationId xmlns:a16="http://schemas.microsoft.com/office/drawing/2014/main" id="{836B794D-26E8-4A57-A4FD-570E4522F008}"/>
              </a:ext>
            </a:extLst>
          </p:cNvPr>
          <p:cNvSpPr/>
          <p:nvPr/>
        </p:nvSpPr>
        <p:spPr>
          <a:xfrm>
            <a:off x="8458200" y="5682734"/>
            <a:ext cx="2719527" cy="369332"/>
          </a:xfrm>
          <a:prstGeom prst="rect">
            <a:avLst/>
          </a:prstGeom>
          <a:ln w="28575">
            <a:solidFill>
              <a:srgbClr val="FF0000"/>
            </a:solidFill>
          </a:ln>
        </p:spPr>
        <p:txBody>
          <a:bodyPr wrap="none">
            <a:spAutoFit/>
          </a:bodyPr>
          <a:lstStyle/>
          <a:p>
            <a:r>
              <a:rPr kumimoji="1" lang="en-US" altLang="ja-JP" b="1" dirty="0"/>
              <a:t>Total of 54 SC magnets</a:t>
            </a:r>
            <a:endParaRPr kumimoji="1" lang="ja-JP" alt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B34B3C0-8DC9-4168-B21E-EA823F160773}"/>
              </a:ext>
            </a:extLst>
          </p:cNvPr>
          <p:cNvSpPr>
            <a:spLocks noGrp="1" noChangeArrowheads="1"/>
          </p:cNvSpPr>
          <p:nvPr>
            <p:ph type="title"/>
          </p:nvPr>
        </p:nvSpPr>
        <p:spPr/>
        <p:txBody>
          <a:bodyPr/>
          <a:lstStyle/>
          <a:p>
            <a:pPr eaLnBrk="1" hangingPunct="1"/>
            <a:r>
              <a:rPr lang="en-US" altLang="en-US" dirty="0"/>
              <a:t>eP Colliders</a:t>
            </a:r>
          </a:p>
        </p:txBody>
      </p:sp>
      <p:sp>
        <p:nvSpPr>
          <p:cNvPr id="50179" name="Rectangle 3">
            <a:extLst>
              <a:ext uri="{FF2B5EF4-FFF2-40B4-BE49-F238E27FC236}">
                <a16:creationId xmlns:a16="http://schemas.microsoft.com/office/drawing/2014/main" id="{23E703A7-1FFE-4949-A135-3D5955D7303D}"/>
              </a:ext>
            </a:extLst>
          </p:cNvPr>
          <p:cNvSpPr>
            <a:spLocks noGrp="1" noChangeArrowheads="1"/>
          </p:cNvSpPr>
          <p:nvPr>
            <p:ph type="body" idx="1"/>
          </p:nvPr>
        </p:nvSpPr>
        <p:spPr>
          <a:xfrm>
            <a:off x="990600" y="1600200"/>
            <a:ext cx="9906000" cy="5029200"/>
          </a:xfrm>
        </p:spPr>
        <p:txBody>
          <a:bodyPr/>
          <a:lstStyle/>
          <a:p>
            <a:pPr eaLnBrk="1" hangingPunct="1">
              <a:lnSpc>
                <a:spcPct val="90000"/>
              </a:lnSpc>
            </a:pPr>
            <a:r>
              <a:rPr lang="en-US" altLang="en-US" sz="2800" dirty="0"/>
              <a:t>The first eP fixed target collider was SLAC which ran a 25 (later 46) GeV electron beam into a hydrogen (and deuterium) target</a:t>
            </a:r>
          </a:p>
          <a:p>
            <a:pPr eaLnBrk="1" hangingPunct="1">
              <a:lnSpc>
                <a:spcPct val="90000"/>
              </a:lnSpc>
            </a:pPr>
            <a:endParaRPr lang="en-US" altLang="en-US" sz="2800" dirty="0"/>
          </a:p>
          <a:p>
            <a:pPr eaLnBrk="1" hangingPunct="1">
              <a:lnSpc>
                <a:spcPct val="90000"/>
              </a:lnSpc>
            </a:pPr>
            <a:r>
              <a:rPr lang="en-US" altLang="en-US" sz="2800" dirty="0"/>
              <a:t>HERA was the next eP collider and the first eP ring collider with beams of 28 GeV (e-) and 920 GeV (proton)</a:t>
            </a:r>
          </a:p>
          <a:p>
            <a:pPr eaLnBrk="1" hangingPunct="1">
              <a:lnSpc>
                <a:spcPct val="90000"/>
              </a:lnSpc>
            </a:pPr>
            <a:endParaRPr lang="en-US" altLang="en-US" sz="2800" dirty="0"/>
          </a:p>
          <a:p>
            <a:pPr eaLnBrk="1" hangingPunct="1">
              <a:lnSpc>
                <a:spcPct val="90000"/>
              </a:lnSpc>
            </a:pPr>
            <a:r>
              <a:rPr lang="en-US" altLang="en-US" sz="2800" dirty="0"/>
              <a:t>There are now three new eP collider designs (JLEIC, </a:t>
            </a:r>
            <a:r>
              <a:rPr lang="en-US" altLang="en-US" sz="2800" dirty="0" err="1"/>
              <a:t>eRHIC</a:t>
            </a:r>
            <a:r>
              <a:rPr lang="en-US" altLang="en-US" sz="2800" dirty="0"/>
              <a:t> and </a:t>
            </a:r>
            <a:r>
              <a:rPr lang="en-US" altLang="en-US" sz="2800" dirty="0" err="1"/>
              <a:t>LHeC</a:t>
            </a:r>
            <a:r>
              <a:rPr lang="en-US" altLang="en-US" sz="2800" dirty="0"/>
              <a:t>). All three plan to explore different regions of the scattering phase space.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6C5B233-21D3-470F-B159-8098A1276B3C}"/>
              </a:ext>
            </a:extLst>
          </p:cNvPr>
          <p:cNvSpPr>
            <a:spLocks noGrp="1" noChangeArrowheads="1"/>
          </p:cNvSpPr>
          <p:nvPr>
            <p:ph type="title"/>
          </p:nvPr>
        </p:nvSpPr>
        <p:spPr/>
        <p:txBody>
          <a:bodyPr/>
          <a:lstStyle/>
          <a:p>
            <a:pPr eaLnBrk="1" hangingPunct="1"/>
            <a:r>
              <a:rPr lang="en-US" altLang="en-US" dirty="0"/>
              <a:t>eP Design Concerns</a:t>
            </a:r>
          </a:p>
        </p:txBody>
      </p:sp>
      <p:sp>
        <p:nvSpPr>
          <p:cNvPr id="51203" name="Rectangle 3">
            <a:extLst>
              <a:ext uri="{FF2B5EF4-FFF2-40B4-BE49-F238E27FC236}">
                <a16:creationId xmlns:a16="http://schemas.microsoft.com/office/drawing/2014/main" id="{484A3983-3216-41A6-90D0-C8494D538639}"/>
              </a:ext>
            </a:extLst>
          </p:cNvPr>
          <p:cNvSpPr>
            <a:spLocks noGrp="1" noChangeArrowheads="1"/>
          </p:cNvSpPr>
          <p:nvPr>
            <p:ph type="body" idx="1"/>
          </p:nvPr>
        </p:nvSpPr>
        <p:spPr>
          <a:xfrm>
            <a:off x="838200" y="1600200"/>
            <a:ext cx="10287000" cy="4953000"/>
          </a:xfrm>
        </p:spPr>
        <p:txBody>
          <a:bodyPr/>
          <a:lstStyle/>
          <a:p>
            <a:pPr eaLnBrk="1" hangingPunct="1">
              <a:lnSpc>
                <a:spcPct val="80000"/>
              </a:lnSpc>
            </a:pPr>
            <a:r>
              <a:rPr lang="en-US" altLang="en-US" sz="2800" dirty="0"/>
              <a:t>All of the new designs are attempting to get significant increases in luminosity</a:t>
            </a:r>
          </a:p>
          <a:p>
            <a:pPr eaLnBrk="1" hangingPunct="1">
              <a:lnSpc>
                <a:spcPct val="80000"/>
              </a:lnSpc>
            </a:pPr>
            <a:endParaRPr lang="en-US" altLang="en-US" sz="2800" dirty="0"/>
          </a:p>
          <a:p>
            <a:pPr eaLnBrk="1" hangingPunct="1">
              <a:lnSpc>
                <a:spcPct val="80000"/>
              </a:lnSpc>
            </a:pPr>
            <a:r>
              <a:rPr lang="en-US" altLang="en-US" sz="2800" dirty="0"/>
              <a:t>This means much higher electron beam currents than previous eP colliders as well as minimal beam emittance</a:t>
            </a:r>
          </a:p>
          <a:p>
            <a:pPr eaLnBrk="1" hangingPunct="1">
              <a:lnSpc>
                <a:spcPct val="80000"/>
              </a:lnSpc>
            </a:pPr>
            <a:endParaRPr lang="en-US" altLang="en-US" sz="2800" dirty="0"/>
          </a:p>
          <a:p>
            <a:pPr eaLnBrk="1" hangingPunct="1">
              <a:lnSpc>
                <a:spcPct val="80000"/>
              </a:lnSpc>
            </a:pPr>
            <a:r>
              <a:rPr lang="en-US" altLang="en-US" sz="2800" dirty="0"/>
              <a:t>All the standard electron backgrounds become important again, especially SR power issues as the electron beam needs to get into and out of collision with the ion beam</a:t>
            </a:r>
          </a:p>
          <a:p>
            <a:pPr eaLnBrk="1" hangingPunct="1">
              <a:lnSpc>
                <a:spcPct val="80000"/>
              </a:lnSpc>
            </a:pPr>
            <a:endParaRPr lang="en-US" alt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C9DD34FF-7F0A-465E-9996-1F29246F3145}"/>
              </a:ext>
            </a:extLst>
          </p:cNvPr>
          <p:cNvSpPr>
            <a:spLocks noGrp="1" noChangeArrowheads="1"/>
          </p:cNvSpPr>
          <p:nvPr>
            <p:ph type="title"/>
          </p:nvPr>
        </p:nvSpPr>
        <p:spPr/>
        <p:txBody>
          <a:bodyPr/>
          <a:lstStyle/>
          <a:p>
            <a:pPr eaLnBrk="1" hangingPunct="1"/>
            <a:r>
              <a:rPr lang="en-US" altLang="en-US" sz="4000" dirty="0"/>
              <a:t>Radiative </a:t>
            </a:r>
            <a:r>
              <a:rPr lang="en-US" altLang="en-US" sz="4000" dirty="0" err="1"/>
              <a:t>bhabhas</a:t>
            </a:r>
            <a:r>
              <a:rPr lang="en-US" altLang="en-US" sz="4000" dirty="0"/>
              <a:t> for eP colliders</a:t>
            </a:r>
          </a:p>
        </p:txBody>
      </p:sp>
      <p:sp>
        <p:nvSpPr>
          <p:cNvPr id="52227" name="Rectangle 3">
            <a:extLst>
              <a:ext uri="{FF2B5EF4-FFF2-40B4-BE49-F238E27FC236}">
                <a16:creationId xmlns:a16="http://schemas.microsoft.com/office/drawing/2014/main" id="{45BB2A02-F2A4-499D-ACE2-F15BF0CFB54A}"/>
              </a:ext>
            </a:extLst>
          </p:cNvPr>
          <p:cNvSpPr>
            <a:spLocks noGrp="1" noChangeArrowheads="1"/>
          </p:cNvSpPr>
          <p:nvPr>
            <p:ph type="body" idx="1"/>
          </p:nvPr>
        </p:nvSpPr>
        <p:spPr>
          <a:xfrm>
            <a:off x="762000" y="3733800"/>
            <a:ext cx="10972800" cy="2438400"/>
          </a:xfrm>
        </p:spPr>
        <p:txBody>
          <a:bodyPr/>
          <a:lstStyle/>
          <a:p>
            <a:pPr eaLnBrk="1" hangingPunct="1">
              <a:lnSpc>
                <a:spcPct val="80000"/>
              </a:lnSpc>
            </a:pPr>
            <a:r>
              <a:rPr lang="en-US" altLang="en-US" sz="2200" dirty="0"/>
              <a:t>EP colliders do have to worry about radiative Bhabhas from the electron beam</a:t>
            </a:r>
          </a:p>
          <a:p>
            <a:pPr eaLnBrk="1" hangingPunct="1">
              <a:lnSpc>
                <a:spcPct val="80000"/>
              </a:lnSpc>
            </a:pPr>
            <a:endParaRPr lang="en-US" altLang="en-US" sz="2200" dirty="0"/>
          </a:p>
          <a:p>
            <a:pPr eaLnBrk="1" hangingPunct="1">
              <a:lnSpc>
                <a:spcPct val="80000"/>
              </a:lnSpc>
            </a:pPr>
            <a:r>
              <a:rPr lang="en-US" altLang="en-US" sz="2200" dirty="0"/>
              <a:t>Again, this reaction causes off-energy electrons to be bent out of the beam and crash into nearby beam pipes</a:t>
            </a:r>
          </a:p>
          <a:p>
            <a:pPr eaLnBrk="1" hangingPunct="1">
              <a:lnSpc>
                <a:spcPct val="80000"/>
              </a:lnSpc>
            </a:pPr>
            <a:endParaRPr lang="en-US" altLang="en-US" sz="2200" dirty="0"/>
          </a:p>
          <a:p>
            <a:pPr eaLnBrk="1" hangingPunct="1">
              <a:lnSpc>
                <a:spcPct val="80000"/>
              </a:lnSpc>
            </a:pPr>
            <a:r>
              <a:rPr lang="en-US" altLang="en-US" sz="2200" dirty="0"/>
              <a:t>Most eP colliders need fairly strong bending magnets to get the electron beam into and out of collision</a:t>
            </a:r>
          </a:p>
          <a:p>
            <a:pPr eaLnBrk="1" hangingPunct="1">
              <a:lnSpc>
                <a:spcPct val="80000"/>
              </a:lnSpc>
            </a:pPr>
            <a:endParaRPr lang="en-US" altLang="en-US" sz="2000" dirty="0"/>
          </a:p>
        </p:txBody>
      </p:sp>
      <p:pic>
        <p:nvPicPr>
          <p:cNvPr id="52228" name="Picture 6" descr="PHYSICS_DIAGRAM_RAD_BHA2">
            <a:extLst>
              <a:ext uri="{FF2B5EF4-FFF2-40B4-BE49-F238E27FC236}">
                <a16:creationId xmlns:a16="http://schemas.microsoft.com/office/drawing/2014/main" id="{93356221-BFA9-49E7-92B7-ACD179FF15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19201"/>
            <a:ext cx="62484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C95E7F8-E7E9-4455-811E-E9F299FF3D6B}"/>
              </a:ext>
            </a:extLst>
          </p:cNvPr>
          <p:cNvSpPr>
            <a:spLocks noGrp="1" noChangeArrowheads="1"/>
          </p:cNvSpPr>
          <p:nvPr>
            <p:ph type="title"/>
          </p:nvPr>
        </p:nvSpPr>
        <p:spPr>
          <a:xfrm>
            <a:off x="1981200" y="274638"/>
            <a:ext cx="8229600" cy="792162"/>
          </a:xfrm>
        </p:spPr>
        <p:txBody>
          <a:bodyPr/>
          <a:lstStyle/>
          <a:p>
            <a:pPr eaLnBrk="1" hangingPunct="1"/>
            <a:r>
              <a:rPr lang="en-US" altLang="en-US" dirty="0"/>
              <a:t>eP Designs (JLEIC)</a:t>
            </a:r>
          </a:p>
        </p:txBody>
      </p:sp>
      <p:sp>
        <p:nvSpPr>
          <p:cNvPr id="32771" name="Rectangle 3">
            <a:extLst>
              <a:ext uri="{FF2B5EF4-FFF2-40B4-BE49-F238E27FC236}">
                <a16:creationId xmlns:a16="http://schemas.microsoft.com/office/drawing/2014/main" id="{DC50BF73-6A40-4A29-B6D3-911459336C9C}"/>
              </a:ext>
            </a:extLst>
          </p:cNvPr>
          <p:cNvSpPr>
            <a:spLocks noGrp="1" noChangeArrowheads="1"/>
          </p:cNvSpPr>
          <p:nvPr>
            <p:ph type="body" idx="1"/>
          </p:nvPr>
        </p:nvSpPr>
        <p:spPr>
          <a:xfrm>
            <a:off x="914400" y="1066800"/>
            <a:ext cx="10591800" cy="5791200"/>
          </a:xfrm>
        </p:spPr>
        <p:txBody>
          <a:bodyPr/>
          <a:lstStyle/>
          <a:p>
            <a:pPr eaLnBrk="1" hangingPunct="1"/>
            <a:r>
              <a:rPr lang="en-US" altLang="en-US" dirty="0"/>
              <a:t>JLEIC</a:t>
            </a:r>
          </a:p>
          <a:p>
            <a:pPr lvl="1" eaLnBrk="1" hangingPunct="1"/>
            <a:r>
              <a:rPr lang="en-US" altLang="en-US" dirty="0"/>
              <a:t>This design collides a 12 GeV electron beam with a 200 GeV proton (ion) beam</a:t>
            </a:r>
          </a:p>
          <a:p>
            <a:pPr lvl="1" eaLnBrk="1" hangingPunct="1"/>
            <a:r>
              <a:rPr lang="en-US" altLang="en-US" dirty="0"/>
              <a:t>Crossing angle is ±25 mrad</a:t>
            </a:r>
          </a:p>
          <a:p>
            <a:pPr lvl="1" eaLnBrk="1" hangingPunct="1"/>
            <a:r>
              <a:rPr lang="en-US" altLang="en-US" dirty="0"/>
              <a:t>The detector would like all of the solid angle possible especially along the direction of the proton (ion)</a:t>
            </a:r>
          </a:p>
          <a:p>
            <a:pPr lvl="1" eaLnBrk="1" hangingPunct="1"/>
            <a:r>
              <a:rPr lang="en-US" altLang="en-US" dirty="0"/>
              <a:t>The design is attempting to make as short a proton bunch as possible. This permits the collision to have a crossing angle allowing the electron beam to get into and out of the collision with minimal bending.</a:t>
            </a:r>
          </a:p>
          <a:p>
            <a:pPr lvl="1"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1000"/>
                                        <p:tgtEl>
                                          <p:spTgt spid="3277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Effect transition="in" filter="fade">
                                      <p:cBhvr>
                                        <p:cTn id="13" dur="1000"/>
                                        <p:tgtEl>
                                          <p:spTgt spid="3277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2771">
                                            <p:txEl>
                                              <p:pRg st="3" end="3"/>
                                            </p:txEl>
                                          </p:spTgt>
                                        </p:tgtEl>
                                        <p:attrNameLst>
                                          <p:attrName>style.visibility</p:attrName>
                                        </p:attrNameLst>
                                      </p:cBhvr>
                                      <p:to>
                                        <p:strVal val="visible"/>
                                      </p:to>
                                    </p:set>
                                    <p:animEffect transition="in" filter="fade">
                                      <p:cBhvr>
                                        <p:cTn id="16" dur="1000"/>
                                        <p:tgtEl>
                                          <p:spTgt spid="3277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Effect transition="in" filter="fade">
                                      <p:cBhvr>
                                        <p:cTn id="19" dur="10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5FE823F-9868-47C4-95EF-9809F39505E3}"/>
              </a:ext>
            </a:extLst>
          </p:cNvPr>
          <p:cNvSpPr>
            <a:spLocks noGrp="1" noChangeArrowheads="1"/>
          </p:cNvSpPr>
          <p:nvPr>
            <p:ph type="title"/>
          </p:nvPr>
        </p:nvSpPr>
        <p:spPr>
          <a:xfrm>
            <a:off x="887413" y="9265"/>
            <a:ext cx="4724400" cy="1143000"/>
          </a:xfrm>
        </p:spPr>
        <p:txBody>
          <a:bodyPr/>
          <a:lstStyle/>
          <a:p>
            <a:pPr eaLnBrk="1" hangingPunct="1"/>
            <a:r>
              <a:rPr lang="en-US" altLang="en-US" sz="4000" dirty="0"/>
              <a:t>JLEIC IR Design</a:t>
            </a:r>
          </a:p>
        </p:txBody>
      </p:sp>
      <p:grpSp>
        <p:nvGrpSpPr>
          <p:cNvPr id="7" name="Group 6">
            <a:extLst>
              <a:ext uri="{FF2B5EF4-FFF2-40B4-BE49-F238E27FC236}">
                <a16:creationId xmlns:a16="http://schemas.microsoft.com/office/drawing/2014/main" id="{43D97798-6BDB-430C-A9C5-3A26AB69C82E}"/>
              </a:ext>
            </a:extLst>
          </p:cNvPr>
          <p:cNvGrpSpPr/>
          <p:nvPr/>
        </p:nvGrpSpPr>
        <p:grpSpPr>
          <a:xfrm>
            <a:off x="773113" y="1447800"/>
            <a:ext cx="9677400" cy="4648200"/>
            <a:chOff x="381000" y="2130425"/>
            <a:chExt cx="8532813" cy="4097337"/>
          </a:xfrm>
        </p:grpSpPr>
        <p:pic>
          <p:nvPicPr>
            <p:cNvPr id="8" name="Picture 2" descr="C:\Users\zhao\Downloads\meic_det1_full_flat.png">
              <a:extLst>
                <a:ext uri="{FF2B5EF4-FFF2-40B4-BE49-F238E27FC236}">
                  <a16:creationId xmlns:a16="http://schemas.microsoft.com/office/drawing/2014/main" id="{91799C35-41C8-4319-958D-9F2E4EECE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121275"/>
              <a:ext cx="8312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a:extLst>
                <a:ext uri="{FF2B5EF4-FFF2-40B4-BE49-F238E27FC236}">
                  <a16:creationId xmlns:a16="http://schemas.microsoft.com/office/drawing/2014/main" id="{E679B011-CE20-4AFB-B4CC-A8A7B7C1AC7E}"/>
                </a:ext>
              </a:extLst>
            </p:cNvPr>
            <p:cNvSpPr txBox="1">
              <a:spLocks noChangeArrowheads="1"/>
            </p:cNvSpPr>
            <p:nvPr/>
          </p:nvSpPr>
          <p:spPr bwMode="auto">
            <a:xfrm>
              <a:off x="5562600" y="5807075"/>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6670" tIns="41100" rIns="66670" bIns="33345"/>
            <a:lstStyle>
              <a:lvl1pPr>
                <a:spcBef>
                  <a:spcPct val="20000"/>
                </a:spcBef>
                <a:buFont typeface="Arial" panose="020B0604020202020204" pitchFamily="34" charset="0"/>
                <a:buBlip>
                  <a:blip r:embed="rId3"/>
                </a:buBlip>
                <a:tabLst>
                  <a:tab pos="723900" algn="l"/>
                </a:tabLst>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tabLst>
                  <a:tab pos="723900" algn="l"/>
                </a:tabLst>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tabLst>
                  <a:tab pos="723900" algn="l"/>
                </a:tabLst>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9pPr>
            </a:lstStyle>
            <a:p>
              <a:pPr algn="ctr" defTabSz="914400" hangingPunct="1">
                <a:spcBef>
                  <a:spcPct val="0"/>
                </a:spcBef>
                <a:buFontTx/>
                <a:buNone/>
              </a:pPr>
              <a:r>
                <a:rPr lang="en-US" altLang="en-US" sz="1200">
                  <a:solidFill>
                    <a:srgbClr val="008000"/>
                  </a:solidFill>
                  <a:ea typeface="ＭＳ Ｐゴシック" panose="020B0600070205080204" pitchFamily="34" charset="-128"/>
                </a:rPr>
                <a:t>Forward hadron spectrometer</a:t>
              </a:r>
            </a:p>
          </p:txBody>
        </p:sp>
        <p:sp>
          <p:nvSpPr>
            <p:cNvPr id="10" name="Text Box 4">
              <a:extLst>
                <a:ext uri="{FF2B5EF4-FFF2-40B4-BE49-F238E27FC236}">
                  <a16:creationId xmlns:a16="http://schemas.microsoft.com/office/drawing/2014/main" id="{F6188A95-EB7C-417F-B5BE-65B7CF170B29}"/>
                </a:ext>
              </a:extLst>
            </p:cNvPr>
            <p:cNvSpPr txBox="1">
              <a:spLocks noChangeArrowheads="1"/>
            </p:cNvSpPr>
            <p:nvPr/>
          </p:nvSpPr>
          <p:spPr bwMode="auto">
            <a:xfrm>
              <a:off x="914400" y="5654675"/>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6670" tIns="41100" rIns="66670" bIns="33345"/>
            <a:lstStyle>
              <a:lvl1pPr>
                <a:spcBef>
                  <a:spcPct val="20000"/>
                </a:spcBef>
                <a:buFont typeface="Arial" panose="020B0604020202020204" pitchFamily="34" charset="0"/>
                <a:buBlip>
                  <a:blip r:embed="rId3"/>
                </a:buBlip>
                <a:tabLst>
                  <a:tab pos="723900" algn="l"/>
                </a:tabLst>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tabLst>
                  <a:tab pos="723900" algn="l"/>
                </a:tabLst>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tabLst>
                  <a:tab pos="723900" algn="l"/>
                </a:tabLst>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723900" algn="l"/>
                </a:tabLst>
                <a:defRPr sz="1600">
                  <a:solidFill>
                    <a:schemeClr val="tx1"/>
                  </a:solidFill>
                  <a:latin typeface="Arial" panose="020B0604020202020204" pitchFamily="34" charset="0"/>
                  <a:cs typeface="Arial" panose="020B0604020202020204" pitchFamily="34" charset="0"/>
                </a:defRPr>
              </a:lvl9pPr>
            </a:lstStyle>
            <a:p>
              <a:pPr algn="ctr" defTabSz="914400" hangingPunct="1">
                <a:spcBef>
                  <a:spcPct val="0"/>
                </a:spcBef>
                <a:buFontTx/>
                <a:buNone/>
              </a:pPr>
              <a:r>
                <a:rPr lang="en-US" altLang="en-US" sz="1200">
                  <a:solidFill>
                    <a:srgbClr val="008000"/>
                  </a:solidFill>
                  <a:ea typeface="ＭＳ Ｐゴシック" panose="020B0600070205080204" pitchFamily="34" charset="-128"/>
                </a:rPr>
                <a:t>low-Q</a:t>
              </a:r>
              <a:r>
                <a:rPr lang="en-US" altLang="en-US" sz="1200" baseline="33000">
                  <a:solidFill>
                    <a:srgbClr val="008000"/>
                  </a:solidFill>
                  <a:ea typeface="ＭＳ Ｐゴシック" panose="020B0600070205080204" pitchFamily="34" charset="-128"/>
                </a:rPr>
                <a:t>2 </a:t>
              </a:r>
              <a:r>
                <a:rPr lang="en-US" altLang="en-US" sz="1200">
                  <a:solidFill>
                    <a:srgbClr val="008000"/>
                  </a:solidFill>
                  <a:ea typeface="ＭＳ Ｐゴシック" panose="020B0600070205080204" pitchFamily="34" charset="-128"/>
                </a:rPr>
                <a:t>electron </a:t>
              </a:r>
              <a:r>
                <a:rPr lang="en-US" altLang="en-US" sz="1200">
                  <a:solidFill>
                    <a:srgbClr val="000000"/>
                  </a:solidFill>
                  <a:ea typeface="ＭＳ Ｐゴシック" panose="020B0600070205080204" pitchFamily="34" charset="-128"/>
                </a:rPr>
                <a:t>detection</a:t>
              </a:r>
            </a:p>
            <a:p>
              <a:pPr algn="ctr" defTabSz="914400" hangingPunct="1">
                <a:spcBef>
                  <a:spcPct val="0"/>
                </a:spcBef>
                <a:buFontTx/>
                <a:buNone/>
              </a:pPr>
              <a:r>
                <a:rPr lang="en-US" altLang="en-US" sz="1200">
                  <a:solidFill>
                    <a:srgbClr val="000000"/>
                  </a:solidFill>
                  <a:ea typeface="ＭＳ Ｐゴシック" panose="020B0600070205080204" pitchFamily="34" charset="-128"/>
                </a:rPr>
                <a:t>and</a:t>
              </a:r>
              <a:r>
                <a:rPr lang="en-US" altLang="en-US" sz="1200">
                  <a:solidFill>
                    <a:srgbClr val="008000"/>
                  </a:solidFill>
                  <a:ea typeface="ＭＳ Ｐゴシック" panose="020B0600070205080204" pitchFamily="34" charset="-128"/>
                </a:rPr>
                <a:t> Compton polarimeter</a:t>
              </a:r>
            </a:p>
          </p:txBody>
        </p:sp>
        <p:sp>
          <p:nvSpPr>
            <p:cNvPr id="11" name="Line 12">
              <a:extLst>
                <a:ext uri="{FF2B5EF4-FFF2-40B4-BE49-F238E27FC236}">
                  <a16:creationId xmlns:a16="http://schemas.microsoft.com/office/drawing/2014/main" id="{4772DAD9-2BF7-42EF-8F6B-7D0BAD154A7A}"/>
                </a:ext>
              </a:extLst>
            </p:cNvPr>
            <p:cNvSpPr>
              <a:spLocks noChangeShapeType="1"/>
            </p:cNvSpPr>
            <p:nvPr/>
          </p:nvSpPr>
          <p:spPr bwMode="auto">
            <a:xfrm flipH="1">
              <a:off x="8077200" y="5399087"/>
              <a:ext cx="541338" cy="1588"/>
            </a:xfrm>
            <a:prstGeom prst="line">
              <a:avLst/>
            </a:prstGeom>
            <a:noFill/>
            <a:ln w="12700">
              <a:solidFill>
                <a:srgbClr val="3333FF"/>
              </a:solidFill>
              <a:round/>
              <a:headEnd/>
              <a:tailEnd type="stealth" w="med" len="lg"/>
            </a:ln>
            <a:extLst>
              <a:ext uri="{909E8E84-426E-40DD-AFC4-6F175D3DCCD1}">
                <a14:hiddenFill xmlns:a14="http://schemas.microsoft.com/office/drawing/2010/main">
                  <a:noFill/>
                </a14:hiddenFill>
              </a:ext>
            </a:extLst>
          </p:spPr>
          <p:txBody>
            <a:bodyPr lIns="82197" tIns="41100" rIns="82197" bIns="41100"/>
            <a:lstStyle/>
            <a:p>
              <a:endParaRPr lang="en-US"/>
            </a:p>
          </p:txBody>
        </p:sp>
        <p:sp>
          <p:nvSpPr>
            <p:cNvPr id="12" name="Rectangle 13">
              <a:extLst>
                <a:ext uri="{FF2B5EF4-FFF2-40B4-BE49-F238E27FC236}">
                  <a16:creationId xmlns:a16="http://schemas.microsoft.com/office/drawing/2014/main" id="{3D31FD9B-C410-400E-80F4-7A0FA640D95A}"/>
                </a:ext>
              </a:extLst>
            </p:cNvPr>
            <p:cNvSpPr>
              <a:spLocks noChangeArrowheads="1"/>
            </p:cNvSpPr>
            <p:nvPr/>
          </p:nvSpPr>
          <p:spPr bwMode="auto">
            <a:xfrm>
              <a:off x="528638" y="4986337"/>
              <a:ext cx="3175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902" tIns="40457" rIns="80902" bIns="40457">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defTabSz="914400" hangingPunct="1">
                <a:spcBef>
                  <a:spcPct val="0"/>
                </a:spcBef>
                <a:buFontTx/>
                <a:buNone/>
              </a:pPr>
              <a:r>
                <a:rPr lang="de-DE" altLang="en-US" b="1">
                  <a:solidFill>
                    <a:srgbClr val="FF0000"/>
                  </a:solidFill>
                  <a:ea typeface="ＭＳ Ｐゴシック" panose="020B0600070205080204" pitchFamily="34" charset="-128"/>
                </a:rPr>
                <a:t>p</a:t>
              </a:r>
            </a:p>
          </p:txBody>
        </p:sp>
        <p:sp>
          <p:nvSpPr>
            <p:cNvPr id="13" name="Line 14">
              <a:extLst>
                <a:ext uri="{FF2B5EF4-FFF2-40B4-BE49-F238E27FC236}">
                  <a16:creationId xmlns:a16="http://schemas.microsoft.com/office/drawing/2014/main" id="{23714A3D-76D3-43AC-B993-228EEFCC176D}"/>
                </a:ext>
              </a:extLst>
            </p:cNvPr>
            <p:cNvSpPr>
              <a:spLocks noChangeShapeType="1"/>
            </p:cNvSpPr>
            <p:nvPr/>
          </p:nvSpPr>
          <p:spPr bwMode="auto">
            <a:xfrm>
              <a:off x="846138" y="5210175"/>
              <a:ext cx="601662" cy="36512"/>
            </a:xfrm>
            <a:prstGeom prst="line">
              <a:avLst/>
            </a:prstGeom>
            <a:noFill/>
            <a:ln w="12700">
              <a:solidFill>
                <a:srgbClr val="FF0000"/>
              </a:solidFill>
              <a:round/>
              <a:headEnd/>
              <a:tailEnd type="stealth" w="med" len="lg"/>
            </a:ln>
            <a:extLst>
              <a:ext uri="{909E8E84-426E-40DD-AFC4-6F175D3DCCD1}">
                <a14:hiddenFill xmlns:a14="http://schemas.microsoft.com/office/drawing/2010/main">
                  <a:noFill/>
                </a14:hiddenFill>
              </a:ext>
            </a:extLst>
          </p:spPr>
          <p:txBody>
            <a:bodyPr lIns="82197" tIns="41100" rIns="82197" bIns="41100"/>
            <a:lstStyle/>
            <a:p>
              <a:endParaRPr lang="en-US"/>
            </a:p>
          </p:txBody>
        </p:sp>
        <p:sp>
          <p:nvSpPr>
            <p:cNvPr id="14" name="Text Box 18">
              <a:extLst>
                <a:ext uri="{FF2B5EF4-FFF2-40B4-BE49-F238E27FC236}">
                  <a16:creationId xmlns:a16="http://schemas.microsoft.com/office/drawing/2014/main" id="{9F53F015-9F51-4EFF-8178-48D74BAB2C94}"/>
                </a:ext>
              </a:extLst>
            </p:cNvPr>
            <p:cNvSpPr txBox="1">
              <a:spLocks noChangeArrowheads="1"/>
            </p:cNvSpPr>
            <p:nvPr/>
          </p:nvSpPr>
          <p:spPr bwMode="auto">
            <a:xfrm>
              <a:off x="5410200" y="5081587"/>
              <a:ext cx="22860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670" tIns="41100" rIns="66670" bIns="33345"/>
            <a:lstStyle>
              <a:lvl1pPr>
                <a:spcBef>
                  <a:spcPct val="20000"/>
                </a:spcBef>
                <a:buFont typeface="Arial" panose="020B0604020202020204" pitchFamily="34" charset="0"/>
                <a:buBlip>
                  <a:blip r:embed="rId3"/>
                </a:buBlip>
                <a:tabLst>
                  <a:tab pos="723900" algn="l"/>
                  <a:tab pos="1447800" algn="l"/>
                </a:tabLst>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tabLst>
                  <a:tab pos="723900" algn="l"/>
                  <a:tab pos="1447800" algn="l"/>
                </a:tabLst>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tabLst>
                  <a:tab pos="723900" algn="l"/>
                  <a:tab pos="1447800" algn="l"/>
                </a:tabLst>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9pPr>
            </a:lstStyle>
            <a:p>
              <a:pPr algn="ctr" defTabSz="914400" hangingPunct="1">
                <a:spcBef>
                  <a:spcPct val="0"/>
                </a:spcBef>
                <a:buFontTx/>
                <a:buNone/>
              </a:pPr>
              <a:r>
                <a:rPr lang="en-US" altLang="en-US" sz="1500">
                  <a:solidFill>
                    <a:srgbClr val="000000"/>
                  </a:solidFill>
                  <a:ea typeface="ＭＳ Ｐゴシック" panose="020B0600070205080204" pitchFamily="34" charset="-128"/>
                </a:rPr>
                <a:t>(top view in GEANT4)</a:t>
              </a:r>
            </a:p>
          </p:txBody>
        </p:sp>
        <p:sp>
          <p:nvSpPr>
            <p:cNvPr id="15" name="Rectangle 14">
              <a:extLst>
                <a:ext uri="{FF2B5EF4-FFF2-40B4-BE49-F238E27FC236}">
                  <a16:creationId xmlns:a16="http://schemas.microsoft.com/office/drawing/2014/main" id="{B9CC6DF3-093F-4FCC-82F2-9F3A997A6CCA}"/>
                </a:ext>
              </a:extLst>
            </p:cNvPr>
            <p:cNvSpPr>
              <a:spLocks noChangeArrowheads="1"/>
            </p:cNvSpPr>
            <p:nvPr/>
          </p:nvSpPr>
          <p:spPr bwMode="auto">
            <a:xfrm>
              <a:off x="8610600" y="5189537"/>
              <a:ext cx="30321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902" tIns="40457" rIns="80902" bIns="40457">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defTabSz="914400" hangingPunct="1">
                <a:spcBef>
                  <a:spcPct val="0"/>
                </a:spcBef>
                <a:buFontTx/>
                <a:buNone/>
              </a:pPr>
              <a:r>
                <a:rPr lang="de-DE" altLang="en-US" b="1">
                  <a:solidFill>
                    <a:srgbClr val="3333FF"/>
                  </a:solidFill>
                  <a:ea typeface="ＭＳ Ｐゴシック" panose="020B0600070205080204" pitchFamily="34" charset="-128"/>
                </a:rPr>
                <a:t>e</a:t>
              </a:r>
            </a:p>
          </p:txBody>
        </p:sp>
        <p:sp>
          <p:nvSpPr>
            <p:cNvPr id="16" name="Text Box 18">
              <a:extLst>
                <a:ext uri="{FF2B5EF4-FFF2-40B4-BE49-F238E27FC236}">
                  <a16:creationId xmlns:a16="http://schemas.microsoft.com/office/drawing/2014/main" id="{FBC3AB97-7B44-4311-AB68-E14D120E402C}"/>
                </a:ext>
              </a:extLst>
            </p:cNvPr>
            <p:cNvSpPr txBox="1">
              <a:spLocks noChangeArrowheads="1"/>
            </p:cNvSpPr>
            <p:nvPr/>
          </p:nvSpPr>
          <p:spPr bwMode="auto">
            <a:xfrm>
              <a:off x="8077200" y="5883275"/>
              <a:ext cx="762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670" tIns="41100" rIns="66670" bIns="33345"/>
            <a:lstStyle>
              <a:lvl1pPr>
                <a:spcBef>
                  <a:spcPct val="20000"/>
                </a:spcBef>
                <a:buFont typeface="Arial" panose="020B0604020202020204" pitchFamily="34" charset="0"/>
                <a:buBlip>
                  <a:blip r:embed="rId3"/>
                </a:buBlip>
                <a:tabLst>
                  <a:tab pos="723900" algn="l"/>
                  <a:tab pos="1447800" algn="l"/>
                </a:tabLst>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tabLst>
                  <a:tab pos="723900" algn="l"/>
                  <a:tab pos="1447800" algn="l"/>
                </a:tabLst>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tabLst>
                  <a:tab pos="723900" algn="l"/>
                  <a:tab pos="1447800" algn="l"/>
                </a:tabLst>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tabLst>
                  <a:tab pos="723900" algn="l"/>
                  <a:tab pos="1447800" algn="l"/>
                </a:tabLst>
                <a:defRPr sz="1600">
                  <a:solidFill>
                    <a:schemeClr val="tx1"/>
                  </a:solidFill>
                  <a:latin typeface="Arial" panose="020B0604020202020204" pitchFamily="34" charset="0"/>
                  <a:cs typeface="Arial" panose="020B0604020202020204" pitchFamily="34" charset="0"/>
                </a:defRPr>
              </a:lvl9pPr>
            </a:lstStyle>
            <a:p>
              <a:pPr algn="ctr" defTabSz="914400" hangingPunct="1">
                <a:spcBef>
                  <a:spcPct val="0"/>
                </a:spcBef>
                <a:buFontTx/>
                <a:buNone/>
              </a:pPr>
              <a:r>
                <a:rPr lang="en-US" altLang="en-US" sz="1400">
                  <a:solidFill>
                    <a:srgbClr val="000000"/>
                  </a:solidFill>
                  <a:ea typeface="ＭＳ Ｐゴシック" panose="020B0600070205080204" pitchFamily="34" charset="-128"/>
                </a:rPr>
                <a:t>ZDC</a:t>
              </a:r>
            </a:p>
          </p:txBody>
        </p:sp>
        <p:sp>
          <p:nvSpPr>
            <p:cNvPr id="17" name="AutoShape 16">
              <a:extLst>
                <a:ext uri="{FF2B5EF4-FFF2-40B4-BE49-F238E27FC236}">
                  <a16:creationId xmlns:a16="http://schemas.microsoft.com/office/drawing/2014/main" id="{81EC8981-31D1-4344-90A5-C02001CC21A1}"/>
                </a:ext>
              </a:extLst>
            </p:cNvPr>
            <p:cNvSpPr>
              <a:spLocks/>
            </p:cNvSpPr>
            <p:nvPr/>
          </p:nvSpPr>
          <p:spPr bwMode="auto">
            <a:xfrm rot="5400000">
              <a:off x="4326732" y="572293"/>
              <a:ext cx="401638" cy="8232775"/>
            </a:xfrm>
            <a:prstGeom prst="leftBrace">
              <a:avLst>
                <a:gd name="adj1" fmla="val 279760"/>
                <a:gd name="adj2" fmla="val 56690"/>
              </a:avLst>
            </a:prstGeom>
            <a:noFill/>
            <a:ln w="158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a:latin typeface="Times" panose="02020603050405020304" pitchFamily="18" charset="0"/>
              </a:endParaRPr>
            </a:p>
          </p:txBody>
        </p:sp>
        <p:pic>
          <p:nvPicPr>
            <p:cNvPr id="18" name="Picture 45" descr="ir_region_zero_dpx">
              <a:extLst>
                <a:ext uri="{FF2B5EF4-FFF2-40B4-BE49-F238E27FC236}">
                  <a16:creationId xmlns:a16="http://schemas.microsoft.com/office/drawing/2014/main" id="{921D29EC-2DD8-4CD1-B821-396FD0F82B1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75" y="2130425"/>
              <a:ext cx="7778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Line 46">
              <a:extLst>
                <a:ext uri="{FF2B5EF4-FFF2-40B4-BE49-F238E27FC236}">
                  <a16:creationId xmlns:a16="http://schemas.microsoft.com/office/drawing/2014/main" id="{AE99284F-2D44-406A-A522-BB9180540F65}"/>
                </a:ext>
              </a:extLst>
            </p:cNvPr>
            <p:cNvSpPr>
              <a:spLocks noChangeShapeType="1"/>
            </p:cNvSpPr>
            <p:nvPr/>
          </p:nvSpPr>
          <p:spPr bwMode="auto">
            <a:xfrm flipV="1">
              <a:off x="3951288" y="2630487"/>
              <a:ext cx="0" cy="417513"/>
            </a:xfrm>
            <a:prstGeom prst="line">
              <a:avLst/>
            </a:prstGeom>
            <a:noFill/>
            <a:ln w="12573" cap="sq">
              <a:solidFill>
                <a:srgbClr val="000000"/>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 name="Text Box 48">
              <a:extLst>
                <a:ext uri="{FF2B5EF4-FFF2-40B4-BE49-F238E27FC236}">
                  <a16:creationId xmlns:a16="http://schemas.microsoft.com/office/drawing/2014/main" id="{8C8AEBAC-DC44-4AA4-8A93-FC52AC1D89F4}"/>
                </a:ext>
              </a:extLst>
            </p:cNvPr>
            <p:cNvSpPr txBox="1">
              <a:spLocks noChangeArrowheads="1"/>
            </p:cNvSpPr>
            <p:nvPr/>
          </p:nvSpPr>
          <p:spPr bwMode="auto">
            <a:xfrm>
              <a:off x="3746500" y="2192337"/>
              <a:ext cx="414338"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1239" tIns="37045" rIns="71239" bIns="37045">
              <a:spAutoFit/>
            </a:bodyPr>
            <a:lstStyle>
              <a:lvl1pPr defTabSz="355600">
                <a:spcBef>
                  <a:spcPct val="20000"/>
                </a:spcBef>
                <a:buFont typeface="Arial" panose="020B0604020202020204" pitchFamily="34" charset="0"/>
                <a:buBlip>
                  <a:blip r:embed="rId3"/>
                </a:buBlip>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chemeClr val="tx1"/>
                  </a:solidFill>
                  <a:latin typeface="Arial" panose="020B0604020202020204" pitchFamily="34" charset="0"/>
                  <a:cs typeface="Arial" panose="020B0604020202020204" pitchFamily="34" charset="0"/>
                </a:defRPr>
              </a:lvl1pPr>
              <a:lvl2pPr marL="587375" indent="-22542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panose="020B0604020202020204" pitchFamily="34" charset="0"/>
                </a:defRPr>
              </a:lvl2pPr>
              <a:lvl3pPr marL="904875" indent="-180975" defTabSz="355600">
                <a:spcBef>
                  <a:spcPct val="20000"/>
                </a:spcBef>
                <a:buFont typeface="Wingdings" panose="05000000000000000000" pitchFamily="2" charset="2"/>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3pPr>
              <a:lvl4pPr marL="126682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4pPr>
              <a:lvl5pPr marL="162877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5pPr>
              <a:lvl6pPr marL="20859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6pPr>
              <a:lvl7pPr marL="25431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7pPr>
              <a:lvl8pPr marL="30003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8pPr>
              <a:lvl9pPr marL="34575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9pPr>
            </a:lstStyle>
            <a:p>
              <a:pPr algn="ctr">
                <a:spcBef>
                  <a:spcPct val="0"/>
                </a:spcBef>
                <a:buClr>
                  <a:srgbClr val="000000"/>
                </a:buClr>
                <a:buSzPct val="45000"/>
                <a:buFont typeface="Wingdings" panose="05000000000000000000" pitchFamily="2" charset="2"/>
                <a:buNone/>
              </a:pPr>
              <a:r>
                <a:rPr lang="en-US" altLang="en-US" sz="2400">
                  <a:solidFill>
                    <a:srgbClr val="000000"/>
                  </a:solidFill>
                  <a:latin typeface="Times New Roman" panose="02020603050405020304" pitchFamily="18" charset="0"/>
                  <a:ea typeface="ＭＳ Ｐゴシック" panose="020B0600070205080204" pitchFamily="34" charset="-128"/>
                </a:rPr>
                <a:t>IP</a:t>
              </a:r>
            </a:p>
          </p:txBody>
        </p:sp>
        <p:sp>
          <p:nvSpPr>
            <p:cNvPr id="21" name="Line 49">
              <a:extLst>
                <a:ext uri="{FF2B5EF4-FFF2-40B4-BE49-F238E27FC236}">
                  <a16:creationId xmlns:a16="http://schemas.microsoft.com/office/drawing/2014/main" id="{50D7DFD3-5E28-45C3-9CA0-1CCC94972F3D}"/>
                </a:ext>
              </a:extLst>
            </p:cNvPr>
            <p:cNvSpPr>
              <a:spLocks noChangeShapeType="1"/>
            </p:cNvSpPr>
            <p:nvPr/>
          </p:nvSpPr>
          <p:spPr bwMode="auto">
            <a:xfrm>
              <a:off x="7358063" y="2854325"/>
              <a:ext cx="482600" cy="1587"/>
            </a:xfrm>
            <a:prstGeom prst="line">
              <a:avLst/>
            </a:prstGeom>
            <a:noFill/>
            <a:ln w="19050" cap="sq">
              <a:solidFill>
                <a:srgbClr val="FF0000"/>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 name="Text Box 50">
              <a:extLst>
                <a:ext uri="{FF2B5EF4-FFF2-40B4-BE49-F238E27FC236}">
                  <a16:creationId xmlns:a16="http://schemas.microsoft.com/office/drawing/2014/main" id="{F8B73368-A5D3-4308-BB47-E00B9D52A84B}"/>
                </a:ext>
              </a:extLst>
            </p:cNvPr>
            <p:cNvSpPr txBox="1">
              <a:spLocks noChangeArrowheads="1"/>
            </p:cNvSpPr>
            <p:nvPr/>
          </p:nvSpPr>
          <p:spPr bwMode="auto">
            <a:xfrm>
              <a:off x="7483475" y="2386012"/>
              <a:ext cx="27781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1239" tIns="37045" rIns="71239" bIns="37045">
              <a:spAutoFit/>
            </a:bodyPr>
            <a:lstStyle>
              <a:lvl1pPr defTabSz="355600">
                <a:spcBef>
                  <a:spcPct val="20000"/>
                </a:spcBef>
                <a:buFont typeface="Arial" panose="020B0604020202020204" pitchFamily="34" charset="0"/>
                <a:buBlip>
                  <a:blip r:embed="rId3"/>
                </a:buBlip>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chemeClr val="tx1"/>
                  </a:solidFill>
                  <a:latin typeface="Arial" panose="020B0604020202020204" pitchFamily="34" charset="0"/>
                  <a:cs typeface="Arial" panose="020B0604020202020204" pitchFamily="34" charset="0"/>
                </a:defRPr>
              </a:lvl1pPr>
              <a:lvl2pPr marL="587375" indent="-22542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panose="020B0604020202020204" pitchFamily="34" charset="0"/>
                </a:defRPr>
              </a:lvl2pPr>
              <a:lvl3pPr marL="904875" indent="-180975" defTabSz="355600">
                <a:spcBef>
                  <a:spcPct val="20000"/>
                </a:spcBef>
                <a:buFont typeface="Wingdings" panose="05000000000000000000" pitchFamily="2" charset="2"/>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3pPr>
              <a:lvl4pPr marL="126682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4pPr>
              <a:lvl5pPr marL="162877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5pPr>
              <a:lvl6pPr marL="20859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6pPr>
              <a:lvl7pPr marL="25431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7pPr>
              <a:lvl8pPr marL="30003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8pPr>
              <a:lvl9pPr marL="34575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solidFill>
                    <a:srgbClr val="FF0000"/>
                  </a:solidFill>
                  <a:latin typeface="Times New Roman" panose="02020603050405020304" pitchFamily="18" charset="0"/>
                  <a:ea typeface="ＭＳ Ｐゴシック" panose="020B0600070205080204" pitchFamily="34" charset="-128"/>
                </a:rPr>
                <a:t>e</a:t>
              </a:r>
              <a:endParaRPr lang="en-US" altLang="en-US" sz="2400" baseline="30000">
                <a:solidFill>
                  <a:srgbClr val="FF0000"/>
                </a:solidFill>
                <a:latin typeface="Times New Roman" panose="02020603050405020304" pitchFamily="18" charset="0"/>
                <a:ea typeface="ＭＳ Ｐゴシック" panose="020B0600070205080204" pitchFamily="34" charset="-128"/>
              </a:endParaRPr>
            </a:p>
          </p:txBody>
        </p:sp>
        <p:sp>
          <p:nvSpPr>
            <p:cNvPr id="23" name="Line 51">
              <a:extLst>
                <a:ext uri="{FF2B5EF4-FFF2-40B4-BE49-F238E27FC236}">
                  <a16:creationId xmlns:a16="http://schemas.microsoft.com/office/drawing/2014/main" id="{A4077128-5688-4679-8D0A-943B0CC60BE2}"/>
                </a:ext>
              </a:extLst>
            </p:cNvPr>
            <p:cNvSpPr>
              <a:spLocks noChangeShapeType="1"/>
            </p:cNvSpPr>
            <p:nvPr/>
          </p:nvSpPr>
          <p:spPr bwMode="auto">
            <a:xfrm flipH="1">
              <a:off x="7358063" y="3463925"/>
              <a:ext cx="484187" cy="1587"/>
            </a:xfrm>
            <a:prstGeom prst="line">
              <a:avLst/>
            </a:prstGeom>
            <a:noFill/>
            <a:ln w="19050" cap="sq">
              <a:solidFill>
                <a:srgbClr val="0000FF"/>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 name="Text Box 52">
              <a:extLst>
                <a:ext uri="{FF2B5EF4-FFF2-40B4-BE49-F238E27FC236}">
                  <a16:creationId xmlns:a16="http://schemas.microsoft.com/office/drawing/2014/main" id="{88258128-488A-4A14-A4C3-E7D669127A7D}"/>
                </a:ext>
              </a:extLst>
            </p:cNvPr>
            <p:cNvSpPr txBox="1">
              <a:spLocks noChangeArrowheads="1"/>
            </p:cNvSpPr>
            <p:nvPr/>
          </p:nvSpPr>
          <p:spPr bwMode="auto">
            <a:xfrm>
              <a:off x="7258050" y="3478212"/>
              <a:ext cx="650875"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1239" tIns="37045" rIns="71239" bIns="37045">
              <a:spAutoFit/>
            </a:bodyPr>
            <a:lstStyle>
              <a:lvl1pPr defTabSz="355600">
                <a:spcBef>
                  <a:spcPct val="20000"/>
                </a:spcBef>
                <a:buFont typeface="Arial" panose="020B0604020202020204" pitchFamily="34" charset="0"/>
                <a:buBlip>
                  <a:blip r:embed="rId3"/>
                </a:buBlip>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2000">
                  <a:solidFill>
                    <a:schemeClr val="tx1"/>
                  </a:solidFill>
                  <a:latin typeface="Arial" panose="020B0604020202020204" pitchFamily="34" charset="0"/>
                  <a:cs typeface="Arial" panose="020B0604020202020204" pitchFamily="34" charset="0"/>
                </a:defRPr>
              </a:lvl1pPr>
              <a:lvl2pPr marL="587375" indent="-22542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cs typeface="Arial" panose="020B0604020202020204" pitchFamily="34" charset="0"/>
                </a:defRPr>
              </a:lvl2pPr>
              <a:lvl3pPr marL="904875" indent="-180975" defTabSz="355600">
                <a:spcBef>
                  <a:spcPct val="20000"/>
                </a:spcBef>
                <a:buFont typeface="Wingdings" panose="05000000000000000000" pitchFamily="2" charset="2"/>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3pPr>
              <a:lvl4pPr marL="126682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4pPr>
              <a:lvl5pPr marL="1628775" indent="-180975" defTabSz="355600">
                <a:spcBef>
                  <a:spcPct val="20000"/>
                </a:spcBef>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5pPr>
              <a:lvl6pPr marL="20859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6pPr>
              <a:lvl7pPr marL="25431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7pPr>
              <a:lvl8pPr marL="30003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8pPr>
              <a:lvl9pPr marL="3457575" indent="-180975" defTabSz="355600" eaLnBrk="0" fontAlgn="base" hangingPunct="0">
                <a:spcBef>
                  <a:spcPct val="20000"/>
                </a:spcBef>
                <a:spcAft>
                  <a:spcPct val="0"/>
                </a:spcAft>
                <a:buFont typeface="Arial" panose="020B0604020202020204" pitchFamily="34" charset="0"/>
                <a:buChar char="»"/>
                <a:tabLst>
                  <a:tab pos="0" algn="l"/>
                  <a:tab pos="723900" algn="l"/>
                  <a:tab pos="1447800" algn="l"/>
                  <a:tab pos="2171700" algn="l"/>
                  <a:tab pos="2895600" algn="l"/>
                  <a:tab pos="3619500" algn="l"/>
                  <a:tab pos="4343400" algn="l"/>
                  <a:tab pos="5067300" algn="l"/>
                  <a:tab pos="5791200" algn="l"/>
                  <a:tab pos="6515100" algn="l"/>
                  <a:tab pos="7239000" algn="l"/>
                  <a:tab pos="7962900" algn="l"/>
                </a:tabLst>
                <a:defRPr sz="16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400">
                  <a:solidFill>
                    <a:srgbClr val="0000FF"/>
                  </a:solidFill>
                  <a:latin typeface="Times New Roman" panose="02020603050405020304" pitchFamily="18" charset="0"/>
                  <a:ea typeface="ＭＳ Ｐゴシック" panose="020B0600070205080204" pitchFamily="34" charset="-128"/>
                </a:rPr>
                <a:t>ions</a:t>
              </a:r>
            </a:p>
          </p:txBody>
        </p:sp>
        <p:sp>
          <p:nvSpPr>
            <p:cNvPr id="25" name="AutoShape 14">
              <a:extLst>
                <a:ext uri="{FF2B5EF4-FFF2-40B4-BE49-F238E27FC236}">
                  <a16:creationId xmlns:a16="http://schemas.microsoft.com/office/drawing/2014/main" id="{420B2FE5-35B9-489D-AAE1-AEE93A3B9B55}"/>
                </a:ext>
              </a:extLst>
            </p:cNvPr>
            <p:cNvSpPr>
              <a:spLocks/>
            </p:cNvSpPr>
            <p:nvPr/>
          </p:nvSpPr>
          <p:spPr bwMode="auto">
            <a:xfrm rot="-5400000">
              <a:off x="4918869" y="2910681"/>
              <a:ext cx="130175" cy="1093787"/>
            </a:xfrm>
            <a:prstGeom prst="leftBrace">
              <a:avLst>
                <a:gd name="adj1" fmla="val 78345"/>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a:latin typeface="Times" panose="02020603050405020304" pitchFamily="18" charset="0"/>
              </a:endParaRPr>
            </a:p>
          </p:txBody>
        </p:sp>
        <p:sp>
          <p:nvSpPr>
            <p:cNvPr id="26" name="AutoShape 16">
              <a:extLst>
                <a:ext uri="{FF2B5EF4-FFF2-40B4-BE49-F238E27FC236}">
                  <a16:creationId xmlns:a16="http://schemas.microsoft.com/office/drawing/2014/main" id="{FF1E2D11-A71B-4212-9DD5-3C70E6F947CA}"/>
                </a:ext>
              </a:extLst>
            </p:cNvPr>
            <p:cNvSpPr>
              <a:spLocks/>
            </p:cNvSpPr>
            <p:nvPr/>
          </p:nvSpPr>
          <p:spPr bwMode="auto">
            <a:xfrm rot="-5400000">
              <a:off x="3421063" y="3043237"/>
              <a:ext cx="103187" cy="525463"/>
            </a:xfrm>
            <a:prstGeom prst="leftBrace">
              <a:avLst>
                <a:gd name="adj1" fmla="val 69501"/>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a:latin typeface="Times" panose="02020603050405020304" pitchFamily="18" charset="0"/>
              </a:endParaRPr>
            </a:p>
          </p:txBody>
        </p:sp>
        <p:sp>
          <p:nvSpPr>
            <p:cNvPr id="27" name="Text Box 17">
              <a:extLst>
                <a:ext uri="{FF2B5EF4-FFF2-40B4-BE49-F238E27FC236}">
                  <a16:creationId xmlns:a16="http://schemas.microsoft.com/office/drawing/2014/main" id="{7E00EBA7-AE19-45C4-96E5-195EE1757A99}"/>
                </a:ext>
              </a:extLst>
            </p:cNvPr>
            <p:cNvSpPr txBox="1">
              <a:spLocks noChangeArrowheads="1"/>
            </p:cNvSpPr>
            <p:nvPr/>
          </p:nvSpPr>
          <p:spPr bwMode="auto">
            <a:xfrm>
              <a:off x="2584450" y="3625850"/>
              <a:ext cx="1768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Arial" panose="020B0604020202020204" pitchFamily="34" charset="0"/>
                <a:buNone/>
              </a:pPr>
              <a:r>
                <a:rPr lang="en-US" altLang="en-US" sz="1200"/>
                <a:t>forward e detection</a:t>
              </a:r>
            </a:p>
          </p:txBody>
        </p:sp>
        <p:sp>
          <p:nvSpPr>
            <p:cNvPr id="28" name="AutoShape 16">
              <a:extLst>
                <a:ext uri="{FF2B5EF4-FFF2-40B4-BE49-F238E27FC236}">
                  <a16:creationId xmlns:a16="http://schemas.microsoft.com/office/drawing/2014/main" id="{E9AADD55-1414-4FDA-9B4B-A512488F7670}"/>
                </a:ext>
              </a:extLst>
            </p:cNvPr>
            <p:cNvSpPr>
              <a:spLocks/>
            </p:cNvSpPr>
            <p:nvPr/>
          </p:nvSpPr>
          <p:spPr bwMode="auto">
            <a:xfrm rot="-5400000">
              <a:off x="2863057" y="3090068"/>
              <a:ext cx="103188" cy="358775"/>
            </a:xfrm>
            <a:prstGeom prst="leftBrace">
              <a:avLst>
                <a:gd name="adj1" fmla="val 47453"/>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a:latin typeface="Times" panose="02020603050405020304" pitchFamily="18" charset="0"/>
              </a:endParaRPr>
            </a:p>
          </p:txBody>
        </p:sp>
        <p:sp>
          <p:nvSpPr>
            <p:cNvPr id="29" name="Text Box 17">
              <a:extLst>
                <a:ext uri="{FF2B5EF4-FFF2-40B4-BE49-F238E27FC236}">
                  <a16:creationId xmlns:a16="http://schemas.microsoft.com/office/drawing/2014/main" id="{C38DEB71-AF86-47DE-B286-5B792E69AD23}"/>
                </a:ext>
              </a:extLst>
            </p:cNvPr>
            <p:cNvSpPr txBox="1">
              <a:spLocks noChangeArrowheads="1"/>
            </p:cNvSpPr>
            <p:nvPr/>
          </p:nvSpPr>
          <p:spPr bwMode="auto">
            <a:xfrm>
              <a:off x="909638" y="3433762"/>
              <a:ext cx="1206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r" eaLnBrk="1" hangingPunct="1">
                <a:spcBef>
                  <a:spcPct val="0"/>
                </a:spcBef>
                <a:buFont typeface="Arial" panose="020B0604020202020204" pitchFamily="34" charset="0"/>
                <a:buNone/>
              </a:pPr>
              <a:r>
                <a:rPr lang="en-US" altLang="en-US" sz="1200"/>
                <a:t>Compton polarimetry </a:t>
              </a:r>
            </a:p>
          </p:txBody>
        </p:sp>
        <p:sp>
          <p:nvSpPr>
            <p:cNvPr id="30" name="Line 65">
              <a:extLst>
                <a:ext uri="{FF2B5EF4-FFF2-40B4-BE49-F238E27FC236}">
                  <a16:creationId xmlns:a16="http://schemas.microsoft.com/office/drawing/2014/main" id="{3C255706-2A15-4377-8119-2F762B6B20F9}"/>
                </a:ext>
              </a:extLst>
            </p:cNvPr>
            <p:cNvSpPr>
              <a:spLocks noChangeShapeType="1"/>
            </p:cNvSpPr>
            <p:nvPr/>
          </p:nvSpPr>
          <p:spPr bwMode="auto">
            <a:xfrm>
              <a:off x="2913063" y="3381375"/>
              <a:ext cx="0" cy="217487"/>
            </a:xfrm>
            <a:prstGeom prst="line">
              <a:avLst/>
            </a:prstGeom>
            <a:noFill/>
            <a:ln w="12573">
              <a:solidFill>
                <a:schemeClr val="tx1"/>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 name="Line 66">
              <a:extLst>
                <a:ext uri="{FF2B5EF4-FFF2-40B4-BE49-F238E27FC236}">
                  <a16:creationId xmlns:a16="http://schemas.microsoft.com/office/drawing/2014/main" id="{19FFBFAA-F0AF-4769-A14E-C63045854FDD}"/>
                </a:ext>
              </a:extLst>
            </p:cNvPr>
            <p:cNvSpPr>
              <a:spLocks noChangeShapeType="1"/>
            </p:cNvSpPr>
            <p:nvPr/>
          </p:nvSpPr>
          <p:spPr bwMode="auto">
            <a:xfrm>
              <a:off x="2098675" y="3608387"/>
              <a:ext cx="812800" cy="0"/>
            </a:xfrm>
            <a:prstGeom prst="line">
              <a:avLst/>
            </a:prstGeom>
            <a:noFill/>
            <a:ln w="12573">
              <a:solidFill>
                <a:schemeClr val="tx1"/>
              </a:solidFill>
              <a:miter lim="800000"/>
              <a:headEnd type="none"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 name="Line 67">
              <a:extLst>
                <a:ext uri="{FF2B5EF4-FFF2-40B4-BE49-F238E27FC236}">
                  <a16:creationId xmlns:a16="http://schemas.microsoft.com/office/drawing/2014/main" id="{C94813FC-DAC6-4510-B0AB-7B661D0C3528}"/>
                </a:ext>
              </a:extLst>
            </p:cNvPr>
            <p:cNvSpPr>
              <a:spLocks noChangeShapeType="1"/>
            </p:cNvSpPr>
            <p:nvPr/>
          </p:nvSpPr>
          <p:spPr bwMode="auto">
            <a:xfrm flipH="1">
              <a:off x="3473450" y="3419475"/>
              <a:ext cx="0" cy="207962"/>
            </a:xfrm>
            <a:prstGeom prst="line">
              <a:avLst/>
            </a:prstGeom>
            <a:noFill/>
            <a:ln w="12573">
              <a:solidFill>
                <a:schemeClr val="tx1"/>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 name="Text Box 15">
              <a:extLst>
                <a:ext uri="{FF2B5EF4-FFF2-40B4-BE49-F238E27FC236}">
                  <a16:creationId xmlns:a16="http://schemas.microsoft.com/office/drawing/2014/main" id="{2895543E-DB0E-44D9-9334-D38F24EE352A}"/>
                </a:ext>
              </a:extLst>
            </p:cNvPr>
            <p:cNvSpPr txBox="1">
              <a:spLocks noChangeArrowheads="1"/>
            </p:cNvSpPr>
            <p:nvPr/>
          </p:nvSpPr>
          <p:spPr bwMode="auto">
            <a:xfrm>
              <a:off x="4972050" y="3851275"/>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Arial" panose="020B0604020202020204" pitchFamily="34" charset="0"/>
                <a:buNone/>
              </a:pPr>
              <a:r>
                <a:rPr lang="en-US" altLang="en-US" sz="1200"/>
                <a:t>dispersion suppressor/</a:t>
              </a:r>
            </a:p>
            <a:p>
              <a:pPr algn="ctr" eaLnBrk="1" hangingPunct="1">
                <a:spcBef>
                  <a:spcPct val="0"/>
                </a:spcBef>
                <a:buFont typeface="Arial" panose="020B0604020202020204" pitchFamily="34" charset="0"/>
                <a:buNone/>
              </a:pPr>
              <a:r>
                <a:rPr lang="en-US" altLang="en-US" sz="1200"/>
                <a:t>geometric match</a:t>
              </a:r>
            </a:p>
          </p:txBody>
        </p:sp>
        <p:sp>
          <p:nvSpPr>
            <p:cNvPr id="34" name="Line 69">
              <a:extLst>
                <a:ext uri="{FF2B5EF4-FFF2-40B4-BE49-F238E27FC236}">
                  <a16:creationId xmlns:a16="http://schemas.microsoft.com/office/drawing/2014/main" id="{EE628D9E-865A-44CF-A14E-DE09379E2138}"/>
                </a:ext>
              </a:extLst>
            </p:cNvPr>
            <p:cNvSpPr>
              <a:spLocks noChangeShapeType="1"/>
            </p:cNvSpPr>
            <p:nvPr/>
          </p:nvSpPr>
          <p:spPr bwMode="auto">
            <a:xfrm flipH="1">
              <a:off x="5894388" y="3648075"/>
              <a:ext cx="0" cy="227012"/>
            </a:xfrm>
            <a:prstGeom prst="line">
              <a:avLst/>
            </a:prstGeom>
            <a:noFill/>
            <a:ln w="12573">
              <a:solidFill>
                <a:schemeClr val="tx1"/>
              </a:solidFill>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5" name="Line 70">
              <a:extLst>
                <a:ext uri="{FF2B5EF4-FFF2-40B4-BE49-F238E27FC236}">
                  <a16:creationId xmlns:a16="http://schemas.microsoft.com/office/drawing/2014/main" id="{61B20069-30D0-4373-A26B-8F4CD79E6A41}"/>
                </a:ext>
              </a:extLst>
            </p:cNvPr>
            <p:cNvSpPr>
              <a:spLocks noChangeShapeType="1"/>
            </p:cNvSpPr>
            <p:nvPr/>
          </p:nvSpPr>
          <p:spPr bwMode="auto">
            <a:xfrm>
              <a:off x="4157663" y="3225800"/>
              <a:ext cx="241300" cy="760412"/>
            </a:xfrm>
            <a:prstGeom prst="line">
              <a:avLst/>
            </a:prstGeom>
            <a:noFill/>
            <a:ln w="12573">
              <a:solidFill>
                <a:schemeClr val="tx1"/>
              </a:solidFill>
              <a:prstDash val="dash"/>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 name="Line 71">
              <a:extLst>
                <a:ext uri="{FF2B5EF4-FFF2-40B4-BE49-F238E27FC236}">
                  <a16:creationId xmlns:a16="http://schemas.microsoft.com/office/drawing/2014/main" id="{0E9517EF-63B0-48DF-BEDB-7DB0381B1C05}"/>
                </a:ext>
              </a:extLst>
            </p:cNvPr>
            <p:cNvSpPr>
              <a:spLocks noChangeShapeType="1"/>
            </p:cNvSpPr>
            <p:nvPr/>
          </p:nvSpPr>
          <p:spPr bwMode="auto">
            <a:xfrm flipH="1">
              <a:off x="4400550" y="3330575"/>
              <a:ext cx="214313" cy="655637"/>
            </a:xfrm>
            <a:prstGeom prst="line">
              <a:avLst/>
            </a:prstGeom>
            <a:noFill/>
            <a:ln w="12573">
              <a:solidFill>
                <a:schemeClr val="tx1"/>
              </a:solidFill>
              <a:prstDash val="dash"/>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 name="Text Box 15">
              <a:extLst>
                <a:ext uri="{FF2B5EF4-FFF2-40B4-BE49-F238E27FC236}">
                  <a16:creationId xmlns:a16="http://schemas.microsoft.com/office/drawing/2014/main" id="{5BA01F4F-DCAA-41A4-A42D-A684FF0805AA}"/>
                </a:ext>
              </a:extLst>
            </p:cNvPr>
            <p:cNvSpPr txBox="1">
              <a:spLocks noChangeArrowheads="1"/>
            </p:cNvSpPr>
            <p:nvPr/>
          </p:nvSpPr>
          <p:spPr bwMode="auto">
            <a:xfrm>
              <a:off x="3478213" y="3973512"/>
              <a:ext cx="182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Arial" panose="020B0604020202020204" pitchFamily="34" charset="0"/>
                <a:buNone/>
              </a:pPr>
              <a:r>
                <a:rPr lang="en-US" altLang="en-US" sz="1200"/>
                <a:t>spectrometers</a:t>
              </a:r>
            </a:p>
          </p:txBody>
        </p:sp>
        <p:sp>
          <p:nvSpPr>
            <p:cNvPr id="38" name="Line 73">
              <a:extLst>
                <a:ext uri="{FF2B5EF4-FFF2-40B4-BE49-F238E27FC236}">
                  <a16:creationId xmlns:a16="http://schemas.microsoft.com/office/drawing/2014/main" id="{E583D60A-581F-484C-AF6E-3E906E45CBD2}"/>
                </a:ext>
              </a:extLst>
            </p:cNvPr>
            <p:cNvSpPr>
              <a:spLocks noChangeShapeType="1"/>
            </p:cNvSpPr>
            <p:nvPr/>
          </p:nvSpPr>
          <p:spPr bwMode="auto">
            <a:xfrm flipH="1">
              <a:off x="4403725" y="3325812"/>
              <a:ext cx="835025" cy="661988"/>
            </a:xfrm>
            <a:prstGeom prst="line">
              <a:avLst/>
            </a:prstGeom>
            <a:noFill/>
            <a:ln w="12573">
              <a:solidFill>
                <a:schemeClr val="tx1"/>
              </a:solidFill>
              <a:prstDash val="dash"/>
              <a:miter lim="800000"/>
              <a:headEnd type="stealth" w="med"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 name="Text Box 15">
              <a:extLst>
                <a:ext uri="{FF2B5EF4-FFF2-40B4-BE49-F238E27FC236}">
                  <a16:creationId xmlns:a16="http://schemas.microsoft.com/office/drawing/2014/main" id="{8B5516E2-237D-44AD-B0CF-AB542EE0C29D}"/>
                </a:ext>
              </a:extLst>
            </p:cNvPr>
            <p:cNvSpPr txBox="1">
              <a:spLocks noChangeArrowheads="1"/>
            </p:cNvSpPr>
            <p:nvPr/>
          </p:nvSpPr>
          <p:spPr bwMode="auto">
            <a:xfrm>
              <a:off x="4257675" y="3552825"/>
              <a:ext cx="1447800" cy="1825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 typeface="Arial" panose="020B0604020202020204" pitchFamily="34" charset="0"/>
                <a:buNone/>
              </a:pPr>
              <a:r>
                <a:rPr lang="en-US" altLang="en-US" sz="1200"/>
                <a:t>forward ion detection</a:t>
              </a:r>
            </a:p>
          </p:txBody>
        </p:sp>
        <p:sp>
          <p:nvSpPr>
            <p:cNvPr id="40" name="AutoShape 14">
              <a:extLst>
                <a:ext uri="{FF2B5EF4-FFF2-40B4-BE49-F238E27FC236}">
                  <a16:creationId xmlns:a16="http://schemas.microsoft.com/office/drawing/2014/main" id="{93A5BE1C-D264-4FF9-B599-A395A3ABC022}"/>
                </a:ext>
              </a:extLst>
            </p:cNvPr>
            <p:cNvSpPr>
              <a:spLocks/>
            </p:cNvSpPr>
            <p:nvPr/>
          </p:nvSpPr>
          <p:spPr bwMode="auto">
            <a:xfrm rot="-5400000">
              <a:off x="5830094" y="2932906"/>
              <a:ext cx="119062" cy="1238250"/>
            </a:xfrm>
            <a:prstGeom prst="leftBrace">
              <a:avLst>
                <a:gd name="adj1" fmla="val 96971"/>
                <a:gd name="adj2" fmla="val 50000"/>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Font typeface="Arial" panose="020B0604020202020204" pitchFamily="34" charset="0"/>
                <a:buBlip>
                  <a:blip r:embed="rId3"/>
                </a:buBlip>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a:latin typeface="Times" panose="02020603050405020304" pitchFamily="18" charset="0"/>
              </a:endParaRPr>
            </a:p>
          </p:txBody>
        </p:sp>
        <p:sp>
          <p:nvSpPr>
            <p:cNvPr id="41" name="Rectangle 78">
              <a:extLst>
                <a:ext uri="{FF2B5EF4-FFF2-40B4-BE49-F238E27FC236}">
                  <a16:creationId xmlns:a16="http://schemas.microsoft.com/office/drawing/2014/main" id="{95F9EC99-CDA5-476D-9622-BF72704F6A27}"/>
                </a:ext>
              </a:extLst>
            </p:cNvPr>
            <p:cNvSpPr>
              <a:spLocks noChangeArrowheads="1"/>
            </p:cNvSpPr>
            <p:nvPr/>
          </p:nvSpPr>
          <p:spPr bwMode="auto">
            <a:xfrm>
              <a:off x="2646363" y="2195512"/>
              <a:ext cx="2632075" cy="2117725"/>
            </a:xfrm>
            <a:prstGeom prst="rect">
              <a:avLst/>
            </a:prstGeom>
            <a:noFill/>
            <a:ln w="1905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eaLnBrk="1" hangingPunct="1"/>
              <a:endParaRPr lang="en-US" altLang="en-US"/>
            </a:p>
          </p:txBody>
        </p:sp>
        <p:pic>
          <p:nvPicPr>
            <p:cNvPr id="42" name="Picture 10">
              <a:extLst>
                <a:ext uri="{FF2B5EF4-FFF2-40B4-BE49-F238E27FC236}">
                  <a16:creationId xmlns:a16="http://schemas.microsoft.com/office/drawing/2014/main" id="{17E4F429-A775-49CB-BC3A-E6C5BE5E672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02063" y="4735512"/>
              <a:ext cx="366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1">
              <a:extLst>
                <a:ext uri="{FF2B5EF4-FFF2-40B4-BE49-F238E27FC236}">
                  <a16:creationId xmlns:a16="http://schemas.microsoft.com/office/drawing/2014/main" id="{D4ADD697-CAC3-43F2-810C-010CA28DE38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75163" y="4714875"/>
              <a:ext cx="384175"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9">
              <a:extLst>
                <a:ext uri="{FF2B5EF4-FFF2-40B4-BE49-F238E27FC236}">
                  <a16:creationId xmlns:a16="http://schemas.microsoft.com/office/drawing/2014/main" id="{AF11E9BF-511A-444E-87C6-9B93FD6E2E4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164388" y="4741862"/>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6F7C988-3152-4C07-A545-EE4722C119EE}"/>
              </a:ext>
            </a:extLst>
          </p:cNvPr>
          <p:cNvSpPr>
            <a:spLocks noGrp="1" noChangeArrowheads="1"/>
          </p:cNvSpPr>
          <p:nvPr>
            <p:ph type="title"/>
          </p:nvPr>
        </p:nvSpPr>
        <p:spPr/>
        <p:txBody>
          <a:bodyPr/>
          <a:lstStyle/>
          <a:p>
            <a:pPr eaLnBrk="1" hangingPunct="1"/>
            <a:r>
              <a:rPr lang="en-US" altLang="en-US" dirty="0"/>
              <a:t>eP Designs (</a:t>
            </a:r>
            <a:r>
              <a:rPr lang="en-US" altLang="en-US" dirty="0" err="1"/>
              <a:t>eRHIC</a:t>
            </a:r>
            <a:r>
              <a:rPr lang="en-US" altLang="en-US" dirty="0"/>
              <a:t>)</a:t>
            </a:r>
          </a:p>
        </p:txBody>
      </p:sp>
      <p:sp>
        <p:nvSpPr>
          <p:cNvPr id="55299" name="Rectangle 3">
            <a:extLst>
              <a:ext uri="{FF2B5EF4-FFF2-40B4-BE49-F238E27FC236}">
                <a16:creationId xmlns:a16="http://schemas.microsoft.com/office/drawing/2014/main" id="{F43AB88A-D6FE-418A-AB3E-87B89E037C2E}"/>
              </a:ext>
            </a:extLst>
          </p:cNvPr>
          <p:cNvSpPr>
            <a:spLocks noGrp="1" noChangeArrowheads="1"/>
          </p:cNvSpPr>
          <p:nvPr>
            <p:ph type="body" idx="1"/>
          </p:nvPr>
        </p:nvSpPr>
        <p:spPr>
          <a:xfrm>
            <a:off x="914400" y="1295400"/>
            <a:ext cx="10363200" cy="5181600"/>
          </a:xfrm>
        </p:spPr>
        <p:txBody>
          <a:bodyPr/>
          <a:lstStyle/>
          <a:p>
            <a:pPr eaLnBrk="1" hangingPunct="1">
              <a:lnSpc>
                <a:spcPct val="90000"/>
              </a:lnSpc>
            </a:pPr>
            <a:r>
              <a:rPr lang="en-US" altLang="en-US" dirty="0" err="1"/>
              <a:t>eRHIC</a:t>
            </a:r>
            <a:endParaRPr lang="en-US" altLang="en-US" dirty="0"/>
          </a:p>
          <a:p>
            <a:pPr lvl="1" eaLnBrk="1" hangingPunct="1">
              <a:lnSpc>
                <a:spcPct val="90000"/>
              </a:lnSpc>
            </a:pPr>
            <a:r>
              <a:rPr lang="en-US" altLang="en-US" dirty="0"/>
              <a:t>The proposed electron beam has a range of 3-20 GeV and the RHIC proton beam goes between 50-275 GeV</a:t>
            </a:r>
          </a:p>
          <a:p>
            <a:pPr lvl="1" eaLnBrk="1" hangingPunct="1">
              <a:lnSpc>
                <a:spcPct val="90000"/>
              </a:lnSpc>
            </a:pPr>
            <a:r>
              <a:rPr lang="en-US" altLang="en-US" dirty="0"/>
              <a:t>They are also offering </a:t>
            </a:r>
            <a:r>
              <a:rPr lang="en-US" altLang="en-US" dirty="0" err="1"/>
              <a:t>eAu</a:t>
            </a:r>
            <a:r>
              <a:rPr lang="en-US" altLang="en-US" dirty="0"/>
              <a:t> collisions with 50-100 GeV Au ions</a:t>
            </a:r>
          </a:p>
          <a:p>
            <a:pPr lvl="1" eaLnBrk="1" hangingPunct="1">
              <a:lnSpc>
                <a:spcPct val="90000"/>
              </a:lnSpc>
            </a:pPr>
            <a:r>
              <a:rPr lang="en-US" altLang="en-US" dirty="0"/>
              <a:t>The collision has a total crossing angle of 25 mrad, half of the JLEIC design value</a:t>
            </a:r>
          </a:p>
          <a:p>
            <a:pPr eaLnBrk="1" hangingPunct="1">
              <a:lnSpc>
                <a:spcPct val="90000"/>
              </a:lnSpc>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ED92ECB-6169-4F9C-8626-F4E725F4A2B5}"/>
              </a:ext>
            </a:extLst>
          </p:cNvPr>
          <p:cNvSpPr>
            <a:spLocks noGrp="1" noChangeArrowheads="1"/>
          </p:cNvSpPr>
          <p:nvPr>
            <p:ph type="title"/>
          </p:nvPr>
        </p:nvSpPr>
        <p:spPr>
          <a:xfrm>
            <a:off x="1981200" y="1"/>
            <a:ext cx="8229600" cy="868363"/>
          </a:xfrm>
        </p:spPr>
        <p:txBody>
          <a:bodyPr/>
          <a:lstStyle/>
          <a:p>
            <a:pPr eaLnBrk="1" hangingPunct="1"/>
            <a:r>
              <a:rPr lang="en-US" altLang="en-US"/>
              <a:t>New designs</a:t>
            </a:r>
          </a:p>
        </p:txBody>
      </p:sp>
      <p:sp>
        <p:nvSpPr>
          <p:cNvPr id="14339" name="Rectangle 3">
            <a:extLst>
              <a:ext uri="{FF2B5EF4-FFF2-40B4-BE49-F238E27FC236}">
                <a16:creationId xmlns:a16="http://schemas.microsoft.com/office/drawing/2014/main" id="{D03856CA-2E48-45B5-864E-BB854367A887}"/>
              </a:ext>
            </a:extLst>
          </p:cNvPr>
          <p:cNvSpPr>
            <a:spLocks noGrp="1" noChangeArrowheads="1"/>
          </p:cNvSpPr>
          <p:nvPr>
            <p:ph type="body" idx="1"/>
          </p:nvPr>
        </p:nvSpPr>
        <p:spPr>
          <a:xfrm>
            <a:off x="838200" y="990600"/>
            <a:ext cx="10972800" cy="5715000"/>
          </a:xfrm>
        </p:spPr>
        <p:txBody>
          <a:bodyPr/>
          <a:lstStyle/>
          <a:p>
            <a:pPr eaLnBrk="1" hangingPunct="1">
              <a:lnSpc>
                <a:spcPct val="80000"/>
              </a:lnSpc>
            </a:pPr>
            <a:r>
              <a:rPr lang="en-US" altLang="en-US" sz="2800" dirty="0"/>
              <a:t>Essentially all new designs call for high beam currents or high beam bunch charge</a:t>
            </a:r>
          </a:p>
          <a:p>
            <a:pPr lvl="1" eaLnBrk="1" hangingPunct="1">
              <a:lnSpc>
                <a:spcPct val="80000"/>
              </a:lnSpc>
            </a:pPr>
            <a:r>
              <a:rPr lang="en-US" altLang="en-US" sz="2400" dirty="0"/>
              <a:t>In order to obtain the design high luminosity</a:t>
            </a:r>
          </a:p>
          <a:p>
            <a:pPr lvl="3" eaLnBrk="1" hangingPunct="1">
              <a:lnSpc>
                <a:spcPct val="80000"/>
              </a:lnSpc>
            </a:pPr>
            <a:endParaRPr lang="en-US" altLang="en-US" sz="1800" dirty="0"/>
          </a:p>
          <a:p>
            <a:pPr eaLnBrk="1" hangingPunct="1">
              <a:lnSpc>
                <a:spcPct val="80000"/>
              </a:lnSpc>
            </a:pPr>
            <a:r>
              <a:rPr lang="en-US" altLang="en-US" sz="2800" dirty="0"/>
              <a:t>Hence luminosity backgrounds are now an important new background source</a:t>
            </a:r>
          </a:p>
          <a:p>
            <a:pPr lvl="1" eaLnBrk="1" hangingPunct="1">
              <a:lnSpc>
                <a:spcPct val="80000"/>
              </a:lnSpc>
            </a:pPr>
            <a:r>
              <a:rPr lang="en-US" altLang="en-US" sz="2400" dirty="0"/>
              <a:t>Luminosity backgrounds can eventually dominate</a:t>
            </a:r>
          </a:p>
          <a:p>
            <a:pPr lvl="3" eaLnBrk="1" hangingPunct="1">
              <a:lnSpc>
                <a:spcPct val="80000"/>
              </a:lnSpc>
            </a:pPr>
            <a:endParaRPr lang="en-US" altLang="en-US" sz="1800" dirty="0"/>
          </a:p>
          <a:p>
            <a:pPr eaLnBrk="1" hangingPunct="1">
              <a:lnSpc>
                <a:spcPct val="80000"/>
              </a:lnSpc>
            </a:pPr>
            <a:r>
              <a:rPr lang="en-US" altLang="en-US" sz="2800" dirty="0"/>
              <a:t>SR must still be carefully checked as this background has the steepest dependence of all backgrounds (both geometrically and as a function of beam energy)</a:t>
            </a:r>
          </a:p>
          <a:p>
            <a:pPr lvl="1" eaLnBrk="1" hangingPunct="1">
              <a:lnSpc>
                <a:spcPct val="80000"/>
              </a:lnSpc>
            </a:pPr>
            <a:r>
              <a:rPr lang="en-US" altLang="en-US" sz="2400" dirty="0"/>
              <a:t>Power from SR also becomes an important design feature</a:t>
            </a:r>
          </a:p>
          <a:p>
            <a:pPr lvl="3" eaLnBrk="1" hangingPunct="1">
              <a:lnSpc>
                <a:spcPct val="80000"/>
              </a:lnSpc>
            </a:pPr>
            <a:endParaRPr lang="en-US" altLang="en-US" sz="1800" dirty="0"/>
          </a:p>
          <a:p>
            <a:pPr eaLnBrk="1" hangingPunct="1">
              <a:lnSpc>
                <a:spcPct val="80000"/>
              </a:lnSpc>
            </a:pPr>
            <a:r>
              <a:rPr lang="en-US" altLang="en-US" sz="2800" dirty="0"/>
              <a:t>Wake field and HOM losses are also important because of the high beam currents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2B9925-48E6-40A5-9959-20F70CC753D6}"/>
              </a:ext>
            </a:extLst>
          </p:cNvPr>
          <p:cNvSpPr>
            <a:spLocks noGrp="1"/>
          </p:cNvSpPr>
          <p:nvPr>
            <p:ph type="title"/>
          </p:nvPr>
        </p:nvSpPr>
        <p:spPr>
          <a:xfrm>
            <a:off x="609600" y="228600"/>
            <a:ext cx="4724400" cy="1143000"/>
          </a:xfrm>
        </p:spPr>
        <p:txBody>
          <a:bodyPr/>
          <a:lstStyle/>
          <a:p>
            <a:r>
              <a:rPr lang="en-US" dirty="0" err="1"/>
              <a:t>eRHIC</a:t>
            </a:r>
            <a:endParaRPr lang="en-US" dirty="0"/>
          </a:p>
        </p:txBody>
      </p:sp>
      <p:pic>
        <p:nvPicPr>
          <p:cNvPr id="5" name="Picture 4">
            <a:extLst>
              <a:ext uri="{FF2B5EF4-FFF2-40B4-BE49-F238E27FC236}">
                <a16:creationId xmlns:a16="http://schemas.microsoft.com/office/drawing/2014/main" id="{DB7B91C0-6A57-46BE-987B-ADC1424C9578}"/>
              </a:ext>
            </a:extLst>
          </p:cNvPr>
          <p:cNvPicPr>
            <a:picLocks noChangeAspect="1"/>
          </p:cNvPicPr>
          <p:nvPr/>
        </p:nvPicPr>
        <p:blipFill>
          <a:blip r:embed="rId2"/>
          <a:stretch>
            <a:fillRect/>
          </a:stretch>
        </p:blipFill>
        <p:spPr>
          <a:xfrm>
            <a:off x="1295400" y="1389321"/>
            <a:ext cx="8797709" cy="5105400"/>
          </a:xfrm>
          <a:prstGeom prst="rect">
            <a:avLst/>
          </a:prstGeom>
        </p:spPr>
      </p:pic>
    </p:spTree>
    <p:extLst>
      <p:ext uri="{BB962C8B-B14F-4D97-AF65-F5344CB8AC3E}">
        <p14:creationId xmlns:p14="http://schemas.microsoft.com/office/powerpoint/2010/main" val="1831940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4CCE0E0-6BF6-4250-8180-0CFC2DB01287}"/>
              </a:ext>
            </a:extLst>
          </p:cNvPr>
          <p:cNvSpPr>
            <a:spLocks noGrp="1" noChangeArrowheads="1"/>
          </p:cNvSpPr>
          <p:nvPr>
            <p:ph type="title"/>
          </p:nvPr>
        </p:nvSpPr>
        <p:spPr>
          <a:xfrm>
            <a:off x="1981200" y="0"/>
            <a:ext cx="8229600" cy="639762"/>
          </a:xfrm>
        </p:spPr>
        <p:txBody>
          <a:bodyPr/>
          <a:lstStyle/>
          <a:p>
            <a:pPr eaLnBrk="1" hangingPunct="1"/>
            <a:r>
              <a:rPr lang="en-US" altLang="en-US" sz="4000" dirty="0"/>
              <a:t>eP Designs (</a:t>
            </a:r>
            <a:r>
              <a:rPr lang="en-US" altLang="en-US" sz="4000" dirty="0" err="1"/>
              <a:t>LHeC</a:t>
            </a:r>
            <a:r>
              <a:rPr lang="en-US" altLang="en-US" sz="4000" dirty="0"/>
              <a:t>)</a:t>
            </a:r>
          </a:p>
        </p:txBody>
      </p:sp>
      <p:sp>
        <p:nvSpPr>
          <p:cNvPr id="56323" name="Rectangle 3">
            <a:extLst>
              <a:ext uri="{FF2B5EF4-FFF2-40B4-BE49-F238E27FC236}">
                <a16:creationId xmlns:a16="http://schemas.microsoft.com/office/drawing/2014/main" id="{180662B3-176B-4486-BCA4-DF529AF16620}"/>
              </a:ext>
            </a:extLst>
          </p:cNvPr>
          <p:cNvSpPr>
            <a:spLocks noGrp="1" noChangeArrowheads="1"/>
          </p:cNvSpPr>
          <p:nvPr>
            <p:ph type="body" idx="1"/>
          </p:nvPr>
        </p:nvSpPr>
        <p:spPr>
          <a:xfrm>
            <a:off x="685800" y="838200"/>
            <a:ext cx="10744200" cy="6019800"/>
          </a:xfrm>
        </p:spPr>
        <p:txBody>
          <a:bodyPr/>
          <a:lstStyle/>
          <a:p>
            <a:pPr eaLnBrk="1" hangingPunct="1">
              <a:lnSpc>
                <a:spcPct val="90000"/>
              </a:lnSpc>
            </a:pPr>
            <a:r>
              <a:rPr lang="en-US" altLang="en-US" sz="2800" dirty="0" err="1"/>
              <a:t>LHeC</a:t>
            </a:r>
            <a:endParaRPr lang="en-US" altLang="en-US" sz="2800" dirty="0"/>
          </a:p>
          <a:p>
            <a:pPr lvl="1" eaLnBrk="1" hangingPunct="1">
              <a:lnSpc>
                <a:spcPct val="90000"/>
              </a:lnSpc>
            </a:pPr>
            <a:r>
              <a:rPr lang="en-US" altLang="en-US" sz="2400" dirty="0"/>
              <a:t>This design plans to collide a 50-60 GeV electron beam with the 7 TeV proton (and ion) beam</a:t>
            </a:r>
          </a:p>
          <a:p>
            <a:pPr lvl="1" eaLnBrk="1" hangingPunct="1">
              <a:lnSpc>
                <a:spcPct val="90000"/>
              </a:lnSpc>
            </a:pPr>
            <a:endParaRPr lang="en-US" altLang="en-US" sz="2400" dirty="0"/>
          </a:p>
          <a:p>
            <a:pPr lvl="1" eaLnBrk="1" hangingPunct="1">
              <a:lnSpc>
                <a:spcPct val="90000"/>
              </a:lnSpc>
            </a:pPr>
            <a:r>
              <a:rPr lang="en-US" altLang="en-US" sz="2400" dirty="0"/>
              <a:t>The proton beam has a long bunch length and this forces the design to have a close to head-on collision in order to be at all efficient at generating luminosity</a:t>
            </a:r>
          </a:p>
          <a:p>
            <a:pPr lvl="1" eaLnBrk="1" hangingPunct="1">
              <a:lnSpc>
                <a:spcPct val="90000"/>
              </a:lnSpc>
            </a:pPr>
            <a:endParaRPr lang="en-US" altLang="en-US" sz="2400" dirty="0"/>
          </a:p>
          <a:p>
            <a:pPr lvl="1" eaLnBrk="1" hangingPunct="1">
              <a:lnSpc>
                <a:spcPct val="90000"/>
              </a:lnSpc>
            </a:pPr>
            <a:r>
              <a:rPr lang="en-US" altLang="en-US" sz="2400" dirty="0"/>
              <a:t>The (at best) small crossing angle means the electron beam must be bent to near the proton axis and then bent out of the proton beam between the final focus magnets of the proton beam generating strong SR fans of radiation. These high powered fans must not strike the </a:t>
            </a:r>
            <a:r>
              <a:rPr lang="en-US" altLang="en-US" sz="2400" dirty="0" err="1"/>
              <a:t>cryo</a:t>
            </a:r>
            <a:r>
              <a:rPr lang="en-US" altLang="en-US" sz="2400" dirty="0"/>
              <a:t> beam pipes of the proton beam final focus magnets as well as be controlled as the beam enters and exits the IR.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935F9B40-65E0-4657-B440-1786CC879E9B}"/>
              </a:ext>
            </a:extLst>
          </p:cNvPr>
          <p:cNvSpPr>
            <a:spLocks noGrp="1" noChangeArrowheads="1"/>
          </p:cNvSpPr>
          <p:nvPr>
            <p:ph type="title"/>
          </p:nvPr>
        </p:nvSpPr>
        <p:spPr>
          <a:xfrm>
            <a:off x="1981200" y="274638"/>
            <a:ext cx="8229600" cy="715962"/>
          </a:xfrm>
        </p:spPr>
        <p:txBody>
          <a:bodyPr/>
          <a:lstStyle/>
          <a:p>
            <a:pPr eaLnBrk="1" hangingPunct="1"/>
            <a:r>
              <a:rPr lang="en-US" altLang="en-US" sz="4000"/>
              <a:t>Summary</a:t>
            </a:r>
          </a:p>
        </p:txBody>
      </p:sp>
      <p:sp>
        <p:nvSpPr>
          <p:cNvPr id="58371" name="Rectangle 3">
            <a:extLst>
              <a:ext uri="{FF2B5EF4-FFF2-40B4-BE49-F238E27FC236}">
                <a16:creationId xmlns:a16="http://schemas.microsoft.com/office/drawing/2014/main" id="{37065D1B-C6DB-4843-88DA-3B488057AC8D}"/>
              </a:ext>
            </a:extLst>
          </p:cNvPr>
          <p:cNvSpPr>
            <a:spLocks noGrp="1" noChangeArrowheads="1"/>
          </p:cNvSpPr>
          <p:nvPr>
            <p:ph type="body" idx="1"/>
          </p:nvPr>
        </p:nvSpPr>
        <p:spPr>
          <a:xfrm>
            <a:off x="609600" y="1066800"/>
            <a:ext cx="11049000" cy="5791200"/>
          </a:xfrm>
        </p:spPr>
        <p:txBody>
          <a:bodyPr/>
          <a:lstStyle/>
          <a:p>
            <a:pPr eaLnBrk="1" hangingPunct="1">
              <a:lnSpc>
                <a:spcPct val="80000"/>
              </a:lnSpc>
            </a:pPr>
            <a:r>
              <a:rPr lang="en-US" altLang="en-US" sz="2800" dirty="0"/>
              <a:t>Many new collider designs involve at least one electron beam</a:t>
            </a:r>
          </a:p>
          <a:p>
            <a:pPr lvl="1" eaLnBrk="1" hangingPunct="1">
              <a:lnSpc>
                <a:spcPct val="80000"/>
              </a:lnSpc>
            </a:pPr>
            <a:endParaRPr lang="en-US" altLang="en-US" sz="2400" dirty="0"/>
          </a:p>
          <a:p>
            <a:pPr eaLnBrk="1" hangingPunct="1">
              <a:lnSpc>
                <a:spcPct val="80000"/>
              </a:lnSpc>
            </a:pPr>
            <a:r>
              <a:rPr lang="en-US" altLang="en-US" sz="2800" dirty="0"/>
              <a:t>Backgrounds from electron beams are still an important part of any collider design</a:t>
            </a:r>
          </a:p>
          <a:p>
            <a:pPr lvl="1" eaLnBrk="1" hangingPunct="1">
              <a:lnSpc>
                <a:spcPct val="80000"/>
              </a:lnSpc>
            </a:pPr>
            <a:endParaRPr lang="en-US" altLang="en-US" sz="2400" dirty="0"/>
          </a:p>
          <a:p>
            <a:pPr eaLnBrk="1" hangingPunct="1">
              <a:lnSpc>
                <a:spcPct val="80000"/>
              </a:lnSpc>
            </a:pPr>
            <a:r>
              <a:rPr lang="en-US" altLang="en-US" sz="2800" dirty="0"/>
              <a:t>SR continues to be an important source of concern for any design of an IR and this has been especially true as beam energies have gone up and beam currents have increased</a:t>
            </a:r>
          </a:p>
          <a:p>
            <a:pPr lvl="1" eaLnBrk="1" hangingPunct="1">
              <a:lnSpc>
                <a:spcPct val="80000"/>
              </a:lnSpc>
            </a:pPr>
            <a:endParaRPr lang="en-US" altLang="en-US" sz="2400" dirty="0"/>
          </a:p>
          <a:p>
            <a:pPr eaLnBrk="1" hangingPunct="1">
              <a:lnSpc>
                <a:spcPct val="80000"/>
              </a:lnSpc>
            </a:pPr>
            <a:r>
              <a:rPr lang="en-US" altLang="en-US" sz="2800" dirty="0"/>
              <a:t>New designs require high-current, low-emittance electron beams to maximize the luminosity and this means that all the beam particle related backgrounds (BGB, Coulomb, Touschek) are important sources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F102E884-DAD5-4A6D-9697-DE5E74128883}"/>
              </a:ext>
            </a:extLst>
          </p:cNvPr>
          <p:cNvSpPr>
            <a:spLocks noGrp="1" noChangeArrowheads="1"/>
          </p:cNvSpPr>
          <p:nvPr>
            <p:ph type="title"/>
          </p:nvPr>
        </p:nvSpPr>
        <p:spPr/>
        <p:txBody>
          <a:bodyPr/>
          <a:lstStyle/>
          <a:p>
            <a:pPr eaLnBrk="1" hangingPunct="1"/>
            <a:r>
              <a:rPr lang="en-US" altLang="en-US"/>
              <a:t>Conclusion</a:t>
            </a:r>
          </a:p>
        </p:txBody>
      </p:sp>
      <p:sp>
        <p:nvSpPr>
          <p:cNvPr id="59395" name="Rectangle 3">
            <a:extLst>
              <a:ext uri="{FF2B5EF4-FFF2-40B4-BE49-F238E27FC236}">
                <a16:creationId xmlns:a16="http://schemas.microsoft.com/office/drawing/2014/main" id="{32425E06-1832-4E7B-90E6-95789C590D25}"/>
              </a:ext>
            </a:extLst>
          </p:cNvPr>
          <p:cNvSpPr>
            <a:spLocks noGrp="1" noChangeArrowheads="1"/>
          </p:cNvSpPr>
          <p:nvPr>
            <p:ph type="body" idx="1"/>
          </p:nvPr>
        </p:nvSpPr>
        <p:spPr>
          <a:xfrm>
            <a:off x="838200" y="1600200"/>
            <a:ext cx="10744200" cy="4191000"/>
          </a:xfrm>
        </p:spPr>
        <p:txBody>
          <a:bodyPr/>
          <a:lstStyle/>
          <a:p>
            <a:pPr eaLnBrk="1" hangingPunct="1">
              <a:lnSpc>
                <a:spcPct val="80000"/>
              </a:lnSpc>
            </a:pPr>
            <a:r>
              <a:rPr lang="en-US" altLang="en-US" sz="2800" dirty="0"/>
              <a:t>Background sources from electron beams will continue to be involved in any future design of an electron collider interaction region</a:t>
            </a:r>
          </a:p>
          <a:p>
            <a:pPr eaLnBrk="1" hangingPunct="1">
              <a:lnSpc>
                <a:spcPct val="80000"/>
              </a:lnSpc>
            </a:pPr>
            <a:endParaRPr lang="en-US" altLang="en-US" sz="2800" dirty="0"/>
          </a:p>
          <a:p>
            <a:pPr eaLnBrk="1" hangingPunct="1">
              <a:lnSpc>
                <a:spcPct val="80000"/>
              </a:lnSpc>
            </a:pPr>
            <a:r>
              <a:rPr lang="en-US" altLang="en-US" sz="2800" dirty="0"/>
              <a:t>We will need to continue to study the old classic backgrounds (BGB, Coulomb, Touschek and SR) as well as keep thinking about how new regimes of machine parameters (higher-energy, higher-currents, lower-emittances, higher luminosity, etc.) can generate new sources of detector backgrounds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2A8063-C6C0-4D08-9C41-2EC593F020CD}"/>
              </a:ext>
            </a:extLst>
          </p:cNvPr>
          <p:cNvSpPr>
            <a:spLocks noGrp="1"/>
          </p:cNvSpPr>
          <p:nvPr>
            <p:ph type="ctrTitle"/>
          </p:nvPr>
        </p:nvSpPr>
        <p:spPr/>
        <p:txBody>
          <a:bodyPr/>
          <a:lstStyle/>
          <a:p>
            <a:r>
              <a:rPr lang="en-US" dirty="0">
                <a:latin typeface="Bradley Hand ITC" panose="03070402050302030203" pitchFamily="66" charset="0"/>
              </a:rPr>
              <a:t>Thank you!</a:t>
            </a:r>
          </a:p>
        </p:txBody>
      </p:sp>
    </p:spTree>
    <p:extLst>
      <p:ext uri="{BB962C8B-B14F-4D97-AF65-F5344CB8AC3E}">
        <p14:creationId xmlns:p14="http://schemas.microsoft.com/office/powerpoint/2010/main" val="299005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FEC1C53-99D5-41A1-AA0C-1EA542A7784E}"/>
              </a:ext>
            </a:extLst>
          </p:cNvPr>
          <p:cNvSpPr>
            <a:spLocks noGrp="1" noChangeArrowheads="1"/>
          </p:cNvSpPr>
          <p:nvPr>
            <p:ph type="title"/>
          </p:nvPr>
        </p:nvSpPr>
        <p:spPr>
          <a:xfrm>
            <a:off x="609600" y="0"/>
            <a:ext cx="10972800" cy="1028712"/>
          </a:xfrm>
        </p:spPr>
        <p:txBody>
          <a:bodyPr/>
          <a:lstStyle/>
          <a:p>
            <a:pPr eaLnBrk="1" hangingPunct="1"/>
            <a:r>
              <a:rPr lang="en-US" altLang="en-US" sz="4000" dirty="0"/>
              <a:t>Issues for Modern IR Designs</a:t>
            </a:r>
          </a:p>
        </p:txBody>
      </p:sp>
      <p:sp>
        <p:nvSpPr>
          <p:cNvPr id="12291" name="Rectangle 3">
            <a:extLst>
              <a:ext uri="{FF2B5EF4-FFF2-40B4-BE49-F238E27FC236}">
                <a16:creationId xmlns:a16="http://schemas.microsoft.com/office/drawing/2014/main" id="{9CAC3FD0-25F0-47D1-AC62-4DC0226417AA}"/>
              </a:ext>
            </a:extLst>
          </p:cNvPr>
          <p:cNvSpPr>
            <a:spLocks noGrp="1" noChangeArrowheads="1"/>
          </p:cNvSpPr>
          <p:nvPr>
            <p:ph type="body" idx="1"/>
          </p:nvPr>
        </p:nvSpPr>
        <p:spPr>
          <a:xfrm>
            <a:off x="533400" y="1219200"/>
            <a:ext cx="5943600" cy="5410200"/>
          </a:xfrm>
        </p:spPr>
        <p:txBody>
          <a:bodyPr/>
          <a:lstStyle/>
          <a:p>
            <a:pPr eaLnBrk="1" hangingPunct="1"/>
            <a:r>
              <a:rPr lang="en-US" altLang="en-US" sz="2800" dirty="0"/>
              <a:t>Control of SR backgrounds from the final focus magnets and other upstream sources like the last bend magnet</a:t>
            </a:r>
          </a:p>
          <a:p>
            <a:pPr lvl="2" eaLnBrk="1" hangingPunct="1"/>
            <a:endParaRPr lang="en-US" altLang="en-US" sz="2000" dirty="0"/>
          </a:p>
          <a:p>
            <a:pPr lvl="1" eaLnBrk="1" hangingPunct="1"/>
            <a:r>
              <a:rPr lang="en-US" altLang="en-US" sz="2400" dirty="0"/>
              <a:t>Soften the last bend magnet as much as possible</a:t>
            </a:r>
          </a:p>
          <a:p>
            <a:pPr lvl="2" eaLnBrk="1" hangingPunct="1"/>
            <a:endParaRPr lang="en-US" altLang="en-US" sz="2000" dirty="0"/>
          </a:p>
          <a:p>
            <a:pPr lvl="1" eaLnBrk="1" hangingPunct="1"/>
            <a:r>
              <a:rPr lang="en-US" altLang="en-US" sz="2400" dirty="0"/>
              <a:t>Move it as far away as possible</a:t>
            </a:r>
          </a:p>
          <a:p>
            <a:pPr lvl="2" eaLnBrk="1" hangingPunct="1"/>
            <a:endParaRPr lang="en-US" altLang="en-US" sz="2000" dirty="0"/>
          </a:p>
          <a:p>
            <a:pPr lvl="1" eaLnBrk="1" hangingPunct="1"/>
            <a:r>
              <a:rPr lang="en-US" altLang="en-US" sz="2400" dirty="0"/>
              <a:t>Too far away can increase other beam backgrounds</a:t>
            </a:r>
          </a:p>
          <a:p>
            <a:pPr lvl="2" eaLnBrk="1" hangingPunct="1"/>
            <a:endParaRPr lang="en-US" altLang="en-US" sz="2000" dirty="0"/>
          </a:p>
        </p:txBody>
      </p:sp>
      <p:pic>
        <p:nvPicPr>
          <p:cNvPr id="9" name="Picture 8">
            <a:extLst>
              <a:ext uri="{FF2B5EF4-FFF2-40B4-BE49-F238E27FC236}">
                <a16:creationId xmlns:a16="http://schemas.microsoft.com/office/drawing/2014/main" id="{EFA3AC85-75E6-4510-A5C2-D80B5BA29467}"/>
              </a:ext>
            </a:extLst>
          </p:cNvPr>
          <p:cNvPicPr>
            <a:picLocks noChangeAspect="1"/>
          </p:cNvPicPr>
          <p:nvPr/>
        </p:nvPicPr>
        <p:blipFill rotWithShape="1">
          <a:blip r:embed="rId2">
            <a:extLst>
              <a:ext uri="{28A0092B-C50C-407E-A947-70E740481C1C}">
                <a14:useLocalDpi xmlns:a14="http://schemas.microsoft.com/office/drawing/2010/main" val="0"/>
              </a:ext>
            </a:extLst>
          </a:blip>
          <a:srcRect l="14444" t="3178" r="14445" b="17225"/>
          <a:stretch/>
        </p:blipFill>
        <p:spPr>
          <a:xfrm>
            <a:off x="6172200" y="849533"/>
            <a:ext cx="4343400" cy="57685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fade">
                                      <p:cBhvr>
                                        <p:cTn id="7" dur="1000"/>
                                        <p:tgtEl>
                                          <p:spTgt spid="122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4" end="4"/>
                                            </p:txEl>
                                          </p:spTgt>
                                        </p:tgtEl>
                                        <p:attrNameLst>
                                          <p:attrName>style.visibility</p:attrName>
                                        </p:attrNameLst>
                                      </p:cBhvr>
                                      <p:to>
                                        <p:strVal val="visible"/>
                                      </p:to>
                                    </p:set>
                                    <p:animEffect transition="in" filter="fade">
                                      <p:cBhvr>
                                        <p:cTn id="12" dur="1000"/>
                                        <p:tgtEl>
                                          <p:spTgt spid="1229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animEffect transition="in" filter="fade">
                                      <p:cBhvr>
                                        <p:cTn id="17" dur="10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E7203E1-F497-413D-8ADF-62266C7DD0BB}"/>
              </a:ext>
            </a:extLst>
          </p:cNvPr>
          <p:cNvSpPr>
            <a:spLocks noGrp="1" noChangeArrowheads="1"/>
          </p:cNvSpPr>
          <p:nvPr>
            <p:ph type="title"/>
          </p:nvPr>
        </p:nvSpPr>
        <p:spPr/>
        <p:txBody>
          <a:bodyPr/>
          <a:lstStyle/>
          <a:p>
            <a:pPr eaLnBrk="1" hangingPunct="1"/>
            <a:r>
              <a:rPr lang="en-US" altLang="en-US"/>
              <a:t>IR Design Concerns (2)</a:t>
            </a:r>
          </a:p>
        </p:txBody>
      </p:sp>
      <p:sp>
        <p:nvSpPr>
          <p:cNvPr id="16387" name="Rectangle 3">
            <a:extLst>
              <a:ext uri="{FF2B5EF4-FFF2-40B4-BE49-F238E27FC236}">
                <a16:creationId xmlns:a16="http://schemas.microsoft.com/office/drawing/2014/main" id="{1CF6E41E-D860-4D4C-8D75-B6FAE970DC94}"/>
              </a:ext>
            </a:extLst>
          </p:cNvPr>
          <p:cNvSpPr>
            <a:spLocks noGrp="1" noChangeArrowheads="1"/>
          </p:cNvSpPr>
          <p:nvPr>
            <p:ph type="body" idx="1"/>
          </p:nvPr>
        </p:nvSpPr>
        <p:spPr>
          <a:xfrm>
            <a:off x="762000" y="1447800"/>
            <a:ext cx="10820400" cy="5181600"/>
          </a:xfrm>
        </p:spPr>
        <p:txBody>
          <a:bodyPr/>
          <a:lstStyle/>
          <a:p>
            <a:pPr eaLnBrk="1" hangingPunct="1"/>
            <a:r>
              <a:rPr lang="en-US" altLang="en-US" sz="2800" dirty="0"/>
              <a:t>Beam apertures (beam pipe sizes)</a:t>
            </a:r>
          </a:p>
          <a:p>
            <a:pPr lvl="1" eaLnBrk="1" hangingPunct="1"/>
            <a:r>
              <a:rPr lang="en-US" altLang="en-US" sz="2400" dirty="0"/>
              <a:t>Large enough to minimize local hits from off-energy beam particles </a:t>
            </a:r>
          </a:p>
          <a:p>
            <a:pPr lvl="2" eaLnBrk="1" hangingPunct="1"/>
            <a:r>
              <a:rPr lang="en-US" altLang="en-US" sz="2000" dirty="0"/>
              <a:t>Sources are: BGB, Touschek, Coulomb</a:t>
            </a:r>
          </a:p>
          <a:p>
            <a:pPr lvl="1" eaLnBrk="1" hangingPunct="1"/>
            <a:r>
              <a:rPr lang="en-US" altLang="en-US" sz="2400" dirty="0"/>
              <a:t>Smooth (gentle, slow changing) pipe size transitions to minimize RF heating from wake fields, especially heating of the thin central chamber</a:t>
            </a:r>
          </a:p>
          <a:p>
            <a:pPr lvl="1" eaLnBrk="1" hangingPunct="1"/>
            <a:r>
              <a:rPr lang="en-US" altLang="en-US" sz="2400" dirty="0"/>
              <a:t>For storage rings the pipe size must be large enough to accommodate the initial injection orbit</a:t>
            </a:r>
          </a:p>
          <a:p>
            <a:pPr lvl="1" eaLnBrk="1" hangingPunct="1"/>
            <a:r>
              <a:rPr lang="en-US" altLang="en-US" sz="2400" dirty="0"/>
              <a:t>The IR beam pipes should </a:t>
            </a:r>
            <a:r>
              <a:rPr lang="en-US" altLang="en-US" sz="2400" i="1" dirty="0">
                <a:solidFill>
                  <a:srgbClr val="FF00FF"/>
                </a:solidFill>
              </a:rPr>
              <a:t>not</a:t>
            </a:r>
            <a:r>
              <a:rPr lang="en-US" altLang="en-US" sz="2400" dirty="0"/>
              <a:t> be the limiting aperture of the accelerator (usually measured in beam sigmas)</a:t>
            </a:r>
          </a:p>
          <a:p>
            <a:pPr lvl="2" eaLnBrk="1" hangingPunct="1"/>
            <a:r>
              <a:rPr lang="en-US" altLang="en-US" sz="2000" dirty="0"/>
              <a:t>Collimators are needed elsewhere in the ring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7CF18A3-EB78-4474-823F-46A919F5E2AA}"/>
              </a:ext>
            </a:extLst>
          </p:cNvPr>
          <p:cNvSpPr>
            <a:spLocks noGrp="1" noChangeArrowheads="1"/>
          </p:cNvSpPr>
          <p:nvPr>
            <p:ph type="title"/>
          </p:nvPr>
        </p:nvSpPr>
        <p:spPr/>
        <p:txBody>
          <a:bodyPr/>
          <a:lstStyle/>
          <a:p>
            <a:pPr eaLnBrk="1" hangingPunct="1"/>
            <a:r>
              <a:rPr lang="en-US" altLang="en-US"/>
              <a:t>IR Final Focus Magnets</a:t>
            </a:r>
          </a:p>
        </p:txBody>
      </p:sp>
      <p:sp>
        <p:nvSpPr>
          <p:cNvPr id="17411" name="Rectangle 3">
            <a:extLst>
              <a:ext uri="{FF2B5EF4-FFF2-40B4-BE49-F238E27FC236}">
                <a16:creationId xmlns:a16="http://schemas.microsoft.com/office/drawing/2014/main" id="{F0FD01C4-87E7-475E-BFAF-D907897D8A1F}"/>
              </a:ext>
            </a:extLst>
          </p:cNvPr>
          <p:cNvSpPr>
            <a:spLocks noGrp="1" noChangeArrowheads="1"/>
          </p:cNvSpPr>
          <p:nvPr>
            <p:ph type="body" idx="1"/>
          </p:nvPr>
        </p:nvSpPr>
        <p:spPr>
          <a:xfrm>
            <a:off x="990600" y="1417638"/>
            <a:ext cx="10744200" cy="5029200"/>
          </a:xfrm>
        </p:spPr>
        <p:txBody>
          <a:bodyPr/>
          <a:lstStyle/>
          <a:p>
            <a:pPr eaLnBrk="1" hangingPunct="1">
              <a:lnSpc>
                <a:spcPct val="80000"/>
              </a:lnSpc>
            </a:pPr>
            <a:r>
              <a:rPr lang="en-US" altLang="en-US" sz="2800" dirty="0"/>
              <a:t>Final focus magnets need to be close enough to the collision point to keep the maximum beta function values “reasonable” </a:t>
            </a:r>
          </a:p>
          <a:p>
            <a:pPr lvl="1" eaLnBrk="1" hangingPunct="1">
              <a:lnSpc>
                <a:spcPct val="80000"/>
              </a:lnSpc>
            </a:pPr>
            <a:r>
              <a:rPr lang="en-US" altLang="en-US" sz="2400" dirty="0"/>
              <a:t>Less than 5000m for storage rings (I personally prefer  &lt; 2500 m)</a:t>
            </a:r>
          </a:p>
          <a:p>
            <a:pPr lvl="1" eaLnBrk="1" hangingPunct="1">
              <a:lnSpc>
                <a:spcPct val="80000"/>
              </a:lnSpc>
            </a:pPr>
            <a:r>
              <a:rPr lang="en-US" altLang="en-US" sz="2400" dirty="0"/>
              <a:t>Less than 10000m for single pass machines (ERLs, etc.)?</a:t>
            </a:r>
          </a:p>
          <a:p>
            <a:pPr lvl="1" eaLnBrk="1" hangingPunct="1">
              <a:lnSpc>
                <a:spcPct val="80000"/>
              </a:lnSpc>
            </a:pPr>
            <a:endParaRPr lang="en-US" altLang="en-US" sz="2400" dirty="0"/>
          </a:p>
          <a:p>
            <a:pPr eaLnBrk="1" hangingPunct="1">
              <a:lnSpc>
                <a:spcPct val="80000"/>
              </a:lnSpc>
            </a:pPr>
            <a:r>
              <a:rPr lang="en-US" altLang="en-US" sz="2800" dirty="0"/>
              <a:t>The final focus magnet design is an integral part of any Interaction Region</a:t>
            </a:r>
          </a:p>
          <a:p>
            <a:pPr lvl="1" eaLnBrk="1" hangingPunct="1">
              <a:lnSpc>
                <a:spcPct val="80000"/>
              </a:lnSpc>
            </a:pPr>
            <a:r>
              <a:rPr lang="en-US" altLang="en-US" sz="2400" dirty="0"/>
              <a:t>The magnet placements strongly influence detector acceptance for physics (usually something has to be given up or compromised since detectors want 4</a:t>
            </a:r>
            <a:r>
              <a:rPr lang="en-US" altLang="en-US" sz="2400" dirty="0">
                <a:sym typeface="Symbol" panose="05050102010706020507" pitchFamily="18" charset="2"/>
              </a:rPr>
              <a:t></a:t>
            </a:r>
            <a:r>
              <a:rPr lang="en-US" altLang="en-US" sz="2400" dirty="0"/>
              <a:t> SA)</a:t>
            </a:r>
          </a:p>
          <a:p>
            <a:pPr lvl="1" eaLnBrk="1" hangingPunct="1">
              <a:lnSpc>
                <a:spcPct val="80000"/>
              </a:lnSpc>
            </a:pPr>
            <a:r>
              <a:rPr lang="en-US" altLang="en-US" sz="2400" dirty="0"/>
              <a:t>This is particularly true for the new eP colliders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06B91C9-D206-4D39-AE40-661348D2AA14}"/>
              </a:ext>
            </a:extLst>
          </p:cNvPr>
          <p:cNvSpPr>
            <a:spLocks noGrp="1" noChangeArrowheads="1"/>
          </p:cNvSpPr>
          <p:nvPr>
            <p:ph type="title"/>
          </p:nvPr>
        </p:nvSpPr>
        <p:spPr>
          <a:xfrm>
            <a:off x="1981200" y="274638"/>
            <a:ext cx="8229600" cy="792162"/>
          </a:xfrm>
        </p:spPr>
        <p:txBody>
          <a:bodyPr/>
          <a:lstStyle/>
          <a:p>
            <a:pPr eaLnBrk="1" hangingPunct="1"/>
            <a:r>
              <a:rPr lang="en-US" altLang="en-US"/>
              <a:t>The Final Focus magnets (2) </a:t>
            </a:r>
          </a:p>
        </p:txBody>
      </p:sp>
      <p:sp>
        <p:nvSpPr>
          <p:cNvPr id="18435" name="Rectangle 3">
            <a:extLst>
              <a:ext uri="{FF2B5EF4-FFF2-40B4-BE49-F238E27FC236}">
                <a16:creationId xmlns:a16="http://schemas.microsoft.com/office/drawing/2014/main" id="{DC9D87D4-51DA-4FCF-8DFA-7F1B12CA2C4C}"/>
              </a:ext>
            </a:extLst>
          </p:cNvPr>
          <p:cNvSpPr>
            <a:spLocks noGrp="1" noChangeArrowheads="1"/>
          </p:cNvSpPr>
          <p:nvPr>
            <p:ph type="body" idx="1"/>
          </p:nvPr>
        </p:nvSpPr>
        <p:spPr>
          <a:xfrm>
            <a:off x="685800" y="1143000"/>
            <a:ext cx="10896600" cy="5715000"/>
          </a:xfrm>
        </p:spPr>
        <p:txBody>
          <a:bodyPr/>
          <a:lstStyle/>
          <a:p>
            <a:pPr eaLnBrk="1" hangingPunct="1"/>
            <a:r>
              <a:rPr lang="en-US" altLang="en-US" sz="2800" dirty="0"/>
              <a:t>Flat vs Round beams</a:t>
            </a:r>
          </a:p>
          <a:p>
            <a:pPr lvl="2" eaLnBrk="1" hangingPunct="1"/>
            <a:endParaRPr lang="en-US" altLang="en-US" sz="2000" dirty="0"/>
          </a:p>
          <a:p>
            <a:pPr lvl="1" eaLnBrk="1" hangingPunct="1"/>
            <a:r>
              <a:rPr lang="en-US" altLang="en-US" sz="2400" dirty="0"/>
              <a:t>For storage rings, flat beams have so far proven to be the preferred final focus design</a:t>
            </a:r>
          </a:p>
          <a:p>
            <a:pPr lvl="2" eaLnBrk="1" hangingPunct="1"/>
            <a:r>
              <a:rPr lang="en-US" altLang="en-US" sz="2000" dirty="0"/>
              <a:t>SR backgrounds are easier to control (see 3 slides back)</a:t>
            </a:r>
          </a:p>
          <a:p>
            <a:pPr lvl="2" eaLnBrk="1" hangingPunct="1"/>
            <a:r>
              <a:rPr lang="en-US" altLang="en-US" sz="2000" dirty="0"/>
              <a:t>Magnet strengths are lower – SR photon energies are lower</a:t>
            </a:r>
          </a:p>
          <a:p>
            <a:pPr lvl="2" eaLnBrk="1" hangingPunct="1"/>
            <a:endParaRPr lang="en-US" altLang="en-US" sz="2000" dirty="0"/>
          </a:p>
          <a:p>
            <a:pPr lvl="1" eaLnBrk="1" hangingPunct="1"/>
            <a:r>
              <a:rPr lang="en-US" altLang="en-US" sz="2400" dirty="0"/>
              <a:t>For single pass colliders round beams have been preferred and proton and ion storage rings also prefer round beam collisions</a:t>
            </a:r>
          </a:p>
          <a:p>
            <a:pPr lvl="2" eaLnBrk="1" hangingPunct="1"/>
            <a:r>
              <a:rPr lang="en-US" altLang="en-US" sz="2000" dirty="0"/>
              <a:t>Usually a triplet is needed for the final focus and the magnet strengths are considerably higher</a:t>
            </a:r>
          </a:p>
          <a:p>
            <a:pPr lvl="2" eaLnBrk="1" hangingPunct="1"/>
            <a:r>
              <a:rPr lang="en-US" altLang="en-US" sz="2000" dirty="0"/>
              <a:t>SR backgrounds are more difficult with round beam optics (Ion beams have no SR)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5D546A4-8CEC-43DD-99F1-85CFEA37A308}"/>
              </a:ext>
            </a:extLst>
          </p:cNvPr>
          <p:cNvSpPr>
            <a:spLocks noGrp="1" noChangeArrowheads="1"/>
          </p:cNvSpPr>
          <p:nvPr>
            <p:ph type="title"/>
          </p:nvPr>
        </p:nvSpPr>
        <p:spPr>
          <a:xfrm>
            <a:off x="1981200" y="274638"/>
            <a:ext cx="8229600" cy="944562"/>
          </a:xfrm>
        </p:spPr>
        <p:txBody>
          <a:bodyPr/>
          <a:lstStyle/>
          <a:p>
            <a:pPr eaLnBrk="1" hangingPunct="1"/>
            <a:r>
              <a:rPr lang="en-US" altLang="en-US"/>
              <a:t>More IR Design Issues</a:t>
            </a:r>
          </a:p>
        </p:txBody>
      </p:sp>
      <p:sp>
        <p:nvSpPr>
          <p:cNvPr id="13315" name="Rectangle 3">
            <a:extLst>
              <a:ext uri="{FF2B5EF4-FFF2-40B4-BE49-F238E27FC236}">
                <a16:creationId xmlns:a16="http://schemas.microsoft.com/office/drawing/2014/main" id="{A521A314-D186-4301-A625-A6FCFF8A7237}"/>
              </a:ext>
            </a:extLst>
          </p:cNvPr>
          <p:cNvSpPr>
            <a:spLocks noGrp="1" noChangeArrowheads="1"/>
          </p:cNvSpPr>
          <p:nvPr>
            <p:ph type="body" idx="1"/>
          </p:nvPr>
        </p:nvSpPr>
        <p:spPr>
          <a:xfrm>
            <a:off x="990600" y="1219200"/>
            <a:ext cx="10363200" cy="5410200"/>
          </a:xfrm>
        </p:spPr>
        <p:txBody>
          <a:bodyPr/>
          <a:lstStyle/>
          <a:p>
            <a:pPr eaLnBrk="1" hangingPunct="1">
              <a:lnSpc>
                <a:spcPct val="80000"/>
              </a:lnSpc>
            </a:pPr>
            <a:r>
              <a:rPr lang="en-US" altLang="en-US" sz="2800" dirty="0"/>
              <a:t>Minimal bending of the beams near the IR</a:t>
            </a:r>
          </a:p>
          <a:p>
            <a:pPr lvl="1" eaLnBrk="1" hangingPunct="1">
              <a:lnSpc>
                <a:spcPct val="80000"/>
              </a:lnSpc>
            </a:pPr>
            <a:r>
              <a:rPr lang="en-US" altLang="en-US" sz="2400" dirty="0"/>
              <a:t>Before the collision to minimize steering off-energy beam particles into the detector and minimize upstream SR sources</a:t>
            </a:r>
          </a:p>
          <a:p>
            <a:pPr lvl="1" eaLnBrk="1" hangingPunct="1">
              <a:lnSpc>
                <a:spcPct val="80000"/>
              </a:lnSpc>
            </a:pPr>
            <a:r>
              <a:rPr lang="en-US" altLang="en-US" sz="2400" dirty="0"/>
              <a:t>After the collision to minimize steering the off-energy radiative Bhabha beam particles into the nearby beampipe</a:t>
            </a:r>
          </a:p>
          <a:p>
            <a:pPr lvl="3" eaLnBrk="1" hangingPunct="1">
              <a:lnSpc>
                <a:spcPct val="80000"/>
              </a:lnSpc>
            </a:pPr>
            <a:endParaRPr lang="en-US" altLang="en-US" sz="1800" dirty="0"/>
          </a:p>
          <a:p>
            <a:pPr eaLnBrk="1" hangingPunct="1">
              <a:lnSpc>
                <a:spcPct val="80000"/>
              </a:lnSpc>
            </a:pPr>
            <a:r>
              <a:rPr lang="en-US" altLang="en-US" sz="2800" dirty="0"/>
              <a:t>One might argue that the two B-factories narrowly escaped the radiative Bhabha luminosity background source</a:t>
            </a:r>
          </a:p>
          <a:p>
            <a:pPr lvl="1" eaLnBrk="1" hangingPunct="1">
              <a:lnSpc>
                <a:spcPct val="80000"/>
              </a:lnSpc>
            </a:pPr>
            <a:r>
              <a:rPr lang="en-US" altLang="en-US" sz="2400" dirty="0"/>
              <a:t>As the first accelerators to successfully collide independent storage rings – both had strong bending on the outgoing beam fairly close to the IP</a:t>
            </a:r>
          </a:p>
          <a:p>
            <a:pPr lvl="1" eaLnBrk="1" hangingPunct="1">
              <a:lnSpc>
                <a:spcPct val="80000"/>
              </a:lnSpc>
            </a:pPr>
            <a:r>
              <a:rPr lang="en-US" altLang="en-US" sz="2400" dirty="0"/>
              <a:t>PEP-II had the strongest bending both just before and after the collision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1000"/>
                                        <p:tgtEl>
                                          <p:spTgt spid="133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 calcmode="lin" valueType="num">
                                      <p:cBhvr>
                                        <p:cTn id="17"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1331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5" presetClass="entr" presetSubtype="0"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anim calcmode="lin" valueType="num">
                                      <p:cBhvr>
                                        <p:cTn id="23" dur="1000" fill="hold"/>
                                        <p:tgtEl>
                                          <p:spTgt spid="13315">
                                            <p:txEl>
                                              <p:pRg st="5" end="5"/>
                                            </p:txEl>
                                          </p:spTgt>
                                        </p:tgtEl>
                                        <p:attrNameLst>
                                          <p:attrName>ppt_w</p:attrName>
                                        </p:attrNameLst>
                                      </p:cBhvr>
                                      <p:tavLst>
                                        <p:tav tm="0">
                                          <p:val>
                                            <p:strVal val="#ppt_w*0.70"/>
                                          </p:val>
                                        </p:tav>
                                        <p:tav tm="100000">
                                          <p:val>
                                            <p:strVal val="#ppt_w"/>
                                          </p:val>
                                        </p:tav>
                                      </p:tavLst>
                                    </p:anim>
                                    <p:anim calcmode="lin" valueType="num">
                                      <p:cBhvr>
                                        <p:cTn id="24" dur="1000" fill="hold"/>
                                        <p:tgtEl>
                                          <p:spTgt spid="13315">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13315">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nodeType="clickEffect">
                                  <p:stCondLst>
                                    <p:cond delay="0"/>
                                  </p:stCondLst>
                                  <p:childTnLst>
                                    <p:set>
                                      <p:cBhvr>
                                        <p:cTn id="29" dur="1" fill="hold">
                                          <p:stCondLst>
                                            <p:cond delay="0"/>
                                          </p:stCondLst>
                                        </p:cTn>
                                        <p:tgtEl>
                                          <p:spTgt spid="13315">
                                            <p:txEl>
                                              <p:pRg st="6" end="6"/>
                                            </p:txEl>
                                          </p:spTgt>
                                        </p:tgtEl>
                                        <p:attrNameLst>
                                          <p:attrName>style.visibility</p:attrName>
                                        </p:attrNameLst>
                                      </p:cBhvr>
                                      <p:to>
                                        <p:strVal val="visible"/>
                                      </p:to>
                                    </p:set>
                                    <p:anim calcmode="lin" valueType="num">
                                      <p:cBhvr>
                                        <p:cTn id="30" dur="1000" fill="hold"/>
                                        <p:tgtEl>
                                          <p:spTgt spid="13315">
                                            <p:txEl>
                                              <p:pRg st="6" end="6"/>
                                            </p:txEl>
                                          </p:spTgt>
                                        </p:tgtEl>
                                        <p:attrNameLst>
                                          <p:attrName>ppt_w</p:attrName>
                                        </p:attrNameLst>
                                      </p:cBhvr>
                                      <p:tavLst>
                                        <p:tav tm="0">
                                          <p:val>
                                            <p:strVal val="#ppt_w*0.70"/>
                                          </p:val>
                                        </p:tav>
                                        <p:tav tm="100000">
                                          <p:val>
                                            <p:strVal val="#ppt_w"/>
                                          </p:val>
                                        </p:tav>
                                      </p:tavLst>
                                    </p:anim>
                                    <p:anim calcmode="lin" valueType="num">
                                      <p:cBhvr>
                                        <p:cTn id="31" dur="1000" fill="hold"/>
                                        <p:tgtEl>
                                          <p:spTgt spid="13315">
                                            <p:txEl>
                                              <p:pRg st="6" end="6"/>
                                            </p:txEl>
                                          </p:spTgt>
                                        </p:tgtEl>
                                        <p:attrNameLst>
                                          <p:attrName>ppt_h</p:attrName>
                                        </p:attrNameLst>
                                      </p:cBhvr>
                                      <p:tavLst>
                                        <p:tav tm="0">
                                          <p:val>
                                            <p:strVal val="#ppt_h"/>
                                          </p:val>
                                        </p:tav>
                                        <p:tav tm="100000">
                                          <p:val>
                                            <p:strVal val="#ppt_h"/>
                                          </p:val>
                                        </p:tav>
                                      </p:tavLst>
                                    </p:anim>
                                    <p:animEffect transition="in" filter="fade">
                                      <p:cBhvr>
                                        <p:cTn id="32" dur="1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49530</TotalTime>
  <Words>2694</Words>
  <Application>Microsoft Office PowerPoint</Application>
  <PresentationFormat>Widescreen</PresentationFormat>
  <Paragraphs>300</Paragraphs>
  <Slides>44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4" baseType="lpstr">
      <vt:lpstr>Arial</vt:lpstr>
      <vt:lpstr>Bradley Hand ITC</vt:lpstr>
      <vt:lpstr>Calibri</vt:lpstr>
      <vt:lpstr>Cambria Math</vt:lpstr>
      <vt:lpstr>Times</vt:lpstr>
      <vt:lpstr>Times New Roman</vt:lpstr>
      <vt:lpstr>Wingdings</vt:lpstr>
      <vt:lpstr>Default Design</vt:lpstr>
      <vt:lpstr>Chart</vt:lpstr>
      <vt:lpstr>Equation</vt:lpstr>
      <vt:lpstr>Detector Backgrounds for Electron Colliders</vt:lpstr>
      <vt:lpstr>New Collider Designs</vt:lpstr>
      <vt:lpstr>Interaction Regions</vt:lpstr>
      <vt:lpstr>New designs</vt:lpstr>
      <vt:lpstr>Issues for Modern IR Designs</vt:lpstr>
      <vt:lpstr>IR Design Concerns (2)</vt:lpstr>
      <vt:lpstr>IR Final Focus Magnets</vt:lpstr>
      <vt:lpstr>The Final Focus magnets (2) </vt:lpstr>
      <vt:lpstr>More IR Design Issues</vt:lpstr>
      <vt:lpstr>PowerPoint Presentation</vt:lpstr>
      <vt:lpstr>PowerPoint Presentation</vt:lpstr>
      <vt:lpstr>Still More IR Design Background Issues</vt:lpstr>
      <vt:lpstr>Backgrounds</vt:lpstr>
      <vt:lpstr>SR</vt:lpstr>
      <vt:lpstr>Photon Energy Spectrum</vt:lpstr>
      <vt:lpstr>SR Masking</vt:lpstr>
      <vt:lpstr>Scattered photons</vt:lpstr>
      <vt:lpstr>BGB, Coulomb and Touschek</vt:lpstr>
      <vt:lpstr>Crossing Angle Collisions</vt:lpstr>
      <vt:lpstr>Large Crossing angle</vt:lpstr>
      <vt:lpstr>Design Techniques</vt:lpstr>
      <vt:lpstr>Techniques (2)</vt:lpstr>
      <vt:lpstr>Beam tails</vt:lpstr>
      <vt:lpstr>Beam Tails</vt:lpstr>
      <vt:lpstr>Calculated beam tail distribution for the SuperB LER</vt:lpstr>
      <vt:lpstr>Techniques (3)</vt:lpstr>
      <vt:lpstr>Luminosity backgrounds</vt:lpstr>
      <vt:lpstr>Low-energy e+e- pair production</vt:lpstr>
      <vt:lpstr>Radiative Bhabhas</vt:lpstr>
      <vt:lpstr>B-factories: PEP-II</vt:lpstr>
      <vt:lpstr>B-factories: KEKB</vt:lpstr>
      <vt:lpstr>The KEK Super B-factory</vt:lpstr>
      <vt:lpstr>SuperKEKB IR design</vt:lpstr>
      <vt:lpstr>eP Colliders</vt:lpstr>
      <vt:lpstr>eP Design Concerns</vt:lpstr>
      <vt:lpstr>Radiative bhabhas for eP colliders</vt:lpstr>
      <vt:lpstr>eP Designs (JLEIC)</vt:lpstr>
      <vt:lpstr>JLEIC IR Design</vt:lpstr>
      <vt:lpstr>eP Designs (eRHIC)</vt:lpstr>
      <vt:lpstr>eRHIC</vt:lpstr>
      <vt:lpstr>eP Designs (LHeC)</vt:lpstr>
      <vt:lpstr>Summary</vt:lpstr>
      <vt:lpstr>Conclusion</vt:lpstr>
      <vt:lpstr>Thank you!</vt:lpstr>
    </vt:vector>
  </TitlesOfParts>
  <Company>Stanford Linear Accelerator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Region Designs for Electron Colliders</dc:title>
  <dc:creator>Mike</dc:creator>
  <cp:lastModifiedBy>Michael Sullivan</cp:lastModifiedBy>
  <cp:revision>151</cp:revision>
  <dcterms:created xsi:type="dcterms:W3CDTF">2011-08-16T19:43:08Z</dcterms:created>
  <dcterms:modified xsi:type="dcterms:W3CDTF">2019-04-03T22:50:32Z</dcterms:modified>
</cp:coreProperties>
</file>