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54"/>
  </p:notesMasterIdLst>
  <p:sldIdLst>
    <p:sldId id="300" r:id="rId5"/>
    <p:sldId id="355" r:id="rId6"/>
    <p:sldId id="409" r:id="rId7"/>
    <p:sldId id="369" r:id="rId8"/>
    <p:sldId id="370" r:id="rId9"/>
    <p:sldId id="371" r:id="rId10"/>
    <p:sldId id="372" r:id="rId11"/>
    <p:sldId id="410" r:id="rId12"/>
    <p:sldId id="376" r:id="rId13"/>
    <p:sldId id="377" r:id="rId14"/>
    <p:sldId id="383" r:id="rId15"/>
    <p:sldId id="378" r:id="rId16"/>
    <p:sldId id="379" r:id="rId17"/>
    <p:sldId id="380" r:id="rId18"/>
    <p:sldId id="411" r:id="rId19"/>
    <p:sldId id="382" r:id="rId20"/>
    <p:sldId id="361" r:id="rId21"/>
    <p:sldId id="412" r:id="rId22"/>
    <p:sldId id="338" r:id="rId23"/>
    <p:sldId id="332" r:id="rId24"/>
    <p:sldId id="310" r:id="rId25"/>
    <p:sldId id="325" r:id="rId26"/>
    <p:sldId id="341" r:id="rId27"/>
    <p:sldId id="333" r:id="rId28"/>
    <p:sldId id="413" r:id="rId29"/>
    <p:sldId id="358" r:id="rId30"/>
    <p:sldId id="359" r:id="rId31"/>
    <p:sldId id="414" r:id="rId32"/>
    <p:sldId id="360" r:id="rId33"/>
    <p:sldId id="416" r:id="rId34"/>
    <p:sldId id="348" r:id="rId35"/>
    <p:sldId id="349" r:id="rId36"/>
    <p:sldId id="402" r:id="rId37"/>
    <p:sldId id="398" r:id="rId38"/>
    <p:sldId id="415" r:id="rId39"/>
    <p:sldId id="390" r:id="rId40"/>
    <p:sldId id="392" r:id="rId41"/>
    <p:sldId id="357" r:id="rId42"/>
    <p:sldId id="334" r:id="rId43"/>
    <p:sldId id="337" r:id="rId44"/>
    <p:sldId id="393" r:id="rId45"/>
    <p:sldId id="394" r:id="rId46"/>
    <p:sldId id="399" r:id="rId47"/>
    <p:sldId id="403" r:id="rId48"/>
    <p:sldId id="404" r:id="rId49"/>
    <p:sldId id="405" r:id="rId50"/>
    <p:sldId id="406" r:id="rId51"/>
    <p:sldId id="407" r:id="rId52"/>
    <p:sldId id="408"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8443" autoAdjust="0"/>
  </p:normalViewPr>
  <p:slideViewPr>
    <p:cSldViewPr snapToGrid="0">
      <p:cViewPr varScale="1">
        <p:scale>
          <a:sx n="145" d="100"/>
          <a:sy n="145" d="100"/>
        </p:scale>
        <p:origin x="216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AF751-047C-48C0-B0B4-521A7D6F44D2}" type="datetimeFigureOut">
              <a:rPr lang="en-US" smtClean="0"/>
              <a:t>3/29/2019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8165B-EE07-4416-B7AE-6C176750197B}" type="slidenum">
              <a:rPr lang="en-US" smtClean="0"/>
              <a:t>‹#›</a:t>
            </a:fld>
            <a:endParaRPr lang="en-US"/>
          </a:p>
        </p:txBody>
      </p:sp>
    </p:spTree>
    <p:extLst>
      <p:ext uri="{BB962C8B-B14F-4D97-AF65-F5344CB8AC3E}">
        <p14:creationId xmlns:p14="http://schemas.microsoft.com/office/powerpoint/2010/main" val="48498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B141A-D04E-DD49-88DC-EFA90428BA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854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machine with 5ns spacing means I take</a:t>
            </a:r>
            <a:r>
              <a:rPr lang="en-US" baseline="0" dirty="0" smtClean="0"/>
              <a:t> one single 200 MHz bucket and put a Gaussian in it. So minimum possible frequency is 200MHz.</a:t>
            </a:r>
          </a:p>
          <a:p>
            <a:r>
              <a:rPr lang="en-US" baseline="0" dirty="0" smtClean="0"/>
              <a:t>72 bunches with 25ns spacing means I take the empty buckets of the full machine (h=4620) and I overlay 72 bunches with 25ns spacing, keeping the rest of the empty machine.</a:t>
            </a:r>
            <a:endParaRPr lang="en-US" dirty="0"/>
          </a:p>
        </p:txBody>
      </p:sp>
      <p:sp>
        <p:nvSpPr>
          <p:cNvPr id="4" name="Slide Number Placeholder 3"/>
          <p:cNvSpPr>
            <a:spLocks noGrp="1"/>
          </p:cNvSpPr>
          <p:nvPr>
            <p:ph type="sldNum" sz="quarter" idx="10"/>
          </p:nvPr>
        </p:nvSpPr>
        <p:spPr/>
        <p:txBody>
          <a:bodyPr/>
          <a:lstStyle/>
          <a:p>
            <a:fld id="{EDC8165B-EE07-4416-B7AE-6C176750197B}" type="slidenum">
              <a:rPr lang="en-US" smtClean="0"/>
              <a:t>23</a:t>
            </a:fld>
            <a:endParaRPr lang="en-US"/>
          </a:p>
        </p:txBody>
      </p:sp>
    </p:spTree>
    <p:extLst>
      <p:ext uri="{BB962C8B-B14F-4D97-AF65-F5344CB8AC3E}">
        <p14:creationId xmlns:p14="http://schemas.microsoft.com/office/powerpoint/2010/main" val="707877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DC8165B-EE07-4416-B7AE-6C176750197B}" type="slidenum">
              <a:rPr lang="en-US" smtClean="0"/>
              <a:t>33</a:t>
            </a:fld>
            <a:endParaRPr lang="en-US"/>
          </a:p>
        </p:txBody>
      </p:sp>
    </p:spTree>
    <p:extLst>
      <p:ext uri="{BB962C8B-B14F-4D97-AF65-F5344CB8AC3E}">
        <p14:creationId xmlns:p14="http://schemas.microsoft.com/office/powerpoint/2010/main" val="36435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DC8165B-EE07-4416-B7AE-6C176750197B}" type="slidenum">
              <a:rPr lang="en-US" smtClean="0"/>
              <a:t>34</a:t>
            </a:fld>
            <a:endParaRPr lang="en-US"/>
          </a:p>
        </p:txBody>
      </p:sp>
    </p:spTree>
    <p:extLst>
      <p:ext uri="{BB962C8B-B14F-4D97-AF65-F5344CB8AC3E}">
        <p14:creationId xmlns:p14="http://schemas.microsoft.com/office/powerpoint/2010/main" val="240913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42950"/>
            <a:ext cx="4933950" cy="37004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2BD87FC-1CE7-47D8-A25E-E8A3FBE035E7}" type="slidenum">
              <a:rPr lang="en-GB" smtClean="0"/>
              <a:pPr/>
              <a:t>4</a:t>
            </a:fld>
            <a:endParaRPr lang="en-GB"/>
          </a:p>
        </p:txBody>
      </p:sp>
    </p:spTree>
    <p:extLst>
      <p:ext uri="{BB962C8B-B14F-4D97-AF65-F5344CB8AC3E}">
        <p14:creationId xmlns:p14="http://schemas.microsoft.com/office/powerpoint/2010/main" val="178409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5</a:t>
            </a:fld>
            <a:endParaRPr lang="fr-FR"/>
          </a:p>
        </p:txBody>
      </p:sp>
    </p:spTree>
    <p:extLst>
      <p:ext uri="{BB962C8B-B14F-4D97-AF65-F5344CB8AC3E}">
        <p14:creationId xmlns:p14="http://schemas.microsoft.com/office/powerpoint/2010/main" val="376357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DC8165B-EE07-4416-B7AE-6C176750197B}" type="slidenum">
              <a:rPr lang="en-US" smtClean="0"/>
              <a:t>6</a:t>
            </a:fld>
            <a:endParaRPr lang="en-US"/>
          </a:p>
        </p:txBody>
      </p:sp>
    </p:spTree>
    <p:extLst>
      <p:ext uri="{BB962C8B-B14F-4D97-AF65-F5344CB8AC3E}">
        <p14:creationId xmlns:p14="http://schemas.microsoft.com/office/powerpoint/2010/main" val="419376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Shape 24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1" indent="0" rtl="0">
              <a:spcBef>
                <a:spcPts val="0"/>
              </a:spcBef>
              <a:spcAft>
                <a:spcPts val="0"/>
              </a:spcAft>
              <a:buNone/>
            </a:pPr>
            <a:endParaRPr/>
          </a:p>
        </p:txBody>
      </p:sp>
      <p:sp>
        <p:nvSpPr>
          <p:cNvPr id="246" name="Shape 24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2625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901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DQW </a:t>
            </a:r>
            <a:r>
              <a:rPr lang="en-GB" sz="1200" kern="1200" dirty="0" err="1" smtClean="0">
                <a:solidFill>
                  <a:schemeClr val="tx1"/>
                </a:solidFill>
                <a:effectLst/>
                <a:latin typeface="+mn-lt"/>
                <a:ea typeface="+mn-ea"/>
                <a:cs typeface="+mn-cs"/>
              </a:rPr>
              <a:t>cryomodule</a:t>
            </a:r>
            <a:r>
              <a:rPr lang="en-GB" sz="1200" kern="1200" dirty="0" smtClean="0">
                <a:solidFill>
                  <a:schemeClr val="tx1"/>
                </a:solidFill>
                <a:effectLst/>
                <a:latin typeface="+mn-lt"/>
                <a:ea typeface="+mn-ea"/>
                <a:cs typeface="+mn-cs"/>
              </a:rPr>
              <a:t> was installed in the SPS without any high power test on the surface -&gt; first MDs were much perturbed by hardware commissioning: </a:t>
            </a:r>
            <a:r>
              <a:rPr lang="en-GB" sz="1200" kern="1200" dirty="0" err="1" smtClean="0">
                <a:solidFill>
                  <a:schemeClr val="tx1"/>
                </a:solidFill>
                <a:effectLst/>
                <a:latin typeface="+mn-lt"/>
                <a:ea typeface="+mn-ea"/>
                <a:cs typeface="+mn-cs"/>
              </a:rPr>
              <a:t>cryo</a:t>
            </a:r>
            <a:r>
              <a:rPr lang="en-GB" sz="1200" kern="1200" dirty="0" smtClean="0">
                <a:solidFill>
                  <a:schemeClr val="tx1"/>
                </a:solidFill>
                <a:effectLst/>
                <a:latin typeface="+mn-lt"/>
                <a:ea typeface="+mn-ea"/>
                <a:cs typeface="+mn-cs"/>
              </a:rPr>
              <a:t> problem  ( 4.5 K vs. 2 K), time needed to condition the cavity, TX problems  (non linearity at low power), LLRF problems  (understanding and curing </a:t>
            </a:r>
            <a:r>
              <a:rPr lang="en-GB" sz="1200" kern="1200" dirty="0" err="1" smtClean="0">
                <a:solidFill>
                  <a:schemeClr val="tx1"/>
                </a:solidFill>
                <a:effectLst/>
                <a:latin typeface="+mn-lt"/>
                <a:ea typeface="+mn-ea"/>
                <a:cs typeface="+mn-cs"/>
              </a:rPr>
              <a:t>ponderomotive</a:t>
            </a:r>
            <a:r>
              <a:rPr lang="en-GB" sz="1200" kern="1200" dirty="0" smtClean="0">
                <a:solidFill>
                  <a:schemeClr val="tx1"/>
                </a:solidFill>
                <a:effectLst/>
                <a:latin typeface="+mn-lt"/>
                <a:ea typeface="+mn-ea"/>
                <a:cs typeface="+mn-cs"/>
              </a:rPr>
              <a:t> oscillations, direct coupling of beam to antenna). </a:t>
            </a:r>
            <a:endParaRPr lang="en-GB" dirty="0"/>
          </a:p>
        </p:txBody>
      </p:sp>
      <p:sp>
        <p:nvSpPr>
          <p:cNvPr id="4" name="Slide Number Placeholder 3"/>
          <p:cNvSpPr>
            <a:spLocks noGrp="1"/>
          </p:cNvSpPr>
          <p:nvPr>
            <p:ph type="sldNum" sz="quarter" idx="10"/>
          </p:nvPr>
        </p:nvSpPr>
        <p:spPr/>
        <p:txBody>
          <a:bodyPr/>
          <a:lstStyle/>
          <a:p>
            <a:fld id="{EDC8165B-EE07-4416-B7AE-6C176750197B}" type="slidenum">
              <a:rPr lang="en-US" smtClean="0"/>
              <a:t>16</a:t>
            </a:fld>
            <a:endParaRPr lang="en-US"/>
          </a:p>
        </p:txBody>
      </p:sp>
    </p:spTree>
    <p:extLst>
      <p:ext uri="{BB962C8B-B14F-4D97-AF65-F5344CB8AC3E}">
        <p14:creationId xmlns:p14="http://schemas.microsoft.com/office/powerpoint/2010/main" val="1776591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C8165B-EE07-4416-B7AE-6C176750197B}" type="slidenum">
              <a:rPr lang="en-US" smtClean="0"/>
              <a:t>17</a:t>
            </a:fld>
            <a:endParaRPr lang="en-US"/>
          </a:p>
        </p:txBody>
      </p:sp>
    </p:spTree>
    <p:extLst>
      <p:ext uri="{BB962C8B-B14F-4D97-AF65-F5344CB8AC3E}">
        <p14:creationId xmlns:p14="http://schemas.microsoft.com/office/powerpoint/2010/main" val="2738377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machine with 5ns spacing means I take</a:t>
            </a:r>
            <a:r>
              <a:rPr lang="en-US" baseline="0" dirty="0" smtClean="0"/>
              <a:t> one single 200 MHz bucket and put a Gaussian in it. So minimum possible frequency is 200MHz.</a:t>
            </a:r>
          </a:p>
          <a:p>
            <a:r>
              <a:rPr lang="en-US" baseline="0" dirty="0" smtClean="0"/>
              <a:t>72 bunches with 25ns spacing means I take the empty buckets of the full machine (h=4620) and I overlay 72 bunches with 25ns spacing, keeping the rest of the empty machine.</a:t>
            </a:r>
            <a:endParaRPr lang="en-US" dirty="0"/>
          </a:p>
        </p:txBody>
      </p:sp>
      <p:sp>
        <p:nvSpPr>
          <p:cNvPr id="4" name="Slide Number Placeholder 3"/>
          <p:cNvSpPr>
            <a:spLocks noGrp="1"/>
          </p:cNvSpPr>
          <p:nvPr>
            <p:ph type="sldNum" sz="quarter" idx="10"/>
          </p:nvPr>
        </p:nvSpPr>
        <p:spPr/>
        <p:txBody>
          <a:bodyPr/>
          <a:lstStyle/>
          <a:p>
            <a:fld id="{EDC8165B-EE07-4416-B7AE-6C176750197B}" type="slidenum">
              <a:rPr lang="en-US" smtClean="0"/>
              <a:t>22</a:t>
            </a:fld>
            <a:endParaRPr lang="en-US"/>
          </a:p>
        </p:txBody>
      </p:sp>
    </p:spTree>
    <p:extLst>
      <p:ext uri="{BB962C8B-B14F-4D97-AF65-F5344CB8AC3E}">
        <p14:creationId xmlns:p14="http://schemas.microsoft.com/office/powerpoint/2010/main" val="13294933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smtClean="0"/>
              <a:t>Presentation title - line 1 - Arial 30pt - bold HiLumi dark grey - line 2</a:t>
            </a:r>
            <a:br>
              <a:rPr lang="en-GB" noProof="0" smtClean="0"/>
            </a:br>
            <a:r>
              <a:rPr lang="en-GB" noProof="0" smtClean="0"/>
              <a:t>line 3</a:t>
            </a:r>
            <a:br>
              <a:rPr lang="en-GB" noProof="0" smtClean="0"/>
            </a:br>
            <a:r>
              <a:rPr lang="en-GB" noProof="0" smtClean="0"/>
              <a:t>line 4   </a:t>
            </a:r>
            <a:endParaRPr lang="en-GB" noProof="0"/>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n-US" noProof="0" smtClean="0"/>
              <a:t>First Beam Dynamics Results with Crab Cavities - Lee Carver</a:t>
            </a:r>
            <a:endParaRPr lang="en-GB" noProof="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smtClean="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457200" y="60714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7" name="Image 4" descr="CERN-logo_outline.jpg"/>
          <p:cNvPicPr>
            <a:picLocks noChangeAspect="1"/>
          </p:cNvPicPr>
          <p:nvPr userDrawn="1"/>
        </p:nvPicPr>
        <p:blipFill>
          <a:blip r:embed="rId4"/>
          <a:stretch>
            <a:fillRect/>
          </a:stretch>
        </p:blipFill>
        <p:spPr>
          <a:xfrm>
            <a:off x="377190" y="5946775"/>
            <a:ext cx="613410" cy="603250"/>
          </a:xfrm>
          <a:prstGeom prst="rect">
            <a:avLst/>
          </a:prstGeom>
        </p:spPr>
      </p:pic>
    </p:spTree>
    <p:extLst>
      <p:ext uri="{BB962C8B-B14F-4D97-AF65-F5344CB8AC3E}">
        <p14:creationId xmlns:p14="http://schemas.microsoft.com/office/powerpoint/2010/main" val="3315786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1905000" y="6356350"/>
            <a:ext cx="6627000" cy="360000"/>
          </a:xfrm>
        </p:spPr>
        <p:txBody>
          <a:bodyPr/>
          <a:lstStyle/>
          <a:p>
            <a:r>
              <a:rPr lang="en-US" noProof="0" smtClean="0"/>
              <a:t>First Beam Dynamics Results with Crab Cavities - Lee Carver</a:t>
            </a:r>
            <a:endParaRPr lang="en-GB" noProof="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grpSp>
        <p:nvGrpSpPr>
          <p:cNvPr id="8" name="Grouper 7"/>
          <p:cNvGrpSpPr/>
          <p:nvPr userDrawn="1"/>
        </p:nvGrpSpPr>
        <p:grpSpPr>
          <a:xfrm>
            <a:off x="1440000" y="6300000"/>
            <a:ext cx="457200" cy="457200"/>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ZoneTexte 9"/>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3"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extLst>
      <p:ext uri="{BB962C8B-B14F-4D97-AF65-F5344CB8AC3E}">
        <p14:creationId xmlns:p14="http://schemas.microsoft.com/office/powerpoint/2010/main" val="2340578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1905000" y="6356350"/>
            <a:ext cx="6627000" cy="360000"/>
          </a:xfrm>
        </p:spPr>
        <p:txBody>
          <a:bodyPr/>
          <a:lstStyle/>
          <a:p>
            <a:r>
              <a:rPr lang="en-US" noProof="0" smtClean="0"/>
              <a:t>First Beam Dynamics Results with Crab Cavities - Lee Carver</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grpSp>
        <p:nvGrpSpPr>
          <p:cNvPr id="11" name="Grouper 10"/>
          <p:cNvGrpSpPr/>
          <p:nvPr userDrawn="1"/>
        </p:nvGrpSpPr>
        <p:grpSpPr>
          <a:xfrm>
            <a:off x="1440000" y="6300000"/>
            <a:ext cx="457200" cy="457200"/>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4"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extLst>
      <p:ext uri="{BB962C8B-B14F-4D97-AF65-F5344CB8AC3E}">
        <p14:creationId xmlns:p14="http://schemas.microsoft.com/office/powerpoint/2010/main" val="47250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1905000" y="6356350"/>
            <a:ext cx="6627000" cy="360000"/>
          </a:xfrm>
        </p:spPr>
        <p:txBody>
          <a:bodyPr/>
          <a:lstStyle/>
          <a:p>
            <a:r>
              <a:rPr lang="en-US" noProof="0" smtClean="0"/>
              <a:t>First Beam Dynamics Results with Crab Cavities - Lee Carver</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grpSp>
        <p:nvGrpSpPr>
          <p:cNvPr id="7" name="Grouper 6"/>
          <p:cNvGrpSpPr/>
          <p:nvPr userDrawn="1"/>
        </p:nvGrpSpPr>
        <p:grpSpPr>
          <a:xfrm>
            <a:off x="1440000" y="6300000"/>
            <a:ext cx="457200" cy="457200"/>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ZoneTexte 8"/>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0"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extLst>
      <p:ext uri="{BB962C8B-B14F-4D97-AF65-F5344CB8AC3E}">
        <p14:creationId xmlns:p14="http://schemas.microsoft.com/office/powerpoint/2010/main" val="57015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n-US" noProof="0" smtClean="0"/>
              <a:t>First Beam Dynamics Results with Crab Cavities - Lee Carver</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grpSp>
        <p:nvGrpSpPr>
          <p:cNvPr id="6" name="Grouper 5"/>
          <p:cNvGrpSpPr/>
          <p:nvPr userDrawn="1"/>
        </p:nvGrpSpPr>
        <p:grpSpPr>
          <a:xfrm>
            <a:off x="1440000" y="6300000"/>
            <a:ext cx="457200" cy="457200"/>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ZoneTexte 7"/>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9"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extLst>
      <p:ext uri="{BB962C8B-B14F-4D97-AF65-F5344CB8AC3E}">
        <p14:creationId xmlns:p14="http://schemas.microsoft.com/office/powerpoint/2010/main" val="4010930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p>
            <a:r>
              <a:rPr lang="en-US" noProof="0" smtClean="0"/>
              <a:t>First Beam Dynamics Results with Crab Cavities - Lee Carver</a:t>
            </a:r>
            <a:endParaRPr lang="en-GB" noProof="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smtClean="0"/>
              <a:t>Image title</a:t>
            </a:r>
            <a:endParaRPr lang="en-GB" dirty="0"/>
          </a:p>
        </p:txBody>
      </p:sp>
      <p:grpSp>
        <p:nvGrpSpPr>
          <p:cNvPr id="10" name="Grouper 9"/>
          <p:cNvGrpSpPr/>
          <p:nvPr userDrawn="1"/>
        </p:nvGrpSpPr>
        <p:grpSpPr>
          <a:xfrm>
            <a:off x="1440000" y="63000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3"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extLst>
      <p:ext uri="{BB962C8B-B14F-4D97-AF65-F5344CB8AC3E}">
        <p14:creationId xmlns:p14="http://schemas.microsoft.com/office/powerpoint/2010/main" val="3873581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351800" y="6356350"/>
            <a:ext cx="6440400" cy="360000"/>
          </a:xfrm>
        </p:spPr>
        <p:txBody>
          <a:bodyPr/>
          <a:lstStyle/>
          <a:p>
            <a:r>
              <a:rPr lang="en-US" noProof="0" smtClean="0"/>
              <a:t>First Beam Dynamics Results with Crab Cavities - Lee Carver</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smtClean="0"/>
              <a:t>Credits if needed: reference 1, reference 2 ...</a:t>
            </a:r>
            <a:endParaRPr lang="en-GB" noProof="0"/>
          </a:p>
        </p:txBody>
      </p:sp>
      <p:grpSp>
        <p:nvGrpSpPr>
          <p:cNvPr id="9" name="Grouper 8"/>
          <p:cNvGrpSpPr/>
          <p:nvPr userDrawn="1"/>
        </p:nvGrpSpPr>
        <p:grpSpPr>
          <a:xfrm>
            <a:off x="457200" y="6071400"/>
            <a:ext cx="457200" cy="457200"/>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pic>
        <p:nvPicPr>
          <p:cNvPr id="14" name="Image 4" descr="CERN-logo_outline.jpg"/>
          <p:cNvPicPr>
            <a:picLocks noChangeAspect="1"/>
          </p:cNvPicPr>
          <p:nvPr userDrawn="1"/>
        </p:nvPicPr>
        <p:blipFill>
          <a:blip r:embed="rId4"/>
          <a:stretch>
            <a:fillRect/>
          </a:stretch>
        </p:blipFill>
        <p:spPr>
          <a:xfrm>
            <a:off x="377190" y="5946775"/>
            <a:ext cx="613410" cy="603250"/>
          </a:xfrm>
          <a:prstGeom prst="rect">
            <a:avLst/>
          </a:prstGeom>
        </p:spPr>
      </p:pic>
    </p:spTree>
    <p:extLst>
      <p:ext uri="{BB962C8B-B14F-4D97-AF65-F5344CB8AC3E}">
        <p14:creationId xmlns:p14="http://schemas.microsoft.com/office/powerpoint/2010/main" val="227477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noProof="0" smtClean="0"/>
              <a:t>First Beam Dynamics Results with Crab Cavities - Lee Carver</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13856944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dico.cern.ch/event/80042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NUL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0.png"/><Relationship Id="rId7" Type="http://schemas.openxmlformats.org/officeDocument/2006/relationships/image" Target="../media/image2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10.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0.png"/><Relationship Id="rId7" Type="http://schemas.openxmlformats.org/officeDocument/2006/relationships/image" Target="../media/image2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10.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docs.google.com/document/d/1kpqnNSXJv7Ro7iQ6OtxvnT4EUOSfYEWxjqUxqEZVIG0/edi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NUL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https://journals.aps.org/prab/abstract/10.1103/PhysRevSTAB.18.101001"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wmf"/><Relationship Id="rId5" Type="http://schemas.openxmlformats.org/officeDocument/2006/relationships/oleObject" Target="../embeddings/oleObject2.bin"/><Relationship Id="rId4" Type="http://schemas.openxmlformats.org/officeDocument/2006/relationships/image" Target="../media/image48.w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extLst/>
          </p:nvPr>
        </p:nvSpPr>
        <p:spPr>
          <a:xfrm>
            <a:off x="900392" y="2819400"/>
            <a:ext cx="7200000" cy="1800000"/>
          </a:xfrm>
        </p:spPr>
        <p:txBody>
          <a:bodyPr/>
          <a:lstStyle/>
          <a:p>
            <a:r>
              <a:rPr lang="en-US" dirty="0" smtClean="0">
                <a:solidFill>
                  <a:schemeClr val="accent1">
                    <a:lumMod val="75000"/>
                  </a:schemeClr>
                </a:solidFill>
              </a:rPr>
              <a:t>First Proton Beam Dynamics Results with Crab Cavities</a:t>
            </a:r>
            <a:endParaRPr lang="en-GB" dirty="0"/>
          </a:p>
        </p:txBody>
      </p:sp>
      <p:sp>
        <p:nvSpPr>
          <p:cNvPr id="3" name="Sous-titre 2"/>
          <p:cNvSpPr>
            <a:spLocks noGrp="1"/>
          </p:cNvSpPr>
          <p:nvPr>
            <p:ph type="subTitle" idx="1"/>
            <p:extLst/>
          </p:nvPr>
        </p:nvSpPr>
        <p:spPr>
          <a:xfrm>
            <a:off x="900393" y="3802076"/>
            <a:ext cx="6802607" cy="1993509"/>
          </a:xfrm>
        </p:spPr>
        <p:txBody>
          <a:bodyPr vert="horz" lIns="0" tIns="0" rIns="0" bIns="0" rtlCol="0" anchor="t">
            <a:normAutofit/>
          </a:bodyPr>
          <a:lstStyle/>
          <a:p>
            <a:r>
              <a:rPr lang="en-GB" b="1" dirty="0" smtClean="0"/>
              <a:t>Lee Carver</a:t>
            </a:r>
          </a:p>
          <a:p>
            <a:r>
              <a:rPr lang="en-GB" sz="1400" dirty="0" smtClean="0"/>
              <a:t>A. </a:t>
            </a:r>
            <a:r>
              <a:rPr lang="en-GB" sz="1400" dirty="0" err="1" smtClean="0"/>
              <a:t>Alekou</a:t>
            </a:r>
            <a:r>
              <a:rPr lang="en-GB" sz="1400" dirty="0" smtClean="0"/>
              <a:t>, F. Antoniou, R. Appleby, H. </a:t>
            </a:r>
            <a:r>
              <a:rPr lang="en-GB" sz="1400" dirty="0" err="1" smtClean="0"/>
              <a:t>Bartosik</a:t>
            </a:r>
            <a:r>
              <a:rPr lang="en-GB" sz="1400" dirty="0" smtClean="0"/>
              <a:t>, P. </a:t>
            </a:r>
            <a:r>
              <a:rPr lang="en-GB" sz="1400" dirty="0" err="1" smtClean="0"/>
              <a:t>Baudrenghein</a:t>
            </a:r>
            <a:r>
              <a:rPr lang="en-GB" sz="1400" dirty="0" smtClean="0"/>
              <a:t>, T. </a:t>
            </a:r>
            <a:r>
              <a:rPr lang="en-GB" sz="1400" dirty="0" err="1" smtClean="0"/>
              <a:t>Bohl</a:t>
            </a:r>
            <a:r>
              <a:rPr lang="en-GB" sz="1400" dirty="0" smtClean="0"/>
              <a:t>, G. Burt, R. </a:t>
            </a:r>
            <a:r>
              <a:rPr lang="en-GB" sz="1400" dirty="0" err="1" smtClean="0"/>
              <a:t>Calaga</a:t>
            </a:r>
            <a:r>
              <a:rPr lang="en-GB" sz="1400" dirty="0" smtClean="0"/>
              <a:t>, M. Carla’, A. </a:t>
            </a:r>
            <a:r>
              <a:rPr lang="en-GB" sz="1400" dirty="0" err="1" smtClean="0"/>
              <a:t>Castilla</a:t>
            </a:r>
            <a:r>
              <a:rPr lang="en-GB" sz="1400" dirty="0" smtClean="0"/>
              <a:t>, S. </a:t>
            </a:r>
            <a:r>
              <a:rPr lang="en-GB" sz="1400" dirty="0" err="1" smtClean="0"/>
              <a:t>Cettour</a:t>
            </a:r>
            <a:r>
              <a:rPr lang="en-GB" sz="1400" dirty="0" smtClean="0"/>
              <a:t> Cave, A. Dexter, T. Jones, E. Jordan,  V. </a:t>
            </a:r>
            <a:r>
              <a:rPr lang="en-GB" sz="1400" dirty="0" err="1" smtClean="0"/>
              <a:t>Kain</a:t>
            </a:r>
            <a:r>
              <a:rPr lang="en-GB" sz="1400" dirty="0" smtClean="0"/>
              <a:t>, T. </a:t>
            </a:r>
            <a:r>
              <a:rPr lang="en-GB" sz="1400" dirty="0" err="1" smtClean="0"/>
              <a:t>Levens</a:t>
            </a:r>
            <a:r>
              <a:rPr lang="en-GB" sz="1400" dirty="0" smtClean="0"/>
              <a:t>, B. Lindstrom, T. </a:t>
            </a:r>
            <a:r>
              <a:rPr lang="en-GB" sz="1400" dirty="0" err="1" smtClean="0"/>
              <a:t>Mastoridis</a:t>
            </a:r>
            <a:r>
              <a:rPr lang="en-GB" sz="1400" dirty="0" smtClean="0"/>
              <a:t>, J. Mitchell, G. </a:t>
            </a:r>
            <a:r>
              <a:rPr lang="en-GB" sz="1400" dirty="0" err="1" smtClean="0"/>
              <a:t>Papotti</a:t>
            </a:r>
            <a:r>
              <a:rPr lang="en-GB" sz="1400" dirty="0" smtClean="0"/>
              <a:t>, S. </a:t>
            </a:r>
            <a:r>
              <a:rPr lang="en-GB" sz="1400" dirty="0" err="1" smtClean="0"/>
              <a:t>Pattalwar</a:t>
            </a:r>
            <a:r>
              <a:rPr lang="en-GB" sz="1400" dirty="0" smtClean="0"/>
              <a:t>, N. Shipman, N. Templeton,  N. </a:t>
            </a:r>
            <a:r>
              <a:rPr lang="en-GB" sz="1400" dirty="0" err="1" smtClean="0"/>
              <a:t>Triantafyllou</a:t>
            </a:r>
            <a:r>
              <a:rPr lang="en-GB" sz="1400" dirty="0" smtClean="0"/>
              <a:t>, S. </a:t>
            </a:r>
            <a:r>
              <a:rPr lang="en-GB" sz="1400" dirty="0" err="1" smtClean="0"/>
              <a:t>Verdu</a:t>
            </a:r>
            <a:r>
              <a:rPr lang="en-GB" sz="1400" dirty="0" smtClean="0"/>
              <a:t> Andres, C. </a:t>
            </a:r>
            <a:r>
              <a:rPr lang="en-GB" sz="1400" dirty="0" err="1" smtClean="0"/>
              <a:t>Welsch</a:t>
            </a:r>
            <a:r>
              <a:rPr lang="en-GB" sz="1400" dirty="0" smtClean="0"/>
              <a:t>, D. </a:t>
            </a:r>
            <a:r>
              <a:rPr lang="en-GB" sz="1400" dirty="0" err="1" smtClean="0"/>
              <a:t>Wollmann</a:t>
            </a:r>
            <a:r>
              <a:rPr lang="en-GB" sz="1400" dirty="0" smtClean="0"/>
              <a:t>, E. </a:t>
            </a:r>
            <a:r>
              <a:rPr lang="en-GB" sz="1400" dirty="0" err="1" smtClean="0"/>
              <a:t>Yamakawa</a:t>
            </a:r>
            <a:endParaRPr lang="en-GB" sz="1400" dirty="0" smtClean="0"/>
          </a:p>
          <a:p>
            <a:r>
              <a:rPr lang="en-US" sz="1600" b="1" dirty="0" smtClean="0">
                <a:solidFill>
                  <a:srgbClr val="FF0000"/>
                </a:solidFill>
              </a:rPr>
              <a:t>Material for this presentation summarized from more detailed </a:t>
            </a:r>
            <a:r>
              <a:rPr lang="en-US" sz="1600" b="1" dirty="0">
                <a:solidFill>
                  <a:srgbClr val="FF0000"/>
                </a:solidFill>
              </a:rPr>
              <a:t>BE seminar: </a:t>
            </a:r>
            <a:r>
              <a:rPr lang="en-US" sz="1600" b="1" dirty="0">
                <a:solidFill>
                  <a:srgbClr val="FF0000"/>
                </a:solidFill>
                <a:hlinkClick r:id="rId3"/>
              </a:rPr>
              <a:t>https://indico.cern.ch/event/800428</a:t>
            </a:r>
            <a:r>
              <a:rPr lang="en-US" sz="1600" b="1" dirty="0" smtClean="0">
                <a:solidFill>
                  <a:srgbClr val="FF0000"/>
                </a:solidFill>
                <a:hlinkClick r:id="rId3"/>
              </a:rPr>
              <a:t>/</a:t>
            </a:r>
            <a:r>
              <a:rPr lang="en-US" sz="1600" b="1" dirty="0" smtClean="0">
                <a:solidFill>
                  <a:srgbClr val="FF0000"/>
                </a:solidFill>
              </a:rPr>
              <a:t> </a:t>
            </a:r>
            <a:endParaRPr lang="en-GB" sz="1600" b="1" dirty="0">
              <a:solidFill>
                <a:srgbClr val="FF0000"/>
              </a:solidFill>
            </a:endParaRPr>
          </a:p>
          <a:p>
            <a:endParaRPr lang="en-GB" b="1" dirty="0" smtClean="0"/>
          </a:p>
        </p:txBody>
      </p:sp>
      <p:sp>
        <p:nvSpPr>
          <p:cNvPr id="4" name="Espace réservé du texte 3"/>
          <p:cNvSpPr>
            <a:spLocks noGrp="1"/>
          </p:cNvSpPr>
          <p:nvPr>
            <p:ph type="body" sz="quarter" idx="14"/>
          </p:nvPr>
        </p:nvSpPr>
        <p:spPr/>
        <p:txBody>
          <a:bodyPr/>
          <a:lstStyle/>
          <a:p>
            <a:r>
              <a:rPr lang="en-GB" dirty="0"/>
              <a:t>1</a:t>
            </a:r>
            <a:r>
              <a:rPr lang="en-GB" dirty="0" smtClean="0"/>
              <a:t> April 2019 </a:t>
            </a:r>
            <a:r>
              <a:rPr lang="en-GB" dirty="0"/>
              <a:t>- CERN</a:t>
            </a:r>
          </a:p>
        </p:txBody>
      </p:sp>
      <p:pic>
        <p:nvPicPr>
          <p:cNvPr id="5" name="Image 4" descr="CERN-logo_outline.jpg"/>
          <p:cNvPicPr>
            <a:picLocks noChangeAspect="1"/>
          </p:cNvPicPr>
          <p:nvPr/>
        </p:nvPicPr>
        <p:blipFill>
          <a:blip r:embed="rId4"/>
          <a:stretch>
            <a:fillRect/>
          </a:stretch>
        </p:blipFill>
        <p:spPr>
          <a:xfrm>
            <a:off x="377189" y="5946775"/>
            <a:ext cx="613411" cy="60325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437" y="414867"/>
            <a:ext cx="3576171" cy="2017184"/>
          </a:xfrm>
          <a:prstGeom prst="rect">
            <a:avLst/>
          </a:prstGeom>
        </p:spPr>
      </p:pic>
    </p:spTree>
    <p:extLst>
      <p:ext uri="{BB962C8B-B14F-4D97-AF65-F5344CB8AC3E}">
        <p14:creationId xmlns:p14="http://schemas.microsoft.com/office/powerpoint/2010/main" val="2116373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371" y="3289955"/>
            <a:ext cx="4350576" cy="3262931"/>
          </a:xfrm>
          <a:prstGeom prst="rect">
            <a:avLst/>
          </a:prstGeom>
        </p:spPr>
      </p:pic>
      <p:sp>
        <p:nvSpPr>
          <p:cNvPr id="2" name="Title 1"/>
          <p:cNvSpPr>
            <a:spLocks noGrp="1"/>
          </p:cNvSpPr>
          <p:nvPr>
            <p:ph type="title"/>
          </p:nvPr>
        </p:nvSpPr>
        <p:spPr/>
        <p:txBody>
          <a:bodyPr/>
          <a:lstStyle/>
          <a:p>
            <a:r>
              <a:rPr lang="en-GB" dirty="0" smtClean="0"/>
              <a:t>Crab-RF </a:t>
            </a:r>
            <a:r>
              <a:rPr lang="en-GB" dirty="0" err="1" smtClean="0"/>
              <a:t>Sychronisation</a:t>
            </a:r>
            <a:endParaRPr lang="en-GB" dirty="0"/>
          </a:p>
        </p:txBody>
      </p:sp>
      <p:sp>
        <p:nvSpPr>
          <p:cNvPr id="3" name="Content Placeholder 2"/>
          <p:cNvSpPr>
            <a:spLocks noGrp="1"/>
          </p:cNvSpPr>
          <p:nvPr>
            <p:ph idx="1"/>
          </p:nvPr>
        </p:nvSpPr>
        <p:spPr>
          <a:xfrm>
            <a:off x="612000" y="898301"/>
            <a:ext cx="7920000" cy="4906963"/>
          </a:xfrm>
        </p:spPr>
        <p:txBody>
          <a:bodyPr>
            <a:normAutofit/>
          </a:bodyPr>
          <a:lstStyle/>
          <a:p>
            <a:r>
              <a:rPr lang="en-GB" sz="2133" dirty="0"/>
              <a:t>Crab cavity </a:t>
            </a:r>
            <a:r>
              <a:rPr lang="en-GB" sz="2133" dirty="0" smtClean="0"/>
              <a:t>RF </a:t>
            </a:r>
            <a:r>
              <a:rPr lang="en-GB" sz="2133" dirty="0"/>
              <a:t>set point from BA6 to </a:t>
            </a:r>
            <a:r>
              <a:rPr lang="en-GB" sz="2133" dirty="0" smtClean="0"/>
              <a:t>BA3 (several km away)</a:t>
            </a:r>
            <a:endParaRPr lang="en-GB" sz="2133" dirty="0"/>
          </a:p>
          <a:p>
            <a:r>
              <a:rPr lang="en-GB" sz="2133" dirty="0"/>
              <a:t>CC ~400 </a:t>
            </a:r>
            <a:r>
              <a:rPr lang="en-GB" sz="2133" dirty="0" smtClean="0"/>
              <a:t>MHz - narrow, </a:t>
            </a:r>
            <a:r>
              <a:rPr lang="en-GB" sz="2133" dirty="0"/>
              <a:t>SPS RF ~200 </a:t>
            </a:r>
            <a:r>
              <a:rPr lang="en-GB" sz="2133" dirty="0" smtClean="0"/>
              <a:t>MHz - broad</a:t>
            </a:r>
            <a:endParaRPr lang="en-GB" sz="2133" dirty="0"/>
          </a:p>
          <a:p>
            <a:r>
              <a:rPr lang="en-GB" sz="2133" dirty="0" smtClean="0"/>
              <a:t>Re-phasing of SPS RF to become synchronous with CC RF. </a:t>
            </a:r>
            <a:endParaRPr lang="en-GB" sz="2133" dirty="0"/>
          </a:p>
          <a:p>
            <a:r>
              <a:rPr lang="en-GB" sz="2133" dirty="0" smtClean="0"/>
              <a:t>Occurs at the beginning of every 26 GeV cycle (normally ~1s after injection).</a:t>
            </a:r>
          </a:p>
          <a:p>
            <a:r>
              <a:rPr lang="en-GB" sz="2133" dirty="0" smtClean="0"/>
              <a:t>Occurs at the end of the ramp for every 270 </a:t>
            </a:r>
            <a:r>
              <a:rPr lang="en-GB" sz="2133" smtClean="0"/>
              <a:t>GeV cycle </a:t>
            </a:r>
            <a:r>
              <a:rPr lang="en-GB" sz="2133" dirty="0" smtClean="0"/>
              <a:t>(normally ~1s after reaching flat top). </a:t>
            </a:r>
            <a:endParaRPr lang="en-GB" sz="2133"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10</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581719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Calculation of Orbit from Crab Kick</a:t>
            </a:r>
            <a:endParaRPr lang="en-GB" dirty="0"/>
          </a:p>
        </p:txBody>
      </p:sp>
      <p:sp>
        <p:nvSpPr>
          <p:cNvPr id="3" name="Content Placeholder 2"/>
          <p:cNvSpPr>
            <a:spLocks noGrp="1"/>
          </p:cNvSpPr>
          <p:nvPr>
            <p:ph idx="1"/>
          </p:nvPr>
        </p:nvSpPr>
        <p:spPr>
          <a:xfrm>
            <a:off x="612000" y="822885"/>
            <a:ext cx="7920000" cy="5522820"/>
          </a:xfrm>
        </p:spPr>
        <p:txBody>
          <a:bodyPr>
            <a:normAutofit/>
          </a:bodyPr>
          <a:lstStyle/>
          <a:p>
            <a:r>
              <a:rPr lang="en-GB" sz="1800" dirty="0" smtClean="0"/>
              <a:t>Closed orbit at location </a:t>
            </a:r>
            <a:r>
              <a:rPr lang="en-GB" sz="1800" dirty="0" err="1" smtClean="0"/>
              <a:t>i</a:t>
            </a:r>
            <a:r>
              <a:rPr lang="en-GB" sz="1800" dirty="0" smtClean="0"/>
              <a:t> caused by a kick at location j. </a:t>
            </a:r>
            <a:r>
              <a:rPr lang="el-GR" sz="1800" dirty="0" smtClean="0">
                <a:cs typeface="Times New Roman" panose="02020603050405020304" pitchFamily="18" charset="0"/>
              </a:rPr>
              <a:t>β</a:t>
            </a:r>
            <a:r>
              <a:rPr lang="en-US" sz="1800" dirty="0" smtClean="0">
                <a:cs typeface="Times New Roman" panose="02020603050405020304" pitchFamily="18" charset="0"/>
              </a:rPr>
              <a:t> is the beta function at the specific location, </a:t>
            </a:r>
            <a:r>
              <a:rPr lang="el-GR" sz="1800" dirty="0" smtClean="0">
                <a:cs typeface="Arial" panose="020B0604020202020204" pitchFamily="34" charset="0"/>
              </a:rPr>
              <a:t>ψ</a:t>
            </a:r>
            <a:r>
              <a:rPr lang="en-US" sz="1800" dirty="0" smtClean="0">
                <a:cs typeface="Arial" panose="020B0604020202020204" pitchFamily="34" charset="0"/>
              </a:rPr>
              <a:t> is the phase (in tune units), </a:t>
            </a:r>
            <a:r>
              <a:rPr lang="el-GR" sz="1800" dirty="0" smtClean="0">
                <a:latin typeface="Arial" panose="020B0604020202020204" pitchFamily="34" charset="0"/>
                <a:cs typeface="Arial" panose="020B0604020202020204" pitchFamily="34" charset="0"/>
              </a:rPr>
              <a:t>θ</a:t>
            </a:r>
            <a:r>
              <a:rPr lang="en-US" sz="1800" dirty="0" smtClean="0">
                <a:latin typeface="Arial" panose="020B0604020202020204" pitchFamily="34" charset="0"/>
                <a:cs typeface="Arial" panose="020B0604020202020204" pitchFamily="34" charset="0"/>
              </a:rPr>
              <a:t> is the kick, Q is the tune. </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For only one kick at the location of the crab cavity, where V</a:t>
            </a:r>
            <a:r>
              <a:rPr lang="en-US" sz="1800" baseline="-25000" dirty="0" smtClean="0">
                <a:latin typeface="Arial" panose="020B0604020202020204" pitchFamily="34" charset="0"/>
                <a:cs typeface="Arial" panose="020B0604020202020204" pitchFamily="34" charset="0"/>
              </a:rPr>
              <a:t>1</a:t>
            </a:r>
            <a:r>
              <a:rPr lang="en-US" sz="1800" dirty="0" smtClean="0">
                <a:latin typeface="Arial" panose="020B0604020202020204" pitchFamily="34" charset="0"/>
                <a:cs typeface="Arial" panose="020B0604020202020204" pitchFamily="34" charset="0"/>
              </a:rPr>
              <a:t> and V</a:t>
            </a:r>
            <a:r>
              <a:rPr lang="en-US" sz="1800" baseline="-25000" dirty="0" smtClean="0">
                <a:latin typeface="Arial" panose="020B0604020202020204" pitchFamily="34" charset="0"/>
                <a:cs typeface="Arial" panose="020B0604020202020204" pitchFamily="34" charset="0"/>
              </a:rPr>
              <a:t>2</a:t>
            </a:r>
            <a:r>
              <a:rPr lang="en-US" sz="1800" dirty="0" smtClean="0">
                <a:latin typeface="Arial" panose="020B0604020202020204" pitchFamily="34" charset="0"/>
                <a:cs typeface="Arial" panose="020B0604020202020204" pitchFamily="34" charset="0"/>
              </a:rPr>
              <a:t> are the cavity voltages, </a:t>
            </a:r>
            <a:r>
              <a:rPr lang="el-GR" sz="1800" dirty="0" smtClean="0">
                <a:latin typeface="Arial" panose="020B0604020202020204" pitchFamily="34" charset="0"/>
                <a:cs typeface="Arial" panose="020B0604020202020204" pitchFamily="34" charset="0"/>
              </a:rPr>
              <a:t>φ</a:t>
            </a:r>
            <a:r>
              <a:rPr lang="en-US" sz="1800" baseline="-25000" dirty="0" smtClean="0">
                <a:latin typeface="Arial" panose="020B0604020202020204" pitchFamily="34" charset="0"/>
                <a:cs typeface="Arial" panose="020B0604020202020204" pitchFamily="34" charset="0"/>
              </a:rPr>
              <a:t>1</a:t>
            </a:r>
            <a:r>
              <a:rPr lang="en-US" sz="1800" dirty="0" smtClean="0">
                <a:latin typeface="Arial" panose="020B0604020202020204" pitchFamily="34" charset="0"/>
                <a:cs typeface="Arial" panose="020B0604020202020204" pitchFamily="34" charset="0"/>
              </a:rPr>
              <a:t> and </a:t>
            </a:r>
            <a:r>
              <a:rPr lang="el-GR" sz="1800" dirty="0" smtClean="0">
                <a:latin typeface="Arial" panose="020B0604020202020204" pitchFamily="34" charset="0"/>
                <a:cs typeface="Arial" panose="020B0604020202020204" pitchFamily="34" charset="0"/>
              </a:rPr>
              <a:t>φ</a:t>
            </a:r>
            <a:r>
              <a:rPr lang="en-US" sz="1800" baseline="-25000" dirty="0" smtClean="0">
                <a:latin typeface="Arial" panose="020B0604020202020204" pitchFamily="34" charset="0"/>
                <a:cs typeface="Arial" panose="020B0604020202020204" pitchFamily="34" charset="0"/>
              </a:rPr>
              <a:t>2</a:t>
            </a:r>
            <a:r>
              <a:rPr lang="en-US" sz="1800" dirty="0" smtClean="0">
                <a:latin typeface="Arial" panose="020B0604020202020204" pitchFamily="34" charset="0"/>
                <a:cs typeface="Arial" panose="020B0604020202020204" pitchFamily="34" charset="0"/>
              </a:rPr>
              <a:t> are the cavity phases and E is the beam energy.</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For optics information at crab cavities and diagnostic devices, see backup.</a:t>
            </a:r>
            <a:endParaRPr lang="en-GB" sz="1800" dirty="0" smtClean="0"/>
          </a:p>
        </p:txBody>
      </p:sp>
      <p:sp>
        <p:nvSpPr>
          <p:cNvPr id="4" name="Slide Number Placeholder 3"/>
          <p:cNvSpPr>
            <a:spLocks noGrp="1"/>
          </p:cNvSpPr>
          <p:nvPr>
            <p:ph type="sldNum" sz="quarter" idx="12"/>
          </p:nvPr>
        </p:nvSpPr>
        <p:spPr/>
        <p:txBody>
          <a:bodyPr/>
          <a:lstStyle/>
          <a:p>
            <a:fld id="{BFDCA1C4-9514-7B4F-976F-D92F7E296653}" type="slidenum">
              <a:rPr lang="fr-FR" smtClean="0"/>
              <a:pPr/>
              <a:t>11</a:t>
            </a:fld>
            <a:endParaRPr lang="fr-FR"/>
          </a:p>
        </p:txBody>
      </p:sp>
      <p:pic>
        <p:nvPicPr>
          <p:cNvPr id="5" name="Picture 4"/>
          <p:cNvPicPr>
            <a:picLocks noChangeAspect="1"/>
          </p:cNvPicPr>
          <p:nvPr/>
        </p:nvPicPr>
        <p:blipFill>
          <a:blip r:embed="rId2"/>
          <a:stretch>
            <a:fillRect/>
          </a:stretch>
        </p:blipFill>
        <p:spPr>
          <a:xfrm>
            <a:off x="1594808" y="1804407"/>
            <a:ext cx="5702593" cy="9779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404" y="4980956"/>
            <a:ext cx="5867400" cy="36235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8483" y="3977829"/>
            <a:ext cx="2648907" cy="709051"/>
          </a:xfrm>
          <a:prstGeom prst="rect">
            <a:avLst/>
          </a:prstGeom>
        </p:spPr>
      </p:pic>
      <p:sp>
        <p:nvSpPr>
          <p:cNvPr id="6" name="Footer Placeholder 5"/>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663077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Head-Tail Monitor</a:t>
            </a:r>
            <a:endParaRPr lang="en-GB" dirty="0"/>
          </a:p>
        </p:txBody>
      </p:sp>
      <p:sp>
        <p:nvSpPr>
          <p:cNvPr id="3" name="Content Placeholder 2"/>
          <p:cNvSpPr>
            <a:spLocks noGrp="1"/>
          </p:cNvSpPr>
          <p:nvPr>
            <p:ph idx="1"/>
          </p:nvPr>
        </p:nvSpPr>
        <p:spPr>
          <a:xfrm>
            <a:off x="612000" y="898301"/>
            <a:ext cx="7920000" cy="5324700"/>
          </a:xfrm>
        </p:spPr>
        <p:txBody>
          <a:bodyPr>
            <a:normAutofit lnSpcReduction="10000"/>
          </a:bodyPr>
          <a:lstStyle/>
          <a:p>
            <a:r>
              <a:rPr lang="en-GB" sz="2133" dirty="0"/>
              <a:t>The Head-Tail monitor gives two data sets</a:t>
            </a:r>
          </a:p>
          <a:p>
            <a:pPr lvl="1"/>
            <a:r>
              <a:rPr lang="en-GB" sz="1733" dirty="0"/>
              <a:t>A sigma (or sum)  signal, which is the longitudinal line density for a given window (often ~10,000 turns with 100ps sampling)</a:t>
            </a:r>
          </a:p>
          <a:p>
            <a:pPr lvl="1"/>
            <a:r>
              <a:rPr lang="en-GB" sz="1733" dirty="0"/>
              <a:t>A delta (or difference) signal, which is a measure of the transverse offset within the bunch. </a:t>
            </a:r>
          </a:p>
          <a:p>
            <a:pPr lvl="1"/>
            <a:endParaRPr lang="en-GB" sz="1733" dirty="0"/>
          </a:p>
          <a:p>
            <a:r>
              <a:rPr lang="en-GB" sz="2133" dirty="0"/>
              <a:t>When synchronised with the main </a:t>
            </a:r>
            <a:r>
              <a:rPr lang="en-GB" sz="2133" dirty="0" err="1"/>
              <a:t>rf</a:t>
            </a:r>
            <a:r>
              <a:rPr lang="en-GB" sz="2133" dirty="0"/>
              <a:t>, the crab signal vanishes into the baseline signal.</a:t>
            </a:r>
          </a:p>
          <a:p>
            <a:pPr lvl="1"/>
            <a:r>
              <a:rPr lang="en-GB" sz="1733" dirty="0"/>
              <a:t>Need to remove the baseline without removing the crab signal.</a:t>
            </a:r>
          </a:p>
          <a:p>
            <a:endParaRPr lang="en-GB" sz="2133" dirty="0"/>
          </a:p>
          <a:p>
            <a:r>
              <a:rPr lang="en-GB" sz="2133" dirty="0"/>
              <a:t>Step 1: Calculate baseline from delta signal acquired </a:t>
            </a:r>
            <a:r>
              <a:rPr lang="en-GB" sz="2133" b="1" dirty="0">
                <a:solidFill>
                  <a:srgbClr val="FF0000"/>
                </a:solidFill>
              </a:rPr>
              <a:t>before</a:t>
            </a:r>
            <a:r>
              <a:rPr lang="en-GB" sz="2133" dirty="0">
                <a:solidFill>
                  <a:srgbClr val="FF0000"/>
                </a:solidFill>
              </a:rPr>
              <a:t> </a:t>
            </a:r>
            <a:r>
              <a:rPr lang="en-GB" sz="2133" b="1" dirty="0">
                <a:solidFill>
                  <a:srgbClr val="FF0000"/>
                </a:solidFill>
              </a:rPr>
              <a:t>synchronisation</a:t>
            </a:r>
            <a:r>
              <a:rPr lang="en-GB" sz="2133" dirty="0"/>
              <a:t>.</a:t>
            </a:r>
          </a:p>
          <a:p>
            <a:endParaRPr lang="en-GB" sz="2133" dirty="0"/>
          </a:p>
          <a:p>
            <a:r>
              <a:rPr lang="en-GB" sz="2133" dirty="0"/>
              <a:t>Step 2: Take delta signal acquisitions of interest and subtract baseline. Divide by the sum signal and apply normalisation factor to acquire intra-bunch offset in mm.</a:t>
            </a:r>
          </a:p>
        </p:txBody>
      </p:sp>
      <p:sp>
        <p:nvSpPr>
          <p:cNvPr id="4" name="Footer Placeholder 3"/>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12</a:t>
            </a:fld>
            <a:endParaRPr lang="fr-FR"/>
          </a:p>
        </p:txBody>
      </p:sp>
    </p:spTree>
    <p:extLst>
      <p:ext uri="{BB962C8B-B14F-4D97-AF65-F5344CB8AC3E}">
        <p14:creationId xmlns:p14="http://schemas.microsoft.com/office/powerpoint/2010/main" val="616019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Head-Tail Monitor</a:t>
            </a:r>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700" t="49855" r="1456" b="11498"/>
          <a:stretch/>
        </p:blipFill>
        <p:spPr>
          <a:xfrm>
            <a:off x="4288905" y="3758610"/>
            <a:ext cx="4541079" cy="220440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0465" t="48954" r="1584" b="9307"/>
          <a:stretch/>
        </p:blipFill>
        <p:spPr>
          <a:xfrm>
            <a:off x="4288905" y="900001"/>
            <a:ext cx="4541079" cy="2408036"/>
          </a:xfrm>
          <a:prstGeom prst="rect">
            <a:avLst/>
          </a:prstGeom>
        </p:spPr>
      </p:pic>
      <p:sp>
        <p:nvSpPr>
          <p:cNvPr id="8" name="TextBox 7"/>
          <p:cNvSpPr txBox="1"/>
          <p:nvPr/>
        </p:nvSpPr>
        <p:spPr>
          <a:xfrm>
            <a:off x="228506" y="1001782"/>
            <a:ext cx="3954028" cy="1569660"/>
          </a:xfrm>
          <a:prstGeom prst="rect">
            <a:avLst/>
          </a:prstGeom>
          <a:noFill/>
        </p:spPr>
        <p:txBody>
          <a:bodyPr wrap="square" rtlCol="0">
            <a:spAutoFit/>
          </a:bodyPr>
          <a:lstStyle/>
          <a:p>
            <a:pPr marL="380990" indent="-380990">
              <a:buClr>
                <a:schemeClr val="accent6"/>
              </a:buClr>
              <a:buFont typeface="Wingdings" panose="05000000000000000000" pitchFamily="2" charset="2"/>
              <a:buChar char="§"/>
            </a:pPr>
            <a:r>
              <a:rPr lang="en-US" sz="2400" dirty="0"/>
              <a:t>Example of delta signal without baseline removal. Crabbing is in here somewhere…</a:t>
            </a:r>
          </a:p>
        </p:txBody>
      </p:sp>
      <p:sp>
        <p:nvSpPr>
          <p:cNvPr id="9" name="TextBox 8"/>
          <p:cNvSpPr txBox="1"/>
          <p:nvPr/>
        </p:nvSpPr>
        <p:spPr>
          <a:xfrm>
            <a:off x="228506" y="2963706"/>
            <a:ext cx="4125844" cy="3046988"/>
          </a:xfrm>
          <a:prstGeom prst="rect">
            <a:avLst/>
          </a:prstGeom>
          <a:noFill/>
        </p:spPr>
        <p:txBody>
          <a:bodyPr wrap="square" rtlCol="0">
            <a:spAutoFit/>
          </a:bodyPr>
          <a:lstStyle/>
          <a:p>
            <a:pPr marL="380990" indent="-380990">
              <a:buClr>
                <a:schemeClr val="accent6"/>
              </a:buClr>
              <a:buFont typeface="Wingdings" panose="05000000000000000000" pitchFamily="2" charset="2"/>
              <a:buChar char="§"/>
            </a:pPr>
            <a:r>
              <a:rPr lang="en-US" sz="2400" dirty="0"/>
              <a:t>Example of delta signal when cavity is </a:t>
            </a:r>
            <a:r>
              <a:rPr lang="en-US" sz="2400" u="sng" dirty="0"/>
              <a:t>not synchronous</a:t>
            </a:r>
            <a:r>
              <a:rPr lang="en-US" sz="2400" dirty="0"/>
              <a:t> with beam. The baseline can be removed without affecting the crab signal because we only remove the average signal.</a:t>
            </a:r>
          </a:p>
        </p:txBody>
      </p:sp>
      <p:sp>
        <p:nvSpPr>
          <p:cNvPr id="10" name="Footer Placeholder 9"/>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11" name="Slide Number Placeholder 10"/>
          <p:cNvSpPr>
            <a:spLocks noGrp="1"/>
          </p:cNvSpPr>
          <p:nvPr>
            <p:ph type="sldNum" sz="quarter" idx="12"/>
          </p:nvPr>
        </p:nvSpPr>
        <p:spPr/>
        <p:txBody>
          <a:bodyPr/>
          <a:lstStyle/>
          <a:p>
            <a:fld id="{BFDCA1C4-9514-7B4F-976F-D92F7E296653}" type="slidenum">
              <a:rPr lang="fr-FR" smtClean="0"/>
              <a:pPr/>
              <a:t>13</a:t>
            </a:fld>
            <a:endParaRPr lang="fr-FR"/>
          </a:p>
        </p:txBody>
      </p:sp>
    </p:spTree>
    <p:extLst>
      <p:ext uri="{BB962C8B-B14F-4D97-AF65-F5344CB8AC3E}">
        <p14:creationId xmlns:p14="http://schemas.microsoft.com/office/powerpoint/2010/main" val="4267824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Head-Tail Monitor</a:t>
            </a:r>
            <a:endParaRPr lang="en-GB" dirty="0"/>
          </a:p>
        </p:txBody>
      </p:sp>
      <p:sp>
        <p:nvSpPr>
          <p:cNvPr id="8" name="TextBox 7"/>
          <p:cNvSpPr txBox="1"/>
          <p:nvPr/>
        </p:nvSpPr>
        <p:spPr>
          <a:xfrm>
            <a:off x="341612" y="1084545"/>
            <a:ext cx="3975653" cy="1569660"/>
          </a:xfrm>
          <a:prstGeom prst="rect">
            <a:avLst/>
          </a:prstGeom>
          <a:noFill/>
        </p:spPr>
        <p:txBody>
          <a:bodyPr wrap="square" rtlCol="0">
            <a:spAutoFit/>
          </a:bodyPr>
          <a:lstStyle/>
          <a:p>
            <a:pPr marL="380990" indent="-380990">
              <a:buClr>
                <a:schemeClr val="accent6"/>
              </a:buClr>
              <a:buFont typeface="Wingdings" panose="05000000000000000000" pitchFamily="2" charset="2"/>
              <a:buChar char="§"/>
            </a:pPr>
            <a:r>
              <a:rPr lang="en-US" sz="2400" dirty="0"/>
              <a:t>Dividing delta signal (with subtracted baseline) with sum signal gives intra-bunch offset.</a:t>
            </a:r>
          </a:p>
        </p:txBody>
      </p:sp>
      <p:sp>
        <p:nvSpPr>
          <p:cNvPr id="9" name="TextBox 8"/>
          <p:cNvSpPr txBox="1"/>
          <p:nvPr/>
        </p:nvSpPr>
        <p:spPr>
          <a:xfrm>
            <a:off x="264763" y="2709319"/>
            <a:ext cx="4134958" cy="3416320"/>
          </a:xfrm>
          <a:prstGeom prst="rect">
            <a:avLst/>
          </a:prstGeom>
          <a:noFill/>
        </p:spPr>
        <p:txBody>
          <a:bodyPr wrap="square" rtlCol="0">
            <a:spAutoFit/>
          </a:bodyPr>
          <a:lstStyle/>
          <a:p>
            <a:pPr marL="380990" indent="-380990">
              <a:buClr>
                <a:schemeClr val="accent6"/>
              </a:buClr>
              <a:buFont typeface="Wingdings" panose="05000000000000000000" pitchFamily="2" charset="2"/>
              <a:buChar char="§"/>
            </a:pPr>
            <a:r>
              <a:rPr lang="en-US" sz="2400" dirty="0"/>
              <a:t>Take the measured profile in z. Assume a Gaussian profile in y with sigma taken from </a:t>
            </a:r>
            <a:r>
              <a:rPr lang="en-US" sz="2400" dirty="0" err="1"/>
              <a:t>wirescan</a:t>
            </a:r>
            <a:r>
              <a:rPr lang="en-US" sz="2400" dirty="0"/>
              <a:t>.</a:t>
            </a:r>
          </a:p>
          <a:p>
            <a:pPr marL="380990" indent="-380990">
              <a:buClr>
                <a:schemeClr val="accent6"/>
              </a:buClr>
              <a:buFont typeface="Wingdings" panose="05000000000000000000" pitchFamily="2" charset="2"/>
              <a:buChar char="§"/>
            </a:pPr>
            <a:r>
              <a:rPr lang="en-US" sz="2400" dirty="0"/>
              <a:t>Modulate in z with intra-bunch offset.</a:t>
            </a:r>
          </a:p>
          <a:p>
            <a:pPr marL="380990" indent="-380990">
              <a:buClr>
                <a:schemeClr val="accent6"/>
              </a:buClr>
              <a:buFont typeface="Wingdings" panose="05000000000000000000" pitchFamily="2" charset="2"/>
              <a:buChar char="§"/>
            </a:pPr>
            <a:r>
              <a:rPr lang="en-US" sz="2400" dirty="0"/>
              <a:t>Make plot of reconstruction of crabbing!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48" y="3639609"/>
            <a:ext cx="4814953" cy="288897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9721" y="918086"/>
            <a:ext cx="3631987" cy="2723989"/>
          </a:xfrm>
          <a:prstGeom prst="rect">
            <a:avLst/>
          </a:prstGeom>
        </p:spPr>
      </p:pic>
      <p:sp>
        <p:nvSpPr>
          <p:cNvPr id="10" name="Slide Number Placeholder 9"/>
          <p:cNvSpPr>
            <a:spLocks noGrp="1"/>
          </p:cNvSpPr>
          <p:nvPr>
            <p:ph type="sldNum" sz="quarter" idx="12"/>
          </p:nvPr>
        </p:nvSpPr>
        <p:spPr/>
        <p:txBody>
          <a:bodyPr/>
          <a:lstStyle/>
          <a:p>
            <a:fld id="{BFDCA1C4-9514-7B4F-976F-D92F7E296653}" type="slidenum">
              <a:rPr lang="fr-FR" smtClean="0"/>
              <a:pPr/>
              <a:t>14</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150607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Outline</a:t>
            </a:r>
            <a:endParaRPr lang="en-GB" dirty="0"/>
          </a:p>
        </p:txBody>
      </p:sp>
      <p:sp>
        <p:nvSpPr>
          <p:cNvPr id="3" name="Content Placeholder 2"/>
          <p:cNvSpPr>
            <a:spLocks noGrp="1"/>
          </p:cNvSpPr>
          <p:nvPr>
            <p:ph idx="1"/>
          </p:nvPr>
        </p:nvSpPr>
        <p:spPr>
          <a:xfrm>
            <a:off x="612000" y="898301"/>
            <a:ext cx="7920000" cy="5522820"/>
          </a:xfrm>
        </p:spPr>
        <p:txBody>
          <a:bodyPr>
            <a:normAutofit/>
          </a:bodyPr>
          <a:lstStyle/>
          <a:p>
            <a:r>
              <a:rPr lang="en-GB" dirty="0" smtClean="0"/>
              <a:t>Introduction</a:t>
            </a:r>
          </a:p>
          <a:p>
            <a:r>
              <a:rPr lang="en-GB" dirty="0" smtClean="0"/>
              <a:t>Operational Setup</a:t>
            </a:r>
          </a:p>
          <a:p>
            <a:r>
              <a:rPr lang="en-GB" b="1" dirty="0" smtClean="0">
                <a:solidFill>
                  <a:srgbClr val="FF0000"/>
                </a:solidFill>
              </a:rPr>
              <a:t>MD Overview</a:t>
            </a:r>
          </a:p>
          <a:p>
            <a:r>
              <a:rPr lang="en-GB" dirty="0" smtClean="0"/>
              <a:t>Diagnostic Comparison</a:t>
            </a:r>
          </a:p>
          <a:p>
            <a:r>
              <a:rPr lang="en-GB" dirty="0" smtClean="0"/>
              <a:t>Cavity Transparency</a:t>
            </a:r>
          </a:p>
          <a:p>
            <a:r>
              <a:rPr lang="en-GB" dirty="0" smtClean="0"/>
              <a:t>Emittance Growth in Coast</a:t>
            </a:r>
          </a:p>
          <a:p>
            <a:r>
              <a:rPr lang="en-GB" dirty="0" smtClean="0"/>
              <a:t>Conclusions</a:t>
            </a:r>
          </a:p>
          <a:p>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15</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710974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 Overview</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611515651"/>
              </p:ext>
            </p:extLst>
          </p:nvPr>
        </p:nvGraphicFramePr>
        <p:xfrm>
          <a:off x="458419" y="900000"/>
          <a:ext cx="8490510" cy="5215788"/>
        </p:xfrm>
        <a:graphic>
          <a:graphicData uri="http://schemas.openxmlformats.org/drawingml/2006/table">
            <a:tbl>
              <a:tblPr firstRow="1" bandRow="1">
                <a:tableStyleId>{5C22544A-7EE6-4342-B048-85BDC9FD1C3A}</a:tableStyleId>
              </a:tblPr>
              <a:tblGrid>
                <a:gridCol w="714454">
                  <a:extLst>
                    <a:ext uri="{9D8B030D-6E8A-4147-A177-3AD203B41FA5}">
                      <a16:colId xmlns:a16="http://schemas.microsoft.com/office/drawing/2014/main" val="1843852812"/>
                    </a:ext>
                  </a:extLst>
                </a:gridCol>
                <a:gridCol w="2392070">
                  <a:extLst>
                    <a:ext uri="{9D8B030D-6E8A-4147-A177-3AD203B41FA5}">
                      <a16:colId xmlns:a16="http://schemas.microsoft.com/office/drawing/2014/main" val="247819980"/>
                    </a:ext>
                  </a:extLst>
                </a:gridCol>
                <a:gridCol w="1133856">
                  <a:extLst>
                    <a:ext uri="{9D8B030D-6E8A-4147-A177-3AD203B41FA5}">
                      <a16:colId xmlns:a16="http://schemas.microsoft.com/office/drawing/2014/main" val="2167925313"/>
                    </a:ext>
                  </a:extLst>
                </a:gridCol>
                <a:gridCol w="1419960">
                  <a:extLst>
                    <a:ext uri="{9D8B030D-6E8A-4147-A177-3AD203B41FA5}">
                      <a16:colId xmlns:a16="http://schemas.microsoft.com/office/drawing/2014/main" val="655099072"/>
                    </a:ext>
                  </a:extLst>
                </a:gridCol>
                <a:gridCol w="1335430">
                  <a:extLst>
                    <a:ext uri="{9D8B030D-6E8A-4147-A177-3AD203B41FA5}">
                      <a16:colId xmlns:a16="http://schemas.microsoft.com/office/drawing/2014/main" val="4025718127"/>
                    </a:ext>
                  </a:extLst>
                </a:gridCol>
                <a:gridCol w="1494740">
                  <a:extLst>
                    <a:ext uri="{9D8B030D-6E8A-4147-A177-3AD203B41FA5}">
                      <a16:colId xmlns:a16="http://schemas.microsoft.com/office/drawing/2014/main" val="3203032276"/>
                    </a:ext>
                  </a:extLst>
                </a:gridCol>
              </a:tblGrid>
              <a:tr h="550494">
                <a:tc>
                  <a:txBody>
                    <a:bodyPr/>
                    <a:lstStyle/>
                    <a:p>
                      <a:r>
                        <a:rPr lang="en-US" dirty="0" smtClean="0"/>
                        <a:t>MD#</a:t>
                      </a:r>
                      <a:endParaRPr lang="en-US" dirty="0"/>
                    </a:p>
                  </a:txBody>
                  <a:tcPr/>
                </a:tc>
                <a:tc>
                  <a:txBody>
                    <a:bodyPr/>
                    <a:lstStyle/>
                    <a:p>
                      <a:pPr algn="l"/>
                      <a:endParaRPr lang="en-US" dirty="0"/>
                    </a:p>
                  </a:txBody>
                  <a:tcPr/>
                </a:tc>
                <a:tc>
                  <a:txBody>
                    <a:bodyPr/>
                    <a:lstStyle/>
                    <a:p>
                      <a:pPr algn="ctr"/>
                      <a:r>
                        <a:rPr lang="en-US" dirty="0" smtClean="0"/>
                        <a:t>Cav1</a:t>
                      </a:r>
                    </a:p>
                    <a:p>
                      <a:pPr algn="ctr"/>
                      <a:r>
                        <a:rPr lang="en-US" dirty="0" smtClean="0"/>
                        <a:t>[MV[</a:t>
                      </a:r>
                      <a:endParaRPr lang="en-US" dirty="0"/>
                    </a:p>
                  </a:txBody>
                  <a:tcPr/>
                </a:tc>
                <a:tc>
                  <a:txBody>
                    <a:bodyPr/>
                    <a:lstStyle/>
                    <a:p>
                      <a:pPr algn="ctr"/>
                      <a:r>
                        <a:rPr lang="en-US" dirty="0" smtClean="0"/>
                        <a:t>Cav2</a:t>
                      </a:r>
                    </a:p>
                    <a:p>
                      <a:pPr algn="ctr"/>
                      <a:r>
                        <a:rPr lang="en-US" dirty="0" smtClean="0"/>
                        <a:t>[MV]</a:t>
                      </a:r>
                      <a:endParaRPr lang="en-US" dirty="0"/>
                    </a:p>
                  </a:txBody>
                  <a:tcPr/>
                </a:tc>
                <a:tc>
                  <a:txBody>
                    <a:bodyPr/>
                    <a:lstStyle/>
                    <a:p>
                      <a:pPr algn="ctr"/>
                      <a:r>
                        <a:rPr lang="en-US" dirty="0" smtClean="0"/>
                        <a:t>Temp</a:t>
                      </a:r>
                    </a:p>
                    <a:p>
                      <a:pPr algn="ctr"/>
                      <a:r>
                        <a:rPr lang="en-US" baseline="0" dirty="0" smtClean="0"/>
                        <a:t>[K]</a:t>
                      </a:r>
                      <a:endParaRPr lang="en-US" dirty="0"/>
                    </a:p>
                  </a:txBody>
                  <a:tcPr/>
                </a:tc>
                <a:tc>
                  <a:txBody>
                    <a:bodyPr/>
                    <a:lstStyle/>
                    <a:p>
                      <a:pPr algn="ctr"/>
                      <a:r>
                        <a:rPr lang="en-US" dirty="0" smtClean="0"/>
                        <a:t>Energy [GeV]</a:t>
                      </a:r>
                      <a:endParaRPr lang="en-US" dirty="0"/>
                    </a:p>
                  </a:txBody>
                  <a:tcPr/>
                </a:tc>
                <a:extLst>
                  <a:ext uri="{0D108BD9-81ED-4DB2-BD59-A6C34878D82A}">
                    <a16:rowId xmlns:a16="http://schemas.microsoft.com/office/drawing/2014/main" val="912227941"/>
                  </a:ext>
                </a:extLst>
              </a:tr>
              <a:tr h="550494">
                <a:tc>
                  <a:txBody>
                    <a:bodyPr/>
                    <a:lstStyle/>
                    <a:p>
                      <a:r>
                        <a:rPr lang="en-US" dirty="0" smtClean="0"/>
                        <a:t>1</a:t>
                      </a:r>
                      <a:endParaRPr lang="en-US" dirty="0"/>
                    </a:p>
                  </a:txBody>
                  <a:tcPr anchor="ctr"/>
                </a:tc>
                <a:tc>
                  <a:txBody>
                    <a:bodyPr/>
                    <a:lstStyle/>
                    <a:p>
                      <a:pPr algn="l"/>
                      <a:r>
                        <a:rPr lang="en-US" sz="1800" dirty="0" smtClean="0"/>
                        <a:t>First crabbing, phase and voltage scan</a:t>
                      </a:r>
                      <a:endParaRPr lang="en-US" dirty="0"/>
                    </a:p>
                  </a:txBody>
                  <a:tcPr anchor="ctr"/>
                </a:tc>
                <a:tc>
                  <a:txBody>
                    <a:bodyPr/>
                    <a:lstStyle/>
                    <a:p>
                      <a:pPr algn="ctr"/>
                      <a:r>
                        <a:rPr lang="en-US" dirty="0" smtClean="0"/>
                        <a:t>0.5</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solidFill>
                            <a:srgbClr val="FF0000"/>
                          </a:solidFill>
                        </a:rPr>
                        <a:t>4.5</a:t>
                      </a:r>
                      <a:endParaRPr lang="en-US" dirty="0">
                        <a:solidFill>
                          <a:srgbClr val="FF0000"/>
                        </a:solidFill>
                      </a:endParaRPr>
                    </a:p>
                  </a:txBody>
                  <a:tcPr anchor="ctr"/>
                </a:tc>
                <a:tc>
                  <a:txBody>
                    <a:bodyPr/>
                    <a:lstStyle/>
                    <a:p>
                      <a:pPr algn="ctr"/>
                      <a:r>
                        <a:rPr lang="en-US" dirty="0" smtClean="0"/>
                        <a:t>26</a:t>
                      </a:r>
                      <a:endParaRPr lang="en-US" dirty="0"/>
                    </a:p>
                  </a:txBody>
                  <a:tcPr anchor="ctr"/>
                </a:tc>
                <a:extLst>
                  <a:ext uri="{0D108BD9-81ED-4DB2-BD59-A6C34878D82A}">
                    <a16:rowId xmlns:a16="http://schemas.microsoft.com/office/drawing/2014/main" val="2943693594"/>
                  </a:ext>
                </a:extLst>
              </a:tr>
              <a:tr h="550494">
                <a:tc>
                  <a:txBody>
                    <a:bodyPr/>
                    <a:lstStyle/>
                    <a:p>
                      <a:r>
                        <a:rPr lang="en-US" dirty="0" smtClean="0"/>
                        <a:t>2</a:t>
                      </a:r>
                      <a:endParaRPr lang="en-US" dirty="0"/>
                    </a:p>
                  </a:txBody>
                  <a:tcPr anchor="ctr"/>
                </a:tc>
                <a:tc>
                  <a:txBody>
                    <a:bodyPr/>
                    <a:lstStyle/>
                    <a:p>
                      <a:pPr algn="l"/>
                      <a:r>
                        <a:rPr lang="en-US" dirty="0" smtClean="0"/>
                        <a:t>270 GeV ramp with</a:t>
                      </a:r>
                      <a:r>
                        <a:rPr lang="en-US" baseline="0" dirty="0" smtClean="0"/>
                        <a:t> single bunch</a:t>
                      </a:r>
                      <a:endParaRPr lang="en-US" dirty="0"/>
                    </a:p>
                  </a:txBody>
                  <a:tcPr anchor="ctr"/>
                </a:tc>
                <a:tc>
                  <a:txBody>
                    <a:bodyPr/>
                    <a:lstStyle/>
                    <a:p>
                      <a:pPr algn="ctr"/>
                      <a:r>
                        <a:rPr lang="en-US" dirty="0" smtClean="0"/>
                        <a:t>1-2</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solidFill>
                            <a:srgbClr val="FF0000"/>
                          </a:solidFill>
                        </a:rPr>
                        <a:t>4.5</a:t>
                      </a:r>
                      <a:endParaRPr lang="en-US" dirty="0">
                        <a:solidFill>
                          <a:srgbClr val="FF0000"/>
                        </a:solidFill>
                      </a:endParaRPr>
                    </a:p>
                  </a:txBody>
                  <a:tcPr anchor="ctr"/>
                </a:tc>
                <a:tc>
                  <a:txBody>
                    <a:bodyPr/>
                    <a:lstStyle/>
                    <a:p>
                      <a:pPr algn="ctr"/>
                      <a:r>
                        <a:rPr lang="en-US" dirty="0" smtClean="0"/>
                        <a:t>26, 270</a:t>
                      </a:r>
                      <a:endParaRPr lang="en-US" dirty="0"/>
                    </a:p>
                  </a:txBody>
                  <a:tcPr anchor="ctr"/>
                </a:tc>
                <a:extLst>
                  <a:ext uri="{0D108BD9-81ED-4DB2-BD59-A6C34878D82A}">
                    <a16:rowId xmlns:a16="http://schemas.microsoft.com/office/drawing/2014/main" val="965198177"/>
                  </a:ext>
                </a:extLst>
              </a:tr>
              <a:tr h="550494">
                <a:tc>
                  <a:txBody>
                    <a:bodyPr/>
                    <a:lstStyle/>
                    <a:p>
                      <a:r>
                        <a:rPr lang="en-US" dirty="0" smtClean="0"/>
                        <a:t>3</a:t>
                      </a:r>
                      <a:endParaRPr lang="en-US" dirty="0"/>
                    </a:p>
                  </a:txBody>
                  <a:tcPr anchor="ctr"/>
                </a:tc>
                <a:tc>
                  <a:txBody>
                    <a:bodyPr/>
                    <a:lstStyle/>
                    <a:p>
                      <a:pPr algn="l"/>
                      <a:r>
                        <a:rPr lang="en-US" dirty="0" smtClean="0"/>
                        <a:t>Intensity ramp up</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~0.3</a:t>
                      </a:r>
                      <a:endParaRPr lang="en-US" dirty="0"/>
                    </a:p>
                  </a:txBody>
                  <a:tcPr anchor="ctr"/>
                </a:tc>
                <a:tc>
                  <a:txBody>
                    <a:bodyPr/>
                    <a:lstStyle/>
                    <a:p>
                      <a:pPr algn="ctr"/>
                      <a:r>
                        <a:rPr lang="en-US" dirty="0" smtClean="0">
                          <a:solidFill>
                            <a:srgbClr val="FF0000"/>
                          </a:solidFill>
                        </a:rPr>
                        <a:t>4.5</a:t>
                      </a:r>
                      <a:endParaRPr lang="en-US" dirty="0">
                        <a:solidFill>
                          <a:srgbClr val="FF0000"/>
                        </a:solidFill>
                      </a:endParaRPr>
                    </a:p>
                  </a:txBody>
                  <a:tcPr anchor="ctr"/>
                </a:tc>
                <a:tc>
                  <a:txBody>
                    <a:bodyPr/>
                    <a:lstStyle/>
                    <a:p>
                      <a:pPr algn="ctr"/>
                      <a:r>
                        <a:rPr lang="en-US" dirty="0" smtClean="0"/>
                        <a:t>26</a:t>
                      </a:r>
                      <a:endParaRPr lang="en-US" dirty="0"/>
                    </a:p>
                  </a:txBody>
                  <a:tcPr anchor="ctr"/>
                </a:tc>
                <a:extLst>
                  <a:ext uri="{0D108BD9-81ED-4DB2-BD59-A6C34878D82A}">
                    <a16:rowId xmlns:a16="http://schemas.microsoft.com/office/drawing/2014/main" val="446383034"/>
                  </a:ext>
                </a:extLst>
              </a:tr>
              <a:tr h="550494">
                <a:tc>
                  <a:txBody>
                    <a:bodyPr/>
                    <a:lstStyle/>
                    <a:p>
                      <a:r>
                        <a:rPr lang="en-US" dirty="0" smtClean="0"/>
                        <a:t>4</a:t>
                      </a:r>
                      <a:endParaRPr lang="en-US" dirty="0"/>
                    </a:p>
                  </a:txBody>
                  <a:tcPr anchor="ctr"/>
                </a:tc>
                <a:tc>
                  <a:txBody>
                    <a:bodyPr/>
                    <a:lstStyle/>
                    <a:p>
                      <a:pPr algn="l"/>
                      <a:r>
                        <a:rPr lang="en-US" dirty="0" smtClean="0"/>
                        <a:t>270 GeV coast</a:t>
                      </a:r>
                      <a:r>
                        <a:rPr lang="en-US" baseline="0" dirty="0" smtClean="0"/>
                        <a:t> setup</a:t>
                      </a:r>
                      <a:endParaRPr lang="en-US" dirty="0"/>
                    </a:p>
                  </a:txBody>
                  <a:tcPr anchor="ctr"/>
                </a:tc>
                <a:tc>
                  <a:txBody>
                    <a:bodyPr/>
                    <a:lstStyle/>
                    <a:p>
                      <a:pPr algn="ctr"/>
                      <a:r>
                        <a:rPr lang="en-US" dirty="0" smtClean="0"/>
                        <a:t>1.0</a:t>
                      </a:r>
                      <a:endParaRPr lang="en-US" dirty="0"/>
                    </a:p>
                  </a:txBody>
                  <a:tcPr anchor="ctr"/>
                </a:tc>
                <a:tc>
                  <a:txBody>
                    <a:bodyPr/>
                    <a:lstStyle/>
                    <a:p>
                      <a:pPr algn="ctr"/>
                      <a:r>
                        <a:rPr lang="en-US" dirty="0" smtClean="0"/>
                        <a:t>0.5</a:t>
                      </a:r>
                      <a:endParaRPr lang="en-US" dirty="0"/>
                    </a:p>
                  </a:txBody>
                  <a:tcPr anchor="ctr"/>
                </a:tc>
                <a:tc>
                  <a:txBody>
                    <a:bodyPr/>
                    <a:lstStyle/>
                    <a:p>
                      <a:pPr algn="ctr"/>
                      <a:r>
                        <a:rPr lang="en-US" dirty="0" smtClean="0"/>
                        <a:t>2.0</a:t>
                      </a:r>
                      <a:endParaRPr lang="en-US" dirty="0"/>
                    </a:p>
                  </a:txBody>
                  <a:tcPr anchor="ctr"/>
                </a:tc>
                <a:tc>
                  <a:txBody>
                    <a:bodyPr/>
                    <a:lstStyle/>
                    <a:p>
                      <a:pPr algn="ctr"/>
                      <a:r>
                        <a:rPr lang="en-US" dirty="0" smtClean="0"/>
                        <a:t>270</a:t>
                      </a:r>
                      <a:endParaRPr lang="en-US" dirty="0"/>
                    </a:p>
                  </a:txBody>
                  <a:tcPr anchor="ctr"/>
                </a:tc>
                <a:extLst>
                  <a:ext uri="{0D108BD9-81ED-4DB2-BD59-A6C34878D82A}">
                    <a16:rowId xmlns:a16="http://schemas.microsoft.com/office/drawing/2014/main" val="3911806489"/>
                  </a:ext>
                </a:extLst>
              </a:tr>
              <a:tr h="550494">
                <a:tc>
                  <a:txBody>
                    <a:bodyPr/>
                    <a:lstStyle/>
                    <a:p>
                      <a:r>
                        <a:rPr lang="en-US" dirty="0" smtClean="0"/>
                        <a:t>5</a:t>
                      </a:r>
                      <a:endParaRPr lang="en-US" dirty="0"/>
                    </a:p>
                  </a:txBody>
                  <a:tcPr anchor="ctr"/>
                </a:tc>
                <a:tc>
                  <a:txBody>
                    <a:bodyPr/>
                    <a:lstStyle/>
                    <a:p>
                      <a:pPr algn="l"/>
                      <a:r>
                        <a:rPr lang="en-US" dirty="0" smtClean="0"/>
                        <a:t>Emittance growth at 270 GeV with induced noise</a:t>
                      </a:r>
                      <a:endParaRPr lang="en-US" dirty="0"/>
                    </a:p>
                  </a:txBody>
                  <a:tcPr anchor="ctr"/>
                </a:tc>
                <a:tc>
                  <a:txBody>
                    <a:bodyPr/>
                    <a:lstStyle/>
                    <a:p>
                      <a:pPr algn="ctr"/>
                      <a:r>
                        <a:rPr lang="en-US" dirty="0" smtClean="0"/>
                        <a:t>0</a:t>
                      </a:r>
                      <a:endParaRPr lang="en-US" dirty="0"/>
                    </a:p>
                  </a:txBody>
                  <a:tcPr anchor="ctr"/>
                </a:tc>
                <a:tc>
                  <a:txBody>
                    <a:bodyPr/>
                    <a:lstStyle/>
                    <a:p>
                      <a:pPr algn="ctr"/>
                      <a:r>
                        <a:rPr lang="en-US" dirty="0" smtClean="0"/>
                        <a:t>1.0</a:t>
                      </a:r>
                      <a:endParaRPr lang="en-US" dirty="0"/>
                    </a:p>
                  </a:txBody>
                  <a:tcPr anchor="ctr"/>
                </a:tc>
                <a:tc>
                  <a:txBody>
                    <a:bodyPr/>
                    <a:lstStyle/>
                    <a:p>
                      <a:pPr algn="ctr"/>
                      <a:r>
                        <a:rPr lang="en-US" dirty="0" smtClean="0"/>
                        <a:t>2.0</a:t>
                      </a:r>
                      <a:endParaRPr lang="en-US" dirty="0"/>
                    </a:p>
                  </a:txBody>
                  <a:tcPr anchor="ctr"/>
                </a:tc>
                <a:tc>
                  <a:txBody>
                    <a:bodyPr/>
                    <a:lstStyle/>
                    <a:p>
                      <a:pPr algn="ctr"/>
                      <a:r>
                        <a:rPr lang="en-US" dirty="0" smtClean="0"/>
                        <a:t>270</a:t>
                      </a:r>
                      <a:endParaRPr lang="en-US" dirty="0"/>
                    </a:p>
                  </a:txBody>
                  <a:tcPr anchor="ctr"/>
                </a:tc>
                <a:extLst>
                  <a:ext uri="{0D108BD9-81ED-4DB2-BD59-A6C34878D82A}">
                    <a16:rowId xmlns:a16="http://schemas.microsoft.com/office/drawing/2014/main" val="198860714"/>
                  </a:ext>
                </a:extLst>
              </a:tr>
              <a:tr h="550494">
                <a:tc>
                  <a:txBody>
                    <a:bodyPr/>
                    <a:lstStyle/>
                    <a:p>
                      <a:r>
                        <a:rPr lang="en-US" dirty="0" smtClean="0"/>
                        <a:t>6</a:t>
                      </a:r>
                      <a:endParaRPr lang="en-US" dirty="0"/>
                    </a:p>
                  </a:txBody>
                  <a:tcPr anchor="ctr"/>
                </a:tc>
                <a:tc>
                  <a:txBody>
                    <a:bodyPr/>
                    <a:lstStyle/>
                    <a:p>
                      <a:pPr algn="l"/>
                      <a:r>
                        <a:rPr lang="en-US" dirty="0" smtClean="0"/>
                        <a:t>Intensity</a:t>
                      </a:r>
                      <a:r>
                        <a:rPr lang="en-US" baseline="0" dirty="0" smtClean="0"/>
                        <a:t> ramp up to 4-batches</a:t>
                      </a:r>
                      <a:endParaRPr lang="en-US" dirty="0"/>
                    </a:p>
                  </a:txBody>
                  <a:tcPr anchor="ctr"/>
                </a:tc>
                <a:tc>
                  <a:txBody>
                    <a:bodyPr/>
                    <a:lstStyle/>
                    <a:p>
                      <a:pPr algn="ctr"/>
                      <a:r>
                        <a:rPr lang="en-US" dirty="0" smtClean="0"/>
                        <a:t>-</a:t>
                      </a:r>
                      <a:endParaRPr lang="en-US" dirty="0"/>
                    </a:p>
                  </a:txBody>
                  <a:tcPr anchor="ctr"/>
                </a:tc>
                <a:tc>
                  <a:txBody>
                    <a:bodyPr/>
                    <a:lstStyle/>
                    <a:p>
                      <a:pPr algn="ctr"/>
                      <a:r>
                        <a:rPr lang="en-US" dirty="0" smtClean="0"/>
                        <a:t>1.0-1.5</a:t>
                      </a:r>
                      <a:endParaRPr lang="en-US" dirty="0"/>
                    </a:p>
                  </a:txBody>
                  <a:tcPr anchor="ctr"/>
                </a:tc>
                <a:tc>
                  <a:txBody>
                    <a:bodyPr/>
                    <a:lstStyle/>
                    <a:p>
                      <a:pPr algn="ctr"/>
                      <a:r>
                        <a:rPr lang="en-US" dirty="0" smtClean="0"/>
                        <a:t>2.0</a:t>
                      </a:r>
                      <a:endParaRPr lang="en-US" dirty="0"/>
                    </a:p>
                  </a:txBody>
                  <a:tcPr anchor="ctr"/>
                </a:tc>
                <a:tc>
                  <a:txBody>
                    <a:bodyPr/>
                    <a:lstStyle/>
                    <a:p>
                      <a:pPr algn="ctr"/>
                      <a:r>
                        <a:rPr lang="en-US" dirty="0" smtClean="0"/>
                        <a:t>26</a:t>
                      </a:r>
                      <a:endParaRPr lang="en-US" dirty="0"/>
                    </a:p>
                  </a:txBody>
                  <a:tcPr anchor="ctr"/>
                </a:tc>
                <a:extLst>
                  <a:ext uri="{0D108BD9-81ED-4DB2-BD59-A6C34878D82A}">
                    <a16:rowId xmlns:a16="http://schemas.microsoft.com/office/drawing/2014/main" val="3377736058"/>
                  </a:ext>
                </a:extLst>
              </a:tr>
              <a:tr h="550494">
                <a:tc>
                  <a:txBody>
                    <a:bodyPr/>
                    <a:lstStyle/>
                    <a:p>
                      <a:r>
                        <a:rPr lang="en-US" sz="1800" kern="1200" dirty="0" smtClean="0">
                          <a:solidFill>
                            <a:schemeClr val="dk1"/>
                          </a:solidFill>
                          <a:latin typeface="+mn-lt"/>
                          <a:ea typeface="+mn-ea"/>
                          <a:cs typeface="+mn-cs"/>
                        </a:rPr>
                        <a:t>7</a:t>
                      </a:r>
                      <a:endParaRPr lang="en-US" sz="1800" kern="1200" dirty="0">
                        <a:solidFill>
                          <a:schemeClr val="dk1"/>
                        </a:solidFill>
                        <a:latin typeface="+mn-lt"/>
                        <a:ea typeface="+mn-ea"/>
                        <a:cs typeface="+mn-cs"/>
                      </a:endParaRPr>
                    </a:p>
                  </a:txBody>
                  <a:tcPr anchor="ctr"/>
                </a:tc>
                <a:tc>
                  <a:txBody>
                    <a:bodyPr/>
                    <a:lstStyle/>
                    <a:p>
                      <a:pPr algn="l"/>
                      <a:r>
                        <a:rPr lang="en-US" sz="1800" kern="1200" dirty="0" smtClean="0">
                          <a:solidFill>
                            <a:schemeClr val="dk1"/>
                          </a:solidFill>
                          <a:latin typeface="+mn-lt"/>
                          <a:ea typeface="+mn-ea"/>
                          <a:cs typeface="+mn-cs"/>
                        </a:rPr>
                        <a:t>Intensity/Energy ramp up</a:t>
                      </a:r>
                      <a:endParaRPr lang="en-US" sz="1800" kern="1200" dirty="0">
                        <a:solidFill>
                          <a:schemeClr val="dk1"/>
                        </a:solidFill>
                        <a:latin typeface="+mn-lt"/>
                        <a:ea typeface="+mn-ea"/>
                        <a:cs typeface="+mn-cs"/>
                      </a:endParaRPr>
                    </a:p>
                  </a:txBody>
                  <a:tcPr anchor="ctr"/>
                </a:tc>
                <a:tc>
                  <a:txBody>
                    <a:bodyPr/>
                    <a:lstStyle/>
                    <a:p>
                      <a:pPr algn="ctr"/>
                      <a:r>
                        <a:rPr lang="en-US" sz="1800" kern="1200" dirty="0" smtClean="0">
                          <a:solidFill>
                            <a:schemeClr val="dk1"/>
                          </a:solidFill>
                          <a:latin typeface="+mn-lt"/>
                          <a:ea typeface="+mn-ea"/>
                          <a:cs typeface="+mn-cs"/>
                        </a:rPr>
                        <a:t>1.0</a:t>
                      </a:r>
                      <a:endParaRPr lang="en-US" sz="1800" kern="1200" dirty="0">
                        <a:solidFill>
                          <a:schemeClr val="dk1"/>
                        </a:solidFill>
                        <a:latin typeface="+mn-lt"/>
                        <a:ea typeface="+mn-ea"/>
                        <a:cs typeface="+mn-cs"/>
                      </a:endParaRPr>
                    </a:p>
                  </a:txBody>
                  <a:tcPr anchor="ctr"/>
                </a:tc>
                <a:tc>
                  <a:txBody>
                    <a:bodyPr/>
                    <a:lstStyle/>
                    <a:p>
                      <a:pPr algn="ctr"/>
                      <a:r>
                        <a:rPr lang="en-US" sz="1800" kern="1200" dirty="0" smtClean="0">
                          <a:solidFill>
                            <a:schemeClr val="dk1"/>
                          </a:solidFill>
                          <a:latin typeface="+mn-lt"/>
                          <a:ea typeface="+mn-ea"/>
                          <a:cs typeface="+mn-cs"/>
                        </a:rPr>
                        <a:t>1.0</a:t>
                      </a:r>
                      <a:endParaRPr lang="en-US" sz="1800" kern="1200" dirty="0">
                        <a:solidFill>
                          <a:schemeClr val="dk1"/>
                        </a:solidFill>
                        <a:latin typeface="+mn-lt"/>
                        <a:ea typeface="+mn-ea"/>
                        <a:cs typeface="+mn-cs"/>
                      </a:endParaRPr>
                    </a:p>
                  </a:txBody>
                  <a:tcPr anchor="ctr"/>
                </a:tc>
                <a:tc>
                  <a:txBody>
                    <a:bodyPr/>
                    <a:lstStyle/>
                    <a:p>
                      <a:pPr algn="ctr"/>
                      <a:r>
                        <a:rPr lang="en-US" sz="1800" kern="1200" dirty="0" smtClean="0">
                          <a:solidFill>
                            <a:schemeClr val="dk1"/>
                          </a:solidFill>
                          <a:latin typeface="+mn-lt"/>
                          <a:ea typeface="+mn-ea"/>
                          <a:cs typeface="+mn-cs"/>
                        </a:rPr>
                        <a:t>2.0</a:t>
                      </a:r>
                      <a:endParaRPr lang="en-US" sz="1800" kern="1200" dirty="0">
                        <a:solidFill>
                          <a:schemeClr val="dk1"/>
                        </a:solidFill>
                        <a:latin typeface="+mn-lt"/>
                        <a:ea typeface="+mn-ea"/>
                        <a:cs typeface="+mn-cs"/>
                      </a:endParaRPr>
                    </a:p>
                  </a:txBody>
                  <a:tcPr anchor="ctr"/>
                </a:tc>
                <a:tc>
                  <a:txBody>
                    <a:bodyPr/>
                    <a:lstStyle/>
                    <a:p>
                      <a:pPr algn="ctr"/>
                      <a:r>
                        <a:rPr lang="en-US" sz="1800" kern="1200" dirty="0" smtClean="0">
                          <a:solidFill>
                            <a:schemeClr val="dk1"/>
                          </a:solidFill>
                          <a:latin typeface="+mn-lt"/>
                          <a:ea typeface="+mn-ea"/>
                          <a:cs typeface="+mn-cs"/>
                        </a:rPr>
                        <a:t>26, 270</a:t>
                      </a:r>
                      <a:endParaRPr 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val="2433751288"/>
                  </a:ext>
                </a:extLst>
              </a:tr>
            </a:tbl>
          </a:graphicData>
        </a:graphic>
      </p:graphicFrame>
      <p:sp>
        <p:nvSpPr>
          <p:cNvPr id="4" name="TextBox 3"/>
          <p:cNvSpPr txBox="1"/>
          <p:nvPr/>
        </p:nvSpPr>
        <p:spPr>
          <a:xfrm>
            <a:off x="6071218" y="548261"/>
            <a:ext cx="2996333" cy="307777"/>
          </a:xfrm>
          <a:prstGeom prst="rect">
            <a:avLst/>
          </a:prstGeom>
          <a:noFill/>
        </p:spPr>
        <p:txBody>
          <a:bodyPr wrap="none" rtlCol="0">
            <a:spAutoFit/>
          </a:bodyPr>
          <a:lstStyle/>
          <a:p>
            <a:r>
              <a:rPr lang="en-US" sz="1400" b="1" dirty="0" smtClean="0">
                <a:solidFill>
                  <a:srgbClr val="FF0000"/>
                </a:solidFill>
              </a:rPr>
              <a:t>* Operating temp is 2K, V=3.4 MV</a:t>
            </a:r>
            <a:endParaRPr lang="en-US" sz="1400" b="1" dirty="0">
              <a:solidFill>
                <a:srgbClr val="FF0000"/>
              </a:solidFill>
            </a:endParaRPr>
          </a:p>
        </p:txBody>
      </p:sp>
      <p:sp>
        <p:nvSpPr>
          <p:cNvPr id="8" name="TextBox 7"/>
          <p:cNvSpPr txBox="1"/>
          <p:nvPr/>
        </p:nvSpPr>
        <p:spPr>
          <a:xfrm>
            <a:off x="2232779" y="6203711"/>
            <a:ext cx="5857694" cy="338554"/>
          </a:xfrm>
          <a:prstGeom prst="rect">
            <a:avLst/>
          </a:prstGeom>
          <a:noFill/>
        </p:spPr>
        <p:txBody>
          <a:bodyPr wrap="none" rtlCol="0">
            <a:spAutoFit/>
          </a:bodyPr>
          <a:lstStyle/>
          <a:p>
            <a:r>
              <a:rPr lang="en-US" sz="1600" dirty="0" smtClean="0"/>
              <a:t>10 MDs: 2 for cycle and table setup, 1 lost due to cavity issues</a:t>
            </a:r>
            <a:endParaRPr lang="en-US" sz="1600" dirty="0"/>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6" name="Slide Number Placeholder 5"/>
          <p:cNvSpPr>
            <a:spLocks noGrp="1"/>
          </p:cNvSpPr>
          <p:nvPr>
            <p:ph type="sldNum" sz="quarter" idx="12"/>
          </p:nvPr>
        </p:nvSpPr>
        <p:spPr/>
        <p:txBody>
          <a:bodyPr/>
          <a:lstStyle/>
          <a:p>
            <a:fld id="{BFDCA1C4-9514-7B4F-976F-D92F7E296653}" type="slidenum">
              <a:rPr lang="fr-FR" smtClean="0"/>
              <a:pPr/>
              <a:t>16</a:t>
            </a:fld>
            <a:endParaRPr lang="fr-FR"/>
          </a:p>
        </p:txBody>
      </p:sp>
    </p:spTree>
    <p:extLst>
      <p:ext uri="{BB962C8B-B14F-4D97-AF65-F5344CB8AC3E}">
        <p14:creationId xmlns:p14="http://schemas.microsoft.com/office/powerpoint/2010/main" val="28848889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Protons meet Crabs </a:t>
            </a:r>
            <a:endParaRPr lang="en-GB" dirty="0"/>
          </a:p>
        </p:txBody>
      </p:sp>
      <p:pic>
        <p:nvPicPr>
          <p:cNvPr id="6" name="Picture 5"/>
          <p:cNvPicPr>
            <a:picLocks noChangeAspect="1"/>
          </p:cNvPicPr>
          <p:nvPr/>
        </p:nvPicPr>
        <p:blipFill rotWithShape="1">
          <a:blip r:embed="rId3"/>
          <a:srcRect l="50658" t="29421" b="25579"/>
          <a:stretch/>
        </p:blipFill>
        <p:spPr>
          <a:xfrm>
            <a:off x="556887" y="935230"/>
            <a:ext cx="4375153" cy="2125487"/>
          </a:xfrm>
          <a:prstGeom prst="rect">
            <a:avLst/>
          </a:prstGeom>
        </p:spPr>
      </p:pic>
      <p:sp>
        <p:nvSpPr>
          <p:cNvPr id="7" name="TextBox 6"/>
          <p:cNvSpPr txBox="1"/>
          <p:nvPr/>
        </p:nvSpPr>
        <p:spPr>
          <a:xfrm>
            <a:off x="5374000" y="1361769"/>
            <a:ext cx="3300904" cy="646331"/>
          </a:xfrm>
          <a:prstGeom prst="rect">
            <a:avLst/>
          </a:prstGeom>
          <a:noFill/>
        </p:spPr>
        <p:txBody>
          <a:bodyPr wrap="none" rtlCol="0">
            <a:spAutoFit/>
          </a:bodyPr>
          <a:lstStyle/>
          <a:p>
            <a:r>
              <a:rPr lang="en-US" dirty="0" smtClean="0"/>
              <a:t>First injection – 12:55, May 23</a:t>
            </a:r>
          </a:p>
          <a:p>
            <a:r>
              <a:rPr lang="en-US" dirty="0" smtClean="0"/>
              <a:t>Cavity 1 only.</a:t>
            </a:r>
            <a:endParaRPr lang="en-GB" dirty="0"/>
          </a:p>
        </p:txBody>
      </p:sp>
      <p:cxnSp>
        <p:nvCxnSpPr>
          <p:cNvPr id="9" name="Straight Arrow Connector 8"/>
          <p:cNvCxnSpPr>
            <a:stCxn id="7" idx="1"/>
          </p:cNvCxnSpPr>
          <p:nvPr/>
        </p:nvCxnSpPr>
        <p:spPr>
          <a:xfrm flipH="1">
            <a:off x="2893219" y="1684935"/>
            <a:ext cx="2480781" cy="1616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406" y="3539631"/>
            <a:ext cx="3507050" cy="262567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6688"/>
          <a:stretch/>
        </p:blipFill>
        <p:spPr>
          <a:xfrm>
            <a:off x="467544" y="3352075"/>
            <a:ext cx="4266220" cy="274320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580112" y="2348880"/>
                <a:ext cx="2770951" cy="646331"/>
              </a:xfrm>
              <a:prstGeom prst="rect">
                <a:avLst/>
              </a:prstGeom>
              <a:noFill/>
            </p:spPr>
            <p:txBody>
              <a:bodyPr wrap="none" rtlCol="0">
                <a:spAutoFit/>
              </a:bodyPr>
              <a:lstStyle/>
              <a:p>
                <a:r>
                  <a:rPr lang="en-US" dirty="0" smtClean="0"/>
                  <a:t>Worked w/o RF feedback</a:t>
                </a:r>
              </a:p>
              <a:p>
                <a14:m>
                  <m:oMath xmlns:m="http://schemas.openxmlformats.org/officeDocument/2006/math">
                    <m:r>
                      <a:rPr lang="en-US" b="0" i="1" smtClean="0">
                        <a:latin typeface="Cambria Math" panose="02040503050406030204" pitchFamily="18" charset="0"/>
                      </a:rPr>
                      <m:t>0.2−0.8×</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11</m:t>
                        </m:r>
                      </m:sup>
                    </m:sSup>
                  </m:oMath>
                </a14:m>
                <a:r>
                  <a:rPr lang="en-US" dirty="0" smtClean="0"/>
                  <a:t>p/b</a:t>
                </a:r>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580112" y="2348880"/>
                <a:ext cx="2770951" cy="646331"/>
              </a:xfrm>
              <a:prstGeom prst="rect">
                <a:avLst/>
              </a:prstGeom>
              <a:blipFill>
                <a:blip r:embed="rId6"/>
                <a:stretch>
                  <a:fillRect l="-1758" t="-4717" r="-879" b="-14151"/>
                </a:stretch>
              </a:blipFill>
            </p:spPr>
            <p:txBody>
              <a:bodyPr/>
              <a:lstStyle/>
              <a:p>
                <a:r>
                  <a:rPr lang="en-US">
                    <a:noFill/>
                  </a:rPr>
                  <a:t> </a:t>
                </a:r>
              </a:p>
            </p:txBody>
          </p:sp>
        </mc:Fallback>
      </mc:AlternateContent>
      <p:sp>
        <p:nvSpPr>
          <p:cNvPr id="3" name="TextBox 2"/>
          <p:cNvSpPr txBox="1"/>
          <p:nvPr/>
        </p:nvSpPr>
        <p:spPr>
          <a:xfrm>
            <a:off x="1245343" y="3276520"/>
            <a:ext cx="2710621" cy="553998"/>
          </a:xfrm>
          <a:prstGeom prst="rect">
            <a:avLst/>
          </a:prstGeom>
          <a:solidFill>
            <a:schemeClr val="bg1"/>
          </a:solidFill>
        </p:spPr>
        <p:txBody>
          <a:bodyPr wrap="square" rtlCol="0">
            <a:spAutoFit/>
          </a:bodyPr>
          <a:lstStyle/>
          <a:p>
            <a:pPr algn="ctr"/>
            <a:r>
              <a:rPr lang="en-US" sz="1500" dirty="0" smtClean="0"/>
              <a:t>Crabbing reconstruction</a:t>
            </a:r>
            <a:r>
              <a:rPr lang="en-US" sz="1500" dirty="0"/>
              <a:t> </a:t>
            </a:r>
            <a:r>
              <a:rPr lang="en-US" sz="1500" dirty="0" smtClean="0"/>
              <a:t>from Head-Tail monitor</a:t>
            </a:r>
          </a:p>
        </p:txBody>
      </p:sp>
      <p:sp>
        <p:nvSpPr>
          <p:cNvPr id="4" name="Slide Number Placeholder 3"/>
          <p:cNvSpPr>
            <a:spLocks noGrp="1"/>
          </p:cNvSpPr>
          <p:nvPr>
            <p:ph type="sldNum" sz="quarter" idx="12"/>
          </p:nvPr>
        </p:nvSpPr>
        <p:spPr/>
        <p:txBody>
          <a:bodyPr/>
          <a:lstStyle/>
          <a:p>
            <a:fld id="{BFDCA1C4-9514-7B4F-976F-D92F7E296653}" type="slidenum">
              <a:rPr lang="fr-FR" smtClean="0"/>
              <a:pPr/>
              <a:t>17</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35555413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Outline</a:t>
            </a:r>
            <a:endParaRPr lang="en-GB" dirty="0"/>
          </a:p>
        </p:txBody>
      </p:sp>
      <p:sp>
        <p:nvSpPr>
          <p:cNvPr id="3" name="Content Placeholder 2"/>
          <p:cNvSpPr>
            <a:spLocks noGrp="1"/>
          </p:cNvSpPr>
          <p:nvPr>
            <p:ph idx="1"/>
          </p:nvPr>
        </p:nvSpPr>
        <p:spPr>
          <a:xfrm>
            <a:off x="612000" y="898301"/>
            <a:ext cx="7920000" cy="5522820"/>
          </a:xfrm>
        </p:spPr>
        <p:txBody>
          <a:bodyPr>
            <a:normAutofit/>
          </a:bodyPr>
          <a:lstStyle/>
          <a:p>
            <a:r>
              <a:rPr lang="en-GB" dirty="0" smtClean="0"/>
              <a:t>Introduction</a:t>
            </a:r>
          </a:p>
          <a:p>
            <a:r>
              <a:rPr lang="en-GB" dirty="0" smtClean="0"/>
              <a:t>Operational Setup</a:t>
            </a:r>
          </a:p>
          <a:p>
            <a:r>
              <a:rPr lang="en-GB" dirty="0" smtClean="0"/>
              <a:t>MD Overview</a:t>
            </a:r>
          </a:p>
          <a:p>
            <a:r>
              <a:rPr lang="en-GB" b="1" dirty="0" smtClean="0">
                <a:solidFill>
                  <a:srgbClr val="FF0000"/>
                </a:solidFill>
              </a:rPr>
              <a:t>Diagnostic Comparison</a:t>
            </a:r>
          </a:p>
          <a:p>
            <a:r>
              <a:rPr lang="en-GB" dirty="0" smtClean="0"/>
              <a:t>Cavity Transparency</a:t>
            </a:r>
          </a:p>
          <a:p>
            <a:r>
              <a:rPr lang="en-GB" dirty="0" smtClean="0"/>
              <a:t>Emittance Growth in Coast</a:t>
            </a:r>
          </a:p>
          <a:p>
            <a:r>
              <a:rPr lang="en-GB" dirty="0" smtClean="0"/>
              <a:t>Conclusions</a:t>
            </a:r>
          </a:p>
          <a:p>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18</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507733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Diagnostic Comparison</a:t>
            </a:r>
            <a:endParaRPr lang="en-GB" dirty="0"/>
          </a:p>
        </p:txBody>
      </p:sp>
      <p:sp>
        <p:nvSpPr>
          <p:cNvPr id="3" name="Content Placeholder 2"/>
          <p:cNvSpPr>
            <a:spLocks noGrp="1"/>
          </p:cNvSpPr>
          <p:nvPr>
            <p:ph idx="1"/>
          </p:nvPr>
        </p:nvSpPr>
        <p:spPr>
          <a:xfrm>
            <a:off x="612000" y="898301"/>
            <a:ext cx="7920000" cy="5522820"/>
          </a:xfrm>
        </p:spPr>
        <p:txBody>
          <a:bodyPr>
            <a:normAutofit/>
          </a:bodyPr>
          <a:lstStyle/>
          <a:p>
            <a:r>
              <a:rPr lang="en-GB" sz="2000" dirty="0" smtClean="0"/>
              <a:t>Crab orbit measurements made during MD7 (17-10-2018 12:20-12:40)</a:t>
            </a:r>
          </a:p>
          <a:p>
            <a:pPr lvl="1"/>
            <a:r>
              <a:rPr lang="en-GB" sz="1800" dirty="0" smtClean="0"/>
              <a:t>1MV in Cavity 1 with fixed phase, </a:t>
            </a:r>
          </a:p>
          <a:p>
            <a:pPr lvl="1"/>
            <a:r>
              <a:rPr lang="en-GB" sz="1800" dirty="0" smtClean="0"/>
              <a:t>1MV in Cavity 2 with phase varied in steps of 45 degrees. ~2 cycles per step. </a:t>
            </a:r>
          </a:p>
          <a:p>
            <a:pPr lvl="1"/>
            <a:endParaRPr lang="en-GB" sz="1800" dirty="0"/>
          </a:p>
          <a:p>
            <a:r>
              <a:rPr lang="en-GB" sz="2000" dirty="0" smtClean="0"/>
              <a:t>For each cycle we have:</a:t>
            </a:r>
          </a:p>
          <a:p>
            <a:pPr lvl="1"/>
            <a:r>
              <a:rPr lang="en-GB" sz="1600" dirty="0" smtClean="0"/>
              <a:t>DOROS BPMs (4 special LHC-type BPMs that accurately measure the orbit every 1s)</a:t>
            </a:r>
          </a:p>
          <a:p>
            <a:pPr lvl="1"/>
            <a:r>
              <a:rPr lang="en-GB" sz="1600" dirty="0" err="1" smtClean="0"/>
              <a:t>Headtail</a:t>
            </a:r>
            <a:r>
              <a:rPr lang="en-GB" sz="1600" dirty="0" smtClean="0"/>
              <a:t> monitor</a:t>
            </a:r>
          </a:p>
          <a:p>
            <a:pPr lvl="1"/>
            <a:r>
              <a:rPr lang="en-GB" sz="1600" dirty="0" smtClean="0"/>
              <a:t>MOPOS BPMs (SPS standard BPMs, ~100 per plane, one measurement per cycle).</a:t>
            </a:r>
          </a:p>
          <a:p>
            <a:pPr lvl="1"/>
            <a:r>
              <a:rPr lang="en-US" sz="1600" dirty="0" smtClean="0"/>
              <a:t>Power sensors for Cavity 1 and Cavity 2</a:t>
            </a:r>
          </a:p>
          <a:p>
            <a:pPr marL="457200" lvl="1" indent="0">
              <a:buNone/>
            </a:pPr>
            <a:endParaRPr lang="en-GB" sz="2000" dirty="0"/>
          </a:p>
          <a:p>
            <a:r>
              <a:rPr lang="en-GB" sz="2000" dirty="0" smtClean="0"/>
              <a:t>Will compare the results from each of these devices (specific results in backup).</a:t>
            </a:r>
          </a:p>
        </p:txBody>
      </p:sp>
      <p:sp>
        <p:nvSpPr>
          <p:cNvPr id="4" name="Slide Number Placeholder 3"/>
          <p:cNvSpPr>
            <a:spLocks noGrp="1"/>
          </p:cNvSpPr>
          <p:nvPr>
            <p:ph type="sldNum" sz="quarter" idx="12"/>
          </p:nvPr>
        </p:nvSpPr>
        <p:spPr/>
        <p:txBody>
          <a:bodyPr/>
          <a:lstStyle/>
          <a:p>
            <a:fld id="{BFDCA1C4-9514-7B4F-976F-D92F7E296653}" type="slidenum">
              <a:rPr lang="fr-FR" smtClean="0"/>
              <a:pPr/>
              <a:t>19</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3490734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Outline</a:t>
            </a:r>
            <a:endParaRPr lang="en-GB" dirty="0"/>
          </a:p>
        </p:txBody>
      </p:sp>
      <p:sp>
        <p:nvSpPr>
          <p:cNvPr id="3" name="Content Placeholder 2"/>
          <p:cNvSpPr>
            <a:spLocks noGrp="1"/>
          </p:cNvSpPr>
          <p:nvPr>
            <p:ph idx="1"/>
          </p:nvPr>
        </p:nvSpPr>
        <p:spPr>
          <a:xfrm>
            <a:off x="612000" y="898301"/>
            <a:ext cx="7920000" cy="5522820"/>
          </a:xfrm>
        </p:spPr>
        <p:txBody>
          <a:bodyPr>
            <a:normAutofit/>
          </a:bodyPr>
          <a:lstStyle/>
          <a:p>
            <a:r>
              <a:rPr lang="en-GB" dirty="0" smtClean="0"/>
              <a:t>Introduction</a:t>
            </a:r>
          </a:p>
          <a:p>
            <a:r>
              <a:rPr lang="en-GB" dirty="0" smtClean="0"/>
              <a:t>Operational Setup</a:t>
            </a:r>
          </a:p>
          <a:p>
            <a:r>
              <a:rPr lang="en-GB" dirty="0" smtClean="0"/>
              <a:t>MD Overview</a:t>
            </a:r>
          </a:p>
          <a:p>
            <a:r>
              <a:rPr lang="en-GB" dirty="0" smtClean="0"/>
              <a:t>Diagnostic Comparison</a:t>
            </a:r>
          </a:p>
          <a:p>
            <a:r>
              <a:rPr lang="en-GB" dirty="0" smtClean="0"/>
              <a:t>Cavity Transparency</a:t>
            </a:r>
          </a:p>
          <a:p>
            <a:r>
              <a:rPr lang="en-GB" dirty="0" smtClean="0"/>
              <a:t>Emittance Growth in Coast</a:t>
            </a:r>
          </a:p>
          <a:p>
            <a:r>
              <a:rPr lang="en-GB" dirty="0" smtClean="0"/>
              <a:t>Conclusions</a:t>
            </a:r>
          </a:p>
          <a:p>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2</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3934053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Interim Summary of Measurements</a:t>
            </a:r>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20</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87413055"/>
              </p:ext>
            </p:extLst>
          </p:nvPr>
        </p:nvGraphicFramePr>
        <p:xfrm>
          <a:off x="975361" y="1819740"/>
          <a:ext cx="7556640" cy="2225040"/>
        </p:xfrm>
        <a:graphic>
          <a:graphicData uri="http://schemas.openxmlformats.org/drawingml/2006/table">
            <a:tbl>
              <a:tblPr firstRow="1" bandRow="1">
                <a:tableStyleId>{5C22544A-7EE6-4342-B048-85BDC9FD1C3A}</a:tableStyleId>
              </a:tblPr>
              <a:tblGrid>
                <a:gridCol w="1991153">
                  <a:extLst>
                    <a:ext uri="{9D8B030D-6E8A-4147-A177-3AD203B41FA5}">
                      <a16:colId xmlns:a16="http://schemas.microsoft.com/office/drawing/2014/main" val="2254278921"/>
                    </a:ext>
                  </a:extLst>
                </a:gridCol>
                <a:gridCol w="2617038">
                  <a:extLst>
                    <a:ext uri="{9D8B030D-6E8A-4147-A177-3AD203B41FA5}">
                      <a16:colId xmlns:a16="http://schemas.microsoft.com/office/drawing/2014/main" val="1176902445"/>
                    </a:ext>
                  </a:extLst>
                </a:gridCol>
                <a:gridCol w="2948449">
                  <a:extLst>
                    <a:ext uri="{9D8B030D-6E8A-4147-A177-3AD203B41FA5}">
                      <a16:colId xmlns:a16="http://schemas.microsoft.com/office/drawing/2014/main" val="53794580"/>
                    </a:ext>
                  </a:extLst>
                </a:gridCol>
              </a:tblGrid>
              <a:tr h="370840">
                <a:tc>
                  <a:txBody>
                    <a:bodyPr/>
                    <a:lstStyle/>
                    <a:p>
                      <a:pPr algn="ctr"/>
                      <a:r>
                        <a:rPr lang="en-US" sz="1600" dirty="0" smtClean="0"/>
                        <a:t>Device</a:t>
                      </a:r>
                      <a:endParaRPr lang="en-US" sz="1600" dirty="0"/>
                    </a:p>
                  </a:txBody>
                  <a:tcPr/>
                </a:tc>
                <a:tc>
                  <a:txBody>
                    <a:bodyPr/>
                    <a:lstStyle/>
                    <a:p>
                      <a:pPr algn="ctr"/>
                      <a:r>
                        <a:rPr lang="en-US" sz="1600" dirty="0" smtClean="0"/>
                        <a:t>Measured Voltage [MV]</a:t>
                      </a:r>
                      <a:endParaRPr lang="en-US" sz="1600" dirty="0"/>
                    </a:p>
                  </a:txBody>
                  <a:tcPr/>
                </a:tc>
                <a:tc>
                  <a:txBody>
                    <a:bodyPr/>
                    <a:lstStyle/>
                    <a:p>
                      <a:pPr algn="ctr"/>
                      <a:r>
                        <a:rPr lang="en-US" sz="1600" dirty="0" smtClean="0"/>
                        <a:t>Note</a:t>
                      </a:r>
                      <a:endParaRPr lang="en-US" sz="1600" dirty="0"/>
                    </a:p>
                  </a:txBody>
                  <a:tcPr/>
                </a:tc>
                <a:extLst>
                  <a:ext uri="{0D108BD9-81ED-4DB2-BD59-A6C34878D82A}">
                    <a16:rowId xmlns:a16="http://schemas.microsoft.com/office/drawing/2014/main" val="41377738"/>
                  </a:ext>
                </a:extLst>
              </a:tr>
              <a:tr h="370840">
                <a:tc>
                  <a:txBody>
                    <a:bodyPr/>
                    <a:lstStyle/>
                    <a:p>
                      <a:pPr algn="ctr"/>
                      <a:r>
                        <a:rPr lang="en-US" sz="1600" dirty="0" smtClean="0"/>
                        <a:t>Power Sensors</a:t>
                      </a:r>
                      <a:endParaRPr lang="en-US" sz="1600" dirty="0"/>
                    </a:p>
                  </a:txBody>
                  <a:tcPr/>
                </a:tc>
                <a:tc>
                  <a:txBody>
                    <a:bodyPr/>
                    <a:lstStyle/>
                    <a:p>
                      <a:pPr algn="ctr"/>
                      <a:r>
                        <a:rPr lang="en-US" sz="1600" dirty="0" smtClean="0"/>
                        <a:t>0.98</a:t>
                      </a:r>
                      <a:endParaRPr lang="en-US" sz="1600" dirty="0"/>
                    </a:p>
                  </a:txBody>
                  <a:tcPr/>
                </a:tc>
                <a:tc>
                  <a:txBody>
                    <a:bodyPr/>
                    <a:lstStyle/>
                    <a:p>
                      <a:pPr algn="ctr"/>
                      <a:r>
                        <a:rPr lang="en-US" sz="1600" dirty="0" smtClean="0"/>
                        <a:t>Dependence</a:t>
                      </a:r>
                      <a:r>
                        <a:rPr lang="en-US" sz="1600" baseline="0" dirty="0" smtClean="0"/>
                        <a:t> on </a:t>
                      </a:r>
                      <a:r>
                        <a:rPr lang="en-US" sz="1600" baseline="0" dirty="0" err="1" smtClean="0"/>
                        <a:t>Qe</a:t>
                      </a:r>
                      <a:endParaRPr lang="en-US" sz="1600" dirty="0"/>
                    </a:p>
                  </a:txBody>
                  <a:tcPr/>
                </a:tc>
                <a:extLst>
                  <a:ext uri="{0D108BD9-81ED-4DB2-BD59-A6C34878D82A}">
                    <a16:rowId xmlns:a16="http://schemas.microsoft.com/office/drawing/2014/main" val="3008073926"/>
                  </a:ext>
                </a:extLst>
              </a:tr>
              <a:tr h="370840">
                <a:tc>
                  <a:txBody>
                    <a:bodyPr/>
                    <a:lstStyle/>
                    <a:p>
                      <a:pPr algn="ctr"/>
                      <a:r>
                        <a:rPr lang="en-US" sz="1600" dirty="0" err="1" smtClean="0"/>
                        <a:t>Headtail</a:t>
                      </a:r>
                      <a:r>
                        <a:rPr lang="en-US" sz="1600" dirty="0" smtClean="0"/>
                        <a:t> Monitor</a:t>
                      </a:r>
                      <a:endParaRPr lang="en-US" sz="1600" dirty="0"/>
                    </a:p>
                  </a:txBody>
                  <a:tcPr/>
                </a:tc>
                <a:tc>
                  <a:txBody>
                    <a:bodyPr/>
                    <a:lstStyle/>
                    <a:p>
                      <a:pPr algn="ctr"/>
                      <a:r>
                        <a:rPr lang="en-US" sz="1600" dirty="0" smtClean="0"/>
                        <a:t>1.23</a:t>
                      </a:r>
                      <a:endParaRPr lang="en-US" sz="1600" dirty="0"/>
                    </a:p>
                  </a:txBody>
                  <a:tcPr/>
                </a:tc>
                <a:tc>
                  <a:txBody>
                    <a:bodyPr/>
                    <a:lstStyle/>
                    <a:p>
                      <a:pPr algn="ctr"/>
                      <a:r>
                        <a:rPr lang="en-US" sz="1600" dirty="0" smtClean="0"/>
                        <a:t>For z=0, No CTF</a:t>
                      </a:r>
                      <a:endParaRPr lang="en-US" sz="1600" dirty="0"/>
                    </a:p>
                  </a:txBody>
                  <a:tcPr/>
                </a:tc>
                <a:extLst>
                  <a:ext uri="{0D108BD9-81ED-4DB2-BD59-A6C34878D82A}">
                    <a16:rowId xmlns:a16="http://schemas.microsoft.com/office/drawing/2014/main" val="2591286343"/>
                  </a:ext>
                </a:extLst>
              </a:tr>
              <a:tr h="370840">
                <a:tc>
                  <a:txBody>
                    <a:bodyPr/>
                    <a:lstStyle/>
                    <a:p>
                      <a:pPr algn="ctr"/>
                      <a:r>
                        <a:rPr lang="en-US" sz="1600" dirty="0" smtClean="0"/>
                        <a:t>MOPOS BPMs</a:t>
                      </a:r>
                      <a:endParaRPr lang="en-US" sz="1600" dirty="0"/>
                    </a:p>
                  </a:txBody>
                  <a:tcPr/>
                </a:tc>
                <a:tc>
                  <a:txBody>
                    <a:bodyPr/>
                    <a:lstStyle/>
                    <a:p>
                      <a:pPr algn="ctr"/>
                      <a:r>
                        <a:rPr lang="en-US" sz="1600" dirty="0" smtClean="0"/>
                        <a:t>0.72</a:t>
                      </a:r>
                      <a:endParaRPr lang="en-US" sz="1600" dirty="0"/>
                    </a:p>
                  </a:txBody>
                  <a:tcPr/>
                </a:tc>
                <a:tc>
                  <a:txBody>
                    <a:bodyPr/>
                    <a:lstStyle/>
                    <a:p>
                      <a:pPr algn="ctr"/>
                      <a:r>
                        <a:rPr lang="en-US" sz="1600" dirty="0" smtClean="0"/>
                        <a:t>No Bunch Length</a:t>
                      </a:r>
                      <a:endParaRPr lang="en-US" sz="1600" dirty="0"/>
                    </a:p>
                  </a:txBody>
                  <a:tcPr/>
                </a:tc>
                <a:extLst>
                  <a:ext uri="{0D108BD9-81ED-4DB2-BD59-A6C34878D82A}">
                    <a16:rowId xmlns:a16="http://schemas.microsoft.com/office/drawing/2014/main" val="2639813445"/>
                  </a:ext>
                </a:extLst>
              </a:tr>
              <a:tr h="370840">
                <a:tc>
                  <a:txBody>
                    <a:bodyPr/>
                    <a:lstStyle/>
                    <a:p>
                      <a:pPr algn="ctr"/>
                      <a:r>
                        <a:rPr lang="en-US" sz="1600" dirty="0" smtClean="0"/>
                        <a:t>DOROS @Crabs</a:t>
                      </a:r>
                      <a:endParaRPr lang="en-US" sz="1600" dirty="0"/>
                    </a:p>
                  </a:txBody>
                  <a:tcPr/>
                </a:tc>
                <a:tc>
                  <a:txBody>
                    <a:bodyPr/>
                    <a:lstStyle/>
                    <a:p>
                      <a:pPr algn="ctr"/>
                      <a:r>
                        <a:rPr lang="en-US" sz="1600" dirty="0" smtClean="0"/>
                        <a:t>0.62</a:t>
                      </a:r>
                      <a:endParaRPr lang="en-US" sz="1600" dirty="0"/>
                    </a:p>
                  </a:txBody>
                  <a:tcPr/>
                </a:tc>
                <a:tc>
                  <a:txBody>
                    <a:bodyPr/>
                    <a:lstStyle/>
                    <a:p>
                      <a:pPr algn="ctr"/>
                      <a:r>
                        <a:rPr lang="en-US" sz="1600" dirty="0" smtClean="0"/>
                        <a:t>No Bunch Length</a:t>
                      </a:r>
                    </a:p>
                  </a:txBody>
                  <a:tcPr/>
                </a:tc>
                <a:extLst>
                  <a:ext uri="{0D108BD9-81ED-4DB2-BD59-A6C34878D82A}">
                    <a16:rowId xmlns:a16="http://schemas.microsoft.com/office/drawing/2014/main" val="3621529772"/>
                  </a:ext>
                </a:extLst>
              </a:tr>
              <a:tr h="370840">
                <a:tc>
                  <a:txBody>
                    <a:bodyPr/>
                    <a:lstStyle/>
                    <a:p>
                      <a:pPr algn="ctr"/>
                      <a:r>
                        <a:rPr lang="en-US" sz="1600" dirty="0" smtClean="0"/>
                        <a:t>DOROS</a:t>
                      </a:r>
                      <a:r>
                        <a:rPr lang="en-US" sz="1600" baseline="0" dirty="0" smtClean="0"/>
                        <a:t> @518,520</a:t>
                      </a:r>
                      <a:endParaRPr lang="en-US" sz="1600" dirty="0"/>
                    </a:p>
                  </a:txBody>
                  <a:tcPr/>
                </a:tc>
                <a:tc>
                  <a:txBody>
                    <a:bodyPr/>
                    <a:lstStyle/>
                    <a:p>
                      <a:pPr algn="ctr"/>
                      <a:r>
                        <a:rPr lang="en-US" sz="1600" dirty="0" smtClean="0"/>
                        <a:t>0.60, 0.66</a:t>
                      </a:r>
                      <a:endParaRPr lang="en-US" sz="1600" dirty="0"/>
                    </a:p>
                  </a:txBody>
                  <a:tcPr/>
                </a:tc>
                <a:tc>
                  <a:txBody>
                    <a:bodyPr/>
                    <a:lstStyle/>
                    <a:p>
                      <a:pPr algn="ctr"/>
                      <a:r>
                        <a:rPr lang="en-US" sz="1600" dirty="0" smtClean="0"/>
                        <a:t>No Bunch</a:t>
                      </a:r>
                      <a:r>
                        <a:rPr lang="en-US" sz="1600" baseline="0" dirty="0" smtClean="0"/>
                        <a:t> Length</a:t>
                      </a:r>
                      <a:endParaRPr lang="en-US" sz="1600" dirty="0" smtClean="0"/>
                    </a:p>
                  </a:txBody>
                  <a:tcPr/>
                </a:tc>
                <a:extLst>
                  <a:ext uri="{0D108BD9-81ED-4DB2-BD59-A6C34878D82A}">
                    <a16:rowId xmlns:a16="http://schemas.microsoft.com/office/drawing/2014/main" val="436778812"/>
                  </a:ext>
                </a:extLst>
              </a:tr>
            </a:tbl>
          </a:graphicData>
        </a:graphic>
      </p:graphicFrame>
      <p:sp>
        <p:nvSpPr>
          <p:cNvPr id="3" name="Footer Placeholder 2"/>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895152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Bunch Length</a:t>
            </a:r>
            <a:endParaRPr lang="en-GB" dirty="0"/>
          </a:p>
        </p:txBody>
      </p:sp>
      <p:sp>
        <p:nvSpPr>
          <p:cNvPr id="3" name="Content Placeholder 2"/>
          <p:cNvSpPr>
            <a:spLocks noGrp="1"/>
          </p:cNvSpPr>
          <p:nvPr>
            <p:ph idx="1"/>
          </p:nvPr>
        </p:nvSpPr>
        <p:spPr>
          <a:xfrm>
            <a:off x="612000" y="898299"/>
            <a:ext cx="7920000" cy="3561868"/>
          </a:xfrm>
        </p:spPr>
        <p:txBody>
          <a:bodyPr>
            <a:normAutofit/>
          </a:bodyPr>
          <a:lstStyle/>
          <a:p>
            <a:r>
              <a:rPr lang="en-US" sz="2000" dirty="0" smtClean="0">
                <a:latin typeface="Arial" panose="020B0604020202020204" pitchFamily="34" charset="0"/>
                <a:cs typeface="Arial" panose="020B0604020202020204" pitchFamily="34" charset="0"/>
              </a:rPr>
              <a:t>A reduction is expected that comes from the long bunch which probes the non-linear crab cavity </a:t>
            </a:r>
            <a:r>
              <a:rPr lang="en-US" sz="2000" dirty="0" err="1" smtClean="0">
                <a:latin typeface="Arial" panose="020B0604020202020204" pitchFamily="34" charset="0"/>
                <a:cs typeface="Arial" panose="020B0604020202020204" pitchFamily="34" charset="0"/>
              </a:rPr>
              <a:t>rf</a:t>
            </a:r>
            <a:r>
              <a:rPr lang="en-US" sz="2000" dirty="0" smtClean="0">
                <a:latin typeface="Arial" panose="020B0604020202020204" pitchFamily="34" charset="0"/>
                <a:cs typeface="Arial" panose="020B0604020202020204" pitchFamily="34" charset="0"/>
              </a:rPr>
              <a:t> fields. </a:t>
            </a:r>
          </a:p>
          <a:p>
            <a:r>
              <a:rPr lang="en-US" sz="2000" dirty="0" smtClean="0">
                <a:latin typeface="Arial" panose="020B0604020202020204" pitchFamily="34" charset="0"/>
                <a:cs typeface="Arial" panose="020B0604020202020204" pitchFamily="34" charset="0"/>
              </a:rPr>
              <a:t>Studies have been performed into the effect of the BPM filters on the readout in the presence of intra-bunch motion.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The MOPOS BPMs have a 200MHz narrow band (resonant) filter. </a:t>
            </a:r>
          </a:p>
          <a:p>
            <a:pPr lvl="1"/>
            <a:r>
              <a:rPr lang="en-US" sz="1600" dirty="0" smtClean="0">
                <a:latin typeface="Arial" panose="020B0604020202020204" pitchFamily="34" charset="0"/>
                <a:cs typeface="Arial" panose="020B0604020202020204" pitchFamily="34" charset="0"/>
              </a:rPr>
              <a:t>Only the 200 MHz component of the beam is taken.</a:t>
            </a:r>
            <a:endParaRPr lang="en-US" sz="18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The DOROS BPMs have a low pass filter with cutoff at 200MHz (and a high pass filter at 60 MHz). 	</a:t>
            </a:r>
          </a:p>
          <a:p>
            <a:pPr lvl="1"/>
            <a:r>
              <a:rPr lang="en-US" sz="1600" dirty="0" smtClean="0">
                <a:latin typeface="Arial" panose="020B0604020202020204" pitchFamily="34" charset="0"/>
                <a:cs typeface="Arial" panose="020B0604020202020204" pitchFamily="34" charset="0"/>
              </a:rPr>
              <a:t>All frequencies of the beam between 60MHz and 200MHz are taken.</a:t>
            </a:r>
          </a:p>
          <a:p>
            <a:pPr lvl="1"/>
            <a:endParaRPr lang="en-US" sz="16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pPr/>
              <a:t>21</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68056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Bunch Length</a:t>
            </a:r>
          </a:p>
        </p:txBody>
      </p:sp>
      <p:sp>
        <p:nvSpPr>
          <p:cNvPr id="3" name="Content Placeholder 2"/>
          <p:cNvSpPr>
            <a:spLocks noGrp="1"/>
          </p:cNvSpPr>
          <p:nvPr>
            <p:ph idx="1"/>
          </p:nvPr>
        </p:nvSpPr>
        <p:spPr>
          <a:xfrm>
            <a:off x="612000" y="898299"/>
            <a:ext cx="7920000" cy="4406393"/>
          </a:xfrm>
        </p:spPr>
        <p:txBody>
          <a:bodyPr>
            <a:normAutofit/>
          </a:bodyPr>
          <a:lstStyle/>
          <a:p>
            <a:r>
              <a:rPr lang="en-US" sz="1800" dirty="0" smtClean="0">
                <a:latin typeface="Arial" panose="020B0604020202020204" pitchFamily="34" charset="0"/>
                <a:cs typeface="Arial" panose="020B0604020202020204" pitchFamily="34" charset="0"/>
              </a:rPr>
              <a:t>Taking the idealized signal from the BPM buttons and computing a sum and delta signal and filtering on the sum and delta signals gives:</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Where X(t) is the </a:t>
            </a:r>
            <a:r>
              <a:rPr lang="en-US" sz="1800" dirty="0" err="1" smtClean="0">
                <a:latin typeface="Arial" panose="020B0604020202020204" pitchFamily="34" charset="0"/>
                <a:cs typeface="Arial" panose="020B0604020202020204" pitchFamily="34" charset="0"/>
              </a:rPr>
              <a:t>intrabunch</a:t>
            </a:r>
            <a:r>
              <a:rPr lang="en-US" sz="1800" dirty="0" smtClean="0">
                <a:latin typeface="Arial" panose="020B0604020202020204" pitchFamily="34" charset="0"/>
                <a:cs typeface="Arial" panose="020B0604020202020204" pitchFamily="34" charset="0"/>
              </a:rPr>
              <a:t> motion, I(t) is the charge distribution and F is an operator that performs the necessary filtering.</a:t>
            </a:r>
            <a:endParaRPr lang="en-US" sz="16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pPr/>
              <a:t>22</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p:cNvSpPr txBox="1"/>
              <p:nvPr/>
            </p:nvSpPr>
            <p:spPr>
              <a:xfrm>
                <a:off x="5996354" y="1606115"/>
                <a:ext cx="1688219" cy="665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num>
                        <m:den>
                          <m:r>
                            <m:rPr>
                              <m:sty m:val="p"/>
                            </m:rPr>
                            <a:rPr lang="en-US" b="0" i="0" smtClean="0">
                              <a:latin typeface="Cambria Math" panose="02040503050406030204" pitchFamily="18" charset="0"/>
                            </a:rPr>
                            <m:t>Σ</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𝑋</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e>
                          </m:d>
                        </m:num>
                        <m:den>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e>
                          </m:d>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996354" y="1606115"/>
                <a:ext cx="1688219" cy="66511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54072" y="1669153"/>
                <a:ext cx="22678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𝑋</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954072" y="1669153"/>
                <a:ext cx="2267865" cy="276999"/>
              </a:xfrm>
              <a:prstGeom prst="rect">
                <a:avLst/>
              </a:prstGeom>
              <a:blipFill>
                <a:blip r:embed="rId4"/>
                <a:stretch>
                  <a:fillRect l="-1882" r="-3226"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944454" y="2002839"/>
                <a:ext cx="22774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𝑋</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944454" y="2002839"/>
                <a:ext cx="2277483" cy="276999"/>
              </a:xfrm>
              <a:prstGeom prst="rect">
                <a:avLst/>
              </a:prstGeom>
              <a:blipFill>
                <a:blip r:embed="rId5"/>
                <a:stretch>
                  <a:fillRect l="-1872" t="-2222" r="-3209"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787577" y="1671393"/>
                <a:ext cx="1085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3787577" y="1671393"/>
                <a:ext cx="1085682" cy="276999"/>
              </a:xfrm>
              <a:prstGeom prst="rect">
                <a:avLst/>
              </a:prstGeom>
              <a:blipFill>
                <a:blip r:embed="rId6"/>
                <a:stretch>
                  <a:fillRect l="-3933" r="-393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793187" y="1971080"/>
                <a:ext cx="1074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i="0" smtClean="0">
                          <a:latin typeface="Cambria Math" panose="02040503050406030204" pitchFamily="18" charset="0"/>
                        </a:rPr>
                        <m:t>Σ</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3793187" y="1971080"/>
                <a:ext cx="1074461" cy="276999"/>
              </a:xfrm>
              <a:prstGeom prst="rect">
                <a:avLst/>
              </a:prstGeom>
              <a:blipFill>
                <a:blip r:embed="rId7"/>
                <a:stretch>
                  <a:fillRect l="-3977" r="-3977" b="-8696"/>
                </a:stretch>
              </a:blipFill>
            </p:spPr>
            <p:txBody>
              <a:bodyPr/>
              <a:lstStyle/>
              <a:p>
                <a:r>
                  <a:rPr lang="en-US">
                    <a:noFill/>
                  </a:rPr>
                  <a:t> </a:t>
                </a:r>
              </a:p>
            </p:txBody>
          </p:sp>
        </mc:Fallback>
      </mc:AlternateContent>
      <p:cxnSp>
        <p:nvCxnSpPr>
          <p:cNvPr id="16" name="Straight Arrow Connector 15"/>
          <p:cNvCxnSpPr/>
          <p:nvPr/>
        </p:nvCxnSpPr>
        <p:spPr>
          <a:xfrm>
            <a:off x="5005754" y="1946152"/>
            <a:ext cx="744415"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7192" y="3133597"/>
            <a:ext cx="4900414" cy="2940248"/>
          </a:xfrm>
          <a:prstGeom prst="rect">
            <a:avLst/>
          </a:prstGeom>
        </p:spPr>
      </p:pic>
      <p:sp>
        <p:nvSpPr>
          <p:cNvPr id="17" name="TextBox 16"/>
          <p:cNvSpPr txBox="1"/>
          <p:nvPr/>
        </p:nvSpPr>
        <p:spPr>
          <a:xfrm>
            <a:off x="6759249" y="3521964"/>
            <a:ext cx="1723549" cy="646331"/>
          </a:xfrm>
          <a:prstGeom prst="rect">
            <a:avLst/>
          </a:prstGeom>
          <a:noFill/>
        </p:spPr>
        <p:txBody>
          <a:bodyPr wrap="none" rtlCol="0">
            <a:spAutoFit/>
          </a:bodyPr>
          <a:lstStyle/>
          <a:p>
            <a:r>
              <a:rPr lang="en-US" sz="1200" dirty="0" smtClean="0"/>
              <a:t>For 4</a:t>
            </a:r>
            <a:r>
              <a:rPr lang="el-GR" sz="1200" dirty="0" smtClean="0">
                <a:ea typeface="Gulim" panose="020B0600000101010101" pitchFamily="34" charset="-127"/>
              </a:rPr>
              <a:t>σ</a:t>
            </a:r>
            <a:r>
              <a:rPr lang="en-US" sz="1200" baseline="-25000" dirty="0" smtClean="0">
                <a:ea typeface="Gulim" panose="020B0600000101010101" pitchFamily="34" charset="-127"/>
              </a:rPr>
              <a:t>t</a:t>
            </a:r>
            <a:r>
              <a:rPr lang="en-US" sz="1200" dirty="0" smtClean="0">
                <a:ea typeface="Gulim" panose="020B0600000101010101" pitchFamily="34" charset="-127"/>
              </a:rPr>
              <a:t>=2.9ns:</a:t>
            </a:r>
          </a:p>
          <a:p>
            <a:r>
              <a:rPr lang="en-US" sz="1200" dirty="0" smtClean="0">
                <a:ea typeface="Gulim" panose="020B0600000101010101" pitchFamily="34" charset="-127"/>
              </a:rPr>
              <a:t>Low Pass = 0.4972</a:t>
            </a:r>
          </a:p>
          <a:p>
            <a:r>
              <a:rPr lang="en-US" sz="1200" dirty="0" smtClean="0">
                <a:ea typeface="Gulim" panose="020B0600000101010101" pitchFamily="34" charset="-127"/>
              </a:rPr>
              <a:t>Narrow Band = 0.5183</a:t>
            </a:r>
            <a:endParaRPr lang="en-US" sz="1200" dirty="0"/>
          </a:p>
        </p:txBody>
      </p:sp>
      <p:sp>
        <p:nvSpPr>
          <p:cNvPr id="6" name="Footer Placeholder 5"/>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3853456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Bunch Length</a:t>
            </a:r>
          </a:p>
        </p:txBody>
      </p:sp>
      <p:sp>
        <p:nvSpPr>
          <p:cNvPr id="3" name="Content Placeholder 2"/>
          <p:cNvSpPr>
            <a:spLocks noGrp="1"/>
          </p:cNvSpPr>
          <p:nvPr>
            <p:ph idx="1"/>
          </p:nvPr>
        </p:nvSpPr>
        <p:spPr>
          <a:xfrm>
            <a:off x="612000" y="898299"/>
            <a:ext cx="7920000" cy="4406393"/>
          </a:xfrm>
        </p:spPr>
        <p:txBody>
          <a:bodyPr>
            <a:normAutofit/>
          </a:bodyPr>
          <a:lstStyle/>
          <a:p>
            <a:r>
              <a:rPr lang="en-US" sz="1800" dirty="0" smtClean="0">
                <a:latin typeface="Arial" panose="020B0604020202020204" pitchFamily="34" charset="0"/>
                <a:cs typeface="Arial" panose="020B0604020202020204" pitchFamily="34" charset="0"/>
              </a:rPr>
              <a:t>Taking the idealized signal from the BPM buttons and computing a sum and delta signal and filtering on the sum and delta signals gives:</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Where X(t) is the </a:t>
            </a:r>
            <a:r>
              <a:rPr lang="en-US" sz="1800" dirty="0" err="1" smtClean="0">
                <a:latin typeface="Arial" panose="020B0604020202020204" pitchFamily="34" charset="0"/>
                <a:cs typeface="Arial" panose="020B0604020202020204" pitchFamily="34" charset="0"/>
              </a:rPr>
              <a:t>intrabunch</a:t>
            </a:r>
            <a:r>
              <a:rPr lang="en-US" sz="1800" dirty="0" smtClean="0">
                <a:latin typeface="Arial" panose="020B0604020202020204" pitchFamily="34" charset="0"/>
                <a:cs typeface="Arial" panose="020B0604020202020204" pitchFamily="34" charset="0"/>
              </a:rPr>
              <a:t> motion, I(t) is the charge distribution and F is an operator that performs the necessary filtering.</a:t>
            </a:r>
            <a:endParaRPr lang="en-US" sz="16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pPr/>
              <a:t>23</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p:cNvSpPr txBox="1"/>
              <p:nvPr/>
            </p:nvSpPr>
            <p:spPr>
              <a:xfrm>
                <a:off x="5996354" y="1606115"/>
                <a:ext cx="1688219" cy="665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num>
                        <m:den>
                          <m:r>
                            <m:rPr>
                              <m:sty m:val="p"/>
                            </m:rPr>
                            <a:rPr lang="en-US" b="0" i="0" smtClean="0">
                              <a:latin typeface="Cambria Math" panose="02040503050406030204" pitchFamily="18" charset="0"/>
                            </a:rPr>
                            <m:t>Σ</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𝑋</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e>
                          </m:d>
                        </m:num>
                        <m:den>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e>
                          </m:d>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996354" y="1606115"/>
                <a:ext cx="1688219" cy="66511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54072" y="1669153"/>
                <a:ext cx="22678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𝑋</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954072" y="1669153"/>
                <a:ext cx="2267865" cy="276999"/>
              </a:xfrm>
              <a:prstGeom prst="rect">
                <a:avLst/>
              </a:prstGeom>
              <a:blipFill>
                <a:blip r:embed="rId4"/>
                <a:stretch>
                  <a:fillRect l="-1882" r="-3226"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944454" y="2002839"/>
                <a:ext cx="22774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𝐼</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𝑋</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944454" y="2002839"/>
                <a:ext cx="2277483" cy="276999"/>
              </a:xfrm>
              <a:prstGeom prst="rect">
                <a:avLst/>
              </a:prstGeom>
              <a:blipFill>
                <a:blip r:embed="rId5"/>
                <a:stretch>
                  <a:fillRect l="-1872" t="-2222" r="-3209"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787577" y="1671393"/>
                <a:ext cx="1085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3787577" y="1671393"/>
                <a:ext cx="1085682" cy="276999"/>
              </a:xfrm>
              <a:prstGeom prst="rect">
                <a:avLst/>
              </a:prstGeom>
              <a:blipFill>
                <a:blip r:embed="rId6"/>
                <a:stretch>
                  <a:fillRect l="-3933" r="-393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793187" y="1971080"/>
                <a:ext cx="1074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i="0" smtClean="0">
                          <a:latin typeface="Cambria Math" panose="02040503050406030204" pitchFamily="18" charset="0"/>
                        </a:rPr>
                        <m:t>Σ</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3793187" y="1971080"/>
                <a:ext cx="1074461" cy="276999"/>
              </a:xfrm>
              <a:prstGeom prst="rect">
                <a:avLst/>
              </a:prstGeom>
              <a:blipFill>
                <a:blip r:embed="rId7"/>
                <a:stretch>
                  <a:fillRect l="-3977" r="-3977" b="-8696"/>
                </a:stretch>
              </a:blipFill>
            </p:spPr>
            <p:txBody>
              <a:bodyPr/>
              <a:lstStyle/>
              <a:p>
                <a:r>
                  <a:rPr lang="en-US">
                    <a:noFill/>
                  </a:rPr>
                  <a:t> </a:t>
                </a:r>
              </a:p>
            </p:txBody>
          </p:sp>
        </mc:Fallback>
      </mc:AlternateContent>
      <p:cxnSp>
        <p:nvCxnSpPr>
          <p:cNvPr id="16" name="Straight Arrow Connector 15"/>
          <p:cNvCxnSpPr/>
          <p:nvPr/>
        </p:nvCxnSpPr>
        <p:spPr>
          <a:xfrm>
            <a:off x="5005754" y="1946152"/>
            <a:ext cx="744415"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3140" y="3061135"/>
            <a:ext cx="5109718" cy="3065830"/>
          </a:xfrm>
          <a:prstGeom prst="rect">
            <a:avLst/>
          </a:prstGeom>
        </p:spPr>
      </p:pic>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751768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091" y="3303023"/>
            <a:ext cx="5031085" cy="3270205"/>
          </a:xfrm>
          <a:prstGeom prst="rect">
            <a:avLst/>
          </a:prstGeom>
        </p:spPr>
      </p:pic>
      <p:sp>
        <p:nvSpPr>
          <p:cNvPr id="2" name="Title 1"/>
          <p:cNvSpPr>
            <a:spLocks noGrp="1"/>
          </p:cNvSpPr>
          <p:nvPr>
            <p:ph type="title"/>
          </p:nvPr>
        </p:nvSpPr>
        <p:spPr/>
        <p:txBody>
          <a:bodyPr/>
          <a:lstStyle/>
          <a:p>
            <a:r>
              <a:rPr lang="en-GB" dirty="0" smtClean="0"/>
              <a:t>Summary of Measurements</a:t>
            </a:r>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24</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04626115"/>
              </p:ext>
            </p:extLst>
          </p:nvPr>
        </p:nvGraphicFramePr>
        <p:xfrm>
          <a:off x="396239" y="1221105"/>
          <a:ext cx="8351519" cy="22250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254278921"/>
                    </a:ext>
                  </a:extLst>
                </a:gridCol>
                <a:gridCol w="2551611">
                  <a:extLst>
                    <a:ext uri="{9D8B030D-6E8A-4147-A177-3AD203B41FA5}">
                      <a16:colId xmlns:a16="http://schemas.microsoft.com/office/drawing/2014/main" val="1176902445"/>
                    </a:ext>
                  </a:extLst>
                </a:gridCol>
                <a:gridCol w="2751908">
                  <a:extLst>
                    <a:ext uri="{9D8B030D-6E8A-4147-A177-3AD203B41FA5}">
                      <a16:colId xmlns:a16="http://schemas.microsoft.com/office/drawing/2014/main" val="53794580"/>
                    </a:ext>
                  </a:extLst>
                </a:gridCol>
              </a:tblGrid>
              <a:tr h="370840">
                <a:tc>
                  <a:txBody>
                    <a:bodyPr/>
                    <a:lstStyle/>
                    <a:p>
                      <a:pPr algn="ctr"/>
                      <a:r>
                        <a:rPr lang="en-US" sz="1600" dirty="0" smtClean="0"/>
                        <a:t>Device</a:t>
                      </a:r>
                      <a:endParaRPr lang="en-US" sz="1600" dirty="0"/>
                    </a:p>
                  </a:txBody>
                  <a:tcPr/>
                </a:tc>
                <a:tc>
                  <a:txBody>
                    <a:bodyPr/>
                    <a:lstStyle/>
                    <a:p>
                      <a:pPr algn="ctr"/>
                      <a:r>
                        <a:rPr lang="en-US" sz="1600" dirty="0" smtClean="0"/>
                        <a:t>Measured Voltage [MV]</a:t>
                      </a:r>
                      <a:endParaRPr lang="en-US" sz="1600" dirty="0"/>
                    </a:p>
                  </a:txBody>
                  <a:tcPr/>
                </a:tc>
                <a:tc>
                  <a:txBody>
                    <a:bodyPr/>
                    <a:lstStyle/>
                    <a:p>
                      <a:pPr algn="ctr"/>
                      <a:r>
                        <a:rPr lang="en-US" sz="1600" dirty="0" smtClean="0"/>
                        <a:t>Note</a:t>
                      </a:r>
                      <a:endParaRPr lang="en-US" sz="1600" dirty="0"/>
                    </a:p>
                  </a:txBody>
                  <a:tcPr/>
                </a:tc>
                <a:extLst>
                  <a:ext uri="{0D108BD9-81ED-4DB2-BD59-A6C34878D82A}">
                    <a16:rowId xmlns:a16="http://schemas.microsoft.com/office/drawing/2014/main" val="41377738"/>
                  </a:ext>
                </a:extLst>
              </a:tr>
              <a:tr h="370840">
                <a:tc>
                  <a:txBody>
                    <a:bodyPr/>
                    <a:lstStyle/>
                    <a:p>
                      <a:pPr algn="ctr"/>
                      <a:r>
                        <a:rPr lang="en-US" sz="1600" dirty="0" smtClean="0"/>
                        <a:t>Power Sensors</a:t>
                      </a:r>
                      <a:endParaRPr lang="en-US" sz="1600" dirty="0"/>
                    </a:p>
                  </a:txBody>
                  <a:tcPr/>
                </a:tc>
                <a:tc>
                  <a:txBody>
                    <a:bodyPr/>
                    <a:lstStyle/>
                    <a:p>
                      <a:pPr algn="ctr"/>
                      <a:r>
                        <a:rPr lang="en-US" sz="1600" dirty="0" smtClean="0"/>
                        <a:t>0.98</a:t>
                      </a:r>
                      <a:endParaRPr lang="en-US" sz="1600" dirty="0"/>
                    </a:p>
                  </a:txBody>
                  <a:tcPr/>
                </a:tc>
                <a:tc>
                  <a:txBody>
                    <a:bodyPr/>
                    <a:lstStyle/>
                    <a:p>
                      <a:pPr algn="ctr"/>
                      <a:r>
                        <a:rPr lang="en-US" sz="1600" dirty="0" smtClean="0"/>
                        <a:t>Dependence</a:t>
                      </a:r>
                      <a:r>
                        <a:rPr lang="en-US" sz="1600" baseline="0" dirty="0" smtClean="0"/>
                        <a:t> on </a:t>
                      </a:r>
                      <a:r>
                        <a:rPr lang="en-US" sz="1600" baseline="0" dirty="0" err="1" smtClean="0"/>
                        <a:t>Qe</a:t>
                      </a:r>
                      <a:endParaRPr lang="en-US" sz="1600" dirty="0"/>
                    </a:p>
                  </a:txBody>
                  <a:tcPr/>
                </a:tc>
                <a:extLst>
                  <a:ext uri="{0D108BD9-81ED-4DB2-BD59-A6C34878D82A}">
                    <a16:rowId xmlns:a16="http://schemas.microsoft.com/office/drawing/2014/main" val="3008073926"/>
                  </a:ext>
                </a:extLst>
              </a:tr>
              <a:tr h="370840">
                <a:tc>
                  <a:txBody>
                    <a:bodyPr/>
                    <a:lstStyle/>
                    <a:p>
                      <a:pPr algn="ctr"/>
                      <a:r>
                        <a:rPr lang="en-US" sz="1600" dirty="0" err="1" smtClean="0"/>
                        <a:t>Headtail</a:t>
                      </a:r>
                      <a:r>
                        <a:rPr lang="en-US" sz="1600" dirty="0" smtClean="0"/>
                        <a:t> Monitor</a:t>
                      </a:r>
                      <a:endParaRPr lang="en-US" sz="1600" dirty="0"/>
                    </a:p>
                  </a:txBody>
                  <a:tcPr/>
                </a:tc>
                <a:tc>
                  <a:txBody>
                    <a:bodyPr/>
                    <a:lstStyle/>
                    <a:p>
                      <a:pPr algn="ctr"/>
                      <a:r>
                        <a:rPr lang="en-US" sz="1600" b="1" dirty="0" smtClean="0"/>
                        <a:t>1.23</a:t>
                      </a:r>
                      <a:endParaRPr lang="en-US" sz="1600" b="1" dirty="0"/>
                    </a:p>
                  </a:txBody>
                  <a:tcPr/>
                </a:tc>
                <a:tc>
                  <a:txBody>
                    <a:bodyPr/>
                    <a:lstStyle/>
                    <a:p>
                      <a:pPr algn="ctr"/>
                      <a:r>
                        <a:rPr lang="en-US" sz="1600" dirty="0" smtClean="0"/>
                        <a:t>For z=0</a:t>
                      </a:r>
                      <a:endParaRPr lang="en-US" sz="1600" dirty="0"/>
                    </a:p>
                  </a:txBody>
                  <a:tcPr/>
                </a:tc>
                <a:extLst>
                  <a:ext uri="{0D108BD9-81ED-4DB2-BD59-A6C34878D82A}">
                    <a16:rowId xmlns:a16="http://schemas.microsoft.com/office/drawing/2014/main" val="2591286343"/>
                  </a:ext>
                </a:extLst>
              </a:tr>
              <a:tr h="370840">
                <a:tc>
                  <a:txBody>
                    <a:bodyPr/>
                    <a:lstStyle/>
                    <a:p>
                      <a:pPr algn="ctr"/>
                      <a:r>
                        <a:rPr lang="en-US" sz="1600" dirty="0" smtClean="0"/>
                        <a:t>MOPOS BPMs</a:t>
                      </a:r>
                      <a:endParaRPr lang="en-US" sz="1600" dirty="0"/>
                    </a:p>
                  </a:txBody>
                  <a:tcPr/>
                </a:tc>
                <a:tc>
                  <a:txBody>
                    <a:bodyPr/>
                    <a:lstStyle/>
                    <a:p>
                      <a:pPr algn="ctr"/>
                      <a:r>
                        <a:rPr lang="en-US" sz="1600" b="1" dirty="0" smtClean="0"/>
                        <a:t>1.39</a:t>
                      </a:r>
                      <a:endParaRPr lang="en-US" sz="1600" b="1" dirty="0"/>
                    </a:p>
                  </a:txBody>
                  <a:tcPr/>
                </a:tc>
                <a:tc>
                  <a:txBody>
                    <a:bodyPr/>
                    <a:lstStyle/>
                    <a:p>
                      <a:pPr algn="ctr"/>
                      <a:r>
                        <a:rPr lang="en-US" sz="1600" b="1" dirty="0" smtClean="0"/>
                        <a:t>BL Corrected</a:t>
                      </a:r>
                      <a:endParaRPr lang="en-US" sz="1600" b="1" dirty="0"/>
                    </a:p>
                  </a:txBody>
                  <a:tcPr/>
                </a:tc>
                <a:extLst>
                  <a:ext uri="{0D108BD9-81ED-4DB2-BD59-A6C34878D82A}">
                    <a16:rowId xmlns:a16="http://schemas.microsoft.com/office/drawing/2014/main" val="2639813445"/>
                  </a:ext>
                </a:extLst>
              </a:tr>
              <a:tr h="370840">
                <a:tc>
                  <a:txBody>
                    <a:bodyPr/>
                    <a:lstStyle/>
                    <a:p>
                      <a:pPr algn="ctr"/>
                      <a:r>
                        <a:rPr lang="en-US" sz="1600" dirty="0" smtClean="0"/>
                        <a:t>DOROS @61736</a:t>
                      </a:r>
                      <a:r>
                        <a:rPr lang="en-US" sz="1600" baseline="0" dirty="0" smtClean="0"/>
                        <a:t> &amp;</a:t>
                      </a:r>
                      <a:r>
                        <a:rPr lang="en-US" sz="1600" dirty="0" smtClean="0"/>
                        <a:t> 61751</a:t>
                      </a:r>
                      <a:endParaRPr lang="en-US" sz="1600" dirty="0"/>
                    </a:p>
                  </a:txBody>
                  <a:tcPr/>
                </a:tc>
                <a:tc>
                  <a:txBody>
                    <a:bodyPr/>
                    <a:lstStyle/>
                    <a:p>
                      <a:pPr algn="ctr"/>
                      <a:r>
                        <a:rPr lang="en-US" sz="1600" b="1" dirty="0" smtClean="0"/>
                        <a:t>1.25</a:t>
                      </a:r>
                      <a:endParaRPr lang="en-US" sz="1600" b="1" dirty="0"/>
                    </a:p>
                  </a:txBody>
                  <a:tcPr/>
                </a:tc>
                <a:tc>
                  <a:txBody>
                    <a:bodyPr/>
                    <a:lstStyle/>
                    <a:p>
                      <a:pPr algn="ctr"/>
                      <a:r>
                        <a:rPr lang="en-US" sz="1600" b="1" dirty="0" smtClean="0"/>
                        <a:t>BL Corrected</a:t>
                      </a:r>
                      <a:endParaRPr lang="en-US" sz="1600" b="1" dirty="0"/>
                    </a:p>
                  </a:txBody>
                  <a:tcPr/>
                </a:tc>
                <a:extLst>
                  <a:ext uri="{0D108BD9-81ED-4DB2-BD59-A6C34878D82A}">
                    <a16:rowId xmlns:a16="http://schemas.microsoft.com/office/drawing/2014/main" val="3621529772"/>
                  </a:ext>
                </a:extLst>
              </a:tr>
              <a:tr h="370840">
                <a:tc>
                  <a:txBody>
                    <a:bodyPr/>
                    <a:lstStyle/>
                    <a:p>
                      <a:pPr algn="ctr"/>
                      <a:r>
                        <a:rPr lang="en-US" sz="1600" dirty="0" smtClean="0"/>
                        <a:t>DOROS</a:t>
                      </a:r>
                      <a:r>
                        <a:rPr lang="en-US" sz="1600" baseline="0" dirty="0" smtClean="0"/>
                        <a:t> @518, 520</a:t>
                      </a:r>
                      <a:endParaRPr lang="en-US" sz="1600" dirty="0"/>
                    </a:p>
                  </a:txBody>
                  <a:tcPr/>
                </a:tc>
                <a:tc>
                  <a:txBody>
                    <a:bodyPr/>
                    <a:lstStyle/>
                    <a:p>
                      <a:pPr algn="ctr"/>
                      <a:r>
                        <a:rPr lang="en-US" sz="1600" b="1" dirty="0" smtClean="0"/>
                        <a:t>1.21,1.33</a:t>
                      </a:r>
                      <a:endParaRPr lang="en-US" sz="1600" b="1" dirty="0"/>
                    </a:p>
                  </a:txBody>
                  <a:tcPr/>
                </a:tc>
                <a:tc>
                  <a:txBody>
                    <a:bodyPr/>
                    <a:lstStyle/>
                    <a:p>
                      <a:pPr algn="ctr"/>
                      <a:r>
                        <a:rPr lang="en-US" sz="1600" b="1" dirty="0" smtClean="0"/>
                        <a:t>BL</a:t>
                      </a:r>
                      <a:r>
                        <a:rPr lang="en-US" sz="1600" b="1" baseline="0" dirty="0" smtClean="0"/>
                        <a:t> Corrected</a:t>
                      </a:r>
                      <a:endParaRPr lang="en-US" sz="1600" b="1" dirty="0"/>
                    </a:p>
                  </a:txBody>
                  <a:tcPr/>
                </a:tc>
                <a:extLst>
                  <a:ext uri="{0D108BD9-81ED-4DB2-BD59-A6C34878D82A}">
                    <a16:rowId xmlns:a16="http://schemas.microsoft.com/office/drawing/2014/main" val="60396714"/>
                  </a:ext>
                </a:extLst>
              </a:tr>
            </a:tbl>
          </a:graphicData>
        </a:graphic>
      </p:graphicFrame>
      <p:sp>
        <p:nvSpPr>
          <p:cNvPr id="6" name="Footer Placeholder 5"/>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36029979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Outline</a:t>
            </a:r>
            <a:endParaRPr lang="en-GB" dirty="0"/>
          </a:p>
        </p:txBody>
      </p:sp>
      <p:sp>
        <p:nvSpPr>
          <p:cNvPr id="3" name="Content Placeholder 2"/>
          <p:cNvSpPr>
            <a:spLocks noGrp="1"/>
          </p:cNvSpPr>
          <p:nvPr>
            <p:ph idx="1"/>
          </p:nvPr>
        </p:nvSpPr>
        <p:spPr>
          <a:xfrm>
            <a:off x="612000" y="898301"/>
            <a:ext cx="7920000" cy="5522820"/>
          </a:xfrm>
        </p:spPr>
        <p:txBody>
          <a:bodyPr>
            <a:normAutofit/>
          </a:bodyPr>
          <a:lstStyle/>
          <a:p>
            <a:r>
              <a:rPr lang="en-GB" dirty="0" smtClean="0"/>
              <a:t>Introduction</a:t>
            </a:r>
          </a:p>
          <a:p>
            <a:r>
              <a:rPr lang="en-GB" dirty="0" smtClean="0"/>
              <a:t>Operational Setup</a:t>
            </a:r>
          </a:p>
          <a:p>
            <a:r>
              <a:rPr lang="en-GB" dirty="0" smtClean="0"/>
              <a:t>MD Overview</a:t>
            </a:r>
          </a:p>
          <a:p>
            <a:r>
              <a:rPr lang="en-GB" dirty="0" smtClean="0"/>
              <a:t>Diagnostic Comparison</a:t>
            </a:r>
          </a:p>
          <a:p>
            <a:r>
              <a:rPr lang="en-GB" b="1" dirty="0" smtClean="0">
                <a:solidFill>
                  <a:srgbClr val="FF0000"/>
                </a:solidFill>
              </a:rPr>
              <a:t>Cavity Transparency</a:t>
            </a:r>
          </a:p>
          <a:p>
            <a:r>
              <a:rPr lang="en-GB" dirty="0" smtClean="0"/>
              <a:t>Emittance Growth in Coast</a:t>
            </a:r>
          </a:p>
          <a:p>
            <a:r>
              <a:rPr lang="en-GB" dirty="0" smtClean="0"/>
              <a:t>Conclusions</a:t>
            </a:r>
          </a:p>
          <a:p>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25</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15168323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Transparency</a:t>
            </a:r>
            <a:endParaRPr lang="en-GB" dirty="0"/>
          </a:p>
        </p:txBody>
      </p:sp>
      <p:sp>
        <p:nvSpPr>
          <p:cNvPr id="3" name="Content Placeholder 2"/>
          <p:cNvSpPr>
            <a:spLocks noGrp="1"/>
          </p:cNvSpPr>
          <p:nvPr>
            <p:ph idx="1"/>
          </p:nvPr>
        </p:nvSpPr>
        <p:spPr>
          <a:xfrm>
            <a:off x="612000" y="898299"/>
            <a:ext cx="7920000" cy="4406393"/>
          </a:xfrm>
        </p:spPr>
        <p:txBody>
          <a:bodyPr>
            <a:normAutofit/>
          </a:bodyPr>
          <a:lstStyle/>
          <a:p>
            <a:r>
              <a:rPr lang="en-US" sz="1800" dirty="0" smtClean="0">
                <a:latin typeface="Arial" panose="020B0604020202020204" pitchFamily="34" charset="0"/>
                <a:cs typeface="Arial" panose="020B0604020202020204" pitchFamily="34" charset="0"/>
              </a:rPr>
              <a:t>For a period during MD7 (17/10/2018 ~10:30 – 11:30) we had both cavities with feedback and tuning loops operational at 2K pulsing with 1MV per cavity.</a:t>
            </a:r>
          </a:p>
          <a:p>
            <a:r>
              <a:rPr lang="en-US" sz="1800" dirty="0" smtClean="0">
                <a:latin typeface="Arial" panose="020B0604020202020204" pitchFamily="34" charset="0"/>
                <a:cs typeface="Arial" panose="020B0604020202020204" pitchFamily="34" charset="0"/>
              </a:rPr>
              <a:t>Set both cavities individually to approximate crabbing phase. </a:t>
            </a:r>
          </a:p>
          <a:p>
            <a:r>
              <a:rPr lang="en-US" sz="1800" dirty="0" smtClean="0">
                <a:latin typeface="Arial" panose="020B0604020202020204" pitchFamily="34" charset="0"/>
                <a:cs typeface="Arial" panose="020B0604020202020204" pitchFamily="34" charset="0"/>
              </a:rPr>
              <a:t>Set them in anti-phase and try to fine tune the phases (minimum step size 5 </a:t>
            </a:r>
            <a:r>
              <a:rPr lang="en-US" sz="1800" dirty="0" err="1" smtClean="0">
                <a:latin typeface="Arial" panose="020B0604020202020204" pitchFamily="34" charset="0"/>
                <a:cs typeface="Arial" panose="020B0604020202020204" pitchFamily="34" charset="0"/>
              </a:rPr>
              <a:t>deg</a:t>
            </a:r>
            <a:r>
              <a:rPr lang="en-US" sz="1800" dirty="0" smtClean="0">
                <a:latin typeface="Arial" panose="020B0604020202020204" pitchFamily="34" charset="0"/>
                <a:cs typeface="Arial" panose="020B0604020202020204" pitchFamily="34" charset="0"/>
              </a:rPr>
              <a:t>) to minimize the observed crabbing.</a:t>
            </a:r>
          </a:p>
          <a:p>
            <a:r>
              <a:rPr lang="en-US" sz="1800" dirty="0" smtClean="0">
                <a:latin typeface="Arial" panose="020B0604020202020204" pitchFamily="34" charset="0"/>
                <a:cs typeface="Arial" panose="020B0604020202020204" pitchFamily="34" charset="0"/>
              </a:rPr>
              <a:t>Lowest measured crabbing amplitude was ~60kV (with 1MV per cavity). </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pPr/>
              <a:t>26</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9984" y="3010757"/>
            <a:ext cx="4601308" cy="27607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102" y="3193925"/>
            <a:ext cx="3499346" cy="2624509"/>
          </a:xfrm>
          <a:prstGeom prst="rect">
            <a:avLst/>
          </a:prstGeom>
        </p:spPr>
      </p:pic>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41863958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Transparency</a:t>
            </a:r>
            <a:endParaRPr lang="en-GB" dirty="0"/>
          </a:p>
        </p:txBody>
      </p:sp>
      <p:sp>
        <p:nvSpPr>
          <p:cNvPr id="3" name="Content Placeholder 2"/>
          <p:cNvSpPr>
            <a:spLocks noGrp="1"/>
          </p:cNvSpPr>
          <p:nvPr>
            <p:ph idx="1"/>
          </p:nvPr>
        </p:nvSpPr>
        <p:spPr>
          <a:xfrm>
            <a:off x="612000" y="898299"/>
            <a:ext cx="7920000" cy="4406393"/>
          </a:xfrm>
        </p:spPr>
        <p:txBody>
          <a:bodyPr>
            <a:normAutofit/>
          </a:bodyPr>
          <a:lstStyle/>
          <a:p>
            <a:r>
              <a:rPr lang="en-US" sz="1800" dirty="0" smtClean="0">
                <a:latin typeface="Arial" panose="020B0604020202020204" pitchFamily="34" charset="0"/>
                <a:cs typeface="Arial" panose="020B0604020202020204" pitchFamily="34" charset="0"/>
              </a:rPr>
              <a:t>For a period during MD7 (17/10/2018 ~10:30 – 11:30) we had both cavities with feedback and tuning loops operational at 2K pulsing with 1MV per cavity.</a:t>
            </a:r>
          </a:p>
          <a:p>
            <a:r>
              <a:rPr lang="en-US" sz="1800" dirty="0" smtClean="0">
                <a:latin typeface="Arial" panose="020B0604020202020204" pitchFamily="34" charset="0"/>
                <a:cs typeface="Arial" panose="020B0604020202020204" pitchFamily="34" charset="0"/>
              </a:rPr>
              <a:t>Set both cavities individually to approximate crabbing phase. </a:t>
            </a:r>
          </a:p>
          <a:p>
            <a:r>
              <a:rPr lang="en-US" sz="1800" dirty="0" smtClean="0">
                <a:latin typeface="Arial" panose="020B0604020202020204" pitchFamily="34" charset="0"/>
                <a:cs typeface="Arial" panose="020B0604020202020204" pitchFamily="34" charset="0"/>
              </a:rPr>
              <a:t>Set them in anti-phase and try to fine tune the phases (minimum step size 5 </a:t>
            </a:r>
            <a:r>
              <a:rPr lang="en-US" sz="1800" dirty="0" err="1" smtClean="0">
                <a:latin typeface="Arial" panose="020B0604020202020204" pitchFamily="34" charset="0"/>
                <a:cs typeface="Arial" panose="020B0604020202020204" pitchFamily="34" charset="0"/>
              </a:rPr>
              <a:t>deg</a:t>
            </a:r>
            <a:r>
              <a:rPr lang="en-US" sz="1800" dirty="0" smtClean="0">
                <a:latin typeface="Arial" panose="020B0604020202020204" pitchFamily="34" charset="0"/>
                <a:cs typeface="Arial" panose="020B0604020202020204" pitchFamily="34" charset="0"/>
              </a:rPr>
              <a:t>) to minimize the observed crabbing.</a:t>
            </a:r>
          </a:p>
          <a:p>
            <a:r>
              <a:rPr lang="en-US" sz="1800" dirty="0" smtClean="0">
                <a:latin typeface="Arial" panose="020B0604020202020204" pitchFamily="34" charset="0"/>
                <a:cs typeface="Arial" panose="020B0604020202020204" pitchFamily="34" charset="0"/>
              </a:rPr>
              <a:t>Lowest measured crabbing amplitude was ~60kV (with 1MV per cavity). </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pPr/>
              <a:t>27</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102" y="3193925"/>
            <a:ext cx="3499346" cy="26245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841"/>
          <a:stretch/>
        </p:blipFill>
        <p:spPr>
          <a:xfrm>
            <a:off x="4422008" y="3055918"/>
            <a:ext cx="4015432" cy="3660432"/>
          </a:xfrm>
          <a:prstGeom prst="rect">
            <a:avLst/>
          </a:prstGeom>
        </p:spPr>
      </p:pic>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10169679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Outline</a:t>
            </a:r>
            <a:endParaRPr lang="en-GB" dirty="0"/>
          </a:p>
        </p:txBody>
      </p:sp>
      <p:sp>
        <p:nvSpPr>
          <p:cNvPr id="3" name="Content Placeholder 2"/>
          <p:cNvSpPr>
            <a:spLocks noGrp="1"/>
          </p:cNvSpPr>
          <p:nvPr>
            <p:ph idx="1"/>
          </p:nvPr>
        </p:nvSpPr>
        <p:spPr>
          <a:xfrm>
            <a:off x="612000" y="898301"/>
            <a:ext cx="7920000" cy="5522820"/>
          </a:xfrm>
        </p:spPr>
        <p:txBody>
          <a:bodyPr>
            <a:normAutofit/>
          </a:bodyPr>
          <a:lstStyle/>
          <a:p>
            <a:r>
              <a:rPr lang="en-GB" dirty="0" smtClean="0"/>
              <a:t>Introduction</a:t>
            </a:r>
          </a:p>
          <a:p>
            <a:r>
              <a:rPr lang="en-GB" dirty="0" smtClean="0"/>
              <a:t>Operational Setup</a:t>
            </a:r>
          </a:p>
          <a:p>
            <a:r>
              <a:rPr lang="en-GB" dirty="0" smtClean="0"/>
              <a:t>MD Overview</a:t>
            </a:r>
          </a:p>
          <a:p>
            <a:r>
              <a:rPr lang="en-GB" dirty="0" smtClean="0"/>
              <a:t>Diagnostic Comparison</a:t>
            </a:r>
          </a:p>
          <a:p>
            <a:r>
              <a:rPr lang="en-GB" dirty="0" smtClean="0"/>
              <a:t>Cavity Transparency</a:t>
            </a:r>
          </a:p>
          <a:p>
            <a:r>
              <a:rPr lang="en-GB" b="1" dirty="0" smtClean="0">
                <a:solidFill>
                  <a:srgbClr val="FF0000"/>
                </a:solidFill>
              </a:rPr>
              <a:t>Emittance Growth in Coast</a:t>
            </a:r>
          </a:p>
          <a:p>
            <a:r>
              <a:rPr lang="en-GB" dirty="0" smtClean="0"/>
              <a:t>Conclusions</a:t>
            </a:r>
          </a:p>
          <a:p>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28</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71972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000" y="0"/>
            <a:ext cx="7920000" cy="720000"/>
          </a:xfrm>
        </p:spPr>
        <p:txBody>
          <a:bodyPr/>
          <a:lstStyle/>
          <a:p>
            <a:r>
              <a:rPr lang="en-GB" sz="3600" dirty="0" smtClean="0"/>
              <a:t>Emittance Growth in Coast</a:t>
            </a:r>
            <a:endParaRPr lang="en-GB" sz="3600" dirty="0"/>
          </a:p>
        </p:txBody>
      </p:sp>
      <p:sp>
        <p:nvSpPr>
          <p:cNvPr id="4" name="Content Placeholder 3"/>
          <p:cNvSpPr>
            <a:spLocks noGrp="1"/>
          </p:cNvSpPr>
          <p:nvPr>
            <p:ph idx="1"/>
          </p:nvPr>
        </p:nvSpPr>
        <p:spPr>
          <a:xfrm>
            <a:off x="464746" y="1018461"/>
            <a:ext cx="8568952" cy="4249107"/>
          </a:xfrm>
        </p:spPr>
        <p:txBody>
          <a:bodyPr>
            <a:noAutofit/>
          </a:bodyPr>
          <a:lstStyle/>
          <a:p>
            <a:r>
              <a:rPr lang="en-US" sz="2000" dirty="0" smtClean="0"/>
              <a:t>Crab cavity is a transverse kicker with a feedback system. </a:t>
            </a:r>
          </a:p>
          <a:p>
            <a:endParaRPr lang="en-US" sz="2000" dirty="0"/>
          </a:p>
          <a:p>
            <a:r>
              <a:rPr lang="en-US" sz="2000" dirty="0" smtClean="0"/>
              <a:t>The feedback spectrum spreads over a wide range of frequencies which includes the first </a:t>
            </a:r>
            <a:r>
              <a:rPr lang="en-US" sz="2000" dirty="0" err="1" smtClean="0"/>
              <a:t>betatron</a:t>
            </a:r>
            <a:r>
              <a:rPr lang="en-US" sz="2000" dirty="0" smtClean="0"/>
              <a:t> sideband.</a:t>
            </a:r>
          </a:p>
          <a:p>
            <a:endParaRPr lang="en-US" sz="2000" dirty="0" smtClean="0"/>
          </a:p>
          <a:p>
            <a:r>
              <a:rPr lang="en-US" sz="2000" dirty="0" smtClean="0"/>
              <a:t>Crab cavity feedback means the bunch is being kicked at the tune, which causes emittance growth. Needs to be quantified!</a:t>
            </a:r>
          </a:p>
          <a:p>
            <a:endParaRPr lang="en-US" sz="2000" dirty="0"/>
          </a:p>
          <a:p>
            <a:r>
              <a:rPr lang="en-US" sz="2000" dirty="0" smtClean="0"/>
              <a:t>Measurements were made of the emittance growth in coast as a function of the strength of the feedback spectrum at the tune. </a:t>
            </a:r>
            <a:endParaRPr lang="en-GB" sz="2000" dirty="0"/>
          </a:p>
        </p:txBody>
      </p:sp>
      <p:sp>
        <p:nvSpPr>
          <p:cNvPr id="2" name="Footer Placeholder 1"/>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29</a:t>
            </a:fld>
            <a:endParaRPr lang="fr-FR"/>
          </a:p>
        </p:txBody>
      </p:sp>
    </p:spTree>
    <p:extLst>
      <p:ext uri="{BB962C8B-B14F-4D97-AF65-F5344CB8AC3E}">
        <p14:creationId xmlns:p14="http://schemas.microsoft.com/office/powerpoint/2010/main" val="4118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Outline</a:t>
            </a:r>
            <a:endParaRPr lang="en-GB" dirty="0"/>
          </a:p>
        </p:txBody>
      </p:sp>
      <p:sp>
        <p:nvSpPr>
          <p:cNvPr id="3" name="Content Placeholder 2"/>
          <p:cNvSpPr>
            <a:spLocks noGrp="1"/>
          </p:cNvSpPr>
          <p:nvPr>
            <p:ph idx="1"/>
          </p:nvPr>
        </p:nvSpPr>
        <p:spPr>
          <a:xfrm>
            <a:off x="612000" y="898301"/>
            <a:ext cx="7920000" cy="5522820"/>
          </a:xfrm>
        </p:spPr>
        <p:txBody>
          <a:bodyPr>
            <a:normAutofit/>
          </a:bodyPr>
          <a:lstStyle/>
          <a:p>
            <a:r>
              <a:rPr lang="en-GB" b="1" dirty="0" smtClean="0">
                <a:solidFill>
                  <a:srgbClr val="FF0000"/>
                </a:solidFill>
              </a:rPr>
              <a:t>Introduction</a:t>
            </a:r>
          </a:p>
          <a:p>
            <a:r>
              <a:rPr lang="en-GB" dirty="0" smtClean="0"/>
              <a:t>Operational Setup</a:t>
            </a:r>
          </a:p>
          <a:p>
            <a:r>
              <a:rPr lang="en-GB" dirty="0" smtClean="0"/>
              <a:t>MD Overview</a:t>
            </a:r>
          </a:p>
          <a:p>
            <a:r>
              <a:rPr lang="en-GB" dirty="0" smtClean="0"/>
              <a:t>Diagnostic Comparison</a:t>
            </a:r>
          </a:p>
          <a:p>
            <a:r>
              <a:rPr lang="en-GB" dirty="0" smtClean="0"/>
              <a:t>Cavity Transparency</a:t>
            </a:r>
          </a:p>
          <a:p>
            <a:r>
              <a:rPr lang="en-GB" dirty="0" smtClean="0"/>
              <a:t>Emittance Growth in Coast</a:t>
            </a:r>
          </a:p>
          <a:p>
            <a:r>
              <a:rPr lang="en-GB" dirty="0" smtClean="0"/>
              <a:t>Conclusions</a:t>
            </a:r>
          </a:p>
          <a:p>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3</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912797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000" y="0"/>
            <a:ext cx="7920000" cy="720000"/>
          </a:xfrm>
        </p:spPr>
        <p:txBody>
          <a:bodyPr/>
          <a:lstStyle/>
          <a:p>
            <a:r>
              <a:rPr lang="en-GB" sz="3600" dirty="0" smtClean="0"/>
              <a:t>Emittance Growth in Coast</a:t>
            </a:r>
            <a:endParaRPr lang="en-GB" sz="3600" dirty="0"/>
          </a:p>
        </p:txBody>
      </p:sp>
      <p:sp>
        <p:nvSpPr>
          <p:cNvPr id="4" name="Content Placeholder 3"/>
          <p:cNvSpPr>
            <a:spLocks noGrp="1"/>
          </p:cNvSpPr>
          <p:nvPr>
            <p:ph idx="1"/>
          </p:nvPr>
        </p:nvSpPr>
        <p:spPr>
          <a:xfrm>
            <a:off x="464746" y="1018461"/>
            <a:ext cx="8568952" cy="4249107"/>
          </a:xfrm>
        </p:spPr>
        <p:txBody>
          <a:bodyPr>
            <a:noAutofit/>
          </a:bodyPr>
          <a:lstStyle/>
          <a:p>
            <a:r>
              <a:rPr lang="en-GB" sz="1800" dirty="0" smtClean="0"/>
              <a:t>CC1 </a:t>
            </a:r>
            <a:r>
              <a:rPr lang="en-GB" sz="1800" dirty="0"/>
              <a:t>idling (no RF), CC2 field at ~1 MV</a:t>
            </a:r>
          </a:p>
          <a:p>
            <a:r>
              <a:rPr lang="en-GB" sz="1800" dirty="0"/>
              <a:t>4 coasts with some varying settings during each coast.</a:t>
            </a:r>
          </a:p>
          <a:p>
            <a:r>
              <a:rPr lang="en-GB" sz="1800" dirty="0"/>
              <a:t>Transverse </a:t>
            </a:r>
            <a:r>
              <a:rPr lang="en-GB" sz="1800" dirty="0" smtClean="0"/>
              <a:t>profile is </a:t>
            </a:r>
            <a:r>
              <a:rPr lang="en-GB" sz="1800" dirty="0"/>
              <a:t>measured with Wire </a:t>
            </a:r>
            <a:r>
              <a:rPr lang="en-GB" sz="1800" dirty="0" smtClean="0"/>
              <a:t>Scanners</a:t>
            </a:r>
          </a:p>
          <a:p>
            <a:pPr lvl="1"/>
            <a:r>
              <a:rPr lang="en-US" sz="1600" dirty="0" smtClean="0"/>
              <a:t>Emittance is calculated by fitting the measured profile and bringing in the relevant optics parameters.</a:t>
            </a:r>
            <a:endParaRPr lang="en-GB" sz="1600" dirty="0"/>
          </a:p>
          <a:p>
            <a:pPr lvl="1"/>
            <a:r>
              <a:rPr lang="en-GB" sz="1600" dirty="0"/>
              <a:t>Average emittance over 4 bunches is used</a:t>
            </a:r>
          </a:p>
          <a:p>
            <a:endParaRPr lang="en-US" sz="1800" dirty="0" smtClean="0"/>
          </a:p>
          <a:p>
            <a:r>
              <a:rPr lang="en-GB" sz="1800" dirty="0" smtClean="0"/>
              <a:t>Coast MDs in 2017 defined the optimum settings for these kinds of measurements.</a:t>
            </a:r>
            <a:endParaRPr lang="en-GB" sz="1800" dirty="0"/>
          </a:p>
          <a:p>
            <a:r>
              <a:rPr lang="en-GB" sz="1800" dirty="0"/>
              <a:t>ADT off, 800 MHz off, longitudinal feedback and damper </a:t>
            </a:r>
            <a:r>
              <a:rPr lang="en-GB" sz="1800" dirty="0" smtClean="0"/>
              <a:t>off, </a:t>
            </a:r>
            <a:r>
              <a:rPr lang="en-GB" sz="1800" dirty="0" err="1" smtClean="0"/>
              <a:t>Qh</a:t>
            </a:r>
            <a:r>
              <a:rPr lang="en-GB" sz="1800" dirty="0" smtClean="0"/>
              <a:t>=0.13, Qv=0.18, </a:t>
            </a:r>
            <a:r>
              <a:rPr lang="en-GB" sz="1800" dirty="0" err="1" smtClean="0"/>
              <a:t>Q’h</a:t>
            </a:r>
            <a:r>
              <a:rPr lang="en-GB" sz="1800" dirty="0" smtClean="0"/>
              <a:t> = 2, </a:t>
            </a:r>
            <a:r>
              <a:rPr lang="en-GB" sz="1800" dirty="0" err="1" smtClean="0"/>
              <a:t>Q’v</a:t>
            </a:r>
            <a:r>
              <a:rPr lang="en-GB" sz="1800" dirty="0" smtClean="0"/>
              <a:t> = 2.</a:t>
            </a:r>
            <a:endParaRPr lang="en-GB" sz="1800" dirty="0"/>
          </a:p>
        </p:txBody>
      </p:sp>
      <p:sp>
        <p:nvSpPr>
          <p:cNvPr id="2" name="Footer Placeholder 1"/>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30</a:t>
            </a:fld>
            <a:endParaRPr lang="fr-FR"/>
          </a:p>
        </p:txBody>
      </p:sp>
    </p:spTree>
    <p:extLst>
      <p:ext uri="{BB962C8B-B14F-4D97-AF65-F5344CB8AC3E}">
        <p14:creationId xmlns:p14="http://schemas.microsoft.com/office/powerpoint/2010/main" val="21591183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Injected Noise</a:t>
            </a:r>
            <a:endParaRPr lang="en-GB" dirty="0"/>
          </a:p>
        </p:txBody>
      </p:sp>
      <p:sp>
        <p:nvSpPr>
          <p:cNvPr id="3" name="Content Placeholder 2"/>
          <p:cNvSpPr>
            <a:spLocks noGrp="1"/>
          </p:cNvSpPr>
          <p:nvPr>
            <p:ph idx="1"/>
          </p:nvPr>
        </p:nvSpPr>
        <p:spPr>
          <a:xfrm>
            <a:off x="612000" y="898301"/>
            <a:ext cx="7920000" cy="4906963"/>
          </a:xfrm>
        </p:spPr>
        <p:txBody>
          <a:bodyPr>
            <a:normAutofit/>
          </a:bodyPr>
          <a:lstStyle/>
          <a:p>
            <a:r>
              <a:rPr lang="en-GB" sz="1600" dirty="0"/>
              <a:t>RF noise added </a:t>
            </a:r>
            <a:r>
              <a:rPr lang="en-GB" sz="1600" dirty="0" err="1"/>
              <a:t>vectorially</a:t>
            </a:r>
            <a:r>
              <a:rPr lang="en-GB" sz="1600" dirty="0"/>
              <a:t> -&gt; always a mixture of phase and amplitude </a:t>
            </a:r>
            <a:r>
              <a:rPr lang="en-GB" sz="1600" dirty="0" smtClean="0"/>
              <a:t>noise. Phase </a:t>
            </a:r>
            <a:r>
              <a:rPr lang="en-GB" sz="1600" dirty="0"/>
              <a:t>noise was always </a:t>
            </a:r>
            <a:r>
              <a:rPr lang="en-GB" sz="1600" dirty="0" smtClean="0"/>
              <a:t>dominant but some amplitude noise present.</a:t>
            </a:r>
            <a:endParaRPr lang="en-GB" sz="1600" dirty="0"/>
          </a:p>
          <a:p>
            <a:r>
              <a:rPr lang="en-GB" sz="1600" dirty="0"/>
              <a:t>RF noise (PM and AM) covered a band from DC to 10 kHz only -&gt; excites the first </a:t>
            </a:r>
            <a:r>
              <a:rPr lang="en-GB" sz="1600" dirty="0" err="1"/>
              <a:t>betatron</a:t>
            </a:r>
            <a:r>
              <a:rPr lang="en-GB" sz="1600" dirty="0"/>
              <a:t> band only (around 8 kHz)</a:t>
            </a:r>
          </a:p>
          <a:p>
            <a:r>
              <a:rPr lang="en-GB" sz="1600" dirty="0"/>
              <a:t>CC2 phase and amplitude noise Power Spectral Density measured with Signal </a:t>
            </a:r>
            <a:r>
              <a:rPr lang="en-GB" sz="1600" dirty="0" smtClean="0"/>
              <a:t>analyser.</a:t>
            </a:r>
          </a:p>
          <a:p>
            <a:r>
              <a:rPr lang="en-GB" sz="1600" dirty="0" smtClean="0"/>
              <a:t>Below </a:t>
            </a:r>
            <a:r>
              <a:rPr lang="en-GB" sz="1600" dirty="0"/>
              <a:t>is the power </a:t>
            </a:r>
            <a:r>
              <a:rPr lang="en-GB" sz="1600" dirty="0" smtClean="0"/>
              <a:t>spectral density measured in the cavity antenna. </a:t>
            </a:r>
            <a:endParaRPr lang="en-GB" sz="1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499" y="3442568"/>
            <a:ext cx="3947549" cy="280646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9250" y="3442568"/>
            <a:ext cx="3947551" cy="2806461"/>
          </a:xfrm>
          <a:prstGeom prst="rect">
            <a:avLst/>
          </a:prstGeom>
        </p:spPr>
      </p:pic>
      <p:sp>
        <p:nvSpPr>
          <p:cNvPr id="10" name="TextBox 9"/>
          <p:cNvSpPr txBox="1"/>
          <p:nvPr/>
        </p:nvSpPr>
        <p:spPr>
          <a:xfrm>
            <a:off x="1905001" y="3032200"/>
            <a:ext cx="1058303" cy="461665"/>
          </a:xfrm>
          <a:prstGeom prst="rect">
            <a:avLst/>
          </a:prstGeom>
          <a:noFill/>
        </p:spPr>
        <p:txBody>
          <a:bodyPr wrap="none" rtlCol="0">
            <a:spAutoFit/>
          </a:bodyPr>
          <a:lstStyle/>
          <a:p>
            <a:r>
              <a:rPr lang="en-US" sz="2400" dirty="0"/>
              <a:t>Phase</a:t>
            </a:r>
          </a:p>
        </p:txBody>
      </p:sp>
      <p:sp>
        <p:nvSpPr>
          <p:cNvPr id="11" name="TextBox 10"/>
          <p:cNvSpPr txBox="1"/>
          <p:nvPr/>
        </p:nvSpPr>
        <p:spPr>
          <a:xfrm>
            <a:off x="6122182" y="3016248"/>
            <a:ext cx="1555234" cy="461665"/>
          </a:xfrm>
          <a:prstGeom prst="rect">
            <a:avLst/>
          </a:prstGeom>
          <a:noFill/>
        </p:spPr>
        <p:txBody>
          <a:bodyPr wrap="none" rtlCol="0">
            <a:spAutoFit/>
          </a:bodyPr>
          <a:lstStyle/>
          <a:p>
            <a:r>
              <a:rPr lang="en-US" sz="2400" dirty="0"/>
              <a:t>Amplitude</a:t>
            </a:r>
          </a:p>
        </p:txBody>
      </p:sp>
      <p:sp>
        <p:nvSpPr>
          <p:cNvPr id="12" name="TextBox 11"/>
          <p:cNvSpPr txBox="1"/>
          <p:nvPr/>
        </p:nvSpPr>
        <p:spPr>
          <a:xfrm>
            <a:off x="807721" y="5243371"/>
            <a:ext cx="745717" cy="256545"/>
          </a:xfrm>
          <a:prstGeom prst="rect">
            <a:avLst/>
          </a:prstGeom>
          <a:noFill/>
        </p:spPr>
        <p:txBody>
          <a:bodyPr wrap="none" rtlCol="0">
            <a:spAutoFit/>
          </a:bodyPr>
          <a:lstStyle/>
          <a:p>
            <a:r>
              <a:rPr lang="en-US" sz="1067" b="1" dirty="0"/>
              <a:t>Baseline</a:t>
            </a:r>
            <a:endParaRPr lang="en-US" sz="2400" b="1" dirty="0"/>
          </a:p>
        </p:txBody>
      </p:sp>
      <p:cxnSp>
        <p:nvCxnSpPr>
          <p:cNvPr id="14" name="Straight Arrow Connector 13"/>
          <p:cNvCxnSpPr>
            <a:stCxn id="12" idx="0"/>
          </p:cNvCxnSpPr>
          <p:nvPr/>
        </p:nvCxnSpPr>
        <p:spPr>
          <a:xfrm flipV="1">
            <a:off x="1214028" y="5051864"/>
            <a:ext cx="242760" cy="19150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974438" y="5050433"/>
            <a:ext cx="745717" cy="256545"/>
          </a:xfrm>
          <a:prstGeom prst="rect">
            <a:avLst/>
          </a:prstGeom>
          <a:noFill/>
        </p:spPr>
        <p:txBody>
          <a:bodyPr wrap="none" rtlCol="0">
            <a:spAutoFit/>
          </a:bodyPr>
          <a:lstStyle/>
          <a:p>
            <a:r>
              <a:rPr lang="en-US" sz="1067" b="1" dirty="0"/>
              <a:t>Baseline</a:t>
            </a:r>
            <a:endParaRPr lang="en-US" sz="2400" b="1" dirty="0"/>
          </a:p>
        </p:txBody>
      </p:sp>
      <p:cxnSp>
        <p:nvCxnSpPr>
          <p:cNvPr id="17" name="Straight Arrow Connector 16"/>
          <p:cNvCxnSpPr/>
          <p:nvPr/>
        </p:nvCxnSpPr>
        <p:spPr>
          <a:xfrm flipV="1">
            <a:off x="5510663" y="4745501"/>
            <a:ext cx="156197" cy="30493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07719" y="4004415"/>
            <a:ext cx="1494320" cy="256545"/>
          </a:xfrm>
          <a:prstGeom prst="rect">
            <a:avLst/>
          </a:prstGeom>
          <a:noFill/>
        </p:spPr>
        <p:txBody>
          <a:bodyPr wrap="none" rtlCol="0">
            <a:spAutoFit/>
          </a:bodyPr>
          <a:lstStyle/>
          <a:p>
            <a:r>
              <a:rPr lang="en-US" sz="1067" b="1" dirty="0"/>
              <a:t>Added noise @8kHz</a:t>
            </a:r>
            <a:endParaRPr lang="en-US" sz="1400" b="1" dirty="0"/>
          </a:p>
        </p:txBody>
      </p:sp>
      <p:cxnSp>
        <p:nvCxnSpPr>
          <p:cNvPr id="20" name="Straight Arrow Connector 19"/>
          <p:cNvCxnSpPr/>
          <p:nvPr/>
        </p:nvCxnSpPr>
        <p:spPr>
          <a:xfrm>
            <a:off x="1390271" y="4300877"/>
            <a:ext cx="266591" cy="44462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927379" y="3663496"/>
            <a:ext cx="1799543" cy="256545"/>
          </a:xfrm>
          <a:prstGeom prst="rect">
            <a:avLst/>
          </a:prstGeom>
          <a:noFill/>
        </p:spPr>
        <p:txBody>
          <a:bodyPr wrap="square" rtlCol="0">
            <a:spAutoFit/>
          </a:bodyPr>
          <a:lstStyle/>
          <a:p>
            <a:r>
              <a:rPr lang="en-US" sz="1067" b="1" dirty="0"/>
              <a:t>Added noise @8kHz</a:t>
            </a:r>
            <a:endParaRPr lang="en-US" sz="1400" b="1" dirty="0"/>
          </a:p>
        </p:txBody>
      </p:sp>
      <p:cxnSp>
        <p:nvCxnSpPr>
          <p:cNvPr id="23" name="Straight Arrow Connector 22"/>
          <p:cNvCxnSpPr>
            <a:stCxn id="22" idx="2"/>
          </p:cNvCxnSpPr>
          <p:nvPr/>
        </p:nvCxnSpPr>
        <p:spPr>
          <a:xfrm>
            <a:off x="5827151" y="3950755"/>
            <a:ext cx="43767" cy="20307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31</a:t>
            </a:fld>
            <a:endParaRPr lang="fr-FR"/>
          </a:p>
        </p:txBody>
      </p:sp>
    </p:spTree>
    <p:extLst>
      <p:ext uri="{BB962C8B-B14F-4D97-AF65-F5344CB8AC3E}">
        <p14:creationId xmlns:p14="http://schemas.microsoft.com/office/powerpoint/2010/main" val="15078043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2781" y="1368303"/>
            <a:ext cx="5142535" cy="3856901"/>
          </a:xfrm>
          <a:prstGeom prst="rect">
            <a:avLst/>
          </a:prstGeom>
        </p:spPr>
      </p:pic>
      <p:sp>
        <p:nvSpPr>
          <p:cNvPr id="6" name="TextBox 5"/>
          <p:cNvSpPr txBox="1"/>
          <p:nvPr/>
        </p:nvSpPr>
        <p:spPr>
          <a:xfrm>
            <a:off x="1282687" y="5475308"/>
            <a:ext cx="3672408" cy="461665"/>
          </a:xfrm>
          <a:prstGeom prst="rect">
            <a:avLst/>
          </a:prstGeom>
          <a:noFill/>
          <a:ln>
            <a:noFill/>
          </a:ln>
        </p:spPr>
        <p:txBody>
          <a:bodyPr wrap="square" rtlCol="0">
            <a:spAutoFit/>
          </a:bodyPr>
          <a:lstStyle/>
          <a:p>
            <a:r>
              <a:rPr lang="en-US" sz="1200" dirty="0"/>
              <a:t>Measured (Wire Scan) and </a:t>
            </a:r>
            <a:r>
              <a:rPr lang="en-US" sz="1200" dirty="0" smtClean="0"/>
              <a:t>calculated during </a:t>
            </a:r>
            <a:r>
              <a:rPr lang="en-US" sz="1200" dirty="0"/>
              <a:t>the coasts with different noise levels. </a:t>
            </a:r>
            <a:endParaRPr lang="en-GB" sz="1200" dirty="0"/>
          </a:p>
        </p:txBody>
      </p:sp>
      <p:sp>
        <p:nvSpPr>
          <p:cNvPr id="8" name="Content Placeholder 5"/>
          <p:cNvSpPr>
            <a:spLocks noGrp="1"/>
          </p:cNvSpPr>
          <p:nvPr>
            <p:ph idx="1"/>
          </p:nvPr>
        </p:nvSpPr>
        <p:spPr>
          <a:xfrm>
            <a:off x="5218501" y="1684475"/>
            <a:ext cx="3925500" cy="4094156"/>
          </a:xfrm>
          <a:solidFill>
            <a:schemeClr val="bg1"/>
          </a:solidFill>
        </p:spPr>
        <p:txBody>
          <a:bodyPr>
            <a:normAutofit/>
          </a:bodyPr>
          <a:lstStyle/>
          <a:p>
            <a:r>
              <a:rPr lang="en-GB" sz="1600" dirty="0"/>
              <a:t>The x-axis is the Phase Noise PSD. Although always smaller, the Amplitude Noise PSD varied during the successive coasts. This explains the different calculated values for very similar Phase Noise PSD, and may partly explain the different measured emittance growth.</a:t>
            </a:r>
          </a:p>
          <a:p>
            <a:pPr marL="0" indent="0">
              <a:buNone/>
            </a:pPr>
            <a:endParaRPr lang="en-GB" sz="1600" dirty="0"/>
          </a:p>
          <a:p>
            <a:r>
              <a:rPr lang="en-GB" sz="1600" dirty="0"/>
              <a:t>The calculations over-estimate the growth by factor </a:t>
            </a:r>
            <a:r>
              <a:rPr lang="en-GB" sz="1600" dirty="0" smtClean="0"/>
              <a:t>2-4</a:t>
            </a:r>
          </a:p>
        </p:txBody>
      </p:sp>
      <p:sp>
        <p:nvSpPr>
          <p:cNvPr id="13" name="Title 1"/>
          <p:cNvSpPr>
            <a:spLocks noGrp="1"/>
          </p:cNvSpPr>
          <p:nvPr>
            <p:ph type="title"/>
          </p:nvPr>
        </p:nvSpPr>
        <p:spPr>
          <a:xfrm>
            <a:off x="612000" y="180000"/>
            <a:ext cx="7920000" cy="720000"/>
          </a:xfrm>
        </p:spPr>
        <p:txBody>
          <a:bodyPr/>
          <a:lstStyle/>
          <a:p>
            <a:r>
              <a:rPr lang="en-GB" dirty="0" smtClean="0"/>
              <a:t>Results</a:t>
            </a:r>
            <a:endParaRPr lang="en-GB" dirty="0"/>
          </a:p>
        </p:txBody>
      </p:sp>
      <p:sp>
        <p:nvSpPr>
          <p:cNvPr id="2" name="Footer Placeholder 1"/>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3" name="Slide Number Placeholder 2"/>
          <p:cNvSpPr>
            <a:spLocks noGrp="1"/>
          </p:cNvSpPr>
          <p:nvPr>
            <p:ph type="sldNum" sz="quarter" idx="12"/>
          </p:nvPr>
        </p:nvSpPr>
        <p:spPr/>
        <p:txBody>
          <a:bodyPr/>
          <a:lstStyle/>
          <a:p>
            <a:fld id="{BFDCA1C4-9514-7B4F-976F-D92F7E296653}" type="slidenum">
              <a:rPr lang="fr-FR" smtClean="0"/>
              <a:pPr/>
              <a:t>32</a:t>
            </a:fld>
            <a:endParaRPr lang="fr-FR"/>
          </a:p>
        </p:txBody>
      </p:sp>
    </p:spTree>
    <p:extLst>
      <p:ext uri="{BB962C8B-B14F-4D97-AF65-F5344CB8AC3E}">
        <p14:creationId xmlns:p14="http://schemas.microsoft.com/office/powerpoint/2010/main" val="31259309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Possible reasons for the difference</a:t>
            </a:r>
            <a:endParaRPr lang="en-US" sz="3600" dirty="0"/>
          </a:p>
        </p:txBody>
      </p:sp>
      <p:sp>
        <p:nvSpPr>
          <p:cNvPr id="3" name="Content Placeholder 2"/>
          <p:cNvSpPr>
            <a:spLocks noGrp="1"/>
          </p:cNvSpPr>
          <p:nvPr>
            <p:ph idx="1"/>
          </p:nvPr>
        </p:nvSpPr>
        <p:spPr>
          <a:xfrm>
            <a:off x="612000" y="1166528"/>
            <a:ext cx="7920000" cy="4906963"/>
          </a:xfrm>
        </p:spPr>
        <p:txBody>
          <a:bodyPr>
            <a:normAutofit/>
          </a:bodyPr>
          <a:lstStyle/>
          <a:p>
            <a:r>
              <a:rPr lang="en-US" sz="1600" dirty="0" smtClean="0">
                <a:solidFill>
                  <a:schemeClr val="tx1">
                    <a:lumMod val="75000"/>
                    <a:lumOff val="25000"/>
                  </a:schemeClr>
                </a:solidFill>
              </a:rPr>
              <a:t>Differences between definition of emittance between the measured and the calculated.</a:t>
            </a:r>
          </a:p>
          <a:p>
            <a:endParaRPr lang="en-US" sz="1600" dirty="0">
              <a:solidFill>
                <a:schemeClr val="tx1">
                  <a:lumMod val="75000"/>
                  <a:lumOff val="25000"/>
                </a:schemeClr>
              </a:solidFill>
            </a:endParaRPr>
          </a:p>
          <a:p>
            <a:r>
              <a:rPr lang="en-US" sz="1600" dirty="0">
                <a:solidFill>
                  <a:schemeClr val="tx1">
                    <a:lumMod val="75000"/>
                    <a:lumOff val="25000"/>
                  </a:schemeClr>
                </a:solidFill>
              </a:rPr>
              <a:t>The measured emittance does not include beam losses: The bunch population from the fit decreases by 8-11% during the excitation. </a:t>
            </a:r>
            <a:r>
              <a:rPr lang="en-US" sz="1600" dirty="0" smtClean="0">
                <a:solidFill>
                  <a:schemeClr val="tx1">
                    <a:lumMod val="75000"/>
                    <a:lumOff val="25000"/>
                  </a:schemeClr>
                </a:solidFill>
              </a:rPr>
              <a:t>Could be real loss or moving particles from the core to the tails where the </a:t>
            </a:r>
            <a:r>
              <a:rPr lang="en-US" sz="1600" dirty="0" err="1" smtClean="0">
                <a:solidFill>
                  <a:schemeClr val="tx1">
                    <a:lumMod val="75000"/>
                    <a:lumOff val="25000"/>
                  </a:schemeClr>
                </a:solidFill>
              </a:rPr>
              <a:t>wirescan</a:t>
            </a:r>
            <a:r>
              <a:rPr lang="en-US" sz="1600" dirty="0" smtClean="0">
                <a:solidFill>
                  <a:schemeClr val="tx1">
                    <a:lumMod val="75000"/>
                    <a:lumOff val="25000"/>
                  </a:schemeClr>
                </a:solidFill>
              </a:rPr>
              <a:t> cannot detect it.</a:t>
            </a:r>
            <a:endParaRPr lang="en-US" sz="1600" dirty="0">
              <a:solidFill>
                <a:schemeClr val="tx1">
                  <a:lumMod val="75000"/>
                  <a:lumOff val="25000"/>
                </a:schemeClr>
              </a:solidFill>
            </a:endParaRPr>
          </a:p>
          <a:p>
            <a:endParaRPr lang="en-US" sz="1600" dirty="0">
              <a:solidFill>
                <a:schemeClr val="tx1">
                  <a:lumMod val="75000"/>
                  <a:lumOff val="25000"/>
                </a:schemeClr>
              </a:solidFill>
            </a:endParaRPr>
          </a:p>
          <a:p>
            <a:r>
              <a:rPr lang="en-US" sz="1600" dirty="0"/>
              <a:t>An additional source of error is the apparent </a:t>
            </a:r>
            <a:r>
              <a:rPr lang="en-US" sz="1600" dirty="0">
                <a:solidFill>
                  <a:schemeClr val="tx1">
                    <a:lumMod val="75000"/>
                    <a:lumOff val="25000"/>
                  </a:schemeClr>
                </a:solidFill>
              </a:rPr>
              <a:t>coupling between the horizontal and vertical planes</a:t>
            </a:r>
            <a:r>
              <a:rPr lang="en-US" sz="1600" dirty="0"/>
              <a:t>, which is not included in the calculations </a:t>
            </a:r>
          </a:p>
          <a:p>
            <a:r>
              <a:rPr lang="en-US" sz="1600" dirty="0"/>
              <a:t>The </a:t>
            </a:r>
            <a:r>
              <a:rPr lang="en-US" sz="1600" dirty="0">
                <a:solidFill>
                  <a:schemeClr val="tx1">
                    <a:lumMod val="75000"/>
                    <a:lumOff val="25000"/>
                  </a:schemeClr>
                </a:solidFill>
              </a:rPr>
              <a:t>horizontal emittance growth rate is clearly increasing as we inject noise on the vertical plane. </a:t>
            </a:r>
          </a:p>
          <a:p>
            <a:endParaRPr lang="en-US" sz="1600" dirty="0">
              <a:solidFill>
                <a:schemeClr val="tx1">
                  <a:lumMod val="75000"/>
                  <a:lumOff val="25000"/>
                </a:schemeClr>
              </a:solidFill>
            </a:endParaRPr>
          </a:p>
          <a:p>
            <a:endParaRPr lang="en-US" sz="1600" dirty="0" smtClean="0">
              <a:solidFill>
                <a:schemeClr val="tx1">
                  <a:lumMod val="75000"/>
                  <a:lumOff val="25000"/>
                </a:schemeClr>
              </a:solidFill>
            </a:endParaRPr>
          </a:p>
          <a:p>
            <a:endParaRPr lang="en-US" sz="1600" dirty="0">
              <a:solidFill>
                <a:schemeClr val="tx1">
                  <a:lumMod val="75000"/>
                  <a:lumOff val="25000"/>
                </a:schemeClr>
              </a:solidFill>
            </a:endParaRPr>
          </a:p>
          <a:p>
            <a:endParaRPr lang="en-US" sz="1600" dirty="0" smtClean="0">
              <a:solidFill>
                <a:schemeClr val="tx1">
                  <a:lumMod val="75000"/>
                  <a:lumOff val="25000"/>
                </a:schemeClr>
              </a:solidFill>
            </a:endParaRPr>
          </a:p>
          <a:p>
            <a:endParaRPr lang="en-US" sz="2000" dirty="0">
              <a:solidFill>
                <a:schemeClr val="tx1">
                  <a:lumMod val="75000"/>
                  <a:lumOff val="25000"/>
                </a:schemeClr>
              </a:solidFill>
            </a:endParaRPr>
          </a:p>
          <a:p>
            <a:endParaRPr lang="en-US" sz="2000" dirty="0" smtClean="0">
              <a:solidFill>
                <a:schemeClr val="tx1">
                  <a:lumMod val="75000"/>
                  <a:lumOff val="25000"/>
                </a:schemeClr>
              </a:solidFill>
            </a:endParaRPr>
          </a:p>
          <a:p>
            <a:endParaRPr lang="en-US" sz="2000" dirty="0" smtClean="0">
              <a:solidFill>
                <a:schemeClr val="tx1">
                  <a:lumMod val="75000"/>
                  <a:lumOff val="25000"/>
                </a:schemeClr>
              </a:solidFill>
            </a:endParaRPr>
          </a:p>
          <a:p>
            <a:endParaRPr lang="en-US" sz="2000" dirty="0" smtClean="0">
              <a:solidFill>
                <a:schemeClr val="tx1">
                  <a:lumMod val="75000"/>
                  <a:lumOff val="25000"/>
                </a:schemeClr>
              </a:solidFill>
            </a:endParaRPr>
          </a:p>
          <a:p>
            <a:endParaRPr lang="en-US" sz="2000" dirty="0">
              <a:solidFill>
                <a:schemeClr val="tx1">
                  <a:lumMod val="75000"/>
                  <a:lumOff val="25000"/>
                </a:schemeClr>
              </a:solidFill>
            </a:endParaRPr>
          </a:p>
          <a:p>
            <a:endParaRPr lang="en-US" sz="2000" dirty="0" smtClean="0">
              <a:solidFill>
                <a:schemeClr val="tx1">
                  <a:lumMod val="75000"/>
                  <a:lumOff val="25000"/>
                </a:schemeClr>
              </a:solidFill>
            </a:endParaRPr>
          </a:p>
          <a:p>
            <a:endParaRPr lang="en-US" sz="2000" dirty="0">
              <a:solidFill>
                <a:schemeClr val="tx1">
                  <a:lumMod val="75000"/>
                  <a:lumOff val="25000"/>
                </a:schemeClr>
              </a:solidFill>
            </a:endParaRPr>
          </a:p>
        </p:txBody>
      </p:sp>
      <p:sp>
        <p:nvSpPr>
          <p:cNvPr id="4" name="Footer Placeholder 3"/>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7" name="Slide Number Placeholder 6"/>
          <p:cNvSpPr>
            <a:spLocks noGrp="1"/>
          </p:cNvSpPr>
          <p:nvPr>
            <p:ph type="sldNum" sz="quarter" idx="12"/>
          </p:nvPr>
        </p:nvSpPr>
        <p:spPr/>
        <p:txBody>
          <a:bodyPr/>
          <a:lstStyle/>
          <a:p>
            <a:fld id="{BFDCA1C4-9514-7B4F-976F-D92F7E296653}" type="slidenum">
              <a:rPr lang="fr-FR" smtClean="0"/>
              <a:pPr/>
              <a:t>33</a:t>
            </a:fld>
            <a:endParaRPr lang="fr-FR"/>
          </a:p>
        </p:txBody>
      </p:sp>
      <p:pic>
        <p:nvPicPr>
          <p:cNvPr id="8" name="Picture 7" descr="Coast3_BOTH_All-in-on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91369" y="4056185"/>
            <a:ext cx="5494704" cy="2354873"/>
          </a:xfrm>
          <a:prstGeom prst="rect">
            <a:avLst/>
          </a:prstGeom>
        </p:spPr>
      </p:pic>
    </p:spTree>
    <p:extLst>
      <p:ext uri="{BB962C8B-B14F-4D97-AF65-F5344CB8AC3E}">
        <p14:creationId xmlns:p14="http://schemas.microsoft.com/office/powerpoint/2010/main" val="30960556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9847"/>
            <a:ext cx="7920000" cy="720000"/>
          </a:xfrm>
        </p:spPr>
        <p:txBody>
          <a:bodyPr/>
          <a:lstStyle/>
          <a:p>
            <a:r>
              <a:rPr lang="en-US" sz="3200" dirty="0" smtClean="0"/>
              <a:t>Emittance Growth Summary</a:t>
            </a:r>
            <a:endParaRPr lang="en-US" sz="3200" dirty="0"/>
          </a:p>
        </p:txBody>
      </p:sp>
      <p:sp>
        <p:nvSpPr>
          <p:cNvPr id="3" name="Content Placeholder 2"/>
          <p:cNvSpPr>
            <a:spLocks noGrp="1"/>
          </p:cNvSpPr>
          <p:nvPr>
            <p:ph idx="1"/>
          </p:nvPr>
        </p:nvSpPr>
        <p:spPr>
          <a:xfrm>
            <a:off x="410546" y="1124744"/>
            <a:ext cx="8481934" cy="5119748"/>
          </a:xfrm>
        </p:spPr>
        <p:txBody>
          <a:bodyPr>
            <a:normAutofit/>
          </a:bodyPr>
          <a:lstStyle/>
          <a:p>
            <a:r>
              <a:rPr lang="en-US" sz="2000" dirty="0" smtClean="0">
                <a:solidFill>
                  <a:schemeClr val="tx1">
                    <a:lumMod val="75000"/>
                    <a:lumOff val="25000"/>
                  </a:schemeClr>
                </a:solidFill>
              </a:rPr>
              <a:t>The first measurements of emittance growth show a factor of 2-4 </a:t>
            </a:r>
            <a:r>
              <a:rPr lang="en-US" sz="2000" b="1" dirty="0" smtClean="0">
                <a:solidFill>
                  <a:srgbClr val="FF0000"/>
                </a:solidFill>
              </a:rPr>
              <a:t>lower</a:t>
            </a:r>
            <a:r>
              <a:rPr lang="en-US" sz="2000" dirty="0" smtClean="0">
                <a:solidFill>
                  <a:schemeClr val="tx1">
                    <a:lumMod val="75000"/>
                    <a:lumOff val="25000"/>
                  </a:schemeClr>
                </a:solidFill>
              </a:rPr>
              <a:t> growth than predicted.</a:t>
            </a:r>
          </a:p>
          <a:p>
            <a:endParaRPr lang="en-US" sz="2000" dirty="0">
              <a:solidFill>
                <a:schemeClr val="tx1">
                  <a:lumMod val="75000"/>
                  <a:lumOff val="25000"/>
                </a:schemeClr>
              </a:solidFill>
            </a:endParaRPr>
          </a:p>
          <a:p>
            <a:r>
              <a:rPr lang="en-US" sz="2000" dirty="0" smtClean="0">
                <a:solidFill>
                  <a:schemeClr val="tx1">
                    <a:lumMod val="75000"/>
                    <a:lumOff val="25000"/>
                  </a:schemeClr>
                </a:solidFill>
              </a:rPr>
              <a:t>Several factors suggest that the measured data are under-estimated, work is progress to understand exactly what the sources of discrepancy are.</a:t>
            </a:r>
          </a:p>
          <a:p>
            <a:endParaRPr lang="en-US" sz="2000" dirty="0" smtClean="0">
              <a:solidFill>
                <a:schemeClr val="tx1">
                  <a:lumMod val="75000"/>
                  <a:lumOff val="25000"/>
                </a:schemeClr>
              </a:solidFill>
            </a:endParaRPr>
          </a:p>
          <a:p>
            <a:r>
              <a:rPr lang="en-US" sz="2000" dirty="0" smtClean="0">
                <a:solidFill>
                  <a:schemeClr val="tx1">
                    <a:lumMod val="75000"/>
                    <a:lumOff val="25000"/>
                  </a:schemeClr>
                </a:solidFill>
              </a:rPr>
              <a:t>The factor 2-4 is not very important though as the noise level must be reduced by factor 100-1000 (in power) for the HL-LHC target if calculations are trusted</a:t>
            </a:r>
          </a:p>
          <a:p>
            <a:endParaRPr lang="en-US" sz="2000" dirty="0" smtClean="0">
              <a:solidFill>
                <a:schemeClr val="tx1">
                  <a:lumMod val="75000"/>
                  <a:lumOff val="25000"/>
                </a:schemeClr>
              </a:solidFill>
            </a:endParaRPr>
          </a:p>
          <a:p>
            <a:r>
              <a:rPr lang="en-US" sz="2000" dirty="0" smtClean="0">
                <a:solidFill>
                  <a:schemeClr val="tx1">
                    <a:lumMod val="75000"/>
                    <a:lumOff val="25000"/>
                  </a:schemeClr>
                </a:solidFill>
              </a:rPr>
              <a:t>This confirms that a very significant effort in RF noise reduction must be achieved for HL-LHC.</a:t>
            </a:r>
          </a:p>
          <a:p>
            <a:endParaRPr lang="en-US" sz="2000" dirty="0" smtClean="0"/>
          </a:p>
        </p:txBody>
      </p:sp>
      <p:sp>
        <p:nvSpPr>
          <p:cNvPr id="4" name="Footer Placeholder 3"/>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34</a:t>
            </a:fld>
            <a:endParaRPr lang="fr-FR"/>
          </a:p>
        </p:txBody>
      </p:sp>
    </p:spTree>
    <p:extLst>
      <p:ext uri="{BB962C8B-B14F-4D97-AF65-F5344CB8AC3E}">
        <p14:creationId xmlns:p14="http://schemas.microsoft.com/office/powerpoint/2010/main" val="26007602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Outline</a:t>
            </a:r>
            <a:endParaRPr lang="en-GB" dirty="0"/>
          </a:p>
        </p:txBody>
      </p:sp>
      <p:sp>
        <p:nvSpPr>
          <p:cNvPr id="3" name="Content Placeholder 2"/>
          <p:cNvSpPr>
            <a:spLocks noGrp="1"/>
          </p:cNvSpPr>
          <p:nvPr>
            <p:ph idx="1"/>
          </p:nvPr>
        </p:nvSpPr>
        <p:spPr>
          <a:xfrm>
            <a:off x="612000" y="898301"/>
            <a:ext cx="7920000" cy="5522820"/>
          </a:xfrm>
        </p:spPr>
        <p:txBody>
          <a:bodyPr>
            <a:normAutofit/>
          </a:bodyPr>
          <a:lstStyle/>
          <a:p>
            <a:r>
              <a:rPr lang="en-GB" dirty="0" smtClean="0"/>
              <a:t>Introduction</a:t>
            </a:r>
          </a:p>
          <a:p>
            <a:r>
              <a:rPr lang="en-GB" dirty="0" smtClean="0"/>
              <a:t>Operational Setup</a:t>
            </a:r>
          </a:p>
          <a:p>
            <a:r>
              <a:rPr lang="en-GB" dirty="0" smtClean="0"/>
              <a:t>MD Overview</a:t>
            </a:r>
          </a:p>
          <a:p>
            <a:r>
              <a:rPr lang="en-GB" dirty="0" smtClean="0"/>
              <a:t>Diagnostic Comparison</a:t>
            </a:r>
          </a:p>
          <a:p>
            <a:r>
              <a:rPr lang="en-GB" dirty="0" smtClean="0"/>
              <a:t>Cavity Transparency</a:t>
            </a:r>
          </a:p>
          <a:p>
            <a:r>
              <a:rPr lang="en-GB" dirty="0" smtClean="0"/>
              <a:t>Emittance Growth in Coast</a:t>
            </a:r>
          </a:p>
          <a:p>
            <a:r>
              <a:rPr lang="en-GB" b="1" dirty="0" smtClean="0">
                <a:solidFill>
                  <a:srgbClr val="FF0000"/>
                </a:solidFill>
              </a:rPr>
              <a:t>Conclusions</a:t>
            </a:r>
          </a:p>
          <a:p>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35</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18485725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36</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Content Placeholder 2"/>
          <p:cNvSpPr>
            <a:spLocks noGrp="1"/>
          </p:cNvSpPr>
          <p:nvPr>
            <p:ph idx="1"/>
          </p:nvPr>
        </p:nvSpPr>
        <p:spPr>
          <a:xfrm>
            <a:off x="612000" y="921993"/>
            <a:ext cx="7920000" cy="4366444"/>
          </a:xfrm>
        </p:spPr>
        <p:txBody>
          <a:bodyPr>
            <a:normAutofit/>
          </a:bodyPr>
          <a:lstStyle/>
          <a:p>
            <a:r>
              <a:rPr lang="en-US" sz="1800" dirty="0" smtClean="0">
                <a:latin typeface="Arial" panose="020B0604020202020204" pitchFamily="34" charset="0"/>
                <a:cs typeface="Arial" panose="020B0604020202020204" pitchFamily="34" charset="0"/>
              </a:rPr>
              <a:t>Successful MD program entirely down to the huge amount of work put in by all people involved.</a:t>
            </a:r>
          </a:p>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Demonstrated the worlds first crabbing of a proton beam.</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Able to provide answers to some of the beam dynamics questions surrounding the use of crab cavities in the LHC. </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Provided some vital experience for future testing of crab cavities, relevant for both future SPS tests and for installation into the LHC.</a:t>
            </a: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39472395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427" y="2696957"/>
            <a:ext cx="7920000" cy="720000"/>
          </a:xfrm>
        </p:spPr>
        <p:txBody>
          <a:bodyPr/>
          <a:lstStyle/>
          <a:p>
            <a:r>
              <a:rPr lang="en-GB" dirty="0" smtClean="0"/>
              <a:t>Thanks for listening!</a:t>
            </a:r>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37</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 name="Footer Placeholder 2"/>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6362249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Diagnostic Information</a:t>
            </a:r>
            <a:endParaRPr lang="en-GB" dirty="0"/>
          </a:p>
        </p:txBody>
      </p:sp>
      <p:sp>
        <p:nvSpPr>
          <p:cNvPr id="3" name="Content Placeholder 2"/>
          <p:cNvSpPr>
            <a:spLocks noGrp="1"/>
          </p:cNvSpPr>
          <p:nvPr>
            <p:ph idx="1"/>
          </p:nvPr>
        </p:nvSpPr>
        <p:spPr>
          <a:xfrm>
            <a:off x="612000" y="898301"/>
            <a:ext cx="7920000" cy="795684"/>
          </a:xfrm>
        </p:spPr>
        <p:txBody>
          <a:bodyPr>
            <a:normAutofit/>
          </a:bodyPr>
          <a:lstStyle/>
          <a:p>
            <a:r>
              <a:rPr lang="en-US" sz="1800" dirty="0">
                <a:latin typeface="Arial" panose="020B0604020202020204" pitchFamily="34" charset="0"/>
                <a:cs typeface="Arial" panose="020B0604020202020204" pitchFamily="34" charset="0"/>
                <a:hlinkClick r:id="rId2"/>
              </a:rPr>
              <a:t>https://</a:t>
            </a:r>
            <a:r>
              <a:rPr lang="en-US" sz="1800" dirty="0" smtClean="0">
                <a:latin typeface="Arial" panose="020B0604020202020204" pitchFamily="34" charset="0"/>
                <a:cs typeface="Arial" panose="020B0604020202020204" pitchFamily="34" charset="0"/>
                <a:hlinkClick r:id="rId2"/>
              </a:rPr>
              <a:t>docs.google.com/document/d/1kpqnNSXJv7Ro7iQ6OtxvnT4EUOSfYEWxjqUxqEZVIG0/edit</a:t>
            </a:r>
            <a:r>
              <a:rPr lang="en-US" sz="1800" dirty="0" smtClean="0">
                <a:latin typeface="Arial" panose="020B0604020202020204" pitchFamily="34" charset="0"/>
                <a:cs typeface="Arial" panose="020B0604020202020204" pitchFamily="34" charset="0"/>
              </a:rPr>
              <a:t> </a:t>
            </a:r>
          </a:p>
          <a:p>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pPr/>
              <a:t>38</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733217" y="1994140"/>
            <a:ext cx="7798783" cy="3101562"/>
          </a:xfrm>
          <a:prstGeom prst="rect">
            <a:avLst/>
          </a:prstGeom>
        </p:spPr>
      </p:pic>
      <p:sp>
        <p:nvSpPr>
          <p:cNvPr id="6" name="Footer Placeholder 5"/>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5078901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Backup</a:t>
            </a:r>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39</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00" y="1873555"/>
            <a:ext cx="4858656" cy="29151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2656" y="1873555"/>
            <a:ext cx="3609344" cy="2707008"/>
          </a:xfrm>
          <a:prstGeom prst="rect">
            <a:avLst/>
          </a:prstGeom>
        </p:spPr>
      </p:pic>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290960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490951" y="3743120"/>
            <a:ext cx="6700792" cy="2389564"/>
          </a:xfrm>
          <a:prstGeom prst="rect">
            <a:avLst/>
          </a:prstGeom>
        </p:spPr>
      </p:pic>
      <p:sp>
        <p:nvSpPr>
          <p:cNvPr id="2" name="Title 1"/>
          <p:cNvSpPr>
            <a:spLocks noGrp="1"/>
          </p:cNvSpPr>
          <p:nvPr>
            <p:ph type="title"/>
          </p:nvPr>
        </p:nvSpPr>
        <p:spPr/>
        <p:txBody>
          <a:bodyPr/>
          <a:lstStyle/>
          <a:p>
            <a:r>
              <a:rPr lang="en-US" dirty="0" smtClean="0"/>
              <a:t>Introduction</a:t>
            </a:r>
            <a:endParaRPr lang="en-GB" dirty="0"/>
          </a:p>
        </p:txBody>
      </p:sp>
      <p:sp>
        <p:nvSpPr>
          <p:cNvPr id="3" name="Content Placeholder 2"/>
          <p:cNvSpPr>
            <a:spLocks noGrp="1"/>
          </p:cNvSpPr>
          <p:nvPr>
            <p:ph idx="1"/>
          </p:nvPr>
        </p:nvSpPr>
        <p:spPr>
          <a:xfrm>
            <a:off x="612000" y="964799"/>
            <a:ext cx="7920000" cy="4906963"/>
          </a:xfrm>
        </p:spPr>
        <p:txBody>
          <a:bodyPr>
            <a:normAutofit/>
          </a:bodyPr>
          <a:lstStyle/>
          <a:p>
            <a:r>
              <a:rPr lang="en-GB" sz="1400" dirty="0" smtClean="0"/>
              <a:t>High-Luminosity LHC is the planned upgrade of the LHC to provide a large boost to the luminosity output of the machine.</a:t>
            </a:r>
          </a:p>
          <a:p>
            <a:r>
              <a:rPr lang="en-US" sz="1400" dirty="0" smtClean="0"/>
              <a:t>Bunches do not currently collide head-on due to the crossing angle which reduces the number of collisions per crossing.</a:t>
            </a:r>
            <a:endParaRPr lang="en-US" sz="1400" dirty="0"/>
          </a:p>
          <a:p>
            <a:r>
              <a:rPr lang="en-US" sz="1400" dirty="0" smtClean="0"/>
              <a:t>Providing a rotational kick either side of IP1 and IP5 (ATLAS &amp; CMS) can create a bunch rotation that will restore head-on collisions and therefore improve the luminosity. </a:t>
            </a:r>
          </a:p>
          <a:p>
            <a:endParaRPr lang="en-US" sz="1400" dirty="0" smtClean="0"/>
          </a:p>
          <a:p>
            <a:r>
              <a:rPr lang="en-US" sz="1400" dirty="0" smtClean="0"/>
              <a:t>This rotational kick can be provided by any device that provides a positive kick for the head of the bunch and negative for the tail (or vice versa) -&gt; </a:t>
            </a:r>
            <a:r>
              <a:rPr lang="en-US" sz="1400" b="1" dirty="0" smtClean="0">
                <a:solidFill>
                  <a:srgbClr val="FF0000"/>
                </a:solidFill>
              </a:rPr>
              <a:t>Crab Cavities</a:t>
            </a:r>
            <a:r>
              <a:rPr lang="en-US" sz="1400" dirty="0" smtClean="0"/>
              <a:t>.</a:t>
            </a:r>
          </a:p>
          <a:p>
            <a:r>
              <a:rPr lang="en-US" sz="1400" dirty="0"/>
              <a:t>2 superconducting crab cavities at 400 MHz have been fabricated and installed into the SPS and were tested in 2018.</a:t>
            </a:r>
          </a:p>
          <a:p>
            <a:endParaRPr lang="en-GB" sz="2400"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4</a:t>
            </a:fld>
            <a:endParaRPr lang="fr-FR"/>
          </a:p>
        </p:txBody>
      </p:sp>
      <p:sp>
        <p:nvSpPr>
          <p:cNvPr id="6" name="Footer Placeholder 5"/>
          <p:cNvSpPr>
            <a:spLocks noGrp="1"/>
          </p:cNvSpPr>
          <p:nvPr>
            <p:ph type="ftr" sz="quarter" idx="11"/>
          </p:nvPr>
        </p:nvSpPr>
        <p:spPr/>
        <p:txBody>
          <a:bodyPr/>
          <a:lstStyle/>
          <a:p>
            <a:r>
              <a:rPr lang="en-US" noProof="0" dirty="0" smtClean="0"/>
              <a:t>First Beam Dynamics Results with Crab Cavities - Lee Carver</a:t>
            </a:r>
            <a:endParaRPr lang="en-GB" noProof="0" dirty="0"/>
          </a:p>
        </p:txBody>
      </p:sp>
    </p:spTree>
    <p:extLst>
      <p:ext uri="{BB962C8B-B14F-4D97-AF65-F5344CB8AC3E}">
        <p14:creationId xmlns:p14="http://schemas.microsoft.com/office/powerpoint/2010/main" val="26683158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Bunch Length</a:t>
            </a:r>
          </a:p>
        </p:txBody>
      </p:sp>
      <p:sp>
        <p:nvSpPr>
          <p:cNvPr id="4" name="Slide Number Placeholder 3"/>
          <p:cNvSpPr>
            <a:spLocks noGrp="1"/>
          </p:cNvSpPr>
          <p:nvPr>
            <p:ph type="sldNum" sz="quarter" idx="12"/>
          </p:nvPr>
        </p:nvSpPr>
        <p:spPr/>
        <p:txBody>
          <a:bodyPr/>
          <a:lstStyle/>
          <a:p>
            <a:fld id="{BFDCA1C4-9514-7B4F-976F-D92F7E296653}" type="slidenum">
              <a:rPr lang="fr-FR" smtClean="0"/>
              <a:pPr/>
              <a:t>40</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2"/>
          <a:stretch>
            <a:fillRect/>
          </a:stretch>
        </p:blipFill>
        <p:spPr>
          <a:xfrm>
            <a:off x="1100141" y="1780690"/>
            <a:ext cx="6744425" cy="4365937"/>
          </a:xfrm>
          <a:prstGeom prst="rect">
            <a:avLst/>
          </a:prstGeom>
        </p:spPr>
      </p:pic>
      <p:sp>
        <p:nvSpPr>
          <p:cNvPr id="6" name="Rectangle 5"/>
          <p:cNvSpPr/>
          <p:nvPr/>
        </p:nvSpPr>
        <p:spPr>
          <a:xfrm>
            <a:off x="3071446" y="2033954"/>
            <a:ext cx="3763108" cy="2133600"/>
          </a:xfrm>
          <a:prstGeom prst="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052952" y="4976758"/>
            <a:ext cx="2873827" cy="923330"/>
          </a:xfrm>
          <a:prstGeom prst="rect">
            <a:avLst/>
          </a:prstGeom>
          <a:noFill/>
        </p:spPr>
        <p:txBody>
          <a:bodyPr wrap="square" rtlCol="0">
            <a:spAutoFit/>
          </a:bodyPr>
          <a:lstStyle/>
          <a:p>
            <a:r>
              <a:rPr lang="en-US" dirty="0" smtClean="0">
                <a:solidFill>
                  <a:srgbClr val="FF0000"/>
                </a:solidFill>
              </a:rPr>
              <a:t>200 MHz resonant filter. How does this behave when crabbing is present?</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33771719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451" r="29388"/>
          <a:stretch/>
        </p:blipFill>
        <p:spPr>
          <a:xfrm>
            <a:off x="0" y="1122822"/>
            <a:ext cx="4426243" cy="4361077"/>
          </a:xfrm>
          <a:prstGeom prst="rect">
            <a:avLst/>
          </a:prstGeom>
        </p:spPr>
      </p:pic>
      <p:pic>
        <p:nvPicPr>
          <p:cNvPr id="6" name="Picture 5"/>
          <p:cNvPicPr>
            <a:picLocks noChangeAspect="1"/>
          </p:cNvPicPr>
          <p:nvPr/>
        </p:nvPicPr>
        <p:blipFill rotWithShape="1">
          <a:blip r:embed="rId3"/>
          <a:srcRect l="5743" r="29263"/>
          <a:stretch/>
        </p:blipFill>
        <p:spPr>
          <a:xfrm>
            <a:off x="4426243" y="970201"/>
            <a:ext cx="4717757" cy="4666321"/>
          </a:xfrm>
          <a:prstGeom prst="rect">
            <a:avLst/>
          </a:prstGeom>
        </p:spPr>
      </p:pic>
      <p:sp>
        <p:nvSpPr>
          <p:cNvPr id="2" name="Title 1"/>
          <p:cNvSpPr>
            <a:spLocks noGrp="1"/>
          </p:cNvSpPr>
          <p:nvPr>
            <p:ph type="title"/>
          </p:nvPr>
        </p:nvSpPr>
        <p:spPr/>
        <p:txBody>
          <a:bodyPr/>
          <a:lstStyle/>
          <a:p>
            <a:r>
              <a:rPr lang="en-GB" dirty="0" smtClean="0"/>
              <a:t>MD5: Summary of Coasts</a:t>
            </a:r>
            <a:endParaRPr lang="en-GB" dirty="0"/>
          </a:p>
        </p:txBody>
      </p:sp>
      <p:sp>
        <p:nvSpPr>
          <p:cNvPr id="8" name="TextBox 7"/>
          <p:cNvSpPr txBox="1"/>
          <p:nvPr/>
        </p:nvSpPr>
        <p:spPr>
          <a:xfrm>
            <a:off x="1006891" y="4407650"/>
            <a:ext cx="1367682" cy="461665"/>
          </a:xfrm>
          <a:prstGeom prst="rect">
            <a:avLst/>
          </a:prstGeom>
          <a:noFill/>
        </p:spPr>
        <p:txBody>
          <a:bodyPr wrap="none" rtlCol="0">
            <a:spAutoFit/>
          </a:bodyPr>
          <a:lstStyle/>
          <a:p>
            <a:r>
              <a:rPr lang="en-US" sz="2400" dirty="0"/>
              <a:t>Baseline</a:t>
            </a:r>
            <a:endParaRPr lang="en-US" sz="1467" dirty="0"/>
          </a:p>
        </p:txBody>
      </p:sp>
      <p:sp>
        <p:nvSpPr>
          <p:cNvPr id="11" name="TextBox 10"/>
          <p:cNvSpPr txBox="1"/>
          <p:nvPr/>
        </p:nvSpPr>
        <p:spPr>
          <a:xfrm>
            <a:off x="3493937" y="4222983"/>
            <a:ext cx="870751" cy="338554"/>
          </a:xfrm>
          <a:prstGeom prst="rect">
            <a:avLst/>
          </a:prstGeom>
          <a:noFill/>
        </p:spPr>
        <p:txBody>
          <a:bodyPr wrap="none" rtlCol="0">
            <a:spAutoFit/>
          </a:bodyPr>
          <a:lstStyle/>
          <a:p>
            <a:r>
              <a:rPr lang="en-US" sz="1600" dirty="0"/>
              <a:t>0 [A.U.]</a:t>
            </a:r>
          </a:p>
        </p:txBody>
      </p:sp>
      <p:sp>
        <p:nvSpPr>
          <p:cNvPr id="13" name="TextBox 12"/>
          <p:cNvSpPr txBox="1"/>
          <p:nvPr/>
        </p:nvSpPr>
        <p:spPr>
          <a:xfrm>
            <a:off x="5035376" y="4448687"/>
            <a:ext cx="1053494" cy="338554"/>
          </a:xfrm>
          <a:prstGeom prst="rect">
            <a:avLst/>
          </a:prstGeom>
          <a:noFill/>
        </p:spPr>
        <p:txBody>
          <a:bodyPr wrap="none" rtlCol="0">
            <a:spAutoFit/>
          </a:bodyPr>
          <a:lstStyle/>
          <a:p>
            <a:r>
              <a:rPr lang="en-US" sz="1600" dirty="0"/>
              <a:t>-10 [A.U.]</a:t>
            </a:r>
          </a:p>
        </p:txBody>
      </p:sp>
      <p:sp>
        <p:nvSpPr>
          <p:cNvPr id="14" name="TextBox 13"/>
          <p:cNvSpPr txBox="1"/>
          <p:nvPr/>
        </p:nvSpPr>
        <p:spPr>
          <a:xfrm>
            <a:off x="6538857" y="4189328"/>
            <a:ext cx="939681" cy="338554"/>
          </a:xfrm>
          <a:prstGeom prst="rect">
            <a:avLst/>
          </a:prstGeom>
          <a:noFill/>
        </p:spPr>
        <p:txBody>
          <a:bodyPr wrap="none" rtlCol="0">
            <a:spAutoFit/>
          </a:bodyPr>
          <a:lstStyle/>
          <a:p>
            <a:r>
              <a:rPr lang="en-US" sz="1600" dirty="0"/>
              <a:t>-5 [A.U.]</a:t>
            </a:r>
          </a:p>
        </p:txBody>
      </p:sp>
      <p:sp>
        <p:nvSpPr>
          <p:cNvPr id="15" name="TextBox 14"/>
          <p:cNvSpPr txBox="1"/>
          <p:nvPr/>
        </p:nvSpPr>
        <p:spPr>
          <a:xfrm>
            <a:off x="7754494" y="3470591"/>
            <a:ext cx="870751" cy="338554"/>
          </a:xfrm>
          <a:prstGeom prst="rect">
            <a:avLst/>
          </a:prstGeom>
          <a:noFill/>
        </p:spPr>
        <p:txBody>
          <a:bodyPr wrap="none" rtlCol="0">
            <a:spAutoFit/>
          </a:bodyPr>
          <a:lstStyle/>
          <a:p>
            <a:r>
              <a:rPr lang="en-US" sz="1600" dirty="0"/>
              <a:t>0 [A.U.]</a:t>
            </a: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7" name="Slide Number Placeholder 6"/>
          <p:cNvSpPr>
            <a:spLocks noGrp="1"/>
          </p:cNvSpPr>
          <p:nvPr>
            <p:ph type="sldNum" sz="quarter" idx="12"/>
          </p:nvPr>
        </p:nvSpPr>
        <p:spPr/>
        <p:txBody>
          <a:bodyPr/>
          <a:lstStyle/>
          <a:p>
            <a:fld id="{BFDCA1C4-9514-7B4F-976F-D92F7E296653}" type="slidenum">
              <a:rPr lang="fr-FR" smtClean="0"/>
              <a:pPr/>
              <a:t>41</a:t>
            </a:fld>
            <a:endParaRPr lang="fr-FR"/>
          </a:p>
        </p:txBody>
      </p:sp>
    </p:spTree>
    <p:extLst>
      <p:ext uri="{BB962C8B-B14F-4D97-AF65-F5344CB8AC3E}">
        <p14:creationId xmlns:p14="http://schemas.microsoft.com/office/powerpoint/2010/main" val="35698832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772" y="815031"/>
            <a:ext cx="8435043" cy="5422527"/>
          </a:xfrm>
          <a:prstGeom prst="rect">
            <a:avLst/>
          </a:prstGeom>
        </p:spPr>
      </p:pic>
      <p:sp>
        <p:nvSpPr>
          <p:cNvPr id="4" name="Title 1"/>
          <p:cNvSpPr txBox="1">
            <a:spLocks/>
          </p:cNvSpPr>
          <p:nvPr/>
        </p:nvSpPr>
        <p:spPr>
          <a:xfrm>
            <a:off x="612000" y="321356"/>
            <a:ext cx="7920000" cy="720000"/>
          </a:xfrm>
          <a:prstGeom prst="rect">
            <a:avLst/>
          </a:prstGeom>
        </p:spPr>
        <p:txBody>
          <a:bodyPr vert="horz" lIns="0" tIns="0" rIns="0" bIns="0" rtlCol="0" anchor="ctr" anchorCtr="1">
            <a:noAutofit/>
          </a:bodyPr>
          <a:lstStyle>
            <a:lvl1pPr algn="ctr" defTabSz="342900" rtl="0" eaLnBrk="1" latinLnBrk="0" hangingPunct="1">
              <a:spcBef>
                <a:spcPct val="0"/>
              </a:spcBef>
              <a:buNone/>
              <a:defRPr sz="2100" b="1" kern="1200">
                <a:solidFill>
                  <a:schemeClr val="bg2"/>
                </a:solidFill>
                <a:latin typeface="+mj-lt"/>
                <a:ea typeface="+mj-ea"/>
                <a:cs typeface="+mj-cs"/>
              </a:defRPr>
            </a:lvl1pPr>
          </a:lstStyle>
          <a:p>
            <a:pPr>
              <a:buClrTx/>
              <a:buFontTx/>
            </a:pPr>
            <a:r>
              <a:rPr lang="en-GB" sz="2800" dirty="0"/>
              <a:t>MD5: Summary of Coasts</a:t>
            </a:r>
          </a:p>
        </p:txBody>
      </p:sp>
      <p:sp>
        <p:nvSpPr>
          <p:cNvPr id="6" name="Content Placeholder 2"/>
          <p:cNvSpPr txBox="1">
            <a:spLocks/>
          </p:cNvSpPr>
          <p:nvPr/>
        </p:nvSpPr>
        <p:spPr>
          <a:xfrm>
            <a:off x="612000" y="1152813"/>
            <a:ext cx="7920000" cy="2269553"/>
          </a:xfrm>
          <a:prstGeom prst="rect">
            <a:avLst/>
          </a:prstGeom>
        </p:spPr>
        <p:txBody>
          <a:bodyPr vert="horz" lIns="0" tIns="0" rIns="0" bIns="0" rtlCol="0">
            <a:normAutofit/>
          </a:bodyPr>
          <a:lst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endParaRPr lang="en-GB" sz="2133" dirty="0"/>
          </a:p>
        </p:txBody>
      </p:sp>
      <p:sp>
        <p:nvSpPr>
          <p:cNvPr id="9" name="TextBox 8"/>
          <p:cNvSpPr txBox="1"/>
          <p:nvPr/>
        </p:nvSpPr>
        <p:spPr>
          <a:xfrm>
            <a:off x="2561725" y="4883159"/>
            <a:ext cx="909223" cy="297454"/>
          </a:xfrm>
          <a:prstGeom prst="rect">
            <a:avLst/>
          </a:prstGeom>
          <a:noFill/>
        </p:spPr>
        <p:txBody>
          <a:bodyPr wrap="none" rtlCol="0">
            <a:spAutoFit/>
          </a:bodyPr>
          <a:lstStyle/>
          <a:p>
            <a:r>
              <a:rPr lang="en-US" sz="1333" dirty="0"/>
              <a:t>-10 [A.U.]</a:t>
            </a:r>
          </a:p>
        </p:txBody>
      </p:sp>
      <p:sp>
        <p:nvSpPr>
          <p:cNvPr id="11" name="TextBox 10"/>
          <p:cNvSpPr txBox="1"/>
          <p:nvPr/>
        </p:nvSpPr>
        <p:spPr>
          <a:xfrm>
            <a:off x="4933131" y="3962484"/>
            <a:ext cx="814647" cy="297454"/>
          </a:xfrm>
          <a:prstGeom prst="rect">
            <a:avLst/>
          </a:prstGeom>
          <a:noFill/>
        </p:spPr>
        <p:txBody>
          <a:bodyPr wrap="none" rtlCol="0">
            <a:spAutoFit/>
          </a:bodyPr>
          <a:lstStyle/>
          <a:p>
            <a:r>
              <a:rPr lang="en-US" sz="1333" dirty="0"/>
              <a:t>-5 [A.U.]</a:t>
            </a:r>
          </a:p>
        </p:txBody>
      </p:sp>
      <p:sp>
        <p:nvSpPr>
          <p:cNvPr id="2" name="Footer Placeholder 1"/>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5" name="Slide Number Placeholder 4"/>
          <p:cNvSpPr>
            <a:spLocks noGrp="1"/>
          </p:cNvSpPr>
          <p:nvPr>
            <p:ph type="sldNum" sz="quarter" idx="12"/>
          </p:nvPr>
        </p:nvSpPr>
        <p:spPr/>
        <p:txBody>
          <a:bodyPr/>
          <a:lstStyle/>
          <a:p>
            <a:fld id="{BFDCA1C4-9514-7B4F-976F-D92F7E296653}" type="slidenum">
              <a:rPr lang="fr-FR" smtClean="0"/>
              <a:pPr/>
              <a:t>42</a:t>
            </a:fld>
            <a:endParaRPr lang="fr-FR"/>
          </a:p>
        </p:txBody>
      </p:sp>
    </p:spTree>
    <p:extLst>
      <p:ext uri="{BB962C8B-B14F-4D97-AF65-F5344CB8AC3E}">
        <p14:creationId xmlns:p14="http://schemas.microsoft.com/office/powerpoint/2010/main" val="3815136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Ramp to 270 GeV</a:t>
            </a: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278643" y="1108172"/>
                <a:ext cx="4571999" cy="4546245"/>
              </a:xfrm>
              <a:prstGeom prst="rect">
                <a:avLst/>
              </a:prstGeom>
              <a:noFill/>
            </p:spPr>
            <p:txBody>
              <a:bodyPr wrap="square" rtlCol="0">
                <a:spAutoFit/>
              </a:bodyPr>
              <a:lstStyle/>
              <a:p>
                <a:r>
                  <a:rPr lang="en-US" b="0" dirty="0" smtClean="0"/>
                  <a:t>Vertical tune: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𝑦</m:t>
                        </m:r>
                      </m:sub>
                    </m:sSub>
                    <m:r>
                      <a:rPr lang="en-US" b="0" i="1" smtClean="0">
                        <a:latin typeface="Cambria Math" panose="02040503050406030204" pitchFamily="18" charset="0"/>
                      </a:rPr>
                      <m:t>=0.18</m:t>
                    </m:r>
                  </m:oMath>
                </a14:m>
                <a:endParaRPr lang="en-US" dirty="0" smtClean="0"/>
              </a:p>
              <a:p>
                <a:endParaRPr lang="en-US" dirty="0" smtClean="0"/>
              </a:p>
              <a:p>
                <a:r>
                  <a:rPr lang="en-US" dirty="0" smtClean="0"/>
                  <a:t>RF </a:t>
                </a:r>
                <a:r>
                  <a:rPr lang="en-US" dirty="0" err="1" smtClean="0"/>
                  <a:t>Freq</a:t>
                </a:r>
                <a:r>
                  <a:rPr lang="en-US" dirty="0" smtClean="0"/>
                  <a:t>:</a:t>
                </a:r>
              </a:p>
              <a:p>
                <a:r>
                  <a:rPr lang="en-US" dirty="0"/>
                  <a:t>	</a:t>
                </a:r>
                <a:r>
                  <a:rPr lang="en-US" dirty="0" smtClean="0"/>
                  <a:t>Cavity 1: 400.787 MHz (~1 MV)</a:t>
                </a:r>
              </a:p>
              <a:p>
                <a:r>
                  <a:rPr lang="en-US" dirty="0"/>
                  <a:t>	</a:t>
                </a:r>
                <a:r>
                  <a:rPr lang="en-US" dirty="0" smtClean="0"/>
                  <a:t>Cavity 2: 400.528 MHz (almost zero)</a:t>
                </a:r>
              </a:p>
              <a:p>
                <a:endParaRPr lang="en-US" dirty="0"/>
              </a:p>
              <a:p>
                <a:r>
                  <a:rPr lang="en-US" dirty="0" smtClean="0"/>
                  <a:t>Resonant excitation observed as we cross the vertical tune (black dotted lines). </a:t>
                </a:r>
              </a:p>
              <a:p>
                <a:endParaRPr lang="en-US" dirty="0"/>
              </a:p>
              <a:p>
                <a:r>
                  <a:rPr lang="en-US" dirty="0" smtClean="0"/>
                  <a:t>Kicking the beam at 270 GeV equivalent </a:t>
                </a:r>
                <a:r>
                  <a:rPr lang="en-US" dirty="0"/>
                  <a:t>f</a:t>
                </a:r>
                <a:r>
                  <a:rPr lang="en-US" dirty="0" smtClean="0"/>
                  <a:t>requency , while sweeping the beam frequency from 26-270 GeV</a:t>
                </a:r>
              </a:p>
              <a:p>
                <a:endParaRPr lang="en-US" dirty="0"/>
              </a:p>
              <a:p>
                <a:r>
                  <a:rPr lang="en-US" dirty="0" smtClean="0"/>
                  <a:t>After setting the correct cycle start voltage to 270 GeV equivalent, beam circulated w/o any issue</a:t>
                </a: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78643" y="1108172"/>
                <a:ext cx="4571999" cy="4546245"/>
              </a:xfrm>
              <a:prstGeom prst="rect">
                <a:avLst/>
              </a:prstGeom>
              <a:blipFill>
                <a:blip r:embed="rId2"/>
                <a:stretch>
                  <a:fillRect l="-1200" t="-804" b="-120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BFDCA1C4-9514-7B4F-976F-D92F7E296653}" type="slidenum">
              <a:rPr lang="fr-FR" smtClean="0"/>
              <a:pPr/>
              <a:t>43</a:t>
            </a:fld>
            <a:endParaRPr lang="fr-F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894" t="1925" r="18110" b="7216"/>
          <a:stretch/>
        </p:blipFill>
        <p:spPr>
          <a:xfrm>
            <a:off x="4741512" y="1230720"/>
            <a:ext cx="4235262" cy="4104851"/>
          </a:xfrm>
          <a:prstGeom prst="rect">
            <a:avLst/>
          </a:prstGeom>
        </p:spPr>
      </p:pic>
    </p:spTree>
    <p:extLst>
      <p:ext uri="{BB962C8B-B14F-4D97-AF65-F5344CB8AC3E}">
        <p14:creationId xmlns:p14="http://schemas.microsoft.com/office/powerpoint/2010/main" val="3069935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Diagnostic Comparison: </a:t>
            </a:r>
            <a:r>
              <a:rPr lang="en-GB" dirty="0" err="1" smtClean="0"/>
              <a:t>Headtail</a:t>
            </a:r>
            <a:r>
              <a:rPr lang="en-GB" dirty="0" smtClean="0"/>
              <a:t> Monitor</a:t>
            </a:r>
            <a:endParaRPr lang="en-GB" dirty="0"/>
          </a:p>
        </p:txBody>
      </p:sp>
      <p:sp>
        <p:nvSpPr>
          <p:cNvPr id="3" name="Content Placeholder 2"/>
          <p:cNvSpPr>
            <a:spLocks noGrp="1"/>
          </p:cNvSpPr>
          <p:nvPr>
            <p:ph idx="1"/>
          </p:nvPr>
        </p:nvSpPr>
        <p:spPr>
          <a:xfrm>
            <a:off x="612000" y="898300"/>
            <a:ext cx="7920000" cy="2775640"/>
          </a:xfrm>
        </p:spPr>
        <p:txBody>
          <a:bodyPr>
            <a:normAutofit/>
          </a:bodyPr>
          <a:lstStyle/>
          <a:p>
            <a:r>
              <a:rPr lang="en-US" sz="1600" dirty="0" err="1" smtClean="0">
                <a:latin typeface="Arial" panose="020B0604020202020204" pitchFamily="34" charset="0"/>
                <a:cs typeface="Arial" panose="020B0604020202020204" pitchFamily="34" charset="0"/>
              </a:rPr>
              <a:t>Headtail</a:t>
            </a:r>
            <a:r>
              <a:rPr lang="en-US" sz="1600" dirty="0" smtClean="0">
                <a:latin typeface="Arial" panose="020B0604020202020204" pitchFamily="34" charset="0"/>
                <a:cs typeface="Arial" panose="020B0604020202020204" pitchFamily="34" charset="0"/>
              </a:rPr>
              <a:t> monitor measures intra-bunch offset.</a:t>
            </a:r>
          </a:p>
          <a:p>
            <a:pPr lvl="1"/>
            <a:r>
              <a:rPr lang="en-US" sz="1600" dirty="0" smtClean="0">
                <a:latin typeface="Arial" panose="020B0604020202020204" pitchFamily="34" charset="0"/>
                <a:cs typeface="Arial" panose="020B0604020202020204" pitchFamily="34" charset="0"/>
              </a:rPr>
              <a:t>Calibrated with MOPOS BPMs without crabbing at end of 2017 and start of 2018. </a:t>
            </a:r>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One measurement per cycle</a:t>
            </a:r>
          </a:p>
          <a:p>
            <a:r>
              <a:rPr lang="en-US" sz="1600" dirty="0" smtClean="0">
                <a:latin typeface="Arial" panose="020B0604020202020204" pitchFamily="34" charset="0"/>
                <a:cs typeface="Arial" panose="020B0604020202020204" pitchFamily="34" charset="0"/>
              </a:rPr>
              <a:t>Below is a plot of the cavity voltage for the peak of the charge distribution, i.e. for a particle at z=t=0. </a:t>
            </a:r>
          </a:p>
          <a:p>
            <a:r>
              <a:rPr lang="en-US" sz="1600" dirty="0" smtClean="0">
                <a:latin typeface="Arial" panose="020B0604020202020204" pitchFamily="34" charset="0"/>
                <a:cs typeface="Arial" panose="020B0604020202020204" pitchFamily="34" charset="0"/>
              </a:rPr>
              <a:t>Measurement below shows sinusoidal fit and shows 1.23MV amplitude in cavity 2, more than the 0.98MV from the power sensors.</a:t>
            </a:r>
          </a:p>
        </p:txBody>
      </p:sp>
      <p:sp>
        <p:nvSpPr>
          <p:cNvPr id="4" name="Slide Number Placeholder 3"/>
          <p:cNvSpPr>
            <a:spLocks noGrp="1"/>
          </p:cNvSpPr>
          <p:nvPr>
            <p:ph type="sldNum" sz="quarter" idx="12"/>
          </p:nvPr>
        </p:nvSpPr>
        <p:spPr/>
        <p:txBody>
          <a:bodyPr/>
          <a:lstStyle/>
          <a:p>
            <a:fld id="{BFDCA1C4-9514-7B4F-976F-D92F7E296653}" type="slidenum">
              <a:rPr lang="fr-FR" smtClean="0"/>
              <a:pPr/>
              <a:t>44</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757" y="3305825"/>
            <a:ext cx="5492305" cy="3295383"/>
          </a:xfrm>
          <a:prstGeom prst="rect">
            <a:avLst/>
          </a:prstGeom>
        </p:spPr>
      </p:pic>
      <p:sp>
        <p:nvSpPr>
          <p:cNvPr id="6" name="TextBox 5"/>
          <p:cNvSpPr txBox="1"/>
          <p:nvPr/>
        </p:nvSpPr>
        <p:spPr>
          <a:xfrm>
            <a:off x="7058642" y="3822060"/>
            <a:ext cx="1675459" cy="1169551"/>
          </a:xfrm>
          <a:prstGeom prst="rect">
            <a:avLst/>
          </a:prstGeom>
          <a:noFill/>
        </p:spPr>
        <p:txBody>
          <a:bodyPr wrap="none" rtlCol="0">
            <a:spAutoFit/>
          </a:bodyPr>
          <a:lstStyle/>
          <a:p>
            <a:r>
              <a:rPr lang="en-US" sz="1400" dirty="0" smtClean="0"/>
              <a:t>A=Amplitude</a:t>
            </a:r>
          </a:p>
          <a:p>
            <a:r>
              <a:rPr lang="en-US" sz="1400" dirty="0"/>
              <a:t>d</a:t>
            </a:r>
            <a:r>
              <a:rPr lang="en-US" sz="1400" dirty="0" smtClean="0"/>
              <a:t>=Offset</a:t>
            </a:r>
          </a:p>
          <a:p>
            <a:r>
              <a:rPr lang="en-US" sz="1400" dirty="0" smtClean="0">
                <a:latin typeface="Arial" panose="020B0604020202020204" pitchFamily="34" charset="0"/>
                <a:cs typeface="Arial" panose="020B0604020202020204" pitchFamily="34" charset="0"/>
              </a:rPr>
              <a:t>θ=Phase Offset</a:t>
            </a:r>
          </a:p>
          <a:p>
            <a:endParaRPr lang="en-US" sz="1400" dirty="0">
              <a:latin typeface="Arial" panose="020B0604020202020204" pitchFamily="34" charset="0"/>
              <a:cs typeface="Arial" panose="020B0604020202020204" pitchFamily="34" charset="0"/>
            </a:endParaRPr>
          </a:p>
          <a:p>
            <a:r>
              <a:rPr lang="en-US" sz="1400" dirty="0" smtClean="0">
                <a:cs typeface="Arial" panose="020B0604020202020204" pitchFamily="34" charset="0"/>
              </a:rPr>
              <a:t>for </a:t>
            </a:r>
            <a:r>
              <a:rPr lang="el-GR" sz="1400" dirty="0" smtClean="0">
                <a:cs typeface="Arial" panose="020B0604020202020204" pitchFamily="34" charset="0"/>
              </a:rPr>
              <a:t>ω</a:t>
            </a:r>
            <a:r>
              <a:rPr lang="en-US" sz="1400" dirty="0" smtClean="0">
                <a:cs typeface="Arial" panose="020B0604020202020204" pitchFamily="34" charset="0"/>
              </a:rPr>
              <a:t>=2</a:t>
            </a:r>
            <a:r>
              <a:rPr lang="el-GR" sz="1400" dirty="0" smtClean="0">
                <a:cs typeface="Times New Roman" panose="02020603050405020304" pitchFamily="18" charset="0"/>
              </a:rPr>
              <a:t>π</a:t>
            </a:r>
            <a:r>
              <a:rPr lang="en-US" sz="1400" dirty="0" smtClean="0">
                <a:cs typeface="Times New Roman" panose="02020603050405020304" pitchFamily="18" charset="0"/>
              </a:rPr>
              <a:t>400MHz. </a:t>
            </a:r>
            <a:endParaRPr lang="en-US" sz="1400" dirty="0"/>
          </a:p>
        </p:txBody>
      </p:sp>
      <p:sp>
        <p:nvSpPr>
          <p:cNvPr id="7" name="Footer Placeholder 6"/>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38801954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Diagnostic Comparison: Power </a:t>
            </a:r>
            <a:r>
              <a:rPr lang="en-GB" dirty="0" smtClean="0"/>
              <a:t>Sensors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12000" y="898299"/>
                <a:ext cx="7920000" cy="5351671"/>
              </a:xfrm>
            </p:spPr>
            <p:txBody>
              <a:bodyPr>
                <a:normAutofit/>
              </a:bodyPr>
              <a:lstStyle/>
              <a:p>
                <a:r>
                  <a:rPr lang="en-US" sz="1600" dirty="0">
                    <a:latin typeface="Arial" panose="020B0604020202020204" pitchFamily="34" charset="0"/>
                    <a:cs typeface="Arial" panose="020B0604020202020204" pitchFamily="34" charset="0"/>
                  </a:rPr>
                  <a:t>Measurement of FWD Power from each IOT. </a:t>
                </a:r>
              </a:p>
              <a:p>
                <a:pPr lvl="1"/>
                <a:r>
                  <a:rPr lang="en-US" sz="1600" dirty="0">
                    <a:latin typeface="Arial" panose="020B0604020202020204" pitchFamily="34" charset="0"/>
                    <a:cs typeface="Arial" panose="020B0604020202020204" pitchFamily="34" charset="0"/>
                  </a:rPr>
                  <a:t>Translated to cavity voltage assuming a conversion factor from simulation from Joules to Volts, and a given external quality factor </a:t>
                </a:r>
                <a:r>
                  <a:rPr lang="en-US" sz="1600" dirty="0" err="1">
                    <a:latin typeface="Arial" panose="020B0604020202020204" pitchFamily="34" charset="0"/>
                    <a:cs typeface="Arial" panose="020B0604020202020204" pitchFamily="34" charset="0"/>
                  </a:rPr>
                  <a:t>Qe</a:t>
                </a:r>
                <a:r>
                  <a:rPr lang="en-US" sz="1600" dirty="0">
                    <a:latin typeface="Arial" panose="020B0604020202020204" pitchFamily="34" charset="0"/>
                    <a:cs typeface="Arial" panose="020B0604020202020204" pitchFamily="34" charset="0"/>
                  </a:rPr>
                  <a:t>=1.6e10.  </a:t>
                </a:r>
                <a:endParaRPr lang="en-US" sz="1600" dirty="0" smtClean="0">
                  <a:latin typeface="Arial" panose="020B0604020202020204" pitchFamily="34" charset="0"/>
                  <a:cs typeface="Arial" panose="020B0604020202020204" pitchFamily="34" charset="0"/>
                </a:endParaRPr>
              </a:p>
              <a:p>
                <a:pPr lvl="1"/>
                <a:r>
                  <a:rPr lang="en-US" sz="1600" dirty="0" smtClean="0">
                    <a:latin typeface="Arial" panose="020B0604020202020204" pitchFamily="34" charset="0"/>
                    <a:cs typeface="Arial" panose="020B0604020202020204" pitchFamily="34" charset="0"/>
                  </a:rPr>
                  <a:t>Power sensor reading very reproducible at V=0.98MV.</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The scaling of the power sensor reading is </a:t>
                </a:r>
                <a14:m>
                  <m:oMath xmlns:m="http://schemas.openxmlformats.org/officeDocument/2006/math">
                    <m:r>
                      <a:rPr lang="en-US" sz="1600" i="1" smtClean="0">
                        <a:latin typeface="Cambria Math" panose="02040503050406030204" pitchFamily="18" charset="0"/>
                        <a:ea typeface="Cambria Math" panose="02040503050406030204" pitchFamily="18" charset="0"/>
                        <a:cs typeface="Arial" panose="020B0604020202020204" pitchFamily="34" charset="0"/>
                      </a:rPr>
                      <m:t>∝</m:t>
                    </m:r>
                    <m:rad>
                      <m:radPr>
                        <m:degHide m:val="on"/>
                        <m:ctrlPr>
                          <a:rPr lang="en-US" sz="1600" i="1" smtClean="0">
                            <a:latin typeface="Cambria Math" panose="02040503050406030204" pitchFamily="18" charset="0"/>
                            <a:cs typeface="Arial" panose="020B0604020202020204" pitchFamily="34" charset="0"/>
                          </a:rPr>
                        </m:ctrlPr>
                      </m:radPr>
                      <m:deg/>
                      <m:e>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𝑄</m:t>
                            </m:r>
                          </m:e>
                          <m:sub>
                            <m:r>
                              <a:rPr lang="en-US" sz="1600" b="0" i="1" smtClean="0">
                                <a:latin typeface="Cambria Math" panose="02040503050406030204" pitchFamily="18" charset="0"/>
                                <a:cs typeface="Arial" panose="020B0604020202020204" pitchFamily="34" charset="0"/>
                              </a:rPr>
                              <m:t>𝑒</m:t>
                            </m:r>
                          </m:sub>
                        </m:sSub>
                      </m:e>
                    </m:rad>
                  </m:oMath>
                </a14:m>
                <a:endParaRPr lang="en-US" sz="1600" dirty="0" smtClean="0">
                  <a:latin typeface="Arial" panose="020B0604020202020204" pitchFamily="34" charset="0"/>
                  <a:cs typeface="Arial" panose="020B0604020202020204" pitchFamily="34" charset="0"/>
                </a:endParaRPr>
              </a:p>
              <a:p>
                <a:r>
                  <a:rPr lang="en-US" sz="1600" dirty="0" err="1" smtClean="0">
                    <a:latin typeface="Arial" panose="020B0604020202020204" pitchFamily="34" charset="0"/>
                    <a:cs typeface="Arial" panose="020B0604020202020204" pitchFamily="34" charset="0"/>
                  </a:rPr>
                  <a:t>Qe</a:t>
                </a:r>
                <a:r>
                  <a:rPr lang="en-US" sz="1600" dirty="0" smtClean="0">
                    <a:latin typeface="Arial" panose="020B0604020202020204" pitchFamily="34" charset="0"/>
                    <a:cs typeface="Arial" panose="020B0604020202020204" pitchFamily="34" charset="0"/>
                  </a:rPr>
                  <a:t> = 1.6e10, V = 0.98 MV </a:t>
                </a:r>
              </a:p>
              <a:p>
                <a:r>
                  <a:rPr lang="en-US" sz="1600" dirty="0" err="1" smtClean="0">
                    <a:latin typeface="Arial" panose="020B0604020202020204" pitchFamily="34" charset="0"/>
                    <a:cs typeface="Arial" panose="020B0604020202020204" pitchFamily="34" charset="0"/>
                  </a:rPr>
                  <a:t>Qe</a:t>
                </a:r>
                <a:r>
                  <a:rPr lang="en-US" sz="1600" dirty="0" smtClean="0">
                    <a:latin typeface="Arial" panose="020B0604020202020204" pitchFamily="34" charset="0"/>
                    <a:cs typeface="Arial" panose="020B0604020202020204" pitchFamily="34" charset="0"/>
                  </a:rPr>
                  <a:t> = 1.79e10, V=1.23 MV</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This is a reasonable error on the </a:t>
                </a:r>
                <a:r>
                  <a:rPr lang="en-US" sz="1600" dirty="0" err="1" smtClean="0">
                    <a:latin typeface="Arial" panose="020B0604020202020204" pitchFamily="34" charset="0"/>
                    <a:cs typeface="Arial" panose="020B0604020202020204" pitchFamily="34" charset="0"/>
                  </a:rPr>
                  <a:t>Qe</a:t>
                </a:r>
                <a:r>
                  <a:rPr lang="en-US" sz="1600" dirty="0" smtClean="0">
                    <a:latin typeface="Arial" panose="020B0604020202020204" pitchFamily="34" charset="0"/>
                    <a:cs typeface="Arial" panose="020B0604020202020204" pitchFamily="34" charset="0"/>
                  </a:rPr>
                  <a:t> and so could explain the discrepancy.</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Either way the beam is the best diagnostic so we assume we have 1.23 MV in Cavity 2 (Cavity 1 voltage and phase are fixed so not important). </a:t>
                </a:r>
              </a:p>
              <a:p>
                <a:endParaRPr lang="en-US" sz="1600" dirty="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12000" y="898299"/>
                <a:ext cx="7920000" cy="5351671"/>
              </a:xfrm>
              <a:blipFill>
                <a:blip r:embed="rId2"/>
                <a:stretch>
                  <a:fillRect l="-1462" t="-1139" r="-92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BFDCA1C4-9514-7B4F-976F-D92F7E296653}" type="slidenum">
              <a:rPr lang="fr-FR" smtClean="0"/>
              <a:pPr/>
              <a:t>45</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9434268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8489" y="2694347"/>
            <a:ext cx="5250716" cy="3150430"/>
          </a:xfrm>
          <a:prstGeom prst="rect">
            <a:avLst/>
          </a:prstGeom>
        </p:spPr>
      </p:pic>
      <p:sp>
        <p:nvSpPr>
          <p:cNvPr id="2" name="Title 1"/>
          <p:cNvSpPr>
            <a:spLocks noGrp="1"/>
          </p:cNvSpPr>
          <p:nvPr>
            <p:ph type="title"/>
          </p:nvPr>
        </p:nvSpPr>
        <p:spPr/>
        <p:txBody>
          <a:bodyPr/>
          <a:lstStyle/>
          <a:p>
            <a:r>
              <a:rPr lang="en-GB" dirty="0"/>
              <a:t>Diagnostic Comparison: MOPOS</a:t>
            </a:r>
          </a:p>
        </p:txBody>
      </p:sp>
      <p:sp>
        <p:nvSpPr>
          <p:cNvPr id="3" name="Content Placeholder 2"/>
          <p:cNvSpPr>
            <a:spLocks noGrp="1"/>
          </p:cNvSpPr>
          <p:nvPr>
            <p:ph idx="1"/>
          </p:nvPr>
        </p:nvSpPr>
        <p:spPr>
          <a:xfrm>
            <a:off x="612000" y="898301"/>
            <a:ext cx="7920000" cy="5522820"/>
          </a:xfrm>
        </p:spPr>
        <p:txBody>
          <a:bodyPr>
            <a:normAutofit/>
          </a:bodyPr>
          <a:lstStyle/>
          <a:p>
            <a:r>
              <a:rPr lang="en-US" sz="1800" dirty="0" smtClean="0"/>
              <a:t>For each cycle we acquire the orbit from MOPOS BPMs.</a:t>
            </a:r>
          </a:p>
          <a:p>
            <a:r>
              <a:rPr lang="en-US" sz="1800" dirty="0" smtClean="0"/>
              <a:t>Take one orbit step as a reference and subtract it from all points to remove closed orbit without crab cavities.</a:t>
            </a:r>
          </a:p>
          <a:p>
            <a:r>
              <a:rPr lang="en-US" sz="1800" dirty="0" smtClean="0">
                <a:latin typeface="Arial" panose="020B0604020202020204" pitchFamily="34" charset="0"/>
                <a:cs typeface="Arial" panose="020B0604020202020204" pitchFamily="34" charset="0"/>
              </a:rPr>
              <a:t>Can then fit a kick using MADX </a:t>
            </a:r>
            <a:r>
              <a:rPr lang="en-US" sz="1800" dirty="0" err="1" smtClean="0">
                <a:latin typeface="Arial" panose="020B0604020202020204" pitchFamily="34" charset="0"/>
                <a:cs typeface="Arial" panose="020B0604020202020204" pitchFamily="34" charset="0"/>
              </a:rPr>
              <a:t>twiss</a:t>
            </a:r>
            <a:r>
              <a:rPr lang="en-US" sz="1800" dirty="0" smtClean="0">
                <a:latin typeface="Arial" panose="020B0604020202020204" pitchFamily="34" charset="0"/>
                <a:cs typeface="Arial" panose="020B0604020202020204" pitchFamily="34" charset="0"/>
              </a:rPr>
              <a:t> parameters and find the equivalent voltage to recreate the closed orbit from the crab cavities for each step.</a:t>
            </a:r>
          </a:p>
          <a:p>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BFDCA1C4-9514-7B4F-976F-D92F7E296653}" type="slidenum">
              <a:rPr lang="fr-FR" smtClean="0"/>
              <a:pPr/>
              <a:t>46</a:t>
            </a:fld>
            <a:endParaRPr lang="fr-F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8924"/>
          <a:stretch/>
        </p:blipFill>
        <p:spPr>
          <a:xfrm>
            <a:off x="209063" y="2694346"/>
            <a:ext cx="3872743" cy="3037308"/>
          </a:xfrm>
          <a:prstGeom prst="rect">
            <a:avLst/>
          </a:prstGeom>
        </p:spPr>
      </p:pic>
      <p:sp>
        <p:nvSpPr>
          <p:cNvPr id="5" name="Rectangle 4"/>
          <p:cNvSpPr/>
          <p:nvPr/>
        </p:nvSpPr>
        <p:spPr>
          <a:xfrm>
            <a:off x="4474800" y="5809784"/>
            <a:ext cx="4212000" cy="646331"/>
          </a:xfrm>
          <a:prstGeom prst="rect">
            <a:avLst/>
          </a:prstGeom>
        </p:spPr>
        <p:txBody>
          <a:bodyPr wrap="square">
            <a:spAutoFit/>
          </a:bodyPr>
          <a:lstStyle/>
          <a:p>
            <a:r>
              <a:rPr lang="en-US" dirty="0"/>
              <a:t>The fitted MADX model does </a:t>
            </a:r>
            <a:r>
              <a:rPr lang="en-US" b="1" dirty="0"/>
              <a:t>NOT</a:t>
            </a:r>
            <a:r>
              <a:rPr lang="en-US" dirty="0"/>
              <a:t> include any effect of the bunch length.</a:t>
            </a:r>
          </a:p>
        </p:txBody>
      </p:sp>
      <p:sp>
        <p:nvSpPr>
          <p:cNvPr id="8" name="Footer Placeholder 7"/>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7953825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Diagnostic Comparison: DOROS</a:t>
            </a:r>
          </a:p>
        </p:txBody>
      </p:sp>
      <p:sp>
        <p:nvSpPr>
          <p:cNvPr id="3" name="Content Placeholder 2"/>
          <p:cNvSpPr>
            <a:spLocks noGrp="1"/>
          </p:cNvSpPr>
          <p:nvPr>
            <p:ph idx="1"/>
          </p:nvPr>
        </p:nvSpPr>
        <p:spPr>
          <a:xfrm>
            <a:off x="612000" y="898300"/>
            <a:ext cx="7920000" cy="2775640"/>
          </a:xfrm>
        </p:spPr>
        <p:txBody>
          <a:bodyPr>
            <a:normAutofit/>
          </a:bodyPr>
          <a:lstStyle/>
          <a:p>
            <a:r>
              <a:rPr lang="en-US" sz="1600" dirty="0" smtClean="0">
                <a:latin typeface="Arial" panose="020B0604020202020204" pitchFamily="34" charset="0"/>
                <a:cs typeface="Arial" panose="020B0604020202020204" pitchFamily="34" charset="0"/>
              </a:rPr>
              <a:t>4 DOROS BPMs in total. 2 ~1m either side of crab cavity </a:t>
            </a:r>
            <a:r>
              <a:rPr lang="en-US" sz="1600" dirty="0" err="1" smtClean="0">
                <a:latin typeface="Arial" panose="020B0604020202020204" pitchFamily="34" charset="0"/>
                <a:cs typeface="Arial" panose="020B0604020202020204" pitchFamily="34" charset="0"/>
              </a:rPr>
              <a:t>cryomodule</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and 2 in ring.</a:t>
            </a:r>
          </a:p>
          <a:p>
            <a:r>
              <a:rPr lang="en-US" sz="1600" dirty="0" smtClean="0">
                <a:latin typeface="Arial" panose="020B0604020202020204" pitchFamily="34" charset="0"/>
                <a:cs typeface="Arial" panose="020B0604020202020204" pitchFamily="34" charset="0"/>
              </a:rPr>
              <a:t>Acquires every 1s but averages over previous 2 seconds (polarity switching frequency of 1Hz).</a:t>
            </a:r>
          </a:p>
          <a:p>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CC RF is off for first half of 26GeV cycle, then switched on after all bunches are injected.  </a:t>
            </a:r>
          </a:p>
          <a:p>
            <a:pPr marL="0" indent="0">
              <a:buNone/>
            </a:pPr>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Orbit shift at crab cavity is observed. Required kick for this shift can be calculated.</a:t>
            </a:r>
          </a:p>
        </p:txBody>
      </p:sp>
      <p:sp>
        <p:nvSpPr>
          <p:cNvPr id="4" name="Slide Number Placeholder 3"/>
          <p:cNvSpPr>
            <a:spLocks noGrp="1"/>
          </p:cNvSpPr>
          <p:nvPr>
            <p:ph type="sldNum" sz="quarter" idx="12"/>
          </p:nvPr>
        </p:nvSpPr>
        <p:spPr/>
        <p:txBody>
          <a:bodyPr/>
          <a:lstStyle/>
          <a:p>
            <a:fld id="{BFDCA1C4-9514-7B4F-976F-D92F7E296653}" type="slidenum">
              <a:rPr lang="fr-FR" smtClean="0"/>
              <a:pPr/>
              <a:t>47</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22" name="Group 21"/>
          <p:cNvGrpSpPr/>
          <p:nvPr/>
        </p:nvGrpSpPr>
        <p:grpSpPr>
          <a:xfrm>
            <a:off x="4572000" y="3364285"/>
            <a:ext cx="3765194" cy="2857012"/>
            <a:chOff x="5079867" y="4127250"/>
            <a:chExt cx="3452133" cy="25891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867" y="4127250"/>
              <a:ext cx="3452133" cy="2589100"/>
            </a:xfrm>
            <a:prstGeom prst="rect">
              <a:avLst/>
            </a:prstGeom>
          </p:spPr>
        </p:pic>
        <p:sp>
          <p:nvSpPr>
            <p:cNvPr id="6" name="TextBox 5"/>
            <p:cNvSpPr txBox="1"/>
            <p:nvPr/>
          </p:nvSpPr>
          <p:spPr>
            <a:xfrm>
              <a:off x="6180250" y="5108160"/>
              <a:ext cx="811441" cy="261610"/>
            </a:xfrm>
            <a:prstGeom prst="rect">
              <a:avLst/>
            </a:prstGeom>
            <a:noFill/>
          </p:spPr>
          <p:txBody>
            <a:bodyPr wrap="none" rtlCol="0">
              <a:spAutoFit/>
            </a:bodyPr>
            <a:lstStyle/>
            <a:p>
              <a:r>
                <a:rPr lang="en-US" sz="1100" dirty="0" smtClean="0"/>
                <a:t>CC RF off</a:t>
              </a:r>
              <a:endParaRPr lang="en-US" sz="1100" dirty="0"/>
            </a:p>
          </p:txBody>
        </p:sp>
        <p:sp>
          <p:nvSpPr>
            <p:cNvPr id="16" name="TextBox 15"/>
            <p:cNvSpPr txBox="1"/>
            <p:nvPr/>
          </p:nvSpPr>
          <p:spPr>
            <a:xfrm>
              <a:off x="6938043" y="5440197"/>
              <a:ext cx="813043" cy="261610"/>
            </a:xfrm>
            <a:prstGeom prst="rect">
              <a:avLst/>
            </a:prstGeom>
            <a:noFill/>
          </p:spPr>
          <p:txBody>
            <a:bodyPr wrap="none" rtlCol="0">
              <a:spAutoFit/>
            </a:bodyPr>
            <a:lstStyle/>
            <a:p>
              <a:r>
                <a:rPr lang="en-US" sz="1100" dirty="0" smtClean="0"/>
                <a:t>CC RF on</a:t>
              </a:r>
              <a:endParaRPr lang="en-US" sz="1100" dirty="0"/>
            </a:p>
          </p:txBody>
        </p:sp>
        <p:cxnSp>
          <p:nvCxnSpPr>
            <p:cNvPr id="8" name="Straight Arrow Connector 7"/>
            <p:cNvCxnSpPr/>
            <p:nvPr/>
          </p:nvCxnSpPr>
          <p:spPr>
            <a:xfrm>
              <a:off x="6608492" y="5440197"/>
              <a:ext cx="15046" cy="32169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7139355" y="5117124"/>
              <a:ext cx="23445" cy="30154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5875" y="3182816"/>
            <a:ext cx="2875482" cy="2875482"/>
          </a:xfrm>
          <a:prstGeom prst="rect">
            <a:avLst/>
          </a:prstGeom>
        </p:spPr>
      </p:pic>
      <p:sp>
        <p:nvSpPr>
          <p:cNvPr id="7" name="TextBox 6"/>
          <p:cNvSpPr txBox="1"/>
          <p:nvPr/>
        </p:nvSpPr>
        <p:spPr>
          <a:xfrm>
            <a:off x="5902569" y="3364285"/>
            <a:ext cx="1133644" cy="369332"/>
          </a:xfrm>
          <a:prstGeom prst="rect">
            <a:avLst/>
          </a:prstGeom>
          <a:noFill/>
        </p:spPr>
        <p:txBody>
          <a:bodyPr wrap="none" rtlCol="0">
            <a:spAutoFit/>
          </a:bodyPr>
          <a:lstStyle/>
          <a:p>
            <a:r>
              <a:rPr lang="en-US" b="1" dirty="0" smtClean="0"/>
              <a:t>Example</a:t>
            </a:r>
            <a:endParaRPr lang="en-US" b="1" dirty="0"/>
          </a:p>
        </p:txBody>
      </p:sp>
      <p:sp>
        <p:nvSpPr>
          <p:cNvPr id="10" name="Footer Placeholder 9"/>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8978597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Diagnostic Comparison: DOROS</a:t>
            </a:r>
          </a:p>
        </p:txBody>
      </p:sp>
      <p:sp>
        <p:nvSpPr>
          <p:cNvPr id="3" name="Content Placeholder 2"/>
          <p:cNvSpPr>
            <a:spLocks noGrp="1"/>
          </p:cNvSpPr>
          <p:nvPr>
            <p:ph idx="1"/>
          </p:nvPr>
        </p:nvSpPr>
        <p:spPr>
          <a:xfrm>
            <a:off x="612000" y="898300"/>
            <a:ext cx="7920000" cy="2775640"/>
          </a:xfrm>
        </p:spPr>
        <p:txBody>
          <a:bodyPr>
            <a:normAutofit/>
          </a:bodyPr>
          <a:lstStyle/>
          <a:p>
            <a:r>
              <a:rPr lang="en-US" sz="2000" dirty="0" smtClean="0">
                <a:latin typeface="Arial" panose="020B0604020202020204" pitchFamily="34" charset="0"/>
                <a:cs typeface="Arial" panose="020B0604020202020204" pitchFamily="34" charset="0"/>
              </a:rPr>
              <a:t>Yet again, a smaller kick than expected. Bunch length effect NOT included.</a:t>
            </a:r>
          </a:p>
          <a:p>
            <a:r>
              <a:rPr lang="en-US" sz="2000" dirty="0" smtClean="0">
                <a:latin typeface="Arial" panose="020B0604020202020204" pitchFamily="34" charset="0"/>
                <a:cs typeface="Arial" panose="020B0604020202020204" pitchFamily="34" charset="0"/>
              </a:rPr>
              <a:t>BV518 is ~ factor 2 lower than for all other BPMs. This is a software issue where FESA does not consider the correct aperture (H instead of V). Can be rescaled with 156mm/83mm.</a:t>
            </a:r>
          </a:p>
        </p:txBody>
      </p:sp>
      <p:sp>
        <p:nvSpPr>
          <p:cNvPr id="4" name="Slide Number Placeholder 3"/>
          <p:cNvSpPr>
            <a:spLocks noGrp="1"/>
          </p:cNvSpPr>
          <p:nvPr>
            <p:ph type="sldNum" sz="quarter" idx="12"/>
          </p:nvPr>
        </p:nvSpPr>
        <p:spPr/>
        <p:txBody>
          <a:bodyPr/>
          <a:lstStyle/>
          <a:p>
            <a:fld id="{BFDCA1C4-9514-7B4F-976F-D92F7E296653}" type="slidenum">
              <a:rPr lang="fr-FR" smtClean="0"/>
              <a:pPr/>
              <a:t>48</a:t>
            </a:fld>
            <a:endParaRPr lang="fr-FR"/>
          </a:p>
        </p:txBody>
      </p:sp>
      <p:sp>
        <p:nvSpPr>
          <p:cNvPr id="9" name="Rectangle 1"/>
          <p:cNvSpPr>
            <a:spLocks noChangeArrowheads="1"/>
          </p:cNvSpPr>
          <p:nvPr/>
        </p:nvSpPr>
        <p:spPr bwMode="auto">
          <a:xfrm>
            <a:off x="1604963" y="21050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5757" y="2948355"/>
            <a:ext cx="4550758" cy="2730455"/>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9082"/>
          <a:stretch/>
        </p:blipFill>
        <p:spPr>
          <a:xfrm>
            <a:off x="208296" y="2948355"/>
            <a:ext cx="4137461" cy="2730455"/>
          </a:xfrm>
          <a:prstGeom prst="rect">
            <a:avLst/>
          </a:prstGeom>
        </p:spPr>
      </p:pic>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31443690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51520" y="2021103"/>
            <a:ext cx="8571829" cy="4062447"/>
          </a:xfrm>
        </p:spPr>
        <p:txBody>
          <a:bodyPr>
            <a:normAutofit/>
          </a:bodyPr>
          <a:lstStyle/>
          <a:p>
            <a:r>
              <a:rPr lang="en-US" sz="2000" dirty="0"/>
              <a:t>Depends on the </a:t>
            </a:r>
            <a:r>
              <a:rPr lang="en-US" sz="2000" dirty="0">
                <a:solidFill>
                  <a:schemeClr val="tx1">
                    <a:lumMod val="65000"/>
                    <a:lumOff val="35000"/>
                  </a:schemeClr>
                </a:solidFill>
              </a:rPr>
              <a:t>overlap</a:t>
            </a:r>
            <a:r>
              <a:rPr lang="en-US" sz="2000" dirty="0"/>
              <a:t> between phase noise spectrum and </a:t>
            </a:r>
            <a:r>
              <a:rPr lang="en-US" sz="2000" dirty="0" err="1"/>
              <a:t>betatron</a:t>
            </a:r>
            <a:r>
              <a:rPr lang="en-US" sz="2000" dirty="0"/>
              <a:t> tune distribution</a:t>
            </a:r>
          </a:p>
          <a:p>
            <a:r>
              <a:rPr lang="en-US" sz="2000" dirty="0"/>
              <a:t>Noise spectrum is </a:t>
            </a:r>
            <a:r>
              <a:rPr lang="en-US" sz="2000" dirty="0">
                <a:solidFill>
                  <a:schemeClr val="bg2">
                    <a:lumMod val="75000"/>
                  </a:schemeClr>
                </a:solidFill>
              </a:rPr>
              <a:t>aliased</a:t>
            </a:r>
            <a:r>
              <a:rPr lang="en-US" sz="2000" dirty="0"/>
              <a:t> at </a:t>
            </a:r>
            <a:r>
              <a:rPr lang="en-US" sz="2000" i="1" dirty="0" err="1"/>
              <a:t>f</a:t>
            </a:r>
            <a:r>
              <a:rPr lang="en-US" sz="2000" i="1" baseline="-25000" dirty="0" err="1"/>
              <a:t>rev</a:t>
            </a:r>
            <a:endParaRPr lang="en-US" sz="2000" i="1" baseline="-25000" dirty="0"/>
          </a:p>
          <a:p>
            <a:r>
              <a:rPr lang="en-US" sz="2000" dirty="0"/>
              <a:t>The “phase-noise geometric factor” </a:t>
            </a:r>
            <a:r>
              <a:rPr lang="en-US" sz="2000" dirty="0">
                <a:solidFill>
                  <a:schemeClr val="bg2">
                    <a:lumMod val="75000"/>
                  </a:schemeClr>
                </a:solidFill>
              </a:rPr>
              <a:t>decreases</a:t>
            </a:r>
            <a:r>
              <a:rPr lang="en-US" sz="2000" dirty="0"/>
              <a:t> with bunch length</a:t>
            </a:r>
          </a:p>
          <a:p>
            <a:endParaRPr lang="en-US" sz="2000" dirty="0"/>
          </a:p>
          <a:p>
            <a:endParaRPr lang="en-US" sz="2000" dirty="0"/>
          </a:p>
          <a:p>
            <a:endParaRPr lang="en-US" sz="2000" dirty="0"/>
          </a:p>
          <a:p>
            <a:endParaRPr lang="en-US" sz="2000" dirty="0"/>
          </a:p>
          <a:p>
            <a:r>
              <a:rPr lang="en-US" sz="2000" dirty="0"/>
              <a:t>Depends on the </a:t>
            </a:r>
            <a:r>
              <a:rPr lang="en-US" sz="2000" b="1" dirty="0">
                <a:solidFill>
                  <a:schemeClr val="bg2">
                    <a:lumMod val="75000"/>
                  </a:schemeClr>
                </a:solidFill>
              </a:rPr>
              <a:t>overlap</a:t>
            </a:r>
            <a:r>
              <a:rPr lang="en-US" sz="2000" dirty="0"/>
              <a:t> between phase noise spectrum and synchro-</a:t>
            </a:r>
            <a:r>
              <a:rPr lang="en-US" sz="2000" dirty="0" err="1"/>
              <a:t>betatron</a:t>
            </a:r>
            <a:r>
              <a:rPr lang="en-US" sz="2000" dirty="0"/>
              <a:t> tune distribution</a:t>
            </a:r>
          </a:p>
          <a:p>
            <a:r>
              <a:rPr lang="en-US" sz="2000" dirty="0"/>
              <a:t>The “amplitude-noise geometric factor” </a:t>
            </a:r>
            <a:r>
              <a:rPr lang="en-US" sz="2000" b="1" dirty="0">
                <a:solidFill>
                  <a:schemeClr val="bg2">
                    <a:lumMod val="75000"/>
                  </a:schemeClr>
                </a:solidFill>
              </a:rPr>
              <a:t>increases</a:t>
            </a:r>
            <a:r>
              <a:rPr lang="en-US" sz="2000" dirty="0"/>
              <a:t> with bunch length.</a:t>
            </a:r>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2" name="Title 1"/>
          <p:cNvSpPr>
            <a:spLocks noGrp="1"/>
          </p:cNvSpPr>
          <p:nvPr>
            <p:ph type="title"/>
          </p:nvPr>
        </p:nvSpPr>
        <p:spPr>
          <a:xfrm>
            <a:off x="436969" y="24439"/>
            <a:ext cx="8583835" cy="810344"/>
          </a:xfrm>
        </p:spPr>
        <p:txBody>
          <a:bodyPr/>
          <a:lstStyle/>
          <a:p>
            <a:r>
              <a:rPr lang="en-US" sz="2400" dirty="0" smtClean="0"/>
              <a:t>Emittance Growth Calculations: </a:t>
            </a:r>
            <a:r>
              <a:rPr lang="en-US" sz="2400" dirty="0" err="1"/>
              <a:t>Unnormalized</a:t>
            </a:r>
            <a:r>
              <a:rPr lang="en-US" sz="2400" dirty="0"/>
              <a:t> Emittance</a:t>
            </a:r>
          </a:p>
        </p:txBody>
      </p:sp>
      <p:graphicFrame>
        <p:nvGraphicFramePr>
          <p:cNvPr id="11" name="Object 10"/>
          <p:cNvGraphicFramePr>
            <a:graphicFrameLocks noChangeAspect="1"/>
          </p:cNvGraphicFramePr>
          <p:nvPr>
            <p:extLst/>
          </p:nvPr>
        </p:nvGraphicFramePr>
        <p:xfrm>
          <a:off x="1517376" y="1192897"/>
          <a:ext cx="5934075" cy="784225"/>
        </p:xfrm>
        <a:graphic>
          <a:graphicData uri="http://schemas.openxmlformats.org/presentationml/2006/ole">
            <mc:AlternateContent xmlns:mc="http://schemas.openxmlformats.org/markup-compatibility/2006">
              <mc:Choice xmlns:v="urn:schemas-microsoft-com:vml" Requires="v">
                <p:oleObj spid="_x0000_s3138" name="Equation" r:id="rId3" imgW="3848040" imgH="507960" progId="Equation.DSMT4">
                  <p:embed/>
                </p:oleObj>
              </mc:Choice>
              <mc:Fallback>
                <p:oleObj name="Equation" r:id="rId3" imgW="3848040" imgH="507960" progId="Equation.DSMT4">
                  <p:embed/>
                  <p:pic>
                    <p:nvPicPr>
                      <p:cNvPr id="11" name="Object 10"/>
                      <p:cNvPicPr>
                        <a:picLocks noChangeAspect="1" noChangeArrowheads="1"/>
                      </p:cNvPicPr>
                      <p:nvPr/>
                    </p:nvPicPr>
                    <p:blipFill>
                      <a:blip r:embed="rId4"/>
                      <a:srcRect/>
                      <a:stretch>
                        <a:fillRect/>
                      </a:stretch>
                    </p:blipFill>
                    <p:spPr bwMode="auto">
                      <a:xfrm>
                        <a:off x="1517376" y="1192897"/>
                        <a:ext cx="5934075" cy="7842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305262" y="785821"/>
            <a:ext cx="1882247" cy="461665"/>
          </a:xfrm>
          <a:prstGeom prst="rect">
            <a:avLst/>
          </a:prstGeom>
          <a:noFill/>
        </p:spPr>
        <p:txBody>
          <a:bodyPr wrap="none" rtlCol="0">
            <a:spAutoFit/>
          </a:bodyPr>
          <a:lstStyle/>
          <a:p>
            <a:r>
              <a:rPr lang="en-US" sz="2400" b="1" dirty="0">
                <a:solidFill>
                  <a:schemeClr val="accent1">
                    <a:lumMod val="75000"/>
                  </a:schemeClr>
                </a:solidFill>
                <a:latin typeface="Comic Sans MS" panose="030F0702030302020204" pitchFamily="66" charset="0"/>
              </a:rPr>
              <a:t>Phase noise</a:t>
            </a:r>
          </a:p>
        </p:txBody>
      </p:sp>
      <p:sp>
        <p:nvSpPr>
          <p:cNvPr id="14" name="TextBox 13"/>
          <p:cNvSpPr txBox="1"/>
          <p:nvPr/>
        </p:nvSpPr>
        <p:spPr>
          <a:xfrm>
            <a:off x="251522" y="3383289"/>
            <a:ext cx="2505814" cy="461665"/>
          </a:xfrm>
          <a:prstGeom prst="rect">
            <a:avLst/>
          </a:prstGeom>
          <a:noFill/>
        </p:spPr>
        <p:txBody>
          <a:bodyPr wrap="none" rtlCol="0">
            <a:spAutoFit/>
          </a:bodyPr>
          <a:lstStyle/>
          <a:p>
            <a:r>
              <a:rPr lang="en-US" sz="2400" b="1" dirty="0">
                <a:solidFill>
                  <a:schemeClr val="accent1">
                    <a:lumMod val="75000"/>
                  </a:schemeClr>
                </a:solidFill>
                <a:latin typeface="Comic Sans MS" panose="030F0702030302020204" pitchFamily="66" charset="0"/>
              </a:rPr>
              <a:t>Amplitude noise</a:t>
            </a:r>
          </a:p>
        </p:txBody>
      </p:sp>
      <p:graphicFrame>
        <p:nvGraphicFramePr>
          <p:cNvPr id="15" name="Object 14"/>
          <p:cNvGraphicFramePr>
            <a:graphicFrameLocks noChangeAspect="1"/>
          </p:cNvGraphicFramePr>
          <p:nvPr>
            <p:extLst/>
          </p:nvPr>
        </p:nvGraphicFramePr>
        <p:xfrm>
          <a:off x="1517377" y="3957758"/>
          <a:ext cx="6423025" cy="784225"/>
        </p:xfrm>
        <a:graphic>
          <a:graphicData uri="http://schemas.openxmlformats.org/presentationml/2006/ole">
            <mc:AlternateContent xmlns:mc="http://schemas.openxmlformats.org/markup-compatibility/2006">
              <mc:Choice xmlns:v="urn:schemas-microsoft-com:vml" Requires="v">
                <p:oleObj spid="_x0000_s3139" name="Equation" r:id="rId5" imgW="4165560" imgH="507960" progId="Equation.DSMT4">
                  <p:embed/>
                </p:oleObj>
              </mc:Choice>
              <mc:Fallback>
                <p:oleObj name="Equation" r:id="rId5" imgW="4165560" imgH="507960" progId="Equation.DSMT4">
                  <p:embed/>
                  <p:pic>
                    <p:nvPicPr>
                      <p:cNvPr id="15" name="Object 14"/>
                      <p:cNvPicPr>
                        <a:picLocks noChangeAspect="1" noChangeArrowheads="1"/>
                      </p:cNvPicPr>
                      <p:nvPr/>
                    </p:nvPicPr>
                    <p:blipFill>
                      <a:blip r:embed="rId6"/>
                      <a:srcRect/>
                      <a:stretch>
                        <a:fillRect/>
                      </a:stretch>
                    </p:blipFill>
                    <p:spPr bwMode="auto">
                      <a:xfrm>
                        <a:off x="1517377" y="3957758"/>
                        <a:ext cx="6423025" cy="7842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2" name="TextBox 21"/>
          <p:cNvSpPr txBox="1"/>
          <p:nvPr/>
        </p:nvSpPr>
        <p:spPr>
          <a:xfrm>
            <a:off x="0" y="5876179"/>
            <a:ext cx="7884368" cy="954107"/>
          </a:xfrm>
          <a:prstGeom prst="rect">
            <a:avLst/>
          </a:prstGeom>
          <a:solidFill>
            <a:schemeClr val="bg1"/>
          </a:solidFill>
        </p:spPr>
        <p:txBody>
          <a:bodyPr wrap="square" rtlCol="0">
            <a:spAutoFit/>
          </a:bodyPr>
          <a:lstStyle/>
          <a:p>
            <a:pPr lvl="1"/>
            <a:r>
              <a:rPr lang="en-GB" sz="1400" dirty="0">
                <a:solidFill>
                  <a:srgbClr val="0070C0"/>
                </a:solidFill>
                <a:latin typeface="Comic Sans MS" panose="030F0702030302020204" pitchFamily="66" charset="0"/>
              </a:rPr>
              <a:t>See </a:t>
            </a:r>
            <a:r>
              <a:rPr lang="en-US" sz="1400" dirty="0">
                <a:solidFill>
                  <a:srgbClr val="0070C0"/>
                </a:solidFill>
                <a:latin typeface="Comic Sans MS" panose="030F0702030302020204" pitchFamily="66" charset="0"/>
              </a:rPr>
              <a:t>P. Baudrenghien and T. Mastoridis, “Transverse emittance growth due to </a:t>
            </a:r>
            <a:r>
              <a:rPr lang="en-US" sz="1400" dirty="0" err="1">
                <a:solidFill>
                  <a:srgbClr val="0070C0"/>
                </a:solidFill>
                <a:latin typeface="Comic Sans MS" panose="030F0702030302020204" pitchFamily="66" charset="0"/>
              </a:rPr>
              <a:t>rf</a:t>
            </a:r>
            <a:r>
              <a:rPr lang="en-US" sz="1400" dirty="0">
                <a:solidFill>
                  <a:srgbClr val="0070C0"/>
                </a:solidFill>
                <a:latin typeface="Comic Sans MS" panose="030F0702030302020204" pitchFamily="66" charset="0"/>
              </a:rPr>
              <a:t> noise in the high-luminosity </a:t>
            </a:r>
            <a:r>
              <a:rPr lang="en-US" sz="1400" dirty="0" err="1">
                <a:solidFill>
                  <a:srgbClr val="0070C0"/>
                </a:solidFill>
                <a:latin typeface="Comic Sans MS" panose="030F0702030302020204" pitchFamily="66" charset="0"/>
              </a:rPr>
              <a:t>lhc</a:t>
            </a:r>
            <a:r>
              <a:rPr lang="en-US" sz="1400" dirty="0">
                <a:solidFill>
                  <a:srgbClr val="0070C0"/>
                </a:solidFill>
                <a:latin typeface="Comic Sans MS" panose="030F0702030302020204" pitchFamily="66" charset="0"/>
              </a:rPr>
              <a:t> crab cavities,” Phys. Rev. </a:t>
            </a:r>
            <a:r>
              <a:rPr lang="en-US" sz="1400" dirty="0" err="1">
                <a:solidFill>
                  <a:srgbClr val="0070C0"/>
                </a:solidFill>
                <a:latin typeface="Comic Sans MS" panose="030F0702030302020204" pitchFamily="66" charset="0"/>
              </a:rPr>
              <a:t>Accel</a:t>
            </a:r>
            <a:r>
              <a:rPr lang="en-US" sz="1400" dirty="0">
                <a:solidFill>
                  <a:srgbClr val="0070C0"/>
                </a:solidFill>
                <a:latin typeface="Comic Sans MS" panose="030F0702030302020204" pitchFamily="66" charset="0"/>
              </a:rPr>
              <a:t>. Beams 18, 101001 (2015).</a:t>
            </a:r>
            <a:r>
              <a:rPr lang="en-US" sz="1400" u="sng" dirty="0">
                <a:solidFill>
                  <a:srgbClr val="0070C0"/>
                </a:solidFill>
                <a:latin typeface="Comic Sans MS" panose="030F0702030302020204" pitchFamily="66" charset="0"/>
                <a:hlinkClick r:id="rId7"/>
              </a:rPr>
              <a:t>https://journals.aps.org/</a:t>
            </a:r>
            <a:r>
              <a:rPr lang="en-US" sz="1400" u="sng" dirty="0" err="1">
                <a:solidFill>
                  <a:srgbClr val="0070C0"/>
                </a:solidFill>
                <a:latin typeface="Comic Sans MS" panose="030F0702030302020204" pitchFamily="66" charset="0"/>
                <a:hlinkClick r:id="rId7"/>
              </a:rPr>
              <a:t>prab</a:t>
            </a:r>
            <a:r>
              <a:rPr lang="en-US" sz="1400" u="sng" dirty="0">
                <a:solidFill>
                  <a:srgbClr val="0070C0"/>
                </a:solidFill>
                <a:latin typeface="Comic Sans MS" panose="030F0702030302020204" pitchFamily="66" charset="0"/>
                <a:hlinkClick r:id="rId7"/>
              </a:rPr>
              <a:t>/abstract/10.1103/PhysRevSTAB.18.101001</a:t>
            </a:r>
            <a:endParaRPr lang="en-GB" sz="1400" dirty="0">
              <a:solidFill>
                <a:srgbClr val="0070C0"/>
              </a:solidFill>
              <a:latin typeface="Comic Sans MS" panose="030F0702030302020204" pitchFamily="66" charset="0"/>
            </a:endParaRPr>
          </a:p>
          <a:p>
            <a:pPr lvl="1"/>
            <a:r>
              <a:rPr lang="en-GB" sz="1400" dirty="0">
                <a:solidFill>
                  <a:srgbClr val="0070C0"/>
                </a:solidFill>
                <a:latin typeface="Comic Sans MS" panose="030F0702030302020204" pitchFamily="66" charset="0"/>
              </a:rPr>
              <a:t> </a:t>
            </a:r>
          </a:p>
        </p:txBody>
      </p:sp>
      <p:sp>
        <p:nvSpPr>
          <p:cNvPr id="5" name="Oval 4"/>
          <p:cNvSpPr/>
          <p:nvPr/>
        </p:nvSpPr>
        <p:spPr>
          <a:xfrm>
            <a:off x="4826121" y="1301921"/>
            <a:ext cx="2736304" cy="576064"/>
          </a:xfrm>
          <a:prstGeom prst="ellipse">
            <a:avLst/>
          </a:prstGeom>
          <a:noFill/>
          <a:ln w="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6" name="Oval 15"/>
          <p:cNvSpPr/>
          <p:nvPr/>
        </p:nvSpPr>
        <p:spPr>
          <a:xfrm>
            <a:off x="2113099" y="1125791"/>
            <a:ext cx="1440160" cy="1003021"/>
          </a:xfrm>
          <a:prstGeom prst="ellipse">
            <a:avLst/>
          </a:prstGeom>
          <a:noFill/>
          <a:ln w="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7" name="Oval 16"/>
          <p:cNvSpPr/>
          <p:nvPr/>
        </p:nvSpPr>
        <p:spPr>
          <a:xfrm>
            <a:off x="3553260" y="1273137"/>
            <a:ext cx="820973" cy="618111"/>
          </a:xfrm>
          <a:prstGeom prst="ellipse">
            <a:avLst/>
          </a:prstGeom>
          <a:noFill/>
          <a:ln w="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 name="TextBox 7"/>
          <p:cNvSpPr txBox="1"/>
          <p:nvPr/>
        </p:nvSpPr>
        <p:spPr>
          <a:xfrm>
            <a:off x="2189272" y="683445"/>
            <a:ext cx="1606530" cy="307777"/>
          </a:xfrm>
          <a:prstGeom prst="rect">
            <a:avLst/>
          </a:prstGeom>
          <a:noFill/>
          <a:ln>
            <a:solidFill>
              <a:schemeClr val="accent1"/>
            </a:solidFill>
          </a:ln>
        </p:spPr>
        <p:txBody>
          <a:bodyPr wrap="none" rtlCol="0">
            <a:spAutoFit/>
          </a:bodyPr>
          <a:lstStyle/>
          <a:p>
            <a:r>
              <a:rPr lang="en-US" sz="1400" dirty="0">
                <a:solidFill>
                  <a:schemeClr val="bg2">
                    <a:lumMod val="75000"/>
                  </a:schemeClr>
                </a:solidFill>
              </a:rPr>
              <a:t>Beam parameters</a:t>
            </a:r>
          </a:p>
        </p:txBody>
      </p:sp>
      <p:sp>
        <p:nvSpPr>
          <p:cNvPr id="18" name="TextBox 17"/>
          <p:cNvSpPr txBox="1"/>
          <p:nvPr/>
        </p:nvSpPr>
        <p:spPr>
          <a:xfrm>
            <a:off x="4395997" y="703296"/>
            <a:ext cx="2699778" cy="307777"/>
          </a:xfrm>
          <a:prstGeom prst="rect">
            <a:avLst/>
          </a:prstGeom>
          <a:noFill/>
          <a:ln>
            <a:solidFill>
              <a:schemeClr val="accent1"/>
            </a:solidFill>
          </a:ln>
        </p:spPr>
        <p:txBody>
          <a:bodyPr wrap="none" rtlCol="0">
            <a:spAutoFit/>
          </a:bodyPr>
          <a:lstStyle/>
          <a:p>
            <a:r>
              <a:rPr lang="en-US" sz="1400" dirty="0">
                <a:solidFill>
                  <a:schemeClr val="bg2">
                    <a:lumMod val="75000"/>
                  </a:schemeClr>
                </a:solidFill>
              </a:rPr>
              <a:t>Geometric factor (bunch length)</a:t>
            </a:r>
          </a:p>
        </p:txBody>
      </p:sp>
      <p:cxnSp>
        <p:nvCxnSpPr>
          <p:cNvPr id="19" name="Straight Arrow Connector 18"/>
          <p:cNvCxnSpPr>
            <a:stCxn id="8" idx="2"/>
            <a:endCxn id="16" idx="0"/>
          </p:cNvCxnSpPr>
          <p:nvPr/>
        </p:nvCxnSpPr>
        <p:spPr>
          <a:xfrm flipH="1">
            <a:off x="2833181" y="1052777"/>
            <a:ext cx="365343" cy="73015"/>
          </a:xfrm>
          <a:prstGeom prst="straightConnector1">
            <a:avLst/>
          </a:prstGeom>
          <a:ln w="12700">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8" idx="2"/>
          </p:cNvCxnSpPr>
          <p:nvPr/>
        </p:nvCxnSpPr>
        <p:spPr>
          <a:xfrm flipH="1">
            <a:off x="4291072" y="1072627"/>
            <a:ext cx="1050057" cy="330411"/>
          </a:xfrm>
          <a:prstGeom prst="straightConnector1">
            <a:avLst/>
          </a:prstGeom>
          <a:ln w="12700">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502016" y="1863765"/>
            <a:ext cx="3510144" cy="647337"/>
          </a:xfrm>
          <a:prstGeom prst="straightConnector1">
            <a:avLst/>
          </a:prstGeom>
          <a:ln w="12700">
            <a:tailEnd type="triangle"/>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4" name="Slide Number Placeholder 3"/>
          <p:cNvSpPr>
            <a:spLocks noGrp="1"/>
          </p:cNvSpPr>
          <p:nvPr>
            <p:ph type="sldNum" sz="quarter" idx="12"/>
          </p:nvPr>
        </p:nvSpPr>
        <p:spPr/>
        <p:txBody>
          <a:bodyPr/>
          <a:lstStyle/>
          <a:p>
            <a:fld id="{BFDCA1C4-9514-7B4F-976F-D92F7E296653}" type="slidenum">
              <a:rPr lang="fr-FR" smtClean="0"/>
              <a:pPr/>
              <a:t>49</a:t>
            </a:fld>
            <a:endParaRPr lang="fr-FR"/>
          </a:p>
        </p:txBody>
      </p:sp>
    </p:spTree>
    <p:extLst>
      <p:ext uri="{BB962C8B-B14F-4D97-AF65-F5344CB8AC3E}">
        <p14:creationId xmlns:p14="http://schemas.microsoft.com/office/powerpoint/2010/main" val="1690455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Services\MechanicalCAD\Catia\Leuxe\CRAB Cavities\3D views Perso\3D views BNL\CRAB Cavity Titanium - 104.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26481" y="2875690"/>
            <a:ext cx="2644178" cy="22791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60260" y="825894"/>
            <a:ext cx="2326278" cy="369332"/>
          </a:xfrm>
          <a:prstGeom prst="rect">
            <a:avLst/>
          </a:prstGeom>
          <a:noFill/>
        </p:spPr>
        <p:txBody>
          <a:bodyPr wrap="none" rtlCol="0">
            <a:spAutoFit/>
          </a:bodyPr>
          <a:lstStyle/>
          <a:p>
            <a:r>
              <a:rPr lang="en-GB" dirty="0"/>
              <a:t>Dressed </a:t>
            </a:r>
            <a:r>
              <a:rPr lang="en-GB" dirty="0" smtClean="0"/>
              <a:t>DQW cavity</a:t>
            </a:r>
            <a:endParaRPr lang="en-GB" dirty="0"/>
          </a:p>
        </p:txBody>
      </p:sp>
      <p:sp>
        <p:nvSpPr>
          <p:cNvPr id="10" name="TextBox 9"/>
          <p:cNvSpPr txBox="1"/>
          <p:nvPr/>
        </p:nvSpPr>
        <p:spPr>
          <a:xfrm>
            <a:off x="683716" y="857589"/>
            <a:ext cx="3031599" cy="369332"/>
          </a:xfrm>
          <a:prstGeom prst="rect">
            <a:avLst/>
          </a:prstGeom>
          <a:noFill/>
        </p:spPr>
        <p:txBody>
          <a:bodyPr wrap="none" rtlCol="0">
            <a:spAutoFit/>
          </a:bodyPr>
          <a:lstStyle/>
          <a:p>
            <a:r>
              <a:rPr lang="en-GB" dirty="0"/>
              <a:t>Bare </a:t>
            </a:r>
            <a:r>
              <a:rPr lang="en-GB" dirty="0" smtClean="0"/>
              <a:t>DQW </a:t>
            </a:r>
            <a:r>
              <a:rPr lang="en-GB" dirty="0" smtClean="0"/>
              <a:t>cavity (400MHz)</a:t>
            </a:r>
            <a:endParaRPr lang="en-GB" dirty="0"/>
          </a:p>
        </p:txBody>
      </p:sp>
      <p:pic>
        <p:nvPicPr>
          <p:cNvPr id="12" name="Picture 11"/>
          <p:cNvPicPr>
            <a:picLocks noChangeAspect="1"/>
          </p:cNvPicPr>
          <p:nvPr/>
        </p:nvPicPr>
        <p:blipFill>
          <a:blip r:embed="rId4"/>
          <a:stretch>
            <a:fillRect/>
          </a:stretch>
        </p:blipFill>
        <p:spPr>
          <a:xfrm>
            <a:off x="3059832" y="1210880"/>
            <a:ext cx="2950720" cy="5145470"/>
          </a:xfrm>
          <a:prstGeom prst="rect">
            <a:avLst/>
          </a:prstGeom>
        </p:spPr>
      </p:pic>
      <p:pic>
        <p:nvPicPr>
          <p:cNvPr id="13" name="Picture 12"/>
          <p:cNvPicPr>
            <a:picLocks noChangeAspect="1"/>
          </p:cNvPicPr>
          <p:nvPr/>
        </p:nvPicPr>
        <p:blipFill>
          <a:blip r:embed="rId5"/>
          <a:stretch>
            <a:fillRect/>
          </a:stretch>
        </p:blipFill>
        <p:spPr>
          <a:xfrm>
            <a:off x="6097043" y="1205576"/>
            <a:ext cx="2883658" cy="5145470"/>
          </a:xfrm>
          <a:prstGeom prst="rect">
            <a:avLst/>
          </a:prstGeom>
        </p:spPr>
      </p:pic>
      <p:sp>
        <p:nvSpPr>
          <p:cNvPr id="2" name="Slide Number Placeholder 1"/>
          <p:cNvSpPr>
            <a:spLocks noGrp="1"/>
          </p:cNvSpPr>
          <p:nvPr>
            <p:ph type="sldNum" sz="quarter" idx="12"/>
          </p:nvPr>
        </p:nvSpPr>
        <p:spPr/>
        <p:txBody>
          <a:bodyPr/>
          <a:lstStyle/>
          <a:p>
            <a:fld id="{BFDCA1C4-9514-7B4F-976F-D92F7E296653}" type="slidenum">
              <a:rPr lang="fr-FR" smtClean="0"/>
              <a:pPr/>
              <a:t>5</a:t>
            </a:fld>
            <a:endParaRPr lang="fr-FR"/>
          </a:p>
        </p:txBody>
      </p:sp>
      <p:sp>
        <p:nvSpPr>
          <p:cNvPr id="3" name="Footer Placeholder 2"/>
          <p:cNvSpPr>
            <a:spLocks noGrp="1"/>
          </p:cNvSpPr>
          <p:nvPr>
            <p:ph type="ftr" sz="quarter" idx="11"/>
          </p:nvPr>
        </p:nvSpPr>
        <p:spPr/>
        <p:txBody>
          <a:bodyPr/>
          <a:lstStyle/>
          <a:p>
            <a:r>
              <a:rPr lang="en-US" noProof="0" smtClean="0"/>
              <a:t>First Beam Dynamics Results with Crab Cavities - Lee Carver</a:t>
            </a:r>
            <a:endParaRPr lang="en-GB" noProof="0"/>
          </a:p>
        </p:txBody>
      </p:sp>
      <p:sp>
        <p:nvSpPr>
          <p:cNvPr id="11" name="TextBox 10"/>
          <p:cNvSpPr txBox="1"/>
          <p:nvPr/>
        </p:nvSpPr>
        <p:spPr>
          <a:xfrm>
            <a:off x="2199516" y="6224166"/>
            <a:ext cx="2172390" cy="369332"/>
          </a:xfrm>
          <a:prstGeom prst="rect">
            <a:avLst/>
          </a:prstGeom>
          <a:noFill/>
        </p:spPr>
        <p:txBody>
          <a:bodyPr wrap="none" rtlCol="0">
            <a:spAutoFit/>
          </a:bodyPr>
          <a:lstStyle/>
          <a:p>
            <a:r>
              <a:rPr lang="en-US" dirty="0" smtClean="0"/>
              <a:t>Courtesy: EN-MME</a:t>
            </a:r>
            <a:endParaRPr lang="en-GB" dirty="0"/>
          </a:p>
        </p:txBody>
      </p:sp>
      <p:sp>
        <p:nvSpPr>
          <p:cNvPr id="15" name="Title 1"/>
          <p:cNvSpPr>
            <a:spLocks noGrp="1"/>
          </p:cNvSpPr>
          <p:nvPr>
            <p:ph type="title"/>
          </p:nvPr>
        </p:nvSpPr>
        <p:spPr>
          <a:xfrm>
            <a:off x="612000" y="180000"/>
            <a:ext cx="7920000" cy="720000"/>
          </a:xfrm>
        </p:spPr>
        <p:txBody>
          <a:bodyPr/>
          <a:lstStyle/>
          <a:p>
            <a:r>
              <a:rPr lang="en-US" dirty="0" smtClean="0"/>
              <a:t>DQW Cavity</a:t>
            </a:r>
            <a:endParaRPr lang="en-GB" dirty="0"/>
          </a:p>
        </p:txBody>
      </p:sp>
    </p:spTree>
    <p:extLst>
      <p:ext uri="{BB962C8B-B14F-4D97-AF65-F5344CB8AC3E}">
        <p14:creationId xmlns:p14="http://schemas.microsoft.com/office/powerpoint/2010/main" val="661966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DQW cavity manufacturing sequence</a:t>
            </a:r>
            <a:endParaRPr lang="en-GB" dirty="0"/>
          </a:p>
        </p:txBody>
      </p:sp>
      <p:sp>
        <p:nvSpPr>
          <p:cNvPr id="2" name="Slide Number Placeholder 1"/>
          <p:cNvSpPr>
            <a:spLocks noGrp="1"/>
          </p:cNvSpPr>
          <p:nvPr>
            <p:ph type="sldNum" sz="quarter" idx="12"/>
          </p:nvPr>
        </p:nvSpPr>
        <p:spPr/>
        <p:txBody>
          <a:bodyPr/>
          <a:lstStyle/>
          <a:p>
            <a:fld id="{BFDCA1C4-9514-7B4F-976F-D92F7E296653}" type="slidenum">
              <a:rPr lang="fr-FR" smtClean="0"/>
              <a:pPr/>
              <a:t>6</a:t>
            </a:fld>
            <a:endParaRPr lang="fr-FR"/>
          </a:p>
        </p:txBody>
      </p:sp>
      <p:sp>
        <p:nvSpPr>
          <p:cNvPr id="3" name="Footer Placeholder 2"/>
          <p:cNvSpPr>
            <a:spLocks noGrp="1"/>
          </p:cNvSpPr>
          <p:nvPr>
            <p:ph type="ftr" sz="quarter" idx="11"/>
          </p:nvPr>
        </p:nvSpPr>
        <p:spPr/>
        <p:txBody>
          <a:bodyPr/>
          <a:lstStyle/>
          <a:p>
            <a:r>
              <a:rPr lang="en-US" noProof="0" smtClean="0"/>
              <a:t>First Beam Dynamics Results with Crab Cavities - Lee Carver</a:t>
            </a:r>
            <a:endParaRPr lang="en-GB" noProof="0"/>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l="18171" t="3819" r="23820" b="7035"/>
          <a:stretch/>
        </p:blipFill>
        <p:spPr>
          <a:xfrm>
            <a:off x="179512" y="65130"/>
            <a:ext cx="8784976" cy="6748246"/>
          </a:xfrm>
          <a:ln>
            <a:solidFill>
              <a:schemeClr val="tx1"/>
            </a:solidFill>
          </a:ln>
        </p:spPr>
      </p:pic>
      <p:sp>
        <p:nvSpPr>
          <p:cNvPr id="8" name="TextBox 7"/>
          <p:cNvSpPr txBox="1"/>
          <p:nvPr/>
        </p:nvSpPr>
        <p:spPr>
          <a:xfrm>
            <a:off x="2199516" y="6224166"/>
            <a:ext cx="2172390" cy="369332"/>
          </a:xfrm>
          <a:prstGeom prst="rect">
            <a:avLst/>
          </a:prstGeom>
          <a:noFill/>
        </p:spPr>
        <p:txBody>
          <a:bodyPr wrap="none" rtlCol="0">
            <a:spAutoFit/>
          </a:bodyPr>
          <a:lstStyle/>
          <a:p>
            <a:r>
              <a:rPr lang="en-US" dirty="0" smtClean="0"/>
              <a:t>Courtesy: EN-MME</a:t>
            </a:r>
            <a:endParaRPr lang="en-GB" dirty="0"/>
          </a:p>
        </p:txBody>
      </p:sp>
    </p:spTree>
    <p:extLst>
      <p:ext uri="{BB962C8B-B14F-4D97-AF65-F5344CB8AC3E}">
        <p14:creationId xmlns:p14="http://schemas.microsoft.com/office/powerpoint/2010/main" val="1025536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SPS Installation</a:t>
            </a: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082" b="7870"/>
          <a:stretch/>
        </p:blipFill>
        <p:spPr>
          <a:xfrm>
            <a:off x="691661" y="900000"/>
            <a:ext cx="7760677" cy="5364787"/>
          </a:xfrm>
          <a:prstGeom prst="rect">
            <a:avLst/>
          </a:prstGeom>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025738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Outline</a:t>
            </a:r>
            <a:endParaRPr lang="en-GB" dirty="0"/>
          </a:p>
        </p:txBody>
      </p:sp>
      <p:sp>
        <p:nvSpPr>
          <p:cNvPr id="3" name="Content Placeholder 2"/>
          <p:cNvSpPr>
            <a:spLocks noGrp="1"/>
          </p:cNvSpPr>
          <p:nvPr>
            <p:ph idx="1"/>
          </p:nvPr>
        </p:nvSpPr>
        <p:spPr>
          <a:xfrm>
            <a:off x="612000" y="898301"/>
            <a:ext cx="7920000" cy="5522820"/>
          </a:xfrm>
        </p:spPr>
        <p:txBody>
          <a:bodyPr>
            <a:normAutofit/>
          </a:bodyPr>
          <a:lstStyle/>
          <a:p>
            <a:r>
              <a:rPr lang="en-GB" dirty="0" smtClean="0"/>
              <a:t>Introduction</a:t>
            </a:r>
          </a:p>
          <a:p>
            <a:r>
              <a:rPr lang="en-GB" b="1" dirty="0" smtClean="0">
                <a:solidFill>
                  <a:srgbClr val="FF0000"/>
                </a:solidFill>
              </a:rPr>
              <a:t>Operational Setup</a:t>
            </a:r>
          </a:p>
          <a:p>
            <a:r>
              <a:rPr lang="en-GB" dirty="0" smtClean="0"/>
              <a:t>MD Overview</a:t>
            </a:r>
          </a:p>
          <a:p>
            <a:r>
              <a:rPr lang="en-GB" dirty="0" smtClean="0"/>
              <a:t>Diagnostic Comparison</a:t>
            </a:r>
          </a:p>
          <a:p>
            <a:r>
              <a:rPr lang="en-GB" dirty="0" smtClean="0"/>
              <a:t>Cavity Transparency</a:t>
            </a:r>
          </a:p>
          <a:p>
            <a:r>
              <a:rPr lang="en-GB" dirty="0" smtClean="0"/>
              <a:t>Emittance Growth in Coast</a:t>
            </a:r>
          </a:p>
          <a:p>
            <a:r>
              <a:rPr lang="en-GB" dirty="0" smtClean="0"/>
              <a:t>Conclusions</a:t>
            </a:r>
          </a:p>
          <a:p>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8</a:t>
            </a:fld>
            <a:endParaRPr lang="fr-FR"/>
          </a:p>
        </p:txBody>
      </p:sp>
      <p:sp>
        <p:nvSpPr>
          <p:cNvPr id="5" name="Footer Placeholder 4"/>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341257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676"/>
          <a:stretch/>
        </p:blipFill>
        <p:spPr>
          <a:xfrm>
            <a:off x="1766961" y="2332729"/>
            <a:ext cx="5285102" cy="3794051"/>
          </a:xfrm>
          <a:prstGeom prst="rect">
            <a:avLst/>
          </a:prstGeom>
        </p:spPr>
      </p:pic>
      <p:sp>
        <p:nvSpPr>
          <p:cNvPr id="248" name="Shape 248"/>
          <p:cNvSpPr txBox="1">
            <a:spLocks noGrp="1"/>
          </p:cNvSpPr>
          <p:nvPr>
            <p:ph type="title"/>
          </p:nvPr>
        </p:nvSpPr>
        <p:spPr>
          <a:prstGeom prst="rect">
            <a:avLst/>
          </a:prstGeom>
          <a:noFill/>
          <a:ln>
            <a:noFill/>
          </a:ln>
        </p:spPr>
        <p:txBody>
          <a:bodyPr spcFirstLastPara="1" vert="horz" wrap="square" lIns="0" tIns="0" rIns="0" bIns="0" rtlCol="0" anchor="ctr" anchorCtr="1">
            <a:noAutofit/>
          </a:bodyPr>
          <a:lstStyle/>
          <a:p>
            <a:pPr>
              <a:spcBef>
                <a:spcPts val="0"/>
              </a:spcBef>
            </a:pPr>
            <a:r>
              <a:rPr lang="en-GB" dirty="0" smtClean="0"/>
              <a:t>SPS Cycles</a:t>
            </a:r>
            <a:endParaRPr sz="3200" dirty="0">
              <a:latin typeface="Calibri"/>
              <a:ea typeface="Calibri"/>
              <a:cs typeface="Calibri"/>
              <a:sym typeface="Calibri"/>
            </a:endParaRPr>
          </a:p>
        </p:txBody>
      </p:sp>
      <p:sp>
        <p:nvSpPr>
          <p:cNvPr id="249" name="Shape 249"/>
          <p:cNvSpPr txBox="1">
            <a:spLocks noGrp="1"/>
          </p:cNvSpPr>
          <p:nvPr>
            <p:ph idx="1"/>
          </p:nvPr>
        </p:nvSpPr>
        <p:spPr>
          <a:xfrm>
            <a:off x="612000" y="1016000"/>
            <a:ext cx="8109200" cy="1792984"/>
          </a:xfrm>
          <a:prstGeom prst="rect">
            <a:avLst/>
          </a:prstGeom>
          <a:noFill/>
          <a:ln>
            <a:noFill/>
          </a:ln>
        </p:spPr>
        <p:txBody>
          <a:bodyPr spcFirstLastPara="1" vert="horz" wrap="square" lIns="0" tIns="0" rIns="0" bIns="0" rtlCol="0" anchor="t" anchorCtr="0">
            <a:noAutofit/>
          </a:bodyPr>
          <a:lstStyle/>
          <a:p>
            <a:pPr marL="440256" indent="-380990">
              <a:lnSpc>
                <a:spcPct val="90000"/>
              </a:lnSpc>
              <a:spcBef>
                <a:spcPts val="0"/>
              </a:spcBef>
              <a:buSzPts val="1400"/>
              <a:buFont typeface="Wingdings" panose="05000000000000000000" pitchFamily="2" charset="2"/>
              <a:buChar char="§"/>
            </a:pPr>
            <a:r>
              <a:rPr lang="en-US" sz="1800" dirty="0" smtClean="0"/>
              <a:t>SPS is a medium-speed cycling machine, typical cycles ranging from 4s-50s.</a:t>
            </a:r>
            <a:endParaRPr lang="en-GB" sz="1800" dirty="0" smtClean="0"/>
          </a:p>
          <a:p>
            <a:pPr marL="440256" indent="-380990">
              <a:lnSpc>
                <a:spcPct val="90000"/>
              </a:lnSpc>
              <a:spcBef>
                <a:spcPts val="0"/>
              </a:spcBef>
              <a:buSzPts val="1400"/>
              <a:buFont typeface="Wingdings" panose="05000000000000000000" pitchFamily="2" charset="2"/>
              <a:buChar char="§"/>
            </a:pPr>
            <a:r>
              <a:rPr lang="en-GB" sz="1800" dirty="0" smtClean="0"/>
              <a:t>Two </a:t>
            </a:r>
            <a:r>
              <a:rPr lang="en-GB" sz="1800" dirty="0" smtClean="0"/>
              <a:t>cycles were </a:t>
            </a:r>
            <a:r>
              <a:rPr lang="en-GB" sz="1800" dirty="0"/>
              <a:t>setup </a:t>
            </a:r>
            <a:r>
              <a:rPr lang="en-GB" sz="1800" dirty="0" smtClean="0"/>
              <a:t>specifically </a:t>
            </a:r>
            <a:r>
              <a:rPr lang="en-GB" sz="1800" dirty="0"/>
              <a:t>for the crab cavity MDs</a:t>
            </a:r>
            <a:r>
              <a:rPr lang="en-GB" sz="1800" dirty="0" smtClean="0"/>
              <a:t>.</a:t>
            </a:r>
            <a:endParaRPr sz="1800" dirty="0"/>
          </a:p>
          <a:p>
            <a:pPr marL="440256" indent="-380990">
              <a:lnSpc>
                <a:spcPct val="90000"/>
              </a:lnSpc>
              <a:spcBef>
                <a:spcPts val="0"/>
              </a:spcBef>
              <a:buSzPts val="1400"/>
              <a:buFont typeface="Wingdings" panose="05000000000000000000" pitchFamily="2" charset="2"/>
              <a:buChar char="§"/>
            </a:pPr>
            <a:endParaRPr lang="en-GB" sz="1800" dirty="0" smtClean="0"/>
          </a:p>
          <a:p>
            <a:pPr marL="440256" indent="-380990">
              <a:lnSpc>
                <a:spcPct val="90000"/>
              </a:lnSpc>
              <a:spcBef>
                <a:spcPts val="0"/>
              </a:spcBef>
              <a:buSzPts val="1400"/>
              <a:buFont typeface="Wingdings" panose="05000000000000000000" pitchFamily="2" charset="2"/>
              <a:buChar char="§"/>
            </a:pPr>
            <a:r>
              <a:rPr lang="en-GB" sz="1800" dirty="0" smtClean="0"/>
              <a:t>MD_CRAB_26_L26400_</a:t>
            </a:r>
            <a:r>
              <a:rPr lang="en-GB" sz="1800" b="1" dirty="0" smtClean="0">
                <a:solidFill>
                  <a:srgbClr val="FF0000"/>
                </a:solidFill>
              </a:rPr>
              <a:t>Q26</a:t>
            </a:r>
            <a:r>
              <a:rPr lang="en-GB" sz="1800" dirty="0" smtClean="0"/>
              <a:t>_2018_V1 </a:t>
            </a:r>
            <a:r>
              <a:rPr lang="en-GB" sz="1800" dirty="0"/>
              <a:t>- 26 GeV with </a:t>
            </a:r>
            <a:r>
              <a:rPr lang="en-GB" sz="1800" b="1" dirty="0"/>
              <a:t>19.12s FB</a:t>
            </a:r>
            <a:r>
              <a:rPr lang="en-GB" sz="1800" dirty="0"/>
              <a:t>.</a:t>
            </a:r>
            <a:endParaRPr sz="1800" dirty="0"/>
          </a:p>
          <a:p>
            <a:pPr marL="440256" indent="-380990">
              <a:lnSpc>
                <a:spcPct val="90000"/>
              </a:lnSpc>
              <a:spcBef>
                <a:spcPts val="0"/>
              </a:spcBef>
              <a:buSzPts val="1400"/>
              <a:buFont typeface="Wingdings" panose="05000000000000000000" pitchFamily="2" charset="2"/>
              <a:buChar char="§"/>
            </a:pPr>
            <a:r>
              <a:rPr lang="en-GB" sz="1800" dirty="0"/>
              <a:t>MD_CRAB_26_270_L30000_</a:t>
            </a:r>
            <a:r>
              <a:rPr lang="en-GB" sz="1800" b="1" dirty="0">
                <a:solidFill>
                  <a:srgbClr val="FF0000"/>
                </a:solidFill>
              </a:rPr>
              <a:t>Q26</a:t>
            </a:r>
            <a:r>
              <a:rPr lang="en-GB" sz="1800" dirty="0"/>
              <a:t>_2018_V1 - 270 GeV with </a:t>
            </a:r>
            <a:r>
              <a:rPr lang="en-GB" sz="1800" b="1" dirty="0"/>
              <a:t>26.6s </a:t>
            </a:r>
            <a:r>
              <a:rPr lang="en-GB" sz="1800" b="1" dirty="0" smtClean="0"/>
              <a:t>FT</a:t>
            </a:r>
            <a:endParaRPr sz="1800" dirty="0">
              <a:latin typeface="Arial"/>
              <a:ea typeface="Arial"/>
              <a:cs typeface="Arial"/>
              <a:sym typeface="Arial"/>
            </a:endParaRPr>
          </a:p>
        </p:txBody>
      </p:sp>
      <p:sp>
        <p:nvSpPr>
          <p:cNvPr id="250" name="Shape 250"/>
          <p:cNvSpPr txBox="1">
            <a:spLocks noGrp="1"/>
          </p:cNvSpPr>
          <p:nvPr>
            <p:ph type="sldNum" sz="quarter" idx="12"/>
          </p:nvPr>
        </p:nvSpPr>
        <p:spPr>
          <a:prstGeom prst="rect">
            <a:avLst/>
          </a:prstGeom>
          <a:noFill/>
          <a:ln>
            <a:noFill/>
          </a:ln>
        </p:spPr>
        <p:txBody>
          <a:bodyPr spcFirstLastPara="1" vert="horz" wrap="square" lIns="0" tIns="0" rIns="0" bIns="0" rtlCol="0" anchor="b" anchorCtr="0">
            <a:noAutofit/>
          </a:bodyPr>
          <a:lstStyle/>
          <a:p>
            <a:fld id="{00000000-1234-1234-1234-123412341234}" type="slidenum">
              <a:rPr lang="en-GB">
                <a:latin typeface="Arial"/>
                <a:ea typeface="Arial"/>
                <a:cs typeface="Arial"/>
                <a:sym typeface="Arial"/>
              </a:rPr>
              <a:pPr/>
              <a:t>9</a:t>
            </a:fld>
            <a:endParaRPr>
              <a:latin typeface="Arial"/>
              <a:ea typeface="Arial"/>
              <a:cs typeface="Arial"/>
              <a:sym typeface="Arial"/>
            </a:endParaRPr>
          </a:p>
        </p:txBody>
      </p:sp>
      <p:sp>
        <p:nvSpPr>
          <p:cNvPr id="3" name="Footer Placeholder 2"/>
          <p:cNvSpPr>
            <a:spLocks noGrp="1"/>
          </p:cNvSpPr>
          <p:nvPr>
            <p:ph type="ftr" sz="quarter" idx="11"/>
          </p:nvPr>
        </p:nvSpPr>
        <p:spPr/>
        <p:txBody>
          <a:bodyPr/>
          <a:lstStyle/>
          <a:p>
            <a:r>
              <a:rPr lang="en-US" noProof="0" smtClean="0"/>
              <a:t>First Beam Dynamics Results with Crab Cavities - Lee Carver</a:t>
            </a:r>
            <a:endParaRPr lang="en-GB" noProof="0"/>
          </a:p>
        </p:txBody>
      </p:sp>
    </p:spTree>
    <p:extLst>
      <p:ext uri="{BB962C8B-B14F-4D97-AF65-F5344CB8AC3E}">
        <p14:creationId xmlns:p14="http://schemas.microsoft.com/office/powerpoint/2010/main" val="220809413"/>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Lumi-Pres-Template-4-3-CSR2016.pptx" id="{37610B82-38C5-4A79-9AD6-9055ADFB9289}" vid="{B895EA73-40B8-4DB4-B376-5DB62EC8AB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49B01D9AEA045814FF7F2BA4722C2" ma:contentTypeVersion="0" ma:contentTypeDescription="Create a new document." ma:contentTypeScope="" ma:versionID="656b29beff1e80359c4cbbd1d7ce3c0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C214BE-DF91-4B3A-A6AB-AB5291CF0A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88710C4-54E8-4321-9C79-98B8EDD56E20}">
  <ds:schemaRefs>
    <ds:schemaRef ds:uri="http://schemas.microsoft.com/sharepoint/v3/contenttype/forms"/>
  </ds:schemaRefs>
</ds:datastoreItem>
</file>

<file path=customXml/itemProps3.xml><?xml version="1.0" encoding="utf-8"?>
<ds:datastoreItem xmlns:ds="http://schemas.openxmlformats.org/officeDocument/2006/customXml" ds:itemID="{81AB9FD5-3832-4A41-BCBF-FBEDF17216B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3403</Words>
  <Application>Microsoft Office PowerPoint</Application>
  <PresentationFormat>On-screen Show (4:3)</PresentationFormat>
  <Paragraphs>580</Paragraphs>
  <Slides>49</Slides>
  <Notes>12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8" baseType="lpstr">
      <vt:lpstr>Arial</vt:lpstr>
      <vt:lpstr>Calibri</vt:lpstr>
      <vt:lpstr>Cambria Math</vt:lpstr>
      <vt:lpstr>Comic Sans MS</vt:lpstr>
      <vt:lpstr>Gulim</vt:lpstr>
      <vt:lpstr>Times New Roman</vt:lpstr>
      <vt:lpstr>Wingdings</vt:lpstr>
      <vt:lpstr>Thème Office</vt:lpstr>
      <vt:lpstr>Equation</vt:lpstr>
      <vt:lpstr>First Proton Beam Dynamics Results with Crab Cavities</vt:lpstr>
      <vt:lpstr>Outline</vt:lpstr>
      <vt:lpstr>Outline</vt:lpstr>
      <vt:lpstr>Introduction</vt:lpstr>
      <vt:lpstr>DQW Cavity</vt:lpstr>
      <vt:lpstr>DQW cavity manufacturing sequence</vt:lpstr>
      <vt:lpstr>SPS Installation</vt:lpstr>
      <vt:lpstr>Outline</vt:lpstr>
      <vt:lpstr>SPS Cycles</vt:lpstr>
      <vt:lpstr>Crab-RF Sychronisation</vt:lpstr>
      <vt:lpstr>Calculation of Orbit from Crab Kick</vt:lpstr>
      <vt:lpstr>Head-Tail Monitor</vt:lpstr>
      <vt:lpstr>Head-Tail Monitor</vt:lpstr>
      <vt:lpstr>Head-Tail Monitor</vt:lpstr>
      <vt:lpstr>Outline</vt:lpstr>
      <vt:lpstr>MD Overview</vt:lpstr>
      <vt:lpstr>Protons meet Crabs </vt:lpstr>
      <vt:lpstr>Outline</vt:lpstr>
      <vt:lpstr>Diagnostic Comparison</vt:lpstr>
      <vt:lpstr>Interim Summary of Measurements</vt:lpstr>
      <vt:lpstr>Bunch Length</vt:lpstr>
      <vt:lpstr>Bunch Length</vt:lpstr>
      <vt:lpstr>Bunch Length</vt:lpstr>
      <vt:lpstr>Summary of Measurements</vt:lpstr>
      <vt:lpstr>Outline</vt:lpstr>
      <vt:lpstr>Transparency</vt:lpstr>
      <vt:lpstr>Transparency</vt:lpstr>
      <vt:lpstr>Outline</vt:lpstr>
      <vt:lpstr>Emittance Growth in Coast</vt:lpstr>
      <vt:lpstr>Emittance Growth in Coast</vt:lpstr>
      <vt:lpstr>Injected Noise</vt:lpstr>
      <vt:lpstr>Results</vt:lpstr>
      <vt:lpstr>Possible reasons for the difference</vt:lpstr>
      <vt:lpstr>Emittance Growth Summary</vt:lpstr>
      <vt:lpstr>Outline</vt:lpstr>
      <vt:lpstr>Conclusions</vt:lpstr>
      <vt:lpstr>Thanks for listening!</vt:lpstr>
      <vt:lpstr>Diagnostic Information</vt:lpstr>
      <vt:lpstr>Backup</vt:lpstr>
      <vt:lpstr>Bunch Length</vt:lpstr>
      <vt:lpstr>MD5: Summary of Coasts</vt:lpstr>
      <vt:lpstr>PowerPoint Presentation</vt:lpstr>
      <vt:lpstr>Ramp to 270 GeV</vt:lpstr>
      <vt:lpstr>Diagnostic Comparison: Headtail Monitor</vt:lpstr>
      <vt:lpstr>Diagnostic Comparison: Power Sensors</vt:lpstr>
      <vt:lpstr>Diagnostic Comparison: MOPOS</vt:lpstr>
      <vt:lpstr>Diagnostic Comparison: DOROS</vt:lpstr>
      <vt:lpstr>Diagnostic Comparison: DOROS</vt:lpstr>
      <vt:lpstr>Emittance Growth Calculations: Unnormalized Emittance</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 #1 – Protons meet Crabs</dc:title>
  <dc:creator>Rama Calaga</dc:creator>
  <cp:lastModifiedBy>CARVER Lee</cp:lastModifiedBy>
  <cp:revision>672</cp:revision>
  <dcterms:created xsi:type="dcterms:W3CDTF">2018-05-24T10:53:35Z</dcterms:created>
  <dcterms:modified xsi:type="dcterms:W3CDTF">2019-03-29T10:22:07Z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0x01010067F49B01D9AEA045814FF7F2BA4722C2</vt:lpwstr>
  </property>
</Properties>
</file>