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28" r:id="rId3"/>
    <p:sldId id="317" r:id="rId4"/>
    <p:sldId id="318" r:id="rId5"/>
    <p:sldId id="321" r:id="rId6"/>
    <p:sldId id="336" r:id="rId7"/>
    <p:sldId id="330" r:id="rId8"/>
    <p:sldId id="331" r:id="rId9"/>
    <p:sldId id="332" r:id="rId10"/>
    <p:sldId id="326" r:id="rId11"/>
    <p:sldId id="333" r:id="rId12"/>
    <p:sldId id="334" r:id="rId13"/>
    <p:sldId id="335" r:id="rId14"/>
    <p:sldId id="325" r:id="rId15"/>
    <p:sldId id="329"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002DFF"/>
    <a:srgbClr val="FF6D79"/>
    <a:srgbClr val="008C00"/>
    <a:srgbClr val="FF2B2E"/>
    <a:srgbClr val="FF2404"/>
    <a:srgbClr val="C1D9EF"/>
    <a:srgbClr val="032DFF"/>
    <a:srgbClr val="00107D"/>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59"/>
    <p:restoredTop sz="95202"/>
  </p:normalViewPr>
  <p:slideViewPr>
    <p:cSldViewPr snapToGrid="0" snapToObjects="1">
      <p:cViewPr>
        <p:scale>
          <a:sx n="75" d="100"/>
          <a:sy n="75" d="100"/>
        </p:scale>
        <p:origin x="760" y="920"/>
      </p:cViewPr>
      <p:guideLst/>
    </p:cSldViewPr>
  </p:slideViewPr>
  <p:outlineViewPr>
    <p:cViewPr>
      <p:scale>
        <a:sx n="33" d="100"/>
        <a:sy n="33" d="100"/>
      </p:scale>
      <p:origin x="0" y="-17317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76D38-4969-F347-BF96-FE3BE09B1395}" type="datetimeFigureOut">
              <a:rPr lang="en-US" smtClean="0"/>
              <a:t>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51E83-5850-2F42-8DA5-F356CF86F124}" type="slidenum">
              <a:rPr lang="en-US" smtClean="0"/>
              <a:t>‹#›</a:t>
            </a:fld>
            <a:endParaRPr lang="en-US"/>
          </a:p>
        </p:txBody>
      </p:sp>
    </p:spTree>
    <p:extLst>
      <p:ext uri="{BB962C8B-B14F-4D97-AF65-F5344CB8AC3E}">
        <p14:creationId xmlns:p14="http://schemas.microsoft.com/office/powerpoint/2010/main" val="25824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C51E83-5850-2F42-8DA5-F356CF86F124}" type="slidenum">
              <a:rPr lang="en-US" smtClean="0"/>
              <a:t>3</a:t>
            </a:fld>
            <a:endParaRPr lang="en-US"/>
          </a:p>
        </p:txBody>
      </p:sp>
    </p:spTree>
    <p:extLst>
      <p:ext uri="{BB962C8B-B14F-4D97-AF65-F5344CB8AC3E}">
        <p14:creationId xmlns:p14="http://schemas.microsoft.com/office/powerpoint/2010/main" val="21324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04/02/2019</a:t>
            </a:r>
          </a:p>
        </p:txBody>
      </p:sp>
      <p:sp>
        <p:nvSpPr>
          <p:cNvPr id="5" name="Footer Placeholder 4"/>
          <p:cNvSpPr>
            <a:spLocks noGrp="1"/>
          </p:cNvSpPr>
          <p:nvPr>
            <p:ph type="ftr" sz="quarter" idx="11"/>
          </p:nvPr>
        </p:nvSpPr>
        <p:spPr/>
        <p:txBody>
          <a:bodyPr/>
          <a:lstStyle/>
          <a:p>
            <a:r>
              <a:rPr lang="en-US"/>
              <a:t>P. Piot | 2019 JLEIC collaboration meeting, JLab</a:t>
            </a:r>
          </a:p>
        </p:txBody>
      </p:sp>
      <p:sp>
        <p:nvSpPr>
          <p:cNvPr id="6" name="Slide Number Placeholder 5"/>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75089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04/02/2019</a:t>
            </a:r>
          </a:p>
        </p:txBody>
      </p:sp>
      <p:sp>
        <p:nvSpPr>
          <p:cNvPr id="5" name="Footer Placeholder 4"/>
          <p:cNvSpPr>
            <a:spLocks noGrp="1"/>
          </p:cNvSpPr>
          <p:nvPr>
            <p:ph type="ftr" sz="quarter" idx="11"/>
          </p:nvPr>
        </p:nvSpPr>
        <p:spPr/>
        <p:txBody>
          <a:bodyPr/>
          <a:lstStyle/>
          <a:p>
            <a:r>
              <a:rPr lang="en-US"/>
              <a:t>P. Piot | 2019 JLEIC collaboration meeting, JLab</a:t>
            </a:r>
          </a:p>
        </p:txBody>
      </p:sp>
      <p:sp>
        <p:nvSpPr>
          <p:cNvPr id="6" name="Slide Number Placeholder 5"/>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40195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04/02/2019</a:t>
            </a:r>
          </a:p>
        </p:txBody>
      </p:sp>
      <p:sp>
        <p:nvSpPr>
          <p:cNvPr id="5" name="Footer Placeholder 4"/>
          <p:cNvSpPr>
            <a:spLocks noGrp="1"/>
          </p:cNvSpPr>
          <p:nvPr>
            <p:ph type="ftr" sz="quarter" idx="11"/>
          </p:nvPr>
        </p:nvSpPr>
        <p:spPr/>
        <p:txBody>
          <a:bodyPr/>
          <a:lstStyle/>
          <a:p>
            <a:r>
              <a:rPr lang="en-US"/>
              <a:t>P. Piot | 2019 JLEIC collaboration meeting, JLab</a:t>
            </a:r>
          </a:p>
        </p:txBody>
      </p:sp>
      <p:sp>
        <p:nvSpPr>
          <p:cNvPr id="6" name="Slide Number Placeholder 5"/>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184778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1255325" y="94470"/>
            <a:ext cx="847769" cy="197426"/>
          </a:xfrm>
          <a:prstGeom prst="rect">
            <a:avLst/>
          </a:prstGeom>
        </p:spPr>
      </p:pic>
      <p:pic>
        <p:nvPicPr>
          <p:cNvPr id="12" name="Picture 11"/>
          <p:cNvPicPr>
            <a:picLocks noChangeAspect="1"/>
          </p:cNvPicPr>
          <p:nvPr userDrawn="1"/>
        </p:nvPicPr>
        <p:blipFill>
          <a:blip r:embed="rId3"/>
          <a:stretch>
            <a:fillRect/>
          </a:stretch>
        </p:blipFill>
        <p:spPr>
          <a:xfrm>
            <a:off x="10999351" y="352621"/>
            <a:ext cx="1172857" cy="580383"/>
          </a:xfrm>
          <a:prstGeom prst="rect">
            <a:avLst/>
          </a:prstGeom>
        </p:spPr>
      </p:pic>
      <p:pic>
        <p:nvPicPr>
          <p:cNvPr id="7" name="Picture 6"/>
          <p:cNvPicPr>
            <a:picLocks noChangeAspect="1"/>
          </p:cNvPicPr>
          <p:nvPr userDrawn="1"/>
        </p:nvPicPr>
        <p:blipFill>
          <a:blip r:embed="rId4">
            <a:alphaModFix amt="20000"/>
          </a:blip>
          <a:stretch>
            <a:fillRect/>
          </a:stretch>
        </p:blipFill>
        <p:spPr>
          <a:xfrm>
            <a:off x="0" y="-35818"/>
            <a:ext cx="12192000" cy="1094331"/>
          </a:xfrm>
          <a:prstGeom prst="rect">
            <a:avLst/>
          </a:prstGeom>
          <a:effectLst>
            <a:outerShdw blurRad="1066800" dist="50800" sx="200000" sy="200000" algn="ctr" rotWithShape="0">
              <a:srgbClr val="000000">
                <a:alpha val="0"/>
              </a:srgbClr>
            </a:outerShdw>
          </a:effectLst>
        </p:spPr>
      </p:pic>
      <p:sp>
        <p:nvSpPr>
          <p:cNvPr id="2" name="Title 1"/>
          <p:cNvSpPr>
            <a:spLocks noGrp="1"/>
          </p:cNvSpPr>
          <p:nvPr>
            <p:ph type="title"/>
          </p:nvPr>
        </p:nvSpPr>
        <p:spPr>
          <a:xfrm>
            <a:off x="838200" y="257621"/>
            <a:ext cx="10515600" cy="628297"/>
          </a:xfrm>
        </p:spPr>
        <p:txBody>
          <a:bodyPr/>
          <a:lstStyle>
            <a:lvl1pPr>
              <a:defRPr b="1">
                <a:solidFill>
                  <a:schemeClr val="accent5"/>
                </a:solidFill>
              </a:defRPr>
            </a:lvl1pPr>
          </a:lstStyle>
          <a:p>
            <a:r>
              <a:rPr lang="en-US"/>
              <a:t>Click to edit Master title style</a:t>
            </a:r>
          </a:p>
        </p:txBody>
      </p:sp>
      <p:sp>
        <p:nvSpPr>
          <p:cNvPr id="3" name="Content Placeholder 2"/>
          <p:cNvSpPr>
            <a:spLocks noGrp="1"/>
          </p:cNvSpPr>
          <p:nvPr>
            <p:ph idx="1"/>
          </p:nvPr>
        </p:nvSpPr>
        <p:spPr>
          <a:xfrm>
            <a:off x="838200" y="1241778"/>
            <a:ext cx="10515600" cy="5023555"/>
          </a:xfrm>
        </p:spPr>
        <p:txBody>
          <a:bodyPr/>
          <a:lstStyle>
            <a:lvl1pPr>
              <a:defRPr>
                <a:solidFill>
                  <a:schemeClr val="accent5"/>
                </a:solidFill>
              </a:defRPr>
            </a:lvl1pPr>
            <a:lvl2pPr>
              <a:defRPr>
                <a:solidFill>
                  <a:schemeClr val="accent1"/>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401506"/>
            <a:ext cx="2743200" cy="365125"/>
          </a:xfrm>
        </p:spPr>
        <p:txBody>
          <a:bodyPr/>
          <a:lstStyle>
            <a:lvl1pPr>
              <a:defRPr>
                <a:solidFill>
                  <a:schemeClr val="accent1"/>
                </a:solidFill>
              </a:defRPr>
            </a:lvl1pPr>
          </a:lstStyle>
          <a:p>
            <a:r>
              <a:rPr lang="en-US"/>
              <a:t>04/02/2019</a:t>
            </a:r>
            <a:endParaRPr lang="en-US" dirty="0"/>
          </a:p>
        </p:txBody>
      </p:sp>
      <p:sp>
        <p:nvSpPr>
          <p:cNvPr id="5" name="Footer Placeholder 4"/>
          <p:cNvSpPr>
            <a:spLocks noGrp="1"/>
          </p:cNvSpPr>
          <p:nvPr>
            <p:ph type="ftr" sz="quarter" idx="11"/>
          </p:nvPr>
        </p:nvSpPr>
        <p:spPr>
          <a:xfrm>
            <a:off x="4038600" y="6401506"/>
            <a:ext cx="4114800" cy="365125"/>
          </a:xfrm>
        </p:spPr>
        <p:txBody>
          <a:bodyPr/>
          <a:lstStyle>
            <a:lvl1pPr>
              <a:defRPr>
                <a:solidFill>
                  <a:schemeClr val="accent1"/>
                </a:solidFill>
              </a:defRPr>
            </a:lvl1p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a:xfrm>
            <a:off x="8610600" y="6401506"/>
            <a:ext cx="2743200" cy="365125"/>
          </a:xfrm>
        </p:spPr>
        <p:txBody>
          <a:bodyPr/>
          <a:lstStyle>
            <a:lvl1pPr>
              <a:defRPr>
                <a:solidFill>
                  <a:schemeClr val="accent1"/>
                </a:solidFill>
              </a:defRPr>
            </a:lvl1pPr>
          </a:lstStyle>
          <a:p>
            <a:fld id="{8F4660BB-D65C-634B-838D-AD265FCEDFF8}" type="slidenum">
              <a:rPr lang="en-US" smtClean="0"/>
              <a:pPr/>
              <a:t>‹#›</a:t>
            </a:fld>
            <a:endParaRPr lang="en-US"/>
          </a:p>
        </p:txBody>
      </p:sp>
    </p:spTree>
    <p:extLst>
      <p:ext uri="{BB962C8B-B14F-4D97-AF65-F5344CB8AC3E}">
        <p14:creationId xmlns:p14="http://schemas.microsoft.com/office/powerpoint/2010/main" val="129323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04/02/2019</a:t>
            </a:r>
          </a:p>
        </p:txBody>
      </p:sp>
      <p:sp>
        <p:nvSpPr>
          <p:cNvPr id="5" name="Footer Placeholder 4"/>
          <p:cNvSpPr>
            <a:spLocks noGrp="1"/>
          </p:cNvSpPr>
          <p:nvPr>
            <p:ph type="ftr" sz="quarter" idx="11"/>
          </p:nvPr>
        </p:nvSpPr>
        <p:spPr/>
        <p:txBody>
          <a:bodyPr/>
          <a:lstStyle/>
          <a:p>
            <a:r>
              <a:rPr lang="en-US"/>
              <a:t>P. Piot | 2019 JLEIC collaboration meeting, JLab</a:t>
            </a:r>
          </a:p>
        </p:txBody>
      </p:sp>
      <p:sp>
        <p:nvSpPr>
          <p:cNvPr id="6" name="Slide Number Placeholder 5"/>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118746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04/02/2019</a:t>
            </a:r>
          </a:p>
        </p:txBody>
      </p:sp>
      <p:sp>
        <p:nvSpPr>
          <p:cNvPr id="6" name="Footer Placeholder 5"/>
          <p:cNvSpPr>
            <a:spLocks noGrp="1"/>
          </p:cNvSpPr>
          <p:nvPr>
            <p:ph type="ftr" sz="quarter" idx="11"/>
          </p:nvPr>
        </p:nvSpPr>
        <p:spPr/>
        <p:txBody>
          <a:bodyPr/>
          <a:lstStyle/>
          <a:p>
            <a:r>
              <a:rPr lang="en-US"/>
              <a:t>P. Piot | 2019 JLEIC collaboration meeting, JLab</a:t>
            </a:r>
          </a:p>
        </p:txBody>
      </p:sp>
      <p:sp>
        <p:nvSpPr>
          <p:cNvPr id="7" name="Slide Number Placeholder 6"/>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1082268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04/02/2019</a:t>
            </a:r>
          </a:p>
        </p:txBody>
      </p:sp>
      <p:sp>
        <p:nvSpPr>
          <p:cNvPr id="8" name="Footer Placeholder 7"/>
          <p:cNvSpPr>
            <a:spLocks noGrp="1"/>
          </p:cNvSpPr>
          <p:nvPr>
            <p:ph type="ftr" sz="quarter" idx="11"/>
          </p:nvPr>
        </p:nvSpPr>
        <p:spPr/>
        <p:txBody>
          <a:bodyPr/>
          <a:lstStyle/>
          <a:p>
            <a:r>
              <a:rPr lang="en-US"/>
              <a:t>P. Piot | 2019 JLEIC collaboration meeting, JLab</a:t>
            </a:r>
          </a:p>
        </p:txBody>
      </p:sp>
      <p:sp>
        <p:nvSpPr>
          <p:cNvPr id="9" name="Slide Number Placeholder 8"/>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49827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04/02/2019</a:t>
            </a:r>
          </a:p>
        </p:txBody>
      </p:sp>
      <p:sp>
        <p:nvSpPr>
          <p:cNvPr id="4" name="Footer Placeholder 3"/>
          <p:cNvSpPr>
            <a:spLocks noGrp="1"/>
          </p:cNvSpPr>
          <p:nvPr>
            <p:ph type="ftr" sz="quarter" idx="11"/>
          </p:nvPr>
        </p:nvSpPr>
        <p:spPr/>
        <p:txBody>
          <a:bodyPr/>
          <a:lstStyle/>
          <a:p>
            <a:r>
              <a:rPr lang="en-US"/>
              <a:t>P. Piot | 2019 JLEIC collaboration meeting, JLab</a:t>
            </a:r>
          </a:p>
        </p:txBody>
      </p:sp>
      <p:sp>
        <p:nvSpPr>
          <p:cNvPr id="5" name="Slide Number Placeholder 4"/>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1442495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04/02/2019</a:t>
            </a:r>
          </a:p>
        </p:txBody>
      </p:sp>
      <p:sp>
        <p:nvSpPr>
          <p:cNvPr id="3" name="Footer Placeholder 2"/>
          <p:cNvSpPr>
            <a:spLocks noGrp="1"/>
          </p:cNvSpPr>
          <p:nvPr>
            <p:ph type="ftr" sz="quarter" idx="11"/>
          </p:nvPr>
        </p:nvSpPr>
        <p:spPr/>
        <p:txBody>
          <a:bodyPr/>
          <a:lstStyle/>
          <a:p>
            <a:r>
              <a:rPr lang="en-US"/>
              <a:t>P. Piot | 2019 JLEIC collaboration meeting, JLab</a:t>
            </a:r>
          </a:p>
        </p:txBody>
      </p:sp>
      <p:sp>
        <p:nvSpPr>
          <p:cNvPr id="4" name="Slide Number Placeholder 3"/>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108454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04/02/2019</a:t>
            </a:r>
          </a:p>
        </p:txBody>
      </p:sp>
      <p:sp>
        <p:nvSpPr>
          <p:cNvPr id="6" name="Footer Placeholder 5"/>
          <p:cNvSpPr>
            <a:spLocks noGrp="1"/>
          </p:cNvSpPr>
          <p:nvPr>
            <p:ph type="ftr" sz="quarter" idx="11"/>
          </p:nvPr>
        </p:nvSpPr>
        <p:spPr/>
        <p:txBody>
          <a:bodyPr/>
          <a:lstStyle/>
          <a:p>
            <a:r>
              <a:rPr lang="en-US"/>
              <a:t>P. Piot | 2019 JLEIC collaboration meeting, JLab</a:t>
            </a:r>
          </a:p>
        </p:txBody>
      </p:sp>
      <p:sp>
        <p:nvSpPr>
          <p:cNvPr id="7" name="Slide Number Placeholder 6"/>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3323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04/02/2019</a:t>
            </a:r>
          </a:p>
        </p:txBody>
      </p:sp>
      <p:sp>
        <p:nvSpPr>
          <p:cNvPr id="6" name="Footer Placeholder 5"/>
          <p:cNvSpPr>
            <a:spLocks noGrp="1"/>
          </p:cNvSpPr>
          <p:nvPr>
            <p:ph type="ftr" sz="quarter" idx="11"/>
          </p:nvPr>
        </p:nvSpPr>
        <p:spPr/>
        <p:txBody>
          <a:bodyPr/>
          <a:lstStyle/>
          <a:p>
            <a:r>
              <a:rPr lang="en-US"/>
              <a:t>P. Piot | 2019 JLEIC collaboration meeting, JLab</a:t>
            </a:r>
          </a:p>
        </p:txBody>
      </p:sp>
      <p:sp>
        <p:nvSpPr>
          <p:cNvPr id="7" name="Slide Number Placeholder 6"/>
          <p:cNvSpPr>
            <a:spLocks noGrp="1"/>
          </p:cNvSpPr>
          <p:nvPr>
            <p:ph type="sldNum" sz="quarter" idx="12"/>
          </p:nvPr>
        </p:nvSpPr>
        <p:spPr/>
        <p:txBody>
          <a:bodyPr/>
          <a:lstStyle/>
          <a:p>
            <a:fld id="{8F4660BB-D65C-634B-838D-AD265FCEDFF8}" type="slidenum">
              <a:rPr lang="en-US" smtClean="0"/>
              <a:t>‹#›</a:t>
            </a:fld>
            <a:endParaRPr lang="en-US"/>
          </a:p>
        </p:txBody>
      </p:sp>
    </p:spTree>
    <p:extLst>
      <p:ext uri="{BB962C8B-B14F-4D97-AF65-F5344CB8AC3E}">
        <p14:creationId xmlns:p14="http://schemas.microsoft.com/office/powerpoint/2010/main" val="31728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04/02/2019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 Piot | 2019 JLEIC collaboration meeting, JLab</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660BB-D65C-634B-838D-AD265FCEDFF8}" type="slidenum">
              <a:rPr lang="en-US" smtClean="0"/>
              <a:t>‹#›</a:t>
            </a:fld>
            <a:endParaRPr lang="en-US"/>
          </a:p>
        </p:txBody>
      </p:sp>
    </p:spTree>
    <p:extLst>
      <p:ext uri="{BB962C8B-B14F-4D97-AF65-F5344CB8AC3E}">
        <p14:creationId xmlns:p14="http://schemas.microsoft.com/office/powerpoint/2010/main" val="928572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AD668-70EA-5849-8E12-BFA4A89A20C9}"/>
              </a:ext>
            </a:extLst>
          </p:cNvPr>
          <p:cNvPicPr>
            <a:picLocks noChangeAspect="1"/>
          </p:cNvPicPr>
          <p:nvPr/>
        </p:nvPicPr>
        <p:blipFill>
          <a:blip r:embed="rId2">
            <a:alphaModFix amt="19000"/>
          </a:blip>
          <a:stretch>
            <a:fillRect/>
          </a:stretch>
        </p:blipFill>
        <p:spPr>
          <a:xfrm>
            <a:off x="83304" y="0"/>
            <a:ext cx="12108695" cy="6858000"/>
          </a:xfrm>
          <a:prstGeom prst="rect">
            <a:avLst/>
          </a:prstGeom>
        </p:spPr>
      </p:pic>
      <p:grpSp>
        <p:nvGrpSpPr>
          <p:cNvPr id="29" name="Group 2"/>
          <p:cNvGrpSpPr>
            <a:grpSpLocks/>
          </p:cNvGrpSpPr>
          <p:nvPr/>
        </p:nvGrpSpPr>
        <p:grpSpPr bwMode="auto">
          <a:xfrm>
            <a:off x="7486023" y="159132"/>
            <a:ext cx="4407849" cy="2118408"/>
            <a:chOff x="4148138" y="76200"/>
            <a:chExt cx="4289425" cy="1828800"/>
          </a:xfrm>
        </p:grpSpPr>
        <p:grpSp>
          <p:nvGrpSpPr>
            <p:cNvPr id="30" name="Group 14"/>
            <p:cNvGrpSpPr>
              <a:grpSpLocks/>
            </p:cNvGrpSpPr>
            <p:nvPr/>
          </p:nvGrpSpPr>
          <p:grpSpPr bwMode="auto">
            <a:xfrm>
              <a:off x="4148138" y="304800"/>
              <a:ext cx="3243263" cy="1312863"/>
              <a:chOff x="3669" y="48"/>
              <a:chExt cx="2043" cy="827"/>
            </a:xfrm>
          </p:grpSpPr>
          <p:pic>
            <p:nvPicPr>
              <p:cNvPr id="32" name="Picture 8" descr="nicadd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48"/>
                <a:ext cx="1920"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9"/>
              <p:cNvSpPr txBox="1">
                <a:spLocks noChangeArrowheads="1"/>
              </p:cNvSpPr>
              <p:nvPr/>
            </p:nvSpPr>
            <p:spPr bwMode="auto">
              <a:xfrm>
                <a:off x="3669" y="624"/>
                <a:ext cx="2043" cy="251"/>
              </a:xfrm>
              <a:prstGeom prst="rect">
                <a:avLst/>
              </a:prstGeom>
              <a:noFill/>
              <a:ln>
                <a:noFill/>
              </a:ln>
              <a:effectLst>
                <a:outerShdw blurRad="50800" dist="38100" dir="2700000" algn="tl" rotWithShape="0">
                  <a:srgbClr val="CC1B01">
                    <a:alpha val="2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US" altLang="en-US" sz="1200" b="1" cap="small" dirty="0">
                    <a:solidFill>
                      <a:srgbClr val="CC1B01"/>
                    </a:solidFill>
                    <a:effectLst>
                      <a:outerShdw blurRad="38100" dist="38100" dir="2700000" algn="tl">
                        <a:srgbClr val="C0C0C0"/>
                      </a:outerShdw>
                    </a:effectLst>
                  </a:rPr>
                  <a:t>Northern Illinois Center for Accelerator </a:t>
                </a:r>
              </a:p>
              <a:p>
                <a:pPr algn="ctr"/>
                <a:r>
                  <a:rPr lang="en-US" altLang="en-US" sz="1200" b="1" cap="small" dirty="0">
                    <a:solidFill>
                      <a:srgbClr val="CC1B01"/>
                    </a:solidFill>
                    <a:effectLst>
                      <a:outerShdw blurRad="38100" dist="38100" dir="2700000" algn="tl">
                        <a:srgbClr val="C0C0C0"/>
                      </a:outerShdw>
                    </a:effectLst>
                  </a:rPr>
                  <a:t>and Detector Development</a:t>
                </a:r>
              </a:p>
            </p:txBody>
          </p:sp>
        </p:grpSp>
        <p:pic>
          <p:nvPicPr>
            <p:cNvPr id="3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76200"/>
              <a:ext cx="1046162"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34" name="Group 33"/>
          <p:cNvGrpSpPr>
            <a:grpSpLocks/>
          </p:cNvGrpSpPr>
          <p:nvPr/>
        </p:nvGrpSpPr>
        <p:grpSpPr bwMode="auto">
          <a:xfrm>
            <a:off x="314325" y="410750"/>
            <a:ext cx="4321487" cy="1532918"/>
            <a:chOff x="381000" y="304800"/>
            <a:chExt cx="3644900" cy="1301750"/>
          </a:xfrm>
        </p:grpSpPr>
        <p:pic>
          <p:nvPicPr>
            <p:cNvPr id="35" name="Picture 5" descr="FermilabLogo_100c56m0y23k.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Blue-Seal_c100m56y0k23-Mark_SC_Horizontal.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r>
              <a:rPr lang="en-US"/>
              <a:t>04/02/2019</a:t>
            </a:r>
            <a:endParaRPr lang="en-US" dirty="0"/>
          </a:p>
        </p:txBody>
      </p:sp>
      <p:sp>
        <p:nvSpPr>
          <p:cNvPr id="3" name="Footer Placeholder 2"/>
          <p:cNvSpPr>
            <a:spLocks noGrp="1"/>
          </p:cNvSpPr>
          <p:nvPr>
            <p:ph type="ftr" sz="quarter" idx="11"/>
          </p:nvPr>
        </p:nvSpPr>
        <p:spPr/>
        <p:txBody>
          <a:bodyPr/>
          <a:lstStyle/>
          <a:p>
            <a:r>
              <a:rPr lang="en-US"/>
              <a:t>P. Piot | 2019 JLEIC collaboration meeting, JLab</a:t>
            </a:r>
            <a:endParaRPr lang="en-US" dirty="0"/>
          </a:p>
        </p:txBody>
      </p:sp>
      <p:sp>
        <p:nvSpPr>
          <p:cNvPr id="10" name="Rectangle 2"/>
          <p:cNvSpPr txBox="1">
            <a:spLocks noChangeArrowheads="1"/>
          </p:cNvSpPr>
          <p:nvPr/>
        </p:nvSpPr>
        <p:spPr>
          <a:xfrm>
            <a:off x="1185759" y="4881269"/>
            <a:ext cx="9820482" cy="1657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accent5">
                    <a:lumMod val="75000"/>
                  </a:schemeClr>
                </a:solidFill>
                <a:latin typeface="+mj-lt"/>
                <a:ea typeface="+mj-ea"/>
                <a:cs typeface="+mj-cs"/>
              </a:defRPr>
            </a:lvl1pPr>
          </a:lstStyle>
          <a:p>
            <a:pPr>
              <a:defRPr/>
            </a:pPr>
            <a:r>
              <a:rPr lang="en-US" sz="4800" dirty="0">
                <a:latin typeface="Arial Rounded MT Bold" charset="0"/>
                <a:ea typeface="Arial Rounded MT Bold" charset="0"/>
                <a:cs typeface="Arial Rounded MT Bold" charset="0"/>
              </a:rPr>
              <a:t>High-Charged Magnetized</a:t>
            </a:r>
            <a:br>
              <a:rPr lang="en-US" sz="4800" dirty="0">
                <a:latin typeface="Arial Rounded MT Bold" charset="0"/>
                <a:ea typeface="Arial Rounded MT Bold" charset="0"/>
                <a:cs typeface="Arial Rounded MT Bold" charset="0"/>
              </a:rPr>
            </a:br>
            <a:r>
              <a:rPr lang="en-US" sz="4800" dirty="0">
                <a:latin typeface="Arial Rounded MT Bold" charset="0"/>
                <a:ea typeface="Arial Rounded MT Bold" charset="0"/>
                <a:cs typeface="Arial Rounded MT Bold" charset="0"/>
              </a:rPr>
              <a:t>Beams at FAST-IOTA</a:t>
            </a:r>
            <a:br>
              <a:rPr lang="en-US" sz="2400" dirty="0">
                <a:effectLst>
                  <a:outerShdw blurRad="38100" dist="38100" dir="2700000" algn="tl">
                    <a:srgbClr val="DDDDDD"/>
                  </a:outerShdw>
                </a:effectLst>
                <a:latin typeface="Arial Rounded MT Bold" charset="0"/>
                <a:ea typeface="Arial Rounded MT Bold" charset="0"/>
                <a:cs typeface="Arial Rounded MT Bold" charset="0"/>
              </a:rPr>
            </a:br>
            <a:endParaRPr lang="en-US" sz="2400" dirty="0">
              <a:effectLst>
                <a:outerShdw blurRad="38100" dist="38100" dir="2700000" algn="tl">
                  <a:srgbClr val="DDDDDD"/>
                </a:outerShdw>
              </a:effectLst>
              <a:latin typeface="Arial Rounded MT Bold" charset="0"/>
              <a:ea typeface="Arial Rounded MT Bold" charset="0"/>
              <a:cs typeface="Arial Rounded MT Bold" charset="0"/>
            </a:endParaRPr>
          </a:p>
          <a:p>
            <a:pPr>
              <a:defRPr/>
            </a:pPr>
            <a:r>
              <a:rPr lang="en-US" sz="2800" dirty="0">
                <a:effectLst>
                  <a:outerShdw blurRad="38100" dist="38100" dir="2700000" algn="tl">
                    <a:srgbClr val="DDDDDD"/>
                  </a:outerShdw>
                </a:effectLst>
              </a:rPr>
              <a:t>Northern Illinois University: A. </a:t>
            </a:r>
            <a:r>
              <a:rPr lang="en-US" sz="2800" dirty="0" err="1">
                <a:effectLst>
                  <a:outerShdw blurRad="38100" dist="38100" dir="2700000" algn="tl">
                    <a:srgbClr val="DDDDDD"/>
                  </a:outerShdw>
                </a:effectLst>
              </a:rPr>
              <a:t>Fetterman</a:t>
            </a:r>
            <a:r>
              <a:rPr lang="en-US" sz="2800" dirty="0">
                <a:solidFill>
                  <a:srgbClr val="00B050"/>
                </a:solidFill>
                <a:effectLst>
                  <a:outerShdw blurRad="38100" dist="38100" dir="2700000" algn="tl">
                    <a:srgbClr val="DDDDDD"/>
                  </a:outerShdw>
                </a:effectLst>
              </a:rPr>
              <a:t>*</a:t>
            </a:r>
            <a:r>
              <a:rPr lang="en-US" sz="2800" dirty="0">
                <a:effectLst>
                  <a:outerShdw blurRad="38100" dist="38100" dir="2700000" algn="tl">
                    <a:srgbClr val="DDDDDD"/>
                  </a:outerShdw>
                </a:effectLst>
              </a:rPr>
              <a:t>, C. Marshall</a:t>
            </a:r>
            <a:r>
              <a:rPr lang="en-US" sz="2800" dirty="0">
                <a:solidFill>
                  <a:srgbClr val="00B050"/>
                </a:solidFill>
                <a:effectLst>
                  <a:outerShdw blurRad="38100" dist="38100" dir="2700000" algn="tl">
                    <a:srgbClr val="DDDDDD"/>
                  </a:outerShdw>
                </a:effectLst>
              </a:rPr>
              <a:t>*</a:t>
            </a:r>
            <a:r>
              <a:rPr lang="en-US" sz="2800" dirty="0">
                <a:effectLst>
                  <a:outerShdw blurRad="38100" dist="38100" dir="2700000" algn="tl">
                    <a:srgbClr val="DDDDDD"/>
                  </a:outerShdw>
                </a:effectLst>
              </a:rPr>
              <a:t>, P. Piot</a:t>
            </a:r>
            <a:r>
              <a:rPr lang="en-US" sz="2800" baseline="30000" dirty="0">
                <a:solidFill>
                  <a:srgbClr val="7030A0"/>
                </a:solidFill>
                <a:effectLst>
                  <a:outerShdw blurRad="38100" dist="38100" dir="2700000" algn="tl">
                    <a:srgbClr val="DDDDDD"/>
                  </a:outerShdw>
                </a:effectLst>
              </a:rPr>
              <a:t>$</a:t>
            </a:r>
          </a:p>
          <a:p>
            <a:pPr>
              <a:defRPr/>
            </a:pPr>
            <a:r>
              <a:rPr lang="en-US" sz="2800" dirty="0" err="1">
                <a:effectLst>
                  <a:outerShdw blurRad="38100" dist="38100" dir="2700000" algn="tl">
                    <a:srgbClr val="DDDDDD"/>
                  </a:outerShdw>
                </a:effectLst>
              </a:rPr>
              <a:t>Fermilab</a:t>
            </a:r>
            <a:r>
              <a:rPr lang="en-US" sz="2800" dirty="0">
                <a:effectLst>
                  <a:outerShdw blurRad="38100" dist="38100" dir="2700000" algn="tl">
                    <a:srgbClr val="DDDDDD"/>
                  </a:outerShdw>
                </a:effectLst>
              </a:rPr>
              <a:t>: J. </a:t>
            </a:r>
            <a:r>
              <a:rPr lang="en-US" sz="2800" dirty="0" err="1">
                <a:effectLst>
                  <a:outerShdw blurRad="38100" dist="38100" dir="2700000" algn="tl">
                    <a:srgbClr val="DDDDDD"/>
                  </a:outerShdw>
                </a:effectLst>
              </a:rPr>
              <a:t>Ruan</a:t>
            </a:r>
            <a:r>
              <a:rPr lang="en-US" sz="2800" dirty="0">
                <a:effectLst>
                  <a:outerShdw blurRad="38100" dist="38100" dir="2700000" algn="tl">
                    <a:srgbClr val="DDDDDD"/>
                  </a:outerShdw>
                </a:effectLst>
              </a:rPr>
              <a:t>, </a:t>
            </a:r>
          </a:p>
          <a:p>
            <a:pPr>
              <a:defRPr/>
            </a:pPr>
            <a:endParaRPr lang="en-US" sz="2800" dirty="0">
              <a:effectLst>
                <a:outerShdw blurRad="38100" dist="38100" dir="2700000" algn="tl">
                  <a:srgbClr val="DDDDDD"/>
                </a:outerShdw>
              </a:effectLst>
            </a:endParaRPr>
          </a:p>
          <a:p>
            <a:pPr>
              <a:defRPr/>
            </a:pPr>
            <a:r>
              <a:rPr lang="en-US" sz="2800" dirty="0">
                <a:effectLst>
                  <a:outerShdw blurRad="38100" dist="38100" dir="2700000" algn="tl">
                    <a:srgbClr val="DDDDDD"/>
                  </a:outerShdw>
                </a:effectLst>
              </a:rPr>
              <a:t>Collaborators at </a:t>
            </a:r>
            <a:r>
              <a:rPr lang="en-US" sz="2800" dirty="0" err="1">
                <a:effectLst>
                  <a:outerShdw blurRad="38100" dist="38100" dir="2700000" algn="tl">
                    <a:srgbClr val="DDDDDD"/>
                  </a:outerShdw>
                </a:effectLst>
              </a:rPr>
              <a:t>JLab</a:t>
            </a:r>
            <a:r>
              <a:rPr lang="en-US" sz="2800" dirty="0">
                <a:effectLst>
                  <a:outerShdw blurRad="38100" dist="38100" dir="2700000" algn="tl">
                    <a:srgbClr val="DDDDDD"/>
                  </a:outerShdw>
                </a:effectLst>
              </a:rPr>
              <a:t>: S. Benson, J. </a:t>
            </a:r>
            <a:r>
              <a:rPr lang="en-US" sz="2800" dirty="0" err="1">
                <a:effectLst>
                  <a:outerShdw blurRad="38100" dist="38100" dir="2700000" algn="tl">
                    <a:srgbClr val="DDDDDD"/>
                  </a:outerShdw>
                </a:effectLst>
              </a:rPr>
              <a:t>Gubeli</a:t>
            </a:r>
            <a:r>
              <a:rPr lang="en-US" sz="2800" dirty="0">
                <a:effectLst>
                  <a:outerShdw blurRad="38100" dist="38100" dir="2700000" algn="tl">
                    <a:srgbClr val="DDDDDD"/>
                  </a:outerShdw>
                </a:effectLst>
              </a:rPr>
              <a:t>, </a:t>
            </a:r>
            <a:br>
              <a:rPr lang="en-US" sz="2800" dirty="0">
                <a:effectLst>
                  <a:outerShdw blurRad="38100" dist="38100" dir="2700000" algn="tl">
                    <a:srgbClr val="DDDDDD"/>
                  </a:outerShdw>
                </a:effectLst>
              </a:rPr>
            </a:br>
            <a:r>
              <a:rPr lang="en-US" sz="2800" dirty="0">
                <a:effectLst>
                  <a:outerShdw blurRad="38100" dist="38100" dir="2700000" algn="tl">
                    <a:srgbClr val="DDDDDD"/>
                  </a:outerShdw>
                </a:effectLst>
              </a:rPr>
              <a:t>F. Hannon, S. Wang </a:t>
            </a:r>
            <a:br>
              <a:rPr lang="en-US" sz="2800" dirty="0">
                <a:effectLst>
                  <a:outerShdw blurRad="38100" dist="38100" dir="2700000" algn="tl">
                    <a:srgbClr val="DDDDDD"/>
                  </a:outerShdw>
                </a:effectLst>
              </a:rPr>
            </a:br>
            <a:endParaRPr lang="en-US" sz="2000" dirty="0">
              <a:effectLst>
                <a:outerShdw blurRad="38100" dist="38100" dir="2700000" algn="tl">
                  <a:srgbClr val="DDDDDD"/>
                </a:outerShdw>
              </a:effectLst>
            </a:endParaRPr>
          </a:p>
          <a:p>
            <a:pPr>
              <a:defRPr/>
            </a:pPr>
            <a:endParaRPr lang="en-US" sz="2000" dirty="0">
              <a:effectLst>
                <a:outerShdw blurRad="38100" dist="38100" dir="2700000" algn="tl">
                  <a:srgbClr val="DDDDDD"/>
                </a:outerShdw>
              </a:effectLst>
            </a:endParaRPr>
          </a:p>
        </p:txBody>
      </p:sp>
      <p:sp>
        <p:nvSpPr>
          <p:cNvPr id="9" name="Slide Number Placeholder 8"/>
          <p:cNvSpPr>
            <a:spLocks noGrp="1"/>
          </p:cNvSpPr>
          <p:nvPr>
            <p:ph type="sldNum" sz="quarter" idx="12"/>
          </p:nvPr>
        </p:nvSpPr>
        <p:spPr/>
        <p:txBody>
          <a:bodyPr/>
          <a:lstStyle/>
          <a:p>
            <a:fld id="{8F4660BB-D65C-634B-838D-AD265FCEDFF8}" type="slidenum">
              <a:rPr lang="en-US" smtClean="0"/>
              <a:t>1</a:t>
            </a:fld>
            <a:endParaRPr lang="en-US"/>
          </a:p>
        </p:txBody>
      </p:sp>
      <p:sp>
        <p:nvSpPr>
          <p:cNvPr id="11" name="Rectangle 10"/>
          <p:cNvSpPr/>
          <p:nvPr/>
        </p:nvSpPr>
        <p:spPr>
          <a:xfrm>
            <a:off x="9152425" y="6076196"/>
            <a:ext cx="2089418" cy="646331"/>
          </a:xfrm>
          <a:prstGeom prst="rect">
            <a:avLst/>
          </a:prstGeom>
        </p:spPr>
        <p:txBody>
          <a:bodyPr wrap="none">
            <a:spAutoFit/>
          </a:bodyPr>
          <a:lstStyle/>
          <a:p>
            <a:r>
              <a:rPr lang="en-US" dirty="0">
                <a:solidFill>
                  <a:srgbClr val="00B050"/>
                </a:solidFill>
                <a:effectLst>
                  <a:outerShdw blurRad="38100" dist="38100" dir="2700000" algn="tl">
                    <a:srgbClr val="DDDDDD"/>
                  </a:outerShdw>
                </a:effectLst>
              </a:rPr>
              <a:t>* Graduate students</a:t>
            </a:r>
          </a:p>
          <a:p>
            <a:r>
              <a:rPr lang="en-US" dirty="0">
                <a:solidFill>
                  <a:srgbClr val="7030A0"/>
                </a:solidFill>
                <a:effectLst>
                  <a:outerShdw blurRad="38100" dist="38100" dir="2700000" algn="tl">
                    <a:srgbClr val="DDDDDD"/>
                  </a:outerShdw>
                </a:effectLst>
              </a:rPr>
              <a:t>$ also </a:t>
            </a:r>
            <a:r>
              <a:rPr lang="en-US" dirty="0" err="1">
                <a:solidFill>
                  <a:srgbClr val="7030A0"/>
                </a:solidFill>
                <a:effectLst>
                  <a:outerShdw blurRad="38100" dist="38100" dir="2700000" algn="tl">
                    <a:srgbClr val="DDDDDD"/>
                  </a:outerShdw>
                </a:effectLst>
              </a:rPr>
              <a:t>FermiLab</a:t>
            </a:r>
            <a:endParaRPr lang="en-US" dirty="0">
              <a:solidFill>
                <a:srgbClr val="7030A0"/>
              </a:solidFill>
            </a:endParaRPr>
          </a:p>
        </p:txBody>
      </p:sp>
    </p:spTree>
    <p:extLst>
      <p:ext uri="{BB962C8B-B14F-4D97-AF65-F5344CB8AC3E}">
        <p14:creationId xmlns:p14="http://schemas.microsoft.com/office/powerpoint/2010/main" val="175089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at FAST (March 2019)</a:t>
            </a:r>
          </a:p>
        </p:txBody>
      </p:sp>
      <p:sp>
        <p:nvSpPr>
          <p:cNvPr id="3" name="Content Placeholder 2"/>
          <p:cNvSpPr>
            <a:spLocks noGrp="1"/>
          </p:cNvSpPr>
          <p:nvPr>
            <p:ph idx="1"/>
          </p:nvPr>
        </p:nvSpPr>
        <p:spPr>
          <a:xfrm>
            <a:off x="838201" y="1241778"/>
            <a:ext cx="6041570" cy="2483569"/>
          </a:xfrm>
        </p:spPr>
        <p:txBody>
          <a:bodyPr>
            <a:normAutofit fontScale="92500" lnSpcReduction="10000"/>
          </a:bodyPr>
          <a:lstStyle/>
          <a:p>
            <a:r>
              <a:rPr lang="en-US" dirty="0"/>
              <a:t>6 shifts in march 2019:</a:t>
            </a:r>
          </a:p>
          <a:p>
            <a:pPr lvl="1"/>
            <a:r>
              <a:rPr lang="en-US" dirty="0"/>
              <a:t>Optimized parameters were not all </a:t>
            </a:r>
            <a:br>
              <a:rPr lang="en-US" dirty="0"/>
            </a:br>
            <a:r>
              <a:rPr lang="en-US" dirty="0"/>
              <a:t>simultaneously attainable (CAV1 field had to be lowered)</a:t>
            </a:r>
          </a:p>
          <a:p>
            <a:pPr lvl="1"/>
            <a:r>
              <a:rPr lang="en-US" dirty="0"/>
              <a:t>Laser distribution uniformity was </a:t>
            </a:r>
            <a:br>
              <a:rPr lang="en-US" dirty="0"/>
            </a:br>
            <a:r>
              <a:rPr lang="en-US" dirty="0"/>
              <a:t>an issue</a:t>
            </a:r>
          </a:p>
          <a:p>
            <a:pPr lvl="1"/>
            <a:r>
              <a:rPr lang="en-US" dirty="0"/>
              <a:t>Solenoid fields were varied while </a:t>
            </a:r>
            <a:br>
              <a:rPr lang="en-US" dirty="0"/>
            </a:br>
            <a:r>
              <a:rPr lang="en-US" dirty="0"/>
              <a:t>locking the B-field on cathode</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10</a:t>
            </a:fld>
            <a:endParaRPr lang="en-US"/>
          </a:p>
        </p:txBody>
      </p:sp>
      <p:cxnSp>
        <p:nvCxnSpPr>
          <p:cNvPr id="12" name="Straight Connector 11"/>
          <p:cNvCxnSpPr/>
          <p:nvPr/>
        </p:nvCxnSpPr>
        <p:spPr>
          <a:xfrm flipV="1">
            <a:off x="8153400" y="3096491"/>
            <a:ext cx="3359727" cy="20782"/>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CC8615C-FC96-ED49-A51C-93B61DD21F7B}"/>
              </a:ext>
            </a:extLst>
          </p:cNvPr>
          <p:cNvGrpSpPr/>
          <p:nvPr/>
        </p:nvGrpSpPr>
        <p:grpSpPr>
          <a:xfrm>
            <a:off x="6879769" y="1792364"/>
            <a:ext cx="5145705" cy="4156210"/>
            <a:chOff x="6879770" y="911290"/>
            <a:chExt cx="5312229" cy="3848100"/>
          </a:xfrm>
        </p:grpSpPr>
        <p:pic>
          <p:nvPicPr>
            <p:cNvPr id="7" name="Picture 6">
              <a:extLst>
                <a:ext uri="{FF2B5EF4-FFF2-40B4-BE49-F238E27FC236}">
                  <a16:creationId xmlns:a16="http://schemas.microsoft.com/office/drawing/2014/main" id="{F7C070A7-6C64-BD41-8019-3D7B4C7A019B}"/>
                </a:ext>
              </a:extLst>
            </p:cNvPr>
            <p:cNvPicPr>
              <a:picLocks noChangeAspect="1"/>
            </p:cNvPicPr>
            <p:nvPr/>
          </p:nvPicPr>
          <p:blipFill>
            <a:blip r:embed="rId2"/>
            <a:stretch>
              <a:fillRect/>
            </a:stretch>
          </p:blipFill>
          <p:spPr>
            <a:xfrm>
              <a:off x="6879770" y="911290"/>
              <a:ext cx="5312229" cy="3848100"/>
            </a:xfrm>
            <a:prstGeom prst="rect">
              <a:avLst/>
            </a:prstGeom>
          </p:spPr>
        </p:pic>
        <p:sp>
          <p:nvSpPr>
            <p:cNvPr id="8" name="TextBox 7">
              <a:extLst>
                <a:ext uri="{FF2B5EF4-FFF2-40B4-BE49-F238E27FC236}">
                  <a16:creationId xmlns:a16="http://schemas.microsoft.com/office/drawing/2014/main" id="{1E3BE606-02BE-354B-8867-A2736F060644}"/>
                </a:ext>
              </a:extLst>
            </p:cNvPr>
            <p:cNvSpPr txBox="1"/>
            <p:nvPr/>
          </p:nvSpPr>
          <p:spPr>
            <a:xfrm>
              <a:off x="10638971" y="3612431"/>
              <a:ext cx="418704" cy="369332"/>
            </a:xfrm>
            <a:prstGeom prst="rect">
              <a:avLst/>
            </a:prstGeom>
            <a:solidFill>
              <a:schemeClr val="bg1"/>
            </a:solidFill>
          </p:spPr>
          <p:txBody>
            <a:bodyPr wrap="none" rtlCol="0">
              <a:spAutoFit/>
            </a:bodyPr>
            <a:lstStyle/>
            <a:p>
              <a:r>
                <a:rPr lang="en-US" dirty="0">
                  <a:solidFill>
                    <a:srgbClr val="FF0000"/>
                  </a:solidFill>
                </a:rPr>
                <a:t>26</a:t>
              </a:r>
            </a:p>
          </p:txBody>
        </p:sp>
      </p:grpSp>
      <p:grpSp>
        <p:nvGrpSpPr>
          <p:cNvPr id="30" name="Group 29">
            <a:extLst>
              <a:ext uri="{FF2B5EF4-FFF2-40B4-BE49-F238E27FC236}">
                <a16:creationId xmlns:a16="http://schemas.microsoft.com/office/drawing/2014/main" id="{A30FE3E7-7C1A-2F48-B5B0-979B3585DEAF}"/>
              </a:ext>
            </a:extLst>
          </p:cNvPr>
          <p:cNvGrpSpPr/>
          <p:nvPr/>
        </p:nvGrpSpPr>
        <p:grpSpPr>
          <a:xfrm>
            <a:off x="785585" y="3743906"/>
            <a:ext cx="3674317" cy="2729555"/>
            <a:chOff x="295338" y="3812430"/>
            <a:chExt cx="3916008" cy="2729555"/>
          </a:xfrm>
        </p:grpSpPr>
        <p:pic>
          <p:nvPicPr>
            <p:cNvPr id="21" name="Picture 20">
              <a:extLst>
                <a:ext uri="{FF2B5EF4-FFF2-40B4-BE49-F238E27FC236}">
                  <a16:creationId xmlns:a16="http://schemas.microsoft.com/office/drawing/2014/main" id="{76AAF643-E384-1243-BE34-E1476714E5C9}"/>
                </a:ext>
              </a:extLst>
            </p:cNvPr>
            <p:cNvPicPr>
              <a:picLocks noChangeAspect="1"/>
            </p:cNvPicPr>
            <p:nvPr/>
          </p:nvPicPr>
          <p:blipFill>
            <a:blip r:embed="rId3"/>
            <a:stretch>
              <a:fillRect/>
            </a:stretch>
          </p:blipFill>
          <p:spPr>
            <a:xfrm>
              <a:off x="295338" y="3812430"/>
              <a:ext cx="3916008" cy="2729555"/>
            </a:xfrm>
            <a:prstGeom prst="rect">
              <a:avLst/>
            </a:prstGeom>
          </p:spPr>
        </p:pic>
        <p:cxnSp>
          <p:nvCxnSpPr>
            <p:cNvPr id="15" name="Straight Connector 14">
              <a:extLst>
                <a:ext uri="{FF2B5EF4-FFF2-40B4-BE49-F238E27FC236}">
                  <a16:creationId xmlns:a16="http://schemas.microsoft.com/office/drawing/2014/main" id="{5F723BCB-DF96-CC4B-AA12-C269F9BD7C0B}"/>
                </a:ext>
              </a:extLst>
            </p:cNvPr>
            <p:cNvCxnSpPr>
              <a:cxnSpLocks/>
            </p:cNvCxnSpPr>
            <p:nvPr/>
          </p:nvCxnSpPr>
          <p:spPr>
            <a:xfrm flipV="1">
              <a:off x="2394856" y="4041321"/>
              <a:ext cx="0" cy="1967594"/>
            </a:xfrm>
            <a:prstGeom prst="line">
              <a:avLst/>
            </a:prstGeom>
            <a:ln w="22225">
              <a:prstDash val="dash"/>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113043B-9D35-2841-B390-B78420BC81F2}"/>
                </a:ext>
              </a:extLst>
            </p:cNvPr>
            <p:cNvCxnSpPr>
              <a:cxnSpLocks/>
            </p:cNvCxnSpPr>
            <p:nvPr/>
          </p:nvCxnSpPr>
          <p:spPr>
            <a:xfrm>
              <a:off x="667657" y="4005036"/>
              <a:ext cx="1727199" cy="0"/>
            </a:xfrm>
            <a:prstGeom prst="line">
              <a:avLst/>
            </a:prstGeom>
            <a:ln w="22225">
              <a:prstDash val="dash"/>
            </a:ln>
          </p:spPr>
          <p:style>
            <a:lnRef idx="1">
              <a:schemeClr val="accent2"/>
            </a:lnRef>
            <a:fillRef idx="0">
              <a:schemeClr val="accent2"/>
            </a:fillRef>
            <a:effectRef idx="0">
              <a:schemeClr val="accent2"/>
            </a:effectRef>
            <a:fontRef idx="minor">
              <a:schemeClr val="tx1"/>
            </a:fontRef>
          </p:style>
        </p:cxnSp>
      </p:grpSp>
      <p:pic>
        <p:nvPicPr>
          <p:cNvPr id="25" name="Picture 24">
            <a:extLst>
              <a:ext uri="{FF2B5EF4-FFF2-40B4-BE49-F238E27FC236}">
                <a16:creationId xmlns:a16="http://schemas.microsoft.com/office/drawing/2014/main" id="{1C29D9CD-818A-2543-837F-3505BC8489FA}"/>
              </a:ext>
            </a:extLst>
          </p:cNvPr>
          <p:cNvPicPr>
            <a:picLocks noChangeAspect="1"/>
          </p:cNvPicPr>
          <p:nvPr/>
        </p:nvPicPr>
        <p:blipFill>
          <a:blip r:embed="rId4"/>
          <a:stretch>
            <a:fillRect/>
          </a:stretch>
        </p:blipFill>
        <p:spPr>
          <a:xfrm>
            <a:off x="4377870" y="3812431"/>
            <a:ext cx="2501900" cy="2209704"/>
          </a:xfrm>
          <a:prstGeom prst="rect">
            <a:avLst/>
          </a:prstGeom>
        </p:spPr>
      </p:pic>
      <p:cxnSp>
        <p:nvCxnSpPr>
          <p:cNvPr id="27" name="Straight Arrow Connector 26">
            <a:extLst>
              <a:ext uri="{FF2B5EF4-FFF2-40B4-BE49-F238E27FC236}">
                <a16:creationId xmlns:a16="http://schemas.microsoft.com/office/drawing/2014/main" id="{FE692A08-3253-7E4B-9F0F-074C15358C8C}"/>
              </a:ext>
            </a:extLst>
          </p:cNvPr>
          <p:cNvCxnSpPr/>
          <p:nvPr/>
        </p:nvCxnSpPr>
        <p:spPr>
          <a:xfrm>
            <a:off x="4605562" y="6254360"/>
            <a:ext cx="2046515" cy="13220"/>
          </a:xfrm>
          <a:prstGeom prst="straightConnector1">
            <a:avLst/>
          </a:prstGeom>
          <a:ln w="31750">
            <a:solidFill>
              <a:schemeClr val="accent2"/>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6DF03A2-97D1-3342-B366-D40B4D138440}"/>
              </a:ext>
            </a:extLst>
          </p:cNvPr>
          <p:cNvSpPr txBox="1"/>
          <p:nvPr/>
        </p:nvSpPr>
        <p:spPr>
          <a:xfrm>
            <a:off x="5183920" y="5948574"/>
            <a:ext cx="723275" cy="369332"/>
          </a:xfrm>
          <a:prstGeom prst="rect">
            <a:avLst/>
          </a:prstGeom>
          <a:noFill/>
        </p:spPr>
        <p:txBody>
          <a:bodyPr wrap="none" rtlCol="0">
            <a:spAutoFit/>
          </a:bodyPr>
          <a:lstStyle/>
          <a:p>
            <a:r>
              <a:rPr lang="en-US" dirty="0">
                <a:solidFill>
                  <a:schemeClr val="accent2"/>
                </a:solidFill>
              </a:rPr>
              <a:t>6 mm</a:t>
            </a:r>
          </a:p>
        </p:txBody>
      </p:sp>
    </p:spTree>
    <p:extLst>
      <p:ext uri="{BB962C8B-B14F-4D97-AF65-F5344CB8AC3E}">
        <p14:creationId xmlns:p14="http://schemas.microsoft.com/office/powerpoint/2010/main" val="96649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BBDB4FE-24C8-FD4C-B97A-BE5FE87B4BC9}"/>
              </a:ext>
            </a:extLst>
          </p:cNvPr>
          <p:cNvSpPr txBox="1"/>
          <p:nvPr/>
        </p:nvSpPr>
        <p:spPr>
          <a:xfrm rot="20373112">
            <a:off x="5741964" y="5103530"/>
            <a:ext cx="3327899" cy="769441"/>
          </a:xfrm>
          <a:prstGeom prst="rect">
            <a:avLst/>
          </a:prstGeom>
          <a:noFill/>
        </p:spPr>
        <p:txBody>
          <a:bodyPr wrap="none" rtlCol="0">
            <a:spAutoFit/>
          </a:bodyPr>
          <a:lstStyle/>
          <a:p>
            <a:r>
              <a:rPr lang="en-US" sz="4400" dirty="0">
                <a:solidFill>
                  <a:schemeClr val="bg2"/>
                </a:solidFill>
              </a:rPr>
              <a:t>PRELIMINARY</a:t>
            </a:r>
          </a:p>
        </p:txBody>
      </p:sp>
      <p:sp>
        <p:nvSpPr>
          <p:cNvPr id="2" name="Title 1">
            <a:extLst>
              <a:ext uri="{FF2B5EF4-FFF2-40B4-BE49-F238E27FC236}">
                <a16:creationId xmlns:a16="http://schemas.microsoft.com/office/drawing/2014/main" id="{82C03343-11A7-6941-BB76-B77242C26262}"/>
              </a:ext>
            </a:extLst>
          </p:cNvPr>
          <p:cNvSpPr>
            <a:spLocks noGrp="1"/>
          </p:cNvSpPr>
          <p:nvPr>
            <p:ph type="title"/>
          </p:nvPr>
        </p:nvSpPr>
        <p:spPr/>
        <p:txBody>
          <a:bodyPr>
            <a:normAutofit fontScale="90000"/>
          </a:bodyPr>
          <a:lstStyle/>
          <a:p>
            <a:r>
              <a:rPr lang="en-US" dirty="0"/>
              <a:t>Preliminary Analysis of one case (3/14 data)</a:t>
            </a:r>
          </a:p>
        </p:txBody>
      </p:sp>
      <p:sp>
        <p:nvSpPr>
          <p:cNvPr id="3" name="Content Placeholder 2">
            <a:extLst>
              <a:ext uri="{FF2B5EF4-FFF2-40B4-BE49-F238E27FC236}">
                <a16:creationId xmlns:a16="http://schemas.microsoft.com/office/drawing/2014/main" id="{6BC925DD-3AAF-BD43-B29C-FD72A4767CA5}"/>
              </a:ext>
            </a:extLst>
          </p:cNvPr>
          <p:cNvSpPr>
            <a:spLocks noGrp="1"/>
          </p:cNvSpPr>
          <p:nvPr>
            <p:ph idx="1"/>
          </p:nvPr>
        </p:nvSpPr>
        <p:spPr/>
        <p:txBody>
          <a:bodyPr/>
          <a:lstStyle/>
          <a:p>
            <a:r>
              <a:rPr lang="en-US" dirty="0"/>
              <a:t>Q=3.29+/-0.1 </a:t>
            </a:r>
            <a:r>
              <a:rPr lang="en-US" dirty="0" err="1"/>
              <a:t>nC</a:t>
            </a:r>
            <a:endParaRPr lang="en-US" dirty="0"/>
          </a:p>
          <a:p>
            <a:r>
              <a:rPr lang="en-US" dirty="0" err="1"/>
              <a:t>B</a:t>
            </a:r>
            <a:r>
              <a:rPr lang="en-US" baseline="-25000" dirty="0" err="1"/>
              <a:t>c</a:t>
            </a:r>
            <a:r>
              <a:rPr lang="en-US" dirty="0"/>
              <a:t>=678 G</a:t>
            </a:r>
          </a:p>
          <a:p>
            <a:r>
              <a:rPr lang="en-US" dirty="0"/>
              <a:t>Solenoid scan with fixed</a:t>
            </a:r>
            <a:br>
              <a:rPr lang="en-US" dirty="0"/>
            </a:br>
            <a:r>
              <a:rPr lang="en-US" dirty="0"/>
              <a:t>B field on cathode</a:t>
            </a:r>
          </a:p>
        </p:txBody>
      </p:sp>
      <p:sp>
        <p:nvSpPr>
          <p:cNvPr id="4" name="Date Placeholder 3">
            <a:extLst>
              <a:ext uri="{FF2B5EF4-FFF2-40B4-BE49-F238E27FC236}">
                <a16:creationId xmlns:a16="http://schemas.microsoft.com/office/drawing/2014/main" id="{B56EE05D-4391-5944-99CF-D3849DCF9C86}"/>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9FBD12A0-C82C-6C44-8B27-342ABE8B726A}"/>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33F9E707-FB3B-D247-88DB-5A41A5A79CDD}"/>
              </a:ext>
            </a:extLst>
          </p:cNvPr>
          <p:cNvSpPr>
            <a:spLocks noGrp="1"/>
          </p:cNvSpPr>
          <p:nvPr>
            <p:ph type="sldNum" sz="quarter" idx="12"/>
          </p:nvPr>
        </p:nvSpPr>
        <p:spPr/>
        <p:txBody>
          <a:bodyPr/>
          <a:lstStyle/>
          <a:p>
            <a:fld id="{8F4660BB-D65C-634B-838D-AD265FCEDFF8}" type="slidenum">
              <a:rPr lang="en-US" smtClean="0"/>
              <a:pPr/>
              <a:t>11</a:t>
            </a:fld>
            <a:endParaRPr lang="en-US"/>
          </a:p>
        </p:txBody>
      </p:sp>
      <p:pic>
        <p:nvPicPr>
          <p:cNvPr id="7" name="Picture 6">
            <a:extLst>
              <a:ext uri="{FF2B5EF4-FFF2-40B4-BE49-F238E27FC236}">
                <a16:creationId xmlns:a16="http://schemas.microsoft.com/office/drawing/2014/main" id="{FB1C6072-DAB7-C744-AC18-CC7D7CED6AD3}"/>
              </a:ext>
            </a:extLst>
          </p:cNvPr>
          <p:cNvPicPr>
            <a:picLocks noChangeAspect="1"/>
          </p:cNvPicPr>
          <p:nvPr/>
        </p:nvPicPr>
        <p:blipFill>
          <a:blip r:embed="rId2"/>
          <a:stretch>
            <a:fillRect/>
          </a:stretch>
        </p:blipFill>
        <p:spPr>
          <a:xfrm>
            <a:off x="5257800" y="869593"/>
            <a:ext cx="2246015" cy="2138849"/>
          </a:xfrm>
          <a:prstGeom prst="rect">
            <a:avLst/>
          </a:prstGeom>
        </p:spPr>
      </p:pic>
      <p:sp>
        <p:nvSpPr>
          <p:cNvPr id="8" name="Rectangle 7">
            <a:extLst>
              <a:ext uri="{FF2B5EF4-FFF2-40B4-BE49-F238E27FC236}">
                <a16:creationId xmlns:a16="http://schemas.microsoft.com/office/drawing/2014/main" id="{EFE58D23-0DE1-5140-A8FA-017225CCE95F}"/>
              </a:ext>
            </a:extLst>
          </p:cNvPr>
          <p:cNvSpPr/>
          <p:nvPr/>
        </p:nvSpPr>
        <p:spPr>
          <a:xfrm>
            <a:off x="7910285" y="6328075"/>
            <a:ext cx="6096000" cy="230832"/>
          </a:xfrm>
          <a:prstGeom prst="rect">
            <a:avLst/>
          </a:prstGeom>
        </p:spPr>
        <p:txBody>
          <a:bodyPr>
            <a:spAutoFit/>
          </a:bodyPr>
          <a:lstStyle/>
          <a:p>
            <a:r>
              <a:rPr lang="en-US" sz="900" dirty="0"/>
              <a:t>FlatBeam2019/</a:t>
            </a:r>
            <a:r>
              <a:rPr lang="en-US" sz="900" dirty="0" err="1"/>
              <a:t>MagBeam_EIC</a:t>
            </a:r>
            <a:r>
              <a:rPr lang="en-US" sz="900" dirty="0"/>
              <a:t>/MAR-14-2019/SolScan_fixedBcath_20190315_003959</a:t>
            </a:r>
          </a:p>
        </p:txBody>
      </p:sp>
      <p:pic>
        <p:nvPicPr>
          <p:cNvPr id="10" name="Picture 9">
            <a:extLst>
              <a:ext uri="{FF2B5EF4-FFF2-40B4-BE49-F238E27FC236}">
                <a16:creationId xmlns:a16="http://schemas.microsoft.com/office/drawing/2014/main" id="{BAA97B07-7235-9447-A529-FDA2C17D8FE6}"/>
              </a:ext>
            </a:extLst>
          </p:cNvPr>
          <p:cNvPicPr>
            <a:picLocks noChangeAspect="1"/>
          </p:cNvPicPr>
          <p:nvPr/>
        </p:nvPicPr>
        <p:blipFill>
          <a:blip r:embed="rId3"/>
          <a:stretch>
            <a:fillRect/>
          </a:stretch>
        </p:blipFill>
        <p:spPr>
          <a:xfrm>
            <a:off x="646236" y="3017713"/>
            <a:ext cx="4611564" cy="3386004"/>
          </a:xfrm>
          <a:prstGeom prst="rect">
            <a:avLst/>
          </a:prstGeom>
        </p:spPr>
      </p:pic>
      <p:pic>
        <p:nvPicPr>
          <p:cNvPr id="11" name="Picture 10">
            <a:extLst>
              <a:ext uri="{FF2B5EF4-FFF2-40B4-BE49-F238E27FC236}">
                <a16:creationId xmlns:a16="http://schemas.microsoft.com/office/drawing/2014/main" id="{C11669DC-3AE8-D243-B975-381A9AE99B55}"/>
              </a:ext>
            </a:extLst>
          </p:cNvPr>
          <p:cNvPicPr>
            <a:picLocks noChangeAspect="1"/>
          </p:cNvPicPr>
          <p:nvPr/>
        </p:nvPicPr>
        <p:blipFill>
          <a:blip r:embed="rId4"/>
          <a:stretch>
            <a:fillRect/>
          </a:stretch>
        </p:blipFill>
        <p:spPr>
          <a:xfrm>
            <a:off x="2015257" y="3330195"/>
            <a:ext cx="1566143" cy="197610"/>
          </a:xfrm>
          <a:prstGeom prst="rect">
            <a:avLst/>
          </a:prstGeom>
        </p:spPr>
      </p:pic>
      <p:pic>
        <p:nvPicPr>
          <p:cNvPr id="12" name="Picture 11">
            <a:extLst>
              <a:ext uri="{FF2B5EF4-FFF2-40B4-BE49-F238E27FC236}">
                <a16:creationId xmlns:a16="http://schemas.microsoft.com/office/drawing/2014/main" id="{C8ADA65B-91ED-F74F-9109-307430E6307C}"/>
              </a:ext>
            </a:extLst>
          </p:cNvPr>
          <p:cNvPicPr>
            <a:picLocks noChangeAspect="1"/>
          </p:cNvPicPr>
          <p:nvPr/>
        </p:nvPicPr>
        <p:blipFill>
          <a:blip r:embed="rId5"/>
          <a:stretch>
            <a:fillRect/>
          </a:stretch>
        </p:blipFill>
        <p:spPr>
          <a:xfrm>
            <a:off x="7692153" y="1140181"/>
            <a:ext cx="1850979" cy="1675592"/>
          </a:xfrm>
          <a:prstGeom prst="rect">
            <a:avLst/>
          </a:prstGeom>
        </p:spPr>
      </p:pic>
      <p:sp>
        <p:nvSpPr>
          <p:cNvPr id="13" name="TextBox 12">
            <a:extLst>
              <a:ext uri="{FF2B5EF4-FFF2-40B4-BE49-F238E27FC236}">
                <a16:creationId xmlns:a16="http://schemas.microsoft.com/office/drawing/2014/main" id="{A6D68D08-6804-304D-99CF-211ACF2FAC1D}"/>
              </a:ext>
            </a:extLst>
          </p:cNvPr>
          <p:cNvSpPr txBox="1"/>
          <p:nvPr/>
        </p:nvSpPr>
        <p:spPr>
          <a:xfrm>
            <a:off x="7730136" y="1204691"/>
            <a:ext cx="662361" cy="369332"/>
          </a:xfrm>
          <a:prstGeom prst="rect">
            <a:avLst/>
          </a:prstGeom>
          <a:noFill/>
        </p:spPr>
        <p:txBody>
          <a:bodyPr wrap="none" rtlCol="0">
            <a:spAutoFit/>
          </a:bodyPr>
          <a:lstStyle/>
          <a:p>
            <a:r>
              <a:rPr lang="en-US" b="1" dirty="0">
                <a:solidFill>
                  <a:schemeClr val="bg1"/>
                </a:solidFill>
              </a:rPr>
              <a:t>X111</a:t>
            </a:r>
          </a:p>
        </p:txBody>
      </p:sp>
      <p:pic>
        <p:nvPicPr>
          <p:cNvPr id="14" name="Picture 13">
            <a:extLst>
              <a:ext uri="{FF2B5EF4-FFF2-40B4-BE49-F238E27FC236}">
                <a16:creationId xmlns:a16="http://schemas.microsoft.com/office/drawing/2014/main" id="{C5B7CFA9-BF28-CA4B-A036-FF3E1143203E}"/>
              </a:ext>
            </a:extLst>
          </p:cNvPr>
          <p:cNvPicPr>
            <a:picLocks noChangeAspect="1"/>
          </p:cNvPicPr>
          <p:nvPr/>
        </p:nvPicPr>
        <p:blipFill>
          <a:blip r:embed="rId6"/>
          <a:stretch>
            <a:fillRect/>
          </a:stretch>
        </p:blipFill>
        <p:spPr>
          <a:xfrm>
            <a:off x="7692153" y="2999276"/>
            <a:ext cx="1850979" cy="1484437"/>
          </a:xfrm>
          <a:prstGeom prst="rect">
            <a:avLst/>
          </a:prstGeom>
        </p:spPr>
      </p:pic>
      <p:sp>
        <p:nvSpPr>
          <p:cNvPr id="15" name="TextBox 14">
            <a:extLst>
              <a:ext uri="{FF2B5EF4-FFF2-40B4-BE49-F238E27FC236}">
                <a16:creationId xmlns:a16="http://schemas.microsoft.com/office/drawing/2014/main" id="{62325019-66B5-E843-804C-5C7342EA2A53}"/>
              </a:ext>
            </a:extLst>
          </p:cNvPr>
          <p:cNvSpPr txBox="1"/>
          <p:nvPr/>
        </p:nvSpPr>
        <p:spPr>
          <a:xfrm>
            <a:off x="7730135" y="3008442"/>
            <a:ext cx="662361" cy="369332"/>
          </a:xfrm>
          <a:prstGeom prst="rect">
            <a:avLst/>
          </a:prstGeom>
          <a:noFill/>
        </p:spPr>
        <p:txBody>
          <a:bodyPr wrap="none" rtlCol="0">
            <a:spAutoFit/>
          </a:bodyPr>
          <a:lstStyle/>
          <a:p>
            <a:r>
              <a:rPr lang="en-US" b="1" dirty="0">
                <a:solidFill>
                  <a:schemeClr val="bg1"/>
                </a:solidFill>
              </a:rPr>
              <a:t>X118</a:t>
            </a:r>
          </a:p>
        </p:txBody>
      </p:sp>
      <p:pic>
        <p:nvPicPr>
          <p:cNvPr id="16" name="Picture 15">
            <a:extLst>
              <a:ext uri="{FF2B5EF4-FFF2-40B4-BE49-F238E27FC236}">
                <a16:creationId xmlns:a16="http://schemas.microsoft.com/office/drawing/2014/main" id="{0D77BAC0-EE96-6747-840A-DD8225A47F15}"/>
              </a:ext>
            </a:extLst>
          </p:cNvPr>
          <p:cNvPicPr>
            <a:picLocks noChangeAspect="1"/>
          </p:cNvPicPr>
          <p:nvPr/>
        </p:nvPicPr>
        <p:blipFill>
          <a:blip r:embed="rId7"/>
          <a:stretch>
            <a:fillRect/>
          </a:stretch>
        </p:blipFill>
        <p:spPr>
          <a:xfrm>
            <a:off x="9844776" y="2994669"/>
            <a:ext cx="1995454" cy="1487839"/>
          </a:xfrm>
          <a:prstGeom prst="rect">
            <a:avLst/>
          </a:prstGeom>
        </p:spPr>
      </p:pic>
      <p:sp>
        <p:nvSpPr>
          <p:cNvPr id="17" name="TextBox 16">
            <a:extLst>
              <a:ext uri="{FF2B5EF4-FFF2-40B4-BE49-F238E27FC236}">
                <a16:creationId xmlns:a16="http://schemas.microsoft.com/office/drawing/2014/main" id="{20210174-32A7-8B42-B414-ADB84B908A45}"/>
              </a:ext>
            </a:extLst>
          </p:cNvPr>
          <p:cNvSpPr txBox="1"/>
          <p:nvPr/>
        </p:nvSpPr>
        <p:spPr>
          <a:xfrm>
            <a:off x="9844776" y="2987211"/>
            <a:ext cx="1454244" cy="369332"/>
          </a:xfrm>
          <a:prstGeom prst="rect">
            <a:avLst/>
          </a:prstGeom>
          <a:noFill/>
        </p:spPr>
        <p:txBody>
          <a:bodyPr wrap="none" rtlCol="0">
            <a:spAutoFit/>
          </a:bodyPr>
          <a:lstStyle/>
          <a:p>
            <a:r>
              <a:rPr lang="en-US" b="1" dirty="0">
                <a:solidFill>
                  <a:schemeClr val="bg1"/>
                </a:solidFill>
              </a:rPr>
              <a:t>X120 +X118H</a:t>
            </a:r>
          </a:p>
        </p:txBody>
      </p:sp>
      <p:pic>
        <p:nvPicPr>
          <p:cNvPr id="19" name="Picture 18">
            <a:extLst>
              <a:ext uri="{FF2B5EF4-FFF2-40B4-BE49-F238E27FC236}">
                <a16:creationId xmlns:a16="http://schemas.microsoft.com/office/drawing/2014/main" id="{F5DDAE26-049B-1344-A51A-6CEECFD621EA}"/>
              </a:ext>
            </a:extLst>
          </p:cNvPr>
          <p:cNvPicPr>
            <a:picLocks noChangeAspect="1"/>
          </p:cNvPicPr>
          <p:nvPr/>
        </p:nvPicPr>
        <p:blipFill>
          <a:blip r:embed="rId8"/>
          <a:stretch>
            <a:fillRect/>
          </a:stretch>
        </p:blipFill>
        <p:spPr>
          <a:xfrm>
            <a:off x="9844775" y="4618681"/>
            <a:ext cx="1995454" cy="1409436"/>
          </a:xfrm>
          <a:prstGeom prst="rect">
            <a:avLst/>
          </a:prstGeom>
        </p:spPr>
      </p:pic>
      <p:sp>
        <p:nvSpPr>
          <p:cNvPr id="20" name="TextBox 19">
            <a:extLst>
              <a:ext uri="{FF2B5EF4-FFF2-40B4-BE49-F238E27FC236}">
                <a16:creationId xmlns:a16="http://schemas.microsoft.com/office/drawing/2014/main" id="{9DE55972-8531-5F4F-AAEE-0547E1949D88}"/>
              </a:ext>
            </a:extLst>
          </p:cNvPr>
          <p:cNvSpPr txBox="1"/>
          <p:nvPr/>
        </p:nvSpPr>
        <p:spPr>
          <a:xfrm>
            <a:off x="9844776" y="4631752"/>
            <a:ext cx="1439818" cy="369332"/>
          </a:xfrm>
          <a:prstGeom prst="rect">
            <a:avLst/>
          </a:prstGeom>
          <a:noFill/>
        </p:spPr>
        <p:txBody>
          <a:bodyPr wrap="none" rtlCol="0">
            <a:spAutoFit/>
          </a:bodyPr>
          <a:lstStyle/>
          <a:p>
            <a:r>
              <a:rPr lang="en-US" b="1" dirty="0">
                <a:solidFill>
                  <a:schemeClr val="bg1"/>
                </a:solidFill>
              </a:rPr>
              <a:t>X120 +X118V</a:t>
            </a:r>
          </a:p>
        </p:txBody>
      </p:sp>
      <p:sp>
        <p:nvSpPr>
          <p:cNvPr id="21" name="TextBox 20">
            <a:extLst>
              <a:ext uri="{FF2B5EF4-FFF2-40B4-BE49-F238E27FC236}">
                <a16:creationId xmlns:a16="http://schemas.microsoft.com/office/drawing/2014/main" id="{4FC85718-C212-2943-95E3-F1953B2060CA}"/>
              </a:ext>
            </a:extLst>
          </p:cNvPr>
          <p:cNvSpPr txBox="1"/>
          <p:nvPr/>
        </p:nvSpPr>
        <p:spPr>
          <a:xfrm>
            <a:off x="5718446" y="1150677"/>
            <a:ext cx="662361" cy="369332"/>
          </a:xfrm>
          <a:prstGeom prst="rect">
            <a:avLst/>
          </a:prstGeom>
          <a:noFill/>
        </p:spPr>
        <p:txBody>
          <a:bodyPr wrap="none" rtlCol="0">
            <a:spAutoFit/>
          </a:bodyPr>
          <a:lstStyle/>
          <a:p>
            <a:r>
              <a:rPr lang="en-US" b="1" dirty="0">
                <a:solidFill>
                  <a:schemeClr val="bg1"/>
                </a:solidFill>
              </a:rPr>
              <a:t>X106</a:t>
            </a:r>
          </a:p>
        </p:txBody>
      </p:sp>
      <p:pic>
        <p:nvPicPr>
          <p:cNvPr id="23" name="Picture 22">
            <a:extLst>
              <a:ext uri="{FF2B5EF4-FFF2-40B4-BE49-F238E27FC236}">
                <a16:creationId xmlns:a16="http://schemas.microsoft.com/office/drawing/2014/main" id="{540B9FBE-47DE-A844-8B5A-CE3FA3D88104}"/>
              </a:ext>
            </a:extLst>
          </p:cNvPr>
          <p:cNvPicPr>
            <a:picLocks noChangeAspect="1"/>
          </p:cNvPicPr>
          <p:nvPr/>
        </p:nvPicPr>
        <p:blipFill>
          <a:blip r:embed="rId9"/>
          <a:stretch>
            <a:fillRect/>
          </a:stretch>
        </p:blipFill>
        <p:spPr>
          <a:xfrm>
            <a:off x="6224489" y="5148333"/>
            <a:ext cx="1865436" cy="809872"/>
          </a:xfrm>
          <a:prstGeom prst="rect">
            <a:avLst/>
          </a:prstGeom>
        </p:spPr>
      </p:pic>
      <p:sp>
        <p:nvSpPr>
          <p:cNvPr id="24" name="Content Placeholder 2">
            <a:extLst>
              <a:ext uri="{FF2B5EF4-FFF2-40B4-BE49-F238E27FC236}">
                <a16:creationId xmlns:a16="http://schemas.microsoft.com/office/drawing/2014/main" id="{6F7AD522-5CE2-CD47-AB62-FD568AD524EF}"/>
              </a:ext>
            </a:extLst>
          </p:cNvPr>
          <p:cNvSpPr txBox="1">
            <a:spLocks/>
          </p:cNvSpPr>
          <p:nvPr/>
        </p:nvSpPr>
        <p:spPr>
          <a:xfrm>
            <a:off x="5501013" y="3779547"/>
            <a:ext cx="6096001" cy="2352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Measured </a:t>
            </a:r>
            <a:br>
              <a:rPr lang="en-US" dirty="0"/>
            </a:br>
            <a:r>
              <a:rPr lang="en-US" i="1" dirty="0"/>
              <a:t>normalized</a:t>
            </a:r>
            <a:r>
              <a:rPr lang="en-US" dirty="0"/>
              <a:t> </a:t>
            </a:r>
            <a:br>
              <a:rPr lang="en-US" dirty="0"/>
            </a:br>
            <a:r>
              <a:rPr lang="en-US" dirty="0"/>
              <a:t>emittance in </a:t>
            </a:r>
            <a:r>
              <a:rPr lang="en-US" dirty="0">
                <a:latin typeface="Symbol" pitchFamily="2" charset="2"/>
              </a:rPr>
              <a:t>m</a:t>
            </a:r>
            <a:r>
              <a:rPr lang="en-US" dirty="0"/>
              <a:t>m</a:t>
            </a:r>
          </a:p>
        </p:txBody>
      </p:sp>
      <p:sp>
        <p:nvSpPr>
          <p:cNvPr id="26" name="TextBox 25">
            <a:extLst>
              <a:ext uri="{FF2B5EF4-FFF2-40B4-BE49-F238E27FC236}">
                <a16:creationId xmlns:a16="http://schemas.microsoft.com/office/drawing/2014/main" id="{F44356A5-68EE-F44C-9E38-25FD88D30DD2}"/>
              </a:ext>
            </a:extLst>
          </p:cNvPr>
          <p:cNvSpPr txBox="1"/>
          <p:nvPr/>
        </p:nvSpPr>
        <p:spPr>
          <a:xfrm>
            <a:off x="8160165" y="5464129"/>
            <a:ext cx="1546001" cy="646331"/>
          </a:xfrm>
          <a:prstGeom prst="rect">
            <a:avLst/>
          </a:prstGeom>
          <a:noFill/>
        </p:spPr>
        <p:txBody>
          <a:bodyPr wrap="none" rtlCol="0">
            <a:spAutoFit/>
          </a:bodyPr>
          <a:lstStyle/>
          <a:p>
            <a:pPr algn="ctr"/>
            <a:r>
              <a:rPr lang="en-US" b="1" dirty="0">
                <a:solidFill>
                  <a:schemeClr val="accent6"/>
                </a:solidFill>
              </a:rPr>
              <a:t>we expect</a:t>
            </a:r>
            <a:br>
              <a:rPr lang="en-US" b="1" dirty="0">
                <a:solidFill>
                  <a:schemeClr val="accent6"/>
                </a:solidFill>
              </a:rPr>
            </a:br>
            <a:r>
              <a:rPr lang="en-US" b="1" dirty="0">
                <a:solidFill>
                  <a:schemeClr val="accent6"/>
                </a:solidFill>
              </a:rPr>
              <a:t>46 um from </a:t>
            </a:r>
            <a:r>
              <a:rPr lang="en-US" b="1" dirty="0" err="1">
                <a:solidFill>
                  <a:schemeClr val="accent6"/>
                </a:solidFill>
              </a:rPr>
              <a:t>B</a:t>
            </a:r>
            <a:r>
              <a:rPr lang="en-US" b="1" baseline="-25000" dirty="0" err="1">
                <a:solidFill>
                  <a:schemeClr val="accent6"/>
                </a:solidFill>
              </a:rPr>
              <a:t>c</a:t>
            </a:r>
            <a:endParaRPr lang="en-US" b="1" baseline="-25000" dirty="0">
              <a:solidFill>
                <a:schemeClr val="accent6"/>
              </a:solidFill>
            </a:endParaRPr>
          </a:p>
        </p:txBody>
      </p:sp>
      <p:sp>
        <p:nvSpPr>
          <p:cNvPr id="27" name="Rectangle 26">
            <a:extLst>
              <a:ext uri="{FF2B5EF4-FFF2-40B4-BE49-F238E27FC236}">
                <a16:creationId xmlns:a16="http://schemas.microsoft.com/office/drawing/2014/main" id="{AFF97F9D-26E4-DF4B-9D59-B2810594D50C}"/>
              </a:ext>
            </a:extLst>
          </p:cNvPr>
          <p:cNvSpPr/>
          <p:nvPr/>
        </p:nvSpPr>
        <p:spPr>
          <a:xfrm>
            <a:off x="6096000" y="5553269"/>
            <a:ext cx="2057400" cy="4049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256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C946A62-7135-6545-A3DE-B181BF8F2791}"/>
              </a:ext>
            </a:extLst>
          </p:cNvPr>
          <p:cNvPicPr>
            <a:picLocks noChangeAspect="1"/>
          </p:cNvPicPr>
          <p:nvPr/>
        </p:nvPicPr>
        <p:blipFill>
          <a:blip r:embed="rId2"/>
          <a:stretch>
            <a:fillRect/>
          </a:stretch>
        </p:blipFill>
        <p:spPr>
          <a:xfrm>
            <a:off x="2096407" y="2122649"/>
            <a:ext cx="1484994" cy="1520437"/>
          </a:xfrm>
          <a:prstGeom prst="rect">
            <a:avLst/>
          </a:prstGeom>
        </p:spPr>
      </p:pic>
      <p:sp>
        <p:nvSpPr>
          <p:cNvPr id="2" name="Title 1">
            <a:extLst>
              <a:ext uri="{FF2B5EF4-FFF2-40B4-BE49-F238E27FC236}">
                <a16:creationId xmlns:a16="http://schemas.microsoft.com/office/drawing/2014/main" id="{7D97C220-A76A-9749-AFA1-8606EFE1051D}"/>
              </a:ext>
            </a:extLst>
          </p:cNvPr>
          <p:cNvSpPr>
            <a:spLocks noGrp="1"/>
          </p:cNvSpPr>
          <p:nvPr>
            <p:ph type="title"/>
          </p:nvPr>
        </p:nvSpPr>
        <p:spPr/>
        <p:txBody>
          <a:bodyPr>
            <a:normAutofit fontScale="90000"/>
          </a:bodyPr>
          <a:lstStyle/>
          <a:p>
            <a:r>
              <a:rPr lang="en-US" dirty="0"/>
              <a:t>Simulation using realistic experimental conditions</a:t>
            </a:r>
          </a:p>
        </p:txBody>
      </p:sp>
      <p:sp>
        <p:nvSpPr>
          <p:cNvPr id="3" name="Content Placeholder 2">
            <a:extLst>
              <a:ext uri="{FF2B5EF4-FFF2-40B4-BE49-F238E27FC236}">
                <a16:creationId xmlns:a16="http://schemas.microsoft.com/office/drawing/2014/main" id="{D13C7A6A-009A-3746-9AA8-8C816AA323A6}"/>
              </a:ext>
            </a:extLst>
          </p:cNvPr>
          <p:cNvSpPr>
            <a:spLocks noGrp="1"/>
          </p:cNvSpPr>
          <p:nvPr>
            <p:ph idx="1"/>
          </p:nvPr>
        </p:nvSpPr>
        <p:spPr/>
        <p:txBody>
          <a:bodyPr/>
          <a:lstStyle/>
          <a:p>
            <a:r>
              <a:rPr lang="en-US" dirty="0"/>
              <a:t>Optimization done for idealized laser distribution</a:t>
            </a:r>
          </a:p>
          <a:p>
            <a:r>
              <a:rPr lang="en-US" dirty="0"/>
              <a:t>Impact of non-ideal distribution is explored via simulation</a:t>
            </a:r>
          </a:p>
        </p:txBody>
      </p:sp>
      <p:sp>
        <p:nvSpPr>
          <p:cNvPr id="4" name="Date Placeholder 3">
            <a:extLst>
              <a:ext uri="{FF2B5EF4-FFF2-40B4-BE49-F238E27FC236}">
                <a16:creationId xmlns:a16="http://schemas.microsoft.com/office/drawing/2014/main" id="{E59E478D-A323-9A47-8505-AAFA869BD86C}"/>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C7352EDC-DF5B-DD47-ACF7-DDFBF260B4A7}"/>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9DB126DB-B8AE-564E-9E45-FE782A76D982}"/>
              </a:ext>
            </a:extLst>
          </p:cNvPr>
          <p:cNvSpPr>
            <a:spLocks noGrp="1"/>
          </p:cNvSpPr>
          <p:nvPr>
            <p:ph type="sldNum" sz="quarter" idx="12"/>
          </p:nvPr>
        </p:nvSpPr>
        <p:spPr/>
        <p:txBody>
          <a:bodyPr/>
          <a:lstStyle/>
          <a:p>
            <a:fld id="{8F4660BB-D65C-634B-838D-AD265FCEDFF8}" type="slidenum">
              <a:rPr lang="en-US" smtClean="0"/>
              <a:pPr/>
              <a:t>12</a:t>
            </a:fld>
            <a:endParaRPr lang="en-US"/>
          </a:p>
        </p:txBody>
      </p:sp>
      <p:pic>
        <p:nvPicPr>
          <p:cNvPr id="7" name="Picture 6">
            <a:extLst>
              <a:ext uri="{FF2B5EF4-FFF2-40B4-BE49-F238E27FC236}">
                <a16:creationId xmlns:a16="http://schemas.microsoft.com/office/drawing/2014/main" id="{2B6773B1-C47E-6D4A-8912-D1D4AF67E528}"/>
              </a:ext>
            </a:extLst>
          </p:cNvPr>
          <p:cNvPicPr/>
          <p:nvPr/>
        </p:nvPicPr>
        <p:blipFill>
          <a:blip r:embed="rId3"/>
          <a:stretch/>
        </p:blipFill>
        <p:spPr>
          <a:xfrm>
            <a:off x="3581400" y="2307771"/>
            <a:ext cx="6752771" cy="3308451"/>
          </a:xfrm>
          <a:prstGeom prst="rect">
            <a:avLst/>
          </a:prstGeom>
          <a:ln w="18360">
            <a:noFill/>
          </a:ln>
        </p:spPr>
      </p:pic>
      <p:pic>
        <p:nvPicPr>
          <p:cNvPr id="8" name="Picture 7">
            <a:extLst>
              <a:ext uri="{FF2B5EF4-FFF2-40B4-BE49-F238E27FC236}">
                <a16:creationId xmlns:a16="http://schemas.microsoft.com/office/drawing/2014/main" id="{2E3D75B4-E930-CF43-9794-0706E39131B0}"/>
              </a:ext>
            </a:extLst>
          </p:cNvPr>
          <p:cNvPicPr>
            <a:picLocks noChangeAspect="1"/>
          </p:cNvPicPr>
          <p:nvPr/>
        </p:nvPicPr>
        <p:blipFill>
          <a:blip r:embed="rId4"/>
          <a:stretch>
            <a:fillRect/>
          </a:stretch>
        </p:blipFill>
        <p:spPr>
          <a:xfrm>
            <a:off x="497115" y="3467900"/>
            <a:ext cx="2743200" cy="2612311"/>
          </a:xfrm>
          <a:prstGeom prst="rect">
            <a:avLst/>
          </a:prstGeom>
        </p:spPr>
      </p:pic>
      <p:cxnSp>
        <p:nvCxnSpPr>
          <p:cNvPr id="10" name="Straight Arrow Connector 9">
            <a:extLst>
              <a:ext uri="{FF2B5EF4-FFF2-40B4-BE49-F238E27FC236}">
                <a16:creationId xmlns:a16="http://schemas.microsoft.com/office/drawing/2014/main" id="{8A455234-E9DA-A64F-A05E-6C621B6FED5E}"/>
              </a:ext>
            </a:extLst>
          </p:cNvPr>
          <p:cNvCxnSpPr>
            <a:cxnSpLocks/>
            <a:stCxn id="8" idx="3"/>
          </p:cNvCxnSpPr>
          <p:nvPr/>
        </p:nvCxnSpPr>
        <p:spPr>
          <a:xfrm flipV="1">
            <a:off x="3240315" y="3643086"/>
            <a:ext cx="968828" cy="113097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B5B2557-E9FE-4546-8233-6FC21B150D34}"/>
              </a:ext>
            </a:extLst>
          </p:cNvPr>
          <p:cNvCxnSpPr>
            <a:cxnSpLocks/>
          </p:cNvCxnSpPr>
          <p:nvPr/>
        </p:nvCxnSpPr>
        <p:spPr>
          <a:xfrm flipV="1">
            <a:off x="1377044" y="6348154"/>
            <a:ext cx="1438727" cy="1"/>
          </a:xfrm>
          <a:prstGeom prst="straightConnector1">
            <a:avLst/>
          </a:prstGeom>
          <a:ln w="349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8451E1-E0D7-504F-A0AC-C535C09E320F}"/>
              </a:ext>
            </a:extLst>
          </p:cNvPr>
          <p:cNvSpPr txBox="1"/>
          <p:nvPr/>
        </p:nvSpPr>
        <p:spPr>
          <a:xfrm>
            <a:off x="1734769" y="6020688"/>
            <a:ext cx="723275" cy="369332"/>
          </a:xfrm>
          <a:prstGeom prst="rect">
            <a:avLst/>
          </a:prstGeom>
          <a:noFill/>
        </p:spPr>
        <p:txBody>
          <a:bodyPr wrap="none" rtlCol="0">
            <a:spAutoFit/>
          </a:bodyPr>
          <a:lstStyle/>
          <a:p>
            <a:r>
              <a:rPr lang="en-US" dirty="0">
                <a:solidFill>
                  <a:schemeClr val="accent2"/>
                </a:solidFill>
              </a:rPr>
              <a:t>9 mm</a:t>
            </a:r>
          </a:p>
        </p:txBody>
      </p:sp>
      <p:cxnSp>
        <p:nvCxnSpPr>
          <p:cNvPr id="15" name="Straight Arrow Connector 14">
            <a:extLst>
              <a:ext uri="{FF2B5EF4-FFF2-40B4-BE49-F238E27FC236}">
                <a16:creationId xmlns:a16="http://schemas.microsoft.com/office/drawing/2014/main" id="{70C5EC3E-1F37-8945-BDE1-C3AFA0E1F8F8}"/>
              </a:ext>
            </a:extLst>
          </p:cNvPr>
          <p:cNvCxnSpPr>
            <a:cxnSpLocks/>
          </p:cNvCxnSpPr>
          <p:nvPr/>
        </p:nvCxnSpPr>
        <p:spPr>
          <a:xfrm flipV="1">
            <a:off x="426668" y="4096656"/>
            <a:ext cx="0" cy="1212137"/>
          </a:xfrm>
          <a:prstGeom prst="straightConnector1">
            <a:avLst/>
          </a:prstGeom>
          <a:ln w="349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756724-5AB6-CB42-961D-E0D3EBC9C0C9}"/>
              </a:ext>
            </a:extLst>
          </p:cNvPr>
          <p:cNvSpPr txBox="1"/>
          <p:nvPr/>
        </p:nvSpPr>
        <p:spPr>
          <a:xfrm rot="16200000">
            <a:off x="-119635" y="4437900"/>
            <a:ext cx="723275" cy="369332"/>
          </a:xfrm>
          <a:prstGeom prst="rect">
            <a:avLst/>
          </a:prstGeom>
          <a:noFill/>
        </p:spPr>
        <p:txBody>
          <a:bodyPr wrap="none" rtlCol="0">
            <a:spAutoFit/>
          </a:bodyPr>
          <a:lstStyle/>
          <a:p>
            <a:r>
              <a:rPr lang="en-US" dirty="0">
                <a:solidFill>
                  <a:schemeClr val="accent2"/>
                </a:solidFill>
              </a:rPr>
              <a:t>9 mm</a:t>
            </a:r>
          </a:p>
        </p:txBody>
      </p:sp>
      <p:pic>
        <p:nvPicPr>
          <p:cNvPr id="18" name="Picture 17">
            <a:extLst>
              <a:ext uri="{FF2B5EF4-FFF2-40B4-BE49-F238E27FC236}">
                <a16:creationId xmlns:a16="http://schemas.microsoft.com/office/drawing/2014/main" id="{B8357252-2F02-3947-910F-AA404B1BB125}"/>
              </a:ext>
            </a:extLst>
          </p:cNvPr>
          <p:cNvPicPr>
            <a:picLocks noChangeAspect="1"/>
          </p:cNvPicPr>
          <p:nvPr/>
        </p:nvPicPr>
        <p:blipFill>
          <a:blip r:embed="rId5"/>
          <a:stretch>
            <a:fillRect/>
          </a:stretch>
        </p:blipFill>
        <p:spPr>
          <a:xfrm>
            <a:off x="10178864" y="2930878"/>
            <a:ext cx="1955800" cy="2006600"/>
          </a:xfrm>
          <a:prstGeom prst="rect">
            <a:avLst/>
          </a:prstGeom>
        </p:spPr>
      </p:pic>
      <p:pic>
        <p:nvPicPr>
          <p:cNvPr id="19" name="Picture 18">
            <a:extLst>
              <a:ext uri="{FF2B5EF4-FFF2-40B4-BE49-F238E27FC236}">
                <a16:creationId xmlns:a16="http://schemas.microsoft.com/office/drawing/2014/main" id="{835533A1-583A-2943-BFD2-FA1CD37F843D}"/>
              </a:ext>
            </a:extLst>
          </p:cNvPr>
          <p:cNvPicPr>
            <a:picLocks noChangeAspect="1"/>
          </p:cNvPicPr>
          <p:nvPr/>
        </p:nvPicPr>
        <p:blipFill>
          <a:blip r:embed="rId6"/>
          <a:stretch>
            <a:fillRect/>
          </a:stretch>
        </p:blipFill>
        <p:spPr>
          <a:xfrm rot="5400000">
            <a:off x="10908081" y="4507442"/>
            <a:ext cx="711200" cy="1612900"/>
          </a:xfrm>
          <a:prstGeom prst="rect">
            <a:avLst/>
          </a:prstGeom>
        </p:spPr>
      </p:pic>
      <p:sp>
        <p:nvSpPr>
          <p:cNvPr id="20" name="TextBox 19">
            <a:extLst>
              <a:ext uri="{FF2B5EF4-FFF2-40B4-BE49-F238E27FC236}">
                <a16:creationId xmlns:a16="http://schemas.microsoft.com/office/drawing/2014/main" id="{0AE084DC-CCB4-9449-892F-653A57C1B5D5}"/>
              </a:ext>
            </a:extLst>
          </p:cNvPr>
          <p:cNvSpPr txBox="1"/>
          <p:nvPr/>
        </p:nvSpPr>
        <p:spPr>
          <a:xfrm>
            <a:off x="10852024" y="5505640"/>
            <a:ext cx="934871" cy="369332"/>
          </a:xfrm>
          <a:prstGeom prst="rect">
            <a:avLst/>
          </a:prstGeom>
          <a:noFill/>
        </p:spPr>
        <p:txBody>
          <a:bodyPr wrap="none" rtlCol="0">
            <a:spAutoFit/>
          </a:bodyPr>
          <a:lstStyle/>
          <a:p>
            <a:r>
              <a:rPr lang="en-US" dirty="0">
                <a:solidFill>
                  <a:schemeClr val="accent2"/>
                </a:solidFill>
              </a:rPr>
              <a:t>E (MeV)</a:t>
            </a:r>
          </a:p>
        </p:txBody>
      </p:sp>
      <p:pic>
        <p:nvPicPr>
          <p:cNvPr id="22" name="Picture 21">
            <a:extLst>
              <a:ext uri="{FF2B5EF4-FFF2-40B4-BE49-F238E27FC236}">
                <a16:creationId xmlns:a16="http://schemas.microsoft.com/office/drawing/2014/main" id="{8EA7DC16-55D0-284D-AF79-472301C6043B}"/>
              </a:ext>
            </a:extLst>
          </p:cNvPr>
          <p:cNvPicPr>
            <a:picLocks noChangeAspect="1"/>
          </p:cNvPicPr>
          <p:nvPr/>
        </p:nvPicPr>
        <p:blipFill>
          <a:blip r:embed="rId7"/>
          <a:stretch>
            <a:fillRect/>
          </a:stretch>
        </p:blipFill>
        <p:spPr>
          <a:xfrm>
            <a:off x="536433" y="2231169"/>
            <a:ext cx="1436913" cy="1269096"/>
          </a:xfrm>
          <a:prstGeom prst="rect">
            <a:avLst/>
          </a:prstGeom>
        </p:spPr>
      </p:pic>
      <p:cxnSp>
        <p:nvCxnSpPr>
          <p:cNvPr id="25" name="Curved Connector 24">
            <a:extLst>
              <a:ext uri="{FF2B5EF4-FFF2-40B4-BE49-F238E27FC236}">
                <a16:creationId xmlns:a16="http://schemas.microsoft.com/office/drawing/2014/main" id="{30E9FBAD-7230-2543-AF46-3BB71D99C802}"/>
              </a:ext>
            </a:extLst>
          </p:cNvPr>
          <p:cNvCxnSpPr/>
          <p:nvPr/>
        </p:nvCxnSpPr>
        <p:spPr>
          <a:xfrm>
            <a:off x="1563942" y="2664646"/>
            <a:ext cx="723275" cy="261258"/>
          </a:xfrm>
          <a:prstGeom prst="curvedConnector3">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35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0C3A-149A-6949-9A7B-72D72A7BDF07}"/>
              </a:ext>
            </a:extLst>
          </p:cNvPr>
          <p:cNvSpPr>
            <a:spLocks noGrp="1"/>
          </p:cNvSpPr>
          <p:nvPr>
            <p:ph type="title"/>
          </p:nvPr>
        </p:nvSpPr>
        <p:spPr/>
        <p:txBody>
          <a:bodyPr>
            <a:normAutofit fontScale="90000"/>
          </a:bodyPr>
          <a:lstStyle/>
          <a:p>
            <a:r>
              <a:rPr lang="en-US" dirty="0"/>
              <a:t>Conclusions on measurements</a:t>
            </a:r>
          </a:p>
        </p:txBody>
      </p:sp>
      <p:sp>
        <p:nvSpPr>
          <p:cNvPr id="3" name="Content Placeholder 2">
            <a:extLst>
              <a:ext uri="{FF2B5EF4-FFF2-40B4-BE49-F238E27FC236}">
                <a16:creationId xmlns:a16="http://schemas.microsoft.com/office/drawing/2014/main" id="{1ED657D6-3874-6A41-A7BD-1C3616CAB88D}"/>
              </a:ext>
            </a:extLst>
          </p:cNvPr>
          <p:cNvSpPr>
            <a:spLocks noGrp="1"/>
          </p:cNvSpPr>
          <p:nvPr>
            <p:ph idx="1"/>
          </p:nvPr>
        </p:nvSpPr>
        <p:spPr/>
        <p:txBody>
          <a:bodyPr/>
          <a:lstStyle/>
          <a:p>
            <a:r>
              <a:rPr lang="en-US" dirty="0"/>
              <a:t>Measurement technique tested based on mapping of eigen emittance to conventional emittance tested</a:t>
            </a:r>
          </a:p>
          <a:p>
            <a:r>
              <a:rPr lang="en-US" dirty="0"/>
              <a:t>Data will be analyzed over the next few weeks</a:t>
            </a:r>
          </a:p>
          <a:p>
            <a:pPr lvl="1"/>
            <a:r>
              <a:rPr lang="en-US" dirty="0"/>
              <a:t> Better analysis based on RMS calculation</a:t>
            </a:r>
          </a:p>
          <a:p>
            <a:pPr lvl="1"/>
            <a:r>
              <a:rPr lang="en-US" dirty="0"/>
              <a:t>Compared measured eigen emittance with what expected from B field on cathode and understand discrepancies</a:t>
            </a:r>
          </a:p>
          <a:p>
            <a:pPr lvl="1"/>
            <a:r>
              <a:rPr lang="en-US" dirty="0"/>
              <a:t>Use simulation to guide/understand data analysis</a:t>
            </a:r>
          </a:p>
          <a:p>
            <a:r>
              <a:rPr lang="en-US" dirty="0"/>
              <a:t>FAST-IOTA is currently in a “spring” shutdown to install H- source for IOTA. We will use this down time to:</a:t>
            </a:r>
          </a:p>
          <a:p>
            <a:pPr lvl="1"/>
            <a:r>
              <a:rPr lang="en-US" dirty="0"/>
              <a:t>Improve the laser transport + uniformity (considering using a UV DMD). </a:t>
            </a:r>
          </a:p>
          <a:p>
            <a:pPr lvl="1"/>
            <a:r>
              <a:rPr lang="en-US" dirty="0"/>
              <a:t>Check diagnostics</a:t>
            </a:r>
          </a:p>
          <a:p>
            <a:pPr lvl="1"/>
            <a:r>
              <a:rPr lang="en-US" dirty="0"/>
              <a:t>Install hardware related to future magnetized-beam work</a:t>
            </a:r>
          </a:p>
          <a:p>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7D96B761-1023-714A-ADB5-2012694E4A57}"/>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F884ECCB-84A7-6840-9B13-CBE898E327FA}"/>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07B99A90-791A-9047-A849-4035068BE319}"/>
              </a:ext>
            </a:extLst>
          </p:cNvPr>
          <p:cNvSpPr>
            <a:spLocks noGrp="1"/>
          </p:cNvSpPr>
          <p:nvPr>
            <p:ph type="sldNum" sz="quarter" idx="12"/>
          </p:nvPr>
        </p:nvSpPr>
        <p:spPr/>
        <p:txBody>
          <a:bodyPr/>
          <a:lstStyle/>
          <a:p>
            <a:fld id="{8F4660BB-D65C-634B-838D-AD265FCEDFF8}" type="slidenum">
              <a:rPr lang="en-US" smtClean="0"/>
              <a:pPr/>
              <a:t>13</a:t>
            </a:fld>
            <a:endParaRPr lang="en-US"/>
          </a:p>
        </p:txBody>
      </p:sp>
    </p:spTree>
    <p:extLst>
      <p:ext uri="{BB962C8B-B14F-4D97-AF65-F5344CB8AC3E}">
        <p14:creationId xmlns:p14="http://schemas.microsoft.com/office/powerpoint/2010/main" val="164974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27928" y="1241778"/>
            <a:ext cx="6147693" cy="4131413"/>
          </a:xfrm>
          <a:prstGeom prst="rect">
            <a:avLst/>
          </a:prstGeom>
        </p:spPr>
      </p:pic>
      <p:sp>
        <p:nvSpPr>
          <p:cNvPr id="2" name="Title 1"/>
          <p:cNvSpPr>
            <a:spLocks noGrp="1"/>
          </p:cNvSpPr>
          <p:nvPr>
            <p:ph type="title"/>
          </p:nvPr>
        </p:nvSpPr>
        <p:spPr/>
        <p:txBody>
          <a:bodyPr>
            <a:normAutofit fontScale="90000"/>
          </a:bodyPr>
          <a:lstStyle/>
          <a:p>
            <a:r>
              <a:rPr lang="en-US" dirty="0"/>
              <a:t>Halo formation in magnetized beams</a:t>
            </a:r>
          </a:p>
        </p:txBody>
      </p:sp>
      <p:sp>
        <p:nvSpPr>
          <p:cNvPr id="3" name="Content Placeholder 2"/>
          <p:cNvSpPr>
            <a:spLocks noGrp="1"/>
          </p:cNvSpPr>
          <p:nvPr>
            <p:ph idx="1"/>
          </p:nvPr>
        </p:nvSpPr>
        <p:spPr>
          <a:xfrm>
            <a:off x="838200" y="1241778"/>
            <a:ext cx="5725701" cy="5023555"/>
          </a:xfrm>
        </p:spPr>
        <p:txBody>
          <a:bodyPr>
            <a:normAutofit lnSpcReduction="10000"/>
          </a:bodyPr>
          <a:lstStyle/>
          <a:p>
            <a:r>
              <a:rPr lang="en-US" dirty="0"/>
              <a:t>Halo could cause beam loss which </a:t>
            </a:r>
            <a:br>
              <a:rPr lang="en-US" dirty="0"/>
            </a:br>
            <a:r>
              <a:rPr lang="en-US" dirty="0"/>
              <a:t>would ultimately limit the average </a:t>
            </a:r>
            <a:br>
              <a:rPr lang="en-US" dirty="0"/>
            </a:br>
            <a:r>
              <a:rPr lang="en-US" dirty="0"/>
              <a:t>current of the ERL cooler</a:t>
            </a:r>
          </a:p>
          <a:p>
            <a:r>
              <a:rPr lang="en-US" dirty="0"/>
              <a:t>Various source of halo (some could be mimicked with laser shaping)</a:t>
            </a:r>
          </a:p>
          <a:p>
            <a:r>
              <a:rPr lang="en-US" dirty="0"/>
              <a:t>Large-dynamical-range diagnostics developed at </a:t>
            </a:r>
            <a:r>
              <a:rPr lang="en-US" dirty="0" err="1"/>
              <a:t>Jlab</a:t>
            </a:r>
            <a:r>
              <a:rPr lang="en-US" dirty="0"/>
              <a:t> (P. Evtushenko </a:t>
            </a:r>
            <a:br>
              <a:rPr lang="en-US" dirty="0"/>
            </a:br>
            <a:r>
              <a:rPr lang="en-US" dirty="0"/>
              <a:t>and J. </a:t>
            </a:r>
            <a:r>
              <a:rPr lang="en-US" dirty="0" err="1"/>
              <a:t>Gubeli</a:t>
            </a:r>
            <a:r>
              <a:rPr lang="en-US" dirty="0"/>
              <a:t>):</a:t>
            </a:r>
          </a:p>
          <a:p>
            <a:pPr lvl="1"/>
            <a:r>
              <a:rPr lang="en-US" dirty="0"/>
              <a:t>Wire scanner with high-dynamical range electronic or PMT (measured projections only)</a:t>
            </a:r>
          </a:p>
          <a:p>
            <a:pPr lvl="1"/>
            <a:r>
              <a:rPr lang="en-US" dirty="0" err="1"/>
              <a:t>YaG:Ce</a:t>
            </a:r>
            <a:r>
              <a:rPr lang="en-US" dirty="0"/>
              <a:t> screen with dual-sensor detection system.</a:t>
            </a:r>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14</a:t>
            </a:fld>
            <a:endParaRPr lang="en-US"/>
          </a:p>
        </p:txBody>
      </p:sp>
      <p:cxnSp>
        <p:nvCxnSpPr>
          <p:cNvPr id="12" name="Straight Arrow Connector 11"/>
          <p:cNvCxnSpPr/>
          <p:nvPr/>
        </p:nvCxnSpPr>
        <p:spPr>
          <a:xfrm flipV="1">
            <a:off x="7481455" y="3370679"/>
            <a:ext cx="914400" cy="765751"/>
          </a:xfrm>
          <a:prstGeom prst="straightConnector1">
            <a:avLst/>
          </a:prstGeom>
          <a:ln w="31750">
            <a:solidFill>
              <a:srgbClr val="FF240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644269" y="3516696"/>
            <a:ext cx="675491" cy="2084796"/>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8944022" y="4656704"/>
            <a:ext cx="3247978" cy="1002343"/>
            <a:chOff x="8755238" y="4872020"/>
            <a:chExt cx="3247978" cy="1002343"/>
          </a:xfrm>
          <a:effectLst>
            <a:outerShdw blurRad="50800" dist="76200" dir="2700000" algn="tl" rotWithShape="0">
              <a:schemeClr val="accent4">
                <a:lumMod val="75000"/>
                <a:alpha val="40000"/>
              </a:schemeClr>
            </a:outerShdw>
          </a:effectLst>
        </p:grpSpPr>
        <p:pic>
          <p:nvPicPr>
            <p:cNvPr id="17" name="Picture 16"/>
            <p:cNvPicPr>
              <a:picLocks noChangeAspect="1"/>
            </p:cNvPicPr>
            <p:nvPr/>
          </p:nvPicPr>
          <p:blipFill>
            <a:blip r:embed="rId3"/>
            <a:stretch>
              <a:fillRect/>
            </a:stretch>
          </p:blipFill>
          <p:spPr>
            <a:xfrm rot="8204596">
              <a:off x="8755238" y="4872020"/>
              <a:ext cx="3247978" cy="1002343"/>
            </a:xfrm>
            <a:prstGeom prst="rect">
              <a:avLst/>
            </a:prstGeom>
          </p:spPr>
        </p:pic>
        <p:grpSp>
          <p:nvGrpSpPr>
            <p:cNvPr id="22" name="Group 21"/>
            <p:cNvGrpSpPr/>
            <p:nvPr/>
          </p:nvGrpSpPr>
          <p:grpSpPr>
            <a:xfrm>
              <a:off x="10374284" y="4987636"/>
              <a:ext cx="565265" cy="550125"/>
              <a:chOff x="10374284" y="4987636"/>
              <a:chExt cx="565265" cy="550125"/>
            </a:xfrm>
            <a:effectLst>
              <a:outerShdw blurRad="50800" dist="76200" dir="2700000" algn="tl" rotWithShape="0">
                <a:srgbClr val="FF0000">
                  <a:alpha val="40000"/>
                </a:srgbClr>
              </a:outerShdw>
            </a:effectLst>
          </p:grpSpPr>
          <p:cxnSp>
            <p:nvCxnSpPr>
              <p:cNvPr id="19" name="Straight Connector 18"/>
              <p:cNvCxnSpPr/>
              <p:nvPr/>
            </p:nvCxnSpPr>
            <p:spPr>
              <a:xfrm flipH="1" flipV="1">
                <a:off x="10374284" y="4987637"/>
                <a:ext cx="2771" cy="5501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0377055" y="4987636"/>
                <a:ext cx="562494"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6" name="Rectangle 39"/>
          <p:cNvSpPr>
            <a:spLocks noChangeArrowheads="1"/>
          </p:cNvSpPr>
          <p:nvPr/>
        </p:nvSpPr>
        <p:spPr bwMode="auto">
          <a:xfrm>
            <a:off x="7290566" y="5465319"/>
            <a:ext cx="23955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chemeClr val="accent2"/>
                </a:solidFill>
              </a:rPr>
              <a:t>wire scanner</a:t>
            </a:r>
            <a:br>
              <a:rPr lang="en-US" altLang="en-US">
                <a:solidFill>
                  <a:schemeClr val="accent2"/>
                </a:solidFill>
              </a:rPr>
            </a:br>
            <a:r>
              <a:rPr lang="en-US" altLang="en-US">
                <a:solidFill>
                  <a:schemeClr val="accent2"/>
                </a:solidFill>
              </a:rPr>
              <a:t>assembly</a:t>
            </a:r>
            <a:endParaRPr lang="en-US" altLang="en-US" dirty="0">
              <a:solidFill>
                <a:schemeClr val="accent2"/>
              </a:solidFill>
            </a:endParaRPr>
          </a:p>
        </p:txBody>
      </p:sp>
      <p:sp>
        <p:nvSpPr>
          <p:cNvPr id="28" name="Rectangle 39"/>
          <p:cNvSpPr>
            <a:spLocks noChangeArrowheads="1"/>
          </p:cNvSpPr>
          <p:nvPr/>
        </p:nvSpPr>
        <p:spPr bwMode="auto">
          <a:xfrm>
            <a:off x="5909211" y="3753554"/>
            <a:ext cx="23955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rgbClr val="FF0000"/>
                </a:solidFill>
              </a:rPr>
              <a:t>YAG </a:t>
            </a:r>
            <a:br>
              <a:rPr lang="en-US" altLang="en-US">
                <a:solidFill>
                  <a:srgbClr val="FF0000"/>
                </a:solidFill>
              </a:rPr>
            </a:br>
            <a:r>
              <a:rPr lang="en-US" altLang="en-US">
                <a:solidFill>
                  <a:srgbClr val="FF0000"/>
                </a:solidFill>
              </a:rPr>
              <a:t>screen</a:t>
            </a:r>
            <a:endParaRPr lang="en-US" altLang="en-US" dirty="0">
              <a:solidFill>
                <a:srgbClr val="FF0000"/>
              </a:solidFill>
            </a:endParaRPr>
          </a:p>
        </p:txBody>
      </p:sp>
      <p:cxnSp>
        <p:nvCxnSpPr>
          <p:cNvPr id="29" name="Straight Connector 28"/>
          <p:cNvCxnSpPr/>
          <p:nvPr/>
        </p:nvCxnSpPr>
        <p:spPr>
          <a:xfrm flipH="1" flipV="1">
            <a:off x="10562401" y="4792115"/>
            <a:ext cx="289141" cy="3314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7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F5ECBF2-8799-094B-BE01-2E02CD47F935}"/>
              </a:ext>
            </a:extLst>
          </p:cNvPr>
          <p:cNvPicPr>
            <a:picLocks noChangeAspect="1"/>
          </p:cNvPicPr>
          <p:nvPr/>
        </p:nvPicPr>
        <p:blipFill>
          <a:blip r:embed="rId2"/>
          <a:stretch>
            <a:fillRect/>
          </a:stretch>
        </p:blipFill>
        <p:spPr>
          <a:xfrm>
            <a:off x="7780450" y="3549899"/>
            <a:ext cx="2045011" cy="1981763"/>
          </a:xfrm>
          <a:prstGeom prst="rect">
            <a:avLst/>
          </a:prstGeom>
        </p:spPr>
      </p:pic>
      <p:pic>
        <p:nvPicPr>
          <p:cNvPr id="10" name="Picture 9"/>
          <p:cNvPicPr>
            <a:picLocks noChangeAspect="1"/>
          </p:cNvPicPr>
          <p:nvPr/>
        </p:nvPicPr>
        <p:blipFill>
          <a:blip r:embed="rId3"/>
          <a:stretch>
            <a:fillRect/>
          </a:stretch>
        </p:blipFill>
        <p:spPr>
          <a:xfrm>
            <a:off x="0" y="5730500"/>
            <a:ext cx="12192000" cy="1119863"/>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Measurement of halo at </a:t>
                </a:r>
                <a14:m>
                  <m:oMath xmlns:m="http://schemas.openxmlformats.org/officeDocument/2006/math">
                    <m:r>
                      <a:rPr lang="en-US" b="1" i="1" smtClean="0">
                        <a:latin typeface="Cambria Math" charset="0"/>
                      </a:rPr>
                      <m:t>∼</m:t>
                    </m:r>
                    <m:r>
                      <a:rPr lang="en-US" b="1" i="1" smtClean="0">
                        <a:latin typeface="Cambria Math" charset="0"/>
                      </a:rPr>
                      <m:t>𝟏</m:t>
                    </m:r>
                    <m:sSup>
                      <m:sSupPr>
                        <m:ctrlPr>
                          <a:rPr lang="en-US" b="1" i="1" smtClean="0">
                            <a:latin typeface="Cambria Math" panose="02040503050406030204" pitchFamily="18" charset="0"/>
                          </a:rPr>
                        </m:ctrlPr>
                      </m:sSupPr>
                      <m:e>
                        <m:r>
                          <a:rPr lang="en-US" b="1" i="1" smtClean="0">
                            <a:latin typeface="Cambria Math" charset="0"/>
                          </a:rPr>
                          <m:t>𝟎</m:t>
                        </m:r>
                      </m:e>
                      <m:sup>
                        <m:r>
                          <a:rPr lang="en-US" b="1" i="1" smtClean="0">
                            <a:latin typeface="Cambria Math" charset="0"/>
                          </a:rPr>
                          <m:t>−</m:t>
                        </m:r>
                        <m:r>
                          <a:rPr lang="en-US" b="1" i="1" smtClean="0">
                            <a:latin typeface="Cambria Math" charset="0"/>
                          </a:rPr>
                          <m:t>𝟔</m:t>
                        </m:r>
                      </m:sup>
                    </m:sSup>
                  </m:oMath>
                </a14:m>
                <a:r>
                  <a:rPr lang="en-US" dirty="0"/>
                  <a:t> fraction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2087" t="-26214" b="-44660"/>
                </a:stretch>
              </a:blipFill>
            </p:spPr>
            <p:txBody>
              <a:bodyPr/>
              <a:lstStyle/>
              <a:p>
                <a:r>
                  <a:rPr lang="en-US">
                    <a:noFill/>
                  </a:rPr>
                  <a:t> </a:t>
                </a:r>
              </a:p>
            </p:txBody>
          </p:sp>
        </mc:Fallback>
      </mc:AlternateContent>
      <p:sp>
        <p:nvSpPr>
          <p:cNvPr id="3" name="Content Placeholder 2"/>
          <p:cNvSpPr>
            <a:spLocks noGrp="1"/>
          </p:cNvSpPr>
          <p:nvPr>
            <p:ph idx="1"/>
          </p:nvPr>
        </p:nvSpPr>
        <p:spPr>
          <a:xfrm>
            <a:off x="838199" y="1241778"/>
            <a:ext cx="6753593" cy="5023555"/>
          </a:xfrm>
        </p:spPr>
        <p:txBody>
          <a:bodyPr/>
          <a:lstStyle/>
          <a:p>
            <a:endParaRPr lang="en-US" dirty="0"/>
          </a:p>
          <a:p>
            <a:endParaRPr lang="en-US" dirty="0"/>
          </a:p>
          <a:p>
            <a:pPr marL="0" indent="0">
              <a:buNone/>
            </a:pPr>
            <a:endParaRPr lang="en-US" dirty="0"/>
          </a:p>
          <a:p>
            <a:endParaRPr lang="en-US" dirty="0"/>
          </a:p>
          <a:p>
            <a:r>
              <a:rPr lang="en-US" dirty="0"/>
              <a:t>LDRD optics will be tested soon (w. DMD)</a:t>
            </a:r>
          </a:p>
          <a:p>
            <a:r>
              <a:rPr lang="en-US" dirty="0"/>
              <a:t>Optics simulation (SRW) </a:t>
            </a:r>
          </a:p>
          <a:p>
            <a:r>
              <a:rPr lang="en-US" dirty="0"/>
              <a:t>Magnetized beam will be transported for 50-70 m and halo diagnosed -- already done (and injected in IOTA) operators error.</a:t>
            </a:r>
          </a:p>
          <a:p>
            <a:pPr marL="0" indent="0">
              <a:buNone/>
            </a:pPr>
            <a:endParaRPr lang="en-US" dirty="0"/>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15</a:t>
            </a:fld>
            <a:endParaRPr lang="en-US"/>
          </a:p>
        </p:txBody>
      </p:sp>
      <p:grpSp>
        <p:nvGrpSpPr>
          <p:cNvPr id="13" name="Group 12"/>
          <p:cNvGrpSpPr/>
          <p:nvPr/>
        </p:nvGrpSpPr>
        <p:grpSpPr>
          <a:xfrm>
            <a:off x="1997785" y="2635376"/>
            <a:ext cx="714895" cy="415636"/>
            <a:chOff x="681644" y="2809702"/>
            <a:chExt cx="714895" cy="415636"/>
          </a:xfrm>
          <a:solidFill>
            <a:schemeClr val="accent4">
              <a:lumMod val="60000"/>
              <a:lumOff val="40000"/>
            </a:schemeClr>
          </a:solidFill>
        </p:grpSpPr>
        <p:sp>
          <p:nvSpPr>
            <p:cNvPr id="12" name="Rectangle 11"/>
            <p:cNvSpPr/>
            <p:nvPr/>
          </p:nvSpPr>
          <p:spPr>
            <a:xfrm>
              <a:off x="1199805" y="2925580"/>
              <a:ext cx="196734" cy="1861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1644" y="2809702"/>
              <a:ext cx="581891" cy="4156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p:nvCxnSpPr>
        <p:spPr>
          <a:xfrm>
            <a:off x="3570276" y="2602125"/>
            <a:ext cx="279862" cy="44888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706648" y="2602125"/>
            <a:ext cx="74815" cy="4955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063502" y="2621525"/>
            <a:ext cx="74815" cy="4955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2696055" y="2854287"/>
            <a:ext cx="3866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902494" y="2607675"/>
            <a:ext cx="74815" cy="4955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a:off x="3222642" y="2290442"/>
            <a:ext cx="1046012" cy="6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rot="5400000">
            <a:off x="3395708" y="1237665"/>
            <a:ext cx="714895" cy="415636"/>
            <a:chOff x="681644" y="2809702"/>
            <a:chExt cx="714895" cy="415636"/>
          </a:xfrm>
          <a:solidFill>
            <a:schemeClr val="accent4">
              <a:lumMod val="75000"/>
            </a:schemeClr>
          </a:solidFill>
        </p:grpSpPr>
        <p:sp>
          <p:nvSpPr>
            <p:cNvPr id="27" name="Rectangle 26"/>
            <p:cNvSpPr/>
            <p:nvPr/>
          </p:nvSpPr>
          <p:spPr>
            <a:xfrm>
              <a:off x="1199805" y="2925580"/>
              <a:ext cx="196734" cy="1861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1644" y="2809702"/>
              <a:ext cx="581891" cy="4156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rot="16200000">
            <a:off x="3703283" y="1845673"/>
            <a:ext cx="74815" cy="4955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474690" y="2768495"/>
            <a:ext cx="45719" cy="1855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8"/>
          <p:cNvSpPr>
            <a:spLocks noChangeArrowheads="1"/>
          </p:cNvSpPr>
          <p:nvPr/>
        </p:nvSpPr>
        <p:spPr bwMode="auto">
          <a:xfrm>
            <a:off x="3600928" y="1256362"/>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chemeClr val="accent2"/>
                </a:solidFill>
              </a:rPr>
              <a:t>CCD #1</a:t>
            </a:r>
          </a:p>
        </p:txBody>
      </p:sp>
      <p:sp>
        <p:nvSpPr>
          <p:cNvPr id="33" name="Rectangle 38"/>
          <p:cNvSpPr>
            <a:spLocks noChangeArrowheads="1"/>
          </p:cNvSpPr>
          <p:nvPr/>
        </p:nvSpPr>
        <p:spPr bwMode="auto">
          <a:xfrm>
            <a:off x="1255024" y="2206012"/>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chemeClr val="accent2"/>
                </a:solidFill>
              </a:rPr>
              <a:t>CCD #2</a:t>
            </a:r>
          </a:p>
        </p:txBody>
      </p:sp>
      <p:sp>
        <p:nvSpPr>
          <p:cNvPr id="34" name="Rectangle 38"/>
          <p:cNvSpPr>
            <a:spLocks noChangeArrowheads="1"/>
          </p:cNvSpPr>
          <p:nvPr/>
        </p:nvSpPr>
        <p:spPr bwMode="auto">
          <a:xfrm>
            <a:off x="4896714" y="2139342"/>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chemeClr val="accent6"/>
                </a:solidFill>
              </a:rPr>
              <a:t>L1</a:t>
            </a:r>
            <a:endParaRPr lang="en-US" altLang="en-US" dirty="0">
              <a:solidFill>
                <a:schemeClr val="accent6"/>
              </a:solidFill>
            </a:endParaRPr>
          </a:p>
        </p:txBody>
      </p:sp>
      <p:sp>
        <p:nvSpPr>
          <p:cNvPr id="35" name="Rectangle 38"/>
          <p:cNvSpPr>
            <a:spLocks noChangeArrowheads="1"/>
          </p:cNvSpPr>
          <p:nvPr/>
        </p:nvSpPr>
        <p:spPr bwMode="auto">
          <a:xfrm>
            <a:off x="3247172" y="2142049"/>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chemeClr val="accent6"/>
                </a:solidFill>
              </a:rPr>
              <a:t>L2</a:t>
            </a:r>
            <a:endParaRPr lang="en-US" altLang="en-US" dirty="0">
              <a:solidFill>
                <a:schemeClr val="accent6"/>
              </a:solidFill>
            </a:endParaRPr>
          </a:p>
        </p:txBody>
      </p:sp>
      <p:sp>
        <p:nvSpPr>
          <p:cNvPr id="36" name="Rectangle 38"/>
          <p:cNvSpPr>
            <a:spLocks noChangeArrowheads="1"/>
          </p:cNvSpPr>
          <p:nvPr/>
        </p:nvSpPr>
        <p:spPr bwMode="auto">
          <a:xfrm>
            <a:off x="2458875" y="1846452"/>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chemeClr val="accent6"/>
                </a:solidFill>
              </a:rPr>
              <a:t>L3</a:t>
            </a:r>
          </a:p>
        </p:txBody>
      </p:sp>
      <p:sp>
        <p:nvSpPr>
          <p:cNvPr id="37" name="Rectangle 38"/>
          <p:cNvSpPr>
            <a:spLocks noChangeArrowheads="1"/>
          </p:cNvSpPr>
          <p:nvPr/>
        </p:nvSpPr>
        <p:spPr bwMode="auto">
          <a:xfrm>
            <a:off x="2114310" y="2249239"/>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chemeClr val="accent6"/>
                </a:solidFill>
              </a:rPr>
              <a:t>L3</a:t>
            </a:r>
            <a:endParaRPr lang="en-US" altLang="en-US" dirty="0">
              <a:solidFill>
                <a:schemeClr val="accent6"/>
              </a:solidFill>
            </a:endParaRPr>
          </a:p>
        </p:txBody>
      </p:sp>
      <p:cxnSp>
        <p:nvCxnSpPr>
          <p:cNvPr id="39" name="Straight Connector 38"/>
          <p:cNvCxnSpPr/>
          <p:nvPr/>
        </p:nvCxnSpPr>
        <p:spPr>
          <a:xfrm flipH="1">
            <a:off x="6230356" y="2539452"/>
            <a:ext cx="659476" cy="624148"/>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Notched Right Arrow 39"/>
          <p:cNvSpPr/>
          <p:nvPr/>
        </p:nvSpPr>
        <p:spPr>
          <a:xfrm rot="5400000">
            <a:off x="5873265" y="2014878"/>
            <a:ext cx="1314584" cy="308506"/>
          </a:xfrm>
          <a:prstGeom prst="notched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8"/>
          <p:cNvSpPr>
            <a:spLocks noChangeArrowheads="1"/>
          </p:cNvSpPr>
          <p:nvPr/>
        </p:nvSpPr>
        <p:spPr bwMode="auto">
          <a:xfrm rot="5400000">
            <a:off x="5982961" y="1802499"/>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ln w="0"/>
                <a:solidFill>
                  <a:schemeClr val="accent1"/>
                </a:solidFill>
                <a:effectLst>
                  <a:outerShdw blurRad="38100" dist="25400" dir="5400000" algn="ctr" rotWithShape="0">
                    <a:srgbClr val="6E747A">
                      <a:alpha val="43000"/>
                    </a:srgbClr>
                  </a:outerShdw>
                </a:effectLst>
              </a:rPr>
              <a:t>e- beam</a:t>
            </a:r>
          </a:p>
        </p:txBody>
      </p:sp>
      <p:sp>
        <p:nvSpPr>
          <p:cNvPr id="42" name="Rectangle 38"/>
          <p:cNvSpPr>
            <a:spLocks noChangeArrowheads="1"/>
          </p:cNvSpPr>
          <p:nvPr/>
        </p:nvSpPr>
        <p:spPr bwMode="auto">
          <a:xfrm>
            <a:off x="2731248" y="2312613"/>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rgbClr val="7030A0"/>
                </a:solidFill>
              </a:rPr>
              <a:t>BS</a:t>
            </a:r>
          </a:p>
        </p:txBody>
      </p:sp>
      <p:sp>
        <p:nvSpPr>
          <p:cNvPr id="43" name="Rectangle 38"/>
          <p:cNvSpPr>
            <a:spLocks noChangeArrowheads="1"/>
          </p:cNvSpPr>
          <p:nvPr/>
        </p:nvSpPr>
        <p:spPr bwMode="auto">
          <a:xfrm>
            <a:off x="2561688" y="2917011"/>
            <a:ext cx="1694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a:solidFill>
                  <a:srgbClr val="FF2B2E"/>
                </a:solidFill>
              </a:rPr>
              <a:t>mask</a:t>
            </a:r>
            <a:endParaRPr lang="en-US" altLang="en-US" dirty="0">
              <a:solidFill>
                <a:srgbClr val="FF2B2E"/>
              </a:solidFill>
            </a:endParaRPr>
          </a:p>
        </p:txBody>
      </p:sp>
      <p:pic>
        <p:nvPicPr>
          <p:cNvPr id="14" name="Picture 13">
            <a:extLst>
              <a:ext uri="{FF2B5EF4-FFF2-40B4-BE49-F238E27FC236}">
                <a16:creationId xmlns:a16="http://schemas.microsoft.com/office/drawing/2014/main" id="{DD5661F5-02A6-F643-AA2C-2A1BF7474E87}"/>
              </a:ext>
            </a:extLst>
          </p:cNvPr>
          <p:cNvPicPr>
            <a:picLocks noChangeAspect="1"/>
          </p:cNvPicPr>
          <p:nvPr/>
        </p:nvPicPr>
        <p:blipFill>
          <a:blip r:embed="rId5"/>
          <a:stretch>
            <a:fillRect/>
          </a:stretch>
        </p:blipFill>
        <p:spPr>
          <a:xfrm>
            <a:off x="10014118" y="3536933"/>
            <a:ext cx="2045010" cy="1961964"/>
          </a:xfrm>
          <a:prstGeom prst="rect">
            <a:avLst/>
          </a:prstGeom>
        </p:spPr>
      </p:pic>
      <p:sp>
        <p:nvSpPr>
          <p:cNvPr id="18" name="TextBox 17">
            <a:extLst>
              <a:ext uri="{FF2B5EF4-FFF2-40B4-BE49-F238E27FC236}">
                <a16:creationId xmlns:a16="http://schemas.microsoft.com/office/drawing/2014/main" id="{E4DCBBC7-F597-A047-99F0-28149C2DD8BC}"/>
              </a:ext>
            </a:extLst>
          </p:cNvPr>
          <p:cNvSpPr txBox="1"/>
          <p:nvPr/>
        </p:nvSpPr>
        <p:spPr>
          <a:xfrm>
            <a:off x="8458361" y="5564428"/>
            <a:ext cx="3047309" cy="369332"/>
          </a:xfrm>
          <a:prstGeom prst="rect">
            <a:avLst/>
          </a:prstGeom>
          <a:noFill/>
        </p:spPr>
        <p:txBody>
          <a:bodyPr wrap="none" rtlCol="0">
            <a:spAutoFit/>
          </a:bodyPr>
          <a:lstStyle/>
          <a:p>
            <a:r>
              <a:rPr lang="en-US" dirty="0"/>
              <a:t>(adapted from R. </a:t>
            </a:r>
            <a:r>
              <a:rPr lang="en-US" dirty="0" err="1"/>
              <a:t>Fiorito</a:t>
            </a:r>
            <a:r>
              <a:rPr lang="en-US" dirty="0"/>
              <a:t> UMD)</a:t>
            </a:r>
          </a:p>
        </p:txBody>
      </p:sp>
      <p:pic>
        <p:nvPicPr>
          <p:cNvPr id="22" name="Picture 21">
            <a:extLst>
              <a:ext uri="{FF2B5EF4-FFF2-40B4-BE49-F238E27FC236}">
                <a16:creationId xmlns:a16="http://schemas.microsoft.com/office/drawing/2014/main" id="{FCF7E971-DE7C-7249-81EA-DB4E6EEC7B40}"/>
              </a:ext>
            </a:extLst>
          </p:cNvPr>
          <p:cNvPicPr>
            <a:picLocks noChangeAspect="1"/>
          </p:cNvPicPr>
          <p:nvPr/>
        </p:nvPicPr>
        <p:blipFill>
          <a:blip r:embed="rId6"/>
          <a:stretch>
            <a:fillRect/>
          </a:stretch>
        </p:blipFill>
        <p:spPr>
          <a:xfrm>
            <a:off x="7904018" y="1117521"/>
            <a:ext cx="3089716" cy="2311479"/>
          </a:xfrm>
          <a:prstGeom prst="rect">
            <a:avLst/>
          </a:prstGeom>
        </p:spPr>
      </p:pic>
      <p:sp>
        <p:nvSpPr>
          <p:cNvPr id="23" name="Oval 22">
            <a:extLst>
              <a:ext uri="{FF2B5EF4-FFF2-40B4-BE49-F238E27FC236}">
                <a16:creationId xmlns:a16="http://schemas.microsoft.com/office/drawing/2014/main" id="{2E465676-B47D-EF41-BFDF-ACA7D51358E7}"/>
              </a:ext>
            </a:extLst>
          </p:cNvPr>
          <p:cNvSpPr/>
          <p:nvPr/>
        </p:nvSpPr>
        <p:spPr>
          <a:xfrm>
            <a:off x="10570464" y="2667186"/>
            <a:ext cx="783336" cy="804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38">
            <a:extLst>
              <a:ext uri="{FF2B5EF4-FFF2-40B4-BE49-F238E27FC236}">
                <a16:creationId xmlns:a16="http://schemas.microsoft.com/office/drawing/2014/main" id="{B76A9C18-D6E7-454E-8251-D3E157F0D10D}"/>
              </a:ext>
            </a:extLst>
          </p:cNvPr>
          <p:cNvSpPr>
            <a:spLocks noChangeArrowheads="1"/>
          </p:cNvSpPr>
          <p:nvPr/>
        </p:nvSpPr>
        <p:spPr bwMode="auto">
          <a:xfrm>
            <a:off x="7970800" y="4880466"/>
            <a:ext cx="1694682" cy="400110"/>
          </a:xfrm>
          <a:prstGeom prst="rect">
            <a:avLst/>
          </a:prstGeom>
          <a:solidFill>
            <a:schemeClr val="tx1"/>
          </a:solidFill>
          <a:ln>
            <a:noFill/>
          </a:ln>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chemeClr val="accent2"/>
                </a:solidFill>
              </a:rPr>
              <a:t>CCD #1</a:t>
            </a:r>
          </a:p>
        </p:txBody>
      </p:sp>
      <p:sp>
        <p:nvSpPr>
          <p:cNvPr id="56" name="Rectangle 38">
            <a:extLst>
              <a:ext uri="{FF2B5EF4-FFF2-40B4-BE49-F238E27FC236}">
                <a16:creationId xmlns:a16="http://schemas.microsoft.com/office/drawing/2014/main" id="{A0469016-2D58-1646-98CF-2EC3201A71CA}"/>
              </a:ext>
            </a:extLst>
          </p:cNvPr>
          <p:cNvSpPr>
            <a:spLocks noChangeArrowheads="1"/>
          </p:cNvSpPr>
          <p:nvPr/>
        </p:nvSpPr>
        <p:spPr bwMode="auto">
          <a:xfrm>
            <a:off x="10313647" y="4880466"/>
            <a:ext cx="1694682" cy="400110"/>
          </a:xfrm>
          <a:prstGeom prst="rect">
            <a:avLst/>
          </a:prstGeom>
          <a:solidFill>
            <a:schemeClr val="tx1"/>
          </a:solidFill>
          <a:ln>
            <a:noFill/>
          </a:ln>
          <a:extLst/>
        </p:spPr>
        <p:txBody>
          <a:bodyPr wrap="square">
            <a:spAutoFit/>
          </a:bodyPr>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r>
              <a:rPr lang="en-US" altLang="en-US" dirty="0">
                <a:solidFill>
                  <a:schemeClr val="accent2"/>
                </a:solidFill>
              </a:rPr>
              <a:t>CCD #2</a:t>
            </a:r>
          </a:p>
        </p:txBody>
      </p:sp>
      <p:sp>
        <p:nvSpPr>
          <p:cNvPr id="57" name="TextBox 56">
            <a:extLst>
              <a:ext uri="{FF2B5EF4-FFF2-40B4-BE49-F238E27FC236}">
                <a16:creationId xmlns:a16="http://schemas.microsoft.com/office/drawing/2014/main" id="{7B45EECB-6189-5F4F-84E1-6697D9E294DA}"/>
              </a:ext>
            </a:extLst>
          </p:cNvPr>
          <p:cNvSpPr txBox="1"/>
          <p:nvPr/>
        </p:nvSpPr>
        <p:spPr>
          <a:xfrm>
            <a:off x="1498513" y="1336883"/>
            <a:ext cx="1500112" cy="584775"/>
          </a:xfrm>
          <a:prstGeom prst="rect">
            <a:avLst/>
          </a:prstGeom>
          <a:noFill/>
        </p:spPr>
        <p:txBody>
          <a:bodyPr wrap="square" rtlCol="0">
            <a:spAutoFit/>
          </a:bodyPr>
          <a:lstStyle/>
          <a:p>
            <a:pPr algn="ctr"/>
            <a:r>
              <a:rPr lang="en-US" sz="1600" i="1" dirty="0">
                <a:solidFill>
                  <a:schemeClr val="accent1"/>
                </a:solidFill>
              </a:rPr>
              <a:t>CONCEPTUAL </a:t>
            </a:r>
            <a:br>
              <a:rPr lang="en-US" sz="1600" i="1" dirty="0">
                <a:solidFill>
                  <a:schemeClr val="accent1"/>
                </a:solidFill>
              </a:rPr>
            </a:br>
            <a:r>
              <a:rPr lang="en-US" sz="1600" i="1" dirty="0">
                <a:solidFill>
                  <a:schemeClr val="accent1"/>
                </a:solidFill>
              </a:rPr>
              <a:t>SCHEMATICS</a:t>
            </a:r>
          </a:p>
        </p:txBody>
      </p:sp>
      <p:sp>
        <p:nvSpPr>
          <p:cNvPr id="58" name="TextBox 57">
            <a:extLst>
              <a:ext uri="{FF2B5EF4-FFF2-40B4-BE49-F238E27FC236}">
                <a16:creationId xmlns:a16="http://schemas.microsoft.com/office/drawing/2014/main" id="{B7351E87-B2B2-BA47-A73B-78BBB6609F3F}"/>
              </a:ext>
            </a:extLst>
          </p:cNvPr>
          <p:cNvSpPr txBox="1"/>
          <p:nvPr/>
        </p:nvSpPr>
        <p:spPr>
          <a:xfrm>
            <a:off x="10395752" y="1096340"/>
            <a:ext cx="1632070" cy="830997"/>
          </a:xfrm>
          <a:prstGeom prst="rect">
            <a:avLst/>
          </a:prstGeom>
          <a:noFill/>
        </p:spPr>
        <p:txBody>
          <a:bodyPr wrap="square" rtlCol="0">
            <a:spAutoFit/>
          </a:bodyPr>
          <a:lstStyle/>
          <a:p>
            <a:pPr algn="ctr"/>
            <a:r>
              <a:rPr lang="en-US" sz="1600" b="1" i="1" dirty="0">
                <a:solidFill>
                  <a:schemeClr val="accent2"/>
                </a:solidFill>
              </a:rPr>
              <a:t>Digital-micro-mirror (DMD)</a:t>
            </a:r>
          </a:p>
          <a:p>
            <a:pPr algn="ctr"/>
            <a:r>
              <a:rPr lang="en-US" sz="1600" b="1" i="1" dirty="0">
                <a:solidFill>
                  <a:schemeClr val="accent2"/>
                </a:solidFill>
              </a:rPr>
              <a:t>development. kit</a:t>
            </a:r>
          </a:p>
        </p:txBody>
      </p:sp>
    </p:spTree>
    <p:extLst>
      <p:ext uri="{BB962C8B-B14F-4D97-AF65-F5344CB8AC3E}">
        <p14:creationId xmlns:p14="http://schemas.microsoft.com/office/powerpoint/2010/main" val="1307810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a:t>
            </a:r>
          </a:p>
        </p:txBody>
      </p:sp>
      <p:sp>
        <p:nvSpPr>
          <p:cNvPr id="3" name="Content Placeholder 2"/>
          <p:cNvSpPr>
            <a:spLocks noGrp="1"/>
          </p:cNvSpPr>
          <p:nvPr>
            <p:ph idx="1"/>
          </p:nvPr>
        </p:nvSpPr>
        <p:spPr>
          <a:xfrm>
            <a:off x="500061" y="1520686"/>
            <a:ext cx="10438872" cy="4880819"/>
          </a:xfrm>
        </p:spPr>
        <p:txBody>
          <a:bodyPr>
            <a:normAutofit fontScale="92500" lnSpcReduction="10000"/>
          </a:bodyPr>
          <a:lstStyle/>
          <a:p>
            <a:pPr marL="514350" lvl="0" indent="-514350">
              <a:buFont typeface="+mj-lt"/>
              <a:buAutoNum type="arabicPeriod"/>
            </a:pPr>
            <a:r>
              <a:rPr lang="en-US" dirty="0"/>
              <a:t>High-charge magnetized beam:</a:t>
            </a:r>
          </a:p>
          <a:p>
            <a:pPr marL="914400" lvl="1" indent="-457200">
              <a:buFont typeface="+mj-lt"/>
              <a:buAutoNum type="alphaLcPeriod"/>
            </a:pPr>
            <a:r>
              <a:rPr lang="en-US" dirty="0"/>
              <a:t>Simulation of 3.2 </a:t>
            </a:r>
            <a:r>
              <a:rPr lang="en-US" dirty="0" err="1"/>
              <a:t>nC</a:t>
            </a:r>
            <a:r>
              <a:rPr lang="en-US" dirty="0"/>
              <a:t> magnetized beam with parameters consistent with JLEIC mostly done; need to understand limiting effects associated with mapping into conventional emittances (flat-beam transform).</a:t>
            </a:r>
          </a:p>
          <a:p>
            <a:pPr marL="914400" lvl="1" indent="-457200">
              <a:buFont typeface="+mj-lt"/>
              <a:buAutoNum type="alphaLcPeriod"/>
            </a:pPr>
            <a:r>
              <a:rPr lang="en-US" dirty="0"/>
              <a:t>Simulations of transport of magnetized beams started. </a:t>
            </a:r>
          </a:p>
          <a:p>
            <a:pPr marL="914400" lvl="1" indent="-457200">
              <a:buFont typeface="+mj-lt"/>
              <a:buAutoNum type="alphaLcPeriod"/>
            </a:pPr>
            <a:r>
              <a:rPr lang="en-US" dirty="0"/>
              <a:t>Beam experiment on magnetized-beam; analysis + comparison with simulation just started.</a:t>
            </a:r>
          </a:p>
          <a:p>
            <a:pPr marL="514350" lvl="0" indent="-514350">
              <a:buFont typeface="+mj-lt"/>
              <a:buAutoNum type="arabicPeriod"/>
            </a:pPr>
            <a:r>
              <a:rPr lang="en-US" dirty="0"/>
              <a:t>High-current magnetized beams</a:t>
            </a:r>
          </a:p>
          <a:p>
            <a:pPr marL="914400" lvl="1" indent="-457200">
              <a:buFont typeface="+mj-lt"/>
              <a:buAutoNum type="alphaLcPeriod"/>
            </a:pPr>
            <a:r>
              <a:rPr lang="en-US" dirty="0"/>
              <a:t>Possible locations for the LDRD identified, </a:t>
            </a:r>
          </a:p>
          <a:p>
            <a:pPr marL="914400" lvl="1" indent="-457200">
              <a:buFont typeface="+mj-lt"/>
              <a:buAutoNum type="alphaLcPeriod"/>
            </a:pPr>
            <a:r>
              <a:rPr lang="en-US" dirty="0"/>
              <a:t>LDRD optics designed and to be tested soon</a:t>
            </a:r>
          </a:p>
          <a:p>
            <a:pPr marL="457200" indent="-457200">
              <a:buFont typeface="+mj-lt"/>
              <a:buAutoNum type="arabicPeriod"/>
            </a:pPr>
            <a:r>
              <a:rPr lang="en-US" dirty="0"/>
              <a:t>Next running period (August) will focus on parametric studies on magnetized beam and halo formation (we expect more shifts given that all the operation subtilties associated with switching IOTA to FAST </a:t>
            </a:r>
            <a:r>
              <a:rPr lang="en-US" dirty="0" err="1"/>
              <a:t>linac</a:t>
            </a:r>
            <a:r>
              <a:rPr lang="en-US" dirty="0"/>
              <a:t> are now worked out)</a:t>
            </a:r>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16</a:t>
            </a:fld>
            <a:endParaRPr lang="en-US"/>
          </a:p>
        </p:txBody>
      </p:sp>
      <p:sp>
        <p:nvSpPr>
          <p:cNvPr id="8" name="Content Placeholder 2"/>
          <p:cNvSpPr txBox="1">
            <a:spLocks/>
          </p:cNvSpPr>
          <p:nvPr/>
        </p:nvSpPr>
        <p:spPr>
          <a:xfrm>
            <a:off x="6172201" y="1319411"/>
            <a:ext cx="5581497" cy="1759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87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Introduction/Motivation</a:t>
            </a:r>
          </a:p>
        </p:txBody>
      </p:sp>
      <p:sp>
        <p:nvSpPr>
          <p:cNvPr id="3" name="Content Placeholder 2"/>
          <p:cNvSpPr>
            <a:spLocks noGrp="1"/>
          </p:cNvSpPr>
          <p:nvPr>
            <p:ph idx="1"/>
          </p:nvPr>
        </p:nvSpPr>
        <p:spPr>
          <a:xfrm>
            <a:off x="838200" y="1241777"/>
            <a:ext cx="9785465" cy="5023555"/>
          </a:xfrm>
        </p:spPr>
        <p:txBody>
          <a:bodyPr>
            <a:normAutofit/>
          </a:bodyPr>
          <a:lstStyle/>
          <a:p>
            <a:pPr lvl="0"/>
            <a:r>
              <a:rPr lang="en-US" dirty="0"/>
              <a:t>High-charge magnetized beam:</a:t>
            </a:r>
          </a:p>
          <a:p>
            <a:pPr lvl="1"/>
            <a:r>
              <a:rPr lang="en-US" dirty="0"/>
              <a:t>Production of high-charge (3.2 </a:t>
            </a:r>
            <a:r>
              <a:rPr lang="en-US" dirty="0" err="1"/>
              <a:t>nC</a:t>
            </a:r>
            <a:r>
              <a:rPr lang="en-US" dirty="0"/>
              <a:t>) magnetized beam </a:t>
            </a:r>
          </a:p>
          <a:p>
            <a:pPr lvl="1"/>
            <a:r>
              <a:rPr lang="en-US" dirty="0"/>
              <a:t>characterization of magnetization</a:t>
            </a:r>
          </a:p>
          <a:p>
            <a:pPr lvl="1"/>
            <a:r>
              <a:rPr lang="en-US" dirty="0"/>
              <a:t>Transport + manipulation over long beamline including use of locally non-symmetric optics</a:t>
            </a:r>
          </a:p>
          <a:p>
            <a:pPr lvl="0"/>
            <a:r>
              <a:rPr lang="en-US" dirty="0"/>
              <a:t>High-current magnetized beams </a:t>
            </a:r>
            <a:r>
              <a:rPr lang="en-US" b="1" dirty="0"/>
              <a:t>→</a:t>
            </a:r>
            <a:r>
              <a:rPr lang="en-US" dirty="0"/>
              <a:t> understanding halo</a:t>
            </a:r>
          </a:p>
          <a:p>
            <a:pPr lvl="1"/>
            <a:r>
              <a:rPr lang="en-US" dirty="0"/>
              <a:t>Explore halo formation in magnetized beam using a long-dynamical range diagnostics (LDRD)</a:t>
            </a:r>
          </a:p>
          <a:p>
            <a:pPr lvl="0"/>
            <a:r>
              <a:rPr lang="en-US" dirty="0"/>
              <a:t>New merger concept:</a:t>
            </a:r>
          </a:p>
          <a:p>
            <a:pPr lvl="1"/>
            <a:r>
              <a:rPr lang="en-US" dirty="0"/>
              <a:t>Tests of merger concept combining RF deflector and magnetic coil proposed by A. Hutton -- augmenting recent test at Cornell. </a:t>
            </a:r>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2</a:t>
            </a:fld>
            <a:endParaRPr lang="en-US"/>
          </a:p>
        </p:txBody>
      </p:sp>
    </p:spTree>
    <p:extLst>
      <p:ext uri="{BB962C8B-B14F-4D97-AF65-F5344CB8AC3E}">
        <p14:creationId xmlns:p14="http://schemas.microsoft.com/office/powerpoint/2010/main" val="69922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267"/>
          <p:cNvPicPr>
            <a:picLocks noChangeAspect="1"/>
          </p:cNvPicPr>
          <p:nvPr/>
        </p:nvPicPr>
        <p:blipFill>
          <a:blip r:embed="rId3"/>
          <a:stretch>
            <a:fillRect/>
          </a:stretch>
        </p:blipFill>
        <p:spPr>
          <a:xfrm rot="1563276">
            <a:off x="6126355" y="1917305"/>
            <a:ext cx="775212" cy="417287"/>
          </a:xfrm>
          <a:prstGeom prst="rect">
            <a:avLst/>
          </a:prstGeom>
        </p:spPr>
      </p:pic>
      <p:sp>
        <p:nvSpPr>
          <p:cNvPr id="2" name="Title 1"/>
          <p:cNvSpPr>
            <a:spLocks noGrp="1"/>
          </p:cNvSpPr>
          <p:nvPr>
            <p:ph type="title"/>
          </p:nvPr>
        </p:nvSpPr>
        <p:spPr/>
        <p:txBody>
          <a:bodyPr>
            <a:normAutofit fontScale="90000"/>
          </a:bodyPr>
          <a:lstStyle/>
          <a:p>
            <a:r>
              <a:rPr lang="en-US" dirty="0"/>
              <a:t>The FAST facility infrastructure</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3</a:t>
            </a:fld>
            <a:endParaRPr lang="en-US"/>
          </a:p>
        </p:txBody>
      </p:sp>
      <p:grpSp>
        <p:nvGrpSpPr>
          <p:cNvPr id="9" name="Group 272"/>
          <p:cNvGrpSpPr>
            <a:grpSpLocks/>
          </p:cNvGrpSpPr>
          <p:nvPr/>
        </p:nvGrpSpPr>
        <p:grpSpPr bwMode="auto">
          <a:xfrm>
            <a:off x="780260" y="1989861"/>
            <a:ext cx="482912" cy="227037"/>
            <a:chOff x="2736" y="2256"/>
            <a:chExt cx="2112" cy="624"/>
          </a:xfrm>
          <a:solidFill>
            <a:srgbClr val="937333"/>
          </a:solidFill>
        </p:grpSpPr>
        <p:sp>
          <p:nvSpPr>
            <p:cNvPr id="10"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11"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12"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13"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14"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15"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16"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17"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18"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19"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20" name="Group 272"/>
          <p:cNvGrpSpPr>
            <a:grpSpLocks/>
          </p:cNvGrpSpPr>
          <p:nvPr/>
        </p:nvGrpSpPr>
        <p:grpSpPr bwMode="auto">
          <a:xfrm>
            <a:off x="1312092" y="1989861"/>
            <a:ext cx="482912" cy="227037"/>
            <a:chOff x="2736" y="2256"/>
            <a:chExt cx="2112" cy="624"/>
          </a:xfrm>
          <a:solidFill>
            <a:srgbClr val="937333"/>
          </a:solidFill>
        </p:grpSpPr>
        <p:sp>
          <p:nvSpPr>
            <p:cNvPr id="21"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22"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23"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24"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25"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26"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27"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28"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29"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30"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cxnSp>
        <p:nvCxnSpPr>
          <p:cNvPr id="31" name="Straight Arrow Connector 30"/>
          <p:cNvCxnSpPr/>
          <p:nvPr/>
        </p:nvCxnSpPr>
        <p:spPr>
          <a:xfrm>
            <a:off x="1795004" y="2103380"/>
            <a:ext cx="311664" cy="9388"/>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2728502" y="1989861"/>
            <a:ext cx="1499343" cy="229408"/>
            <a:chOff x="2737864" y="772140"/>
            <a:chExt cx="1850552" cy="229408"/>
          </a:xfrm>
          <a:effectLst/>
        </p:grpSpPr>
        <p:grpSp>
          <p:nvGrpSpPr>
            <p:cNvPr id="33" name="Group 272"/>
            <p:cNvGrpSpPr>
              <a:grpSpLocks/>
            </p:cNvGrpSpPr>
            <p:nvPr/>
          </p:nvGrpSpPr>
          <p:grpSpPr bwMode="auto">
            <a:xfrm>
              <a:off x="2737864" y="772140"/>
              <a:ext cx="482912" cy="227037"/>
              <a:chOff x="2736" y="2256"/>
              <a:chExt cx="2112" cy="624"/>
            </a:xfrm>
            <a:solidFill>
              <a:srgbClr val="937333"/>
            </a:solidFill>
          </p:grpSpPr>
          <p:sp>
            <p:nvSpPr>
              <p:cNvPr id="67"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68"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69"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70"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71"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72"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73"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74"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75"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76"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34" name="Group 272"/>
            <p:cNvGrpSpPr>
              <a:grpSpLocks/>
            </p:cNvGrpSpPr>
            <p:nvPr/>
          </p:nvGrpSpPr>
          <p:grpSpPr bwMode="auto">
            <a:xfrm>
              <a:off x="4105504" y="774511"/>
              <a:ext cx="482912" cy="227037"/>
              <a:chOff x="2736" y="2256"/>
              <a:chExt cx="2112" cy="624"/>
            </a:xfrm>
            <a:solidFill>
              <a:srgbClr val="937333"/>
            </a:solidFill>
          </p:grpSpPr>
          <p:sp>
            <p:nvSpPr>
              <p:cNvPr id="57"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58"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59"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60"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61"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62"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63"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64"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65"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66"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35" name="Group 272"/>
            <p:cNvGrpSpPr>
              <a:grpSpLocks/>
            </p:cNvGrpSpPr>
            <p:nvPr/>
          </p:nvGrpSpPr>
          <p:grpSpPr bwMode="auto">
            <a:xfrm>
              <a:off x="3653822" y="772140"/>
              <a:ext cx="482912" cy="227037"/>
              <a:chOff x="2736" y="2256"/>
              <a:chExt cx="2112" cy="624"/>
            </a:xfrm>
            <a:solidFill>
              <a:srgbClr val="937333"/>
            </a:solidFill>
          </p:grpSpPr>
          <p:sp>
            <p:nvSpPr>
              <p:cNvPr id="47"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48"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49"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50"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51"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52"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53"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54"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55"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56"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36" name="Group 272"/>
            <p:cNvGrpSpPr>
              <a:grpSpLocks/>
            </p:cNvGrpSpPr>
            <p:nvPr/>
          </p:nvGrpSpPr>
          <p:grpSpPr bwMode="auto">
            <a:xfrm>
              <a:off x="3191730" y="772140"/>
              <a:ext cx="482912" cy="227037"/>
              <a:chOff x="2736" y="2256"/>
              <a:chExt cx="2112" cy="624"/>
            </a:xfrm>
            <a:solidFill>
              <a:srgbClr val="937333"/>
            </a:solidFill>
          </p:grpSpPr>
          <p:sp>
            <p:nvSpPr>
              <p:cNvPr id="37"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38"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39"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40"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41"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42"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43"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44"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45"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46"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grpSp>
        <p:nvGrpSpPr>
          <p:cNvPr id="77" name="Group 76"/>
          <p:cNvGrpSpPr/>
          <p:nvPr/>
        </p:nvGrpSpPr>
        <p:grpSpPr>
          <a:xfrm>
            <a:off x="4196615" y="1986467"/>
            <a:ext cx="1499343" cy="229408"/>
            <a:chOff x="2737864" y="772140"/>
            <a:chExt cx="1850552" cy="229408"/>
          </a:xfrm>
          <a:effectLst/>
        </p:grpSpPr>
        <p:grpSp>
          <p:nvGrpSpPr>
            <p:cNvPr id="78" name="Group 272"/>
            <p:cNvGrpSpPr>
              <a:grpSpLocks/>
            </p:cNvGrpSpPr>
            <p:nvPr/>
          </p:nvGrpSpPr>
          <p:grpSpPr bwMode="auto">
            <a:xfrm>
              <a:off x="2737864" y="772140"/>
              <a:ext cx="482912" cy="227037"/>
              <a:chOff x="2736" y="2256"/>
              <a:chExt cx="2112" cy="624"/>
            </a:xfrm>
            <a:solidFill>
              <a:srgbClr val="937333"/>
            </a:solidFill>
          </p:grpSpPr>
          <p:sp>
            <p:nvSpPr>
              <p:cNvPr id="112"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113"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114"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115"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116"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117"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118"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119"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120"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121"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79" name="Group 272"/>
            <p:cNvGrpSpPr>
              <a:grpSpLocks/>
            </p:cNvGrpSpPr>
            <p:nvPr/>
          </p:nvGrpSpPr>
          <p:grpSpPr bwMode="auto">
            <a:xfrm>
              <a:off x="4105504" y="774511"/>
              <a:ext cx="482912" cy="227037"/>
              <a:chOff x="2736" y="2256"/>
              <a:chExt cx="2112" cy="624"/>
            </a:xfrm>
            <a:solidFill>
              <a:srgbClr val="937333"/>
            </a:solidFill>
          </p:grpSpPr>
          <p:sp>
            <p:nvSpPr>
              <p:cNvPr id="102"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103"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104"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105"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106"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107"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108"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109"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110"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111"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80" name="Group 272"/>
            <p:cNvGrpSpPr>
              <a:grpSpLocks/>
            </p:cNvGrpSpPr>
            <p:nvPr/>
          </p:nvGrpSpPr>
          <p:grpSpPr bwMode="auto">
            <a:xfrm>
              <a:off x="3653822" y="772140"/>
              <a:ext cx="482912" cy="227037"/>
              <a:chOff x="2736" y="2256"/>
              <a:chExt cx="2112" cy="624"/>
            </a:xfrm>
            <a:solidFill>
              <a:srgbClr val="937333"/>
            </a:solidFill>
          </p:grpSpPr>
          <p:sp>
            <p:nvSpPr>
              <p:cNvPr id="92"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93"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94"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95"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96"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97"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98"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99"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100"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101"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nvGrpSpPr>
            <p:cNvPr id="81" name="Group 272"/>
            <p:cNvGrpSpPr>
              <a:grpSpLocks/>
            </p:cNvGrpSpPr>
            <p:nvPr/>
          </p:nvGrpSpPr>
          <p:grpSpPr bwMode="auto">
            <a:xfrm>
              <a:off x="3191730" y="772140"/>
              <a:ext cx="482912" cy="227037"/>
              <a:chOff x="2736" y="2256"/>
              <a:chExt cx="2112" cy="624"/>
            </a:xfrm>
            <a:solidFill>
              <a:srgbClr val="937333"/>
            </a:solidFill>
          </p:grpSpPr>
          <p:sp>
            <p:nvSpPr>
              <p:cNvPr id="82" name="Oval 273"/>
              <p:cNvSpPr>
                <a:spLocks noChangeArrowheads="1"/>
              </p:cNvSpPr>
              <p:nvPr/>
            </p:nvSpPr>
            <p:spPr bwMode="auto">
              <a:xfrm>
                <a:off x="2928" y="2256"/>
                <a:ext cx="192" cy="624"/>
              </a:xfrm>
              <a:prstGeom prst="ellipse">
                <a:avLst/>
              </a:prstGeom>
              <a:grpFill/>
              <a:ln w="38100">
                <a:noFill/>
                <a:round/>
                <a:headEnd/>
                <a:tailEnd/>
              </a:ln>
              <a:extLst/>
            </p:spPr>
            <p:txBody>
              <a:bodyPr wrap="none" anchor="ctr"/>
              <a:lstStyle/>
              <a:p>
                <a:pPr>
                  <a:defRPr/>
                </a:pPr>
                <a:endParaRPr lang="en-US"/>
              </a:p>
            </p:txBody>
          </p:sp>
          <p:sp>
            <p:nvSpPr>
              <p:cNvPr id="83" name="Oval 274"/>
              <p:cNvSpPr>
                <a:spLocks noChangeArrowheads="1"/>
              </p:cNvSpPr>
              <p:nvPr/>
            </p:nvSpPr>
            <p:spPr bwMode="auto">
              <a:xfrm>
                <a:off x="3120" y="2256"/>
                <a:ext cx="192" cy="624"/>
              </a:xfrm>
              <a:prstGeom prst="ellipse">
                <a:avLst/>
              </a:prstGeom>
              <a:grpFill/>
              <a:ln w="38100">
                <a:noFill/>
                <a:round/>
                <a:headEnd/>
                <a:tailEnd/>
              </a:ln>
              <a:extLst/>
            </p:spPr>
            <p:txBody>
              <a:bodyPr wrap="none" anchor="ctr"/>
              <a:lstStyle/>
              <a:p>
                <a:pPr>
                  <a:defRPr/>
                </a:pPr>
                <a:endParaRPr lang="en-US"/>
              </a:p>
            </p:txBody>
          </p:sp>
          <p:sp>
            <p:nvSpPr>
              <p:cNvPr id="84" name="Oval 275"/>
              <p:cNvSpPr>
                <a:spLocks noChangeArrowheads="1"/>
              </p:cNvSpPr>
              <p:nvPr/>
            </p:nvSpPr>
            <p:spPr bwMode="auto">
              <a:xfrm>
                <a:off x="3312" y="2256"/>
                <a:ext cx="192" cy="624"/>
              </a:xfrm>
              <a:prstGeom prst="ellipse">
                <a:avLst/>
              </a:prstGeom>
              <a:grpFill/>
              <a:ln w="38100">
                <a:noFill/>
                <a:round/>
                <a:headEnd/>
                <a:tailEnd/>
              </a:ln>
              <a:extLst/>
            </p:spPr>
            <p:txBody>
              <a:bodyPr wrap="none" anchor="ctr"/>
              <a:lstStyle/>
              <a:p>
                <a:pPr>
                  <a:defRPr/>
                </a:pPr>
                <a:endParaRPr lang="en-US"/>
              </a:p>
            </p:txBody>
          </p:sp>
          <p:sp>
            <p:nvSpPr>
              <p:cNvPr id="85" name="Oval 276"/>
              <p:cNvSpPr>
                <a:spLocks noChangeArrowheads="1"/>
              </p:cNvSpPr>
              <p:nvPr/>
            </p:nvSpPr>
            <p:spPr bwMode="auto">
              <a:xfrm>
                <a:off x="3504" y="2256"/>
                <a:ext cx="192" cy="624"/>
              </a:xfrm>
              <a:prstGeom prst="ellipse">
                <a:avLst/>
              </a:prstGeom>
              <a:grpFill/>
              <a:ln w="38100">
                <a:noFill/>
                <a:round/>
                <a:headEnd/>
                <a:tailEnd/>
              </a:ln>
              <a:extLst/>
            </p:spPr>
            <p:txBody>
              <a:bodyPr wrap="none" anchor="ctr"/>
              <a:lstStyle/>
              <a:p>
                <a:pPr>
                  <a:defRPr/>
                </a:pPr>
                <a:endParaRPr lang="en-US"/>
              </a:p>
            </p:txBody>
          </p:sp>
          <p:sp>
            <p:nvSpPr>
              <p:cNvPr id="86" name="Oval 277"/>
              <p:cNvSpPr>
                <a:spLocks noChangeArrowheads="1"/>
              </p:cNvSpPr>
              <p:nvPr/>
            </p:nvSpPr>
            <p:spPr bwMode="auto">
              <a:xfrm>
                <a:off x="3696" y="2256"/>
                <a:ext cx="192" cy="624"/>
              </a:xfrm>
              <a:prstGeom prst="ellipse">
                <a:avLst/>
              </a:prstGeom>
              <a:grpFill/>
              <a:ln w="38100">
                <a:noFill/>
                <a:round/>
                <a:headEnd/>
                <a:tailEnd/>
              </a:ln>
              <a:extLst/>
            </p:spPr>
            <p:txBody>
              <a:bodyPr wrap="none" anchor="ctr"/>
              <a:lstStyle/>
              <a:p>
                <a:pPr>
                  <a:defRPr/>
                </a:pPr>
                <a:endParaRPr lang="en-US"/>
              </a:p>
            </p:txBody>
          </p:sp>
          <p:sp>
            <p:nvSpPr>
              <p:cNvPr id="87" name="Oval 278"/>
              <p:cNvSpPr>
                <a:spLocks noChangeArrowheads="1"/>
              </p:cNvSpPr>
              <p:nvPr/>
            </p:nvSpPr>
            <p:spPr bwMode="auto">
              <a:xfrm>
                <a:off x="3888" y="2256"/>
                <a:ext cx="192" cy="624"/>
              </a:xfrm>
              <a:prstGeom prst="ellipse">
                <a:avLst/>
              </a:prstGeom>
              <a:grpFill/>
              <a:ln w="38100">
                <a:noFill/>
                <a:round/>
                <a:headEnd/>
                <a:tailEnd/>
              </a:ln>
              <a:extLst/>
            </p:spPr>
            <p:txBody>
              <a:bodyPr wrap="none" anchor="ctr"/>
              <a:lstStyle/>
              <a:p>
                <a:pPr>
                  <a:defRPr/>
                </a:pPr>
                <a:endParaRPr lang="en-US"/>
              </a:p>
            </p:txBody>
          </p:sp>
          <p:sp>
            <p:nvSpPr>
              <p:cNvPr id="88" name="Oval 279"/>
              <p:cNvSpPr>
                <a:spLocks noChangeArrowheads="1"/>
              </p:cNvSpPr>
              <p:nvPr/>
            </p:nvSpPr>
            <p:spPr bwMode="auto">
              <a:xfrm>
                <a:off x="4080" y="2256"/>
                <a:ext cx="192" cy="624"/>
              </a:xfrm>
              <a:prstGeom prst="ellipse">
                <a:avLst/>
              </a:prstGeom>
              <a:grpFill/>
              <a:ln w="38100">
                <a:noFill/>
                <a:round/>
                <a:headEnd/>
                <a:tailEnd/>
              </a:ln>
              <a:extLst/>
            </p:spPr>
            <p:txBody>
              <a:bodyPr wrap="none" anchor="ctr"/>
              <a:lstStyle/>
              <a:p>
                <a:pPr>
                  <a:defRPr/>
                </a:pPr>
                <a:endParaRPr lang="en-US"/>
              </a:p>
            </p:txBody>
          </p:sp>
          <p:sp>
            <p:nvSpPr>
              <p:cNvPr id="89" name="Oval 280"/>
              <p:cNvSpPr>
                <a:spLocks noChangeArrowheads="1"/>
              </p:cNvSpPr>
              <p:nvPr/>
            </p:nvSpPr>
            <p:spPr bwMode="auto">
              <a:xfrm>
                <a:off x="4272" y="2256"/>
                <a:ext cx="192" cy="624"/>
              </a:xfrm>
              <a:prstGeom prst="ellipse">
                <a:avLst/>
              </a:prstGeom>
              <a:grpFill/>
              <a:ln w="38100">
                <a:noFill/>
                <a:round/>
                <a:headEnd/>
                <a:tailEnd/>
              </a:ln>
              <a:extLst/>
            </p:spPr>
            <p:txBody>
              <a:bodyPr wrap="none" anchor="ctr"/>
              <a:lstStyle/>
              <a:p>
                <a:pPr>
                  <a:defRPr/>
                </a:pPr>
                <a:endParaRPr lang="en-US"/>
              </a:p>
            </p:txBody>
          </p:sp>
          <p:sp>
            <p:nvSpPr>
              <p:cNvPr id="90" name="Oval 281"/>
              <p:cNvSpPr>
                <a:spLocks noChangeArrowheads="1"/>
              </p:cNvSpPr>
              <p:nvPr/>
            </p:nvSpPr>
            <p:spPr bwMode="auto">
              <a:xfrm>
                <a:off x="4464" y="2256"/>
                <a:ext cx="192" cy="624"/>
              </a:xfrm>
              <a:prstGeom prst="ellipse">
                <a:avLst/>
              </a:prstGeom>
              <a:grpFill/>
              <a:ln w="38100">
                <a:noFill/>
                <a:round/>
                <a:headEnd/>
                <a:tailEnd/>
              </a:ln>
              <a:extLst/>
            </p:spPr>
            <p:txBody>
              <a:bodyPr wrap="none" anchor="ctr"/>
              <a:lstStyle/>
              <a:p>
                <a:pPr>
                  <a:defRPr/>
                </a:pPr>
                <a:endParaRPr lang="en-US"/>
              </a:p>
            </p:txBody>
          </p:sp>
          <p:sp>
            <p:nvSpPr>
              <p:cNvPr id="91" name="Rectangle 282"/>
              <p:cNvSpPr>
                <a:spLocks noChangeArrowheads="1"/>
              </p:cNvSpPr>
              <p:nvPr/>
            </p:nvSpPr>
            <p:spPr bwMode="auto">
              <a:xfrm>
                <a:off x="2736" y="2496"/>
                <a:ext cx="2112" cy="144"/>
              </a:xfrm>
              <a:prstGeom prst="rect">
                <a:avLst/>
              </a:prstGeom>
              <a:grpFill/>
              <a:ln w="38100">
                <a:noFill/>
                <a:miter lim="800000"/>
                <a:headEnd/>
                <a:tailEnd/>
              </a:ln>
            </p:spPr>
            <p:txBody>
              <a:bodyPr wrap="none" anchor="ctr"/>
              <a:lstStyle/>
              <a:p>
                <a:pPr>
                  <a:defRPr/>
                </a:pPr>
                <a:endParaRPr lang="en-US"/>
              </a:p>
            </p:txBody>
          </p:sp>
        </p:grpSp>
      </p:grpSp>
      <p:cxnSp>
        <p:nvCxnSpPr>
          <p:cNvPr id="122" name="Straight Arrow Connector 121"/>
          <p:cNvCxnSpPr/>
          <p:nvPr/>
        </p:nvCxnSpPr>
        <p:spPr>
          <a:xfrm>
            <a:off x="5695958" y="2102868"/>
            <a:ext cx="2328700" cy="51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V="1">
            <a:off x="8024658" y="2089715"/>
            <a:ext cx="2312247" cy="6428"/>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V="1">
            <a:off x="9680844" y="2452095"/>
            <a:ext cx="1283651" cy="1000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9284816" y="2115934"/>
            <a:ext cx="396028" cy="344581"/>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6" name="Rectangle 125"/>
          <p:cNvSpPr/>
          <p:nvPr/>
        </p:nvSpPr>
        <p:spPr>
          <a:xfrm>
            <a:off x="356398" y="1986467"/>
            <a:ext cx="132080" cy="23043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27" name="Straight Arrow Connector 126"/>
          <p:cNvCxnSpPr/>
          <p:nvPr/>
        </p:nvCxnSpPr>
        <p:spPr>
          <a:xfrm flipV="1">
            <a:off x="488478" y="2103380"/>
            <a:ext cx="291782" cy="592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28" name="Rounded Rectangle 127"/>
          <p:cNvSpPr/>
          <p:nvPr/>
        </p:nvSpPr>
        <p:spPr>
          <a:xfrm>
            <a:off x="2697272" y="1986467"/>
            <a:ext cx="2998686" cy="232802"/>
          </a:xfrm>
          <a:prstGeom prst="roundRect">
            <a:avLst/>
          </a:prstGeom>
          <a:gradFill flip="none" rotWithShape="1">
            <a:gsLst>
              <a:gs pos="0">
                <a:srgbClr val="FFFF00">
                  <a:alpha val="44000"/>
                </a:srgbClr>
              </a:gs>
              <a:gs pos="100000">
                <a:schemeClr val="accent1">
                  <a:tint val="50000"/>
                  <a:shade val="100000"/>
                  <a:satMod val="350000"/>
                  <a:alpha val="44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3037079" y="1600237"/>
            <a:ext cx="2280079" cy="369332"/>
          </a:xfrm>
          <a:prstGeom prst="rect">
            <a:avLst/>
          </a:prstGeom>
          <a:noFill/>
        </p:spPr>
        <p:txBody>
          <a:bodyPr wrap="none" rtlCol="0">
            <a:spAutoFit/>
          </a:bodyPr>
          <a:lstStyle/>
          <a:p>
            <a:r>
              <a:rPr lang="en-US" b="1" dirty="0">
                <a:solidFill>
                  <a:srgbClr val="000090"/>
                </a:solidFill>
              </a:rPr>
              <a:t>superconducting </a:t>
            </a:r>
            <a:r>
              <a:rPr lang="en-US" b="1" dirty="0" err="1">
                <a:solidFill>
                  <a:srgbClr val="000090"/>
                </a:solidFill>
              </a:rPr>
              <a:t>linac</a:t>
            </a:r>
            <a:endParaRPr lang="en-US" b="1" dirty="0">
              <a:solidFill>
                <a:srgbClr val="000090"/>
              </a:solidFill>
            </a:endParaRPr>
          </a:p>
        </p:txBody>
      </p:sp>
      <p:sp>
        <p:nvSpPr>
          <p:cNvPr id="130" name="TextBox 129"/>
          <p:cNvSpPr txBox="1"/>
          <p:nvPr/>
        </p:nvSpPr>
        <p:spPr>
          <a:xfrm>
            <a:off x="352328" y="2483636"/>
            <a:ext cx="2121093" cy="646331"/>
          </a:xfrm>
          <a:prstGeom prst="rect">
            <a:avLst/>
          </a:prstGeom>
          <a:noFill/>
        </p:spPr>
        <p:txBody>
          <a:bodyPr wrap="none" rtlCol="0">
            <a:spAutoFit/>
          </a:bodyPr>
          <a:lstStyle/>
          <a:p>
            <a:pPr algn="ctr"/>
            <a:r>
              <a:rPr lang="en-US" b="1" dirty="0">
                <a:solidFill>
                  <a:srgbClr val="000090"/>
                </a:solidFill>
              </a:rPr>
              <a:t>superconducting</a:t>
            </a:r>
          </a:p>
          <a:p>
            <a:pPr algn="ctr"/>
            <a:r>
              <a:rPr lang="en-US" b="1" dirty="0">
                <a:solidFill>
                  <a:srgbClr val="000090"/>
                </a:solidFill>
              </a:rPr>
              <a:t>accelerating cavities </a:t>
            </a:r>
          </a:p>
        </p:txBody>
      </p:sp>
      <p:sp>
        <p:nvSpPr>
          <p:cNvPr id="131" name="TextBox 130"/>
          <p:cNvSpPr txBox="1"/>
          <p:nvPr/>
        </p:nvSpPr>
        <p:spPr>
          <a:xfrm>
            <a:off x="1335886" y="1323238"/>
            <a:ext cx="1734444" cy="646331"/>
          </a:xfrm>
          <a:prstGeom prst="rect">
            <a:avLst/>
          </a:prstGeom>
          <a:noFill/>
        </p:spPr>
        <p:txBody>
          <a:bodyPr wrap="none" rtlCol="0">
            <a:spAutoFit/>
          </a:bodyPr>
          <a:lstStyle/>
          <a:p>
            <a:pPr algn="ctr"/>
            <a:r>
              <a:rPr lang="en-US" b="1" dirty="0">
                <a:solidFill>
                  <a:srgbClr val="000090"/>
                </a:solidFill>
              </a:rPr>
              <a:t>50-MeV injector </a:t>
            </a:r>
          </a:p>
          <a:p>
            <a:pPr algn="ctr"/>
            <a:r>
              <a:rPr lang="en-US" b="1" dirty="0">
                <a:solidFill>
                  <a:srgbClr val="000090"/>
                </a:solidFill>
              </a:rPr>
              <a:t>section</a:t>
            </a:r>
          </a:p>
        </p:txBody>
      </p:sp>
      <p:sp>
        <p:nvSpPr>
          <p:cNvPr id="132" name="TextBox 131"/>
          <p:cNvSpPr txBox="1"/>
          <p:nvPr/>
        </p:nvSpPr>
        <p:spPr>
          <a:xfrm>
            <a:off x="169828" y="1432469"/>
            <a:ext cx="829937" cy="369332"/>
          </a:xfrm>
          <a:prstGeom prst="rect">
            <a:avLst/>
          </a:prstGeom>
          <a:noFill/>
        </p:spPr>
        <p:txBody>
          <a:bodyPr wrap="none" rtlCol="0">
            <a:spAutoFit/>
          </a:bodyPr>
          <a:lstStyle/>
          <a:p>
            <a:r>
              <a:rPr lang="en-US" b="1" dirty="0">
                <a:solidFill>
                  <a:srgbClr val="000090"/>
                </a:solidFill>
              </a:rPr>
              <a:t>RF gun</a:t>
            </a:r>
          </a:p>
        </p:txBody>
      </p:sp>
      <p:sp>
        <p:nvSpPr>
          <p:cNvPr id="134" name="TextBox 133"/>
          <p:cNvSpPr txBox="1"/>
          <p:nvPr/>
        </p:nvSpPr>
        <p:spPr>
          <a:xfrm>
            <a:off x="11218207" y="2306193"/>
            <a:ext cx="973793" cy="369332"/>
          </a:xfrm>
          <a:prstGeom prst="rect">
            <a:avLst/>
          </a:prstGeom>
          <a:noFill/>
        </p:spPr>
        <p:txBody>
          <a:bodyPr wrap="none" rtlCol="0">
            <a:spAutoFit/>
          </a:bodyPr>
          <a:lstStyle/>
          <a:p>
            <a:pPr algn="ctr"/>
            <a:r>
              <a:rPr lang="en-US" b="1" dirty="0">
                <a:solidFill>
                  <a:srgbClr val="000090"/>
                </a:solidFill>
              </a:rPr>
              <a:t>e- dump</a:t>
            </a:r>
          </a:p>
        </p:txBody>
      </p:sp>
      <p:sp>
        <p:nvSpPr>
          <p:cNvPr id="135" name="Rectangle 134"/>
          <p:cNvSpPr/>
          <p:nvPr/>
        </p:nvSpPr>
        <p:spPr>
          <a:xfrm>
            <a:off x="10995395" y="2260782"/>
            <a:ext cx="115671" cy="421484"/>
          </a:xfrm>
          <a:prstGeom prst="rect">
            <a:avLst/>
          </a:prstGeom>
          <a:gradFill>
            <a:gsLst>
              <a:gs pos="0">
                <a:schemeClr val="accent4">
                  <a:tint val="100000"/>
                  <a:shade val="100000"/>
                  <a:satMod val="130000"/>
                </a:schemeClr>
              </a:gs>
              <a:gs pos="100000">
                <a:schemeClr val="accent4">
                  <a:tint val="50000"/>
                  <a:shade val="100000"/>
                  <a:satMod val="350000"/>
                </a:schemeClr>
              </a:gs>
              <a:gs pos="50000">
                <a:srgbClr val="FFFF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36" name="Straight Arrow Connector 135"/>
          <p:cNvCxnSpPr/>
          <p:nvPr/>
        </p:nvCxnSpPr>
        <p:spPr>
          <a:xfrm flipH="1">
            <a:off x="422438" y="1697500"/>
            <a:ext cx="66040" cy="28896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2187028" y="2068002"/>
            <a:ext cx="213360" cy="421484"/>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1566390" y="2215817"/>
            <a:ext cx="96911" cy="375836"/>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V="1">
            <a:off x="839404" y="2216898"/>
            <a:ext cx="182312" cy="374755"/>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1124505" y="2488712"/>
            <a:ext cx="276187" cy="9451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1" name="Rounded Rectangle 140"/>
          <p:cNvSpPr/>
          <p:nvPr/>
        </p:nvSpPr>
        <p:spPr>
          <a:xfrm>
            <a:off x="794481" y="1980702"/>
            <a:ext cx="459974" cy="232802"/>
          </a:xfrm>
          <a:prstGeom prst="roundRect">
            <a:avLst/>
          </a:prstGeom>
          <a:gradFill flip="none" rotWithShape="1">
            <a:gsLst>
              <a:gs pos="0">
                <a:srgbClr val="FFFF00">
                  <a:alpha val="44000"/>
                </a:srgbClr>
              </a:gs>
              <a:gs pos="100000">
                <a:schemeClr val="accent1">
                  <a:tint val="50000"/>
                  <a:shade val="100000"/>
                  <a:satMod val="350000"/>
                  <a:alpha val="44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ounded Rectangle 141"/>
          <p:cNvSpPr/>
          <p:nvPr/>
        </p:nvSpPr>
        <p:spPr>
          <a:xfrm>
            <a:off x="1322252" y="1980702"/>
            <a:ext cx="459974" cy="232802"/>
          </a:xfrm>
          <a:prstGeom prst="roundRect">
            <a:avLst/>
          </a:prstGeom>
          <a:gradFill flip="none" rotWithShape="1">
            <a:gsLst>
              <a:gs pos="0">
                <a:srgbClr val="FFFF00">
                  <a:alpha val="44000"/>
                </a:srgbClr>
              </a:gs>
              <a:gs pos="100000">
                <a:schemeClr val="accent1">
                  <a:tint val="50000"/>
                  <a:shade val="100000"/>
                  <a:satMod val="350000"/>
                  <a:alpha val="44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Arrow Connector 142"/>
          <p:cNvCxnSpPr/>
          <p:nvPr/>
        </p:nvCxnSpPr>
        <p:spPr>
          <a:xfrm>
            <a:off x="2385608" y="2113522"/>
            <a:ext cx="311664" cy="93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44" name="Freeform 143"/>
          <p:cNvSpPr/>
          <p:nvPr/>
        </p:nvSpPr>
        <p:spPr>
          <a:xfrm>
            <a:off x="2106668" y="1969570"/>
            <a:ext cx="278940" cy="162378"/>
          </a:xfrm>
          <a:custGeom>
            <a:avLst/>
            <a:gdLst>
              <a:gd name="connsiteX0" fmla="*/ 0 w 355600"/>
              <a:gd name="connsiteY0" fmla="*/ 135918 h 135918"/>
              <a:gd name="connsiteX1" fmla="*/ 101600 w 355600"/>
              <a:gd name="connsiteY1" fmla="*/ 13998 h 135918"/>
              <a:gd name="connsiteX2" fmla="*/ 284480 w 355600"/>
              <a:gd name="connsiteY2" fmla="*/ 13998 h 135918"/>
              <a:gd name="connsiteX3" fmla="*/ 355600 w 355600"/>
              <a:gd name="connsiteY3" fmla="*/ 115598 h 135918"/>
            </a:gdLst>
            <a:ahLst/>
            <a:cxnLst>
              <a:cxn ang="0">
                <a:pos x="connsiteX0" y="connsiteY0"/>
              </a:cxn>
              <a:cxn ang="0">
                <a:pos x="connsiteX1" y="connsiteY1"/>
              </a:cxn>
              <a:cxn ang="0">
                <a:pos x="connsiteX2" y="connsiteY2"/>
              </a:cxn>
              <a:cxn ang="0">
                <a:pos x="connsiteX3" y="connsiteY3"/>
              </a:cxn>
            </a:cxnLst>
            <a:rect l="l" t="t" r="r" b="b"/>
            <a:pathLst>
              <a:path w="355600" h="135918">
                <a:moveTo>
                  <a:pt x="0" y="135918"/>
                </a:moveTo>
                <a:cubicBezTo>
                  <a:pt x="27093" y="85118"/>
                  <a:pt x="54187" y="34318"/>
                  <a:pt x="101600" y="13998"/>
                </a:cubicBezTo>
                <a:cubicBezTo>
                  <a:pt x="149013" y="-6322"/>
                  <a:pt x="242147" y="-2935"/>
                  <a:pt x="284480" y="13998"/>
                </a:cubicBezTo>
                <a:cubicBezTo>
                  <a:pt x="326813" y="30931"/>
                  <a:pt x="355600" y="115598"/>
                  <a:pt x="355600" y="1155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5" name="TextBox 144"/>
          <p:cNvSpPr txBox="1"/>
          <p:nvPr/>
        </p:nvSpPr>
        <p:spPr>
          <a:xfrm>
            <a:off x="2168208" y="2438216"/>
            <a:ext cx="553231" cy="369332"/>
          </a:xfrm>
          <a:prstGeom prst="rect">
            <a:avLst/>
          </a:prstGeom>
          <a:noFill/>
        </p:spPr>
        <p:txBody>
          <a:bodyPr wrap="none" rtlCol="0">
            <a:spAutoFit/>
          </a:bodyPr>
          <a:lstStyle/>
          <a:p>
            <a:r>
              <a:rPr lang="en-US" b="1" dirty="0">
                <a:solidFill>
                  <a:srgbClr val="000090"/>
                </a:solidFill>
              </a:rPr>
              <a:t>BC1</a:t>
            </a:r>
          </a:p>
        </p:txBody>
      </p:sp>
      <p:sp>
        <p:nvSpPr>
          <p:cNvPr id="171" name="TextBox 170"/>
          <p:cNvSpPr txBox="1"/>
          <p:nvPr/>
        </p:nvSpPr>
        <p:spPr>
          <a:xfrm>
            <a:off x="7993415" y="1433836"/>
            <a:ext cx="1069524" cy="646331"/>
          </a:xfrm>
          <a:prstGeom prst="rect">
            <a:avLst/>
          </a:prstGeom>
          <a:noFill/>
        </p:spPr>
        <p:txBody>
          <a:bodyPr wrap="none" rtlCol="0">
            <a:spAutoFit/>
          </a:bodyPr>
          <a:lstStyle/>
          <a:p>
            <a:pPr algn="ctr"/>
            <a:r>
              <a:rPr lang="en-US" b="1" dirty="0">
                <a:solidFill>
                  <a:srgbClr val="000090"/>
                </a:solidFill>
              </a:rPr>
              <a:t>300-MeV </a:t>
            </a:r>
            <a:br>
              <a:rPr lang="en-US" b="1" dirty="0">
                <a:solidFill>
                  <a:srgbClr val="000090"/>
                </a:solidFill>
              </a:rPr>
            </a:br>
            <a:r>
              <a:rPr lang="en-US" b="1" dirty="0">
                <a:solidFill>
                  <a:srgbClr val="000090"/>
                </a:solidFill>
              </a:rPr>
              <a:t>area</a:t>
            </a:r>
          </a:p>
        </p:txBody>
      </p:sp>
      <p:sp>
        <p:nvSpPr>
          <p:cNvPr id="172" name="Rectangle 171"/>
          <p:cNvSpPr/>
          <p:nvPr/>
        </p:nvSpPr>
        <p:spPr>
          <a:xfrm>
            <a:off x="114458" y="3266169"/>
            <a:ext cx="7366998" cy="14341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TextBox 172"/>
          <p:cNvSpPr txBox="1"/>
          <p:nvPr/>
        </p:nvSpPr>
        <p:spPr>
          <a:xfrm>
            <a:off x="3968744" y="2946155"/>
            <a:ext cx="3015632" cy="369332"/>
          </a:xfrm>
          <a:prstGeom prst="rect">
            <a:avLst/>
          </a:prstGeom>
          <a:noFill/>
        </p:spPr>
        <p:txBody>
          <a:bodyPr wrap="none" rtlCol="0">
            <a:spAutoFit/>
          </a:bodyPr>
          <a:lstStyle/>
          <a:p>
            <a:pPr algn="ctr"/>
            <a:r>
              <a:rPr lang="en-US" b="1" dirty="0">
                <a:solidFill>
                  <a:srgbClr val="000090"/>
                </a:solidFill>
              </a:rPr>
              <a:t>FAST facility accelerator vault</a:t>
            </a:r>
          </a:p>
        </p:txBody>
      </p:sp>
      <p:cxnSp>
        <p:nvCxnSpPr>
          <p:cNvPr id="175" name="Straight Arrow Connector 174"/>
          <p:cNvCxnSpPr/>
          <p:nvPr/>
        </p:nvCxnSpPr>
        <p:spPr>
          <a:xfrm>
            <a:off x="10339853" y="2100500"/>
            <a:ext cx="396028" cy="344581"/>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203" name="Group 202"/>
          <p:cNvGrpSpPr/>
          <p:nvPr/>
        </p:nvGrpSpPr>
        <p:grpSpPr>
          <a:xfrm>
            <a:off x="3636844" y="3665144"/>
            <a:ext cx="3435092" cy="2763761"/>
            <a:chOff x="4751685" y="2771318"/>
            <a:chExt cx="4546750" cy="3764553"/>
          </a:xfrm>
        </p:grpSpPr>
        <p:pic>
          <p:nvPicPr>
            <p:cNvPr id="204" name="Picture 203"/>
            <p:cNvPicPr>
              <a:picLocks noChangeAspect="1"/>
            </p:cNvPicPr>
            <p:nvPr/>
          </p:nvPicPr>
          <p:blipFill>
            <a:blip r:embed="rId4"/>
            <a:stretch>
              <a:fillRect/>
            </a:stretch>
          </p:blipFill>
          <p:spPr>
            <a:xfrm>
              <a:off x="4751685" y="2771318"/>
              <a:ext cx="4430854" cy="3764553"/>
            </a:xfrm>
            <a:prstGeom prst="rect">
              <a:avLst/>
            </a:prstGeom>
          </p:spPr>
        </p:pic>
        <p:sp>
          <p:nvSpPr>
            <p:cNvPr id="205" name="TextBox 204"/>
            <p:cNvSpPr txBox="1"/>
            <p:nvPr/>
          </p:nvSpPr>
          <p:spPr>
            <a:xfrm>
              <a:off x="5080769" y="3193488"/>
              <a:ext cx="3633310" cy="503072"/>
            </a:xfrm>
            <a:prstGeom prst="rect">
              <a:avLst/>
            </a:prstGeom>
            <a:noFill/>
          </p:spPr>
          <p:txBody>
            <a:bodyPr wrap="none" rtlCol="0">
              <a:spAutoFit/>
            </a:bodyPr>
            <a:lstStyle/>
            <a:p>
              <a:r>
                <a:rPr lang="en-US" b="1" dirty="0">
                  <a:solidFill>
                    <a:schemeClr val="bg1"/>
                  </a:solidFill>
                </a:rPr>
                <a:t>IR pulse train before SHG1 </a:t>
              </a:r>
            </a:p>
          </p:txBody>
        </p:sp>
        <p:sp>
          <p:nvSpPr>
            <p:cNvPr id="206" name="TextBox 205"/>
            <p:cNvSpPr txBox="1"/>
            <p:nvPr/>
          </p:nvSpPr>
          <p:spPr>
            <a:xfrm>
              <a:off x="5151906" y="5134692"/>
              <a:ext cx="4125643" cy="503072"/>
            </a:xfrm>
            <a:prstGeom prst="rect">
              <a:avLst/>
            </a:prstGeom>
            <a:noFill/>
          </p:spPr>
          <p:txBody>
            <a:bodyPr wrap="none" rtlCol="0">
              <a:spAutoFit/>
            </a:bodyPr>
            <a:lstStyle/>
            <a:p>
              <a:r>
                <a:rPr lang="en-US" b="1" dirty="0">
                  <a:solidFill>
                    <a:schemeClr val="bg1"/>
                  </a:solidFill>
                </a:rPr>
                <a:t>UV pulse train (electron beam)</a:t>
              </a:r>
            </a:p>
          </p:txBody>
        </p:sp>
        <p:sp>
          <p:nvSpPr>
            <p:cNvPr id="207" name="TextBox 206"/>
            <p:cNvSpPr txBox="1"/>
            <p:nvPr/>
          </p:nvSpPr>
          <p:spPr>
            <a:xfrm>
              <a:off x="5078669" y="4024599"/>
              <a:ext cx="4219766" cy="503072"/>
            </a:xfrm>
            <a:prstGeom prst="rect">
              <a:avLst/>
            </a:prstGeom>
            <a:noFill/>
          </p:spPr>
          <p:txBody>
            <a:bodyPr wrap="none" rtlCol="0">
              <a:spAutoFit/>
            </a:bodyPr>
            <a:lstStyle/>
            <a:p>
              <a:r>
                <a:rPr lang="en-US" b="1" dirty="0">
                  <a:solidFill>
                    <a:schemeClr val="bg1"/>
                  </a:solidFill>
                </a:rPr>
                <a:t>Green pulse train before SHG2  </a:t>
              </a:r>
            </a:p>
          </p:txBody>
        </p:sp>
        <p:cxnSp>
          <p:nvCxnSpPr>
            <p:cNvPr id="208" name="Straight Arrow Connector 207"/>
            <p:cNvCxnSpPr/>
            <p:nvPr/>
          </p:nvCxnSpPr>
          <p:spPr>
            <a:xfrm>
              <a:off x="4908314" y="5931604"/>
              <a:ext cx="861572" cy="0"/>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9" name="TextBox 208"/>
            <p:cNvSpPr txBox="1"/>
            <p:nvPr/>
          </p:nvSpPr>
          <p:spPr>
            <a:xfrm>
              <a:off x="4834938" y="5428532"/>
              <a:ext cx="1074038" cy="503072"/>
            </a:xfrm>
            <a:prstGeom prst="rect">
              <a:avLst/>
            </a:prstGeom>
            <a:noFill/>
          </p:spPr>
          <p:txBody>
            <a:bodyPr wrap="none" rtlCol="0">
              <a:spAutoFit/>
            </a:bodyPr>
            <a:lstStyle/>
            <a:p>
              <a:r>
                <a:rPr lang="en-US" b="1" dirty="0">
                  <a:solidFill>
                    <a:schemeClr val="bg1"/>
                  </a:solidFill>
                </a:rPr>
                <a:t>1.2 </a:t>
              </a:r>
              <a:r>
                <a:rPr lang="en-US" b="1" dirty="0" err="1">
                  <a:solidFill>
                    <a:schemeClr val="bg1"/>
                  </a:solidFill>
                </a:rPr>
                <a:t>ms</a:t>
              </a:r>
              <a:endParaRPr lang="en-US" b="1" dirty="0">
                <a:solidFill>
                  <a:schemeClr val="bg1"/>
                </a:solidFill>
              </a:endParaRPr>
            </a:p>
          </p:txBody>
        </p:sp>
      </p:grpSp>
      <p:sp>
        <p:nvSpPr>
          <p:cNvPr id="236" name="Line 57"/>
          <p:cNvSpPr>
            <a:spLocks noChangeShapeType="1"/>
          </p:cNvSpPr>
          <p:nvPr/>
        </p:nvSpPr>
        <p:spPr bwMode="auto">
          <a:xfrm rot="16200000" flipV="1">
            <a:off x="-466702" y="3167834"/>
            <a:ext cx="1772174" cy="108"/>
          </a:xfrm>
          <a:prstGeom prst="line">
            <a:avLst/>
          </a:prstGeom>
          <a:noFill/>
          <a:ln w="28575" cmpd="sng">
            <a:solidFill>
              <a:srgbClr val="66006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39" name="Straight Connector 238"/>
          <p:cNvCxnSpPr/>
          <p:nvPr/>
        </p:nvCxnSpPr>
        <p:spPr>
          <a:xfrm>
            <a:off x="4196615" y="2219269"/>
            <a:ext cx="3470748" cy="1602359"/>
          </a:xfrm>
          <a:prstGeom prst="line">
            <a:avLst/>
          </a:prstGeom>
          <a:ln w="34925">
            <a:solidFill>
              <a:srgbClr val="00B050"/>
            </a:solidFill>
            <a:tailEnd type="stealth"/>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12727" y="1312914"/>
            <a:ext cx="9641934" cy="0"/>
          </a:xfrm>
          <a:prstGeom prst="straightConnector1">
            <a:avLst/>
          </a:prstGeom>
          <a:ln w="285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4395951" y="1136011"/>
            <a:ext cx="1243289" cy="369332"/>
          </a:xfrm>
          <a:prstGeom prst="rect">
            <a:avLst/>
          </a:prstGeom>
          <a:solidFill>
            <a:schemeClr val="bg1"/>
          </a:solidFill>
        </p:spPr>
        <p:txBody>
          <a:bodyPr wrap="none" rtlCol="0">
            <a:spAutoFit/>
          </a:bodyPr>
          <a:lstStyle/>
          <a:p>
            <a:r>
              <a:rPr lang="en-US" dirty="0">
                <a:ln w="0"/>
                <a:solidFill>
                  <a:schemeClr val="accent6"/>
                </a:solidFill>
                <a:effectLst>
                  <a:outerShdw blurRad="38100" dist="25400" dir="5400000" algn="ctr" rotWithShape="0">
                    <a:srgbClr val="6E747A">
                      <a:alpha val="43000"/>
                    </a:srgbClr>
                  </a:outerShdw>
                </a:effectLst>
              </a:rPr>
              <a:t>110 meters</a:t>
            </a:r>
          </a:p>
        </p:txBody>
      </p:sp>
      <p:pic>
        <p:nvPicPr>
          <p:cNvPr id="243" name="Picture 242"/>
          <p:cNvPicPr>
            <a:picLocks noChangeAspect="1"/>
          </p:cNvPicPr>
          <p:nvPr/>
        </p:nvPicPr>
        <p:blipFill>
          <a:blip r:embed="rId5"/>
          <a:stretch>
            <a:fillRect/>
          </a:stretch>
        </p:blipFill>
        <p:spPr>
          <a:xfrm>
            <a:off x="909464" y="3773643"/>
            <a:ext cx="2654204" cy="1855921"/>
          </a:xfrm>
          <a:prstGeom prst="rect">
            <a:avLst/>
          </a:prstGeom>
          <a:effectLst>
            <a:outerShdw blurRad="50800" dist="38100" dir="2700000" algn="tl" rotWithShape="0">
              <a:prstClr val="black">
                <a:alpha val="40000"/>
              </a:prstClr>
            </a:outerShdw>
          </a:effectLst>
        </p:spPr>
      </p:pic>
      <p:grpSp>
        <p:nvGrpSpPr>
          <p:cNvPr id="244" name="Group 243"/>
          <p:cNvGrpSpPr/>
          <p:nvPr/>
        </p:nvGrpSpPr>
        <p:grpSpPr>
          <a:xfrm>
            <a:off x="9494685" y="4190313"/>
            <a:ext cx="802336" cy="355903"/>
            <a:chOff x="7936404" y="2870923"/>
            <a:chExt cx="802336" cy="355903"/>
          </a:xfrm>
        </p:grpSpPr>
        <mc:AlternateContent xmlns:mc="http://schemas.openxmlformats.org/markup-compatibility/2006" xmlns:a14="http://schemas.microsoft.com/office/drawing/2010/main">
          <mc:Choice Requires="a14">
            <p:sp>
              <p:nvSpPr>
                <p:cNvPr id="245" name="TextBox 244"/>
                <p:cNvSpPr txBox="1"/>
                <p:nvPr/>
              </p:nvSpPr>
              <p:spPr>
                <a:xfrm>
                  <a:off x="7936618" y="2870923"/>
                  <a:ext cx="775084"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b="1" i="1" smtClean="0">
                                <a:solidFill>
                                  <a:schemeClr val="accent6"/>
                                </a:solidFill>
                                <a:latin typeface="Cambria Math" panose="02040503050406030204" pitchFamily="18" charset="0"/>
                              </a:rPr>
                            </m:ctrlPr>
                          </m:sSubPr>
                          <m:e>
                            <m:r>
                              <a:rPr lang="en-US" sz="1100" b="1" i="1" smtClean="0">
                                <a:solidFill>
                                  <a:schemeClr val="accent6"/>
                                </a:solidFill>
                                <a:latin typeface="Cambria Math" charset="0"/>
                              </a:rPr>
                              <m:t>𝒇</m:t>
                            </m:r>
                          </m:e>
                          <m:sub>
                            <m:r>
                              <a:rPr lang="en-US" sz="1100" b="1" i="1" smtClean="0">
                                <a:solidFill>
                                  <a:schemeClr val="accent6"/>
                                </a:solidFill>
                                <a:latin typeface="Cambria Math" charset="0"/>
                              </a:rPr>
                              <m:t>𝒃</m:t>
                            </m:r>
                          </m:sub>
                        </m:sSub>
                        <m:r>
                          <a:rPr lang="en-US" sz="1100" b="1" i="1" smtClean="0">
                            <a:solidFill>
                              <a:schemeClr val="accent6"/>
                            </a:solidFill>
                            <a:latin typeface="Cambria Math" charset="0"/>
                          </a:rPr>
                          <m:t>=</m:t>
                        </m:r>
                        <m:r>
                          <a:rPr lang="en-US" sz="1100" b="1" i="1" smtClean="0">
                            <a:solidFill>
                              <a:schemeClr val="accent6"/>
                            </a:solidFill>
                            <a:latin typeface="Cambria Math" charset="0"/>
                          </a:rPr>
                          <m:t>𝟑</m:t>
                        </m:r>
                        <m:r>
                          <a:rPr lang="en-US" sz="1100" b="1" i="1" smtClean="0">
                            <a:solidFill>
                              <a:schemeClr val="accent6"/>
                            </a:solidFill>
                            <a:latin typeface="Cambria Math" charset="0"/>
                          </a:rPr>
                          <m:t> </m:t>
                        </m:r>
                        <m:r>
                          <a:rPr lang="en-US" sz="1100" b="1" i="0" smtClean="0">
                            <a:solidFill>
                              <a:schemeClr val="accent6"/>
                            </a:solidFill>
                            <a:latin typeface="Cambria Math" charset="0"/>
                          </a:rPr>
                          <m:t>𝐌𝐇𝐳</m:t>
                        </m:r>
                      </m:oMath>
                    </m:oMathPara>
                  </a14:m>
                  <a:endParaRPr lang="en-US" sz="1100" b="1" dirty="0">
                    <a:solidFill>
                      <a:schemeClr val="accent6"/>
                    </a:solidFill>
                  </a:endParaRPr>
                </a:p>
              </p:txBody>
            </p:sp>
          </mc:Choice>
          <mc:Fallback xmlns="">
            <p:sp>
              <p:nvSpPr>
                <p:cNvPr id="660" name="TextBox 659"/>
                <p:cNvSpPr txBox="1">
                  <a:spLocks noRot="1" noChangeAspect="1" noMove="1" noResize="1" noEditPoints="1" noAdjustHandles="1" noChangeArrowheads="1" noChangeShapeType="1" noTextEdit="1"/>
                </p:cNvSpPr>
                <p:nvPr/>
              </p:nvSpPr>
              <p:spPr>
                <a:xfrm>
                  <a:off x="7936618" y="2870923"/>
                  <a:ext cx="775084" cy="169277"/>
                </a:xfrm>
                <a:prstGeom prst="rect">
                  <a:avLst/>
                </a:prstGeom>
                <a:blipFill rotWithShape="0">
                  <a:blip r:embed="rId6"/>
                  <a:stretch>
                    <a:fillRect l="-6299" t="-139286" r="-3937" b="-17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p:cNvSpPr txBox="1"/>
                <p:nvPr/>
              </p:nvSpPr>
              <p:spPr>
                <a:xfrm>
                  <a:off x="7936404" y="3057549"/>
                  <a:ext cx="802336"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b="1" i="1" smtClean="0">
                                <a:solidFill>
                                  <a:schemeClr val="accent6"/>
                                </a:solidFill>
                                <a:latin typeface="Cambria Math" panose="02040503050406030204" pitchFamily="18" charset="0"/>
                              </a:rPr>
                            </m:ctrlPr>
                          </m:sSubPr>
                          <m:e>
                            <m:r>
                              <a:rPr lang="en-US" sz="1100" b="1" i="1" smtClean="0">
                                <a:solidFill>
                                  <a:schemeClr val="accent6"/>
                                </a:solidFill>
                                <a:latin typeface="Cambria Math" charset="0"/>
                              </a:rPr>
                              <m:t>𝒇</m:t>
                            </m:r>
                          </m:e>
                          <m:sub>
                            <m:r>
                              <a:rPr lang="en-US" sz="1100" b="1" i="1" smtClean="0">
                                <a:solidFill>
                                  <a:schemeClr val="accent6"/>
                                </a:solidFill>
                                <a:latin typeface="Cambria Math" charset="0"/>
                              </a:rPr>
                              <m:t>𝒎𝒂𝒄</m:t>
                            </m:r>
                          </m:sub>
                        </m:sSub>
                        <m:r>
                          <a:rPr lang="en-US" sz="1100" b="1" i="1" smtClean="0">
                            <a:solidFill>
                              <a:schemeClr val="accent6"/>
                            </a:solidFill>
                            <a:latin typeface="Cambria Math" charset="0"/>
                          </a:rPr>
                          <m:t>=</m:t>
                        </m:r>
                        <m:r>
                          <a:rPr lang="en-US" sz="1100" b="1" i="1" smtClean="0">
                            <a:solidFill>
                              <a:schemeClr val="accent6"/>
                            </a:solidFill>
                            <a:latin typeface="Cambria Math" charset="0"/>
                          </a:rPr>
                          <m:t>𝟓</m:t>
                        </m:r>
                        <m:r>
                          <a:rPr lang="en-US" sz="1100" b="1" i="1" smtClean="0">
                            <a:solidFill>
                              <a:schemeClr val="accent6"/>
                            </a:solidFill>
                            <a:latin typeface="Cambria Math" charset="0"/>
                          </a:rPr>
                          <m:t> </m:t>
                        </m:r>
                        <m:r>
                          <a:rPr lang="en-US" sz="1100" b="1" i="0" smtClean="0">
                            <a:solidFill>
                              <a:schemeClr val="accent6"/>
                            </a:solidFill>
                            <a:latin typeface="Cambria Math" charset="0"/>
                          </a:rPr>
                          <m:t>𝐇𝐳</m:t>
                        </m:r>
                      </m:oMath>
                    </m:oMathPara>
                  </a14:m>
                  <a:endParaRPr lang="en-US" sz="1100" b="1" dirty="0">
                    <a:solidFill>
                      <a:schemeClr val="accent6"/>
                    </a:solidFill>
                  </a:endParaRPr>
                </a:p>
              </p:txBody>
            </p:sp>
          </mc:Choice>
          <mc:Fallback xmlns="">
            <p:sp>
              <p:nvSpPr>
                <p:cNvPr id="661" name="TextBox 660"/>
                <p:cNvSpPr txBox="1">
                  <a:spLocks noRot="1" noChangeAspect="1" noMove="1" noResize="1" noEditPoints="1" noAdjustHandles="1" noChangeArrowheads="1" noChangeShapeType="1" noTextEdit="1"/>
                </p:cNvSpPr>
                <p:nvPr/>
              </p:nvSpPr>
              <p:spPr>
                <a:xfrm>
                  <a:off x="7936404" y="3057549"/>
                  <a:ext cx="802336" cy="169277"/>
                </a:xfrm>
                <a:prstGeom prst="rect">
                  <a:avLst/>
                </a:prstGeom>
                <a:blipFill rotWithShape="0">
                  <a:blip r:embed="rId7"/>
                  <a:stretch>
                    <a:fillRect l="-6107" t="-148148" r="-3817" b="-185185"/>
                  </a:stretch>
                </a:blipFill>
              </p:spPr>
              <p:txBody>
                <a:bodyPr/>
                <a:lstStyle/>
                <a:p>
                  <a:r>
                    <a:rPr lang="en-US">
                      <a:noFill/>
                    </a:rPr>
                    <a:t> </a:t>
                  </a:r>
                </a:p>
              </p:txBody>
            </p:sp>
          </mc:Fallback>
        </mc:AlternateContent>
      </p:grpSp>
      <p:pic>
        <p:nvPicPr>
          <p:cNvPr id="247" name="Picture 246"/>
          <p:cNvPicPr>
            <a:picLocks noChangeAspect="1"/>
          </p:cNvPicPr>
          <p:nvPr/>
        </p:nvPicPr>
        <p:blipFill>
          <a:blip r:embed="rId8"/>
          <a:stretch>
            <a:fillRect/>
          </a:stretch>
        </p:blipFill>
        <p:spPr>
          <a:xfrm>
            <a:off x="10018214" y="1218869"/>
            <a:ext cx="2039358" cy="606263"/>
          </a:xfrm>
          <a:prstGeom prst="rect">
            <a:avLst/>
          </a:prstGeom>
          <a:effectLst>
            <a:outerShdw blurRad="50800" dist="76200" dir="2700000" algn="tl" rotWithShape="0">
              <a:prstClr val="black">
                <a:alpha val="40000"/>
              </a:prstClr>
            </a:outerShdw>
          </a:effectLst>
        </p:spPr>
      </p:pic>
      <p:cxnSp>
        <p:nvCxnSpPr>
          <p:cNvPr id="249" name="Straight Arrow Connector 248"/>
          <p:cNvCxnSpPr/>
          <p:nvPr/>
        </p:nvCxnSpPr>
        <p:spPr>
          <a:xfrm flipV="1">
            <a:off x="9645320" y="1722255"/>
            <a:ext cx="373509" cy="374848"/>
          </a:xfrm>
          <a:prstGeom prst="straightConnector1">
            <a:avLst/>
          </a:prstGeom>
          <a:ln w="31750" cmpd="sng">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251" name="Line 57"/>
          <p:cNvSpPr>
            <a:spLocks noChangeShapeType="1"/>
          </p:cNvSpPr>
          <p:nvPr/>
        </p:nvSpPr>
        <p:spPr bwMode="auto">
          <a:xfrm rot="16200000" flipV="1">
            <a:off x="242145" y="4795814"/>
            <a:ext cx="371440" cy="0"/>
          </a:xfrm>
          <a:prstGeom prst="line">
            <a:avLst/>
          </a:prstGeom>
          <a:noFill/>
          <a:ln w="28575" cmpd="sng">
            <a:solidFill>
              <a:schemeClr val="accent2">
                <a:lumMod val="75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a:p>
        </p:txBody>
      </p:sp>
      <p:sp>
        <p:nvSpPr>
          <p:cNvPr id="252" name="Line 57"/>
          <p:cNvSpPr>
            <a:spLocks noChangeShapeType="1"/>
          </p:cNvSpPr>
          <p:nvPr/>
        </p:nvSpPr>
        <p:spPr bwMode="auto">
          <a:xfrm rot="16200000">
            <a:off x="-8246" y="4685988"/>
            <a:ext cx="591093" cy="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a:p>
        </p:txBody>
      </p:sp>
      <p:sp>
        <p:nvSpPr>
          <p:cNvPr id="253" name="Line 57"/>
          <p:cNvSpPr>
            <a:spLocks noChangeShapeType="1"/>
          </p:cNvSpPr>
          <p:nvPr/>
        </p:nvSpPr>
        <p:spPr bwMode="auto">
          <a:xfrm rot="16200000" flipV="1">
            <a:off x="149285" y="3946662"/>
            <a:ext cx="259857" cy="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4" name="AutoShape 38"/>
          <p:cNvSpPr>
            <a:spLocks noChangeArrowheads="1"/>
          </p:cNvSpPr>
          <p:nvPr/>
        </p:nvSpPr>
        <p:spPr bwMode="auto">
          <a:xfrm>
            <a:off x="78885" y="4062056"/>
            <a:ext cx="607800" cy="419894"/>
          </a:xfrm>
          <a:prstGeom prst="roundRect">
            <a:avLst>
              <a:gd name="adj" fmla="val 16667"/>
            </a:avLst>
          </a:prstGeom>
          <a:gradFill rotWithShape="0">
            <a:gsLst>
              <a:gs pos="0">
                <a:srgbClr val="D0D0D0"/>
              </a:gs>
              <a:gs pos="100000">
                <a:schemeClr val="bg1"/>
              </a:gs>
            </a:gsLst>
            <a:lin ang="2700000" scaled="1"/>
          </a:gra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r>
              <a:rPr lang="en-US" dirty="0"/>
              <a:t>SHG2</a:t>
            </a:r>
            <a:endParaRPr lang="en-US" dirty="0">
              <a:latin typeface="Symbol" charset="2"/>
              <a:cs typeface="Symbol" charset="2"/>
            </a:endParaRPr>
          </a:p>
        </p:txBody>
      </p:sp>
      <p:sp>
        <p:nvSpPr>
          <p:cNvPr id="255" name="Line 57"/>
          <p:cNvSpPr>
            <a:spLocks noChangeShapeType="1"/>
          </p:cNvSpPr>
          <p:nvPr/>
        </p:nvSpPr>
        <p:spPr bwMode="auto">
          <a:xfrm rot="16200000" flipV="1">
            <a:off x="-34894" y="5765436"/>
            <a:ext cx="828142" cy="9627"/>
          </a:xfrm>
          <a:prstGeom prst="line">
            <a:avLst/>
          </a:prstGeom>
          <a:noFill/>
          <a:ln w="28575" cmpd="sng">
            <a:solidFill>
              <a:schemeClr val="accent2">
                <a:lumMod val="75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a:p>
        </p:txBody>
      </p:sp>
      <p:sp>
        <p:nvSpPr>
          <p:cNvPr id="257" name="Line 57"/>
          <p:cNvSpPr>
            <a:spLocks noChangeShapeType="1"/>
          </p:cNvSpPr>
          <p:nvPr/>
        </p:nvSpPr>
        <p:spPr bwMode="auto">
          <a:xfrm rot="16200000" flipV="1">
            <a:off x="742824" y="5815858"/>
            <a:ext cx="0" cy="736924"/>
          </a:xfrm>
          <a:prstGeom prst="line">
            <a:avLst/>
          </a:prstGeom>
          <a:noFill/>
          <a:ln w="28575" cmpd="sng">
            <a:solidFill>
              <a:schemeClr val="accent2">
                <a:lumMod val="75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a:p>
        </p:txBody>
      </p:sp>
      <p:sp>
        <p:nvSpPr>
          <p:cNvPr id="258" name="AutoShape 38"/>
          <p:cNvSpPr>
            <a:spLocks noChangeArrowheads="1"/>
          </p:cNvSpPr>
          <p:nvPr/>
        </p:nvSpPr>
        <p:spPr bwMode="auto">
          <a:xfrm>
            <a:off x="78885" y="4950819"/>
            <a:ext cx="607800" cy="413771"/>
          </a:xfrm>
          <a:prstGeom prst="roundRect">
            <a:avLst>
              <a:gd name="adj" fmla="val 16667"/>
            </a:avLst>
          </a:prstGeom>
          <a:gradFill rotWithShape="0">
            <a:gsLst>
              <a:gs pos="0">
                <a:srgbClr val="D0D0D0"/>
              </a:gs>
              <a:gs pos="100000">
                <a:schemeClr val="bg1"/>
              </a:gs>
            </a:gsLst>
            <a:lin ang="2700000" scaled="1"/>
          </a:gra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r>
              <a:rPr lang="en-US" dirty="0"/>
              <a:t>SHG1</a:t>
            </a:r>
            <a:endParaRPr lang="en-US" dirty="0">
              <a:latin typeface="Symbol" charset="2"/>
              <a:cs typeface="Symbol" charset="2"/>
            </a:endParaRPr>
          </a:p>
        </p:txBody>
      </p:sp>
      <p:sp>
        <p:nvSpPr>
          <p:cNvPr id="259" name="AutoShape 30"/>
          <p:cNvSpPr>
            <a:spLocks noChangeArrowheads="1"/>
          </p:cNvSpPr>
          <p:nvPr/>
        </p:nvSpPr>
        <p:spPr bwMode="auto">
          <a:xfrm rot="16200000">
            <a:off x="1858390" y="5080330"/>
            <a:ext cx="657396" cy="2151603"/>
          </a:xfrm>
          <a:prstGeom prst="roundRect">
            <a:avLst>
              <a:gd name="adj" fmla="val 16667"/>
            </a:avLst>
          </a:prstGeom>
          <a:gradFill flip="none" rotWithShape="0">
            <a:gsLst>
              <a:gs pos="0">
                <a:schemeClr val="accent1">
                  <a:alpha val="39000"/>
                </a:schemeClr>
              </a:gs>
              <a:gs pos="100000">
                <a:schemeClr val="bg1">
                  <a:alpha val="39000"/>
                </a:schemeClr>
              </a:gs>
            </a:gsLst>
            <a:lin ang="2700000" scaled="1"/>
            <a:tileRect/>
          </a:gra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endParaRPr lang="en-US" b="0" dirty="0"/>
          </a:p>
        </p:txBody>
      </p:sp>
      <p:sp>
        <p:nvSpPr>
          <p:cNvPr id="260" name="TextBox 259"/>
          <p:cNvSpPr txBox="1"/>
          <p:nvPr/>
        </p:nvSpPr>
        <p:spPr>
          <a:xfrm>
            <a:off x="1157881" y="5861154"/>
            <a:ext cx="2035109" cy="646331"/>
          </a:xfrm>
          <a:prstGeom prst="rect">
            <a:avLst/>
          </a:prstGeom>
          <a:noFill/>
        </p:spPr>
        <p:txBody>
          <a:bodyPr wrap="none" rtlCol="0">
            <a:spAutoFit/>
          </a:bodyPr>
          <a:lstStyle/>
          <a:p>
            <a:pPr algn="ctr"/>
            <a:r>
              <a:rPr lang="en-US" b="1" dirty="0">
                <a:solidFill>
                  <a:srgbClr val="000090"/>
                </a:solidFill>
              </a:rPr>
              <a:t>FAST photocathode</a:t>
            </a:r>
            <a:br>
              <a:rPr lang="en-US" b="1" dirty="0">
                <a:solidFill>
                  <a:srgbClr val="000090"/>
                </a:solidFill>
              </a:rPr>
            </a:br>
            <a:r>
              <a:rPr lang="en-US" b="1" dirty="0">
                <a:solidFill>
                  <a:srgbClr val="000090"/>
                </a:solidFill>
              </a:rPr>
              <a:t>laser system</a:t>
            </a:r>
          </a:p>
        </p:txBody>
      </p:sp>
      <p:sp>
        <p:nvSpPr>
          <p:cNvPr id="261" name="Rectangle 260"/>
          <p:cNvSpPr/>
          <p:nvPr/>
        </p:nvSpPr>
        <p:spPr>
          <a:xfrm>
            <a:off x="7349544" y="3250865"/>
            <a:ext cx="145951" cy="119105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263" name="Oval 262"/>
          <p:cNvSpPr/>
          <p:nvPr/>
        </p:nvSpPr>
        <p:spPr>
          <a:xfrm>
            <a:off x="8499242" y="2507702"/>
            <a:ext cx="2818729" cy="2696065"/>
          </a:xfrm>
          <a:prstGeom prst="ellipse">
            <a:avLst/>
          </a:prstGeom>
          <a:noFill/>
          <a:ln w="76200">
            <a:solidFill>
              <a:srgbClr val="5B9BD5">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8" name="Picture 237"/>
          <p:cNvPicPr>
            <a:picLocks noChangeAspect="1"/>
          </p:cNvPicPr>
          <p:nvPr/>
        </p:nvPicPr>
        <p:blipFill>
          <a:blip r:embed="rId9"/>
          <a:stretch>
            <a:fillRect/>
          </a:stretch>
        </p:blipFill>
        <p:spPr>
          <a:xfrm>
            <a:off x="7056541" y="3761517"/>
            <a:ext cx="4927933" cy="2666816"/>
          </a:xfrm>
          <a:prstGeom prst="rect">
            <a:avLst/>
          </a:prstGeom>
        </p:spPr>
      </p:pic>
      <p:sp>
        <p:nvSpPr>
          <p:cNvPr id="264" name="TextBox 263"/>
          <p:cNvSpPr txBox="1"/>
          <p:nvPr/>
        </p:nvSpPr>
        <p:spPr>
          <a:xfrm>
            <a:off x="8787530" y="3047695"/>
            <a:ext cx="2324868" cy="646331"/>
          </a:xfrm>
          <a:prstGeom prst="rect">
            <a:avLst/>
          </a:prstGeom>
          <a:noFill/>
        </p:spPr>
        <p:txBody>
          <a:bodyPr wrap="none" rtlCol="0">
            <a:spAutoFit/>
          </a:bodyPr>
          <a:lstStyle/>
          <a:p>
            <a:pPr algn="ctr"/>
            <a:r>
              <a:rPr lang="en-US" b="1" dirty="0" err="1">
                <a:solidFill>
                  <a:srgbClr val="032DFF"/>
                </a:solidFill>
              </a:rPr>
              <a:t>Integrable</a:t>
            </a:r>
            <a:r>
              <a:rPr lang="en-US" b="1" dirty="0">
                <a:solidFill>
                  <a:srgbClr val="032DFF"/>
                </a:solidFill>
              </a:rPr>
              <a:t>-optics</a:t>
            </a:r>
          </a:p>
          <a:p>
            <a:pPr algn="ctr"/>
            <a:r>
              <a:rPr lang="en-US" b="1" dirty="0">
                <a:solidFill>
                  <a:srgbClr val="032DFF"/>
                </a:solidFill>
              </a:rPr>
              <a:t>Test accelerator (IOTA)</a:t>
            </a:r>
          </a:p>
        </p:txBody>
      </p:sp>
      <p:sp>
        <p:nvSpPr>
          <p:cNvPr id="265" name="Rectangle 264"/>
          <p:cNvSpPr/>
          <p:nvPr/>
        </p:nvSpPr>
        <p:spPr>
          <a:xfrm rot="16200000">
            <a:off x="259709" y="3744228"/>
            <a:ext cx="36377" cy="1184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Rectangle 265"/>
          <p:cNvSpPr/>
          <p:nvPr/>
        </p:nvSpPr>
        <p:spPr>
          <a:xfrm rot="16200000">
            <a:off x="428734" y="4545017"/>
            <a:ext cx="36377" cy="1184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TextBox 268"/>
          <p:cNvSpPr txBox="1"/>
          <p:nvPr/>
        </p:nvSpPr>
        <p:spPr>
          <a:xfrm>
            <a:off x="6232032" y="2217813"/>
            <a:ext cx="704039" cy="369332"/>
          </a:xfrm>
          <a:prstGeom prst="rect">
            <a:avLst/>
          </a:prstGeom>
          <a:noFill/>
        </p:spPr>
        <p:txBody>
          <a:bodyPr wrap="none" rtlCol="0">
            <a:spAutoFit/>
          </a:bodyPr>
          <a:lstStyle/>
          <a:p>
            <a:pPr algn="ctr"/>
            <a:r>
              <a:rPr lang="en-US" b="1">
                <a:solidFill>
                  <a:srgbClr val="000090"/>
                </a:solidFill>
              </a:rPr>
              <a:t>LDRD</a:t>
            </a:r>
            <a:endParaRPr lang="en-US" b="1" dirty="0">
              <a:solidFill>
                <a:srgbClr val="000090"/>
              </a:solidFill>
            </a:endParaRPr>
          </a:p>
        </p:txBody>
      </p:sp>
    </p:spTree>
    <p:extLst>
      <p:ext uri="{BB962C8B-B14F-4D97-AF65-F5344CB8AC3E}">
        <p14:creationId xmlns:p14="http://schemas.microsoft.com/office/powerpoint/2010/main" val="134687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Magnetized beams in the FAST injector</a:t>
            </a:r>
          </a:p>
        </p:txBody>
      </p:sp>
      <p:sp>
        <p:nvSpPr>
          <p:cNvPr id="3" name="Content Placeholder 2"/>
          <p:cNvSpPr>
            <a:spLocks noGrp="1"/>
          </p:cNvSpPr>
          <p:nvPr>
            <p:ph idx="1"/>
          </p:nvPr>
        </p:nvSpPr>
        <p:spPr>
          <a:xfrm>
            <a:off x="838200" y="1241778"/>
            <a:ext cx="7108767" cy="5023555"/>
          </a:xfrm>
        </p:spPr>
        <p:txBody>
          <a:bodyPr>
            <a:normAutofit/>
          </a:bodyPr>
          <a:lstStyle/>
          <a:p>
            <a:r>
              <a:rPr lang="en-US" dirty="0"/>
              <a:t>The FAST injector includes</a:t>
            </a:r>
          </a:p>
          <a:p>
            <a:pPr lvl="1"/>
            <a:r>
              <a:rPr lang="en-US" dirty="0"/>
              <a:t>1+1/2 RF gun</a:t>
            </a:r>
          </a:p>
          <a:p>
            <a:pPr lvl="1"/>
            <a:r>
              <a:rPr lang="en-US" dirty="0"/>
              <a:t>High quantum efficiency Cs</a:t>
            </a:r>
            <a:r>
              <a:rPr lang="en-US" baseline="-25000" dirty="0"/>
              <a:t>2</a:t>
            </a:r>
            <a:r>
              <a:rPr lang="en-US" dirty="0"/>
              <a:t>Te photocathode</a:t>
            </a:r>
          </a:p>
          <a:p>
            <a:pPr lvl="1"/>
            <a:r>
              <a:rPr lang="en-US" dirty="0"/>
              <a:t>A symmetrical solenoid configuration can provides substantial field on cathode up to 0.15 T</a:t>
            </a:r>
          </a:p>
          <a:p>
            <a:r>
              <a:rPr lang="en-US" dirty="0"/>
              <a:t>Magnetized beam is characterized by the </a:t>
            </a:r>
            <a:r>
              <a:rPr lang="en-US" i="1" dirty="0"/>
              <a:t>magnetization</a:t>
            </a:r>
            <a:r>
              <a:rPr lang="en-US" dirty="0"/>
              <a:t> parameter </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4</a:t>
            </a:fld>
            <a:endParaRPr lang="en-US"/>
          </a:p>
        </p:txBody>
      </p:sp>
      <p:pic>
        <p:nvPicPr>
          <p:cNvPr id="7" name="Picture 6"/>
          <p:cNvPicPr>
            <a:picLocks noChangeAspect="1"/>
          </p:cNvPicPr>
          <p:nvPr/>
        </p:nvPicPr>
        <p:blipFill>
          <a:blip r:embed="rId2"/>
          <a:stretch>
            <a:fillRect/>
          </a:stretch>
        </p:blipFill>
        <p:spPr>
          <a:xfrm>
            <a:off x="8153400" y="1241778"/>
            <a:ext cx="3845078" cy="2802024"/>
          </a:xfrm>
          <a:prstGeom prst="rect">
            <a:avLst/>
          </a:prstGeom>
        </p:spPr>
      </p:pic>
      <p:pic>
        <p:nvPicPr>
          <p:cNvPr id="9" name="Picture 8"/>
          <p:cNvPicPr>
            <a:picLocks noChangeAspect="1"/>
          </p:cNvPicPr>
          <p:nvPr/>
        </p:nvPicPr>
        <p:blipFill>
          <a:blip r:embed="rId3"/>
          <a:stretch>
            <a:fillRect/>
          </a:stretch>
        </p:blipFill>
        <p:spPr>
          <a:xfrm>
            <a:off x="8183900" y="4435089"/>
            <a:ext cx="3885887" cy="1857323"/>
          </a:xfrm>
          <a:prstGeom prst="rect">
            <a:avLst/>
          </a:prstGeom>
        </p:spPr>
      </p:pic>
      <p:sp>
        <p:nvSpPr>
          <p:cNvPr id="10" name="TextBox 9"/>
          <p:cNvSpPr txBox="1"/>
          <p:nvPr/>
        </p:nvSpPr>
        <p:spPr>
          <a:xfrm>
            <a:off x="9351258" y="4058181"/>
            <a:ext cx="1449362" cy="461665"/>
          </a:xfrm>
          <a:prstGeom prst="rect">
            <a:avLst/>
          </a:prstGeom>
          <a:noFill/>
        </p:spPr>
        <p:txBody>
          <a:bodyPr wrap="square" rtlCol="0">
            <a:spAutoFit/>
          </a:bodyPr>
          <a:lstStyle/>
          <a:p>
            <a:r>
              <a:rPr lang="en-US" sz="2400" b="1" dirty="0">
                <a:solidFill>
                  <a:schemeClr val="accent2">
                    <a:lumMod val="50000"/>
                  </a:schemeClr>
                </a:solidFill>
              </a:rPr>
              <a:t>L1        L2</a:t>
            </a:r>
          </a:p>
        </p:txBody>
      </p:sp>
      <p:pic>
        <p:nvPicPr>
          <p:cNvPr id="15" name="Picture 14"/>
          <p:cNvPicPr>
            <a:picLocks noChangeAspect="1"/>
          </p:cNvPicPr>
          <p:nvPr/>
        </p:nvPicPr>
        <p:blipFill>
          <a:blip r:embed="rId4"/>
          <a:stretch>
            <a:fillRect/>
          </a:stretch>
        </p:blipFill>
        <p:spPr>
          <a:xfrm>
            <a:off x="1391380" y="4550241"/>
            <a:ext cx="5816600" cy="952500"/>
          </a:xfrm>
          <a:prstGeom prst="rect">
            <a:avLst/>
          </a:prstGeom>
        </p:spPr>
      </p:pic>
      <p:sp>
        <p:nvSpPr>
          <p:cNvPr id="19" name="TextBox 18"/>
          <p:cNvSpPr txBox="1"/>
          <p:nvPr/>
        </p:nvSpPr>
        <p:spPr>
          <a:xfrm>
            <a:off x="4940063" y="5424959"/>
            <a:ext cx="1252266" cy="707886"/>
          </a:xfrm>
          <a:prstGeom prst="rect">
            <a:avLst/>
          </a:prstGeom>
          <a:noFill/>
        </p:spPr>
        <p:txBody>
          <a:bodyPr wrap="none" rtlCol="0">
            <a:spAutoFit/>
          </a:bodyPr>
          <a:lstStyle/>
          <a:p>
            <a:pPr algn="ctr"/>
            <a:r>
              <a:rPr lang="en-US" sz="2000" b="1">
                <a:solidFill>
                  <a:srgbClr val="FF0000"/>
                </a:solidFill>
              </a:rPr>
              <a:t>B field on </a:t>
            </a:r>
            <a:br>
              <a:rPr lang="en-US" sz="2000" b="1">
                <a:solidFill>
                  <a:srgbClr val="FF0000"/>
                </a:solidFill>
              </a:rPr>
            </a:br>
            <a:r>
              <a:rPr lang="en-US" sz="2000" b="1">
                <a:solidFill>
                  <a:srgbClr val="FF0000"/>
                </a:solidFill>
              </a:rPr>
              <a:t>cathode</a:t>
            </a:r>
            <a:endParaRPr lang="en-US" sz="2000" b="1" dirty="0">
              <a:solidFill>
                <a:srgbClr val="FF0000"/>
              </a:solidFill>
            </a:endParaRPr>
          </a:p>
        </p:txBody>
      </p:sp>
      <p:sp>
        <p:nvSpPr>
          <p:cNvPr id="20" name="TextBox 19"/>
          <p:cNvSpPr txBox="1"/>
          <p:nvPr/>
        </p:nvSpPr>
        <p:spPr>
          <a:xfrm>
            <a:off x="5766794" y="4043802"/>
            <a:ext cx="1830759" cy="707886"/>
          </a:xfrm>
          <a:prstGeom prst="rect">
            <a:avLst/>
          </a:prstGeom>
          <a:noFill/>
        </p:spPr>
        <p:txBody>
          <a:bodyPr wrap="none" rtlCol="0">
            <a:spAutoFit/>
          </a:bodyPr>
          <a:lstStyle/>
          <a:p>
            <a:pPr algn="ctr"/>
            <a:r>
              <a:rPr lang="en-US" sz="2000" b="1" dirty="0">
                <a:solidFill>
                  <a:srgbClr val="00B050"/>
                </a:solidFill>
              </a:rPr>
              <a:t>Laser-spot </a:t>
            </a:r>
            <a:br>
              <a:rPr lang="en-US" sz="2000" b="1" dirty="0">
                <a:solidFill>
                  <a:srgbClr val="00B050"/>
                </a:solidFill>
              </a:rPr>
            </a:br>
            <a:r>
              <a:rPr lang="en-US" sz="2000" b="1">
                <a:solidFill>
                  <a:srgbClr val="00B050"/>
                </a:solidFill>
              </a:rPr>
              <a:t>size on cathode</a:t>
            </a:r>
            <a:endParaRPr lang="en-US" sz="2000" b="1" dirty="0">
              <a:solidFill>
                <a:srgbClr val="00B050"/>
              </a:solidFill>
            </a:endParaRPr>
          </a:p>
        </p:txBody>
      </p:sp>
      <p:sp>
        <p:nvSpPr>
          <p:cNvPr id="21" name="Rectangle 20"/>
          <p:cNvSpPr/>
          <p:nvPr/>
        </p:nvSpPr>
        <p:spPr>
          <a:xfrm>
            <a:off x="5040726" y="4717825"/>
            <a:ext cx="1050941" cy="7071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00219" y="4717825"/>
            <a:ext cx="1107761" cy="707134"/>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03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0872"/>
            <a:ext cx="10515600" cy="628297"/>
          </a:xfrm>
        </p:spPr>
        <p:txBody>
          <a:bodyPr>
            <a:normAutofit fontScale="90000"/>
          </a:bodyPr>
          <a:lstStyle/>
          <a:p>
            <a:r>
              <a:rPr lang="en-US" dirty="0"/>
              <a:t>Relevance of FAST injector to EIC e- cooling</a:t>
            </a:r>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5</a:t>
            </a:fld>
            <a:endParaRPr lang="en-US"/>
          </a:p>
        </p:txBody>
      </p:sp>
      <p:sp>
        <p:nvSpPr>
          <p:cNvPr id="11" name="Content Placeholder 10">
            <a:extLst>
              <a:ext uri="{FF2B5EF4-FFF2-40B4-BE49-F238E27FC236}">
                <a16:creationId xmlns:a16="http://schemas.microsoft.com/office/drawing/2014/main" id="{03B2E9DB-DFCE-4F4A-96F0-5377BB0AF252}"/>
              </a:ext>
            </a:extLst>
          </p:cNvPr>
          <p:cNvSpPr>
            <a:spLocks noGrp="1"/>
          </p:cNvSpPr>
          <p:nvPr>
            <p:ph idx="1"/>
          </p:nvPr>
        </p:nvSpPr>
        <p:spPr/>
        <p:txBody>
          <a:bodyPr/>
          <a:lstStyle/>
          <a:p>
            <a:r>
              <a:rPr lang="en-US" dirty="0"/>
              <a:t>Similar beam parameters except</a:t>
            </a:r>
            <a:br>
              <a:rPr lang="en-US" dirty="0"/>
            </a:br>
            <a:r>
              <a:rPr lang="en-US" dirty="0"/>
              <a:t>for a higher peak current</a:t>
            </a:r>
          </a:p>
        </p:txBody>
      </p:sp>
      <p:pic>
        <p:nvPicPr>
          <p:cNvPr id="13" name="Picture 12">
            <a:extLst>
              <a:ext uri="{FF2B5EF4-FFF2-40B4-BE49-F238E27FC236}">
                <a16:creationId xmlns:a16="http://schemas.microsoft.com/office/drawing/2014/main" id="{F4ACB371-2D48-F74F-A3E0-F4100D75E88B}"/>
              </a:ext>
            </a:extLst>
          </p:cNvPr>
          <p:cNvPicPr>
            <a:picLocks noChangeAspect="1"/>
          </p:cNvPicPr>
          <p:nvPr/>
        </p:nvPicPr>
        <p:blipFill>
          <a:blip r:embed="rId2"/>
          <a:stretch>
            <a:fillRect/>
          </a:stretch>
        </p:blipFill>
        <p:spPr>
          <a:xfrm>
            <a:off x="6546227" y="1055342"/>
            <a:ext cx="5645773" cy="3967183"/>
          </a:xfrm>
          <a:prstGeom prst="rect">
            <a:avLst/>
          </a:prstGeom>
        </p:spPr>
      </p:pic>
      <p:pic>
        <p:nvPicPr>
          <p:cNvPr id="24" name="Picture 23">
            <a:extLst>
              <a:ext uri="{FF2B5EF4-FFF2-40B4-BE49-F238E27FC236}">
                <a16:creationId xmlns:a16="http://schemas.microsoft.com/office/drawing/2014/main" id="{B3F8EA6A-95AA-F940-A4AF-DD078970063F}"/>
              </a:ext>
            </a:extLst>
          </p:cNvPr>
          <p:cNvPicPr>
            <a:picLocks noChangeAspect="1"/>
          </p:cNvPicPr>
          <p:nvPr/>
        </p:nvPicPr>
        <p:blipFill>
          <a:blip r:embed="rId3"/>
          <a:stretch>
            <a:fillRect/>
          </a:stretch>
        </p:blipFill>
        <p:spPr>
          <a:xfrm>
            <a:off x="7678056" y="4942974"/>
            <a:ext cx="4269905" cy="1538084"/>
          </a:xfrm>
          <a:prstGeom prst="rect">
            <a:avLst/>
          </a:prstGeom>
        </p:spPr>
      </p:pic>
      <p:cxnSp>
        <p:nvCxnSpPr>
          <p:cNvPr id="26" name="Straight Connector 25">
            <a:extLst>
              <a:ext uri="{FF2B5EF4-FFF2-40B4-BE49-F238E27FC236}">
                <a16:creationId xmlns:a16="http://schemas.microsoft.com/office/drawing/2014/main" id="{1821D995-C343-B74F-9136-0852EB422681}"/>
              </a:ext>
            </a:extLst>
          </p:cNvPr>
          <p:cNvCxnSpPr/>
          <p:nvPr/>
        </p:nvCxnSpPr>
        <p:spPr>
          <a:xfrm>
            <a:off x="7678056" y="5213111"/>
            <a:ext cx="35414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890856-F06D-F74C-98BD-EC931267458A}"/>
              </a:ext>
            </a:extLst>
          </p:cNvPr>
          <p:cNvCxnSpPr>
            <a:cxnSpLocks/>
          </p:cNvCxnSpPr>
          <p:nvPr/>
        </p:nvCxnSpPr>
        <p:spPr>
          <a:xfrm>
            <a:off x="7662012" y="5365511"/>
            <a:ext cx="16121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7E9C468-990B-644E-B5CF-DEA89127A331}"/>
              </a:ext>
            </a:extLst>
          </p:cNvPr>
          <p:cNvPicPr>
            <a:picLocks noChangeAspect="1"/>
          </p:cNvPicPr>
          <p:nvPr/>
        </p:nvPicPr>
        <p:blipFill>
          <a:blip r:embed="rId4"/>
          <a:stretch>
            <a:fillRect/>
          </a:stretch>
        </p:blipFill>
        <p:spPr>
          <a:xfrm>
            <a:off x="477398" y="2312020"/>
            <a:ext cx="5824790" cy="3953313"/>
          </a:xfrm>
          <a:prstGeom prst="rect">
            <a:avLst/>
          </a:prstGeom>
        </p:spPr>
      </p:pic>
    </p:spTree>
    <p:extLst>
      <p:ext uri="{BB962C8B-B14F-4D97-AF65-F5344CB8AC3E}">
        <p14:creationId xmlns:p14="http://schemas.microsoft.com/office/powerpoint/2010/main" val="1360478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A877-0266-B143-B566-04B4660DCC67}"/>
              </a:ext>
            </a:extLst>
          </p:cNvPr>
          <p:cNvSpPr>
            <a:spLocks noGrp="1"/>
          </p:cNvSpPr>
          <p:nvPr>
            <p:ph type="title"/>
          </p:nvPr>
        </p:nvSpPr>
        <p:spPr/>
        <p:txBody>
          <a:bodyPr>
            <a:normAutofit fontScale="90000"/>
          </a:bodyPr>
          <a:lstStyle/>
          <a:p>
            <a:r>
              <a:rPr lang="en-US" dirty="0"/>
              <a:t>Note on emittances</a:t>
            </a:r>
          </a:p>
        </p:txBody>
      </p:sp>
      <p:sp>
        <p:nvSpPr>
          <p:cNvPr id="3" name="Content Placeholder 2">
            <a:extLst>
              <a:ext uri="{FF2B5EF4-FFF2-40B4-BE49-F238E27FC236}">
                <a16:creationId xmlns:a16="http://schemas.microsoft.com/office/drawing/2014/main" id="{4B1738C2-8113-3641-B7F0-093FA4C0E9A0}"/>
              </a:ext>
            </a:extLst>
          </p:cNvPr>
          <p:cNvSpPr>
            <a:spLocks noGrp="1"/>
          </p:cNvSpPr>
          <p:nvPr>
            <p:ph idx="1"/>
          </p:nvPr>
        </p:nvSpPr>
        <p:spPr/>
        <p:txBody>
          <a:bodyPr/>
          <a:lstStyle/>
          <a:p>
            <a:r>
              <a:rPr lang="en-US" dirty="0"/>
              <a:t>Effective emittance of a magnetized beam</a:t>
            </a:r>
          </a:p>
          <a:p>
            <a:pPr marL="0" indent="0">
              <a:buNone/>
            </a:pPr>
            <a:br>
              <a:rPr lang="en-US" dirty="0"/>
            </a:br>
            <a:br>
              <a:rPr lang="en-US" dirty="0"/>
            </a:br>
            <a:r>
              <a:rPr lang="en-US" dirty="0"/>
              <a:t>with magnetization given by </a:t>
            </a:r>
          </a:p>
          <a:p>
            <a:endParaRPr lang="en-US" dirty="0"/>
          </a:p>
          <a:p>
            <a:r>
              <a:rPr lang="en-US" dirty="0"/>
              <a:t>Eigen emittances</a:t>
            </a:r>
          </a:p>
          <a:p>
            <a:endParaRPr lang="en-US" dirty="0"/>
          </a:p>
          <a:p>
            <a:endParaRPr lang="en-US" dirty="0"/>
          </a:p>
          <a:p>
            <a:endParaRPr lang="en-US" dirty="0"/>
          </a:p>
          <a:p>
            <a:r>
              <a:rPr lang="en-US" dirty="0"/>
              <a:t>4-D emittance </a:t>
            </a:r>
          </a:p>
        </p:txBody>
      </p:sp>
      <p:sp>
        <p:nvSpPr>
          <p:cNvPr id="4" name="Date Placeholder 3">
            <a:extLst>
              <a:ext uri="{FF2B5EF4-FFF2-40B4-BE49-F238E27FC236}">
                <a16:creationId xmlns:a16="http://schemas.microsoft.com/office/drawing/2014/main" id="{63E46E04-C502-5847-92F0-70B7BF2DB2EC}"/>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05D8EA8F-9186-034B-8CCE-BAABE24D15DF}"/>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101FE088-8EDF-4D41-BA10-37967CB7D73B}"/>
              </a:ext>
            </a:extLst>
          </p:cNvPr>
          <p:cNvSpPr>
            <a:spLocks noGrp="1"/>
          </p:cNvSpPr>
          <p:nvPr>
            <p:ph type="sldNum" sz="quarter" idx="12"/>
          </p:nvPr>
        </p:nvSpPr>
        <p:spPr/>
        <p:txBody>
          <a:bodyPr/>
          <a:lstStyle/>
          <a:p>
            <a:fld id="{8F4660BB-D65C-634B-838D-AD265FCEDFF8}" type="slidenum">
              <a:rPr lang="en-US" smtClean="0"/>
              <a:pPr/>
              <a:t>6</a:t>
            </a:fld>
            <a:endParaRPr lang="en-US"/>
          </a:p>
        </p:txBody>
      </p:sp>
      <p:pic>
        <p:nvPicPr>
          <p:cNvPr id="10" name="Picture 9">
            <a:extLst>
              <a:ext uri="{FF2B5EF4-FFF2-40B4-BE49-F238E27FC236}">
                <a16:creationId xmlns:a16="http://schemas.microsoft.com/office/drawing/2014/main" id="{19E0BBB9-273A-7C44-BCB3-21E78E005EC3}"/>
              </a:ext>
            </a:extLst>
          </p:cNvPr>
          <p:cNvPicPr>
            <a:picLocks noChangeAspect="1"/>
          </p:cNvPicPr>
          <p:nvPr/>
        </p:nvPicPr>
        <p:blipFill>
          <a:blip r:embed="rId2"/>
          <a:stretch>
            <a:fillRect/>
          </a:stretch>
        </p:blipFill>
        <p:spPr>
          <a:xfrm>
            <a:off x="3721111" y="3328381"/>
            <a:ext cx="3235779" cy="402460"/>
          </a:xfrm>
          <a:prstGeom prst="rect">
            <a:avLst/>
          </a:prstGeom>
        </p:spPr>
      </p:pic>
      <p:grpSp>
        <p:nvGrpSpPr>
          <p:cNvPr id="12" name="Group 11">
            <a:extLst>
              <a:ext uri="{FF2B5EF4-FFF2-40B4-BE49-F238E27FC236}">
                <a16:creationId xmlns:a16="http://schemas.microsoft.com/office/drawing/2014/main" id="{02786107-59BE-D84F-B73C-6AA51C70D6C4}"/>
              </a:ext>
            </a:extLst>
          </p:cNvPr>
          <p:cNvGrpSpPr/>
          <p:nvPr/>
        </p:nvGrpSpPr>
        <p:grpSpPr>
          <a:xfrm>
            <a:off x="1839200" y="3982507"/>
            <a:ext cx="3082330" cy="1659491"/>
            <a:chOff x="1592790" y="2800228"/>
            <a:chExt cx="3230962" cy="1731432"/>
          </a:xfrm>
        </p:grpSpPr>
        <p:pic>
          <p:nvPicPr>
            <p:cNvPr id="7" name="Picture 6">
              <a:extLst>
                <a:ext uri="{FF2B5EF4-FFF2-40B4-BE49-F238E27FC236}">
                  <a16:creationId xmlns:a16="http://schemas.microsoft.com/office/drawing/2014/main" id="{08CE0AC7-9493-D14A-BDA3-0F39B5459940}"/>
                </a:ext>
              </a:extLst>
            </p:cNvPr>
            <p:cNvPicPr>
              <a:picLocks noChangeAspect="1"/>
            </p:cNvPicPr>
            <p:nvPr/>
          </p:nvPicPr>
          <p:blipFill>
            <a:blip r:embed="rId3"/>
            <a:stretch>
              <a:fillRect/>
            </a:stretch>
          </p:blipFill>
          <p:spPr>
            <a:xfrm>
              <a:off x="1665816" y="2800228"/>
              <a:ext cx="2973917" cy="628771"/>
            </a:xfrm>
            <a:prstGeom prst="rect">
              <a:avLst/>
            </a:prstGeom>
          </p:spPr>
        </p:pic>
        <p:pic>
          <p:nvPicPr>
            <p:cNvPr id="8" name="Picture 7">
              <a:extLst>
                <a:ext uri="{FF2B5EF4-FFF2-40B4-BE49-F238E27FC236}">
                  <a16:creationId xmlns:a16="http://schemas.microsoft.com/office/drawing/2014/main" id="{B3408830-4FB7-A744-B981-A18DAB448D0A}"/>
                </a:ext>
              </a:extLst>
            </p:cNvPr>
            <p:cNvPicPr>
              <a:picLocks noChangeAspect="1"/>
            </p:cNvPicPr>
            <p:nvPr/>
          </p:nvPicPr>
          <p:blipFill>
            <a:blip r:embed="rId4"/>
            <a:stretch>
              <a:fillRect/>
            </a:stretch>
          </p:blipFill>
          <p:spPr>
            <a:xfrm>
              <a:off x="1665816" y="3365377"/>
              <a:ext cx="3157936" cy="1166283"/>
            </a:xfrm>
            <a:prstGeom prst="rect">
              <a:avLst/>
            </a:prstGeom>
          </p:spPr>
        </p:pic>
        <p:sp>
          <p:nvSpPr>
            <p:cNvPr id="11" name="Left Brace 10">
              <a:extLst>
                <a:ext uri="{FF2B5EF4-FFF2-40B4-BE49-F238E27FC236}">
                  <a16:creationId xmlns:a16="http://schemas.microsoft.com/office/drawing/2014/main" id="{EA51C74C-CF57-8643-83C5-7952F34EB2DB}"/>
                </a:ext>
              </a:extLst>
            </p:cNvPr>
            <p:cNvSpPr/>
            <p:nvPr/>
          </p:nvSpPr>
          <p:spPr>
            <a:xfrm>
              <a:off x="1592790" y="2931290"/>
              <a:ext cx="146051" cy="1267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250A7A72-BE2D-E749-A400-CC748E37CBAA}"/>
              </a:ext>
            </a:extLst>
          </p:cNvPr>
          <p:cNvPicPr>
            <a:picLocks noChangeAspect="1"/>
          </p:cNvPicPr>
          <p:nvPr/>
        </p:nvPicPr>
        <p:blipFill>
          <a:blip r:embed="rId5"/>
          <a:stretch>
            <a:fillRect/>
          </a:stretch>
        </p:blipFill>
        <p:spPr>
          <a:xfrm>
            <a:off x="3417110" y="5549361"/>
            <a:ext cx="3235779" cy="499050"/>
          </a:xfrm>
          <a:prstGeom prst="rect">
            <a:avLst/>
          </a:prstGeom>
        </p:spPr>
      </p:pic>
      <p:pic>
        <p:nvPicPr>
          <p:cNvPr id="14" name="Picture 13">
            <a:extLst>
              <a:ext uri="{FF2B5EF4-FFF2-40B4-BE49-F238E27FC236}">
                <a16:creationId xmlns:a16="http://schemas.microsoft.com/office/drawing/2014/main" id="{E2AAAC36-5541-F943-8226-756C98964B46}"/>
              </a:ext>
            </a:extLst>
          </p:cNvPr>
          <p:cNvPicPr>
            <a:picLocks noChangeAspect="1"/>
          </p:cNvPicPr>
          <p:nvPr/>
        </p:nvPicPr>
        <p:blipFill>
          <a:blip r:embed="rId6"/>
          <a:stretch>
            <a:fillRect/>
          </a:stretch>
        </p:blipFill>
        <p:spPr>
          <a:xfrm>
            <a:off x="5110619" y="2292541"/>
            <a:ext cx="2043933" cy="880719"/>
          </a:xfrm>
          <a:prstGeom prst="rect">
            <a:avLst/>
          </a:prstGeom>
        </p:spPr>
      </p:pic>
      <p:sp>
        <p:nvSpPr>
          <p:cNvPr id="15" name="TextBox 14">
            <a:extLst>
              <a:ext uri="{FF2B5EF4-FFF2-40B4-BE49-F238E27FC236}">
                <a16:creationId xmlns:a16="http://schemas.microsoft.com/office/drawing/2014/main" id="{66AA4B14-F9D9-7A42-AAA4-85453978E771}"/>
              </a:ext>
            </a:extLst>
          </p:cNvPr>
          <p:cNvSpPr txBox="1"/>
          <p:nvPr/>
        </p:nvSpPr>
        <p:spPr>
          <a:xfrm>
            <a:off x="5105869" y="4108272"/>
            <a:ext cx="2303579" cy="461665"/>
          </a:xfrm>
          <a:prstGeom prst="rect">
            <a:avLst/>
          </a:prstGeom>
          <a:noFill/>
        </p:spPr>
        <p:txBody>
          <a:bodyPr wrap="none" rtlCol="0">
            <a:spAutoFit/>
          </a:bodyPr>
          <a:lstStyle/>
          <a:p>
            <a:r>
              <a:rPr lang="en-US" sz="2400" dirty="0">
                <a:solidFill>
                  <a:schemeClr val="accent2"/>
                </a:solidFill>
              </a:rPr>
              <a:t>“drift” emittance</a:t>
            </a:r>
          </a:p>
        </p:txBody>
      </p:sp>
      <p:sp>
        <p:nvSpPr>
          <p:cNvPr id="16" name="TextBox 15">
            <a:extLst>
              <a:ext uri="{FF2B5EF4-FFF2-40B4-BE49-F238E27FC236}">
                <a16:creationId xmlns:a16="http://schemas.microsoft.com/office/drawing/2014/main" id="{7F6D0270-30EC-0149-95EC-F135F24B6D74}"/>
              </a:ext>
            </a:extLst>
          </p:cNvPr>
          <p:cNvSpPr txBox="1"/>
          <p:nvPr/>
        </p:nvSpPr>
        <p:spPr>
          <a:xfrm>
            <a:off x="5196817" y="4880573"/>
            <a:ext cx="2912144" cy="461665"/>
          </a:xfrm>
          <a:prstGeom prst="rect">
            <a:avLst/>
          </a:prstGeom>
          <a:noFill/>
        </p:spPr>
        <p:txBody>
          <a:bodyPr wrap="none" rtlCol="0">
            <a:spAutoFit/>
          </a:bodyPr>
          <a:lstStyle/>
          <a:p>
            <a:r>
              <a:rPr lang="en-US" sz="2400" dirty="0">
                <a:solidFill>
                  <a:schemeClr val="accent2"/>
                </a:solidFill>
              </a:rPr>
              <a:t>“cyclotron” emittance</a:t>
            </a:r>
          </a:p>
        </p:txBody>
      </p:sp>
      <p:pic>
        <p:nvPicPr>
          <p:cNvPr id="17" name="Picture 16">
            <a:extLst>
              <a:ext uri="{FF2B5EF4-FFF2-40B4-BE49-F238E27FC236}">
                <a16:creationId xmlns:a16="http://schemas.microsoft.com/office/drawing/2014/main" id="{2FBF0BFE-235C-2340-B024-B6F74EB17902}"/>
              </a:ext>
            </a:extLst>
          </p:cNvPr>
          <p:cNvPicPr>
            <a:picLocks noChangeAspect="1"/>
          </p:cNvPicPr>
          <p:nvPr/>
        </p:nvPicPr>
        <p:blipFill>
          <a:blip r:embed="rId7"/>
          <a:stretch>
            <a:fillRect/>
          </a:stretch>
        </p:blipFill>
        <p:spPr>
          <a:xfrm>
            <a:off x="2424508" y="1660497"/>
            <a:ext cx="3671492" cy="695481"/>
          </a:xfrm>
          <a:prstGeom prst="rect">
            <a:avLst/>
          </a:prstGeom>
        </p:spPr>
      </p:pic>
    </p:spTree>
    <p:extLst>
      <p:ext uri="{BB962C8B-B14F-4D97-AF65-F5344CB8AC3E}">
        <p14:creationId xmlns:p14="http://schemas.microsoft.com/office/powerpoint/2010/main" val="9056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B72128-E4C7-3049-950F-A1FF51005164}"/>
              </a:ext>
            </a:extLst>
          </p:cNvPr>
          <p:cNvPicPr>
            <a:picLocks noChangeAspect="1"/>
          </p:cNvPicPr>
          <p:nvPr/>
        </p:nvPicPr>
        <p:blipFill>
          <a:blip r:embed="rId2"/>
          <a:stretch>
            <a:fillRect/>
          </a:stretch>
        </p:blipFill>
        <p:spPr>
          <a:xfrm>
            <a:off x="461316" y="1907894"/>
            <a:ext cx="6101959" cy="4676174"/>
          </a:xfrm>
          <a:prstGeom prst="rect">
            <a:avLst/>
          </a:prstGeom>
        </p:spPr>
      </p:pic>
      <p:sp>
        <p:nvSpPr>
          <p:cNvPr id="2" name="Title 1"/>
          <p:cNvSpPr>
            <a:spLocks noGrp="1"/>
          </p:cNvSpPr>
          <p:nvPr>
            <p:ph type="title"/>
          </p:nvPr>
        </p:nvSpPr>
        <p:spPr/>
        <p:txBody>
          <a:bodyPr>
            <a:normAutofit fontScale="90000"/>
          </a:bodyPr>
          <a:lstStyle/>
          <a:p>
            <a:r>
              <a:rPr lang="en-US" dirty="0"/>
              <a:t>Example of optimization for 3.2 </a:t>
            </a:r>
            <a:r>
              <a:rPr lang="en-US" dirty="0" err="1"/>
              <a:t>nC</a:t>
            </a:r>
            <a:r>
              <a:rPr lang="en-US" dirty="0"/>
              <a:t> (simulations)</a:t>
            </a:r>
          </a:p>
        </p:txBody>
      </p:sp>
      <p:sp>
        <p:nvSpPr>
          <p:cNvPr id="3" name="Content Placeholder 2"/>
          <p:cNvSpPr>
            <a:spLocks noGrp="1"/>
          </p:cNvSpPr>
          <p:nvPr>
            <p:ph idx="1"/>
          </p:nvPr>
        </p:nvSpPr>
        <p:spPr>
          <a:xfrm>
            <a:off x="838200" y="1241778"/>
            <a:ext cx="7108767" cy="5023555"/>
          </a:xfrm>
        </p:spPr>
        <p:txBody>
          <a:bodyPr>
            <a:normAutofit/>
          </a:bodyPr>
          <a:lstStyle/>
          <a:p>
            <a:r>
              <a:rPr lang="en-US" dirty="0"/>
              <a:t>Excellent agreement between </a:t>
            </a:r>
            <a:br>
              <a:rPr lang="en-US" dirty="0"/>
            </a:br>
            <a:r>
              <a:rPr lang="en-US" dirty="0"/>
              <a:t>ASTRA and  IMPACT-T codes</a:t>
            </a:r>
          </a:p>
        </p:txBody>
      </p:sp>
      <p:sp>
        <p:nvSpPr>
          <p:cNvPr id="4" name="Date Placeholder 3"/>
          <p:cNvSpPr>
            <a:spLocks noGrp="1"/>
          </p:cNvSpPr>
          <p:nvPr>
            <p:ph type="dt" sz="half" idx="10"/>
          </p:nvPr>
        </p:nvSpPr>
        <p:spPr/>
        <p:txBody>
          <a:bodyPr/>
          <a:lstStyle/>
          <a:p>
            <a:r>
              <a:rPr lang="en-US"/>
              <a:t>04/02/2019</a:t>
            </a:r>
            <a:endParaRPr lang="en-US" dirty="0"/>
          </a:p>
        </p:txBody>
      </p:sp>
      <p:sp>
        <p:nvSpPr>
          <p:cNvPr id="5" name="Footer Placeholder 4"/>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p:cNvSpPr>
            <a:spLocks noGrp="1"/>
          </p:cNvSpPr>
          <p:nvPr>
            <p:ph type="sldNum" sz="quarter" idx="12"/>
          </p:nvPr>
        </p:nvSpPr>
        <p:spPr/>
        <p:txBody>
          <a:bodyPr/>
          <a:lstStyle/>
          <a:p>
            <a:fld id="{8F4660BB-D65C-634B-838D-AD265FCEDFF8}" type="slidenum">
              <a:rPr lang="en-US" smtClean="0"/>
              <a:pPr/>
              <a:t>7</a:t>
            </a:fld>
            <a:endParaRPr lang="en-US"/>
          </a:p>
        </p:txBody>
      </p:sp>
      <p:pic>
        <p:nvPicPr>
          <p:cNvPr id="11" name="Picture 10">
            <a:extLst>
              <a:ext uri="{FF2B5EF4-FFF2-40B4-BE49-F238E27FC236}">
                <a16:creationId xmlns:a16="http://schemas.microsoft.com/office/drawing/2014/main" id="{6217C653-0D1E-5E44-A793-190AB31BD4BC}"/>
              </a:ext>
            </a:extLst>
          </p:cNvPr>
          <p:cNvPicPr>
            <a:picLocks noChangeAspect="1"/>
          </p:cNvPicPr>
          <p:nvPr/>
        </p:nvPicPr>
        <p:blipFill>
          <a:blip r:embed="rId3"/>
          <a:stretch>
            <a:fillRect/>
          </a:stretch>
        </p:blipFill>
        <p:spPr>
          <a:xfrm>
            <a:off x="7303311" y="1370673"/>
            <a:ext cx="4888689" cy="3218752"/>
          </a:xfrm>
          <a:prstGeom prst="rect">
            <a:avLst/>
          </a:prstGeom>
        </p:spPr>
      </p:pic>
      <p:pic>
        <p:nvPicPr>
          <p:cNvPr id="12" name="Picture 11">
            <a:extLst>
              <a:ext uri="{FF2B5EF4-FFF2-40B4-BE49-F238E27FC236}">
                <a16:creationId xmlns:a16="http://schemas.microsoft.com/office/drawing/2014/main" id="{6C2C447C-19B5-FA4E-9AD5-DCE8795EAB1C}"/>
              </a:ext>
            </a:extLst>
          </p:cNvPr>
          <p:cNvPicPr>
            <a:picLocks noChangeAspect="1"/>
          </p:cNvPicPr>
          <p:nvPr/>
        </p:nvPicPr>
        <p:blipFill>
          <a:blip r:embed="rId4"/>
          <a:stretch>
            <a:fillRect/>
          </a:stretch>
        </p:blipFill>
        <p:spPr>
          <a:xfrm>
            <a:off x="6862695" y="4685263"/>
            <a:ext cx="5284498" cy="2002201"/>
          </a:xfrm>
          <a:prstGeom prst="rect">
            <a:avLst/>
          </a:prstGeom>
        </p:spPr>
      </p:pic>
      <p:sp>
        <p:nvSpPr>
          <p:cNvPr id="13" name="Rectangle 12">
            <a:extLst>
              <a:ext uri="{FF2B5EF4-FFF2-40B4-BE49-F238E27FC236}">
                <a16:creationId xmlns:a16="http://schemas.microsoft.com/office/drawing/2014/main" id="{B606DA59-D1F2-5246-B8A8-9206571510CD}"/>
              </a:ext>
            </a:extLst>
          </p:cNvPr>
          <p:cNvSpPr/>
          <p:nvPr/>
        </p:nvSpPr>
        <p:spPr>
          <a:xfrm>
            <a:off x="2656114" y="2191657"/>
            <a:ext cx="710552" cy="3715657"/>
          </a:xfrm>
          <a:prstGeom prst="rect">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6F0E82E-E357-FB42-BBBB-C6C029FA9B55}"/>
              </a:ext>
            </a:extLst>
          </p:cNvPr>
          <p:cNvSpPr/>
          <p:nvPr/>
        </p:nvSpPr>
        <p:spPr>
          <a:xfrm>
            <a:off x="4347508" y="2191657"/>
            <a:ext cx="710552" cy="3715657"/>
          </a:xfrm>
          <a:prstGeom prst="rect">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08CC17C-8FAB-7944-B5E4-4E6B670E10DC}"/>
              </a:ext>
            </a:extLst>
          </p:cNvPr>
          <p:cNvSpPr/>
          <p:nvPr/>
        </p:nvSpPr>
        <p:spPr>
          <a:xfrm>
            <a:off x="1272422" y="2191657"/>
            <a:ext cx="106435" cy="3715657"/>
          </a:xfrm>
          <a:prstGeom prst="rect">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DBE58B3-952B-3346-A6AB-8537D328D42B}"/>
              </a:ext>
            </a:extLst>
          </p:cNvPr>
          <p:cNvSpPr txBox="1"/>
          <p:nvPr/>
        </p:nvSpPr>
        <p:spPr>
          <a:xfrm>
            <a:off x="2687056" y="4718319"/>
            <a:ext cx="679610" cy="369332"/>
          </a:xfrm>
          <a:prstGeom prst="rect">
            <a:avLst/>
          </a:prstGeom>
          <a:noFill/>
        </p:spPr>
        <p:txBody>
          <a:bodyPr wrap="none" rtlCol="0">
            <a:spAutoFit/>
          </a:bodyPr>
          <a:lstStyle/>
          <a:p>
            <a:r>
              <a:rPr lang="en-US" dirty="0"/>
              <a:t>CAV1</a:t>
            </a:r>
          </a:p>
        </p:txBody>
      </p:sp>
      <p:sp>
        <p:nvSpPr>
          <p:cNvPr id="26" name="TextBox 25">
            <a:extLst>
              <a:ext uri="{FF2B5EF4-FFF2-40B4-BE49-F238E27FC236}">
                <a16:creationId xmlns:a16="http://schemas.microsoft.com/office/drawing/2014/main" id="{AD74C201-C4E3-A949-989F-5F6582869F31}"/>
              </a:ext>
            </a:extLst>
          </p:cNvPr>
          <p:cNvSpPr txBox="1"/>
          <p:nvPr/>
        </p:nvSpPr>
        <p:spPr>
          <a:xfrm>
            <a:off x="4362979" y="4701775"/>
            <a:ext cx="679610" cy="369332"/>
          </a:xfrm>
          <a:prstGeom prst="rect">
            <a:avLst/>
          </a:prstGeom>
          <a:noFill/>
        </p:spPr>
        <p:txBody>
          <a:bodyPr wrap="none" rtlCol="0">
            <a:spAutoFit/>
          </a:bodyPr>
          <a:lstStyle/>
          <a:p>
            <a:r>
              <a:rPr lang="en-US" dirty="0"/>
              <a:t>CAV2</a:t>
            </a:r>
          </a:p>
        </p:txBody>
      </p:sp>
      <p:sp>
        <p:nvSpPr>
          <p:cNvPr id="27" name="TextBox 26">
            <a:extLst>
              <a:ext uri="{FF2B5EF4-FFF2-40B4-BE49-F238E27FC236}">
                <a16:creationId xmlns:a16="http://schemas.microsoft.com/office/drawing/2014/main" id="{14D8F0D9-C70F-2646-91D1-D13F8CEE06F5}"/>
              </a:ext>
            </a:extLst>
          </p:cNvPr>
          <p:cNvSpPr txBox="1"/>
          <p:nvPr/>
        </p:nvSpPr>
        <p:spPr>
          <a:xfrm rot="16200000">
            <a:off x="6574947" y="1892222"/>
            <a:ext cx="845103" cy="369332"/>
          </a:xfrm>
          <a:prstGeom prst="rect">
            <a:avLst/>
          </a:prstGeom>
          <a:noFill/>
        </p:spPr>
        <p:txBody>
          <a:bodyPr wrap="none" rtlCol="0">
            <a:spAutoFit/>
          </a:bodyPr>
          <a:lstStyle/>
          <a:p>
            <a:r>
              <a:rPr lang="en-US" dirty="0">
                <a:solidFill>
                  <a:schemeClr val="accent1"/>
                </a:solidFill>
              </a:rPr>
              <a:t>ASTRA </a:t>
            </a:r>
          </a:p>
        </p:txBody>
      </p:sp>
      <p:sp>
        <p:nvSpPr>
          <p:cNvPr id="28" name="TextBox 27">
            <a:extLst>
              <a:ext uri="{FF2B5EF4-FFF2-40B4-BE49-F238E27FC236}">
                <a16:creationId xmlns:a16="http://schemas.microsoft.com/office/drawing/2014/main" id="{351ADE77-3E9D-774D-871D-7F40E3AD5B1F}"/>
              </a:ext>
            </a:extLst>
          </p:cNvPr>
          <p:cNvSpPr txBox="1"/>
          <p:nvPr/>
        </p:nvSpPr>
        <p:spPr>
          <a:xfrm>
            <a:off x="7279848" y="1013570"/>
            <a:ext cx="4151842" cy="369332"/>
          </a:xfrm>
          <a:prstGeom prst="rect">
            <a:avLst/>
          </a:prstGeom>
          <a:noFill/>
        </p:spPr>
        <p:txBody>
          <a:bodyPr wrap="none" rtlCol="0">
            <a:spAutoFit/>
          </a:bodyPr>
          <a:lstStyle/>
          <a:p>
            <a:r>
              <a:rPr lang="en-US" i="1" dirty="0">
                <a:solidFill>
                  <a:schemeClr val="accent6"/>
                </a:solidFill>
              </a:rPr>
              <a:t> Distributions at z=8 m from photocathode</a:t>
            </a:r>
          </a:p>
        </p:txBody>
      </p:sp>
      <p:sp>
        <p:nvSpPr>
          <p:cNvPr id="29" name="TextBox 28">
            <a:extLst>
              <a:ext uri="{FF2B5EF4-FFF2-40B4-BE49-F238E27FC236}">
                <a16:creationId xmlns:a16="http://schemas.microsoft.com/office/drawing/2014/main" id="{3F7072ED-3983-C44A-9D1C-2B3651824747}"/>
              </a:ext>
            </a:extLst>
          </p:cNvPr>
          <p:cNvSpPr txBox="1"/>
          <p:nvPr/>
        </p:nvSpPr>
        <p:spPr>
          <a:xfrm rot="16200000">
            <a:off x="6434010" y="3583402"/>
            <a:ext cx="1126975" cy="369332"/>
          </a:xfrm>
          <a:prstGeom prst="rect">
            <a:avLst/>
          </a:prstGeom>
          <a:noFill/>
        </p:spPr>
        <p:txBody>
          <a:bodyPr wrap="none" rtlCol="0">
            <a:spAutoFit/>
          </a:bodyPr>
          <a:lstStyle/>
          <a:p>
            <a:r>
              <a:rPr lang="en-US" dirty="0">
                <a:solidFill>
                  <a:schemeClr val="accent2"/>
                </a:solidFill>
              </a:rPr>
              <a:t>IMPACT-T </a:t>
            </a:r>
          </a:p>
        </p:txBody>
      </p:sp>
      <p:sp>
        <p:nvSpPr>
          <p:cNvPr id="30" name="Rectangle 29">
            <a:extLst>
              <a:ext uri="{FF2B5EF4-FFF2-40B4-BE49-F238E27FC236}">
                <a16:creationId xmlns:a16="http://schemas.microsoft.com/office/drawing/2014/main" id="{E533B485-66E5-AC4D-A456-E3ACBB940CCA}"/>
              </a:ext>
            </a:extLst>
          </p:cNvPr>
          <p:cNvSpPr/>
          <p:nvPr/>
        </p:nvSpPr>
        <p:spPr>
          <a:xfrm>
            <a:off x="6812831" y="1370673"/>
            <a:ext cx="5334362" cy="1609376"/>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01FC400-CF93-124C-AFFE-B89A913FDDA2}"/>
              </a:ext>
            </a:extLst>
          </p:cNvPr>
          <p:cNvSpPr/>
          <p:nvPr/>
        </p:nvSpPr>
        <p:spPr>
          <a:xfrm>
            <a:off x="6812831" y="3012582"/>
            <a:ext cx="5334362" cy="1609376"/>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9B18151-7294-A94D-A329-4BDFA0FEF81E}"/>
              </a:ext>
            </a:extLst>
          </p:cNvPr>
          <p:cNvSpPr/>
          <p:nvPr/>
        </p:nvSpPr>
        <p:spPr>
          <a:xfrm>
            <a:off x="4030287" y="4405745"/>
            <a:ext cx="101138" cy="1670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8A6D4B7-8FA8-AC44-AABB-B937D7DCF884}"/>
              </a:ext>
            </a:extLst>
          </p:cNvPr>
          <p:cNvSpPr/>
          <p:nvPr/>
        </p:nvSpPr>
        <p:spPr>
          <a:xfrm>
            <a:off x="5061698" y="4397514"/>
            <a:ext cx="101138" cy="1670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3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F508-3A34-DA42-B697-7DE800B4EC59}"/>
              </a:ext>
            </a:extLst>
          </p:cNvPr>
          <p:cNvSpPr>
            <a:spLocks noGrp="1"/>
          </p:cNvSpPr>
          <p:nvPr>
            <p:ph type="title"/>
          </p:nvPr>
        </p:nvSpPr>
        <p:spPr/>
        <p:txBody>
          <a:bodyPr>
            <a:normAutofit fontScale="90000"/>
          </a:bodyPr>
          <a:lstStyle/>
          <a:p>
            <a:r>
              <a:rPr lang="en-US" dirty="0"/>
              <a:t>How can we measure the eigen emittances?</a:t>
            </a:r>
          </a:p>
        </p:txBody>
      </p:sp>
      <p:sp>
        <p:nvSpPr>
          <p:cNvPr id="3" name="Content Placeholder 2">
            <a:extLst>
              <a:ext uri="{FF2B5EF4-FFF2-40B4-BE49-F238E27FC236}">
                <a16:creationId xmlns:a16="http://schemas.microsoft.com/office/drawing/2014/main" id="{F488A1E6-D55A-4F4D-9579-DC62BEF54916}"/>
              </a:ext>
            </a:extLst>
          </p:cNvPr>
          <p:cNvSpPr>
            <a:spLocks noGrp="1"/>
          </p:cNvSpPr>
          <p:nvPr>
            <p:ph idx="1"/>
          </p:nvPr>
        </p:nvSpPr>
        <p:spPr>
          <a:xfrm>
            <a:off x="838199" y="1241778"/>
            <a:ext cx="5809343" cy="5379415"/>
          </a:xfrm>
        </p:spPr>
        <p:txBody>
          <a:bodyPr>
            <a:normAutofit/>
          </a:bodyPr>
          <a:lstStyle/>
          <a:p>
            <a:r>
              <a:rPr lang="en-US" dirty="0"/>
              <a:t>map the eigen emittances into conv-</a:t>
            </a:r>
            <a:r>
              <a:rPr lang="en-US" dirty="0" err="1"/>
              <a:t>entional</a:t>
            </a:r>
            <a:r>
              <a:rPr lang="en-US" dirty="0"/>
              <a:t> emittance using a round-to-flat-beam converter:</a:t>
            </a:r>
          </a:p>
          <a:p>
            <a:endParaRPr lang="en-US" dirty="0"/>
          </a:p>
          <a:p>
            <a:endParaRPr lang="en-US" dirty="0"/>
          </a:p>
          <a:p>
            <a:endParaRPr lang="en-US" dirty="0"/>
          </a:p>
          <a:p>
            <a:pPr marL="0" indent="0">
              <a:buNone/>
            </a:pPr>
            <a:endParaRPr lang="en-US" dirty="0"/>
          </a:p>
          <a:p>
            <a:pPr marL="0" indent="0">
              <a:buNone/>
            </a:pPr>
            <a:endParaRPr lang="en-US" dirty="0"/>
          </a:p>
          <a:p>
            <a:r>
              <a:rPr lang="en-US" dirty="0"/>
              <a:t>mapping is excellent (&lt;5%) even in presence of space charge (Q=3.2 </a:t>
            </a:r>
            <a:r>
              <a:rPr lang="en-US" dirty="0" err="1"/>
              <a:t>nC</a:t>
            </a:r>
            <a:br>
              <a:rPr lang="en-US" dirty="0"/>
            </a:br>
            <a:r>
              <a:rPr lang="en-US" dirty="0"/>
              <a:t>and K~40 MeV)</a:t>
            </a:r>
          </a:p>
        </p:txBody>
      </p:sp>
      <p:sp>
        <p:nvSpPr>
          <p:cNvPr id="4" name="Date Placeholder 3">
            <a:extLst>
              <a:ext uri="{FF2B5EF4-FFF2-40B4-BE49-F238E27FC236}">
                <a16:creationId xmlns:a16="http://schemas.microsoft.com/office/drawing/2014/main" id="{DBD580A2-AEA4-6542-B332-DFE0E1994774}"/>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A55C4F24-C5EF-7A45-83B5-B30DF5A3AF53}"/>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B478A66A-0CB0-AC40-8C61-4502994AD5DF}"/>
              </a:ext>
            </a:extLst>
          </p:cNvPr>
          <p:cNvSpPr>
            <a:spLocks noGrp="1"/>
          </p:cNvSpPr>
          <p:nvPr>
            <p:ph type="sldNum" sz="quarter" idx="12"/>
          </p:nvPr>
        </p:nvSpPr>
        <p:spPr/>
        <p:txBody>
          <a:bodyPr/>
          <a:lstStyle/>
          <a:p>
            <a:fld id="{8F4660BB-D65C-634B-838D-AD265FCEDFF8}" type="slidenum">
              <a:rPr lang="en-US" smtClean="0"/>
              <a:pPr/>
              <a:t>8</a:t>
            </a:fld>
            <a:endParaRPr lang="en-US"/>
          </a:p>
        </p:txBody>
      </p:sp>
      <p:pic>
        <p:nvPicPr>
          <p:cNvPr id="8" name="Picture 7">
            <a:extLst>
              <a:ext uri="{FF2B5EF4-FFF2-40B4-BE49-F238E27FC236}">
                <a16:creationId xmlns:a16="http://schemas.microsoft.com/office/drawing/2014/main" id="{5C433388-6662-754C-807D-DC49AF518F6E}"/>
              </a:ext>
            </a:extLst>
          </p:cNvPr>
          <p:cNvPicPr>
            <a:picLocks noChangeAspect="1"/>
          </p:cNvPicPr>
          <p:nvPr/>
        </p:nvPicPr>
        <p:blipFill>
          <a:blip r:embed="rId2"/>
          <a:stretch>
            <a:fillRect/>
          </a:stretch>
        </p:blipFill>
        <p:spPr>
          <a:xfrm>
            <a:off x="6473372" y="1105605"/>
            <a:ext cx="5500914" cy="5295901"/>
          </a:xfrm>
          <a:prstGeom prst="rect">
            <a:avLst/>
          </a:prstGeom>
        </p:spPr>
      </p:pic>
      <p:pic>
        <p:nvPicPr>
          <p:cNvPr id="10" name="Picture 9">
            <a:extLst>
              <a:ext uri="{FF2B5EF4-FFF2-40B4-BE49-F238E27FC236}">
                <a16:creationId xmlns:a16="http://schemas.microsoft.com/office/drawing/2014/main" id="{C666602C-79E3-994C-8270-4ADE2D3AE46D}"/>
              </a:ext>
            </a:extLst>
          </p:cNvPr>
          <p:cNvPicPr>
            <a:picLocks noChangeAspect="1"/>
          </p:cNvPicPr>
          <p:nvPr/>
        </p:nvPicPr>
        <p:blipFill>
          <a:blip r:embed="rId3"/>
          <a:stretch>
            <a:fillRect/>
          </a:stretch>
        </p:blipFill>
        <p:spPr>
          <a:xfrm>
            <a:off x="1472527" y="2471975"/>
            <a:ext cx="4526940" cy="616879"/>
          </a:xfrm>
          <a:prstGeom prst="rect">
            <a:avLst/>
          </a:prstGeom>
        </p:spPr>
      </p:pic>
      <p:pic>
        <p:nvPicPr>
          <p:cNvPr id="11" name="Picture 10">
            <a:extLst>
              <a:ext uri="{FF2B5EF4-FFF2-40B4-BE49-F238E27FC236}">
                <a16:creationId xmlns:a16="http://schemas.microsoft.com/office/drawing/2014/main" id="{D39F67AE-8F29-9447-824F-AE3274ADA1DA}"/>
              </a:ext>
            </a:extLst>
          </p:cNvPr>
          <p:cNvPicPr>
            <a:picLocks noChangeAspect="1"/>
          </p:cNvPicPr>
          <p:nvPr/>
        </p:nvPicPr>
        <p:blipFill>
          <a:blip r:embed="rId4"/>
          <a:stretch>
            <a:fillRect/>
          </a:stretch>
        </p:blipFill>
        <p:spPr>
          <a:xfrm>
            <a:off x="1903251" y="4017080"/>
            <a:ext cx="2135349" cy="825668"/>
          </a:xfrm>
          <a:prstGeom prst="rect">
            <a:avLst/>
          </a:prstGeom>
        </p:spPr>
      </p:pic>
      <p:pic>
        <p:nvPicPr>
          <p:cNvPr id="12" name="Picture 11">
            <a:extLst>
              <a:ext uri="{FF2B5EF4-FFF2-40B4-BE49-F238E27FC236}">
                <a16:creationId xmlns:a16="http://schemas.microsoft.com/office/drawing/2014/main" id="{6AB67ED2-101C-4941-9530-B2B13D5AFE14}"/>
              </a:ext>
            </a:extLst>
          </p:cNvPr>
          <p:cNvPicPr>
            <a:picLocks noChangeAspect="1"/>
          </p:cNvPicPr>
          <p:nvPr/>
        </p:nvPicPr>
        <p:blipFill>
          <a:blip r:embed="rId5"/>
          <a:stretch>
            <a:fillRect/>
          </a:stretch>
        </p:blipFill>
        <p:spPr>
          <a:xfrm>
            <a:off x="1614764" y="3646487"/>
            <a:ext cx="134390" cy="985512"/>
          </a:xfrm>
          <a:prstGeom prst="rect">
            <a:avLst/>
          </a:prstGeom>
        </p:spPr>
      </p:pic>
      <p:pic>
        <p:nvPicPr>
          <p:cNvPr id="13" name="Picture 12">
            <a:extLst>
              <a:ext uri="{FF2B5EF4-FFF2-40B4-BE49-F238E27FC236}">
                <a16:creationId xmlns:a16="http://schemas.microsoft.com/office/drawing/2014/main" id="{BFB9BC58-0794-5A4E-9485-88F63EC142C2}"/>
              </a:ext>
            </a:extLst>
          </p:cNvPr>
          <p:cNvPicPr>
            <a:picLocks noChangeAspect="1"/>
          </p:cNvPicPr>
          <p:nvPr/>
        </p:nvPicPr>
        <p:blipFill>
          <a:blip r:embed="rId6"/>
          <a:stretch>
            <a:fillRect/>
          </a:stretch>
        </p:blipFill>
        <p:spPr>
          <a:xfrm>
            <a:off x="1929727" y="3522722"/>
            <a:ext cx="1679808" cy="341656"/>
          </a:xfrm>
          <a:prstGeom prst="rect">
            <a:avLst/>
          </a:prstGeom>
        </p:spPr>
      </p:pic>
      <p:sp>
        <p:nvSpPr>
          <p:cNvPr id="14" name="TextBox 13">
            <a:extLst>
              <a:ext uri="{FF2B5EF4-FFF2-40B4-BE49-F238E27FC236}">
                <a16:creationId xmlns:a16="http://schemas.microsoft.com/office/drawing/2014/main" id="{BA355222-1564-1F40-8B1F-A0F8D81AF4A5}"/>
              </a:ext>
            </a:extLst>
          </p:cNvPr>
          <p:cNvSpPr txBox="1"/>
          <p:nvPr/>
        </p:nvSpPr>
        <p:spPr>
          <a:xfrm>
            <a:off x="4211074" y="3732926"/>
            <a:ext cx="1970861" cy="707886"/>
          </a:xfrm>
          <a:prstGeom prst="rect">
            <a:avLst/>
          </a:prstGeom>
          <a:noFill/>
        </p:spPr>
        <p:txBody>
          <a:bodyPr wrap="none" rtlCol="0">
            <a:spAutoFit/>
          </a:bodyPr>
          <a:lstStyle/>
          <a:p>
            <a:pPr algn="ctr"/>
            <a:r>
              <a:rPr lang="en-US" sz="2000" i="1" dirty="0">
                <a:solidFill>
                  <a:schemeClr val="accent6"/>
                </a:solidFill>
              </a:rPr>
              <a:t>(when beam is </a:t>
            </a:r>
            <a:br>
              <a:rPr lang="en-US" sz="2000" i="1" dirty="0">
                <a:solidFill>
                  <a:schemeClr val="accent6"/>
                </a:solidFill>
              </a:rPr>
            </a:br>
            <a:r>
              <a:rPr lang="en-US" sz="2000" i="1" dirty="0">
                <a:solidFill>
                  <a:schemeClr val="accent6"/>
                </a:solidFill>
              </a:rPr>
              <a:t>CAM-dominated)</a:t>
            </a:r>
          </a:p>
        </p:txBody>
      </p:sp>
    </p:spTree>
    <p:extLst>
      <p:ext uri="{BB962C8B-B14F-4D97-AF65-F5344CB8AC3E}">
        <p14:creationId xmlns:p14="http://schemas.microsoft.com/office/powerpoint/2010/main" val="348536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E3FE-23E2-0F42-97D4-BE1653ACA776}"/>
              </a:ext>
            </a:extLst>
          </p:cNvPr>
          <p:cNvSpPr>
            <a:spLocks noGrp="1"/>
          </p:cNvSpPr>
          <p:nvPr>
            <p:ph type="title"/>
          </p:nvPr>
        </p:nvSpPr>
        <p:spPr/>
        <p:txBody>
          <a:bodyPr>
            <a:normAutofit fontScale="90000"/>
          </a:bodyPr>
          <a:lstStyle/>
          <a:p>
            <a:r>
              <a:rPr lang="en-US" dirty="0"/>
              <a:t>Mapping of eigen emittance to conventional emittances</a:t>
            </a:r>
          </a:p>
        </p:txBody>
      </p:sp>
      <p:sp>
        <p:nvSpPr>
          <p:cNvPr id="3" name="Content Placeholder 2">
            <a:extLst>
              <a:ext uri="{FF2B5EF4-FFF2-40B4-BE49-F238E27FC236}">
                <a16:creationId xmlns:a16="http://schemas.microsoft.com/office/drawing/2014/main" id="{75C3470F-6221-8C48-A313-1F1E7C9F05CF}"/>
              </a:ext>
            </a:extLst>
          </p:cNvPr>
          <p:cNvSpPr>
            <a:spLocks noGrp="1"/>
          </p:cNvSpPr>
          <p:nvPr>
            <p:ph idx="1"/>
          </p:nvPr>
        </p:nvSpPr>
        <p:spPr/>
        <p:txBody>
          <a:bodyPr/>
          <a:lstStyle/>
          <a:p>
            <a:r>
              <a:rPr lang="en-US" dirty="0"/>
              <a:t>Large total energy spread results in </a:t>
            </a:r>
            <a:br>
              <a:rPr lang="en-US" dirty="0"/>
            </a:br>
            <a:r>
              <a:rPr lang="en-US" dirty="0"/>
              <a:t>chromatic aberrations [uncorrelated</a:t>
            </a:r>
            <a:br>
              <a:rPr lang="en-US" dirty="0"/>
            </a:br>
            <a:r>
              <a:rPr lang="en-US" dirty="0"/>
              <a:t>energy spread </a:t>
            </a:r>
            <a:r>
              <a:rPr lang="en-US" dirty="0">
                <a:latin typeface="Apple Chancery" panose="03020702040506060504" pitchFamily="66" charset="-79"/>
                <a:cs typeface="Apple Chancery" panose="03020702040506060504" pitchFamily="66" charset="-79"/>
              </a:rPr>
              <a:t>O</a:t>
            </a:r>
            <a:r>
              <a:rPr lang="en-US" dirty="0"/>
              <a:t>(1 </a:t>
            </a:r>
            <a:r>
              <a:rPr lang="en-US" dirty="0" err="1"/>
              <a:t>keV</a:t>
            </a:r>
            <a:r>
              <a:rPr lang="en-US" dirty="0"/>
              <a:t>)]</a:t>
            </a:r>
          </a:p>
          <a:p>
            <a:r>
              <a:rPr lang="en-US" dirty="0"/>
              <a:t>RMS matching to tune the RFTB is </a:t>
            </a:r>
            <a:br>
              <a:rPr lang="en-US" dirty="0"/>
            </a:br>
            <a:r>
              <a:rPr lang="en-US" dirty="0"/>
              <a:t>probably not the best approach</a:t>
            </a:r>
            <a:br>
              <a:rPr lang="en-US" dirty="0"/>
            </a:br>
            <a:endParaRPr lang="en-US" dirty="0"/>
          </a:p>
        </p:txBody>
      </p:sp>
      <p:sp>
        <p:nvSpPr>
          <p:cNvPr id="4" name="Date Placeholder 3">
            <a:extLst>
              <a:ext uri="{FF2B5EF4-FFF2-40B4-BE49-F238E27FC236}">
                <a16:creationId xmlns:a16="http://schemas.microsoft.com/office/drawing/2014/main" id="{F775F912-3799-F045-A8C1-0CBA84F0E1F0}"/>
              </a:ext>
            </a:extLst>
          </p:cNvPr>
          <p:cNvSpPr>
            <a:spLocks noGrp="1"/>
          </p:cNvSpPr>
          <p:nvPr>
            <p:ph type="dt" sz="half" idx="10"/>
          </p:nvPr>
        </p:nvSpPr>
        <p:spPr/>
        <p:txBody>
          <a:bodyPr/>
          <a:lstStyle/>
          <a:p>
            <a:r>
              <a:rPr lang="en-US"/>
              <a:t>04/02/2019</a:t>
            </a:r>
            <a:endParaRPr lang="en-US" dirty="0"/>
          </a:p>
        </p:txBody>
      </p:sp>
      <p:sp>
        <p:nvSpPr>
          <p:cNvPr id="5" name="Footer Placeholder 4">
            <a:extLst>
              <a:ext uri="{FF2B5EF4-FFF2-40B4-BE49-F238E27FC236}">
                <a16:creationId xmlns:a16="http://schemas.microsoft.com/office/drawing/2014/main" id="{58C9F88C-A51B-054E-82B5-7160BEE28B1E}"/>
              </a:ext>
            </a:extLst>
          </p:cNvPr>
          <p:cNvSpPr>
            <a:spLocks noGrp="1"/>
          </p:cNvSpPr>
          <p:nvPr>
            <p:ph type="ftr" sz="quarter" idx="11"/>
          </p:nvPr>
        </p:nvSpPr>
        <p:spPr/>
        <p:txBody>
          <a:bodyPr/>
          <a:lstStyle/>
          <a:p>
            <a:pPr>
              <a:defRPr/>
            </a:pPr>
            <a:r>
              <a:rPr lang="en-US"/>
              <a:t>P. Piot | 2019 JLEIC collaboration meeting, JLab</a:t>
            </a:r>
            <a:endParaRPr lang="en-US" b="1" dirty="0"/>
          </a:p>
        </p:txBody>
      </p:sp>
      <p:sp>
        <p:nvSpPr>
          <p:cNvPr id="6" name="Slide Number Placeholder 5">
            <a:extLst>
              <a:ext uri="{FF2B5EF4-FFF2-40B4-BE49-F238E27FC236}">
                <a16:creationId xmlns:a16="http://schemas.microsoft.com/office/drawing/2014/main" id="{648A4458-0D69-C04D-8B7D-E758D9E76DD4}"/>
              </a:ext>
            </a:extLst>
          </p:cNvPr>
          <p:cNvSpPr>
            <a:spLocks noGrp="1"/>
          </p:cNvSpPr>
          <p:nvPr>
            <p:ph type="sldNum" sz="quarter" idx="12"/>
          </p:nvPr>
        </p:nvSpPr>
        <p:spPr/>
        <p:txBody>
          <a:bodyPr/>
          <a:lstStyle/>
          <a:p>
            <a:fld id="{8F4660BB-D65C-634B-838D-AD265FCEDFF8}" type="slidenum">
              <a:rPr lang="en-US" smtClean="0"/>
              <a:pPr/>
              <a:t>9</a:t>
            </a:fld>
            <a:endParaRPr lang="en-US"/>
          </a:p>
        </p:txBody>
      </p:sp>
      <p:pic>
        <p:nvPicPr>
          <p:cNvPr id="12" name="Picture 11">
            <a:extLst>
              <a:ext uri="{FF2B5EF4-FFF2-40B4-BE49-F238E27FC236}">
                <a16:creationId xmlns:a16="http://schemas.microsoft.com/office/drawing/2014/main" id="{F18694B9-9325-F444-96E6-69DCBCACB33F}"/>
              </a:ext>
            </a:extLst>
          </p:cNvPr>
          <p:cNvPicPr/>
          <p:nvPr/>
        </p:nvPicPr>
        <p:blipFill>
          <a:blip r:embed="rId2"/>
          <a:stretch/>
        </p:blipFill>
        <p:spPr>
          <a:xfrm>
            <a:off x="6491516" y="3393554"/>
            <a:ext cx="5112659" cy="3007952"/>
          </a:xfrm>
          <a:prstGeom prst="rect">
            <a:avLst/>
          </a:prstGeom>
          <a:ln w="18360">
            <a:noFill/>
          </a:ln>
        </p:spPr>
      </p:pic>
      <p:pic>
        <p:nvPicPr>
          <p:cNvPr id="13" name="Picture 12">
            <a:extLst>
              <a:ext uri="{FF2B5EF4-FFF2-40B4-BE49-F238E27FC236}">
                <a16:creationId xmlns:a16="http://schemas.microsoft.com/office/drawing/2014/main" id="{303E837A-9D65-3046-873A-DF895266A4FA}"/>
              </a:ext>
            </a:extLst>
          </p:cNvPr>
          <p:cNvPicPr/>
          <p:nvPr/>
        </p:nvPicPr>
        <p:blipFill>
          <a:blip r:embed="rId3"/>
          <a:stretch/>
        </p:blipFill>
        <p:spPr>
          <a:xfrm>
            <a:off x="838200" y="3434343"/>
            <a:ext cx="5112659" cy="2830990"/>
          </a:xfrm>
          <a:prstGeom prst="rect">
            <a:avLst/>
          </a:prstGeom>
          <a:ln w="18360">
            <a:noFill/>
          </a:ln>
        </p:spPr>
      </p:pic>
      <p:grpSp>
        <p:nvGrpSpPr>
          <p:cNvPr id="25" name="Group 24">
            <a:extLst>
              <a:ext uri="{FF2B5EF4-FFF2-40B4-BE49-F238E27FC236}">
                <a16:creationId xmlns:a16="http://schemas.microsoft.com/office/drawing/2014/main" id="{A6B692E3-6EE0-BD4E-81B6-F33FCADA23FF}"/>
              </a:ext>
            </a:extLst>
          </p:cNvPr>
          <p:cNvGrpSpPr/>
          <p:nvPr/>
        </p:nvGrpSpPr>
        <p:grpSpPr>
          <a:xfrm>
            <a:off x="6657331" y="1308801"/>
            <a:ext cx="5125760" cy="1963057"/>
            <a:chOff x="6700873" y="1105605"/>
            <a:chExt cx="5125760" cy="1963057"/>
          </a:xfrm>
        </p:grpSpPr>
        <p:pic>
          <p:nvPicPr>
            <p:cNvPr id="15" name="Picture 14">
              <a:extLst>
                <a:ext uri="{FF2B5EF4-FFF2-40B4-BE49-F238E27FC236}">
                  <a16:creationId xmlns:a16="http://schemas.microsoft.com/office/drawing/2014/main" id="{E929E5C1-6CDD-9449-990C-1AFC32121CDB}"/>
                </a:ext>
              </a:extLst>
            </p:cNvPr>
            <p:cNvPicPr>
              <a:picLocks noChangeAspect="1"/>
            </p:cNvPicPr>
            <p:nvPr/>
          </p:nvPicPr>
          <p:blipFill>
            <a:blip r:embed="rId4"/>
            <a:stretch>
              <a:fillRect/>
            </a:stretch>
          </p:blipFill>
          <p:spPr>
            <a:xfrm>
              <a:off x="6700873" y="1105605"/>
              <a:ext cx="5125760" cy="1963057"/>
            </a:xfrm>
            <a:prstGeom prst="rect">
              <a:avLst/>
            </a:prstGeom>
          </p:spPr>
        </p:pic>
        <p:cxnSp>
          <p:nvCxnSpPr>
            <p:cNvPr id="17" name="Straight Arrow Connector 16">
              <a:extLst>
                <a:ext uri="{FF2B5EF4-FFF2-40B4-BE49-F238E27FC236}">
                  <a16:creationId xmlns:a16="http://schemas.microsoft.com/office/drawing/2014/main" id="{2954DD76-3271-9F41-92C0-35956004ADD0}"/>
                </a:ext>
              </a:extLst>
            </p:cNvPr>
            <p:cNvCxnSpPr/>
            <p:nvPr/>
          </p:nvCxnSpPr>
          <p:spPr>
            <a:xfrm>
              <a:off x="10522857" y="1524000"/>
              <a:ext cx="0" cy="290286"/>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63D7B8-A8C8-0B4B-8B48-FBE76B26308A}"/>
                </a:ext>
              </a:extLst>
            </p:cNvPr>
            <p:cNvCxnSpPr>
              <a:cxnSpLocks/>
            </p:cNvCxnSpPr>
            <p:nvPr/>
          </p:nvCxnSpPr>
          <p:spPr>
            <a:xfrm flipV="1">
              <a:off x="10526103" y="1924230"/>
              <a:ext cx="0" cy="295251"/>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C03B464-64ED-7241-A38E-7A271B1732E3}"/>
                </a:ext>
              </a:extLst>
            </p:cNvPr>
            <p:cNvSpPr/>
            <p:nvPr/>
          </p:nvSpPr>
          <p:spPr>
            <a:xfrm>
              <a:off x="10479505" y="1392452"/>
              <a:ext cx="710579" cy="369332"/>
            </a:xfrm>
            <a:prstGeom prst="rect">
              <a:avLst/>
            </a:prstGeom>
          </p:spPr>
          <p:txBody>
            <a:bodyPr wrap="none">
              <a:spAutoFit/>
            </a:bodyPr>
            <a:lstStyle/>
            <a:p>
              <a:r>
                <a:rPr lang="en-US" b="1" dirty="0">
                  <a:solidFill>
                    <a:schemeClr val="accent2"/>
                  </a:solidFill>
                </a:rPr>
                <a:t>2 </a:t>
              </a:r>
              <a:r>
                <a:rPr lang="en-US" b="1" dirty="0" err="1">
                  <a:solidFill>
                    <a:schemeClr val="accent2"/>
                  </a:solidFill>
                </a:rPr>
                <a:t>keV</a:t>
              </a:r>
              <a:endParaRPr lang="en-US" b="1" dirty="0">
                <a:solidFill>
                  <a:schemeClr val="accent2"/>
                </a:solidFill>
              </a:endParaRPr>
            </a:p>
          </p:txBody>
        </p:sp>
      </p:grpSp>
      <p:sp>
        <p:nvSpPr>
          <p:cNvPr id="21" name="TextBox 20">
            <a:extLst>
              <a:ext uri="{FF2B5EF4-FFF2-40B4-BE49-F238E27FC236}">
                <a16:creationId xmlns:a16="http://schemas.microsoft.com/office/drawing/2014/main" id="{12E7349E-4927-2644-B27C-5277FA9C5DE9}"/>
              </a:ext>
            </a:extLst>
          </p:cNvPr>
          <p:cNvSpPr txBox="1"/>
          <p:nvPr/>
        </p:nvSpPr>
        <p:spPr>
          <a:xfrm>
            <a:off x="6830591" y="1089418"/>
            <a:ext cx="5277963" cy="338554"/>
          </a:xfrm>
          <a:prstGeom prst="rect">
            <a:avLst/>
          </a:prstGeom>
          <a:noFill/>
        </p:spPr>
        <p:txBody>
          <a:bodyPr wrap="square" rtlCol="0">
            <a:spAutoFit/>
          </a:bodyPr>
          <a:lstStyle/>
          <a:p>
            <a:r>
              <a:rPr lang="en-US" sz="1600" i="1" dirty="0">
                <a:solidFill>
                  <a:schemeClr val="accent1"/>
                </a:solidFill>
              </a:rPr>
              <a:t>Longitudinal phase space (left: 5</a:t>
            </a:r>
            <a:r>
              <a:rPr lang="en-US" sz="1600" i="1" baseline="30000" dirty="0">
                <a:solidFill>
                  <a:schemeClr val="accent1"/>
                </a:solidFill>
              </a:rPr>
              <a:t>th</a:t>
            </a:r>
            <a:r>
              <a:rPr lang="en-US" sz="1600" i="1" dirty="0">
                <a:solidFill>
                  <a:schemeClr val="accent1"/>
                </a:solidFill>
              </a:rPr>
              <a:t>-order correlation removed)</a:t>
            </a:r>
          </a:p>
        </p:txBody>
      </p:sp>
      <p:sp>
        <p:nvSpPr>
          <p:cNvPr id="22" name="TextBox 21">
            <a:extLst>
              <a:ext uri="{FF2B5EF4-FFF2-40B4-BE49-F238E27FC236}">
                <a16:creationId xmlns:a16="http://schemas.microsoft.com/office/drawing/2014/main" id="{F3505247-D951-EA45-9F07-1F1D747E3EE4}"/>
              </a:ext>
            </a:extLst>
          </p:cNvPr>
          <p:cNvSpPr txBox="1"/>
          <p:nvPr/>
        </p:nvSpPr>
        <p:spPr>
          <a:xfrm>
            <a:off x="1250645" y="6199125"/>
            <a:ext cx="5277963" cy="338554"/>
          </a:xfrm>
          <a:prstGeom prst="rect">
            <a:avLst/>
          </a:prstGeom>
          <a:noFill/>
        </p:spPr>
        <p:txBody>
          <a:bodyPr wrap="square" rtlCol="0">
            <a:spAutoFit/>
          </a:bodyPr>
          <a:lstStyle/>
          <a:p>
            <a:r>
              <a:rPr lang="en-US" sz="1600" i="1" dirty="0">
                <a:solidFill>
                  <a:schemeClr val="accent2"/>
                </a:solidFill>
              </a:rPr>
              <a:t>Development of round-to-flat beam transformation</a:t>
            </a:r>
          </a:p>
        </p:txBody>
      </p:sp>
      <p:sp>
        <p:nvSpPr>
          <p:cNvPr id="23" name="TextBox 22">
            <a:extLst>
              <a:ext uri="{FF2B5EF4-FFF2-40B4-BE49-F238E27FC236}">
                <a16:creationId xmlns:a16="http://schemas.microsoft.com/office/drawing/2014/main" id="{49470943-59F3-9E4B-B39F-F17E7F0032E7}"/>
              </a:ext>
            </a:extLst>
          </p:cNvPr>
          <p:cNvSpPr txBox="1"/>
          <p:nvPr/>
        </p:nvSpPr>
        <p:spPr>
          <a:xfrm>
            <a:off x="6997497" y="6278570"/>
            <a:ext cx="5277963" cy="338554"/>
          </a:xfrm>
          <a:prstGeom prst="rect">
            <a:avLst/>
          </a:prstGeom>
          <a:noFill/>
        </p:spPr>
        <p:txBody>
          <a:bodyPr wrap="square" rtlCol="0">
            <a:spAutoFit/>
          </a:bodyPr>
          <a:lstStyle/>
          <a:p>
            <a:r>
              <a:rPr lang="en-US" sz="1600" i="1" dirty="0">
                <a:solidFill>
                  <a:schemeClr val="accent2"/>
                </a:solidFill>
              </a:rPr>
              <a:t>same but with macroparticle color-coded with energy</a:t>
            </a:r>
          </a:p>
        </p:txBody>
      </p:sp>
      <p:sp>
        <p:nvSpPr>
          <p:cNvPr id="24" name="Rectangle 23">
            <a:extLst>
              <a:ext uri="{FF2B5EF4-FFF2-40B4-BE49-F238E27FC236}">
                <a16:creationId xmlns:a16="http://schemas.microsoft.com/office/drawing/2014/main" id="{52383A00-11B3-6E48-A908-18027E0698C9}"/>
              </a:ext>
            </a:extLst>
          </p:cNvPr>
          <p:cNvSpPr/>
          <p:nvPr/>
        </p:nvSpPr>
        <p:spPr>
          <a:xfrm rot="5400000">
            <a:off x="11121252" y="3933817"/>
            <a:ext cx="947695" cy="369332"/>
          </a:xfrm>
          <a:prstGeom prst="rect">
            <a:avLst/>
          </a:prstGeom>
        </p:spPr>
        <p:txBody>
          <a:bodyPr wrap="none">
            <a:spAutoFit/>
          </a:bodyPr>
          <a:lstStyle/>
          <a:p>
            <a:r>
              <a:rPr lang="en-US" dirty="0">
                <a:solidFill>
                  <a:schemeClr val="accent3">
                    <a:lumMod val="75000"/>
                  </a:schemeClr>
                </a:solidFill>
              </a:rPr>
              <a:t>E (MeV)</a:t>
            </a:r>
          </a:p>
        </p:txBody>
      </p:sp>
    </p:spTree>
    <p:extLst>
      <p:ext uri="{BB962C8B-B14F-4D97-AF65-F5344CB8AC3E}">
        <p14:creationId xmlns:p14="http://schemas.microsoft.com/office/powerpoint/2010/main" val="2202356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54391</TotalTime>
  <Words>939</Words>
  <Application>Microsoft Macintosh PowerPoint</Application>
  <PresentationFormat>Widescreen</PresentationFormat>
  <Paragraphs>216</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 Chancery</vt:lpstr>
      <vt:lpstr>Arial</vt:lpstr>
      <vt:lpstr>Arial Rounded MT Bold</vt:lpstr>
      <vt:lpstr>Calibri</vt:lpstr>
      <vt:lpstr>Calibri Light</vt:lpstr>
      <vt:lpstr>Cambria Math</vt:lpstr>
      <vt:lpstr>Symbol</vt:lpstr>
      <vt:lpstr>Office Theme</vt:lpstr>
      <vt:lpstr>PowerPoint Presentation</vt:lpstr>
      <vt:lpstr>Introduction/Motivation</vt:lpstr>
      <vt:lpstr>The FAST facility infrastructure</vt:lpstr>
      <vt:lpstr>Magnetized beams in the FAST injector</vt:lpstr>
      <vt:lpstr>Relevance of FAST injector to EIC e- cooling</vt:lpstr>
      <vt:lpstr>Note on emittances</vt:lpstr>
      <vt:lpstr>Example of optimization for 3.2 nC (simulations)</vt:lpstr>
      <vt:lpstr>How can we measure the eigen emittances?</vt:lpstr>
      <vt:lpstr>Mapping of eigen emittance to conventional emittances</vt:lpstr>
      <vt:lpstr>Experiment at FAST (March 2019)</vt:lpstr>
      <vt:lpstr>Preliminary Analysis of one case (3/14 data)</vt:lpstr>
      <vt:lpstr>Simulation using realistic experimental conditions</vt:lpstr>
      <vt:lpstr>Conclusions on measurements</vt:lpstr>
      <vt:lpstr>Halo formation in magnetized beams</vt:lpstr>
      <vt:lpstr>Measurement of halo at ∼10^(-6) fraction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Piot</dc:creator>
  <cp:lastModifiedBy>Microsoft Office User</cp:lastModifiedBy>
  <cp:revision>343</cp:revision>
  <cp:lastPrinted>2018-07-30T02:32:48Z</cp:lastPrinted>
  <dcterms:created xsi:type="dcterms:W3CDTF">2017-08-27T12:29:03Z</dcterms:created>
  <dcterms:modified xsi:type="dcterms:W3CDTF">2019-04-02T14:33:02Z</dcterms:modified>
</cp:coreProperties>
</file>