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438" r:id="rId2"/>
    <p:sldId id="439" r:id="rId3"/>
    <p:sldId id="440" r:id="rId4"/>
    <p:sldId id="441" r:id="rId5"/>
    <p:sldId id="444" r:id="rId6"/>
    <p:sldId id="442" r:id="rId7"/>
    <p:sldId id="443" r:id="rId8"/>
    <p:sldId id="445" r:id="rId9"/>
    <p:sldId id="447" r:id="rId10"/>
    <p:sldId id="454" r:id="rId11"/>
    <p:sldId id="446" r:id="rId12"/>
    <p:sldId id="449" r:id="rId13"/>
    <p:sldId id="450" r:id="rId14"/>
    <p:sldId id="451" r:id="rId15"/>
    <p:sldId id="452" r:id="rId16"/>
    <p:sldId id="455" r:id="rId17"/>
    <p:sldId id="456" r:id="rId18"/>
    <p:sldId id="453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DCD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7" autoAdjust="0"/>
    <p:restoredTop sz="65873" autoAdjust="0"/>
  </p:normalViewPr>
  <p:slideViewPr>
    <p:cSldViewPr snapToGrid="0" snapToObjects="1">
      <p:cViewPr varScale="1">
        <p:scale>
          <a:sx n="126" d="100"/>
          <a:sy n="126" d="100"/>
        </p:scale>
        <p:origin x="132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16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839043-086E-9348-8B91-ADFC874F0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44D3D-7ADB-9F4C-8AB6-C96C709C5F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0AF88C6-F3E9-E740-B4F3-680543F9DAD4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0A7DD-353D-8546-8F3D-5513676D5E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3F7C8-30E7-554B-A770-F459F2AD9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EB6684-0FB0-8E4A-B8A8-235CEE18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2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1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57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13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96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96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35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6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2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0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8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2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2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4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2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1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585DF8F-D51B-4EF5-AB44-402A1FAB48FB}" type="datetime2">
              <a:rPr lang="en-US" smtClean="0"/>
              <a:t>Wednesday, March 27, 2019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88C60B4-0500-4D88-8C9D-5A05C361D953}" type="datetime2">
              <a:rPr lang="en-US" smtClean="0"/>
              <a:t>Wednesday, March 27, 2019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A2CA5B0-9273-46A2-BBDE-2AEA4289717A}" type="datetime2">
              <a:rPr lang="en-US" smtClean="0"/>
              <a:t>Wednesday, March 27, 2019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52FBE-E101-7C49-8E4F-EA7312F56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" y="4234543"/>
            <a:ext cx="3063003" cy="2626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6502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27465-2A50-6249-8897-67E9365998BC}"/>
              </a:ext>
            </a:extLst>
          </p:cNvPr>
          <p:cNvSpPr txBox="1"/>
          <p:nvPr userDrawn="1"/>
        </p:nvSpPr>
        <p:spPr>
          <a:xfrm>
            <a:off x="3262959" y="6495507"/>
            <a:ext cx="18085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JLEIC Collaboration Meeting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F8B965-77B2-F94E-9E8F-94DE39B1D789}"/>
              </a:ext>
            </a:extLst>
          </p:cNvPr>
          <p:cNvSpPr txBox="1"/>
          <p:nvPr userDrawn="1"/>
        </p:nvSpPr>
        <p:spPr>
          <a:xfrm>
            <a:off x="7976414" y="6495507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April 1-3, 2019</a:t>
            </a:r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9D400A2-190C-42AB-9A33-2911F6059AF5}" type="datetime2">
              <a:rPr lang="en-US" smtClean="0"/>
              <a:t>Wednesday, March 27, 2019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75B9A4-D450-4077-8CC5-BE17A26D6D96}" type="datetime2">
              <a:rPr lang="en-US" smtClean="0"/>
              <a:t>Wednesday, March 27,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61" r:id="rId11"/>
    <p:sldLayoutId id="2147483662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D8D79F-CAAE-A44B-8210-D885D38F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74" y="117787"/>
            <a:ext cx="12053625" cy="868053"/>
          </a:xfrm>
        </p:spPr>
        <p:txBody>
          <a:bodyPr/>
          <a:lstStyle/>
          <a:p>
            <a:r>
              <a:rPr lang="en-US" sz="3600" dirty="0" smtClean="0"/>
              <a:t>Injector for the Electron Cooler</a:t>
            </a:r>
            <a:endParaRPr lang="en-US" sz="3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604B7B2-95E7-D347-806A-B85CE015A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0486" y="6358422"/>
            <a:ext cx="6731029" cy="443683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JLEIC Collaboration Meeting         April 1-3,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5A7AC-5407-E34C-AAB6-3AD3C7C87B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714375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ABCA696-E09A-CB4E-AF32-0324A13EE023}"/>
              </a:ext>
            </a:extLst>
          </p:cNvPr>
          <p:cNvSpPr txBox="1">
            <a:spLocks/>
          </p:cNvSpPr>
          <p:nvPr/>
        </p:nvSpPr>
        <p:spPr>
          <a:xfrm>
            <a:off x="382737" y="4785864"/>
            <a:ext cx="4200150" cy="1117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</a:rPr>
              <a:t>Fay Hannon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Accelerator Scientist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SRFR&amp;D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8375" y="1542425"/>
            <a:ext cx="4238710" cy="168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accent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i="1" dirty="0" smtClean="0"/>
              <a:t>An overview of </a:t>
            </a:r>
            <a:r>
              <a:rPr lang="en-US" sz="2400" i="1" dirty="0" err="1" smtClean="0"/>
              <a:t>photoinjector</a:t>
            </a:r>
            <a:r>
              <a:rPr lang="en-US" sz="2400" i="1" dirty="0" smtClean="0"/>
              <a:t> </a:t>
            </a:r>
            <a:r>
              <a:rPr lang="en-US" sz="2400" i="1" dirty="0" smtClean="0"/>
              <a:t>options</a:t>
            </a:r>
            <a:endParaRPr lang="en-US" sz="2400" i="1" dirty="0"/>
          </a:p>
        </p:txBody>
      </p:sp>
      <p:pic>
        <p:nvPicPr>
          <p:cNvPr id="12" name="Picture Placeholder 8" descr="EscatteringImage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3129" r="1736" b="4266"/>
          <a:stretch/>
        </p:blipFill>
        <p:spPr>
          <a:xfrm>
            <a:off x="4851290" y="1394460"/>
            <a:ext cx="7125135" cy="45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frequency solution – same layout </a:t>
            </a:r>
            <a:r>
              <a:rPr lang="en-US" dirty="0" smtClean="0"/>
              <a:t>@ 433MHz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9825" y="1475460"/>
            <a:ext cx="5749801" cy="4364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825" y="1475460"/>
            <a:ext cx="5749801" cy="43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Frequency Simulation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5759"/>
            <a:ext cx="4164075" cy="18834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478" y="935760"/>
            <a:ext cx="4173167" cy="1910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696" y="935760"/>
            <a:ext cx="4145892" cy="1910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948" y="3110100"/>
            <a:ext cx="4477463" cy="2070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122" y="3054257"/>
            <a:ext cx="3699046" cy="20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Frequency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934" y="920967"/>
            <a:ext cx="4467751" cy="2060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940" y="3697887"/>
            <a:ext cx="4487176" cy="217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968" y="3697887"/>
            <a:ext cx="4506601" cy="217728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021580" y="2981607"/>
            <a:ext cx="533400" cy="716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95347" y="2981607"/>
            <a:ext cx="533400" cy="716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Frequency Simulation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7874660" y="3689615"/>
            <a:ext cx="236220" cy="317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794900" y="3675305"/>
            <a:ext cx="236220" cy="317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76160" y="990600"/>
            <a:ext cx="307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 emittance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79" y="916440"/>
            <a:ext cx="3636105" cy="1868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72" y="2785293"/>
            <a:ext cx="3145933" cy="2322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506" y="984557"/>
            <a:ext cx="3012482" cy="22236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889" y="1526570"/>
            <a:ext cx="4380738" cy="2138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1813" y="4019408"/>
            <a:ext cx="3334152" cy="1636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5965" y="3993256"/>
            <a:ext cx="3460700" cy="16825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866120" y="100269"/>
            <a:ext cx="1325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</a:rPr>
              <a:t>19-03-12-002 _std54</a:t>
            </a:r>
            <a:endParaRPr 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109812"/>
              </p:ext>
            </p:extLst>
          </p:nvPr>
        </p:nvGraphicFramePr>
        <p:xfrm>
          <a:off x="2151850" y="1569720"/>
          <a:ext cx="6728215" cy="2242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5138">
                  <a:extLst>
                    <a:ext uri="{9D8B030D-6E8A-4147-A177-3AD203B41FA5}">
                      <a16:colId xmlns:a16="http://schemas.microsoft.com/office/drawing/2014/main" val="81350670"/>
                    </a:ext>
                  </a:extLst>
                </a:gridCol>
                <a:gridCol w="1885715">
                  <a:extLst>
                    <a:ext uri="{9D8B030D-6E8A-4147-A177-3AD203B41FA5}">
                      <a16:colId xmlns:a16="http://schemas.microsoft.com/office/drawing/2014/main" val="440725727"/>
                    </a:ext>
                  </a:extLst>
                </a:gridCol>
                <a:gridCol w="1837362">
                  <a:extLst>
                    <a:ext uri="{9D8B030D-6E8A-4147-A177-3AD203B41FA5}">
                      <a16:colId xmlns:a16="http://schemas.microsoft.com/office/drawing/2014/main" val="16413571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High Frequency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Low Frequency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647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KE [MeV]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331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z rms [mm]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4.03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3.36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5565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Uncorrelated Emit [um]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6.4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11.5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77502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Ez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[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keV</a:t>
                      </a:r>
                      <a:r>
                        <a:rPr lang="en-US" sz="2400" u="none" strike="noStrike" dirty="0" smtClean="0">
                          <a:effectLst/>
                        </a:rPr>
                        <a:t> mm</a:t>
                      </a:r>
                      <a:r>
                        <a:rPr lang="en-US" sz="2400" u="none" strike="noStrike" dirty="0">
                          <a:effectLst/>
                        </a:rPr>
                        <a:t>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24.4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28.6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034778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8737" y="0"/>
            <a:ext cx="10036410" cy="3391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the Low Frequency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40" y="3258468"/>
            <a:ext cx="5903944" cy="32088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74620" y="5750262"/>
            <a:ext cx="4549140" cy="373380"/>
          </a:xfrm>
          <a:prstGeom prst="ellipse">
            <a:avLst/>
          </a:prstGeom>
          <a:solidFill>
            <a:srgbClr val="F7CDCD">
              <a:alpha val="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94420" y="5334763"/>
            <a:ext cx="2834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Significant inverse correlation between            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Tcut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 and      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stduniform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Significant correlation between           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XYrms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 and       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cnemixrms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8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2963" y="842887"/>
            <a:ext cx="4516313" cy="19537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210" y="842887"/>
            <a:ext cx="4516313" cy="1953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383" y="842887"/>
            <a:ext cx="4516313" cy="195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354" y="3421898"/>
            <a:ext cx="4516313" cy="1953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9686" y="3348433"/>
            <a:ext cx="4516313" cy="1953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3940" y="5522614"/>
            <a:ext cx="297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bunch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7783"/>
            <a:ext cx="4516313" cy="1953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514" y="965475"/>
            <a:ext cx="3545063" cy="277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603" y="3973122"/>
            <a:ext cx="4516313" cy="19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the optimization</a:t>
            </a:r>
          </a:p>
          <a:p>
            <a:pPr lvl="1"/>
            <a:r>
              <a:rPr lang="en-US" dirty="0" smtClean="0"/>
              <a:t>More generations (this is ongoing)</a:t>
            </a:r>
          </a:p>
          <a:p>
            <a:pPr lvl="1"/>
            <a:r>
              <a:rPr lang="en-US" dirty="0" smtClean="0"/>
              <a:t>Quantify quality of magnetization</a:t>
            </a:r>
          </a:p>
          <a:p>
            <a:pPr lvl="1"/>
            <a:r>
              <a:rPr lang="en-US" dirty="0" smtClean="0"/>
              <a:t>Alternate layouts</a:t>
            </a:r>
          </a:p>
          <a:p>
            <a:pPr lvl="1"/>
            <a:r>
              <a:rPr lang="en-US" dirty="0" smtClean="0"/>
              <a:t>Laser shaping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529" y="2647811"/>
            <a:ext cx="42672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3469-1AFE-474A-B3B8-0BB651AE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3468785"/>
          </a:xfrm>
        </p:spPr>
        <p:txBody>
          <a:bodyPr/>
          <a:lstStyle/>
          <a:p>
            <a:r>
              <a:rPr lang="en-US" dirty="0" smtClean="0"/>
              <a:t>From the injector</a:t>
            </a:r>
          </a:p>
          <a:p>
            <a:pPr lvl="1"/>
            <a:r>
              <a:rPr lang="en-US" dirty="0" smtClean="0"/>
              <a:t>3.2nC</a:t>
            </a:r>
          </a:p>
          <a:p>
            <a:pPr lvl="1"/>
            <a:r>
              <a:rPr lang="en-US" dirty="0" smtClean="0"/>
              <a:t>~</a:t>
            </a:r>
            <a:r>
              <a:rPr lang="en-US" dirty="0" smtClean="0"/>
              <a:t>5-8MeV</a:t>
            </a:r>
            <a:endParaRPr lang="en-US" dirty="0" smtClean="0"/>
          </a:p>
          <a:p>
            <a:pPr lvl="1"/>
            <a:r>
              <a:rPr lang="en-US" dirty="0" smtClean="0"/>
              <a:t>43.3MHz bunch frequency</a:t>
            </a:r>
          </a:p>
          <a:p>
            <a:pPr lvl="1"/>
            <a:r>
              <a:rPr lang="en-US" dirty="0" smtClean="0"/>
              <a:t>Magnetized with drift </a:t>
            </a:r>
            <a:r>
              <a:rPr lang="en-US" dirty="0" smtClean="0"/>
              <a:t>emittance </a:t>
            </a:r>
            <a:r>
              <a:rPr lang="en-US" dirty="0" smtClean="0"/>
              <a:t>36um</a:t>
            </a:r>
          </a:p>
          <a:p>
            <a:pPr lvl="2"/>
            <a:r>
              <a:rPr lang="en-US" dirty="0" smtClean="0"/>
              <a:t>From cathode inside a solenoid</a:t>
            </a:r>
          </a:p>
          <a:p>
            <a:pPr lvl="1"/>
            <a:r>
              <a:rPr lang="en-US" dirty="0" smtClean="0"/>
              <a:t>Intrinsic emittance &lt;19um</a:t>
            </a:r>
            <a:endParaRPr lang="en-US" dirty="0" smtClean="0"/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Gun voltage 400kV (DC)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18354-3240-2943-8323-16AA3CA8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3697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Magnetized beam</a:t>
            </a:r>
            <a:endParaRPr lang="en-US" u="sng" dirty="0" smtClean="0"/>
          </a:p>
          <a:p>
            <a:r>
              <a:rPr lang="en-US" dirty="0" smtClean="0"/>
              <a:t>Goal </a:t>
            </a:r>
            <a:r>
              <a:rPr lang="en-US" dirty="0"/>
              <a:t>to preserve magnetization</a:t>
            </a:r>
          </a:p>
          <a:p>
            <a:pPr lvl="1"/>
            <a:r>
              <a:rPr lang="en-US" dirty="0"/>
              <a:t>Want linear r, </a:t>
            </a:r>
            <a:r>
              <a:rPr lang="el-GR" dirty="0">
                <a:latin typeface="Calibri" panose="020F0502020204030204" pitchFamily="34" charset="0"/>
              </a:rPr>
              <a:t>ρΦ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Want to minimize the </a:t>
            </a:r>
            <a:r>
              <a:rPr lang="en-US" dirty="0" smtClean="0">
                <a:latin typeface="Calibri" panose="020F0502020204030204" pitchFamily="34" charset="0"/>
              </a:rPr>
              <a:t>emittance in the cooling solenoid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Thermal contributions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Non linear </a:t>
            </a:r>
            <a:r>
              <a:rPr lang="en-US" dirty="0" smtClean="0">
                <a:latin typeface="Calibri" panose="020F0502020204030204" pitchFamily="34" charset="0"/>
              </a:rPr>
              <a:t>dynamics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Simulations </a:t>
            </a:r>
            <a:r>
              <a:rPr lang="en-US" dirty="0">
                <a:latin typeface="Calibri" panose="020F0502020204030204" pitchFamily="34" charset="0"/>
              </a:rPr>
              <a:t>are good for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small, on axis </a:t>
            </a:r>
            <a:r>
              <a:rPr lang="en-US" dirty="0">
                <a:latin typeface="Calibri" panose="020F0502020204030204" pitchFamily="34" charset="0"/>
              </a:rPr>
              <a:t>beams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891" y="5151120"/>
            <a:ext cx="1128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Would like to optimize the </a:t>
            </a:r>
            <a:r>
              <a:rPr lang="en-US" sz="4400" dirty="0" smtClean="0"/>
              <a:t>design with GPT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96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define </a:t>
            </a:r>
            <a:r>
              <a:rPr lang="en-US" dirty="0" smtClean="0"/>
              <a:t>the objective/ what is ‘good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1893" y="966055"/>
            <a:ext cx="7467188" cy="538169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Can think of the emittance as two contributions: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Correlated </a:t>
            </a:r>
            <a:r>
              <a:rPr lang="en-US" dirty="0">
                <a:latin typeface="Arial" panose="020B0604020202020204" pitchFamily="34" charset="0"/>
              </a:rPr>
              <a:t>r, </a:t>
            </a:r>
            <a:r>
              <a:rPr lang="el-GR" dirty="0" smtClean="0">
                <a:latin typeface="Arial" panose="020B0604020202020204" pitchFamily="34" charset="0"/>
              </a:rPr>
              <a:t>ρΦ</a:t>
            </a:r>
            <a:r>
              <a:rPr lang="en-US" dirty="0" smtClean="0">
                <a:latin typeface="Arial" panose="020B0604020202020204" pitchFamily="34" charset="0"/>
              </a:rPr>
              <a:t>, from the magnetization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Uncorrelated from thermal, space charge, RF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In practice, correlated and uncorrelated emittance get messy</a:t>
            </a:r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Want </a:t>
            </a:r>
            <a:r>
              <a:rPr lang="en-US" dirty="0" smtClean="0">
                <a:latin typeface="Arial" panose="020B0604020202020204" pitchFamily="34" charset="0"/>
              </a:rPr>
              <a:t>correlated emittance to always be the correct </a:t>
            </a:r>
            <a:r>
              <a:rPr lang="en-US" dirty="0" smtClean="0">
                <a:latin typeface="Arial" panose="020B0604020202020204" pitchFamily="34" charset="0"/>
              </a:rPr>
              <a:t>value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Want uncorrelated emittance to be </a:t>
            </a:r>
            <a:r>
              <a:rPr lang="en-US" dirty="0" smtClean="0">
                <a:latin typeface="Arial" panose="020B0604020202020204" pitchFamily="34" charset="0"/>
              </a:rPr>
              <a:t>small 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Small </a:t>
            </a:r>
            <a:r>
              <a:rPr lang="en-US" dirty="0" smtClean="0">
                <a:latin typeface="Arial" panose="020B0604020202020204" pitchFamily="34" charset="0"/>
              </a:rPr>
              <a:t>longitudinal emittance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Small </a:t>
            </a:r>
            <a:r>
              <a:rPr lang="en-US" dirty="0" smtClean="0">
                <a:latin typeface="Arial" panose="020B0604020202020204" pitchFamily="34" charset="0"/>
              </a:rPr>
              <a:t>intrinsic energy </a:t>
            </a:r>
            <a:r>
              <a:rPr lang="en-US" dirty="0" smtClean="0">
                <a:latin typeface="Arial" panose="020B0604020202020204" pitchFamily="34" charset="0"/>
              </a:rPr>
              <a:t>spread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Linear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Uniform </a:t>
            </a:r>
            <a:r>
              <a:rPr lang="en-US" dirty="0" smtClean="0">
                <a:latin typeface="Arial" panose="020B0604020202020204" pitchFamily="34" charset="0"/>
              </a:rPr>
              <a:t>distribution in z</a:t>
            </a:r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354" y="2743788"/>
            <a:ext cx="4798723" cy="36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796" y="1402566"/>
            <a:ext cx="6823853" cy="4978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Frequency </a:t>
            </a:r>
            <a:r>
              <a:rPr lang="en-US" dirty="0" smtClean="0"/>
              <a:t>Layout @ 952MHz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67209" y="1055516"/>
            <a:ext cx="8695173" cy="1943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7209" y="3102495"/>
            <a:ext cx="79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12324" y="3102495"/>
            <a:ext cx="1520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cell </a:t>
            </a:r>
            <a:r>
              <a:rPr lang="en-US" dirty="0" err="1" smtClean="0"/>
              <a:t>buncher</a:t>
            </a:r>
            <a:r>
              <a:rPr lang="en-US" dirty="0" smtClean="0"/>
              <a:t> / capture cavities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9310" y="3102495"/>
            <a:ext cx="282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x two-cell booster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701" y="3095529"/>
            <a:ext cx="1582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harmonic (not shown)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Frequency Optimization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96" y="1371420"/>
            <a:ext cx="5830508" cy="3179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705127"/>
            <a:ext cx="3802380" cy="28925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0" y="3597682"/>
            <a:ext cx="3789300" cy="28826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4559" y="1543194"/>
            <a:ext cx="121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Frequency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940"/>
            <a:ext cx="4108388" cy="217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102" y="920940"/>
            <a:ext cx="4108388" cy="217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204" y="911220"/>
            <a:ext cx="4118101" cy="218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746" y="3694138"/>
            <a:ext cx="4108388" cy="2177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498600"/>
            <a:ext cx="4108388" cy="2177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66120" y="100269"/>
            <a:ext cx="1325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</a:rPr>
              <a:t>19-03-13-002 _13668std</a:t>
            </a:r>
            <a:endParaRPr 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Frequency 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Transverse Emittance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806" y="1022100"/>
            <a:ext cx="4108388" cy="217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946" y="3757680"/>
            <a:ext cx="4108388" cy="217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502" y="3757680"/>
            <a:ext cx="4108388" cy="217728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5021580" y="2981607"/>
            <a:ext cx="533400" cy="716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795347" y="2981607"/>
            <a:ext cx="533400" cy="716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19160" y="1569720"/>
            <a:ext cx="3178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a slope to x, </a:t>
            </a:r>
            <a:r>
              <a:rPr lang="en-US" dirty="0" err="1" smtClean="0"/>
              <a:t>py</a:t>
            </a:r>
            <a:r>
              <a:rPr lang="en-US" dirty="0" smtClean="0"/>
              <a:t> data to get a correlated </a:t>
            </a:r>
            <a:r>
              <a:rPr lang="en-US" dirty="0" err="1" smtClean="0"/>
              <a:t>px</a:t>
            </a:r>
            <a:r>
              <a:rPr lang="en-US" dirty="0" smtClean="0"/>
              <a:t> and uncorrelated </a:t>
            </a:r>
            <a:r>
              <a:rPr lang="en-US" dirty="0" err="1" smtClean="0"/>
              <a:t>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Frequency Simulation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69" y="916439"/>
            <a:ext cx="3383068" cy="1788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410" y="1616460"/>
            <a:ext cx="4108388" cy="217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79" y="2785293"/>
            <a:ext cx="3599270" cy="1907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9205" y="3993256"/>
            <a:ext cx="3263300" cy="171847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7874660" y="3689615"/>
            <a:ext cx="236220" cy="317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794900" y="3675305"/>
            <a:ext cx="236220" cy="317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1383" y="916440"/>
            <a:ext cx="2740740" cy="23675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59643" y="990600"/>
            <a:ext cx="245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 </a:t>
            </a:r>
            <a:r>
              <a:rPr lang="en-US" dirty="0" smtClean="0"/>
              <a:t>phase space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6091" y="3952791"/>
            <a:ext cx="3457098" cy="179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with uniform distribution as an 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79" y="841638"/>
            <a:ext cx="4203386" cy="3318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635" y="995437"/>
            <a:ext cx="3893765" cy="30737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021" y="1132651"/>
            <a:ext cx="3248517" cy="25644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23160" y="4496494"/>
            <a:ext cx="678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Trade off with magnetization (average is correct)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8410" y="4229086"/>
            <a:ext cx="4376198" cy="23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22174</TotalTime>
  <Words>382</Words>
  <Application>Microsoft Office PowerPoint</Application>
  <PresentationFormat>Widescreen</PresentationFormat>
  <Paragraphs>121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.PingFangSC-Regular</vt:lpstr>
      <vt:lpstr>Arial</vt:lpstr>
      <vt:lpstr>Calibri</vt:lpstr>
      <vt:lpstr>PingFangSC-Regular</vt:lpstr>
      <vt:lpstr>Theme1</vt:lpstr>
      <vt:lpstr>Injector for the Electron Cooler</vt:lpstr>
      <vt:lpstr>Requirements</vt:lpstr>
      <vt:lpstr>How to define the objective/ what is ‘good’</vt:lpstr>
      <vt:lpstr>High Frequency Layout @ 952MHz</vt:lpstr>
      <vt:lpstr>High Frequency Optimization Results</vt:lpstr>
      <vt:lpstr>High Frequency Simulation Results</vt:lpstr>
      <vt:lpstr>High Frequency Simulation Results</vt:lpstr>
      <vt:lpstr>High Frequency Simulation Results</vt:lpstr>
      <vt:lpstr>Optimize with uniform distribution as an objective</vt:lpstr>
      <vt:lpstr>Low frequency solution – same layout @ 433MHz</vt:lpstr>
      <vt:lpstr>Low Frequency Simulation Results</vt:lpstr>
      <vt:lpstr>Low Frequency Simulation Results</vt:lpstr>
      <vt:lpstr>High Frequency Simulation Results</vt:lpstr>
      <vt:lpstr>Comparison</vt:lpstr>
      <vt:lpstr>Improve the Low Frequency Design</vt:lpstr>
      <vt:lpstr>Preliminary results</vt:lpstr>
      <vt:lpstr>Preliminary results</vt:lpstr>
      <vt:lpstr>Outlook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JLEIC Advances &amp; Opportunities</dc:title>
  <dc:subject/>
  <dc:creator>Andrei Seryi</dc:creator>
  <cp:keywords/>
  <dc:description/>
  <cp:lastModifiedBy>Fay Hannon</cp:lastModifiedBy>
  <cp:revision>317</cp:revision>
  <cp:lastPrinted>2019-04-01T18:54:34Z</cp:lastPrinted>
  <dcterms:created xsi:type="dcterms:W3CDTF">2018-09-06T13:32:58Z</dcterms:created>
  <dcterms:modified xsi:type="dcterms:W3CDTF">2019-04-02T16:19:43Z</dcterms:modified>
  <cp:category/>
</cp:coreProperties>
</file>