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8" r:id="rId2"/>
    <p:sldId id="711" r:id="rId3"/>
    <p:sldId id="820" r:id="rId4"/>
    <p:sldId id="787" r:id="rId5"/>
    <p:sldId id="794" r:id="rId6"/>
    <p:sldId id="793" r:id="rId7"/>
    <p:sldId id="800" r:id="rId8"/>
    <p:sldId id="835" r:id="rId9"/>
    <p:sldId id="792" r:id="rId10"/>
    <p:sldId id="790" r:id="rId11"/>
    <p:sldId id="804" r:id="rId12"/>
    <p:sldId id="805" r:id="rId13"/>
    <p:sldId id="813" r:id="rId14"/>
    <p:sldId id="824" r:id="rId15"/>
    <p:sldId id="821" r:id="rId16"/>
    <p:sldId id="811" r:id="rId17"/>
    <p:sldId id="812" r:id="rId18"/>
    <p:sldId id="826" r:id="rId19"/>
    <p:sldId id="823" r:id="rId20"/>
    <p:sldId id="831" r:id="rId21"/>
    <p:sldId id="837" r:id="rId22"/>
    <p:sldId id="836" r:id="rId23"/>
    <p:sldId id="825" r:id="rId24"/>
    <p:sldId id="797" r:id="rId25"/>
    <p:sldId id="834" r:id="rId26"/>
    <p:sldId id="833" r:id="rId27"/>
    <p:sldId id="832" r:id="rId28"/>
  </p:sldIdLst>
  <p:sldSz cx="9144000" cy="6858000" type="screen4x3"/>
  <p:notesSz cx="7315200" cy="9601200"/>
  <p:embeddedFontLst>
    <p:embeddedFont>
      <p:font typeface="ＭＳ Ｐゴシック" panose="020B0600070205080204" pitchFamily="34" charset="-12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99"/>
    <a:srgbClr val="D6A300"/>
    <a:srgbClr val="FF6600"/>
    <a:srgbClr val="3366FF"/>
    <a:srgbClr val="FF3300"/>
    <a:srgbClr val="99CC00"/>
    <a:srgbClr val="D2A000"/>
    <a:srgbClr val="9999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784" autoAdjust="0"/>
    <p:restoredTop sz="94699" autoAdjust="0"/>
  </p:normalViewPr>
  <p:slideViewPr>
    <p:cSldViewPr>
      <p:cViewPr varScale="1">
        <p:scale>
          <a:sx n="67" d="100"/>
          <a:sy n="67" d="100"/>
        </p:scale>
        <p:origin x="-6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6"/>
          <p:cNvSpPr>
            <a:spLocks noChangeShapeType="1"/>
          </p:cNvSpPr>
          <p:nvPr/>
        </p:nvSpPr>
        <p:spPr bwMode="auto">
          <a:xfrm flipH="1">
            <a:off x="0" y="6477000"/>
            <a:ext cx="9144000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8100"/>
            <a:ext cx="7505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93800"/>
            <a:ext cx="77597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Text Box 10"/>
          <p:cNvSpPr txBox="1">
            <a:spLocks noChangeArrowheads="1"/>
          </p:cNvSpPr>
          <p:nvPr userDrawn="1"/>
        </p:nvSpPr>
        <p:spPr bwMode="auto">
          <a:xfrm>
            <a:off x="212725" y="6553200"/>
            <a:ext cx="1920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000" dirty="0" smtClean="0"/>
              <a:t>JLEIC</a:t>
            </a:r>
            <a:r>
              <a:rPr lang="en-US" sz="1000" baseline="0" dirty="0" smtClean="0"/>
              <a:t> CM April 2019</a:t>
            </a:r>
            <a:endParaRPr lang="en-US" sz="1000" dirty="0" smtClean="0"/>
          </a:p>
        </p:txBody>
      </p:sp>
      <p:sp>
        <p:nvSpPr>
          <p:cNvPr id="1031" name="Text Box 12"/>
          <p:cNvSpPr txBox="1">
            <a:spLocks noChangeArrowheads="1"/>
          </p:cNvSpPr>
          <p:nvPr userDrawn="1"/>
        </p:nvSpPr>
        <p:spPr bwMode="auto">
          <a:xfrm>
            <a:off x="2608263" y="6553200"/>
            <a:ext cx="40211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000" dirty="0" smtClean="0"/>
              <a:t>G. Sabbi – Design Options for the</a:t>
            </a:r>
            <a:r>
              <a:rPr lang="en-US" sz="1000" baseline="0" dirty="0" smtClean="0"/>
              <a:t> JLEIC IR Quadrupoles</a:t>
            </a:r>
            <a:endParaRPr lang="en-US" sz="1000" dirty="0" smtClean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656638" y="6543675"/>
            <a:ext cx="3349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000" smtClean="0"/>
              <a:pPr>
                <a:defRPr/>
              </a:pPr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microsoft.com/office/2007/relationships/hdphoto" Target="../media/hdphoto4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10.wdp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microsoft.com/office/2007/relationships/hdphoto" Target="../media/hdphoto11.wdp"/><Relationship Id="rId4" Type="http://schemas.openxmlformats.org/officeDocument/2006/relationships/image" Target="../media/image74.png"/><Relationship Id="rId9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microsoft.com/office/2007/relationships/hdphoto" Target="../media/hdphoto14.wdp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microsoft.com/office/2007/relationships/hdphoto" Target="../media/hdphoto13.wdp"/><Relationship Id="rId4" Type="http://schemas.openxmlformats.org/officeDocument/2006/relationships/image" Target="../media/image78.png"/><Relationship Id="rId9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84.png"/><Relationship Id="rId4" Type="http://schemas.openxmlformats.org/officeDocument/2006/relationships/image" Target="../media/image5.wmf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w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5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1981200"/>
            <a:ext cx="8458200" cy="16002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3600" dirty="0" smtClean="0"/>
              <a:t>Design Options for the JLEIC </a:t>
            </a:r>
            <a:br>
              <a:rPr lang="en-US" sz="3600" dirty="0" smtClean="0"/>
            </a:br>
            <a:r>
              <a:rPr lang="en-US" sz="3600" dirty="0" smtClean="0"/>
              <a:t>Large Aperture IR Quadrupoles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7445" y="4343400"/>
            <a:ext cx="6400800" cy="83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GianLuca Sabbi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Lawrence Berkeley National Laboratory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7357" y="381000"/>
            <a:ext cx="5480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JLEIC Spring Collaboration Meeting 2019</a:t>
            </a:r>
          </a:p>
          <a:p>
            <a:pPr algn="ctr"/>
            <a:r>
              <a:rPr lang="en-US" i="1" dirty="0" smtClean="0"/>
              <a:t>April 1-3, 2019</a:t>
            </a:r>
            <a:endParaRPr lang="en-US" i="1" dirty="0"/>
          </a:p>
        </p:txBody>
      </p:sp>
      <p:pic>
        <p:nvPicPr>
          <p:cNvPr id="37951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43" y="5628041"/>
            <a:ext cx="16033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 descr="C:\Users\S64GLS\Desktop\JLab_logo_whit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66" y="5664599"/>
            <a:ext cx="1447130" cy="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C:\Users\S64GLS\Desktop\lbl_logo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55" y="5708912"/>
            <a:ext cx="1939911" cy="3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215900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Field Quality (3D)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2783645" cy="26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73" y="3505199"/>
            <a:ext cx="2758377" cy="26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99" y="990600"/>
            <a:ext cx="300872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39645" y="960620"/>
            <a:ext cx="5640050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Large negative contribution to b</a:t>
            </a:r>
            <a:r>
              <a:rPr lang="en-US" sz="1600" baseline="-25000" dirty="0" smtClean="0">
                <a:solidFill>
                  <a:srgbClr val="3366FF"/>
                </a:solidFill>
              </a:rPr>
              <a:t>6</a:t>
            </a:r>
            <a:r>
              <a:rPr lang="en-US" sz="1600" dirty="0" smtClean="0">
                <a:solidFill>
                  <a:srgbClr val="3366FF"/>
                </a:solidFill>
              </a:rPr>
              <a:t>, b</a:t>
            </a:r>
            <a:r>
              <a:rPr lang="en-US" sz="1600" baseline="-25000" dirty="0" smtClean="0">
                <a:solidFill>
                  <a:srgbClr val="3366FF"/>
                </a:solidFill>
              </a:rPr>
              <a:t>10</a:t>
            </a:r>
            <a:r>
              <a:rPr lang="en-US" sz="1600" dirty="0" smtClean="0">
                <a:solidFill>
                  <a:srgbClr val="3366FF"/>
                </a:solidFill>
              </a:rPr>
              <a:t> in the ends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Due to conductor blocks lifting away from the mid-plane as they turn around the pole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b</a:t>
            </a:r>
            <a:r>
              <a:rPr lang="en-US" sz="1600" baseline="-25000" dirty="0" smtClean="0"/>
              <a:t>6</a:t>
            </a:r>
            <a:r>
              <a:rPr lang="en-US" sz="1600" dirty="0" smtClean="0"/>
              <a:t>: -280 units peak, or -43.3 units integrated over a magnetic length (straight section equivalent) of 406.3 mm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</a:t>
            </a:r>
            <a:r>
              <a:rPr lang="en-US" sz="1600" baseline="-25000" dirty="0" smtClean="0"/>
              <a:t>10</a:t>
            </a:r>
            <a:r>
              <a:rPr lang="en-US" sz="1600" dirty="0" smtClean="0"/>
              <a:t>: -30 units peak, or -3.1 units integrated over 406.3 mm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Integral </a:t>
            </a:r>
            <a:r>
              <a:rPr lang="en-US" sz="1600" dirty="0" smtClean="0">
                <a:solidFill>
                  <a:srgbClr val="3366FF"/>
                </a:solidFill>
              </a:rPr>
              <a:t>can be corrected by body-end compensation or by end optimization </a:t>
            </a:r>
            <a:r>
              <a:rPr lang="en-US" sz="1600" dirty="0" smtClean="0"/>
              <a:t>– with different advantages and disadvantages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Need AP evaluation and feedback for different options</a:t>
            </a:r>
          </a:p>
        </p:txBody>
      </p:sp>
      <p:grpSp>
        <p:nvGrpSpPr>
          <p:cNvPr id="2079" name="Group 2078"/>
          <p:cNvGrpSpPr/>
          <p:nvPr/>
        </p:nvGrpSpPr>
        <p:grpSpPr>
          <a:xfrm>
            <a:off x="6423284" y="3581913"/>
            <a:ext cx="2406547" cy="2758915"/>
            <a:chOff x="6423284" y="3581913"/>
            <a:chExt cx="2406547" cy="2758915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r="-1"/>
            <a:stretch/>
          </p:blipFill>
          <p:spPr bwMode="auto">
            <a:xfrm>
              <a:off x="6423284" y="5269509"/>
              <a:ext cx="2406547" cy="1071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284" y="3886200"/>
              <a:ext cx="2305581" cy="133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7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376" y="3581913"/>
              <a:ext cx="1024047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8001000" y="4724400"/>
              <a:ext cx="533400" cy="368162"/>
            </a:xfrm>
            <a:prstGeom prst="ellips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010400" y="4648200"/>
              <a:ext cx="742511" cy="27699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+b</a:t>
              </a:r>
              <a:r>
                <a:rPr lang="en-US" sz="1200" baseline="-25000" dirty="0" smtClean="0">
                  <a:solidFill>
                    <a:srgbClr val="00B050"/>
                  </a:solidFill>
                </a:rPr>
                <a:t>6</a:t>
              </a:r>
              <a:r>
                <a:rPr lang="en-US" sz="1200" dirty="0" smtClean="0">
                  <a:solidFill>
                    <a:srgbClr val="00B050"/>
                  </a:solidFill>
                </a:rPr>
                <a:t>, +b</a:t>
              </a:r>
              <a:r>
                <a:rPr lang="en-US" sz="1200" baseline="-25000" dirty="0" smtClean="0">
                  <a:solidFill>
                    <a:srgbClr val="00B050"/>
                  </a:solidFill>
                </a:rPr>
                <a:t>10</a:t>
              </a:r>
              <a:endParaRPr lang="en-US" sz="1200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52911" y="4648200"/>
              <a:ext cx="248089" cy="195106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6" name="Group 15"/>
            <p:cNvGrpSpPr/>
            <p:nvPr/>
          </p:nvGrpSpPr>
          <p:grpSpPr>
            <a:xfrm>
              <a:off x="8495675" y="4343400"/>
              <a:ext cx="109537" cy="655820"/>
              <a:chOff x="8495675" y="4343400"/>
              <a:chExt cx="109537" cy="655820"/>
            </a:xfrm>
          </p:grpSpPr>
          <p:pic>
            <p:nvPicPr>
              <p:cNvPr id="2065" name="Picture 17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5675" y="4529320"/>
                <a:ext cx="109537" cy="469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" name="Straight Arrow Connector 14"/>
              <p:cNvCxnSpPr>
                <a:stCxn id="2065" idx="0"/>
              </p:cNvCxnSpPr>
              <p:nvPr/>
            </p:nvCxnSpPr>
            <p:spPr bwMode="auto">
              <a:xfrm flipH="1" flipV="1">
                <a:off x="8495675" y="4343400"/>
                <a:ext cx="54769" cy="18592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36" name="Straight Arrow Connector 35"/>
            <p:cNvCxnSpPr/>
            <p:nvPr/>
          </p:nvCxnSpPr>
          <p:spPr bwMode="auto">
            <a:xfrm flipH="1" flipV="1">
              <a:off x="6941695" y="4343400"/>
              <a:ext cx="811216" cy="304800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6827175" y="4216943"/>
              <a:ext cx="107025" cy="184081"/>
            </a:xfrm>
            <a:prstGeom prst="ellips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1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52600" y="215900"/>
            <a:ext cx="6477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Coil End Optimization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143000"/>
            <a:ext cx="8375755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</a:t>
            </a:r>
            <a:r>
              <a:rPr lang="en-US" sz="1600" dirty="0" smtClean="0"/>
              <a:t>egative b</a:t>
            </a:r>
            <a:r>
              <a:rPr lang="en-US" sz="1600" baseline="-25000" dirty="0" smtClean="0"/>
              <a:t>6</a:t>
            </a:r>
            <a:r>
              <a:rPr lang="en-US" sz="1600" dirty="0" smtClean="0"/>
              <a:t>, b</a:t>
            </a:r>
            <a:r>
              <a:rPr lang="en-US" sz="1600" baseline="-25000" dirty="0" smtClean="0"/>
              <a:t>10</a:t>
            </a:r>
            <a:r>
              <a:rPr lang="en-US" sz="1600" dirty="0" smtClean="0"/>
              <a:t> due to turns lifting away from the mid-plane can be compensated by </a:t>
            </a:r>
            <a:r>
              <a:rPr lang="en-US" sz="1600" dirty="0" smtClean="0">
                <a:solidFill>
                  <a:srgbClr val="3366FF"/>
                </a:solidFill>
              </a:rPr>
              <a:t>increasing the length of straight section </a:t>
            </a:r>
            <a:r>
              <a:rPr lang="en-US" sz="1600" dirty="0" smtClean="0"/>
              <a:t>for these turns. Here we increase the straight section length of the </a:t>
            </a:r>
            <a:r>
              <a:rPr lang="en-US" sz="1600" dirty="0" smtClean="0">
                <a:solidFill>
                  <a:srgbClr val="3366FF"/>
                </a:solidFill>
              </a:rPr>
              <a:t>entire lower block </a:t>
            </a:r>
            <a:r>
              <a:rPr lang="en-US" sz="1600" dirty="0" smtClean="0"/>
              <a:t>to avoid introducing additional spacers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</a:t>
            </a:r>
            <a:r>
              <a:rPr lang="en-US" sz="1600" baseline="-25000" dirty="0"/>
              <a:t>6</a:t>
            </a:r>
            <a:r>
              <a:rPr lang="en-US" sz="1600" dirty="0"/>
              <a:t>:  </a:t>
            </a:r>
            <a:r>
              <a:rPr lang="en-US" sz="1600" dirty="0" err="1">
                <a:latin typeface="Symbol" panose="05050102010706020507" pitchFamily="18" charset="2"/>
              </a:rPr>
              <a:t>D</a:t>
            </a:r>
            <a:r>
              <a:rPr lang="en-US" sz="1600" i="1" dirty="0" err="1"/>
              <a:t>z</a:t>
            </a:r>
            <a:r>
              <a:rPr lang="en-US" sz="1600" dirty="0"/>
              <a:t> (B1)= 53 </a:t>
            </a:r>
            <a:r>
              <a:rPr lang="en-US" sz="1600" dirty="0" smtClean="0"/>
              <a:t>mm results in two peaks of ± 250 units which integrate to essentially zero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Additional </a:t>
            </a:r>
            <a:r>
              <a:rPr lang="en-US" sz="1600" dirty="0"/>
              <a:t>spacers </a:t>
            </a:r>
            <a:r>
              <a:rPr lang="en-US" sz="1600" dirty="0" smtClean="0"/>
              <a:t>would be required to compensate b</a:t>
            </a:r>
            <a:r>
              <a:rPr lang="en-US" sz="1600" baseline="-25000" dirty="0" smtClean="0"/>
              <a:t>10</a:t>
            </a:r>
            <a:r>
              <a:rPr lang="en-US" sz="1600" dirty="0" smtClean="0"/>
              <a:t>, or to further lower the b</a:t>
            </a:r>
            <a:r>
              <a:rPr lang="en-US" sz="1600" baseline="-25000" dirty="0" smtClean="0"/>
              <a:t>6</a:t>
            </a:r>
            <a:r>
              <a:rPr lang="en-US" sz="1600" dirty="0" smtClean="0"/>
              <a:t>/b</a:t>
            </a:r>
            <a:r>
              <a:rPr lang="en-US" sz="1600" baseline="-25000" dirty="0" smtClean="0"/>
              <a:t>10</a:t>
            </a:r>
            <a:r>
              <a:rPr lang="en-US" sz="1600" dirty="0" smtClean="0"/>
              <a:t> peaks</a:t>
            </a:r>
            <a:endParaRPr lang="en-US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Spacers are also effective to control the peak field in the ends </a:t>
            </a:r>
            <a:r>
              <a:rPr lang="en-US" sz="1600" dirty="0" smtClean="0"/>
              <a:t>(iron needs to cover entire length to avoid a large fringe field) </a:t>
            </a:r>
            <a:r>
              <a:rPr lang="en-US" sz="1600" dirty="0" smtClean="0">
                <a:solidFill>
                  <a:srgbClr val="3366FF"/>
                </a:solidFill>
              </a:rPr>
              <a:t>but will increase the magnet length requirements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599"/>
            <a:ext cx="2971800" cy="290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7" y="3276598"/>
            <a:ext cx="2995068" cy="290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37" y="3261608"/>
            <a:ext cx="1943149" cy="191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7896070" y="3608883"/>
            <a:ext cx="304800" cy="1737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8048470" y="3429000"/>
            <a:ext cx="257330" cy="2667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260830" y="3269105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+53 mm</a:t>
            </a:r>
            <a:endParaRPr lang="en-US" sz="120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6" t="55491" r="12241" b="27912"/>
          <a:stretch/>
        </p:blipFill>
        <p:spPr bwMode="auto">
          <a:xfrm>
            <a:off x="6853915" y="5256766"/>
            <a:ext cx="1969046" cy="92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48441" y="5410200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+53 mm</a:t>
            </a:r>
            <a:endParaRPr lang="en-US" sz="10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8148527" y="5387715"/>
            <a:ext cx="260457" cy="0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100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28800" y="215900"/>
            <a:ext cx="6477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Magnet Length Requirements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2959724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960620"/>
            <a:ext cx="83757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Longitudinal space budget is one of the main challenges for the JLEIC IRs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Requires a global optimization to meet both AP requirements and technology constraints</a:t>
            </a:r>
            <a:r>
              <a:rPr lang="en-US" sz="1600" dirty="0" smtClean="0"/>
              <a:t>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Selection of operating parameters, coil design, acceptable fringe field, field quality (with </a:t>
            </a:r>
            <a:r>
              <a:rPr lang="en-US" sz="1600" dirty="0" smtClean="0">
                <a:solidFill>
                  <a:srgbClr val="3366FF"/>
                </a:solidFill>
              </a:rPr>
              <a:t>implications on corrector needs</a:t>
            </a:r>
            <a:r>
              <a:rPr lang="en-US" sz="1600" dirty="0" smtClean="0"/>
              <a:t>), end mechanical support, leads</a:t>
            </a:r>
            <a:r>
              <a:rPr lang="en-US" sz="1600" dirty="0"/>
              <a:t> </a:t>
            </a:r>
            <a:r>
              <a:rPr lang="en-US" sz="1600" dirty="0" smtClean="0"/>
              <a:t>and splices, integration of cold mass in cryostat and integration of different magnets/beamlines 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 first-pass evaluation of the preliminary design will be useful to determine next steps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Main question: </a:t>
            </a:r>
            <a:r>
              <a:rPr lang="en-US" sz="1600" dirty="0" smtClean="0">
                <a:solidFill>
                  <a:srgbClr val="3366FF"/>
                </a:solidFill>
              </a:rPr>
              <a:t>do we need to increase the central gradient </a:t>
            </a:r>
            <a:r>
              <a:rPr lang="en-US" sz="1600" dirty="0" smtClean="0"/>
              <a:t>(with potential implications for coil design, operating temperature/margins, fringe field, forces etc.) </a:t>
            </a:r>
            <a:r>
              <a:rPr lang="en-US" sz="1600" dirty="0" smtClean="0">
                <a:solidFill>
                  <a:srgbClr val="3366FF"/>
                </a:solidFill>
              </a:rPr>
              <a:t>to decrease length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13" y="3352800"/>
            <a:ext cx="2971087" cy="283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29400" y="3301539"/>
            <a:ext cx="2286000" cy="277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u="sng" dirty="0" smtClean="0"/>
              <a:t>Longitudinal efficiency</a:t>
            </a:r>
            <a:r>
              <a:rPr lang="en-US" sz="1200" dirty="0" smtClean="0"/>
              <a:t>:</a:t>
            </a:r>
          </a:p>
          <a:p>
            <a:pPr>
              <a:spcAft>
                <a:spcPts val="300"/>
              </a:spcAft>
            </a:pPr>
            <a:endParaRPr lang="en-US" sz="400" dirty="0" smtClean="0"/>
          </a:p>
          <a:p>
            <a:pPr>
              <a:spcAft>
                <a:spcPts val="300"/>
              </a:spcAft>
            </a:pPr>
            <a:r>
              <a:rPr lang="en-US" sz="1200" dirty="0" smtClean="0"/>
              <a:t>Baseline (compact) end: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66FF"/>
                </a:solidFill>
              </a:rPr>
              <a:t>C</a:t>
            </a:r>
            <a:r>
              <a:rPr lang="en-US" sz="1200" dirty="0" smtClean="0">
                <a:solidFill>
                  <a:srgbClr val="3366FF"/>
                </a:solidFill>
              </a:rPr>
              <a:t>oil half-length in the model: 450 mm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3366FF"/>
                </a:solidFill>
              </a:rPr>
              <a:t>Magnetic length: 406.3 mm</a:t>
            </a:r>
          </a:p>
          <a:p>
            <a:pPr>
              <a:spcAft>
                <a:spcPts val="300"/>
              </a:spcAft>
            </a:pPr>
            <a:endParaRPr lang="en-US" sz="400" dirty="0" smtClean="0"/>
          </a:p>
          <a:p>
            <a:pPr>
              <a:spcAft>
                <a:spcPts val="300"/>
              </a:spcAft>
            </a:pPr>
            <a:r>
              <a:rPr lang="en-US" sz="1200" dirty="0" smtClean="0"/>
              <a:t>With additional spacer: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3366FF"/>
                </a:solidFill>
              </a:rPr>
              <a:t>Physical length +53 mm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3366FF"/>
                </a:solidFill>
              </a:rPr>
              <a:t>Magnetic length + 44.6 mm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3366FF"/>
                </a:solidFill>
              </a:rPr>
              <a:t>Requires a 17 mm increase of total coil length (both ends) to achieve the same magnetic length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6857" y="4145061"/>
            <a:ext cx="844550" cy="17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10562" y="4047638"/>
            <a:ext cx="844972" cy="189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1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961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iQDS1b preliminary analysis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4000" y="6172200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(*) Includes strand self-field</a:t>
            </a:r>
            <a:endParaRPr lang="en-US" sz="1200" i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375021"/>
              </p:ext>
            </p:extLst>
          </p:nvPr>
        </p:nvGraphicFramePr>
        <p:xfrm>
          <a:off x="4724400" y="5362450"/>
          <a:ext cx="4191000" cy="7954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90345"/>
                <a:gridCol w="722586"/>
                <a:gridCol w="578069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Margins to quench (*)</a:t>
                      </a: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Operating point on the load line 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72.2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Temperature margin at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</a:rPr>
                        <a:t>op</a:t>
                      </a:r>
                      <a:endParaRPr lang="en-US" sz="1500" b="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1.48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25459" y="6172200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(*) based on 2D  peak field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962024"/>
            <a:ext cx="4495799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Main features</a:t>
            </a:r>
            <a:r>
              <a:rPr lang="en-US" sz="1600" dirty="0" smtClean="0"/>
              <a:t>:</a:t>
            </a:r>
            <a:endParaRPr lang="en-US" sz="1600" dirty="0"/>
          </a:p>
          <a:p>
            <a:endParaRPr lang="en-US" sz="1000" dirty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Same gradient with increase aperture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Double-layer coil </a:t>
            </a:r>
            <a:r>
              <a:rPr lang="en-US" sz="1600" dirty="0" smtClean="0"/>
              <a:t>with 30 mm total width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MQXC cable with </a:t>
            </a:r>
            <a:r>
              <a:rPr lang="en-US" sz="1600" dirty="0" smtClean="0">
                <a:solidFill>
                  <a:srgbClr val="3366FF"/>
                </a:solidFill>
              </a:rPr>
              <a:t>lower (1/2) keystone angle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One wedge in each layer (probably not required)</a:t>
            </a:r>
            <a:endParaRPr lang="en-US" sz="1600" dirty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Radial space for “collars”: 25 mm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Radial space for He vessel: 8mm + </a:t>
            </a:r>
            <a:r>
              <a:rPr lang="en-US" sz="1600" dirty="0"/>
              <a:t>8</a:t>
            </a:r>
            <a:r>
              <a:rPr lang="en-US" sz="1600" dirty="0" smtClean="0"/>
              <a:t> mm</a:t>
            </a:r>
            <a:endParaRPr lang="en-US" sz="16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935543"/>
              </p:ext>
            </p:extLst>
          </p:nvPr>
        </p:nvGraphicFramePr>
        <p:xfrm>
          <a:off x="312295" y="4298198"/>
          <a:ext cx="4183505" cy="18560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1329"/>
                <a:gridCol w="796859"/>
                <a:gridCol w="825317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Operating</a:t>
                      </a:r>
                      <a:r>
                        <a:rPr lang="en-US" sz="1500" b="0" baseline="0" dirty="0" smtClean="0">
                          <a:solidFill>
                            <a:srgbClr val="0033CC"/>
                          </a:solidFill>
                        </a:rPr>
                        <a:t> Parameters (2D)</a:t>
                      </a:r>
                      <a:endParaRPr lang="en-US" sz="1500" b="0" dirty="0" smtClean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kA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7.1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Copper current density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kA/mm</a:t>
                      </a:r>
                      <a:r>
                        <a:rPr lang="en-US" sz="1500" b="0" i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500" b="0" i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0.46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Field Gradient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T/m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36.7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Field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 at coil radius (</a:t>
                      </a:r>
                      <a:r>
                        <a:rPr lang="en-US" sz="1500" b="0" baseline="0" dirty="0" err="1" smtClean="0">
                          <a:solidFill>
                            <a:schemeClr val="tx1"/>
                          </a:solidFill>
                        </a:rPr>
                        <a:t>GxR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4.9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Peak field in the coil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 (2D) (*)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5.67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Lorentz force (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q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 1 octant) 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MN/m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1.12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92414"/>
              </p:ext>
            </p:extLst>
          </p:nvPr>
        </p:nvGraphicFramePr>
        <p:xfrm>
          <a:off x="317270" y="3130384"/>
          <a:ext cx="4191000" cy="1060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5918"/>
                <a:gridCol w="801850"/>
                <a:gridCol w="823232"/>
              </a:tblGrid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Coil and iron yoke geometry</a:t>
                      </a:r>
                      <a:endParaRPr lang="en-US" sz="1500" b="0" dirty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Inner coil radius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13.1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Outer yoke radius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30.2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Number of turns (L1, L2)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33,</a:t>
                      </a:r>
                      <a:r>
                        <a:rPr lang="en-US" sz="1500" b="0" i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29" y="3124154"/>
            <a:ext cx="2057400" cy="19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157" y="3124154"/>
            <a:ext cx="2158044" cy="19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027380"/>
            <a:ext cx="1887638" cy="209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45" y="1027380"/>
            <a:ext cx="2108536" cy="19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067202" y="1550319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B [T]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96" y="1809066"/>
            <a:ext cx="49006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5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19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iQDS2 </a:t>
            </a: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p</a:t>
            </a: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reliminary analysis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443765"/>
              </p:ext>
            </p:extLst>
          </p:nvPr>
        </p:nvGraphicFramePr>
        <p:xfrm>
          <a:off x="312295" y="4326774"/>
          <a:ext cx="4183505" cy="18560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1329"/>
                <a:gridCol w="796859"/>
                <a:gridCol w="825317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Operating</a:t>
                      </a:r>
                      <a:r>
                        <a:rPr lang="en-US" sz="1500" b="0" baseline="0" dirty="0" smtClean="0">
                          <a:solidFill>
                            <a:srgbClr val="0033CC"/>
                          </a:solidFill>
                        </a:rPr>
                        <a:t> Parameters (2D)</a:t>
                      </a:r>
                      <a:endParaRPr lang="en-US" sz="1500" b="0" dirty="0" smtClean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kA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6.5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Copper current density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kA/mm</a:t>
                      </a:r>
                      <a:r>
                        <a:rPr lang="en-US" sz="1500" b="0" i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500" b="0" i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0.42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Field Gradient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T/m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26.2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Field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 at coil radius (</a:t>
                      </a:r>
                      <a:r>
                        <a:rPr lang="en-US" sz="1500" b="0" baseline="0" dirty="0" err="1" smtClean="0">
                          <a:solidFill>
                            <a:schemeClr val="tx1"/>
                          </a:solidFill>
                        </a:rPr>
                        <a:t>GxR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4.85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Peak (2D)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 coil field (*)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5.86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Lorentz force (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q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 1 octant) 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MN/m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1.49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395113"/>
              </p:ext>
            </p:extLst>
          </p:nvPr>
        </p:nvGraphicFramePr>
        <p:xfrm>
          <a:off x="317270" y="2871624"/>
          <a:ext cx="4191000" cy="13257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5918"/>
                <a:gridCol w="801850"/>
                <a:gridCol w="823232"/>
              </a:tblGrid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Coil and iron yoke geometry</a:t>
                      </a:r>
                      <a:endParaRPr lang="en-US" sz="1500" b="0" dirty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Inner coil radius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18.5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Inner yoke radius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24.5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Outer yoke radius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43.4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Number of turns (L1, L2)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46, 49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129601"/>
              </p:ext>
            </p:extLst>
          </p:nvPr>
        </p:nvGraphicFramePr>
        <p:xfrm>
          <a:off x="4724400" y="5376738"/>
          <a:ext cx="4191000" cy="7954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90345"/>
                <a:gridCol w="722586"/>
                <a:gridCol w="578069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Margins to quench (*)</a:t>
                      </a: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Operating point on the load line 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72.7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Temperature margin at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</a:rPr>
                        <a:t>op</a:t>
                      </a:r>
                      <a:endParaRPr lang="en-US" sz="1500" b="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1.46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600" y="990600"/>
            <a:ext cx="4495799" cy="185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Main features</a:t>
            </a:r>
            <a:r>
              <a:rPr lang="en-US" sz="1600" dirty="0" smtClean="0"/>
              <a:t>:</a:t>
            </a:r>
            <a:endParaRPr lang="en-US" sz="1600" dirty="0"/>
          </a:p>
          <a:p>
            <a:pPr>
              <a:spcAft>
                <a:spcPts val="200"/>
              </a:spcAft>
            </a:pPr>
            <a:endParaRPr lang="en-US" sz="1000" dirty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Double-layer coil </a:t>
            </a:r>
            <a:r>
              <a:rPr lang="en-US" sz="1600" dirty="0" smtClean="0"/>
              <a:t>with 30 mm total width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MQXC cable with </a:t>
            </a:r>
            <a:r>
              <a:rPr lang="en-US" sz="1600" dirty="0" smtClean="0">
                <a:solidFill>
                  <a:srgbClr val="3366FF"/>
                </a:solidFill>
              </a:rPr>
              <a:t>lower (1/2) keystone angle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One wedge in each layer (probably not required)</a:t>
            </a:r>
            <a:endParaRPr lang="en-US" sz="1600" dirty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Radial space for “collars”: 30 mm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Radial space for He vessel: 8mm + 10 mm</a:t>
            </a:r>
            <a:endParaRPr lang="en-US" sz="16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69" y="1205344"/>
            <a:ext cx="1871967" cy="17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90" y="1120538"/>
            <a:ext cx="2206020" cy="181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50" y="3129079"/>
            <a:ext cx="2202874" cy="205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24" y="3129079"/>
            <a:ext cx="2195713" cy="202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4000" y="6172200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(*) Includes strand self-field</a:t>
            </a:r>
            <a:endParaRPr lang="en-US" sz="12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25459" y="6172200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(*) based on 2D  peak field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812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215900"/>
            <a:ext cx="7391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Advanced Hydrotest Facility at LANL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810000" cy="524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12" y="1095376"/>
            <a:ext cx="4235106" cy="317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 b="11663"/>
          <a:stretch/>
        </p:blipFill>
        <p:spPr bwMode="auto">
          <a:xfrm>
            <a:off x="4465811" y="4358795"/>
            <a:ext cx="4235108" cy="194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2133600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 GeV synchrotron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9712" y="5195888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Firing site 2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215900"/>
            <a:ext cx="7315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AHF Final Focus System Parameters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1562863"/>
            <a:ext cx="3515084" cy="78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1333954"/>
            <a:ext cx="4622801" cy="257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67" y="2741409"/>
            <a:ext cx="2957817" cy="30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1" y="4354854"/>
            <a:ext cx="5303839" cy="178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4037695"/>
            <a:ext cx="3441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Case 1 and Case 2 Quadrupole Requirements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1026176"/>
            <a:ext cx="441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AHF Large Bore Quadrupole Focusing System Parameters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9893" y="2433632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Case 2 coil geometry and operating field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14454" y="1023936"/>
            <a:ext cx="3665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Reference: </a:t>
            </a:r>
            <a:r>
              <a:rPr lang="en-US" sz="1400" i="1" dirty="0" smtClean="0"/>
              <a:t>J. Schultz et al., IEEE TASC Vol. 13,</a:t>
            </a:r>
          </a:p>
          <a:p>
            <a:r>
              <a:rPr lang="en-US" sz="1400" i="1" dirty="0" smtClean="0"/>
              <a:t>No. 2, June 2013, pp.1343 </a:t>
            </a:r>
            <a:endParaRPr lang="en-US" sz="1400" i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615436" y="3671888"/>
            <a:ext cx="2208316" cy="239111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04017" y="5576889"/>
            <a:ext cx="410895" cy="347540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600576" y="4921393"/>
            <a:ext cx="410895" cy="210261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8215031" y="2936673"/>
            <a:ext cx="497184" cy="210261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8213993" y="4832269"/>
            <a:ext cx="512510" cy="347540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776664" y="1343024"/>
            <a:ext cx="1047088" cy="381000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4142" y="5849458"/>
            <a:ext cx="333174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rgbClr val="FF6600"/>
                </a:solidFill>
              </a:rPr>
              <a:t>G x </a:t>
            </a:r>
            <a:r>
              <a:rPr lang="en-US" sz="1700" b="1" dirty="0" err="1" smtClean="0">
                <a:solidFill>
                  <a:srgbClr val="FF6600"/>
                </a:solidFill>
              </a:rPr>
              <a:t>R</a:t>
            </a:r>
            <a:r>
              <a:rPr lang="en-US" sz="1700" b="1" baseline="-25000" dirty="0" err="1" smtClean="0">
                <a:solidFill>
                  <a:srgbClr val="FF6600"/>
                </a:solidFill>
              </a:rPr>
              <a:t>pipe</a:t>
            </a:r>
            <a:r>
              <a:rPr lang="en-US" sz="1700" b="1" dirty="0" smtClean="0">
                <a:solidFill>
                  <a:srgbClr val="FF6600"/>
                </a:solidFill>
              </a:rPr>
              <a:t>= 2.5 T ; G x </a:t>
            </a:r>
            <a:r>
              <a:rPr lang="en-US" sz="1700" b="1" dirty="0" err="1" smtClean="0">
                <a:solidFill>
                  <a:srgbClr val="FF6600"/>
                </a:solidFill>
              </a:rPr>
              <a:t>R</a:t>
            </a:r>
            <a:r>
              <a:rPr lang="en-US" sz="1700" b="1" baseline="-25000" dirty="0" err="1" smtClean="0">
                <a:solidFill>
                  <a:srgbClr val="FF6600"/>
                </a:solidFill>
              </a:rPr>
              <a:t>coil</a:t>
            </a:r>
            <a:r>
              <a:rPr lang="en-US" sz="1700" b="1" dirty="0" smtClean="0">
                <a:solidFill>
                  <a:srgbClr val="FF6600"/>
                </a:solidFill>
              </a:rPr>
              <a:t> = 3.3 T </a:t>
            </a:r>
            <a:endParaRPr lang="en-US" sz="17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961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AHF-2 Cable and Coil Design at MIT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0" y="1487816"/>
            <a:ext cx="2679635" cy="211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69" y="2971800"/>
            <a:ext cx="2404931" cy="151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91" y="1551742"/>
            <a:ext cx="2318022" cy="207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86" y="3981472"/>
            <a:ext cx="2265930" cy="22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81471"/>
            <a:ext cx="2934938" cy="22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413" y="1111804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2-layer cos(2</a:t>
            </a:r>
            <a:r>
              <a:rPr lang="en-US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q)</a:t>
            </a:r>
            <a:r>
              <a:rPr lang="en-US" sz="1800" dirty="0" smtClean="0">
                <a:solidFill>
                  <a:srgbClr val="0000FF"/>
                </a:solidFill>
              </a:rPr>
              <a:t> layout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1111804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Rutherford cable in Cu channel 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1103" y="1111804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Raised saddle end 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94" y="1587394"/>
            <a:ext cx="2271714" cy="82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79" y="4493808"/>
            <a:ext cx="2326881" cy="168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38912" y="2450068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3 spacers in each layer 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56756" y="3626427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SSC strand and cable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3593068"/>
            <a:ext cx="278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Dummy turns in outer layer 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215900"/>
            <a:ext cx="6934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AHF-2 Mechanical Design at MIT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199" y="1042987"/>
            <a:ext cx="853440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/>
              <a:t>D</a:t>
            </a:r>
            <a:r>
              <a:rPr lang="en-US" sz="1600" u="sng" dirty="0" smtClean="0"/>
              <a:t>esign approach and main components</a:t>
            </a:r>
            <a:r>
              <a:rPr lang="en-US" sz="1600" dirty="0" smtClean="0"/>
              <a:t>: </a:t>
            </a:r>
          </a:p>
          <a:p>
            <a:pPr>
              <a:spcAft>
                <a:spcPts val="300"/>
              </a:spcAft>
            </a:pPr>
            <a:endParaRPr lang="en-US" sz="600" dirty="0" smtClean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mechanical design is based on a </a:t>
            </a:r>
            <a:r>
              <a:rPr lang="en-US" sz="1600" dirty="0" smtClean="0">
                <a:solidFill>
                  <a:srgbClr val="0000FF"/>
                </a:solidFill>
              </a:rPr>
              <a:t>30 mm thick welded stainless steel shell directly surrounding the coil</a:t>
            </a:r>
            <a:r>
              <a:rPr lang="en-US" sz="1600" dirty="0" smtClean="0"/>
              <a:t> which provides preload and support against the Lorentz forces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(warm) iron yoke is not part of the mechanical support structure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pre-load level is selected </a:t>
            </a:r>
            <a:r>
              <a:rPr lang="en-US" sz="1600" dirty="0" smtClean="0">
                <a:solidFill>
                  <a:srgbClr val="0000FF"/>
                </a:solidFill>
              </a:rPr>
              <a:t>to prevent separation at the coil-pole interface </a:t>
            </a:r>
            <a:r>
              <a:rPr lang="en-US" sz="1600" dirty="0" smtClean="0"/>
              <a:t>up to full field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Titanium pole is required to </a:t>
            </a:r>
            <a:r>
              <a:rPr lang="en-US" sz="1600" dirty="0" smtClean="0"/>
              <a:t>increase pre-load at cool-down and </a:t>
            </a:r>
            <a:r>
              <a:rPr lang="en-US" sz="1600" dirty="0" smtClean="0">
                <a:solidFill>
                  <a:srgbClr val="0000FF"/>
                </a:solidFill>
              </a:rPr>
              <a:t>decrease the warm pre-load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Cable is encased in a copper channel </a:t>
            </a:r>
            <a:r>
              <a:rPr lang="en-US" sz="1600" dirty="0" smtClean="0"/>
              <a:t>is to cope with the high pre-load and Lorentz forces/stresses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1" y="3352800"/>
            <a:ext cx="44196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 smtClean="0"/>
              <a:t>Results of mechanical analysis</a:t>
            </a:r>
            <a:r>
              <a:rPr lang="en-US" sz="1600" dirty="0" smtClean="0"/>
              <a:t>:</a:t>
            </a:r>
          </a:p>
          <a:p>
            <a:pPr>
              <a:spcAft>
                <a:spcPts val="300"/>
              </a:spcAft>
            </a:pPr>
            <a:endParaRPr lang="en-US" sz="600" dirty="0" smtClean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tresses for </a:t>
            </a:r>
            <a:r>
              <a:rPr lang="en-US" sz="1600" dirty="0" err="1" smtClean="0"/>
              <a:t>Ti</a:t>
            </a:r>
            <a:r>
              <a:rPr lang="en-US" sz="1600" dirty="0" smtClean="0"/>
              <a:t> pole are </a:t>
            </a:r>
            <a:r>
              <a:rPr lang="en-US" sz="1600" dirty="0" smtClean="0">
                <a:solidFill>
                  <a:srgbClr val="0000FF"/>
                </a:solidFill>
              </a:rPr>
              <a:t>within material limits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Warm pre-loaded stage is the most critical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199" y="4495800"/>
            <a:ext cx="4572669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 smtClean="0"/>
              <a:t>Comments/next steps</a:t>
            </a:r>
            <a:r>
              <a:rPr lang="en-US" sz="1600" dirty="0" smtClean="0"/>
              <a:t>:</a:t>
            </a:r>
          </a:p>
          <a:p>
            <a:pPr>
              <a:spcAft>
                <a:spcPts val="300"/>
              </a:spcAft>
            </a:pPr>
            <a:endParaRPr lang="en-US" sz="600" dirty="0" smtClean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New approach to address the specific design challenges, but outside established experience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Many questions: </a:t>
            </a:r>
            <a:r>
              <a:rPr lang="en-US" sz="1600" dirty="0"/>
              <a:t>n</a:t>
            </a:r>
            <a:r>
              <a:rPr lang="en-US" sz="1600" dirty="0" smtClean="0"/>
              <a:t>eed to study in more detail, and discuss with MIT colleagues who may provide additional insights or experimental information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97" y="3545705"/>
            <a:ext cx="3420704" cy="26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5819" y="5638800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Range: </a:t>
            </a:r>
          </a:p>
          <a:p>
            <a:r>
              <a:rPr lang="en-US" sz="1200" dirty="0" smtClean="0"/>
              <a:t>140-260 MPa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27983" y="3268706"/>
            <a:ext cx="3919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Compute stress in cable conduit after pre-load (with </a:t>
            </a:r>
            <a:r>
              <a:rPr lang="en-US" sz="1200" dirty="0" err="1" smtClean="0"/>
              <a:t>Ti</a:t>
            </a:r>
            <a:r>
              <a:rPr lang="en-US" sz="1200" dirty="0" smtClean="0"/>
              <a:t> pole)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46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215900"/>
            <a:ext cx="6934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Shell-based structure option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Content Placeholder 21"/>
          <p:cNvSpPr txBox="1">
            <a:spLocks/>
          </p:cNvSpPr>
          <p:nvPr/>
        </p:nvSpPr>
        <p:spPr bwMode="auto">
          <a:xfrm>
            <a:off x="304800" y="1085910"/>
            <a:ext cx="4511544" cy="462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LBNL shell-based structure </a:t>
            </a:r>
            <a:r>
              <a:rPr lang="en-US" sz="1700" dirty="0" smtClean="0">
                <a:solidFill>
                  <a:srgbClr val="00B050"/>
                </a:solidFill>
              </a:rPr>
              <a:t>has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replaced the traditional collars in high field/force/stress magnets</a:t>
            </a: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Based on an aluminum shell over iron yoke</a:t>
            </a: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Assembly preload provided by water-pressurized bladders and interference keys</a:t>
            </a: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Significant pre-load increase at cool-down due to differential thermal contraction</a:t>
            </a:r>
          </a:p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Main elements of the mechanical structure:</a:t>
            </a:r>
          </a:p>
          <a:p>
            <a:pPr marL="0" marR="0" lvl="0" indent="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Shell-Yoke sub-assembly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Aluminum shell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Iron yoke </a:t>
            </a: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Coil-pack subassembly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Nb</a:t>
            </a:r>
            <a:r>
              <a:rPr kumimoji="0" lang="en-US" sz="17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Sn Coils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Aluminum Collars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Load pads</a:t>
            </a: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Master Key assembly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Slots for pressurized bladders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Load keys, alignment keys</a:t>
            </a: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Axial rods for longitudinal pre-load</a:t>
            </a:r>
          </a:p>
        </p:txBody>
      </p:sp>
      <p:pic>
        <p:nvPicPr>
          <p:cNvPr id="20" name="Picture 2" descr="D:\Work\QXF\Mechanics\2D\MQXF_150mm_aperture\v7_ref\pictures\MQXF_2d_mech_cross-sectio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28" y="1555503"/>
            <a:ext cx="3910958" cy="391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2085739" y="4151544"/>
            <a:ext cx="3929653" cy="453423"/>
          </a:xfrm>
          <a:prstGeom prst="straightConnector1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Straight Arrow Connector 21"/>
          <p:cNvCxnSpPr/>
          <p:nvPr/>
        </p:nvCxnSpPr>
        <p:spPr>
          <a:xfrm flipV="1">
            <a:off x="3619815" y="4604967"/>
            <a:ext cx="2697858" cy="479300"/>
          </a:xfrm>
          <a:prstGeom prst="straightConnector1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Straight Arrow Connector 22"/>
          <p:cNvCxnSpPr/>
          <p:nvPr/>
        </p:nvCxnSpPr>
        <p:spPr>
          <a:xfrm flipH="1" flipV="1">
            <a:off x="7579696" y="4234670"/>
            <a:ext cx="1107103" cy="1314922"/>
          </a:xfrm>
          <a:prstGeom prst="straightConnector1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3619814" y="5549592"/>
            <a:ext cx="5066985" cy="0"/>
          </a:xfrm>
          <a:prstGeom prst="line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5" name="Straight Arrow Connector 24"/>
          <p:cNvCxnSpPr/>
          <p:nvPr/>
        </p:nvCxnSpPr>
        <p:spPr>
          <a:xfrm flipV="1">
            <a:off x="5743339" y="4604967"/>
            <a:ext cx="1065540" cy="657459"/>
          </a:xfrm>
          <a:prstGeom prst="straightConnector1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6" name="Straight Arrow Connector 25"/>
          <p:cNvCxnSpPr/>
          <p:nvPr/>
        </p:nvCxnSpPr>
        <p:spPr>
          <a:xfrm flipV="1">
            <a:off x="2622288" y="3924832"/>
            <a:ext cx="3597143" cy="423195"/>
          </a:xfrm>
          <a:prstGeom prst="straightConnector1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Straight Arrow Connector 26"/>
          <p:cNvCxnSpPr/>
          <p:nvPr/>
        </p:nvCxnSpPr>
        <p:spPr>
          <a:xfrm flipV="1">
            <a:off x="2221765" y="3585659"/>
            <a:ext cx="4095908" cy="565885"/>
          </a:xfrm>
          <a:prstGeom prst="straightConnector1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Straight Arrow Connector 27"/>
          <p:cNvCxnSpPr/>
          <p:nvPr/>
        </p:nvCxnSpPr>
        <p:spPr>
          <a:xfrm flipV="1">
            <a:off x="2438400" y="3078446"/>
            <a:ext cx="2624807" cy="507213"/>
          </a:xfrm>
          <a:prstGeom prst="straightConnector1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Arrow Connector 28"/>
          <p:cNvCxnSpPr/>
          <p:nvPr/>
        </p:nvCxnSpPr>
        <p:spPr>
          <a:xfrm flipV="1">
            <a:off x="1905000" y="3327827"/>
            <a:ext cx="3573843" cy="425083"/>
          </a:xfrm>
          <a:prstGeom prst="straightConnector1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/>
          <p:nvPr/>
        </p:nvCxnSpPr>
        <p:spPr>
          <a:xfrm flipH="1">
            <a:off x="3430889" y="5262426"/>
            <a:ext cx="2289780" cy="0"/>
          </a:xfrm>
          <a:prstGeom prst="line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TextBox 33"/>
          <p:cNvSpPr txBox="1"/>
          <p:nvPr/>
        </p:nvSpPr>
        <p:spPr>
          <a:xfrm>
            <a:off x="5029200" y="1066800"/>
            <a:ext cx="3698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HL-LHC (MQXF) IR Quadrupole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574" y="5762624"/>
            <a:ext cx="838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Note however that radial space requirements for shell and bladder assembly features will further constrain the yoke optimization relative to a traditional collar-based structure  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9176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1524000" y="204788"/>
            <a:ext cx="7391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Layout and Parameters (V. Morozov)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86" y="1066800"/>
            <a:ext cx="6781800" cy="413655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207847"/>
              </p:ext>
            </p:extLst>
          </p:nvPr>
        </p:nvGraphicFramePr>
        <p:xfrm>
          <a:off x="784441" y="5214936"/>
          <a:ext cx="7673765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616"/>
                <a:gridCol w="1006214"/>
                <a:gridCol w="1006210"/>
                <a:gridCol w="1072519"/>
                <a:gridCol w="1066800"/>
                <a:gridCol w="1600200"/>
                <a:gridCol w="838206"/>
              </a:tblGrid>
              <a:tr h="175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Quadrupole Element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Magnetic length [m]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Inner radius [cm]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Outer Radius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[cm]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Good Field Radius [cm]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Field Gradient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Normal / Skew [T/m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G x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200" baseline="-250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inner</a:t>
                      </a:r>
                      <a:endParaRPr lang="en-US" sz="1200" baseline="-25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[T]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1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+mn-lt"/>
                        </a:rPr>
                        <a:t>iQDS1a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2.25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9.2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23.1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37.2 /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-1.23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3.4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1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iQDS1b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2.25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12.3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31.0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37.2 /   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0.0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4.6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1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iQDS2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4.5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17.7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44.4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 26.0 /    0.0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4.6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 rot="2281818">
            <a:off x="4641341" y="2757514"/>
            <a:ext cx="1458805" cy="889044"/>
          </a:xfrm>
          <a:prstGeom prst="ellips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1828800" y="2736551"/>
            <a:ext cx="2975562" cy="24668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5922365" y="3489478"/>
            <a:ext cx="1382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</a:rPr>
              <a:t>200 GeV/c </a:t>
            </a:r>
            <a:r>
              <a:rPr lang="en-US" sz="1200" b="1" i="1" dirty="0" smtClean="0">
                <a:solidFill>
                  <a:srgbClr val="0000FF"/>
                </a:solidFill>
              </a:rPr>
              <a:t>protons</a:t>
            </a:r>
            <a:endParaRPr lang="en-US" sz="1200" b="1" i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26505" y="2023991"/>
            <a:ext cx="136000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1</a:t>
            </a:r>
            <a:r>
              <a:rPr lang="en-US" sz="1200" i="1" dirty="0" smtClean="0"/>
              <a:t>0 </a:t>
            </a:r>
            <a:r>
              <a:rPr lang="en-US" sz="1200" i="1" dirty="0"/>
              <a:t>GeV/c </a:t>
            </a:r>
            <a:r>
              <a:rPr lang="en-US" sz="1200" i="1" dirty="0" smtClean="0"/>
              <a:t>electrons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483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961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Shell structure test results 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2" y="2748949"/>
            <a:ext cx="3637753" cy="352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213" y="1066800"/>
            <a:ext cx="8429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Demonstrated performance in the range of interest</a:t>
            </a:r>
            <a:r>
              <a:rPr lang="en-US" sz="2000" dirty="0" smtClean="0"/>
              <a:t>: force and stress levels, fine control of pre-load, low pre-load at warm, large diameter (fabrication and test) </a:t>
            </a:r>
            <a:endParaRPr lang="en-US" sz="2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748949"/>
            <a:ext cx="4651895" cy="34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2" y="3313963"/>
            <a:ext cx="815125" cy="8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084" y="2114490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TQS quadrupole (LBNL/LARP)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9080" y="2114490"/>
            <a:ext cx="2908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FRESCA2 dipole (CERN)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215900"/>
            <a:ext cx="6934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AHF-2 Design Study at Fermilab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4" y="1028904"/>
            <a:ext cx="3614736" cy="360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771" y="1066800"/>
            <a:ext cx="488950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Design drivers and approach</a:t>
            </a:r>
            <a:r>
              <a:rPr lang="en-US" sz="1800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Traditional shell type coil will </a:t>
            </a:r>
            <a:r>
              <a:rPr lang="en-US" sz="1800" dirty="0" smtClean="0">
                <a:solidFill>
                  <a:srgbClr val="0000FF"/>
                </a:solidFill>
              </a:rPr>
              <a:t>suffer from stress accumulation at the mid-plane </a:t>
            </a:r>
            <a:r>
              <a:rPr lang="en-US" sz="1800" dirty="0" smtClean="0"/>
              <a:t>and conductor displacements during excitation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Split in mechanically decoupled blocks</a:t>
            </a:r>
            <a:r>
              <a:rPr lang="en-US" sz="1800" dirty="0" smtClean="0"/>
              <a:t>, for stress management and individual positioning and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NbTi and Nb</a:t>
            </a:r>
            <a:r>
              <a:rPr lang="en-US" sz="1800" baseline="-25000" dirty="0"/>
              <a:t>3</a:t>
            </a:r>
            <a:r>
              <a:rPr lang="en-US" sz="1800" dirty="0"/>
              <a:t>Sn options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Active shielding of fringe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Reference: </a:t>
            </a:r>
            <a:r>
              <a:rPr lang="en-US" sz="1800" i="1" u="sng" dirty="0" smtClean="0"/>
              <a:t>V. Kashikhin et al., PAC 2003 </a:t>
            </a:r>
            <a:endParaRPr lang="en-US" sz="1800" i="1" u="sng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5" y="4208536"/>
            <a:ext cx="4030577" cy="204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82914"/>
            <a:ext cx="3862387" cy="145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54" y="3605986"/>
            <a:ext cx="3228098" cy="277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2" y="3581400"/>
            <a:ext cx="2828128" cy="280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961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i</a:t>
            </a: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QDS1b </a:t>
            </a: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f</a:t>
            </a: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ringe field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89045" y="3352800"/>
            <a:ext cx="2534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sz="1200" dirty="0"/>
              <a:t> </a:t>
            </a:r>
            <a:r>
              <a:rPr lang="en-US" sz="1200" dirty="0" smtClean="0"/>
              <a:t>along a 90 degree arc at R=310 mm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3352800"/>
            <a:ext cx="267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Magnetic field (By) [T] along the x-axis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482620" y="3352800"/>
            <a:ext cx="2465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By (y=0) detail outside the iron yoke</a:t>
            </a:r>
            <a:endParaRPr lang="en-US" sz="1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64391"/>
            <a:ext cx="3118787" cy="237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52" y="3605986"/>
            <a:ext cx="2842248" cy="277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7199" y="1295400"/>
            <a:ext cx="4156951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</a:t>
            </a:r>
            <a:r>
              <a:rPr lang="en-US" sz="1800" dirty="0" smtClean="0"/>
              <a:t>ringe field is </a:t>
            </a:r>
            <a:r>
              <a:rPr lang="en-US" sz="1800" dirty="0" smtClean="0">
                <a:solidFill>
                  <a:srgbClr val="3366FF"/>
                </a:solidFill>
              </a:rPr>
              <a:t>~0.25 T</a:t>
            </a:r>
            <a:r>
              <a:rPr lang="en-US" sz="1800" dirty="0" smtClean="0"/>
              <a:t>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3366FF"/>
                </a:solidFill>
              </a:rPr>
              <a:t>Evaluate correction options</a:t>
            </a:r>
            <a:endParaRPr lang="en-US" sz="18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ntegrate the design of electron and ion quadrupoles and beamlines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1427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19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iQDS2 Fringe Field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691" y="990600"/>
            <a:ext cx="3581304" cy="251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8" y="3749804"/>
            <a:ext cx="2814852" cy="256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617935" cy="249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50" y="3749804"/>
            <a:ext cx="2844001" cy="255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7199" y="1295400"/>
            <a:ext cx="415695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Fringe field is </a:t>
            </a:r>
            <a:r>
              <a:rPr lang="en-US" sz="1800" dirty="0" smtClean="0">
                <a:solidFill>
                  <a:srgbClr val="3366FF"/>
                </a:solidFill>
              </a:rPr>
              <a:t>0.1-0.15 T</a:t>
            </a:r>
            <a:r>
              <a:rPr lang="en-US" sz="1800" dirty="0" smtClean="0"/>
              <a:t>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3366FF"/>
                </a:solidFill>
              </a:rPr>
              <a:t>Evaluate correction options</a:t>
            </a:r>
            <a:endParaRPr lang="en-US" sz="18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ntegrate the design of electron and ion quadrupoles and beamlines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89045" y="3506679"/>
            <a:ext cx="2534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sz="1200" dirty="0"/>
              <a:t> </a:t>
            </a:r>
            <a:r>
              <a:rPr lang="en-US" sz="1200" dirty="0" smtClean="0"/>
              <a:t>along a 90 degree arc at R=240 mm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89532" y="3506679"/>
            <a:ext cx="2435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Magnetic field (By) along the x-axis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554060" y="3506679"/>
            <a:ext cx="2465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By (y=0) detail outside the iron yoke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51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39700"/>
            <a:ext cx="4978400" cy="635000"/>
          </a:xfrm>
        </p:spPr>
        <p:txBody>
          <a:bodyPr/>
          <a:lstStyle/>
          <a:p>
            <a:r>
              <a:rPr lang="en-US" dirty="0" smtClean="0"/>
              <a:t>Summary</a:t>
            </a: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771" y="838200"/>
            <a:ext cx="84042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 preliminary analysis of the JELIC large aperture IR quadrupoles was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Parameters of first quadrupole (iQDS1a) are within established technology envelopes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Design can be based on traditional cos2</a:t>
            </a:r>
            <a:r>
              <a:rPr lang="en-US" sz="1800" dirty="0" smtClean="0">
                <a:latin typeface="Symbol" panose="05050102010706020507" pitchFamily="18" charset="2"/>
              </a:rPr>
              <a:t>q</a:t>
            </a:r>
            <a:r>
              <a:rPr lang="en-US" sz="1800" dirty="0" smtClean="0"/>
              <a:t> approach: superconducting wire and cable, NbTi coil fabrication and collar-based mechanical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Initial </a:t>
            </a:r>
            <a:r>
              <a:rPr lang="en-US" sz="1800" dirty="0" smtClean="0">
                <a:solidFill>
                  <a:srgbClr val="0000FF"/>
                </a:solidFill>
              </a:rPr>
              <a:t>parameters were provided and can be used as a starting point for further optimization </a:t>
            </a:r>
            <a:r>
              <a:rPr lang="en-US" sz="1800" dirty="0" smtClean="0"/>
              <a:t>(e.g. cable dimensions, operating current, collar thickness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Field quality estimates were provided </a:t>
            </a:r>
            <a:r>
              <a:rPr lang="en-US" sz="1800" dirty="0" smtClean="0"/>
              <a:t>including 2D random errors, saturation effects, 3D end harmonics, and correction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Main issue is longitudinal space budget and optimization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iQDS1a would be </a:t>
            </a:r>
            <a:r>
              <a:rPr lang="en-US" sz="1800" dirty="0" smtClean="0">
                <a:solidFill>
                  <a:srgbClr val="0000FF"/>
                </a:solidFill>
              </a:rPr>
              <a:t>a good candidate for preliminary AP feedback on field quality and a detailed engineering exercise to establish longitudinal requirements</a:t>
            </a:r>
            <a:r>
              <a:rPr lang="en-US" sz="1800" dirty="0" smtClean="0"/>
              <a:t> for coil ends/transitions, current leads and splices, axial mechanical support, </a:t>
            </a:r>
            <a:r>
              <a:rPr lang="en-US" sz="1800" dirty="0" smtClean="0"/>
              <a:t>cooling, He </a:t>
            </a:r>
            <a:r>
              <a:rPr lang="en-US" sz="1800" dirty="0" err="1" smtClean="0"/>
              <a:t>contsinment</a:t>
            </a:r>
            <a:r>
              <a:rPr lang="en-US" sz="1800" dirty="0" smtClean="0"/>
              <a:t> </a:t>
            </a:r>
            <a:r>
              <a:rPr lang="en-US" sz="1800" dirty="0" smtClean="0"/>
              <a:t>and cryostat design. Results will be also useful for other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0000FF"/>
                </a:solidFill>
              </a:rPr>
              <a:t>second and third quadrupoles (iQDS1b and iQDS2) require a significant extrapolation from past experience </a:t>
            </a:r>
            <a:r>
              <a:rPr lang="en-US" sz="1800" dirty="0" smtClean="0"/>
              <a:t>due to a combination of aperture, field gradient, radial and longitudinal space constraints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Initial work should </a:t>
            </a:r>
            <a:r>
              <a:rPr lang="en-US" sz="1800" dirty="0" smtClean="0">
                <a:solidFill>
                  <a:srgbClr val="0000FF"/>
                </a:solidFill>
              </a:rPr>
              <a:t>focus on conceptual design studies and selection of promising approach</a:t>
            </a:r>
            <a:r>
              <a:rPr lang="en-US" sz="1800" dirty="0" smtClean="0"/>
              <a:t> for conductor, cable, coil fabrication and mechanical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Prototype fabrication and test will be required </a:t>
            </a:r>
            <a:r>
              <a:rPr lang="en-US" sz="1800" dirty="0" smtClean="0"/>
              <a:t>to validate the proposed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Current radial allowances </a:t>
            </a:r>
            <a:r>
              <a:rPr lang="en-US" sz="1800" dirty="0" smtClean="0">
                <a:solidFill>
                  <a:srgbClr val="0000FF"/>
                </a:solidFill>
              </a:rPr>
              <a:t>do not include any radiation shielding in the bore </a:t>
            </a:r>
          </a:p>
        </p:txBody>
      </p:sp>
    </p:spTree>
    <p:extLst>
      <p:ext uri="{BB962C8B-B14F-4D97-AF65-F5344CB8AC3E}">
        <p14:creationId xmlns:p14="http://schemas.microsoft.com/office/powerpoint/2010/main" val="40082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71800"/>
            <a:ext cx="4978400" cy="635000"/>
          </a:xfrm>
        </p:spPr>
        <p:txBody>
          <a:bodyPr/>
          <a:lstStyle/>
          <a:p>
            <a:r>
              <a:rPr lang="en-US" dirty="0" smtClean="0"/>
              <a:t>Additional slides</a:t>
            </a: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961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iQDS1a with reduced radial envelope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604" y="939339"/>
            <a:ext cx="4413596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 order to provide radial space for the inner and outer </a:t>
            </a:r>
            <a:r>
              <a:rPr lang="en-US" sz="1600" dirty="0" err="1" smtClean="0"/>
              <a:t>LHe</a:t>
            </a:r>
            <a:r>
              <a:rPr lang="en-US" sz="1600" dirty="0" smtClean="0"/>
              <a:t> containment and beam pipe, the </a:t>
            </a:r>
            <a:r>
              <a:rPr lang="en-US" sz="1600" dirty="0" smtClean="0">
                <a:solidFill>
                  <a:srgbClr val="3366FF"/>
                </a:solidFill>
              </a:rPr>
              <a:t>inner coil radius is increased by 8 mm and the outer yoke radius is decreased by 6 mm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 change in cable </a:t>
            </a:r>
            <a:r>
              <a:rPr lang="en-US" sz="1600" dirty="0" smtClean="0"/>
              <a:t>parameters (15.1 mm width)</a:t>
            </a:r>
            <a:endParaRPr lang="en-US" sz="1600" dirty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Added two turns in B1 and adjusted angles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Radial space for collars: 20 mm (-3 mm</a:t>
            </a:r>
            <a:r>
              <a:rPr lang="en-US" sz="1600" dirty="0" smtClean="0"/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Margin on the load line decreases by 4.2%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Lorentz force and stress increases by ~24%</a:t>
            </a:r>
            <a:endParaRPr lang="en-US" sz="1600" dirty="0">
              <a:solidFill>
                <a:srgbClr val="3366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407178"/>
              </p:ext>
            </p:extLst>
          </p:nvPr>
        </p:nvGraphicFramePr>
        <p:xfrm>
          <a:off x="254000" y="4588469"/>
          <a:ext cx="4165600" cy="15909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0367"/>
                <a:gridCol w="793449"/>
                <a:gridCol w="821784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Operating</a:t>
                      </a:r>
                      <a:r>
                        <a:rPr lang="en-US" sz="1500" b="0" baseline="0" dirty="0" smtClean="0">
                          <a:solidFill>
                            <a:srgbClr val="0033CC"/>
                          </a:solidFill>
                        </a:rPr>
                        <a:t> Parameters (2D)</a:t>
                      </a:r>
                      <a:endParaRPr lang="en-US" sz="1500" b="0" dirty="0" smtClean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kA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9.9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Field Gradient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T/m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37.6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Peak field in the coil (*)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4.63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Lorentz force (azimuthal) 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MN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0.47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Coil stress (azimuthal)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MPa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31.1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062822"/>
              </p:ext>
            </p:extLst>
          </p:nvPr>
        </p:nvGraphicFramePr>
        <p:xfrm>
          <a:off x="254000" y="3435184"/>
          <a:ext cx="4165600" cy="1060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0367"/>
                <a:gridCol w="796990"/>
                <a:gridCol w="818243"/>
              </a:tblGrid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Coil and iron yoke geometry</a:t>
                      </a:r>
                      <a:endParaRPr lang="en-US" sz="1500" b="0" dirty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Inner coil radius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10.0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Outer yoke radius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22.5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Number of turns (B1+B2)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19+6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4000" y="6172200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(*) Includes strand self-field</a:t>
            </a:r>
            <a:endParaRPr lang="en-US" sz="1200" i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1235"/>
              </p:ext>
            </p:extLst>
          </p:nvPr>
        </p:nvGraphicFramePr>
        <p:xfrm>
          <a:off x="4724400" y="5121869"/>
          <a:ext cx="4191000" cy="1060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90345"/>
                <a:gridCol w="722586"/>
                <a:gridCol w="578069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Margins to quench (*)</a:t>
                      </a: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Operating point on the load line 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67.9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Fraction of critical current at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</a:rPr>
                        <a:t>op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36.7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Temperature margin at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</a:rPr>
                        <a:t>op</a:t>
                      </a:r>
                      <a:endParaRPr lang="en-US" sz="1500" b="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1.65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25459" y="6172200"/>
            <a:ext cx="3961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(*) based on a linear extrapolation of the peak field load line</a:t>
            </a:r>
            <a:endParaRPr lang="en-US" sz="1200" i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56" y="990600"/>
            <a:ext cx="383878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321" y="1447800"/>
            <a:ext cx="73818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417737" y="1244139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B [T]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848600" y="2286000"/>
            <a:ext cx="508721" cy="5730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713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3381168"/>
            <a:ext cx="3163474" cy="272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961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Fringe field at the electron beamline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199" y="1042987"/>
            <a:ext cx="51054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Fringe field is </a:t>
            </a:r>
            <a:r>
              <a:rPr lang="en-US" sz="1600" dirty="0" smtClean="0">
                <a:solidFill>
                  <a:srgbClr val="3366FF"/>
                </a:solidFill>
              </a:rPr>
              <a:t>0.02-0.04 T</a:t>
            </a:r>
            <a:r>
              <a:rPr lang="en-US" sz="1600" dirty="0" smtClean="0"/>
              <a:t>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Expect further increase if yoke is optimized for low saturation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Evaluate correction needs and options:</a:t>
            </a:r>
            <a:endParaRPr lang="en-US" sz="1600" dirty="0" smtClean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Passive correction e.g. with iron surrounding the electron beamline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Active correction by tuning the design of the electron quadrupoles, or with a small dipole coil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75344"/>
            <a:ext cx="3031837" cy="274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4" y="3389481"/>
            <a:ext cx="2835354" cy="275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412"/>
            <a:ext cx="2601225" cy="219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89045" y="3429000"/>
            <a:ext cx="2534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sz="1200" dirty="0"/>
              <a:t> </a:t>
            </a:r>
            <a:r>
              <a:rPr lang="en-US" sz="1200" dirty="0" smtClean="0"/>
              <a:t>along a 90 degree arc at R=240 mm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89532" y="3429000"/>
            <a:ext cx="2435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Magnetic field (By) along the x-axis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554060" y="3429000"/>
            <a:ext cx="2465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By (y=0) detail outside the iron yoke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35" y="1370898"/>
            <a:ext cx="246535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73468" y="219891"/>
            <a:ext cx="7100318" cy="546100"/>
          </a:xfrm>
        </p:spPr>
        <p:txBody>
          <a:bodyPr/>
          <a:lstStyle/>
          <a:p>
            <a:r>
              <a:rPr lang="en-US" dirty="0" smtClean="0"/>
              <a:t>IR Quadrupole Design References</a:t>
            </a: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7" y="1370898"/>
            <a:ext cx="2096504" cy="184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55658"/>
            <a:ext cx="3475770" cy="215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384" y="3962400"/>
            <a:ext cx="2015621" cy="205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5" y="3429000"/>
            <a:ext cx="3229495" cy="261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14388"/>
            <a:ext cx="1600200" cy="16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520" y="973974"/>
            <a:ext cx="2468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RHIC (130 mm, 48 T/m, 4.5K)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0855" y="970997"/>
            <a:ext cx="3066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LHC MQXC (120 mm, 118 T/m, 1.9K)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74" y="6093023"/>
            <a:ext cx="339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HL-LHC MQXF (150 mm, 143 T/m, 1.9K)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6093023"/>
            <a:ext cx="2938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LHC MQXA (70 mm, 205 T/m, 1.9K)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9487" y="456736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Nb</a:t>
            </a:r>
            <a:r>
              <a:rPr lang="en-US" sz="1400" baseline="-25000" dirty="0" smtClean="0">
                <a:solidFill>
                  <a:srgbClr val="0000FF"/>
                </a:solidFill>
              </a:rPr>
              <a:t>3</a:t>
            </a:r>
            <a:r>
              <a:rPr lang="en-US" sz="1400" dirty="0" smtClean="0">
                <a:solidFill>
                  <a:srgbClr val="0000FF"/>
                </a:solidFill>
              </a:rPr>
              <a:t>Sn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5391" y="6084710"/>
            <a:ext cx="2938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LHC MQXB (70 mm, 205 T/m, 1.9K)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0" y="970997"/>
            <a:ext cx="2682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AHF-2 (634 mm, 10.1 T/m, 1.9K)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2118" y="3649287"/>
            <a:ext cx="2698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u="sng" dirty="0" smtClean="0">
                <a:solidFill>
                  <a:srgbClr val="0000FF"/>
                </a:solidFill>
              </a:rPr>
              <a:t>Note</a:t>
            </a:r>
            <a:r>
              <a:rPr lang="en-US" sz="1200" i="1" dirty="0" smtClean="0">
                <a:solidFill>
                  <a:srgbClr val="0000FF"/>
                </a:solidFill>
              </a:rPr>
              <a:t>: diameters refer to the coil winding</a:t>
            </a:r>
            <a:endParaRPr lang="en-US" sz="12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19869" y="152400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3200" b="1" kern="0" dirty="0" smtClean="0">
                <a:solidFill>
                  <a:srgbClr val="00279F"/>
                </a:solidFill>
                <a:latin typeface="Arial"/>
                <a:ea typeface="+mj-ea"/>
                <a:cs typeface="+mj-cs"/>
              </a:rPr>
              <a:t>Cos(n</a:t>
            </a:r>
            <a:r>
              <a:rPr lang="en-US" altLang="en-US" sz="3200" b="1" kern="0" dirty="0" smtClean="0">
                <a:solidFill>
                  <a:srgbClr val="00279F"/>
                </a:solidFill>
                <a:latin typeface="Symbol" pitchFamily="18" charset="2"/>
                <a:ea typeface="+mj-ea"/>
                <a:cs typeface="+mj-cs"/>
              </a:rPr>
              <a:t>q) </a:t>
            </a:r>
            <a:r>
              <a:rPr lang="en-US" altLang="en-US" sz="3200" b="1" kern="0" dirty="0" smtClean="0">
                <a:solidFill>
                  <a:srgbClr val="00279F"/>
                </a:solidFill>
                <a:latin typeface="Arial"/>
              </a:rPr>
              <a:t>Coil Layout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93" y="1700212"/>
            <a:ext cx="7337307" cy="333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33400" y="914400"/>
            <a:ext cx="8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Aft>
                <a:spcPts val="400"/>
              </a:spcAft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The cos(n</a:t>
            </a:r>
            <a:r>
              <a:rPr lang="en-US" altLang="en-US" sz="2000" dirty="0" smtClean="0">
                <a:latin typeface="Symbol" panose="05050102010706020507" pitchFamily="18" charset="2"/>
              </a:rPr>
              <a:t>q)</a:t>
            </a:r>
            <a:r>
              <a:rPr lang="en-US" altLang="en-US" sz="2000" dirty="0" smtClean="0">
                <a:latin typeface="Calibri" pitchFamily="34" charset="0"/>
              </a:rPr>
              <a:t> </a:t>
            </a:r>
            <a:r>
              <a:rPr lang="en-US" altLang="en-US" sz="2000" dirty="0">
                <a:latin typeface="Calibri" pitchFamily="34" charset="0"/>
              </a:rPr>
              <a:t>coil layout with keystone Rutherford cable </a:t>
            </a:r>
            <a:r>
              <a:rPr lang="en-US" altLang="en-US" sz="2000" dirty="0" smtClean="0">
                <a:latin typeface="Calibri" pitchFamily="34" charset="0"/>
              </a:rPr>
              <a:t>has </a:t>
            </a:r>
            <a:r>
              <a:rPr lang="en-US" altLang="en-US" sz="2000" dirty="0">
                <a:solidFill>
                  <a:srgbClr val="0000FF"/>
                </a:solidFill>
                <a:latin typeface="Calibri" pitchFamily="34" charset="0"/>
              </a:rPr>
              <a:t>dominated the accelerator applications to </a:t>
            </a:r>
            <a:r>
              <a:rPr lang="en-US" altLang="en-US" sz="2000" dirty="0" smtClean="0">
                <a:solidFill>
                  <a:srgbClr val="0000FF"/>
                </a:solidFill>
                <a:latin typeface="Calibri" pitchFamily="34" charset="0"/>
              </a:rPr>
              <a:t>date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33400" y="5040353"/>
            <a:ext cx="7642107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Aft>
                <a:spcPts val="400"/>
              </a:spcAft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The extension to iQDS1a appears to be relatively straightforward (although aperture is significantly larger than in design references)</a:t>
            </a:r>
          </a:p>
          <a:p>
            <a:pPr>
              <a:spcAft>
                <a:spcPts val="400"/>
              </a:spcAft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Combination of very large aperture, gradient, and limited radial/axial space budget in iQDS1b/2 may require a modified approach</a:t>
            </a:r>
          </a:p>
        </p:txBody>
      </p:sp>
    </p:spTree>
    <p:extLst>
      <p:ext uri="{BB962C8B-B14F-4D97-AF65-F5344CB8AC3E}">
        <p14:creationId xmlns:p14="http://schemas.microsoft.com/office/powerpoint/2010/main" val="40529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19225" y="215900"/>
            <a:ext cx="7419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A Preliminary Design for iQDS1a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16" y="1219200"/>
            <a:ext cx="2682963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1" y="1108531"/>
            <a:ext cx="57911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Goals</a:t>
            </a:r>
            <a:r>
              <a:rPr lang="en-US" sz="1600" dirty="0" smtClean="0"/>
              <a:t>: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Perform a first-pass magnetic analysis and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Obtain a preliminary design and performance parameters: </a:t>
            </a:r>
            <a:r>
              <a:rPr lang="en-US" sz="1600" dirty="0" smtClean="0">
                <a:solidFill>
                  <a:srgbClr val="0000FF"/>
                </a:solidFill>
              </a:rPr>
              <a:t>cable and coil geometry, operating current, margin to quench, fringe field, magnetic length and field quality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Iterate as needed, get feedback to/from AP</a:t>
            </a:r>
          </a:p>
          <a:p>
            <a:endParaRPr lang="en-US" sz="1000" dirty="0" smtClean="0"/>
          </a:p>
          <a:p>
            <a:r>
              <a:rPr lang="en-US" sz="1600" u="sng" dirty="0"/>
              <a:t>Coil and yoke geometry</a:t>
            </a:r>
            <a:r>
              <a:rPr lang="en-US" sz="1600" dirty="0"/>
              <a:t>: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Single layer coil with 15 mm width</a:t>
            </a:r>
            <a:r>
              <a:rPr lang="en-US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Two coil blocks (one wedge) for control of geometric harmonics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Inner coil radius at 9.19 cm </a:t>
            </a:r>
            <a:r>
              <a:rPr lang="en-US" sz="1600" dirty="0" smtClean="0"/>
              <a:t>(increase ~8 mm for inner vessel)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Radial space reserved for collars: 23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Outer </a:t>
            </a:r>
            <a:r>
              <a:rPr lang="en-US" sz="1600" dirty="0"/>
              <a:t>yoke radius 23.1 cm </a:t>
            </a:r>
            <a:r>
              <a:rPr lang="en-US" sz="1600" dirty="0" smtClean="0"/>
              <a:t>(decrease ~6 mm for </a:t>
            </a:r>
            <a:r>
              <a:rPr lang="en-US" sz="1600" dirty="0"/>
              <a:t>outer </a:t>
            </a:r>
            <a:r>
              <a:rPr lang="en-US" sz="1600" dirty="0" smtClean="0"/>
              <a:t>vessel)</a:t>
            </a:r>
            <a:endParaRPr lang="en-US" sz="1600" dirty="0"/>
          </a:p>
          <a:p>
            <a:endParaRPr lang="en-US" sz="1600" dirty="0"/>
          </a:p>
          <a:p>
            <a:r>
              <a:rPr lang="en-US" sz="1600" u="sng" dirty="0" smtClean="0"/>
              <a:t>Superconductor and cable</a:t>
            </a:r>
            <a:r>
              <a:rPr lang="en-US" sz="1600" dirty="0" smtClean="0"/>
              <a:t>: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NbTi superconductor at 4.5K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MQXC inner cable (same as LHC dipole inner cable)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Alternative options: MQXC outer cable (same as LHC dipole outer cable, LHC arc quadrupole); MQXB inner cable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06" y="3833151"/>
            <a:ext cx="2481136" cy="241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7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71599" y="215900"/>
            <a:ext cx="7696201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Design and Performance Parameters 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18" y="3733800"/>
            <a:ext cx="3154341" cy="265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1978"/>
              </p:ext>
            </p:extLst>
          </p:nvPr>
        </p:nvGraphicFramePr>
        <p:xfrm>
          <a:off x="464695" y="4428876"/>
          <a:ext cx="4267200" cy="15909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12571"/>
                <a:gridCol w="812801"/>
                <a:gridCol w="841828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Operating</a:t>
                      </a:r>
                      <a:r>
                        <a:rPr lang="en-US" sz="1500" b="0" baseline="0" dirty="0" smtClean="0">
                          <a:solidFill>
                            <a:srgbClr val="0033CC"/>
                          </a:solidFill>
                        </a:rPr>
                        <a:t> Parameters (2D)</a:t>
                      </a:r>
                      <a:endParaRPr lang="en-US" sz="1500" b="0" dirty="0" smtClean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kA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9.5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Field Gradient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T/m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38.0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Peak field in the coil (*)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4.3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Lorentz force (azimuthal) 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MN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0.38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Coil stress (azimuthal)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MPa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810730"/>
              </p:ext>
            </p:extLst>
          </p:nvPr>
        </p:nvGraphicFramePr>
        <p:xfrm>
          <a:off x="457200" y="1117086"/>
          <a:ext cx="4267200" cy="1060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12571"/>
                <a:gridCol w="816429"/>
                <a:gridCol w="838200"/>
              </a:tblGrid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Superconducting strand</a:t>
                      </a:r>
                      <a:endParaRPr lang="en-US" sz="1500" b="0" dirty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Strand diameter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1.065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Critical current density (*)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kA/mm</a:t>
                      </a:r>
                      <a:r>
                        <a:rPr lang="en-US" sz="1500" b="0" i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500" b="0" i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2.85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Copper/non-copper ratio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5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1.65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192654"/>
              </p:ext>
            </p:extLst>
          </p:nvPr>
        </p:nvGraphicFramePr>
        <p:xfrm>
          <a:off x="457200" y="2600076"/>
          <a:ext cx="4267200" cy="15909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12571"/>
                <a:gridCol w="816429"/>
                <a:gridCol w="838200"/>
              </a:tblGrid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Cable and coil geometry</a:t>
                      </a:r>
                      <a:endParaRPr lang="en-US" sz="1500" b="0" dirty="0">
                        <a:solidFill>
                          <a:srgbClr val="0033CC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Number of strands</a:t>
                      </a: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Cable width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15.1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Cable thickness (min)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1.736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Cable thickness (max)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2.064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Number of turns (B1+B2)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17+6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3276600" cy="276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2161401"/>
            <a:ext cx="942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(*) 5T, 4.2K</a:t>
            </a:r>
            <a:endParaRPr lang="en-US" sz="12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" y="6019800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(*) Includes strand self-field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7381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215900"/>
            <a:ext cx="7239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Short Sample and Margin to Quench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639368"/>
            <a:ext cx="4013200" cy="369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07779"/>
              </p:ext>
            </p:extLst>
          </p:nvPr>
        </p:nvGraphicFramePr>
        <p:xfrm>
          <a:off x="393700" y="1155013"/>
          <a:ext cx="3797300" cy="1060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1900"/>
                <a:gridCol w="609600"/>
                <a:gridCol w="685800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Short sample parameters (*)</a:t>
                      </a: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kA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14.9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Peak field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6.75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Gradient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T/m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59.6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24" y="2639368"/>
            <a:ext cx="4008476" cy="369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25711"/>
              </p:ext>
            </p:extLst>
          </p:nvPr>
        </p:nvGraphicFramePr>
        <p:xfrm>
          <a:off x="4495800" y="1155013"/>
          <a:ext cx="4191000" cy="1060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90345"/>
                <a:gridCol w="722586"/>
                <a:gridCol w="578069"/>
              </a:tblGrid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33CC"/>
                          </a:solidFill>
                        </a:rPr>
                        <a:t>Margins to quench (*)</a:t>
                      </a: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Operating point on the load line 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63.7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Fraction of critical current at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</a:rPr>
                        <a:t>op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32.4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</a:rPr>
                        <a:t>Temperature margin at </a:t>
                      </a:r>
                      <a:r>
                        <a:rPr lang="en-US" sz="150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500" b="0" baseline="-25000" dirty="0" err="1" smtClean="0">
                          <a:solidFill>
                            <a:schemeClr val="tx1"/>
                          </a:solidFill>
                        </a:rPr>
                        <a:t>op</a:t>
                      </a:r>
                      <a:endParaRPr lang="en-US" sz="1500" b="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</a:rPr>
                        <a:t>1.85</a:t>
                      </a:r>
                      <a:endParaRPr lang="en-US" sz="15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77" marB="18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2295" y="2235399"/>
            <a:ext cx="458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(*) based on a linear extrapolation of the peak field load line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5141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215900"/>
            <a:ext cx="7467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Fringe Field at the electron beamline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37589"/>
            <a:ext cx="3886200" cy="263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886199"/>
            <a:ext cx="2833092" cy="244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08" y="3910703"/>
            <a:ext cx="2880291" cy="246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Arc 7"/>
          <p:cNvSpPr>
            <a:spLocks noChangeAspect="1"/>
          </p:cNvSpPr>
          <p:nvPr/>
        </p:nvSpPr>
        <p:spPr bwMode="auto">
          <a:xfrm>
            <a:off x="6200930" y="1211705"/>
            <a:ext cx="2286000" cy="2286000"/>
          </a:xfrm>
          <a:prstGeom prst="arc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3633705"/>
            <a:ext cx="2534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sz="1200" dirty="0"/>
              <a:t> </a:t>
            </a:r>
            <a:r>
              <a:rPr lang="en-US" sz="1200" dirty="0" smtClean="0"/>
              <a:t>along a 90 degree arc at R=240 mm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838200" y="3633705"/>
            <a:ext cx="2435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Magnetic field (By) along the x-axis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57200" y="1042987"/>
            <a:ext cx="42671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At the operating gradient, the iron yoke thickness at the magnetic mid-plane is </a:t>
            </a:r>
            <a:r>
              <a:rPr lang="en-US" sz="1600" dirty="0" smtClean="0">
                <a:solidFill>
                  <a:srgbClr val="3366FF"/>
                </a:solidFill>
              </a:rPr>
              <a:t>sufficient to return all the magnetic flux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Fringe field field outside yoke is below 0.002 T at the magnetic mid-plane, and further decreasing to &lt; 0.001 T at the pole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Note however that </a:t>
            </a:r>
            <a:r>
              <a:rPr lang="en-US" sz="1600" dirty="0" smtClean="0">
                <a:solidFill>
                  <a:srgbClr val="3366FF"/>
                </a:solidFill>
              </a:rPr>
              <a:t>this case does not include radial space for He vessel/beam pipe and yoke geometry optimization </a:t>
            </a:r>
            <a:r>
              <a:rPr lang="en-US" sz="1600" dirty="0" smtClean="0"/>
              <a:t>to control saturation</a:t>
            </a: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22" y="3910704"/>
            <a:ext cx="2672285" cy="241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554060" y="3633705"/>
            <a:ext cx="2465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By (y=0) detail outside the iron yoke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09892" y="5090410"/>
            <a:ext cx="7393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&lt; 0.002 T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5604006" y="6125067"/>
            <a:ext cx="35458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/>
              <a:t>mm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19400" y="6147552"/>
            <a:ext cx="35458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/>
              <a:t>mm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94234" y="2454640"/>
            <a:ext cx="35458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00FF"/>
                </a:solidFill>
              </a:rPr>
              <a:t>mm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61902" y="6172200"/>
            <a:ext cx="33855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deg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1200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215900"/>
            <a:ext cx="6629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 smtClean="0">
                <a:solidFill>
                  <a:srgbClr val="00279F"/>
                </a:solidFill>
                <a:latin typeface="Arial" pitchFamily="34" charset="0"/>
              </a:rPr>
              <a:t>Field Quality (2D)</a:t>
            </a:r>
            <a:endParaRPr lang="en-US" sz="3200" b="1" dirty="0">
              <a:solidFill>
                <a:srgbClr val="00279F"/>
              </a:solidFill>
              <a:latin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25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419225" y="838200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8785418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Field quality optimization </a:t>
            </a:r>
            <a:r>
              <a:rPr lang="en-US" sz="1800" dirty="0" smtClean="0">
                <a:solidFill>
                  <a:srgbClr val="3366FF"/>
                </a:solidFill>
              </a:rPr>
              <a:t>carried out and reported at 60 mm radius </a:t>
            </a:r>
            <a:r>
              <a:rPr lang="en-US" sz="1800" dirty="0" smtClean="0"/>
              <a:t>(~2/3 of aperture)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Good </a:t>
            </a:r>
            <a:r>
              <a:rPr lang="en-US" sz="1800" dirty="0" smtClean="0">
                <a:solidFill>
                  <a:srgbClr val="3366FF"/>
                </a:solidFill>
              </a:rPr>
              <a:t>field radius required by beam is 40 mm</a:t>
            </a:r>
            <a:r>
              <a:rPr lang="en-US" sz="1800" dirty="0" smtClean="0"/>
              <a:t>: significant benefit for higher orders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Harmonics at nominal current can be optimized to &lt;&lt; 1 “unit” (10</a:t>
            </a:r>
            <a:r>
              <a:rPr lang="en-US" sz="1800" baseline="30000" dirty="0" smtClean="0"/>
              <a:t>-4</a:t>
            </a:r>
            <a:r>
              <a:rPr lang="en-US" sz="1800" dirty="0" smtClean="0"/>
              <a:t> of quadrupole)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However, b</a:t>
            </a:r>
            <a:r>
              <a:rPr lang="en-US" sz="1800" baseline="-25000" dirty="0" smtClean="0"/>
              <a:t>6</a:t>
            </a:r>
            <a:r>
              <a:rPr lang="en-US" sz="1800" dirty="0" smtClean="0"/>
              <a:t> saturation is several units (R=60 mm) in the absence of yoke optimization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Yoke optimization for </a:t>
            </a:r>
            <a:r>
              <a:rPr lang="en-US" sz="1800" dirty="0" smtClean="0">
                <a:solidFill>
                  <a:srgbClr val="3366FF"/>
                </a:solidFill>
              </a:rPr>
              <a:t>saturation control will increase the fringe field: is it needed?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Random errors calculated for radial/azimuthal block displacements </a:t>
            </a:r>
            <a:r>
              <a:rPr lang="en-US" sz="1800" dirty="0" smtClean="0">
                <a:solidFill>
                  <a:srgbClr val="3366FF"/>
                </a:solidFill>
              </a:rPr>
              <a:t>with ±100 </a:t>
            </a:r>
            <a:r>
              <a:rPr lang="en-US" sz="1800" dirty="0" smtClean="0">
                <a:solidFill>
                  <a:srgbClr val="3366FF"/>
                </a:solidFill>
                <a:latin typeface="Symbol" panose="05050102010706020507" pitchFamily="18" charset="2"/>
              </a:rPr>
              <a:t>m</a:t>
            </a:r>
            <a:r>
              <a:rPr lang="en-US" sz="1800" dirty="0" smtClean="0">
                <a:solidFill>
                  <a:srgbClr val="3366FF"/>
                </a:solidFill>
              </a:rPr>
              <a:t>m range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Persistent current and ramp rate effects not yet analyzed – generally dominated by dipoles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03737" y="3567500"/>
            <a:ext cx="4259263" cy="2760085"/>
            <a:chOff x="4343400" y="3505200"/>
            <a:chExt cx="4259263" cy="276008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505200"/>
              <a:ext cx="4259263" cy="276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726306"/>
              <a:ext cx="1913291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7688705" y="4670685"/>
              <a:ext cx="0" cy="990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7627495" y="5163979"/>
              <a:ext cx="5405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2">
                      <a:lumMod val="50000"/>
                    </a:schemeClr>
                  </a:solidFill>
                </a:rPr>
                <a:t>9.5 kA</a:t>
              </a:r>
              <a:endParaRPr lang="en-US" sz="10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03446" y="3352800"/>
            <a:ext cx="2473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Saturation effect on b</a:t>
            </a:r>
            <a:r>
              <a:rPr lang="en-US" sz="1200" b="1" baseline="-25000" dirty="0" smtClean="0"/>
              <a:t>6</a:t>
            </a:r>
            <a:r>
              <a:rPr lang="en-US" sz="1200" b="1" dirty="0" smtClean="0"/>
              <a:t> (R=60 mm)</a:t>
            </a:r>
            <a:endParaRPr lang="en-US" sz="1200" b="1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6400800" y="3871210"/>
            <a:ext cx="152400" cy="381000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C0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499485" y="3741295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C00000"/>
                </a:solidFill>
              </a:rPr>
              <a:t>Saturated region</a:t>
            </a:r>
            <a:endParaRPr lang="en-US" sz="800" dirty="0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6530715" y="4091690"/>
            <a:ext cx="228600" cy="374596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D6A3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705600" y="3975556"/>
            <a:ext cx="10502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D2A000"/>
                </a:solidFill>
              </a:rPr>
              <a:t>Non-saturated region</a:t>
            </a:r>
            <a:endParaRPr lang="en-US" sz="800" dirty="0">
              <a:solidFill>
                <a:srgbClr val="D2A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67500"/>
            <a:ext cx="4324848" cy="272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9600" y="3352800"/>
            <a:ext cx="395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Random errors (1 sigma) for 100 </a:t>
            </a:r>
            <a:r>
              <a:rPr lang="en-US" sz="1200" b="1" dirty="0" smtClean="0">
                <a:latin typeface="Symbol" panose="05050102010706020507" pitchFamily="18" charset="2"/>
              </a:rPr>
              <a:t>m</a:t>
            </a:r>
            <a:r>
              <a:rPr lang="en-US" sz="1200" b="1" dirty="0" smtClean="0"/>
              <a:t>m block displacements</a:t>
            </a:r>
            <a:endParaRPr lang="en-US" sz="12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94" y="4503761"/>
            <a:ext cx="1092074" cy="102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194810" y="4678181"/>
            <a:ext cx="291168" cy="183629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arrow" w="sm" len="med"/>
            <a:tailEnd type="arrow" w="sm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-240000" flipH="1" flipV="1">
            <a:off x="2254770" y="4616970"/>
            <a:ext cx="152400" cy="336030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arrow" w="sm" len="med"/>
            <a:tailEnd type="arrow" w="sm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144685" y="5487517"/>
            <a:ext cx="1598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2x16 independent variables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139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Settings\Administrator\Application Data\Microsoft\Templates\LBNL.pot</Template>
  <TotalTime>15994</TotalTime>
  <Pages>1</Pages>
  <Words>2615</Words>
  <Application>Microsoft Office PowerPoint</Application>
  <PresentationFormat>On-screen Show (4:3)</PresentationFormat>
  <Paragraphs>465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Courier New</vt:lpstr>
      <vt:lpstr>Symbol</vt:lpstr>
      <vt:lpstr>ＭＳ Ｐゴシック</vt:lpstr>
      <vt:lpstr>Times New Roman</vt:lpstr>
      <vt:lpstr>Calibri</vt:lpstr>
      <vt:lpstr>LBNL</vt:lpstr>
      <vt:lpstr>Design Options for the JLEIC  Large Aperture IR Quadrupoles</vt:lpstr>
      <vt:lpstr>PowerPoint Presentation</vt:lpstr>
      <vt:lpstr>IR Quadrupole Design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Additional slides</vt:lpstr>
      <vt:lpstr>PowerPoint Presentation</vt:lpstr>
      <vt:lpstr>PowerPoint Presentation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S64GLS</cp:lastModifiedBy>
  <cp:revision>1006</cp:revision>
  <cp:lastPrinted>2019-04-02T13:27:22Z</cp:lastPrinted>
  <dcterms:created xsi:type="dcterms:W3CDTF">2004-10-30T19:36:16Z</dcterms:created>
  <dcterms:modified xsi:type="dcterms:W3CDTF">2019-04-02T16:00:19Z</dcterms:modified>
</cp:coreProperties>
</file>