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 id="2147483686" r:id="rId2"/>
    <p:sldMasterId id="2147483694" r:id="rId3"/>
  </p:sldMasterIdLst>
  <p:notesMasterIdLst>
    <p:notesMasterId r:id="rId41"/>
  </p:notesMasterIdLst>
  <p:handoutMasterIdLst>
    <p:handoutMasterId r:id="rId42"/>
  </p:handoutMasterIdLst>
  <p:sldIdLst>
    <p:sldId id="438" r:id="rId4"/>
    <p:sldId id="481" r:id="rId5"/>
    <p:sldId id="482" r:id="rId6"/>
    <p:sldId id="483" r:id="rId7"/>
    <p:sldId id="484" r:id="rId8"/>
    <p:sldId id="485" r:id="rId9"/>
    <p:sldId id="486" r:id="rId10"/>
    <p:sldId id="487" r:id="rId11"/>
    <p:sldId id="488" r:id="rId12"/>
    <p:sldId id="489" r:id="rId13"/>
    <p:sldId id="490" r:id="rId14"/>
    <p:sldId id="491" r:id="rId15"/>
    <p:sldId id="492" r:id="rId16"/>
    <p:sldId id="493" r:id="rId17"/>
    <p:sldId id="494" r:id="rId18"/>
    <p:sldId id="495" r:id="rId19"/>
    <p:sldId id="496" r:id="rId20"/>
    <p:sldId id="497" r:id="rId21"/>
    <p:sldId id="498" r:id="rId22"/>
    <p:sldId id="499" r:id="rId23"/>
    <p:sldId id="500" r:id="rId24"/>
    <p:sldId id="501" r:id="rId25"/>
    <p:sldId id="502" r:id="rId26"/>
    <p:sldId id="503" r:id="rId27"/>
    <p:sldId id="504" r:id="rId28"/>
    <p:sldId id="505" r:id="rId29"/>
    <p:sldId id="506" r:id="rId30"/>
    <p:sldId id="508" r:id="rId31"/>
    <p:sldId id="507" r:id="rId32"/>
    <p:sldId id="510" r:id="rId33"/>
    <p:sldId id="509" r:id="rId34"/>
    <p:sldId id="511" r:id="rId35"/>
    <p:sldId id="512" r:id="rId36"/>
    <p:sldId id="513" r:id="rId37"/>
    <p:sldId id="514" r:id="rId38"/>
    <p:sldId id="515" r:id="rId39"/>
    <p:sldId id="45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87" autoAdjust="0"/>
    <p:restoredTop sz="65873" autoAdjust="0"/>
  </p:normalViewPr>
  <p:slideViewPr>
    <p:cSldViewPr snapToGrid="0" snapToObjects="1">
      <p:cViewPr varScale="1">
        <p:scale>
          <a:sx n="126" d="100"/>
          <a:sy n="126" d="100"/>
        </p:scale>
        <p:origin x="115" y="168"/>
      </p:cViewPr>
      <p:guideLst>
        <p:guide orient="horz" pos="2160"/>
        <p:guide pos="3840"/>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19216"/>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3493FA-5BA5-4CD6-A7FF-99855CFED0FD}" type="doc">
      <dgm:prSet loTypeId="urn:microsoft.com/office/officeart/2005/8/layout/vList4" loCatId="list" qsTypeId="urn:microsoft.com/office/officeart/2005/8/quickstyle/3d3" qsCatId="3D" csTypeId="urn:microsoft.com/office/officeart/2005/8/colors/accent1_2" csCatId="accent1" phldr="1"/>
      <dgm:spPr/>
      <dgm:t>
        <a:bodyPr/>
        <a:lstStyle/>
        <a:p>
          <a:endParaRPr lang="en-US"/>
        </a:p>
      </dgm:t>
    </dgm:pt>
    <dgm:pt modelId="{138D87B3-B8E9-461A-9229-A2289A78F61A}">
      <dgm:prSet phldrT="[Text]" custT="1"/>
      <dgm:spPr/>
      <dgm:t>
        <a:bodyPr/>
        <a:lstStyle/>
        <a:p>
          <a:r>
            <a:rPr lang="en-US" sz="2400" dirty="0"/>
            <a:t>Event generator</a:t>
          </a:r>
        </a:p>
      </dgm:t>
    </dgm:pt>
    <dgm:pt modelId="{53281D71-717F-47FC-88CA-6091A86C4B71}" type="parTrans" cxnId="{42744AFB-4F1B-44F9-BAB9-A9E655326227}">
      <dgm:prSet/>
      <dgm:spPr/>
      <dgm:t>
        <a:bodyPr/>
        <a:lstStyle/>
        <a:p>
          <a:endParaRPr lang="en-US"/>
        </a:p>
      </dgm:t>
    </dgm:pt>
    <dgm:pt modelId="{2FF341B9-C7AF-4556-A6F0-4EBBAD80B1A6}" type="sibTrans" cxnId="{42744AFB-4F1B-44F9-BAB9-A9E655326227}">
      <dgm:prSet/>
      <dgm:spPr/>
      <dgm:t>
        <a:bodyPr/>
        <a:lstStyle/>
        <a:p>
          <a:endParaRPr lang="en-US"/>
        </a:p>
      </dgm:t>
    </dgm:pt>
    <dgm:pt modelId="{CA26E115-707C-4E4B-92B0-42E055E0D99C}">
      <dgm:prSet phldrT="[Text]" custT="1"/>
      <dgm:spPr/>
      <dgm:t>
        <a:bodyPr/>
        <a:lstStyle/>
        <a:p>
          <a:r>
            <a:rPr lang="en-US" sz="2400" dirty="0"/>
            <a:t>Geant4 simulation</a:t>
          </a:r>
        </a:p>
      </dgm:t>
    </dgm:pt>
    <dgm:pt modelId="{32653BD9-A996-4BDD-BB34-3A22E97E4724}" type="parTrans" cxnId="{6903DFD9-FB05-4A4E-B6BD-FC1E4B6497E4}">
      <dgm:prSet/>
      <dgm:spPr/>
      <dgm:t>
        <a:bodyPr/>
        <a:lstStyle/>
        <a:p>
          <a:endParaRPr lang="en-US"/>
        </a:p>
      </dgm:t>
    </dgm:pt>
    <dgm:pt modelId="{C8D67378-F6FF-45A0-85BB-930C5B3C9EDF}" type="sibTrans" cxnId="{6903DFD9-FB05-4A4E-B6BD-FC1E4B6497E4}">
      <dgm:prSet/>
      <dgm:spPr/>
      <dgm:t>
        <a:bodyPr/>
        <a:lstStyle/>
        <a:p>
          <a:endParaRPr lang="en-US"/>
        </a:p>
      </dgm:t>
    </dgm:pt>
    <dgm:pt modelId="{853B95FA-FE7B-4003-9F42-76C96D18F4C5}">
      <dgm:prSet phldrT="[Text]" custT="1"/>
      <dgm:spPr/>
      <dgm:t>
        <a:bodyPr/>
        <a:lstStyle/>
        <a:p>
          <a:r>
            <a:rPr lang="en-US" sz="3200" dirty="0" err="1"/>
            <a:t>e</a:t>
          </a:r>
          <a:r>
            <a:rPr lang="en-US" sz="3200" baseline="30000" dirty="0" err="1"/>
            <a:t>JANA</a:t>
          </a:r>
          <a:r>
            <a:rPr lang="en-US" sz="3200" baseline="30000" dirty="0"/>
            <a:t> </a:t>
          </a:r>
          <a:r>
            <a:rPr lang="en-US" sz="2400" baseline="0" dirty="0"/>
            <a:t>Reconstruction</a:t>
          </a:r>
          <a:endParaRPr lang="en-US" sz="3600" baseline="0" dirty="0"/>
        </a:p>
      </dgm:t>
    </dgm:pt>
    <dgm:pt modelId="{B49097C9-3450-4D60-AD29-6CA5334600F5}" type="parTrans" cxnId="{BB2A73E6-FFA1-4023-B3D5-56401D9E0FAC}">
      <dgm:prSet/>
      <dgm:spPr/>
      <dgm:t>
        <a:bodyPr/>
        <a:lstStyle/>
        <a:p>
          <a:endParaRPr lang="en-US"/>
        </a:p>
      </dgm:t>
    </dgm:pt>
    <dgm:pt modelId="{0AD2C37B-C1F6-4FD1-8DF5-163F6C46256E}" type="sibTrans" cxnId="{BB2A73E6-FFA1-4023-B3D5-56401D9E0FAC}">
      <dgm:prSet/>
      <dgm:spPr/>
      <dgm:t>
        <a:bodyPr/>
        <a:lstStyle/>
        <a:p>
          <a:endParaRPr lang="en-US"/>
        </a:p>
      </dgm:t>
    </dgm:pt>
    <dgm:pt modelId="{9051B13A-42FC-4CD7-B9F5-BE923C8E16C9}" type="pres">
      <dgm:prSet presAssocID="{F93493FA-5BA5-4CD6-A7FF-99855CFED0FD}" presName="linear" presStyleCnt="0">
        <dgm:presLayoutVars>
          <dgm:dir/>
          <dgm:resizeHandles val="exact"/>
        </dgm:presLayoutVars>
      </dgm:prSet>
      <dgm:spPr/>
      <dgm:t>
        <a:bodyPr/>
        <a:lstStyle/>
        <a:p>
          <a:endParaRPr lang="en-US"/>
        </a:p>
      </dgm:t>
    </dgm:pt>
    <dgm:pt modelId="{0054CC54-1225-4662-B1AD-747290E3643E}" type="pres">
      <dgm:prSet presAssocID="{138D87B3-B8E9-461A-9229-A2289A78F61A}" presName="comp" presStyleCnt="0"/>
      <dgm:spPr/>
    </dgm:pt>
    <dgm:pt modelId="{AEC955C3-3BA5-4AA9-9236-126EC41C5BC5}" type="pres">
      <dgm:prSet presAssocID="{138D87B3-B8E9-461A-9229-A2289A78F61A}" presName="box" presStyleLbl="node1" presStyleIdx="0" presStyleCnt="3" custLinFactNeighborY="-45772"/>
      <dgm:spPr/>
      <dgm:t>
        <a:bodyPr/>
        <a:lstStyle/>
        <a:p>
          <a:endParaRPr lang="en-US"/>
        </a:p>
      </dgm:t>
    </dgm:pt>
    <dgm:pt modelId="{B8F58BD4-5A0B-477F-8CE0-56B2CDEDD1D3}" type="pres">
      <dgm:prSet presAssocID="{138D87B3-B8E9-461A-9229-A2289A78F61A}"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E3458EC7-EE88-4379-A288-2C0B688B5C29}" type="pres">
      <dgm:prSet presAssocID="{138D87B3-B8E9-461A-9229-A2289A78F61A}" presName="text" presStyleLbl="node1" presStyleIdx="0" presStyleCnt="3">
        <dgm:presLayoutVars>
          <dgm:bulletEnabled val="1"/>
        </dgm:presLayoutVars>
      </dgm:prSet>
      <dgm:spPr/>
      <dgm:t>
        <a:bodyPr/>
        <a:lstStyle/>
        <a:p>
          <a:endParaRPr lang="en-US"/>
        </a:p>
      </dgm:t>
    </dgm:pt>
    <dgm:pt modelId="{0BEEAA2E-6954-4267-94DA-979F62080312}" type="pres">
      <dgm:prSet presAssocID="{2FF341B9-C7AF-4556-A6F0-4EBBAD80B1A6}" presName="spacer" presStyleCnt="0"/>
      <dgm:spPr/>
    </dgm:pt>
    <dgm:pt modelId="{61F32DEC-9AD6-4A2C-B107-1EDF68B3635C}" type="pres">
      <dgm:prSet presAssocID="{CA26E115-707C-4E4B-92B0-42E055E0D99C}" presName="comp" presStyleCnt="0"/>
      <dgm:spPr/>
    </dgm:pt>
    <dgm:pt modelId="{825029C1-B1AB-4445-B80C-D03B19F359BA}" type="pres">
      <dgm:prSet presAssocID="{CA26E115-707C-4E4B-92B0-42E055E0D99C}" presName="box" presStyleLbl="node1" presStyleIdx="1" presStyleCnt="3"/>
      <dgm:spPr/>
      <dgm:t>
        <a:bodyPr/>
        <a:lstStyle/>
        <a:p>
          <a:endParaRPr lang="en-US"/>
        </a:p>
      </dgm:t>
    </dgm:pt>
    <dgm:pt modelId="{2880990C-D2E7-4F58-8344-777CB2D23EE4}" type="pres">
      <dgm:prSet presAssocID="{CA26E115-707C-4E4B-92B0-42E055E0D99C}" presName="img" presStyleLbl="fgImgPlace1" presStyleIdx="1" presStyleCnt="3"/>
      <dgm:spPr>
        <a:blipFill rotWithShape="1">
          <a:blip xmlns:r="http://schemas.openxmlformats.org/officeDocument/2006/relationships" r:embed="rId2"/>
          <a:srcRect/>
          <a:stretch>
            <a:fillRect t="-12000" b="-12000"/>
          </a:stretch>
        </a:blipFill>
      </dgm:spPr>
    </dgm:pt>
    <dgm:pt modelId="{BB528811-433A-4514-8030-691DBBEFB4B9}" type="pres">
      <dgm:prSet presAssocID="{CA26E115-707C-4E4B-92B0-42E055E0D99C}" presName="text" presStyleLbl="node1" presStyleIdx="1" presStyleCnt="3">
        <dgm:presLayoutVars>
          <dgm:bulletEnabled val="1"/>
        </dgm:presLayoutVars>
      </dgm:prSet>
      <dgm:spPr/>
      <dgm:t>
        <a:bodyPr/>
        <a:lstStyle/>
        <a:p>
          <a:endParaRPr lang="en-US"/>
        </a:p>
      </dgm:t>
    </dgm:pt>
    <dgm:pt modelId="{0E0797C4-7BDF-4F8F-8AC7-EB9B55F1DE2A}" type="pres">
      <dgm:prSet presAssocID="{C8D67378-F6FF-45A0-85BB-930C5B3C9EDF}" presName="spacer" presStyleCnt="0"/>
      <dgm:spPr/>
    </dgm:pt>
    <dgm:pt modelId="{A81ABD4F-5398-4B9A-8985-EEBEDC3E0C3F}" type="pres">
      <dgm:prSet presAssocID="{853B95FA-FE7B-4003-9F42-76C96D18F4C5}" presName="comp" presStyleCnt="0"/>
      <dgm:spPr/>
    </dgm:pt>
    <dgm:pt modelId="{835A44CF-24EE-42A9-9A8C-58D236E869BA}" type="pres">
      <dgm:prSet presAssocID="{853B95FA-FE7B-4003-9F42-76C96D18F4C5}" presName="box" presStyleLbl="node1" presStyleIdx="2" presStyleCnt="3"/>
      <dgm:spPr/>
      <dgm:t>
        <a:bodyPr/>
        <a:lstStyle/>
        <a:p>
          <a:endParaRPr lang="en-US"/>
        </a:p>
      </dgm:t>
    </dgm:pt>
    <dgm:pt modelId="{4A6B55BA-3449-43B0-91F7-6D14CF7E5DD9}" type="pres">
      <dgm:prSet presAssocID="{853B95FA-FE7B-4003-9F42-76C96D18F4C5}"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92DEE3E8-B18B-4E40-9284-1473CD8C63C9}" type="pres">
      <dgm:prSet presAssocID="{853B95FA-FE7B-4003-9F42-76C96D18F4C5}" presName="text" presStyleLbl="node1" presStyleIdx="2" presStyleCnt="3">
        <dgm:presLayoutVars>
          <dgm:bulletEnabled val="1"/>
        </dgm:presLayoutVars>
      </dgm:prSet>
      <dgm:spPr/>
      <dgm:t>
        <a:bodyPr/>
        <a:lstStyle/>
        <a:p>
          <a:endParaRPr lang="en-US"/>
        </a:p>
      </dgm:t>
    </dgm:pt>
  </dgm:ptLst>
  <dgm:cxnLst>
    <dgm:cxn modelId="{A05B17BF-03EF-4F5F-A5CE-A67958528B48}" type="presOf" srcId="{CA26E115-707C-4E4B-92B0-42E055E0D99C}" destId="{825029C1-B1AB-4445-B80C-D03B19F359BA}" srcOrd="0" destOrd="0" presId="urn:microsoft.com/office/officeart/2005/8/layout/vList4"/>
    <dgm:cxn modelId="{BB2A73E6-FFA1-4023-B3D5-56401D9E0FAC}" srcId="{F93493FA-5BA5-4CD6-A7FF-99855CFED0FD}" destId="{853B95FA-FE7B-4003-9F42-76C96D18F4C5}" srcOrd="2" destOrd="0" parTransId="{B49097C9-3450-4D60-AD29-6CA5334600F5}" sibTransId="{0AD2C37B-C1F6-4FD1-8DF5-163F6C46256E}"/>
    <dgm:cxn modelId="{02463EAA-ED36-4803-B872-5361AB8C6304}" type="presOf" srcId="{138D87B3-B8E9-461A-9229-A2289A78F61A}" destId="{AEC955C3-3BA5-4AA9-9236-126EC41C5BC5}" srcOrd="0" destOrd="0" presId="urn:microsoft.com/office/officeart/2005/8/layout/vList4"/>
    <dgm:cxn modelId="{E00928AE-6245-46AC-9BCD-AB0F60F1E275}" type="presOf" srcId="{853B95FA-FE7B-4003-9F42-76C96D18F4C5}" destId="{835A44CF-24EE-42A9-9A8C-58D236E869BA}" srcOrd="0" destOrd="0" presId="urn:microsoft.com/office/officeart/2005/8/layout/vList4"/>
    <dgm:cxn modelId="{895CECE5-6F75-4BF9-834A-0E11DD155864}" type="presOf" srcId="{F93493FA-5BA5-4CD6-A7FF-99855CFED0FD}" destId="{9051B13A-42FC-4CD7-B9F5-BE923C8E16C9}" srcOrd="0" destOrd="0" presId="urn:microsoft.com/office/officeart/2005/8/layout/vList4"/>
    <dgm:cxn modelId="{6903DFD9-FB05-4A4E-B6BD-FC1E4B6497E4}" srcId="{F93493FA-5BA5-4CD6-A7FF-99855CFED0FD}" destId="{CA26E115-707C-4E4B-92B0-42E055E0D99C}" srcOrd="1" destOrd="0" parTransId="{32653BD9-A996-4BDD-BB34-3A22E97E4724}" sibTransId="{C8D67378-F6FF-45A0-85BB-930C5B3C9EDF}"/>
    <dgm:cxn modelId="{223FF91A-94D0-4C99-B9CE-112B2FFA3495}" type="presOf" srcId="{CA26E115-707C-4E4B-92B0-42E055E0D99C}" destId="{BB528811-433A-4514-8030-691DBBEFB4B9}" srcOrd="1" destOrd="0" presId="urn:microsoft.com/office/officeart/2005/8/layout/vList4"/>
    <dgm:cxn modelId="{A3625DE5-67AD-41F2-B47C-F1ED11397867}" type="presOf" srcId="{853B95FA-FE7B-4003-9F42-76C96D18F4C5}" destId="{92DEE3E8-B18B-4E40-9284-1473CD8C63C9}" srcOrd="1" destOrd="0" presId="urn:microsoft.com/office/officeart/2005/8/layout/vList4"/>
    <dgm:cxn modelId="{27F311BA-20F0-4699-9730-732899A516AE}" type="presOf" srcId="{138D87B3-B8E9-461A-9229-A2289A78F61A}" destId="{E3458EC7-EE88-4379-A288-2C0B688B5C29}" srcOrd="1" destOrd="0" presId="urn:microsoft.com/office/officeart/2005/8/layout/vList4"/>
    <dgm:cxn modelId="{42744AFB-4F1B-44F9-BAB9-A9E655326227}" srcId="{F93493FA-5BA5-4CD6-A7FF-99855CFED0FD}" destId="{138D87B3-B8E9-461A-9229-A2289A78F61A}" srcOrd="0" destOrd="0" parTransId="{53281D71-717F-47FC-88CA-6091A86C4B71}" sibTransId="{2FF341B9-C7AF-4556-A6F0-4EBBAD80B1A6}"/>
    <dgm:cxn modelId="{40FE4997-FCFE-4BB4-AC0E-56D9F5DE34E7}" type="presParOf" srcId="{9051B13A-42FC-4CD7-B9F5-BE923C8E16C9}" destId="{0054CC54-1225-4662-B1AD-747290E3643E}" srcOrd="0" destOrd="0" presId="urn:microsoft.com/office/officeart/2005/8/layout/vList4"/>
    <dgm:cxn modelId="{B1970F09-FE8A-453B-9643-DF2C1E7C71A9}" type="presParOf" srcId="{0054CC54-1225-4662-B1AD-747290E3643E}" destId="{AEC955C3-3BA5-4AA9-9236-126EC41C5BC5}" srcOrd="0" destOrd="0" presId="urn:microsoft.com/office/officeart/2005/8/layout/vList4"/>
    <dgm:cxn modelId="{C1914543-51C8-4B59-9A75-8CE291489779}" type="presParOf" srcId="{0054CC54-1225-4662-B1AD-747290E3643E}" destId="{B8F58BD4-5A0B-477F-8CE0-56B2CDEDD1D3}" srcOrd="1" destOrd="0" presId="urn:microsoft.com/office/officeart/2005/8/layout/vList4"/>
    <dgm:cxn modelId="{F581153F-7B0F-4B27-9EA3-3280396A1284}" type="presParOf" srcId="{0054CC54-1225-4662-B1AD-747290E3643E}" destId="{E3458EC7-EE88-4379-A288-2C0B688B5C29}" srcOrd="2" destOrd="0" presId="urn:microsoft.com/office/officeart/2005/8/layout/vList4"/>
    <dgm:cxn modelId="{3F6E7FC2-8D81-43B1-8F46-BB168A88DE7D}" type="presParOf" srcId="{9051B13A-42FC-4CD7-B9F5-BE923C8E16C9}" destId="{0BEEAA2E-6954-4267-94DA-979F62080312}" srcOrd="1" destOrd="0" presId="urn:microsoft.com/office/officeart/2005/8/layout/vList4"/>
    <dgm:cxn modelId="{07DD0494-2DAA-4A98-8E49-5713506B178E}" type="presParOf" srcId="{9051B13A-42FC-4CD7-B9F5-BE923C8E16C9}" destId="{61F32DEC-9AD6-4A2C-B107-1EDF68B3635C}" srcOrd="2" destOrd="0" presId="urn:microsoft.com/office/officeart/2005/8/layout/vList4"/>
    <dgm:cxn modelId="{A0B9E95F-F5CB-490D-B6A8-47DB1BF0510F}" type="presParOf" srcId="{61F32DEC-9AD6-4A2C-B107-1EDF68B3635C}" destId="{825029C1-B1AB-4445-B80C-D03B19F359BA}" srcOrd="0" destOrd="0" presId="urn:microsoft.com/office/officeart/2005/8/layout/vList4"/>
    <dgm:cxn modelId="{3DA0BA6B-0AD4-4E5D-B1A7-D774C36DF7D6}" type="presParOf" srcId="{61F32DEC-9AD6-4A2C-B107-1EDF68B3635C}" destId="{2880990C-D2E7-4F58-8344-777CB2D23EE4}" srcOrd="1" destOrd="0" presId="urn:microsoft.com/office/officeart/2005/8/layout/vList4"/>
    <dgm:cxn modelId="{D0A72C6E-9473-418B-86EE-954EFAC99081}" type="presParOf" srcId="{61F32DEC-9AD6-4A2C-B107-1EDF68B3635C}" destId="{BB528811-433A-4514-8030-691DBBEFB4B9}" srcOrd="2" destOrd="0" presId="urn:microsoft.com/office/officeart/2005/8/layout/vList4"/>
    <dgm:cxn modelId="{655D2083-F402-4FAA-9987-8EFB8C0E8EA6}" type="presParOf" srcId="{9051B13A-42FC-4CD7-B9F5-BE923C8E16C9}" destId="{0E0797C4-7BDF-4F8F-8AC7-EB9B55F1DE2A}" srcOrd="3" destOrd="0" presId="urn:microsoft.com/office/officeart/2005/8/layout/vList4"/>
    <dgm:cxn modelId="{64EDEA94-B1E2-4A8D-8C53-5226D692D0A8}" type="presParOf" srcId="{9051B13A-42FC-4CD7-B9F5-BE923C8E16C9}" destId="{A81ABD4F-5398-4B9A-8985-EEBEDC3E0C3F}" srcOrd="4" destOrd="0" presId="urn:microsoft.com/office/officeart/2005/8/layout/vList4"/>
    <dgm:cxn modelId="{14FFC230-7AE5-4011-917E-E479FBE78983}" type="presParOf" srcId="{A81ABD4F-5398-4B9A-8985-EEBEDC3E0C3F}" destId="{835A44CF-24EE-42A9-9A8C-58D236E869BA}" srcOrd="0" destOrd="0" presId="urn:microsoft.com/office/officeart/2005/8/layout/vList4"/>
    <dgm:cxn modelId="{47B91A3A-9064-4180-948B-1950CB392CAB}" type="presParOf" srcId="{A81ABD4F-5398-4B9A-8985-EEBEDC3E0C3F}" destId="{4A6B55BA-3449-43B0-91F7-6D14CF7E5DD9}" srcOrd="1" destOrd="0" presId="urn:microsoft.com/office/officeart/2005/8/layout/vList4"/>
    <dgm:cxn modelId="{40C34B5A-0EA2-491E-8036-2FF4FE8935C7}" type="presParOf" srcId="{A81ABD4F-5398-4B9A-8985-EEBEDC3E0C3F}" destId="{92DEE3E8-B18B-4E40-9284-1473CD8C63C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955C3-3BA5-4AA9-9236-126EC41C5BC5}">
      <dsp:nvSpPr>
        <dsp:cNvPr id="0" name=""/>
        <dsp:cNvSpPr/>
      </dsp:nvSpPr>
      <dsp:spPr>
        <a:xfrm>
          <a:off x="0" y="0"/>
          <a:ext cx="4119468" cy="90487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Event generator</a:t>
          </a:r>
        </a:p>
      </dsp:txBody>
      <dsp:txXfrm>
        <a:off x="914381" y="0"/>
        <a:ext cx="3205086" cy="904874"/>
      </dsp:txXfrm>
    </dsp:sp>
    <dsp:sp modelId="{B8F58BD4-5A0B-477F-8CE0-56B2CDEDD1D3}">
      <dsp:nvSpPr>
        <dsp:cNvPr id="0" name=""/>
        <dsp:cNvSpPr/>
      </dsp:nvSpPr>
      <dsp:spPr>
        <a:xfrm>
          <a:off x="90487" y="90487"/>
          <a:ext cx="823893" cy="72389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25029C1-B1AB-4445-B80C-D03B19F359BA}">
      <dsp:nvSpPr>
        <dsp:cNvPr id="0" name=""/>
        <dsp:cNvSpPr/>
      </dsp:nvSpPr>
      <dsp:spPr>
        <a:xfrm>
          <a:off x="0" y="995362"/>
          <a:ext cx="4119468" cy="90487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Geant4 simulation</a:t>
          </a:r>
        </a:p>
      </dsp:txBody>
      <dsp:txXfrm>
        <a:off x="914381" y="995362"/>
        <a:ext cx="3205086" cy="904874"/>
      </dsp:txXfrm>
    </dsp:sp>
    <dsp:sp modelId="{2880990C-D2E7-4F58-8344-777CB2D23EE4}">
      <dsp:nvSpPr>
        <dsp:cNvPr id="0" name=""/>
        <dsp:cNvSpPr/>
      </dsp:nvSpPr>
      <dsp:spPr>
        <a:xfrm>
          <a:off x="90487" y="1085849"/>
          <a:ext cx="823893" cy="723899"/>
        </a:xfrm>
        <a:prstGeom prst="roundRect">
          <a:avLst>
            <a:gd name="adj" fmla="val 10000"/>
          </a:avLst>
        </a:prstGeom>
        <a:blipFill rotWithShape="1">
          <a:blip xmlns:r="http://schemas.openxmlformats.org/officeDocument/2006/relationships" r:embed="rId2"/>
          <a:srcRect/>
          <a:stretch>
            <a:fillRect t="-12000" b="-12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35A44CF-24EE-42A9-9A8C-58D236E869BA}">
      <dsp:nvSpPr>
        <dsp:cNvPr id="0" name=""/>
        <dsp:cNvSpPr/>
      </dsp:nvSpPr>
      <dsp:spPr>
        <a:xfrm>
          <a:off x="0" y="1990724"/>
          <a:ext cx="4119468" cy="90487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err="1"/>
            <a:t>e</a:t>
          </a:r>
          <a:r>
            <a:rPr lang="en-US" sz="3200" kern="1200" baseline="30000" dirty="0" err="1"/>
            <a:t>JANA</a:t>
          </a:r>
          <a:r>
            <a:rPr lang="en-US" sz="3200" kern="1200" baseline="30000" dirty="0"/>
            <a:t> </a:t>
          </a:r>
          <a:r>
            <a:rPr lang="en-US" sz="2400" kern="1200" baseline="0" dirty="0"/>
            <a:t>Reconstruction</a:t>
          </a:r>
          <a:endParaRPr lang="en-US" sz="3600" kern="1200" baseline="0" dirty="0"/>
        </a:p>
      </dsp:txBody>
      <dsp:txXfrm>
        <a:off x="914381" y="1990724"/>
        <a:ext cx="3205086" cy="904874"/>
      </dsp:txXfrm>
    </dsp:sp>
    <dsp:sp modelId="{4A6B55BA-3449-43B0-91F7-6D14CF7E5DD9}">
      <dsp:nvSpPr>
        <dsp:cNvPr id="0" name=""/>
        <dsp:cNvSpPr/>
      </dsp:nvSpPr>
      <dsp:spPr>
        <a:xfrm>
          <a:off x="90487" y="2081212"/>
          <a:ext cx="823893" cy="72389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839043-086E-9348-8B91-ADFC874F02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444D3D-7ADB-9F4C-8AB6-C96C709C5F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AF88C6-F3E9-E740-B4F3-680543F9DAD4}" type="datetimeFigureOut">
              <a:rPr lang="en-US" smtClean="0"/>
              <a:t>4/3/2019</a:t>
            </a:fld>
            <a:endParaRPr lang="en-US"/>
          </a:p>
        </p:txBody>
      </p:sp>
      <p:sp>
        <p:nvSpPr>
          <p:cNvPr id="4" name="Footer Placeholder 3">
            <a:extLst>
              <a:ext uri="{FF2B5EF4-FFF2-40B4-BE49-F238E27FC236}">
                <a16:creationId xmlns:a16="http://schemas.microsoft.com/office/drawing/2014/main" id="{F0E0A7DD-353D-8546-8F3D-5513676D5E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E3F7C8-30E7-554B-A770-F459F2AD9D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EB6684-0FB0-8E4A-B8A8-235CEE18D365}" type="slidenum">
              <a:rPr lang="en-US" smtClean="0"/>
              <a:t>‹#›</a:t>
            </a:fld>
            <a:endParaRPr lang="en-US"/>
          </a:p>
        </p:txBody>
      </p:sp>
    </p:spTree>
    <p:extLst>
      <p:ext uri="{BB962C8B-B14F-4D97-AF65-F5344CB8AC3E}">
        <p14:creationId xmlns:p14="http://schemas.microsoft.com/office/powerpoint/2010/main" val="138602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4/3/2019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2950"/>
            <a:ext cx="6578600" cy="37004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BD87FC-1CE7-47D8-A25E-E8A3FBE035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58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8165B-EE07-4416-B7AE-6C17675019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29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4752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DQW </a:t>
            </a:r>
            <a:r>
              <a:rPr lang="en-GB" sz="1200" kern="1200" dirty="0" err="1" smtClean="0">
                <a:solidFill>
                  <a:schemeClr val="tx1"/>
                </a:solidFill>
                <a:effectLst/>
                <a:latin typeface="+mn-lt"/>
                <a:ea typeface="+mn-ea"/>
                <a:cs typeface="+mn-cs"/>
              </a:rPr>
              <a:t>cryomodule</a:t>
            </a:r>
            <a:r>
              <a:rPr lang="en-GB" sz="1200" kern="1200" dirty="0" smtClean="0">
                <a:solidFill>
                  <a:schemeClr val="tx1"/>
                </a:solidFill>
                <a:effectLst/>
                <a:latin typeface="+mn-lt"/>
                <a:ea typeface="+mn-ea"/>
                <a:cs typeface="+mn-cs"/>
              </a:rPr>
              <a:t> was installed in the SPS without any high power test on the surface -&gt; first MDs were much perturbed by hardware commissioning: </a:t>
            </a:r>
            <a:r>
              <a:rPr lang="en-GB" sz="1200" kern="1200" dirty="0" err="1" smtClean="0">
                <a:solidFill>
                  <a:schemeClr val="tx1"/>
                </a:solidFill>
                <a:effectLst/>
                <a:latin typeface="+mn-lt"/>
                <a:ea typeface="+mn-ea"/>
                <a:cs typeface="+mn-cs"/>
              </a:rPr>
              <a:t>cryo</a:t>
            </a:r>
            <a:r>
              <a:rPr lang="en-GB" sz="1200" kern="1200" dirty="0" smtClean="0">
                <a:solidFill>
                  <a:schemeClr val="tx1"/>
                </a:solidFill>
                <a:effectLst/>
                <a:latin typeface="+mn-lt"/>
                <a:ea typeface="+mn-ea"/>
                <a:cs typeface="+mn-cs"/>
              </a:rPr>
              <a:t> problem  ( 4.5 K vs. 2 K), time needed to condition the cavity, TX problems  (non linearity at low power), LLRF problems  (understanding and curing </a:t>
            </a:r>
            <a:r>
              <a:rPr lang="en-GB" sz="1200" kern="1200" dirty="0" err="1" smtClean="0">
                <a:solidFill>
                  <a:schemeClr val="tx1"/>
                </a:solidFill>
                <a:effectLst/>
                <a:latin typeface="+mn-lt"/>
                <a:ea typeface="+mn-ea"/>
                <a:cs typeface="+mn-cs"/>
              </a:rPr>
              <a:t>ponderomotive</a:t>
            </a:r>
            <a:r>
              <a:rPr lang="en-GB" sz="1200" kern="1200" dirty="0" smtClean="0">
                <a:solidFill>
                  <a:schemeClr val="tx1"/>
                </a:solidFill>
                <a:effectLst/>
                <a:latin typeface="+mn-lt"/>
                <a:ea typeface="+mn-ea"/>
                <a:cs typeface="+mn-cs"/>
              </a:rPr>
              <a:t> oscillations, direct coupling of beam to antenna).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8165B-EE07-4416-B7AE-6C17675019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188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F1341-3AFE-B447-A831-9671D6A7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691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F1341-3AFE-B447-A831-9671D6A7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83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F1341-3AFE-B447-A831-9671D6A7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880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tif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5585DF8F-D51B-4EF5-AB44-402A1FAB48FB}" type="datetime2">
              <a:rPr lang="en-US" smtClean="0"/>
              <a:t>Wednesday, April 3, 2019</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688C60B4-0500-4D88-8C9D-5A05C361D953}" type="datetime2">
              <a:rPr lang="en-US" smtClean="0"/>
              <a:t>Wednesday, April 3, 2019</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0A2CA5B0-9273-46A2-BBDE-2AEA4289717A}" type="datetime2">
              <a:rPr lang="en-US" smtClean="0"/>
              <a:t>Wednesday, April 3, 2019</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352FBE-E101-7C49-8E4F-EA7312F5691B}"/>
              </a:ext>
            </a:extLst>
          </p:cNvPr>
          <p:cNvPicPr>
            <a:picLocks noChangeAspect="1"/>
          </p:cNvPicPr>
          <p:nvPr userDrawn="1"/>
        </p:nvPicPr>
        <p:blipFill>
          <a:blip r:embed="rId2"/>
          <a:stretch>
            <a:fillRect/>
          </a:stretch>
        </p:blipFill>
        <p:spPr>
          <a:xfrm>
            <a:off x="-264" y="4234543"/>
            <a:ext cx="3063003" cy="2626678"/>
          </a:xfrm>
          <a:prstGeom prst="rect">
            <a:avLst/>
          </a:prstGeom>
        </p:spPr>
      </p:pic>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166502"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5" name="TextBox 4">
            <a:extLst>
              <a:ext uri="{FF2B5EF4-FFF2-40B4-BE49-F238E27FC236}">
                <a16:creationId xmlns:a16="http://schemas.microsoft.com/office/drawing/2014/main" id="{C8A27465-2A50-6249-8897-67E9365998BC}"/>
              </a:ext>
            </a:extLst>
          </p:cNvPr>
          <p:cNvSpPr txBox="1"/>
          <p:nvPr userDrawn="1"/>
        </p:nvSpPr>
        <p:spPr>
          <a:xfrm>
            <a:off x="3262959" y="6495507"/>
            <a:ext cx="180850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JLEIC Collaboration Meeting</a:t>
            </a:r>
          </a:p>
        </p:txBody>
      </p:sp>
      <p:sp>
        <p:nvSpPr>
          <p:cNvPr id="13" name="TextBox 12">
            <a:extLst>
              <a:ext uri="{FF2B5EF4-FFF2-40B4-BE49-F238E27FC236}">
                <a16:creationId xmlns:a16="http://schemas.microsoft.com/office/drawing/2014/main" id="{EAF8B965-77B2-F94E-9E8F-94DE39B1D789}"/>
              </a:ext>
            </a:extLst>
          </p:cNvPr>
          <p:cNvSpPr txBox="1"/>
          <p:nvPr userDrawn="1"/>
        </p:nvSpPr>
        <p:spPr>
          <a:xfrm>
            <a:off x="7976414" y="6495507"/>
            <a:ext cx="101341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April 1-3, 2019</a:t>
            </a:r>
          </a:p>
        </p:txBody>
      </p:sp>
    </p:spTree>
    <p:extLst>
      <p:ext uri="{BB962C8B-B14F-4D97-AF65-F5344CB8AC3E}">
        <p14:creationId xmlns:p14="http://schemas.microsoft.com/office/powerpoint/2010/main" val="4163963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29D400A2-190C-42AB-9A33-2911F6059AF5}" type="datetime2">
              <a:rPr lang="en-US" smtClean="0"/>
              <a:t>Wednesday, April 3, 2019</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828800" y="2819400"/>
            <a:ext cx="9600000" cy="1800000"/>
          </a:xfrm>
        </p:spPr>
        <p:txBody>
          <a:bodyPr lIns="0" tIns="0" rIns="0" bIns="0" anchor="t" anchorCtr="0">
            <a:noAutofit/>
          </a:bodyPr>
          <a:lstStyle>
            <a:lvl1pPr algn="l">
              <a:defRPr sz="2800" b="1" baseline="0">
                <a:solidFill>
                  <a:schemeClr val="accent5"/>
                </a:solidFill>
              </a:defRPr>
            </a:lvl1pPr>
          </a:lstStyle>
          <a:p>
            <a:r>
              <a:rPr lang="en-GB" noProof="0" smtClean="0"/>
              <a:t>Presentation title - line 1 - Arial 30pt - bold HiLumi dark grey - line 2</a:t>
            </a:r>
            <a:br>
              <a:rPr lang="en-GB" noProof="0" smtClean="0"/>
            </a:br>
            <a:r>
              <a:rPr lang="en-GB" noProof="0" smtClean="0"/>
              <a:t>line 3</a:t>
            </a:r>
            <a:br>
              <a:rPr lang="en-GB" noProof="0" smtClean="0"/>
            </a:br>
            <a:r>
              <a:rPr lang="en-GB" noProof="0" smtClean="0"/>
              <a:t>line 4   </a:t>
            </a:r>
            <a:endParaRPr lang="en-GB" noProof="0"/>
          </a:p>
        </p:txBody>
      </p:sp>
      <p:sp>
        <p:nvSpPr>
          <p:cNvPr id="3" name="Sous-titre 2"/>
          <p:cNvSpPr>
            <a:spLocks noGrp="1"/>
          </p:cNvSpPr>
          <p:nvPr>
            <p:ph type="subTitle" idx="1" hasCustomPrompt="1"/>
          </p:nvPr>
        </p:nvSpPr>
        <p:spPr>
          <a:xfrm>
            <a:off x="1828800" y="4800600"/>
            <a:ext cx="864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1828800" y="6356350"/>
            <a:ext cx="8412000" cy="360000"/>
          </a:xfrm>
        </p:spPr>
        <p:txBody>
          <a:bodyPr lIns="0" tIns="0" rIns="0" bIns="0" anchor="b" anchorCtr="0"/>
          <a:lstStyle>
            <a:lvl1pPr algn="r">
              <a:defRPr>
                <a:solidFill>
                  <a:schemeClr val="accent1"/>
                </a:solidFill>
              </a:defRPr>
            </a:lvl1pPr>
          </a:lstStyle>
          <a:p>
            <a:r>
              <a:rPr lang="en-US" noProof="0" smtClean="0"/>
              <a:t>First Beam Dynamics Results with Crab Cavities - Lee Carver</a:t>
            </a:r>
            <a:endParaRPr lang="en-GB" noProof="0"/>
          </a:p>
        </p:txBody>
      </p:sp>
      <p:sp>
        <p:nvSpPr>
          <p:cNvPr id="6" name="Espace réservé du numéro de diapositive 5"/>
          <p:cNvSpPr>
            <a:spLocks noGrp="1"/>
          </p:cNvSpPr>
          <p:nvPr>
            <p:ph type="sldNum" sz="quarter" idx="12"/>
          </p:nvPr>
        </p:nvSpPr>
        <p:spPr>
          <a:xfrm>
            <a:off x="11582400" y="6356350"/>
            <a:ext cx="48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828800" y="673710"/>
            <a:ext cx="5047152" cy="1534388"/>
          </a:xfrm>
          <a:prstGeom prst="rect">
            <a:avLst/>
          </a:prstGeom>
        </p:spPr>
      </p:pic>
      <p:sp>
        <p:nvSpPr>
          <p:cNvPr id="15" name="Espace réservé du texte 14"/>
          <p:cNvSpPr>
            <a:spLocks noGrp="1"/>
          </p:cNvSpPr>
          <p:nvPr>
            <p:ph type="body" sz="quarter" idx="14" hasCustomPrompt="1"/>
          </p:nvPr>
        </p:nvSpPr>
        <p:spPr>
          <a:xfrm>
            <a:off x="1828800" y="5899150"/>
            <a:ext cx="864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smtClean="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609600" y="6071400"/>
            <a:ext cx="6096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7" name="Image 4" descr="CERN-logo_outline.jpg"/>
          <p:cNvPicPr>
            <a:picLocks noChangeAspect="1"/>
          </p:cNvPicPr>
          <p:nvPr userDrawn="1"/>
        </p:nvPicPr>
        <p:blipFill>
          <a:blip r:embed="rId4"/>
          <a:stretch>
            <a:fillRect/>
          </a:stretch>
        </p:blipFill>
        <p:spPr>
          <a:xfrm>
            <a:off x="502920" y="5946775"/>
            <a:ext cx="817880" cy="603250"/>
          </a:xfrm>
          <a:prstGeom prst="rect">
            <a:avLst/>
          </a:prstGeom>
        </p:spPr>
      </p:pic>
    </p:spTree>
    <p:extLst>
      <p:ext uri="{BB962C8B-B14F-4D97-AF65-F5344CB8AC3E}">
        <p14:creationId xmlns:p14="http://schemas.microsoft.com/office/powerpoint/2010/main" val="1751256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816000" y="1219201"/>
            <a:ext cx="10560000" cy="4906963"/>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2540000" y="6356350"/>
            <a:ext cx="8836000" cy="360000"/>
          </a:xfrm>
        </p:spPr>
        <p:txBody>
          <a:bodyPr/>
          <a:lstStyle/>
          <a:p>
            <a:r>
              <a:rPr lang="en-US" noProof="0" smtClean="0"/>
              <a:t>First Beam Dynamics Results with Crab Cavities - Lee Carver</a:t>
            </a:r>
            <a:endParaRPr lang="en-GB" noProof="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grpSp>
        <p:nvGrpSpPr>
          <p:cNvPr id="8" name="Grouper 7"/>
          <p:cNvGrpSpPr/>
          <p:nvPr userDrawn="1"/>
        </p:nvGrpSpPr>
        <p:grpSpPr>
          <a:xfrm>
            <a:off x="1920000" y="6300000"/>
            <a:ext cx="609600" cy="4572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3" name="Image 5" descr="CERN-logo_outline.jpg"/>
          <p:cNvPicPr>
            <a:picLocks noChangeAspect="1"/>
          </p:cNvPicPr>
          <p:nvPr userDrawn="1"/>
        </p:nvPicPr>
        <p:blipFill>
          <a:blip r:embed="rId2"/>
          <a:stretch>
            <a:fillRect/>
          </a:stretch>
        </p:blipFill>
        <p:spPr>
          <a:xfrm>
            <a:off x="1896001" y="6282000"/>
            <a:ext cx="658913" cy="486000"/>
          </a:xfrm>
          <a:prstGeom prst="rect">
            <a:avLst/>
          </a:prstGeom>
        </p:spPr>
      </p:pic>
    </p:spTree>
    <p:extLst>
      <p:ext uri="{BB962C8B-B14F-4D97-AF65-F5344CB8AC3E}">
        <p14:creationId xmlns:p14="http://schemas.microsoft.com/office/powerpoint/2010/main" val="2320837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609600" y="1215232"/>
            <a:ext cx="5386917"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609600" y="20574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6193368" y="1215232"/>
            <a:ext cx="5389033"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6193368" y="20574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2540000" y="6356350"/>
            <a:ext cx="8836000" cy="360000"/>
          </a:xfrm>
        </p:spPr>
        <p:txBody>
          <a:bodyPr/>
          <a:lstStyle/>
          <a:p>
            <a:r>
              <a:rPr lang="en-US" noProof="0" smtClean="0"/>
              <a:t>First Beam Dynamics Results with Crab Cavities - Lee Carver</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grpSp>
        <p:nvGrpSpPr>
          <p:cNvPr id="11" name="Grouper 10"/>
          <p:cNvGrpSpPr/>
          <p:nvPr userDrawn="1"/>
        </p:nvGrpSpPr>
        <p:grpSpPr>
          <a:xfrm>
            <a:off x="1920000" y="6300000"/>
            <a:ext cx="609600" cy="4572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4" name="Image 5" descr="CERN-logo_outline.jpg"/>
          <p:cNvPicPr>
            <a:picLocks noChangeAspect="1"/>
          </p:cNvPicPr>
          <p:nvPr userDrawn="1"/>
        </p:nvPicPr>
        <p:blipFill>
          <a:blip r:embed="rId2"/>
          <a:stretch>
            <a:fillRect/>
          </a:stretch>
        </p:blipFill>
        <p:spPr>
          <a:xfrm>
            <a:off x="1896001" y="6282000"/>
            <a:ext cx="658913" cy="486000"/>
          </a:xfrm>
          <a:prstGeom prst="rect">
            <a:avLst/>
          </a:prstGeom>
        </p:spPr>
      </p:pic>
    </p:spTree>
    <p:extLst>
      <p:ext uri="{BB962C8B-B14F-4D97-AF65-F5344CB8AC3E}">
        <p14:creationId xmlns:p14="http://schemas.microsoft.com/office/powerpoint/2010/main" val="3172908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2540000" y="6356350"/>
            <a:ext cx="8836000" cy="360000"/>
          </a:xfrm>
        </p:spPr>
        <p:txBody>
          <a:bodyPr/>
          <a:lstStyle/>
          <a:p>
            <a:r>
              <a:rPr lang="en-US" noProof="0" smtClean="0"/>
              <a:t>First Beam Dynamics Results with Crab Cavities - Lee Carver</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grpSp>
        <p:nvGrpSpPr>
          <p:cNvPr id="7" name="Grouper 6"/>
          <p:cNvGrpSpPr/>
          <p:nvPr userDrawn="1"/>
        </p:nvGrpSpPr>
        <p:grpSpPr>
          <a:xfrm>
            <a:off x="1920000" y="6300000"/>
            <a:ext cx="609600" cy="457200"/>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9" name="ZoneTexte 8"/>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0" name="Image 5" descr="CERN-logo_outline.jpg"/>
          <p:cNvPicPr>
            <a:picLocks noChangeAspect="1"/>
          </p:cNvPicPr>
          <p:nvPr userDrawn="1"/>
        </p:nvPicPr>
        <p:blipFill>
          <a:blip r:embed="rId2"/>
          <a:stretch>
            <a:fillRect/>
          </a:stretch>
        </p:blipFill>
        <p:spPr>
          <a:xfrm>
            <a:off x="1896001" y="6282000"/>
            <a:ext cx="658913" cy="486000"/>
          </a:xfrm>
          <a:prstGeom prst="rect">
            <a:avLst/>
          </a:prstGeom>
        </p:spPr>
      </p:pic>
    </p:spTree>
    <p:extLst>
      <p:ext uri="{BB962C8B-B14F-4D97-AF65-F5344CB8AC3E}">
        <p14:creationId xmlns:p14="http://schemas.microsoft.com/office/powerpoint/2010/main" val="1731679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641600" y="6356350"/>
            <a:ext cx="8737600" cy="360000"/>
          </a:xfrm>
        </p:spPr>
        <p:txBody>
          <a:bodyPr/>
          <a:lstStyle/>
          <a:p>
            <a:r>
              <a:rPr lang="en-US" noProof="0" smtClean="0"/>
              <a:t>First Beam Dynamics Results with Crab Cavities - Lee Carver</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grpSp>
        <p:nvGrpSpPr>
          <p:cNvPr id="6" name="Grouper 5"/>
          <p:cNvGrpSpPr/>
          <p:nvPr userDrawn="1"/>
        </p:nvGrpSpPr>
        <p:grpSpPr>
          <a:xfrm>
            <a:off x="1920000" y="6300000"/>
            <a:ext cx="609600" cy="4572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9" name="Image 5" descr="CERN-logo_outline.jpg"/>
          <p:cNvPicPr>
            <a:picLocks noChangeAspect="1"/>
          </p:cNvPicPr>
          <p:nvPr userDrawn="1"/>
        </p:nvPicPr>
        <p:blipFill>
          <a:blip r:embed="rId2"/>
          <a:stretch>
            <a:fillRect/>
          </a:stretch>
        </p:blipFill>
        <p:spPr>
          <a:xfrm>
            <a:off x="1896001" y="6282000"/>
            <a:ext cx="658913" cy="486000"/>
          </a:xfrm>
          <a:prstGeom prst="rect">
            <a:avLst/>
          </a:prstGeom>
        </p:spPr>
      </p:pic>
    </p:spTree>
    <p:extLst>
      <p:ext uri="{BB962C8B-B14F-4D97-AF65-F5344CB8AC3E}">
        <p14:creationId xmlns:p14="http://schemas.microsoft.com/office/powerpoint/2010/main" val="3356392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816000" y="457200"/>
            <a:ext cx="1056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Espace réservé du texte 3"/>
          <p:cNvSpPr>
            <a:spLocks noGrp="1"/>
          </p:cNvSpPr>
          <p:nvPr>
            <p:ph type="body" sz="half" idx="2" hasCustomPrompt="1"/>
          </p:nvPr>
        </p:nvSpPr>
        <p:spPr>
          <a:xfrm>
            <a:off x="816000" y="5105400"/>
            <a:ext cx="1056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2641600" y="6356350"/>
            <a:ext cx="8734400" cy="360000"/>
          </a:xfrm>
        </p:spPr>
        <p:txBody>
          <a:bodyPr/>
          <a:lstStyle/>
          <a:p>
            <a:r>
              <a:rPr lang="en-US" noProof="0" smtClean="0"/>
              <a:t>First Beam Dynamics Results with Crab Cavities - Lee Carver</a:t>
            </a:r>
            <a:endParaRPr lang="en-GB" noProof="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818067" y="4648200"/>
            <a:ext cx="10557933" cy="381000"/>
          </a:xfrm>
        </p:spPr>
        <p:txBody>
          <a:bodyPr/>
          <a:lstStyle>
            <a:lvl1pPr>
              <a:buFontTx/>
              <a:buNone/>
              <a:defRPr sz="1800">
                <a:solidFill>
                  <a:schemeClr val="bg2"/>
                </a:solidFill>
              </a:defRPr>
            </a:lvl1pPr>
          </a:lstStyle>
          <a:p>
            <a:pPr lvl="0"/>
            <a:r>
              <a:rPr lang="en-GB" dirty="0" smtClean="0"/>
              <a:t>Image title</a:t>
            </a:r>
            <a:endParaRPr lang="en-GB" dirty="0"/>
          </a:p>
        </p:txBody>
      </p:sp>
      <p:grpSp>
        <p:nvGrpSpPr>
          <p:cNvPr id="10" name="Grouper 9"/>
          <p:cNvGrpSpPr/>
          <p:nvPr userDrawn="1"/>
        </p:nvGrpSpPr>
        <p:grpSpPr>
          <a:xfrm>
            <a:off x="1920000" y="6300000"/>
            <a:ext cx="6096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3" name="Image 5" descr="CERN-logo_outline.jpg"/>
          <p:cNvPicPr>
            <a:picLocks noChangeAspect="1"/>
          </p:cNvPicPr>
          <p:nvPr userDrawn="1"/>
        </p:nvPicPr>
        <p:blipFill>
          <a:blip r:embed="rId2"/>
          <a:stretch>
            <a:fillRect/>
          </a:stretch>
        </p:blipFill>
        <p:spPr>
          <a:xfrm>
            <a:off x="1896001" y="6282000"/>
            <a:ext cx="658913" cy="486000"/>
          </a:xfrm>
          <a:prstGeom prst="rect">
            <a:avLst/>
          </a:prstGeom>
        </p:spPr>
      </p:pic>
    </p:spTree>
    <p:extLst>
      <p:ext uri="{BB962C8B-B14F-4D97-AF65-F5344CB8AC3E}">
        <p14:creationId xmlns:p14="http://schemas.microsoft.com/office/powerpoint/2010/main" val="2737762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802400" y="2709000"/>
            <a:ext cx="8587200" cy="16344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802400" y="6356350"/>
            <a:ext cx="8587200" cy="360000"/>
          </a:xfrm>
        </p:spPr>
        <p:txBody>
          <a:bodyPr/>
          <a:lstStyle/>
          <a:p>
            <a:r>
              <a:rPr lang="en-US" noProof="0" smtClean="0"/>
              <a:t>First Beam Dynamics Results with Crab Cavities - Lee Carver</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828800" y="673710"/>
            <a:ext cx="5047152" cy="1534388"/>
          </a:xfrm>
          <a:prstGeom prst="rect">
            <a:avLst/>
          </a:prstGeom>
        </p:spPr>
      </p:pic>
      <p:sp>
        <p:nvSpPr>
          <p:cNvPr id="8" name="Espace réservé du texte 7"/>
          <p:cNvSpPr>
            <a:spLocks noGrp="1"/>
          </p:cNvSpPr>
          <p:nvPr>
            <p:ph type="body" sz="quarter" idx="14" hasCustomPrompt="1"/>
          </p:nvPr>
        </p:nvSpPr>
        <p:spPr>
          <a:xfrm>
            <a:off x="1802400" y="4953000"/>
            <a:ext cx="85872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grpSp>
        <p:nvGrpSpPr>
          <p:cNvPr id="9" name="Grouper 8"/>
          <p:cNvGrpSpPr/>
          <p:nvPr userDrawn="1"/>
        </p:nvGrpSpPr>
        <p:grpSpPr>
          <a:xfrm>
            <a:off x="609600" y="6071400"/>
            <a:ext cx="609600" cy="4572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4" name="Image 4" descr="CERN-logo_outline.jpg"/>
          <p:cNvPicPr>
            <a:picLocks noChangeAspect="1"/>
          </p:cNvPicPr>
          <p:nvPr userDrawn="1"/>
        </p:nvPicPr>
        <p:blipFill>
          <a:blip r:embed="rId4"/>
          <a:stretch>
            <a:fillRect/>
          </a:stretch>
        </p:blipFill>
        <p:spPr>
          <a:xfrm>
            <a:off x="502920" y="5946775"/>
            <a:ext cx="817880" cy="603250"/>
          </a:xfrm>
          <a:prstGeom prst="rect">
            <a:avLst/>
          </a:prstGeom>
        </p:spPr>
      </p:pic>
    </p:spTree>
    <p:extLst>
      <p:ext uri="{BB962C8B-B14F-4D97-AF65-F5344CB8AC3E}">
        <p14:creationId xmlns:p14="http://schemas.microsoft.com/office/powerpoint/2010/main" val="1698462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5585DF8F-D51B-4EF5-AB44-402A1FAB48FB}" type="datetime2">
              <a:rPr lang="en-US" smtClean="0"/>
              <a:t>Wednesday, April 3, 2019</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259076402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352FBE-E101-7C49-8E4F-EA7312F5691B}"/>
              </a:ext>
            </a:extLst>
          </p:cNvPr>
          <p:cNvPicPr>
            <a:picLocks noChangeAspect="1"/>
          </p:cNvPicPr>
          <p:nvPr userDrawn="1"/>
        </p:nvPicPr>
        <p:blipFill>
          <a:blip r:embed="rId2"/>
          <a:stretch>
            <a:fillRect/>
          </a:stretch>
        </p:blipFill>
        <p:spPr>
          <a:xfrm>
            <a:off x="-264" y="4234543"/>
            <a:ext cx="3063003" cy="2626678"/>
          </a:xfrm>
          <a:prstGeom prst="rect">
            <a:avLst/>
          </a:prstGeom>
        </p:spPr>
      </p:pic>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166502"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5" name="TextBox 4">
            <a:extLst>
              <a:ext uri="{FF2B5EF4-FFF2-40B4-BE49-F238E27FC236}">
                <a16:creationId xmlns:a16="http://schemas.microsoft.com/office/drawing/2014/main" id="{C8A27465-2A50-6249-8897-67E9365998BC}"/>
              </a:ext>
            </a:extLst>
          </p:cNvPr>
          <p:cNvSpPr txBox="1"/>
          <p:nvPr userDrawn="1"/>
        </p:nvSpPr>
        <p:spPr>
          <a:xfrm>
            <a:off x="3262959" y="6495507"/>
            <a:ext cx="180850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JLEIC Collaboration Meeting</a:t>
            </a:r>
          </a:p>
        </p:txBody>
      </p:sp>
      <p:sp>
        <p:nvSpPr>
          <p:cNvPr id="13" name="TextBox 12">
            <a:extLst>
              <a:ext uri="{FF2B5EF4-FFF2-40B4-BE49-F238E27FC236}">
                <a16:creationId xmlns:a16="http://schemas.microsoft.com/office/drawing/2014/main" id="{EAF8B965-77B2-F94E-9E8F-94DE39B1D789}"/>
              </a:ext>
            </a:extLst>
          </p:cNvPr>
          <p:cNvSpPr txBox="1"/>
          <p:nvPr userDrawn="1"/>
        </p:nvSpPr>
        <p:spPr>
          <a:xfrm>
            <a:off x="7976414" y="6495507"/>
            <a:ext cx="101341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April 1-3, 2019</a:t>
            </a:r>
          </a:p>
        </p:txBody>
      </p:sp>
    </p:spTree>
    <p:extLst>
      <p:ext uri="{BB962C8B-B14F-4D97-AF65-F5344CB8AC3E}">
        <p14:creationId xmlns:p14="http://schemas.microsoft.com/office/powerpoint/2010/main" val="26301622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6520021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80085386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41225541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50138833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247056977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69258312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5135046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184110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688C60B4-0500-4D88-8C9D-5A05C361D953}" type="datetime2">
              <a:rPr lang="en-US" smtClean="0"/>
              <a:t>Wednesday, April 3, 2019</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713532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0A2CA5B0-9273-46A2-BBDE-2AEA4289717A}" type="datetime2">
              <a:rPr lang="en-US" smtClean="0"/>
              <a:t>Wednesday, April 3, 2019</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783057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97861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4537965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6021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4146123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065984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307236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014772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470177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619996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29D400A2-190C-42AB-9A33-2911F6059AF5}" type="datetime2">
              <a:rPr lang="en-US" smtClean="0"/>
              <a:t>Wednesday, April 3, 2019</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641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3.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9075B9A4-D450-4077-8CC5-BE17A26D6D96}" type="datetime2">
              <a:rPr lang="en-US" smtClean="0"/>
              <a:t>Wednesday, April 3, 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CFNS Inaugural Symposium, A. Seryi</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61" r:id="rId11"/>
    <p:sldLayoutId id="2147483662"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16000" y="180000"/>
            <a:ext cx="10560000" cy="72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816000" y="1371601"/>
            <a:ext cx="10560000" cy="4754563"/>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2641600" y="6356350"/>
            <a:ext cx="8734400" cy="360000"/>
          </a:xfrm>
          <a:prstGeom prst="rect">
            <a:avLst/>
          </a:prstGeom>
        </p:spPr>
        <p:txBody>
          <a:bodyPr vert="horz" lIns="0" tIns="0" rIns="0" bIns="0" rtlCol="0" anchor="b"/>
          <a:lstStyle>
            <a:lvl1pPr algn="r">
              <a:defRPr sz="1200">
                <a:solidFill>
                  <a:schemeClr val="accent1"/>
                </a:solidFill>
              </a:defRPr>
            </a:lvl1pPr>
          </a:lstStyle>
          <a:p>
            <a:r>
              <a:rPr lang="en-US" noProof="0" smtClean="0"/>
              <a:t>First Beam Dynamics Results with Crab Cavities - Lee Carver</a:t>
            </a:r>
            <a:endParaRPr lang="en-GB" noProof="0"/>
          </a:p>
        </p:txBody>
      </p:sp>
      <p:sp>
        <p:nvSpPr>
          <p:cNvPr id="6" name="Espace réservé du numéro de diapositive 5"/>
          <p:cNvSpPr>
            <a:spLocks noGrp="1"/>
          </p:cNvSpPr>
          <p:nvPr>
            <p:ph type="sldNum" sz="quarter" idx="4"/>
          </p:nvPr>
        </p:nvSpPr>
        <p:spPr>
          <a:xfrm>
            <a:off x="11582400" y="6356350"/>
            <a:ext cx="48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12504771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9075B9A4-D450-4077-8CC5-BE17A26D6D96}" type="datetime2">
              <a:rPr lang="en-US" smtClean="0"/>
              <a:t>Wednesday, April 3, 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CFNS Inaugural Symposium, A. Seryi</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58674880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NULL"/><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NULL"/><Relationship Id="rId4" Type="http://schemas.openxmlformats.org/officeDocument/2006/relationships/image" Target="../media/image19.jpeg"/><Relationship Id="rId9"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hyperlink" Target="https://www.jlab.org/indico/event/314/session/4/contribution/4"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D8D79F-CAAE-A44B-8210-D885D38FFAFD}"/>
              </a:ext>
            </a:extLst>
          </p:cNvPr>
          <p:cNvSpPr>
            <a:spLocks noGrp="1"/>
          </p:cNvSpPr>
          <p:nvPr>
            <p:ph type="ctrTitle"/>
          </p:nvPr>
        </p:nvSpPr>
        <p:spPr>
          <a:xfrm>
            <a:off x="138374" y="110167"/>
            <a:ext cx="12053625" cy="868053"/>
          </a:xfrm>
        </p:spPr>
        <p:txBody>
          <a:bodyPr/>
          <a:lstStyle/>
          <a:p>
            <a:r>
              <a:rPr lang="en-US" sz="3600" dirty="0"/>
              <a:t>Summary </a:t>
            </a:r>
            <a:r>
              <a:rPr lang="en-US" sz="3600" dirty="0" smtClean="0"/>
              <a:t>of </a:t>
            </a:r>
            <a:r>
              <a:rPr lang="en-US" sz="3600" dirty="0"/>
              <a:t>Working Group 4: IR/Detector/IR Magnets</a:t>
            </a:r>
            <a:endParaRPr lang="en-US" sz="3600" dirty="0"/>
          </a:p>
        </p:txBody>
      </p:sp>
      <p:sp>
        <p:nvSpPr>
          <p:cNvPr id="7" name="Subtitle 6">
            <a:extLst>
              <a:ext uri="{FF2B5EF4-FFF2-40B4-BE49-F238E27FC236}">
                <a16:creationId xmlns:a16="http://schemas.microsoft.com/office/drawing/2014/main" id="{6604B7B2-95E7-D347-806A-B85CE015A97D}"/>
              </a:ext>
            </a:extLst>
          </p:cNvPr>
          <p:cNvSpPr>
            <a:spLocks noGrp="1"/>
          </p:cNvSpPr>
          <p:nvPr>
            <p:ph type="subTitle" idx="1"/>
          </p:nvPr>
        </p:nvSpPr>
        <p:spPr>
          <a:xfrm>
            <a:off x="2730486" y="6358422"/>
            <a:ext cx="6731029" cy="443683"/>
          </a:xfrm>
        </p:spPr>
        <p:txBody>
          <a:bodyPr>
            <a:normAutofit/>
          </a:bodyPr>
          <a:lstStyle/>
          <a:p>
            <a:pPr algn="ctr"/>
            <a:r>
              <a:rPr lang="en-US" sz="1800" dirty="0"/>
              <a:t>JLEIC Collaboration Meeting         April 1-3, 2019</a:t>
            </a:r>
          </a:p>
        </p:txBody>
      </p:sp>
      <p:sp>
        <p:nvSpPr>
          <p:cNvPr id="5" name="Slide Number Placeholder 4">
            <a:extLst>
              <a:ext uri="{FF2B5EF4-FFF2-40B4-BE49-F238E27FC236}">
                <a16:creationId xmlns:a16="http://schemas.microsoft.com/office/drawing/2014/main" id="{2135A7AC-5407-E34C-AAB6-3AD3C7C87BC3}"/>
              </a:ext>
            </a:extLst>
          </p:cNvPr>
          <p:cNvSpPr>
            <a:spLocks noGrp="1"/>
          </p:cNvSpPr>
          <p:nvPr>
            <p:ph type="sldNum" sz="quarter" idx="4294967295"/>
          </p:nvPr>
        </p:nvSpPr>
        <p:spPr>
          <a:xfrm>
            <a:off x="0" y="6467475"/>
            <a:ext cx="714375" cy="303213"/>
          </a:xfrm>
        </p:spPr>
        <p:txBody>
          <a:bodyPr/>
          <a:lstStyle/>
          <a:p>
            <a:fld id="{07E1C93C-5050-FC42-8F10-D22D4F119D13}" type="slidenum">
              <a:rPr lang="en-US" smtClean="0"/>
              <a:pPr/>
              <a:t>1</a:t>
            </a:fld>
            <a:endParaRPr lang="en-US" dirty="0"/>
          </a:p>
        </p:txBody>
      </p:sp>
      <p:sp>
        <p:nvSpPr>
          <p:cNvPr id="11" name="Subtitle 2"/>
          <p:cNvSpPr txBox="1">
            <a:spLocks/>
          </p:cNvSpPr>
          <p:nvPr/>
        </p:nvSpPr>
        <p:spPr>
          <a:xfrm>
            <a:off x="138375" y="1542425"/>
            <a:ext cx="4444512" cy="168182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200" kern="1200" baseline="0">
                <a:solidFill>
                  <a:schemeClr val="accent1"/>
                </a:solidFill>
                <a:latin typeface="Arial"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400" i="1" dirty="0" err="1" smtClean="0"/>
              <a:t>Vasiliy</a:t>
            </a:r>
            <a:r>
              <a:rPr lang="en-US" sz="2400" i="1" dirty="0" smtClean="0"/>
              <a:t> Morozov</a:t>
            </a:r>
          </a:p>
          <a:p>
            <a:pPr algn="r"/>
            <a:r>
              <a:rPr lang="en-US" sz="2400" i="1" dirty="0" err="1" smtClean="0"/>
              <a:t>Rikutaro</a:t>
            </a:r>
            <a:r>
              <a:rPr lang="en-US" sz="2400" i="1" dirty="0" smtClean="0"/>
              <a:t> Yoshida</a:t>
            </a:r>
            <a:endParaRPr lang="en-US" sz="2400" i="1" dirty="0"/>
          </a:p>
        </p:txBody>
      </p:sp>
      <p:pic>
        <p:nvPicPr>
          <p:cNvPr id="12" name="Picture Placeholder 8" descr="EscatteringImage-01.jpg"/>
          <p:cNvPicPr>
            <a:picLocks noChangeAspect="1"/>
          </p:cNvPicPr>
          <p:nvPr/>
        </p:nvPicPr>
        <p:blipFill rotWithShape="1">
          <a:blip r:embed="rId2">
            <a:extLst>
              <a:ext uri="{28A0092B-C50C-407E-A947-70E740481C1C}">
                <a14:useLocalDpi xmlns:a14="http://schemas.microsoft.com/office/drawing/2010/main" val="0"/>
              </a:ext>
            </a:extLst>
          </a:blip>
          <a:srcRect l="1736" t="3129" r="1736" b="4266"/>
          <a:stretch/>
        </p:blipFill>
        <p:spPr>
          <a:xfrm>
            <a:off x="4851290" y="1394460"/>
            <a:ext cx="7125135" cy="4508810"/>
          </a:xfrm>
          <a:prstGeom prst="rect">
            <a:avLst/>
          </a:prstGeom>
        </p:spPr>
      </p:pic>
    </p:spTree>
    <p:extLst>
      <p:ext uri="{BB962C8B-B14F-4D97-AF65-F5344CB8AC3E}">
        <p14:creationId xmlns:p14="http://schemas.microsoft.com/office/powerpoint/2010/main" val="319853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 Interaction Region</a:t>
            </a:r>
            <a:endParaRPr lang="en-US" dirty="0"/>
          </a:p>
        </p:txBody>
      </p:sp>
      <p:sp>
        <p:nvSpPr>
          <p:cNvPr id="3" name="Content Placeholder 2"/>
          <p:cNvSpPr>
            <a:spLocks noGrp="1"/>
          </p:cNvSpPr>
          <p:nvPr>
            <p:ph idx="1"/>
          </p:nvPr>
        </p:nvSpPr>
        <p:spPr/>
        <p:txBody>
          <a:bodyPr/>
          <a:lstStyle/>
          <a:p>
            <a:r>
              <a:rPr lang="en-US" dirty="0" smtClean="0"/>
              <a:t>High luminosity and acceptance performance in the whole energy range</a:t>
            </a:r>
          </a:p>
          <a:p>
            <a:r>
              <a:rPr lang="en-US" dirty="0" smtClean="0"/>
              <a:t>Conventional </a:t>
            </a:r>
            <a:r>
              <a:rPr lang="en-US" dirty="0" err="1" smtClean="0"/>
              <a:t>NbTi</a:t>
            </a:r>
            <a:r>
              <a:rPr lang="en-US" dirty="0" smtClean="0"/>
              <a:t> technology</a:t>
            </a:r>
          </a:p>
          <a:p>
            <a:r>
              <a:rPr lang="en-US" dirty="0" smtClean="0"/>
              <a:t>Secondary focus with high dispersion</a:t>
            </a: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stretch>
            <a:fillRect/>
          </a:stretch>
        </p:blipFill>
        <p:spPr>
          <a:xfrm>
            <a:off x="3186859" y="2223794"/>
            <a:ext cx="5735901" cy="4030884"/>
          </a:xfrm>
          <a:prstGeom prst="rect">
            <a:avLst/>
          </a:prstGeom>
        </p:spPr>
      </p:pic>
      <p:sp>
        <p:nvSpPr>
          <p:cNvPr id="6"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err="1" smtClean="0">
                <a:solidFill>
                  <a:schemeClr val="tx1"/>
                </a:solidFill>
              </a:rPr>
              <a:t>Vasiliy</a:t>
            </a:r>
            <a:r>
              <a:rPr lang="en-US" sz="1600" b="1" dirty="0" smtClean="0">
                <a:solidFill>
                  <a:schemeClr val="tx1"/>
                </a:solidFill>
              </a:rPr>
              <a:t> Morozov</a:t>
            </a:r>
            <a:endParaRPr lang="en-US" sz="1600" b="1" dirty="0">
              <a:solidFill>
                <a:schemeClr val="tx1"/>
              </a:solidFill>
            </a:endParaRPr>
          </a:p>
        </p:txBody>
      </p:sp>
    </p:spTree>
    <p:extLst>
      <p:ext uri="{BB962C8B-B14F-4D97-AF65-F5344CB8AC3E}">
        <p14:creationId xmlns:p14="http://schemas.microsoft.com/office/powerpoint/2010/main" val="2853260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Ion Beam Envelope &amp; 99%p Trajectory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lnSpc>
                    <a:spcPct val="100000"/>
                  </a:lnSpc>
                  <a:spcBef>
                    <a:spcPts val="0"/>
                  </a:spcBef>
                  <a:spcAft>
                    <a:spcPts val="600"/>
                  </a:spcAft>
                </a:pPr>
                <a:r>
                  <a:rPr lang="en-US" altLang="en-US" sz="2000" dirty="0"/>
                  <a:t>Assuming </a:t>
                </a:r>
                <a:r>
                  <a:rPr lang="en-US" altLang="en-US" sz="2000" dirty="0">
                    <a:sym typeface="Symbol" panose="05050102010706020507" pitchFamily="18" charset="2"/>
                  </a:rPr>
                  <a:t>beam momentum of 100 GeV/c,</a:t>
                </a:r>
                <a:r>
                  <a:rPr lang="en-US" altLang="en-US" sz="2000" dirty="0"/>
                  <a:t> ultimate normalized x/y emittances </a:t>
                </a:r>
                <a14:m>
                  <m:oMath xmlns:m="http://schemas.openxmlformats.org/officeDocument/2006/math">
                    <m:r>
                      <a:rPr lang="en-US" altLang="en-US" sz="2000" i="1" dirty="0">
                        <a:latin typeface="Cambria Math" panose="02040503050406030204" pitchFamily="18" charset="0"/>
                        <a:sym typeface="Symbol" panose="05050102010706020507" pitchFamily="18" charset="2"/>
                      </a:rPr>
                      <m:t></m:t>
                    </m:r>
                    <m:r>
                      <a:rPr lang="en-US" altLang="en-US" sz="2000" i="1" baseline="-25000" dirty="0" err="1">
                        <a:latin typeface="Cambria Math" panose="02040503050406030204" pitchFamily="18" charset="0"/>
                        <a:sym typeface="Symbol" panose="05050102010706020507" pitchFamily="18" charset="2"/>
                      </a:rPr>
                      <m:t>𝑥𝑁</m:t>
                    </m:r>
                    <m:r>
                      <a:rPr lang="en-US" altLang="en-US" sz="2000" i="1" dirty="0">
                        <a:latin typeface="Cambria Math" panose="02040503050406030204" pitchFamily="18" charset="0"/>
                        <a:sym typeface="Symbol" panose="05050102010706020507" pitchFamily="18" charset="2"/>
                      </a:rPr>
                      <m:t>/</m:t>
                    </m:r>
                    <m:r>
                      <a:rPr lang="en-US" altLang="en-US" sz="2000" i="1" baseline="-25000" dirty="0" err="1">
                        <a:latin typeface="Cambria Math" panose="02040503050406030204" pitchFamily="18" charset="0"/>
                        <a:sym typeface="Symbol" panose="05050102010706020507" pitchFamily="18" charset="2"/>
                      </a:rPr>
                      <m:t>𝑦𝑁</m:t>
                    </m:r>
                  </m:oMath>
                </a14:m>
                <a:r>
                  <a:rPr lang="en-US" altLang="en-US" sz="2000" dirty="0">
                    <a:sym typeface="Symbol" panose="05050102010706020507" pitchFamily="18" charset="2"/>
                  </a:rPr>
                  <a:t> </a:t>
                </a:r>
                <a:r>
                  <a:rPr lang="en-US" altLang="en-US" sz="2000" dirty="0"/>
                  <a:t>of 0.35/0.07 </a:t>
                </a:r>
                <a:r>
                  <a:rPr lang="en-US" altLang="en-US" sz="2000" dirty="0">
                    <a:sym typeface="Symbol" panose="05050102010706020507" pitchFamily="18" charset="2"/>
                  </a:rPr>
                  <a:t>m, and ultimate momentum spread </a:t>
                </a:r>
                <a14:m>
                  <m:oMath xmlns:m="http://schemas.openxmlformats.org/officeDocument/2006/math">
                    <m:r>
                      <a:rPr lang="en-US" altLang="en-US" sz="2000" i="1" dirty="0">
                        <a:latin typeface="Cambria Math" panose="02040503050406030204" pitchFamily="18" charset="0"/>
                        <a:sym typeface="Symbol" panose="05050102010706020507" pitchFamily="18" charset="2"/>
                      </a:rPr>
                      <m:t></m:t>
                    </m:r>
                    <m:r>
                      <a:rPr lang="en-US" altLang="en-US" sz="2000" i="1" dirty="0">
                        <a:latin typeface="Cambria Math" panose="02040503050406030204" pitchFamily="18" charset="0"/>
                        <a:sym typeface="Symbol" panose="05050102010706020507" pitchFamily="18" charset="2"/>
                      </a:rPr>
                      <m:t>𝑝</m:t>
                    </m:r>
                    <m:r>
                      <a:rPr lang="en-US" altLang="en-US" sz="2000" i="1" dirty="0">
                        <a:latin typeface="Cambria Math" panose="02040503050406030204" pitchFamily="18" charset="0"/>
                        <a:sym typeface="Symbol" panose="05050102010706020507" pitchFamily="18" charset="2"/>
                      </a:rPr>
                      <m:t>/</m:t>
                    </m:r>
                    <m:r>
                      <a:rPr lang="en-US" altLang="en-US" sz="2000" i="1" dirty="0">
                        <a:latin typeface="Cambria Math" panose="02040503050406030204" pitchFamily="18" charset="0"/>
                        <a:sym typeface="Symbol" panose="05050102010706020507" pitchFamily="18" charset="2"/>
                      </a:rPr>
                      <m:t>𝑝</m:t>
                    </m:r>
                  </m:oMath>
                </a14:m>
                <a:r>
                  <a:rPr lang="en-US" altLang="en-US" sz="2000" dirty="0">
                    <a:sym typeface="Symbol" panose="05050102010706020507" pitchFamily="18" charset="2"/>
                  </a:rPr>
                  <a:t> of 310</a:t>
                </a:r>
                <a:r>
                  <a:rPr lang="en-US" altLang="en-US" sz="2000" baseline="30000" dirty="0">
                    <a:sym typeface="Symbol" panose="05050102010706020507" pitchFamily="18" charset="2"/>
                  </a:rPr>
                  <a:t>-4</a:t>
                </a:r>
              </a:p>
              <a:p>
                <a:pPr>
                  <a:lnSpc>
                    <a:spcPct val="100000"/>
                  </a:lnSpc>
                  <a:spcBef>
                    <a:spcPts val="0"/>
                  </a:spcBef>
                  <a:spcAft>
                    <a:spcPts val="600"/>
                  </a:spcAft>
                </a:pPr>
                <a:r>
                  <a:rPr lang="en-US" altLang="en-US" sz="2000" dirty="0">
                    <a:sym typeface="Symbol" panose="05050102010706020507" pitchFamily="18" charset="2"/>
                  </a:rPr>
                  <a:t>The horizontal size includes both betatron and dispersive </a:t>
                </a:r>
                <a:r>
                  <a:rPr lang="en-US" altLang="en-US" sz="2000" dirty="0" smtClean="0">
                    <a:sym typeface="Symbol" panose="05050102010706020507" pitchFamily="18" charset="2"/>
                  </a:rPr>
                  <a:t>components</a:t>
                </a:r>
              </a:p>
              <a:p>
                <a:pPr>
                  <a:lnSpc>
                    <a:spcPct val="100000"/>
                  </a:lnSpc>
                  <a:spcBef>
                    <a:spcPts val="0"/>
                  </a:spcBef>
                  <a:spcAft>
                    <a:spcPts val="600"/>
                  </a:spcAft>
                </a:pPr>
                <a:r>
                  <a:rPr lang="en-US" sz="2000" dirty="0" smtClean="0">
                    <a:sym typeface="Symbol" panose="05050102010706020507" pitchFamily="18" charset="2"/>
                  </a:rPr>
                  <a:t>Ignoring effect of the crab tilt</a:t>
                </a:r>
                <a:endParaRPr lang="en-US" sz="2000" dirty="0"/>
              </a:p>
              <a:p>
                <a:pPr>
                  <a:lnSpc>
                    <a:spcPct val="100000"/>
                  </a:lnSpc>
                  <a:spcBef>
                    <a:spcPts val="0"/>
                  </a:spcBef>
                  <a:spcAft>
                    <a:spcPts val="600"/>
                  </a:spcAft>
                </a:pP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86" t="-45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3" descr="beam_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354" y="2362379"/>
            <a:ext cx="7537294" cy="398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err="1" smtClean="0">
                <a:solidFill>
                  <a:schemeClr val="tx1"/>
                </a:solidFill>
              </a:rPr>
              <a:t>Vasiliy</a:t>
            </a:r>
            <a:r>
              <a:rPr lang="en-US" sz="1600" b="1" dirty="0" smtClean="0">
                <a:solidFill>
                  <a:schemeClr val="tx1"/>
                </a:solidFill>
              </a:rPr>
              <a:t> Morozov</a:t>
            </a:r>
            <a:endParaRPr lang="en-US" sz="1600" b="1" dirty="0">
              <a:solidFill>
                <a:schemeClr val="tx1"/>
              </a:solidFill>
            </a:endParaRPr>
          </a:p>
        </p:txBody>
      </p:sp>
    </p:spTree>
    <p:extLst>
      <p:ext uri="{BB962C8B-B14F-4D97-AF65-F5344CB8AC3E}">
        <p14:creationId xmlns:p14="http://schemas.microsoft.com/office/powerpoint/2010/main" val="2042873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JLEIC Ion IR 100 GeV COM Design</a:t>
            </a:r>
            <a:endParaRPr lang="en-US" dirty="0"/>
          </a:p>
        </p:txBody>
      </p:sp>
      <p:sp>
        <p:nvSpPr>
          <p:cNvPr id="3" name="Content Placeholder 2"/>
          <p:cNvSpPr>
            <a:spLocks noGrp="1"/>
          </p:cNvSpPr>
          <p:nvPr>
            <p:ph idx="1"/>
          </p:nvPr>
        </p:nvSpPr>
        <p:spPr/>
        <p:txBody>
          <a:bodyPr>
            <a:noAutofit/>
          </a:bodyPr>
          <a:lstStyle/>
          <a:p>
            <a:pPr>
              <a:lnSpc>
                <a:spcPct val="100000"/>
              </a:lnSpc>
              <a:spcBef>
                <a:spcPts val="0"/>
              </a:spcBef>
              <a:spcAft>
                <a:spcPts val="300"/>
              </a:spcAft>
            </a:pPr>
            <a:r>
              <a:rPr lang="en-US" sz="2000" b="1" dirty="0" smtClean="0">
                <a:solidFill>
                  <a:srgbClr val="0000FF"/>
                </a:solidFill>
              </a:rPr>
              <a:t>±</a:t>
            </a:r>
            <a:r>
              <a:rPr lang="en-US" sz="2000" b="1" dirty="0">
                <a:solidFill>
                  <a:srgbClr val="0000FF"/>
                </a:solidFill>
              </a:rPr>
              <a:t>10 mrad angular aperture acceptance</a:t>
            </a:r>
            <a:r>
              <a:rPr lang="en-US" sz="2000" dirty="0"/>
              <a:t> </a:t>
            </a:r>
            <a:r>
              <a:rPr lang="en-US" sz="2000" dirty="0" smtClean="0"/>
              <a:t>in </a:t>
            </a:r>
            <a:r>
              <a:rPr lang="en-US" sz="2000" dirty="0"/>
              <a:t>the whole energy range </a:t>
            </a:r>
            <a:r>
              <a:rPr lang="en-US" sz="2000" dirty="0" smtClean="0"/>
              <a:t>up to 100 GeV COM with </a:t>
            </a:r>
            <a:r>
              <a:rPr lang="en-US" sz="2000" dirty="0"/>
              <a:t>a secondary focus in combination with </a:t>
            </a:r>
            <a:r>
              <a:rPr lang="en-US" sz="2000" dirty="0" smtClean="0"/>
              <a:t>high </a:t>
            </a:r>
            <a:r>
              <a:rPr lang="en-US" sz="2000" dirty="0"/>
              <a:t>dispersion </a:t>
            </a:r>
            <a:r>
              <a:rPr lang="en-US" sz="2000" dirty="0" smtClean="0"/>
              <a:t>point downstream </a:t>
            </a:r>
            <a:r>
              <a:rPr lang="en-US" sz="2000" dirty="0"/>
              <a:t>of </a:t>
            </a:r>
            <a:r>
              <a:rPr lang="en-US" sz="2000" dirty="0" smtClean="0"/>
              <a:t>spectrometer dipole </a:t>
            </a:r>
          </a:p>
          <a:p>
            <a:pPr>
              <a:lnSpc>
                <a:spcPct val="100000"/>
              </a:lnSpc>
              <a:spcBef>
                <a:spcPts val="0"/>
              </a:spcBef>
              <a:spcAft>
                <a:spcPts val="300"/>
              </a:spcAft>
            </a:pPr>
            <a:r>
              <a:rPr lang="en-US" sz="2000" dirty="0" smtClean="0"/>
              <a:t>Conventional </a:t>
            </a:r>
            <a:r>
              <a:rPr lang="en-US" sz="2000" b="1" dirty="0" err="1" smtClean="0">
                <a:solidFill>
                  <a:srgbClr val="0000FF"/>
                </a:solidFill>
              </a:rPr>
              <a:t>Nb-Ti</a:t>
            </a:r>
            <a:r>
              <a:rPr lang="en-US" sz="2000" b="1" dirty="0" smtClean="0">
                <a:solidFill>
                  <a:srgbClr val="0000FF"/>
                </a:solidFill>
              </a:rPr>
              <a:t> technology</a:t>
            </a:r>
            <a:r>
              <a:rPr lang="en-US" sz="2000" dirty="0" smtClean="0"/>
              <a:t> Final-Focusing Quadrupole technology </a:t>
            </a:r>
          </a:p>
          <a:p>
            <a:pPr>
              <a:lnSpc>
                <a:spcPct val="100000"/>
              </a:lnSpc>
              <a:spcBef>
                <a:spcPts val="0"/>
              </a:spcBef>
              <a:spcAft>
                <a:spcPts val="300"/>
              </a:spcAft>
            </a:pPr>
            <a:r>
              <a:rPr lang="en-US" sz="2000" dirty="0" smtClean="0"/>
              <a:t>Same </a:t>
            </a:r>
            <a:r>
              <a:rPr lang="en-US" sz="2000" b="1" dirty="0" smtClean="0">
                <a:solidFill>
                  <a:srgbClr val="0000FF"/>
                </a:solidFill>
              </a:rPr>
              <a:t>high luminosity and detection performance</a:t>
            </a:r>
            <a:r>
              <a:rPr lang="en-US" sz="2000" dirty="0" smtClean="0"/>
              <a:t> as the 65 GeV COM design</a:t>
            </a:r>
          </a:p>
          <a:p>
            <a:pPr>
              <a:lnSpc>
                <a:spcPct val="100000"/>
              </a:lnSpc>
              <a:spcBef>
                <a:spcPts val="0"/>
              </a:spcBef>
              <a:spcAft>
                <a:spcPts val="300"/>
              </a:spcAft>
            </a:pPr>
            <a:r>
              <a:rPr lang="en-US" sz="2000" b="1" dirty="0" smtClean="0">
                <a:solidFill>
                  <a:srgbClr val="0000FF"/>
                </a:solidFill>
              </a:rPr>
              <a:t>Shorter- and longer-focus configurations</a:t>
            </a:r>
            <a:r>
              <a:rPr lang="en-US" sz="2000" dirty="0" smtClean="0"/>
              <a:t> at lower and higher energies, respectively</a:t>
            </a:r>
          </a:p>
          <a:p>
            <a:pPr>
              <a:lnSpc>
                <a:spcPct val="100000"/>
              </a:lnSpc>
              <a:spcBef>
                <a:spcPts val="0"/>
              </a:spcBef>
              <a:spcAft>
                <a:spcPts val="300"/>
              </a:spcAft>
            </a:pPr>
            <a:endParaRPr lang="en-US" sz="1800" dirty="0"/>
          </a:p>
          <a:p>
            <a:pPr lvl="1">
              <a:lnSpc>
                <a:spcPct val="100000"/>
              </a:lnSpc>
              <a:spcBef>
                <a:spcPts val="0"/>
              </a:spcBef>
              <a:spcAft>
                <a:spcPts val="300"/>
              </a:spcAft>
            </a:pPr>
            <a:endParaRPr lang="en-US" sz="1800" dirty="0" smtClean="0"/>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p:cNvPicPr>
          <p:nvPr/>
        </p:nvPicPr>
        <p:blipFill>
          <a:blip r:embed="rId2"/>
          <a:stretch>
            <a:fillRect/>
          </a:stretch>
        </p:blipFill>
        <p:spPr>
          <a:xfrm>
            <a:off x="6604000" y="2854960"/>
            <a:ext cx="4572000" cy="3200400"/>
          </a:xfrm>
          <a:prstGeom prst="rect">
            <a:avLst/>
          </a:prstGeom>
        </p:spPr>
      </p:pic>
      <p:pic>
        <p:nvPicPr>
          <p:cNvPr id="9" name="Picture 8"/>
          <p:cNvPicPr>
            <a:picLocks/>
          </p:cNvPicPr>
          <p:nvPr/>
        </p:nvPicPr>
        <p:blipFill>
          <a:blip r:embed="rId3"/>
          <a:stretch>
            <a:fillRect/>
          </a:stretch>
        </p:blipFill>
        <p:spPr>
          <a:xfrm>
            <a:off x="1016000" y="2854960"/>
            <a:ext cx="4572000" cy="3200400"/>
          </a:xfrm>
          <a:prstGeom prst="rect">
            <a:avLst/>
          </a:prstGeom>
        </p:spPr>
      </p:pic>
      <p:sp>
        <p:nvSpPr>
          <p:cNvPr id="4" name="TextBox 3"/>
          <p:cNvSpPr txBox="1"/>
          <p:nvPr/>
        </p:nvSpPr>
        <p:spPr>
          <a:xfrm>
            <a:off x="3344564" y="3383280"/>
            <a:ext cx="1388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Calibri" panose="020F0502020204030204"/>
                <a:ea typeface="+mn-ea"/>
                <a:cs typeface="+mn-cs"/>
              </a:rPr>
              <a:t>65 GeV COM</a:t>
            </a:r>
            <a:endPar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13" name="TextBox 12"/>
          <p:cNvSpPr txBox="1"/>
          <p:nvPr/>
        </p:nvSpPr>
        <p:spPr>
          <a:xfrm>
            <a:off x="8895080" y="3383280"/>
            <a:ext cx="15050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Calibri" panose="020F0502020204030204"/>
                <a:ea typeface="+mn-ea"/>
                <a:cs typeface="+mn-cs"/>
              </a:rPr>
              <a:t>100 GeV COM</a:t>
            </a:r>
            <a:endParaRPr kumimoji="0" lang="en-US" sz="18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TextBox 4"/>
              <p:cNvSpPr txBox="1"/>
              <p:nvPr/>
            </p:nvSpPr>
            <p:spPr>
              <a:xfrm>
                <a:off x="2967037" y="3914775"/>
                <a:ext cx="1567993"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𝛽</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=8/1.3</m:t>
                    </m:r>
                  </m:oMath>
                </a14:m>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 cm</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967037" y="3914775"/>
                <a:ext cx="1567993" cy="298928"/>
              </a:xfrm>
              <a:prstGeom prst="rect">
                <a:avLst/>
              </a:prstGeom>
              <a:blipFill>
                <a:blip r:embed="rId4"/>
                <a:stretch>
                  <a:fillRect l="-7004" t="-24490" r="-8171"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8577262" y="3767910"/>
                <a:ext cx="1685013"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𝛽</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𝑦</m:t>
                        </m:r>
                      </m:sub>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=21/1.</m:t>
                    </m:r>
                  </m:oMath>
                </a14:m>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6 cm</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577262" y="3767910"/>
                <a:ext cx="1685013" cy="298928"/>
              </a:xfrm>
              <a:prstGeom prst="rect">
                <a:avLst/>
              </a:prstGeom>
              <a:blipFill>
                <a:blip r:embed="rId5"/>
                <a:stretch>
                  <a:fillRect l="-6522" t="-24490" r="-7971" b="-42857"/>
                </a:stretch>
              </a:blipFill>
            </p:spPr>
            <p:txBody>
              <a:bodyPr/>
              <a:lstStyle/>
              <a:p>
                <a:r>
                  <a:rPr lang="en-US">
                    <a:noFill/>
                  </a:rPr>
                  <a:t> </a:t>
                </a:r>
              </a:p>
            </p:txBody>
          </p:sp>
        </mc:Fallback>
      </mc:AlternateContent>
      <p:sp>
        <p:nvSpPr>
          <p:cNvPr id="11"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err="1" smtClean="0">
                <a:solidFill>
                  <a:schemeClr val="tx1"/>
                </a:solidFill>
              </a:rPr>
              <a:t>Vasiliy</a:t>
            </a:r>
            <a:r>
              <a:rPr lang="en-US" sz="1600" b="1" dirty="0" smtClean="0">
                <a:solidFill>
                  <a:schemeClr val="tx1"/>
                </a:solidFill>
              </a:rPr>
              <a:t> Morozov</a:t>
            </a:r>
            <a:endParaRPr lang="en-US" sz="1600" b="1" dirty="0">
              <a:solidFill>
                <a:schemeClr val="tx1"/>
              </a:solidFill>
            </a:endParaRPr>
          </a:p>
        </p:txBody>
      </p:sp>
    </p:spTree>
    <p:extLst>
      <p:ext uri="{BB962C8B-B14F-4D97-AF65-F5344CB8AC3E}">
        <p14:creationId xmlns:p14="http://schemas.microsoft.com/office/powerpoint/2010/main" val="3613728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Interaction Region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Downstream chicane for low-</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oMath>
                </a14:m>
                <a:r>
                  <a:rPr lang="en-US" dirty="0" smtClean="0"/>
                  <a:t> tagging and polarimetry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48" t="-124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669690" y="1442613"/>
            <a:ext cx="6852621" cy="4780647"/>
          </a:xfrm>
          <a:prstGeom prst="rect">
            <a:avLst/>
          </a:prstGeom>
        </p:spPr>
      </p:pic>
      <p:sp>
        <p:nvSpPr>
          <p:cNvPr id="7"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err="1" smtClean="0">
                <a:solidFill>
                  <a:schemeClr val="tx1"/>
                </a:solidFill>
              </a:rPr>
              <a:t>Vasiliy</a:t>
            </a:r>
            <a:r>
              <a:rPr lang="en-US" sz="1600" b="1" dirty="0" smtClean="0">
                <a:solidFill>
                  <a:schemeClr val="tx1"/>
                </a:solidFill>
              </a:rPr>
              <a:t> Morozov</a:t>
            </a:r>
            <a:endParaRPr lang="en-US" sz="1600" b="1" dirty="0">
              <a:solidFill>
                <a:schemeClr val="tx1"/>
              </a:solidFill>
            </a:endParaRPr>
          </a:p>
        </p:txBody>
      </p:sp>
    </p:spTree>
    <p:extLst>
      <p:ext uri="{BB962C8B-B14F-4D97-AF65-F5344CB8AC3E}">
        <p14:creationId xmlns:p14="http://schemas.microsoft.com/office/powerpoint/2010/main" val="370926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Low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𝑸</m:t>
                        </m:r>
                      </m:e>
                      <m:sup>
                        <m:r>
                          <a:rPr lang="en-US" i="1">
                            <a:latin typeface="Cambria Math" panose="02040503050406030204" pitchFamily="18" charset="0"/>
                          </a:rPr>
                          <m:t>𝟐</m:t>
                        </m:r>
                      </m:sup>
                    </m:sSup>
                  </m:oMath>
                </a14:m>
                <a:r>
                  <a:rPr lang="en-US" dirty="0"/>
                  <a:t> Tagger in JLEIC</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864" t="-8750" b="-23750"/>
                </a:stretch>
              </a:blipFill>
            </p:spPr>
            <p:txBody>
              <a:bodyPr/>
              <a:lstStyle/>
              <a:p>
                <a:r>
                  <a:rPr lang="en-US">
                    <a:noFill/>
                  </a:rPr>
                  <a:t> </a:t>
                </a:r>
              </a:p>
            </p:txBody>
          </p:sp>
        </mc:Fallback>
      </mc:AlternateContent>
      <p:sp>
        <p:nvSpPr>
          <p:cNvPr id="3" name="Content Placeholder 2"/>
          <p:cNvSpPr>
            <a:spLocks noGrp="1"/>
          </p:cNvSpPr>
          <p:nvPr>
            <p:ph idx="1"/>
          </p:nvPr>
        </p:nvSpPr>
        <p:spPr/>
        <p:txBody>
          <a:bodyPr>
            <a:normAutofit/>
          </a:bodyPr>
          <a:lstStyle/>
          <a:p>
            <a:pPr>
              <a:lnSpc>
                <a:spcPct val="100000"/>
              </a:lnSpc>
              <a:spcBef>
                <a:spcPts val="0"/>
              </a:spcBef>
              <a:spcAft>
                <a:spcPts val="300"/>
              </a:spcAft>
            </a:pPr>
            <a:r>
              <a:rPr lang="en-US" sz="2000" dirty="0"/>
              <a:t>Dipole chicane for </a:t>
            </a:r>
            <a:r>
              <a:rPr lang="en-US" sz="2000" dirty="0" smtClean="0"/>
              <a:t>high-resolution detection </a:t>
            </a:r>
            <a:r>
              <a:rPr lang="en-US" sz="2000" dirty="0"/>
              <a:t>of </a:t>
            </a:r>
            <a:r>
              <a:rPr lang="en-US" sz="2000" dirty="0" smtClean="0"/>
              <a:t/>
            </a:r>
            <a:br>
              <a:rPr lang="en-US" sz="2000" dirty="0" smtClean="0"/>
            </a:br>
            <a:r>
              <a:rPr lang="en-US" sz="2000" dirty="0" smtClean="0"/>
              <a:t>low-Q</a:t>
            </a:r>
            <a:r>
              <a:rPr lang="en-US" sz="2000" baseline="30000" dirty="0" smtClean="0"/>
              <a:t>2</a:t>
            </a:r>
            <a:r>
              <a:rPr lang="en-US" sz="2000" dirty="0" smtClean="0"/>
              <a:t> </a:t>
            </a:r>
            <a:r>
              <a:rPr lang="en-US" sz="2000" dirty="0"/>
              <a:t>electrons</a:t>
            </a:r>
          </a:p>
          <a:p>
            <a:pPr>
              <a:lnSpc>
                <a:spcPct val="100000"/>
              </a:lnSpc>
              <a:spcBef>
                <a:spcPts val="0"/>
              </a:spcBef>
              <a:spcAft>
                <a:spcPts val="300"/>
              </a:spcAft>
            </a:pPr>
            <a:r>
              <a:rPr lang="en-US" sz="2000" dirty="0"/>
              <a:t>Compton polarimetry has been </a:t>
            </a:r>
            <a:r>
              <a:rPr lang="en-US" sz="2000" dirty="0" smtClean="0"/>
              <a:t>integrated </a:t>
            </a:r>
            <a:r>
              <a:rPr lang="en-US" sz="2000" dirty="0"/>
              <a:t>to </a:t>
            </a:r>
            <a:r>
              <a:rPr lang="en-US" sz="2000" dirty="0" smtClean="0"/>
              <a:t/>
            </a:r>
            <a:br>
              <a:rPr lang="en-US" sz="2000" dirty="0" smtClean="0"/>
            </a:br>
            <a:r>
              <a:rPr lang="en-US" sz="2000" dirty="0" smtClean="0"/>
              <a:t>the </a:t>
            </a:r>
            <a:r>
              <a:rPr lang="en-US" sz="2000" dirty="0"/>
              <a:t>interaction region </a:t>
            </a:r>
            <a:r>
              <a:rPr lang="en-US" sz="2000" dirty="0" smtClean="0"/>
              <a:t>design</a:t>
            </a:r>
            <a:endParaRPr lang="en-US" sz="2000" dirty="0"/>
          </a:p>
          <a:p>
            <a:pPr lvl="1">
              <a:lnSpc>
                <a:spcPct val="100000"/>
              </a:lnSpc>
              <a:spcBef>
                <a:spcPts val="0"/>
              </a:spcBef>
              <a:spcAft>
                <a:spcPts val="300"/>
              </a:spcAft>
            </a:pPr>
            <a:r>
              <a:rPr lang="en-US" sz="1800" dirty="0"/>
              <a:t>same polarization at laser as </a:t>
            </a:r>
            <a:r>
              <a:rPr lang="en-US" sz="1800" dirty="0" smtClean="0"/>
              <a:t>at </a:t>
            </a:r>
            <a:r>
              <a:rPr lang="en-US" sz="1800" dirty="0"/>
              <a:t>IP due to zero net bend</a:t>
            </a:r>
          </a:p>
          <a:p>
            <a:pPr lvl="1">
              <a:lnSpc>
                <a:spcPct val="100000"/>
              </a:lnSpc>
              <a:spcBef>
                <a:spcPts val="0"/>
              </a:spcBef>
              <a:spcAft>
                <a:spcPts val="300"/>
              </a:spcAft>
            </a:pPr>
            <a:r>
              <a:rPr lang="en-US" sz="1800" dirty="0"/>
              <a:t>non-invasive monitoring of </a:t>
            </a:r>
            <a:r>
              <a:rPr lang="en-US" sz="1800" dirty="0" smtClean="0"/>
              <a:t>electron </a:t>
            </a:r>
            <a:r>
              <a:rPr lang="en-US" sz="1800" dirty="0"/>
              <a:t>polarization</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3"/>
          <a:stretch>
            <a:fillRect/>
          </a:stretch>
        </p:blipFill>
        <p:spPr>
          <a:xfrm>
            <a:off x="6921064" y="895434"/>
            <a:ext cx="5002876" cy="4071981"/>
          </a:xfrm>
          <a:prstGeom prst="rect">
            <a:avLst/>
          </a:prstGeom>
        </p:spPr>
      </p:pic>
      <p:pic>
        <p:nvPicPr>
          <p:cNvPr id="7" name="Picture 6"/>
          <p:cNvPicPr>
            <a:picLocks noChangeAspect="1"/>
          </p:cNvPicPr>
          <p:nvPr/>
        </p:nvPicPr>
        <p:blipFill>
          <a:blip r:embed="rId4"/>
          <a:stretch>
            <a:fillRect/>
          </a:stretch>
        </p:blipFill>
        <p:spPr>
          <a:xfrm>
            <a:off x="581053" y="3656902"/>
            <a:ext cx="7228418" cy="2572827"/>
          </a:xfrm>
          <a:prstGeom prst="rect">
            <a:avLst/>
          </a:prstGeom>
        </p:spPr>
      </p:pic>
      <p:sp>
        <p:nvSpPr>
          <p:cNvPr id="8"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err="1" smtClean="0">
                <a:solidFill>
                  <a:schemeClr val="tx1"/>
                </a:solidFill>
              </a:rPr>
              <a:t>Vasiliy</a:t>
            </a:r>
            <a:r>
              <a:rPr lang="en-US" sz="1600" b="1" dirty="0" smtClean="0">
                <a:solidFill>
                  <a:schemeClr val="tx1"/>
                </a:solidFill>
              </a:rPr>
              <a:t> Morozov</a:t>
            </a:r>
            <a:endParaRPr lang="en-US" sz="1600" b="1" dirty="0">
              <a:solidFill>
                <a:schemeClr val="tx1"/>
              </a:solidFill>
            </a:endParaRPr>
          </a:p>
        </p:txBody>
      </p:sp>
    </p:spTree>
    <p:extLst>
      <p:ext uri="{BB962C8B-B14F-4D97-AF65-F5344CB8AC3E}">
        <p14:creationId xmlns:p14="http://schemas.microsoft.com/office/powerpoint/2010/main" val="186803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14951" y="3743120"/>
            <a:ext cx="6700792" cy="2389564"/>
          </a:xfrm>
          <a:prstGeom prst="rect">
            <a:avLst/>
          </a:prstGeom>
        </p:spPr>
      </p:pic>
      <p:sp>
        <p:nvSpPr>
          <p:cNvPr id="2" name="Title 1"/>
          <p:cNvSpPr>
            <a:spLocks noGrp="1"/>
          </p:cNvSpPr>
          <p:nvPr>
            <p:ph type="title"/>
          </p:nvPr>
        </p:nvSpPr>
        <p:spPr/>
        <p:txBody>
          <a:bodyPr/>
          <a:lstStyle/>
          <a:p>
            <a:r>
              <a:rPr lang="en-US" dirty="0" smtClean="0"/>
              <a:t>Introduction</a:t>
            </a:r>
            <a:endParaRPr lang="en-GB" dirty="0"/>
          </a:p>
        </p:txBody>
      </p:sp>
      <p:sp>
        <p:nvSpPr>
          <p:cNvPr id="3" name="Content Placeholder 2"/>
          <p:cNvSpPr>
            <a:spLocks noGrp="1"/>
          </p:cNvSpPr>
          <p:nvPr>
            <p:ph idx="1"/>
          </p:nvPr>
        </p:nvSpPr>
        <p:spPr>
          <a:xfrm>
            <a:off x="2136000" y="964800"/>
            <a:ext cx="7920000" cy="4906963"/>
          </a:xfrm>
        </p:spPr>
        <p:txBody>
          <a:bodyPr>
            <a:normAutofit/>
          </a:bodyPr>
          <a:lstStyle/>
          <a:p>
            <a:r>
              <a:rPr lang="en-GB" sz="1400" dirty="0"/>
              <a:t>High-Luminosity LHC is the planned upgrade of the LHC to provide a large boost to the luminosity output of the machine.</a:t>
            </a:r>
          </a:p>
          <a:p>
            <a:r>
              <a:rPr lang="en-US" sz="1400" dirty="0"/>
              <a:t>Bunches do not currently collide head-on due to the crossing angle which reduces the number of collisions per crossing.</a:t>
            </a:r>
            <a:endParaRPr lang="en-US" sz="1400" dirty="0"/>
          </a:p>
          <a:p>
            <a:r>
              <a:rPr lang="en-US" sz="1400" dirty="0"/>
              <a:t>Providing a rotational kick either side of IP1 and IP5 (ATLAS &amp; CMS) can create a bunch rotation that will restore head-on collisions and therefore improve the luminosity. </a:t>
            </a:r>
          </a:p>
          <a:p>
            <a:endParaRPr lang="en-US" sz="1400" dirty="0"/>
          </a:p>
          <a:p>
            <a:r>
              <a:rPr lang="en-US" sz="1400" dirty="0"/>
              <a:t>This rotational kick can be provided by any device that provides a positive kick for the head of the bunch and negative for the tail (or vice versa) -&gt; </a:t>
            </a:r>
            <a:r>
              <a:rPr lang="en-US" sz="1400" b="1" dirty="0">
                <a:solidFill>
                  <a:srgbClr val="FF0000"/>
                </a:solidFill>
              </a:rPr>
              <a:t>Crab Cavities</a:t>
            </a:r>
            <a:r>
              <a:rPr lang="en-US" sz="1400" dirty="0"/>
              <a:t>.</a:t>
            </a:r>
          </a:p>
          <a:p>
            <a:r>
              <a:rPr lang="en-US" sz="1400" dirty="0"/>
              <a:t>2 superconducting crab cavities at 400 MHz have been fabricated and installed into the SPS and were tested in 2018.</a:t>
            </a:r>
          </a:p>
          <a:p>
            <a:endParaRPr lang="en-GB" sz="2400" dirty="0"/>
          </a:p>
        </p:txBody>
      </p:sp>
      <p:sp>
        <p:nvSpPr>
          <p:cNvPr id="4" name="Slide Number Placeholder 3"/>
          <p:cNvSpPr>
            <a:spLocks noGrp="1"/>
          </p:cNvSpPr>
          <p:nvPr>
            <p:ph type="sldNum" sz="quarter" idx="12"/>
          </p:nvPr>
        </p:nvSpPr>
        <p:spPr/>
        <p:txBody>
          <a:bodyPr/>
          <a:lstStyle/>
          <a:p>
            <a:pPr defTabSz="457200"/>
            <a:fld id="{BFDCA1C4-9514-7B4F-976F-D92F7E296653}" type="slidenum">
              <a:rPr lang="fr-FR">
                <a:solidFill>
                  <a:srgbClr val="64BCD9"/>
                </a:solidFill>
                <a:latin typeface="Arial"/>
              </a:rPr>
              <a:pPr defTabSz="457200"/>
              <a:t>15</a:t>
            </a:fld>
            <a:endParaRPr lang="fr-FR">
              <a:solidFill>
                <a:srgbClr val="64BCD9"/>
              </a:solidFill>
              <a:latin typeface="Arial"/>
            </a:endParaRPr>
          </a:p>
        </p:txBody>
      </p:sp>
      <p:sp>
        <p:nvSpPr>
          <p:cNvPr id="6" name="Footer Placeholder 5"/>
          <p:cNvSpPr>
            <a:spLocks noGrp="1"/>
          </p:cNvSpPr>
          <p:nvPr>
            <p:ph type="ftr" sz="quarter" idx="11"/>
          </p:nvPr>
        </p:nvSpPr>
        <p:spPr/>
        <p:txBody>
          <a:bodyPr/>
          <a:lstStyle/>
          <a:p>
            <a:pPr defTabSz="457200"/>
            <a:r>
              <a:rPr lang="en-US" dirty="0">
                <a:solidFill>
                  <a:srgbClr val="64BCD9"/>
                </a:solidFill>
                <a:latin typeface="Arial"/>
              </a:rPr>
              <a:t>First Beam Dynamics Results with Crab Cavities - Lee Carver</a:t>
            </a:r>
            <a:endParaRPr lang="en-GB" dirty="0">
              <a:solidFill>
                <a:srgbClr val="64BCD9"/>
              </a:solidFill>
              <a:latin typeface="Arial"/>
            </a:endParaRPr>
          </a:p>
        </p:txBody>
      </p:sp>
    </p:spTree>
    <p:extLst>
      <p:ext uri="{BB962C8B-B14F-4D97-AF65-F5344CB8AC3E}">
        <p14:creationId xmlns:p14="http://schemas.microsoft.com/office/powerpoint/2010/main" val="3865214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DQW cavity manufacturing sequence</a:t>
            </a:r>
            <a:endParaRPr lang="en-GB" dirty="0"/>
          </a:p>
        </p:txBody>
      </p:sp>
      <p:sp>
        <p:nvSpPr>
          <p:cNvPr id="2" name="Slide Number Placeholder 1"/>
          <p:cNvSpPr>
            <a:spLocks noGrp="1"/>
          </p:cNvSpPr>
          <p:nvPr>
            <p:ph type="sldNum" sz="quarter" idx="12"/>
          </p:nvPr>
        </p:nvSpPr>
        <p:spPr/>
        <p:txBody>
          <a:bodyPr/>
          <a:lstStyle/>
          <a:p>
            <a:pPr defTabSz="457200"/>
            <a:fld id="{BFDCA1C4-9514-7B4F-976F-D92F7E296653}" type="slidenum">
              <a:rPr lang="fr-FR">
                <a:solidFill>
                  <a:srgbClr val="64BCD9"/>
                </a:solidFill>
                <a:latin typeface="Arial"/>
              </a:rPr>
              <a:pPr defTabSz="457200"/>
              <a:t>16</a:t>
            </a:fld>
            <a:endParaRPr lang="fr-FR">
              <a:solidFill>
                <a:srgbClr val="64BCD9"/>
              </a:solidFill>
              <a:latin typeface="Arial"/>
            </a:endParaRPr>
          </a:p>
        </p:txBody>
      </p:sp>
      <p:sp>
        <p:nvSpPr>
          <p:cNvPr id="3" name="Footer Placeholder 2"/>
          <p:cNvSpPr>
            <a:spLocks noGrp="1"/>
          </p:cNvSpPr>
          <p:nvPr>
            <p:ph type="ftr" sz="quarter" idx="11"/>
          </p:nvPr>
        </p:nvSpPr>
        <p:spPr/>
        <p:txBody>
          <a:bodyPr/>
          <a:lstStyle/>
          <a:p>
            <a:pPr defTabSz="457200"/>
            <a:r>
              <a:rPr lang="en-US">
                <a:solidFill>
                  <a:srgbClr val="64BCD9"/>
                </a:solidFill>
                <a:latin typeface="Arial"/>
              </a:rPr>
              <a:t>First Beam Dynamics Results with Crab Cavities - Lee Carver</a:t>
            </a:r>
            <a:endParaRPr lang="en-GB">
              <a:solidFill>
                <a:srgbClr val="64BCD9"/>
              </a:solidFill>
              <a:latin typeface="Arial"/>
            </a:endParaRP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l="18171" t="3819" r="23820" b="7035"/>
          <a:stretch/>
        </p:blipFill>
        <p:spPr>
          <a:xfrm>
            <a:off x="1703512" y="65130"/>
            <a:ext cx="8784976" cy="6748246"/>
          </a:xfrm>
          <a:ln>
            <a:solidFill>
              <a:schemeClr val="tx1"/>
            </a:solidFill>
          </a:ln>
        </p:spPr>
      </p:pic>
      <p:sp>
        <p:nvSpPr>
          <p:cNvPr id="8" name="TextBox 7"/>
          <p:cNvSpPr txBox="1"/>
          <p:nvPr/>
        </p:nvSpPr>
        <p:spPr>
          <a:xfrm>
            <a:off x="3723516" y="6224166"/>
            <a:ext cx="2172390" cy="369332"/>
          </a:xfrm>
          <a:prstGeom prst="rect">
            <a:avLst/>
          </a:prstGeom>
          <a:noFill/>
        </p:spPr>
        <p:txBody>
          <a:bodyPr wrap="none" rtlCol="0">
            <a:spAutoFit/>
          </a:bodyPr>
          <a:lstStyle/>
          <a:p>
            <a:pPr defTabSz="457200"/>
            <a:r>
              <a:rPr lang="en-US" dirty="0">
                <a:solidFill>
                  <a:prstClr val="black"/>
                </a:solidFill>
                <a:latin typeface="Arial"/>
              </a:rPr>
              <a:t>Courtesy: EN-MME</a:t>
            </a:r>
            <a:endParaRPr lang="en-GB" dirty="0">
              <a:solidFill>
                <a:prstClr val="black"/>
              </a:solidFill>
              <a:latin typeface="Arial"/>
            </a:endParaRPr>
          </a:p>
        </p:txBody>
      </p:sp>
    </p:spTree>
    <p:extLst>
      <p:ext uri="{BB962C8B-B14F-4D97-AF65-F5344CB8AC3E}">
        <p14:creationId xmlns:p14="http://schemas.microsoft.com/office/powerpoint/2010/main" val="2739674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Head-Tail Monitor</a:t>
            </a:r>
            <a:endParaRPr lang="en-GB" dirty="0"/>
          </a:p>
        </p:txBody>
      </p:sp>
      <p:sp>
        <p:nvSpPr>
          <p:cNvPr id="8" name="TextBox 7"/>
          <p:cNvSpPr txBox="1"/>
          <p:nvPr/>
        </p:nvSpPr>
        <p:spPr>
          <a:xfrm>
            <a:off x="1865613" y="1084545"/>
            <a:ext cx="3975653" cy="1569660"/>
          </a:xfrm>
          <a:prstGeom prst="rect">
            <a:avLst/>
          </a:prstGeom>
          <a:noFill/>
        </p:spPr>
        <p:txBody>
          <a:bodyPr wrap="square" rtlCol="0">
            <a:spAutoFit/>
          </a:bodyPr>
          <a:lstStyle/>
          <a:p>
            <a:pPr marL="380990" indent="-380990" defTabSz="457200">
              <a:buClr>
                <a:srgbClr val="FB963C"/>
              </a:buClr>
              <a:buFont typeface="Wingdings" panose="05000000000000000000" pitchFamily="2" charset="2"/>
              <a:buChar char="§"/>
            </a:pPr>
            <a:r>
              <a:rPr lang="en-US" sz="2400" dirty="0">
                <a:solidFill>
                  <a:prstClr val="black"/>
                </a:solidFill>
                <a:latin typeface="Arial"/>
              </a:rPr>
              <a:t>Dividing delta signal (with subtracted baseline) with sum signal gives intra-bunch offset.</a:t>
            </a:r>
          </a:p>
        </p:txBody>
      </p:sp>
      <p:sp>
        <p:nvSpPr>
          <p:cNvPr id="9" name="TextBox 8"/>
          <p:cNvSpPr txBox="1"/>
          <p:nvPr/>
        </p:nvSpPr>
        <p:spPr>
          <a:xfrm>
            <a:off x="1788763" y="2709319"/>
            <a:ext cx="4134958" cy="3416320"/>
          </a:xfrm>
          <a:prstGeom prst="rect">
            <a:avLst/>
          </a:prstGeom>
          <a:noFill/>
        </p:spPr>
        <p:txBody>
          <a:bodyPr wrap="square" rtlCol="0">
            <a:spAutoFit/>
          </a:bodyPr>
          <a:lstStyle/>
          <a:p>
            <a:pPr marL="380990" indent="-380990" defTabSz="457200">
              <a:buClr>
                <a:srgbClr val="FB963C"/>
              </a:buClr>
              <a:buFont typeface="Wingdings" panose="05000000000000000000" pitchFamily="2" charset="2"/>
              <a:buChar char="§"/>
            </a:pPr>
            <a:r>
              <a:rPr lang="en-US" sz="2400" dirty="0">
                <a:solidFill>
                  <a:prstClr val="black"/>
                </a:solidFill>
                <a:latin typeface="Arial"/>
              </a:rPr>
              <a:t>Take the measured profile in z. Assume a Gaussian profile in y with sigma taken from </a:t>
            </a:r>
            <a:r>
              <a:rPr lang="en-US" sz="2400" dirty="0" err="1">
                <a:solidFill>
                  <a:prstClr val="black"/>
                </a:solidFill>
                <a:latin typeface="Arial"/>
              </a:rPr>
              <a:t>wirescan</a:t>
            </a:r>
            <a:r>
              <a:rPr lang="en-US" sz="2400" dirty="0">
                <a:solidFill>
                  <a:prstClr val="black"/>
                </a:solidFill>
                <a:latin typeface="Arial"/>
              </a:rPr>
              <a:t>.</a:t>
            </a:r>
          </a:p>
          <a:p>
            <a:pPr marL="380990" indent="-380990" defTabSz="457200">
              <a:buClr>
                <a:srgbClr val="FB963C"/>
              </a:buClr>
              <a:buFont typeface="Wingdings" panose="05000000000000000000" pitchFamily="2" charset="2"/>
              <a:buChar char="§"/>
            </a:pPr>
            <a:r>
              <a:rPr lang="en-US" sz="2400" dirty="0">
                <a:solidFill>
                  <a:prstClr val="black"/>
                </a:solidFill>
                <a:latin typeface="Arial"/>
              </a:rPr>
              <a:t>Modulate in z with intra-bunch offset.</a:t>
            </a:r>
          </a:p>
          <a:p>
            <a:pPr marL="380990" indent="-380990" defTabSz="457200">
              <a:buClr>
                <a:srgbClr val="FB963C"/>
              </a:buClr>
              <a:buFont typeface="Wingdings" panose="05000000000000000000" pitchFamily="2" charset="2"/>
              <a:buChar char="§"/>
            </a:pPr>
            <a:r>
              <a:rPr lang="en-US" sz="2400" dirty="0">
                <a:solidFill>
                  <a:prstClr val="black"/>
                </a:solidFill>
                <a:latin typeface="Arial"/>
              </a:rPr>
              <a:t>Make plot of reconstruction of crabbing!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1249" y="3639609"/>
            <a:ext cx="4814953" cy="28889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3722" y="918087"/>
            <a:ext cx="3631987" cy="2723989"/>
          </a:xfrm>
          <a:prstGeom prst="rect">
            <a:avLst/>
          </a:prstGeom>
        </p:spPr>
      </p:pic>
      <p:sp>
        <p:nvSpPr>
          <p:cNvPr id="10" name="Slide Number Placeholder 9"/>
          <p:cNvSpPr>
            <a:spLocks noGrp="1"/>
          </p:cNvSpPr>
          <p:nvPr>
            <p:ph type="sldNum" sz="quarter" idx="12"/>
          </p:nvPr>
        </p:nvSpPr>
        <p:spPr/>
        <p:txBody>
          <a:bodyPr/>
          <a:lstStyle/>
          <a:p>
            <a:pPr defTabSz="457200"/>
            <a:fld id="{BFDCA1C4-9514-7B4F-976F-D92F7E296653}" type="slidenum">
              <a:rPr lang="fr-FR">
                <a:solidFill>
                  <a:srgbClr val="64BCD9"/>
                </a:solidFill>
                <a:latin typeface="Arial"/>
              </a:rPr>
              <a:pPr defTabSz="457200"/>
              <a:t>17</a:t>
            </a:fld>
            <a:endParaRPr lang="fr-FR">
              <a:solidFill>
                <a:srgbClr val="64BCD9"/>
              </a:solidFill>
              <a:latin typeface="Arial"/>
            </a:endParaRPr>
          </a:p>
        </p:txBody>
      </p:sp>
      <p:sp>
        <p:nvSpPr>
          <p:cNvPr id="5" name="Footer Placeholder 4"/>
          <p:cNvSpPr>
            <a:spLocks noGrp="1"/>
          </p:cNvSpPr>
          <p:nvPr>
            <p:ph type="ftr" sz="quarter" idx="11"/>
          </p:nvPr>
        </p:nvSpPr>
        <p:spPr/>
        <p:txBody>
          <a:bodyPr/>
          <a:lstStyle/>
          <a:p>
            <a:pPr defTabSz="457200"/>
            <a:r>
              <a:rPr lang="en-US">
                <a:solidFill>
                  <a:srgbClr val="64BCD9"/>
                </a:solidFill>
                <a:latin typeface="Arial"/>
              </a:rPr>
              <a:t>First Beam Dynamics Results with Crab Cavities - Lee Carver</a:t>
            </a:r>
            <a:endParaRPr lang="en-GB">
              <a:solidFill>
                <a:srgbClr val="64BCD9"/>
              </a:solidFill>
              <a:latin typeface="Arial"/>
            </a:endParaRPr>
          </a:p>
        </p:txBody>
      </p:sp>
    </p:spTree>
    <p:extLst>
      <p:ext uri="{BB962C8B-B14F-4D97-AF65-F5344CB8AC3E}">
        <p14:creationId xmlns:p14="http://schemas.microsoft.com/office/powerpoint/2010/main" val="3787897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 Overview</a:t>
            </a:r>
            <a:endParaRPr lang="en-US" dirty="0"/>
          </a:p>
        </p:txBody>
      </p:sp>
      <p:graphicFrame>
        <p:nvGraphicFramePr>
          <p:cNvPr id="3" name="Table 2"/>
          <p:cNvGraphicFramePr>
            <a:graphicFrameLocks noGrp="1"/>
          </p:cNvGraphicFramePr>
          <p:nvPr>
            <p:extLst/>
          </p:nvPr>
        </p:nvGraphicFramePr>
        <p:xfrm>
          <a:off x="1982419" y="900000"/>
          <a:ext cx="8490510" cy="5215788"/>
        </p:xfrm>
        <a:graphic>
          <a:graphicData uri="http://schemas.openxmlformats.org/drawingml/2006/table">
            <a:tbl>
              <a:tblPr firstRow="1" bandRow="1">
                <a:tableStyleId>{5C22544A-7EE6-4342-B048-85BDC9FD1C3A}</a:tableStyleId>
              </a:tblPr>
              <a:tblGrid>
                <a:gridCol w="714454">
                  <a:extLst>
                    <a:ext uri="{9D8B030D-6E8A-4147-A177-3AD203B41FA5}">
                      <a16:colId xmlns:a16="http://schemas.microsoft.com/office/drawing/2014/main" val="1843852812"/>
                    </a:ext>
                  </a:extLst>
                </a:gridCol>
                <a:gridCol w="2392070">
                  <a:extLst>
                    <a:ext uri="{9D8B030D-6E8A-4147-A177-3AD203B41FA5}">
                      <a16:colId xmlns:a16="http://schemas.microsoft.com/office/drawing/2014/main" val="247819980"/>
                    </a:ext>
                  </a:extLst>
                </a:gridCol>
                <a:gridCol w="1133856">
                  <a:extLst>
                    <a:ext uri="{9D8B030D-6E8A-4147-A177-3AD203B41FA5}">
                      <a16:colId xmlns:a16="http://schemas.microsoft.com/office/drawing/2014/main" val="2167925313"/>
                    </a:ext>
                  </a:extLst>
                </a:gridCol>
                <a:gridCol w="1419960">
                  <a:extLst>
                    <a:ext uri="{9D8B030D-6E8A-4147-A177-3AD203B41FA5}">
                      <a16:colId xmlns:a16="http://schemas.microsoft.com/office/drawing/2014/main" val="655099072"/>
                    </a:ext>
                  </a:extLst>
                </a:gridCol>
                <a:gridCol w="1335430">
                  <a:extLst>
                    <a:ext uri="{9D8B030D-6E8A-4147-A177-3AD203B41FA5}">
                      <a16:colId xmlns:a16="http://schemas.microsoft.com/office/drawing/2014/main" val="4025718127"/>
                    </a:ext>
                  </a:extLst>
                </a:gridCol>
                <a:gridCol w="1494740">
                  <a:extLst>
                    <a:ext uri="{9D8B030D-6E8A-4147-A177-3AD203B41FA5}">
                      <a16:colId xmlns:a16="http://schemas.microsoft.com/office/drawing/2014/main" val="3203032276"/>
                    </a:ext>
                  </a:extLst>
                </a:gridCol>
              </a:tblGrid>
              <a:tr h="550494">
                <a:tc>
                  <a:txBody>
                    <a:bodyPr/>
                    <a:lstStyle/>
                    <a:p>
                      <a:r>
                        <a:rPr lang="en-US" dirty="0" smtClean="0"/>
                        <a:t>MD#</a:t>
                      </a:r>
                      <a:endParaRPr lang="en-US" dirty="0"/>
                    </a:p>
                  </a:txBody>
                  <a:tcPr/>
                </a:tc>
                <a:tc>
                  <a:txBody>
                    <a:bodyPr/>
                    <a:lstStyle/>
                    <a:p>
                      <a:pPr algn="l"/>
                      <a:endParaRPr lang="en-US" dirty="0"/>
                    </a:p>
                  </a:txBody>
                  <a:tcPr/>
                </a:tc>
                <a:tc>
                  <a:txBody>
                    <a:bodyPr/>
                    <a:lstStyle/>
                    <a:p>
                      <a:pPr algn="ctr"/>
                      <a:r>
                        <a:rPr lang="en-US" dirty="0" smtClean="0"/>
                        <a:t>Cav1</a:t>
                      </a:r>
                    </a:p>
                    <a:p>
                      <a:pPr algn="ctr"/>
                      <a:r>
                        <a:rPr lang="en-US" dirty="0" smtClean="0"/>
                        <a:t>[MV[</a:t>
                      </a:r>
                      <a:endParaRPr lang="en-US" dirty="0"/>
                    </a:p>
                  </a:txBody>
                  <a:tcPr/>
                </a:tc>
                <a:tc>
                  <a:txBody>
                    <a:bodyPr/>
                    <a:lstStyle/>
                    <a:p>
                      <a:pPr algn="ctr"/>
                      <a:r>
                        <a:rPr lang="en-US" dirty="0" smtClean="0"/>
                        <a:t>Cav2</a:t>
                      </a:r>
                    </a:p>
                    <a:p>
                      <a:pPr algn="ctr"/>
                      <a:r>
                        <a:rPr lang="en-US" dirty="0" smtClean="0"/>
                        <a:t>[MV]</a:t>
                      </a:r>
                      <a:endParaRPr lang="en-US" dirty="0"/>
                    </a:p>
                  </a:txBody>
                  <a:tcPr/>
                </a:tc>
                <a:tc>
                  <a:txBody>
                    <a:bodyPr/>
                    <a:lstStyle/>
                    <a:p>
                      <a:pPr algn="ctr"/>
                      <a:r>
                        <a:rPr lang="en-US" dirty="0" smtClean="0"/>
                        <a:t>Temp</a:t>
                      </a:r>
                    </a:p>
                    <a:p>
                      <a:pPr algn="ctr"/>
                      <a:r>
                        <a:rPr lang="en-US" baseline="0" dirty="0" smtClean="0"/>
                        <a:t>[K]</a:t>
                      </a:r>
                      <a:endParaRPr lang="en-US" dirty="0"/>
                    </a:p>
                  </a:txBody>
                  <a:tcPr/>
                </a:tc>
                <a:tc>
                  <a:txBody>
                    <a:bodyPr/>
                    <a:lstStyle/>
                    <a:p>
                      <a:pPr algn="ctr"/>
                      <a:r>
                        <a:rPr lang="en-US" dirty="0" smtClean="0"/>
                        <a:t>Energy [GeV]</a:t>
                      </a:r>
                      <a:endParaRPr lang="en-US" dirty="0"/>
                    </a:p>
                  </a:txBody>
                  <a:tcPr/>
                </a:tc>
                <a:extLst>
                  <a:ext uri="{0D108BD9-81ED-4DB2-BD59-A6C34878D82A}">
                    <a16:rowId xmlns:a16="http://schemas.microsoft.com/office/drawing/2014/main" val="912227941"/>
                  </a:ext>
                </a:extLst>
              </a:tr>
              <a:tr h="550494">
                <a:tc>
                  <a:txBody>
                    <a:bodyPr/>
                    <a:lstStyle/>
                    <a:p>
                      <a:r>
                        <a:rPr lang="en-US" dirty="0" smtClean="0"/>
                        <a:t>1</a:t>
                      </a:r>
                      <a:endParaRPr lang="en-US" dirty="0"/>
                    </a:p>
                  </a:txBody>
                  <a:tcPr anchor="ctr"/>
                </a:tc>
                <a:tc>
                  <a:txBody>
                    <a:bodyPr/>
                    <a:lstStyle/>
                    <a:p>
                      <a:pPr algn="l"/>
                      <a:r>
                        <a:rPr lang="en-US" sz="1800" dirty="0" smtClean="0"/>
                        <a:t>First crabbing, phase and voltage scan</a:t>
                      </a:r>
                      <a:endParaRPr lang="en-US" dirty="0"/>
                    </a:p>
                  </a:txBody>
                  <a:tcPr anchor="ctr"/>
                </a:tc>
                <a:tc>
                  <a:txBody>
                    <a:bodyPr/>
                    <a:lstStyle/>
                    <a:p>
                      <a:pPr algn="ctr"/>
                      <a:r>
                        <a:rPr lang="en-US" dirty="0" smtClean="0"/>
                        <a:t>0.5</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solidFill>
                            <a:srgbClr val="FF0000"/>
                          </a:solidFill>
                        </a:rPr>
                        <a:t>4.5</a:t>
                      </a:r>
                      <a:endParaRPr lang="en-US" dirty="0">
                        <a:solidFill>
                          <a:srgbClr val="FF0000"/>
                        </a:solidFill>
                      </a:endParaRPr>
                    </a:p>
                  </a:txBody>
                  <a:tcPr anchor="ctr"/>
                </a:tc>
                <a:tc>
                  <a:txBody>
                    <a:bodyPr/>
                    <a:lstStyle/>
                    <a:p>
                      <a:pPr algn="ctr"/>
                      <a:r>
                        <a:rPr lang="en-US" dirty="0" smtClean="0"/>
                        <a:t>26</a:t>
                      </a:r>
                      <a:endParaRPr lang="en-US" dirty="0"/>
                    </a:p>
                  </a:txBody>
                  <a:tcPr anchor="ctr"/>
                </a:tc>
                <a:extLst>
                  <a:ext uri="{0D108BD9-81ED-4DB2-BD59-A6C34878D82A}">
                    <a16:rowId xmlns:a16="http://schemas.microsoft.com/office/drawing/2014/main" val="2943693594"/>
                  </a:ext>
                </a:extLst>
              </a:tr>
              <a:tr h="550494">
                <a:tc>
                  <a:txBody>
                    <a:bodyPr/>
                    <a:lstStyle/>
                    <a:p>
                      <a:r>
                        <a:rPr lang="en-US" dirty="0" smtClean="0"/>
                        <a:t>2</a:t>
                      </a:r>
                      <a:endParaRPr lang="en-US" dirty="0"/>
                    </a:p>
                  </a:txBody>
                  <a:tcPr anchor="ctr"/>
                </a:tc>
                <a:tc>
                  <a:txBody>
                    <a:bodyPr/>
                    <a:lstStyle/>
                    <a:p>
                      <a:pPr algn="l"/>
                      <a:r>
                        <a:rPr lang="en-US" dirty="0" smtClean="0"/>
                        <a:t>270 GeV ramp with</a:t>
                      </a:r>
                      <a:r>
                        <a:rPr lang="en-US" baseline="0" dirty="0" smtClean="0"/>
                        <a:t> single bunch</a:t>
                      </a:r>
                      <a:endParaRPr lang="en-US" dirty="0"/>
                    </a:p>
                  </a:txBody>
                  <a:tcPr anchor="ctr"/>
                </a:tc>
                <a:tc>
                  <a:txBody>
                    <a:bodyPr/>
                    <a:lstStyle/>
                    <a:p>
                      <a:pPr algn="ctr"/>
                      <a:r>
                        <a:rPr lang="en-US" dirty="0" smtClean="0"/>
                        <a:t>1-2</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solidFill>
                            <a:srgbClr val="FF0000"/>
                          </a:solidFill>
                        </a:rPr>
                        <a:t>4.5</a:t>
                      </a:r>
                      <a:endParaRPr lang="en-US" dirty="0">
                        <a:solidFill>
                          <a:srgbClr val="FF0000"/>
                        </a:solidFill>
                      </a:endParaRPr>
                    </a:p>
                  </a:txBody>
                  <a:tcPr anchor="ctr"/>
                </a:tc>
                <a:tc>
                  <a:txBody>
                    <a:bodyPr/>
                    <a:lstStyle/>
                    <a:p>
                      <a:pPr algn="ctr"/>
                      <a:r>
                        <a:rPr lang="en-US" dirty="0" smtClean="0"/>
                        <a:t>26, 270</a:t>
                      </a:r>
                      <a:endParaRPr lang="en-US" dirty="0"/>
                    </a:p>
                  </a:txBody>
                  <a:tcPr anchor="ctr"/>
                </a:tc>
                <a:extLst>
                  <a:ext uri="{0D108BD9-81ED-4DB2-BD59-A6C34878D82A}">
                    <a16:rowId xmlns:a16="http://schemas.microsoft.com/office/drawing/2014/main" val="965198177"/>
                  </a:ext>
                </a:extLst>
              </a:tr>
              <a:tr h="550494">
                <a:tc>
                  <a:txBody>
                    <a:bodyPr/>
                    <a:lstStyle/>
                    <a:p>
                      <a:r>
                        <a:rPr lang="en-US" dirty="0" smtClean="0"/>
                        <a:t>3</a:t>
                      </a:r>
                      <a:endParaRPr lang="en-US" dirty="0"/>
                    </a:p>
                  </a:txBody>
                  <a:tcPr anchor="ctr"/>
                </a:tc>
                <a:tc>
                  <a:txBody>
                    <a:bodyPr/>
                    <a:lstStyle/>
                    <a:p>
                      <a:pPr algn="l"/>
                      <a:r>
                        <a:rPr lang="en-US" dirty="0" smtClean="0"/>
                        <a:t>Intensity ramp up</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~0.3</a:t>
                      </a:r>
                      <a:endParaRPr lang="en-US" dirty="0"/>
                    </a:p>
                  </a:txBody>
                  <a:tcPr anchor="ctr"/>
                </a:tc>
                <a:tc>
                  <a:txBody>
                    <a:bodyPr/>
                    <a:lstStyle/>
                    <a:p>
                      <a:pPr algn="ctr"/>
                      <a:r>
                        <a:rPr lang="en-US" dirty="0" smtClean="0">
                          <a:solidFill>
                            <a:srgbClr val="FF0000"/>
                          </a:solidFill>
                        </a:rPr>
                        <a:t>4.5</a:t>
                      </a:r>
                      <a:endParaRPr lang="en-US" dirty="0">
                        <a:solidFill>
                          <a:srgbClr val="FF0000"/>
                        </a:solidFill>
                      </a:endParaRPr>
                    </a:p>
                  </a:txBody>
                  <a:tcPr anchor="ctr"/>
                </a:tc>
                <a:tc>
                  <a:txBody>
                    <a:bodyPr/>
                    <a:lstStyle/>
                    <a:p>
                      <a:pPr algn="ctr"/>
                      <a:r>
                        <a:rPr lang="en-US" dirty="0" smtClean="0"/>
                        <a:t>26</a:t>
                      </a:r>
                      <a:endParaRPr lang="en-US" dirty="0"/>
                    </a:p>
                  </a:txBody>
                  <a:tcPr anchor="ctr"/>
                </a:tc>
                <a:extLst>
                  <a:ext uri="{0D108BD9-81ED-4DB2-BD59-A6C34878D82A}">
                    <a16:rowId xmlns:a16="http://schemas.microsoft.com/office/drawing/2014/main" val="446383034"/>
                  </a:ext>
                </a:extLst>
              </a:tr>
              <a:tr h="550494">
                <a:tc>
                  <a:txBody>
                    <a:bodyPr/>
                    <a:lstStyle/>
                    <a:p>
                      <a:r>
                        <a:rPr lang="en-US" dirty="0" smtClean="0"/>
                        <a:t>4</a:t>
                      </a:r>
                      <a:endParaRPr lang="en-US" dirty="0"/>
                    </a:p>
                  </a:txBody>
                  <a:tcPr anchor="ctr"/>
                </a:tc>
                <a:tc>
                  <a:txBody>
                    <a:bodyPr/>
                    <a:lstStyle/>
                    <a:p>
                      <a:pPr algn="l"/>
                      <a:r>
                        <a:rPr lang="en-US" dirty="0" smtClean="0"/>
                        <a:t>270 GeV coast</a:t>
                      </a:r>
                      <a:r>
                        <a:rPr lang="en-US" baseline="0" dirty="0" smtClean="0"/>
                        <a:t> setup</a:t>
                      </a:r>
                      <a:endParaRPr lang="en-US" dirty="0"/>
                    </a:p>
                  </a:txBody>
                  <a:tcPr anchor="ctr"/>
                </a:tc>
                <a:tc>
                  <a:txBody>
                    <a:bodyPr/>
                    <a:lstStyle/>
                    <a:p>
                      <a:pPr algn="ctr"/>
                      <a:r>
                        <a:rPr lang="en-US" dirty="0" smtClean="0"/>
                        <a:t>1.0</a:t>
                      </a:r>
                      <a:endParaRPr lang="en-US" dirty="0"/>
                    </a:p>
                  </a:txBody>
                  <a:tcPr anchor="ctr"/>
                </a:tc>
                <a:tc>
                  <a:txBody>
                    <a:bodyPr/>
                    <a:lstStyle/>
                    <a:p>
                      <a:pPr algn="ctr"/>
                      <a:r>
                        <a:rPr lang="en-US" dirty="0" smtClean="0"/>
                        <a:t>0.5</a:t>
                      </a:r>
                      <a:endParaRPr lang="en-US" dirty="0"/>
                    </a:p>
                  </a:txBody>
                  <a:tcPr anchor="ctr"/>
                </a:tc>
                <a:tc>
                  <a:txBody>
                    <a:bodyPr/>
                    <a:lstStyle/>
                    <a:p>
                      <a:pPr algn="ctr"/>
                      <a:r>
                        <a:rPr lang="en-US" dirty="0" smtClean="0"/>
                        <a:t>2.0</a:t>
                      </a:r>
                      <a:endParaRPr lang="en-US" dirty="0"/>
                    </a:p>
                  </a:txBody>
                  <a:tcPr anchor="ctr"/>
                </a:tc>
                <a:tc>
                  <a:txBody>
                    <a:bodyPr/>
                    <a:lstStyle/>
                    <a:p>
                      <a:pPr algn="ctr"/>
                      <a:r>
                        <a:rPr lang="en-US" dirty="0" smtClean="0"/>
                        <a:t>270</a:t>
                      </a:r>
                      <a:endParaRPr lang="en-US" dirty="0"/>
                    </a:p>
                  </a:txBody>
                  <a:tcPr anchor="ctr"/>
                </a:tc>
                <a:extLst>
                  <a:ext uri="{0D108BD9-81ED-4DB2-BD59-A6C34878D82A}">
                    <a16:rowId xmlns:a16="http://schemas.microsoft.com/office/drawing/2014/main" val="3911806489"/>
                  </a:ext>
                </a:extLst>
              </a:tr>
              <a:tr h="550494">
                <a:tc>
                  <a:txBody>
                    <a:bodyPr/>
                    <a:lstStyle/>
                    <a:p>
                      <a:r>
                        <a:rPr lang="en-US" dirty="0" smtClean="0"/>
                        <a:t>5</a:t>
                      </a:r>
                      <a:endParaRPr lang="en-US" dirty="0"/>
                    </a:p>
                  </a:txBody>
                  <a:tcPr anchor="ctr"/>
                </a:tc>
                <a:tc>
                  <a:txBody>
                    <a:bodyPr/>
                    <a:lstStyle/>
                    <a:p>
                      <a:pPr algn="l"/>
                      <a:r>
                        <a:rPr lang="en-US" dirty="0" smtClean="0"/>
                        <a:t>Emittance growth at 270 GeV with induced noise</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t>1.0</a:t>
                      </a:r>
                      <a:endParaRPr lang="en-US" dirty="0"/>
                    </a:p>
                  </a:txBody>
                  <a:tcPr anchor="ctr"/>
                </a:tc>
                <a:tc>
                  <a:txBody>
                    <a:bodyPr/>
                    <a:lstStyle/>
                    <a:p>
                      <a:pPr algn="ctr"/>
                      <a:r>
                        <a:rPr lang="en-US" dirty="0" smtClean="0"/>
                        <a:t>2.0</a:t>
                      </a:r>
                      <a:endParaRPr lang="en-US" dirty="0"/>
                    </a:p>
                  </a:txBody>
                  <a:tcPr anchor="ctr"/>
                </a:tc>
                <a:tc>
                  <a:txBody>
                    <a:bodyPr/>
                    <a:lstStyle/>
                    <a:p>
                      <a:pPr algn="ctr"/>
                      <a:r>
                        <a:rPr lang="en-US" dirty="0" smtClean="0"/>
                        <a:t>270</a:t>
                      </a:r>
                      <a:endParaRPr lang="en-US" dirty="0"/>
                    </a:p>
                  </a:txBody>
                  <a:tcPr anchor="ctr"/>
                </a:tc>
                <a:extLst>
                  <a:ext uri="{0D108BD9-81ED-4DB2-BD59-A6C34878D82A}">
                    <a16:rowId xmlns:a16="http://schemas.microsoft.com/office/drawing/2014/main" val="198860714"/>
                  </a:ext>
                </a:extLst>
              </a:tr>
              <a:tr h="550494">
                <a:tc>
                  <a:txBody>
                    <a:bodyPr/>
                    <a:lstStyle/>
                    <a:p>
                      <a:r>
                        <a:rPr lang="en-US" dirty="0" smtClean="0"/>
                        <a:t>6</a:t>
                      </a:r>
                      <a:endParaRPr lang="en-US" dirty="0"/>
                    </a:p>
                  </a:txBody>
                  <a:tcPr anchor="ctr"/>
                </a:tc>
                <a:tc>
                  <a:txBody>
                    <a:bodyPr/>
                    <a:lstStyle/>
                    <a:p>
                      <a:pPr algn="l"/>
                      <a:r>
                        <a:rPr lang="en-US" dirty="0" smtClean="0"/>
                        <a:t>Intensity</a:t>
                      </a:r>
                      <a:r>
                        <a:rPr lang="en-US" baseline="0" dirty="0" smtClean="0"/>
                        <a:t> ramp up to 4-batches</a:t>
                      </a:r>
                      <a:endParaRPr lang="en-US" dirty="0"/>
                    </a:p>
                  </a:txBody>
                  <a:tcPr anchor="ctr"/>
                </a:tc>
                <a:tc>
                  <a:txBody>
                    <a:bodyPr/>
                    <a:lstStyle/>
                    <a:p>
                      <a:pPr algn="ctr"/>
                      <a:r>
                        <a:rPr lang="en-US" dirty="0" smtClean="0"/>
                        <a:t>-</a:t>
                      </a:r>
                      <a:endParaRPr lang="en-US" dirty="0"/>
                    </a:p>
                  </a:txBody>
                  <a:tcPr anchor="ctr"/>
                </a:tc>
                <a:tc>
                  <a:txBody>
                    <a:bodyPr/>
                    <a:lstStyle/>
                    <a:p>
                      <a:pPr algn="ctr"/>
                      <a:r>
                        <a:rPr lang="en-US" dirty="0" smtClean="0"/>
                        <a:t>1.0-1.5</a:t>
                      </a:r>
                      <a:endParaRPr lang="en-US" dirty="0"/>
                    </a:p>
                  </a:txBody>
                  <a:tcPr anchor="ctr"/>
                </a:tc>
                <a:tc>
                  <a:txBody>
                    <a:bodyPr/>
                    <a:lstStyle/>
                    <a:p>
                      <a:pPr algn="ctr"/>
                      <a:r>
                        <a:rPr lang="en-US" dirty="0" smtClean="0"/>
                        <a:t>2.0</a:t>
                      </a:r>
                      <a:endParaRPr lang="en-US" dirty="0"/>
                    </a:p>
                  </a:txBody>
                  <a:tcPr anchor="ctr"/>
                </a:tc>
                <a:tc>
                  <a:txBody>
                    <a:bodyPr/>
                    <a:lstStyle/>
                    <a:p>
                      <a:pPr algn="ctr"/>
                      <a:r>
                        <a:rPr lang="en-US" dirty="0" smtClean="0"/>
                        <a:t>26</a:t>
                      </a:r>
                      <a:endParaRPr lang="en-US" dirty="0"/>
                    </a:p>
                  </a:txBody>
                  <a:tcPr anchor="ctr"/>
                </a:tc>
                <a:extLst>
                  <a:ext uri="{0D108BD9-81ED-4DB2-BD59-A6C34878D82A}">
                    <a16:rowId xmlns:a16="http://schemas.microsoft.com/office/drawing/2014/main" val="3377736058"/>
                  </a:ext>
                </a:extLst>
              </a:tr>
              <a:tr h="550494">
                <a:tc>
                  <a:txBody>
                    <a:bodyPr/>
                    <a:lstStyle/>
                    <a:p>
                      <a:r>
                        <a:rPr lang="en-US" sz="1800" kern="1200" dirty="0" smtClean="0">
                          <a:solidFill>
                            <a:schemeClr val="dk1"/>
                          </a:solidFill>
                          <a:latin typeface="+mn-lt"/>
                          <a:ea typeface="+mn-ea"/>
                          <a:cs typeface="+mn-cs"/>
                        </a:rPr>
                        <a:t>7</a:t>
                      </a:r>
                      <a:endParaRPr lang="en-US" sz="1800" kern="1200" dirty="0">
                        <a:solidFill>
                          <a:schemeClr val="dk1"/>
                        </a:solidFill>
                        <a:latin typeface="+mn-lt"/>
                        <a:ea typeface="+mn-ea"/>
                        <a:cs typeface="+mn-cs"/>
                      </a:endParaRPr>
                    </a:p>
                  </a:txBody>
                  <a:tcPr anchor="ctr"/>
                </a:tc>
                <a:tc>
                  <a:txBody>
                    <a:bodyPr/>
                    <a:lstStyle/>
                    <a:p>
                      <a:pPr algn="l"/>
                      <a:r>
                        <a:rPr lang="en-US" sz="1800" kern="1200" dirty="0" smtClean="0">
                          <a:solidFill>
                            <a:schemeClr val="dk1"/>
                          </a:solidFill>
                          <a:latin typeface="+mn-lt"/>
                          <a:ea typeface="+mn-ea"/>
                          <a:cs typeface="+mn-cs"/>
                        </a:rPr>
                        <a:t>Intensity/Energy ramp up</a:t>
                      </a:r>
                      <a:endParaRPr lang="en-US" sz="1800" kern="1200" dirty="0">
                        <a:solidFill>
                          <a:schemeClr val="dk1"/>
                        </a:solidFill>
                        <a:latin typeface="+mn-lt"/>
                        <a:ea typeface="+mn-ea"/>
                        <a:cs typeface="+mn-cs"/>
                      </a:endParaRPr>
                    </a:p>
                  </a:txBody>
                  <a:tcPr anchor="ctr"/>
                </a:tc>
                <a:tc>
                  <a:txBody>
                    <a:bodyPr/>
                    <a:lstStyle/>
                    <a:p>
                      <a:pPr algn="ctr"/>
                      <a:r>
                        <a:rPr lang="en-US" sz="1800" kern="1200" dirty="0" smtClean="0">
                          <a:solidFill>
                            <a:schemeClr val="dk1"/>
                          </a:solidFill>
                          <a:latin typeface="+mn-lt"/>
                          <a:ea typeface="+mn-ea"/>
                          <a:cs typeface="+mn-cs"/>
                        </a:rPr>
                        <a:t>1.0</a:t>
                      </a:r>
                      <a:endParaRPr lang="en-US" sz="1800" kern="1200" dirty="0">
                        <a:solidFill>
                          <a:schemeClr val="dk1"/>
                        </a:solidFill>
                        <a:latin typeface="+mn-lt"/>
                        <a:ea typeface="+mn-ea"/>
                        <a:cs typeface="+mn-cs"/>
                      </a:endParaRPr>
                    </a:p>
                  </a:txBody>
                  <a:tcPr anchor="ctr"/>
                </a:tc>
                <a:tc>
                  <a:txBody>
                    <a:bodyPr/>
                    <a:lstStyle/>
                    <a:p>
                      <a:pPr algn="ctr"/>
                      <a:r>
                        <a:rPr lang="en-US" sz="1800" kern="1200" dirty="0" smtClean="0">
                          <a:solidFill>
                            <a:schemeClr val="dk1"/>
                          </a:solidFill>
                          <a:latin typeface="+mn-lt"/>
                          <a:ea typeface="+mn-ea"/>
                          <a:cs typeface="+mn-cs"/>
                        </a:rPr>
                        <a:t>1.0</a:t>
                      </a:r>
                      <a:endParaRPr lang="en-US" sz="1800" kern="1200" dirty="0">
                        <a:solidFill>
                          <a:schemeClr val="dk1"/>
                        </a:solidFill>
                        <a:latin typeface="+mn-lt"/>
                        <a:ea typeface="+mn-ea"/>
                        <a:cs typeface="+mn-cs"/>
                      </a:endParaRPr>
                    </a:p>
                  </a:txBody>
                  <a:tcPr anchor="ctr"/>
                </a:tc>
                <a:tc>
                  <a:txBody>
                    <a:bodyPr/>
                    <a:lstStyle/>
                    <a:p>
                      <a:pPr algn="ctr"/>
                      <a:r>
                        <a:rPr lang="en-US" sz="1800" kern="1200" dirty="0" smtClean="0">
                          <a:solidFill>
                            <a:schemeClr val="dk1"/>
                          </a:solidFill>
                          <a:latin typeface="+mn-lt"/>
                          <a:ea typeface="+mn-ea"/>
                          <a:cs typeface="+mn-cs"/>
                        </a:rPr>
                        <a:t>2.0</a:t>
                      </a:r>
                      <a:endParaRPr lang="en-US" sz="1800" kern="1200" dirty="0">
                        <a:solidFill>
                          <a:schemeClr val="dk1"/>
                        </a:solidFill>
                        <a:latin typeface="+mn-lt"/>
                        <a:ea typeface="+mn-ea"/>
                        <a:cs typeface="+mn-cs"/>
                      </a:endParaRPr>
                    </a:p>
                  </a:txBody>
                  <a:tcPr anchor="ctr"/>
                </a:tc>
                <a:tc>
                  <a:txBody>
                    <a:bodyPr/>
                    <a:lstStyle/>
                    <a:p>
                      <a:pPr algn="ctr"/>
                      <a:r>
                        <a:rPr lang="en-US" sz="1800" kern="1200" dirty="0" smtClean="0">
                          <a:solidFill>
                            <a:schemeClr val="dk1"/>
                          </a:solidFill>
                          <a:latin typeface="+mn-lt"/>
                          <a:ea typeface="+mn-ea"/>
                          <a:cs typeface="+mn-cs"/>
                        </a:rPr>
                        <a:t>26, 270</a:t>
                      </a:r>
                      <a:endParaRPr 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val="2433751288"/>
                  </a:ext>
                </a:extLst>
              </a:tr>
            </a:tbl>
          </a:graphicData>
        </a:graphic>
      </p:graphicFrame>
      <p:sp>
        <p:nvSpPr>
          <p:cNvPr id="4" name="TextBox 3"/>
          <p:cNvSpPr txBox="1"/>
          <p:nvPr/>
        </p:nvSpPr>
        <p:spPr>
          <a:xfrm>
            <a:off x="7595219" y="548262"/>
            <a:ext cx="2996333" cy="307777"/>
          </a:xfrm>
          <a:prstGeom prst="rect">
            <a:avLst/>
          </a:prstGeom>
          <a:noFill/>
        </p:spPr>
        <p:txBody>
          <a:bodyPr wrap="none" rtlCol="0">
            <a:spAutoFit/>
          </a:bodyPr>
          <a:lstStyle/>
          <a:p>
            <a:pPr defTabSz="457200"/>
            <a:r>
              <a:rPr lang="en-US" sz="1400" b="1" dirty="0">
                <a:solidFill>
                  <a:srgbClr val="FF0000"/>
                </a:solidFill>
                <a:latin typeface="Arial"/>
              </a:rPr>
              <a:t>* Operating temp is 2K, V=3.4 MV</a:t>
            </a:r>
            <a:endParaRPr lang="en-US" sz="1400" b="1" dirty="0">
              <a:solidFill>
                <a:srgbClr val="FF0000"/>
              </a:solidFill>
              <a:latin typeface="Arial"/>
            </a:endParaRPr>
          </a:p>
        </p:txBody>
      </p:sp>
      <p:sp>
        <p:nvSpPr>
          <p:cNvPr id="8" name="TextBox 7"/>
          <p:cNvSpPr txBox="1"/>
          <p:nvPr/>
        </p:nvSpPr>
        <p:spPr>
          <a:xfrm>
            <a:off x="3756779" y="6203711"/>
            <a:ext cx="5857694" cy="338554"/>
          </a:xfrm>
          <a:prstGeom prst="rect">
            <a:avLst/>
          </a:prstGeom>
          <a:noFill/>
        </p:spPr>
        <p:txBody>
          <a:bodyPr wrap="none" rtlCol="0">
            <a:spAutoFit/>
          </a:bodyPr>
          <a:lstStyle/>
          <a:p>
            <a:pPr defTabSz="457200"/>
            <a:r>
              <a:rPr lang="en-US" sz="1600" dirty="0">
                <a:solidFill>
                  <a:prstClr val="black"/>
                </a:solidFill>
                <a:latin typeface="Arial"/>
              </a:rPr>
              <a:t>10 MDs: 2 for cycle and table setup, 1 lost due to cavity issues</a:t>
            </a:r>
            <a:endParaRPr lang="en-US" sz="1600" dirty="0">
              <a:solidFill>
                <a:prstClr val="black"/>
              </a:solidFill>
              <a:latin typeface="Arial"/>
            </a:endParaRPr>
          </a:p>
        </p:txBody>
      </p:sp>
      <p:sp>
        <p:nvSpPr>
          <p:cNvPr id="5" name="Footer Placeholder 4"/>
          <p:cNvSpPr>
            <a:spLocks noGrp="1"/>
          </p:cNvSpPr>
          <p:nvPr>
            <p:ph type="ftr" sz="quarter" idx="11"/>
          </p:nvPr>
        </p:nvSpPr>
        <p:spPr/>
        <p:txBody>
          <a:bodyPr/>
          <a:lstStyle/>
          <a:p>
            <a:pPr defTabSz="457200"/>
            <a:r>
              <a:rPr lang="en-US">
                <a:solidFill>
                  <a:srgbClr val="64BCD9"/>
                </a:solidFill>
                <a:latin typeface="Arial"/>
              </a:rPr>
              <a:t>First Beam Dynamics Results with Crab Cavities - Lee Carver</a:t>
            </a:r>
            <a:endParaRPr lang="en-GB">
              <a:solidFill>
                <a:srgbClr val="64BCD9"/>
              </a:solidFill>
              <a:latin typeface="Arial"/>
            </a:endParaRPr>
          </a:p>
        </p:txBody>
      </p:sp>
      <p:sp>
        <p:nvSpPr>
          <p:cNvPr id="6" name="Slide Number Placeholder 5"/>
          <p:cNvSpPr>
            <a:spLocks noGrp="1"/>
          </p:cNvSpPr>
          <p:nvPr>
            <p:ph type="sldNum" sz="quarter" idx="12"/>
          </p:nvPr>
        </p:nvSpPr>
        <p:spPr/>
        <p:txBody>
          <a:bodyPr/>
          <a:lstStyle/>
          <a:p>
            <a:pPr defTabSz="457200"/>
            <a:fld id="{BFDCA1C4-9514-7B4F-976F-D92F7E296653}" type="slidenum">
              <a:rPr lang="fr-FR">
                <a:solidFill>
                  <a:srgbClr val="64BCD9"/>
                </a:solidFill>
                <a:latin typeface="Arial"/>
              </a:rPr>
              <a:pPr defTabSz="457200"/>
              <a:t>18</a:t>
            </a:fld>
            <a:endParaRPr lang="fr-FR">
              <a:solidFill>
                <a:srgbClr val="64BCD9"/>
              </a:solidFill>
              <a:latin typeface="Arial"/>
            </a:endParaRPr>
          </a:p>
        </p:txBody>
      </p:sp>
    </p:spTree>
    <p:extLst>
      <p:ext uri="{BB962C8B-B14F-4D97-AF65-F5344CB8AC3E}">
        <p14:creationId xmlns:p14="http://schemas.microsoft.com/office/powerpoint/2010/main" val="729558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Transparency</a:t>
            </a:r>
            <a:endParaRPr lang="en-GB" dirty="0"/>
          </a:p>
        </p:txBody>
      </p:sp>
      <p:sp>
        <p:nvSpPr>
          <p:cNvPr id="3" name="Content Placeholder 2"/>
          <p:cNvSpPr>
            <a:spLocks noGrp="1"/>
          </p:cNvSpPr>
          <p:nvPr>
            <p:ph idx="1"/>
          </p:nvPr>
        </p:nvSpPr>
        <p:spPr>
          <a:xfrm>
            <a:off x="2136000" y="898300"/>
            <a:ext cx="7920000" cy="4406393"/>
          </a:xfrm>
        </p:spPr>
        <p:txBody>
          <a:bodyPr>
            <a:normAutofit/>
          </a:bodyPr>
          <a:lstStyle/>
          <a:p>
            <a:r>
              <a:rPr lang="en-US" sz="1800" dirty="0">
                <a:latin typeface="Arial" panose="020B0604020202020204" pitchFamily="34" charset="0"/>
                <a:cs typeface="Arial" panose="020B0604020202020204" pitchFamily="34" charset="0"/>
              </a:rPr>
              <a:t>For a period during MD7 (17/10/2018 ~10:30 – 11:30) we had both cavities with feedback and tuning loops operational at 2K pulsing with 1MV per cavity.</a:t>
            </a:r>
          </a:p>
          <a:p>
            <a:r>
              <a:rPr lang="en-US" sz="1800" dirty="0">
                <a:latin typeface="Arial" panose="020B0604020202020204" pitchFamily="34" charset="0"/>
                <a:cs typeface="Arial" panose="020B0604020202020204" pitchFamily="34" charset="0"/>
              </a:rPr>
              <a:t>Set both cavities individually to approximate crabbing phase. </a:t>
            </a:r>
          </a:p>
          <a:p>
            <a:r>
              <a:rPr lang="en-US" sz="1800" dirty="0">
                <a:latin typeface="Arial" panose="020B0604020202020204" pitchFamily="34" charset="0"/>
                <a:cs typeface="Arial" panose="020B0604020202020204" pitchFamily="34" charset="0"/>
              </a:rPr>
              <a:t>Set them in anti-phase and try to fine tune the phases (minimum step size 5 </a:t>
            </a:r>
            <a:r>
              <a:rPr lang="en-US" sz="1800" dirty="0" err="1">
                <a:latin typeface="Arial" panose="020B0604020202020204" pitchFamily="34" charset="0"/>
                <a:cs typeface="Arial" panose="020B0604020202020204" pitchFamily="34" charset="0"/>
              </a:rPr>
              <a:t>deg</a:t>
            </a:r>
            <a:r>
              <a:rPr lang="en-US" sz="1800" dirty="0">
                <a:latin typeface="Arial" panose="020B0604020202020204" pitchFamily="34" charset="0"/>
                <a:cs typeface="Arial" panose="020B0604020202020204" pitchFamily="34" charset="0"/>
              </a:rPr>
              <a:t>) to minimize the observed crabbing.</a:t>
            </a:r>
          </a:p>
          <a:p>
            <a:r>
              <a:rPr lang="en-US" sz="1800" dirty="0">
                <a:latin typeface="Arial" panose="020B0604020202020204" pitchFamily="34" charset="0"/>
                <a:cs typeface="Arial" panose="020B0604020202020204" pitchFamily="34" charset="0"/>
              </a:rPr>
              <a:t>Lowest measured crabbing amplitude was ~60kV (with 1MV per cavity).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00"/>
            <a:fld id="{BFDCA1C4-9514-7B4F-976F-D92F7E296653}" type="slidenum">
              <a:rPr lang="fr-FR">
                <a:solidFill>
                  <a:srgbClr val="64BCD9"/>
                </a:solidFill>
                <a:latin typeface="Arial"/>
              </a:rPr>
              <a:pPr defTabSz="457200"/>
              <a:t>19</a:t>
            </a:fld>
            <a:endParaRPr lang="fr-FR">
              <a:solidFill>
                <a:srgbClr val="64BCD9"/>
              </a:solidFill>
              <a:latin typeface="Arial"/>
            </a:endParaRPr>
          </a:p>
        </p:txBody>
      </p:sp>
      <p:sp>
        <p:nvSpPr>
          <p:cNvPr id="9" name="Rectangle 1"/>
          <p:cNvSpPr>
            <a:spLocks noChangeArrowheads="1"/>
          </p:cNvSpPr>
          <p:nvPr/>
        </p:nvSpPr>
        <p:spPr bwMode="auto">
          <a:xfrm>
            <a:off x="3128964" y="1733462"/>
            <a:ext cx="1847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984" y="3010758"/>
            <a:ext cx="4601308" cy="27607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102" y="3193926"/>
            <a:ext cx="3499346" cy="2624509"/>
          </a:xfrm>
          <a:prstGeom prst="rect">
            <a:avLst/>
          </a:prstGeom>
        </p:spPr>
      </p:pic>
      <p:sp>
        <p:nvSpPr>
          <p:cNvPr id="5" name="Footer Placeholder 4"/>
          <p:cNvSpPr>
            <a:spLocks noGrp="1"/>
          </p:cNvSpPr>
          <p:nvPr>
            <p:ph type="ftr" sz="quarter" idx="11"/>
          </p:nvPr>
        </p:nvSpPr>
        <p:spPr/>
        <p:txBody>
          <a:bodyPr/>
          <a:lstStyle/>
          <a:p>
            <a:pPr defTabSz="457200"/>
            <a:r>
              <a:rPr lang="en-US">
                <a:solidFill>
                  <a:srgbClr val="64BCD9"/>
                </a:solidFill>
                <a:latin typeface="Arial"/>
              </a:rPr>
              <a:t>First Beam Dynamics Results with Crab Cavities - Lee Carver</a:t>
            </a:r>
            <a:endParaRPr lang="en-GB">
              <a:solidFill>
                <a:srgbClr val="64BCD9"/>
              </a:solidFill>
              <a:latin typeface="Arial"/>
            </a:endParaRPr>
          </a:p>
        </p:txBody>
      </p:sp>
    </p:spTree>
    <p:extLst>
      <p:ext uri="{BB962C8B-B14F-4D97-AF65-F5344CB8AC3E}">
        <p14:creationId xmlns:p14="http://schemas.microsoft.com/office/powerpoint/2010/main" val="1870407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Group 4: IR/Detector/IR Magnets</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5" name="Picture 4"/>
          <p:cNvPicPr>
            <a:picLocks noChangeAspect="1"/>
          </p:cNvPicPr>
          <p:nvPr/>
        </p:nvPicPr>
        <p:blipFill>
          <a:blip r:embed="rId2"/>
          <a:stretch>
            <a:fillRect/>
          </a:stretch>
        </p:blipFill>
        <p:spPr>
          <a:xfrm>
            <a:off x="167191" y="1145618"/>
            <a:ext cx="5305425" cy="3609975"/>
          </a:xfrm>
          <a:prstGeom prst="rect">
            <a:avLst/>
          </a:prstGeom>
        </p:spPr>
      </p:pic>
      <p:pic>
        <p:nvPicPr>
          <p:cNvPr id="7" name="Picture 6"/>
          <p:cNvPicPr>
            <a:picLocks noChangeAspect="1"/>
          </p:cNvPicPr>
          <p:nvPr/>
        </p:nvPicPr>
        <p:blipFill>
          <a:blip r:embed="rId3"/>
          <a:stretch>
            <a:fillRect/>
          </a:stretch>
        </p:blipFill>
        <p:spPr>
          <a:xfrm>
            <a:off x="6095999" y="1145618"/>
            <a:ext cx="5305425" cy="3962400"/>
          </a:xfrm>
          <a:prstGeom prst="rect">
            <a:avLst/>
          </a:prstGeom>
        </p:spPr>
      </p:pic>
    </p:spTree>
    <p:extLst>
      <p:ext uri="{BB962C8B-B14F-4D97-AF65-F5344CB8AC3E}">
        <p14:creationId xmlns:p14="http://schemas.microsoft.com/office/powerpoint/2010/main" val="2653845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6782" y="1368304"/>
            <a:ext cx="5142535" cy="3856901"/>
          </a:xfrm>
          <a:prstGeom prst="rect">
            <a:avLst/>
          </a:prstGeom>
        </p:spPr>
      </p:pic>
      <p:sp>
        <p:nvSpPr>
          <p:cNvPr id="6" name="TextBox 5"/>
          <p:cNvSpPr txBox="1"/>
          <p:nvPr/>
        </p:nvSpPr>
        <p:spPr>
          <a:xfrm>
            <a:off x="2806687" y="5475309"/>
            <a:ext cx="3672408" cy="461665"/>
          </a:xfrm>
          <a:prstGeom prst="rect">
            <a:avLst/>
          </a:prstGeom>
          <a:noFill/>
          <a:ln>
            <a:noFill/>
          </a:ln>
        </p:spPr>
        <p:txBody>
          <a:bodyPr wrap="square" rtlCol="0">
            <a:spAutoFit/>
          </a:bodyPr>
          <a:lstStyle/>
          <a:p>
            <a:pPr defTabSz="457200"/>
            <a:r>
              <a:rPr lang="en-US" sz="1200" dirty="0">
                <a:solidFill>
                  <a:prstClr val="black"/>
                </a:solidFill>
                <a:latin typeface="Arial"/>
              </a:rPr>
              <a:t>Measured (Wire Scan) and </a:t>
            </a:r>
            <a:r>
              <a:rPr lang="en-US" sz="1200" dirty="0">
                <a:solidFill>
                  <a:prstClr val="black"/>
                </a:solidFill>
                <a:latin typeface="Arial"/>
              </a:rPr>
              <a:t>calculated during </a:t>
            </a:r>
            <a:r>
              <a:rPr lang="en-US" sz="1200" dirty="0">
                <a:solidFill>
                  <a:prstClr val="black"/>
                </a:solidFill>
                <a:latin typeface="Arial"/>
              </a:rPr>
              <a:t>the coasts with different noise levels. </a:t>
            </a:r>
            <a:endParaRPr lang="en-GB" sz="1200" dirty="0">
              <a:solidFill>
                <a:prstClr val="black"/>
              </a:solidFill>
              <a:latin typeface="Arial"/>
            </a:endParaRPr>
          </a:p>
        </p:txBody>
      </p:sp>
      <p:sp>
        <p:nvSpPr>
          <p:cNvPr id="8" name="Content Placeholder 5"/>
          <p:cNvSpPr>
            <a:spLocks noGrp="1"/>
          </p:cNvSpPr>
          <p:nvPr>
            <p:ph idx="1"/>
          </p:nvPr>
        </p:nvSpPr>
        <p:spPr>
          <a:xfrm>
            <a:off x="6742501" y="1684475"/>
            <a:ext cx="3925500" cy="4094156"/>
          </a:xfrm>
          <a:solidFill>
            <a:schemeClr val="bg1"/>
          </a:solidFill>
        </p:spPr>
        <p:txBody>
          <a:bodyPr>
            <a:normAutofit/>
          </a:bodyPr>
          <a:lstStyle/>
          <a:p>
            <a:r>
              <a:rPr lang="en-GB" sz="1600" dirty="0"/>
              <a:t>The x-axis is the Phase Noise PSD. Although always smaller, the Amplitude Noise PSD varied during the successive coasts. This explains the different calculated values for very similar Phase Noise PSD, and may partly explain the different measured emittance growth.</a:t>
            </a:r>
          </a:p>
          <a:p>
            <a:pPr marL="0" indent="0">
              <a:buNone/>
            </a:pPr>
            <a:endParaRPr lang="en-GB" sz="1600" dirty="0"/>
          </a:p>
          <a:p>
            <a:r>
              <a:rPr lang="en-GB" sz="1600" dirty="0"/>
              <a:t>The calculations over-estimate the growth by factor </a:t>
            </a:r>
            <a:r>
              <a:rPr lang="en-GB" sz="1600" dirty="0"/>
              <a:t>2-4</a:t>
            </a:r>
          </a:p>
        </p:txBody>
      </p:sp>
      <p:sp>
        <p:nvSpPr>
          <p:cNvPr id="13" name="Title 1"/>
          <p:cNvSpPr>
            <a:spLocks noGrp="1"/>
          </p:cNvSpPr>
          <p:nvPr>
            <p:ph type="title"/>
          </p:nvPr>
        </p:nvSpPr>
        <p:spPr>
          <a:xfrm>
            <a:off x="2136000" y="180000"/>
            <a:ext cx="7920000" cy="720000"/>
          </a:xfrm>
        </p:spPr>
        <p:txBody>
          <a:bodyPr/>
          <a:lstStyle/>
          <a:p>
            <a:r>
              <a:rPr lang="en-GB" dirty="0" smtClean="0"/>
              <a:t>Results</a:t>
            </a:r>
            <a:endParaRPr lang="en-GB" dirty="0"/>
          </a:p>
        </p:txBody>
      </p:sp>
      <p:sp>
        <p:nvSpPr>
          <p:cNvPr id="2" name="Footer Placeholder 1"/>
          <p:cNvSpPr>
            <a:spLocks noGrp="1"/>
          </p:cNvSpPr>
          <p:nvPr>
            <p:ph type="ftr" sz="quarter" idx="11"/>
          </p:nvPr>
        </p:nvSpPr>
        <p:spPr/>
        <p:txBody>
          <a:bodyPr/>
          <a:lstStyle/>
          <a:p>
            <a:pPr defTabSz="457200"/>
            <a:r>
              <a:rPr lang="en-US">
                <a:solidFill>
                  <a:srgbClr val="64BCD9"/>
                </a:solidFill>
                <a:latin typeface="Arial"/>
              </a:rPr>
              <a:t>First Beam Dynamics Results with Crab Cavities - Lee Carver</a:t>
            </a:r>
            <a:endParaRPr lang="en-GB">
              <a:solidFill>
                <a:srgbClr val="64BCD9"/>
              </a:solidFill>
              <a:latin typeface="Arial"/>
            </a:endParaRPr>
          </a:p>
        </p:txBody>
      </p:sp>
      <p:sp>
        <p:nvSpPr>
          <p:cNvPr id="3" name="Slide Number Placeholder 2"/>
          <p:cNvSpPr>
            <a:spLocks noGrp="1"/>
          </p:cNvSpPr>
          <p:nvPr>
            <p:ph type="sldNum" sz="quarter" idx="12"/>
          </p:nvPr>
        </p:nvSpPr>
        <p:spPr/>
        <p:txBody>
          <a:bodyPr/>
          <a:lstStyle/>
          <a:p>
            <a:pPr defTabSz="457200"/>
            <a:fld id="{BFDCA1C4-9514-7B4F-976F-D92F7E296653}" type="slidenum">
              <a:rPr lang="fr-FR">
                <a:solidFill>
                  <a:srgbClr val="64BCD9"/>
                </a:solidFill>
                <a:latin typeface="Arial"/>
              </a:rPr>
              <a:pPr defTabSz="457200"/>
              <a:t>20</a:t>
            </a:fld>
            <a:endParaRPr lang="fr-FR">
              <a:solidFill>
                <a:srgbClr val="64BCD9"/>
              </a:solidFill>
              <a:latin typeface="Arial"/>
            </a:endParaRPr>
          </a:p>
        </p:txBody>
      </p:sp>
    </p:spTree>
    <p:extLst>
      <p:ext uri="{BB962C8B-B14F-4D97-AF65-F5344CB8AC3E}">
        <p14:creationId xmlns:p14="http://schemas.microsoft.com/office/powerpoint/2010/main" val="20126737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Magnet Design – Ion Magnet Parameters</a:t>
            </a:r>
            <a:endParaRPr lang="en-US" dirty="0"/>
          </a:p>
        </p:txBody>
      </p:sp>
      <p:sp>
        <p:nvSpPr>
          <p:cNvPr id="21" name="Content Placeholder 20"/>
          <p:cNvSpPr>
            <a:spLocks noGrp="1"/>
          </p:cNvSpPr>
          <p:nvPr>
            <p:ph idx="1"/>
          </p:nvPr>
        </p:nvSpPr>
        <p:spPr>
          <a:xfrm>
            <a:off x="221061" y="966055"/>
            <a:ext cx="3221853" cy="5381694"/>
          </a:xfrm>
          <a:solidFill>
            <a:schemeClr val="bg1"/>
          </a:solidFill>
        </p:spPr>
        <p:txBody>
          <a:bodyPr>
            <a:normAutofit fontScale="92500"/>
          </a:bodyPr>
          <a:lstStyle/>
          <a:p>
            <a:r>
              <a:rPr lang="en-US" sz="2400" dirty="0" smtClean="0"/>
              <a:t>All FFQ magnets are NbTi</a:t>
            </a:r>
          </a:p>
          <a:p>
            <a:r>
              <a:rPr lang="en-US" sz="2400" dirty="0" smtClean="0"/>
              <a:t>Ion FFQ lengths have been increased for 200 GeV</a:t>
            </a:r>
          </a:p>
          <a:p>
            <a:r>
              <a:rPr lang="en-US" sz="2400" dirty="0" smtClean="0"/>
              <a:t>3 downstream magnets are most challenging due to aperture size</a:t>
            </a:r>
          </a:p>
          <a:p>
            <a:r>
              <a:rPr lang="en-US" sz="2400" dirty="0" smtClean="0"/>
              <a:t>Four </a:t>
            </a:r>
            <a:r>
              <a:rPr lang="en-US" sz="2400" dirty="0"/>
              <a:t>skew </a:t>
            </a:r>
            <a:r>
              <a:rPr lang="en-US" sz="2400" dirty="0" smtClean="0"/>
              <a:t>quadrupoles in the upstream and downstream lines, </a:t>
            </a:r>
            <a:r>
              <a:rPr lang="en-US" sz="2400" dirty="0"/>
              <a:t>t</a:t>
            </a:r>
            <a:r>
              <a:rPr lang="en-US" sz="2400" dirty="0" smtClean="0"/>
              <a:t>wo are nested with the FFQ quadrupoles.</a:t>
            </a:r>
            <a:endParaRPr lang="en-US" sz="2400" dirty="0"/>
          </a:p>
          <a:p>
            <a:endParaRPr lang="en-US" dirty="0"/>
          </a:p>
        </p:txBody>
      </p:sp>
      <p:pic>
        <p:nvPicPr>
          <p:cNvPr id="4" name="Picture 3"/>
          <p:cNvPicPr>
            <a:picLocks noChangeAspect="1"/>
          </p:cNvPicPr>
          <p:nvPr/>
        </p:nvPicPr>
        <p:blipFill>
          <a:blip r:embed="rId3"/>
          <a:stretch>
            <a:fillRect/>
          </a:stretch>
        </p:blipFill>
        <p:spPr>
          <a:xfrm>
            <a:off x="3536831" y="966055"/>
            <a:ext cx="8468076" cy="5152805"/>
          </a:xfrm>
          <a:prstGeom prst="rect">
            <a:avLst/>
          </a:prstGeom>
        </p:spPr>
      </p:pic>
      <p:sp>
        <p:nvSpPr>
          <p:cNvPr id="5" name="Slide Number Placeholder 5"/>
          <p:cNvSpPr>
            <a:spLocks noGrp="1"/>
          </p:cNvSpPr>
          <p:nvPr>
            <p:ph type="sldNum" sz="quarter" idx="12"/>
          </p:nvPr>
        </p:nvSpPr>
        <p:spPr>
          <a:xfrm>
            <a:off x="6166502" y="6467336"/>
            <a:ext cx="714877" cy="30336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6702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smtClean="0">
                <a:solidFill>
                  <a:schemeClr val="tx1"/>
                </a:solidFill>
              </a:rPr>
              <a:t>Mark Wiseman</a:t>
            </a:r>
          </a:p>
          <a:p>
            <a:pPr algn="r"/>
            <a:r>
              <a:rPr lang="en-US" sz="1600" b="1" dirty="0" smtClean="0">
                <a:solidFill>
                  <a:schemeClr val="tx1"/>
                </a:solidFill>
              </a:rPr>
              <a:t>Tim Michalski</a:t>
            </a:r>
            <a:endParaRPr lang="en-US" sz="1600" b="1" dirty="0">
              <a:solidFill>
                <a:schemeClr val="tx1"/>
              </a:solidFill>
            </a:endParaRPr>
          </a:p>
        </p:txBody>
      </p:sp>
    </p:spTree>
    <p:extLst>
      <p:ext uri="{BB962C8B-B14F-4D97-AF65-F5344CB8AC3E}">
        <p14:creationId xmlns:p14="http://schemas.microsoft.com/office/powerpoint/2010/main" val="12774444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Magnet Design – </a:t>
            </a:r>
            <a:r>
              <a:rPr lang="en-US" dirty="0"/>
              <a:t>Electron </a:t>
            </a:r>
            <a:r>
              <a:rPr lang="en-US" dirty="0" smtClean="0"/>
              <a:t>Magnet Parameters</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19632"/>
          <a:stretch/>
        </p:blipFill>
        <p:spPr>
          <a:xfrm>
            <a:off x="1055662" y="2575560"/>
            <a:ext cx="9998296" cy="3337798"/>
          </a:xfrm>
          <a:prstGeom prst="rect">
            <a:avLst/>
          </a:prstGeom>
        </p:spPr>
      </p:pic>
      <p:sp>
        <p:nvSpPr>
          <p:cNvPr id="6" name="Slide Number Placeholder 5"/>
          <p:cNvSpPr>
            <a:spLocks noGrp="1"/>
          </p:cNvSpPr>
          <p:nvPr>
            <p:ph type="sldNum" sz="quarter" idx="12"/>
          </p:nvPr>
        </p:nvSpPr>
        <p:spPr>
          <a:xfrm>
            <a:off x="6166502" y="6467336"/>
            <a:ext cx="714877" cy="30336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Content Placeholder 20"/>
          <p:cNvSpPr>
            <a:spLocks noGrp="1"/>
          </p:cNvSpPr>
          <p:nvPr>
            <p:ph idx="1"/>
          </p:nvPr>
        </p:nvSpPr>
        <p:spPr>
          <a:xfrm>
            <a:off x="411892" y="966055"/>
            <a:ext cx="11208607" cy="1609505"/>
          </a:xfrm>
          <a:solidFill>
            <a:schemeClr val="bg1"/>
          </a:solidFill>
        </p:spPr>
        <p:txBody>
          <a:bodyPr>
            <a:normAutofit/>
          </a:bodyPr>
          <a:lstStyle/>
          <a:p>
            <a:r>
              <a:rPr lang="en-US" sz="2400" dirty="0" smtClean="0"/>
              <a:t>Electron FFQ designs have not changed.</a:t>
            </a:r>
          </a:p>
          <a:p>
            <a:r>
              <a:rPr lang="en-US" sz="2400" dirty="0"/>
              <a:t>All the quads and skew-quads are designed the same for 45 T/m main quad strength and 9.5 T/m for skew-quad strength.  These quads can be optimized further to reduce space or reduce peak field in the coils.</a:t>
            </a:r>
          </a:p>
          <a:p>
            <a:endParaRPr lang="en-US" sz="2400" dirty="0" smtClean="0"/>
          </a:p>
          <a:p>
            <a:endParaRPr lang="en-US" sz="2400" dirty="0"/>
          </a:p>
          <a:p>
            <a:endParaRPr lang="en-US" dirty="0"/>
          </a:p>
        </p:txBody>
      </p:sp>
      <p:sp>
        <p:nvSpPr>
          <p:cNvPr id="8"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6702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smtClean="0">
                <a:solidFill>
                  <a:schemeClr val="tx1"/>
                </a:solidFill>
              </a:rPr>
              <a:t>Mark Wiseman</a:t>
            </a:r>
          </a:p>
          <a:p>
            <a:pPr algn="r"/>
            <a:r>
              <a:rPr lang="en-US" sz="1600" b="1" dirty="0" smtClean="0">
                <a:solidFill>
                  <a:schemeClr val="tx1"/>
                </a:solidFill>
              </a:rPr>
              <a:t>Tim Michalski</a:t>
            </a:r>
            <a:endParaRPr lang="en-US" sz="1600" b="1" dirty="0">
              <a:solidFill>
                <a:schemeClr val="tx1"/>
              </a:solidFill>
            </a:endParaRPr>
          </a:p>
        </p:txBody>
      </p:sp>
    </p:spTree>
    <p:extLst>
      <p:ext uri="{BB962C8B-B14F-4D97-AF65-F5344CB8AC3E}">
        <p14:creationId xmlns:p14="http://schemas.microsoft.com/office/powerpoint/2010/main" val="13966149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Ion Magnet Designs – Skew Quad, Solenoid, Corrector (Kicker)</a:t>
            </a:r>
            <a:endParaRPr lang="en-US" dirty="0"/>
          </a:p>
        </p:txBody>
      </p:sp>
      <p:sp>
        <p:nvSpPr>
          <p:cNvPr id="5" name="TextBox 4"/>
          <p:cNvSpPr txBox="1"/>
          <p:nvPr/>
        </p:nvSpPr>
        <p:spPr>
          <a:xfrm>
            <a:off x="6631583" y="4549985"/>
            <a:ext cx="4959526" cy="923330"/>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Peak field in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the iQUS1a Skew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quad is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2.6 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Peak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field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the iASDS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Solenoid is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4 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Peak field in  the iCUS2 Corrector is 6.3 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3"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94660" y="908282"/>
            <a:ext cx="5626350" cy="3187201"/>
          </a:xfrm>
        </p:spPr>
      </p:pic>
      <p:sp>
        <p:nvSpPr>
          <p:cNvPr id="7" name="Slide Number Placeholder 5"/>
          <p:cNvSpPr>
            <a:spLocks noGrp="1"/>
          </p:cNvSpPr>
          <p:nvPr>
            <p:ph type="sldNum" sz="quarter" idx="12"/>
          </p:nvPr>
        </p:nvSpPr>
        <p:spPr>
          <a:xfrm>
            <a:off x="6166502" y="6467336"/>
            <a:ext cx="714877" cy="30336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319876" y="908282"/>
            <a:ext cx="5601954" cy="2572665"/>
            <a:chOff x="319876" y="908282"/>
            <a:chExt cx="5601954" cy="2572665"/>
          </a:xfrm>
        </p:grpSpPr>
        <p:pic>
          <p:nvPicPr>
            <p:cNvPr id="9" name="Picture 8" descr="Field in iQUS1a skew quad with all the coils"/>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9876" y="908282"/>
              <a:ext cx="5601954" cy="2572665"/>
            </a:xfrm>
            <a:prstGeom prst="rect">
              <a:avLst/>
            </a:prstGeom>
            <a:noFill/>
            <a:ln>
              <a:noFill/>
            </a:ln>
          </p:spPr>
        </p:pic>
        <p:sp>
          <p:nvSpPr>
            <p:cNvPr id="3" name="TextBox 2"/>
            <p:cNvSpPr txBox="1"/>
            <p:nvPr/>
          </p:nvSpPr>
          <p:spPr>
            <a:xfrm>
              <a:off x="3678865" y="1148316"/>
              <a:ext cx="9675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iQUS1a</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 name="Group 5"/>
          <p:cNvGrpSpPr/>
          <p:nvPr/>
        </p:nvGrpSpPr>
        <p:grpSpPr>
          <a:xfrm>
            <a:off x="319876" y="3557059"/>
            <a:ext cx="5601954" cy="3173381"/>
            <a:chOff x="319876" y="3557059"/>
            <a:chExt cx="5601954" cy="3173381"/>
          </a:xfrm>
        </p:grpSpPr>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9876" y="3557059"/>
              <a:ext cx="5601954" cy="3173381"/>
            </a:xfrm>
            <a:prstGeom prst="rect">
              <a:avLst/>
            </a:prstGeom>
          </p:spPr>
        </p:pic>
        <p:sp>
          <p:nvSpPr>
            <p:cNvPr id="10" name="TextBox 9"/>
            <p:cNvSpPr txBox="1"/>
            <p:nvPr/>
          </p:nvSpPr>
          <p:spPr>
            <a:xfrm>
              <a:off x="3678864" y="3737520"/>
              <a:ext cx="9675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iCUS2</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11" name="TextBox 10"/>
          <p:cNvSpPr txBox="1"/>
          <p:nvPr/>
        </p:nvSpPr>
        <p:spPr>
          <a:xfrm>
            <a:off x="9636640" y="1125454"/>
            <a:ext cx="9675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0000"/>
                </a:solidFill>
                <a:effectLst/>
                <a:uLnTx/>
                <a:uFillTx/>
                <a:latin typeface="Calibri" panose="020F0502020204030204"/>
                <a:ea typeface="+mn-ea"/>
                <a:cs typeface="+mn-cs"/>
              </a:rPr>
              <a:t>iASDS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6702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smtClean="0">
                <a:solidFill>
                  <a:schemeClr val="tx1"/>
                </a:solidFill>
              </a:rPr>
              <a:t>Mark Wiseman</a:t>
            </a:r>
          </a:p>
          <a:p>
            <a:pPr algn="r"/>
            <a:r>
              <a:rPr lang="en-US" sz="1600" b="1" dirty="0" smtClean="0">
                <a:solidFill>
                  <a:schemeClr val="tx1"/>
                </a:solidFill>
              </a:rPr>
              <a:t>Tim Michalski</a:t>
            </a:r>
            <a:endParaRPr lang="en-US" sz="1600" b="1" dirty="0">
              <a:solidFill>
                <a:schemeClr val="tx1"/>
              </a:solidFill>
            </a:endParaRPr>
          </a:p>
        </p:txBody>
      </p:sp>
    </p:spTree>
    <p:extLst>
      <p:ext uri="{BB962C8B-B14F-4D97-AF65-F5344CB8AC3E}">
        <p14:creationId xmlns:p14="http://schemas.microsoft.com/office/powerpoint/2010/main" val="5377999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iBDS1 &amp; iBDS3 Designs </a:t>
            </a:r>
            <a:endParaRPr lang="en-US"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7219" y="966788"/>
            <a:ext cx="6158118" cy="3488789"/>
          </a:xfrm>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0141" y="2699657"/>
            <a:ext cx="6480221" cy="3670900"/>
          </a:xfrm>
          <a:prstGeom prst="rect">
            <a:avLst/>
          </a:prstGeom>
        </p:spPr>
      </p:pic>
      <p:sp>
        <p:nvSpPr>
          <p:cNvPr id="7" name="TextBox 6"/>
          <p:cNvSpPr txBox="1"/>
          <p:nvPr/>
        </p:nvSpPr>
        <p:spPr>
          <a:xfrm>
            <a:off x="6465761" y="1260569"/>
            <a:ext cx="5231968" cy="1169551"/>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Peak field in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the iBDS1 coil is 5.73 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70C0"/>
                </a:solidFill>
                <a:effectLst/>
                <a:uLnTx/>
                <a:uFillTx/>
                <a:latin typeface="Calibri" panose="020F0502020204030204"/>
                <a:ea typeface="+mn-ea"/>
                <a:cs typeface="+mn-cs"/>
              </a:rPr>
              <a:t>Single horizontal bend plus two vertical bend coils</a:t>
            </a:r>
            <a:endPar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Peak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field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the iBDS3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ipole coil is 6.73 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Start of ion beam transport after the detector</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TextBox 7"/>
          <p:cNvSpPr txBox="1"/>
          <p:nvPr/>
        </p:nvSpPr>
        <p:spPr>
          <a:xfrm>
            <a:off x="3678865" y="1148316"/>
            <a:ext cx="9675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iBDS1</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p:cNvSpPr txBox="1"/>
          <p:nvPr/>
        </p:nvSpPr>
        <p:spPr>
          <a:xfrm>
            <a:off x="8945525" y="2991293"/>
            <a:ext cx="9675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iBDS3</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6702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smtClean="0">
                <a:solidFill>
                  <a:schemeClr val="tx1"/>
                </a:solidFill>
              </a:rPr>
              <a:t>Mark Wiseman</a:t>
            </a:r>
          </a:p>
          <a:p>
            <a:pPr algn="r"/>
            <a:r>
              <a:rPr lang="en-US" sz="1600" b="1" dirty="0" smtClean="0">
                <a:solidFill>
                  <a:schemeClr val="tx1"/>
                </a:solidFill>
              </a:rPr>
              <a:t>Tim Michalski</a:t>
            </a:r>
            <a:endParaRPr lang="en-US" sz="1600" b="1" dirty="0">
              <a:solidFill>
                <a:schemeClr val="tx1"/>
              </a:solidFill>
            </a:endParaRPr>
          </a:p>
        </p:txBody>
      </p:sp>
    </p:spTree>
    <p:extLst>
      <p:ext uri="{BB962C8B-B14F-4D97-AF65-F5344CB8AC3E}">
        <p14:creationId xmlns:p14="http://schemas.microsoft.com/office/powerpoint/2010/main" val="4123940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Magnet-Magnet Interaction – (previous design, will be updated for 200 GeV ions)</a:t>
            </a:r>
            <a:endParaRPr lang="en-US" dirty="0"/>
          </a:p>
        </p:txBody>
      </p:sp>
      <p:sp>
        <p:nvSpPr>
          <p:cNvPr id="3" name="Content Placeholder 2"/>
          <p:cNvSpPr>
            <a:spLocks noGrp="1"/>
          </p:cNvSpPr>
          <p:nvPr>
            <p:ph idx="1"/>
          </p:nvPr>
        </p:nvSpPr>
        <p:spPr>
          <a:xfrm>
            <a:off x="411893" y="966055"/>
            <a:ext cx="6170139" cy="5381694"/>
          </a:xfrm>
        </p:spPr>
        <p:txBody>
          <a:bodyPr>
            <a:normAutofit/>
          </a:bodyPr>
          <a:lstStyle/>
          <a:p>
            <a:r>
              <a:rPr lang="en-US" sz="1600" dirty="0"/>
              <a:t>In order to study the magnet-magnet interactions, the following combinations were selected for the initial study:</a:t>
            </a:r>
          </a:p>
          <a:p>
            <a:pPr marL="268288" lvl="1" indent="-268288"/>
            <a:r>
              <a:rPr lang="en-US" sz="1400" b="1" dirty="0" smtClean="0"/>
              <a:t>eQUS1 with ion beam line (shown)</a:t>
            </a:r>
          </a:p>
          <a:p>
            <a:pPr marL="268288" lvl="1" indent="-268288"/>
            <a:r>
              <a:rPr lang="en-US" sz="1400" dirty="0" smtClean="0"/>
              <a:t>eQUS1 </a:t>
            </a:r>
            <a:r>
              <a:rPr lang="en-US" sz="1400" dirty="0"/>
              <a:t>with i</a:t>
            </a:r>
            <a:r>
              <a:rPr lang="en-US" sz="1400" dirty="0" smtClean="0"/>
              <a:t>on </a:t>
            </a:r>
            <a:r>
              <a:rPr lang="en-US" sz="1400" dirty="0"/>
              <a:t>beam </a:t>
            </a:r>
            <a:r>
              <a:rPr lang="en-US" sz="1400" dirty="0" smtClean="0"/>
              <a:t>line (pending)</a:t>
            </a:r>
            <a:endParaRPr lang="en-US" sz="1400" dirty="0"/>
          </a:p>
          <a:p>
            <a:pPr marL="268288" lvl="1" indent="-268288"/>
            <a:r>
              <a:rPr lang="en-US" sz="1400" dirty="0"/>
              <a:t>iQDS1a, eQUS3 and </a:t>
            </a:r>
            <a:r>
              <a:rPr lang="en-US" sz="1400" dirty="0" err="1" smtClean="0"/>
              <a:t>eASUS</a:t>
            </a:r>
            <a:r>
              <a:rPr lang="en-US" sz="1400" dirty="0" smtClean="0"/>
              <a:t> (pending)</a:t>
            </a:r>
            <a:endParaRPr lang="en-US" sz="1400" dirty="0"/>
          </a:p>
          <a:p>
            <a:pPr marL="268288" lvl="1" indent="-268288"/>
            <a:r>
              <a:rPr lang="en-US" sz="1400" dirty="0" smtClean="0"/>
              <a:t>eQUS2 </a:t>
            </a:r>
            <a:r>
              <a:rPr lang="en-US" sz="1400" dirty="0"/>
              <a:t>and </a:t>
            </a:r>
            <a:r>
              <a:rPr lang="en-US" sz="1400" dirty="0" smtClean="0"/>
              <a:t>iQUS1a (pending)</a:t>
            </a:r>
            <a:endParaRPr lang="en-US" sz="1400" dirty="0"/>
          </a:p>
          <a:p>
            <a:pPr marL="268288" lvl="1" indent="-268288"/>
            <a:endParaRPr lang="en-US" sz="1400" dirty="0">
              <a:solidFill>
                <a:srgbClr val="00B0F0"/>
              </a:solidFill>
            </a:endParaRPr>
          </a:p>
        </p:txBody>
      </p:sp>
      <p:pic>
        <p:nvPicPr>
          <p:cNvPr id="5123"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8084"/>
          <a:stretch/>
        </p:blipFill>
        <p:spPr bwMode="auto">
          <a:xfrm>
            <a:off x="6774260" y="864456"/>
            <a:ext cx="4725761" cy="224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4292" y="2567198"/>
            <a:ext cx="4585810" cy="107721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eQUS1-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a:ea typeface="+mn-ea"/>
                <a:cs typeface="+mn-cs"/>
              </a:rPr>
              <a:t>i</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ion beam tube wrapped with 5 mm mild steel passive shield (ii) the vacuum vessel for the </a:t>
            </a:r>
            <a:r>
              <a:rPr kumimoji="0" lang="en-US"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eQUS1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is assumed to be made of mild steel, and (iii) a combination of the above two options</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811" y="3809526"/>
            <a:ext cx="4826355" cy="25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75968" y="3191305"/>
            <a:ext cx="5124053" cy="3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6166502" y="6467336"/>
            <a:ext cx="714877" cy="30336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7486384" y="3295575"/>
            <a:ext cx="2903220"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000000"/>
                </a:solidFill>
                <a:effectLst/>
                <a:uLnTx/>
                <a:uFillTx/>
                <a:latin typeface="Calibri" panose="020F0502020204030204"/>
                <a:ea typeface="+mn-ea"/>
                <a:cs typeface="+mn-cs"/>
              </a:rPr>
              <a:t>Effect of eQUS1 shielding on Ion beam field</a:t>
            </a:r>
            <a:endParaRPr kumimoji="0" lang="en-US" sz="105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TextBox 10"/>
          <p:cNvSpPr txBox="1"/>
          <p:nvPr/>
        </p:nvSpPr>
        <p:spPr>
          <a:xfrm>
            <a:off x="9906760" y="1325128"/>
            <a:ext cx="570740" cy="261610"/>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prstClr val="black"/>
                </a:solidFill>
                <a:effectLst/>
                <a:uLnTx/>
                <a:uFillTx/>
                <a:latin typeface="Calibri" panose="020F0502020204030204"/>
                <a:ea typeface="+mn-ea"/>
                <a:cs typeface="+mn-cs"/>
              </a:rPr>
              <a:t>eQUS1</a:t>
            </a:r>
          </a:p>
        </p:txBody>
      </p:sp>
      <p:sp>
        <p:nvSpPr>
          <p:cNvPr id="12" name="Text Placeholder 4">
            <a:extLst>
              <a:ext uri="{FF2B5EF4-FFF2-40B4-BE49-F238E27FC236}">
                <a16:creationId xmlns:a16="http://schemas.microsoft.com/office/drawing/2014/main" id="{2ABCA696-E09A-CB4E-AF32-0324A13EE023}"/>
              </a:ext>
            </a:extLst>
          </p:cNvPr>
          <p:cNvSpPr txBox="1">
            <a:spLocks/>
          </p:cNvSpPr>
          <p:nvPr/>
        </p:nvSpPr>
        <p:spPr>
          <a:xfrm>
            <a:off x="8932053" y="1917"/>
            <a:ext cx="3259947" cy="6702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smtClean="0">
                <a:solidFill>
                  <a:schemeClr val="tx1"/>
                </a:solidFill>
              </a:rPr>
              <a:t>Mark Wiseman, </a:t>
            </a:r>
            <a:r>
              <a:rPr lang="en-US" sz="1600" b="1" dirty="0" smtClean="0">
                <a:solidFill>
                  <a:schemeClr val="tx1"/>
                </a:solidFill>
              </a:rPr>
              <a:t>Tim Michalski</a:t>
            </a:r>
            <a:endParaRPr lang="en-US" sz="1600" b="1" dirty="0">
              <a:solidFill>
                <a:schemeClr val="tx1"/>
              </a:solidFill>
            </a:endParaRPr>
          </a:p>
        </p:txBody>
      </p:sp>
    </p:spTree>
    <p:extLst>
      <p:ext uri="{BB962C8B-B14F-4D97-AF65-F5344CB8AC3E}">
        <p14:creationId xmlns:p14="http://schemas.microsoft.com/office/powerpoint/2010/main" val="776045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26</a:t>
            </a:fld>
            <a:endParaRPr lang="en-US" dirty="0"/>
          </a:p>
        </p:txBody>
      </p:sp>
      <p:pic>
        <p:nvPicPr>
          <p:cNvPr id="5" name="Picture 4"/>
          <p:cNvPicPr>
            <a:picLocks noChangeAspect="1"/>
          </p:cNvPicPr>
          <p:nvPr/>
        </p:nvPicPr>
        <p:blipFill>
          <a:blip r:embed="rId2"/>
          <a:stretch>
            <a:fillRect/>
          </a:stretch>
        </p:blipFill>
        <p:spPr>
          <a:xfrm>
            <a:off x="0" y="0"/>
            <a:ext cx="12207240" cy="6873174"/>
          </a:xfrm>
          <a:prstGeom prst="rect">
            <a:avLst/>
          </a:prstGeom>
        </p:spPr>
      </p:pic>
    </p:spTree>
    <p:extLst>
      <p:ext uri="{BB962C8B-B14F-4D97-AF65-F5344CB8AC3E}">
        <p14:creationId xmlns:p14="http://schemas.microsoft.com/office/powerpoint/2010/main" val="3559147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5" name="Picture 4"/>
          <p:cNvPicPr>
            <a:picLocks noChangeAspect="1"/>
          </p:cNvPicPr>
          <p:nvPr/>
        </p:nvPicPr>
        <p:blipFill>
          <a:blip r:embed="rId2"/>
          <a:stretch>
            <a:fillRect/>
          </a:stretch>
        </p:blipFill>
        <p:spPr>
          <a:xfrm>
            <a:off x="-15240" y="0"/>
            <a:ext cx="12207240" cy="6879759"/>
          </a:xfrm>
          <a:prstGeom prst="rect">
            <a:avLst/>
          </a:prstGeom>
        </p:spPr>
      </p:pic>
    </p:spTree>
    <p:extLst>
      <p:ext uri="{BB962C8B-B14F-4D97-AF65-F5344CB8AC3E}">
        <p14:creationId xmlns:p14="http://schemas.microsoft.com/office/powerpoint/2010/main" val="531442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28</a:t>
            </a:fld>
            <a:endParaRPr lang="en-US" dirty="0"/>
          </a:p>
        </p:txBody>
      </p:sp>
      <p:pic>
        <p:nvPicPr>
          <p:cNvPr id="5" name="Picture 4"/>
          <p:cNvPicPr>
            <a:picLocks noChangeAspect="1"/>
          </p:cNvPicPr>
          <p:nvPr/>
        </p:nvPicPr>
        <p:blipFill>
          <a:blip r:embed="rId2"/>
          <a:stretch>
            <a:fillRect/>
          </a:stretch>
        </p:blipFill>
        <p:spPr>
          <a:xfrm>
            <a:off x="0" y="0"/>
            <a:ext cx="12207240" cy="6867043"/>
          </a:xfrm>
          <a:prstGeom prst="rect">
            <a:avLst/>
          </a:prstGeom>
        </p:spPr>
      </p:pic>
    </p:spTree>
    <p:extLst>
      <p:ext uri="{BB962C8B-B14F-4D97-AF65-F5344CB8AC3E}">
        <p14:creationId xmlns:p14="http://schemas.microsoft.com/office/powerpoint/2010/main" val="2768661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29</a:t>
            </a:fld>
            <a:endParaRPr lang="en-US" dirty="0"/>
          </a:p>
        </p:txBody>
      </p:sp>
      <p:pic>
        <p:nvPicPr>
          <p:cNvPr id="5" name="Picture 4"/>
          <p:cNvPicPr>
            <a:picLocks noChangeAspect="1"/>
          </p:cNvPicPr>
          <p:nvPr/>
        </p:nvPicPr>
        <p:blipFill>
          <a:blip r:embed="rId2"/>
          <a:stretch>
            <a:fillRect/>
          </a:stretch>
        </p:blipFill>
        <p:spPr>
          <a:xfrm>
            <a:off x="-15240" y="0"/>
            <a:ext cx="12207240" cy="6888263"/>
          </a:xfrm>
          <a:prstGeom prst="rect">
            <a:avLst/>
          </a:prstGeom>
        </p:spPr>
      </p:pic>
    </p:spTree>
    <p:extLst>
      <p:ext uri="{BB962C8B-B14F-4D97-AF65-F5344CB8AC3E}">
        <p14:creationId xmlns:p14="http://schemas.microsoft.com/office/powerpoint/2010/main" val="719046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8F78-37E9-443F-9293-5DC5F75126F9}"/>
              </a:ext>
            </a:extLst>
          </p:cNvPr>
          <p:cNvSpPr>
            <a:spLocks noGrp="1"/>
          </p:cNvSpPr>
          <p:nvPr>
            <p:ph type="title"/>
          </p:nvPr>
        </p:nvSpPr>
        <p:spPr/>
        <p:txBody>
          <a:bodyPr/>
          <a:lstStyle/>
          <a:p>
            <a:r>
              <a:rPr lang="en-US" dirty="0"/>
              <a:t>DIS experimental physics motivation for the detector design</a:t>
            </a:r>
          </a:p>
        </p:txBody>
      </p:sp>
      <p:sp>
        <p:nvSpPr>
          <p:cNvPr id="3" name="Content Placeholder 2">
            <a:extLst>
              <a:ext uri="{FF2B5EF4-FFF2-40B4-BE49-F238E27FC236}">
                <a16:creationId xmlns:a16="http://schemas.microsoft.com/office/drawing/2014/main" id="{54085767-2EF7-49D8-93D2-734E458CEA9E}"/>
              </a:ext>
            </a:extLst>
          </p:cNvPr>
          <p:cNvSpPr>
            <a:spLocks noGrp="1"/>
          </p:cNvSpPr>
          <p:nvPr>
            <p:ph idx="1"/>
          </p:nvPr>
        </p:nvSpPr>
        <p:spPr>
          <a:xfrm>
            <a:off x="396589" y="922111"/>
            <a:ext cx="6346786" cy="1077410"/>
          </a:xfrm>
        </p:spPr>
        <p:txBody>
          <a:bodyPr>
            <a:normAutofit/>
          </a:bodyPr>
          <a:lstStyle/>
          <a:p>
            <a:pPr marL="0" indent="0">
              <a:buNone/>
            </a:pPr>
            <a:r>
              <a:rPr lang="en-US" sz="1200" b="1" dirty="0">
                <a:solidFill>
                  <a:schemeClr val="accent1">
                    <a:lumMod val="50000"/>
                  </a:schemeClr>
                </a:solidFill>
              </a:rPr>
              <a:t>Classification of the final-state particles of a DIS process at the EIC </a:t>
            </a:r>
            <a:br>
              <a:rPr lang="en-US" sz="1200" b="1" dirty="0">
                <a:solidFill>
                  <a:schemeClr val="accent1">
                    <a:lumMod val="50000"/>
                  </a:schemeClr>
                </a:solidFill>
              </a:rPr>
            </a:br>
            <a:endParaRPr lang="en-US" sz="1200" b="1" dirty="0">
              <a:solidFill>
                <a:schemeClr val="accent1">
                  <a:lumMod val="50000"/>
                </a:schemeClr>
              </a:solidFill>
            </a:endParaRPr>
          </a:p>
        </p:txBody>
      </p:sp>
      <p:sp>
        <p:nvSpPr>
          <p:cNvPr id="4" name="Slide Number Placeholder 3">
            <a:extLst>
              <a:ext uri="{FF2B5EF4-FFF2-40B4-BE49-F238E27FC236}">
                <a16:creationId xmlns:a16="http://schemas.microsoft.com/office/drawing/2014/main" id="{C89B6DA2-1148-4356-8E43-E0BDA72175A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935D7967-AE3D-4CE2-BFA8-968F43A7E539}"/>
              </a:ext>
            </a:extLst>
          </p:cNvPr>
          <p:cNvGrpSpPr/>
          <p:nvPr/>
        </p:nvGrpSpPr>
        <p:grpSpPr>
          <a:xfrm>
            <a:off x="454332" y="1254626"/>
            <a:ext cx="4967287" cy="3414621"/>
            <a:chOff x="411892" y="999264"/>
            <a:chExt cx="4967287" cy="3414621"/>
          </a:xfrm>
        </p:grpSpPr>
        <p:grpSp>
          <p:nvGrpSpPr>
            <p:cNvPr id="5" name="Group 4">
              <a:extLst>
                <a:ext uri="{FF2B5EF4-FFF2-40B4-BE49-F238E27FC236}">
                  <a16:creationId xmlns:a16="http://schemas.microsoft.com/office/drawing/2014/main" id="{1C422352-C485-4515-B395-2F8CAD468310}"/>
                </a:ext>
              </a:extLst>
            </p:cNvPr>
            <p:cNvGrpSpPr/>
            <p:nvPr/>
          </p:nvGrpSpPr>
          <p:grpSpPr>
            <a:xfrm>
              <a:off x="411892" y="999264"/>
              <a:ext cx="4967287" cy="2971800"/>
              <a:chOff x="92075" y="1605868"/>
              <a:chExt cx="4967287" cy="2971800"/>
            </a:xfrm>
          </p:grpSpPr>
          <p:pic>
            <p:nvPicPr>
              <p:cNvPr id="6" name="Picture 5" descr="Macintosh HD:Users:ryoshida:Documents:EIC:Figures:Joanna:Graphic2_EICscatteringF4-01.jpg">
                <a:extLst>
                  <a:ext uri="{FF2B5EF4-FFF2-40B4-BE49-F238E27FC236}">
                    <a16:creationId xmlns:a16="http://schemas.microsoft.com/office/drawing/2014/main" id="{5914ECDA-9FEF-40C7-B16D-E7C29E1740C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2075" y="1605868"/>
                <a:ext cx="4967287" cy="2971800"/>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7" name="TextBox 6">
                <a:extLst>
                  <a:ext uri="{FF2B5EF4-FFF2-40B4-BE49-F238E27FC236}">
                    <a16:creationId xmlns:a16="http://schemas.microsoft.com/office/drawing/2014/main" id="{A7D4C163-DFED-44D1-BF2C-239988774EDA}"/>
                  </a:ext>
                </a:extLst>
              </p:cNvPr>
              <p:cNvSpPr txBox="1"/>
              <p:nvPr/>
            </p:nvSpPr>
            <p:spPr>
              <a:xfrm>
                <a:off x="4090999" y="2214222"/>
                <a:ext cx="311150" cy="34996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mic Sans MS" charset="0"/>
                    <a:ea typeface="Comic Sans MS" charset="0"/>
                    <a:cs typeface="Comic Sans MS" charset="0"/>
                  </a:rPr>
                  <a:t>e</a:t>
                </a:r>
              </a:p>
            </p:txBody>
          </p:sp>
          <p:sp>
            <p:nvSpPr>
              <p:cNvPr id="8" name="TextBox 7">
                <a:extLst>
                  <a:ext uri="{FF2B5EF4-FFF2-40B4-BE49-F238E27FC236}">
                    <a16:creationId xmlns:a16="http://schemas.microsoft.com/office/drawing/2014/main" id="{CEF18595-8B97-41E5-B37F-3B52B889EF54}"/>
                  </a:ext>
                </a:extLst>
              </p:cNvPr>
              <p:cNvSpPr txBox="1"/>
              <p:nvPr/>
            </p:nvSpPr>
            <p:spPr>
              <a:xfrm>
                <a:off x="1072845" y="1862576"/>
                <a:ext cx="426244" cy="34996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e’</a:t>
                </a:r>
              </a:p>
            </p:txBody>
          </p:sp>
          <p:sp>
            <p:nvSpPr>
              <p:cNvPr id="9" name="TextBox 8">
                <a:extLst>
                  <a:ext uri="{FF2B5EF4-FFF2-40B4-BE49-F238E27FC236}">
                    <a16:creationId xmlns:a16="http://schemas.microsoft.com/office/drawing/2014/main" id="{0B3B8C71-FEBB-4E93-9681-8EF11B24339A}"/>
                  </a:ext>
                </a:extLst>
              </p:cNvPr>
              <p:cNvSpPr txBox="1"/>
              <p:nvPr/>
            </p:nvSpPr>
            <p:spPr>
              <a:xfrm>
                <a:off x="356089" y="2798637"/>
                <a:ext cx="716756" cy="34996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p/A</a:t>
                </a:r>
              </a:p>
            </p:txBody>
          </p:sp>
        </p:grpSp>
        <p:sp>
          <p:nvSpPr>
            <p:cNvPr id="10" name="TextBox 9">
              <a:extLst>
                <a:ext uri="{FF2B5EF4-FFF2-40B4-BE49-F238E27FC236}">
                  <a16:creationId xmlns:a16="http://schemas.microsoft.com/office/drawing/2014/main" id="{7E3A864C-B8DA-49A3-9F9A-9483A2A3FF59}"/>
                </a:ext>
              </a:extLst>
            </p:cNvPr>
            <p:cNvSpPr txBox="1"/>
            <p:nvPr/>
          </p:nvSpPr>
          <p:spPr>
            <a:xfrm>
              <a:off x="675906" y="3429000"/>
              <a:ext cx="3611014"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omic Sans MS" charset="0"/>
                  <a:cs typeface="Comic Sans MS" charset="0"/>
                </a:rPr>
                <a:t>Scattered electron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omic Sans MS" charset="0"/>
                  <a:cs typeface="Comic Sans MS" charset="0"/>
                </a:rPr>
                <a:t>Particle associated with initial 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Comic Sans MS" charset="0"/>
                  <a:cs typeface="Comic Sans MS" charset="0"/>
                </a:rPr>
                <a:t>Particle associated with struck quark</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Comic Sans MS" charset="0"/>
                <a:cs typeface="Comic Sans MS" charset="0"/>
              </a:endParaRPr>
            </a:p>
          </p:txBody>
        </p:sp>
      </p:grpSp>
      <p:pic>
        <p:nvPicPr>
          <p:cNvPr id="12" name="Picture 11">
            <a:extLst>
              <a:ext uri="{FF2B5EF4-FFF2-40B4-BE49-F238E27FC236}">
                <a16:creationId xmlns:a16="http://schemas.microsoft.com/office/drawing/2014/main" id="{19078961-FD0F-4CD1-B0E0-32ECF59A80EC}"/>
              </a:ext>
            </a:extLst>
          </p:cNvPr>
          <p:cNvPicPr>
            <a:picLocks noChangeAspect="1"/>
          </p:cNvPicPr>
          <p:nvPr/>
        </p:nvPicPr>
        <p:blipFill>
          <a:blip r:embed="rId3"/>
          <a:stretch>
            <a:fillRect/>
          </a:stretch>
        </p:blipFill>
        <p:spPr>
          <a:xfrm>
            <a:off x="4700530" y="1557272"/>
            <a:ext cx="6108524" cy="3030468"/>
          </a:xfrm>
          <a:prstGeom prst="rect">
            <a:avLst/>
          </a:prstGeom>
        </p:spPr>
      </p:pic>
      <p:grpSp>
        <p:nvGrpSpPr>
          <p:cNvPr id="13" name="Group 12">
            <a:extLst>
              <a:ext uri="{FF2B5EF4-FFF2-40B4-BE49-F238E27FC236}">
                <a16:creationId xmlns:a16="http://schemas.microsoft.com/office/drawing/2014/main" id="{BFBF705C-3D5D-4071-BBD2-AD652FFC30B4}"/>
              </a:ext>
            </a:extLst>
          </p:cNvPr>
          <p:cNvGrpSpPr/>
          <p:nvPr/>
        </p:nvGrpSpPr>
        <p:grpSpPr>
          <a:xfrm>
            <a:off x="842126" y="4544714"/>
            <a:ext cx="3363453" cy="2023064"/>
            <a:chOff x="4873625" y="4239874"/>
            <a:chExt cx="3363453" cy="2023064"/>
          </a:xfrm>
        </p:grpSpPr>
        <p:pic>
          <p:nvPicPr>
            <p:cNvPr id="14" name="Picture 2" descr="http://rds.yahoo.com/_ylt=A0WTefNgn3RK7IsAIeGjzbkF/SIG=126ai9lb5/EXP=1249243360/**http%3A/www.radiationservices.net/Images/pixels.jpg">
              <a:extLst>
                <a:ext uri="{FF2B5EF4-FFF2-40B4-BE49-F238E27FC236}">
                  <a16:creationId xmlns:a16="http://schemas.microsoft.com/office/drawing/2014/main" id="{38DB5E33-7060-4B2F-B004-5F17D900A395}"/>
                </a:ext>
              </a:extLst>
            </p:cNvPr>
            <p:cNvPicPr>
              <a:picLocks noChangeAspect="1" noChangeArrowheads="1"/>
            </p:cNvPicPr>
            <p:nvPr/>
          </p:nvPicPr>
          <p:blipFill>
            <a:blip r:embed="rId4" cstate="print"/>
            <a:srcRect b="50458"/>
            <a:stretch>
              <a:fillRect/>
            </a:stretch>
          </p:blipFill>
          <p:spPr bwMode="auto">
            <a:xfrm rot="10086046" flipH="1">
              <a:off x="6075035" y="5095803"/>
              <a:ext cx="1095939" cy="1167135"/>
            </a:xfrm>
            <a:prstGeom prst="ellipse">
              <a:avLst/>
            </a:prstGeom>
            <a:ln>
              <a:noFill/>
            </a:ln>
            <a:effectLst>
              <a:softEdge rad="112500"/>
            </a:effectLst>
          </p:spPr>
        </p:pic>
        <p:pic>
          <p:nvPicPr>
            <p:cNvPr id="15" name="Picture 2" descr="http://rds.yahoo.com/_ylt=A0WTefNgn3RK7IsAIeGjzbkF/SIG=126ai9lb5/EXP=1249243360/**http%3A/www.radiationservices.net/Images/pixels.jpg">
              <a:extLst>
                <a:ext uri="{FF2B5EF4-FFF2-40B4-BE49-F238E27FC236}">
                  <a16:creationId xmlns:a16="http://schemas.microsoft.com/office/drawing/2014/main" id="{0BBBC381-20C0-4BB9-B64E-C89213090DD0}"/>
                </a:ext>
              </a:extLst>
            </p:cNvPr>
            <p:cNvPicPr>
              <a:picLocks noChangeAspect="1" noChangeArrowheads="1"/>
            </p:cNvPicPr>
            <p:nvPr/>
          </p:nvPicPr>
          <p:blipFill>
            <a:blip r:embed="rId4" cstate="print"/>
            <a:srcRect b="50458"/>
            <a:stretch>
              <a:fillRect/>
            </a:stretch>
          </p:blipFill>
          <p:spPr bwMode="auto">
            <a:xfrm rot="4535747">
              <a:off x="6295175" y="4579388"/>
              <a:ext cx="1568450" cy="1167135"/>
            </a:xfrm>
            <a:prstGeom prst="ellipse">
              <a:avLst/>
            </a:prstGeom>
            <a:ln>
              <a:noFill/>
            </a:ln>
            <a:effectLst>
              <a:softEdge rad="112500"/>
            </a:effectLst>
          </p:spPr>
        </p:pic>
        <p:pic>
          <p:nvPicPr>
            <p:cNvPr id="16" name="Picture 2" descr="http://rds.yahoo.com/_ylt=A0WTefNgn3RK7IsAIeGjzbkF/SIG=126ai9lb5/EXP=1249243360/**http%3A/www.radiationservices.net/Images/pixels.jpg">
              <a:extLst>
                <a:ext uri="{FF2B5EF4-FFF2-40B4-BE49-F238E27FC236}">
                  <a16:creationId xmlns:a16="http://schemas.microsoft.com/office/drawing/2014/main" id="{D32D3B41-1091-4670-96AD-306096E62AF9}"/>
                </a:ext>
              </a:extLst>
            </p:cNvPr>
            <p:cNvPicPr>
              <a:picLocks noChangeAspect="1" noChangeArrowheads="1"/>
            </p:cNvPicPr>
            <p:nvPr/>
          </p:nvPicPr>
          <p:blipFill>
            <a:blip r:embed="rId4" cstate="print"/>
            <a:srcRect b="50458"/>
            <a:stretch>
              <a:fillRect/>
            </a:stretch>
          </p:blipFill>
          <p:spPr bwMode="auto">
            <a:xfrm rot="21186805">
              <a:off x="5817980" y="4332477"/>
              <a:ext cx="1568450" cy="1167135"/>
            </a:xfrm>
            <a:prstGeom prst="ellipse">
              <a:avLst/>
            </a:prstGeom>
            <a:ln>
              <a:noFill/>
            </a:ln>
            <a:effectLst>
              <a:softEdge rad="112500"/>
            </a:effectLst>
          </p:spPr>
        </p:pic>
        <p:pic>
          <p:nvPicPr>
            <p:cNvPr id="17" name="Picture 2" descr="http://rds.yahoo.com/_ylt=A0WTefNgn3RK7IsAIeGjzbkF/SIG=126ai9lb5/EXP=1249243360/**http%3A/www.radiationservices.net/Images/pixels.jpg">
              <a:extLst>
                <a:ext uri="{FF2B5EF4-FFF2-40B4-BE49-F238E27FC236}">
                  <a16:creationId xmlns:a16="http://schemas.microsoft.com/office/drawing/2014/main" id="{9E329048-DE07-4DDE-8CCA-C533AB2C43F8}"/>
                </a:ext>
              </a:extLst>
            </p:cNvPr>
            <p:cNvPicPr>
              <a:picLocks noChangeAspect="1" noChangeArrowheads="1"/>
            </p:cNvPicPr>
            <p:nvPr/>
          </p:nvPicPr>
          <p:blipFill>
            <a:blip r:embed="rId4" cstate="print"/>
            <a:srcRect b="50458"/>
            <a:stretch>
              <a:fillRect/>
            </a:stretch>
          </p:blipFill>
          <p:spPr bwMode="auto">
            <a:xfrm rot="15726937">
              <a:off x="5386223" y="4827194"/>
              <a:ext cx="1568450" cy="1167135"/>
            </a:xfrm>
            <a:prstGeom prst="ellipse">
              <a:avLst/>
            </a:prstGeom>
            <a:ln>
              <a:noFill/>
            </a:ln>
            <a:effectLst>
              <a:softEdge rad="112500"/>
            </a:effectLst>
          </p:spPr>
        </p:pic>
        <p:sp>
          <p:nvSpPr>
            <p:cNvPr id="18" name="Striped Right Arrow 10">
              <a:extLst>
                <a:ext uri="{FF2B5EF4-FFF2-40B4-BE49-F238E27FC236}">
                  <a16:creationId xmlns:a16="http://schemas.microsoft.com/office/drawing/2014/main" id="{BD18E207-851F-4FAC-B5E1-F0EC4F6B8C25}"/>
                </a:ext>
              </a:extLst>
            </p:cNvPr>
            <p:cNvSpPr/>
            <p:nvPr/>
          </p:nvSpPr>
          <p:spPr bwMode="auto">
            <a:xfrm>
              <a:off x="4873625" y="5090897"/>
              <a:ext cx="1753905" cy="466442"/>
            </a:xfrm>
            <a:prstGeom prst="stripedRight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19" name="Picture 2" descr="http://rds.yahoo.com/_ylt=A0WTefNgn3RK7IsAIeGjzbkF/SIG=126ai9lb5/EXP=1249243360/**http%3A/www.radiationservices.net/Images/pixels.jpg">
              <a:extLst>
                <a:ext uri="{FF2B5EF4-FFF2-40B4-BE49-F238E27FC236}">
                  <a16:creationId xmlns:a16="http://schemas.microsoft.com/office/drawing/2014/main" id="{23AF19DF-A47A-499F-9994-8B33349DF47C}"/>
                </a:ext>
              </a:extLst>
            </p:cNvPr>
            <p:cNvPicPr>
              <a:picLocks noChangeAspect="1" noChangeArrowheads="1"/>
            </p:cNvPicPr>
            <p:nvPr/>
          </p:nvPicPr>
          <p:blipFill>
            <a:blip r:embed="rId4" cstate="print"/>
            <a:srcRect b="50458"/>
            <a:stretch>
              <a:fillRect/>
            </a:stretch>
          </p:blipFill>
          <p:spPr bwMode="auto">
            <a:xfrm rot="4535747">
              <a:off x="6593061" y="4380828"/>
              <a:ext cx="1568450" cy="1719584"/>
            </a:xfrm>
            <a:prstGeom prst="ellipse">
              <a:avLst/>
            </a:prstGeom>
            <a:ln>
              <a:noFill/>
            </a:ln>
            <a:effectLst>
              <a:softEdge rad="112500"/>
            </a:effectLst>
          </p:spPr>
        </p:pic>
        <p:sp>
          <p:nvSpPr>
            <p:cNvPr id="20" name="Striped Right Arrow 1">
              <a:extLst>
                <a:ext uri="{FF2B5EF4-FFF2-40B4-BE49-F238E27FC236}">
                  <a16:creationId xmlns:a16="http://schemas.microsoft.com/office/drawing/2014/main" id="{6F64D593-00C3-4209-A498-93DE6AC9A33B}"/>
                </a:ext>
              </a:extLst>
            </p:cNvPr>
            <p:cNvSpPr/>
            <p:nvPr/>
          </p:nvSpPr>
          <p:spPr bwMode="auto">
            <a:xfrm rot="10800000">
              <a:off x="6692476" y="5186550"/>
              <a:ext cx="1384852" cy="260640"/>
            </a:xfrm>
            <a:prstGeom prst="stripedRightArrow">
              <a:avLst/>
            </a:prstGeom>
            <a:solidFill>
              <a:srgbClr val="92D050"/>
            </a:solidFill>
            <a:ln w="952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21" name="Picture 2" descr="http://rds.yahoo.com/_ylt=A0WTefNgn3RK7IsAIeGjzbkF/SIG=126ai9lb5/EXP=1249243360/**http%3A/www.radiationservices.net/Images/pixels.jpg">
              <a:extLst>
                <a:ext uri="{FF2B5EF4-FFF2-40B4-BE49-F238E27FC236}">
                  <a16:creationId xmlns:a16="http://schemas.microsoft.com/office/drawing/2014/main" id="{B43AAD09-147F-4E8A-9868-B28051EF31BB}"/>
                </a:ext>
              </a:extLst>
            </p:cNvPr>
            <p:cNvPicPr>
              <a:picLocks noChangeAspect="1" noChangeArrowheads="1"/>
            </p:cNvPicPr>
            <p:nvPr/>
          </p:nvPicPr>
          <p:blipFill>
            <a:blip r:embed="rId4" cstate="print"/>
            <a:srcRect b="50458"/>
            <a:stretch>
              <a:fillRect/>
            </a:stretch>
          </p:blipFill>
          <p:spPr bwMode="auto">
            <a:xfrm rot="2140706">
              <a:off x="6719444" y="4239874"/>
              <a:ext cx="740533" cy="1167135"/>
            </a:xfrm>
            <a:prstGeom prst="ellipse">
              <a:avLst/>
            </a:prstGeom>
            <a:ln>
              <a:noFill/>
            </a:ln>
            <a:effectLst>
              <a:softEdge rad="112500"/>
            </a:effectLst>
          </p:spPr>
        </p:pic>
      </p:grpSp>
      <p:sp>
        <p:nvSpPr>
          <p:cNvPr id="22" name="TextBox 21">
            <a:extLst>
              <a:ext uri="{FF2B5EF4-FFF2-40B4-BE49-F238E27FC236}">
                <a16:creationId xmlns:a16="http://schemas.microsoft.com/office/drawing/2014/main" id="{7DCF9650-6487-4A9D-8BF4-9C2A8DF742E3}"/>
              </a:ext>
            </a:extLst>
          </p:cNvPr>
          <p:cNvSpPr txBox="1"/>
          <p:nvPr/>
        </p:nvSpPr>
        <p:spPr>
          <a:xfrm>
            <a:off x="6124135" y="4669247"/>
            <a:ext cx="39309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4</a:t>
            </a:r>
            <a:r>
              <a:rPr kumimoji="0" lang="el-GR" sz="1800" b="1" i="0" u="none" strike="noStrike" kern="1200" cap="none" spc="0" normalizeH="0" baseline="0" noProof="0" dirty="0">
                <a:ln>
                  <a:noFill/>
                </a:ln>
                <a:solidFill>
                  <a:srgbClr val="000000"/>
                </a:solidFill>
                <a:effectLst/>
                <a:uLnTx/>
                <a:uFillTx/>
                <a:latin typeface="Calibri" panose="020F0502020204030204"/>
                <a:ea typeface="+mn-ea"/>
                <a:cs typeface="+mn-cs"/>
              </a:rPr>
              <a:t>π</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total acceptance detector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with efficient PID, tracking, calorimetry. </a:t>
            </a:r>
          </a:p>
        </p:txBody>
      </p:sp>
      <p:sp>
        <p:nvSpPr>
          <p:cNvPr id="23" name="TextBox 22">
            <a:extLst>
              <a:ext uri="{FF2B5EF4-FFF2-40B4-BE49-F238E27FC236}">
                <a16:creationId xmlns:a16="http://schemas.microsoft.com/office/drawing/2014/main" id="{B62F2596-7036-4C4B-9B8F-5872CC0A0057}"/>
              </a:ext>
            </a:extLst>
          </p:cNvPr>
          <p:cNvSpPr txBox="1"/>
          <p:nvPr/>
        </p:nvSpPr>
        <p:spPr>
          <a:xfrm>
            <a:off x="4608831" y="5894274"/>
            <a:ext cx="67893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AEAEA">
                    <a:lumMod val="50000"/>
                  </a:srgbClr>
                </a:solidFill>
                <a:effectLst/>
                <a:uLnTx/>
                <a:uFillTx/>
                <a:latin typeface="Calibri" panose="020F0502020204030204"/>
                <a:ea typeface="+mn-ea"/>
                <a:cs typeface="+mn-cs"/>
              </a:rPr>
              <a:t>For typical collider experiments, measurements are performed mainly in central region. </a:t>
            </a:r>
            <a:endParaRPr kumimoji="0" lang="en-US" sz="1400" b="0" i="0" u="none" strike="noStrike" kern="1200" cap="none" spc="0" normalizeH="0" baseline="0" noProof="0" dirty="0">
              <a:ln>
                <a:noFill/>
              </a:ln>
              <a:solidFill>
                <a:srgbClr val="EAEAEA">
                  <a:lumMod val="50000"/>
                </a:srgbClr>
              </a:solidFill>
              <a:effectLst/>
              <a:uLnTx/>
              <a:uFillTx/>
              <a:latin typeface="Calibri" panose="020F0502020204030204"/>
              <a:ea typeface="+mn-ea"/>
              <a:cs typeface="+mn-cs"/>
            </a:endParaRPr>
          </a:p>
        </p:txBody>
      </p:sp>
      <p:sp>
        <p:nvSpPr>
          <p:cNvPr id="24"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a:solidFill>
                  <a:schemeClr val="tx1"/>
                </a:solidFill>
              </a:rPr>
              <a:t>Dmitry </a:t>
            </a:r>
            <a:r>
              <a:rPr lang="en-US" sz="1600" b="1" dirty="0" smtClean="0">
                <a:solidFill>
                  <a:schemeClr val="tx1"/>
                </a:solidFill>
              </a:rPr>
              <a:t>Romanov</a:t>
            </a:r>
            <a:endParaRPr lang="en-US" sz="1600" b="1" dirty="0">
              <a:solidFill>
                <a:schemeClr val="tx1"/>
              </a:solidFill>
            </a:endParaRPr>
          </a:p>
        </p:txBody>
      </p:sp>
    </p:spTree>
    <p:extLst>
      <p:ext uri="{BB962C8B-B14F-4D97-AF65-F5344CB8AC3E}">
        <p14:creationId xmlns:p14="http://schemas.microsoft.com/office/powerpoint/2010/main" val="1719020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30</a:t>
            </a:fld>
            <a:endParaRPr lang="en-US" dirty="0"/>
          </a:p>
        </p:txBody>
      </p:sp>
      <p:pic>
        <p:nvPicPr>
          <p:cNvPr id="5" name="Picture 4"/>
          <p:cNvPicPr>
            <a:picLocks noChangeAspect="1"/>
          </p:cNvPicPr>
          <p:nvPr/>
        </p:nvPicPr>
        <p:blipFill>
          <a:blip r:embed="rId2"/>
          <a:stretch>
            <a:fillRect/>
          </a:stretch>
        </p:blipFill>
        <p:spPr>
          <a:xfrm>
            <a:off x="-15240" y="0"/>
            <a:ext cx="12207240" cy="6864689"/>
          </a:xfrm>
          <a:prstGeom prst="rect">
            <a:avLst/>
          </a:prstGeom>
        </p:spPr>
      </p:pic>
    </p:spTree>
    <p:extLst>
      <p:ext uri="{BB962C8B-B14F-4D97-AF65-F5344CB8AC3E}">
        <p14:creationId xmlns:p14="http://schemas.microsoft.com/office/powerpoint/2010/main" val="2095598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31</a:t>
            </a:fld>
            <a:endParaRPr lang="en-US" dirty="0"/>
          </a:p>
        </p:txBody>
      </p:sp>
      <p:pic>
        <p:nvPicPr>
          <p:cNvPr id="5" name="Picture 4"/>
          <p:cNvPicPr>
            <a:picLocks noChangeAspect="1"/>
          </p:cNvPicPr>
          <p:nvPr/>
        </p:nvPicPr>
        <p:blipFill>
          <a:blip r:embed="rId2"/>
          <a:stretch>
            <a:fillRect/>
          </a:stretch>
        </p:blipFill>
        <p:spPr>
          <a:xfrm>
            <a:off x="0" y="0"/>
            <a:ext cx="12207240" cy="6859521"/>
          </a:xfrm>
          <a:prstGeom prst="rect">
            <a:avLst/>
          </a:prstGeom>
        </p:spPr>
      </p:pic>
    </p:spTree>
    <p:extLst>
      <p:ext uri="{BB962C8B-B14F-4D97-AF65-F5344CB8AC3E}">
        <p14:creationId xmlns:p14="http://schemas.microsoft.com/office/powerpoint/2010/main" val="882199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32</a:t>
            </a:fld>
            <a:endParaRPr lang="en-US" dirty="0"/>
          </a:p>
        </p:txBody>
      </p:sp>
      <p:pic>
        <p:nvPicPr>
          <p:cNvPr id="5" name="Picture 4"/>
          <p:cNvPicPr>
            <a:picLocks noChangeAspect="1"/>
          </p:cNvPicPr>
          <p:nvPr/>
        </p:nvPicPr>
        <p:blipFill>
          <a:blip r:embed="rId2"/>
          <a:stretch>
            <a:fillRect/>
          </a:stretch>
        </p:blipFill>
        <p:spPr>
          <a:xfrm>
            <a:off x="0" y="20138"/>
            <a:ext cx="12207240" cy="6837862"/>
          </a:xfrm>
          <a:prstGeom prst="rect">
            <a:avLst/>
          </a:prstGeom>
        </p:spPr>
      </p:pic>
    </p:spTree>
    <p:extLst>
      <p:ext uri="{BB962C8B-B14F-4D97-AF65-F5344CB8AC3E}">
        <p14:creationId xmlns:p14="http://schemas.microsoft.com/office/powerpoint/2010/main" val="2786234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33</a:t>
            </a:fld>
            <a:endParaRPr lang="en-US" dirty="0"/>
          </a:p>
        </p:txBody>
      </p:sp>
      <p:pic>
        <p:nvPicPr>
          <p:cNvPr id="5" name="Picture 4"/>
          <p:cNvPicPr>
            <a:picLocks noChangeAspect="1"/>
          </p:cNvPicPr>
          <p:nvPr/>
        </p:nvPicPr>
        <p:blipFill>
          <a:blip r:embed="rId2"/>
          <a:stretch>
            <a:fillRect/>
          </a:stretch>
        </p:blipFill>
        <p:spPr>
          <a:xfrm>
            <a:off x="-15240" y="8382"/>
            <a:ext cx="12207240" cy="6849618"/>
          </a:xfrm>
          <a:prstGeom prst="rect">
            <a:avLst/>
          </a:prstGeom>
        </p:spPr>
      </p:pic>
    </p:spTree>
    <p:extLst>
      <p:ext uri="{BB962C8B-B14F-4D97-AF65-F5344CB8AC3E}">
        <p14:creationId xmlns:p14="http://schemas.microsoft.com/office/powerpoint/2010/main" val="331797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34</a:t>
            </a:fld>
            <a:endParaRPr lang="en-US" dirty="0"/>
          </a:p>
        </p:txBody>
      </p:sp>
      <p:pic>
        <p:nvPicPr>
          <p:cNvPr id="5" name="Picture 4"/>
          <p:cNvPicPr>
            <a:picLocks noChangeAspect="1"/>
          </p:cNvPicPr>
          <p:nvPr/>
        </p:nvPicPr>
        <p:blipFill>
          <a:blip r:embed="rId2"/>
          <a:stretch>
            <a:fillRect/>
          </a:stretch>
        </p:blipFill>
        <p:spPr>
          <a:xfrm>
            <a:off x="0" y="1776"/>
            <a:ext cx="12207240" cy="6856224"/>
          </a:xfrm>
          <a:prstGeom prst="rect">
            <a:avLst/>
          </a:prstGeom>
        </p:spPr>
      </p:pic>
      <p:sp>
        <p:nvSpPr>
          <p:cNvPr id="6" name="Text Placeholder 4">
            <a:extLst>
              <a:ext uri="{FF2B5EF4-FFF2-40B4-BE49-F238E27FC236}">
                <a16:creationId xmlns:a16="http://schemas.microsoft.com/office/drawing/2014/main" id="{2ABCA696-E09A-CB4E-AF32-0324A13EE023}"/>
              </a:ext>
            </a:extLst>
          </p:cNvPr>
          <p:cNvSpPr txBox="1">
            <a:spLocks/>
          </p:cNvSpPr>
          <p:nvPr/>
        </p:nvSpPr>
        <p:spPr>
          <a:xfrm>
            <a:off x="7368134" y="159444"/>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smtClean="0">
                <a:solidFill>
                  <a:schemeClr val="tx1"/>
                </a:solidFill>
              </a:rPr>
              <a:t>K. </a:t>
            </a:r>
            <a:r>
              <a:rPr lang="en-US" sz="1600" b="1" dirty="0" err="1" smtClean="0">
                <a:solidFill>
                  <a:schemeClr val="tx1"/>
                </a:solidFill>
              </a:rPr>
              <a:t>Oide</a:t>
            </a:r>
            <a:endParaRPr lang="en-US" sz="1600" b="1" dirty="0">
              <a:solidFill>
                <a:schemeClr val="tx1"/>
              </a:solidFill>
            </a:endParaRPr>
          </a:p>
        </p:txBody>
      </p:sp>
    </p:spTree>
    <p:extLst>
      <p:ext uri="{BB962C8B-B14F-4D97-AF65-F5344CB8AC3E}">
        <p14:creationId xmlns:p14="http://schemas.microsoft.com/office/powerpoint/2010/main" val="3082019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35</a:t>
            </a:fld>
            <a:endParaRPr lang="en-US" dirty="0"/>
          </a:p>
        </p:txBody>
      </p:sp>
      <p:pic>
        <p:nvPicPr>
          <p:cNvPr id="5" name="Picture 4"/>
          <p:cNvPicPr>
            <a:picLocks noChangeAspect="1"/>
          </p:cNvPicPr>
          <p:nvPr/>
        </p:nvPicPr>
        <p:blipFill>
          <a:blip r:embed="rId2"/>
          <a:stretch>
            <a:fillRect/>
          </a:stretch>
        </p:blipFill>
        <p:spPr>
          <a:xfrm>
            <a:off x="0" y="6000"/>
            <a:ext cx="12207240" cy="6852000"/>
          </a:xfrm>
          <a:prstGeom prst="rect">
            <a:avLst/>
          </a:prstGeom>
        </p:spPr>
      </p:pic>
      <p:sp>
        <p:nvSpPr>
          <p:cNvPr id="7" name="Text Placeholder 4">
            <a:extLst>
              <a:ext uri="{FF2B5EF4-FFF2-40B4-BE49-F238E27FC236}">
                <a16:creationId xmlns:a16="http://schemas.microsoft.com/office/drawing/2014/main" id="{2ABCA696-E09A-CB4E-AF32-0324A13EE023}"/>
              </a:ext>
            </a:extLst>
          </p:cNvPr>
          <p:cNvSpPr txBox="1">
            <a:spLocks/>
          </p:cNvSpPr>
          <p:nvPr/>
        </p:nvSpPr>
        <p:spPr>
          <a:xfrm>
            <a:off x="8149310" y="159444"/>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smtClean="0">
                <a:solidFill>
                  <a:schemeClr val="tx1"/>
                </a:solidFill>
              </a:rPr>
              <a:t>K. </a:t>
            </a:r>
            <a:r>
              <a:rPr lang="en-US" sz="1600" b="1" dirty="0" err="1" smtClean="0">
                <a:solidFill>
                  <a:schemeClr val="tx1"/>
                </a:solidFill>
              </a:rPr>
              <a:t>Oide</a:t>
            </a:r>
            <a:endParaRPr lang="en-US" sz="1600" b="1" dirty="0">
              <a:solidFill>
                <a:schemeClr val="tx1"/>
              </a:solidFill>
            </a:endParaRPr>
          </a:p>
        </p:txBody>
      </p:sp>
    </p:spTree>
    <p:extLst>
      <p:ext uri="{BB962C8B-B14F-4D97-AF65-F5344CB8AC3E}">
        <p14:creationId xmlns:p14="http://schemas.microsoft.com/office/powerpoint/2010/main" val="2644355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36</a:t>
            </a:fld>
            <a:endParaRPr lang="en-US" dirty="0"/>
          </a:p>
        </p:txBody>
      </p:sp>
      <p:pic>
        <p:nvPicPr>
          <p:cNvPr id="5" name="Picture 4"/>
          <p:cNvPicPr>
            <a:picLocks noChangeAspect="1"/>
          </p:cNvPicPr>
          <p:nvPr/>
        </p:nvPicPr>
        <p:blipFill>
          <a:blip r:embed="rId2"/>
          <a:stretch>
            <a:fillRect/>
          </a:stretch>
        </p:blipFill>
        <p:spPr>
          <a:xfrm>
            <a:off x="-15240" y="6000"/>
            <a:ext cx="12207240" cy="6852000"/>
          </a:xfrm>
          <a:prstGeom prst="rect">
            <a:avLst/>
          </a:prstGeom>
        </p:spPr>
      </p:pic>
      <p:sp>
        <p:nvSpPr>
          <p:cNvPr id="6" name="Text Placeholder 4">
            <a:extLst>
              <a:ext uri="{FF2B5EF4-FFF2-40B4-BE49-F238E27FC236}">
                <a16:creationId xmlns:a16="http://schemas.microsoft.com/office/drawing/2014/main" id="{2ABCA696-E09A-CB4E-AF32-0324A13EE023}"/>
              </a:ext>
            </a:extLst>
          </p:cNvPr>
          <p:cNvSpPr txBox="1">
            <a:spLocks/>
          </p:cNvSpPr>
          <p:nvPr/>
        </p:nvSpPr>
        <p:spPr>
          <a:xfrm>
            <a:off x="7368134" y="159444"/>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smtClean="0">
                <a:solidFill>
                  <a:schemeClr val="tx1"/>
                </a:solidFill>
              </a:rPr>
              <a:t>K. </a:t>
            </a:r>
            <a:r>
              <a:rPr lang="en-US" sz="1600" b="1" dirty="0" err="1" smtClean="0">
                <a:solidFill>
                  <a:schemeClr val="tx1"/>
                </a:solidFill>
              </a:rPr>
              <a:t>Oide</a:t>
            </a:r>
            <a:endParaRPr lang="en-US" sz="1600" b="1" dirty="0">
              <a:solidFill>
                <a:schemeClr val="tx1"/>
              </a:solidFill>
            </a:endParaRPr>
          </a:p>
        </p:txBody>
      </p:sp>
    </p:spTree>
    <p:extLst>
      <p:ext uri="{BB962C8B-B14F-4D97-AF65-F5344CB8AC3E}">
        <p14:creationId xmlns:p14="http://schemas.microsoft.com/office/powerpoint/2010/main" val="3473398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normAutofit/>
          </a:bodyPr>
          <a:lstStyle/>
          <a:p>
            <a:pPr>
              <a:lnSpc>
                <a:spcPct val="110000"/>
              </a:lnSpc>
              <a:spcBef>
                <a:spcPts val="300"/>
              </a:spcBef>
            </a:pPr>
            <a:r>
              <a:rPr lang="en-US" dirty="0" smtClean="0"/>
              <a:t>Balance of detector performance and engineering complexity</a:t>
            </a:r>
          </a:p>
          <a:p>
            <a:pPr>
              <a:lnSpc>
                <a:spcPct val="110000"/>
              </a:lnSpc>
              <a:spcBef>
                <a:spcPts val="300"/>
              </a:spcBef>
            </a:pPr>
            <a:r>
              <a:rPr lang="en-US" dirty="0" smtClean="0"/>
              <a:t>Need to better quantify the detector requirements</a:t>
            </a:r>
          </a:p>
          <a:p>
            <a:pPr>
              <a:lnSpc>
                <a:spcPct val="110000"/>
              </a:lnSpc>
              <a:spcBef>
                <a:spcPts val="300"/>
              </a:spcBef>
            </a:pPr>
            <a:r>
              <a:rPr lang="en-US" dirty="0" smtClean="0"/>
              <a:t>Come up with a list of benchmark processes for quantifying the detector requirements</a:t>
            </a:r>
          </a:p>
          <a:p>
            <a:pPr>
              <a:lnSpc>
                <a:spcPct val="110000"/>
              </a:lnSpc>
              <a:spcBef>
                <a:spcPts val="300"/>
              </a:spcBef>
            </a:pPr>
            <a:r>
              <a:rPr lang="en-US" dirty="0" smtClean="0"/>
              <a:t>Use the benchmark processes to quantify the detector performance</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37</a:t>
            </a:fld>
            <a:endParaRPr lang="en-US" dirty="0"/>
          </a:p>
        </p:txBody>
      </p:sp>
    </p:spTree>
    <p:extLst>
      <p:ext uri="{BB962C8B-B14F-4D97-AF65-F5344CB8AC3E}">
        <p14:creationId xmlns:p14="http://schemas.microsoft.com/office/powerpoint/2010/main" val="2425678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2A79-499D-4043-BE4F-19704B45BA8F}"/>
              </a:ext>
            </a:extLst>
          </p:cNvPr>
          <p:cNvSpPr>
            <a:spLocks noGrp="1"/>
          </p:cNvSpPr>
          <p:nvPr>
            <p:ph type="title"/>
          </p:nvPr>
        </p:nvSpPr>
        <p:spPr/>
        <p:txBody>
          <a:bodyPr/>
          <a:lstStyle/>
          <a:p>
            <a:r>
              <a:rPr lang="en-US" dirty="0"/>
              <a:t>Far forward region importance</a:t>
            </a:r>
          </a:p>
        </p:txBody>
      </p:sp>
      <p:sp>
        <p:nvSpPr>
          <p:cNvPr id="4" name="Slide Number Placeholder 3">
            <a:extLst>
              <a:ext uri="{FF2B5EF4-FFF2-40B4-BE49-F238E27FC236}">
                <a16:creationId xmlns:a16="http://schemas.microsoft.com/office/drawing/2014/main" id="{E26AE085-497A-4595-9981-59595E9D3E9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Content Placeholder 4">
            <a:extLst>
              <a:ext uri="{FF2B5EF4-FFF2-40B4-BE49-F238E27FC236}">
                <a16:creationId xmlns:a16="http://schemas.microsoft.com/office/drawing/2014/main" id="{1CE07B56-86A5-47EC-BC4D-D556C39F0FCA}"/>
              </a:ext>
            </a:extLst>
          </p:cNvPr>
          <p:cNvPicPr>
            <a:picLocks noGrp="1" noChangeAspect="1"/>
          </p:cNvPicPr>
          <p:nvPr>
            <p:ph idx="1"/>
          </p:nvPr>
        </p:nvPicPr>
        <p:blipFill>
          <a:blip r:embed="rId2"/>
          <a:stretch>
            <a:fillRect/>
          </a:stretch>
        </p:blipFill>
        <p:spPr>
          <a:xfrm>
            <a:off x="3482326" y="2659014"/>
            <a:ext cx="4993555" cy="1913275"/>
          </a:xfrm>
          <a:prstGeom prst="rect">
            <a:avLst/>
          </a:prstGeom>
        </p:spPr>
      </p:pic>
      <p:pic>
        <p:nvPicPr>
          <p:cNvPr id="38" name="Picture 37">
            <a:extLst>
              <a:ext uri="{FF2B5EF4-FFF2-40B4-BE49-F238E27FC236}">
                <a16:creationId xmlns:a16="http://schemas.microsoft.com/office/drawing/2014/main" id="{334A7362-6320-4A2E-845B-2C9548478F7F}"/>
              </a:ext>
            </a:extLst>
          </p:cNvPr>
          <p:cNvPicPr>
            <a:picLocks noChangeAspect="1"/>
          </p:cNvPicPr>
          <p:nvPr/>
        </p:nvPicPr>
        <p:blipFill>
          <a:blip r:embed="rId3"/>
          <a:stretch>
            <a:fillRect/>
          </a:stretch>
        </p:blipFill>
        <p:spPr>
          <a:xfrm>
            <a:off x="1496852" y="987892"/>
            <a:ext cx="2347658" cy="1164684"/>
          </a:xfrm>
          <a:prstGeom prst="rect">
            <a:avLst/>
          </a:prstGeom>
        </p:spPr>
      </p:pic>
      <p:grpSp>
        <p:nvGrpSpPr>
          <p:cNvPr id="41" name="Group 40">
            <a:extLst>
              <a:ext uri="{FF2B5EF4-FFF2-40B4-BE49-F238E27FC236}">
                <a16:creationId xmlns:a16="http://schemas.microsoft.com/office/drawing/2014/main" id="{B0079FFA-C902-47BC-9BF0-348FA2B30C82}"/>
              </a:ext>
            </a:extLst>
          </p:cNvPr>
          <p:cNvGrpSpPr/>
          <p:nvPr/>
        </p:nvGrpSpPr>
        <p:grpSpPr>
          <a:xfrm>
            <a:off x="554033" y="2034375"/>
            <a:ext cx="1991271" cy="1709563"/>
            <a:chOff x="-57946" y="1863495"/>
            <a:chExt cx="3264820" cy="2385829"/>
          </a:xfrm>
        </p:grpSpPr>
        <p:pic>
          <p:nvPicPr>
            <p:cNvPr id="42" name="Picture 41" descr="Macintosh HD:Users:ryoshida:Documents:EIC:Figures:Joanna:Graphic2_EICscatteringF4-01.jpg">
              <a:extLst>
                <a:ext uri="{FF2B5EF4-FFF2-40B4-BE49-F238E27FC236}">
                  <a16:creationId xmlns:a16="http://schemas.microsoft.com/office/drawing/2014/main" id="{11EE6F0A-B8E0-4053-9E6C-424C1940558E}"/>
                </a:ext>
              </a:extLst>
            </p:cNvPr>
            <p:cNvPicPr/>
            <p:nvPr/>
          </p:nvPicPr>
          <p:blipFill rotWithShape="1">
            <a:blip r:embed="rId4">
              <a:extLst>
                <a:ext uri="{28A0092B-C50C-407E-A947-70E740481C1C}">
                  <a14:useLocalDpi xmlns:a14="http://schemas.microsoft.com/office/drawing/2010/main" val="0"/>
                </a:ext>
              </a:extLst>
            </a:blip>
            <a:srcRect l="16233" r="21826" b="8291"/>
            <a:stretch/>
          </p:blipFill>
          <p:spPr bwMode="auto">
            <a:xfrm>
              <a:off x="535102" y="2151678"/>
              <a:ext cx="2368059" cy="2097646"/>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43" name="TextBox 42">
              <a:extLst>
                <a:ext uri="{FF2B5EF4-FFF2-40B4-BE49-F238E27FC236}">
                  <a16:creationId xmlns:a16="http://schemas.microsoft.com/office/drawing/2014/main" id="{72A4760A-05EA-4B6D-BDF0-DD023A0B6BD4}"/>
                </a:ext>
              </a:extLst>
            </p:cNvPr>
            <p:cNvSpPr txBox="1"/>
            <p:nvPr/>
          </p:nvSpPr>
          <p:spPr>
            <a:xfrm>
              <a:off x="2473304" y="2668111"/>
              <a:ext cx="73357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e</a:t>
              </a:r>
            </a:p>
          </p:txBody>
        </p:sp>
        <p:sp>
          <p:nvSpPr>
            <p:cNvPr id="44" name="TextBox 43">
              <a:extLst>
                <a:ext uri="{FF2B5EF4-FFF2-40B4-BE49-F238E27FC236}">
                  <a16:creationId xmlns:a16="http://schemas.microsoft.com/office/drawing/2014/main" id="{4C7CBE9F-9A89-4D49-92A8-D311C77EC1F1}"/>
                </a:ext>
              </a:extLst>
            </p:cNvPr>
            <p:cNvSpPr txBox="1"/>
            <p:nvPr/>
          </p:nvSpPr>
          <p:spPr>
            <a:xfrm>
              <a:off x="802794" y="1863495"/>
              <a:ext cx="1004918"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e’</a:t>
              </a:r>
            </a:p>
          </p:txBody>
        </p:sp>
        <p:sp>
          <p:nvSpPr>
            <p:cNvPr id="45" name="TextBox 44">
              <a:extLst>
                <a:ext uri="{FF2B5EF4-FFF2-40B4-BE49-F238E27FC236}">
                  <a16:creationId xmlns:a16="http://schemas.microsoft.com/office/drawing/2014/main" id="{F9280F38-23B1-4857-941A-854D199E9C74}"/>
                </a:ext>
              </a:extLst>
            </p:cNvPr>
            <p:cNvSpPr txBox="1"/>
            <p:nvPr/>
          </p:nvSpPr>
          <p:spPr>
            <a:xfrm>
              <a:off x="-57946" y="3010057"/>
              <a:ext cx="1077620"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p/A</a:t>
              </a:r>
            </a:p>
          </p:txBody>
        </p:sp>
      </p:grpSp>
      <p:sp>
        <p:nvSpPr>
          <p:cNvPr id="50" name="Arrow: Up 49">
            <a:extLst>
              <a:ext uri="{FF2B5EF4-FFF2-40B4-BE49-F238E27FC236}">
                <a16:creationId xmlns:a16="http://schemas.microsoft.com/office/drawing/2014/main" id="{89B3B616-0FA7-4E14-A30F-4B5E3A40180F}"/>
              </a:ext>
            </a:extLst>
          </p:cNvPr>
          <p:cNvSpPr/>
          <p:nvPr/>
        </p:nvSpPr>
        <p:spPr>
          <a:xfrm rot="9090995">
            <a:off x="3456146" y="1847747"/>
            <a:ext cx="322748" cy="8148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Arrow: Up 50">
            <a:extLst>
              <a:ext uri="{FF2B5EF4-FFF2-40B4-BE49-F238E27FC236}">
                <a16:creationId xmlns:a16="http://schemas.microsoft.com/office/drawing/2014/main" id="{9B50D25A-03DF-4D5C-A749-A4597EA27396}"/>
              </a:ext>
            </a:extLst>
          </p:cNvPr>
          <p:cNvSpPr/>
          <p:nvPr/>
        </p:nvSpPr>
        <p:spPr>
          <a:xfrm rot="5400000">
            <a:off x="2759821" y="2694082"/>
            <a:ext cx="322748" cy="8148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FC70CF7-79DC-4944-AFA9-D7EECD2BFA72}"/>
              </a:ext>
            </a:extLst>
          </p:cNvPr>
          <p:cNvSpPr txBox="1"/>
          <p:nvPr/>
        </p:nvSpPr>
        <p:spPr>
          <a:xfrm>
            <a:off x="2545304" y="4723004"/>
            <a:ext cx="589078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Provide transport of the forward going particles along the beam line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Design should be done close together with detector &amp; accelerator  </a:t>
            </a:r>
          </a:p>
        </p:txBody>
      </p:sp>
      <p:grpSp>
        <p:nvGrpSpPr>
          <p:cNvPr id="37" name="Group 36">
            <a:extLst>
              <a:ext uri="{FF2B5EF4-FFF2-40B4-BE49-F238E27FC236}">
                <a16:creationId xmlns:a16="http://schemas.microsoft.com/office/drawing/2014/main" id="{C16F635B-F6A7-4CD6-863B-5C1244D1234E}"/>
              </a:ext>
            </a:extLst>
          </p:cNvPr>
          <p:cNvGrpSpPr/>
          <p:nvPr/>
        </p:nvGrpSpPr>
        <p:grpSpPr>
          <a:xfrm>
            <a:off x="8885754" y="919614"/>
            <a:ext cx="2699971" cy="1976256"/>
            <a:chOff x="8571028" y="2095664"/>
            <a:chExt cx="3221985" cy="2277548"/>
          </a:xfrm>
        </p:grpSpPr>
        <p:sp>
          <p:nvSpPr>
            <p:cNvPr id="13" name="Rectangle: Rounded Corners 12">
              <a:extLst>
                <a:ext uri="{FF2B5EF4-FFF2-40B4-BE49-F238E27FC236}">
                  <a16:creationId xmlns:a16="http://schemas.microsoft.com/office/drawing/2014/main" id="{3C997599-5552-4C31-B14B-69A0BF0CA050}"/>
                </a:ext>
              </a:extLst>
            </p:cNvPr>
            <p:cNvSpPr/>
            <p:nvPr/>
          </p:nvSpPr>
          <p:spPr>
            <a:xfrm>
              <a:off x="8571028" y="2095664"/>
              <a:ext cx="3221985" cy="2277548"/>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82E4127D-82E4-4724-BDE4-E03C44E28EE0}"/>
                </a:ext>
              </a:extLst>
            </p:cNvPr>
            <p:cNvGrpSpPr/>
            <p:nvPr/>
          </p:nvGrpSpPr>
          <p:grpSpPr>
            <a:xfrm>
              <a:off x="8884576" y="2218389"/>
              <a:ext cx="2621840" cy="1890137"/>
              <a:chOff x="7752153" y="771647"/>
              <a:chExt cx="2621840" cy="1890137"/>
            </a:xfrm>
          </p:grpSpPr>
          <p:pic>
            <p:nvPicPr>
              <p:cNvPr id="7" name="Picture 6">
                <a:extLst>
                  <a:ext uri="{FF2B5EF4-FFF2-40B4-BE49-F238E27FC236}">
                    <a16:creationId xmlns:a16="http://schemas.microsoft.com/office/drawing/2014/main" id="{A1F8CE6C-3D53-48F2-8CC6-5FE9F7FD8AD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752153" y="771647"/>
                <a:ext cx="2474470" cy="1764355"/>
              </a:xfrm>
              <a:prstGeom prst="rect">
                <a:avLst/>
              </a:prstGeom>
              <a:noFill/>
              <a:ln>
                <a:noFill/>
              </a:ln>
            </p:spPr>
          </p:pic>
          <p:sp>
            <p:nvSpPr>
              <p:cNvPr id="9" name="TextBox 8">
                <a:extLst>
                  <a:ext uri="{FF2B5EF4-FFF2-40B4-BE49-F238E27FC236}">
                    <a16:creationId xmlns:a16="http://schemas.microsoft.com/office/drawing/2014/main" id="{A103B0A4-CC1D-4973-BAC7-8D9001B34357}"/>
                  </a:ext>
                </a:extLst>
              </p:cNvPr>
              <p:cNvSpPr txBox="1"/>
              <p:nvPr/>
            </p:nvSpPr>
            <p:spPr>
              <a:xfrm>
                <a:off x="8750400" y="1970582"/>
                <a:ext cx="1623593" cy="3546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Ion remnant</a:t>
                </a:r>
              </a:p>
            </p:txBody>
          </p:sp>
          <p:sp>
            <p:nvSpPr>
              <p:cNvPr id="10" name="TextBox 9">
                <a:extLst>
                  <a:ext uri="{FF2B5EF4-FFF2-40B4-BE49-F238E27FC236}">
                    <a16:creationId xmlns:a16="http://schemas.microsoft.com/office/drawing/2014/main" id="{4BC4CBF0-2D81-4FF0-8634-99F15D74A335}"/>
                  </a:ext>
                </a:extLst>
              </p:cNvPr>
              <p:cNvSpPr txBox="1"/>
              <p:nvPr/>
            </p:nvSpPr>
            <p:spPr>
              <a:xfrm>
                <a:off x="8135601" y="2286569"/>
                <a:ext cx="172692" cy="375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1</a:t>
                </a: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sym typeface="Times"/>
                </a:endParaRPr>
              </a:p>
            </p:txBody>
          </p:sp>
        </p:grpSp>
      </p:grpSp>
      <p:grpSp>
        <p:nvGrpSpPr>
          <p:cNvPr id="40" name="Group 39">
            <a:extLst>
              <a:ext uri="{FF2B5EF4-FFF2-40B4-BE49-F238E27FC236}">
                <a16:creationId xmlns:a16="http://schemas.microsoft.com/office/drawing/2014/main" id="{2B0DA085-EBFC-4F47-A494-DE3AD1A2BA58}"/>
              </a:ext>
            </a:extLst>
          </p:cNvPr>
          <p:cNvGrpSpPr/>
          <p:nvPr/>
        </p:nvGrpSpPr>
        <p:grpSpPr>
          <a:xfrm>
            <a:off x="5572328" y="919614"/>
            <a:ext cx="2738926" cy="1739400"/>
            <a:chOff x="6553854" y="2601920"/>
            <a:chExt cx="2738926" cy="1739400"/>
          </a:xfrm>
        </p:grpSpPr>
        <p:sp>
          <p:nvSpPr>
            <p:cNvPr id="39" name="Rectangle: Rounded Corners 38">
              <a:extLst>
                <a:ext uri="{FF2B5EF4-FFF2-40B4-BE49-F238E27FC236}">
                  <a16:creationId xmlns:a16="http://schemas.microsoft.com/office/drawing/2014/main" id="{837B115D-D9F8-4C95-92C7-8352B56439CC}"/>
                </a:ext>
              </a:extLst>
            </p:cNvPr>
            <p:cNvSpPr/>
            <p:nvPr/>
          </p:nvSpPr>
          <p:spPr>
            <a:xfrm>
              <a:off x="6553854" y="2601920"/>
              <a:ext cx="2738926" cy="1739400"/>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9D680911-11B0-4C99-9B06-38F97440ACDC}"/>
                </a:ext>
              </a:extLst>
            </p:cNvPr>
            <p:cNvGrpSpPr/>
            <p:nvPr/>
          </p:nvGrpSpPr>
          <p:grpSpPr>
            <a:xfrm>
              <a:off x="6625128" y="2808236"/>
              <a:ext cx="2483112" cy="1337283"/>
              <a:chOff x="7737855" y="2629663"/>
              <a:chExt cx="2483112" cy="1337283"/>
            </a:xfrm>
          </p:grpSpPr>
          <p:sp>
            <p:nvSpPr>
              <p:cNvPr id="8" name="TextBox 7">
                <a:extLst>
                  <a:ext uri="{FF2B5EF4-FFF2-40B4-BE49-F238E27FC236}">
                    <a16:creationId xmlns:a16="http://schemas.microsoft.com/office/drawing/2014/main" id="{EF6F1AEE-90F1-41E0-87E2-2FFE5ECC1873}"/>
                  </a:ext>
                </a:extLst>
              </p:cNvPr>
              <p:cNvSpPr txBox="1"/>
              <p:nvPr/>
            </p:nvSpPr>
            <p:spPr>
              <a:xfrm>
                <a:off x="7737855" y="2629663"/>
                <a:ext cx="2483112" cy="317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DVCS / Diffraction</a:t>
                </a:r>
              </a:p>
            </p:txBody>
          </p:sp>
          <p:pic>
            <p:nvPicPr>
              <p:cNvPr id="14" name="Picture 9">
                <a:extLst>
                  <a:ext uri="{FF2B5EF4-FFF2-40B4-BE49-F238E27FC236}">
                    <a16:creationId xmlns:a16="http://schemas.microsoft.com/office/drawing/2014/main" id="{EB80A907-41C0-4E22-AF40-32B8742AC2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1081" y="2942991"/>
                <a:ext cx="1873299" cy="10239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grpSp>
        <p:nvGrpSpPr>
          <p:cNvPr id="53" name="Group 52">
            <a:extLst>
              <a:ext uri="{FF2B5EF4-FFF2-40B4-BE49-F238E27FC236}">
                <a16:creationId xmlns:a16="http://schemas.microsoft.com/office/drawing/2014/main" id="{B304E112-5176-46D0-B16E-414E454B7EF3}"/>
              </a:ext>
            </a:extLst>
          </p:cNvPr>
          <p:cNvGrpSpPr/>
          <p:nvPr/>
        </p:nvGrpSpPr>
        <p:grpSpPr>
          <a:xfrm>
            <a:off x="8594366" y="3703877"/>
            <a:ext cx="3403906" cy="2394701"/>
            <a:chOff x="5914060" y="3550725"/>
            <a:chExt cx="3403906" cy="2394701"/>
          </a:xfrm>
        </p:grpSpPr>
        <p:sp>
          <p:nvSpPr>
            <p:cNvPr id="48" name="Rectangle: Rounded Corners 47">
              <a:extLst>
                <a:ext uri="{FF2B5EF4-FFF2-40B4-BE49-F238E27FC236}">
                  <a16:creationId xmlns:a16="http://schemas.microsoft.com/office/drawing/2014/main" id="{80D7B449-B68C-4FA0-B995-69C4C9F9A866}"/>
                </a:ext>
              </a:extLst>
            </p:cNvPr>
            <p:cNvSpPr/>
            <p:nvPr/>
          </p:nvSpPr>
          <p:spPr>
            <a:xfrm>
              <a:off x="5914060" y="3550725"/>
              <a:ext cx="2971694" cy="2394701"/>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8FFDACD-6AB7-4558-B0D3-58E77653EDC1}"/>
                </a:ext>
              </a:extLst>
            </p:cNvPr>
            <p:cNvGrpSpPr/>
            <p:nvPr/>
          </p:nvGrpSpPr>
          <p:grpSpPr>
            <a:xfrm>
              <a:off x="5946410" y="3726306"/>
              <a:ext cx="3371556" cy="1847720"/>
              <a:chOff x="103009" y="4343177"/>
              <a:chExt cx="3734235" cy="2681867"/>
            </a:xfrm>
          </p:grpSpPr>
          <p:cxnSp>
            <p:nvCxnSpPr>
              <p:cNvPr id="15" name="Straight Connector 14">
                <a:extLst>
                  <a:ext uri="{FF2B5EF4-FFF2-40B4-BE49-F238E27FC236}">
                    <a16:creationId xmlns:a16="http://schemas.microsoft.com/office/drawing/2014/main" id="{EA9F3B2E-5326-422B-A29C-17D4231D83C7}"/>
                  </a:ext>
                </a:extLst>
              </p:cNvPr>
              <p:cNvCxnSpPr/>
              <p:nvPr/>
            </p:nvCxnSpPr>
            <p:spPr>
              <a:xfrm flipH="1">
                <a:off x="1158455" y="4526955"/>
                <a:ext cx="859151" cy="650169"/>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CAC8B6D-F337-4ADE-9302-2AC0CBBB105F}"/>
                  </a:ext>
                </a:extLst>
              </p:cNvPr>
              <p:cNvCxnSpPr/>
              <p:nvPr/>
            </p:nvCxnSpPr>
            <p:spPr>
              <a:xfrm flipV="1">
                <a:off x="140861" y="5177125"/>
                <a:ext cx="1017593" cy="14635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3497D87-9DDE-4274-97C8-D63F8518A827}"/>
                  </a:ext>
                </a:extLst>
              </p:cNvPr>
              <p:cNvCxnSpPr/>
              <p:nvPr/>
            </p:nvCxnSpPr>
            <p:spPr>
              <a:xfrm flipH="1">
                <a:off x="543196" y="5608098"/>
                <a:ext cx="1214827" cy="628499"/>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9ED208D-5A24-4937-9642-2B8B0425C5F6}"/>
                  </a:ext>
                </a:extLst>
              </p:cNvPr>
              <p:cNvCxnSpPr/>
              <p:nvPr/>
            </p:nvCxnSpPr>
            <p:spPr>
              <a:xfrm>
                <a:off x="1196306" y="5143453"/>
                <a:ext cx="621504" cy="313219"/>
              </a:xfrm>
              <a:prstGeom prst="line">
                <a:avLst/>
              </a:prstGeom>
              <a:ln w="28575">
                <a:solidFill>
                  <a:srgbClr val="2864F8"/>
                </a:solidFill>
                <a:prstDash val="sysDot"/>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D232697-E46E-481D-AA52-A31D964752B2}"/>
                  </a:ext>
                </a:extLst>
              </p:cNvPr>
              <p:cNvSpPr txBox="1"/>
              <p:nvPr/>
            </p:nvSpPr>
            <p:spPr>
              <a:xfrm>
                <a:off x="103009" y="4967705"/>
                <a:ext cx="1168704" cy="46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e-</a:t>
                </a:r>
                <a:r>
                  <a:rPr kumimoji="0" lang="en-US" sz="1400" b="0" i="0" u="none" strike="noStrike" kern="1200" cap="none" spc="0" normalizeH="0" baseline="0" noProof="0" dirty="0">
                    <a:ln>
                      <a:noFill/>
                    </a:ln>
                    <a:solidFill>
                      <a:srgbClr val="FF0000"/>
                    </a:solidFill>
                    <a:effectLst/>
                    <a:uLnTx/>
                    <a:uFillTx/>
                    <a:latin typeface="Comic Sans MS" charset="0"/>
                    <a:ea typeface="Comic Sans MS" charset="0"/>
                    <a:cs typeface="Comic Sans MS" charset="0"/>
                  </a:rPr>
                  <a:t>/e+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FE4395E-9D54-432D-A68C-5E605988C252}"/>
                      </a:ext>
                    </a:extLst>
                  </p:cNvPr>
                  <p:cNvSpPr txBox="1"/>
                  <p:nvPr/>
                </p:nvSpPr>
                <p:spPr>
                  <a:xfrm>
                    <a:off x="1333458" y="4964231"/>
                    <a:ext cx="1240045" cy="46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400" b="0" i="1" u="none" strike="noStrike" kern="1200" cap="none" spc="0" normalizeH="0" baseline="0" noProof="0">
                            <a:ln>
                              <a:noFill/>
                            </a:ln>
                            <a:solidFill>
                              <a:srgbClr val="000000"/>
                            </a:solidFill>
                            <a:effectLst/>
                            <a:uLnTx/>
                            <a:uFillTx/>
                            <a:latin typeface="Cambria Math" charset="0"/>
                            <a:ea typeface="Cambria Math" charset="0"/>
                            <a:cs typeface="Cambria Math" charset="0"/>
                          </a:rPr>
                          <m:t>𝛾</m:t>
                        </m:r>
                        <m:r>
                          <a:rPr kumimoji="0" lang="en-US" sz="1400" b="0" i="1" u="none" strike="noStrike" kern="1200" cap="none" spc="0" normalizeH="0" baseline="0" noProof="0">
                            <a:ln>
                              <a:noFill/>
                            </a:ln>
                            <a:solidFill>
                              <a:srgbClr val="000000"/>
                            </a:solidFill>
                            <a:effectLst/>
                            <a:uLnTx/>
                            <a:uFillTx/>
                            <a:latin typeface="Cambria Math" charset="0"/>
                            <a:ea typeface="Cambria Math" charset="0"/>
                            <a:cs typeface="Cambria Math" charset="0"/>
                          </a:rPr>
                          <m:t>,</m:t>
                        </m:r>
                      </m:oMath>
                    </a14:m>
                    <a:r>
                      <a:rPr kumimoji="0" lang="en-US" sz="14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Z</a:t>
                    </a:r>
                    <a:r>
                      <a:rPr kumimoji="0" lang="en-US" sz="1400" b="0" i="0" u="none" strike="noStrike" kern="1200" cap="none" spc="0" normalizeH="0" baseline="30000" noProof="0" dirty="0">
                        <a:ln>
                          <a:noFill/>
                        </a:ln>
                        <a:solidFill>
                          <a:srgbClr val="000000"/>
                        </a:solidFill>
                        <a:effectLst/>
                        <a:uLnTx/>
                        <a:uFillTx/>
                        <a:latin typeface="Comic Sans MS" charset="0"/>
                        <a:ea typeface="Comic Sans MS" charset="0"/>
                        <a:cs typeface="Comic Sans MS" charset="0"/>
                      </a:rPr>
                      <a:t>0</a:t>
                    </a:r>
                    <a:r>
                      <a:rPr kumimoji="0" lang="en-US" sz="14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,W</a:t>
                    </a:r>
                    <a14:m>
                      <m:oMath xmlns:m="http://schemas.openxmlformats.org/officeDocument/2006/math">
                        <m:r>
                          <a:rPr kumimoji="0" lang="en-US" sz="1400" b="0" i="1" u="none" strike="noStrike" kern="1200" cap="none" spc="0" normalizeH="0" baseline="30000" noProof="0" dirty="0">
                            <a:ln>
                              <a:noFill/>
                            </a:ln>
                            <a:solidFill>
                              <a:srgbClr val="000000"/>
                            </a:solidFill>
                            <a:effectLst/>
                            <a:uLnTx/>
                            <a:uFillTx/>
                            <a:latin typeface="Cambria Math" charset="0"/>
                            <a:ea typeface="Cambria Math" charset="0"/>
                            <a:cs typeface="Cambria Math" charset="0"/>
                          </a:rPr>
                          <m:t>±</m:t>
                        </m:r>
                      </m:oMath>
                    </a14:m>
                    <a:endParaRPr kumimoji="0" lang="en-US" sz="1400" b="0" i="0" u="none" strike="noStrike" kern="1200" cap="none" spc="0" normalizeH="0" baseline="30000" noProof="0" dirty="0">
                      <a:ln>
                        <a:noFill/>
                      </a:ln>
                      <a:solidFill>
                        <a:srgbClr val="000000"/>
                      </a:solidFill>
                      <a:effectLst/>
                      <a:uLnTx/>
                      <a:uFillTx/>
                      <a:latin typeface="Comic Sans MS" charset="0"/>
                      <a:ea typeface="Comic Sans MS" charset="0"/>
                      <a:cs typeface="Comic Sans MS" charset="0"/>
                    </a:endParaRPr>
                  </a:p>
                </p:txBody>
              </p:sp>
            </mc:Choice>
            <mc:Fallback xmlns="">
              <p:sp>
                <p:nvSpPr>
                  <p:cNvPr id="20" name="TextBox 19">
                    <a:extLst>
                      <a:ext uri="{FF2B5EF4-FFF2-40B4-BE49-F238E27FC236}">
                        <a16:creationId xmlns:a16="http://schemas.microsoft.com/office/drawing/2014/main" id="{BFE4395E-9D54-432D-A68C-5E605988C252}"/>
                      </a:ext>
                    </a:extLst>
                  </p:cNvPr>
                  <p:cNvSpPr txBox="1">
                    <a:spLocks noRot="1" noChangeAspect="1" noMove="1" noResize="1" noEditPoints="1" noAdjustHandles="1" noChangeArrowheads="1" noChangeShapeType="1" noTextEdit="1"/>
                  </p:cNvSpPr>
                  <p:nvPr/>
                </p:nvSpPr>
                <p:spPr>
                  <a:xfrm>
                    <a:off x="1333458" y="4964231"/>
                    <a:ext cx="1240045" cy="460821"/>
                  </a:xfrm>
                  <a:prstGeom prst="rect">
                    <a:avLst/>
                  </a:prstGeom>
                  <a:blipFill>
                    <a:blip r:embed="rId7"/>
                    <a:stretch>
                      <a:fillRect t="-3846"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E72EFFB-5059-4395-8C74-231C003E7031}"/>
                      </a:ext>
                    </a:extLst>
                  </p:cNvPr>
                  <p:cNvSpPr txBox="1"/>
                  <p:nvPr/>
                </p:nvSpPr>
                <p:spPr>
                  <a:xfrm>
                    <a:off x="1051870" y="4343177"/>
                    <a:ext cx="1419699" cy="46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e-/</a:t>
                    </a:r>
                    <a14:m>
                      <m:oMath xmlns:m="http://schemas.openxmlformats.org/officeDocument/2006/math">
                        <m:r>
                          <a:rPr kumimoji="0" lang="en-US" sz="1400" b="0" i="1" u="none" strike="noStrike" kern="1200" cap="none" spc="0" normalizeH="0" baseline="0" noProof="0">
                            <a:ln>
                              <a:noFill/>
                            </a:ln>
                            <a:solidFill>
                              <a:srgbClr val="000000"/>
                            </a:solidFill>
                            <a:effectLst/>
                            <a:uLnTx/>
                            <a:uFillTx/>
                            <a:latin typeface="Cambria Math" charset="0"/>
                            <a:ea typeface="Cambria Math" charset="0"/>
                            <a:cs typeface="Cambria Math" charset="0"/>
                          </a:rPr>
                          <m:t>𝜈</m:t>
                        </m:r>
                      </m:oMath>
                    </a14:m>
                    <a:r>
                      <a:rPr kumimoji="0" lang="en-US" sz="1400" b="0" i="0" u="none" strike="noStrike" kern="1200" cap="none" spc="0" normalizeH="0" baseline="0" noProof="0" dirty="0">
                        <a:ln>
                          <a:noFill/>
                        </a:ln>
                        <a:solidFill>
                          <a:srgbClr val="FF0000"/>
                        </a:solidFill>
                        <a:effectLst/>
                        <a:uLnTx/>
                        <a:uFillTx/>
                        <a:latin typeface="Comic Sans MS" charset="0"/>
                        <a:ea typeface="Comic Sans MS" charset="0"/>
                        <a:cs typeface="Comic Sans MS" charset="0"/>
                      </a:rPr>
                      <a:t>/e+</a:t>
                    </a:r>
                  </a:p>
                </p:txBody>
              </p:sp>
            </mc:Choice>
            <mc:Fallback xmlns="">
              <p:sp>
                <p:nvSpPr>
                  <p:cNvPr id="21" name="TextBox 20">
                    <a:extLst>
                      <a:ext uri="{FF2B5EF4-FFF2-40B4-BE49-F238E27FC236}">
                        <a16:creationId xmlns:a16="http://schemas.microsoft.com/office/drawing/2014/main" id="{5E72EFFB-5059-4395-8C74-231C003E7031}"/>
                      </a:ext>
                    </a:extLst>
                  </p:cNvPr>
                  <p:cNvSpPr txBox="1">
                    <a:spLocks noRot="1" noChangeAspect="1" noMove="1" noResize="1" noEditPoints="1" noAdjustHandles="1" noChangeArrowheads="1" noChangeShapeType="1" noTextEdit="1"/>
                  </p:cNvSpPr>
                  <p:nvPr/>
                </p:nvSpPr>
                <p:spPr>
                  <a:xfrm>
                    <a:off x="1051870" y="4343177"/>
                    <a:ext cx="1419699" cy="460821"/>
                  </a:xfrm>
                  <a:prstGeom prst="rect">
                    <a:avLst/>
                  </a:prstGeom>
                  <a:blipFill>
                    <a:blip r:embed="rId8"/>
                    <a:stretch>
                      <a:fillRect l="-1429" t="-1923" b="-17308"/>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55634E53-D779-40E5-9877-4E598B3FC0FD}"/>
                  </a:ext>
                </a:extLst>
              </p:cNvPr>
              <p:cNvCxnSpPr/>
              <p:nvPr/>
            </p:nvCxnSpPr>
            <p:spPr>
              <a:xfrm flipH="1" flipV="1">
                <a:off x="260843" y="6257349"/>
                <a:ext cx="2296686" cy="15596"/>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18A89AC-9866-4AC8-886B-188FAF14E281}"/>
                  </a:ext>
                </a:extLst>
              </p:cNvPr>
              <p:cNvCxnSpPr/>
              <p:nvPr/>
            </p:nvCxnSpPr>
            <p:spPr>
              <a:xfrm flipH="1" flipV="1">
                <a:off x="260843" y="6349478"/>
                <a:ext cx="2296686" cy="15596"/>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D3FDB86-C9A8-40D4-A584-D2E3598810EC}"/>
                  </a:ext>
                </a:extLst>
              </p:cNvPr>
              <p:cNvCxnSpPr/>
              <p:nvPr/>
            </p:nvCxnSpPr>
            <p:spPr>
              <a:xfrm flipH="1" flipV="1">
                <a:off x="299971" y="6457864"/>
                <a:ext cx="2296686" cy="15596"/>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116AB72B-C4B4-4787-A865-2027AD4BCC23}"/>
                  </a:ext>
                </a:extLst>
              </p:cNvPr>
              <p:cNvSpPr/>
              <p:nvPr/>
            </p:nvSpPr>
            <p:spPr bwMode="auto">
              <a:xfrm>
                <a:off x="413057" y="6179558"/>
                <a:ext cx="152467" cy="389488"/>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 name="Oval 25">
                <a:extLst>
                  <a:ext uri="{FF2B5EF4-FFF2-40B4-BE49-F238E27FC236}">
                    <a16:creationId xmlns:a16="http://schemas.microsoft.com/office/drawing/2014/main" id="{68C7AE7D-320E-454E-824C-7E7478FCD5DD}"/>
                  </a:ext>
                </a:extLst>
              </p:cNvPr>
              <p:cNvSpPr/>
              <p:nvPr/>
            </p:nvSpPr>
            <p:spPr bwMode="auto">
              <a:xfrm>
                <a:off x="2327904" y="6154734"/>
                <a:ext cx="152467" cy="389488"/>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7" name="Oval 26">
                <a:extLst>
                  <a:ext uri="{FF2B5EF4-FFF2-40B4-BE49-F238E27FC236}">
                    <a16:creationId xmlns:a16="http://schemas.microsoft.com/office/drawing/2014/main" id="{81C39E61-4D0C-4771-8DF7-D02D2C0CC97F}"/>
                  </a:ext>
                </a:extLst>
              </p:cNvPr>
              <p:cNvSpPr/>
              <p:nvPr/>
            </p:nvSpPr>
            <p:spPr bwMode="auto">
              <a:xfrm>
                <a:off x="1758023" y="5393950"/>
                <a:ext cx="408249" cy="428295"/>
              </a:xfrm>
              <a:prstGeom prst="ellipse">
                <a:avLst/>
              </a:prstGeom>
              <a:solidFill>
                <a:srgbClr val="92D050"/>
              </a:solidFill>
              <a:ln w="952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mn-ea"/>
                  <a:cs typeface="+mn-cs"/>
                </a:endParaRPr>
              </a:p>
            </p:txBody>
          </p:sp>
          <p:cxnSp>
            <p:nvCxnSpPr>
              <p:cNvPr id="28" name="Straight Connector 27">
                <a:extLst>
                  <a:ext uri="{FF2B5EF4-FFF2-40B4-BE49-F238E27FC236}">
                    <a16:creationId xmlns:a16="http://schemas.microsoft.com/office/drawing/2014/main" id="{2648FA69-CB67-4005-A8E8-8084DCD2396C}"/>
                  </a:ext>
                </a:extLst>
              </p:cNvPr>
              <p:cNvCxnSpPr/>
              <p:nvPr/>
            </p:nvCxnSpPr>
            <p:spPr>
              <a:xfrm flipH="1">
                <a:off x="535616" y="5768941"/>
                <a:ext cx="1264824" cy="560537"/>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4D7C0DC-5071-45E4-A5A8-B44ECD70FE83}"/>
                  </a:ext>
                </a:extLst>
              </p:cNvPr>
              <p:cNvCxnSpPr/>
              <p:nvPr/>
            </p:nvCxnSpPr>
            <p:spPr>
              <a:xfrm flipH="1">
                <a:off x="2160734" y="5128555"/>
                <a:ext cx="871524" cy="30395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A13A2A0-23C5-4F22-AA37-6ACDFFF1A3C2}"/>
                  </a:ext>
                </a:extLst>
              </p:cNvPr>
              <p:cNvCxnSpPr/>
              <p:nvPr/>
            </p:nvCxnSpPr>
            <p:spPr>
              <a:xfrm flipH="1">
                <a:off x="2106485" y="5211023"/>
                <a:ext cx="880220" cy="245649"/>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F6C1C58-CA6C-4CF6-B3C8-40B93F9F7B62}"/>
                  </a:ext>
                </a:extLst>
              </p:cNvPr>
              <p:cNvCxnSpPr/>
              <p:nvPr/>
            </p:nvCxnSpPr>
            <p:spPr>
              <a:xfrm flipH="1">
                <a:off x="2106485" y="5324242"/>
                <a:ext cx="880220" cy="13243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B938376-E388-438D-AD65-6E512DFEE471}"/>
                  </a:ext>
                </a:extLst>
              </p:cNvPr>
              <p:cNvCxnSpPr/>
              <p:nvPr/>
            </p:nvCxnSpPr>
            <p:spPr>
              <a:xfrm flipH="1">
                <a:off x="2106485" y="5419893"/>
                <a:ext cx="953314" cy="36779"/>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31343AFC-6844-49CB-B2C4-5D62BE73A5A3}"/>
                  </a:ext>
                </a:extLst>
              </p:cNvPr>
              <p:cNvSpPr txBox="1"/>
              <p:nvPr/>
            </p:nvSpPr>
            <p:spPr>
              <a:xfrm>
                <a:off x="204555" y="6437558"/>
                <a:ext cx="223787" cy="5027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mic Sans MS" charset="0"/>
                    <a:ea typeface="Comic Sans MS" charset="0"/>
                    <a:cs typeface="Comic Sans MS" charset="0"/>
                  </a:rPr>
                  <a:t>p</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1B16B98-AAD2-46E5-B323-919D4038118A}"/>
                      </a:ext>
                    </a:extLst>
                  </p:cNvPr>
                  <p:cNvSpPr txBox="1"/>
                  <p:nvPr/>
                </p:nvSpPr>
                <p:spPr>
                  <a:xfrm>
                    <a:off x="1758024" y="6522330"/>
                    <a:ext cx="2079220" cy="5027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p’,n’,</a:t>
                    </a:r>
                    <a14:m>
                      <m:oMath xmlns:m="http://schemas.openxmlformats.org/officeDocument/2006/math">
                        <m:sSup>
                          <m:sSup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charset="0"/>
                                <a:cs typeface="Cambria Math" charset="0"/>
                              </a:rPr>
                            </m:ctrlPr>
                          </m:sSupPr>
                          <m:e>
                            <m:r>
                              <m:rPr>
                                <m:sty m:val="p"/>
                              </m:rPr>
                              <a:rPr kumimoji="0" lang="el-GR" sz="1600" b="0" i="1" u="none" strike="noStrike" kern="1200" cap="none" spc="0" normalizeH="0" baseline="0" noProof="0">
                                <a:ln>
                                  <a:noFill/>
                                </a:ln>
                                <a:solidFill>
                                  <a:srgbClr val="000000"/>
                                </a:solidFill>
                                <a:effectLst/>
                                <a:uLnTx/>
                                <a:uFillTx/>
                                <a:latin typeface="Cambria Math" charset="0"/>
                                <a:ea typeface="Cambria Math" charset="0"/>
                                <a:cs typeface="Cambria Math" charset="0"/>
                              </a:rPr>
                              <m:t>Λ</m:t>
                            </m:r>
                          </m:e>
                          <m:sup>
                            <m:r>
                              <a:rPr kumimoji="0" lang="en-US" sz="1600" b="0" i="1" u="none" strike="noStrike" kern="1200" cap="none" spc="0" normalizeH="0" baseline="0" noProof="0">
                                <a:ln>
                                  <a:noFill/>
                                </a:ln>
                                <a:solidFill>
                                  <a:srgbClr val="000000"/>
                                </a:solidFill>
                                <a:effectLst/>
                                <a:uLnTx/>
                                <a:uFillTx/>
                                <a:latin typeface="Cambria Math" charset="0"/>
                                <a:ea typeface="Cambria Math" charset="0"/>
                                <a:cs typeface="Cambria Math" charset="0"/>
                              </a:rPr>
                              <m:t>′</m:t>
                            </m:r>
                          </m:sup>
                        </m:sSup>
                        <m:r>
                          <a:rPr kumimoji="0" lang="en-US" sz="1600" b="0" i="1" u="none" strike="noStrike" kern="1200" cap="none" spc="0" normalizeH="0" baseline="0" noProof="0">
                            <a:ln>
                              <a:noFill/>
                            </a:ln>
                            <a:solidFill>
                              <a:srgbClr val="000000"/>
                            </a:solidFill>
                            <a:effectLst/>
                            <a:uLnTx/>
                            <a:uFillTx/>
                            <a:latin typeface="Cambria Math" charset="0"/>
                            <a:ea typeface="Cambria Math" charset="0"/>
                            <a:cs typeface="Cambria Math" charset="0"/>
                          </a:rPr>
                          <m:t>,</m:t>
                        </m:r>
                        <m:r>
                          <m:rPr>
                            <m:sty m:val="p"/>
                          </m:rPr>
                          <a:rPr kumimoji="0" lang="el-GR" sz="1600" b="0" i="1" u="none" strike="noStrike" kern="1200" cap="none" spc="0" normalizeH="0" baseline="0" noProof="0">
                            <a:ln>
                              <a:noFill/>
                            </a:ln>
                            <a:solidFill>
                              <a:srgbClr val="000000"/>
                            </a:solidFill>
                            <a:effectLst/>
                            <a:uLnTx/>
                            <a:uFillTx/>
                            <a:latin typeface="Cambria Math" charset="0"/>
                            <a:ea typeface="Cambria Math" charset="0"/>
                            <a:cs typeface="Cambria Math" charset="0"/>
                          </a:rPr>
                          <m:t>Σ</m:t>
                        </m:r>
                      </m:oMath>
                    </a14:m>
                    <a:r>
                      <a:rPr kumimoji="0" lang="en-US" sz="1600" b="0" i="0" u="none" strike="noStrike" kern="1200" cap="none" spc="0" normalizeH="0" baseline="30000" noProof="0" dirty="0">
                        <a:ln>
                          <a:noFill/>
                        </a:ln>
                        <a:solidFill>
                          <a:srgbClr val="000000"/>
                        </a:solidFill>
                        <a:effectLst/>
                        <a:uLnTx/>
                        <a:uFillTx/>
                        <a:latin typeface="Comic Sans MS" charset="0"/>
                        <a:ea typeface="Comic Sans MS" charset="0"/>
                        <a:cs typeface="Comic Sans MS" charset="0"/>
                      </a:rPr>
                      <a:t>+</a:t>
                    </a:r>
                    <a:r>
                      <a:rPr kumimoji="0" lang="en-US" sz="16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a:t>
                    </a:r>
                    <a14:m>
                      <m:oMath xmlns:m="http://schemas.openxmlformats.org/officeDocument/2006/math">
                        <m:r>
                          <m:rPr>
                            <m:sty m:val="p"/>
                          </m:rPr>
                          <a:rPr kumimoji="0" lang="el-GR" sz="1600" b="0" i="1" u="none" strike="noStrike" kern="1200" cap="none" spc="0" normalizeH="0" baseline="0" noProof="0" dirty="0">
                            <a:ln>
                              <a:noFill/>
                            </a:ln>
                            <a:solidFill>
                              <a:srgbClr val="000000"/>
                            </a:solidFill>
                            <a:effectLst/>
                            <a:uLnTx/>
                            <a:uFillTx/>
                            <a:latin typeface="Cambria Math" charset="0"/>
                            <a:ea typeface="Cambria Math" charset="0"/>
                            <a:cs typeface="Cambria Math" charset="0"/>
                          </a:rPr>
                          <m:t>Σ</m:t>
                        </m:r>
                      </m:oMath>
                    </a14:m>
                    <a:r>
                      <a:rPr kumimoji="0" lang="en-US" sz="1600" b="0" i="0" u="none" strike="noStrike" kern="1200" cap="none" spc="0" normalizeH="0" baseline="30000" noProof="0" dirty="0">
                        <a:ln>
                          <a:noFill/>
                        </a:ln>
                        <a:solidFill>
                          <a:srgbClr val="000000"/>
                        </a:solidFill>
                        <a:effectLst/>
                        <a:uLnTx/>
                        <a:uFillTx/>
                        <a:latin typeface="Comic Sans MS" charset="0"/>
                        <a:ea typeface="Comic Sans MS" charset="0"/>
                        <a:cs typeface="Comic Sans MS" charset="0"/>
                      </a:rPr>
                      <a:t>+</a:t>
                    </a:r>
                    <a:r>
                      <a:rPr kumimoji="0" lang="en-US" sz="1600" b="0" i="0" u="none" strike="noStrike" kern="1200" cap="none" spc="0" normalizeH="0" baseline="-25000" noProof="0" dirty="0">
                        <a:ln>
                          <a:noFill/>
                        </a:ln>
                        <a:solidFill>
                          <a:srgbClr val="000000"/>
                        </a:solidFill>
                        <a:effectLst/>
                        <a:uLnTx/>
                        <a:uFillTx/>
                        <a:latin typeface="Comic Sans MS" charset="0"/>
                        <a:ea typeface="Comic Sans MS" charset="0"/>
                        <a:cs typeface="Comic Sans MS" charset="0"/>
                      </a:rPr>
                      <a:t>b</a:t>
                    </a:r>
                  </a:p>
                </p:txBody>
              </p:sp>
            </mc:Choice>
            <mc:Fallback xmlns="">
              <p:sp>
                <p:nvSpPr>
                  <p:cNvPr id="34" name="TextBox 33">
                    <a:extLst>
                      <a:ext uri="{FF2B5EF4-FFF2-40B4-BE49-F238E27FC236}">
                        <a16:creationId xmlns:a16="http://schemas.microsoft.com/office/drawing/2014/main" id="{D1B16B98-AAD2-46E5-B323-919D4038118A}"/>
                      </a:ext>
                    </a:extLst>
                  </p:cNvPr>
                  <p:cNvSpPr txBox="1">
                    <a:spLocks noRot="1" noChangeAspect="1" noMove="1" noResize="1" noEditPoints="1" noAdjustHandles="1" noChangeArrowheads="1" noChangeShapeType="1" noTextEdit="1"/>
                  </p:cNvSpPr>
                  <p:nvPr/>
                </p:nvSpPr>
                <p:spPr>
                  <a:xfrm>
                    <a:off x="1758024" y="6522330"/>
                    <a:ext cx="2079220" cy="502714"/>
                  </a:xfrm>
                  <a:prstGeom prst="rect">
                    <a:avLst/>
                  </a:prstGeom>
                  <a:blipFill>
                    <a:blip r:embed="rId9"/>
                    <a:stretch>
                      <a:fillRect l="-1623" t="-3571" b="-23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323ECAD-7F44-4C18-B371-74E966594A86}"/>
                      </a:ext>
                    </a:extLst>
                  </p:cNvPr>
                  <p:cNvSpPr txBox="1"/>
                  <p:nvPr/>
                </p:nvSpPr>
                <p:spPr>
                  <a:xfrm>
                    <a:off x="1800440" y="5465140"/>
                    <a:ext cx="1671288" cy="848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rgbClr val="000000"/>
                            </a:solidFill>
                            <a:effectLst/>
                            <a:uLnTx/>
                            <a:uFillTx/>
                            <a:latin typeface="Cambria Math" charset="0"/>
                            <a:ea typeface="Cambria Math" charset="0"/>
                            <a:cs typeface="Cambria Math" charset="0"/>
                          </a:rPr>
                          <m:t>𝜋</m:t>
                        </m:r>
                        <m:r>
                          <a:rPr kumimoji="0" lang="en-US" sz="1600" b="0" i="1" u="none" strike="noStrike" kern="1200" cap="none" spc="0" normalizeH="0" baseline="30000" noProof="0">
                            <a:ln>
                              <a:noFill/>
                            </a:ln>
                            <a:solidFill>
                              <a:srgbClr val="000000"/>
                            </a:solidFill>
                            <a:effectLst/>
                            <a:uLnTx/>
                            <a:uFillTx/>
                            <a:latin typeface="Cambria Math" charset="0"/>
                            <a:ea typeface="Cambria Math" charset="0"/>
                            <a:cs typeface="Cambria Math" charset="0"/>
                          </a:rPr>
                          <m:t>0</m:t>
                        </m:r>
                        <m:r>
                          <a:rPr kumimoji="0" lang="en-US" sz="1600" b="0" i="1" u="none" strike="noStrike" kern="1200" cap="none" spc="0" normalizeH="0" baseline="0" noProof="0">
                            <a:ln>
                              <a:noFill/>
                            </a:ln>
                            <a:solidFill>
                              <a:srgbClr val="000000"/>
                            </a:solidFill>
                            <a:effectLst/>
                            <a:uLnTx/>
                            <a:uFillTx/>
                            <a:latin typeface="Cambria Math" charset="0"/>
                            <a:ea typeface="Cambria Math" charset="0"/>
                            <a:cs typeface="Cambria Math" charset="0"/>
                          </a:rPr>
                          <m:t>, </m:t>
                        </m:r>
                        <m:r>
                          <a:rPr kumimoji="0" lang="en-US" sz="1600" b="0" i="1" u="none" strike="noStrike" kern="1200" cap="none" spc="0" normalizeH="0" baseline="0" noProof="0">
                            <a:ln>
                              <a:noFill/>
                            </a:ln>
                            <a:solidFill>
                              <a:srgbClr val="000000"/>
                            </a:solidFill>
                            <a:effectLst/>
                            <a:uLnTx/>
                            <a:uFillTx/>
                            <a:latin typeface="Cambria Math" charset="0"/>
                            <a:ea typeface="Cambria Math" charset="0"/>
                            <a:cs typeface="Cambria Math" charset="0"/>
                          </a:rPr>
                          <m:t>𝜋</m:t>
                        </m:r>
                      </m:oMath>
                    </a14:m>
                    <a:r>
                      <a:rPr kumimoji="0" lang="en-US" sz="1600" b="0" i="0" u="none" strike="noStrike" kern="1200" cap="none" spc="0" normalizeH="0" baseline="30000" noProof="0" dirty="0">
                        <a:ln>
                          <a:noFill/>
                        </a:ln>
                        <a:solidFill>
                          <a:srgbClr val="000000"/>
                        </a:solidFill>
                        <a:effectLst/>
                        <a:uLnTx/>
                        <a:uFillTx/>
                        <a:latin typeface="Comic Sans MS" charset="0"/>
                        <a:ea typeface="Comic Sans MS" charset="0"/>
                        <a:cs typeface="Comic Sans MS" charset="0"/>
                      </a:rPr>
                      <a:t>+</a:t>
                    </a:r>
                    <a:r>
                      <a:rPr kumimoji="0" lang="en-US" sz="16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K</a:t>
                    </a:r>
                    <a:r>
                      <a:rPr kumimoji="0" lang="en-US" sz="1600" b="0" i="0" u="none" strike="noStrike" kern="1200" cap="none" spc="0" normalizeH="0" baseline="30000" noProof="0" dirty="0">
                        <a:ln>
                          <a:noFill/>
                        </a:ln>
                        <a:solidFill>
                          <a:srgbClr val="000000"/>
                        </a:solidFill>
                        <a:effectLst/>
                        <a:uLnTx/>
                        <a:uFillTx/>
                        <a:latin typeface="Comic Sans MS" charset="0"/>
                        <a:ea typeface="Comic Sans MS" charset="0"/>
                        <a:cs typeface="Comic Sans MS" charset="0"/>
                      </a:rPr>
                      <a:t>0</a:t>
                    </a:r>
                    <a:r>
                      <a:rPr kumimoji="0" lang="en-US" sz="16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,K</a:t>
                    </a:r>
                    <a:r>
                      <a:rPr kumimoji="0" lang="en-US" sz="1600" b="0" i="0" u="none" strike="noStrike" kern="1200" cap="none" spc="0" normalizeH="0" baseline="30000" noProof="0" dirty="0">
                        <a:ln>
                          <a:noFill/>
                        </a:ln>
                        <a:solidFill>
                          <a:srgbClr val="000000"/>
                        </a:solidFill>
                        <a:effectLst/>
                        <a:uLnTx/>
                        <a:uFillTx/>
                        <a:latin typeface="Comic Sans MS" charset="0"/>
                        <a:ea typeface="Comic Sans MS" charset="0"/>
                        <a:cs typeface="Comic Sans MS" charset="0"/>
                      </a:rPr>
                      <a:t>+</a:t>
                    </a:r>
                    <a:r>
                      <a:rPr kumimoji="0" lang="en-US" sz="16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,B</a:t>
                    </a:r>
                    <a:r>
                      <a:rPr kumimoji="0" lang="en-US" sz="1600" b="0" i="0" u="none" strike="noStrike" kern="1200" cap="none" spc="0" normalizeH="0" baseline="30000" noProof="0" dirty="0">
                        <a:ln>
                          <a:noFill/>
                        </a:ln>
                        <a:solidFill>
                          <a:srgbClr val="000000"/>
                        </a:solidFill>
                        <a:effectLst/>
                        <a:uLnTx/>
                        <a:uFillTx/>
                        <a:latin typeface="Comic Sans MS" charset="0"/>
                        <a:ea typeface="Comic Sans MS" charset="0"/>
                        <a:cs typeface="Comic Sans MS" charset="0"/>
                      </a:rPr>
                      <a:t>0</a:t>
                    </a:r>
                  </a:p>
                </p:txBody>
              </p:sp>
            </mc:Choice>
            <mc:Fallback xmlns="">
              <p:sp>
                <p:nvSpPr>
                  <p:cNvPr id="35" name="TextBox 34">
                    <a:extLst>
                      <a:ext uri="{FF2B5EF4-FFF2-40B4-BE49-F238E27FC236}">
                        <a16:creationId xmlns:a16="http://schemas.microsoft.com/office/drawing/2014/main" id="{2323ECAD-7F44-4C18-B371-74E966594A86}"/>
                      </a:ext>
                    </a:extLst>
                  </p:cNvPr>
                  <p:cNvSpPr txBox="1">
                    <a:spLocks noRot="1" noChangeAspect="1" noMove="1" noResize="1" noEditPoints="1" noAdjustHandles="1" noChangeArrowheads="1" noChangeShapeType="1" noTextEdit="1"/>
                  </p:cNvSpPr>
                  <p:nvPr/>
                </p:nvSpPr>
                <p:spPr>
                  <a:xfrm>
                    <a:off x="1800440" y="5465140"/>
                    <a:ext cx="1671288" cy="848770"/>
                  </a:xfrm>
                  <a:prstGeom prst="rect">
                    <a:avLst/>
                  </a:prstGeom>
                  <a:blipFill>
                    <a:blip r:embed="rId10"/>
                    <a:stretch>
                      <a:fillRect l="-2429" t="-2083" b="-13542"/>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A5C29E25-2C7A-4A21-8249-688D2EC2F69D}"/>
                  </a:ext>
                </a:extLst>
              </p:cNvPr>
              <p:cNvSpPr txBox="1"/>
              <p:nvPr/>
            </p:nvSpPr>
            <p:spPr>
              <a:xfrm>
                <a:off x="2986706" y="5030769"/>
                <a:ext cx="457200" cy="5027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mic Sans MS" charset="0"/>
                    <a:ea typeface="Comic Sans MS" charset="0"/>
                    <a:cs typeface="Comic Sans MS" charset="0"/>
                  </a:rPr>
                  <a:t>X</a:t>
                </a:r>
              </a:p>
            </p:txBody>
          </p:sp>
        </p:grpSp>
        <p:sp>
          <p:nvSpPr>
            <p:cNvPr id="12" name="TextBox 11">
              <a:extLst>
                <a:ext uri="{FF2B5EF4-FFF2-40B4-BE49-F238E27FC236}">
                  <a16:creationId xmlns:a16="http://schemas.microsoft.com/office/drawing/2014/main" id="{7B457DDD-D54D-4B10-8105-F3BF53DE6286}"/>
                </a:ext>
              </a:extLst>
            </p:cNvPr>
            <p:cNvSpPr txBox="1"/>
            <p:nvPr/>
          </p:nvSpPr>
          <p:spPr>
            <a:xfrm>
              <a:off x="6474008" y="5548626"/>
              <a:ext cx="18883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Pion/Kaon structure</a:t>
              </a:r>
            </a:p>
          </p:txBody>
        </p:sp>
      </p:grpSp>
      <p:sp>
        <p:nvSpPr>
          <p:cNvPr id="52"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a:solidFill>
                  <a:schemeClr val="tx1"/>
                </a:solidFill>
              </a:rPr>
              <a:t>Dmitry </a:t>
            </a:r>
            <a:r>
              <a:rPr lang="en-US" sz="1600" b="1" dirty="0" smtClean="0">
                <a:solidFill>
                  <a:schemeClr val="tx1"/>
                </a:solidFill>
              </a:rPr>
              <a:t>Romanov</a:t>
            </a:r>
            <a:endParaRPr lang="en-US" sz="1600" b="1" dirty="0">
              <a:solidFill>
                <a:schemeClr val="tx1"/>
              </a:solidFill>
            </a:endParaRPr>
          </a:p>
        </p:txBody>
      </p:sp>
    </p:spTree>
    <p:extLst>
      <p:ext uri="{BB962C8B-B14F-4D97-AF65-F5344CB8AC3E}">
        <p14:creationId xmlns:p14="http://schemas.microsoft.com/office/powerpoint/2010/main" val="4200521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B4A468E-F84D-4EC4-82A4-3F7DAD8B9F65}"/>
              </a:ext>
            </a:extLst>
          </p:cNvPr>
          <p:cNvGrpSpPr/>
          <p:nvPr/>
        </p:nvGrpSpPr>
        <p:grpSpPr>
          <a:xfrm>
            <a:off x="185723" y="2754981"/>
            <a:ext cx="11820554" cy="2607075"/>
            <a:chOff x="157307" y="2742753"/>
            <a:chExt cx="11820554" cy="2607075"/>
          </a:xfrm>
        </p:grpSpPr>
        <p:grpSp>
          <p:nvGrpSpPr>
            <p:cNvPr id="27" name="Group 26">
              <a:extLst>
                <a:ext uri="{FF2B5EF4-FFF2-40B4-BE49-F238E27FC236}">
                  <a16:creationId xmlns:a16="http://schemas.microsoft.com/office/drawing/2014/main" id="{ED0DAD8D-1BC1-4FE9-8C52-4D882FEC2C5F}"/>
                </a:ext>
              </a:extLst>
            </p:cNvPr>
            <p:cNvGrpSpPr/>
            <p:nvPr/>
          </p:nvGrpSpPr>
          <p:grpSpPr>
            <a:xfrm>
              <a:off x="157307" y="2742753"/>
              <a:ext cx="11820554" cy="2607075"/>
              <a:chOff x="256653" y="2479406"/>
              <a:chExt cx="11820554" cy="2607075"/>
            </a:xfrm>
          </p:grpSpPr>
          <p:pic>
            <p:nvPicPr>
              <p:cNvPr id="6" name="Picture 5" descr="A close up of a colorful background&#10;&#10;Description automatically generated">
                <a:extLst>
                  <a:ext uri="{FF2B5EF4-FFF2-40B4-BE49-F238E27FC236}">
                    <a16:creationId xmlns:a16="http://schemas.microsoft.com/office/drawing/2014/main" id="{A4241A8E-04E7-461D-A698-FEB7E5EFA9E6}"/>
                  </a:ext>
                </a:extLst>
              </p:cNvPr>
              <p:cNvPicPr>
                <a:picLocks noChangeAspect="1"/>
              </p:cNvPicPr>
              <p:nvPr/>
            </p:nvPicPr>
            <p:blipFill rotWithShape="1">
              <a:blip r:embed="rId2"/>
              <a:srcRect l="15877" t="42616" r="3378" b="30591"/>
              <a:stretch/>
            </p:blipFill>
            <p:spPr>
              <a:xfrm>
                <a:off x="256653" y="2588500"/>
                <a:ext cx="11820554" cy="1461355"/>
              </a:xfrm>
              <a:prstGeom prst="rect">
                <a:avLst/>
              </a:prstGeom>
            </p:spPr>
          </p:pic>
          <p:sp>
            <p:nvSpPr>
              <p:cNvPr id="7" name="Left Brace 6">
                <a:extLst>
                  <a:ext uri="{FF2B5EF4-FFF2-40B4-BE49-F238E27FC236}">
                    <a16:creationId xmlns:a16="http://schemas.microsoft.com/office/drawing/2014/main" id="{A5FDD75B-EC88-4273-94E6-2C2C7752BBA7}"/>
                  </a:ext>
                </a:extLst>
              </p:cNvPr>
              <p:cNvSpPr/>
              <p:nvPr/>
            </p:nvSpPr>
            <p:spPr>
              <a:xfrm rot="16200000" flipV="1">
                <a:off x="3402133" y="3985593"/>
                <a:ext cx="377684" cy="393100"/>
              </a:xfrm>
              <a:prstGeom prst="leftBrace">
                <a:avLst/>
              </a:prstGeom>
              <a:noFill/>
              <a:ln w="19050" cmpd="sng">
                <a:solidFill>
                  <a:srgbClr val="333333"/>
                </a:solidFill>
              </a:ln>
            </p:spPr>
            <p:style>
              <a:lnRef idx="2">
                <a:schemeClr val="accent1"/>
              </a:lnRef>
              <a:fillRef idx="0">
                <a:schemeClr val="accent1"/>
              </a:fillRef>
              <a:effectRef idx="1">
                <a:schemeClr val="accent1"/>
              </a:effectRef>
              <a:fontRef idx="minor">
                <a:schemeClr val="tx1"/>
              </a:fontRef>
            </p:style>
            <p:txBody>
              <a:bodyPr lIns="90988" tIns="45497" rIns="90988" bIns="4549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sto MT"/>
                  <a:ea typeface="+mn-ea"/>
                  <a:cs typeface="+mn-cs"/>
                </a:endParaRPr>
              </a:p>
            </p:txBody>
          </p:sp>
          <p:sp>
            <p:nvSpPr>
              <p:cNvPr id="8" name="Left Brace 7">
                <a:extLst>
                  <a:ext uri="{FF2B5EF4-FFF2-40B4-BE49-F238E27FC236}">
                    <a16:creationId xmlns:a16="http://schemas.microsoft.com/office/drawing/2014/main" id="{822ACB60-176E-4159-BE21-65753DBBA891}"/>
                  </a:ext>
                </a:extLst>
              </p:cNvPr>
              <p:cNvSpPr/>
              <p:nvPr/>
            </p:nvSpPr>
            <p:spPr>
              <a:xfrm rot="16200000" flipV="1">
                <a:off x="4474277" y="3883034"/>
                <a:ext cx="355600" cy="576368"/>
              </a:xfrm>
              <a:prstGeom prst="leftBrace">
                <a:avLst/>
              </a:prstGeom>
              <a:noFill/>
              <a:ln w="19050" cmpd="sng">
                <a:solidFill>
                  <a:srgbClr val="333333"/>
                </a:solidFill>
              </a:ln>
            </p:spPr>
            <p:style>
              <a:lnRef idx="2">
                <a:schemeClr val="accent1"/>
              </a:lnRef>
              <a:fillRef idx="0">
                <a:schemeClr val="accent1"/>
              </a:fillRef>
              <a:effectRef idx="1">
                <a:schemeClr val="accent1"/>
              </a:effectRef>
              <a:fontRef idx="minor">
                <a:schemeClr val="tx1"/>
              </a:fontRef>
            </p:style>
            <p:txBody>
              <a:bodyPr lIns="90988" tIns="45497" rIns="90988" bIns="4549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sp>
            <p:nvSpPr>
              <p:cNvPr id="9" name="Left Brace 8">
                <a:extLst>
                  <a:ext uri="{FF2B5EF4-FFF2-40B4-BE49-F238E27FC236}">
                    <a16:creationId xmlns:a16="http://schemas.microsoft.com/office/drawing/2014/main" id="{CA44762B-4700-44B6-B885-3E7D93ABC231}"/>
                  </a:ext>
                </a:extLst>
              </p:cNvPr>
              <p:cNvSpPr/>
              <p:nvPr/>
            </p:nvSpPr>
            <p:spPr>
              <a:xfrm rot="16200000" flipV="1">
                <a:off x="3897909" y="3887461"/>
                <a:ext cx="355600" cy="576368"/>
              </a:xfrm>
              <a:prstGeom prst="leftBrace">
                <a:avLst/>
              </a:prstGeom>
              <a:noFill/>
              <a:ln w="19050" cmpd="sng">
                <a:solidFill>
                  <a:srgbClr val="333333"/>
                </a:solidFill>
              </a:ln>
            </p:spPr>
            <p:style>
              <a:lnRef idx="2">
                <a:schemeClr val="accent1"/>
              </a:lnRef>
              <a:fillRef idx="0">
                <a:schemeClr val="accent1"/>
              </a:fillRef>
              <a:effectRef idx="1">
                <a:schemeClr val="accent1"/>
              </a:effectRef>
              <a:fontRef idx="minor">
                <a:schemeClr val="tx1"/>
              </a:fontRef>
            </p:style>
            <p:txBody>
              <a:bodyPr lIns="90988" tIns="45497" rIns="90988" bIns="4549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sp>
            <p:nvSpPr>
              <p:cNvPr id="10" name="Left Brace 9">
                <a:extLst>
                  <a:ext uri="{FF2B5EF4-FFF2-40B4-BE49-F238E27FC236}">
                    <a16:creationId xmlns:a16="http://schemas.microsoft.com/office/drawing/2014/main" id="{5F5F5C60-14B4-4225-94B0-B090FC650B64}"/>
                  </a:ext>
                </a:extLst>
              </p:cNvPr>
              <p:cNvSpPr/>
              <p:nvPr/>
            </p:nvSpPr>
            <p:spPr>
              <a:xfrm rot="16200000" flipH="1" flipV="1">
                <a:off x="2218703" y="2068903"/>
                <a:ext cx="355601" cy="1966680"/>
              </a:xfrm>
              <a:prstGeom prst="leftBrace">
                <a:avLst/>
              </a:prstGeom>
              <a:noFill/>
              <a:ln w="19050" cmpd="sng">
                <a:solidFill>
                  <a:srgbClr val="333333"/>
                </a:solidFill>
              </a:ln>
            </p:spPr>
            <p:style>
              <a:lnRef idx="2">
                <a:schemeClr val="accent1"/>
              </a:lnRef>
              <a:fillRef idx="0">
                <a:schemeClr val="accent1"/>
              </a:fillRef>
              <a:effectRef idx="1">
                <a:schemeClr val="accent1"/>
              </a:effectRef>
              <a:fontRef idx="minor">
                <a:schemeClr val="tx1"/>
              </a:fontRef>
            </p:style>
            <p:txBody>
              <a:bodyPr lIns="90988" tIns="45497" rIns="90988" bIns="4549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sto MT"/>
                  <a:ea typeface="+mn-ea"/>
                  <a:cs typeface="+mn-cs"/>
                </a:endParaRPr>
              </a:p>
            </p:txBody>
          </p:sp>
          <p:sp>
            <p:nvSpPr>
              <p:cNvPr id="13" name="Left Brace 12">
                <a:extLst>
                  <a:ext uri="{FF2B5EF4-FFF2-40B4-BE49-F238E27FC236}">
                    <a16:creationId xmlns:a16="http://schemas.microsoft.com/office/drawing/2014/main" id="{F4394884-844F-452A-BC9B-29A5C663D809}"/>
                  </a:ext>
                </a:extLst>
              </p:cNvPr>
              <p:cNvSpPr/>
              <p:nvPr/>
            </p:nvSpPr>
            <p:spPr>
              <a:xfrm rot="16200000" flipV="1">
                <a:off x="6097712" y="2821485"/>
                <a:ext cx="355600" cy="2670503"/>
              </a:xfrm>
              <a:prstGeom prst="leftBrace">
                <a:avLst/>
              </a:prstGeom>
              <a:noFill/>
              <a:ln w="19050" cmpd="sng">
                <a:solidFill>
                  <a:srgbClr val="333333"/>
                </a:solidFill>
              </a:ln>
            </p:spPr>
            <p:style>
              <a:lnRef idx="2">
                <a:schemeClr val="accent1"/>
              </a:lnRef>
              <a:fillRef idx="0">
                <a:schemeClr val="accent1"/>
              </a:fillRef>
              <a:effectRef idx="1">
                <a:schemeClr val="accent1"/>
              </a:effectRef>
              <a:fontRef idx="minor">
                <a:schemeClr val="tx1"/>
              </a:fontRef>
            </p:style>
            <p:txBody>
              <a:bodyPr lIns="90988" tIns="45497" rIns="90988" bIns="4549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sp>
            <p:nvSpPr>
              <p:cNvPr id="14" name="Left Brace 13">
                <a:extLst>
                  <a:ext uri="{FF2B5EF4-FFF2-40B4-BE49-F238E27FC236}">
                    <a16:creationId xmlns:a16="http://schemas.microsoft.com/office/drawing/2014/main" id="{D53AA332-71FF-4041-810D-17F10E999F52}"/>
                  </a:ext>
                </a:extLst>
              </p:cNvPr>
              <p:cNvSpPr/>
              <p:nvPr/>
            </p:nvSpPr>
            <p:spPr>
              <a:xfrm rot="16200000" flipV="1">
                <a:off x="9035472" y="2543307"/>
                <a:ext cx="355600" cy="3205018"/>
              </a:xfrm>
              <a:prstGeom prst="leftBrace">
                <a:avLst/>
              </a:prstGeom>
              <a:noFill/>
              <a:ln w="19050" cmpd="sng">
                <a:solidFill>
                  <a:srgbClr val="333333"/>
                </a:solidFill>
              </a:ln>
            </p:spPr>
            <p:style>
              <a:lnRef idx="2">
                <a:schemeClr val="accent1"/>
              </a:lnRef>
              <a:fillRef idx="0">
                <a:schemeClr val="accent1"/>
              </a:fillRef>
              <a:effectRef idx="1">
                <a:schemeClr val="accent1"/>
              </a:effectRef>
              <a:fontRef idx="minor">
                <a:schemeClr val="tx1"/>
              </a:fontRef>
            </p:style>
            <p:txBody>
              <a:bodyPr lIns="90988" tIns="45497" rIns="90988" bIns="4549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sp>
            <p:nvSpPr>
              <p:cNvPr id="15" name="TextBox 14">
                <a:extLst>
                  <a:ext uri="{FF2B5EF4-FFF2-40B4-BE49-F238E27FC236}">
                    <a16:creationId xmlns:a16="http://schemas.microsoft.com/office/drawing/2014/main" id="{8614C167-B596-445C-B5E0-0F3012E5A93D}"/>
                  </a:ext>
                </a:extLst>
              </p:cNvPr>
              <p:cNvSpPr txBox="1"/>
              <p:nvPr/>
            </p:nvSpPr>
            <p:spPr>
              <a:xfrm>
                <a:off x="1468043" y="2491634"/>
                <a:ext cx="1856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Electron far forward</a:t>
                </a:r>
              </a:p>
            </p:txBody>
          </p:sp>
          <p:sp>
            <p:nvSpPr>
              <p:cNvPr id="16" name="TextBox 15">
                <a:extLst>
                  <a:ext uri="{FF2B5EF4-FFF2-40B4-BE49-F238E27FC236}">
                    <a16:creationId xmlns:a16="http://schemas.microsoft.com/office/drawing/2014/main" id="{D0208EE8-E991-4478-AF20-34C51622AE6C}"/>
                  </a:ext>
                </a:extLst>
              </p:cNvPr>
              <p:cNvSpPr txBox="1"/>
              <p:nvPr/>
            </p:nvSpPr>
            <p:spPr>
              <a:xfrm>
                <a:off x="2678375" y="4418757"/>
                <a:ext cx="14029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omic Sans MS" charset="0"/>
                    <a:cs typeface="Comic Sans MS" charset="0"/>
                  </a:rPr>
                  <a:t>e-endcap</a:t>
                </a:r>
              </a:p>
            </p:txBody>
          </p:sp>
          <p:sp>
            <p:nvSpPr>
              <p:cNvPr id="17" name="TextBox 16">
                <a:extLst>
                  <a:ext uri="{FF2B5EF4-FFF2-40B4-BE49-F238E27FC236}">
                    <a16:creationId xmlns:a16="http://schemas.microsoft.com/office/drawing/2014/main" id="{D1A5A81C-4114-4AA9-B085-6939A66C17E7}"/>
                  </a:ext>
                </a:extLst>
              </p:cNvPr>
              <p:cNvSpPr txBox="1"/>
              <p:nvPr/>
            </p:nvSpPr>
            <p:spPr>
              <a:xfrm>
                <a:off x="5572962" y="4440150"/>
                <a:ext cx="20378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Hadron far forward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(after D1) </a:t>
                </a:r>
              </a:p>
            </p:txBody>
          </p:sp>
          <p:sp>
            <p:nvSpPr>
              <p:cNvPr id="18" name="TextBox 17">
                <a:extLst>
                  <a:ext uri="{FF2B5EF4-FFF2-40B4-BE49-F238E27FC236}">
                    <a16:creationId xmlns:a16="http://schemas.microsoft.com/office/drawing/2014/main" id="{2E38F06B-23A0-44DE-B577-5425A369643A}"/>
                  </a:ext>
                </a:extLst>
              </p:cNvPr>
              <p:cNvSpPr txBox="1"/>
              <p:nvPr/>
            </p:nvSpPr>
            <p:spPr>
              <a:xfrm>
                <a:off x="8235523" y="4440150"/>
                <a:ext cx="20378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Hadron far forward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(after D2) </a:t>
                </a:r>
              </a:p>
            </p:txBody>
          </p:sp>
          <p:sp>
            <p:nvSpPr>
              <p:cNvPr id="19" name="TextBox 18">
                <a:extLst>
                  <a:ext uri="{FF2B5EF4-FFF2-40B4-BE49-F238E27FC236}">
                    <a16:creationId xmlns:a16="http://schemas.microsoft.com/office/drawing/2014/main" id="{ACA62987-8D2A-4083-91A3-A97B46FCCE7D}"/>
                  </a:ext>
                </a:extLst>
              </p:cNvPr>
              <p:cNvSpPr txBox="1"/>
              <p:nvPr/>
            </p:nvSpPr>
            <p:spPr>
              <a:xfrm>
                <a:off x="4393692" y="4424431"/>
                <a:ext cx="14029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omic Sans MS" charset="0"/>
                    <a:cs typeface="Comic Sans MS" charset="0"/>
                  </a:rPr>
                  <a:t>h-endcap</a:t>
                </a:r>
              </a:p>
            </p:txBody>
          </p:sp>
          <p:sp>
            <p:nvSpPr>
              <p:cNvPr id="20" name="TextBox 19">
                <a:extLst>
                  <a:ext uri="{FF2B5EF4-FFF2-40B4-BE49-F238E27FC236}">
                    <a16:creationId xmlns:a16="http://schemas.microsoft.com/office/drawing/2014/main" id="{DC490616-D0FE-45DF-A922-6FD3FC5F902E}"/>
                  </a:ext>
                </a:extLst>
              </p:cNvPr>
              <p:cNvSpPr txBox="1"/>
              <p:nvPr/>
            </p:nvSpPr>
            <p:spPr>
              <a:xfrm>
                <a:off x="3692224" y="4429456"/>
                <a:ext cx="7557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omic Sans MS" charset="0"/>
                    <a:cs typeface="Comic Sans MS" charset="0"/>
                  </a:rPr>
                  <a:t>barrel</a:t>
                </a:r>
              </a:p>
            </p:txBody>
          </p:sp>
          <p:cxnSp>
            <p:nvCxnSpPr>
              <p:cNvPr id="22" name="Straight Arrow Connector 21">
                <a:extLst>
                  <a:ext uri="{FF2B5EF4-FFF2-40B4-BE49-F238E27FC236}">
                    <a16:creationId xmlns:a16="http://schemas.microsoft.com/office/drawing/2014/main" id="{DD3E91B1-7BF3-41A9-90A3-48703765923E}"/>
                  </a:ext>
                </a:extLst>
              </p:cNvPr>
              <p:cNvCxnSpPr>
                <a:cxnSpLocks/>
              </p:cNvCxnSpPr>
              <p:nvPr/>
            </p:nvCxnSpPr>
            <p:spPr>
              <a:xfrm>
                <a:off x="3902380" y="2983078"/>
                <a:ext cx="0" cy="454981"/>
              </a:xfrm>
              <a:prstGeom prst="straightConnector1">
                <a:avLst/>
              </a:prstGeom>
              <a:ln w="1905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C3E17A27-FF81-4D3C-B53B-3B4725BA96FE}"/>
                  </a:ext>
                </a:extLst>
              </p:cNvPr>
              <p:cNvSpPr txBox="1"/>
              <p:nvPr/>
            </p:nvSpPr>
            <p:spPr>
              <a:xfrm>
                <a:off x="3502803" y="2479406"/>
                <a:ext cx="12028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Ce</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ntral part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31" name="Left Brace 30">
              <a:extLst>
                <a:ext uri="{FF2B5EF4-FFF2-40B4-BE49-F238E27FC236}">
                  <a16:creationId xmlns:a16="http://schemas.microsoft.com/office/drawing/2014/main" id="{2CD6EBCA-5F25-46DD-9929-74327D75967F}"/>
                </a:ext>
              </a:extLst>
            </p:cNvPr>
            <p:cNvSpPr/>
            <p:nvPr/>
          </p:nvSpPr>
          <p:spPr>
            <a:xfrm rot="16200000" flipH="1" flipV="1">
              <a:off x="3882905" y="2535382"/>
              <a:ext cx="355602" cy="1560417"/>
            </a:xfrm>
            <a:prstGeom prst="leftBrace">
              <a:avLst/>
            </a:prstGeom>
            <a:noFill/>
            <a:ln w="19050" cmpd="sng">
              <a:solidFill>
                <a:srgbClr val="333333"/>
              </a:solidFill>
            </a:ln>
          </p:spPr>
          <p:style>
            <a:lnRef idx="2">
              <a:schemeClr val="accent1"/>
            </a:lnRef>
            <a:fillRef idx="0">
              <a:schemeClr val="accent1"/>
            </a:fillRef>
            <a:effectRef idx="1">
              <a:schemeClr val="accent1"/>
            </a:effectRef>
            <a:fontRef idx="minor">
              <a:schemeClr val="tx1"/>
            </a:fontRef>
          </p:style>
          <p:txBody>
            <a:bodyPr lIns="90988" tIns="45497" rIns="90988" bIns="4549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sto MT"/>
                <a:ea typeface="+mn-ea"/>
                <a:cs typeface="+mn-cs"/>
              </a:endParaRPr>
            </a:p>
          </p:txBody>
        </p:sp>
      </p:grpSp>
      <p:sp>
        <p:nvSpPr>
          <p:cNvPr id="2" name="Title 1">
            <a:extLst>
              <a:ext uri="{FF2B5EF4-FFF2-40B4-BE49-F238E27FC236}">
                <a16:creationId xmlns:a16="http://schemas.microsoft.com/office/drawing/2014/main" id="{6FD1A9CB-CFC3-4110-AB9E-A86CC2E166BA}"/>
              </a:ext>
            </a:extLst>
          </p:cNvPr>
          <p:cNvSpPr>
            <a:spLocks noGrp="1"/>
          </p:cNvSpPr>
          <p:nvPr>
            <p:ph type="title"/>
          </p:nvPr>
        </p:nvSpPr>
        <p:spPr/>
        <p:txBody>
          <a:bodyPr/>
          <a:lstStyle/>
          <a:p>
            <a:r>
              <a:rPr lang="en-US" dirty="0"/>
              <a:t>Detector details</a:t>
            </a:r>
          </a:p>
        </p:txBody>
      </p:sp>
      <p:sp>
        <p:nvSpPr>
          <p:cNvPr id="3" name="Content Placeholder 2">
            <a:extLst>
              <a:ext uri="{FF2B5EF4-FFF2-40B4-BE49-F238E27FC236}">
                <a16:creationId xmlns:a16="http://schemas.microsoft.com/office/drawing/2014/main" id="{D3229134-3830-4DF3-8241-5B18D8875C15}"/>
              </a:ext>
            </a:extLst>
          </p:cNvPr>
          <p:cNvSpPr>
            <a:spLocks noGrp="1"/>
          </p:cNvSpPr>
          <p:nvPr>
            <p:ph idx="1"/>
          </p:nvPr>
        </p:nvSpPr>
        <p:spPr>
          <a:xfrm>
            <a:off x="411892" y="966055"/>
            <a:ext cx="11285837" cy="1564174"/>
          </a:xfrm>
        </p:spPr>
        <p:txBody>
          <a:bodyPr>
            <a:normAutofit/>
          </a:bodyPr>
          <a:lstStyle/>
          <a:p>
            <a:pPr marL="0" indent="0">
              <a:buNone/>
            </a:pPr>
            <a:r>
              <a:rPr lang="en-US" b="1" dirty="0">
                <a:solidFill>
                  <a:schemeClr val="accent1"/>
                </a:solidFill>
              </a:rPr>
              <a:t>√s 65 – 100 GeV design changes</a:t>
            </a:r>
            <a:r>
              <a:rPr lang="en-US" b="1" dirty="0"/>
              <a:t>:</a:t>
            </a:r>
          </a:p>
          <a:p>
            <a:r>
              <a:rPr lang="en-US" dirty="0"/>
              <a:t>No major changes for the central detector region</a:t>
            </a:r>
          </a:p>
          <a:p>
            <a:r>
              <a:rPr lang="en-US" dirty="0"/>
              <a:t>Beam line elements and transport updates</a:t>
            </a:r>
            <a:br>
              <a:rPr lang="en-US" dirty="0"/>
            </a:br>
            <a:r>
              <a:rPr lang="en-US" sz="1800" dirty="0"/>
              <a:t>(</a:t>
            </a:r>
            <a:r>
              <a:rPr lang="en-US" sz="1800" dirty="0">
                <a:hlinkClick r:id="rId3"/>
              </a:rPr>
              <a:t>"Update on JLEIC IR Design and Magnet" talk by </a:t>
            </a:r>
            <a:r>
              <a:rPr lang="en-US" sz="1800" dirty="0" err="1">
                <a:hlinkClick r:id="rId3"/>
              </a:rPr>
              <a:t>Vasiliy</a:t>
            </a:r>
            <a:r>
              <a:rPr lang="en-US" sz="1800" dirty="0">
                <a:hlinkClick r:id="rId3"/>
              </a:rPr>
              <a:t> Morozov</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3726F6C7-C079-4840-9A66-262561E0185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2D2D2614-9D5F-4E18-A902-7EC2060D7B73}"/>
              </a:ext>
            </a:extLst>
          </p:cNvPr>
          <p:cNvSpPr txBox="1"/>
          <p:nvPr/>
        </p:nvSpPr>
        <p:spPr>
          <a:xfrm>
            <a:off x="317864" y="4170315"/>
            <a:ext cx="311150" cy="34996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e</a:t>
            </a:r>
          </a:p>
        </p:txBody>
      </p:sp>
      <p:cxnSp>
        <p:nvCxnSpPr>
          <p:cNvPr id="30" name="Straight Arrow Connector 29">
            <a:extLst>
              <a:ext uri="{FF2B5EF4-FFF2-40B4-BE49-F238E27FC236}">
                <a16:creationId xmlns:a16="http://schemas.microsoft.com/office/drawing/2014/main" id="{2B286972-5563-43E6-8DE4-8B671476934E}"/>
              </a:ext>
            </a:extLst>
          </p:cNvPr>
          <p:cNvCxnSpPr>
            <a:cxnSpLocks/>
          </p:cNvCxnSpPr>
          <p:nvPr/>
        </p:nvCxnSpPr>
        <p:spPr>
          <a:xfrm flipH="1">
            <a:off x="219369" y="4538754"/>
            <a:ext cx="5081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AC7C253-33BB-4504-A8EC-2744CB59570D}"/>
              </a:ext>
            </a:extLst>
          </p:cNvPr>
          <p:cNvSpPr txBox="1"/>
          <p:nvPr/>
        </p:nvSpPr>
        <p:spPr>
          <a:xfrm>
            <a:off x="11007640" y="3270623"/>
            <a:ext cx="690089"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p/A</a:t>
            </a:r>
          </a:p>
        </p:txBody>
      </p:sp>
      <p:cxnSp>
        <p:nvCxnSpPr>
          <p:cNvPr id="33" name="Straight Arrow Connector 32">
            <a:extLst>
              <a:ext uri="{FF2B5EF4-FFF2-40B4-BE49-F238E27FC236}">
                <a16:creationId xmlns:a16="http://schemas.microsoft.com/office/drawing/2014/main" id="{16B19C0F-061D-473C-A39B-CE81ACC1EEDF}"/>
              </a:ext>
            </a:extLst>
          </p:cNvPr>
          <p:cNvCxnSpPr>
            <a:cxnSpLocks/>
          </p:cNvCxnSpPr>
          <p:nvPr/>
        </p:nvCxnSpPr>
        <p:spPr>
          <a:xfrm>
            <a:off x="11007640" y="3708333"/>
            <a:ext cx="552270"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A1C240D-0FF7-43BA-B259-981FF476976C}"/>
              </a:ext>
            </a:extLst>
          </p:cNvPr>
          <p:cNvSpPr txBox="1"/>
          <p:nvPr/>
        </p:nvSpPr>
        <p:spPr>
          <a:xfrm>
            <a:off x="229117" y="3263696"/>
            <a:ext cx="690089"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p/A</a:t>
            </a:r>
          </a:p>
        </p:txBody>
      </p:sp>
      <p:cxnSp>
        <p:nvCxnSpPr>
          <p:cNvPr id="39" name="Straight Arrow Connector 38">
            <a:extLst>
              <a:ext uri="{FF2B5EF4-FFF2-40B4-BE49-F238E27FC236}">
                <a16:creationId xmlns:a16="http://schemas.microsoft.com/office/drawing/2014/main" id="{80930EBF-B07B-47F1-9FA9-B3215B20AA0F}"/>
              </a:ext>
            </a:extLst>
          </p:cNvPr>
          <p:cNvCxnSpPr>
            <a:cxnSpLocks/>
          </p:cNvCxnSpPr>
          <p:nvPr/>
        </p:nvCxnSpPr>
        <p:spPr>
          <a:xfrm>
            <a:off x="229117" y="3701406"/>
            <a:ext cx="552270"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24BE5F4-0C9A-45F4-A390-B69AB4669543}"/>
              </a:ext>
            </a:extLst>
          </p:cNvPr>
          <p:cNvGrpSpPr/>
          <p:nvPr/>
        </p:nvGrpSpPr>
        <p:grpSpPr>
          <a:xfrm>
            <a:off x="11005559" y="2414387"/>
            <a:ext cx="508140" cy="368439"/>
            <a:chOff x="11007640" y="2161790"/>
            <a:chExt cx="508140" cy="368439"/>
          </a:xfrm>
        </p:grpSpPr>
        <p:sp>
          <p:nvSpPr>
            <p:cNvPr id="40" name="TextBox 39">
              <a:extLst>
                <a:ext uri="{FF2B5EF4-FFF2-40B4-BE49-F238E27FC236}">
                  <a16:creationId xmlns:a16="http://schemas.microsoft.com/office/drawing/2014/main" id="{C3192773-C486-4141-A64E-FD7CA98C6EC0}"/>
                </a:ext>
              </a:extLst>
            </p:cNvPr>
            <p:cNvSpPr txBox="1"/>
            <p:nvPr/>
          </p:nvSpPr>
          <p:spPr>
            <a:xfrm>
              <a:off x="11106135" y="2161790"/>
              <a:ext cx="311150" cy="34996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e</a:t>
              </a:r>
            </a:p>
          </p:txBody>
        </p:sp>
        <p:cxnSp>
          <p:nvCxnSpPr>
            <p:cNvPr id="41" name="Straight Arrow Connector 40">
              <a:extLst>
                <a:ext uri="{FF2B5EF4-FFF2-40B4-BE49-F238E27FC236}">
                  <a16:creationId xmlns:a16="http://schemas.microsoft.com/office/drawing/2014/main" id="{422B05EC-2990-443E-B759-D4BB0E76D7F6}"/>
                </a:ext>
              </a:extLst>
            </p:cNvPr>
            <p:cNvCxnSpPr>
              <a:cxnSpLocks/>
            </p:cNvCxnSpPr>
            <p:nvPr/>
          </p:nvCxnSpPr>
          <p:spPr>
            <a:xfrm flipH="1">
              <a:off x="11007640" y="2530229"/>
              <a:ext cx="5081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1B032B18-FBC5-461A-8B7B-89C202D84856}"/>
              </a:ext>
            </a:extLst>
          </p:cNvPr>
          <p:cNvSpPr txBox="1"/>
          <p:nvPr/>
        </p:nvSpPr>
        <p:spPr>
          <a:xfrm>
            <a:off x="3675109" y="3028042"/>
            <a:ext cx="2920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B0F0"/>
                </a:solidFill>
                <a:effectLst/>
                <a:uLnTx/>
                <a:uFillTx/>
                <a:latin typeface="Calibri" panose="020F0502020204030204"/>
                <a:ea typeface="+mn-ea"/>
                <a:cs typeface="+mn-cs"/>
              </a:rPr>
              <a:t>IP</a:t>
            </a:r>
          </a:p>
        </p:txBody>
      </p:sp>
      <p:sp>
        <p:nvSpPr>
          <p:cNvPr id="34"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a:solidFill>
                  <a:schemeClr val="tx1"/>
                </a:solidFill>
              </a:rPr>
              <a:t>Dmitry </a:t>
            </a:r>
            <a:r>
              <a:rPr lang="en-US" sz="1600" b="1" dirty="0" smtClean="0">
                <a:solidFill>
                  <a:schemeClr val="tx1"/>
                </a:solidFill>
              </a:rPr>
              <a:t>Romanov</a:t>
            </a:r>
            <a:endParaRPr lang="en-US" sz="1600" b="1" dirty="0">
              <a:solidFill>
                <a:schemeClr val="tx1"/>
              </a:solidFill>
            </a:endParaRPr>
          </a:p>
        </p:txBody>
      </p:sp>
    </p:spTree>
    <p:extLst>
      <p:ext uri="{BB962C8B-B14F-4D97-AF65-F5344CB8AC3E}">
        <p14:creationId xmlns:p14="http://schemas.microsoft.com/office/powerpoint/2010/main" val="2208033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5B13A81-79CE-4C96-B985-4B22ABF4A1AA}"/>
              </a:ext>
            </a:extLst>
          </p:cNvPr>
          <p:cNvPicPr>
            <a:picLocks noChangeAspect="1"/>
          </p:cNvPicPr>
          <p:nvPr/>
        </p:nvPicPr>
        <p:blipFill rotWithShape="1">
          <a:blip r:embed="rId2"/>
          <a:srcRect l="2353" t="20109" r="1670" b="1990"/>
          <a:stretch/>
        </p:blipFill>
        <p:spPr>
          <a:xfrm>
            <a:off x="2908947" y="949454"/>
            <a:ext cx="6550835" cy="5342459"/>
          </a:xfrm>
          <a:prstGeom prst="rect">
            <a:avLst/>
          </a:prstGeom>
        </p:spPr>
      </p:pic>
      <p:sp>
        <p:nvSpPr>
          <p:cNvPr id="2" name="Title 1">
            <a:extLst>
              <a:ext uri="{FF2B5EF4-FFF2-40B4-BE49-F238E27FC236}">
                <a16:creationId xmlns:a16="http://schemas.microsoft.com/office/drawing/2014/main" id="{CDCD6266-9709-46F1-B55C-B2AFFCD065EC}"/>
              </a:ext>
            </a:extLst>
          </p:cNvPr>
          <p:cNvSpPr>
            <a:spLocks noGrp="1"/>
          </p:cNvSpPr>
          <p:nvPr>
            <p:ph type="title"/>
          </p:nvPr>
        </p:nvSpPr>
        <p:spPr>
          <a:xfrm>
            <a:off x="411892" y="240539"/>
            <a:ext cx="11285837" cy="487490"/>
          </a:xfrm>
        </p:spPr>
        <p:txBody>
          <a:bodyPr/>
          <a:lstStyle/>
          <a:p>
            <a:r>
              <a:rPr lang="en-US" dirty="0"/>
              <a:t>Central region Tracking detectors</a:t>
            </a:r>
          </a:p>
        </p:txBody>
      </p:sp>
      <p:sp>
        <p:nvSpPr>
          <p:cNvPr id="4" name="Slide Number Placeholder 3">
            <a:extLst>
              <a:ext uri="{FF2B5EF4-FFF2-40B4-BE49-F238E27FC236}">
                <a16:creationId xmlns:a16="http://schemas.microsoft.com/office/drawing/2014/main" id="{91511837-A0C5-41AF-B7E9-F60D7DDA368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Arrow Connector 5">
            <a:extLst>
              <a:ext uri="{FF2B5EF4-FFF2-40B4-BE49-F238E27FC236}">
                <a16:creationId xmlns:a16="http://schemas.microsoft.com/office/drawing/2014/main" id="{72275C62-228B-4117-B5C7-1763426EC68D}"/>
              </a:ext>
            </a:extLst>
          </p:cNvPr>
          <p:cNvCxnSpPr>
            <a:cxnSpLocks/>
          </p:cNvCxnSpPr>
          <p:nvPr/>
        </p:nvCxnSpPr>
        <p:spPr bwMode="auto">
          <a:xfrm flipV="1">
            <a:off x="2838726" y="5766494"/>
            <a:ext cx="428474" cy="407104"/>
          </a:xfrm>
          <a:prstGeom prst="straightConnector1">
            <a:avLst/>
          </a:prstGeom>
          <a:solidFill>
            <a:srgbClr val="00B8FF"/>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a:extLst>
              <a:ext uri="{FF2B5EF4-FFF2-40B4-BE49-F238E27FC236}">
                <a16:creationId xmlns:a16="http://schemas.microsoft.com/office/drawing/2014/main" id="{481C66D8-59BC-477E-BC8E-A2C1107DC856}"/>
              </a:ext>
            </a:extLst>
          </p:cNvPr>
          <p:cNvSpPr txBox="1"/>
          <p:nvPr/>
        </p:nvSpPr>
        <p:spPr>
          <a:xfrm rot="19125998">
            <a:off x="2493288" y="5628896"/>
            <a:ext cx="673265" cy="349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omic Sans MS" charset="0"/>
                <a:ea typeface="Comic Sans MS" charset="0"/>
                <a:cs typeface="Comic Sans MS" charset="0"/>
              </a:rPr>
              <a:t>p/A</a:t>
            </a:r>
          </a:p>
        </p:txBody>
      </p:sp>
      <p:grpSp>
        <p:nvGrpSpPr>
          <p:cNvPr id="47" name="Group 46">
            <a:extLst>
              <a:ext uri="{FF2B5EF4-FFF2-40B4-BE49-F238E27FC236}">
                <a16:creationId xmlns:a16="http://schemas.microsoft.com/office/drawing/2014/main" id="{040DC717-F324-4F0F-B651-F73A5A26C2FA}"/>
              </a:ext>
            </a:extLst>
          </p:cNvPr>
          <p:cNvGrpSpPr/>
          <p:nvPr/>
        </p:nvGrpSpPr>
        <p:grpSpPr>
          <a:xfrm>
            <a:off x="7360557" y="735064"/>
            <a:ext cx="349968" cy="687621"/>
            <a:chOff x="10142880" y="1501832"/>
            <a:chExt cx="349968" cy="687621"/>
          </a:xfrm>
        </p:grpSpPr>
        <p:cxnSp>
          <p:nvCxnSpPr>
            <p:cNvPr id="8" name="Straight Arrow Connector 7">
              <a:extLst>
                <a:ext uri="{FF2B5EF4-FFF2-40B4-BE49-F238E27FC236}">
                  <a16:creationId xmlns:a16="http://schemas.microsoft.com/office/drawing/2014/main" id="{18D2A2B4-3045-444B-8B8F-15D9E975EF79}"/>
                </a:ext>
              </a:extLst>
            </p:cNvPr>
            <p:cNvCxnSpPr/>
            <p:nvPr/>
          </p:nvCxnSpPr>
          <p:spPr bwMode="auto">
            <a:xfrm rot="18859679" flipH="1">
              <a:off x="10193774" y="1950067"/>
              <a:ext cx="478772" cy="0"/>
            </a:xfrm>
            <a:prstGeom prst="straightConnector1">
              <a:avLst/>
            </a:prstGeom>
            <a:solidFill>
              <a:srgbClr val="00B8FF"/>
            </a:solidFill>
            <a:ln w="5715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E4A50D51-4A81-4567-B1CE-6557F877954E}"/>
                </a:ext>
              </a:extLst>
            </p:cNvPr>
            <p:cNvSpPr txBox="1"/>
            <p:nvPr/>
          </p:nvSpPr>
          <p:spPr>
            <a:xfrm rot="18859679">
              <a:off x="10067435" y="1577277"/>
              <a:ext cx="500857" cy="349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omic Sans MS" charset="0"/>
                  <a:ea typeface="Comic Sans MS" charset="0"/>
                  <a:cs typeface="Comic Sans MS" charset="0"/>
                </a:rPr>
                <a:t>e</a:t>
              </a:r>
            </a:p>
          </p:txBody>
        </p:sp>
      </p:grpSp>
      <p:sp>
        <p:nvSpPr>
          <p:cNvPr id="10" name="TextBox 9">
            <a:extLst>
              <a:ext uri="{FF2B5EF4-FFF2-40B4-BE49-F238E27FC236}">
                <a16:creationId xmlns:a16="http://schemas.microsoft.com/office/drawing/2014/main" id="{56C39F02-117D-46F3-8855-8C4E955453A5}"/>
              </a:ext>
            </a:extLst>
          </p:cNvPr>
          <p:cNvSpPr txBox="1"/>
          <p:nvPr/>
        </p:nvSpPr>
        <p:spPr>
          <a:xfrm>
            <a:off x="4923718" y="3960909"/>
            <a:ext cx="5664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omic Sans MS" charset="0"/>
                <a:ea typeface="Comic Sans MS" charset="0"/>
                <a:cs typeface="Comic Sans MS" charset="0"/>
              </a:rPr>
              <a:t>IP</a:t>
            </a:r>
          </a:p>
        </p:txBody>
      </p:sp>
      <p:sp>
        <p:nvSpPr>
          <p:cNvPr id="13" name="Rounded Rectangle 22">
            <a:extLst>
              <a:ext uri="{FF2B5EF4-FFF2-40B4-BE49-F238E27FC236}">
                <a16:creationId xmlns:a16="http://schemas.microsoft.com/office/drawing/2014/main" id="{8AB4B6D6-4078-4BC7-8B5F-34F2F11801FA}"/>
              </a:ext>
            </a:extLst>
          </p:cNvPr>
          <p:cNvSpPr/>
          <p:nvPr/>
        </p:nvSpPr>
        <p:spPr bwMode="auto">
          <a:xfrm rot="21433193">
            <a:off x="6230074" y="3835892"/>
            <a:ext cx="716498" cy="343348"/>
          </a:xfrm>
          <a:prstGeom prst="roundRect">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400" b="1"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CTD</a:t>
            </a:r>
          </a:p>
        </p:txBody>
      </p:sp>
      <p:cxnSp>
        <p:nvCxnSpPr>
          <p:cNvPr id="14" name="Straight Arrow Connector 13">
            <a:extLst>
              <a:ext uri="{FF2B5EF4-FFF2-40B4-BE49-F238E27FC236}">
                <a16:creationId xmlns:a16="http://schemas.microsoft.com/office/drawing/2014/main" id="{E76F8C6B-C24D-48AD-B154-4FF2526DD066}"/>
              </a:ext>
            </a:extLst>
          </p:cNvPr>
          <p:cNvCxnSpPr/>
          <p:nvPr/>
        </p:nvCxnSpPr>
        <p:spPr bwMode="auto">
          <a:xfrm>
            <a:off x="2860787" y="5552640"/>
            <a:ext cx="158340" cy="26220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a:extLst>
              <a:ext uri="{FF2B5EF4-FFF2-40B4-BE49-F238E27FC236}">
                <a16:creationId xmlns:a16="http://schemas.microsoft.com/office/drawing/2014/main" id="{2C878E5E-80D2-4EEE-8886-8A3CEB3D54AD}"/>
              </a:ext>
            </a:extLst>
          </p:cNvPr>
          <p:cNvCxnSpPr/>
          <p:nvPr/>
        </p:nvCxnSpPr>
        <p:spPr bwMode="auto">
          <a:xfrm>
            <a:off x="2404582" y="5552639"/>
            <a:ext cx="4536" cy="777003"/>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6" name="Group 15">
            <a:extLst>
              <a:ext uri="{FF2B5EF4-FFF2-40B4-BE49-F238E27FC236}">
                <a16:creationId xmlns:a16="http://schemas.microsoft.com/office/drawing/2014/main" id="{6CF34A07-D3E3-4BB6-9042-182F3F844D51}"/>
              </a:ext>
            </a:extLst>
          </p:cNvPr>
          <p:cNvGrpSpPr/>
          <p:nvPr/>
        </p:nvGrpSpPr>
        <p:grpSpPr>
          <a:xfrm rot="18635279">
            <a:off x="6692753" y="4718094"/>
            <a:ext cx="2027536" cy="1408871"/>
            <a:chOff x="314392" y="1605865"/>
            <a:chExt cx="4087757" cy="2971800"/>
          </a:xfrm>
        </p:grpSpPr>
        <p:pic>
          <p:nvPicPr>
            <p:cNvPr id="17" name="Picture 16" descr="Macintosh HD:Users:ryoshida:Documents:EIC:Figures:Joanna:Graphic2_EICscatteringF4-01.jpg">
              <a:extLst>
                <a:ext uri="{FF2B5EF4-FFF2-40B4-BE49-F238E27FC236}">
                  <a16:creationId xmlns:a16="http://schemas.microsoft.com/office/drawing/2014/main" id="{3E6F6B0B-80B0-4C76-972F-0564A72B091C}"/>
                </a:ext>
              </a:extLst>
            </p:cNvPr>
            <p:cNvPicPr/>
            <p:nvPr/>
          </p:nvPicPr>
          <p:blipFill rotWithShape="1">
            <a:blip r:embed="rId3">
              <a:extLst>
                <a:ext uri="{28A0092B-C50C-407E-A947-70E740481C1C}">
                  <a14:useLocalDpi xmlns:a14="http://schemas.microsoft.com/office/drawing/2010/main" val="0"/>
                </a:ext>
              </a:extLst>
            </a:blip>
            <a:srcRect l="15051" r="13291"/>
            <a:stretch/>
          </p:blipFill>
          <p:spPr bwMode="auto">
            <a:xfrm>
              <a:off x="839687" y="1605865"/>
              <a:ext cx="3559485" cy="2971800"/>
            </a:xfrm>
            <a:prstGeom prst="rect">
              <a:avLst/>
            </a:prstGeom>
            <a:noFill/>
            <a:ln>
              <a:noFill/>
            </a:ln>
          </p:spPr>
        </p:pic>
        <p:sp>
          <p:nvSpPr>
            <p:cNvPr id="18" name="TextBox 17">
              <a:extLst>
                <a:ext uri="{FF2B5EF4-FFF2-40B4-BE49-F238E27FC236}">
                  <a16:creationId xmlns:a16="http://schemas.microsoft.com/office/drawing/2014/main" id="{A71239E3-DD96-4DBB-A29E-4FD0A61CC172}"/>
                </a:ext>
              </a:extLst>
            </p:cNvPr>
            <p:cNvSpPr txBox="1"/>
            <p:nvPr/>
          </p:nvSpPr>
          <p:spPr>
            <a:xfrm>
              <a:off x="4090999" y="2214222"/>
              <a:ext cx="311150" cy="349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mic Sans MS" charset="0"/>
                  <a:ea typeface="Comic Sans MS" charset="0"/>
                  <a:cs typeface="Comic Sans MS" charset="0"/>
                </a:rPr>
                <a:t>e</a:t>
              </a:r>
            </a:p>
          </p:txBody>
        </p:sp>
        <p:sp>
          <p:nvSpPr>
            <p:cNvPr id="19" name="TextBox 18">
              <a:extLst>
                <a:ext uri="{FF2B5EF4-FFF2-40B4-BE49-F238E27FC236}">
                  <a16:creationId xmlns:a16="http://schemas.microsoft.com/office/drawing/2014/main" id="{38260EB1-2610-437D-A900-BACDD199C111}"/>
                </a:ext>
              </a:extLst>
            </p:cNvPr>
            <p:cNvSpPr txBox="1"/>
            <p:nvPr/>
          </p:nvSpPr>
          <p:spPr>
            <a:xfrm>
              <a:off x="1072845" y="1862576"/>
              <a:ext cx="426244" cy="349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e’</a:t>
              </a:r>
            </a:p>
          </p:txBody>
        </p:sp>
        <p:sp>
          <p:nvSpPr>
            <p:cNvPr id="20" name="TextBox 19">
              <a:extLst>
                <a:ext uri="{FF2B5EF4-FFF2-40B4-BE49-F238E27FC236}">
                  <a16:creationId xmlns:a16="http://schemas.microsoft.com/office/drawing/2014/main" id="{D8462A6B-CF54-400A-A454-8E9C4A60F048}"/>
                </a:ext>
              </a:extLst>
            </p:cNvPr>
            <p:cNvSpPr txBox="1"/>
            <p:nvPr/>
          </p:nvSpPr>
          <p:spPr>
            <a:xfrm>
              <a:off x="314392" y="3364863"/>
              <a:ext cx="1315767" cy="73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p/A</a:t>
              </a:r>
            </a:p>
          </p:txBody>
        </p:sp>
      </p:grpSp>
      <p:sp>
        <p:nvSpPr>
          <p:cNvPr id="22" name="Rounded Rectangle 34">
            <a:extLst>
              <a:ext uri="{FF2B5EF4-FFF2-40B4-BE49-F238E27FC236}">
                <a16:creationId xmlns:a16="http://schemas.microsoft.com/office/drawing/2014/main" id="{D2F17184-8884-45CE-8F72-A6699822E7B8}"/>
              </a:ext>
            </a:extLst>
          </p:cNvPr>
          <p:cNvSpPr/>
          <p:nvPr/>
        </p:nvSpPr>
        <p:spPr bwMode="auto">
          <a:xfrm>
            <a:off x="6029307" y="1535638"/>
            <a:ext cx="732310" cy="325591"/>
          </a:xfrm>
          <a:prstGeom prst="roundRect">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400" b="1" i="0" u="none" strike="noStrike" kern="1200" cap="none" spc="0" normalizeH="0" baseline="0" noProof="0" dirty="0">
                <a:ln>
                  <a:noFill/>
                </a:ln>
                <a:solidFill>
                  <a:srgbClr val="00B050"/>
                </a:solidFill>
                <a:effectLst/>
                <a:uLnTx/>
                <a:uFillTx/>
                <a:latin typeface="Comic Sans MS" charset="0"/>
                <a:ea typeface="Comic Sans MS" charset="0"/>
                <a:cs typeface="Comic Sans MS" charset="0"/>
              </a:rPr>
              <a:t>Dipole</a:t>
            </a:r>
          </a:p>
        </p:txBody>
      </p:sp>
      <p:cxnSp>
        <p:nvCxnSpPr>
          <p:cNvPr id="24" name="Straight Arrow Connector 23">
            <a:extLst>
              <a:ext uri="{FF2B5EF4-FFF2-40B4-BE49-F238E27FC236}">
                <a16:creationId xmlns:a16="http://schemas.microsoft.com/office/drawing/2014/main" id="{528A4F90-1674-4D29-A03F-C2DDD930C245}"/>
              </a:ext>
            </a:extLst>
          </p:cNvPr>
          <p:cNvCxnSpPr>
            <a:cxnSpLocks/>
          </p:cNvCxnSpPr>
          <p:nvPr/>
        </p:nvCxnSpPr>
        <p:spPr bwMode="auto">
          <a:xfrm>
            <a:off x="6761617" y="1723219"/>
            <a:ext cx="295082" cy="206419"/>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 name="Rounded Rectangle 32">
            <a:extLst>
              <a:ext uri="{FF2B5EF4-FFF2-40B4-BE49-F238E27FC236}">
                <a16:creationId xmlns:a16="http://schemas.microsoft.com/office/drawing/2014/main" id="{55DC155B-88B2-4977-BF8D-9199799F7A4F}"/>
              </a:ext>
            </a:extLst>
          </p:cNvPr>
          <p:cNvSpPr/>
          <p:nvPr/>
        </p:nvSpPr>
        <p:spPr bwMode="auto">
          <a:xfrm>
            <a:off x="4156323" y="3065950"/>
            <a:ext cx="807917" cy="276674"/>
          </a:xfrm>
          <a:prstGeom prst="roundRect">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400" b="1"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Vertex</a:t>
            </a:r>
          </a:p>
        </p:txBody>
      </p:sp>
      <p:cxnSp>
        <p:nvCxnSpPr>
          <p:cNvPr id="26" name="Straight Arrow Connector 25">
            <a:extLst>
              <a:ext uri="{FF2B5EF4-FFF2-40B4-BE49-F238E27FC236}">
                <a16:creationId xmlns:a16="http://schemas.microsoft.com/office/drawing/2014/main" id="{232094D8-9C2C-4D79-8E03-3EF8936C15A3}"/>
              </a:ext>
            </a:extLst>
          </p:cNvPr>
          <p:cNvCxnSpPr/>
          <p:nvPr/>
        </p:nvCxnSpPr>
        <p:spPr bwMode="auto">
          <a:xfrm>
            <a:off x="4730558" y="3377045"/>
            <a:ext cx="389176" cy="487276"/>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Arrow Connector 26">
            <a:extLst>
              <a:ext uri="{FF2B5EF4-FFF2-40B4-BE49-F238E27FC236}">
                <a16:creationId xmlns:a16="http://schemas.microsoft.com/office/drawing/2014/main" id="{0325FA2C-BACD-4E2A-8D15-8E9C7B964274}"/>
              </a:ext>
            </a:extLst>
          </p:cNvPr>
          <p:cNvCxnSpPr/>
          <p:nvPr/>
        </p:nvCxnSpPr>
        <p:spPr bwMode="auto">
          <a:xfrm flipH="1">
            <a:off x="5762769" y="4007567"/>
            <a:ext cx="446347" cy="138008"/>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8" name="Rounded Rectangle 39">
            <a:extLst>
              <a:ext uri="{FF2B5EF4-FFF2-40B4-BE49-F238E27FC236}">
                <a16:creationId xmlns:a16="http://schemas.microsoft.com/office/drawing/2014/main" id="{AF5A46BF-173F-4E04-B0BA-6CEE66EC1176}"/>
              </a:ext>
            </a:extLst>
          </p:cNvPr>
          <p:cNvSpPr/>
          <p:nvPr/>
        </p:nvSpPr>
        <p:spPr bwMode="auto">
          <a:xfrm rot="21433193">
            <a:off x="6929548" y="3260151"/>
            <a:ext cx="712740" cy="294417"/>
          </a:xfrm>
          <a:prstGeom prst="roundRect">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400" b="1"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GEM</a:t>
            </a:r>
          </a:p>
        </p:txBody>
      </p:sp>
      <p:cxnSp>
        <p:nvCxnSpPr>
          <p:cNvPr id="29" name="Straight Arrow Connector 28">
            <a:extLst>
              <a:ext uri="{FF2B5EF4-FFF2-40B4-BE49-F238E27FC236}">
                <a16:creationId xmlns:a16="http://schemas.microsoft.com/office/drawing/2014/main" id="{AD3478A5-759D-4300-AAE2-808EB57A7F9B}"/>
              </a:ext>
            </a:extLst>
          </p:cNvPr>
          <p:cNvCxnSpPr>
            <a:stCxn id="28" idx="1"/>
          </p:cNvCxnSpPr>
          <p:nvPr/>
        </p:nvCxnSpPr>
        <p:spPr bwMode="auto">
          <a:xfrm flipH="1">
            <a:off x="6588324" y="3424645"/>
            <a:ext cx="341643" cy="47789"/>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Rounded Rectangle 42">
            <a:extLst>
              <a:ext uri="{FF2B5EF4-FFF2-40B4-BE49-F238E27FC236}">
                <a16:creationId xmlns:a16="http://schemas.microsoft.com/office/drawing/2014/main" id="{3E5B3C6C-689E-46EC-B959-EE3B30B61041}"/>
              </a:ext>
            </a:extLst>
          </p:cNvPr>
          <p:cNvSpPr/>
          <p:nvPr/>
        </p:nvSpPr>
        <p:spPr bwMode="auto">
          <a:xfrm rot="21433193">
            <a:off x="4676212" y="5467515"/>
            <a:ext cx="712740" cy="294417"/>
          </a:xfrm>
          <a:prstGeom prst="roundRect">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400" b="1"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GEM</a:t>
            </a:r>
          </a:p>
        </p:txBody>
      </p:sp>
      <p:cxnSp>
        <p:nvCxnSpPr>
          <p:cNvPr id="31" name="Straight Arrow Connector 30">
            <a:extLst>
              <a:ext uri="{FF2B5EF4-FFF2-40B4-BE49-F238E27FC236}">
                <a16:creationId xmlns:a16="http://schemas.microsoft.com/office/drawing/2014/main" id="{64EE6483-2008-4378-B759-B4CF2F2D54D2}"/>
              </a:ext>
            </a:extLst>
          </p:cNvPr>
          <p:cNvCxnSpPr/>
          <p:nvPr/>
        </p:nvCxnSpPr>
        <p:spPr bwMode="auto">
          <a:xfrm flipH="1" flipV="1">
            <a:off x="4519928" y="5158655"/>
            <a:ext cx="397522" cy="376407"/>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a:extLst>
              <a:ext uri="{FF2B5EF4-FFF2-40B4-BE49-F238E27FC236}">
                <a16:creationId xmlns:a16="http://schemas.microsoft.com/office/drawing/2014/main" id="{3037A9E8-8A5A-4EE7-9FBA-D46BE3F1A6E1}"/>
              </a:ext>
            </a:extLst>
          </p:cNvPr>
          <p:cNvCxnSpPr>
            <a:stCxn id="30" idx="0"/>
          </p:cNvCxnSpPr>
          <p:nvPr/>
        </p:nvCxnSpPr>
        <p:spPr bwMode="auto">
          <a:xfrm flipH="1" flipV="1">
            <a:off x="4863170" y="4852266"/>
            <a:ext cx="162272" cy="615422"/>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3" name="Rounded Rectangle 51">
            <a:extLst>
              <a:ext uri="{FF2B5EF4-FFF2-40B4-BE49-F238E27FC236}">
                <a16:creationId xmlns:a16="http://schemas.microsoft.com/office/drawing/2014/main" id="{E754578E-5761-4144-AEA6-C3C1E0837C7B}"/>
              </a:ext>
            </a:extLst>
          </p:cNvPr>
          <p:cNvSpPr/>
          <p:nvPr/>
        </p:nvSpPr>
        <p:spPr bwMode="auto">
          <a:xfrm rot="21433193">
            <a:off x="7873596" y="2599053"/>
            <a:ext cx="712740" cy="294417"/>
          </a:xfrm>
          <a:prstGeom prst="roundRect">
            <a:avLst/>
          </a:prstGeom>
          <a:ln>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400" b="1" i="0" u="none" strike="noStrike" kern="1200" cap="none" spc="0" normalizeH="0" baseline="0" noProof="0" dirty="0">
                <a:ln>
                  <a:noFill/>
                </a:ln>
                <a:solidFill>
                  <a:srgbClr val="000000"/>
                </a:solidFill>
                <a:effectLst/>
                <a:uLnTx/>
                <a:uFillTx/>
                <a:latin typeface="Comic Sans MS" charset="0"/>
                <a:ea typeface="Comic Sans MS" charset="0"/>
                <a:cs typeface="Comic Sans MS" charset="0"/>
              </a:rPr>
              <a:t>GEM</a:t>
            </a:r>
          </a:p>
        </p:txBody>
      </p:sp>
      <p:cxnSp>
        <p:nvCxnSpPr>
          <p:cNvPr id="34" name="Straight Arrow Connector 33">
            <a:extLst>
              <a:ext uri="{FF2B5EF4-FFF2-40B4-BE49-F238E27FC236}">
                <a16:creationId xmlns:a16="http://schemas.microsoft.com/office/drawing/2014/main" id="{9F9D09C4-0EC6-41BD-8697-5814D086D09F}"/>
              </a:ext>
            </a:extLst>
          </p:cNvPr>
          <p:cNvCxnSpPr>
            <a:cxnSpLocks/>
            <a:stCxn id="33" idx="1"/>
          </p:cNvCxnSpPr>
          <p:nvPr/>
        </p:nvCxnSpPr>
        <p:spPr bwMode="auto">
          <a:xfrm flipH="1">
            <a:off x="7268827" y="2763547"/>
            <a:ext cx="605188" cy="9409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8" name="Picture 37">
            <a:extLst>
              <a:ext uri="{FF2B5EF4-FFF2-40B4-BE49-F238E27FC236}">
                <a16:creationId xmlns:a16="http://schemas.microsoft.com/office/drawing/2014/main" id="{207086DD-EF5B-4C41-920E-A97EF8EE6671}"/>
              </a:ext>
            </a:extLst>
          </p:cNvPr>
          <p:cNvPicPr>
            <a:picLocks noChangeAspect="1"/>
          </p:cNvPicPr>
          <p:nvPr/>
        </p:nvPicPr>
        <p:blipFill>
          <a:blip r:embed="rId4"/>
          <a:stretch>
            <a:fillRect/>
          </a:stretch>
        </p:blipFill>
        <p:spPr>
          <a:xfrm>
            <a:off x="633994" y="1133032"/>
            <a:ext cx="2833742" cy="2561817"/>
          </a:xfrm>
          <a:prstGeom prst="rect">
            <a:avLst/>
          </a:prstGeom>
          <a:ln>
            <a:solidFill>
              <a:schemeClr val="bg2">
                <a:lumMod val="25000"/>
              </a:schemeClr>
            </a:solidFill>
          </a:ln>
          <a:effectLst>
            <a:outerShdw blurRad="50800" dist="38100" dir="2700000" algn="tl" rotWithShape="0">
              <a:prstClr val="black">
                <a:alpha val="40000"/>
              </a:prstClr>
            </a:outerShdw>
          </a:effectLst>
        </p:spPr>
      </p:pic>
      <p:cxnSp>
        <p:nvCxnSpPr>
          <p:cNvPr id="41" name="Straight Connector 40">
            <a:extLst>
              <a:ext uri="{FF2B5EF4-FFF2-40B4-BE49-F238E27FC236}">
                <a16:creationId xmlns:a16="http://schemas.microsoft.com/office/drawing/2014/main" id="{C3456B0D-1E76-468A-BCC4-CC1B756C36E4}"/>
              </a:ext>
            </a:extLst>
          </p:cNvPr>
          <p:cNvCxnSpPr>
            <a:cxnSpLocks/>
          </p:cNvCxnSpPr>
          <p:nvPr/>
        </p:nvCxnSpPr>
        <p:spPr>
          <a:xfrm flipV="1">
            <a:off x="6944704" y="3767242"/>
            <a:ext cx="2338349" cy="206804"/>
          </a:xfrm>
          <a:prstGeom prst="line">
            <a:avLst/>
          </a:prstGeom>
          <a:ln>
            <a:headEnd type="none" w="med" len="med"/>
            <a:tailEnd type="triangle" w="med" len="med"/>
          </a:ln>
        </p:spPr>
        <p:style>
          <a:lnRef idx="3">
            <a:schemeClr val="accent3"/>
          </a:lnRef>
          <a:fillRef idx="0">
            <a:schemeClr val="accent3"/>
          </a:fillRef>
          <a:effectRef idx="2">
            <a:schemeClr val="accent3"/>
          </a:effectRef>
          <a:fontRef idx="minor">
            <a:schemeClr val="tx1"/>
          </a:fontRef>
        </p:style>
      </p:cxnSp>
      <p:pic>
        <p:nvPicPr>
          <p:cNvPr id="3" name="Picture 2">
            <a:extLst>
              <a:ext uri="{FF2B5EF4-FFF2-40B4-BE49-F238E27FC236}">
                <a16:creationId xmlns:a16="http://schemas.microsoft.com/office/drawing/2014/main" id="{C6C28879-B2EE-470C-9C4B-534F484C580F}"/>
              </a:ext>
            </a:extLst>
          </p:cNvPr>
          <p:cNvPicPr>
            <a:picLocks noChangeAspect="1"/>
          </p:cNvPicPr>
          <p:nvPr/>
        </p:nvPicPr>
        <p:blipFill>
          <a:blip r:embed="rId5"/>
          <a:stretch>
            <a:fillRect/>
          </a:stretch>
        </p:blipFill>
        <p:spPr>
          <a:xfrm>
            <a:off x="9300233" y="3162371"/>
            <a:ext cx="2257773" cy="2054921"/>
          </a:xfrm>
          <a:prstGeom prst="rect">
            <a:avLst/>
          </a:prstGeom>
        </p:spPr>
      </p:pic>
      <p:sp>
        <p:nvSpPr>
          <p:cNvPr id="48" name="Rounded Rectangle 32">
            <a:extLst>
              <a:ext uri="{FF2B5EF4-FFF2-40B4-BE49-F238E27FC236}">
                <a16:creationId xmlns:a16="http://schemas.microsoft.com/office/drawing/2014/main" id="{A0136101-7AEC-4229-8167-8DE3AF6293B7}"/>
              </a:ext>
            </a:extLst>
          </p:cNvPr>
          <p:cNvSpPr/>
          <p:nvPr/>
        </p:nvSpPr>
        <p:spPr bwMode="auto">
          <a:xfrm>
            <a:off x="9738514" y="5169307"/>
            <a:ext cx="1540759" cy="276674"/>
          </a:xfrm>
          <a:prstGeom prst="roundRect">
            <a:avLst/>
          </a:prstGeom>
          <a:noFill/>
          <a:ln>
            <a:noFill/>
          </a:ln>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Comic Sans MS" charset="0"/>
                <a:cs typeface="Comic Sans MS" charset="0"/>
              </a:rPr>
              <a:t>Straw CTD option</a:t>
            </a:r>
          </a:p>
        </p:txBody>
      </p:sp>
      <p:sp>
        <p:nvSpPr>
          <p:cNvPr id="49" name="Rounded Rectangle 32">
            <a:extLst>
              <a:ext uri="{FF2B5EF4-FFF2-40B4-BE49-F238E27FC236}">
                <a16:creationId xmlns:a16="http://schemas.microsoft.com/office/drawing/2014/main" id="{C216F661-A525-41A9-8C92-C8206B9EB48E}"/>
              </a:ext>
            </a:extLst>
          </p:cNvPr>
          <p:cNvSpPr/>
          <p:nvPr/>
        </p:nvSpPr>
        <p:spPr bwMode="auto">
          <a:xfrm>
            <a:off x="1418382" y="3684235"/>
            <a:ext cx="1540759" cy="276674"/>
          </a:xfrm>
          <a:prstGeom prst="roundRect">
            <a:avLst/>
          </a:prstGeom>
          <a:noFill/>
          <a:ln>
            <a:noFill/>
          </a:ln>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Comic Sans MS" charset="0"/>
                <a:cs typeface="Comic Sans MS" charset="0"/>
              </a:rPr>
              <a:t>Vertex zoomed</a:t>
            </a:r>
          </a:p>
        </p:txBody>
      </p:sp>
      <p:cxnSp>
        <p:nvCxnSpPr>
          <p:cNvPr id="50" name="Straight Connector 49">
            <a:extLst>
              <a:ext uri="{FF2B5EF4-FFF2-40B4-BE49-F238E27FC236}">
                <a16:creationId xmlns:a16="http://schemas.microsoft.com/office/drawing/2014/main" id="{4C164683-054E-4860-B12A-151F01D80468}"/>
              </a:ext>
            </a:extLst>
          </p:cNvPr>
          <p:cNvCxnSpPr>
            <a:cxnSpLocks/>
            <a:stCxn id="25" idx="1"/>
          </p:cNvCxnSpPr>
          <p:nvPr/>
        </p:nvCxnSpPr>
        <p:spPr>
          <a:xfrm flipH="1" flipV="1">
            <a:off x="3480607" y="2910583"/>
            <a:ext cx="675716" cy="293704"/>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7"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a:solidFill>
                  <a:schemeClr val="tx1"/>
                </a:solidFill>
              </a:rPr>
              <a:t>Dmitry </a:t>
            </a:r>
            <a:r>
              <a:rPr lang="en-US" sz="1600" b="1" dirty="0" smtClean="0">
                <a:solidFill>
                  <a:schemeClr val="tx1"/>
                </a:solidFill>
              </a:rPr>
              <a:t>Romanov</a:t>
            </a:r>
            <a:endParaRPr lang="en-US" sz="1600" b="1" dirty="0">
              <a:solidFill>
                <a:schemeClr val="tx1"/>
              </a:solidFill>
            </a:endParaRPr>
          </a:p>
        </p:txBody>
      </p:sp>
    </p:spTree>
    <p:extLst>
      <p:ext uri="{BB962C8B-B14F-4D97-AF65-F5344CB8AC3E}">
        <p14:creationId xmlns:p14="http://schemas.microsoft.com/office/powerpoint/2010/main" val="2092948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4F5B7-A5B1-475D-B3E6-44DF6C52787E}"/>
              </a:ext>
            </a:extLst>
          </p:cNvPr>
          <p:cNvSpPr>
            <a:spLocks noGrp="1"/>
          </p:cNvSpPr>
          <p:nvPr>
            <p:ph type="title"/>
          </p:nvPr>
        </p:nvSpPr>
        <p:spPr/>
        <p:txBody>
          <a:bodyPr/>
          <a:lstStyle/>
          <a:p>
            <a:r>
              <a:rPr lang="en-US" dirty="0"/>
              <a:t>Software strategy</a:t>
            </a:r>
          </a:p>
        </p:txBody>
      </p:sp>
      <p:sp>
        <p:nvSpPr>
          <p:cNvPr id="3" name="Content Placeholder 2">
            <a:extLst>
              <a:ext uri="{FF2B5EF4-FFF2-40B4-BE49-F238E27FC236}">
                <a16:creationId xmlns:a16="http://schemas.microsoft.com/office/drawing/2014/main" id="{A9FCEDD8-7675-46CF-90C3-6DF86E6AA184}"/>
              </a:ext>
            </a:extLst>
          </p:cNvPr>
          <p:cNvSpPr>
            <a:spLocks noGrp="1"/>
          </p:cNvSpPr>
          <p:nvPr>
            <p:ph idx="1"/>
          </p:nvPr>
        </p:nvSpPr>
        <p:spPr>
          <a:xfrm>
            <a:off x="1238460" y="1884211"/>
            <a:ext cx="11285837" cy="3089578"/>
          </a:xfrm>
        </p:spPr>
        <p:txBody>
          <a:bodyPr>
            <a:normAutofit lnSpcReduction="10000"/>
          </a:bodyPr>
          <a:lstStyle/>
          <a:p>
            <a:r>
              <a:rPr lang="en-US" sz="2400" dirty="0"/>
              <a:t>We cannot write everything and do all physics </a:t>
            </a:r>
            <a:r>
              <a:rPr lang="en-US" sz="2400" dirty="0" err="1"/>
              <a:t>anaysis</a:t>
            </a:r>
            <a:r>
              <a:rPr lang="en-US" sz="2400" dirty="0"/>
              <a:t> by just our team</a:t>
            </a:r>
            <a:br>
              <a:rPr lang="en-US" sz="2400" dirty="0"/>
            </a:br>
            <a:r>
              <a:rPr lang="en-US" sz="2400" dirty="0"/>
              <a:t/>
            </a:r>
            <a:br>
              <a:rPr lang="en-US" sz="2400" dirty="0"/>
            </a:br>
            <a:endParaRPr lang="en-US" sz="2400" dirty="0"/>
          </a:p>
          <a:p>
            <a:r>
              <a:rPr lang="en-US" sz="2400" dirty="0"/>
              <a:t>Thus we will provide tools, documentation and support to users, </a:t>
            </a:r>
            <a:br>
              <a:rPr lang="en-US" sz="2400" dirty="0"/>
            </a:br>
            <a:r>
              <a:rPr lang="en-US" sz="2400" dirty="0"/>
              <a:t>to help </a:t>
            </a:r>
            <a:r>
              <a:rPr lang="en-US" sz="2400" b="1" dirty="0"/>
              <a:t>users</a:t>
            </a:r>
            <a:r>
              <a:rPr lang="en-US" sz="2400" dirty="0"/>
              <a:t> to grow and direct the software. </a:t>
            </a:r>
          </a:p>
          <a:p>
            <a:endParaRPr lang="en-US" sz="2400" dirty="0"/>
          </a:p>
          <a:p>
            <a:r>
              <a:rPr lang="en-US" sz="2400" dirty="0"/>
              <a:t>Thus ease of user experience is one of our priorities</a:t>
            </a:r>
            <a:br>
              <a:rPr lang="en-US" sz="2400" dirty="0"/>
            </a:br>
            <a:endParaRPr lang="en-US" sz="2400" dirty="0"/>
          </a:p>
        </p:txBody>
      </p:sp>
      <p:sp>
        <p:nvSpPr>
          <p:cNvPr id="4" name="Slide Number Placeholder 3">
            <a:extLst>
              <a:ext uri="{FF2B5EF4-FFF2-40B4-BE49-F238E27FC236}">
                <a16:creationId xmlns:a16="http://schemas.microsoft.com/office/drawing/2014/main" id="{65E71618-F28C-4451-8D3F-6133B543C4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a:solidFill>
                  <a:schemeClr val="tx1"/>
                </a:solidFill>
              </a:rPr>
              <a:t>Dmitry </a:t>
            </a:r>
            <a:r>
              <a:rPr lang="en-US" sz="1600" b="1" dirty="0" smtClean="0">
                <a:solidFill>
                  <a:schemeClr val="tx1"/>
                </a:solidFill>
              </a:rPr>
              <a:t>Romanov</a:t>
            </a:r>
            <a:endParaRPr lang="en-US" sz="1600" b="1" dirty="0">
              <a:solidFill>
                <a:schemeClr val="tx1"/>
              </a:solidFill>
            </a:endParaRPr>
          </a:p>
        </p:txBody>
      </p:sp>
    </p:spTree>
    <p:extLst>
      <p:ext uri="{BB962C8B-B14F-4D97-AF65-F5344CB8AC3E}">
        <p14:creationId xmlns:p14="http://schemas.microsoft.com/office/powerpoint/2010/main" val="938383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03B1-480E-44CB-A816-01DDCF04DFA5}"/>
              </a:ext>
            </a:extLst>
          </p:cNvPr>
          <p:cNvSpPr>
            <a:spLocks noGrp="1"/>
          </p:cNvSpPr>
          <p:nvPr>
            <p:ph type="title"/>
          </p:nvPr>
        </p:nvSpPr>
        <p:spPr/>
        <p:txBody>
          <a:bodyPr/>
          <a:lstStyle/>
          <a:p>
            <a:r>
              <a:rPr lang="en-US" dirty="0"/>
              <a:t>Goals of the detector simulation software</a:t>
            </a:r>
          </a:p>
        </p:txBody>
      </p:sp>
      <p:graphicFrame>
        <p:nvGraphicFramePr>
          <p:cNvPr id="5" name="Content Placeholder 4">
            <a:extLst>
              <a:ext uri="{FF2B5EF4-FFF2-40B4-BE49-F238E27FC236}">
                <a16:creationId xmlns:a16="http://schemas.microsoft.com/office/drawing/2014/main" id="{71FDF518-0E71-4B5B-857E-7DD57345667E}"/>
              </a:ext>
            </a:extLst>
          </p:cNvPr>
          <p:cNvGraphicFramePr>
            <a:graphicFrameLocks noGrp="1"/>
          </p:cNvGraphicFramePr>
          <p:nvPr>
            <p:ph idx="1"/>
            <p:extLst/>
          </p:nvPr>
        </p:nvGraphicFramePr>
        <p:xfrm>
          <a:off x="411892" y="1360568"/>
          <a:ext cx="4119468"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73EEF31-C127-4B64-8371-A531EE557CE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50C39A9-6D12-47BE-B391-7DAC2FA0CC0D}"/>
              </a:ext>
            </a:extLst>
          </p:cNvPr>
          <p:cNvSpPr txBox="1"/>
          <p:nvPr/>
        </p:nvSpPr>
        <p:spPr>
          <a:xfrm>
            <a:off x="1442720" y="898903"/>
            <a:ext cx="24798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E1D1D">
                    <a:lumMod val="75000"/>
                  </a:srgbClr>
                </a:solidFill>
                <a:effectLst/>
                <a:uLnTx/>
                <a:uFillTx/>
                <a:latin typeface="Calibri" panose="020F0502020204030204"/>
                <a:ea typeface="+mn-ea"/>
                <a:cs typeface="+mn-cs"/>
              </a:rPr>
              <a:t>Docker containers</a:t>
            </a:r>
          </a:p>
        </p:txBody>
      </p:sp>
      <p:sp>
        <p:nvSpPr>
          <p:cNvPr id="9" name="TextBox 8">
            <a:extLst>
              <a:ext uri="{FF2B5EF4-FFF2-40B4-BE49-F238E27FC236}">
                <a16:creationId xmlns:a16="http://schemas.microsoft.com/office/drawing/2014/main" id="{7DE1EEBE-6459-48DC-8A62-CF6E39C46072}"/>
              </a:ext>
            </a:extLst>
          </p:cNvPr>
          <p:cNvSpPr txBox="1"/>
          <p:nvPr/>
        </p:nvSpPr>
        <p:spPr>
          <a:xfrm>
            <a:off x="1267640" y="4406740"/>
            <a:ext cx="3632982"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Procs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One line to start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Easy to automate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E1D1D">
                    <a:lumMod val="75000"/>
                  </a:srgbClr>
                </a:solidFill>
                <a:effectLst/>
                <a:uLnTx/>
                <a:uFillTx/>
                <a:latin typeface="Calibri" panose="020F0502020204030204"/>
                <a:ea typeface="+mn-ea"/>
                <a:cs typeface="+mn-cs"/>
              </a:rPr>
              <a:t>Cons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Graphics issues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Still not your system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Not all your tools are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58B5C8B-5257-42F1-94C9-52EC356ABF26}"/>
              </a:ext>
            </a:extLst>
          </p:cNvPr>
          <p:cNvSpPr txBox="1"/>
          <p:nvPr/>
        </p:nvSpPr>
        <p:spPr>
          <a:xfrm>
            <a:off x="7660642" y="898902"/>
            <a:ext cx="31846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Your own system install</a:t>
            </a:r>
          </a:p>
        </p:txBody>
      </p:sp>
      <p:sp>
        <p:nvSpPr>
          <p:cNvPr id="11" name="TextBox 10">
            <a:extLst>
              <a:ext uri="{FF2B5EF4-FFF2-40B4-BE49-F238E27FC236}">
                <a16:creationId xmlns:a16="http://schemas.microsoft.com/office/drawing/2014/main" id="{6D12D0AB-233B-458A-9FF4-9A34187BD686}"/>
              </a:ext>
            </a:extLst>
          </p:cNvPr>
          <p:cNvSpPr txBox="1"/>
          <p:nvPr/>
        </p:nvSpPr>
        <p:spPr>
          <a:xfrm>
            <a:off x="7123315" y="4436011"/>
            <a:ext cx="3721660"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Procs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Works natively!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Use your usual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E1D1D">
                    <a:lumMod val="75000"/>
                  </a:srgbClr>
                </a:solidFill>
                <a:effectLst/>
                <a:uLnTx/>
                <a:uFillTx/>
                <a:latin typeface="Calibri" panose="020F0502020204030204"/>
                <a:ea typeface="+mn-ea"/>
                <a:cs typeface="+mn-cs"/>
              </a:rPr>
              <a:t>Cons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More than one command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Not all systems are supported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11F4EE76-2326-4762-A92E-94483A4391FC}"/>
              </a:ext>
            </a:extLst>
          </p:cNvPr>
          <p:cNvSpPr/>
          <p:nvPr/>
        </p:nvSpPr>
        <p:spPr>
          <a:xfrm>
            <a:off x="7498080" y="1442720"/>
            <a:ext cx="3347216" cy="1727200"/>
          </a:xfrm>
          <a:prstGeom prst="roundRect">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EJPM</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IC</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J</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ana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P</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acket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sngStrike" kern="1200" cap="none" spc="0" normalizeH="0" baseline="0" noProof="0" dirty="0">
                <a:ln>
                  <a:noFill/>
                </a:ln>
                <a:solidFill>
                  <a:srgbClr val="FFFFFF"/>
                </a:solidFill>
                <a:effectLst/>
                <a:uLnTx/>
                <a:uFillTx/>
                <a:latin typeface="Calibri" panose="020F0502020204030204"/>
                <a:ea typeface="+mn-ea"/>
                <a:cs typeface="+mn-cs"/>
              </a:rPr>
              <a:t>M</a:t>
            </a:r>
            <a:r>
              <a:rPr kumimoji="0" lang="en-US" sz="1800" b="0" i="0" u="none" strike="sngStrike" kern="1200" cap="none" spc="0" normalizeH="0" baseline="0" noProof="0" dirty="0">
                <a:ln>
                  <a:noFill/>
                </a:ln>
                <a:solidFill>
                  <a:srgbClr val="FFFFFF"/>
                </a:solidFill>
                <a:effectLst/>
                <a:uLnTx/>
                <a:uFillTx/>
                <a:latin typeface="Calibri" panose="020F0502020204030204"/>
                <a:ea typeface="+mn-ea"/>
                <a:cs typeface="+mn-cs"/>
              </a:rPr>
              <a:t>anager</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 helper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17F794F-3C99-4296-A64F-304609D2D618}"/>
              </a:ext>
            </a:extLst>
          </p:cNvPr>
          <p:cNvSpPr txBox="1"/>
          <p:nvPr/>
        </p:nvSpPr>
        <p:spPr>
          <a:xfrm>
            <a:off x="7626914" y="3479719"/>
            <a:ext cx="33209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Installs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Geant</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g4e, Jana2, Rave… </a:t>
            </a:r>
          </a:p>
        </p:txBody>
      </p:sp>
      <p:cxnSp>
        <p:nvCxnSpPr>
          <p:cNvPr id="15" name="Straight Arrow Connector 14">
            <a:extLst>
              <a:ext uri="{FF2B5EF4-FFF2-40B4-BE49-F238E27FC236}">
                <a16:creationId xmlns:a16="http://schemas.microsoft.com/office/drawing/2014/main" id="{2D30542D-DF93-49FE-AA52-97C86AEA0967}"/>
              </a:ext>
            </a:extLst>
          </p:cNvPr>
          <p:cNvCxnSpPr>
            <a:stCxn id="12" idx="2"/>
          </p:cNvCxnSpPr>
          <p:nvPr/>
        </p:nvCxnSpPr>
        <p:spPr>
          <a:xfrm flipH="1">
            <a:off x="8849360" y="3169920"/>
            <a:ext cx="322328" cy="259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6D26A6-2B08-4B44-95DD-9444C2BCDA3A}"/>
              </a:ext>
            </a:extLst>
          </p:cNvPr>
          <p:cNvCxnSpPr>
            <a:cxnSpLocks/>
            <a:stCxn id="12" idx="2"/>
            <a:endCxn id="13" idx="0"/>
          </p:cNvCxnSpPr>
          <p:nvPr/>
        </p:nvCxnSpPr>
        <p:spPr>
          <a:xfrm>
            <a:off x="9171688" y="3169920"/>
            <a:ext cx="115713" cy="309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0573583-F46B-48FB-8723-BE75F1AE4837}"/>
              </a:ext>
            </a:extLst>
          </p:cNvPr>
          <p:cNvCxnSpPr>
            <a:cxnSpLocks/>
            <a:stCxn id="12" idx="2"/>
          </p:cNvCxnSpPr>
          <p:nvPr/>
        </p:nvCxnSpPr>
        <p:spPr>
          <a:xfrm>
            <a:off x="9171688" y="3169920"/>
            <a:ext cx="607013" cy="309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A86ED5F-598B-4EEC-AFE5-14B0BD7D569D}"/>
              </a:ext>
            </a:extLst>
          </p:cNvPr>
          <p:cNvCxnSpPr>
            <a:cxnSpLocks/>
            <a:stCxn id="12" idx="2"/>
          </p:cNvCxnSpPr>
          <p:nvPr/>
        </p:nvCxnSpPr>
        <p:spPr>
          <a:xfrm>
            <a:off x="9171688" y="3169920"/>
            <a:ext cx="1187926" cy="309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Arrow: Down 25">
            <a:extLst>
              <a:ext uri="{FF2B5EF4-FFF2-40B4-BE49-F238E27FC236}">
                <a16:creationId xmlns:a16="http://schemas.microsoft.com/office/drawing/2014/main" id="{8FF13054-1BAD-4D69-9098-6744449AF29E}"/>
              </a:ext>
            </a:extLst>
          </p:cNvPr>
          <p:cNvSpPr/>
          <p:nvPr/>
        </p:nvSpPr>
        <p:spPr>
          <a:xfrm>
            <a:off x="3922566" y="1925619"/>
            <a:ext cx="391250" cy="67773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AC97BB34-5C19-48A2-B468-F6B923E8F6ED}"/>
              </a:ext>
            </a:extLst>
          </p:cNvPr>
          <p:cNvSpPr/>
          <p:nvPr/>
        </p:nvSpPr>
        <p:spPr>
          <a:xfrm>
            <a:off x="3922566" y="2985953"/>
            <a:ext cx="391250" cy="67773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a:solidFill>
                  <a:schemeClr val="tx1"/>
                </a:solidFill>
              </a:rPr>
              <a:t>Dmitry </a:t>
            </a:r>
            <a:r>
              <a:rPr lang="en-US" sz="1600" b="1" dirty="0" smtClean="0">
                <a:solidFill>
                  <a:schemeClr val="tx1"/>
                </a:solidFill>
              </a:rPr>
              <a:t>Romanov</a:t>
            </a:r>
            <a:endParaRPr lang="en-US" sz="1600" b="1" dirty="0">
              <a:solidFill>
                <a:schemeClr val="tx1"/>
              </a:solidFill>
            </a:endParaRPr>
          </a:p>
        </p:txBody>
      </p:sp>
    </p:spTree>
    <p:extLst>
      <p:ext uri="{BB962C8B-B14F-4D97-AF65-F5344CB8AC3E}">
        <p14:creationId xmlns:p14="http://schemas.microsoft.com/office/powerpoint/2010/main" val="294193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Schematic of Full-Acceptance Detector</a:t>
            </a:r>
            <a:endParaRPr lang="en-US" dirty="0"/>
          </a:p>
        </p:txBody>
      </p:sp>
      <p:sp>
        <p:nvSpPr>
          <p:cNvPr id="3" name="Content Placeholder 2"/>
          <p:cNvSpPr>
            <a:spLocks noGrp="1"/>
          </p:cNvSpPr>
          <p:nvPr>
            <p:ph idx="1"/>
          </p:nvPr>
        </p:nvSpPr>
        <p:spPr>
          <a:xfrm>
            <a:off x="411892" y="884775"/>
            <a:ext cx="11285837" cy="3877985"/>
          </a:xfrm>
        </p:spPr>
        <p:txBody>
          <a:bodyPr>
            <a:spAutoFit/>
          </a:bodyPr>
          <a:lstStyle/>
          <a:p>
            <a:pPr>
              <a:lnSpc>
                <a:spcPct val="100000"/>
              </a:lnSpc>
              <a:spcBef>
                <a:spcPts val="0"/>
              </a:spcBef>
              <a:spcAft>
                <a:spcPts val="300"/>
              </a:spcAft>
            </a:pPr>
            <a:r>
              <a:rPr lang="en-US" sz="2000" dirty="0" smtClean="0"/>
              <a:t>50 mrad crossing angle</a:t>
            </a:r>
          </a:p>
          <a:p>
            <a:pPr>
              <a:lnSpc>
                <a:spcPct val="100000"/>
              </a:lnSpc>
              <a:spcBef>
                <a:spcPts val="0"/>
              </a:spcBef>
              <a:spcAft>
                <a:spcPts val="300"/>
              </a:spcAft>
            </a:pPr>
            <a:endParaRPr lang="en-US" sz="2000" dirty="0" smtClean="0"/>
          </a:p>
          <a:p>
            <a:pPr>
              <a:lnSpc>
                <a:spcPct val="100000"/>
              </a:lnSpc>
              <a:spcBef>
                <a:spcPts val="0"/>
              </a:spcBef>
              <a:spcAft>
                <a:spcPts val="300"/>
              </a:spcAft>
            </a:pPr>
            <a:r>
              <a:rPr lang="en-US" sz="2000" dirty="0" smtClean="0"/>
              <a:t>Forward </a:t>
            </a:r>
            <a:r>
              <a:rPr lang="en-US" sz="2000" dirty="0"/>
              <a:t>hadron detection in three stages</a:t>
            </a:r>
          </a:p>
          <a:p>
            <a:pPr lvl="1">
              <a:lnSpc>
                <a:spcPct val="100000"/>
              </a:lnSpc>
              <a:spcBef>
                <a:spcPts val="0"/>
              </a:spcBef>
              <a:spcAft>
                <a:spcPts val="300"/>
              </a:spcAft>
            </a:pPr>
            <a:r>
              <a:rPr lang="en-US" sz="1800" dirty="0"/>
              <a:t>Endcap</a:t>
            </a:r>
          </a:p>
          <a:p>
            <a:pPr lvl="1">
              <a:lnSpc>
                <a:spcPct val="100000"/>
              </a:lnSpc>
              <a:spcBef>
                <a:spcPts val="0"/>
              </a:spcBef>
              <a:spcAft>
                <a:spcPts val="300"/>
              </a:spcAft>
            </a:pPr>
            <a:r>
              <a:rPr lang="en-US" sz="1800" dirty="0"/>
              <a:t>Small dipole covering </a:t>
            </a:r>
            <a:r>
              <a:rPr lang="en-US" sz="1800" dirty="0" smtClean="0"/>
              <a:t>angles up </a:t>
            </a:r>
            <a:br>
              <a:rPr lang="en-US" sz="1800" dirty="0" smtClean="0"/>
            </a:br>
            <a:r>
              <a:rPr lang="en-US" sz="1800" dirty="0" smtClean="0"/>
              <a:t>to ~3</a:t>
            </a:r>
            <a:r>
              <a:rPr lang="en-US" sz="1800" baseline="30000" dirty="0" smtClean="0">
                <a:sym typeface="Symbol" panose="05050102010706020507" pitchFamily="18" charset="2"/>
              </a:rPr>
              <a:t></a:t>
            </a:r>
            <a:endParaRPr lang="en-US" sz="1800" dirty="0"/>
          </a:p>
          <a:p>
            <a:pPr lvl="1">
              <a:lnSpc>
                <a:spcPct val="100000"/>
              </a:lnSpc>
              <a:spcBef>
                <a:spcPts val="0"/>
              </a:spcBef>
              <a:spcAft>
                <a:spcPts val="300"/>
              </a:spcAft>
            </a:pPr>
            <a:r>
              <a:rPr lang="en-US" sz="1800" dirty="0"/>
              <a:t>Far forward, </a:t>
            </a:r>
            <a:r>
              <a:rPr lang="en-US" sz="1800" dirty="0" smtClean="0"/>
              <a:t>~10 mrad, </a:t>
            </a:r>
            <a:br>
              <a:rPr lang="en-US" sz="1800" dirty="0" smtClean="0"/>
            </a:br>
            <a:r>
              <a:rPr lang="en-US" sz="1800" dirty="0" smtClean="0"/>
              <a:t>for </a:t>
            </a:r>
            <a:r>
              <a:rPr lang="en-US" sz="1800" dirty="0"/>
              <a:t>particles </a:t>
            </a:r>
            <a:r>
              <a:rPr lang="en-US" sz="1800" dirty="0" smtClean="0"/>
              <a:t>passing through </a:t>
            </a:r>
            <a:br>
              <a:rPr lang="en-US" sz="1800" dirty="0" smtClean="0"/>
            </a:br>
            <a:r>
              <a:rPr lang="en-US" sz="1800" dirty="0" smtClean="0"/>
              <a:t>accelerator </a:t>
            </a:r>
            <a:r>
              <a:rPr lang="en-US" sz="1800" dirty="0"/>
              <a:t>quads</a:t>
            </a:r>
          </a:p>
          <a:p>
            <a:pPr>
              <a:lnSpc>
                <a:spcPct val="100000"/>
              </a:lnSpc>
              <a:spcBef>
                <a:spcPts val="0"/>
              </a:spcBef>
              <a:spcAft>
                <a:spcPts val="300"/>
              </a:spcAft>
            </a:pPr>
            <a:endParaRPr lang="en-US" sz="2000" dirty="0" smtClean="0"/>
          </a:p>
          <a:p>
            <a:pPr>
              <a:lnSpc>
                <a:spcPct val="100000"/>
              </a:lnSpc>
              <a:spcBef>
                <a:spcPts val="0"/>
              </a:spcBef>
              <a:spcAft>
                <a:spcPts val="300"/>
              </a:spcAft>
            </a:pPr>
            <a:r>
              <a:rPr lang="en-US" sz="2000" dirty="0" smtClean="0"/>
              <a:t>Low-Q2 </a:t>
            </a:r>
            <a:r>
              <a:rPr lang="en-US" sz="2000" dirty="0"/>
              <a:t>tagger</a:t>
            </a:r>
          </a:p>
          <a:p>
            <a:pPr lvl="1">
              <a:lnSpc>
                <a:spcPct val="100000"/>
              </a:lnSpc>
              <a:spcBef>
                <a:spcPts val="0"/>
              </a:spcBef>
              <a:spcAft>
                <a:spcPts val="300"/>
              </a:spcAft>
            </a:pPr>
            <a:r>
              <a:rPr lang="en-US" sz="1800" dirty="0"/>
              <a:t>Small-angle electron detection</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595889" y="1642110"/>
            <a:ext cx="7101840" cy="4006781"/>
          </a:xfrm>
          <a:prstGeom prst="rect">
            <a:avLst/>
          </a:prstGeom>
        </p:spPr>
      </p:pic>
      <p:cxnSp>
        <p:nvCxnSpPr>
          <p:cNvPr id="9" name="Straight Connector 8"/>
          <p:cNvCxnSpPr/>
          <p:nvPr/>
        </p:nvCxnSpPr>
        <p:spPr>
          <a:xfrm>
            <a:off x="7574280" y="2773680"/>
            <a:ext cx="2987040" cy="298704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74280" y="2771157"/>
            <a:ext cx="3369945" cy="2324718"/>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74280" y="2771157"/>
            <a:ext cx="788670" cy="1362667"/>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574280" y="2771157"/>
            <a:ext cx="1684972" cy="2523"/>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2" name="Arc 36"/>
          <p:cNvSpPr>
            <a:spLocks/>
          </p:cNvSpPr>
          <p:nvPr/>
        </p:nvSpPr>
        <p:spPr bwMode="auto">
          <a:xfrm rot="5013741">
            <a:off x="10266944" y="4983267"/>
            <a:ext cx="454327" cy="479906"/>
          </a:xfrm>
          <a:custGeom>
            <a:avLst/>
            <a:gdLst>
              <a:gd name="T0" fmla="*/ 0 w 22103"/>
              <a:gd name="T1" fmla="*/ 523 h 22266"/>
              <a:gd name="T2" fmla="*/ 2139063 w 22103"/>
              <a:gd name="T3" fmla="*/ 1942361 h 22266"/>
              <a:gd name="T4" fmla="*/ 48697 w 22103"/>
              <a:gd name="T5" fmla="*/ 1884267 h 22266"/>
              <a:gd name="T6" fmla="*/ 0 60000 65536"/>
              <a:gd name="T7" fmla="*/ 0 60000 65536"/>
              <a:gd name="T8" fmla="*/ 0 60000 65536"/>
            </a:gdLst>
            <a:ahLst/>
            <a:cxnLst>
              <a:cxn ang="T6">
                <a:pos x="T0" y="T1"/>
              </a:cxn>
              <a:cxn ang="T7">
                <a:pos x="T2" y="T3"/>
              </a:cxn>
              <a:cxn ang="T8">
                <a:pos x="T4" y="T5"/>
              </a:cxn>
            </a:cxnLst>
            <a:rect l="0" t="0" r="r" b="b"/>
            <a:pathLst>
              <a:path w="22103" h="22266" fill="none" extrusionOk="0">
                <a:moveTo>
                  <a:pt x="-1" y="5"/>
                </a:moveTo>
                <a:cubicBezTo>
                  <a:pt x="167" y="1"/>
                  <a:pt x="335" y="0"/>
                  <a:pt x="503" y="0"/>
                </a:cubicBezTo>
                <a:cubicBezTo>
                  <a:pt x="12432" y="0"/>
                  <a:pt x="22103" y="9670"/>
                  <a:pt x="22103" y="21600"/>
                </a:cubicBezTo>
                <a:cubicBezTo>
                  <a:pt x="22103" y="21822"/>
                  <a:pt x="22099" y="22044"/>
                  <a:pt x="22092" y="22265"/>
                </a:cubicBezTo>
              </a:path>
              <a:path w="22103" h="22266" stroke="0" extrusionOk="0">
                <a:moveTo>
                  <a:pt x="-1" y="5"/>
                </a:moveTo>
                <a:cubicBezTo>
                  <a:pt x="167" y="1"/>
                  <a:pt x="335" y="0"/>
                  <a:pt x="503" y="0"/>
                </a:cubicBezTo>
                <a:cubicBezTo>
                  <a:pt x="12432" y="0"/>
                  <a:pt x="22103" y="9670"/>
                  <a:pt x="22103" y="21600"/>
                </a:cubicBezTo>
                <a:cubicBezTo>
                  <a:pt x="22103" y="21822"/>
                  <a:pt x="22099" y="22044"/>
                  <a:pt x="22092" y="22265"/>
                </a:cubicBezTo>
                <a:lnTo>
                  <a:pt x="503" y="21600"/>
                </a:lnTo>
                <a:lnTo>
                  <a:pt x="-1" y="5"/>
                </a:lnTo>
                <a:close/>
              </a:path>
            </a:pathLst>
          </a:custGeom>
          <a:noFill/>
          <a:ln w="19050">
            <a:solidFill>
              <a:schemeClr val="tx1"/>
            </a:solidFill>
            <a:prstDash val="sysDot"/>
            <a:round/>
            <a:headEnd type="stealth"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Arc 36"/>
          <p:cNvSpPr>
            <a:spLocks/>
          </p:cNvSpPr>
          <p:nvPr/>
        </p:nvSpPr>
        <p:spPr bwMode="auto">
          <a:xfrm rot="5013741">
            <a:off x="8090642" y="2862784"/>
            <a:ext cx="922528" cy="831762"/>
          </a:xfrm>
          <a:custGeom>
            <a:avLst/>
            <a:gdLst>
              <a:gd name="T0" fmla="*/ 0 w 22103"/>
              <a:gd name="T1" fmla="*/ 523 h 22266"/>
              <a:gd name="T2" fmla="*/ 2139063 w 22103"/>
              <a:gd name="T3" fmla="*/ 1942361 h 22266"/>
              <a:gd name="T4" fmla="*/ 48697 w 22103"/>
              <a:gd name="T5" fmla="*/ 1884267 h 22266"/>
              <a:gd name="T6" fmla="*/ 0 60000 65536"/>
              <a:gd name="T7" fmla="*/ 0 60000 65536"/>
              <a:gd name="T8" fmla="*/ 0 60000 65536"/>
            </a:gdLst>
            <a:ahLst/>
            <a:cxnLst>
              <a:cxn ang="T6">
                <a:pos x="T0" y="T1"/>
              </a:cxn>
              <a:cxn ang="T7">
                <a:pos x="T2" y="T3"/>
              </a:cxn>
              <a:cxn ang="T8">
                <a:pos x="T4" y="T5"/>
              </a:cxn>
            </a:cxnLst>
            <a:rect l="0" t="0" r="r" b="b"/>
            <a:pathLst>
              <a:path w="22103" h="22266" fill="none" extrusionOk="0">
                <a:moveTo>
                  <a:pt x="-1" y="5"/>
                </a:moveTo>
                <a:cubicBezTo>
                  <a:pt x="167" y="1"/>
                  <a:pt x="335" y="0"/>
                  <a:pt x="503" y="0"/>
                </a:cubicBezTo>
                <a:cubicBezTo>
                  <a:pt x="12432" y="0"/>
                  <a:pt x="22103" y="9670"/>
                  <a:pt x="22103" y="21600"/>
                </a:cubicBezTo>
                <a:cubicBezTo>
                  <a:pt x="22103" y="21822"/>
                  <a:pt x="22099" y="22044"/>
                  <a:pt x="22092" y="22265"/>
                </a:cubicBezTo>
              </a:path>
              <a:path w="22103" h="22266" stroke="0" extrusionOk="0">
                <a:moveTo>
                  <a:pt x="-1" y="5"/>
                </a:moveTo>
                <a:cubicBezTo>
                  <a:pt x="167" y="1"/>
                  <a:pt x="335" y="0"/>
                  <a:pt x="503" y="0"/>
                </a:cubicBezTo>
                <a:cubicBezTo>
                  <a:pt x="12432" y="0"/>
                  <a:pt x="22103" y="9670"/>
                  <a:pt x="22103" y="21600"/>
                </a:cubicBezTo>
                <a:cubicBezTo>
                  <a:pt x="22103" y="21822"/>
                  <a:pt x="22099" y="22044"/>
                  <a:pt x="22092" y="22265"/>
                </a:cubicBezTo>
                <a:lnTo>
                  <a:pt x="503" y="21600"/>
                </a:lnTo>
                <a:lnTo>
                  <a:pt x="-1" y="5"/>
                </a:lnTo>
                <a:close/>
              </a:path>
            </a:pathLst>
          </a:custGeom>
          <a:noFill/>
          <a:ln w="19050">
            <a:solidFill>
              <a:schemeClr val="tx1"/>
            </a:solidFill>
            <a:prstDash val="sysDot"/>
            <a:round/>
            <a:headEnd type="stealth"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9" name="TextBox 18"/>
              <p:cNvSpPr txBox="1"/>
              <p:nvPr/>
            </p:nvSpPr>
            <p:spPr>
              <a:xfrm>
                <a:off x="9148659" y="2771157"/>
                <a:ext cx="97469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±50</m:t>
                    </m:r>
                  </m:oMath>
                </a14:m>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 mrad</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9148659" y="2771157"/>
                <a:ext cx="974690" cy="276999"/>
              </a:xfrm>
              <a:prstGeom prst="rect">
                <a:avLst/>
              </a:prstGeom>
              <a:blipFill>
                <a:blip r:embed="rId3"/>
                <a:stretch>
                  <a:fillRect l="-9375" t="-28889" r="-13750"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0758018" y="5566306"/>
                <a:ext cx="97469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m:t>
                    </m:r>
                  </m:oMath>
                </a14:m>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 mrad</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0758018" y="5566306"/>
                <a:ext cx="974690" cy="276999"/>
              </a:xfrm>
              <a:prstGeom prst="rect">
                <a:avLst/>
              </a:prstGeom>
              <a:blipFill>
                <a:blip r:embed="rId4"/>
                <a:stretch>
                  <a:fillRect l="-9375" t="-28261" r="-13750" b="-50000"/>
                </a:stretch>
              </a:blipFill>
            </p:spPr>
            <p:txBody>
              <a:bodyPr/>
              <a:lstStyle/>
              <a:p>
                <a:r>
                  <a:rPr lang="en-US">
                    <a:noFill/>
                  </a:rPr>
                  <a:t> </a:t>
                </a:r>
              </a:p>
            </p:txBody>
          </p:sp>
        </mc:Fallback>
      </mc:AlternateContent>
      <p:sp>
        <p:nvSpPr>
          <p:cNvPr id="26" name="Line 5"/>
          <p:cNvSpPr>
            <a:spLocks noChangeShapeType="1"/>
          </p:cNvSpPr>
          <p:nvPr/>
        </p:nvSpPr>
        <p:spPr bwMode="auto">
          <a:xfrm>
            <a:off x="6417400" y="3076988"/>
            <a:ext cx="0" cy="552037"/>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7" name="TextBox 26"/>
              <p:cNvSpPr txBox="1"/>
              <p:nvPr/>
            </p:nvSpPr>
            <p:spPr>
              <a:xfrm>
                <a:off x="5738560" y="3780394"/>
                <a:ext cx="135767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Low </a:t>
                </a:r>
                <a14:m>
                  <m:oMath xmlns:m="http://schemas.openxmlformats.org/officeDocument/2006/math">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e>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oMath>
                </a14:m>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 tagger</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738560" y="3780394"/>
                <a:ext cx="1357679" cy="276999"/>
              </a:xfrm>
              <a:prstGeom prst="rect">
                <a:avLst/>
              </a:prstGeom>
              <a:blipFill>
                <a:blip r:embed="rId5"/>
                <a:stretch>
                  <a:fillRect l="-10314" t="-28261" r="-10762" b="-50000"/>
                </a:stretch>
              </a:blipFill>
            </p:spPr>
            <p:txBody>
              <a:bodyPr/>
              <a:lstStyle/>
              <a:p>
                <a:r>
                  <a:rPr lang="en-US">
                    <a:noFill/>
                  </a:rPr>
                  <a:t> </a:t>
                </a:r>
              </a:p>
            </p:txBody>
          </p:sp>
        </mc:Fallback>
      </mc:AlternateContent>
      <p:sp>
        <p:nvSpPr>
          <p:cNvPr id="28" name="Line 5"/>
          <p:cNvSpPr>
            <a:spLocks noChangeShapeType="1"/>
          </p:cNvSpPr>
          <p:nvPr/>
        </p:nvSpPr>
        <p:spPr bwMode="auto">
          <a:xfrm flipV="1">
            <a:off x="11422266" y="3309963"/>
            <a:ext cx="0" cy="1342262"/>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TextBox 28"/>
          <p:cNvSpPr txBox="1"/>
          <p:nvPr/>
        </p:nvSpPr>
        <p:spPr>
          <a:xfrm>
            <a:off x="10910981" y="2756947"/>
            <a:ext cx="1031564"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Secondary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focus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Line 5"/>
          <p:cNvSpPr>
            <a:spLocks noChangeShapeType="1"/>
          </p:cNvSpPr>
          <p:nvPr/>
        </p:nvSpPr>
        <p:spPr bwMode="auto">
          <a:xfrm flipH="1" flipV="1">
            <a:off x="10363198" y="1642108"/>
            <a:ext cx="1059067" cy="3010116"/>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Line 5"/>
          <p:cNvSpPr>
            <a:spLocks noChangeShapeType="1"/>
          </p:cNvSpPr>
          <p:nvPr/>
        </p:nvSpPr>
        <p:spPr bwMode="auto">
          <a:xfrm flipV="1">
            <a:off x="10255124" y="1642107"/>
            <a:ext cx="108073" cy="2606043"/>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TextBox 31"/>
          <p:cNvSpPr txBox="1"/>
          <p:nvPr/>
        </p:nvSpPr>
        <p:spPr>
          <a:xfrm>
            <a:off x="9802113" y="1262126"/>
            <a:ext cx="112216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Roman pots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3" name="Line 5"/>
          <p:cNvSpPr>
            <a:spLocks noChangeShapeType="1"/>
          </p:cNvSpPr>
          <p:nvPr/>
        </p:nvSpPr>
        <p:spPr bwMode="auto">
          <a:xfrm flipV="1">
            <a:off x="7453821" y="1761186"/>
            <a:ext cx="232854" cy="724838"/>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Line 5"/>
          <p:cNvSpPr>
            <a:spLocks noChangeShapeType="1"/>
          </p:cNvSpPr>
          <p:nvPr/>
        </p:nvSpPr>
        <p:spPr bwMode="auto">
          <a:xfrm flipH="1" flipV="1">
            <a:off x="7686675" y="1761186"/>
            <a:ext cx="323850" cy="676856"/>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TextBox 35"/>
          <p:cNvSpPr txBox="1"/>
          <p:nvPr/>
        </p:nvSpPr>
        <p:spPr>
          <a:xfrm>
            <a:off x="7292559" y="1366145"/>
            <a:ext cx="825675"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End caps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Line 5"/>
          <p:cNvSpPr>
            <a:spLocks noChangeShapeType="1"/>
          </p:cNvSpPr>
          <p:nvPr/>
        </p:nvSpPr>
        <p:spPr bwMode="auto">
          <a:xfrm flipH="1">
            <a:off x="6353802" y="4333358"/>
            <a:ext cx="1199166" cy="1180518"/>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TextBox 37"/>
          <p:cNvSpPr txBox="1"/>
          <p:nvPr/>
        </p:nvSpPr>
        <p:spPr>
          <a:xfrm>
            <a:off x="5406337" y="5613376"/>
            <a:ext cx="1527662"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Central detector</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5" name="Text Placeholder 4">
            <a:extLst>
              <a:ext uri="{FF2B5EF4-FFF2-40B4-BE49-F238E27FC236}">
                <a16:creationId xmlns:a16="http://schemas.microsoft.com/office/drawing/2014/main" id="{2ABCA696-E09A-CB4E-AF32-0324A13EE023}"/>
              </a:ext>
            </a:extLst>
          </p:cNvPr>
          <p:cNvSpPr txBox="1">
            <a:spLocks/>
          </p:cNvSpPr>
          <p:nvPr/>
        </p:nvSpPr>
        <p:spPr>
          <a:xfrm>
            <a:off x="10365671" y="1917"/>
            <a:ext cx="1826329" cy="3248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1" dirty="0" err="1" smtClean="0">
                <a:solidFill>
                  <a:schemeClr val="tx1"/>
                </a:solidFill>
              </a:rPr>
              <a:t>Vasiliy</a:t>
            </a:r>
            <a:r>
              <a:rPr lang="en-US" sz="1600" b="1" dirty="0" smtClean="0">
                <a:solidFill>
                  <a:schemeClr val="tx1"/>
                </a:solidFill>
              </a:rPr>
              <a:t> Morozov</a:t>
            </a:r>
            <a:endParaRPr lang="en-US" sz="1600" b="1" dirty="0">
              <a:solidFill>
                <a:schemeClr val="tx1"/>
              </a:solidFill>
            </a:endParaRPr>
          </a:p>
        </p:txBody>
      </p:sp>
    </p:spTree>
    <p:extLst>
      <p:ext uri="{BB962C8B-B14F-4D97-AF65-F5344CB8AC3E}">
        <p14:creationId xmlns:p14="http://schemas.microsoft.com/office/powerpoint/2010/main" val="812432347"/>
      </p:ext>
    </p:extLst>
  </p:cSld>
  <p:clrMapOvr>
    <a:masterClrMapping/>
  </p:clrMapOvr>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Lumi-Pres-Template-4-3-CSR2016.pptx" id="{37610B82-38C5-4A79-9AD6-9055ADFB9289}" vid="{B895EA73-40B8-4DB4-B376-5DB62EC8AB97}"/>
    </a:ext>
  </a:extLst>
</a:theme>
</file>

<file path=ppt/theme/theme3.xml><?xml version="1.0" encoding="utf-8"?>
<a:theme xmlns:a="http://schemas.openxmlformats.org/drawingml/2006/main" name="1_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14733</TotalTime>
  <Words>1492</Words>
  <Application>Microsoft Office PowerPoint</Application>
  <PresentationFormat>Widescreen</PresentationFormat>
  <Paragraphs>331</Paragraphs>
  <Slides>37</Slides>
  <Notes>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37</vt:i4>
      </vt:variant>
    </vt:vector>
  </HeadingPairs>
  <TitlesOfParts>
    <vt:vector size="51" baseType="lpstr">
      <vt:lpstr>.PingFangSC-Regular</vt:lpstr>
      <vt:lpstr>Arial</vt:lpstr>
      <vt:lpstr>Calibri</vt:lpstr>
      <vt:lpstr>Calisto MT</vt:lpstr>
      <vt:lpstr>Cambria Math</vt:lpstr>
      <vt:lpstr>Comic Sans MS</vt:lpstr>
      <vt:lpstr>PingFangSC-Regular</vt:lpstr>
      <vt:lpstr>Symbol</vt:lpstr>
      <vt:lpstr>Times</vt:lpstr>
      <vt:lpstr>Times New Roman</vt:lpstr>
      <vt:lpstr>Wingdings</vt:lpstr>
      <vt:lpstr>Theme1</vt:lpstr>
      <vt:lpstr>Thème Office</vt:lpstr>
      <vt:lpstr>1_Theme1</vt:lpstr>
      <vt:lpstr>Summary of Working Group 4: IR/Detector/IR Magnets</vt:lpstr>
      <vt:lpstr>Working Group 4: IR/Detector/IR Magnets</vt:lpstr>
      <vt:lpstr>DIS experimental physics motivation for the detector design</vt:lpstr>
      <vt:lpstr>Far forward region importance</vt:lpstr>
      <vt:lpstr>Detector details</vt:lpstr>
      <vt:lpstr>Central region Tracking detectors</vt:lpstr>
      <vt:lpstr>Software strategy</vt:lpstr>
      <vt:lpstr>Goals of the detector simulation software</vt:lpstr>
      <vt:lpstr>Schematic of Full-Acceptance Detector</vt:lpstr>
      <vt:lpstr>Ion Interaction Region</vt:lpstr>
      <vt:lpstr>Ion Beam Envelope &amp; 99%p Trajectory</vt:lpstr>
      <vt:lpstr>JLEIC Ion IR 100 GeV COM Design</vt:lpstr>
      <vt:lpstr>Electron Interaction Region</vt:lpstr>
      <vt:lpstr>Low Q^2 Tagger in JLEIC</vt:lpstr>
      <vt:lpstr>Introduction</vt:lpstr>
      <vt:lpstr>DQW cavity manufacturing sequence</vt:lpstr>
      <vt:lpstr>Head-Tail Monitor</vt:lpstr>
      <vt:lpstr>MD Overview</vt:lpstr>
      <vt:lpstr>Transparency</vt:lpstr>
      <vt:lpstr>Results</vt:lpstr>
      <vt:lpstr>Magnet Design – Ion Magnet Parameters</vt:lpstr>
      <vt:lpstr>Magnet Design – Electron Magnet Parameters</vt:lpstr>
      <vt:lpstr>Ion Magnet Designs – Skew Quad, Solenoid, Corrector (Kicker)</vt:lpstr>
      <vt:lpstr>iBDS1 &amp; iBDS3 Designs </vt:lpstr>
      <vt:lpstr>Magnet-Magnet Interaction – (previous design, will be updated for 200 GeV 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JLEIC Advances &amp; Opportunities</dc:title>
  <dc:subject/>
  <dc:creator>Andrei Seryi</dc:creator>
  <cp:keywords/>
  <dc:description/>
  <cp:lastModifiedBy>morozov</cp:lastModifiedBy>
  <cp:revision>320</cp:revision>
  <dcterms:created xsi:type="dcterms:W3CDTF">2018-09-06T13:32:58Z</dcterms:created>
  <dcterms:modified xsi:type="dcterms:W3CDTF">2019-04-03T12:10:58Z</dcterms:modified>
  <cp:category/>
</cp:coreProperties>
</file>