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  <p:sldMasterId id="2147483681" r:id="rId2"/>
    <p:sldMasterId id="2147483693" r:id="rId3"/>
    <p:sldMasterId id="2147483765" r:id="rId4"/>
    <p:sldMasterId id="2147483777" r:id="rId5"/>
    <p:sldMasterId id="2147483789" r:id="rId6"/>
    <p:sldMasterId id="2147483837" r:id="rId7"/>
  </p:sldMasterIdLst>
  <p:notesMasterIdLst>
    <p:notesMasterId r:id="rId45"/>
  </p:notesMasterIdLst>
  <p:handoutMasterIdLst>
    <p:handoutMasterId r:id="rId46"/>
  </p:handoutMasterIdLst>
  <p:sldIdLst>
    <p:sldId id="256" r:id="rId8"/>
    <p:sldId id="424" r:id="rId9"/>
    <p:sldId id="618" r:id="rId10"/>
    <p:sldId id="293" r:id="rId11"/>
    <p:sldId id="606" r:id="rId12"/>
    <p:sldId id="403" r:id="rId13"/>
    <p:sldId id="409" r:id="rId14"/>
    <p:sldId id="625" r:id="rId15"/>
    <p:sldId id="412" r:id="rId16"/>
    <p:sldId id="608" r:id="rId17"/>
    <p:sldId id="610" r:id="rId18"/>
    <p:sldId id="288" r:id="rId19"/>
    <p:sldId id="614" r:id="rId20"/>
    <p:sldId id="621" r:id="rId21"/>
    <p:sldId id="612" r:id="rId22"/>
    <p:sldId id="611" r:id="rId23"/>
    <p:sldId id="404" r:id="rId24"/>
    <p:sldId id="415" r:id="rId25"/>
    <p:sldId id="414" r:id="rId26"/>
    <p:sldId id="417" r:id="rId27"/>
    <p:sldId id="613" r:id="rId28"/>
    <p:sldId id="616" r:id="rId29"/>
    <p:sldId id="418" r:id="rId30"/>
    <p:sldId id="295" r:id="rId31"/>
    <p:sldId id="617" r:id="rId32"/>
    <p:sldId id="620" r:id="rId33"/>
    <p:sldId id="469" r:id="rId34"/>
    <p:sldId id="406" r:id="rId35"/>
    <p:sldId id="423" r:id="rId36"/>
    <p:sldId id="408" r:id="rId37"/>
    <p:sldId id="422" r:id="rId38"/>
    <p:sldId id="401" r:id="rId39"/>
    <p:sldId id="622" r:id="rId40"/>
    <p:sldId id="619" r:id="rId41"/>
    <p:sldId id="416" r:id="rId42"/>
    <p:sldId id="413" r:id="rId43"/>
    <p:sldId id="42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2A6D"/>
    <a:srgbClr val="FB9F9C"/>
    <a:srgbClr val="EC9390"/>
    <a:srgbClr val="7AA727"/>
    <a:srgbClr val="D77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4"/>
    <p:restoredTop sz="86226"/>
  </p:normalViewPr>
  <p:slideViewPr>
    <p:cSldViewPr snapToGrid="0" snapToObjects="1">
      <p:cViewPr varScale="1">
        <p:scale>
          <a:sx n="92" d="100"/>
          <a:sy n="92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28.wmf"/><Relationship Id="rId5" Type="http://schemas.openxmlformats.org/officeDocument/2006/relationships/image" Target="../media/image10.wmf"/><Relationship Id="rId4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18672-6FD4-BD40-8AEE-C92872DC0939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18EC3-F919-164C-9B06-AA9B4B21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5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9EA98-9BCB-B345-B155-4A4D52018D75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1BAC7-E889-9646-A232-530CB60F9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5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69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8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7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3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1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7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03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6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37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92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1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1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8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6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REVIEW C 81, 065211 (2010)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2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02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35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29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8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8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4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2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1BAC7-E889-9646-A232-530CB60F9C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2"/>
            <a:ext cx="7696200" cy="1069975"/>
          </a:xfrm>
        </p:spPr>
        <p:txBody>
          <a:bodyPr/>
          <a:lstStyle>
            <a:lvl1pPr>
              <a:defRPr sz="1688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5" y="6456367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4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1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51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34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8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4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83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28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1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7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17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00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12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2"/>
            <a:ext cx="7696200" cy="1069975"/>
          </a:xfrm>
        </p:spPr>
        <p:txBody>
          <a:bodyPr/>
          <a:lstStyle>
            <a:lvl1pPr>
              <a:defRPr sz="1688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5" y="6456367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8528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0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1688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013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59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 u="none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55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3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3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1688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013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37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479550"/>
          </a:xfrm>
        </p:spPr>
        <p:txBody>
          <a:bodyPr anchor="t"/>
          <a:lstStyle>
            <a:lvl1pPr algn="l">
              <a:defRPr sz="1463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52601"/>
            <a:ext cx="3008313" cy="4419600"/>
          </a:xfrm>
        </p:spPr>
        <p:txBody>
          <a:bodyPr/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83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463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99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89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4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448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72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53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6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77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 u="none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7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0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67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21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4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83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84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7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81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35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5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73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8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88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91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65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63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4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9199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3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32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4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63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47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1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65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8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72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9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37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90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19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70E6-70FD-DE41-A9AA-716422C7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DB5D-B14F-0448-9693-46A02B41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74DCF-5CB3-5C4E-AA70-3B915776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451" y="6492875"/>
            <a:ext cx="612776" cy="365125"/>
          </a:xfr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37AB221-8542-AC4A-BAA4-BE12CC355E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1BBD89-4AB4-2B4B-8C89-5D8435FEAE4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531224" y="6492875"/>
            <a:ext cx="612776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81594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539" y="6489702"/>
            <a:ext cx="847238" cy="365125"/>
          </a:xfrm>
        </p:spPr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2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697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92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917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873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1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76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3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778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5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479550"/>
          </a:xfrm>
        </p:spPr>
        <p:txBody>
          <a:bodyPr anchor="t"/>
          <a:lstStyle>
            <a:lvl1pPr algn="l">
              <a:defRPr sz="1463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52601"/>
            <a:ext cx="3008313" cy="4419600"/>
          </a:xfrm>
        </p:spPr>
        <p:txBody>
          <a:bodyPr/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463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9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4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63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7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6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489704"/>
            <a:ext cx="61277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/30</a:t>
            </a:r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869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900">
          <a:solidFill>
            <a:srgbClr val="000000"/>
          </a:solidFill>
          <a:latin typeface="+mn-lt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788">
          <a:solidFill>
            <a:srgbClr val="000000"/>
          </a:solidFill>
          <a:latin typeface="+mn-lt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788">
          <a:solidFill>
            <a:srgbClr val="000000"/>
          </a:solidFill>
          <a:latin typeface="+mn-lt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rgbClr val="000000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75"/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0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ctr" defTabSz="257175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4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63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7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6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2" y="6489704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506"/>
            </a:lvl1pPr>
          </a:lstStyle>
          <a:p>
            <a:fld id="{837AB221-8542-AC4A-BAA4-BE12CC355E6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065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463" b="1">
          <a:solidFill>
            <a:schemeClr val="tx2"/>
          </a:solidFill>
          <a:latin typeface="Trebuchet MS" pitchFamily="34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900">
          <a:solidFill>
            <a:srgbClr val="000000"/>
          </a:solidFill>
          <a:latin typeface="+mn-lt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788">
          <a:solidFill>
            <a:srgbClr val="000000"/>
          </a:solidFill>
          <a:latin typeface="+mn-lt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788">
          <a:solidFill>
            <a:srgbClr val="000000"/>
          </a:solidFill>
          <a:latin typeface="+mn-lt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rgbClr val="000000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7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76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37AB221-8542-AC4A-BAA4-BE12CC355E6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4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37AB221-8542-AC4A-BAA4-BE12CC355E6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9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0.png"/><Relationship Id="rId5" Type="http://schemas.openxmlformats.org/officeDocument/2006/relationships/image" Target="../media/image48.tiff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0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3.tiff"/><Relationship Id="rId10" Type="http://schemas.openxmlformats.org/officeDocument/2006/relationships/image" Target="../media/image58.png"/><Relationship Id="rId4" Type="http://schemas.openxmlformats.org/officeDocument/2006/relationships/image" Target="../media/image470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tiff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misportal.jlab.org/mis/physics/experiments/viewProposal.cfm?paperId=604" TargetMode="External"/><Relationship Id="rId11" Type="http://schemas.openxmlformats.org/officeDocument/2006/relationships/image" Target="../media/image70.png"/><Relationship Id="rId5" Type="http://schemas.openxmlformats.org/officeDocument/2006/relationships/image" Target="../media/image65.tiff"/><Relationship Id="rId10" Type="http://schemas.openxmlformats.org/officeDocument/2006/relationships/image" Target="../media/image69.png"/><Relationship Id="rId4" Type="http://schemas.openxmlformats.org/officeDocument/2006/relationships/image" Target="../media/image64.tiff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3.tiff"/><Relationship Id="rId7" Type="http://schemas.openxmlformats.org/officeDocument/2006/relationships/image" Target="../media/image7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6.png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1.jpeg"/><Relationship Id="rId4" Type="http://schemas.openxmlformats.org/officeDocument/2006/relationships/image" Target="../media/image8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7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91.png"/><Relationship Id="rId3" Type="http://schemas.openxmlformats.org/officeDocument/2006/relationships/image" Target="../media/image73.tiff"/><Relationship Id="rId7" Type="http://schemas.openxmlformats.org/officeDocument/2006/relationships/image" Target="../media/image560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0.png"/><Relationship Id="rId11" Type="http://schemas.openxmlformats.org/officeDocument/2006/relationships/image" Target="../media/image94.tiff"/><Relationship Id="rId5" Type="http://schemas.openxmlformats.org/officeDocument/2006/relationships/image" Target="../media/image540.png"/><Relationship Id="rId10" Type="http://schemas.openxmlformats.org/officeDocument/2006/relationships/image" Target="../media/image93.png"/><Relationship Id="rId4" Type="http://schemas.openxmlformats.org/officeDocument/2006/relationships/image" Target="../media/image98.pn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0.png"/><Relationship Id="rId3" Type="http://schemas.openxmlformats.org/officeDocument/2006/relationships/image" Target="../media/image97.png"/><Relationship Id="rId21" Type="http://schemas.openxmlformats.org/officeDocument/2006/relationships/image" Target="../media/image670.png"/><Relationship Id="rId12" Type="http://schemas.openxmlformats.org/officeDocument/2006/relationships/image" Target="../media/image610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68.xml"/><Relationship Id="rId24" Type="http://schemas.openxmlformats.org/officeDocument/2006/relationships/image" Target="../media/image96.tiff"/><Relationship Id="rId15" Type="http://schemas.openxmlformats.org/officeDocument/2006/relationships/image" Target="../media/image640.png"/><Relationship Id="rId23" Type="http://schemas.openxmlformats.org/officeDocument/2006/relationships/image" Target="../media/image95.tiff"/><Relationship Id="rId4" Type="http://schemas.openxmlformats.org/officeDocument/2006/relationships/image" Target="../media/image102.png"/><Relationship Id="rId14" Type="http://schemas.openxmlformats.org/officeDocument/2006/relationships/image" Target="../media/image630.png"/><Relationship Id="rId22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tiff"/><Relationship Id="rId3" Type="http://schemas.openxmlformats.org/officeDocument/2006/relationships/image" Target="../media/image97.tiff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tiff"/><Relationship Id="rId9" Type="http://schemas.openxmlformats.org/officeDocument/2006/relationships/image" Target="../media/image10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2.tif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3" Type="http://schemas.openxmlformats.org/officeDocument/2006/relationships/image" Target="../media/image108.tiff"/><Relationship Id="rId7" Type="http://schemas.openxmlformats.org/officeDocument/2006/relationships/image" Target="../media/image1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1.png"/><Relationship Id="rId5" Type="http://schemas.openxmlformats.org/officeDocument/2006/relationships/image" Target="../media/image110.tiff"/><Relationship Id="rId4" Type="http://schemas.openxmlformats.org/officeDocument/2006/relationships/image" Target="../media/image109.jpeg"/><Relationship Id="rId9" Type="http://schemas.openxmlformats.org/officeDocument/2006/relationships/image" Target="../media/image11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1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00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29.tif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1.png"/><Relationship Id="rId10" Type="http://schemas.openxmlformats.org/officeDocument/2006/relationships/image" Target="../media/image27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tiff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tiff"/><Relationship Id="rId11" Type="http://schemas.openxmlformats.org/officeDocument/2006/relationships/image" Target="../media/image40.png"/><Relationship Id="rId5" Type="http://schemas.openxmlformats.org/officeDocument/2006/relationships/image" Target="../media/image34.tiff"/><Relationship Id="rId10" Type="http://schemas.openxmlformats.org/officeDocument/2006/relationships/image" Target="../media/image39.png"/><Relationship Id="rId4" Type="http://schemas.openxmlformats.org/officeDocument/2006/relationships/image" Target="../media/image33.tiff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692" y="1424568"/>
            <a:ext cx="7673546" cy="212885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In-Medium </a:t>
            </a:r>
            <a:r>
              <a:rPr lang="en-US" sz="3200" dirty="0">
                <a:solidFill>
                  <a:srgbClr val="FF0000"/>
                </a:solidFill>
                <a:latin typeface="Cooper Black" charset="0"/>
                <a:ea typeface="Cooper Black" charset="0"/>
                <a:cs typeface="Cooper Black" charset="0"/>
              </a:rPr>
              <a:t>Nucleon Structure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and Fragmentation</a:t>
            </a:r>
            <a:endParaRPr lang="en-US" sz="2800" dirty="0">
              <a:solidFill>
                <a:schemeClr val="accent3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065" y="3313108"/>
            <a:ext cx="6400800" cy="209888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Baskerville SemiBold" charset="0"/>
                <a:ea typeface="Baskerville SemiBold" charset="0"/>
                <a:cs typeface="Baskerville SemiBold" charset="0"/>
              </a:rPr>
              <a:t>Zhihong  Ye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Baskerville SemiBold" charset="0"/>
                <a:ea typeface="Baskerville SemiBold" charset="0"/>
                <a:cs typeface="Baskerville SemiBold" charset="0"/>
              </a:rPr>
              <a:t>Medium Energy Group, Physics Division</a:t>
            </a: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Baskerville SemiBold" charset="0"/>
                <a:ea typeface="Baskerville SemiBold" charset="0"/>
                <a:cs typeface="Baskerville SemiBold" charset="0"/>
              </a:rPr>
              <a:t>Argonne National Lab</a:t>
            </a: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  <a:latin typeface="Baskerville SemiBold" charset="0"/>
              <a:ea typeface="Baskerville SemiBold" charset="0"/>
              <a:cs typeface="Baskerville SemiBold" charset="0"/>
            </a:endParaRP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Baskerville SemiBold" charset="0"/>
                <a:ea typeface="Baskerville SemiBold" charset="0"/>
                <a:cs typeface="Baskerville SemiBold" charset="0"/>
              </a:rPr>
              <a:t>03/16/2019, FF2019-Workshop</a:t>
            </a:r>
          </a:p>
        </p:txBody>
      </p:sp>
    </p:spTree>
    <p:extLst>
      <p:ext uri="{BB962C8B-B14F-4D97-AF65-F5344CB8AC3E}">
        <p14:creationId xmlns:p14="http://schemas.microsoft.com/office/powerpoint/2010/main" val="2095542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Tritium and He3: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Light Nuclei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C726C4-C8ED-BC4E-ACD8-EB6620734667}"/>
              </a:ext>
            </a:extLst>
          </p:cNvPr>
          <p:cNvSpPr/>
          <p:nvPr/>
        </p:nvSpPr>
        <p:spPr bwMode="auto">
          <a:xfrm>
            <a:off x="483191" y="1030153"/>
            <a:ext cx="2567903" cy="565587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CBDC75-6D30-F642-8280-0247C2C1CC7B}"/>
              </a:ext>
            </a:extLst>
          </p:cNvPr>
          <p:cNvSpPr txBox="1"/>
          <p:nvPr/>
        </p:nvSpPr>
        <p:spPr>
          <a:xfrm>
            <a:off x="3064790" y="1051926"/>
            <a:ext cx="607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Free-proton available, but need Deuteron as effective neutron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C27FDB-E49B-CF48-9741-CC6BE1080564}"/>
                  </a:ext>
                </a:extLst>
              </p:cNvPr>
              <p:cNvSpPr txBox="1"/>
              <p:nvPr/>
            </p:nvSpPr>
            <p:spPr>
              <a:xfrm>
                <a:off x="3016372" y="2858370"/>
                <a:ext cx="2742169" cy="32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kumimoji="1"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kumimoji="1" lang="en-US" altLang="zh-CN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1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4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kumimoji="1" lang="en-US" altLang="zh-CN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kumimoji="1" lang="zh-CN" altLang="en-US" sz="14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C27FDB-E49B-CF48-9741-CC6BE1080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372" y="2858370"/>
                <a:ext cx="2742169" cy="328744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5B3A25F-D835-8D48-8D4D-1BC198538CDF}"/>
                  </a:ext>
                </a:extLst>
              </p:cNvPr>
              <p:cNvSpPr txBox="1"/>
              <p:nvPr/>
            </p:nvSpPr>
            <p:spPr>
              <a:xfrm>
                <a:off x="5710772" y="2829282"/>
                <a:ext cx="3178144" cy="32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kumimoji="1" lang="en-US" altLang="zh-CN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kumimoji="1" lang="en-US" altLang="zh-CN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4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kumimoji="1" lang="en-US" altLang="zh-CN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</m:t>
                          </m:r>
                          <m:r>
                            <a:rPr kumimoji="1"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kumimoji="1" lang="zh-CN" altLang="en-US" sz="14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5B3A25F-D835-8D48-8D4D-1BC198538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772" y="2829282"/>
                <a:ext cx="3178144" cy="328744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3C027184-2289-644B-93C9-9B9F14C1874B}"/>
              </a:ext>
            </a:extLst>
          </p:cNvPr>
          <p:cNvSpPr txBox="1"/>
          <p:nvPr/>
        </p:nvSpPr>
        <p:spPr>
          <a:xfrm>
            <a:off x="3312604" y="3298212"/>
            <a:ext cx="5324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Spectral functions in A=3 nuclei are precisely calculable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Correction becomes small (sometimes ignored) in ratios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Medium-modification effect is similar and small at high-x</a:t>
            </a:r>
            <a:endParaRPr kumimoji="1" lang="zh-CN" altLang="en-US" sz="1600" dirty="0">
              <a:solidFill>
                <a:schemeClr val="accent4">
                  <a:lumMod val="50000"/>
                </a:schemeClr>
              </a:solidFill>
              <a:latin typeface="Baskerville" panose="02020502070401020303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EBEF99A-69FA-2547-9CEA-0441E9F4FA17}"/>
              </a:ext>
            </a:extLst>
          </p:cNvPr>
          <p:cNvSpPr/>
          <p:nvPr/>
        </p:nvSpPr>
        <p:spPr bwMode="auto">
          <a:xfrm>
            <a:off x="2258453" y="3596433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AAF8059-E170-2F43-A0E6-F23AAF52969A}"/>
              </a:ext>
            </a:extLst>
          </p:cNvPr>
          <p:cNvSpPr/>
          <p:nvPr/>
        </p:nvSpPr>
        <p:spPr bwMode="auto">
          <a:xfrm>
            <a:off x="2054014" y="3931639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EDEC23F-C5DC-C24F-8B74-2BE4FCC1AFFD}"/>
              </a:ext>
            </a:extLst>
          </p:cNvPr>
          <p:cNvSpPr/>
          <p:nvPr/>
        </p:nvSpPr>
        <p:spPr bwMode="auto">
          <a:xfrm>
            <a:off x="2462891" y="3931638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6A0F388-61AE-494C-9681-C38A57EF3240}"/>
              </a:ext>
            </a:extLst>
          </p:cNvPr>
          <p:cNvSpPr/>
          <p:nvPr/>
        </p:nvSpPr>
        <p:spPr bwMode="auto">
          <a:xfrm>
            <a:off x="2302804" y="4716239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50BEB1-611E-F746-AEDF-29CC21FE6629}"/>
              </a:ext>
            </a:extLst>
          </p:cNvPr>
          <p:cNvSpPr/>
          <p:nvPr/>
        </p:nvSpPr>
        <p:spPr bwMode="auto">
          <a:xfrm>
            <a:off x="2098365" y="5051445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F637127-A8B4-C049-9EEE-C2BC2C019A9B}"/>
              </a:ext>
            </a:extLst>
          </p:cNvPr>
          <p:cNvSpPr/>
          <p:nvPr/>
        </p:nvSpPr>
        <p:spPr bwMode="auto">
          <a:xfrm>
            <a:off x="2507242" y="5051444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22B458-C6D6-9F44-AD51-1470AFA0FA7A}"/>
              </a:ext>
            </a:extLst>
          </p:cNvPr>
          <p:cNvSpPr txBox="1"/>
          <p:nvPr/>
        </p:nvSpPr>
        <p:spPr>
          <a:xfrm>
            <a:off x="2044466" y="3302506"/>
            <a:ext cx="925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Tritium</a:t>
            </a:r>
            <a:endParaRPr kumimoji="1" lang="zh-CN" altLang="en-US" sz="1600" b="1" u="sng" dirty="0">
              <a:solidFill>
                <a:srgbClr val="7030A0"/>
              </a:solidFill>
              <a:latin typeface="Comic Sans MS" panose="030F0902030302020204" pitchFamily="66" charset="0"/>
              <a:cs typeface="Apple Chancery" panose="03020702040506060504" pitchFamily="66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B49281-AB55-0B4C-9F8E-CF7DD737BE67}"/>
              </a:ext>
            </a:extLst>
          </p:cNvPr>
          <p:cNvSpPr txBox="1"/>
          <p:nvPr/>
        </p:nvSpPr>
        <p:spPr>
          <a:xfrm>
            <a:off x="1915512" y="4445337"/>
            <a:ext cx="111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u="sng" dirty="0">
                <a:solidFill>
                  <a:srgbClr val="7030A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Helium-3</a:t>
            </a:r>
            <a:endParaRPr kumimoji="1" lang="zh-CN" altLang="en-US" sz="1600" b="1" u="sng" dirty="0">
              <a:solidFill>
                <a:srgbClr val="7030A0"/>
              </a:solidFill>
              <a:latin typeface="Comic Sans MS" panose="030F0902030302020204" pitchFamily="66" charset="0"/>
              <a:cs typeface="Apple Chancery" panose="03020702040506060504" pitchFamily="66" charset="-79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69FF65A-499B-0C4B-8A91-9A725D6832E7}"/>
              </a:ext>
            </a:extLst>
          </p:cNvPr>
          <p:cNvSpPr/>
          <p:nvPr/>
        </p:nvSpPr>
        <p:spPr bwMode="auto">
          <a:xfrm>
            <a:off x="2075146" y="2832776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9C5E17-4521-2548-AB68-70D301440C69}"/>
              </a:ext>
            </a:extLst>
          </p:cNvPr>
          <p:cNvSpPr txBox="1"/>
          <p:nvPr/>
        </p:nvSpPr>
        <p:spPr>
          <a:xfrm>
            <a:off x="1894549" y="2538689"/>
            <a:ext cx="1487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Deuterium</a:t>
            </a:r>
            <a:endParaRPr kumimoji="1" lang="zh-CN" altLang="en-US" sz="1600" b="1" u="sng" dirty="0">
              <a:solidFill>
                <a:srgbClr val="7030A0"/>
              </a:solidFill>
              <a:latin typeface="Comic Sans MS" panose="030F0902030302020204" pitchFamily="66" charset="0"/>
              <a:cs typeface="Apple Chancery" panose="03020702040506060504" pitchFamily="66" charset="-79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A16A60B-368D-8947-B0DA-556FF4CB69C6}"/>
              </a:ext>
            </a:extLst>
          </p:cNvPr>
          <p:cNvSpPr/>
          <p:nvPr/>
        </p:nvSpPr>
        <p:spPr bwMode="auto">
          <a:xfrm>
            <a:off x="2484023" y="2832776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A501675-09B8-D247-B2C4-CCD815B3133D}"/>
              </a:ext>
            </a:extLst>
          </p:cNvPr>
          <p:cNvSpPr txBox="1"/>
          <p:nvPr/>
        </p:nvSpPr>
        <p:spPr>
          <a:xfrm>
            <a:off x="330306" y="2612903"/>
            <a:ext cx="152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i="1" dirty="0">
                <a:solidFill>
                  <a:srgbClr val="0432FF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Loose-bound (2MeV)</a:t>
            </a:r>
            <a:endParaRPr kumimoji="1" lang="zh-CN" altLang="en-US" sz="16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BDABF8-C822-4349-984C-DEF734B1D6EE}"/>
              </a:ext>
            </a:extLst>
          </p:cNvPr>
          <p:cNvSpPr txBox="1"/>
          <p:nvPr/>
        </p:nvSpPr>
        <p:spPr>
          <a:xfrm>
            <a:off x="329575" y="3425354"/>
            <a:ext cx="152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Unstable, Tighter-bound (~5MeV)</a:t>
            </a:r>
            <a:endParaRPr kumimoji="1" lang="zh-CN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B1899CB-EE60-8946-927D-63F7B3CE6220}"/>
              </a:ext>
            </a:extLst>
          </p:cNvPr>
          <p:cNvSpPr txBox="1"/>
          <p:nvPr/>
        </p:nvSpPr>
        <p:spPr>
          <a:xfrm>
            <a:off x="343749" y="4513057"/>
            <a:ext cx="152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i="1" dirty="0">
                <a:solidFill>
                  <a:srgbClr val="0432FF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Stable, </a:t>
            </a:r>
          </a:p>
          <a:p>
            <a:pPr algn="ctr"/>
            <a:r>
              <a:rPr kumimoji="1" lang="en-US" altLang="zh-CN" sz="1600" i="1" dirty="0">
                <a:solidFill>
                  <a:srgbClr val="0432FF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Tight-bound (~8MeV)</a:t>
            </a:r>
            <a:endParaRPr kumimoji="1" lang="zh-CN" altLang="en-US" sz="16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B9E71D8-DD62-C041-B02C-17CF782146E9}"/>
              </a:ext>
            </a:extLst>
          </p:cNvPr>
          <p:cNvSpPr/>
          <p:nvPr/>
        </p:nvSpPr>
        <p:spPr bwMode="auto">
          <a:xfrm>
            <a:off x="2476576" y="5820469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0EE14FC-C745-6B48-9A05-FE5BC4361087}"/>
              </a:ext>
            </a:extLst>
          </p:cNvPr>
          <p:cNvSpPr/>
          <p:nvPr/>
        </p:nvSpPr>
        <p:spPr bwMode="auto">
          <a:xfrm>
            <a:off x="2084191" y="6194046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0AED4BD-879D-3547-8A0D-5C592F5E02CF}"/>
              </a:ext>
            </a:extLst>
          </p:cNvPr>
          <p:cNvSpPr/>
          <p:nvPr/>
        </p:nvSpPr>
        <p:spPr bwMode="auto">
          <a:xfrm>
            <a:off x="2493068" y="6194045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C2186E-2802-B149-9C7B-7A15DC900ECF}"/>
              </a:ext>
            </a:extLst>
          </p:cNvPr>
          <p:cNvSpPr txBox="1"/>
          <p:nvPr/>
        </p:nvSpPr>
        <p:spPr>
          <a:xfrm>
            <a:off x="1879754" y="5562775"/>
            <a:ext cx="111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u="sng" dirty="0">
                <a:solidFill>
                  <a:srgbClr val="7030A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Helium-4</a:t>
            </a:r>
            <a:endParaRPr kumimoji="1" lang="zh-CN" altLang="en-US" sz="1600" b="1" u="sng" dirty="0">
              <a:solidFill>
                <a:srgbClr val="7030A0"/>
              </a:solidFill>
              <a:latin typeface="Comic Sans MS" panose="030F0902030302020204" pitchFamily="66" charset="0"/>
              <a:cs typeface="Apple Chancery" panose="03020702040506060504" pitchFamily="66" charset="-79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64BCB1-5C1A-A746-BE0D-ED32D3F13EA8}"/>
              </a:ext>
            </a:extLst>
          </p:cNvPr>
          <p:cNvSpPr txBox="1"/>
          <p:nvPr/>
        </p:nvSpPr>
        <p:spPr>
          <a:xfrm>
            <a:off x="329575" y="5655658"/>
            <a:ext cx="152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Very </a:t>
            </a:r>
          </a:p>
          <a:p>
            <a:pPr algn="ctr"/>
            <a:r>
              <a:rPr kumimoji="1"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Tight-bound (~28MeV)</a:t>
            </a:r>
            <a:endParaRPr kumimoji="1" lang="zh-CN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82145A6-EC42-C649-95A8-EAF390062F92}"/>
              </a:ext>
            </a:extLst>
          </p:cNvPr>
          <p:cNvSpPr/>
          <p:nvPr/>
        </p:nvSpPr>
        <p:spPr bwMode="auto">
          <a:xfrm>
            <a:off x="2067699" y="5834351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6E3224-646E-6C4F-8655-A08473BD561C}"/>
              </a:ext>
            </a:extLst>
          </p:cNvPr>
          <p:cNvSpPr/>
          <p:nvPr/>
        </p:nvSpPr>
        <p:spPr bwMode="auto">
          <a:xfrm>
            <a:off x="2232850" y="1368447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5D037D5-3D3C-E443-8877-C479EE6F8AC7}"/>
              </a:ext>
            </a:extLst>
          </p:cNvPr>
          <p:cNvSpPr txBox="1"/>
          <p:nvPr/>
        </p:nvSpPr>
        <p:spPr>
          <a:xfrm>
            <a:off x="1897773" y="1057654"/>
            <a:ext cx="1487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Hydrogen</a:t>
            </a:r>
            <a:endParaRPr kumimoji="1" lang="zh-CN" altLang="en-US" sz="1600" b="1" u="sng" dirty="0">
              <a:solidFill>
                <a:srgbClr val="7030A0"/>
              </a:solidFill>
              <a:latin typeface="Comic Sans MS" panose="030F0902030302020204" pitchFamily="66" charset="0"/>
              <a:cs typeface="Apple Chancery" panose="03020702040506060504" pitchFamily="66" charset="-79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650D57-283C-624D-ABA4-F55417A191E6}"/>
              </a:ext>
            </a:extLst>
          </p:cNvPr>
          <p:cNvSpPr txBox="1"/>
          <p:nvPr/>
        </p:nvSpPr>
        <p:spPr>
          <a:xfrm>
            <a:off x="1967253" y="1786389"/>
            <a:ext cx="1203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  <a:latin typeface="Comic Sans MS" panose="030F0902030302020204" pitchFamily="66" charset="0"/>
                <a:cs typeface="Apple Chancery" panose="03020702040506060504" pitchFamily="66" charset="-79"/>
              </a:rPr>
              <a:t>Neutron</a:t>
            </a:r>
            <a:endParaRPr kumimoji="1" lang="zh-CN" altLang="en-US" sz="1600" b="1" u="sng" dirty="0">
              <a:solidFill>
                <a:srgbClr val="7030A0"/>
              </a:solidFill>
              <a:latin typeface="Comic Sans MS" panose="030F0902030302020204" pitchFamily="66" charset="0"/>
              <a:cs typeface="Apple Chancery" panose="03020702040506060504" pitchFamily="66" charset="-79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49849E4-015F-1F4F-A6DF-3C838419767E}"/>
              </a:ext>
            </a:extLst>
          </p:cNvPr>
          <p:cNvSpPr/>
          <p:nvPr/>
        </p:nvSpPr>
        <p:spPr bwMode="auto">
          <a:xfrm>
            <a:off x="2250659" y="2103699"/>
            <a:ext cx="408877" cy="4119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Baskerville Old Face" panose="02020602080505020303" pitchFamily="18" charset="77"/>
              </a:rPr>
              <a:t>n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863FE26-9219-2A4D-B14E-52B02B097C7D}"/>
              </a:ext>
            </a:extLst>
          </p:cNvPr>
          <p:cNvSpPr txBox="1"/>
          <p:nvPr/>
        </p:nvSpPr>
        <p:spPr>
          <a:xfrm>
            <a:off x="359044" y="1811880"/>
            <a:ext cx="152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Unstable free neutron</a:t>
            </a:r>
            <a:endParaRPr kumimoji="1" lang="zh-CN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A46052-1FED-CA45-9A16-990CE4B3A46B}"/>
              </a:ext>
            </a:extLst>
          </p:cNvPr>
          <p:cNvSpPr txBox="1"/>
          <p:nvPr/>
        </p:nvSpPr>
        <p:spPr>
          <a:xfrm>
            <a:off x="338974" y="1085209"/>
            <a:ext cx="152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i="1" dirty="0">
                <a:solidFill>
                  <a:srgbClr val="0432FF"/>
                </a:solidFill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Stable free proton</a:t>
            </a:r>
            <a:endParaRPr kumimoji="1" lang="zh-CN" altLang="en-US" sz="16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BA535AE-C0DE-A44C-80B3-376F5591DCBE}"/>
                  </a:ext>
                </a:extLst>
              </p:cNvPr>
              <p:cNvSpPr txBox="1"/>
              <p:nvPr/>
            </p:nvSpPr>
            <p:spPr>
              <a:xfrm>
                <a:off x="3313665" y="1350723"/>
                <a:ext cx="3381587" cy="362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en-US" altLang="zh-CN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kumimoji="1" lang="en-US" altLang="zh-CN" sz="16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kumimoji="1" lang="en-US" altLang="zh-CN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16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kumimoji="1" lang="en-US" altLang="zh-CN" sz="160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zh-CN" sz="1600" b="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kumimoji="1" lang="zh-CN" altLang="en-US" sz="16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BA535AE-C0DE-A44C-80B3-376F5591D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665" y="1350723"/>
                <a:ext cx="3381587" cy="362600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74ECFC3E-8DC8-6144-A3C5-DD8D508CE78E}"/>
              </a:ext>
            </a:extLst>
          </p:cNvPr>
          <p:cNvSpPr txBox="1"/>
          <p:nvPr/>
        </p:nvSpPr>
        <p:spPr>
          <a:xfrm>
            <a:off x="6118078" y="1623645"/>
            <a:ext cx="29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 functions (calculable)</a:t>
            </a:r>
            <a:endParaRPr kumimoji="1" lang="zh-CN" altLang="en-US" sz="16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47A6956-83D0-6244-96FC-857107D34F19}"/>
              </a:ext>
            </a:extLst>
          </p:cNvPr>
          <p:cNvCxnSpPr>
            <a:cxnSpLocks/>
            <a:stCxn id="84" idx="1"/>
          </p:cNvCxnSpPr>
          <p:nvPr/>
        </p:nvCxnSpPr>
        <p:spPr bwMode="auto">
          <a:xfrm flipH="1" flipV="1">
            <a:off x="5920842" y="1635732"/>
            <a:ext cx="197236" cy="1571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695000C-03D1-CD4E-B6D2-47CD5AA2E28D}"/>
              </a:ext>
            </a:extLst>
          </p:cNvPr>
          <p:cNvCxnSpPr>
            <a:cxnSpLocks/>
            <a:stCxn id="84" idx="1"/>
          </p:cNvCxnSpPr>
          <p:nvPr/>
        </p:nvCxnSpPr>
        <p:spPr bwMode="auto">
          <a:xfrm flipH="1" flipV="1">
            <a:off x="5036918" y="1679802"/>
            <a:ext cx="1081160" cy="1131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03FFCE87-60EF-5746-8EE2-845609D5C321}"/>
              </a:ext>
            </a:extLst>
          </p:cNvPr>
          <p:cNvSpPr txBox="1"/>
          <p:nvPr/>
        </p:nvSpPr>
        <p:spPr>
          <a:xfrm>
            <a:off x="3203979" y="2098471"/>
            <a:ext cx="6187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Medium-Effect:  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Fermi-motion, binding, off-shell, </a:t>
            </a:r>
            <a:r>
              <a:rPr kumimoji="1" lang="en-US" altLang="zh-CN" sz="14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medium-modification</a:t>
            </a: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… </a:t>
            </a:r>
            <a:endParaRPr kumimoji="1" lang="zh-CN" altLang="en-US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CAE3C9-24DB-AC4C-AAA9-03FB1C3BBB6E}"/>
              </a:ext>
            </a:extLst>
          </p:cNvPr>
          <p:cNvSpPr/>
          <p:nvPr/>
        </p:nvSpPr>
        <p:spPr>
          <a:xfrm>
            <a:off x="3057705" y="2546850"/>
            <a:ext cx="5306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b="1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3</a:t>
            </a:r>
            <a:r>
              <a:rPr kumimoji="1" lang="en-US" altLang="zh-CN" sz="1600" b="1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H &amp; </a:t>
            </a:r>
            <a:r>
              <a:rPr kumimoji="1" lang="en-US" altLang="zh-CN" sz="1600" b="1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3</a:t>
            </a:r>
            <a:r>
              <a:rPr kumimoji="1" lang="en-US" altLang="zh-CN" sz="1600" b="1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He:</a:t>
            </a:r>
            <a:endParaRPr kumimoji="1" lang="zh-CN" altLang="en-US" sz="16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04876-0CAE-2347-98B4-86647221EF29}"/>
              </a:ext>
            </a:extLst>
          </p:cNvPr>
          <p:cNvSpPr txBox="1"/>
          <p:nvPr/>
        </p:nvSpPr>
        <p:spPr>
          <a:xfrm>
            <a:off x="3170322" y="4609413"/>
            <a:ext cx="5306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 &amp;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He can be used as effective “free-nucleons” or as well-controlled nuclear medium</a:t>
            </a: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Better to study medium effect in these lightly bound nuclei before getting into </a:t>
            </a:r>
            <a:r>
              <a:rPr kumimoji="1" lang="en-US" altLang="zh-CN" sz="1600" b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REAL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nuclei (He4 and above)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 bridge to the free-world!</a:t>
            </a:r>
            <a:endParaRPr kumimoji="1" lang="zh-CN" altLang="en-US" sz="1600" dirty="0">
              <a:latin typeface="Baskerville" panose="02020502070401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D7BF2-507C-F747-A1EC-43EE39231312}"/>
              </a:ext>
            </a:extLst>
          </p:cNvPr>
          <p:cNvSpPr txBox="1"/>
          <p:nvPr/>
        </p:nvSpPr>
        <p:spPr>
          <a:xfrm>
            <a:off x="3612076" y="1827900"/>
            <a:ext cx="345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7030A0"/>
                </a:solidFill>
              </a:rPr>
              <a:t>“</a:t>
            </a:r>
            <a:r>
              <a:rPr kumimoji="1"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dressed” nucleons (but close to free)</a:t>
            </a:r>
            <a:endParaRPr kumimoji="1" lang="zh-CN" altLang="en-US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E0CCFB1-610A-6C48-A8C1-0345146550E4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2642" y="1705058"/>
            <a:ext cx="175994" cy="30923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3CC6F01-93AD-0341-863D-661FBE2D105F}"/>
              </a:ext>
            </a:extLst>
          </p:cNvPr>
          <p:cNvCxnSpPr>
            <a:cxnSpLocks/>
          </p:cNvCxnSpPr>
          <p:nvPr/>
        </p:nvCxnSpPr>
        <p:spPr bwMode="auto">
          <a:xfrm flipV="1">
            <a:off x="4386782" y="1657177"/>
            <a:ext cx="1094063" cy="3487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0874C-58D7-8A49-BEE6-4A9810C3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44" grpId="0"/>
      <p:bldP spid="83" grpId="0"/>
      <p:bldP spid="84" grpId="0"/>
      <p:bldP spid="87" grpId="0"/>
      <p:bldP spid="2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982DAF4-CAE5-7C4F-BC73-28E83462F5E3}"/>
              </a:ext>
            </a:extLst>
          </p:cNvPr>
          <p:cNvSpPr/>
          <p:nvPr/>
        </p:nvSpPr>
        <p:spPr>
          <a:xfrm>
            <a:off x="545608" y="1057161"/>
            <a:ext cx="4527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  <a:sym typeface="Wingdings" pitchFamily="2" charset="2"/>
              </a:rPr>
              <a:t>Study flavor-dependent EMC effect </a:t>
            </a: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394AD49-40A8-5A42-B593-5FE4759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33" y="1662160"/>
            <a:ext cx="2840092" cy="181949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B2F943D-004A-0A49-B9A1-0007CBD29B5A}"/>
              </a:ext>
            </a:extLst>
          </p:cNvPr>
          <p:cNvSpPr/>
          <p:nvPr/>
        </p:nvSpPr>
        <p:spPr>
          <a:xfrm>
            <a:off x="4942580" y="1408243"/>
            <a:ext cx="37896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7AA727"/>
                </a:solidFill>
                <a:latin typeface="Times" pitchFamily="2" charset="0"/>
              </a:rPr>
              <a:t>I. </a:t>
            </a:r>
            <a:r>
              <a:rPr lang="en-US" sz="1050" dirty="0" err="1">
                <a:solidFill>
                  <a:srgbClr val="7AA727"/>
                </a:solidFill>
                <a:latin typeface="Times" pitchFamily="2" charset="0"/>
              </a:rPr>
              <a:t>Cloet</a:t>
            </a:r>
            <a:r>
              <a:rPr lang="en-US" sz="1050" dirty="0">
                <a:solidFill>
                  <a:srgbClr val="7AA727"/>
                </a:solidFill>
                <a:latin typeface="Times" pitchFamily="2" charset="0"/>
              </a:rPr>
              <a:t>, et al, PRL 109, 182301 (2012); PRL 102, 252301 (2009)]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25327F-F956-0746-8D0B-6CC2D7D1B5A3}"/>
                  </a:ext>
                </a:extLst>
              </p:cNvPr>
              <p:cNvSpPr/>
              <p:nvPr/>
            </p:nvSpPr>
            <p:spPr>
              <a:xfrm>
                <a:off x="858741" y="1360506"/>
                <a:ext cx="552958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Baskerville Old Face" pitchFamily="18" charset="0"/>
                    <a:cs typeface="Times New Roman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Z</m:t>
                    </m:r>
                    <m:r>
                      <a:rPr lang="en-US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 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  <a:latin typeface="Baskerville Old Face" pitchFamily="18" charset="0"/>
                    <a:cs typeface="Times New Roman" pitchFamily="18" charset="0"/>
                  </a:rPr>
                  <a:t> different medium effect on u- and u- quark ? 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25327F-F956-0746-8D0B-6CC2D7D1B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41" y="1360506"/>
                <a:ext cx="5529580" cy="307777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CF24CF78-059D-3742-9F18-BA7E35861FD2}"/>
              </a:ext>
            </a:extLst>
          </p:cNvPr>
          <p:cNvSpPr/>
          <p:nvPr/>
        </p:nvSpPr>
        <p:spPr>
          <a:xfrm>
            <a:off x="710857" y="3583333"/>
            <a:ext cx="5554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A power probe with 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H (Z/N=1/2) and 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He (Z/N=2):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DFC9E-61FA-4446-B552-B9BFC1F08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345" y="1647066"/>
            <a:ext cx="2910125" cy="1851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0D532-B50D-484B-8650-0181141D2667}"/>
              </a:ext>
            </a:extLst>
          </p:cNvPr>
          <p:cNvSpPr txBox="1"/>
          <p:nvPr/>
        </p:nvSpPr>
        <p:spPr>
          <a:xfrm>
            <a:off x="1173597" y="3936461"/>
            <a:ext cx="449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If N&gt;Z, u-quark is more “bound” 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</a:t>
            </a:r>
            <a:r>
              <a:rPr kumimoji="1" lang="en-US" altLang="zh-CN" sz="1600" baseline="300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3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H</a:t>
            </a:r>
            <a:endParaRPr kumimoji="1" lang="en-US" altLang="zh-CN" sz="1600" dirty="0">
              <a:solidFill>
                <a:srgbClr val="7030A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If N&lt;Z, d-quark is more “bound” 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</a:t>
            </a:r>
            <a:r>
              <a:rPr kumimoji="1" lang="en-US" altLang="zh-CN" sz="1600" baseline="300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3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He</a:t>
            </a:r>
            <a:endParaRPr kumimoji="1" lang="zh-CN" altLang="en-US" sz="16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1ADF58-8AA4-F341-A31D-07F616A79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792" b="-1"/>
          <a:stretch/>
        </p:blipFill>
        <p:spPr>
          <a:xfrm>
            <a:off x="6277737" y="3398136"/>
            <a:ext cx="2855526" cy="2866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64CEED-B216-B349-91CB-440377EC0D9A}"/>
              </a:ext>
            </a:extLst>
          </p:cNvPr>
          <p:cNvSpPr txBox="1"/>
          <p:nvPr/>
        </p:nvSpPr>
        <p:spPr>
          <a:xfrm>
            <a:off x="1862069" y="5620729"/>
            <a:ext cx="398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ea typeface="Baskerville" panose="02020502070401020303" pitchFamily="18" charset="0"/>
              </a:rPr>
              <a:t>If not cancelled, we can exam their z-dependence!</a:t>
            </a:r>
            <a:endParaRPr kumimoji="1" lang="zh-CN" altLang="en-US" sz="120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D3863D-646A-A144-95C5-336F1F44F2F0}"/>
              </a:ext>
            </a:extLst>
          </p:cNvPr>
          <p:cNvCxnSpPr>
            <a:cxnSpLocks/>
            <a:stCxn id="41" idx="7"/>
          </p:cNvCxnSpPr>
          <p:nvPr/>
        </p:nvCxnSpPr>
        <p:spPr bwMode="auto">
          <a:xfrm flipV="1">
            <a:off x="4656774" y="4801122"/>
            <a:ext cx="1851615" cy="17938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F18026-56AE-914E-9AEE-7D3B21BB0E22}"/>
              </a:ext>
            </a:extLst>
          </p:cNvPr>
          <p:cNvCxnSpPr>
            <a:cxnSpLocks/>
          </p:cNvCxnSpPr>
          <p:nvPr/>
        </p:nvCxnSpPr>
        <p:spPr bwMode="auto">
          <a:xfrm flipV="1">
            <a:off x="5080572" y="5540062"/>
            <a:ext cx="161775" cy="14850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37CFA57-DFA1-7C48-8888-04DF78A3E161}"/>
              </a:ext>
            </a:extLst>
          </p:cNvPr>
          <p:cNvSpPr/>
          <p:nvPr/>
        </p:nvSpPr>
        <p:spPr>
          <a:xfrm>
            <a:off x="710857" y="4517617"/>
            <a:ext cx="4686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Systematic measurement w/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H,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 and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He&amp;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He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B1C2661-A4F3-CB46-B697-783F4A096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24" y="5012548"/>
            <a:ext cx="5215584" cy="527514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B64A1BE4-97B1-4547-94CE-51D88CDE00D1}"/>
              </a:ext>
            </a:extLst>
          </p:cNvPr>
          <p:cNvSpPr/>
          <p:nvPr/>
        </p:nvSpPr>
        <p:spPr bwMode="auto">
          <a:xfrm>
            <a:off x="2999717" y="4863544"/>
            <a:ext cx="1941363" cy="798653"/>
          </a:xfrm>
          <a:prstGeom prst="ellipse">
            <a:avLst/>
          </a:prstGeom>
          <a:solidFill>
            <a:schemeClr val="accent1">
              <a:lumMod val="60000"/>
              <a:lumOff val="4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5CBCC7-6D2F-3147-8990-2262993F026E}"/>
              </a:ext>
            </a:extLst>
          </p:cNvPr>
          <p:cNvSpPr/>
          <p:nvPr/>
        </p:nvSpPr>
        <p:spPr bwMode="auto">
          <a:xfrm>
            <a:off x="4941080" y="4937394"/>
            <a:ext cx="1021244" cy="798653"/>
          </a:xfrm>
          <a:prstGeom prst="ellipse">
            <a:avLst/>
          </a:prstGeom>
          <a:solidFill>
            <a:schemeClr val="accent4">
              <a:lumMod val="60000"/>
              <a:lumOff val="4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626869-9C42-F743-9DDD-C514768F145F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Tritium and He3 as well-controlled nuclear medium: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DB772F1-17B4-534F-A965-392B71B2A1C0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Light Nuclei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20A2FF-6571-D642-AC9F-87114D6536D6}"/>
              </a:ext>
            </a:extLst>
          </p:cNvPr>
          <p:cNvSpPr/>
          <p:nvPr/>
        </p:nvSpPr>
        <p:spPr>
          <a:xfrm>
            <a:off x="695793" y="5934102"/>
            <a:ext cx="6387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Would also measure the </a:t>
            </a:r>
            <a:r>
              <a:rPr kumimoji="1"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  <a:r>
              <a:rPr kumimoji="1" lang="en-US" altLang="zh-CN" sz="1600" baseline="-250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kumimoji="1" lang="en-US" altLang="zh-CN" sz="1600" baseline="-25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-dependence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Important input for SIDIS w/ polarized D2 and He3 as effect neutrons!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2D527-42B5-AE49-8DE5-224F1187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" grpId="0"/>
      <p:bldP spid="14" grpId="0"/>
      <p:bldP spid="19" grpId="0"/>
      <p:bldP spid="41" grpId="0" animBg="1"/>
      <p:bldP spid="13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" descr="page11image3520465552">
            <a:extLst>
              <a:ext uri="{FF2B5EF4-FFF2-40B4-BE49-F238E27FC236}">
                <a16:creationId xmlns:a16="http://schemas.microsoft.com/office/drawing/2014/main" id="{13E48058-FCF6-BB48-8252-1FF3149D2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05" y="959388"/>
            <a:ext cx="2592632" cy="21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8F36B42-C699-3646-9A04-343EF7906763}"/>
              </a:ext>
            </a:extLst>
          </p:cNvPr>
          <p:cNvSpPr/>
          <p:nvPr/>
        </p:nvSpPr>
        <p:spPr bwMode="auto">
          <a:xfrm>
            <a:off x="3152094" y="1422584"/>
            <a:ext cx="3486739" cy="77487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4171BD-FF12-944D-A1B5-4A9CA1E415F1}"/>
              </a:ext>
            </a:extLst>
          </p:cNvPr>
          <p:cNvSpPr txBox="1"/>
          <p:nvPr/>
        </p:nvSpPr>
        <p:spPr>
          <a:xfrm>
            <a:off x="3203192" y="1431377"/>
            <a:ext cx="3486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7030A0"/>
                </a:solidFill>
              </a:rPr>
              <a:t>Super-Ratio in EMC (DIS)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341791-77E7-1348-8E6E-36F2F6D290CB}"/>
                  </a:ext>
                </a:extLst>
              </p:cNvPr>
              <p:cNvSpPr txBox="1"/>
              <p:nvPr/>
            </p:nvSpPr>
            <p:spPr>
              <a:xfrm>
                <a:off x="3331295" y="1759267"/>
                <a:ext cx="2498889" cy="511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</m:sSub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CN" sz="12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2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2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𝐻𝑒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, 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CN" sz="12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2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,</a:t>
                </a:r>
                <a:endParaRPr kumimoji="1" lang="zh-CN" altLang="en-US" sz="1200" i="1" dirty="0">
                  <a:solidFill>
                    <a:schemeClr val="tx1">
                      <a:lumMod val="50000"/>
                    </a:schemeClr>
                  </a:solidFill>
                  <a:latin typeface="Times" pitchFamily="2" charset="0"/>
                </a:endParaRPr>
              </a:p>
              <a:p>
                <a:endParaRPr kumimoji="1" lang="zh-CN" altLang="en-US" sz="1200" i="1" dirty="0">
                  <a:solidFill>
                    <a:schemeClr val="tx1">
                      <a:lumMod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341791-77E7-1348-8E6E-36F2F6D29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295" y="1759267"/>
                <a:ext cx="2498889" cy="511615"/>
              </a:xfrm>
              <a:prstGeom prst="rect">
                <a:avLst/>
              </a:prstGeom>
              <a:blipFill>
                <a:blip r:embed="rId3"/>
                <a:stretch>
                  <a:fillRect l="-3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8371F0A-79B8-2647-8909-F2D54E615235}"/>
                  </a:ext>
                </a:extLst>
              </p:cNvPr>
              <p:cNvSpPr/>
              <p:nvPr/>
            </p:nvSpPr>
            <p:spPr>
              <a:xfrm>
                <a:off x="5435953" y="1678397"/>
                <a:ext cx="1135952" cy="5409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kumimoji="1" lang="en-US" altLang="zh-CN" sz="14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zh-CN" sz="14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kumimoji="1" lang="en-US" altLang="zh-CN" sz="14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400" b="0" i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He</m:t>
                              </m:r>
                            </m:sub>
                          </m:sSub>
                          <m:r>
                            <a:rPr kumimoji="1" lang="en-US" altLang="zh-CN" sz="14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zh-CN" sz="14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kumimoji="1" lang="en-US" altLang="zh-CN" sz="14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140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400" b="0" i="0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kumimoji="1" lang="en-US" altLang="zh-CN" sz="14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14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8371F0A-79B8-2647-8909-F2D54E615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53" y="1678397"/>
                <a:ext cx="1135952" cy="540917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A982DAF4-CAE5-7C4F-BC73-28E83462F5E3}"/>
              </a:ext>
            </a:extLst>
          </p:cNvPr>
          <p:cNvSpPr/>
          <p:nvPr/>
        </p:nvSpPr>
        <p:spPr>
          <a:xfrm>
            <a:off x="612426" y="2513877"/>
            <a:ext cx="6597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SIDIS w/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H &amp;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He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  <a:sym typeface="Wingdings" pitchFamily="2" charset="2"/>
              </a:rPr>
              <a:t> direct flavor tagging of “free” nucleon PDF</a:t>
            </a: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137B18B-E213-7946-A7CE-08ACC1C11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75"/>
          <a:stretch/>
        </p:blipFill>
        <p:spPr>
          <a:xfrm>
            <a:off x="770303" y="1557607"/>
            <a:ext cx="2333635" cy="5954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F98A1D-A333-6640-BD8E-1A7BD6FBBE66}"/>
              </a:ext>
            </a:extLst>
          </p:cNvPr>
          <p:cNvSpPr txBox="1"/>
          <p:nvPr/>
        </p:nvSpPr>
        <p:spPr>
          <a:xfrm>
            <a:off x="5091322" y="3429277"/>
            <a:ext cx="3519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  <a:ea typeface="Baskerville" panose="02020502070401020303" pitchFamily="18" charset="0"/>
              </a:rPr>
              <a:t>Fragmentation function cancelled if A-dependence!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3654E9-E64C-624C-A75C-71E6703E4800}"/>
                  </a:ext>
                </a:extLst>
              </p:cNvPr>
              <p:cNvSpPr txBox="1"/>
              <p:nvPr/>
            </p:nvSpPr>
            <p:spPr>
              <a:xfrm>
                <a:off x="5635096" y="4341903"/>
                <a:ext cx="312694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7030A0"/>
                    </a:solidFill>
                    <a:latin typeface="Comic Sans MS" panose="030F0902030302020204" pitchFamily="66" charset="0"/>
                    <a:ea typeface="Baskerville" panose="02020502070401020303" pitchFamily="18" charset="0"/>
                  </a:rPr>
                  <a:t>Equal if strangeness symmetry!</a:t>
                </a:r>
              </a:p>
              <a:p>
                <a:r>
                  <a:rPr kumimoji="1" lang="en-US" altLang="zh-CN" sz="1600" b="1" i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A way to test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𝒔</m:t>
                    </m:r>
                    <m:r>
                      <a:rPr kumimoji="1"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kumimoji="1" lang="en-US" altLang="zh-CN" sz="1600" b="1" i="1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</a:rPr>
                  <a:t> assumption?</a:t>
                </a:r>
              </a:p>
              <a:p>
                <a:r>
                  <a:rPr kumimoji="1" lang="en-US" altLang="zh-CN" sz="1400" dirty="0">
                    <a:solidFill>
                      <a:srgbClr val="7030A0"/>
                    </a:solidFill>
                    <a:latin typeface="Comic Sans MS" panose="030F0902030302020204" pitchFamily="66" charset="0"/>
                    <a:ea typeface="Baskerville" panose="02020502070401020303" pitchFamily="18" charset="0"/>
                  </a:rPr>
                  <a:t>But probably not at large x</a:t>
                </a:r>
                <a:endParaRPr kumimoji="1" lang="zh-CN" altLang="en-US" sz="1400" dirty="0">
                  <a:solidFill>
                    <a:srgbClr val="7030A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3654E9-E64C-624C-A75C-71E6703E4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096" y="4341903"/>
                <a:ext cx="3126940" cy="769441"/>
              </a:xfrm>
              <a:prstGeom prst="rect">
                <a:avLst/>
              </a:prstGeom>
              <a:blipFill>
                <a:blip r:embed="rId6"/>
                <a:stretch>
                  <a:fillRect l="-1220" t="-1639" r="-3659"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23954B-6621-D04A-A157-96EE4F079EA2}"/>
              </a:ext>
            </a:extLst>
          </p:cNvPr>
          <p:cNvCxnSpPr>
            <a:cxnSpLocks/>
            <a:stCxn id="17" idx="1"/>
          </p:cNvCxnSpPr>
          <p:nvPr/>
        </p:nvCxnSpPr>
        <p:spPr bwMode="auto">
          <a:xfrm flipH="1" flipV="1">
            <a:off x="4503186" y="4340351"/>
            <a:ext cx="1131910" cy="38627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AF4E33-EC99-4248-ADF8-DB1F44C4DB1F}"/>
              </a:ext>
            </a:extLst>
          </p:cNvPr>
          <p:cNvCxnSpPr>
            <a:cxnSpLocks/>
            <a:stCxn id="17" idx="1"/>
          </p:cNvCxnSpPr>
          <p:nvPr/>
        </p:nvCxnSpPr>
        <p:spPr bwMode="auto">
          <a:xfrm flipH="1">
            <a:off x="5311518" y="4726624"/>
            <a:ext cx="323578" cy="1924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C684333-53AB-964D-BFF2-D6DA2994D50F}"/>
              </a:ext>
            </a:extLst>
          </p:cNvPr>
          <p:cNvSpPr/>
          <p:nvPr/>
        </p:nvSpPr>
        <p:spPr>
          <a:xfrm>
            <a:off x="601404" y="5345688"/>
            <a:ext cx="6597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Flavor dependence of Fragmentation function: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5E2FEC2-3C8B-8549-A9DD-379BE2D08816}"/>
              </a:ext>
            </a:extLst>
          </p:cNvPr>
          <p:cNvSpPr/>
          <p:nvPr/>
        </p:nvSpPr>
        <p:spPr>
          <a:xfrm>
            <a:off x="612426" y="1137162"/>
            <a:ext cx="2678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MARATHON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  <a:sym typeface="Wingdings" pitchFamily="2" charset="2"/>
              </a:rPr>
              <a:t>experiment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6092" name="Picture 46091">
            <a:extLst>
              <a:ext uri="{FF2B5EF4-FFF2-40B4-BE49-F238E27FC236}">
                <a16:creationId xmlns:a16="http://schemas.microsoft.com/office/drawing/2014/main" id="{67D78130-96AE-D740-97AF-11E59D4EB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163" y="2839958"/>
            <a:ext cx="2831383" cy="368878"/>
          </a:xfrm>
          <a:prstGeom prst="rect">
            <a:avLst/>
          </a:prstGeom>
        </p:spPr>
      </p:pic>
      <p:pic>
        <p:nvPicPr>
          <p:cNvPr id="46103" name="Picture 46102">
            <a:extLst>
              <a:ext uri="{FF2B5EF4-FFF2-40B4-BE49-F238E27FC236}">
                <a16:creationId xmlns:a16="http://schemas.microsoft.com/office/drawing/2014/main" id="{4884F795-2369-3A4C-908C-13CE51161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0042" y="2920122"/>
            <a:ext cx="2071822" cy="307974"/>
          </a:xfrm>
          <a:prstGeom prst="rect">
            <a:avLst/>
          </a:prstGeom>
        </p:spPr>
      </p:pic>
      <p:pic>
        <p:nvPicPr>
          <p:cNvPr id="46105" name="Picture 46104">
            <a:extLst>
              <a:ext uri="{FF2B5EF4-FFF2-40B4-BE49-F238E27FC236}">
                <a16:creationId xmlns:a16="http://schemas.microsoft.com/office/drawing/2014/main" id="{E27A252F-F904-7240-BBBC-9A73C7CFE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787" y="4004708"/>
            <a:ext cx="3116417" cy="528206"/>
          </a:xfrm>
          <a:prstGeom prst="rect">
            <a:avLst/>
          </a:prstGeom>
        </p:spPr>
      </p:pic>
      <p:pic>
        <p:nvPicPr>
          <p:cNvPr id="46107" name="Picture 46106">
            <a:extLst>
              <a:ext uri="{FF2B5EF4-FFF2-40B4-BE49-F238E27FC236}">
                <a16:creationId xmlns:a16="http://schemas.microsoft.com/office/drawing/2014/main" id="{524BEDCC-5BFF-A54E-B34B-005679BA1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067" y="3304848"/>
            <a:ext cx="3663001" cy="618189"/>
          </a:xfrm>
          <a:prstGeom prst="rect">
            <a:avLst/>
          </a:prstGeom>
        </p:spPr>
      </p:pic>
      <p:pic>
        <p:nvPicPr>
          <p:cNvPr id="46109" name="Picture 46108">
            <a:extLst>
              <a:ext uri="{FF2B5EF4-FFF2-40B4-BE49-F238E27FC236}">
                <a16:creationId xmlns:a16="http://schemas.microsoft.com/office/drawing/2014/main" id="{7C72A790-6D23-9948-81DE-1780289824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067" y="4649331"/>
            <a:ext cx="3942249" cy="5747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1518CB1-97A5-884E-92BD-E5C49632EB77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Tritium and He3 as “free”-nucleons: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FD854ED-4D46-D043-8B70-FD8C3F338ABC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Light Nuclei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589C6A-5311-414C-BAEF-00D82EF0FC7D}"/>
              </a:ext>
            </a:extLst>
          </p:cNvPr>
          <p:cNvSpPr txBox="1"/>
          <p:nvPr/>
        </p:nvSpPr>
        <p:spPr>
          <a:xfrm>
            <a:off x="601404" y="5867975"/>
            <a:ext cx="822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kumimoji="1" lang="en-US" altLang="zh-CN" sz="16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If extending into dependence in (Q</a:t>
            </a:r>
            <a:r>
              <a:rPr kumimoji="1" lang="en-US" altLang="zh-CN" sz="1600" b="1" baseline="30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  <a:r>
              <a:rPr kumimoji="1" lang="en-US" altLang="zh-CN" sz="16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x, z, </a:t>
            </a:r>
            <a:r>
              <a:rPr kumimoji="1" lang="en-US" altLang="zh-CN" sz="1600" b="1" dirty="0" err="1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  <a:r>
              <a:rPr kumimoji="1" lang="en-US" altLang="zh-CN" sz="1600" b="1" baseline="-25000" dirty="0" err="1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kumimoji="1" lang="en-US" altLang="zh-CN" sz="16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), test the factorization in SIDIS</a:t>
            </a:r>
            <a:endParaRPr kumimoji="1" lang="zh-CN" altLang="en-US" sz="1600" b="1" dirty="0">
              <a:solidFill>
                <a:srgbClr val="FF0000"/>
              </a:solidFill>
              <a:latin typeface="Baskerville" panose="02020502070401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EA38D-9C67-964C-A439-D40A3CF2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982DAF4-CAE5-7C4F-BC73-28E83462F5E3}"/>
              </a:ext>
            </a:extLst>
          </p:cNvPr>
          <p:cNvSpPr/>
          <p:nvPr/>
        </p:nvSpPr>
        <p:spPr>
          <a:xfrm>
            <a:off x="456688" y="1805490"/>
            <a:ext cx="7377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A second Tritium experimental Run-Group is under discussion</a:t>
            </a:r>
          </a:p>
          <a:p>
            <a:pPr marL="742950" lvl="1" indent="-285750">
              <a:buFont typeface="Wingdings" pitchFamily="2" charset="2"/>
              <a:buChar char="v"/>
            </a:pP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879A7F-741B-7440-B4AB-F4AA00E69840}"/>
              </a:ext>
            </a:extLst>
          </p:cNvPr>
          <p:cNvSpPr/>
          <p:nvPr/>
        </p:nvSpPr>
        <p:spPr>
          <a:xfrm>
            <a:off x="248331" y="691599"/>
            <a:ext cx="44509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New Tritium Experiments: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63D79F-FA23-8746-8B21-996C7F245E1B}"/>
              </a:ext>
            </a:extLst>
          </p:cNvPr>
          <p:cNvSpPr txBox="1"/>
          <p:nvPr/>
        </p:nvSpPr>
        <p:spPr>
          <a:xfrm>
            <a:off x="815103" y="2108005"/>
            <a:ext cx="6660444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The Tritium Run-Group experiments were very successfully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Tritium Target System worked as expected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Still plenty of physics can do with Tritium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D53B4C-3C58-624E-9DB0-649A1CB394DB}"/>
              </a:ext>
            </a:extLst>
          </p:cNvPr>
          <p:cNvSpPr txBox="1"/>
          <p:nvPr/>
        </p:nvSpPr>
        <p:spPr>
          <a:xfrm>
            <a:off x="547344" y="3004512"/>
            <a:ext cx="8010870" cy="26844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u="sng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Few ideas are under development: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Semi-Inclusive Deep Inelastic Scattering (SIDIS)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Coherence/Incoherence DVCS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Nuclear-GPD, Neutron-GPD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(e, </a:t>
            </a:r>
            <a:r>
              <a:rPr kumimoji="1"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e’D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) 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Few  body force, Deuteron Form Factors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(e, e’ </a:t>
            </a:r>
            <a:r>
              <a:rPr kumimoji="1"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pN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) Triple-Coincident SRC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Tritium/He-3 Radii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More?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818BD2-8746-DC48-A787-A565BA89319F}"/>
              </a:ext>
            </a:extLst>
          </p:cNvPr>
          <p:cNvSpPr txBox="1"/>
          <p:nvPr/>
        </p:nvSpPr>
        <p:spPr>
          <a:xfrm>
            <a:off x="934570" y="5908100"/>
            <a:ext cx="7623644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Currently consider using CLAS12 but can be in Hall-C or SoLID </a:t>
            </a:r>
            <a:r>
              <a:rPr kumimoji="1" lang="en-US" altLang="zh-CN" sz="1600" dirty="0">
                <a:solidFill>
                  <a:schemeClr val="accent6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(prefer)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New Tritium target system design is ongoing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2A2C50-5B2C-314A-9787-0C44041456D7}"/>
              </a:ext>
            </a:extLst>
          </p:cNvPr>
          <p:cNvSpPr/>
          <p:nvPr/>
        </p:nvSpPr>
        <p:spPr>
          <a:xfrm>
            <a:off x="450326" y="1120473"/>
            <a:ext cx="6275783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Tritium was successfully used in the Hall-A Tritium Run-Group (2018)</a:t>
            </a:r>
          </a:p>
          <a:p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      MARATHON,  (</a:t>
            </a:r>
            <a:r>
              <a:rPr kumimoji="1" lang="en-US" altLang="zh-CN" sz="1600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e,e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’)-SRC, (</a:t>
            </a:r>
            <a:r>
              <a:rPr kumimoji="1" lang="en-US" altLang="zh-CN" sz="1600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e,e’p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)-SRC, (</a:t>
            </a:r>
            <a:r>
              <a:rPr kumimoji="1" lang="en-US" altLang="zh-CN" sz="1600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e,e’K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) </a:t>
            </a:r>
            <a:r>
              <a:rPr kumimoji="1" lang="el-GR" sz="1600" dirty="0">
                <a:solidFill>
                  <a:srgbClr val="7030A0"/>
                </a:solidFill>
              </a:rPr>
              <a:t>Λ</a:t>
            </a:r>
            <a:r>
              <a:rPr kumimoji="1" lang="en-US" sz="1600" dirty="0" err="1">
                <a:solidFill>
                  <a:srgbClr val="7030A0"/>
                </a:solidFill>
                <a:latin typeface="Baskerville Old Face" panose="02020602080505020303" pitchFamily="18" charset="77"/>
              </a:rPr>
              <a:t>nn-Hypernucleus</a:t>
            </a:r>
            <a:r>
              <a:rPr kumimoji="1" lang="en-US" sz="1600" dirty="0">
                <a:solidFill>
                  <a:srgbClr val="7030A0"/>
                </a:solidFill>
                <a:latin typeface="Baskerville Old Face" panose="02020602080505020303" pitchFamily="18" charset="77"/>
              </a:rPr>
              <a:t>) </a:t>
            </a:r>
            <a:endParaRPr kumimoji="1" lang="zh-CN" altLang="en-US" sz="16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pic>
        <p:nvPicPr>
          <p:cNvPr id="27" name="Picture 26" descr="https://lh3.googleusercontent.com/bWg_QE0SMnUCrjKZQvmnBDN1tog73peZT2i8PtrQOfwxa9GL6YAPWmHYomptwEQ9pCyie4p-Cc_3YF-GFOB_Cz1WWeu0h4lxJHMQmG6cXlLhXbL-hh4ESVYZpYZjEq4gjxXgnO8ZvU7Uo81ryYdCswMRWIVMtbkPHB6nMIXbUGiQYjX4szemxaWYIjWAn3jQXgY5wlA1bX1wKxlrDVPuxCMRnvM4G70CDjRjVQcbzWLqfXoiqgHwkMVo8qTKPsklD9HDvJl1w_UPhabtWekebX9lXqnIkRwoPN2uq7ISB1-E3LAjJTeEUrJWb5vKKeN6YNhlI0xlALZqWya_RYnX_FSSUseY90EKinvMuC-YUlxDcpTqty6V7PeXQ_cbON-yOH6Bqc8ZFDTYlhkhXJaGShj7yRoDsU7mPjgoTcPoWWhiPCEa5-zEM3xz8n57TWagxj71hVuW3wFS3jtfpDkKdau0bGfy3G2e432Gn6GH5-0M480vG74K9dKgLjMFQkFJeHgvyw9AaVk9QeH0w-szEoJFwFihAjFvcL-XEFSdZsrZo_S8a_mt8g7WXmKCW42gJuYQAQqxit7OAnE2JBZgRBy1r9LD6hR87HTT943GQ-P4D5YPWheIdxeNGvfwfTT7DM-u269F4Nnaj8mYmtqSDAef11ThDsqMsw=w814-h1085-no">
            <a:extLst>
              <a:ext uri="{FF2B5EF4-FFF2-40B4-BE49-F238E27FC236}">
                <a16:creationId xmlns:a16="http://schemas.microsoft.com/office/drawing/2014/main" id="{126C5C39-D78B-FC4B-AF50-132147A4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5"/>
          <a:stretch/>
        </p:blipFill>
        <p:spPr bwMode="auto">
          <a:xfrm>
            <a:off x="6925381" y="597365"/>
            <a:ext cx="1984492" cy="21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02E12D0-D069-F94C-9F8C-38D2B0345806}"/>
              </a:ext>
            </a:extLst>
          </p:cNvPr>
          <p:cNvSpPr txBox="1"/>
          <p:nvPr/>
        </p:nvSpPr>
        <p:spPr>
          <a:xfrm>
            <a:off x="7942649" y="878966"/>
            <a:ext cx="7201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Baskerville Old Face" panose="02020602080505020303" pitchFamily="18" charset="77"/>
              </a:rPr>
              <a:t>Tritium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D53FE-3C88-4945-AD32-8F284F1FAB1C}"/>
              </a:ext>
            </a:extLst>
          </p:cNvPr>
          <p:cNvSpPr txBox="1"/>
          <p:nvPr/>
        </p:nvSpPr>
        <p:spPr>
          <a:xfrm>
            <a:off x="7918122" y="1394963"/>
            <a:ext cx="8969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Baskerville Old Face" panose="02020602080505020303" pitchFamily="18" charset="77"/>
              </a:rPr>
              <a:t>Hydrogen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E69CE6-4361-634C-ADC5-1BDF07AF37A9}"/>
              </a:ext>
            </a:extLst>
          </p:cNvPr>
          <p:cNvSpPr txBox="1"/>
          <p:nvPr/>
        </p:nvSpPr>
        <p:spPr>
          <a:xfrm>
            <a:off x="7928711" y="1126586"/>
            <a:ext cx="9870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Baskerville Old Face" panose="02020602080505020303" pitchFamily="18" charset="77"/>
              </a:rPr>
              <a:t>Deuterium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28979F-E5EE-DF44-8CC2-E9A6495DB885}"/>
              </a:ext>
            </a:extLst>
          </p:cNvPr>
          <p:cNvSpPr txBox="1"/>
          <p:nvPr/>
        </p:nvSpPr>
        <p:spPr>
          <a:xfrm>
            <a:off x="7939634" y="1639977"/>
            <a:ext cx="8969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Baskerville Old Face" panose="02020602080505020303" pitchFamily="18" charset="77"/>
              </a:rPr>
              <a:t>Helium-3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D5A824-7E08-C84C-910D-A0D25ECDBF58}"/>
              </a:ext>
            </a:extLst>
          </p:cNvPr>
          <p:cNvSpPr txBox="1"/>
          <p:nvPr/>
        </p:nvSpPr>
        <p:spPr>
          <a:xfrm>
            <a:off x="7654594" y="1892419"/>
            <a:ext cx="13098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Baskerville Old Face" panose="02020602080505020303" pitchFamily="18" charset="77"/>
              </a:rPr>
              <a:t>11 Carbon-Foils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635858-B33A-C343-90D3-0DFBA62C1E60}"/>
              </a:ext>
            </a:extLst>
          </p:cNvPr>
          <p:cNvSpPr txBox="1"/>
          <p:nvPr/>
        </p:nvSpPr>
        <p:spPr>
          <a:xfrm>
            <a:off x="7681867" y="2239834"/>
            <a:ext cx="10805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Baskerville Old Face" panose="02020602080505020303" pitchFamily="18" charset="77"/>
              </a:rPr>
              <a:t>Foil Targets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D95636B-0190-794F-BDE9-A5DD12B15A33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Light Nuclei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26BD1-5D03-7040-9536-E4B0A2C9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51CDE8-326B-9344-8829-005E0AC2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6" y="1527434"/>
            <a:ext cx="8038508" cy="3484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FC6479-2051-0744-A37A-E8D2F63FD27E}"/>
              </a:ext>
            </a:extLst>
          </p:cNvPr>
          <p:cNvSpPr/>
          <p:nvPr/>
        </p:nvSpPr>
        <p:spPr>
          <a:xfrm>
            <a:off x="5834651" y="1373545"/>
            <a:ext cx="2308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Eur. Phys. J. C (2017) 77:163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/>
              <a:latin typeface="Time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15E26-BB41-D44F-B466-F8DB4BD10849}"/>
              </a:ext>
            </a:extLst>
          </p:cNvPr>
          <p:cNvSpPr txBox="1"/>
          <p:nvPr/>
        </p:nvSpPr>
        <p:spPr>
          <a:xfrm>
            <a:off x="649326" y="5018770"/>
            <a:ext cx="7357852" cy="1530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Much less knowledge about fragmentation function in medium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     (arxiv:1706.02859, also see Elke’s talk)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New data from </a:t>
            </a:r>
            <a:r>
              <a:rPr kumimoji="1" lang="en-US" altLang="zh-CN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eA</a:t>
            </a: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and </a:t>
            </a:r>
            <a:r>
              <a:rPr kumimoji="1" lang="en-US" altLang="zh-CN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pA</a:t>
            </a: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channels w/ wide range of nuclei are crucial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SIDIS provides additional info on the transverse direction</a:t>
            </a:r>
            <a:endParaRPr kumimoji="1" lang="zh-CN" altLang="en-US" sz="1600" dirty="0">
              <a:latin typeface="Baskerville" panose="02020502070401020303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4B8D4-C4DC-774A-AA01-438C9935BE01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B22E6-C44F-3341-A770-B064DCE27BD0}"/>
              </a:ext>
            </a:extLst>
          </p:cNvPr>
          <p:cNvSpPr txBox="1"/>
          <p:nvPr/>
        </p:nvSpPr>
        <p:spPr>
          <a:xfrm>
            <a:off x="552746" y="1035757"/>
            <a:ext cx="6867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There are plenty rooms to improve the </a:t>
            </a:r>
            <a:r>
              <a:rPr kumimoji="1" lang="en-US" altLang="zh-CN" sz="16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nPDF</a:t>
            </a:r>
            <a:r>
              <a:rPr kumimoji="1" lang="en-US" altLang="zh-CN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 precision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770D91-2638-4E47-997E-539FA271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C1510-923B-DE45-8835-5476A3603FF8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9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C5E0C69-84CB-8547-A0B8-835A41E1814A}"/>
              </a:ext>
            </a:extLst>
          </p:cNvPr>
          <p:cNvSpPr/>
          <p:nvPr/>
        </p:nvSpPr>
        <p:spPr bwMode="auto">
          <a:xfrm>
            <a:off x="4838546" y="3137424"/>
            <a:ext cx="4134142" cy="24855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F596F6C-44C2-424F-B85C-46159160B75E}"/>
              </a:ext>
            </a:extLst>
          </p:cNvPr>
          <p:cNvSpPr/>
          <p:nvPr/>
        </p:nvSpPr>
        <p:spPr bwMode="auto">
          <a:xfrm>
            <a:off x="284816" y="3137091"/>
            <a:ext cx="4567738" cy="24858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6C282-C1A1-5342-92D4-FAF824E0FC52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4324F-C066-194B-98DA-97598CF191FE}"/>
              </a:ext>
            </a:extLst>
          </p:cNvPr>
          <p:cNvSpPr txBox="1"/>
          <p:nvPr/>
        </p:nvSpPr>
        <p:spPr>
          <a:xfrm>
            <a:off x="490953" y="1060019"/>
            <a:ext cx="8368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Learn the medium effect of PDF (aka, TMD) and FF in 3D using Hadronization data?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B9DF66-FFC2-DC43-9857-E0F3A5643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02" y="2127981"/>
            <a:ext cx="2629333" cy="545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AEE5E-0384-E443-A5D9-CA71FCCD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51" y="2228490"/>
            <a:ext cx="2416953" cy="430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613369-9ECC-6041-A063-0862C87EA5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87155" y="1496810"/>
            <a:ext cx="3815183" cy="555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5C3B76-C208-0545-89C5-9259AA87A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545" y="1542126"/>
            <a:ext cx="3824805" cy="4436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681033B-DF76-1A46-856B-8ABE653CB3B3}"/>
              </a:ext>
            </a:extLst>
          </p:cNvPr>
          <p:cNvSpPr/>
          <p:nvPr/>
        </p:nvSpPr>
        <p:spPr>
          <a:xfrm>
            <a:off x="357479" y="2181773"/>
            <a:ext cx="7846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with Gaussian Ansatz:</a:t>
            </a:r>
            <a:endParaRPr lang="en-US" sz="1400" i="1" dirty="0">
              <a:solidFill>
                <a:srgbClr val="7030A0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0B3DE1-2D4B-2243-9578-C54CC3154349}"/>
              </a:ext>
            </a:extLst>
          </p:cNvPr>
          <p:cNvSpPr txBox="1"/>
          <p:nvPr/>
        </p:nvSpPr>
        <p:spPr>
          <a:xfrm>
            <a:off x="490953" y="2706121"/>
            <a:ext cx="407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Again, define useful observables </a:t>
            </a:r>
            <a:r>
              <a:rPr lang="en-US" sz="1600" b="1" u="sng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but in 3D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6AB93-29C9-5D42-A40E-C1550C2308F2}"/>
              </a:ext>
            </a:extLst>
          </p:cNvPr>
          <p:cNvSpPr/>
          <p:nvPr/>
        </p:nvSpPr>
        <p:spPr>
          <a:xfrm>
            <a:off x="490953" y="5814344"/>
            <a:ext cx="865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To decouple “pure” TMD and FF terms, high luminosity and wide acceptance systems are needed! </a:t>
            </a:r>
            <a:r>
              <a:rPr lang="en-US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e.g., SoLID, CLAS12, EIC </a:t>
            </a: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(similar experiment done in Hall-C,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E12-09-00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4, w/o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  <a:r>
              <a:rPr lang="en-US" sz="1600" baseline="-25000" dirty="0" err="1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dependence)</a:t>
            </a: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</a:t>
            </a:r>
            <a:endParaRPr lang="zh-CN" altLang="en-US" sz="1600" dirty="0">
              <a:solidFill>
                <a:schemeClr val="accent4">
                  <a:lumMod val="50000"/>
                </a:schemeClr>
              </a:solidFill>
              <a:latin typeface="Baskerville" panose="02020502070401020303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163BBC5-5817-1E4F-BFD1-BE0A15E5A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720" y="4945629"/>
            <a:ext cx="2139947" cy="6382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1CB078-4D3E-FD47-AF75-FA6AD58ED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2906" y="4068669"/>
            <a:ext cx="3522010" cy="5726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964F1F8-21A5-FD4C-B839-30C79D8CA6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953" y="5023474"/>
            <a:ext cx="2054453" cy="5351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501268-5F0A-D443-8648-DA54A95EC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53" y="4103491"/>
            <a:ext cx="4170381" cy="5622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9060E6-B41A-324A-9490-FD38F1E658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632" y="3310266"/>
            <a:ext cx="3852284" cy="5130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CAAD4D-1512-344B-B61C-8D8B34B085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423" y="3286710"/>
            <a:ext cx="4001525" cy="54099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F7E26EF-C290-7A41-9321-07DD0344D9B1}"/>
              </a:ext>
            </a:extLst>
          </p:cNvPr>
          <p:cNvSpPr txBox="1"/>
          <p:nvPr/>
        </p:nvSpPr>
        <p:spPr>
          <a:xfrm>
            <a:off x="4852554" y="2759680"/>
            <a:ext cx="3069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  <a:ea typeface="Baskerville" panose="02020502070401020303" pitchFamily="18" charset="0"/>
              </a:rPr>
              <a:t>Convolution instead of production!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5849F0-621F-9E4F-96D2-F0E9CFA2B874}"/>
              </a:ext>
            </a:extLst>
          </p:cNvPr>
          <p:cNvCxnSpPr>
            <a:cxnSpLocks/>
          </p:cNvCxnSpPr>
          <p:nvPr/>
        </p:nvCxnSpPr>
        <p:spPr bwMode="auto">
          <a:xfrm flipH="1">
            <a:off x="3761907" y="3045008"/>
            <a:ext cx="1322189" cy="35882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D82CAA2-29E0-0245-A511-7C62E6F341F2}"/>
              </a:ext>
            </a:extLst>
          </p:cNvPr>
          <p:cNvCxnSpPr>
            <a:cxnSpLocks/>
          </p:cNvCxnSpPr>
          <p:nvPr/>
        </p:nvCxnSpPr>
        <p:spPr bwMode="auto">
          <a:xfrm>
            <a:off x="7490702" y="3024231"/>
            <a:ext cx="581802" cy="35814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A64CECA-F769-4445-B0D7-3AA0151808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823" t="-13304"/>
          <a:stretch/>
        </p:blipFill>
        <p:spPr>
          <a:xfrm>
            <a:off x="2405093" y="4951713"/>
            <a:ext cx="2297245" cy="6069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EC1EAFC-986C-AD42-ABA9-1CD2A625E683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89881-83D9-3349-A2FE-C7469DB20F63}"/>
              </a:ext>
            </a:extLst>
          </p:cNvPr>
          <p:cNvSpPr txBox="1"/>
          <p:nvPr/>
        </p:nvSpPr>
        <p:spPr>
          <a:xfrm>
            <a:off x="4530876" y="3861146"/>
            <a:ext cx="1607182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“Pure” TMD term</a:t>
            </a:r>
            <a:endParaRPr kumimoji="1" lang="zh-CN" altLang="en-US" sz="14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4C8AA-5737-E44D-902E-A44999767165}"/>
              </a:ext>
            </a:extLst>
          </p:cNvPr>
          <p:cNvSpPr txBox="1"/>
          <p:nvPr/>
        </p:nvSpPr>
        <p:spPr>
          <a:xfrm>
            <a:off x="4621553" y="4741228"/>
            <a:ext cx="132192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“Pure” FF term</a:t>
            </a:r>
            <a:endParaRPr kumimoji="1" lang="zh-CN" altLang="en-US" sz="14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2BD6C-761D-1141-8111-08F3ADF8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24" grpId="0"/>
      <p:bldP spid="3" grpId="0"/>
      <p:bldP spid="55" grpId="0"/>
      <p:bldP spid="2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2DCF6800-E2AC-C949-83F6-BE8293E6977C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82DAF4-CAE5-7C4F-BC73-28E83462F5E3}"/>
              </a:ext>
            </a:extLst>
          </p:cNvPr>
          <p:cNvSpPr/>
          <p:nvPr/>
        </p:nvSpPr>
        <p:spPr>
          <a:xfrm>
            <a:off x="417767" y="991067"/>
            <a:ext cx="84282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Historically, we used the SIDIS w/ heavy nuclei to lean the Hadronization process in medium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879A7F-741B-7440-B4AB-F4AA00E69840}"/>
              </a:ext>
            </a:extLst>
          </p:cNvPr>
          <p:cNvSpPr/>
          <p:nvPr/>
        </p:nvSpPr>
        <p:spPr>
          <a:xfrm>
            <a:off x="248331" y="691599"/>
            <a:ext cx="3273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Hadronization Physics: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7F466-0C0B-1543-B0E1-E1A2BCA2199B}"/>
              </a:ext>
            </a:extLst>
          </p:cNvPr>
          <p:cNvSpPr/>
          <p:nvPr/>
        </p:nvSpPr>
        <p:spPr>
          <a:xfrm>
            <a:off x="3634488" y="1309157"/>
            <a:ext cx="4779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Study in Hadronization Physics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Color confinement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Parton energy loss in the medium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Modification of the fragmentation functions in the medium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Hadron/pre-hadron formation in the medium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BEE3C78-F7D0-5441-ACC3-8D5143CB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401" y="4834356"/>
            <a:ext cx="2085832" cy="193116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EC3B861-45F3-124E-8851-99B56DE5B09C}"/>
              </a:ext>
            </a:extLst>
          </p:cNvPr>
          <p:cNvSpPr/>
          <p:nvPr/>
        </p:nvSpPr>
        <p:spPr>
          <a:xfrm>
            <a:off x="857079" y="5382512"/>
            <a:ext cx="1943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dirty="0">
                <a:solidFill>
                  <a:srgbClr val="7030A0"/>
                </a:solidFill>
                <a:latin typeface="Baskerville" panose="02020502070401020303" pitchFamily="18" charset="0"/>
              </a:rPr>
              <a:t>P</a:t>
            </a:r>
            <a:r>
              <a:rPr kumimoji="1" lang="en-US" altLang="zh-CN" baseline="-25000" dirty="0">
                <a:solidFill>
                  <a:srgbClr val="7030A0"/>
                </a:solidFill>
                <a:latin typeface="Baskerville" panose="02020502070401020303" pitchFamily="18" charset="0"/>
              </a:rPr>
              <a:t>T</a:t>
            </a:r>
            <a:r>
              <a:rPr kumimoji="1" lang="en-US" altLang="zh-CN" dirty="0">
                <a:solidFill>
                  <a:srgbClr val="7030A0"/>
                </a:solidFill>
                <a:latin typeface="Baskerville" panose="02020502070401020303" pitchFamily="18" charset="0"/>
              </a:rPr>
              <a:t> broadening: </a:t>
            </a:r>
            <a:endParaRPr kumimoji="1" lang="zh-CN" altLang="en-US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F21CBA1-1052-3C45-AC05-A051C2AD4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632" y="2461952"/>
            <a:ext cx="3712973" cy="257573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BD269D4-4684-A14A-844E-38F27FB14E33}"/>
              </a:ext>
            </a:extLst>
          </p:cNvPr>
          <p:cNvSpPr txBox="1"/>
          <p:nvPr/>
        </p:nvSpPr>
        <p:spPr>
          <a:xfrm>
            <a:off x="6153589" y="2528008"/>
            <a:ext cx="10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u="sng" dirty="0">
                <a:solidFill>
                  <a:srgbClr val="7030A0"/>
                </a:solidFill>
              </a:rPr>
              <a:t>HERMES</a:t>
            </a:r>
            <a:endParaRPr kumimoji="1" lang="zh-CN" altLang="en-US" b="1" i="1" u="sng" dirty="0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CCCB68-C5D7-BF42-B128-62CAFE0B6F08}"/>
              </a:ext>
            </a:extLst>
          </p:cNvPr>
          <p:cNvSpPr txBox="1"/>
          <p:nvPr/>
        </p:nvSpPr>
        <p:spPr>
          <a:xfrm>
            <a:off x="6961110" y="6107783"/>
            <a:ext cx="10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u="sng" dirty="0">
                <a:solidFill>
                  <a:srgbClr val="7030A0"/>
                </a:solidFill>
              </a:rPr>
              <a:t>HERMES</a:t>
            </a:r>
            <a:endParaRPr kumimoji="1" lang="zh-CN" altLang="en-US" b="1" i="1" u="sng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D932F6-0B2C-8243-9C7F-8F98746E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22596-883C-614B-8A17-6DDC5253B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652" y="2547959"/>
            <a:ext cx="2502256" cy="20110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7EFF45-E47E-484C-B7A1-03BB35D440C8}"/>
              </a:ext>
            </a:extLst>
          </p:cNvPr>
          <p:cNvSpPr txBox="1"/>
          <p:nvPr/>
        </p:nvSpPr>
        <p:spPr>
          <a:xfrm>
            <a:off x="4124780" y="2639239"/>
            <a:ext cx="10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u="sng" dirty="0">
                <a:solidFill>
                  <a:srgbClr val="7030A0"/>
                </a:solidFill>
              </a:rPr>
              <a:t>CLAS6</a:t>
            </a:r>
            <a:endParaRPr kumimoji="1" lang="zh-CN" altLang="en-US" b="1" i="1" u="sng" dirty="0">
              <a:solidFill>
                <a:srgbClr val="7030A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12CF2A-FD0E-6741-8DB4-E7EA593B0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90" y="1280225"/>
            <a:ext cx="3334198" cy="25101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1046CF-9C76-3E4D-BA2E-9AC1D0089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553" y="4701131"/>
            <a:ext cx="2306305" cy="1709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B04CA-7D5B-F74A-9806-16574DF3B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049" y="5777370"/>
            <a:ext cx="2089603" cy="37382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DF3874F-85FC-1E4B-AC17-E593D501BB6B}"/>
              </a:ext>
            </a:extLst>
          </p:cNvPr>
          <p:cNvSpPr txBox="1"/>
          <p:nvPr/>
        </p:nvSpPr>
        <p:spPr>
          <a:xfrm>
            <a:off x="4269705" y="4719653"/>
            <a:ext cx="10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u="sng" dirty="0">
                <a:solidFill>
                  <a:srgbClr val="7030A0"/>
                </a:solidFill>
              </a:rPr>
              <a:t>CLAS6</a:t>
            </a:r>
            <a:endParaRPr kumimoji="1" lang="zh-CN" altLang="en-US" b="1" i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70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31" y="2657483"/>
            <a:ext cx="8846151" cy="519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91" y="1478527"/>
            <a:ext cx="8837492" cy="1189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685" y="1002281"/>
            <a:ext cx="7819616" cy="42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v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A list of approved CLAS12 experiments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(Run-Group B, D and E) </a:t>
            </a:r>
            <a:r>
              <a:rPr lang="en-US" sz="1600" dirty="0">
                <a:solidFill>
                  <a:srgbClr val="0070C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to study Hadronization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8565621" y="1501494"/>
            <a:ext cx="474133" cy="410774"/>
          </a:xfrm>
          <a:prstGeom prst="ellipse">
            <a:avLst/>
          </a:prstGeom>
          <a:noFill/>
          <a:ln w="19050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8546207" y="2695497"/>
            <a:ext cx="474133" cy="410774"/>
          </a:xfrm>
          <a:prstGeom prst="ellipse">
            <a:avLst/>
          </a:prstGeom>
          <a:noFill/>
          <a:ln w="19050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A7A056-2696-8E45-B8B3-0821AFD7C3B2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Future Hadronization Experiments in Hall-B: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1820BA-0CB4-DD4C-B5F0-C4589A545ADD}"/>
              </a:ext>
            </a:extLst>
          </p:cNvPr>
          <p:cNvSpPr/>
          <p:nvPr/>
        </p:nvSpPr>
        <p:spPr>
          <a:xfrm>
            <a:off x="592030" y="3226155"/>
            <a:ext cx="59346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Beam energy, E0 = 8.8 and 11 GeV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Targets:  H1, D2, C12, N14, Ar40, Fe56, Kr85, Sn119, Au197 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      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(~80 days for gas targets, 10 days for solid targets)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Hadrons: detecting all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pions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and kaons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Acceptance (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Gaps between six sectors)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: 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	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electrons: 6.5 &lt; theta &lt; 40 degrees, 0&lt; phi &lt; 360 *80% </a:t>
            </a:r>
          </a:p>
          <a:p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	 hadrons: 5.0 &lt; theta &lt; 40 degrees, 0&lt; phi &lt; 360 *80%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10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35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luminosity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  <a:sym typeface="Wingdings" pitchFamily="2" charset="2"/>
              </a:rPr>
              <a:t> Rates are good enough for 4D binning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3948892-0BD8-5046-B7D6-72713F18C8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5523" y="5337329"/>
          <a:ext cx="2731626" cy="641098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81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549">
                <a:tc>
                  <a:txBody>
                    <a:bodyPr/>
                    <a:lstStyle/>
                    <a:p>
                      <a:r>
                        <a:rPr lang="en-US" sz="1100" dirty="0"/>
                        <a:t>Rate (KHz)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pi+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pi-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K+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K-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49">
                <a:tc>
                  <a:txBody>
                    <a:bodyPr/>
                    <a:lstStyle/>
                    <a:p>
                      <a:r>
                        <a:rPr lang="en-US" sz="1100" dirty="0"/>
                        <a:t>C12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1.16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0.43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0.34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0.16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DDFA9B-F5AB-EA4C-9C62-B75D3BA76498}"/>
              </a:ext>
            </a:extLst>
          </p:cNvPr>
          <p:cNvSpPr txBox="1"/>
          <p:nvPr/>
        </p:nvSpPr>
        <p:spPr>
          <a:xfrm>
            <a:off x="592030" y="6003396"/>
            <a:ext cx="820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b="1" dirty="0">
                <a:solidFill>
                  <a:srgbClr val="FF0000"/>
                </a:solidFill>
                <a:latin typeface="Baskerville" panose="02020502070401020303" pitchFamily="18" charset="0"/>
              </a:rPr>
              <a:t>Perform a parallel analysis to extract 3D info of nuclei?</a:t>
            </a:r>
          </a:p>
          <a:p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       (a developing effort by H. </a:t>
            </a:r>
            <a:r>
              <a:rPr kumimoji="1" lang="en-US" altLang="zh-CN" sz="1600" dirty="0" err="1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Avakian</a:t>
            </a:r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, D. Dutta, D. Gaskell, K. </a:t>
            </a:r>
            <a:r>
              <a:rPr kumimoji="1" lang="en-US" altLang="zh-CN" sz="1600" dirty="0" err="1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Hafidi</a:t>
            </a:r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, Z. </a:t>
            </a:r>
            <a:r>
              <a:rPr kumimoji="1" lang="en-US" altLang="zh-CN" sz="1600" dirty="0" err="1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Meziani</a:t>
            </a:r>
            <a:r>
              <a:rPr kumimoji="1" lang="en-US" altLang="zh-CN" sz="1600" dirty="0">
                <a:solidFill>
                  <a:schemeClr val="accent4">
                    <a:lumMod val="50000"/>
                  </a:schemeClr>
                </a:solidFill>
                <a:latin typeface="Baskerville" panose="02020502070401020303" pitchFamily="18" charset="0"/>
              </a:rPr>
              <a:t>, Z. Ye) </a:t>
            </a:r>
          </a:p>
        </p:txBody>
      </p:sp>
      <p:pic>
        <p:nvPicPr>
          <p:cNvPr id="19" name="Picture 2" descr="ttps://www.jlab.org/Hall-B/clas12-web/sidebar/clas12-design.jpg">
            <a:extLst>
              <a:ext uri="{FF2B5EF4-FFF2-40B4-BE49-F238E27FC236}">
                <a16:creationId xmlns:a16="http://schemas.microsoft.com/office/drawing/2014/main" id="{0C499A60-BBA6-7544-A10C-95E9F70D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863" y="3373111"/>
            <a:ext cx="2330740" cy="23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6D1DBB5-7A26-FB46-B388-082ACB286222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5D4DA-F7CE-B64F-917B-AB882469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82066" y="983015"/>
            <a:ext cx="8128535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kern="0" dirty="0">
                <a:latin typeface="Comic Sans MS" panose="030F0702030302020204" pitchFamily="66" charset="0"/>
              </a:rPr>
              <a:t>CLAS12 Kinematic Coverage: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2FFA66-C565-094D-A0BC-C785C1642026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B2FCFC-F1C7-2E49-A0E1-43890BCB520E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03036C-0140-9540-A145-DBF27FDF8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2" y="1551822"/>
            <a:ext cx="4409252" cy="3168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791352-BAB6-C84E-9AEA-048A2DECF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58" y="3204438"/>
            <a:ext cx="4218918" cy="30316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C98F5-8B8C-3A49-970B-33A0BFA2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04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092"/>
            <a:ext cx="9144000" cy="5020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63319" y="1122708"/>
                <a:ext cx="1470594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mr-IN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</m:ctrlPr>
                        </m:sPrePr>
                        <m:sub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  <m:t> 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𝟏𝟐</m:t>
                          </m:r>
                        </m:sup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𝑪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Apple Chancery" charset="0"/>
                                  <a:cs typeface="Apple Chancery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𝒆</m:t>
                              </m:r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𝑿</m:t>
                          </m:r>
                        </m:e>
                      </m:sPre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Apple Chancery" charset="0"/>
                  <a:ea typeface="Apple Chancery" charset="0"/>
                  <a:cs typeface="Apple Chancery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319" y="1122708"/>
                <a:ext cx="1470594" cy="283219"/>
              </a:xfrm>
              <a:prstGeom prst="rect">
                <a:avLst/>
              </a:prstGeom>
              <a:blipFill>
                <a:blip r:embed="rId4"/>
                <a:stretch>
                  <a:fillRect t="-4167" r="-256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B8A34E-D9F5-C74A-82E2-BF418E5A73A1}"/>
              </a:ext>
            </a:extLst>
          </p:cNvPr>
          <p:cNvSpPr txBox="1">
            <a:spLocks/>
          </p:cNvSpPr>
          <p:nvPr/>
        </p:nvSpPr>
        <p:spPr bwMode="auto">
          <a:xfrm>
            <a:off x="482066" y="983015"/>
            <a:ext cx="8128535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kern="0" dirty="0">
                <a:latin typeface="Comic Sans MS" panose="030F0702030302020204" pitchFamily="66" charset="0"/>
              </a:rPr>
              <a:t>CLAS12 Projected Data Coverage and Statistical Accuracy: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D036D8-5116-8746-8630-A0781BD4F7EB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E0365A-F5EF-2A41-9EA6-E60DEED35A9D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1C53DE-3DC3-3E47-BF2A-D0C526EC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E81C-FA59-544D-B7B2-37F66607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334"/>
            <a:ext cx="9144000" cy="401223"/>
          </a:xfrm>
        </p:spPr>
        <p:txBody>
          <a:bodyPr/>
          <a:lstStyle/>
          <a:p>
            <a:pPr algn="ctr"/>
            <a:r>
              <a:rPr kumimoji="1" lang="en-US" altLang="zh-CN" sz="2800" dirty="0">
                <a:latin typeface="Cooper Black" panose="0208090404030B020404" pitchFamily="18" charset="77"/>
              </a:rPr>
              <a:t>Outline</a:t>
            </a:r>
            <a:endParaRPr kumimoji="1" lang="zh-CN" altLang="en-US" sz="2800" dirty="0">
              <a:latin typeface="Cooper Black" panose="0208090404030B0204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E526D-3BAA-054B-9FCC-DB54BB882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991" y="1249458"/>
            <a:ext cx="5275032" cy="406664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Baskerville Old Face" panose="02020602080505020303" pitchFamily="18" charset="77"/>
              </a:rPr>
              <a:t>Medium Effect In Inclusive DIS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Baskerville Old Face" panose="02020602080505020303" pitchFamily="18" charset="77"/>
              </a:rPr>
              <a:t>Medium Effect In SIDIS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000" dirty="0" err="1">
                <a:latin typeface="Baskerville Old Face" panose="02020602080505020303" pitchFamily="18" charset="77"/>
              </a:rPr>
              <a:t>pA</a:t>
            </a:r>
            <a:r>
              <a:rPr kumimoji="1" lang="en-US" altLang="zh-CN" sz="2000" dirty="0">
                <a:latin typeface="Baskerville Old Face" panose="02020602080505020303" pitchFamily="18" charset="77"/>
              </a:rPr>
              <a:t> Drell-Yan Process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Baskerville Old Face" panose="02020602080505020303" pitchFamily="18" charset="77"/>
              </a:rPr>
              <a:t>Summary</a:t>
            </a:r>
            <a:endParaRPr kumimoji="1" lang="zh-CN" altLang="en-US" sz="2000" dirty="0">
              <a:latin typeface="Baskerville Old Face" panose="02020602080505020303" pitchFamily="18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AB59A-7196-5C4F-91F0-7170514B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92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092"/>
            <a:ext cx="9144000" cy="5020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88033" y="1185873"/>
                <a:ext cx="1488228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mr-IN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</m:ctrlPr>
                        </m:sPrePr>
                        <m:sub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  <m:t> 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𝟏𝟐</m:t>
                          </m:r>
                        </m:sup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𝑪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Apple Chancery" charset="0"/>
                                  <a:cs typeface="Apple Chancery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𝒆</m:t>
                              </m:r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𝑿</m:t>
                          </m:r>
                        </m:e>
                      </m:sPre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Apple Chancery" charset="0"/>
                  <a:ea typeface="Apple Chancery" charset="0"/>
                  <a:cs typeface="Apple Chancery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33" y="1185873"/>
                <a:ext cx="1488228" cy="283219"/>
              </a:xfrm>
              <a:prstGeom prst="rect">
                <a:avLst/>
              </a:prstGeom>
              <a:blipFill>
                <a:blip r:embed="rId4"/>
                <a:stretch>
                  <a:fillRect t="-4167" r="-254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CCA89C-5905-1C4C-8B23-FE473BF1B205}"/>
              </a:ext>
            </a:extLst>
          </p:cNvPr>
          <p:cNvSpPr txBox="1">
            <a:spLocks/>
          </p:cNvSpPr>
          <p:nvPr/>
        </p:nvSpPr>
        <p:spPr bwMode="auto">
          <a:xfrm>
            <a:off x="482066" y="983015"/>
            <a:ext cx="8128535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kern="0" dirty="0">
                <a:latin typeface="Comic Sans MS" panose="030F0702030302020204" pitchFamily="66" charset="0"/>
              </a:rPr>
              <a:t>CLAS12 Projected Data Coverage and Statistical Accuracy: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0FE9A-E554-0047-84BA-78ECBA47CEFF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8571D-AAC8-F14F-B0FA-341E572AE39B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E9BBB-6286-0D4B-89B9-52B57A6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010365"/>
            <a:ext cx="899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4D-binning (Q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, x, z, P</a:t>
            </a:r>
            <a:r>
              <a:rPr lang="en-US" sz="1600" baseline="-250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T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)  in SIDIS for light and heavy nuclei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Study the A-dependence of PDF and PDF in medium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1FEE5-7BBF-FF4A-98F5-E51D0E6FC4E6}"/>
              </a:ext>
            </a:extLst>
          </p:cNvPr>
          <p:cNvSpPr txBox="1"/>
          <p:nvPr/>
        </p:nvSpPr>
        <p:spPr>
          <a:xfrm>
            <a:off x="4535131" y="6166995"/>
            <a:ext cx="3178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N Chang, et. al. PRC92, 055207 (2015)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6C8BE-A4B0-DE4B-B12D-A5FAC7F377EB}"/>
              </a:ext>
            </a:extLst>
          </p:cNvPr>
          <p:cNvSpPr txBox="1"/>
          <p:nvPr/>
        </p:nvSpPr>
        <p:spPr>
          <a:xfrm>
            <a:off x="977611" y="2377240"/>
            <a:ext cx="289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Study Medium effect of FF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AE2710-1C1C-014E-8AE5-275BE0ED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98" y="2676400"/>
            <a:ext cx="3041374" cy="4023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9EB1D7-CA6D-194D-B763-7E682791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77240"/>
            <a:ext cx="3117568" cy="3875539"/>
          </a:xfrm>
          <a:prstGeom prst="rect">
            <a:avLst/>
          </a:prstGeom>
        </p:spPr>
      </p:pic>
      <p:sp>
        <p:nvSpPr>
          <p:cNvPr id="17" name="Curved Right Arrow 16">
            <a:extLst>
              <a:ext uri="{FF2B5EF4-FFF2-40B4-BE49-F238E27FC236}">
                <a16:creationId xmlns:a16="http://schemas.microsoft.com/office/drawing/2014/main" id="{498C4F2B-30BC-484E-B3A5-C2653133C6C8}"/>
              </a:ext>
            </a:extLst>
          </p:cNvPr>
          <p:cNvSpPr/>
          <p:nvPr/>
        </p:nvSpPr>
        <p:spPr bwMode="auto">
          <a:xfrm>
            <a:off x="518589" y="1764012"/>
            <a:ext cx="418166" cy="868081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5D0FE4-2A78-6046-A23E-46FDABE8817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7672" y="1596542"/>
            <a:ext cx="3500618" cy="6265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AC4288-D58D-444C-B335-8C78C12C2D7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6037" y="1605025"/>
            <a:ext cx="4650128" cy="6326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3C82620-BCC7-2C45-88C7-DBE5E95528AA}"/>
              </a:ext>
            </a:extLst>
          </p:cNvPr>
          <p:cNvSpPr/>
          <p:nvPr/>
        </p:nvSpPr>
        <p:spPr>
          <a:xfrm>
            <a:off x="4531800" y="6430198"/>
            <a:ext cx="4774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Times" pitchFamily="2" charset="0"/>
              </a:rPr>
              <a:t>W. Deng and X.-N Wang PRC 81, 024902 (2010)</a:t>
            </a:r>
            <a:endParaRPr lang="en-US" sz="1200" dirty="0">
              <a:solidFill>
                <a:schemeClr val="accent4">
                  <a:lumMod val="50000"/>
                </a:schemeClr>
              </a:solidFill>
              <a:effectLst/>
              <a:latin typeface="Time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54B728-AEEE-6B48-8561-7E6F76358EB3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50A9E-8F1E-1D4D-8A0D-A2EBC4A87BEE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906E-6FAA-6748-8515-AA0E085D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D693129-5636-DA4B-A144-5A06FACE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55" y="3937619"/>
            <a:ext cx="2192386" cy="202981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DBB61AC-25CE-D44D-9493-64FEE2E280AE}"/>
              </a:ext>
            </a:extLst>
          </p:cNvPr>
          <p:cNvSpPr txBox="1"/>
          <p:nvPr/>
        </p:nvSpPr>
        <p:spPr>
          <a:xfrm>
            <a:off x="4289886" y="4404795"/>
            <a:ext cx="101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i="1" u="sng" dirty="0">
                <a:solidFill>
                  <a:srgbClr val="7030A0"/>
                </a:solidFill>
              </a:rPr>
              <a:t>HERMES</a:t>
            </a:r>
            <a:endParaRPr kumimoji="1" lang="zh-CN" altLang="en-US" sz="1400" b="1" i="1" u="sng" dirty="0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D3D54B-2E51-B442-9BAC-9F25B0E23138}"/>
              </a:ext>
            </a:extLst>
          </p:cNvPr>
          <p:cNvSpPr txBox="1"/>
          <p:nvPr/>
        </p:nvSpPr>
        <p:spPr>
          <a:xfrm>
            <a:off x="4242784" y="4111789"/>
            <a:ext cx="1369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  <a:r>
              <a:rPr kumimoji="1" lang="en-US" altLang="zh-CN" sz="1400" baseline="-25000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kumimoji="1" lang="en-US" altLang="zh-CN" sz="1400" baseline="-250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broadening</a:t>
            </a:r>
            <a:endParaRPr kumimoji="1" lang="zh-CN" altLang="en-US" sz="14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C91DB2-3AF9-324B-9923-CC64A4D6FDF0}"/>
              </a:ext>
            </a:extLst>
          </p:cNvPr>
          <p:cNvGrpSpPr/>
          <p:nvPr/>
        </p:nvGrpSpPr>
        <p:grpSpPr>
          <a:xfrm>
            <a:off x="756868" y="3951359"/>
            <a:ext cx="2179870" cy="1711406"/>
            <a:chOff x="6008204" y="1005796"/>
            <a:chExt cx="2818802" cy="21708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F042B0F-4AD6-FB49-8662-0A044D1C4DE8}"/>
                </a:ext>
              </a:extLst>
            </p:cNvPr>
            <p:cNvGrpSpPr/>
            <p:nvPr/>
          </p:nvGrpSpPr>
          <p:grpSpPr>
            <a:xfrm>
              <a:off x="6008204" y="1005796"/>
              <a:ext cx="2678595" cy="2170813"/>
              <a:chOff x="5895901" y="1010943"/>
              <a:chExt cx="2904068" cy="2170813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110FAE-2A19-1845-8C36-F8B180EDC59B}"/>
                  </a:ext>
                </a:extLst>
              </p:cNvPr>
              <p:cNvSpPr/>
              <p:nvPr/>
            </p:nvSpPr>
            <p:spPr bwMode="auto">
              <a:xfrm>
                <a:off x="5895901" y="1186721"/>
                <a:ext cx="2904068" cy="1995035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D57BEFC-FE4F-474C-821C-2BD622751D36}"/>
                  </a:ext>
                </a:extLst>
              </p:cNvPr>
              <p:cNvCxnSpPr/>
              <p:nvPr/>
            </p:nvCxnSpPr>
            <p:spPr bwMode="auto">
              <a:xfrm flipH="1" flipV="1">
                <a:off x="6496707" y="1316327"/>
                <a:ext cx="7126" cy="1378209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0E49AC0-0D2C-6B44-BF4A-4283320CDAB1}"/>
                  </a:ext>
                </a:extLst>
              </p:cNvPr>
              <p:cNvCxnSpPr/>
              <p:nvPr/>
            </p:nvCxnSpPr>
            <p:spPr bwMode="auto">
              <a:xfrm flipV="1">
                <a:off x="6509209" y="2660850"/>
                <a:ext cx="2146187" cy="5855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16EC9FE-AFFC-A144-A40E-5A7A3D5C842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393423" y="1610192"/>
                    <a:ext cx="1635291" cy="43679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  <m:t>h</m:t>
                              </m:r>
                              <m: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  <m:t>(</m:t>
                          </m:r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Microsoft Sans Serif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16EC9FE-AFFC-A144-A40E-5A7A3D5C84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393423" y="1610192"/>
                    <a:ext cx="1635291" cy="43679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8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Curved Connector 60">
                <a:extLst>
                  <a:ext uri="{FF2B5EF4-FFF2-40B4-BE49-F238E27FC236}">
                    <a16:creationId xmlns:a16="http://schemas.microsoft.com/office/drawing/2014/main" id="{04A1D3FF-D8AE-6041-9B3E-E2F85E6AC909}"/>
                  </a:ext>
                </a:extLst>
              </p:cNvPr>
              <p:cNvCxnSpPr/>
              <p:nvPr/>
            </p:nvCxnSpPr>
            <p:spPr bwMode="auto">
              <a:xfrm rot="16200000" flipH="1">
                <a:off x="6513969" y="1806166"/>
                <a:ext cx="18107" cy="9054"/>
              </a:xfrm>
              <a:prstGeom prst="curvedConnector3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C8CD48B-F6CA-834E-A59D-513A8C17710B}"/>
                  </a:ext>
                </a:extLst>
              </p:cNvPr>
              <p:cNvCxnSpPr/>
              <p:nvPr/>
            </p:nvCxnSpPr>
            <p:spPr bwMode="auto">
              <a:xfrm flipV="1">
                <a:off x="6663073" y="1525550"/>
                <a:ext cx="1571054" cy="1025886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FC7768E-2599-F649-9D9B-79E29CA203A5}"/>
                    </a:ext>
                  </a:extLst>
                </p:cNvPr>
                <p:cNvSpPr/>
                <p:nvPr/>
              </p:nvSpPr>
              <p:spPr>
                <a:xfrm>
                  <a:off x="8249963" y="2644027"/>
                  <a:ext cx="4824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9963" y="2644027"/>
                  <a:ext cx="48244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01647A-C380-BB45-9BB7-399373854AA3}"/>
                </a:ext>
              </a:extLst>
            </p:cNvPr>
            <p:cNvCxnSpPr/>
            <p:nvPr/>
          </p:nvCxnSpPr>
          <p:spPr bwMode="auto">
            <a:xfrm flipV="1">
              <a:off x="6782155" y="2213645"/>
              <a:ext cx="1617847" cy="62447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C92D57F-36E7-0A45-BA87-20BCE5206B1A}"/>
                </a:ext>
              </a:extLst>
            </p:cNvPr>
            <p:cNvCxnSpPr/>
            <p:nvPr/>
          </p:nvCxnSpPr>
          <p:spPr bwMode="auto">
            <a:xfrm flipV="1">
              <a:off x="6782155" y="1858523"/>
              <a:ext cx="1487734" cy="87030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E48402E-7C72-0941-BCB9-AC4FB52B94D1}"/>
                    </a:ext>
                  </a:extLst>
                </p:cNvPr>
                <p:cNvSpPr/>
                <p:nvPr/>
              </p:nvSpPr>
              <p:spPr>
                <a:xfrm>
                  <a:off x="8067997" y="1150717"/>
                  <a:ext cx="4854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5" name="Rectangle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7997" y="1150717"/>
                  <a:ext cx="48545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2D75806-9B10-9349-AA7B-BDDF9F5EAAB7}"/>
                    </a:ext>
                  </a:extLst>
                </p:cNvPr>
                <p:cNvSpPr/>
                <p:nvPr/>
              </p:nvSpPr>
              <p:spPr>
                <a:xfrm>
                  <a:off x="8237166" y="1594005"/>
                  <a:ext cx="4907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6" name="Rectangle 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166" y="1594005"/>
                  <a:ext cx="490775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CE9C54AE-FA3C-7C4D-88B7-5CAA1E263D0E}"/>
                    </a:ext>
                  </a:extLst>
                </p:cNvPr>
                <p:cNvSpPr/>
                <p:nvPr/>
              </p:nvSpPr>
              <p:spPr>
                <a:xfrm>
                  <a:off x="8336231" y="1945475"/>
                  <a:ext cx="4907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Rectangle 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6231" y="1945475"/>
                  <a:ext cx="49077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266487E-CAF5-894A-B938-6255E2AF7A2C}"/>
              </a:ext>
            </a:extLst>
          </p:cNvPr>
          <p:cNvSpPr txBox="1"/>
          <p:nvPr/>
        </p:nvSpPr>
        <p:spPr>
          <a:xfrm>
            <a:off x="1345445" y="4203147"/>
            <a:ext cx="987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FF0000"/>
                </a:solidFill>
              </a:rPr>
              <a:t>DEMO-ONLY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6CE572A-D6C9-5E4F-9ED5-8B62E1005BDE}"/>
                  </a:ext>
                </a:extLst>
              </p:cNvPr>
              <p:cNvSpPr/>
              <p:nvPr/>
            </p:nvSpPr>
            <p:spPr>
              <a:xfrm>
                <a:off x="963360" y="5297173"/>
                <a:ext cx="4824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Microsoft Sans Serif" charset="0"/>
                              <a:cs typeface="Microsoft Sans Serif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Microsoft Sans Serif" charset="0"/>
                              <a:cs typeface="Microsoft Sans Serif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6CE572A-D6C9-5E4F-9ED5-8B62E1005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60" y="5297173"/>
                <a:ext cx="4824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24C3C2D-8699-314A-A4F5-70BFB8941505}"/>
              </a:ext>
            </a:extLst>
          </p:cNvPr>
          <p:cNvCxnSpPr/>
          <p:nvPr/>
        </p:nvCxnSpPr>
        <p:spPr bwMode="auto">
          <a:xfrm flipH="1">
            <a:off x="878788" y="5128734"/>
            <a:ext cx="471106" cy="39548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54D0176D-33B6-B04E-B0E8-EE7C6ADD78C4}"/>
              </a:ext>
            </a:extLst>
          </p:cNvPr>
          <p:cNvSpPr txBox="1"/>
          <p:nvPr/>
        </p:nvSpPr>
        <p:spPr>
          <a:xfrm>
            <a:off x="1037760" y="5748193"/>
            <a:ext cx="1931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 ratio in 2D?</a:t>
            </a:r>
            <a:endParaRPr kumimoji="1" lang="zh-CN" altLang="en-US" sz="14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A4169-6457-7149-8819-864EBFE668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3444" y="4033760"/>
            <a:ext cx="2433995" cy="1765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0D313-EA51-C248-A76D-6B4A124E7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6048" y="2500127"/>
            <a:ext cx="2123879" cy="1533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83D10-8920-D941-9457-13703D1939E3}"/>
              </a:ext>
            </a:extLst>
          </p:cNvPr>
          <p:cNvSpPr txBox="1"/>
          <p:nvPr/>
        </p:nvSpPr>
        <p:spPr>
          <a:xfrm>
            <a:off x="459696" y="2626000"/>
            <a:ext cx="5199119" cy="116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Look at the </a:t>
            </a:r>
            <a:r>
              <a:rPr kumimoji="1"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p</a:t>
            </a:r>
            <a:r>
              <a:rPr kumimoji="1" lang="en-US" altLang="zh-CN" sz="1600" baseline="-250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T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 dependence (not just broadening)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55B5C9-AE01-074D-8243-F625CA5D8DB1}"/>
              </a:ext>
            </a:extLst>
          </p:cNvPr>
          <p:cNvSpPr/>
          <p:nvPr/>
        </p:nvSpPr>
        <p:spPr>
          <a:xfrm>
            <a:off x="18193" y="2738812"/>
            <a:ext cx="5292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A comprehensive way to study nuclear-effect in QCD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47EA22E-761A-6B48-951F-1B9A1E017F08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8169D2-991E-714D-A458-B1C103D0D649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ED124-C165-EB42-ABAE-A5EA23E9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6DFF7-8510-DB48-9491-A92ABE00D5B0}"/>
              </a:ext>
            </a:extLst>
          </p:cNvPr>
          <p:cNvSpPr txBox="1"/>
          <p:nvPr/>
        </p:nvSpPr>
        <p:spPr>
          <a:xfrm>
            <a:off x="7059818" y="3408883"/>
            <a:ext cx="1097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 slope</a:t>
            </a:r>
            <a:endParaRPr kumimoji="1" lang="zh-CN" altLang="en-US" sz="14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A675D6-8AEE-6F4F-9B47-682BFFCA9604}"/>
              </a:ext>
            </a:extLst>
          </p:cNvPr>
          <p:cNvSpPr/>
          <p:nvPr/>
        </p:nvSpPr>
        <p:spPr>
          <a:xfrm>
            <a:off x="0" y="1010365"/>
            <a:ext cx="899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4D-binning (Q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, x, z, P</a:t>
            </a:r>
            <a:r>
              <a:rPr lang="en-US" sz="1600" baseline="-250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T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)  in SIDIS for light and heavy nuclei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Study the A-dependence of PDF and PDF in medium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2A56009-0BFD-594A-84F3-9D6483F3A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7672" y="1596542"/>
            <a:ext cx="3500618" cy="62653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155C2EA-620B-BD42-B7C6-8FAB2FBB876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6037" y="1605025"/>
            <a:ext cx="4650128" cy="63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4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97556" y="1074865"/>
            <a:ext cx="693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buFont typeface="Wingdings" pitchFamily="2" charset="2"/>
              <a:buChar char="v"/>
            </a:pPr>
            <a:r>
              <a:rPr lang="en-US" sz="1600" kern="0" dirty="0">
                <a:solidFill>
                  <a:srgbClr val="0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Possible to extraction of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k</a:t>
            </a:r>
            <a:r>
              <a:rPr lang="en-US" sz="1600" b="1" i="1" baseline="-25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⏊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  and p</a:t>
            </a:r>
            <a:r>
              <a:rPr lang="en-US" sz="1600" b="1" i="1" baseline="-25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⏊</a:t>
            </a:r>
            <a:r>
              <a:rPr lang="en-US" sz="1600" kern="0" dirty="0">
                <a:solidFill>
                  <a:srgbClr val="0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0006" y="1102679"/>
                <a:ext cx="9093994" cy="1043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n-US" dirty="0">
                    <a:solidFill>
                      <a:srgbClr val="7030A0"/>
                    </a:solidFill>
                    <a:ea typeface="Microsoft Sans Serif" charset="0"/>
                    <a:cs typeface="Microsoft Sans Serif" charset="0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7030A0"/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T</m:t>
                        </m:r>
                      </m:sub>
                    </m:sSub>
                    <m:r>
                      <a:rPr lang="en-US" b="0" i="0">
                        <a:solidFill>
                          <a:srgbClr val="7030A0"/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a:rPr lang="en-US" b="0" i="0">
                            <a:solidFill>
                              <a:srgbClr val="7030A0"/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b="0" i="0">
                        <a:solidFill>
                          <a:srgbClr val="7030A0"/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h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k</m:t>
                            </m:r>
                          </m:e>
                        </m:acc>
                      </m:e>
                      <m:sub>
                        <m:r>
                          <a:rPr lang="en-US" b="0" i="0">
                            <a:solidFill>
                              <a:srgbClr val="7030A0"/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O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(</m:t>
                    </m:r>
                    <m:f>
                      <m:fPr>
                        <m:ctrlPr>
                          <a:rPr lang="mr-IN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mr-IN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Q</m:t>
                            </m:r>
                          </m:e>
                          <m:sup>
                            <m: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,  </a:t>
                </a: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not 100% correct in full QCD but roughly hold (see Andrea’s talk)</a:t>
                </a:r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panose="02020502070401020303" pitchFamily="18" charset="0"/>
                  <a:ea typeface="Baskerville" panose="02020502070401020303" pitchFamily="18" charset="0"/>
                  <a:cs typeface="Baskerville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" y="1102679"/>
                <a:ext cx="9093994" cy="1043299"/>
              </a:xfrm>
              <a:prstGeom prst="rect">
                <a:avLst/>
              </a:prstGeom>
              <a:blipFill>
                <a:blip r:embed="rId3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7556" y="4527609"/>
                <a:ext cx="6223100" cy="118686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By comparing the distributions of extracted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Microsoft Sans Serif" charset="0"/>
                        <a:cs typeface="Microsoft Sans Serif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k</m:t>
                            </m:r>
                          </m:e>
                        </m:acc>
                      </m:e>
                      <m:sub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in different nuclei:</a:t>
                </a:r>
              </a:p>
              <a:p>
                <a:pPr marL="742950" lvl="1" indent="-285750">
                  <a:buFont typeface="Courier New" charset="0"/>
                  <a:buChar char="o"/>
                </a:pPr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k</m:t>
                            </m:r>
                          </m:e>
                        </m:acc>
                      </m:e>
                      <m:sub>
                        <m:r>
                          <a:rPr lang="en-US" sz="16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 , 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does the quark shrink or enlarge when A is larger? </a:t>
                </a:r>
              </a:p>
              <a:p>
                <a:pPr marL="742950" lvl="1" indent="-285750">
                  <a:buFont typeface="Courier New" charset="0"/>
                  <a:buChar char="o"/>
                </a:pPr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a:rPr lang="en-US" sz="16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, does the quark shrink or enlarge after it is struck out?</a:t>
                </a:r>
              </a:p>
              <a:p>
                <a:pPr marL="742950" lvl="1" indent="-285750">
                  <a:buFont typeface="Courier New" charset="0"/>
                  <a:buChar char="o"/>
                </a:pPr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Is the Gaussian Ansatz hold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Microsoft Sans Serif" charset="0"/>
                        <a:cs typeface="Microsoft Sans Serif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k</m:t>
                            </m:r>
                          </m:e>
                        </m:acc>
                      </m:e>
                      <m:sub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  <m:r>
                      <a: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Microsoft Sans Serif" charset="0"/>
                        <a:cs typeface="Microsoft Sans Serif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 in all nuclei?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56" y="4527609"/>
                <a:ext cx="6223100" cy="1186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630249" y="2355955"/>
            <a:ext cx="2575527" cy="1824025"/>
            <a:chOff x="1219522" y="4398265"/>
            <a:chExt cx="2904068" cy="2013151"/>
          </a:xfrm>
        </p:grpSpPr>
        <p:grpSp>
          <p:nvGrpSpPr>
            <p:cNvPr id="54" name="Group 53"/>
            <p:cNvGrpSpPr/>
            <p:nvPr/>
          </p:nvGrpSpPr>
          <p:grpSpPr>
            <a:xfrm>
              <a:off x="1219522" y="4398265"/>
              <a:ext cx="2904068" cy="2013151"/>
              <a:chOff x="5895901" y="1186721"/>
              <a:chExt cx="2904068" cy="2013151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5895901" y="1186721"/>
                <a:ext cx="2904068" cy="20131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 bwMode="auto">
              <a:xfrm flipH="1" flipV="1">
                <a:off x="6369287" y="1291869"/>
                <a:ext cx="9054" cy="1538671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6369287" y="2830541"/>
                <a:ext cx="2249612" cy="21409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5895901" y="1186722"/>
                    <a:ext cx="482440" cy="4029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Microsoft Sans Serif" charset="0"/>
                                      <a:cs typeface="Microsoft Sans Serif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Microsoft Sans Serif" charset="0"/>
                                      <a:cs typeface="Microsoft Sans Serif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𝑇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5901" y="1186722"/>
                    <a:ext cx="482440" cy="40293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/>
                  <p:cNvSpPr/>
                  <p:nvPr/>
                </p:nvSpPr>
                <p:spPr>
                  <a:xfrm>
                    <a:off x="8373173" y="2830540"/>
                    <a:ext cx="394277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h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73173" y="2830540"/>
                    <a:ext cx="394277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9" name="Curved Connector 68"/>
              <p:cNvCxnSpPr/>
              <p:nvPr/>
            </p:nvCxnSpPr>
            <p:spPr bwMode="auto">
              <a:xfrm rot="16200000" flipH="1">
                <a:off x="6513969" y="1806166"/>
                <a:ext cx="18107" cy="9054"/>
              </a:xfrm>
              <a:prstGeom prst="curvedConnector3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 flipV="1">
                <a:off x="6869221" y="1659952"/>
                <a:ext cx="1402518" cy="57596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 flipH="1">
                <a:off x="6421596" y="2246768"/>
                <a:ext cx="430131" cy="163256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/>
                  <p:cNvSpPr/>
                  <p:nvPr/>
                </p:nvSpPr>
                <p:spPr>
                  <a:xfrm>
                    <a:off x="5972734" y="2225358"/>
                    <a:ext cx="4866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Microsoft Sans Serif" charset="0"/>
                                      <a:cs typeface="Microsoft Sans Serif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Microsoft Sans Serif" charset="0"/>
                                      <a:cs typeface="Microsoft Sans Serif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8" name="Rectangle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4" y="2225358"/>
                    <a:ext cx="486672" cy="36933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t="-16393" r="-21519" b="-49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Straight Connector 80"/>
              <p:cNvCxnSpPr/>
              <p:nvPr/>
            </p:nvCxnSpPr>
            <p:spPr bwMode="auto">
              <a:xfrm>
                <a:off x="6421596" y="2410024"/>
                <a:ext cx="1803026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 flipV="1">
                <a:off x="8224622" y="1689276"/>
                <a:ext cx="0" cy="70690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/>
                  <p:cNvSpPr/>
                  <p:nvPr/>
                </p:nvSpPr>
                <p:spPr>
                  <a:xfrm>
                    <a:off x="7440369" y="1985874"/>
                    <a:ext cx="492378" cy="41030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Microsoft Sans Serif" charset="0"/>
                                      <a:cs typeface="Microsoft Sans Serif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Microsoft Sans Serif" charset="0"/>
                                      <a:cs typeface="Microsoft Sans Serif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0" name="Rectangle 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40369" y="1985874"/>
                    <a:ext cx="492378" cy="41030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7" name="Arc 86"/>
              <p:cNvSpPr/>
              <p:nvPr/>
            </p:nvSpPr>
            <p:spPr bwMode="auto">
              <a:xfrm rot="2392650">
                <a:off x="6870399" y="2014007"/>
                <a:ext cx="568793" cy="446258"/>
              </a:xfrm>
              <a:prstGeom prst="arc">
                <a:avLst/>
              </a:prstGeom>
              <a:ln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1897722" y="4606403"/>
              <a:ext cx="1242641" cy="305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solidFill>
                    <a:srgbClr val="FF0000"/>
                  </a:solidFill>
                </a:rPr>
                <a:t>DEMO-ONLY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F176CF-8D46-BB4B-A450-4388B0D9C324}"/>
              </a:ext>
            </a:extLst>
          </p:cNvPr>
          <p:cNvGrpSpPr/>
          <p:nvPr/>
        </p:nvGrpSpPr>
        <p:grpSpPr>
          <a:xfrm>
            <a:off x="6974014" y="4511881"/>
            <a:ext cx="1656979" cy="1391607"/>
            <a:chOff x="1215470" y="4398265"/>
            <a:chExt cx="2908120" cy="2034501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10521CE-424E-E149-9DD3-3363C0914CB5}"/>
                </a:ext>
              </a:extLst>
            </p:cNvPr>
            <p:cNvGrpSpPr/>
            <p:nvPr/>
          </p:nvGrpSpPr>
          <p:grpSpPr>
            <a:xfrm>
              <a:off x="1219522" y="4398265"/>
              <a:ext cx="2904068" cy="2034501"/>
              <a:chOff x="5895901" y="1186721"/>
              <a:chExt cx="2904068" cy="2034501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0419991-2685-724C-A91B-35F3C7DF5B13}"/>
                  </a:ext>
                </a:extLst>
              </p:cNvPr>
              <p:cNvSpPr/>
              <p:nvPr/>
            </p:nvSpPr>
            <p:spPr bwMode="auto">
              <a:xfrm>
                <a:off x="5895901" y="1186721"/>
                <a:ext cx="2904068" cy="201315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D8502272-A152-5A45-9A0F-B453157EF48B}"/>
                  </a:ext>
                </a:extLst>
              </p:cNvPr>
              <p:cNvCxnSpPr/>
              <p:nvPr/>
            </p:nvCxnSpPr>
            <p:spPr bwMode="auto">
              <a:xfrm flipH="1" flipV="1">
                <a:off x="7445196" y="1569189"/>
                <a:ext cx="2" cy="1215719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3C67EFE2-42D0-D54C-85F4-0944979E848E}"/>
                  </a:ext>
                </a:extLst>
              </p:cNvPr>
              <p:cNvCxnSpPr/>
              <p:nvPr/>
            </p:nvCxnSpPr>
            <p:spPr bwMode="auto">
              <a:xfrm>
                <a:off x="6372367" y="2758998"/>
                <a:ext cx="2249612" cy="21409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9" name="Curved Connector 98">
                <a:extLst>
                  <a:ext uri="{FF2B5EF4-FFF2-40B4-BE49-F238E27FC236}">
                    <a16:creationId xmlns:a16="http://schemas.microsoft.com/office/drawing/2014/main" id="{9E8E7189-63B7-6C47-B9CD-854D1D7D7F35}"/>
                  </a:ext>
                </a:extLst>
              </p:cNvPr>
              <p:cNvCxnSpPr/>
              <p:nvPr/>
            </p:nvCxnSpPr>
            <p:spPr bwMode="auto">
              <a:xfrm rot="16200000" flipH="1">
                <a:off x="6513969" y="1806166"/>
                <a:ext cx="18107" cy="9054"/>
              </a:xfrm>
              <a:prstGeom prst="curvedConnector3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7C1E31C4-BA4F-6C46-AC59-197EF2A1DC5F}"/>
                      </a:ext>
                    </a:extLst>
                  </p:cNvPr>
                  <p:cNvSpPr/>
                  <p:nvPr/>
                </p:nvSpPr>
                <p:spPr>
                  <a:xfrm>
                    <a:off x="8253609" y="2803142"/>
                    <a:ext cx="464787" cy="38246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1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Microsoft Sans Serif" charset="0"/>
                                      <a:cs typeface="Microsoft Sans Serif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1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Microsoft Sans Serif" charset="0"/>
                                      <a:cs typeface="Microsoft Sans Serif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⊥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 xmlns="">
              <p:sp>
                <p:nvSpPr>
                  <p:cNvPr id="123" name="Rectangle 1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53609" y="2803142"/>
                    <a:ext cx="464787" cy="382468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t="-9302" r="-46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5458979-85A7-D640-AB42-D6FF046A2535}"/>
                      </a:ext>
                    </a:extLst>
                  </p:cNvPr>
                  <p:cNvSpPr/>
                  <p:nvPr/>
                </p:nvSpPr>
                <p:spPr>
                  <a:xfrm>
                    <a:off x="7657853" y="2776321"/>
                    <a:ext cx="858645" cy="44490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icrosoft Sans Serif" charset="0"/>
                                    <a:cs typeface="Microsoft Sans Serif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  <a:ea typeface="Microsoft Sans Serif" charset="0"/>
                                    <a:cs typeface="Microsoft Sans Serif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⊥</m:t>
                            </m:r>
                          </m:sub>
                        </m:sSub>
                      </m:oMath>
                    </a14:m>
                    <a:r>
                      <a:rPr lang="en-US" sz="1200" dirty="0"/>
                      <a:t>or</a:t>
                    </a:r>
                  </a:p>
                </p:txBody>
              </p:sp>
            </mc:Choice>
            <mc:Fallback xmlns="">
              <p:sp>
                <p:nvSpPr>
                  <p:cNvPr id="126" name="Rectangle 1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7853" y="2776321"/>
                    <a:ext cx="858645" cy="444901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r="-1250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FB838E7-8D70-424E-9AE8-3A2BEA781E19}"/>
                </a:ext>
              </a:extLst>
            </p:cNvPr>
            <p:cNvSpPr txBox="1"/>
            <p:nvPr/>
          </p:nvSpPr>
          <p:spPr>
            <a:xfrm>
              <a:off x="1215470" y="4398265"/>
              <a:ext cx="1851675" cy="382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u="sng" dirty="0">
                  <a:solidFill>
                    <a:srgbClr val="FF0000"/>
                  </a:solidFill>
                </a:rPr>
                <a:t>DEMO-ONLY</a:t>
              </a:r>
            </a:p>
          </p:txBody>
        </p:sp>
      </p:grpSp>
      <p:sp>
        <p:nvSpPr>
          <p:cNvPr id="102" name="Freeform 101">
            <a:extLst>
              <a:ext uri="{FF2B5EF4-FFF2-40B4-BE49-F238E27FC236}">
                <a16:creationId xmlns:a16="http://schemas.microsoft.com/office/drawing/2014/main" id="{FF360DEF-7A74-9040-82BD-3328E5526EF3}"/>
              </a:ext>
            </a:extLst>
          </p:cNvPr>
          <p:cNvSpPr/>
          <p:nvPr/>
        </p:nvSpPr>
        <p:spPr bwMode="auto">
          <a:xfrm>
            <a:off x="7372737" y="4980519"/>
            <a:ext cx="964406" cy="579897"/>
          </a:xfrm>
          <a:custGeom>
            <a:avLst/>
            <a:gdLst>
              <a:gd name="connsiteX0" fmla="*/ 0 w 964406"/>
              <a:gd name="connsiteY0" fmla="*/ 572516 h 579897"/>
              <a:gd name="connsiteX1" fmla="*/ 100012 w 964406"/>
              <a:gd name="connsiteY1" fmla="*/ 551085 h 579897"/>
              <a:gd name="connsiteX2" fmla="*/ 142875 w 964406"/>
              <a:gd name="connsiteY2" fmla="*/ 522510 h 579897"/>
              <a:gd name="connsiteX3" fmla="*/ 242887 w 964406"/>
              <a:gd name="connsiteY3" fmla="*/ 379635 h 579897"/>
              <a:gd name="connsiteX4" fmla="*/ 278606 w 964406"/>
              <a:gd name="connsiteY4" fmla="*/ 293910 h 579897"/>
              <a:gd name="connsiteX5" fmla="*/ 292893 w 964406"/>
              <a:gd name="connsiteY5" fmla="*/ 272479 h 579897"/>
              <a:gd name="connsiteX6" fmla="*/ 307181 w 964406"/>
              <a:gd name="connsiteY6" fmla="*/ 229616 h 579897"/>
              <a:gd name="connsiteX7" fmla="*/ 321468 w 964406"/>
              <a:gd name="connsiteY7" fmla="*/ 208185 h 579897"/>
              <a:gd name="connsiteX8" fmla="*/ 335756 w 964406"/>
              <a:gd name="connsiteY8" fmla="*/ 165322 h 579897"/>
              <a:gd name="connsiteX9" fmla="*/ 342900 w 964406"/>
              <a:gd name="connsiteY9" fmla="*/ 143891 h 579897"/>
              <a:gd name="connsiteX10" fmla="*/ 371475 w 964406"/>
              <a:gd name="connsiteY10" fmla="*/ 101029 h 579897"/>
              <a:gd name="connsiteX11" fmla="*/ 385762 w 964406"/>
              <a:gd name="connsiteY11" fmla="*/ 79597 h 579897"/>
              <a:gd name="connsiteX12" fmla="*/ 414337 w 964406"/>
              <a:gd name="connsiteY12" fmla="*/ 36735 h 579897"/>
              <a:gd name="connsiteX13" fmla="*/ 421481 w 964406"/>
              <a:gd name="connsiteY13" fmla="*/ 15304 h 579897"/>
              <a:gd name="connsiteX14" fmla="*/ 500062 w 964406"/>
              <a:gd name="connsiteY14" fmla="*/ 8160 h 579897"/>
              <a:gd name="connsiteX15" fmla="*/ 542925 w 964406"/>
              <a:gd name="connsiteY15" fmla="*/ 29591 h 579897"/>
              <a:gd name="connsiteX16" fmla="*/ 578643 w 964406"/>
              <a:gd name="connsiteY16" fmla="*/ 65310 h 579897"/>
              <a:gd name="connsiteX17" fmla="*/ 628650 w 964406"/>
              <a:gd name="connsiteY17" fmla="*/ 129604 h 579897"/>
              <a:gd name="connsiteX18" fmla="*/ 642937 w 964406"/>
              <a:gd name="connsiteY18" fmla="*/ 172466 h 579897"/>
              <a:gd name="connsiteX19" fmla="*/ 650081 w 964406"/>
              <a:gd name="connsiteY19" fmla="*/ 193897 h 579897"/>
              <a:gd name="connsiteX20" fmla="*/ 664368 w 964406"/>
              <a:gd name="connsiteY20" fmla="*/ 215329 h 579897"/>
              <a:gd name="connsiteX21" fmla="*/ 671512 w 964406"/>
              <a:gd name="connsiteY21" fmla="*/ 251047 h 579897"/>
              <a:gd name="connsiteX22" fmla="*/ 678656 w 964406"/>
              <a:gd name="connsiteY22" fmla="*/ 272479 h 579897"/>
              <a:gd name="connsiteX23" fmla="*/ 700087 w 964406"/>
              <a:gd name="connsiteY23" fmla="*/ 351060 h 579897"/>
              <a:gd name="connsiteX24" fmla="*/ 707231 w 964406"/>
              <a:gd name="connsiteY24" fmla="*/ 372491 h 579897"/>
              <a:gd name="connsiteX25" fmla="*/ 714375 w 964406"/>
              <a:gd name="connsiteY25" fmla="*/ 393922 h 579897"/>
              <a:gd name="connsiteX26" fmla="*/ 735806 w 964406"/>
              <a:gd name="connsiteY26" fmla="*/ 415354 h 579897"/>
              <a:gd name="connsiteX27" fmla="*/ 785812 w 964406"/>
              <a:gd name="connsiteY27" fmla="*/ 472504 h 579897"/>
              <a:gd name="connsiteX28" fmla="*/ 821531 w 964406"/>
              <a:gd name="connsiteY28" fmla="*/ 501079 h 579897"/>
              <a:gd name="connsiteX29" fmla="*/ 885825 w 964406"/>
              <a:gd name="connsiteY29" fmla="*/ 536797 h 579897"/>
              <a:gd name="connsiteX30" fmla="*/ 907256 w 964406"/>
              <a:gd name="connsiteY30" fmla="*/ 551085 h 579897"/>
              <a:gd name="connsiteX31" fmla="*/ 921543 w 964406"/>
              <a:gd name="connsiteY31" fmla="*/ 572516 h 579897"/>
              <a:gd name="connsiteX32" fmla="*/ 964406 w 964406"/>
              <a:gd name="connsiteY32" fmla="*/ 579660 h 57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4406" h="579897">
                <a:moveTo>
                  <a:pt x="0" y="572516"/>
                </a:moveTo>
                <a:cubicBezTo>
                  <a:pt x="24181" y="569493"/>
                  <a:pt x="76522" y="566745"/>
                  <a:pt x="100012" y="551085"/>
                </a:cubicBezTo>
                <a:lnTo>
                  <a:pt x="142875" y="522510"/>
                </a:lnTo>
                <a:cubicBezTo>
                  <a:pt x="228201" y="398399"/>
                  <a:pt x="193715" y="445199"/>
                  <a:pt x="242887" y="379635"/>
                </a:cubicBezTo>
                <a:cubicBezTo>
                  <a:pt x="252158" y="342554"/>
                  <a:pt x="252233" y="333470"/>
                  <a:pt x="278606" y="293910"/>
                </a:cubicBezTo>
                <a:cubicBezTo>
                  <a:pt x="283368" y="286766"/>
                  <a:pt x="289406" y="280325"/>
                  <a:pt x="292893" y="272479"/>
                </a:cubicBezTo>
                <a:cubicBezTo>
                  <a:pt x="299010" y="258716"/>
                  <a:pt x="298827" y="242147"/>
                  <a:pt x="307181" y="229616"/>
                </a:cubicBezTo>
                <a:cubicBezTo>
                  <a:pt x="311943" y="222472"/>
                  <a:pt x="317981" y="216031"/>
                  <a:pt x="321468" y="208185"/>
                </a:cubicBezTo>
                <a:cubicBezTo>
                  <a:pt x="327585" y="194422"/>
                  <a:pt x="330993" y="179610"/>
                  <a:pt x="335756" y="165322"/>
                </a:cubicBezTo>
                <a:cubicBezTo>
                  <a:pt x="338137" y="158178"/>
                  <a:pt x="338723" y="150156"/>
                  <a:pt x="342900" y="143891"/>
                </a:cubicBezTo>
                <a:lnTo>
                  <a:pt x="371475" y="101029"/>
                </a:lnTo>
                <a:cubicBezTo>
                  <a:pt x="376238" y="93885"/>
                  <a:pt x="383047" y="87742"/>
                  <a:pt x="385762" y="79597"/>
                </a:cubicBezTo>
                <a:cubicBezTo>
                  <a:pt x="396101" y="48582"/>
                  <a:pt x="387581" y="63491"/>
                  <a:pt x="414337" y="36735"/>
                </a:cubicBezTo>
                <a:cubicBezTo>
                  <a:pt x="416718" y="29591"/>
                  <a:pt x="416777" y="21184"/>
                  <a:pt x="421481" y="15304"/>
                </a:cubicBezTo>
                <a:cubicBezTo>
                  <a:pt x="443018" y="-11617"/>
                  <a:pt x="469874" y="4386"/>
                  <a:pt x="500062" y="8160"/>
                </a:cubicBezTo>
                <a:cubicBezTo>
                  <a:pt x="517491" y="13970"/>
                  <a:pt x="529078" y="15744"/>
                  <a:pt x="542925" y="29591"/>
                </a:cubicBezTo>
                <a:cubicBezTo>
                  <a:pt x="590557" y="77222"/>
                  <a:pt x="521485" y="27203"/>
                  <a:pt x="578643" y="65310"/>
                </a:cubicBezTo>
                <a:cubicBezTo>
                  <a:pt x="612822" y="116578"/>
                  <a:pt x="595076" y="96030"/>
                  <a:pt x="628650" y="129604"/>
                </a:cubicBezTo>
                <a:lnTo>
                  <a:pt x="642937" y="172466"/>
                </a:lnTo>
                <a:cubicBezTo>
                  <a:pt x="645318" y="179610"/>
                  <a:pt x="645904" y="187631"/>
                  <a:pt x="650081" y="193897"/>
                </a:cubicBezTo>
                <a:lnTo>
                  <a:pt x="664368" y="215329"/>
                </a:lnTo>
                <a:cubicBezTo>
                  <a:pt x="666749" y="227235"/>
                  <a:pt x="668567" y="239268"/>
                  <a:pt x="671512" y="251047"/>
                </a:cubicBezTo>
                <a:cubicBezTo>
                  <a:pt x="673338" y="258353"/>
                  <a:pt x="676830" y="265173"/>
                  <a:pt x="678656" y="272479"/>
                </a:cubicBezTo>
                <a:cubicBezTo>
                  <a:pt x="698851" y="353255"/>
                  <a:pt x="669437" y="259107"/>
                  <a:pt x="700087" y="351060"/>
                </a:cubicBezTo>
                <a:lnTo>
                  <a:pt x="707231" y="372491"/>
                </a:lnTo>
                <a:cubicBezTo>
                  <a:pt x="709612" y="379635"/>
                  <a:pt x="709051" y="388597"/>
                  <a:pt x="714375" y="393922"/>
                </a:cubicBezTo>
                <a:cubicBezTo>
                  <a:pt x="721519" y="401066"/>
                  <a:pt x="729603" y="407379"/>
                  <a:pt x="735806" y="415354"/>
                </a:cubicBezTo>
                <a:cubicBezTo>
                  <a:pt x="780682" y="473053"/>
                  <a:pt x="744324" y="444844"/>
                  <a:pt x="785812" y="472504"/>
                </a:cubicBezTo>
                <a:cubicBezTo>
                  <a:pt x="812212" y="512103"/>
                  <a:pt x="784995" y="480781"/>
                  <a:pt x="821531" y="501079"/>
                </a:cubicBezTo>
                <a:cubicBezTo>
                  <a:pt x="895216" y="542016"/>
                  <a:pt x="837333" y="520635"/>
                  <a:pt x="885825" y="536797"/>
                </a:cubicBezTo>
                <a:cubicBezTo>
                  <a:pt x="892969" y="541560"/>
                  <a:pt x="901185" y="545014"/>
                  <a:pt x="907256" y="551085"/>
                </a:cubicBezTo>
                <a:cubicBezTo>
                  <a:pt x="913327" y="557156"/>
                  <a:pt x="914839" y="567153"/>
                  <a:pt x="921543" y="572516"/>
                </a:cubicBezTo>
                <a:cubicBezTo>
                  <a:pt x="933297" y="581919"/>
                  <a:pt x="951055" y="579660"/>
                  <a:pt x="964406" y="57966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D70A0F-E97F-7C42-B40E-B05CA8408271}"/>
                  </a:ext>
                </a:extLst>
              </p:cNvPr>
              <p:cNvSpPr/>
              <p:nvPr/>
            </p:nvSpPr>
            <p:spPr>
              <a:xfrm>
                <a:off x="2733879" y="3270722"/>
                <a:ext cx="6268287" cy="831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Extrapolation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  <a:sym typeface="Wingdings"/>
                  </a:rPr>
                  <a:t>0 to extract the 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The slope gives the </a:t>
                </a:r>
                <a:r>
                  <a:rPr lang="en-US" sz="1600" dirty="0">
                    <a:solidFill>
                      <a:srgbClr val="FF0000"/>
                    </a:solidFill>
                    <a:latin typeface="Baskerville" charset="0"/>
                    <a:ea typeface="Baskerville" charset="0"/>
                    <a:cs typeface="Baskerville" charset="0"/>
                  </a:rPr>
                  <a:t>(“relative”) 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Microsoft Sans Serif" charset="0"/>
                            <a:cs typeface="Microsoft Sans Serif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Sans Serif" charset="0"/>
                                <a:cs typeface="Microsoft Sans Serif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Microsoft Sans Serif" charset="0"/>
                                <a:cs typeface="Microsoft Sans Serif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Microsoft Sans Serif" charset="0"/>
                            <a:cs typeface="Microsoft Sans Serif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D70A0F-E97F-7C42-B40E-B05CA8408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879" y="3270722"/>
                <a:ext cx="6268287" cy="831253"/>
              </a:xfrm>
              <a:prstGeom prst="rect">
                <a:avLst/>
              </a:prstGeom>
              <a:blipFill>
                <a:blip r:embed="rId22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8C25910-3DE2-194E-A1CC-43FE2BBAD2F7}"/>
              </a:ext>
            </a:extLst>
          </p:cNvPr>
          <p:cNvSpPr/>
          <p:nvPr/>
        </p:nvSpPr>
        <p:spPr>
          <a:xfrm>
            <a:off x="88702" y="5850472"/>
            <a:ext cx="7770373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Extract relative change of 3D TMD/FF in nuclei from this technique? 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65BB9C2-500F-0243-AE1F-BA72714A9593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574ECD-62C8-ED4E-A63B-BCA54769C3C8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5CA12E-AF4B-9947-94C1-5C5364C934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46477" y="1088432"/>
            <a:ext cx="2377393" cy="22305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6F24FC6-AECE-9B45-A74B-B15A27FBAB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34441" y="1448322"/>
            <a:ext cx="1633740" cy="2895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09369B-111C-3542-8600-FEE24021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2" grpId="0" animBg="1"/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F7B3173-440D-E441-8E77-241AF6C44CB3}"/>
              </a:ext>
            </a:extLst>
          </p:cNvPr>
          <p:cNvSpPr txBox="1"/>
          <p:nvPr/>
        </p:nvSpPr>
        <p:spPr>
          <a:xfrm>
            <a:off x="314048" y="1069256"/>
            <a:ext cx="834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The unpolarized SIDIS cross section w/ additional azimuthal dependence: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D1C7E-F398-9D48-AABE-BDA45347C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839" y="2957083"/>
            <a:ext cx="2616847" cy="477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27CD5-C4BB-A348-9268-2D7D6F1C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72" y="2668437"/>
            <a:ext cx="3086166" cy="4037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EBAE7-EBDA-3F45-BDF1-F1A8FD3EA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343" y="3669886"/>
            <a:ext cx="3640305" cy="91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781165-AECC-5946-99D2-4C7EE6D46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04" y="4989632"/>
            <a:ext cx="3066533" cy="7244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7DD6CC1-112D-EF4C-9908-0D1335CE5CC3}"/>
              </a:ext>
            </a:extLst>
          </p:cNvPr>
          <p:cNvSpPr/>
          <p:nvPr/>
        </p:nvSpPr>
        <p:spPr>
          <a:xfrm>
            <a:off x="1509140" y="6117053"/>
            <a:ext cx="37888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" pitchFamily="2" charset="0"/>
              </a:rPr>
              <a:t>Gao, Liang, Wang RPC 81, 065211 (2010)</a:t>
            </a:r>
            <a:endParaRPr lang="en-US" sz="1400" dirty="0">
              <a:solidFill>
                <a:schemeClr val="accent4">
                  <a:lumMod val="50000"/>
                </a:schemeClr>
              </a:solidFill>
              <a:effectLst/>
              <a:latin typeface="Time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1AF304-48FA-D94A-83A8-31E7976A90B9}"/>
              </a:ext>
            </a:extLst>
          </p:cNvPr>
          <p:cNvSpPr txBox="1"/>
          <p:nvPr/>
        </p:nvSpPr>
        <p:spPr>
          <a:xfrm>
            <a:off x="314048" y="4151155"/>
            <a:ext cx="1013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7030A0"/>
                </a:solidFill>
              </a:rPr>
              <a:t>Twsist-3</a:t>
            </a:r>
            <a:endParaRPr kumimoji="1" lang="zh-CN" altLang="en-US" sz="1600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40F03B-7924-5847-B255-0DC9FBE6C1C9}"/>
              </a:ext>
            </a:extLst>
          </p:cNvPr>
          <p:cNvSpPr txBox="1"/>
          <p:nvPr/>
        </p:nvSpPr>
        <p:spPr>
          <a:xfrm>
            <a:off x="3531151" y="4672448"/>
            <a:ext cx="96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p</a:t>
            </a:r>
            <a:r>
              <a:rPr kumimoji="1" lang="en-US" altLang="zh-CN" sz="1400" baseline="-250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T</a:t>
            </a:r>
            <a:r>
              <a:rPr kumimoji="1" lang="en-US" altLang="zh-CN" sz="14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width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E26FBB-07E9-974D-9042-AD0CB710E1A2}"/>
              </a:ext>
            </a:extLst>
          </p:cNvPr>
          <p:cNvCxnSpPr/>
          <p:nvPr/>
        </p:nvCxnSpPr>
        <p:spPr bwMode="auto">
          <a:xfrm flipH="1">
            <a:off x="3021496" y="4883193"/>
            <a:ext cx="516834" cy="2162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B28B5C-6949-D34E-A4A7-64BC2B430121}"/>
              </a:ext>
            </a:extLst>
          </p:cNvPr>
          <p:cNvCxnSpPr>
            <a:cxnSpLocks/>
            <a:stCxn id="28" idx="2"/>
          </p:cNvCxnSpPr>
          <p:nvPr/>
        </p:nvCxnSpPr>
        <p:spPr bwMode="auto">
          <a:xfrm flipH="1">
            <a:off x="3581237" y="4980225"/>
            <a:ext cx="433619" cy="2162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02F31F7-A929-4546-833D-A1CAE616403E}"/>
              </a:ext>
            </a:extLst>
          </p:cNvPr>
          <p:cNvSpPr txBox="1"/>
          <p:nvPr/>
        </p:nvSpPr>
        <p:spPr>
          <a:xfrm>
            <a:off x="2942358" y="5836111"/>
            <a:ext cx="1277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broadening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96F02C2-E6DD-EF47-B511-D4BFA5883A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17303" y="5638703"/>
            <a:ext cx="154307" cy="19740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3D754F-E71C-674E-94B1-187E0C485E05}"/>
                  </a:ext>
                </a:extLst>
              </p:cNvPr>
              <p:cNvSpPr txBox="1"/>
              <p:nvPr/>
            </p:nvSpPr>
            <p:spPr>
              <a:xfrm>
                <a:off x="619340" y="2527627"/>
                <a:ext cx="34889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400" dirty="0">
                    <a:solidFill>
                      <a:schemeClr val="accent1">
                        <a:lumMod val="50000"/>
                      </a:schemeClr>
                    </a:solidFill>
                    <a:latin typeface="Baskerville" charset="0"/>
                    <a:ea typeface="Baskerville" charset="0"/>
                  </a:rPr>
                  <a:t>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CN" sz="14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400" i="1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altLang="zh-CN" sz="1400" dirty="0">
                    <a:solidFill>
                      <a:schemeClr val="accent1">
                        <a:lumMod val="50000"/>
                      </a:schemeClr>
                    </a:solidFill>
                    <a:latin typeface="Baskerville" charset="0"/>
                    <a:ea typeface="Baskerville" charset="0"/>
                  </a:rPr>
                  <a:t> azimuthal dependence term:</a:t>
                </a:r>
                <a:endPara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Baskerville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3D754F-E71C-674E-94B1-187E0C485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40" y="2527627"/>
                <a:ext cx="3488997" cy="307777"/>
              </a:xfrm>
              <a:prstGeom prst="rect">
                <a:avLst/>
              </a:prstGeom>
              <a:blipFill>
                <a:blip r:embed="rId7"/>
                <a:stretch>
                  <a:fillRect l="-364" r="-181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918C116F-4D84-9E41-895E-EA33051C4307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73D3C1-64E9-BC4F-9B87-5015AF0F5C06}"/>
              </a:ext>
            </a:extLst>
          </p:cNvPr>
          <p:cNvSpPr/>
          <p:nvPr/>
        </p:nvSpPr>
        <p:spPr>
          <a:xfrm>
            <a:off x="248331" y="691599"/>
            <a:ext cx="2952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TMDs?: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CBF9F-09AE-B646-BC04-1C9EAF7B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F44595-48FA-9243-A669-D2575437D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390" y="1934000"/>
            <a:ext cx="3883649" cy="6322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41F1D1-1624-954E-87E9-D71E19E6474E}"/>
              </a:ext>
            </a:extLst>
          </p:cNvPr>
          <p:cNvSpPr txBox="1"/>
          <p:nvPr/>
        </p:nvSpPr>
        <p:spPr>
          <a:xfrm>
            <a:off x="667300" y="2086732"/>
            <a:ext cx="3929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If we consider the Boer-Mulder Term (very small):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7C1BED-7B2B-9545-A3BD-28CBC43B1FD4}"/>
              </a:ext>
            </a:extLst>
          </p:cNvPr>
          <p:cNvSpPr txBox="1"/>
          <p:nvPr/>
        </p:nvSpPr>
        <p:spPr>
          <a:xfrm>
            <a:off x="6534478" y="1911167"/>
            <a:ext cx="959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Cahn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6CC90-0B3B-5944-A041-5B3ED26D7F84}"/>
              </a:ext>
            </a:extLst>
          </p:cNvPr>
          <p:cNvSpPr txBox="1"/>
          <p:nvPr/>
        </p:nvSpPr>
        <p:spPr>
          <a:xfrm>
            <a:off x="7294096" y="1923440"/>
            <a:ext cx="120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Boer-Mulder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85DF43-B4F9-5944-AAE2-512878F19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587" y="1433812"/>
            <a:ext cx="7114994" cy="5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5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F7B3173-440D-E441-8E77-241AF6C44CB3}"/>
              </a:ext>
            </a:extLst>
          </p:cNvPr>
          <p:cNvSpPr txBox="1"/>
          <p:nvPr/>
        </p:nvSpPr>
        <p:spPr>
          <a:xfrm>
            <a:off x="314048" y="1069256"/>
            <a:ext cx="834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The unpolarized SIDIS cross section w/ additional azimuthal dependence: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4216FA-3F0F-B34B-ACDE-7CCF591F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87" y="1433812"/>
            <a:ext cx="7114994" cy="5355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F98670-D6DD-074F-A650-B54C107DED7C}"/>
              </a:ext>
            </a:extLst>
          </p:cNvPr>
          <p:cNvSpPr txBox="1"/>
          <p:nvPr/>
        </p:nvSpPr>
        <p:spPr>
          <a:xfrm>
            <a:off x="667300" y="2086732"/>
            <a:ext cx="3929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If we consider the Boer-Mulder Term (very small):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FE0B48-83BD-DC45-8903-604A5D47E452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378004-C15D-6541-835A-A9572B6F3850}"/>
              </a:ext>
            </a:extLst>
          </p:cNvPr>
          <p:cNvSpPr/>
          <p:nvPr/>
        </p:nvSpPr>
        <p:spPr>
          <a:xfrm>
            <a:off x="248331" y="691599"/>
            <a:ext cx="2952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TMDs?: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D859DB-12C0-5949-ACB9-2EE6D05F4B4E}"/>
                  </a:ext>
                </a:extLst>
              </p:cNvPr>
              <p:cNvSpPr/>
              <p:nvPr/>
            </p:nvSpPr>
            <p:spPr>
              <a:xfrm>
                <a:off x="1380574" y="3171276"/>
                <a:ext cx="6230666" cy="3845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𝑈𝑈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func>
                            <m:funcPr>
                              <m:ctrlPr>
                                <a:rPr lang="en-US" altLang="zh-CN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𝑧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altLang="zh-CN" sz="1400" b="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sz="14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0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sz="1400" b="0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solidFill>
                                                <a:schemeClr val="bg2">
                                                  <a:lumMod val="1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400" b="0" i="1">
                                              <a:solidFill>
                                                <a:schemeClr val="bg2">
                                                  <a:lumMod val="1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b="0" i="1">
                                              <a:solidFill>
                                                <a:schemeClr val="bg2">
                                                  <a:lumMod val="1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𝑈𝑈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sub>
                      </m:sSub>
                      <m:r>
                        <a:rPr lang="en-US" altLang="zh-CN" sz="1400" b="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altLang="zh-CN" sz="140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14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1,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CN" sz="14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altLang="zh-CN" sz="1400" b="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⊗</m:t>
                      </m:r>
                      <m:sSubSup>
                        <m:sSubSupPr>
                          <m:ctrlPr>
                            <a:rPr lang="en-US" altLang="zh-CN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CN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D859DB-12C0-5949-ACB9-2EE6D05F4B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4" y="3171276"/>
                <a:ext cx="6230666" cy="384592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29B25B-DFB2-2B49-8DF8-07C118CD3C70}"/>
                  </a:ext>
                </a:extLst>
              </p:cNvPr>
              <p:cNvSpPr txBox="1"/>
              <p:nvPr/>
            </p:nvSpPr>
            <p:spPr>
              <a:xfrm>
                <a:off x="323015" y="2794765"/>
                <a:ext cx="88030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CN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16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dependence module gives the BM convoluted by Collins Fragmentations: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29B25B-DFB2-2B49-8DF8-07C118CD3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15" y="2794765"/>
                <a:ext cx="8803010" cy="338554"/>
              </a:xfrm>
              <a:prstGeom prst="rect">
                <a:avLst/>
              </a:prstGeom>
              <a:blipFill>
                <a:blip r:embed="rId5"/>
                <a:stretch>
                  <a:fillRect l="-144" t="-3571"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FC0F0E8-0835-D84B-AAF0-E15629B71EC1}"/>
              </a:ext>
            </a:extLst>
          </p:cNvPr>
          <p:cNvSpPr txBox="1"/>
          <p:nvPr/>
        </p:nvSpPr>
        <p:spPr>
          <a:xfrm>
            <a:off x="314048" y="3767609"/>
            <a:ext cx="8811977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In principle, we can  study the medium effects of BM-TMD and Collins-FF at the same time!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644CD-5371-CD4D-9103-7313D369DB53}"/>
              </a:ext>
            </a:extLst>
          </p:cNvPr>
          <p:cNvSpPr txBox="1"/>
          <p:nvPr/>
        </p:nvSpPr>
        <p:spPr>
          <a:xfrm>
            <a:off x="987138" y="4293940"/>
            <a:ext cx="7296313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Comic Sans MS" panose="030F0902030302020204" pitchFamily="66" charset="0"/>
                <a:ea typeface="Baskerville" charset="0"/>
              </a:rPr>
              <a:t>Very difficult! </a:t>
            </a:r>
            <a:r>
              <a:rPr lang="en-US" altLang="zh-CN" sz="1600" dirty="0">
                <a:solidFill>
                  <a:srgbClr val="FF0000"/>
                </a:solidFill>
                <a:latin typeface="Baskerville" charset="0"/>
                <a:ea typeface="Baskerville" charset="0"/>
                <a:sym typeface="Wingdings" pitchFamily="2" charset="2"/>
              </a:rPr>
              <a:t> Boer-Mulder is tiny; Cahn effect couples; radiative corrections … </a:t>
            </a:r>
            <a:endParaRPr lang="zh-CN" altLang="en-US" sz="1600" dirty="0">
              <a:solidFill>
                <a:srgbClr val="FF0000"/>
              </a:solidFill>
              <a:latin typeface="Baskerville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C94B4-FB87-504C-B798-B8013F483D71}"/>
              </a:ext>
            </a:extLst>
          </p:cNvPr>
          <p:cNvSpPr txBox="1"/>
          <p:nvPr/>
        </p:nvSpPr>
        <p:spPr>
          <a:xfrm>
            <a:off x="335463" y="5044078"/>
            <a:ext cx="8680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Polarized nuclear targets (up to Li7) could be used to study other nuclear TMD </a:t>
            </a:r>
            <a:r>
              <a:rPr kumimoji="1" lang="en-US" altLang="zh-CN" sz="16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  <a:sym typeface="Wingdings" pitchFamily="2" charset="2"/>
              </a:rPr>
              <a:t> Dilution is a pain!</a:t>
            </a:r>
            <a:endParaRPr kumimoji="1" lang="zh-CN" altLang="en-US" sz="1600" dirty="0">
              <a:solidFill>
                <a:srgbClr val="FF0000"/>
              </a:solidFill>
              <a:latin typeface="Baskerville" panose="02020502070401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F7D36-0C21-2640-8FB0-A81353A175B5}"/>
              </a:ext>
            </a:extLst>
          </p:cNvPr>
          <p:cNvSpPr txBox="1"/>
          <p:nvPr/>
        </p:nvSpPr>
        <p:spPr>
          <a:xfrm>
            <a:off x="335463" y="5496894"/>
            <a:ext cx="8680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Directly probe the orbital angular momentum due to TMDs mixing in nuclei?</a:t>
            </a:r>
            <a:endParaRPr kumimoji="1" lang="zh-CN" altLang="en-US" sz="1600" dirty="0">
              <a:solidFill>
                <a:srgbClr val="FF0000"/>
              </a:solidFill>
              <a:latin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B4331-113E-8E46-A2ED-230E4DA25098}"/>
              </a:ext>
            </a:extLst>
          </p:cNvPr>
          <p:cNvSpPr/>
          <p:nvPr/>
        </p:nvSpPr>
        <p:spPr>
          <a:xfrm>
            <a:off x="838767" y="5731650"/>
            <a:ext cx="5583447" cy="30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(Y.V.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Kovchegov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, M.D. Sievert, Nuclear Physics B 903 (2016) 164–203)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54EA0-9AA5-AF45-807E-8AED65E2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3525E6-D1FA-084A-8F45-D2D02ABF5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390" y="1934000"/>
            <a:ext cx="3883649" cy="6322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B69EA1-07AC-CC4D-B7E1-159EB07874B6}"/>
              </a:ext>
            </a:extLst>
          </p:cNvPr>
          <p:cNvSpPr txBox="1"/>
          <p:nvPr/>
        </p:nvSpPr>
        <p:spPr>
          <a:xfrm>
            <a:off x="6534478" y="1911167"/>
            <a:ext cx="959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Cahn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1172F-5625-8846-B7A5-F2D6A544A353}"/>
              </a:ext>
            </a:extLst>
          </p:cNvPr>
          <p:cNvSpPr txBox="1"/>
          <p:nvPr/>
        </p:nvSpPr>
        <p:spPr>
          <a:xfrm>
            <a:off x="7294096" y="1923440"/>
            <a:ext cx="120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Boer-Mulder</a:t>
            </a:r>
          </a:p>
        </p:txBody>
      </p:sp>
    </p:spTree>
    <p:extLst>
      <p:ext uri="{BB962C8B-B14F-4D97-AF65-F5344CB8AC3E}">
        <p14:creationId xmlns:p14="http://schemas.microsoft.com/office/powerpoint/2010/main" val="279575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3" grpId="0"/>
      <p:bldP spid="2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574945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 err="1">
                <a:latin typeface="Baskerville" charset="0"/>
                <a:ea typeface="Baskerville" charset="0"/>
              </a:rPr>
              <a:t>pA</a:t>
            </a:r>
            <a:r>
              <a:rPr lang="en-US" altLang="zh-CN" sz="3600" dirty="0">
                <a:latin typeface="Baskerville" charset="0"/>
                <a:ea typeface="Baskerville" charset="0"/>
              </a:rPr>
              <a:t> Drell-Yan Process</a:t>
            </a:r>
            <a:endParaRPr lang="en-US" sz="3600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11" name="Picture 4" descr="https://upload.wikimedia.org/wikipedia/commons/9/97/Drell_Yan.jpg">
            <a:extLst>
              <a:ext uri="{FF2B5EF4-FFF2-40B4-BE49-F238E27FC236}">
                <a16:creationId xmlns:a16="http://schemas.microsoft.com/office/drawing/2014/main" id="{BB9F5C9C-60EB-8F4A-9AC2-D76841EB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7" y="1994819"/>
            <a:ext cx="2295356" cy="218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C0D32-4153-F84A-91D8-88E09303F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79" y="1994819"/>
            <a:ext cx="3470322" cy="19240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A029A-910A-A545-AFBF-2575DA79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086" y="726701"/>
            <a:ext cx="7173466" cy="37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Study Medium Effect of Sea-Quark PDF: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5A89E64-D7B6-0146-A556-890CFF49FA2C}"/>
              </a:ext>
            </a:extLst>
          </p:cNvPr>
          <p:cNvSpPr txBox="1">
            <a:spLocks/>
          </p:cNvSpPr>
          <p:nvPr/>
        </p:nvSpPr>
        <p:spPr bwMode="auto">
          <a:xfrm>
            <a:off x="457200" y="105786"/>
            <a:ext cx="82296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 err="1">
                <a:latin typeface="Cooper Black" charset="0"/>
                <a:ea typeface="Cooper Black" charset="0"/>
                <a:cs typeface="Cooper Black" charset="0"/>
              </a:rPr>
              <a:t>pA</a:t>
            </a:r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 Drell-Yan Process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DA5A21-E373-8341-BD5A-80DDC96A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564" y="1825999"/>
            <a:ext cx="2924946" cy="1970728"/>
          </a:xfrm>
          <a:prstGeom prst="rect">
            <a:avLst/>
          </a:prstGeom>
        </p:spPr>
      </p:pic>
      <p:pic>
        <p:nvPicPr>
          <p:cNvPr id="25" name="Picture 2" descr="mage result for seaquest fermilab">
            <a:extLst>
              <a:ext uri="{FF2B5EF4-FFF2-40B4-BE49-F238E27FC236}">
                <a16:creationId xmlns:a16="http://schemas.microsoft.com/office/drawing/2014/main" id="{6D2811F5-ADD9-F142-9D04-273837CB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38" y="3482738"/>
            <a:ext cx="1193409" cy="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4A38CE-9E5E-B948-B24B-664B0441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411" y="1880124"/>
            <a:ext cx="4517843" cy="5677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C1F70F-074F-F54F-9373-94A1C81C205D}"/>
              </a:ext>
            </a:extLst>
          </p:cNvPr>
          <p:cNvSpPr txBox="1"/>
          <p:nvPr/>
        </p:nvSpPr>
        <p:spPr>
          <a:xfrm>
            <a:off x="627546" y="1018926"/>
            <a:ext cx="8936583" cy="79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charset="2"/>
              <a:buChar char="v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 DY </a:t>
            </a:r>
            <a:r>
              <a:rPr lang="en-US" sz="1600" dirty="0">
                <a:solidFill>
                  <a:srgbClr val="00000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 Old Face" charset="0"/>
              </a:rPr>
              <a:t>get access to the </a:t>
            </a:r>
            <a:r>
              <a:rPr lang="en-US" sz="1600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 Old Face" charset="0"/>
              </a:rPr>
              <a:t>initial-state </a:t>
            </a:r>
            <a:r>
              <a:rPr lang="en-US" sz="1600" dirty="0">
                <a:solidFill>
                  <a:srgbClr val="00000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 Old Face" charset="0"/>
              </a:rPr>
              <a:t>information of </a:t>
            </a:r>
            <a:r>
              <a:rPr lang="en-US" sz="1600" dirty="0">
                <a:solidFill>
                  <a:srgbClr val="0070C0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 Old Face" charset="0"/>
              </a:rPr>
              <a:t>the annihilated quark and anti-quark pair.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  <a:ea typeface="Baskerville" panose="02020502070401020303" pitchFamily="18" charset="0"/>
              <a:cs typeface="Baskerville" charset="0"/>
            </a:endParaRPr>
          </a:p>
          <a:p>
            <a:pPr marL="171450" indent="-171450">
              <a:lnSpc>
                <a:spcPct val="150000"/>
              </a:lnSpc>
              <a:buFont typeface="Wingdings" charset="2"/>
              <a:buChar char="v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 Unpolarized DY cross section is sensitive to sea-quark contents: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D24AB2-7DDA-0C48-A62D-5FD553B6BD84}"/>
              </a:ext>
            </a:extLst>
          </p:cNvPr>
          <p:cNvSpPr/>
          <p:nvPr/>
        </p:nvSpPr>
        <p:spPr bwMode="auto">
          <a:xfrm>
            <a:off x="4484594" y="1820462"/>
            <a:ext cx="1255660" cy="617064"/>
          </a:xfrm>
          <a:prstGeom prst="ellipse">
            <a:avLst/>
          </a:prstGeom>
          <a:solidFill>
            <a:srgbClr val="FFC000">
              <a:alpha val="2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463B6-615E-1C42-9105-E61F836D16F9}"/>
              </a:ext>
            </a:extLst>
          </p:cNvPr>
          <p:cNvSpPr txBox="1"/>
          <p:nvPr/>
        </p:nvSpPr>
        <p:spPr>
          <a:xfrm>
            <a:off x="4270708" y="2336570"/>
            <a:ext cx="2421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7030A0"/>
                </a:solidFill>
                <a:latin typeface="Comic Sans MS" panose="030F0902030302020204" pitchFamily="66" charset="0"/>
              </a:rPr>
              <a:t>Small at selected region</a:t>
            </a:r>
            <a:endParaRPr kumimoji="1" lang="zh-CN" altLang="en-US" sz="1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F58C30-5596-3741-BA82-E6706D22B4AC}"/>
                  </a:ext>
                </a:extLst>
              </p:cNvPr>
              <p:cNvSpPr txBox="1"/>
              <p:nvPr/>
            </p:nvSpPr>
            <p:spPr>
              <a:xfrm>
                <a:off x="765497" y="2848031"/>
                <a:ext cx="5092378" cy="590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altLang="zh-CN" sz="1600" dirty="0" err="1">
                    <a:solidFill>
                      <a:schemeClr val="bg2">
                        <a:lumMod val="10000"/>
                      </a:schemeClr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SeaQuest</a:t>
                </a: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 experiment at Fermi-Lab aims to study 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panose="02020502070401020303" pitchFamily="18" charset="0"/>
                            <a:cs typeface="Baskerville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Baskerville" panose="02020502070401020303" pitchFamily="18" charset="0"/>
                                <a:cs typeface="Baskerville" charset="0"/>
                              </a:rPr>
                            </m:ctrlPr>
                          </m:accPr>
                          <m:e>
                            <m:r>
                              <a:rPr lang="en-US" sz="16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Baskerville" panose="02020502070401020303" pitchFamily="18" charset="0"/>
                                <a:cs typeface="Baskerville" charset="0"/>
                              </a:rPr>
                              <m:t>𝑑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Baskerville" panose="02020502070401020303" pitchFamily="18" charset="0"/>
                                <a:cs typeface="Baskerville" charset="0"/>
                              </a:rPr>
                            </m:ctrlPr>
                          </m:accPr>
                          <m:e>
                            <m:r>
                              <a:rPr lang="en-US" sz="16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Baskerville" panose="02020502070401020303" pitchFamily="18" charset="0"/>
                                <a:cs typeface="Baskerville" charset="0"/>
                              </a:rPr>
                              <m:t>𝑢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panose="02020502070401020303" pitchFamily="18" charset="0"/>
                    <a:ea typeface="Baskerville" panose="02020502070401020303" pitchFamily="18" charset="0"/>
                    <a:cs typeface="Baskerville" charset="0"/>
                  </a:rPr>
                  <a:t>) at moderate high-x: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F58C30-5596-3741-BA82-E6706D22B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97" y="2848031"/>
                <a:ext cx="5092378" cy="590226"/>
              </a:xfrm>
              <a:prstGeom prst="rect">
                <a:avLst/>
              </a:prstGeom>
              <a:blipFill>
                <a:blip r:embed="rId6"/>
                <a:stretch>
                  <a:fillRect l="-499" t="-60417" b="-6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6B48A86-0286-8248-B84E-FEB4E57E20A5}"/>
              </a:ext>
            </a:extLst>
          </p:cNvPr>
          <p:cNvSpPr/>
          <p:nvPr/>
        </p:nvSpPr>
        <p:spPr>
          <a:xfrm>
            <a:off x="2651255" y="5335888"/>
            <a:ext cx="3766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charset="0"/>
              </a:rPr>
              <a:t>w/ heavy nuclei, can also study sea-quark EMC effect which has not been carefully studied experimentally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9169A53-B8E9-D74B-A370-17BB766F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86" y="3617344"/>
            <a:ext cx="2262316" cy="225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E82153-A58E-AA41-A747-76E482B8B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019" y="3448773"/>
            <a:ext cx="2283377" cy="6076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42A8EC-F0B8-2040-BDF4-FBB12872BC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181" y="4162415"/>
            <a:ext cx="2321711" cy="23469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0C520-B775-E245-84FF-B50BA02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105786"/>
            <a:ext cx="82296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 err="1">
                <a:latin typeface="Cooper Black" charset="0"/>
                <a:ea typeface="Cooper Black" charset="0"/>
                <a:cs typeface="Cooper Black" charset="0"/>
              </a:rPr>
              <a:t>pA</a:t>
            </a:r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 Drell-Yan Process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4553" y="606955"/>
            <a:ext cx="5779354" cy="4190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Nuclear TMD In Drell-Yan: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092" y="1054655"/>
            <a:ext cx="707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Sensitivity w/ different polarization in pp Drell-Yan: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6947" y="1075514"/>
            <a:ext cx="237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449786" y="3615094"/>
                <a:ext cx="3202864" cy="562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𝑨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)=</m:t>
                      </m:r>
                      <m:f>
                        <m:fPr>
                          <m:ctrlPr>
                            <a:rPr lang="mr-IN" sz="14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𝑐𝑜𝑠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14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𝑈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𝑼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mr-I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en-US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𝒒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786" y="3615094"/>
                <a:ext cx="3202864" cy="562077"/>
              </a:xfrm>
              <a:prstGeom prst="rect">
                <a:avLst/>
              </a:prstGeom>
              <a:blipFill>
                <a:blip r:embed="rId3"/>
                <a:stretch>
                  <a:fillRect l="-395" r="-1186"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785305" y="3590272"/>
            <a:ext cx="2369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Sensitive to </a:t>
            </a:r>
            <a:r>
              <a:rPr lang="en-US" sz="1400" b="1" i="1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sea-quarks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Boer-Mulders TMDs in nuclei</a:t>
            </a:r>
            <a:endParaRPr lang="en-US" sz="1400" b="1" i="1" dirty="0">
              <a:solidFill>
                <a:srgbClr val="7030A0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08F3A6B-146E-3348-B1C8-ADB12EFFC4E6}"/>
                  </a:ext>
                </a:extLst>
              </p:cNvPr>
              <p:cNvSpPr/>
              <p:nvPr/>
            </p:nvSpPr>
            <p:spPr>
              <a:xfrm>
                <a:off x="546247" y="1378906"/>
                <a:ext cx="693531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Wingdings" charset="2"/>
                  <a:buChar char="§"/>
                  <a:defRPr/>
                </a:pPr>
                <a:r>
                  <a:rPr lang="en-GB" altLang="en-US" sz="12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Boer-Mulders TMD from DY with </a:t>
                </a:r>
                <a:r>
                  <a:rPr lang="en-GB" altLang="en-US" sz="1200" u="sng" dirty="0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unpolarized</a:t>
                </a:r>
                <a:r>
                  <a:rPr lang="en-GB" altLang="en-US" sz="1200" dirty="0">
                    <a:solidFill>
                      <a:srgbClr val="7030A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GB" altLang="en-US" sz="12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target</a:t>
                </a:r>
                <a14:m>
                  <m:oMath xmlns:m="http://schemas.openxmlformats.org/officeDocument/2006/math">
                    <m:r>
                      <a:rPr lang="en-US" altLang="en-US" sz="12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GB" altLang="en-US" sz="12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08F3A6B-146E-3348-B1C8-ADB12EFFC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47" y="1378906"/>
                <a:ext cx="6935315" cy="276999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7F7CA561-6369-9F46-B9B6-840F19103790}"/>
              </a:ext>
            </a:extLst>
          </p:cNvPr>
          <p:cNvSpPr/>
          <p:nvPr/>
        </p:nvSpPr>
        <p:spPr>
          <a:xfrm>
            <a:off x="544383" y="202565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charset="2"/>
              <a:buChar char="§"/>
              <a:defRPr/>
            </a:pPr>
            <a:r>
              <a:rPr lang="en-GB" altLang="en-US" sz="1200">
                <a:solidFill>
                  <a:srgbClr val="000000"/>
                </a:solidFill>
                <a:latin typeface="Comic Sans MS" panose="030F0702030302020204" pitchFamily="66" charset="0"/>
              </a:rPr>
              <a:t> Sivers TMD from DY with </a:t>
            </a:r>
            <a:r>
              <a:rPr lang="en-GB" altLang="en-US" sz="1200" u="sng">
                <a:solidFill>
                  <a:srgbClr val="7030A0"/>
                </a:solidFill>
                <a:latin typeface="Comic Sans MS" panose="030F0702030302020204" pitchFamily="66" charset="0"/>
              </a:rPr>
              <a:t>transversely polarized</a:t>
            </a:r>
            <a:r>
              <a:rPr lang="en-GB" altLang="en-US" sz="120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200">
                <a:solidFill>
                  <a:srgbClr val="000000"/>
                </a:solidFill>
                <a:latin typeface="Comic Sans MS" panose="030F0702030302020204" pitchFamily="66" charset="0"/>
              </a:rPr>
              <a:t>targets:</a:t>
            </a:r>
          </a:p>
        </p:txBody>
      </p:sp>
      <p:sp>
        <p:nvSpPr>
          <p:cNvPr id="28" name="Notched Right Arrow 27">
            <a:extLst>
              <a:ext uri="{FF2B5EF4-FFF2-40B4-BE49-F238E27FC236}">
                <a16:creationId xmlns:a16="http://schemas.microsoft.com/office/drawing/2014/main" id="{922E551A-E2EF-1946-BCA4-6E6A8669E917}"/>
              </a:ext>
            </a:extLst>
          </p:cNvPr>
          <p:cNvSpPr/>
          <p:nvPr/>
        </p:nvSpPr>
        <p:spPr bwMode="auto">
          <a:xfrm>
            <a:off x="5067331" y="1378906"/>
            <a:ext cx="417259" cy="330048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CC09B3-CFC4-EA4A-90E7-98C710647FCD}"/>
              </a:ext>
            </a:extLst>
          </p:cNvPr>
          <p:cNvSpPr/>
          <p:nvPr/>
        </p:nvSpPr>
        <p:spPr>
          <a:xfrm>
            <a:off x="544383" y="26413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charset="2"/>
              <a:buChar char="§"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Sivers TMD from DY with </a:t>
            </a:r>
            <a:r>
              <a:rPr lang="en-GB" altLang="en-US" sz="1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transversely polarized</a:t>
            </a:r>
            <a:r>
              <a:rPr lang="en-GB" altLang="en-US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beam:</a:t>
            </a:r>
          </a:p>
        </p:txBody>
      </p:sp>
      <p:sp>
        <p:nvSpPr>
          <p:cNvPr id="30" name="Notched Right Arrow 29">
            <a:extLst>
              <a:ext uri="{FF2B5EF4-FFF2-40B4-BE49-F238E27FC236}">
                <a16:creationId xmlns:a16="http://schemas.microsoft.com/office/drawing/2014/main" id="{1AF0F68B-C2C3-654F-A03B-65185156E929}"/>
              </a:ext>
            </a:extLst>
          </p:cNvPr>
          <p:cNvSpPr/>
          <p:nvPr/>
        </p:nvSpPr>
        <p:spPr bwMode="auto">
          <a:xfrm>
            <a:off x="5061483" y="1992387"/>
            <a:ext cx="385576" cy="312433"/>
          </a:xfrm>
          <a:prstGeom prst="notchedRightArrow">
            <a:avLst>
              <a:gd name="adj1" fmla="val 43104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EBCB7A-827E-354D-8A2F-78D5360C2523}"/>
                  </a:ext>
                </a:extLst>
              </p:cNvPr>
              <p:cNvSpPr txBox="1"/>
              <p:nvPr/>
            </p:nvSpPr>
            <p:spPr>
              <a:xfrm>
                <a:off x="5612625" y="1835842"/>
                <a:ext cx="3074175" cy="5910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𝑈𝑇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𝑆</m:t>
                              </m:r>
                            </m:sub>
                          </m:sSub>
                        </m:sup>
                      </m:sSubSup>
                      <m:r>
                        <a:rPr lang="en-US" sz="1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40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𝑠𝑖𝑛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1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14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𝑈</m:t>
                                  </m:r>
                                  <m:r>
                                    <a:rPr lang="en-US" sz="14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𝑼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mr-I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en-US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𝒒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EBCB7A-827E-354D-8A2F-78D5360C2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625" y="1835842"/>
                <a:ext cx="3074175" cy="591059"/>
              </a:xfrm>
              <a:prstGeom prst="rect">
                <a:avLst/>
              </a:prstGeom>
              <a:blipFill>
                <a:blip r:embed="rId5"/>
                <a:stretch>
                  <a:fillRect l="-823" r="-1235" b="-8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Notched Right Arrow 31">
            <a:extLst>
              <a:ext uri="{FF2B5EF4-FFF2-40B4-BE49-F238E27FC236}">
                <a16:creationId xmlns:a16="http://schemas.microsoft.com/office/drawing/2014/main" id="{0FA03BD0-8819-8B49-A8D4-9877D5F153A6}"/>
              </a:ext>
            </a:extLst>
          </p:cNvPr>
          <p:cNvSpPr/>
          <p:nvPr/>
        </p:nvSpPr>
        <p:spPr bwMode="auto">
          <a:xfrm>
            <a:off x="5116383" y="2641302"/>
            <a:ext cx="372217" cy="307051"/>
          </a:xfrm>
          <a:prstGeom prst="notchedRightArrow">
            <a:avLst>
              <a:gd name="adj1" fmla="val 43104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4F176E-B2BB-2940-897C-AC21C5C2289C}"/>
                  </a:ext>
                </a:extLst>
              </p:cNvPr>
              <p:cNvSpPr txBox="1"/>
              <p:nvPr/>
            </p:nvSpPr>
            <p:spPr>
              <a:xfrm>
                <a:off x="5761285" y="2502803"/>
                <a:ext cx="2022798" cy="554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𝑇𝑈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𝑆</m:t>
                              </m:r>
                            </m:sub>
                          </m:sSub>
                        </m:sup>
                      </m:sSubSup>
                      <m:r>
                        <a:rPr lang="en-US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mr-I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4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𝒒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4F176E-B2BB-2940-897C-AC21C5C22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285" y="2502803"/>
                <a:ext cx="2022798" cy="554062"/>
              </a:xfrm>
              <a:prstGeom prst="rect">
                <a:avLst/>
              </a:prstGeom>
              <a:blipFill>
                <a:blip r:embed="rId6"/>
                <a:stretch>
                  <a:fillRect l="-1250" r="-2500"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CF795A9-11A1-3749-A356-68B059C2B90C}"/>
                  </a:ext>
                </a:extLst>
              </p:cNvPr>
              <p:cNvSpPr txBox="1"/>
              <p:nvPr/>
            </p:nvSpPr>
            <p:spPr>
              <a:xfrm>
                <a:off x="5660378" y="1164210"/>
                <a:ext cx="2754408" cy="562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4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𝑐𝑜𝑠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14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𝑈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𝑼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mr-IN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en-US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𝒒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CF795A9-11A1-3749-A356-68B059C2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378" y="1164210"/>
                <a:ext cx="2754408" cy="562077"/>
              </a:xfrm>
              <a:prstGeom prst="rect">
                <a:avLst/>
              </a:prstGeom>
              <a:blipFill>
                <a:blip r:embed="rId7"/>
                <a:stretch>
                  <a:fillRect l="-459" r="-1376"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F66E6A2-4B1E-6E4B-BCE5-9E7DAA480143}"/>
              </a:ext>
            </a:extLst>
          </p:cNvPr>
          <p:cNvSpPr txBox="1"/>
          <p:nvPr/>
        </p:nvSpPr>
        <p:spPr>
          <a:xfrm>
            <a:off x="461849" y="3198304"/>
            <a:ext cx="707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Sensitivity w/ different polarization in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pA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Drell-Yan: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54747D4-92E7-6648-A967-8FA44195F2F5}"/>
                  </a:ext>
                </a:extLst>
              </p:cNvPr>
              <p:cNvSpPr txBox="1"/>
              <p:nvPr/>
            </p:nvSpPr>
            <p:spPr>
              <a:xfrm>
                <a:off x="3528847" y="4373232"/>
                <a:ext cx="2515817" cy="633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𝑇𝑈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</a:rPr>
                                <m:t>𝑆</m:t>
                              </m:r>
                            </m:sub>
                          </m:sSub>
                        </m:sup>
                      </m:sSubSup>
                      <m:r>
                        <a:rPr lang="en-US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mr-IN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⊥</m:t>
                              </m:r>
                              <m:r>
                                <a:rPr lang="en-US" sz="16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𝒒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54747D4-92E7-6648-A967-8FA44195F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847" y="4373232"/>
                <a:ext cx="2515817" cy="633443"/>
              </a:xfrm>
              <a:prstGeom prst="rect">
                <a:avLst/>
              </a:prstGeom>
              <a:blipFill>
                <a:blip r:embed="rId8"/>
                <a:stretch>
                  <a:fillRect l="-1005" r="-2010"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04388A-16B3-F745-9BF4-8AFBB5C126EB}"/>
                  </a:ext>
                </a:extLst>
              </p:cNvPr>
              <p:cNvSpPr/>
              <p:nvPr/>
            </p:nvSpPr>
            <p:spPr>
              <a:xfrm>
                <a:off x="469187" y="4507046"/>
                <a:ext cx="2685800" cy="351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𝑇𝑈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↑↓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is-I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is-I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  <m: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04388A-16B3-F745-9BF4-8AFBB5C12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87" y="4507046"/>
                <a:ext cx="2685800" cy="351443"/>
              </a:xfrm>
              <a:prstGeom prst="rect">
                <a:avLst/>
              </a:prstGeom>
              <a:blipFill>
                <a:blip r:embed="rId9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Notched Right Arrow 37">
            <a:extLst>
              <a:ext uri="{FF2B5EF4-FFF2-40B4-BE49-F238E27FC236}">
                <a16:creationId xmlns:a16="http://schemas.microsoft.com/office/drawing/2014/main" id="{26965EE3-7DA7-2343-9C08-69FD531B6188}"/>
              </a:ext>
            </a:extLst>
          </p:cNvPr>
          <p:cNvSpPr/>
          <p:nvPr/>
        </p:nvSpPr>
        <p:spPr bwMode="auto">
          <a:xfrm>
            <a:off x="3050571" y="4584005"/>
            <a:ext cx="307618" cy="235337"/>
          </a:xfrm>
          <a:prstGeom prst="notchedRightArrow">
            <a:avLst>
              <a:gd name="adj1" fmla="val 43104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0AE201-8488-C64C-BCDD-939E4B0D6B6B}"/>
              </a:ext>
            </a:extLst>
          </p:cNvPr>
          <p:cNvSpPr/>
          <p:nvPr/>
        </p:nvSpPr>
        <p:spPr>
          <a:xfrm>
            <a:off x="6363789" y="4430664"/>
            <a:ext cx="2641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Sensitive to </a:t>
            </a:r>
            <a:r>
              <a:rPr lang="en-US" sz="1400" b="1" i="1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valance-quarks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sivers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TMDs in heavy nuclei</a:t>
            </a:r>
            <a:endParaRPr lang="en-US" sz="1400" b="1" i="1" dirty="0">
              <a:solidFill>
                <a:srgbClr val="7030A0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CD97968-DBFF-F640-B6F3-CF91253A9C5F}"/>
                  </a:ext>
                </a:extLst>
              </p:cNvPr>
              <p:cNvSpPr/>
              <p:nvPr/>
            </p:nvSpPr>
            <p:spPr>
              <a:xfrm>
                <a:off x="461849" y="3724129"/>
                <a:ext cx="2588722" cy="344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𝑈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is-I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is-I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  <m:sup>
                          <m:r>
                            <a:rPr lang="en-US" sz="16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16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CD97968-DBFF-F640-B6F3-CF91253A9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49" y="3724129"/>
                <a:ext cx="2588722" cy="344005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Notched Right Arrow 40">
            <a:extLst>
              <a:ext uri="{FF2B5EF4-FFF2-40B4-BE49-F238E27FC236}">
                <a16:creationId xmlns:a16="http://schemas.microsoft.com/office/drawing/2014/main" id="{32312EBC-AC9C-454C-BDD7-B9F2A135A7E3}"/>
              </a:ext>
            </a:extLst>
          </p:cNvPr>
          <p:cNvSpPr/>
          <p:nvPr/>
        </p:nvSpPr>
        <p:spPr bwMode="auto">
          <a:xfrm>
            <a:off x="3038599" y="3792000"/>
            <a:ext cx="307618" cy="235337"/>
          </a:xfrm>
          <a:prstGeom prst="notchedRightArrow">
            <a:avLst>
              <a:gd name="adj1" fmla="val 43104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C707BA-9043-7E4D-B4D1-93EC332FE4BC}"/>
              </a:ext>
            </a:extLst>
          </p:cNvPr>
          <p:cNvSpPr/>
          <p:nvPr/>
        </p:nvSpPr>
        <p:spPr>
          <a:xfrm>
            <a:off x="481688" y="6033612"/>
            <a:ext cx="822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b="1" u="sng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Drawback: </a:t>
            </a:r>
            <a:r>
              <a:rPr lang="en-US" sz="1600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Low rates, limited acceptance, low-luminosity w/ polarized anti-proton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2E7F9-738A-A843-8DFD-2BDF49398C13}"/>
              </a:ext>
            </a:extLst>
          </p:cNvPr>
          <p:cNvSpPr/>
          <p:nvPr/>
        </p:nvSpPr>
        <p:spPr>
          <a:xfrm>
            <a:off x="511441" y="5141063"/>
            <a:ext cx="8121118" cy="794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Polarized DY with polarized anti-proton beam would be ideal to study nuclear TMD since a quark-TMD is convoluted with an anti-quark TMD (no nuclear-FF involved!)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FA264-2F83-DA42-9349-9112E73E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35" grpId="0"/>
      <p:bldP spid="36" grpId="0"/>
      <p:bldP spid="37" grpId="0"/>
      <p:bldP spid="38" grpId="0" animBg="1"/>
      <p:bldP spid="39" grpId="0"/>
      <p:bldP spid="40" grpId="0"/>
      <p:bldP spid="41" grpId="0" animBg="1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FC0D-E946-F343-B8A9-E5DCDEC4C5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05786"/>
            <a:ext cx="82296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Medium </a:t>
            </a:r>
            <a:r>
              <a:rPr lang="en-US" sz="2800" kern="0">
                <a:latin typeface="Cooper Black" charset="0"/>
                <a:ea typeface="Cooper Black" charset="0"/>
                <a:cs typeface="Cooper Black" charset="0"/>
              </a:rPr>
              <a:t>Modification in SIDIS</a:t>
            </a:r>
            <a:endParaRPr lang="en-US" sz="2800" kern="0" dirty="0"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93" y="1121145"/>
            <a:ext cx="49737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</a:rPr>
              <a:t>Nuclear Boer-Mulder TMD in unpolarized Drell-Yan: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1" y="1006042"/>
            <a:ext cx="3920566" cy="53074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BD82BB-F230-6A4C-A119-20B89B361D0C}"/>
              </a:ext>
            </a:extLst>
          </p:cNvPr>
          <p:cNvSpPr txBox="1">
            <a:spLocks/>
          </p:cNvSpPr>
          <p:nvPr/>
        </p:nvSpPr>
        <p:spPr bwMode="auto">
          <a:xfrm>
            <a:off x="254553" y="606955"/>
            <a:ext cx="5779354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charset="2"/>
              <a:buChar char="Ø"/>
            </a:pPr>
            <a:r>
              <a:rPr lang="en-US" sz="1400" ker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Nuclear TMD In Drell-Yan:</a:t>
            </a:r>
            <a:endParaRPr lang="en-US" sz="1100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6F13C7-E561-A54D-A017-531A6F3DBAE6}"/>
              </a:ext>
            </a:extLst>
          </p:cNvPr>
          <p:cNvSpPr/>
          <p:nvPr/>
        </p:nvSpPr>
        <p:spPr>
          <a:xfrm>
            <a:off x="974728" y="3424921"/>
            <a:ext cx="3740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L. Chen, J. Gao, and Z. Liang, 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PHYSICAL REVIEW C 81, 065211 (2010)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64843F-094B-E544-995B-F38F623C2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50" y="2788140"/>
            <a:ext cx="3388450" cy="274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5211CF-832F-F44B-A080-6557B1F8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0" y="1554889"/>
            <a:ext cx="3670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574945"/>
            <a:ext cx="8229600" cy="1143000"/>
          </a:xfrm>
        </p:spPr>
        <p:txBody>
          <a:bodyPr/>
          <a:lstStyle/>
          <a:p>
            <a:pPr algn="ctr"/>
            <a:r>
              <a:rPr lang="en-US" altLang="zh-CN" sz="3600" dirty="0">
                <a:latin typeface="Baskerville" charset="0"/>
                <a:ea typeface="Baskerville" charset="0"/>
              </a:rPr>
              <a:t>Medium Effect In Inclusive DIS</a:t>
            </a:r>
            <a:br>
              <a:rPr kumimoji="1" lang="en-US" altLang="zh-CN" sz="3600" dirty="0">
                <a:latin typeface="Baskerville Old Face" panose="02020602080505020303" pitchFamily="18" charset="77"/>
              </a:rPr>
            </a:br>
            <a:endParaRPr lang="en-US" sz="3600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6" name="Picture 8" descr="Image result for deep inelastic scattering">
            <a:extLst>
              <a:ext uri="{FF2B5EF4-FFF2-40B4-BE49-F238E27FC236}">
                <a16:creationId xmlns:a16="http://schemas.microsoft.com/office/drawing/2014/main" id="{A8B1ED6A-0D71-0F46-B0DB-A13511D3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79" y="1582019"/>
            <a:ext cx="3667480" cy="274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9ED134A-C491-C946-81F6-AE6822DC2D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208822"/>
              </p:ext>
            </p:extLst>
          </p:nvPr>
        </p:nvGraphicFramePr>
        <p:xfrm>
          <a:off x="3013874" y="4950471"/>
          <a:ext cx="1204016" cy="4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1" name="Equation" r:id="rId4" imgW="1091726" imgH="418918" progId="">
                  <p:embed/>
                </p:oleObj>
              </mc:Choice>
              <mc:Fallback>
                <p:oleObj name="Equation" r:id="rId4" imgW="1091726" imgH="418918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0D6B31B-0165-0B40-86F1-B9240BCA12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874" y="4950471"/>
                        <a:ext cx="1204016" cy="4607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86B0D6-1942-5248-AA48-CED89FAD2F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75873"/>
              </p:ext>
            </p:extLst>
          </p:nvPr>
        </p:nvGraphicFramePr>
        <p:xfrm>
          <a:off x="4537740" y="4961217"/>
          <a:ext cx="1473092" cy="532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2" name="Equation" r:id="rId6" imgW="1193800" imgH="431800" progId="">
                  <p:embed/>
                </p:oleObj>
              </mc:Choice>
              <mc:Fallback>
                <p:oleObj name="Equation" r:id="rId6" imgW="1193800" imgH="431800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127823E-3F73-F141-AE86-2DA97BEEDA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740" y="4961217"/>
                        <a:ext cx="1473092" cy="5328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9C52A37-E356-0D49-9A57-DEA2ED1D4E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819775"/>
              </p:ext>
            </p:extLst>
          </p:nvPr>
        </p:nvGraphicFramePr>
        <p:xfrm>
          <a:off x="4016612" y="4554878"/>
          <a:ext cx="2029877" cy="296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3" name="Equation" r:id="rId8" imgW="1651000" imgH="241300" progId="">
                  <p:embed/>
                </p:oleObj>
              </mc:Choice>
              <mc:Fallback>
                <p:oleObj name="Equation" r:id="rId8" imgW="1651000" imgH="24130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1DEBF4F-BC5C-D548-BDC1-8B1749D7CF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612" y="4554878"/>
                        <a:ext cx="2029877" cy="2966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C0E37A3-D7AA-974E-9F5E-8E2D5CE4F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776477"/>
              </p:ext>
            </p:extLst>
          </p:nvPr>
        </p:nvGraphicFramePr>
        <p:xfrm>
          <a:off x="3045105" y="4573402"/>
          <a:ext cx="710893" cy="27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4" name="Equation" r:id="rId10" imgW="533169" imgH="203112" progId="">
                  <p:embed/>
                </p:oleObj>
              </mc:Choice>
              <mc:Fallback>
                <p:oleObj name="Equation" r:id="rId10" imgW="533169" imgH="203112" progId="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4E42239-A999-4C4D-B2EC-D42A0E65AE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5105" y="4573402"/>
                        <a:ext cx="710893" cy="2708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828B9-834D-D043-8CF3-507C6E84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42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155594"/>
            <a:ext cx="8229600" cy="1143000"/>
          </a:xfrm>
        </p:spPr>
        <p:txBody>
          <a:bodyPr/>
          <a:lstStyle/>
          <a:p>
            <a:pPr algn="ctr"/>
            <a:r>
              <a:rPr lang="en-US" sz="3600" dirty="0">
                <a:latin typeface="Baskerville" charset="0"/>
                <a:ea typeface="Baskerville" charset="0"/>
                <a:cs typeface="Baskerville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13C29-C055-F44D-B68D-F5822AC39981}"/>
              </a:ext>
            </a:extLst>
          </p:cNvPr>
          <p:cNvSpPr txBox="1"/>
          <p:nvPr/>
        </p:nvSpPr>
        <p:spPr>
          <a:xfrm>
            <a:off x="573088" y="1100886"/>
            <a:ext cx="8421687" cy="337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</a:rPr>
              <a:t>How partonic structure differ in nucleons and in nuclei needs more studies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</a:rPr>
              <a:t>Detailed study w/ inclusive DIS </a:t>
            </a: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 EMC effect and correlation with SRC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Origin of EMC effect is not understood; </a:t>
            </a: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      Flavor-dependence EMC effect? Medium effect in sea-quarks?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SIDIS w/ light and heavy nuclei provides more info about the medium modification in nuclear structure  medium modified PDF/TMD and FF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Drell-Yan w/ heavy nuclei measures pure medium effect of PDF/TMD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Near future JLab 12GeV </a:t>
            </a:r>
            <a:r>
              <a:rPr kumimoji="1" lang="en-US" altLang="zh-CN" sz="1600" dirty="0" err="1">
                <a:latin typeface="Baskerville" panose="02020502070401020303" pitchFamily="18" charset="0"/>
                <a:sym typeface="Wingdings" pitchFamily="2" charset="2"/>
              </a:rPr>
              <a:t>eA</a:t>
            </a:r>
            <a:r>
              <a:rPr kumimoji="1" lang="en-US" altLang="zh-CN" sz="1600" dirty="0">
                <a:latin typeface="Baskerville" panose="02020502070401020303" pitchFamily="18" charset="0"/>
                <a:sym typeface="Wingdings" pitchFamily="2" charset="2"/>
              </a:rPr>
              <a:t> experiments will provide high precision SIDIS data w/ 4D binning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kumimoji="1" lang="en-US" altLang="zh-CN" sz="1600" dirty="0">
                <a:latin typeface="Baskerville" panose="02020502070401020303" pitchFamily="18" charset="0"/>
              </a:rPr>
              <a:t>EIC </a:t>
            </a:r>
            <a:r>
              <a:rPr kumimoji="1" lang="en-US" altLang="zh-CN" sz="1600" dirty="0" err="1">
                <a:latin typeface="Baskerville" panose="02020502070401020303" pitchFamily="18" charset="0"/>
              </a:rPr>
              <a:t>eA</a:t>
            </a:r>
            <a:r>
              <a:rPr kumimoji="1" lang="en-US" altLang="zh-CN" sz="1600" dirty="0">
                <a:latin typeface="Baskerville" panose="02020502070401020303" pitchFamily="18" charset="0"/>
              </a:rPr>
              <a:t> program can push the study of medium effect into the sea-quark and gluon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77204-8DC1-6547-B5C2-2E863B51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5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2366674"/>
            <a:ext cx="8229600" cy="1143000"/>
          </a:xfrm>
        </p:spPr>
        <p:txBody>
          <a:bodyPr/>
          <a:lstStyle/>
          <a:p>
            <a:pPr algn="ctr"/>
            <a:r>
              <a:rPr lang="en-US" sz="3600" dirty="0">
                <a:latin typeface="Baskerville" charset="0"/>
                <a:ea typeface="Baskerville" charset="0"/>
                <a:cs typeface="Baskerville" charset="0"/>
              </a:rPr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41A78-B0F0-B54A-A228-1EA32923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0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">
            <a:extLst>
              <a:ext uri="{FF2B5EF4-FFF2-40B4-BE49-F238E27FC236}">
                <a16:creationId xmlns:a16="http://schemas.microsoft.com/office/drawing/2014/main" id="{0879F9DB-4BD9-1A4A-AA13-AC676EB9F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912" y="2635778"/>
            <a:ext cx="2060070" cy="19423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softEdge rad="63500"/>
          </a:effectLst>
          <a:scene3d>
            <a:camera prst="obliqueTopRight"/>
            <a:lightRig rig="balanced" dir="t"/>
          </a:scene3d>
          <a:sp3d extrusionH="76200" prstMaterial="dkEdge">
            <a:bevelT w="127000" h="127000" prst="angle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136606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altLang="x-none" sz="2800" kern="0" dirty="0">
                <a:latin typeface="Cooper Black" charset="0"/>
                <a:ea typeface="Cooper Black" charset="0"/>
                <a:cs typeface="Cooper Black" charset="0"/>
              </a:rPr>
              <a:t>Nucleons in a Nucleus</a:t>
            </a: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3464402" y="2635778"/>
            <a:ext cx="2060070" cy="19423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softEdge rad="63500"/>
          </a:effectLst>
          <a:scene3d>
            <a:camera prst="obliqueTopRight"/>
            <a:lightRig rig="balanced" dir="t"/>
          </a:scene3d>
          <a:sp3d extrusionH="76200" prstMaterial="dkEdge">
            <a:bevelT w="127000" h="127000" prst="angle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556981" y="2635778"/>
            <a:ext cx="2060070" cy="194239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softEdge rad="63500"/>
          </a:effectLst>
          <a:scene3d>
            <a:camera prst="obliqueTopRight"/>
            <a:lightRig rig="balanced" dir="t"/>
          </a:scene3d>
          <a:sp3d extrusionH="76200" prstMaterial="dkEdge">
            <a:bevelT w="127000" h="127000" prst="angle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22" name="Picture 6" descr="gzero_animation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36" y="3467174"/>
            <a:ext cx="499119" cy="4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gzero_animation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82" y="2878354"/>
            <a:ext cx="442887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gzero_animation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48" y="2842105"/>
            <a:ext cx="695195" cy="36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gzero_animation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24" y="3976540"/>
            <a:ext cx="442887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gzero_animation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38" y="2843136"/>
            <a:ext cx="442887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gzero_animation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10" y="3486628"/>
            <a:ext cx="946857" cy="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44264" y="3329486"/>
            <a:ext cx="51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ooper Black" panose="0208090404030B020404" pitchFamily="18" charset="77"/>
              </a:rPr>
              <a:t>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0289" y="5063186"/>
            <a:ext cx="7857066" cy="11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50+ years old questions but yet to be answered: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How are protons and neutrons bounded together into nuclei?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Bounded protons and neutrons are really different from free ones?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524CB4-178A-B247-8590-550FF0FD2434}"/>
              </a:ext>
            </a:extLst>
          </p:cNvPr>
          <p:cNvSpPr txBox="1"/>
          <p:nvPr/>
        </p:nvSpPr>
        <p:spPr>
          <a:xfrm>
            <a:off x="480289" y="637005"/>
            <a:ext cx="8424789" cy="1768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Interesting Facts: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Quarks &amp; Gluons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  <a:sym typeface="Wingdings" pitchFamily="2" charset="2"/>
              </a:rPr>
              <a:t> Nucleons  Nuclei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  <a:sym typeface="Wingdings" pitchFamily="2" charset="2"/>
              </a:rPr>
              <a:t>Quarks &amp; Gluons move extremely fast inside Nucleon, but don’t escape!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  <a:sym typeface="Wingdings" pitchFamily="2" charset="2"/>
              </a:rPr>
              <a:t>NN-Interaction is strong-interaction, but much weaker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Baskerville Old Face" charset="0"/>
                <a:ea typeface="Baskerville Old Face" charset="0"/>
                <a:cs typeface="Baskerville Old Face" charset="0"/>
                <a:sym typeface="Wingdings" pitchFamily="2" charset="2"/>
              </a:rPr>
              <a:t>NN-interactions don’t need partons (pion-exchange)!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Baskerville Old Face" charset="0"/>
              <a:ea typeface="Baskerville Old Face" charset="0"/>
              <a:cs typeface="Baskerville Old Face" charset="0"/>
              <a:sym typeface="Wingdings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B87A1-8F36-7D45-84B5-145CBF3073AD}"/>
              </a:ext>
            </a:extLst>
          </p:cNvPr>
          <p:cNvSpPr txBox="1"/>
          <p:nvPr/>
        </p:nvSpPr>
        <p:spPr>
          <a:xfrm>
            <a:off x="480289" y="6205394"/>
            <a:ext cx="772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  <a:latin typeface="Baskerville Old Face" charset="0"/>
              </a:rPr>
              <a:t>May require another 50+ years of works both theoretically and experimentally!</a:t>
            </a:r>
            <a:endParaRPr lang="zh-CN" altLang="en-US" b="1" dirty="0">
              <a:solidFill>
                <a:srgbClr val="7030A0"/>
              </a:solidFill>
              <a:latin typeface="Baskerville Old Face" charset="0"/>
            </a:endParaRPr>
          </a:p>
        </p:txBody>
      </p:sp>
      <p:pic>
        <p:nvPicPr>
          <p:cNvPr id="38" name="Picture 6" descr="gzero_animation_small">
            <a:extLst>
              <a:ext uri="{FF2B5EF4-FFF2-40B4-BE49-F238E27FC236}">
                <a16:creationId xmlns:a16="http://schemas.microsoft.com/office/drawing/2014/main" id="{ECB36DB0-BF88-0149-A189-CC57BB8B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74" y="2721429"/>
            <a:ext cx="387474" cy="3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gzero_animation_small">
            <a:extLst>
              <a:ext uri="{FF2B5EF4-FFF2-40B4-BE49-F238E27FC236}">
                <a16:creationId xmlns:a16="http://schemas.microsoft.com/office/drawing/2014/main" id="{E25978CD-A110-2D46-83A4-449EE076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31" y="3126908"/>
            <a:ext cx="1078164" cy="84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gzero_animation_small">
            <a:extLst>
              <a:ext uri="{FF2B5EF4-FFF2-40B4-BE49-F238E27FC236}">
                <a16:creationId xmlns:a16="http://schemas.microsoft.com/office/drawing/2014/main" id="{C9013F5F-55DE-5148-96A3-8C4D9910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994" y="3965542"/>
            <a:ext cx="450834" cy="4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16">
            <a:extLst>
              <a:ext uri="{FF2B5EF4-FFF2-40B4-BE49-F238E27FC236}">
                <a16:creationId xmlns:a16="http://schemas.microsoft.com/office/drawing/2014/main" id="{5EBD4DFE-1445-E34E-95A8-52A40635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642" y="3296558"/>
            <a:ext cx="117899" cy="8126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1D3CCA5F-87CE-ED4A-A12E-F3AC0901D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803" y="3782995"/>
            <a:ext cx="109020" cy="102221"/>
          </a:xfrm>
          <a:prstGeom prst="ellipse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4F2E78AA-0F94-3544-9E96-7A98DC01D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564" y="3502542"/>
            <a:ext cx="116601" cy="81267"/>
          </a:xfrm>
          <a:prstGeom prst="ellipse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44" name="Picture 6" descr="gzero_animation_small">
            <a:extLst>
              <a:ext uri="{FF2B5EF4-FFF2-40B4-BE49-F238E27FC236}">
                <a16:creationId xmlns:a16="http://schemas.microsoft.com/office/drawing/2014/main" id="{494233AB-8746-E64B-BEEC-635771E9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28" y="2924514"/>
            <a:ext cx="173194" cy="4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gzero_animation_small">
            <a:extLst>
              <a:ext uri="{FF2B5EF4-FFF2-40B4-BE49-F238E27FC236}">
                <a16:creationId xmlns:a16="http://schemas.microsoft.com/office/drawing/2014/main" id="{47F1C79B-E4A4-0047-AE92-6AEFA42E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08" y="4072923"/>
            <a:ext cx="249004" cy="27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1AA7C7F-BB10-FE41-BCE9-CC651BB82FD5}"/>
              </a:ext>
            </a:extLst>
          </p:cNvPr>
          <p:cNvSpPr txBox="1"/>
          <p:nvPr/>
        </p:nvSpPr>
        <p:spPr>
          <a:xfrm>
            <a:off x="5773474" y="3284613"/>
            <a:ext cx="51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ooper Black" panose="0208090404030B020404" pitchFamily="18" charset="77"/>
              </a:rPr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45B73-19FC-4641-B651-055E8623037B}"/>
              </a:ext>
            </a:extLst>
          </p:cNvPr>
          <p:cNvSpPr txBox="1"/>
          <p:nvPr/>
        </p:nvSpPr>
        <p:spPr>
          <a:xfrm>
            <a:off x="874158" y="4687848"/>
            <a:ext cx="1598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</a:rPr>
              <a:t>Not Modified?</a:t>
            </a:r>
            <a:endParaRPr kumimoji="1" lang="zh-CN" altLang="en-US" sz="1600" b="1" u="sng" dirty="0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4AB6CE-02A4-EF49-873D-25C7C96DAD8E}"/>
              </a:ext>
            </a:extLst>
          </p:cNvPr>
          <p:cNvSpPr txBox="1"/>
          <p:nvPr/>
        </p:nvSpPr>
        <p:spPr>
          <a:xfrm>
            <a:off x="3464402" y="4655215"/>
            <a:ext cx="247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</a:rPr>
              <a:t>Modified in Mean-Field?</a:t>
            </a:r>
            <a:endParaRPr kumimoji="1" lang="zh-CN" altLang="en-US" sz="1600" b="1" u="sng" dirty="0">
              <a:solidFill>
                <a:srgbClr val="7030A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D5F026-7BBA-D042-985A-9F5C46FD7E13}"/>
              </a:ext>
            </a:extLst>
          </p:cNvPr>
          <p:cNvSpPr txBox="1"/>
          <p:nvPr/>
        </p:nvSpPr>
        <p:spPr>
          <a:xfrm>
            <a:off x="6591596" y="4663825"/>
            <a:ext cx="217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u="sng" dirty="0">
                <a:solidFill>
                  <a:srgbClr val="7030A0"/>
                </a:solidFill>
              </a:rPr>
              <a:t>Modified in Cluster?</a:t>
            </a:r>
            <a:endParaRPr kumimoji="1" lang="zh-CN" altLang="en-US" sz="1600" b="1" u="sng" dirty="0">
              <a:solidFill>
                <a:srgbClr val="7030A0"/>
              </a:solidFill>
            </a:endParaRPr>
          </a:p>
        </p:txBody>
      </p:sp>
      <p:pic>
        <p:nvPicPr>
          <p:cNvPr id="10242" name="Picture 2" descr="https://ati.tuwien.ac.at/fileadmin/_migrated/RTE/RTEmagicC_73aa116bf9.jpg.jpg">
            <a:extLst>
              <a:ext uri="{FF2B5EF4-FFF2-40B4-BE49-F238E27FC236}">
                <a16:creationId xmlns:a16="http://schemas.microsoft.com/office/drawing/2014/main" id="{AAD0CEE8-1853-5746-B44C-3D276E06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84" y="539831"/>
            <a:ext cx="2023116" cy="157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nucleon interaction pion">
            <a:extLst>
              <a:ext uri="{FF2B5EF4-FFF2-40B4-BE49-F238E27FC236}">
                <a16:creationId xmlns:a16="http://schemas.microsoft.com/office/drawing/2014/main" id="{107F407A-D1EB-8045-AA5A-3405E52F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503" y="1554259"/>
            <a:ext cx="884196" cy="6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DA44A9-8EBB-5044-A8A2-490BE90034B0}"/>
              </a:ext>
            </a:extLst>
          </p:cNvPr>
          <p:cNvSpPr txBox="1"/>
          <p:nvPr/>
        </p:nvSpPr>
        <p:spPr>
          <a:xfrm>
            <a:off x="6843285" y="5510227"/>
            <a:ext cx="214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solidFill>
                  <a:srgbClr val="7E2A6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Original from the same mechanism?</a:t>
            </a:r>
            <a:endParaRPr kumimoji="1" lang="zh-CN" altLang="en-US" i="1" dirty="0">
              <a:solidFill>
                <a:srgbClr val="7E2A6D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5DB2A0-E65A-4847-8784-7FF46E739DF8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5671751" y="5721178"/>
            <a:ext cx="1171534" cy="11221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6784D72-152F-C94B-B790-F8922FD234D6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 flipV="1">
            <a:off x="6079524" y="5833393"/>
            <a:ext cx="763761" cy="17199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5CEA1-3ECF-AD42-936E-F876438F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6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4EE2-8544-C049-9003-0AC34747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054400"/>
            <a:ext cx="8229600" cy="114300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b="0" dirty="0">
                <a:latin typeface="Baskerville" panose="02020502070401020303" pitchFamily="18" charset="0"/>
                <a:ea typeface="Baskerville" panose="02020502070401020303" pitchFamily="18" charset="0"/>
              </a:rPr>
              <a:t>Tritium and Helium-3 Medium Effect are similar at moderate x</a:t>
            </a:r>
            <a:endParaRPr kumimoji="1" lang="zh-CN" altLang="en-US" sz="1600" b="0" dirty="0">
              <a:latin typeface="Baskerville" panose="02020502070401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7D057-ECC9-BF46-B706-BCD4ACC08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55" y="1746762"/>
            <a:ext cx="6090655" cy="2415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F991A-A909-7748-9F91-E995C937B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55" y="4107592"/>
            <a:ext cx="6090655" cy="24294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6ACF23-2772-5E41-8B5A-5AC645AA6D13}"/>
              </a:ext>
            </a:extLst>
          </p:cNvPr>
          <p:cNvSpPr/>
          <p:nvPr/>
        </p:nvSpPr>
        <p:spPr>
          <a:xfrm>
            <a:off x="1134036" y="1408208"/>
            <a:ext cx="49220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Tropiano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Ethier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Melnitchouk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, Sato, arXiv:1811.07668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latin typeface="Times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71F58F-BB32-1F4D-A23E-2A556E20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6F336-4B46-2D42-A4A4-4280B01B5096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Tritium and He3 as well-controlled nuclear medium: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8B9000-96A3-974A-8EE3-AF8A9B429345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Light Nuclei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5C9BA-93EA-C742-B88E-7390D3975708}"/>
                  </a:ext>
                </a:extLst>
              </p:cNvPr>
              <p:cNvSpPr txBox="1"/>
              <p:nvPr/>
            </p:nvSpPr>
            <p:spPr>
              <a:xfrm>
                <a:off x="6712822" y="1134844"/>
                <a:ext cx="2498889" cy="511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</m:sSub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CN" sz="12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2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2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𝐻𝑒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, 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kumimoji="1" lang="en-US" altLang="zh-CN" sz="1200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CN" sz="1200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12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120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kumimoji="1" lang="en-US" altLang="zh-CN" sz="12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sSubSup>
                          <m:sSubSupPr>
                            <m:ctrlPr>
                              <a:rPr kumimoji="1" lang="en-US" altLang="zh-CN" sz="120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zh-CN" sz="12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zh-CN" sz="1200" i="1" dirty="0">
                    <a:solidFill>
                      <a:schemeClr val="tx1">
                        <a:lumMod val="50000"/>
                      </a:schemeClr>
                    </a:solidFill>
                    <a:latin typeface="Times" pitchFamily="2" charset="0"/>
                  </a:rPr>
                  <a:t>,</a:t>
                </a:r>
                <a:endParaRPr kumimoji="1" lang="zh-CN" altLang="en-US" sz="1200" i="1" dirty="0">
                  <a:solidFill>
                    <a:schemeClr val="tx1">
                      <a:lumMod val="50000"/>
                    </a:schemeClr>
                  </a:solidFill>
                  <a:latin typeface="Times" pitchFamily="2" charset="0"/>
                </a:endParaRPr>
              </a:p>
              <a:p>
                <a:endParaRPr kumimoji="1" lang="zh-CN" altLang="en-US" sz="1200" i="1" dirty="0">
                  <a:solidFill>
                    <a:schemeClr val="tx1">
                      <a:lumMod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5C9BA-93EA-C742-B88E-7390D3975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822" y="1134844"/>
                <a:ext cx="2498889" cy="511615"/>
              </a:xfrm>
              <a:prstGeom prst="rect">
                <a:avLst/>
              </a:prstGeom>
              <a:blipFill>
                <a:blip r:embed="rId4"/>
                <a:stretch>
                  <a:fillRect l="-3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608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82066" y="983015"/>
            <a:ext cx="8128535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kern="0" dirty="0">
                <a:latin typeface="Comic Sans MS" panose="030F0702030302020204" pitchFamily="66" charset="0"/>
              </a:rPr>
              <a:t>CLAS12 Projected Data Coverage and Statistical Accuracy: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092"/>
            <a:ext cx="9144000" cy="5020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46631" y="1094026"/>
                <a:ext cx="1470594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mr-IN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</m:ctrlPr>
                        </m:sPrePr>
                        <m:sub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  <m:t> 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𝟏𝟐</m:t>
                          </m:r>
                        </m:sup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𝑪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Apple Chancery" charset="0"/>
                                  <a:cs typeface="Apple Chancery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𝒆</m:t>
                              </m:r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𝑿</m:t>
                          </m:r>
                        </m:e>
                      </m:sPre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Apple Chancery" charset="0"/>
                  <a:ea typeface="Apple Chancery" charset="0"/>
                  <a:cs typeface="Apple Chancery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631" y="1094026"/>
                <a:ext cx="1470594" cy="283219"/>
              </a:xfrm>
              <a:prstGeom prst="rect">
                <a:avLst/>
              </a:prstGeom>
              <a:blipFill>
                <a:blip r:embed="rId4"/>
                <a:stretch>
                  <a:fillRect t="-4348" r="-2564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E2FFA66-C565-094D-A0BC-C785C1642026}"/>
              </a:ext>
            </a:extLst>
          </p:cNvPr>
          <p:cNvSpPr/>
          <p:nvPr/>
        </p:nvSpPr>
        <p:spPr>
          <a:xfrm>
            <a:off x="248332" y="691599"/>
            <a:ext cx="339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B2FCFC-F1C7-2E49-A0E1-43890BCB520E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535E9-A465-2D44-B26C-293A60D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092"/>
            <a:ext cx="9144000" cy="5020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79901" y="1154944"/>
                <a:ext cx="1488228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mr-IN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</m:ctrlPr>
                        </m:sPrePr>
                        <m:sub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Apple Chancery" charset="0"/>
                              <a:cs typeface="Apple Chancery" charset="0"/>
                            </a:rPr>
                            <m:t> 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𝟏𝟐</m:t>
                          </m:r>
                        </m:sup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𝑪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Apple Chancery" charset="0"/>
                                  <a:cs typeface="Apple Chancery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𝒆</m:t>
                              </m:r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pple Chancery" charset="0"/>
                                  <a:cs typeface="Apple Chancery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Apple Chancery" charset="0"/>
                                      <a:cs typeface="Apple Chancery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pple Chancery" charset="0"/>
                                      <a:cs typeface="Apple Chancery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Apple Chancery" charset="0"/>
                              <a:cs typeface="Apple Chancery" charset="0"/>
                            </a:rPr>
                            <m:t>𝑿</m:t>
                          </m:r>
                        </m:e>
                      </m:sPre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Apple Chancery" charset="0"/>
                  <a:ea typeface="Apple Chancery" charset="0"/>
                  <a:cs typeface="Apple Chancery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901" y="1154944"/>
                <a:ext cx="1488228" cy="283219"/>
              </a:xfrm>
              <a:prstGeom prst="rect">
                <a:avLst/>
              </a:prstGeom>
              <a:blipFill>
                <a:blip r:embed="rId4"/>
                <a:stretch>
                  <a:fillRect l="-847" t="-8696" r="-2542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AD7EA2-D7B0-4D42-B495-6C36BFA5EE09}"/>
              </a:ext>
            </a:extLst>
          </p:cNvPr>
          <p:cNvSpPr txBox="1">
            <a:spLocks/>
          </p:cNvSpPr>
          <p:nvPr/>
        </p:nvSpPr>
        <p:spPr bwMode="auto">
          <a:xfrm>
            <a:off x="482067" y="1019163"/>
            <a:ext cx="5364098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1400" kern="0" dirty="0">
                <a:latin typeface="Comic Sans MS" panose="030F0702030302020204" pitchFamily="66" charset="0"/>
              </a:rPr>
              <a:t>CLAS12 Projected Data Coverage and Statistical Accuracy: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5FC8DC-165C-5141-AB2F-3513AEB17091}"/>
              </a:ext>
            </a:extLst>
          </p:cNvPr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kern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sym typeface="Wingdings" pitchFamily="2" charset="2"/>
              </a:rPr>
              <a:t>Nuclear 3D Tomography:</a:t>
            </a:r>
            <a:endParaRPr lang="en-US" sz="1600" b="1" kern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C50C4E-594A-9049-B2FA-27A0EB1DA6D6}"/>
              </a:ext>
            </a:extLst>
          </p:cNvPr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Heavy Nuclei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BCCE2-3891-4E47-A80C-BDC3DF1A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7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48625" y="640543"/>
            <a:ext cx="8128535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400" kern="0" dirty="0">
                <a:latin typeface="Comic Sans MS" panose="030F0702030302020204" pitchFamily="66" charset="0"/>
              </a:rPr>
              <a:t>Simulation Study: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105786"/>
            <a:ext cx="82296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New Study with CLAS12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988" y="1059543"/>
            <a:ext cx="8786172" cy="531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Beam energy, E0 = 8.8 and 11 GeV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Targets: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  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a) D2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 (totally 90 PAC days, plus approved E12-11-003 and other CLAS12 Run-Group B experiments)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  b) H1, D2, C12, Fe56, Sn119 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(totally 60 PAC days, with 40+ days of production data taken, together with approved E12-06-106)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 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c) N14, Ar40, Kr85, Au197 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(totally 60 PAC days, assuming 10 days for each target,  together with approved E12-06-117)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0070C0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Hadrons: detecting all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pions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 and kaons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Acceptance: 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	</a:t>
            </a:r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electrons: 6.5 &lt; theta &lt; 40 degrees, 0&lt; phi &lt; 360 *80% (Gaps between six sectors)</a:t>
            </a:r>
          </a:p>
          <a:p>
            <a:r>
              <a:rPr lang="en-US" sz="1600" dirty="0">
                <a:solidFill>
                  <a:srgbClr val="0070C0"/>
                </a:solidFill>
                <a:latin typeface="Baskerville" charset="0"/>
                <a:ea typeface="Baskerville" charset="0"/>
                <a:cs typeface="Baskerville" charset="0"/>
              </a:rPr>
              <a:t>	 hadrons: 5.0 &lt; theta &lt; 40 degrees, 0&lt; phi &lt; 360 *80% (Gaps between six sectors)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Using unpolarized SIDIS generator developed for SoLID to generate MC events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Using CLAS12-FastMC to build in the CLAS12 acceptance; Assuming 85% totally detector efficiency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Using the maximum CLAS12 luminosity (1e35/A cm-2 s-1, note: scaled by the nuclear number A)</a:t>
            </a:r>
          </a:p>
          <a:p>
            <a:pPr marL="285750" indent="-285750">
              <a:buFont typeface="Wingdings" charset="2"/>
              <a:buChar char="q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942050" y="3202798"/>
          <a:ext cx="5091110" cy="641098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101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8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8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549">
                <a:tc>
                  <a:txBody>
                    <a:bodyPr/>
                    <a:lstStyle/>
                    <a:p>
                      <a:r>
                        <a:rPr lang="en-US" dirty="0"/>
                        <a:t>Rate (KHz)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pi+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pi-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K+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K-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49">
                <a:tc>
                  <a:txBody>
                    <a:bodyPr/>
                    <a:lstStyle/>
                    <a:p>
                      <a:r>
                        <a:rPr lang="en-US" dirty="0"/>
                        <a:t>C12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0.34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D07D9-75B7-4547-AE05-A092FAA0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12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7" y="1023610"/>
            <a:ext cx="3661996" cy="2631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61" y="1023610"/>
            <a:ext cx="3588327" cy="2578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48625" y="640543"/>
            <a:ext cx="8128535" cy="4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3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200">
                <a:solidFill>
                  <a:srgbClr val="000000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050">
                <a:solidFill>
                  <a:srgbClr val="0000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050">
                <a:solidFill>
                  <a:srgbClr val="000000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rgbClr val="000000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400" kern="0" dirty="0">
                <a:latin typeface="Comic Sans MS" panose="030F0702030302020204" pitchFamily="66" charset="0"/>
              </a:rPr>
              <a:t>Binning of MC Data (Binning method as demo):</a:t>
            </a:r>
            <a:endParaRPr lang="en-US" sz="1100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105786"/>
            <a:ext cx="82296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New Study with CLAS12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7187" y="3379055"/>
                <a:ext cx="8707589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Bin the Q2 and z first, by defining the following boundaries:</a:t>
                </a:r>
              </a:p>
              <a:p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	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5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1.0,  2.0, 3.5, 5.5, 10.0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𝐺𝑒𝑉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,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	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𝑧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7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0.3, 0.35, 0.4, 0.45, 0.5, 0.6, 0.7</m:t>
                        </m:r>
                      </m:e>
                    </m:d>
                  </m:oMath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  <a:p>
                <a:pPr marL="285750" indent="-285750">
                  <a:buFont typeface="Wingdings" charset="2"/>
                  <a:buChar char="q"/>
                </a:pPr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Further bin the data on </a:t>
                </a:r>
                <a:r>
                  <a:rPr lang="en-US" sz="1600" dirty="0" err="1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pT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and x:</a:t>
                </a:r>
              </a:p>
              <a:p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𝑇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≤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9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0.0, 0.2, 0.4, 0.6, 0.8, 1.0, 1.2, 1.4, 1.6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𝐺𝑒𝑉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𝑐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</a:t>
                </a:r>
              </a:p>
              <a:p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            </a:t>
                </a:r>
                <a:r>
                  <a:rPr lang="en-US" sz="1600" dirty="0">
                    <a:solidFill>
                      <a:srgbClr val="0070C0"/>
                    </a:solidFill>
                    <a:latin typeface="Baskerville" charset="0"/>
                    <a:ea typeface="Baskerville" charset="0"/>
                    <a:cs typeface="Baskerville" charset="0"/>
                  </a:rPr>
                  <a:t>Note: merge a bin to its larger bins until the total events &gt;= 1e5 (before binning on x)</a:t>
                </a:r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  <a:p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	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𝐵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Baskerville" charset="0"/>
                            <a:cs typeface="Baskerville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Baskerville" charset="0"/>
                            <a:cs typeface="Baskerville" charset="0"/>
                          </a:rPr>
                          <m:t>𝑁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Baskerville" charset="0"/>
                        <a:cs typeface="Baskerville" charset="0"/>
                      </a:rPr>
                      <m:t>=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[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from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 0.0 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to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 1.0, 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step</m:t>
                    </m:r>
                    <m:r>
                      <m:rPr>
                        <m:nor/>
                      </m:rPr>
                      <a: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Baskerville" charset="0"/>
                        <a:ea typeface="Baskerville" charset="0"/>
                        <a:cs typeface="Baskerville" charset="0"/>
                      </a:rPr>
                      <m:t>=0.02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],  increase the step size if the total events in the bin is &lt;1e4</a:t>
                </a:r>
              </a:p>
              <a:p>
                <a:pPr marL="285750" indent="-285750">
                  <a:buFont typeface="Wingdings" charset="2"/>
                  <a:buChar char="q"/>
                </a:pPr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  <a:p>
                <a:pPr marL="285750" indent="-285750">
                  <a:buFont typeface="Wingdings" charset="2"/>
                  <a:buChar char="q"/>
                </a:pP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Projected results (see plots on next few slides):</a:t>
                </a:r>
              </a:p>
              <a:p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  a) Choose C12 target as examples (other targets should have similar statistical budges)</a:t>
                </a:r>
              </a:p>
              <a:p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  b) Each projected data file has the detected hadron (</a:t>
                </a:r>
                <a:r>
                  <a:rPr lang="en-US" altLang="zh-CN" sz="1600" dirty="0" err="1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pi+,pi</a:t>
                </a: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-, K+, K-), and in which (Q2, z) bin</a:t>
                </a:r>
              </a:p>
              <a:p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  c) Statistical error </a:t>
                </a:r>
                <a:r>
                  <a:rPr lang="en-US" altLang="zh-CN" sz="1600" dirty="0" err="1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delta_stat</a:t>
                </a: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= 1./</a:t>
                </a:r>
                <a:r>
                  <a:rPr lang="en-US" altLang="zh-CN" sz="1600" dirty="0" err="1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sqrt</a:t>
                </a: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(</a:t>
                </a:r>
                <a:r>
                  <a:rPr lang="en-US" altLang="zh-CN" sz="1600" dirty="0" err="1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N_exp_count</a:t>
                </a: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)</a:t>
                </a:r>
              </a:p>
              <a:p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rPr>
                  <a:t>      d) No central values of any observables. Need theoretical inputs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7" y="3379055"/>
                <a:ext cx="8707589" cy="3293209"/>
              </a:xfrm>
              <a:prstGeom prst="rect">
                <a:avLst/>
              </a:prstGeom>
              <a:blipFill rotWithShape="0">
                <a:blip r:embed="rId5"/>
                <a:stretch>
                  <a:fillRect l="-280" t="-1479" b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CFA22B-5965-7245-A001-618E3A62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8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83D9FCC5-A5AB-714A-9225-076EE585C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05" y="3349055"/>
            <a:ext cx="4050821" cy="271923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9047" y="509883"/>
            <a:ext cx="3303929" cy="432886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600" dirty="0">
                <a:latin typeface="Comic Sans MS" panose="030F0702030302020204" pitchFamily="66" charset="0"/>
              </a:rPr>
              <a:t>Nucleons vs in Nuclei: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142323"/>
            <a:ext cx="9144000" cy="3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400" kern="0" dirty="0">
                <a:latin typeface="Cooper Black" charset="0"/>
                <a:ea typeface="Cooper Black" charset="0"/>
                <a:cs typeface="Cooper Black" charset="0"/>
              </a:rPr>
              <a:t>PDF in Inclusive DIS</a:t>
            </a:r>
          </a:p>
        </p:txBody>
      </p:sp>
      <p:pic>
        <p:nvPicPr>
          <p:cNvPr id="5122" name="Picture 2" descr="https://www.jlab.org/theory/cj/Figs/F2p.png">
            <a:extLst>
              <a:ext uri="{FF2B5EF4-FFF2-40B4-BE49-F238E27FC236}">
                <a16:creationId xmlns:a16="http://schemas.microsoft.com/office/drawing/2014/main" id="{B48F165D-6893-CE4A-B6AB-682F1945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29" y="636793"/>
            <a:ext cx="1941264" cy="249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0BB4A-77C4-084C-A2AE-52F41C969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893" y="1288203"/>
            <a:ext cx="2298451" cy="1666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95C0AB-76E6-2B42-B63D-A05BFC9C6600}"/>
              </a:ext>
            </a:extLst>
          </p:cNvPr>
          <p:cNvSpPr txBox="1"/>
          <p:nvPr/>
        </p:nvSpPr>
        <p:spPr>
          <a:xfrm>
            <a:off x="375902" y="938574"/>
            <a:ext cx="49145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400" dirty="0">
                <a:solidFill>
                  <a:schemeClr val="tx1">
                    <a:lumMod val="50000"/>
                  </a:schemeClr>
                </a:solidFill>
                <a:latin typeface="Baskerville" panose="02020502070401020303" pitchFamily="18" charset="0"/>
              </a:rPr>
              <a:t>Inclusive DIS accesses PDFs:</a:t>
            </a: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tx1">
                  <a:lumMod val="5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tx1">
                  <a:lumMod val="5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tx1">
                  <a:lumMod val="5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</a:rPr>
              <a:t>Many decades of measurement w/ </a:t>
            </a:r>
            <a:r>
              <a:rPr kumimoji="1" lang="en-US" altLang="zh-CN" sz="1400" dirty="0" err="1">
                <a:solidFill>
                  <a:srgbClr val="7030A0"/>
                </a:solidFill>
                <a:latin typeface="Baskerville" panose="02020502070401020303" pitchFamily="18" charset="0"/>
              </a:rPr>
              <a:t>eDIS</a:t>
            </a:r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</a:rPr>
              <a:t>, pp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</a:rPr>
              <a:t>Nuclear effects corrected for effective-”free” neutrons (</a:t>
            </a:r>
            <a:r>
              <a:rPr kumimoji="1" lang="en-US" altLang="zh-CN" sz="1400" dirty="0" err="1">
                <a:solidFill>
                  <a:srgbClr val="7030A0"/>
                </a:solidFill>
                <a:latin typeface="Baskerville" panose="02020502070401020303" pitchFamily="18" charset="0"/>
              </a:rPr>
              <a:t>BoNUS</a:t>
            </a:r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</a:rPr>
              <a:t>/BoNUS12, MARATHON, PVDIS, …)</a:t>
            </a: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2C49BDCB-9FC3-4C4D-B78F-9B3603E6D775}"/>
              </a:ext>
            </a:extLst>
          </p:cNvPr>
          <p:cNvSpPr/>
          <p:nvPr/>
        </p:nvSpPr>
        <p:spPr bwMode="auto">
          <a:xfrm>
            <a:off x="6268651" y="1300312"/>
            <a:ext cx="374850" cy="443247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8F8BB0-5B7B-B642-8F61-EF65D123CF97}"/>
              </a:ext>
            </a:extLst>
          </p:cNvPr>
          <p:cNvSpPr txBox="1"/>
          <p:nvPr/>
        </p:nvSpPr>
        <p:spPr>
          <a:xfrm>
            <a:off x="375902" y="2870093"/>
            <a:ext cx="4059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400" b="1" dirty="0">
                <a:solidFill>
                  <a:srgbClr val="FF0000"/>
                </a:solidFill>
                <a:latin typeface="Baskerville" panose="02020502070401020303" pitchFamily="18" charset="0"/>
              </a:rPr>
              <a:t>Interesting features when using nuclei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A02C99-88F7-9347-A101-8BF37BC0B1CF}"/>
                  </a:ext>
                </a:extLst>
              </p:cNvPr>
              <p:cNvSpPr txBox="1"/>
              <p:nvPr/>
            </p:nvSpPr>
            <p:spPr>
              <a:xfrm>
                <a:off x="3396547" y="1229740"/>
                <a:ext cx="1470082" cy="468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12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120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2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kumimoji="1" lang="en-US" altLang="zh-CN" sz="12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120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CN" altLang="en-US" sz="1200" i="1" dirty="0">
                  <a:solidFill>
                    <a:schemeClr val="tx1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A02C99-88F7-9347-A101-8BF37BC0B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547" y="1229740"/>
                <a:ext cx="1470082" cy="468462"/>
              </a:xfrm>
              <a:prstGeom prst="rect">
                <a:avLst/>
              </a:prstGeom>
              <a:blipFill>
                <a:blip r:embed="rId6"/>
                <a:stretch>
                  <a:fillRect l="-1709" t="-136842" r="-2564" b="-186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6F9D686-1C9D-8746-9078-0A6340D089CF}"/>
              </a:ext>
            </a:extLst>
          </p:cNvPr>
          <p:cNvSpPr txBox="1"/>
          <p:nvPr/>
        </p:nvSpPr>
        <p:spPr>
          <a:xfrm>
            <a:off x="630851" y="5435660"/>
            <a:ext cx="128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u="sng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Shadowing</a:t>
            </a:r>
            <a:endParaRPr kumimoji="1" lang="zh-CN" altLang="en-US" sz="1100" b="1" u="sng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857D87-2221-3C45-B88A-155354A95E81}"/>
              </a:ext>
            </a:extLst>
          </p:cNvPr>
          <p:cNvSpPr txBox="1"/>
          <p:nvPr/>
        </p:nvSpPr>
        <p:spPr>
          <a:xfrm>
            <a:off x="967115" y="4000509"/>
            <a:ext cx="128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u="sng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Anti-Shadowing</a:t>
            </a:r>
            <a:endParaRPr kumimoji="1" lang="zh-CN" altLang="en-US" sz="1100" b="1" u="sng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F04756-2DDD-F645-8DC3-AC0FF8551450}"/>
              </a:ext>
            </a:extLst>
          </p:cNvPr>
          <p:cNvSpPr txBox="1"/>
          <p:nvPr/>
        </p:nvSpPr>
        <p:spPr>
          <a:xfrm>
            <a:off x="1987146" y="5053226"/>
            <a:ext cx="548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u="sng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</a:t>
            </a:r>
            <a:endParaRPr kumimoji="1" lang="zh-CN" altLang="en-US" sz="1100" b="1" u="sng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32902B-EEA3-FA49-8773-00CCBD6C0207}"/>
              </a:ext>
            </a:extLst>
          </p:cNvPr>
          <p:cNvSpPr txBox="1"/>
          <p:nvPr/>
        </p:nvSpPr>
        <p:spPr>
          <a:xfrm>
            <a:off x="3105984" y="3986819"/>
            <a:ext cx="1155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u="sng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Fermi-</a:t>
            </a:r>
            <a:r>
              <a:rPr kumimoji="1" lang="en-US" altLang="zh-CN" sz="1100" b="1" u="sng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Moton</a:t>
            </a:r>
            <a:endParaRPr kumimoji="1" lang="zh-CN" altLang="en-US" sz="1100" b="1" u="sng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pic>
        <p:nvPicPr>
          <p:cNvPr id="5132" name="Picture 12" descr="Figure 4">
            <a:extLst>
              <a:ext uri="{FF2B5EF4-FFF2-40B4-BE49-F238E27FC236}">
                <a16:creationId xmlns:a16="http://schemas.microsoft.com/office/drawing/2014/main" id="{94CC4491-A01E-8E45-89B8-E402DE90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60" y="4890789"/>
            <a:ext cx="2497112" cy="16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Key Image">
            <a:extLst>
              <a:ext uri="{FF2B5EF4-FFF2-40B4-BE49-F238E27FC236}">
                <a16:creationId xmlns:a16="http://schemas.microsoft.com/office/drawing/2014/main" id="{14186A96-A636-FB4B-9ACE-0F2282E3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233" y="4640360"/>
            <a:ext cx="768136" cy="7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3643ECD7-2580-6347-B035-FD001000A487}"/>
              </a:ext>
            </a:extLst>
          </p:cNvPr>
          <p:cNvSpPr/>
          <p:nvPr/>
        </p:nvSpPr>
        <p:spPr bwMode="auto">
          <a:xfrm>
            <a:off x="6069772" y="4993398"/>
            <a:ext cx="563270" cy="41509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45B9067-1061-B84D-873C-52C72E44F8CA}"/>
                  </a:ext>
                </a:extLst>
              </p:cNvPr>
              <p:cNvSpPr txBox="1"/>
              <p:nvPr/>
            </p:nvSpPr>
            <p:spPr>
              <a:xfrm>
                <a:off x="5354370" y="3601296"/>
                <a:ext cx="2980431" cy="458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2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kumimoji="1" lang="en-US" altLang="zh-CN" sz="12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kumimoji="1" lang="en-US" altLang="zh-CN" sz="120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zh-CN" sz="120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20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𝐷𝐼𝑆</m:t>
                                  </m:r>
                                </m:sub>
                                <m:sup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zh-CN" sz="12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2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1" lang="en-US" altLang="zh-CN" sz="12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𝐷𝐼𝑆</m:t>
                                  </m:r>
                                </m:sub>
                                <m:sup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zh-CN" sz="12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f>
                            <m:fPr>
                              <m:ctrlPr>
                                <a:rPr kumimoji="1" lang="en-US" altLang="zh-CN" sz="120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zh-CN" sz="120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zh-CN" sz="120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1" lang="en-US" altLang="zh-CN" sz="12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1" lang="en-US" altLang="zh-CN" sz="120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kumimoji="1" lang="en-US" altLang="zh-CN" sz="12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zh-CN" sz="12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kumimoji="1" lang="en-US" altLang="zh-CN" sz="1200" b="0" i="1" smtClean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kumimoji="1" lang="en-US" altLang="zh-CN" sz="12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kumimoji="1" lang="en-US" altLang="zh-CN" sz="1200" i="1" smtClean="0">
                                          <a:solidFill>
                                            <a:srgbClr val="EC93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1200" b="0" i="1" smtClean="0">
                                          <a:solidFill>
                                            <a:srgbClr val="EC93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kumimoji="1" lang="en-US" altLang="zh-CN" sz="1200" b="0" i="1" smtClean="0">
                                          <a:solidFill>
                                            <a:srgbClr val="EC93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p>
                                  <m:r>
                                    <a:rPr kumimoji="1" lang="en-US" altLang="zh-CN" sz="120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1200" i="1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1200" i="1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  <m:nary>
                                <m:naryPr>
                                  <m:chr m:val="⨂"/>
                                  <m:subHide m:val="on"/>
                                  <m:supHide m:val="on"/>
                                  <m:ctrlPr>
                                    <a:rPr kumimoji="1" lang="en-US" altLang="zh-CN" sz="120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Sup>
                                    <m:sSubSupPr>
                                      <m:ctrlPr>
                                        <a:rPr kumimoji="1" lang="en-US" altLang="zh-CN" sz="1200" i="1" smtClean="0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zh-CN" sz="1200" i="1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1" lang="en-US" altLang="zh-CN" sz="1200" i="1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kumimoji="1" lang="en-US" altLang="zh-CN" sz="1200" b="0" i="1" smtClean="0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kumimoji="1" lang="en-US" altLang="zh-CN" sz="1200" i="1">
                                      <a:solidFill>
                                        <a:srgbClr val="7AA727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1200" i="1">
                                      <a:solidFill>
                                        <a:srgbClr val="7AA727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7AA727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1" lang="en-US" altLang="zh-CN" sz="12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1" lang="en-US" altLang="zh-CN" sz="12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kumimoji="1" lang="en-US" altLang="zh-CN" sz="12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zh-CN" sz="12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kumimoji="1" lang="en-US" altLang="zh-CN" sz="1200" b="0" i="1" smtClean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kumimoji="1" lang="en-US" altLang="zh-CN" sz="12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kumimoji="1" lang="en-US" altLang="zh-CN" sz="1200" i="1" smtClean="0">
                                          <a:solidFill>
                                            <a:srgbClr val="EC93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1200" b="0" i="1" smtClean="0">
                                          <a:solidFill>
                                            <a:srgbClr val="EC93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kumimoji="1" lang="en-US" altLang="zh-CN" sz="1200" b="0" i="1" smtClean="0">
                                          <a:solidFill>
                                            <a:srgbClr val="EC93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p>
                                  </m:sSup>
                                  <m:r>
                                    <a:rPr kumimoji="1" lang="en-US" altLang="zh-CN" sz="120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kumimoji="1" lang="en-US" altLang="zh-CN" sz="1200" b="0" i="1" smtClean="0">
                                      <a:solidFill>
                                        <a:srgbClr val="EC939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nary>
                                    <m:naryPr>
                                      <m:chr m:val="⨂"/>
                                      <m:subHide m:val="on"/>
                                      <m:supHide m:val="on"/>
                                      <m:ctrlPr>
                                        <a:rPr kumimoji="1" lang="en-US" altLang="zh-CN" sz="1200" b="0" i="1" smtClean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kumimoji="1" lang="en-US" altLang="zh-CN" sz="1200" i="1" smtClean="0">
                                              <a:solidFill>
                                                <a:srgbClr val="7AA72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zh-CN" sz="1200" i="1">
                                              <a:solidFill>
                                                <a:srgbClr val="7AA72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1200" i="1">
                                              <a:solidFill>
                                                <a:srgbClr val="7AA72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zh-CN" sz="1200" i="1">
                                              <a:solidFill>
                                                <a:srgbClr val="7AA72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p>
                                      </m:sSubSup>
                                      <m:r>
                                        <a:rPr kumimoji="1" lang="en-US" altLang="zh-CN" sz="1200" i="1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1200" i="1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kumimoji="1" lang="en-US" altLang="zh-CN" sz="1200" b="0" i="1" smtClean="0">
                                          <a:solidFill>
                                            <a:srgbClr val="7AA72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den>
                          </m:f>
                        </m:e>
                        <m:sub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kumimoji="1" lang="en-US" altLang="zh-CN" sz="12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kumimoji="1" lang="zh-CN" altLang="en-US" sz="1200" i="1" dirty="0">
                  <a:solidFill>
                    <a:schemeClr val="tx1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45B9067-1061-B84D-873C-52C72E44F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370" y="3601296"/>
                <a:ext cx="2980431" cy="458652"/>
              </a:xfrm>
              <a:prstGeom prst="rect">
                <a:avLst/>
              </a:prstGeom>
              <a:blipFill>
                <a:blip r:embed="rId9"/>
                <a:stretch>
                  <a:fillRect l="-426" t="-64865" r="-851" b="-918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1E13C401-703C-A54D-905B-9135F97F3775}"/>
              </a:ext>
            </a:extLst>
          </p:cNvPr>
          <p:cNvSpPr txBox="1"/>
          <p:nvPr/>
        </p:nvSpPr>
        <p:spPr>
          <a:xfrm>
            <a:off x="5430906" y="3278186"/>
            <a:ext cx="202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rgbClr val="FB9F9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Modified parton structure?</a:t>
            </a:r>
            <a:endParaRPr kumimoji="1" lang="zh-CN" altLang="en-US" sz="1400" i="1" dirty="0">
              <a:solidFill>
                <a:srgbClr val="FB9F9C"/>
              </a:solidFill>
              <a:latin typeface="Baskerville" panose="02020502070401020303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089310-551B-394B-B9FF-4D95DF0918CF}"/>
              </a:ext>
            </a:extLst>
          </p:cNvPr>
          <p:cNvSpPr txBox="1"/>
          <p:nvPr/>
        </p:nvSpPr>
        <p:spPr>
          <a:xfrm>
            <a:off x="6481166" y="4094541"/>
            <a:ext cx="202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rgbClr val="7AA72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Nuclear medium correction?</a:t>
            </a:r>
            <a:endParaRPr kumimoji="1" lang="zh-CN" altLang="en-US" sz="1400" i="1" dirty="0">
              <a:solidFill>
                <a:srgbClr val="7AA727"/>
              </a:solidFill>
              <a:latin typeface="Baskerville" panose="02020502070401020303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762CE9D-FD99-AB45-BCB2-0DAEEA4EC223}"/>
              </a:ext>
            </a:extLst>
          </p:cNvPr>
          <p:cNvSpPr txBox="1"/>
          <p:nvPr/>
        </p:nvSpPr>
        <p:spPr>
          <a:xfrm>
            <a:off x="5381138" y="4583012"/>
            <a:ext cx="1742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D77667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Local-effect?</a:t>
            </a:r>
            <a:endParaRPr kumimoji="1" lang="zh-CN" altLang="en-US" sz="1400" dirty="0">
              <a:solidFill>
                <a:srgbClr val="D77667"/>
              </a:solidFill>
              <a:latin typeface="Baskerville" panose="02020502070401020303" pitchFamily="18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97DCF46-A619-824C-A20F-96B2289CC788}"/>
              </a:ext>
            </a:extLst>
          </p:cNvPr>
          <p:cNvCxnSpPr>
            <a:cxnSpLocks/>
          </p:cNvCxnSpPr>
          <p:nvPr/>
        </p:nvCxnSpPr>
        <p:spPr bwMode="auto">
          <a:xfrm flipH="1">
            <a:off x="7226599" y="3370533"/>
            <a:ext cx="78203" cy="2105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1D71CCE-ACB5-224C-8F26-68881684EDB8}"/>
              </a:ext>
            </a:extLst>
          </p:cNvPr>
          <p:cNvCxnSpPr>
            <a:cxnSpLocks/>
          </p:cNvCxnSpPr>
          <p:nvPr/>
        </p:nvCxnSpPr>
        <p:spPr bwMode="auto">
          <a:xfrm flipV="1">
            <a:off x="7525141" y="3998669"/>
            <a:ext cx="414525" cy="1607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E37EC63D-9E57-8042-9C46-FDFD123C73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109" y="1187701"/>
            <a:ext cx="2658825" cy="4851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AE9BF-EA30-AF44-A6AC-62C33D7E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31" grpId="0"/>
      <p:bldP spid="32" grpId="0"/>
      <p:bldP spid="47" grpId="0"/>
      <p:bldP spid="42" grpId="0" animBg="1"/>
      <p:bldP spid="54" grpId="0"/>
      <p:bldP spid="49" grpId="0"/>
      <p:bldP spid="59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1116" y="506750"/>
            <a:ext cx="3310259" cy="4167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600" dirty="0">
                <a:latin typeface="Comic Sans MS" panose="030F0702030302020204" pitchFamily="66" charset="0"/>
              </a:rPr>
              <a:t>EMC Effect vs. SRC Effect: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142323"/>
            <a:ext cx="9144000" cy="3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400" kern="0" dirty="0">
                <a:latin typeface="Cooper Black" charset="0"/>
                <a:ea typeface="Cooper Black" charset="0"/>
                <a:cs typeface="Cooper Black" charset="0"/>
              </a:rPr>
              <a:t>PDF in Inclusive DIS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092050-81DB-CE41-A918-F9276365B9E4}"/>
              </a:ext>
            </a:extLst>
          </p:cNvPr>
          <p:cNvSpPr txBox="1"/>
          <p:nvPr/>
        </p:nvSpPr>
        <p:spPr>
          <a:xfrm>
            <a:off x="271116" y="882538"/>
            <a:ext cx="59634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b="1" u="sng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Short-Range Correlations (SRC</a:t>
            </a:r>
            <a:r>
              <a:rPr kumimoji="1" lang="en-US" altLang="zh-CN" b="1" u="sng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):</a:t>
            </a:r>
            <a:r>
              <a:rPr kumimoji="1" lang="en-US" altLang="zh-CN" b="1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  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Nucleons largely overlapped (high-density); each carry large momenta (high-</a:t>
            </a:r>
            <a:r>
              <a:rPr kumimoji="1" lang="en-US" altLang="zh-CN" sz="16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virtuality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) ; small total momentum</a:t>
            </a: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endParaRPr kumimoji="1" lang="zh-CN" altLang="en-US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2N-SRC and 3N-SRC in nuclei are similar to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2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D and 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He (</a:t>
            </a:r>
            <a:r>
              <a:rPr kumimoji="1" lang="en-US" altLang="zh-CN" sz="1600" baseline="30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3</a:t>
            </a: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H)</a:t>
            </a:r>
          </a:p>
          <a:p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</a:rPr>
              <a:t>      Inclusive QE XS ratios reveal a scaling behavior x in (1.3&lt;x&lt;2.0</a:t>
            </a:r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</a:rPr>
              <a:t>)</a:t>
            </a:r>
            <a:endParaRPr kumimoji="1" lang="en-US" altLang="zh-CN" sz="14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C2B860-60C9-E140-908D-5C26754E5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41" y="1944639"/>
            <a:ext cx="1512305" cy="121336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781283-A025-4547-A6A8-63D400DA21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8891" y="2539487"/>
            <a:ext cx="1579069" cy="13330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9EC63916-2144-6240-B52F-DB3FD1B4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69" y="1361147"/>
            <a:ext cx="2833579" cy="2134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7686DF-1A24-BF46-8A32-B57AAFEA4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703" y="282615"/>
            <a:ext cx="1186526" cy="10600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C414DA-44CF-4A41-A2A9-89C7F2ED0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960" y="1767648"/>
            <a:ext cx="2401959" cy="1241236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6F72B1F6-207B-5F4C-8A29-8B7062BA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72" y="3913884"/>
            <a:ext cx="2910408" cy="217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91499" y="5423187"/>
            <a:ext cx="112680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mic Sans MS" charset="0"/>
                <a:ea typeface="Comic Sans MS" charset="0"/>
                <a:cs typeface="Comic Sans MS" charset="0"/>
              </a:rPr>
              <a:t>EMC vs. SRC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7AC95B-ACF2-9545-958D-27187A549B5B}"/>
              </a:ext>
            </a:extLst>
          </p:cNvPr>
          <p:cNvSpPr/>
          <p:nvPr/>
        </p:nvSpPr>
        <p:spPr>
          <a:xfrm>
            <a:off x="5870873" y="6034709"/>
            <a:ext cx="32685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L. Weinstein et al, PRL 106, 052301 (2011)</a:t>
            </a:r>
          </a:p>
          <a:p>
            <a:r>
              <a:rPr lang="en-US" sz="11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J. Arrington et al., PRC 86, 065204 (2012)</a:t>
            </a:r>
          </a:p>
          <a:p>
            <a:r>
              <a:rPr lang="en-US" sz="11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O. Hen et al, PRC 85, 047301 (2012)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855B67-BF99-BC48-AE0A-0160E930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1C1E78-3D76-DC4D-8F8F-A3DDDA36B8A4}"/>
              </a:ext>
            </a:extLst>
          </p:cNvPr>
          <p:cNvSpPr/>
          <p:nvPr/>
        </p:nvSpPr>
        <p:spPr>
          <a:xfrm>
            <a:off x="1197572" y="5381982"/>
            <a:ext cx="33208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High </a:t>
            </a:r>
            <a:r>
              <a:rPr lang="en-US" sz="1400" b="1" u="sng" dirty="0" err="1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virtuality</a:t>
            </a:r>
            <a:r>
              <a:rPr lang="en-US" sz="1400" b="1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?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 effect driven by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virtuality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of nucleon</a:t>
            </a:r>
          </a:p>
          <a:p>
            <a:r>
              <a:rPr lang="en-US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r>
              <a:rPr lang="en-US" sz="1400" b="1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Local Density?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 effect driven by local density</a:t>
            </a:r>
            <a:endParaRPr lang="en-US" sz="1400" dirty="0">
              <a:solidFill>
                <a:schemeClr val="bg2">
                  <a:lumMod val="10000"/>
                </a:schemeClr>
              </a:solidFill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00176E-3D05-1442-B981-9A61B601085D}"/>
              </a:ext>
            </a:extLst>
          </p:cNvPr>
          <p:cNvSpPr txBox="1"/>
          <p:nvPr/>
        </p:nvSpPr>
        <p:spPr>
          <a:xfrm>
            <a:off x="797195" y="4521987"/>
            <a:ext cx="4894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4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 vs SRC provide a way to understand the partonic picture in NN-interaction</a:t>
            </a:r>
          </a:p>
          <a:p>
            <a:r>
              <a:rPr kumimoji="1" lang="en-US" altLang="zh-CN" sz="14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     Many new JLab@12GeV experiments</a:t>
            </a:r>
            <a:endParaRPr kumimoji="1" lang="zh-CN" altLang="en-US" sz="14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01C964-6694-2E48-A744-B68187D8D62E}"/>
              </a:ext>
            </a:extLst>
          </p:cNvPr>
          <p:cNvSpPr/>
          <p:nvPr/>
        </p:nvSpPr>
        <p:spPr>
          <a:xfrm>
            <a:off x="271116" y="4185219"/>
            <a:ext cx="4113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</a:rPr>
              <a:t>Surprising similar A-dependence with EMC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60095" y="937314"/>
            <a:ext cx="4313687" cy="96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The flavor-dependent medium effect:</a:t>
            </a:r>
          </a:p>
          <a:p>
            <a:pPr defTabSz="914400">
              <a:lnSpc>
                <a:spcPct val="12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       </a:t>
            </a: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Stronger medium effect on u- then d-quark?  </a:t>
            </a:r>
          </a:p>
          <a:p>
            <a:pPr defTabSz="914400">
              <a:lnSpc>
                <a:spcPct val="120000"/>
              </a:lnSpc>
            </a:pP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        Medium effect in sea-quarks?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Baskerville Old Face" pitchFamily="18" charset="0"/>
              <a:cs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F308D0-09D0-BE41-87E9-E64A1E05F8AB}"/>
              </a:ext>
            </a:extLst>
          </p:cNvPr>
          <p:cNvSpPr txBox="1">
            <a:spLocks/>
          </p:cNvSpPr>
          <p:nvPr/>
        </p:nvSpPr>
        <p:spPr bwMode="auto">
          <a:xfrm>
            <a:off x="0" y="142323"/>
            <a:ext cx="9144000" cy="3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400" kern="0" dirty="0">
                <a:latin typeface="Cooper Black" charset="0"/>
                <a:ea typeface="Cooper Black" charset="0"/>
                <a:cs typeface="Cooper Black" charset="0"/>
              </a:rPr>
              <a:t>Medium Effect in Inclusive DIS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934E897-2C22-8B4B-A37F-EF6755574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20" y="501815"/>
            <a:ext cx="3551661" cy="351661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600" dirty="0">
                <a:latin typeface="Comic Sans MS" panose="030F0702030302020204" pitchFamily="66" charset="0"/>
              </a:rPr>
              <a:t>What more we can learn?: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A9002E-1A1F-4A4C-BB45-E56409D968E1}"/>
              </a:ext>
            </a:extLst>
          </p:cNvPr>
          <p:cNvSpPr/>
          <p:nvPr/>
        </p:nvSpPr>
        <p:spPr>
          <a:xfrm>
            <a:off x="718912" y="2107849"/>
            <a:ext cx="4313688" cy="665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Medium effect in Helicity-PDF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g</a:t>
            </a:r>
            <a:r>
              <a:rPr lang="en-US" sz="1600" i="1" baseline="-250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1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(x)</a:t>
            </a:r>
          </a:p>
          <a:p>
            <a:pPr defTabSz="914400">
              <a:lnSpc>
                <a:spcPct val="120000"/>
              </a:lnSpc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    </a:t>
            </a: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CLAS12 new experiment with polarized Li</a:t>
            </a:r>
            <a:r>
              <a:rPr lang="en-US" sz="1600" baseline="300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7</a:t>
            </a:r>
            <a:endParaRPr lang="en-US" sz="1600" dirty="0">
              <a:solidFill>
                <a:srgbClr val="7030A0"/>
              </a:solidFill>
              <a:latin typeface="Baskerville Old Face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358F6B-4DA1-F74F-8C08-E503BD8E8201}"/>
              </a:ext>
            </a:extLst>
          </p:cNvPr>
          <p:cNvSpPr/>
          <p:nvPr/>
        </p:nvSpPr>
        <p:spPr>
          <a:xfrm>
            <a:off x="652671" y="3123025"/>
            <a:ext cx="5554165" cy="665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Medium effect in Transversity-PDF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h</a:t>
            </a:r>
            <a:r>
              <a:rPr lang="en-US" sz="1600" i="1" baseline="-250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1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(x)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?</a:t>
            </a:r>
          </a:p>
          <a:p>
            <a:pPr defTabSz="914400">
              <a:lnSpc>
                <a:spcPct val="12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       </a:t>
            </a: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g</a:t>
            </a:r>
            <a:r>
              <a:rPr lang="en-US" sz="1600" baseline="-250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1</a:t>
            </a: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(x) has stronger medium effect than f</a:t>
            </a:r>
            <a:r>
              <a:rPr lang="en-US" sz="1600" baseline="-250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1</a:t>
            </a: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(x), how about h</a:t>
            </a:r>
            <a:r>
              <a:rPr lang="en-US" sz="1600" baseline="-250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1</a:t>
            </a: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(x)?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616370-E5E2-C341-ACF4-77278EAF4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3"/>
          <a:stretch/>
        </p:blipFill>
        <p:spPr>
          <a:xfrm>
            <a:off x="4581938" y="866568"/>
            <a:ext cx="4562062" cy="17817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14D065-92C2-8C46-A690-D20B5AB9E749}"/>
              </a:ext>
            </a:extLst>
          </p:cNvPr>
          <p:cNvSpPr/>
          <p:nvPr/>
        </p:nvSpPr>
        <p:spPr>
          <a:xfrm>
            <a:off x="1189750" y="2742917"/>
            <a:ext cx="3496550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100" dirty="0">
                <a:solidFill>
                  <a:srgbClr val="7AA727"/>
                </a:solidFill>
                <a:latin typeface="Times" pitchFamily="2" charset="0"/>
              </a:rPr>
              <a:t>I. </a:t>
            </a:r>
            <a:r>
              <a:rPr lang="en-US" sz="1100" dirty="0" err="1">
                <a:solidFill>
                  <a:srgbClr val="7AA727"/>
                </a:solidFill>
                <a:latin typeface="Times" pitchFamily="2" charset="0"/>
              </a:rPr>
              <a:t>Cloet</a:t>
            </a:r>
            <a:r>
              <a:rPr lang="en-US" sz="1100" dirty="0">
                <a:solidFill>
                  <a:srgbClr val="7AA727"/>
                </a:solidFill>
                <a:latin typeface="Times" pitchFamily="2" charset="0"/>
              </a:rPr>
              <a:t>, PRL 95, 052302, 2005); PLB 642, 210(2006)</a:t>
            </a:r>
            <a:endParaRPr lang="zh-CN" altLang="en-US" sz="3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E2ED8D-2312-CB44-8246-00CBC34B833A}"/>
              </a:ext>
            </a:extLst>
          </p:cNvPr>
          <p:cNvSpPr/>
          <p:nvPr/>
        </p:nvSpPr>
        <p:spPr>
          <a:xfrm>
            <a:off x="660095" y="3921919"/>
            <a:ext cx="5114014" cy="96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Medium effect on the transverse direction?</a:t>
            </a:r>
          </a:p>
          <a:p>
            <a:pPr defTabSz="914400">
              <a:lnSpc>
                <a:spcPct val="120000"/>
              </a:lnSpc>
            </a:pP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       Maybe the reason that we still don’t understand the  </a:t>
            </a:r>
          </a:p>
          <a:p>
            <a:pPr defTabSz="914400">
              <a:lnSpc>
                <a:spcPct val="120000"/>
              </a:lnSpc>
            </a:pPr>
            <a:r>
              <a:rPr lang="en-US" sz="1600" dirty="0">
                <a:solidFill>
                  <a:srgbClr val="7030A0"/>
                </a:solidFill>
                <a:latin typeface="Baskerville Old Face" pitchFamily="18" charset="0"/>
                <a:cs typeface="Times New Roman" pitchFamily="18" charset="0"/>
              </a:rPr>
              <a:t>       EMC effect is because we only look at 1D-PDF?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C7F523-442B-F34C-9CA0-4A25768521E9}"/>
              </a:ext>
            </a:extLst>
          </p:cNvPr>
          <p:cNvSpPr txBox="1"/>
          <p:nvPr/>
        </p:nvSpPr>
        <p:spPr>
          <a:xfrm>
            <a:off x="1894677" y="5486952"/>
            <a:ext cx="558324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Would be very difficult, especially w/ polarized nuclear targets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kumimoji="1" lang="en-US" altLang="zh-CN" sz="16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Higher-Twist effects in nuclear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285097-9032-1341-B265-8D5E41E131C8}"/>
              </a:ext>
            </a:extLst>
          </p:cNvPr>
          <p:cNvSpPr/>
          <p:nvPr/>
        </p:nvSpPr>
        <p:spPr>
          <a:xfrm>
            <a:off x="499846" y="6159866"/>
            <a:ext cx="8380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b="1" dirty="0">
                <a:solidFill>
                  <a:schemeClr val="accent4">
                    <a:lumMod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Possible in new measurements on SIDIS/Drell-Yan w/ nuclei</a:t>
            </a:r>
            <a:endParaRPr kumimoji="1" lang="zh-CN" altLang="en-US" sz="1600" b="1" dirty="0">
              <a:solidFill>
                <a:schemeClr val="accent4">
                  <a:lumMod val="75000"/>
                </a:schemeClr>
              </a:solidFill>
              <a:latin typeface="Baskerville" panose="02020502070401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1BD60A-5B02-6540-A1F0-8FE13842D28D}"/>
              </a:ext>
            </a:extLst>
          </p:cNvPr>
          <p:cNvSpPr txBox="1"/>
          <p:nvPr/>
        </p:nvSpPr>
        <p:spPr>
          <a:xfrm>
            <a:off x="288777" y="80151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4000" b="1" i="1" dirty="0">
                <a:solidFill>
                  <a:srgbClr val="00B050"/>
                </a:solidFill>
              </a:rPr>
              <a:t> </a:t>
            </a:r>
            <a:endParaRPr kumimoji="1" lang="zh-CN" alt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28380A-9E4C-E445-A38C-75C03AFFDF37}"/>
              </a:ext>
            </a:extLst>
          </p:cNvPr>
          <p:cNvSpPr txBox="1"/>
          <p:nvPr/>
        </p:nvSpPr>
        <p:spPr>
          <a:xfrm>
            <a:off x="305348" y="3770256"/>
            <a:ext cx="17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4000" b="1" i="1" dirty="0">
                <a:solidFill>
                  <a:srgbClr val="00B050"/>
                </a:solidFill>
              </a:rPr>
              <a:t> </a:t>
            </a:r>
            <a:endParaRPr kumimoji="1" lang="zh-CN" alt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119363-E879-AB40-B46D-3CB34F05B86F}"/>
              </a:ext>
            </a:extLst>
          </p:cNvPr>
          <p:cNvSpPr txBox="1"/>
          <p:nvPr/>
        </p:nvSpPr>
        <p:spPr>
          <a:xfrm>
            <a:off x="288777" y="4809377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4000" b="1" i="1" dirty="0">
                <a:solidFill>
                  <a:srgbClr val="00B050"/>
                </a:solidFill>
              </a:rPr>
              <a:t> </a:t>
            </a:r>
            <a:endParaRPr kumimoji="1" lang="zh-CN" altLang="en-US" sz="4000" b="1" i="1" dirty="0">
              <a:solidFill>
                <a:srgbClr val="00B05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E412CD-A79B-D546-B568-FDC6B3D8D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37"/>
          <a:stretch/>
        </p:blipFill>
        <p:spPr>
          <a:xfrm>
            <a:off x="6012907" y="3123025"/>
            <a:ext cx="3131093" cy="20782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F53DB3-51E8-1B47-8EFE-DA38E590090E}"/>
              </a:ext>
            </a:extLst>
          </p:cNvPr>
          <p:cNvSpPr txBox="1"/>
          <p:nvPr/>
        </p:nvSpPr>
        <p:spPr>
          <a:xfrm>
            <a:off x="7128759" y="3273532"/>
            <a:ext cx="1606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I. </a:t>
            </a:r>
            <a:r>
              <a:rPr kumimoji="1" lang="en-US" altLang="zh-CN" sz="1600" dirty="0" err="1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Cloet</a:t>
            </a:r>
            <a:r>
              <a:rPr kumimoji="1" lang="en-US" altLang="zh-CN" sz="160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et. al.</a:t>
            </a:r>
            <a:endParaRPr kumimoji="1" lang="zh-CN" altLang="en-US" sz="160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7F9E9-F13F-4D4B-BA88-5CA6454C6A2E}"/>
              </a:ext>
            </a:extLst>
          </p:cNvPr>
          <p:cNvSpPr/>
          <p:nvPr/>
        </p:nvSpPr>
        <p:spPr>
          <a:xfrm>
            <a:off x="718912" y="5085527"/>
            <a:ext cx="8425087" cy="36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3D structure of nucleons in nuclei (Nuclear TMD/GPD, Nuclear Fragmentation-Function)?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8AD7E-48BE-6F45-B13B-20FE0385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  <p:bldP spid="20" grpId="0" animBg="1"/>
      <p:bldP spid="21" grpId="0"/>
      <p:bldP spid="22" grpId="0"/>
      <p:bldP spid="23" grpId="0"/>
      <p:bldP spid="24" grpId="0"/>
      <p:bldP spid="2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0D6B31B-0165-0B40-86F1-B9240BCA1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750105"/>
              </p:ext>
            </p:extLst>
          </p:nvPr>
        </p:nvGraphicFramePr>
        <p:xfrm>
          <a:off x="802014" y="4419130"/>
          <a:ext cx="1204016" cy="4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7" name="Equation" r:id="rId3" imgW="1091726" imgH="418918" progId="">
                  <p:embed/>
                </p:oleObj>
              </mc:Choice>
              <mc:Fallback>
                <p:oleObj name="Equation" r:id="rId3" imgW="1091726" imgH="418918" progId="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E3F2267-EDC2-4A4E-9B89-528BE6E096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014" y="4419130"/>
                        <a:ext cx="1204016" cy="4607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127823E-3F73-F141-AE86-2DA97BEED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883786"/>
              </p:ext>
            </p:extLst>
          </p:nvPr>
        </p:nvGraphicFramePr>
        <p:xfrm>
          <a:off x="2325880" y="4429876"/>
          <a:ext cx="1473092" cy="532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8" name="Equation" r:id="rId5" imgW="1193800" imgH="431800" progId="">
                  <p:embed/>
                </p:oleObj>
              </mc:Choice>
              <mc:Fallback>
                <p:oleObj name="Equation" r:id="rId5" imgW="1193800" imgH="431800" progId="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4CDCC3BE-3F0A-7240-BDBB-9238F3C4C9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880" y="4429876"/>
                        <a:ext cx="1473092" cy="5328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1DEBF4F-BC5C-D548-BDC1-8B1749D7CF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939921"/>
              </p:ext>
            </p:extLst>
          </p:nvPr>
        </p:nvGraphicFramePr>
        <p:xfrm>
          <a:off x="1804752" y="4023537"/>
          <a:ext cx="2029877" cy="296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9" name="Equation" r:id="rId7" imgW="1651000" imgH="241300" progId="">
                  <p:embed/>
                </p:oleObj>
              </mc:Choice>
              <mc:Fallback>
                <p:oleObj name="Equation" r:id="rId7" imgW="1651000" imgH="241300" progId="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3C6AF6BD-CD38-ED47-9E37-D271F02CFC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752" y="4023537"/>
                        <a:ext cx="2029877" cy="2966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14F7262-4C25-154E-A836-AF8EAE22B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535734"/>
              </p:ext>
            </p:extLst>
          </p:nvPr>
        </p:nvGraphicFramePr>
        <p:xfrm>
          <a:off x="3983169" y="4443165"/>
          <a:ext cx="720774" cy="493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0" name="Equation" r:id="rId9" imgW="609600" imgH="419100" progId="">
                  <p:embed/>
                </p:oleObj>
              </mc:Choice>
              <mc:Fallback>
                <p:oleObj name="Equation" r:id="rId9" imgW="609600" imgH="419100" progId="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6F33342D-E941-8141-9A3C-3EE811B3B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169" y="4443165"/>
                        <a:ext cx="720774" cy="4939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4E42239-A999-4C4D-B2EC-D42A0E65A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54548"/>
              </p:ext>
            </p:extLst>
          </p:nvPr>
        </p:nvGraphicFramePr>
        <p:xfrm>
          <a:off x="833245" y="4042061"/>
          <a:ext cx="710893" cy="27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1" name="Equation" r:id="rId11" imgW="533169" imgH="203112" progId="">
                  <p:embed/>
                </p:oleObj>
              </mc:Choice>
              <mc:Fallback>
                <p:oleObj name="Equation" r:id="rId11" imgW="533169" imgH="203112" progId="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10F257E2-0649-1941-A6A8-8FDAF73C61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45" y="4042061"/>
                        <a:ext cx="710893" cy="2708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FB8CB8D-659D-2843-89D2-731F01CFA8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220623"/>
              </p:ext>
            </p:extLst>
          </p:nvPr>
        </p:nvGraphicFramePr>
        <p:xfrm>
          <a:off x="833245" y="5128560"/>
          <a:ext cx="783707" cy="53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2" name="Equation" r:id="rId13" imgW="685800" imgH="469800" progId="">
                  <p:embed/>
                </p:oleObj>
              </mc:Choice>
              <mc:Fallback>
                <p:oleObj name="Equation" r:id="rId13" imgW="685800" imgH="469800" progId="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FB1C3FEB-DAF5-DE47-AD60-0526C38016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45" y="5128560"/>
                        <a:ext cx="783707" cy="5354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ACC192-B5FF-0840-9B49-C5685B26D65C}"/>
                  </a:ext>
                </a:extLst>
              </p:cNvPr>
              <p:cNvSpPr txBox="1"/>
              <p:nvPr/>
            </p:nvSpPr>
            <p:spPr>
              <a:xfrm>
                <a:off x="1616952" y="5181714"/>
                <a:ext cx="8080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ACC192-B5FF-0840-9B49-C5685B26D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952" y="5181714"/>
                <a:ext cx="808034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A1F4626F-AA4C-1A4E-8A5E-A1CA111D55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9838" y="1069201"/>
            <a:ext cx="3826710" cy="3574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F4B585-D2AA-2147-817C-A80719B3607C}"/>
                  </a:ext>
                </a:extLst>
              </p:cNvPr>
              <p:cNvSpPr txBox="1"/>
              <p:nvPr/>
            </p:nvSpPr>
            <p:spPr>
              <a:xfrm>
                <a:off x="4998306" y="5695137"/>
                <a:ext cx="2129746" cy="35330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  <a:ea typeface="Microsoft Sans Serif" charset="0"/>
                              <a:cs typeface="Microsoft Sans Serif" charset="0"/>
                            </a:rPr>
                            <m:t>⊥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Microsoft Sans Serif" charset="0"/>
                          <a:cs typeface="Microsoft Sans Serif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Microsoft Sans Serif" charset="0"/>
                              <a:cs typeface="Microsoft Sans Serif" charset="0"/>
                            </a:rPr>
                            <m:t>𝑻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Microsoft Sans Serif" charset="0"/>
                          <a:cs typeface="Microsoft Sans Serif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Microsoft Sans Serif" charset="0"/>
                              <a:cs typeface="Microsoft Sans Serif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𝒉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icrosoft Sans Serif" charset="0"/>
                                  <a:cs typeface="Microsoft Sans Serif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Microsoft Sans Serif" charset="0"/>
                                  <a:cs typeface="Microsoft Sans Serif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Microsoft Sans Serif" charset="0"/>
                              <a:cs typeface="Microsoft Sans Serif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000" b="1" i="1" dirty="0">
                  <a:solidFill>
                    <a:schemeClr val="bg2">
                      <a:lumMod val="10000"/>
                    </a:schemeClr>
                  </a:solidFill>
                  <a:latin typeface="Times" pitchFamily="2" charset="0"/>
                  <a:ea typeface="Microsoft Sans Serif" charset="0"/>
                  <a:cs typeface="Microsoft Sans Serif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F4B585-D2AA-2147-817C-A80719B36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306" y="5695137"/>
                <a:ext cx="2129746" cy="3533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CB113AB4-54CF-2942-BEC8-88ACBA8494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6148" y="960001"/>
            <a:ext cx="3956650" cy="26712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0809C4-DFC6-9047-9D97-25BED8833F09}"/>
              </a:ext>
            </a:extLst>
          </p:cNvPr>
          <p:cNvSpPr txBox="1"/>
          <p:nvPr/>
        </p:nvSpPr>
        <p:spPr>
          <a:xfrm>
            <a:off x="6314967" y="5136905"/>
            <a:ext cx="176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7030A0"/>
                </a:solidFill>
                <a:latin typeface="Times" pitchFamily="2" charset="0"/>
              </a:rPr>
              <a:t>Quark’s intrinsic transverse momentum</a:t>
            </a:r>
            <a:endParaRPr kumimoji="1" lang="zh-CN" altLang="en-US" sz="1200" dirty="0">
              <a:solidFill>
                <a:srgbClr val="7030A0"/>
              </a:solidFill>
              <a:latin typeface="Time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724EB5-B81C-484C-8FC0-FCFCAAF378C5}"/>
              </a:ext>
            </a:extLst>
          </p:cNvPr>
          <p:cNvSpPr txBox="1"/>
          <p:nvPr/>
        </p:nvSpPr>
        <p:spPr>
          <a:xfrm>
            <a:off x="5390932" y="6118361"/>
            <a:ext cx="18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FF0000"/>
                </a:solidFill>
                <a:latin typeface="Times" pitchFamily="2" charset="0"/>
              </a:rPr>
              <a:t>Out-going Hadron’s transverse momentum</a:t>
            </a:r>
            <a:endParaRPr kumimoji="1" lang="zh-CN" altLang="en-US" sz="1200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E88268-432B-C844-8674-D3BDCF7AE79D}"/>
              </a:ext>
            </a:extLst>
          </p:cNvPr>
          <p:cNvSpPr txBox="1"/>
          <p:nvPr/>
        </p:nvSpPr>
        <p:spPr>
          <a:xfrm>
            <a:off x="3508718" y="5136904"/>
            <a:ext cx="213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accent4">
                    <a:lumMod val="75000"/>
                  </a:schemeClr>
                </a:solidFill>
                <a:latin typeface="Times" pitchFamily="2" charset="0"/>
              </a:rPr>
              <a:t>Quark’s final transverse momentum (before hadronized)</a:t>
            </a:r>
            <a:endParaRPr kumimoji="1" lang="zh-CN" altLang="en-US" sz="1200" dirty="0">
              <a:solidFill>
                <a:schemeClr val="accent4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EB4E90-42D1-5A46-85F1-286A4674CB57}"/>
              </a:ext>
            </a:extLst>
          </p:cNvPr>
          <p:cNvSpPr txBox="1">
            <a:spLocks/>
          </p:cNvSpPr>
          <p:nvPr/>
        </p:nvSpPr>
        <p:spPr bwMode="auto">
          <a:xfrm>
            <a:off x="606148" y="19898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altLang="zh-CN" sz="2800" kern="0" dirty="0">
                <a:latin typeface="Baskerville" charset="0"/>
                <a:ea typeface="Baskerville" charset="0"/>
              </a:rPr>
              <a:t>Medium Effect In SIDIS</a:t>
            </a:r>
            <a:br>
              <a:rPr kumimoji="1" lang="en-US" altLang="zh-CN" sz="2800" kern="0" dirty="0">
                <a:latin typeface="Baskerville Old Face" panose="02020602080505020303" pitchFamily="18" charset="77"/>
              </a:rPr>
            </a:br>
            <a:endParaRPr lang="en-US" sz="2800" kern="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E5871-D59A-DA44-B736-0A50EB2B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3A1AFAF-BFAD-C24B-BEC1-D82D73B2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33" y="999452"/>
            <a:ext cx="4398943" cy="6103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Some unpolarized LO formulism: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Nucleons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77926-7B9C-AB45-BC4A-4CE06C51BF16}"/>
              </a:ext>
            </a:extLst>
          </p:cNvPr>
          <p:cNvSpPr/>
          <p:nvPr/>
        </p:nvSpPr>
        <p:spPr>
          <a:xfrm>
            <a:off x="0" y="1176994"/>
            <a:ext cx="420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Unpolarized SIDIS cross section at LO: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711E9-BA65-274A-8083-5F9769174C41}"/>
              </a:ext>
            </a:extLst>
          </p:cNvPr>
          <p:cNvSpPr txBox="1"/>
          <p:nvPr/>
        </p:nvSpPr>
        <p:spPr>
          <a:xfrm>
            <a:off x="5347226" y="742996"/>
            <a:ext cx="3647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Unpolarized fragmentation functions (FF)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673EC5E-018E-7C46-9A82-8A39B01579B8}"/>
              </a:ext>
            </a:extLst>
          </p:cNvPr>
          <p:cNvCxnSpPr>
            <a:cxnSpLocks/>
          </p:cNvCxnSpPr>
          <p:nvPr/>
        </p:nvCxnSpPr>
        <p:spPr bwMode="auto">
          <a:xfrm>
            <a:off x="7951748" y="1028620"/>
            <a:ext cx="327279" cy="1543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E2F70B4-5BA7-0245-9F55-097F448EC0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52617" y="1769936"/>
            <a:ext cx="1996759" cy="677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7422BA-E290-D544-8E55-794FB2BA94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-1" r="4170" b="3223"/>
          <a:stretch/>
        </p:blipFill>
        <p:spPr>
          <a:xfrm>
            <a:off x="5139674" y="1758626"/>
            <a:ext cx="1368974" cy="1569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FADEBA-0886-6F48-8C9A-94892E943B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2895"/>
          <a:stretch/>
        </p:blipFill>
        <p:spPr>
          <a:xfrm>
            <a:off x="5150418" y="1913822"/>
            <a:ext cx="1368974" cy="1848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4AC648-DA81-3E4E-841A-34C7E58242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3541"/>
          <a:stretch/>
        </p:blipFill>
        <p:spPr>
          <a:xfrm>
            <a:off x="5162027" y="2277120"/>
            <a:ext cx="1367301" cy="192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A8EFD9-6A59-9A49-A92B-6DF63D8037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50417" y="2078902"/>
            <a:ext cx="1368974" cy="2153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C6AA16-5CAE-E947-BDAE-CB73089DE131}"/>
              </a:ext>
            </a:extLst>
          </p:cNvPr>
          <p:cNvSpPr txBox="1"/>
          <p:nvPr/>
        </p:nvSpPr>
        <p:spPr>
          <a:xfrm>
            <a:off x="442620" y="1628469"/>
            <a:ext cx="515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Ignore heavy quarks and make few assumptions: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" panose="02020502070401020303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08650C-C999-E84E-9684-1483F6B01DFA}"/>
              </a:ext>
            </a:extLst>
          </p:cNvPr>
          <p:cNvSpPr txBox="1"/>
          <p:nvPr/>
        </p:nvSpPr>
        <p:spPr>
          <a:xfrm>
            <a:off x="442619" y="2031638"/>
            <a:ext cx="3857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Useful observables for pion production :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DC303A5-3BF7-5B4D-9EA1-E8EFE0021BD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49376" y="3950694"/>
            <a:ext cx="4707040" cy="11478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82C1E7E-4077-B64C-8319-A95022F5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49376" y="2612370"/>
            <a:ext cx="4322058" cy="58656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7E44739-8ED1-2A4B-AB5E-62DFB9BDD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4095" y="5170162"/>
            <a:ext cx="3011774" cy="48188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59BD321-DC98-3C43-8165-454948CD4C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001" r="2122"/>
          <a:stretch/>
        </p:blipFill>
        <p:spPr>
          <a:xfrm>
            <a:off x="1456313" y="3298305"/>
            <a:ext cx="4290798" cy="55898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3D0563D-570F-EF46-BC5D-9DCD5ECAC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978" y="6106566"/>
            <a:ext cx="3930987" cy="499317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479605C3-F832-8841-8119-E213D2B96404}"/>
              </a:ext>
            </a:extLst>
          </p:cNvPr>
          <p:cNvSpPr txBox="1"/>
          <p:nvPr/>
        </p:nvSpPr>
        <p:spPr>
          <a:xfrm>
            <a:off x="331630" y="4201291"/>
            <a:ext cx="133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Ignore strangeness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86E2018-B0E1-2D4D-B90C-9EC338441A6E}"/>
              </a:ext>
            </a:extLst>
          </p:cNvPr>
          <p:cNvSpPr txBox="1"/>
          <p:nvPr/>
        </p:nvSpPr>
        <p:spPr>
          <a:xfrm>
            <a:off x="4484291" y="5266553"/>
            <a:ext cx="286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Sensitive to ”pure” FF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EA11098-B5BC-E84D-AA3A-856195386811}"/>
              </a:ext>
            </a:extLst>
          </p:cNvPr>
          <p:cNvSpPr txBox="1"/>
          <p:nvPr/>
        </p:nvSpPr>
        <p:spPr>
          <a:xfrm>
            <a:off x="593073" y="5751565"/>
            <a:ext cx="2165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kumimoji="1" lang="en-US" altLang="zh-CN" sz="16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77"/>
              </a:rPr>
              <a:t>In kaon production:</a:t>
            </a:r>
            <a:endParaRPr kumimoji="1" lang="zh-CN" altLang="en-US" sz="1600" dirty="0">
              <a:solidFill>
                <a:schemeClr val="bg2">
                  <a:lumMod val="10000"/>
                </a:schemeClr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B7473E-F0E1-0646-9FAA-675E10A6BD38}"/>
              </a:ext>
            </a:extLst>
          </p:cNvPr>
          <p:cNvSpPr txBox="1"/>
          <p:nvPr/>
        </p:nvSpPr>
        <p:spPr>
          <a:xfrm>
            <a:off x="6790630" y="3015630"/>
            <a:ext cx="167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Sensitive to </a:t>
            </a:r>
          </a:p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”pure” PDF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516732-6AB7-1441-92BE-DEDE191A7993}"/>
              </a:ext>
            </a:extLst>
          </p:cNvPr>
          <p:cNvSpPr txBox="1"/>
          <p:nvPr/>
        </p:nvSpPr>
        <p:spPr>
          <a:xfrm>
            <a:off x="6604838" y="4201291"/>
            <a:ext cx="2389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Partially sensitive to PDF</a:t>
            </a:r>
          </a:p>
          <a:p>
            <a:r>
              <a:rPr kumimoji="1" lang="en-US" altLang="zh-CN" sz="14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(experimental advantage, less NLO effect)</a:t>
            </a:r>
            <a:endParaRPr kumimoji="1" lang="zh-CN" altLang="en-US" sz="140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FEA7213-7836-5146-8CC2-C7106AE86E49}"/>
              </a:ext>
            </a:extLst>
          </p:cNvPr>
          <p:cNvCxnSpPr>
            <a:cxnSpLocks/>
            <a:endCxn id="112" idx="3"/>
          </p:cNvCxnSpPr>
          <p:nvPr/>
        </p:nvCxnSpPr>
        <p:spPr bwMode="auto">
          <a:xfrm flipH="1" flipV="1">
            <a:off x="5771434" y="2905653"/>
            <a:ext cx="1035324" cy="3558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1F5E68E-595F-354B-9192-D745BDE9DF5B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flipH="1">
            <a:off x="5894890" y="3277240"/>
            <a:ext cx="895740" cy="3347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23E7FBD-AA41-9248-B073-762B1F901AF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56416" y="4272619"/>
            <a:ext cx="431744" cy="1527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ACBE93-50D3-8341-A962-9756348363DF}"/>
              </a:ext>
            </a:extLst>
          </p:cNvPr>
          <p:cNvCxnSpPr>
            <a:cxnSpLocks/>
          </p:cNvCxnSpPr>
          <p:nvPr/>
        </p:nvCxnSpPr>
        <p:spPr bwMode="auto">
          <a:xfrm flipH="1">
            <a:off x="6204410" y="4713569"/>
            <a:ext cx="383750" cy="2200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94A4A15-1355-6E43-911B-A0EF2504BA3B}"/>
              </a:ext>
            </a:extLst>
          </p:cNvPr>
          <p:cNvCxnSpPr>
            <a:cxnSpLocks/>
          </p:cNvCxnSpPr>
          <p:nvPr/>
        </p:nvCxnSpPr>
        <p:spPr bwMode="auto">
          <a:xfrm flipV="1">
            <a:off x="1121128" y="3662485"/>
            <a:ext cx="453372" cy="5388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6FD1583-1F79-A641-AE19-80CDFAF3D6A8}"/>
              </a:ext>
            </a:extLst>
          </p:cNvPr>
          <p:cNvCxnSpPr>
            <a:cxnSpLocks/>
            <a:endCxn id="114" idx="1"/>
          </p:cNvCxnSpPr>
          <p:nvPr/>
        </p:nvCxnSpPr>
        <p:spPr bwMode="auto">
          <a:xfrm>
            <a:off x="1011408" y="4796156"/>
            <a:ext cx="422687" cy="6149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17247D4-05DC-F94F-83DE-1F5B62E196BB}"/>
              </a:ext>
            </a:extLst>
          </p:cNvPr>
          <p:cNvCxnSpPr>
            <a:cxnSpLocks/>
          </p:cNvCxnSpPr>
          <p:nvPr/>
        </p:nvCxnSpPr>
        <p:spPr bwMode="auto">
          <a:xfrm>
            <a:off x="1121128" y="4416465"/>
            <a:ext cx="360961" cy="889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751D9A6-AB21-1B47-824B-5422A61FC2A0}"/>
              </a:ext>
            </a:extLst>
          </p:cNvPr>
          <p:cNvSpPr txBox="1"/>
          <p:nvPr/>
        </p:nvSpPr>
        <p:spPr>
          <a:xfrm>
            <a:off x="5520085" y="5930347"/>
            <a:ext cx="347469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Note</a:t>
            </a:r>
            <a:r>
              <a:rPr kumimoji="1" lang="en-US" altLang="zh-CN" sz="14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: Simplified for proof of principle;   </a:t>
            </a:r>
          </a:p>
          <a:p>
            <a:r>
              <a:rPr kumimoji="1" lang="en-US" altLang="zh-CN" sz="14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          Global analysis needed!</a:t>
            </a:r>
            <a:endParaRPr kumimoji="1" lang="zh-CN" altLang="en-US" sz="140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57474F-6F3A-5A49-9AC9-A6BA2F442AA4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1384" y="2469714"/>
            <a:ext cx="387067" cy="21313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37DD60-A8C4-B446-8568-4148DE223487}"/>
              </a:ext>
            </a:extLst>
          </p:cNvPr>
          <p:cNvSpPr txBox="1"/>
          <p:nvPr/>
        </p:nvSpPr>
        <p:spPr>
          <a:xfrm>
            <a:off x="2749599" y="2344291"/>
            <a:ext cx="1173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Yield, XS</a:t>
            </a:r>
            <a:endParaRPr kumimoji="1" lang="zh-CN" altLang="en-US" sz="14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C5F3D-5FFD-994E-B7CA-7CAD2AE1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5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8" grpId="0"/>
      <p:bldP spid="119" grpId="0"/>
      <p:bldP spid="130" grpId="0"/>
      <p:bldP spid="131" grpId="0"/>
      <p:bldP spid="38" grpId="0"/>
      <p:bldP spid="3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8331" y="691599"/>
            <a:ext cx="874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Some unpolarized LO formulism: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148686"/>
            <a:ext cx="9144000" cy="31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en-US" sz="2800" kern="0" dirty="0">
                <a:latin typeface="Cooper Black" charset="0"/>
                <a:ea typeface="Cooper Black" charset="0"/>
                <a:cs typeface="Cooper Black" charset="0"/>
              </a:rPr>
              <a:t>SIDIS with Nucleons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C0AD9E5-DBBC-6449-A4E1-810FABD85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44" t="-1" r="1" b="46616"/>
          <a:stretch/>
        </p:blipFill>
        <p:spPr>
          <a:xfrm>
            <a:off x="4883980" y="1327889"/>
            <a:ext cx="919271" cy="5707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93596A1-ABFB-834A-8232-5BEE6516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1" t="51140" r="4165"/>
          <a:stretch/>
        </p:blipFill>
        <p:spPr>
          <a:xfrm>
            <a:off x="7653119" y="1353784"/>
            <a:ext cx="804631" cy="522414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477F4EB6-30A4-AD4C-9BB7-E7FE06BC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365" y="1007541"/>
            <a:ext cx="3960086" cy="36885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kumimoji="1" lang="en-US" altLang="zh-CN" sz="1600" b="0" dirty="0">
                <a:latin typeface="Baskerville" panose="02020502070401020303" pitchFamily="18" charset="0"/>
                <a:ea typeface="Baskerville" panose="02020502070401020303" pitchFamily="18" charset="0"/>
              </a:rPr>
              <a:t>Check NLO in Monte-Carlo</a:t>
            </a:r>
            <a:endParaRPr kumimoji="1" lang="zh-CN" altLang="en-US" sz="1600" b="0" dirty="0">
              <a:latin typeface="Baskerville" panose="02020502070401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CFA1D-51E8-5240-AE29-96062A1A3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818" y="1872774"/>
            <a:ext cx="5094977" cy="4140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22D1A2-F2C9-D442-95A3-B7CA00CD55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1" r="18002" b="14212"/>
          <a:stretch/>
        </p:blipFill>
        <p:spPr>
          <a:xfrm>
            <a:off x="256942" y="1539652"/>
            <a:ext cx="3720534" cy="3001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D4FB1-C2C0-0A41-B4E5-717A7D847685}"/>
              </a:ext>
            </a:extLst>
          </p:cNvPr>
          <p:cNvSpPr txBox="1"/>
          <p:nvPr/>
        </p:nvSpPr>
        <p:spPr>
          <a:xfrm>
            <a:off x="930468" y="1629830"/>
            <a:ext cx="3669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accent6">
                    <a:lumMod val="50000"/>
                  </a:schemeClr>
                </a:solidFill>
              </a:rPr>
              <a:t>JLab Hall C </a:t>
            </a:r>
            <a:r>
              <a:rPr kumimoji="1" lang="en-US" sz="1200" dirty="0">
                <a:solidFill>
                  <a:schemeClr val="accent6">
                    <a:lumMod val="50000"/>
                  </a:schemeClr>
                </a:solidFill>
              </a:rPr>
              <a:t>E00-108, </a:t>
            </a:r>
            <a:r>
              <a:rPr kumimoji="1" lang="en-US" altLang="zh-CN" sz="1200" dirty="0">
                <a:solidFill>
                  <a:schemeClr val="accent6">
                    <a:lumMod val="50000"/>
                  </a:schemeClr>
                </a:solidFill>
              </a:rPr>
              <a:t>x=0.32, Q2=2.3 GeV</a:t>
            </a:r>
            <a:r>
              <a:rPr kumimoji="1" lang="en-US" altLang="zh-CN" sz="12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kumimoji="1" lang="zh-CN" altLang="en-US" sz="1200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BC08C2-7F48-6A47-AB60-9103BD28240B}"/>
              </a:ext>
            </a:extLst>
          </p:cNvPr>
          <p:cNvSpPr txBox="1">
            <a:spLocks/>
          </p:cNvSpPr>
          <p:nvPr/>
        </p:nvSpPr>
        <p:spPr bwMode="auto">
          <a:xfrm>
            <a:off x="329085" y="1142443"/>
            <a:ext cx="3701327" cy="38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342900" indent="-342900" defTabSz="914400">
              <a:buFont typeface="Wingdings" pitchFamily="2" charset="2"/>
              <a:buChar char="v"/>
            </a:pPr>
            <a:r>
              <a:rPr kumimoji="1" lang="en-US" altLang="zh-CN" sz="1600" b="0" kern="0" dirty="0">
                <a:latin typeface="Baskerville" panose="02020502070401020303" pitchFamily="18" charset="0"/>
                <a:ea typeface="Baskerville" panose="02020502070401020303" pitchFamily="18" charset="0"/>
              </a:rPr>
              <a:t>Supported by  Hall-C data</a:t>
            </a:r>
            <a:endParaRPr kumimoji="1" lang="zh-CN" altLang="en-US" sz="1600" b="0" kern="0" dirty="0">
              <a:latin typeface="Baskerville" panose="02020502070401020303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F3BD1A-3168-664B-BB17-7F9020267828}"/>
              </a:ext>
            </a:extLst>
          </p:cNvPr>
          <p:cNvSpPr txBox="1">
            <a:spLocks/>
          </p:cNvSpPr>
          <p:nvPr/>
        </p:nvSpPr>
        <p:spPr bwMode="auto">
          <a:xfrm>
            <a:off x="329085" y="5064534"/>
            <a:ext cx="3361038" cy="7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342900" indent="-342900" defTabSz="914400">
              <a:buFont typeface="Wingdings" pitchFamily="2" charset="2"/>
              <a:buChar char="v"/>
            </a:pPr>
            <a:r>
              <a:rPr kumimoji="1" lang="en-US" altLang="zh-CN" sz="1600" b="0" kern="0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Good enough to motivate the initial study of SIDIS w/ nuclei</a:t>
            </a:r>
            <a:endParaRPr kumimoji="1" lang="zh-CN" altLang="en-US" sz="1600" b="0" kern="0" dirty="0">
              <a:solidFill>
                <a:srgbClr val="7030A0"/>
              </a:solidFill>
              <a:latin typeface="Baskerville" panose="02020502070401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2BE91-E10C-3347-9AFE-D374EE6E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B221-8542-AC4A-BAA4-BE12CC355E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09C58-5940-2B41-BC64-75660A8E1F67}"/>
              </a:ext>
            </a:extLst>
          </p:cNvPr>
          <p:cNvSpPr/>
          <p:nvPr/>
        </p:nvSpPr>
        <p:spPr bwMode="auto">
          <a:xfrm>
            <a:off x="4821832" y="1976966"/>
            <a:ext cx="227518" cy="242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9D072-32FC-D040-B5E8-D2010E2346C6}"/>
              </a:ext>
            </a:extLst>
          </p:cNvPr>
          <p:cNvSpPr/>
          <p:nvPr/>
        </p:nvSpPr>
        <p:spPr bwMode="auto">
          <a:xfrm>
            <a:off x="7535382" y="1976966"/>
            <a:ext cx="227518" cy="242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3A83A-9876-0E4C-B05C-B54E17F77066}"/>
              </a:ext>
            </a:extLst>
          </p:cNvPr>
          <p:cNvSpPr txBox="1"/>
          <p:nvPr/>
        </p:nvSpPr>
        <p:spPr>
          <a:xfrm>
            <a:off x="6951395" y="5981810"/>
            <a:ext cx="18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accent6">
                    <a:lumMod val="50000"/>
                  </a:schemeClr>
                </a:solidFill>
              </a:rPr>
              <a:t>Courtesy to X-D. Jiang</a:t>
            </a:r>
            <a:endParaRPr kumimoji="1" lang="zh-CN" alt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2" grpId="0"/>
      <p:bldP spid="13" grpId="0"/>
      <p:bldP spid="17" grpId="0"/>
      <p:bldP spid="2" grpId="0" animBg="1"/>
      <p:bldP spid="15" grpId="0" animBg="1"/>
      <p:bldP spid="5" grpId="0"/>
    </p:bldLst>
  </p:timing>
</p:sld>
</file>

<file path=ppt/theme/theme1.xml><?xml version="1.0" encoding="utf-8"?>
<a:theme xmlns:a="http://schemas.openxmlformats.org/drawingml/2006/main" name="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5DF20D7B-D664-EF4A-BFD1-84AB6DFE0098}" vid="{A43922FF-6591-4245-9E02-14A915E78F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F8144DAE-1D6A-3E44-835D-60F3193D2AA3}" vid="{CFF49B7E-8AE0-C44F-AFB4-200789F3E07F}"/>
    </a:ext>
  </a:extLst>
</a:theme>
</file>

<file path=ppt/theme/theme4.xml><?xml version="1.0" encoding="utf-8"?>
<a:theme xmlns:a="http://schemas.openxmlformats.org/drawingml/2006/main" name="4_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5DF20D7B-D664-EF4A-BFD1-84AB6DFE0098}" vid="{A43922FF-6591-4245-9E02-14A915E78F01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F8144DAE-1D6A-3E44-835D-60F3193D2AA3}" vid="{CFF49B7E-8AE0-C44F-AFB4-200789F3E07F}"/>
    </a:ext>
  </a:extLst>
</a:theme>
</file>

<file path=ppt/theme/theme7.xml><?xml version="1.0" encoding="utf-8"?>
<a:theme xmlns:a="http://schemas.openxmlformats.org/drawingml/2006/main" name="7_ANL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F8144DAE-1D6A-3E44-835D-60F3193D2AA3}" vid="{CFF49B7E-8AE0-C44F-AFB4-200789F3E07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ANL</Template>
  <TotalTime>64366</TotalTime>
  <Words>2877</Words>
  <Application>Microsoft Macintosh PowerPoint</Application>
  <PresentationFormat>On-screen Show (4:3)</PresentationFormat>
  <Paragraphs>509</Paragraphs>
  <Slides>37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3" baseType="lpstr">
      <vt:lpstr>DengXian</vt:lpstr>
      <vt:lpstr>Apple Chancery</vt:lpstr>
      <vt:lpstr>Arial</vt:lpstr>
      <vt:lpstr>Arial Narrow</vt:lpstr>
      <vt:lpstr>Baskerville</vt:lpstr>
      <vt:lpstr>Baskerville Old Face</vt:lpstr>
      <vt:lpstr>Baskerville SemiBold</vt:lpstr>
      <vt:lpstr>Calibri</vt:lpstr>
      <vt:lpstr>Cambria Math</vt:lpstr>
      <vt:lpstr>Comic Sans MS</vt:lpstr>
      <vt:lpstr>Cooper Black</vt:lpstr>
      <vt:lpstr>Courier New</vt:lpstr>
      <vt:lpstr>Gill Sans Light</vt:lpstr>
      <vt:lpstr>Microsoft Sans Serif</vt:lpstr>
      <vt:lpstr>Times</vt:lpstr>
      <vt:lpstr>Times New Roman</vt:lpstr>
      <vt:lpstr>Trebuchet MS</vt:lpstr>
      <vt:lpstr>Wingdings</vt:lpstr>
      <vt:lpstr>ANL</vt:lpstr>
      <vt:lpstr>Office Theme</vt:lpstr>
      <vt:lpstr>1_ANL</vt:lpstr>
      <vt:lpstr>4_ANL</vt:lpstr>
      <vt:lpstr>4_Office Theme</vt:lpstr>
      <vt:lpstr>5_ANL</vt:lpstr>
      <vt:lpstr>7_ANL</vt:lpstr>
      <vt:lpstr>Equation</vt:lpstr>
      <vt:lpstr>In-Medium Nucleon Structure and Fragmentation</vt:lpstr>
      <vt:lpstr>Outline</vt:lpstr>
      <vt:lpstr>Medium Effect In Inclusive DIS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NLO in Monte-Carlo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 Drell-Yan Process</vt:lpstr>
      <vt:lpstr>PowerPoint Presentation</vt:lpstr>
      <vt:lpstr>PowerPoint Presentation</vt:lpstr>
      <vt:lpstr>PowerPoint Presentation</vt:lpstr>
      <vt:lpstr>Summary</vt:lpstr>
      <vt:lpstr>Backup Slides</vt:lpstr>
      <vt:lpstr>PowerPoint Presentation</vt:lpstr>
      <vt:lpstr>Tritium and Helium-3 Medium Effect are similar at moderate x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Transverse Momentum Distributions on EIC</dc:title>
  <dc:creator>Zhihong Ye</dc:creator>
  <cp:lastModifiedBy>Zhihong Ye</cp:lastModifiedBy>
  <cp:revision>948</cp:revision>
  <cp:lastPrinted>2019-03-16T16:35:37Z</cp:lastPrinted>
  <dcterms:created xsi:type="dcterms:W3CDTF">2016-10-07T15:33:53Z</dcterms:created>
  <dcterms:modified xsi:type="dcterms:W3CDTF">2019-03-16T16:44:47Z</dcterms:modified>
</cp:coreProperties>
</file>