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7" r:id="rId2"/>
    <p:sldId id="290" r:id="rId3"/>
    <p:sldId id="292" r:id="rId4"/>
    <p:sldId id="294" r:id="rId5"/>
    <p:sldId id="272" r:id="rId6"/>
    <p:sldId id="260" r:id="rId7"/>
    <p:sldId id="293" r:id="rId8"/>
    <p:sldId id="287" r:id="rId9"/>
    <p:sldId id="288" r:id="rId10"/>
    <p:sldId id="271" r:id="rId11"/>
  </p:sldIdLst>
  <p:sldSz cx="12192000" cy="6858000"/>
  <p:notesSz cx="6858000" cy="9144000"/>
  <p:embeddedFontLst>
    <p:embeddedFont>
      <p:font typeface="Futura Hv BT" panose="020B0702020204020204" pitchFamily="34" charset="0"/>
      <p:regular r:id="rId12"/>
      <p: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Futura XBlkCnIt BT" panose="020B0806020204090204" pitchFamily="34" charset="0"/>
      <p:regular r:id="rId20"/>
    </p:embeddedFont>
    <p:embeddedFont>
      <p:font typeface="Futura LtCn BT" panose="020B0408020204030204" pitchFamily="34" charset="0"/>
      <p:regular r:id="rId21"/>
    </p:embeddedFont>
    <p:embeddedFont>
      <p:font typeface="Futura Lt BT" panose="020B0402020204020303" pitchFamily="34" charset="0"/>
      <p:regular r:id="rId22"/>
      <p:italic r:id="rId23"/>
    </p:embeddedFont>
    <p:embeddedFont>
      <p:font typeface="Futura BdCn BT" panose="020B0706020204020204" pitchFamily="3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4343"/>
    <a:srgbClr val="FF9E00"/>
    <a:srgbClr val="6A6882"/>
    <a:srgbClr val="E5400D"/>
    <a:srgbClr val="8954AA"/>
    <a:srgbClr val="58B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8544-1E65-4365-B33F-F52EF12CE43D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E131-D831-4143-900F-F670416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61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8544-1E65-4365-B33F-F52EF12CE43D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E131-D831-4143-900F-F670416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24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8544-1E65-4365-B33F-F52EF12CE43D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E131-D831-4143-900F-F670416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94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Tuesday, February 12, 2019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237" y="1590116"/>
            <a:ext cx="3412763" cy="41529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533"/>
            <a:ext cx="121920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65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8544-1E65-4365-B33F-F52EF12CE43D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E131-D831-4143-900F-F670416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46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8544-1E65-4365-B33F-F52EF12CE43D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E131-D831-4143-900F-F670416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26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8544-1E65-4365-B33F-F52EF12CE43D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E131-D831-4143-900F-F670416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86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8544-1E65-4365-B33F-F52EF12CE43D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E131-D831-4143-900F-F670416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91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8544-1E65-4365-B33F-F52EF12CE43D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E131-D831-4143-900F-F670416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7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8544-1E65-4365-B33F-F52EF12CE43D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E131-D831-4143-900F-F670416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19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8544-1E65-4365-B33F-F52EF12CE43D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E131-D831-4143-900F-F670416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16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8544-1E65-4365-B33F-F52EF12CE43D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E131-D831-4143-900F-F670416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98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8544-1E65-4365-B33F-F52EF12CE43D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7E131-D831-4143-900F-F670416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8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138654" y="2689406"/>
            <a:ext cx="3370082" cy="365125"/>
          </a:xfrm>
        </p:spPr>
        <p:txBody>
          <a:bodyPr/>
          <a:lstStyle/>
          <a:p>
            <a:r>
              <a:rPr lang="en-US" sz="2400" dirty="0" smtClean="0">
                <a:solidFill>
                  <a:srgbClr val="FF9E00"/>
                </a:solidFill>
                <a:latin typeface="Futura Lt BT" panose="020B0402020204020303" pitchFamily="34" charset="0"/>
              </a:rPr>
              <a:t>February 12, 2019</a:t>
            </a:r>
            <a:endParaRPr lang="en-US" sz="2400" dirty="0">
              <a:solidFill>
                <a:srgbClr val="FF9E00"/>
              </a:solidFill>
              <a:latin typeface="Futura Lt BT" panose="020B0402020204020303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38654" y="2175956"/>
            <a:ext cx="9884912" cy="513449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rgbClr val="FF9E00"/>
                </a:solidFill>
                <a:latin typeface="Futura Lt BT" panose="020B0402020204020303" pitchFamily="34" charset="0"/>
              </a:rPr>
              <a:t>Chris Tennant, Joe </a:t>
            </a:r>
            <a:r>
              <a:rPr lang="en-US" sz="3000" dirty="0" err="1" smtClean="0">
                <a:solidFill>
                  <a:srgbClr val="FF9E00"/>
                </a:solidFill>
                <a:latin typeface="Futura Lt BT" panose="020B0402020204020303" pitchFamily="34" charset="0"/>
              </a:rPr>
              <a:t>Grames</a:t>
            </a:r>
            <a:r>
              <a:rPr lang="en-US" sz="3000" dirty="0" smtClean="0">
                <a:solidFill>
                  <a:srgbClr val="FF9E00"/>
                </a:solidFill>
                <a:latin typeface="Futura Lt BT" panose="020B0402020204020303" pitchFamily="34" charset="0"/>
              </a:rPr>
              <a:t>, Yves Roblin</a:t>
            </a:r>
            <a:endParaRPr lang="en-US" sz="3000" dirty="0">
              <a:solidFill>
                <a:srgbClr val="FF9E00"/>
              </a:solidFill>
              <a:latin typeface="Futura Lt BT" panose="020B04020202040203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359" y="976199"/>
            <a:ext cx="12131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434343"/>
                </a:solidFill>
                <a:latin typeface="Futura XBlkCnIt BT" panose="020B0806020204090204" pitchFamily="34" charset="0"/>
                <a:ea typeface="+mj-ea"/>
                <a:cs typeface="+mj-cs"/>
              </a:rPr>
              <a:t>ML Applications for Accelerator Physics</a:t>
            </a:r>
            <a:endParaRPr lang="en-US" sz="5400" dirty="0">
              <a:solidFill>
                <a:srgbClr val="434343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908355"/>
            <a:ext cx="12192000" cy="0"/>
          </a:xfrm>
          <a:prstGeom prst="line">
            <a:avLst/>
          </a:prstGeom>
          <a:ln w="76200">
            <a:solidFill>
              <a:srgbClr val="FF9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6544" y="3453162"/>
            <a:ext cx="3413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434343"/>
                </a:solidFill>
                <a:latin typeface="Futura LtCn BT" panose="020B0408020204030204" pitchFamily="34" charset="0"/>
              </a:rPr>
              <a:t>Computing Round Table, Jefferson Laboratory</a:t>
            </a:r>
            <a:endParaRPr lang="en-US" sz="2000" dirty="0">
              <a:solidFill>
                <a:srgbClr val="434343"/>
              </a:solidFill>
              <a:latin typeface="Futura LtCn BT" panose="020B0408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96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/>
          </p:cNvSpPr>
          <p:nvPr/>
        </p:nvSpPr>
        <p:spPr>
          <a:xfrm>
            <a:off x="95796" y="87087"/>
            <a:ext cx="11978640" cy="6675120"/>
          </a:xfrm>
          <a:prstGeom prst="rect">
            <a:avLst/>
          </a:prstGeom>
          <a:noFill/>
          <a:ln w="57150">
            <a:solidFill>
              <a:srgbClr val="43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2446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434343"/>
                </a:solidFill>
                <a:latin typeface="Futura BdCn BT" panose="020B0706020204020204" pitchFamily="34" charset="0"/>
              </a:rPr>
              <a:t>Summary</a:t>
            </a:r>
            <a:endParaRPr lang="en-US" dirty="0">
              <a:solidFill>
                <a:srgbClr val="434343"/>
              </a:solidFill>
              <a:latin typeface="Futura BdCn BT" panose="020B0706020204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40674" y="4625946"/>
            <a:ext cx="5212080" cy="1844568"/>
            <a:chOff x="447414" y="4786287"/>
            <a:chExt cx="5212080" cy="184456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7414" y="4786287"/>
              <a:ext cx="5212080" cy="18169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3161216" y="6353856"/>
              <a:ext cx="21643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February 26 – March 1, 2019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703" y="6344241"/>
            <a:ext cx="1371600" cy="444170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68984" y="1079863"/>
            <a:ext cx="11653050" cy="546027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rgbClr val="434343"/>
                </a:solidFill>
                <a:latin typeface="Futura Lt BT" panose="020B0402020204020303" pitchFamily="34" charset="0"/>
              </a:rPr>
              <a:t>i</a:t>
            </a:r>
            <a:r>
              <a:rPr lang="en-US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n principle, there should be lots of opportunities for applying ML to accelerator physics problems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434343"/>
                </a:solidFill>
                <a:latin typeface="Futura Lt BT" panose="020B0402020204020303" pitchFamily="34" charset="0"/>
              </a:rPr>
              <a:t>i</a:t>
            </a:r>
            <a:r>
              <a:rPr lang="en-US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mportant to clearly define the problem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9E00"/>
                </a:solidFill>
                <a:latin typeface="Futura Lt BT" panose="020B0402020204020303" pitchFamily="34" charset="0"/>
              </a:rPr>
              <a:t>there may be some problems where traditional methods are just as well suited as ML approaches 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need to build solid ML knowledge base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9E00"/>
                </a:solidFill>
                <a:latin typeface="Futura Lt BT" panose="020B0402020204020303" pitchFamily="34" charset="0"/>
              </a:rPr>
              <a:t>ODU collaboration is a good start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9E00"/>
                </a:solidFill>
                <a:latin typeface="Futura Lt BT" panose="020B0402020204020303" pitchFamily="34" charset="0"/>
              </a:rPr>
              <a:t>g</a:t>
            </a:r>
            <a:r>
              <a:rPr lang="en-US" dirty="0" smtClean="0">
                <a:solidFill>
                  <a:srgbClr val="FF9E00"/>
                </a:solidFill>
                <a:latin typeface="Futura Lt BT" panose="020B0402020204020303" pitchFamily="34" charset="0"/>
              </a:rPr>
              <a:t>et more involved in wider community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>
              <a:latin typeface="Futura Lt B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09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/>
          </p:cNvSpPr>
          <p:nvPr/>
        </p:nvSpPr>
        <p:spPr>
          <a:xfrm>
            <a:off x="95796" y="87087"/>
            <a:ext cx="11978640" cy="6675120"/>
          </a:xfrm>
          <a:prstGeom prst="rect">
            <a:avLst/>
          </a:prstGeom>
          <a:noFill/>
          <a:ln w="57150">
            <a:solidFill>
              <a:srgbClr val="43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2446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434343"/>
                </a:solidFill>
                <a:latin typeface="Futura BdCn BT" panose="020B0706020204020204" pitchFamily="34" charset="0"/>
              </a:rPr>
              <a:t>Accelerator Priorities </a:t>
            </a:r>
            <a:endParaRPr lang="en-US" dirty="0">
              <a:solidFill>
                <a:srgbClr val="434343"/>
              </a:solidFill>
              <a:latin typeface="Futura BdCn BT" panose="020B0706020204020204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28604" y="1071161"/>
            <a:ext cx="11588930" cy="5216432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areas where ML could be applied with quantifiable benefit to the lab</a:t>
            </a:r>
          </a:p>
          <a:p>
            <a:pPr marL="914400" lvl="1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FF9E00"/>
                </a:solidFill>
                <a:latin typeface="Futura Lt BT" panose="020B0402020204020303" pitchFamily="34" charset="0"/>
              </a:rPr>
              <a:t>i</a:t>
            </a:r>
            <a:r>
              <a:rPr lang="en-US" sz="2800" dirty="0" smtClean="0">
                <a:solidFill>
                  <a:srgbClr val="FF9E00"/>
                </a:solidFill>
                <a:latin typeface="Futura Lt BT" panose="020B0402020204020303" pitchFamily="34" charset="0"/>
              </a:rPr>
              <a:t>mprove and/or maintain beam quality to users</a:t>
            </a:r>
          </a:p>
          <a:p>
            <a:pPr marL="914400" lvl="1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FF9E00"/>
                </a:solidFill>
                <a:latin typeface="Futura Lt BT" panose="020B0402020204020303" pitchFamily="34" charset="0"/>
              </a:rPr>
              <a:t>increase beam availability to </a:t>
            </a:r>
            <a:r>
              <a:rPr lang="en-US" sz="2800" dirty="0" smtClean="0">
                <a:solidFill>
                  <a:srgbClr val="FF9E00"/>
                </a:solidFill>
                <a:latin typeface="Futura Lt BT" panose="020B0402020204020303" pitchFamily="34" charset="0"/>
              </a:rPr>
              <a:t>users</a:t>
            </a:r>
            <a:endParaRPr lang="en-US" sz="2800" dirty="0">
              <a:solidFill>
                <a:srgbClr val="FF9E00"/>
              </a:solidFill>
              <a:latin typeface="Futura Lt BT" panose="020B0402020204020303" pitchFamily="34" charset="0"/>
            </a:endParaRPr>
          </a:p>
          <a:p>
            <a:pPr marL="914400" lvl="1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FF9E00"/>
                </a:solidFill>
                <a:latin typeface="Futura Lt BT" panose="020B0402020204020303" pitchFamily="34" charset="0"/>
              </a:rPr>
              <a:t>s</a:t>
            </a:r>
            <a:r>
              <a:rPr lang="en-US" sz="2800" dirty="0" smtClean="0">
                <a:solidFill>
                  <a:srgbClr val="FF9E00"/>
                </a:solidFill>
                <a:latin typeface="Futura Lt BT" panose="020B0402020204020303" pitchFamily="34" charset="0"/>
              </a:rPr>
              <a:t>peed up standard – but time </a:t>
            </a:r>
            <a:r>
              <a:rPr lang="en-US" sz="2800" dirty="0">
                <a:solidFill>
                  <a:srgbClr val="FF9E00"/>
                </a:solidFill>
                <a:latin typeface="Futura Lt BT" panose="020B0402020204020303" pitchFamily="34" charset="0"/>
              </a:rPr>
              <a:t>consuming – </a:t>
            </a:r>
            <a:r>
              <a:rPr lang="en-US" sz="2800" dirty="0" smtClean="0">
                <a:solidFill>
                  <a:srgbClr val="FF9E00"/>
                </a:solidFill>
                <a:latin typeface="Futura Lt BT" panose="020B0402020204020303" pitchFamily="34" charset="0"/>
              </a:rPr>
              <a:t>beam optics tuning tasks</a:t>
            </a:r>
          </a:p>
          <a:p>
            <a:pPr marL="914400" lvl="1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en-US" sz="2800" dirty="0" smtClean="0">
                <a:solidFill>
                  <a:srgbClr val="FF9E00"/>
                </a:solidFill>
                <a:latin typeface="Futura Lt BT" panose="020B0402020204020303" pitchFamily="34" charset="0"/>
              </a:rPr>
              <a:t>provide better understanding of the beam and/or accelerator</a:t>
            </a:r>
            <a:endParaRPr lang="en-US" sz="2800" dirty="0">
              <a:solidFill>
                <a:srgbClr val="FF9E00"/>
              </a:solidFill>
              <a:latin typeface="Futura Lt BT" panose="020B0402020204020303" pitchFamily="34" charset="0"/>
            </a:endParaRPr>
          </a:p>
          <a:p>
            <a:pPr marL="0" indent="0" algn="just">
              <a:buNone/>
            </a:pPr>
            <a:endParaRPr lang="en-US" dirty="0" smtClean="0">
              <a:solidFill>
                <a:srgbClr val="434343"/>
              </a:solidFill>
              <a:latin typeface="Futura Lt BT" panose="020B04020202040203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703" y="6344241"/>
            <a:ext cx="1371600" cy="44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9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/>
          </p:cNvSpPr>
          <p:nvPr/>
        </p:nvSpPr>
        <p:spPr>
          <a:xfrm>
            <a:off x="95796" y="87087"/>
            <a:ext cx="11978640" cy="6675120"/>
          </a:xfrm>
          <a:prstGeom prst="rect">
            <a:avLst/>
          </a:prstGeom>
          <a:noFill/>
          <a:ln w="57150">
            <a:solidFill>
              <a:srgbClr val="43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2446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434343"/>
                </a:solidFill>
                <a:latin typeface="Futura BdCn BT" panose="020B0706020204020204" pitchFamily="34" charset="0"/>
              </a:rPr>
              <a:t>Surveying the Literature</a:t>
            </a:r>
            <a:endParaRPr lang="en-US" dirty="0">
              <a:solidFill>
                <a:srgbClr val="434343"/>
              </a:solidFill>
              <a:latin typeface="Futura BdCn BT" panose="020B0706020204020204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82886" y="926134"/>
            <a:ext cx="11713024" cy="5372557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</a:pPr>
            <a:r>
              <a:rPr lang="en-US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surveyed several dozen publications of machine learning in accelerator </a:t>
            </a:r>
            <a:r>
              <a:rPr lang="en-US" dirty="0">
                <a:solidFill>
                  <a:srgbClr val="434343"/>
                </a:solidFill>
                <a:latin typeface="Futura Lt BT" panose="020B0402020204020303" pitchFamily="34" charset="0"/>
              </a:rPr>
              <a:t>physics (conference proceedings, workshop talks, peer-reviewed articles) </a:t>
            </a:r>
            <a:endParaRPr lang="en-US" dirty="0" smtClean="0">
              <a:solidFill>
                <a:srgbClr val="434343"/>
              </a:solidFill>
              <a:latin typeface="Futura Lt BT" panose="020B0402020204020303" pitchFamily="34" charset="0"/>
            </a:endParaRP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9E00"/>
                </a:solidFill>
                <a:latin typeface="Futura Lt BT" panose="020B0402020204020303" pitchFamily="34" charset="0"/>
              </a:rPr>
              <a:t> </a:t>
            </a:r>
            <a:r>
              <a:rPr lang="en-US" dirty="0" smtClean="0">
                <a:solidFill>
                  <a:srgbClr val="FF9E00"/>
                </a:solidFill>
                <a:latin typeface="Futura Lt BT" panose="020B0402020204020303" pitchFamily="34" charset="0"/>
              </a:rPr>
              <a:t>many are exploratory projects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9E00"/>
                </a:solidFill>
                <a:latin typeface="Futura Lt BT" panose="020B0402020204020303" pitchFamily="34" charset="0"/>
              </a:rPr>
              <a:t> most of cutting edge work is being done at light sources (e.g. LCLS)</a:t>
            </a:r>
          </a:p>
          <a:p>
            <a:pPr algn="just">
              <a:spcBef>
                <a:spcPts val="600"/>
              </a:spcBef>
            </a:pPr>
            <a:r>
              <a:rPr lang="en-US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why hasn’t there been a “killer app” identified yet?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9E00"/>
                </a:solidFill>
                <a:latin typeface="Futura Lt BT" panose="020B0402020204020303" pitchFamily="34" charset="0"/>
              </a:rPr>
              <a:t> </a:t>
            </a:r>
            <a:r>
              <a:rPr lang="en-US" dirty="0" smtClean="0">
                <a:solidFill>
                  <a:srgbClr val="FF9E00"/>
                </a:solidFill>
                <a:latin typeface="Futura Lt BT" panose="020B0402020204020303" pitchFamily="34" charset="0"/>
              </a:rPr>
              <a:t>ML has only started gaining momentum 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9E00"/>
                </a:solidFill>
                <a:latin typeface="Futura Lt BT" panose="020B0402020204020303" pitchFamily="34" charset="0"/>
              </a:rPr>
              <a:t> superficial understanding of machine learning</a:t>
            </a:r>
          </a:p>
          <a:p>
            <a:pPr lvl="1" algn="just"/>
            <a:endParaRPr lang="en-US" dirty="0" smtClean="0">
              <a:solidFill>
                <a:srgbClr val="434343"/>
              </a:solidFill>
              <a:latin typeface="Futura Lt BT" panose="020B0402020204020303" pitchFamily="34" charset="0"/>
            </a:endParaRPr>
          </a:p>
          <a:p>
            <a:pPr algn="just"/>
            <a:endParaRPr lang="en-US" dirty="0" smtClean="0">
              <a:solidFill>
                <a:srgbClr val="434343"/>
              </a:solidFill>
              <a:latin typeface="Futura Lt BT" panose="020B04020202040203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703" y="6344241"/>
            <a:ext cx="1371600" cy="4441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88" y="5119695"/>
            <a:ext cx="4302625" cy="1404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7116" y="3807831"/>
            <a:ext cx="3015176" cy="1228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0185" y="5327087"/>
            <a:ext cx="3017520" cy="988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4846795" y="3921043"/>
            <a:ext cx="3446328" cy="2832479"/>
            <a:chOff x="245538" y="990551"/>
            <a:chExt cx="6131833" cy="498705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8674" y="990551"/>
              <a:ext cx="6098697" cy="45829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245538" y="5516995"/>
              <a:ext cx="2382092" cy="4606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>
                  <a:solidFill>
                    <a:srgbClr val="434343"/>
                  </a:solidFill>
                  <a:latin typeface="Futura Lt BT" panose="020B0402020204020303" pitchFamily="34" charset="0"/>
                </a:rPr>
                <a:t>(D. Ratner, ICAP18)</a:t>
              </a:r>
              <a:endParaRPr lang="en-US" sz="1100" i="1" dirty="0">
                <a:solidFill>
                  <a:srgbClr val="434343"/>
                </a:solidFill>
                <a:latin typeface="Futura Lt BT" panose="020B04020202040203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060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/>
          </p:cNvSpPr>
          <p:nvPr/>
        </p:nvSpPr>
        <p:spPr>
          <a:xfrm>
            <a:off x="95796" y="87087"/>
            <a:ext cx="11978640" cy="6675120"/>
          </a:xfrm>
          <a:prstGeom prst="rect">
            <a:avLst/>
          </a:prstGeom>
          <a:noFill/>
          <a:ln w="57150">
            <a:solidFill>
              <a:srgbClr val="43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2446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434343"/>
                </a:solidFill>
                <a:latin typeface="Futura BdCn BT" panose="020B0706020204020204" pitchFamily="34" charset="0"/>
              </a:rPr>
              <a:t>C100 SRF Cavity Faults</a:t>
            </a:r>
            <a:endParaRPr lang="en-US" dirty="0">
              <a:solidFill>
                <a:srgbClr val="434343"/>
              </a:solidFill>
              <a:latin typeface="Futura BdCn BT" panose="020B0706020204020204" pitchFamily="34" charset="0"/>
            </a:endParaRPr>
          </a:p>
        </p:txBody>
      </p:sp>
      <p:pic>
        <p:nvPicPr>
          <p:cNvPr id="14" name="Picture 3" descr="C:\Users\tennant\Desktop\MTB\CEBAF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727" y="1438084"/>
            <a:ext cx="5486400" cy="525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9804" y="2168612"/>
            <a:ext cx="594490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Lt BT" panose="020B0402020204020303" pitchFamily="34" charset="0"/>
              </a:rPr>
              <a:t>accurate information on which cavity in the string is responsible allows operators to retain gradient in other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Lt BT" panose="020B0402020204020303" pitchFamily="34" charset="0"/>
              </a:rPr>
              <a:t>cavities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Futura Lt BT" panose="020B04020202040203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Futura Lt BT" panose="020B04020202040203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434343"/>
              </a:solidFill>
              <a:latin typeface="Futura Lt BT" panose="020B0402020204020303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the </a:t>
            </a:r>
            <a:r>
              <a:rPr lang="en-US" sz="2800" dirty="0">
                <a:solidFill>
                  <a:srgbClr val="434343"/>
                </a:solidFill>
                <a:latin typeface="Futura Lt BT" panose="020B0402020204020303" pitchFamily="34" charset="0"/>
              </a:rPr>
              <a:t>recorded time-series data allows subject matter experts to analyze and classify the type of cavity </a:t>
            </a:r>
            <a:r>
              <a:rPr lang="en-US" sz="2800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fault </a:t>
            </a:r>
            <a:endParaRPr lang="en-US" sz="2800" dirty="0">
              <a:solidFill>
                <a:srgbClr val="434343"/>
              </a:solidFill>
              <a:latin typeface="Futura Lt BT" panose="020B04020202040203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703" y="6344241"/>
            <a:ext cx="1371600" cy="444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312" y="3778555"/>
            <a:ext cx="3353675" cy="1283214"/>
          </a:xfrm>
          <a:prstGeom prst="rect">
            <a:avLst/>
          </a:prstGeom>
          <a:ln>
            <a:noFill/>
          </a:ln>
          <a:effectLst>
            <a:outerShdw blurRad="152400" dist="190500" dir="2700000" sx="95000" sy="95000" algn="tl" rotWithShape="0">
              <a:srgbClr val="333333">
                <a:alpha val="80000"/>
              </a:srgbClr>
            </a:outerShdw>
          </a:effec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77223" y="859693"/>
            <a:ext cx="10630114" cy="1534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utura Lt BT" panose="020B0402020204020303" pitchFamily="34" charset="0"/>
              </a:rPr>
              <a:t>c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Lt BT" panose="020B0402020204020303" pitchFamily="34" charset="0"/>
              </a:rPr>
              <a:t>avity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utura Lt BT" panose="020B0402020204020303" pitchFamily="34" charset="0"/>
              </a:rPr>
              <a:t>faults occur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Lt BT" panose="020B0402020204020303" pitchFamily="34" charset="0"/>
              </a:rPr>
              <a:t>multiple (7-12) times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utura Lt BT" panose="020B0402020204020303" pitchFamily="34" charset="0"/>
              </a:rPr>
              <a:t>per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Lt BT" panose="020B0402020204020303" pitchFamily="34" charset="0"/>
              </a:rPr>
              <a:t>hour </a:t>
            </a:r>
          </a:p>
          <a:p>
            <a:pPr algn="just">
              <a:spcBef>
                <a:spcPts val="600"/>
              </a:spcBef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utura Lt BT" panose="020B0402020204020303" pitchFamily="34" charset="0"/>
              </a:rPr>
              <a:t>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Lt BT" panose="020B0402020204020303" pitchFamily="34" charset="0"/>
              </a:rPr>
              <a:t>ach trip represents a minimum of 90 seconds of lost data for users</a:t>
            </a:r>
          </a:p>
          <a:p>
            <a:pPr algn="just">
              <a:spcBef>
                <a:spcPts val="600"/>
              </a:spcBef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utura Lt BT" panose="020B0402020204020303" pitchFamily="34" charset="0"/>
              </a:rPr>
              <a:t>c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Lt BT" panose="020B0402020204020303" pitchFamily="34" charset="0"/>
              </a:rPr>
              <a:t>avities are strongly coupled so one trip often causes another</a:t>
            </a:r>
          </a:p>
        </p:txBody>
      </p:sp>
    </p:spTree>
    <p:extLst>
      <p:ext uri="{BB962C8B-B14F-4D97-AF65-F5344CB8AC3E}">
        <p14:creationId xmlns:p14="http://schemas.microsoft.com/office/powerpoint/2010/main" val="402150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/>
          </p:cNvSpPr>
          <p:nvPr/>
        </p:nvSpPr>
        <p:spPr>
          <a:xfrm>
            <a:off x="95796" y="87087"/>
            <a:ext cx="11978640" cy="6675120"/>
          </a:xfrm>
          <a:prstGeom prst="rect">
            <a:avLst/>
          </a:prstGeom>
          <a:noFill/>
          <a:ln w="57150">
            <a:solidFill>
              <a:srgbClr val="43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2446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434343"/>
                </a:solidFill>
                <a:latin typeface="Futura BdCn BT" panose="020B0706020204020204" pitchFamily="34" charset="0"/>
              </a:rPr>
              <a:t>Time-Series Data from SRF Cavities</a:t>
            </a:r>
            <a:endParaRPr lang="en-US" dirty="0">
              <a:solidFill>
                <a:srgbClr val="434343"/>
              </a:solidFill>
              <a:latin typeface="Futura BdCn BT" panose="020B0706020204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27225" y="809893"/>
            <a:ext cx="10888952" cy="5508221"/>
            <a:chOff x="727225" y="809893"/>
            <a:chExt cx="10888952" cy="550822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225" y="809893"/>
              <a:ext cx="10725665" cy="54864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9712322" y="5979560"/>
              <a:ext cx="19038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chemeClr val="bg1"/>
                  </a:solidFill>
                  <a:latin typeface="Futura Lt BT" panose="020B0402020204020303" pitchFamily="34" charset="0"/>
                </a:rPr>
                <a:t>(courtesy T. Powers)</a:t>
              </a:r>
              <a:endParaRPr lang="en-US" sz="1600" i="1" dirty="0">
                <a:solidFill>
                  <a:schemeClr val="bg1"/>
                </a:solidFill>
                <a:latin typeface="Futura Lt BT" panose="020B0402020204020303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703" y="6344241"/>
            <a:ext cx="1371600" cy="4441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5785" y="6325953"/>
            <a:ext cx="4833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Futura Lt BT" panose="020B0402020204020303" pitchFamily="34" charset="0"/>
              </a:rPr>
              <a:t>17 signals/cavity × 8 cavities = 136 traces</a:t>
            </a:r>
            <a:endParaRPr lang="en-US" sz="2000" dirty="0">
              <a:latin typeface="Futura Lt B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92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519" y="3074129"/>
            <a:ext cx="5486400" cy="27866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2446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434343"/>
                </a:solidFill>
                <a:latin typeface="Futura BdCn BT" panose="020B0706020204020204" pitchFamily="34" charset="0"/>
              </a:rPr>
              <a:t>Typical ML Workflow</a:t>
            </a:r>
            <a:endParaRPr lang="en-US" dirty="0">
              <a:solidFill>
                <a:srgbClr val="434343"/>
              </a:solidFill>
              <a:latin typeface="Futura BdCn BT" panose="020B0706020204020204" pitchFamily="34" charset="0"/>
            </a:endParaRP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95796" y="87087"/>
            <a:ext cx="11978640" cy="6675120"/>
          </a:xfrm>
          <a:prstGeom prst="rect">
            <a:avLst/>
          </a:prstGeom>
          <a:noFill/>
          <a:ln w="57150">
            <a:solidFill>
              <a:srgbClr val="43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9149" y="887576"/>
            <a:ext cx="78675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2800" dirty="0" smtClean="0">
                <a:solidFill>
                  <a:srgbClr val="58B07C"/>
                </a:solidFill>
                <a:latin typeface="Futura Lt BT" panose="020B0402020204020303" pitchFamily="34" charset="0"/>
              </a:rPr>
              <a:t>Get Data: automated system records data </a:t>
            </a:r>
          </a:p>
          <a:p>
            <a:pPr marL="342900" indent="-342900" algn="just">
              <a:buAutoNum type="arabicPeriod"/>
            </a:pPr>
            <a:r>
              <a:rPr lang="en-US" sz="2800" dirty="0" smtClean="0">
                <a:solidFill>
                  <a:srgbClr val="8954AA"/>
                </a:solidFill>
                <a:latin typeface="Futura Lt BT" panose="020B0402020204020303" pitchFamily="34" charset="0"/>
              </a:rPr>
              <a:t>Clean, Prepare &amp; Manipulate Data: subject matter expert labels the data, compute many statistical properties (features) of each signal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8072845" y="768564"/>
            <a:ext cx="3640183" cy="1462460"/>
            <a:chOff x="2526424" y="899158"/>
            <a:chExt cx="7906445" cy="3176451"/>
          </a:xfrm>
        </p:grpSpPr>
        <p:pic>
          <p:nvPicPr>
            <p:cNvPr id="11" name="Picture 2" descr="https://machinelearningblogcom.files.wordpress.com/2017/11/1_kzmiuypmxgehhxx7slbp4w.jpe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6424" y="899158"/>
              <a:ext cx="6894341" cy="3176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Hexagon 11"/>
            <p:cNvSpPr/>
            <p:nvPr/>
          </p:nvSpPr>
          <p:spPr>
            <a:xfrm>
              <a:off x="8856618" y="1994987"/>
              <a:ext cx="1576251" cy="1384663"/>
            </a:xfrm>
            <a:prstGeom prst="hexagon">
              <a:avLst>
                <a:gd name="adj" fmla="val 28145"/>
                <a:gd name="vf" fmla="val 115470"/>
              </a:avLst>
            </a:prstGeom>
            <a:solidFill>
              <a:srgbClr val="434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34343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125719" y="3266155"/>
              <a:ext cx="1135734" cy="501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rgbClr val="434343"/>
                  </a:solidFill>
                  <a:latin typeface="Futura Lt BT" panose="020B0402020204020303" pitchFamily="34" charset="0"/>
                </a:rPr>
                <a:t>Deploy</a:t>
              </a:r>
              <a:endParaRPr lang="en-US" sz="1000" dirty="0">
                <a:solidFill>
                  <a:srgbClr val="434343"/>
                </a:solidFill>
                <a:latin typeface="Futura Lt BT" panose="020B0402020204020303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342414" y="1277250"/>
              <a:ext cx="604658" cy="869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434343"/>
                  </a:solidFill>
                  <a:latin typeface="Futura Lt BT" panose="020B0402020204020303" pitchFamily="34" charset="0"/>
                </a:rPr>
                <a:t>6</a:t>
              </a:r>
              <a:endParaRPr lang="en-US" sz="2000" dirty="0">
                <a:solidFill>
                  <a:srgbClr val="434343"/>
                </a:solidFill>
                <a:latin typeface="Futura Lt BT" panose="020B0402020204020303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2784" y="2402495"/>
              <a:ext cx="914400" cy="715926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600" y="3569251"/>
            <a:ext cx="3374666" cy="205336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0439" y="2610776"/>
            <a:ext cx="1174288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E5400D"/>
                </a:solidFill>
                <a:latin typeface="Futura Lt BT" panose="020B0402020204020303" pitchFamily="34" charset="0"/>
              </a:rPr>
              <a:t>3. Train Model: train a variety of models from </a:t>
            </a:r>
            <a:r>
              <a:rPr lang="en-US" sz="2800" dirty="0" err="1" smtClean="0">
                <a:solidFill>
                  <a:srgbClr val="E5400D"/>
                </a:solidFill>
                <a:latin typeface="Futura Lt BT" panose="020B0402020204020303" pitchFamily="34" charset="0"/>
              </a:rPr>
              <a:t>scikit</a:t>
            </a:r>
            <a:r>
              <a:rPr lang="en-US" sz="2800" dirty="0" smtClean="0">
                <a:solidFill>
                  <a:srgbClr val="E5400D"/>
                </a:solidFill>
                <a:latin typeface="Futura Lt BT" panose="020B0402020204020303" pitchFamily="34" charset="0"/>
              </a:rPr>
              <a:t>-learn </a:t>
            </a:r>
          </a:p>
          <a:p>
            <a:pPr algn="just"/>
            <a:r>
              <a:rPr lang="en-US" sz="2800" dirty="0" smtClean="0">
                <a:solidFill>
                  <a:srgbClr val="FF9E00"/>
                </a:solidFill>
                <a:latin typeface="Futura Lt BT" panose="020B0402020204020303" pitchFamily="34" charset="0"/>
              </a:rPr>
              <a:t>4. Test Data: quantitatively check performance</a:t>
            </a:r>
          </a:p>
          <a:p>
            <a:pPr algn="just"/>
            <a:endParaRPr lang="en-US" sz="2800" dirty="0">
              <a:solidFill>
                <a:srgbClr val="FF9E00"/>
              </a:solidFill>
              <a:latin typeface="Futura Lt BT" panose="020B0402020204020303" pitchFamily="34" charset="0"/>
            </a:endParaRPr>
          </a:p>
          <a:p>
            <a:pPr algn="just"/>
            <a:endParaRPr lang="en-US" sz="2800" dirty="0" smtClean="0">
              <a:solidFill>
                <a:srgbClr val="FF9E00"/>
              </a:solidFill>
              <a:latin typeface="Futura Lt BT" panose="020B0402020204020303" pitchFamily="34" charset="0"/>
            </a:endParaRPr>
          </a:p>
          <a:p>
            <a:pPr algn="just"/>
            <a:endParaRPr lang="en-US" sz="2800" dirty="0">
              <a:solidFill>
                <a:srgbClr val="FF9E00"/>
              </a:solidFill>
              <a:latin typeface="Futura Lt BT" panose="020B0402020204020303" pitchFamily="34" charset="0"/>
            </a:endParaRPr>
          </a:p>
          <a:p>
            <a:pPr algn="just"/>
            <a:endParaRPr lang="en-US" sz="2800" dirty="0" smtClean="0">
              <a:solidFill>
                <a:srgbClr val="FF9E00"/>
              </a:solidFill>
              <a:latin typeface="Futura Lt BT" panose="020B0402020204020303" pitchFamily="34" charset="0"/>
            </a:endParaRPr>
          </a:p>
          <a:p>
            <a:pPr algn="just"/>
            <a:endParaRPr lang="en-US" sz="2800" dirty="0" smtClean="0">
              <a:solidFill>
                <a:srgbClr val="FF9E00"/>
              </a:solidFill>
              <a:latin typeface="Futura Lt BT" panose="020B0402020204020303" pitchFamily="34" charset="0"/>
            </a:endParaRPr>
          </a:p>
          <a:p>
            <a:pPr algn="just"/>
            <a:endParaRPr lang="en-US" sz="1050" dirty="0" smtClean="0">
              <a:solidFill>
                <a:srgbClr val="FF9E00"/>
              </a:solidFill>
              <a:latin typeface="Futura Lt BT" panose="020B0402020204020303" pitchFamily="34" charset="0"/>
            </a:endParaRPr>
          </a:p>
          <a:p>
            <a:pPr algn="just"/>
            <a:r>
              <a:rPr lang="en-US" sz="2800" dirty="0" smtClean="0">
                <a:solidFill>
                  <a:srgbClr val="6A6882"/>
                </a:solidFill>
                <a:latin typeface="Futura Lt BT" panose="020B0402020204020303" pitchFamily="34" charset="0"/>
              </a:rPr>
              <a:t>5. Improve: appropriate feature selection and choice of algorithm</a:t>
            </a:r>
          </a:p>
          <a:p>
            <a:pPr algn="just"/>
            <a:r>
              <a:rPr lang="en-US" sz="2800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6. Predict: test on unseen, unlabeled data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703" y="6344241"/>
            <a:ext cx="1371600" cy="44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7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/>
          </p:cNvSpPr>
          <p:nvPr/>
        </p:nvSpPr>
        <p:spPr>
          <a:xfrm>
            <a:off x="95796" y="87087"/>
            <a:ext cx="11978640" cy="6675120"/>
          </a:xfrm>
          <a:prstGeom prst="rect">
            <a:avLst/>
          </a:prstGeom>
          <a:noFill/>
          <a:ln w="57150">
            <a:solidFill>
              <a:srgbClr val="43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569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434343"/>
                </a:solidFill>
                <a:latin typeface="Futura BdCn BT" panose="020B0706020204020204" pitchFamily="34" charset="0"/>
              </a:rPr>
              <a:t>Next Steps</a:t>
            </a:r>
            <a:endParaRPr lang="en-US" dirty="0">
              <a:solidFill>
                <a:srgbClr val="434343"/>
              </a:solidFill>
              <a:latin typeface="Futura BdCn BT" panose="020B0706020204020204" pitchFamily="34" charset="0"/>
            </a:endParaRP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049440" y="1593676"/>
            <a:ext cx="9704684" cy="4952896"/>
            <a:chOff x="727225" y="809893"/>
            <a:chExt cx="10800590" cy="55122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225" y="809893"/>
              <a:ext cx="10725665" cy="54864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9712322" y="5979560"/>
              <a:ext cx="1815493" cy="342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solidFill>
                    <a:schemeClr val="bg1"/>
                  </a:solidFill>
                  <a:latin typeface="Futura Lt BT" panose="020B0402020204020303" pitchFamily="34" charset="0"/>
                </a:rPr>
                <a:t>(courtesy T. Powers)</a:t>
              </a:r>
              <a:endParaRPr lang="en-US" sz="1400" i="1" dirty="0">
                <a:solidFill>
                  <a:schemeClr val="bg1"/>
                </a:solidFill>
                <a:latin typeface="Futura Lt BT" panose="020B0402020204020303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703" y="6344241"/>
            <a:ext cx="1371600" cy="44417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14996" y="905691"/>
            <a:ext cx="11759290" cy="94052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34343"/>
                </a:solidFill>
                <a:latin typeface="Futura Lt BT" panose="020B0402020204020303" pitchFamily="34" charset="0"/>
              </a:rPr>
              <a:t>c</a:t>
            </a:r>
            <a:r>
              <a:rPr lang="en-US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an we anticipate trips before they occur?</a:t>
            </a:r>
          </a:p>
        </p:txBody>
      </p:sp>
      <p:sp>
        <p:nvSpPr>
          <p:cNvPr id="4" name="Rectangle 3"/>
          <p:cNvSpPr/>
          <p:nvPr/>
        </p:nvSpPr>
        <p:spPr>
          <a:xfrm>
            <a:off x="3683728" y="2699660"/>
            <a:ext cx="461554" cy="155448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476309" y="2701837"/>
            <a:ext cx="461554" cy="155448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88078" y="4558947"/>
            <a:ext cx="461554" cy="155448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480659" y="4561124"/>
            <a:ext cx="461554" cy="155448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80607" y="2694867"/>
            <a:ext cx="2103120" cy="15544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80607" y="4558947"/>
            <a:ext cx="2103120" cy="15544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373986" y="2694867"/>
            <a:ext cx="2103120" cy="15544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373986" y="4558947"/>
            <a:ext cx="2103120" cy="15544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8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230" y="1271454"/>
            <a:ext cx="11388423" cy="3587930"/>
          </a:xfrm>
        </p:spPr>
        <p:txBody>
          <a:bodyPr/>
          <a:lstStyle/>
          <a:p>
            <a:r>
              <a:rPr lang="en-US" dirty="0">
                <a:solidFill>
                  <a:srgbClr val="434343"/>
                </a:solidFill>
                <a:latin typeface="Futura Lt BT" panose="020B0402020204020303" pitchFamily="34" charset="0"/>
              </a:rPr>
              <a:t>s</a:t>
            </a:r>
            <a:r>
              <a:rPr lang="en-US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etup and control of longitudinal dynamics in the injector</a:t>
            </a:r>
          </a:p>
          <a:p>
            <a:r>
              <a:rPr lang="en-US" dirty="0">
                <a:solidFill>
                  <a:srgbClr val="434343"/>
                </a:solidFill>
                <a:latin typeface="Futura Lt BT" panose="020B0402020204020303" pitchFamily="34" charset="0"/>
              </a:rPr>
              <a:t>c</a:t>
            </a:r>
            <a:r>
              <a:rPr lang="en-US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ontrol and suppression of helicity correlated beam asymmetries</a:t>
            </a:r>
          </a:p>
          <a:p>
            <a:r>
              <a:rPr lang="en-US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SRF fault analysis</a:t>
            </a:r>
          </a:p>
          <a:p>
            <a:r>
              <a:rPr lang="en-US" dirty="0">
                <a:solidFill>
                  <a:srgbClr val="434343"/>
                </a:solidFill>
                <a:latin typeface="Futura Lt BT" panose="020B0402020204020303" pitchFamily="34" charset="0"/>
              </a:rPr>
              <a:t>m</a:t>
            </a:r>
            <a:r>
              <a:rPr lang="en-US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achine matching/tuning</a:t>
            </a:r>
          </a:p>
          <a:p>
            <a:r>
              <a:rPr lang="en-US" dirty="0">
                <a:solidFill>
                  <a:srgbClr val="434343"/>
                </a:solidFill>
                <a:latin typeface="Futura Lt BT" panose="020B0402020204020303" pitchFamily="34" charset="0"/>
              </a:rPr>
              <a:t>m</a:t>
            </a:r>
            <a:r>
              <a:rPr lang="en-US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achine modeling</a:t>
            </a:r>
          </a:p>
          <a:p>
            <a:r>
              <a:rPr lang="en-US" dirty="0">
                <a:solidFill>
                  <a:srgbClr val="434343"/>
                </a:solidFill>
                <a:latin typeface="Futura Lt BT" panose="020B0402020204020303" pitchFamily="34" charset="0"/>
              </a:rPr>
              <a:t>d</a:t>
            </a:r>
            <a:r>
              <a:rPr lang="en-US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ata mining</a:t>
            </a:r>
            <a:endParaRPr lang="en-US" dirty="0">
              <a:solidFill>
                <a:srgbClr val="434343"/>
              </a:solidFill>
              <a:latin typeface="Futura Lt BT" panose="020B0402020204020303" pitchFamily="34" charset="0"/>
            </a:endParaRP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95796" y="87087"/>
            <a:ext cx="11978640" cy="6675120"/>
          </a:xfrm>
          <a:prstGeom prst="rect">
            <a:avLst/>
          </a:prstGeom>
          <a:noFill/>
          <a:ln w="57150">
            <a:solidFill>
              <a:srgbClr val="43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703" y="6344241"/>
            <a:ext cx="1371600" cy="44417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1"/>
            <a:ext cx="12192000" cy="1062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rgbClr val="434343"/>
                </a:solidFill>
                <a:latin typeface="Futura BdCn BT" panose="020B0706020204020204" pitchFamily="34" charset="0"/>
              </a:rPr>
              <a:t>Possible Topics for Applying ML</a:t>
            </a:r>
            <a:endParaRPr lang="en-US" dirty="0">
              <a:solidFill>
                <a:srgbClr val="434343"/>
              </a:solidFill>
              <a:latin typeface="Futura BdCn BT" panose="020B0706020204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586" y="2975234"/>
            <a:ext cx="5943600" cy="1567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1"/>
          <p:cNvGrpSpPr/>
          <p:nvPr/>
        </p:nvGrpSpPr>
        <p:grpSpPr>
          <a:xfrm>
            <a:off x="5571515" y="4868400"/>
            <a:ext cx="5943600" cy="1239495"/>
            <a:chOff x="5815360" y="4659391"/>
            <a:chExt cx="5943600" cy="1239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15360" y="4659391"/>
              <a:ext cx="5943600" cy="12394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8950379" y="5150368"/>
              <a:ext cx="2743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927631" y="5381149"/>
              <a:ext cx="576072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940687" y="5620638"/>
              <a:ext cx="576072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936330" y="5842709"/>
              <a:ext cx="36576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991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/>
          </p:cNvSpPr>
          <p:nvPr/>
        </p:nvSpPr>
        <p:spPr>
          <a:xfrm>
            <a:off x="95796" y="87087"/>
            <a:ext cx="11978640" cy="6675120"/>
          </a:xfrm>
          <a:prstGeom prst="rect">
            <a:avLst/>
          </a:prstGeom>
          <a:noFill/>
          <a:ln w="57150">
            <a:solidFill>
              <a:srgbClr val="43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2446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434343"/>
                </a:solidFill>
                <a:latin typeface="Futura BdCn BT" panose="020B0706020204020204" pitchFamily="34" charset="0"/>
              </a:rPr>
              <a:t>Example: Tuning Arc Optics</a:t>
            </a:r>
            <a:endParaRPr lang="en-US" dirty="0">
              <a:solidFill>
                <a:srgbClr val="434343"/>
              </a:solidFill>
              <a:latin typeface="Futura BdCn BT" panose="020B0706020204020204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67642" y="1132122"/>
            <a:ext cx="11806644" cy="4763588"/>
          </a:xfrm>
        </p:spPr>
        <p:txBody>
          <a:bodyPr>
            <a:noAutofit/>
          </a:bodyPr>
          <a:lstStyle/>
          <a:p>
            <a:pPr algn="just"/>
            <a:r>
              <a:rPr lang="en-US" dirty="0" smtClean="0">
                <a:solidFill>
                  <a:srgbClr val="434343"/>
                </a:solidFill>
                <a:latin typeface="Futura Hv BT" panose="020B0702020204020204" pitchFamily="34" charset="0"/>
              </a:rPr>
              <a:t>Problem:</a:t>
            </a:r>
            <a:r>
              <a:rPr lang="en-US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 Tuning Arc Optics in CEBAF</a:t>
            </a:r>
          </a:p>
          <a:p>
            <a:pPr algn="just"/>
            <a:r>
              <a:rPr lang="en-US" dirty="0" smtClean="0">
                <a:solidFill>
                  <a:srgbClr val="434343"/>
                </a:solidFill>
                <a:latin typeface="Futura Hv BT" panose="020B0702020204020204" pitchFamily="34" charset="0"/>
              </a:rPr>
              <a:t>Why ML?</a:t>
            </a:r>
            <a:r>
              <a:rPr lang="en-US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 legitimate question</a:t>
            </a:r>
          </a:p>
          <a:p>
            <a:pPr algn="just"/>
            <a:r>
              <a:rPr lang="en-US" dirty="0" smtClean="0">
                <a:solidFill>
                  <a:srgbClr val="434343"/>
                </a:solidFill>
                <a:latin typeface="Futura Hv BT" panose="020B0702020204020204" pitchFamily="34" charset="0"/>
              </a:rPr>
              <a:t>Data Required?</a:t>
            </a:r>
            <a:r>
              <a:rPr lang="en-US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 SLM images, beam positions, magnet settings</a:t>
            </a:r>
          </a:p>
          <a:p>
            <a:pPr algn="just"/>
            <a:r>
              <a:rPr lang="en-US" dirty="0" smtClean="0">
                <a:solidFill>
                  <a:srgbClr val="434343"/>
                </a:solidFill>
                <a:latin typeface="Futura Hv BT" panose="020B0702020204020204" pitchFamily="34" charset="0"/>
              </a:rPr>
              <a:t>Time Scale?</a:t>
            </a:r>
            <a:r>
              <a:rPr lang="en-US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 Summer 2019 (install hardware)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i="1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 Development: 6 months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i="1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 Deployment: 1 month</a:t>
            </a:r>
          </a:p>
          <a:p>
            <a:pPr algn="just"/>
            <a:r>
              <a:rPr lang="en-US" dirty="0" smtClean="0">
                <a:solidFill>
                  <a:srgbClr val="434343"/>
                </a:solidFill>
                <a:latin typeface="Futura Hv BT" panose="020B0702020204020204" pitchFamily="34" charset="0"/>
              </a:rPr>
              <a:t>Resources Needed: </a:t>
            </a:r>
            <a:r>
              <a:rPr lang="en-US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GPU access, disk space (1 TB)</a:t>
            </a:r>
          </a:p>
          <a:p>
            <a:pPr algn="just"/>
            <a:r>
              <a:rPr lang="en-US" dirty="0" smtClean="0">
                <a:solidFill>
                  <a:srgbClr val="434343"/>
                </a:solidFill>
                <a:latin typeface="Futura Hv BT" panose="020B0702020204020204" pitchFamily="34" charset="0"/>
              </a:rPr>
              <a:t>Synergies:</a:t>
            </a:r>
            <a:r>
              <a:rPr lang="en-US" dirty="0">
                <a:solidFill>
                  <a:srgbClr val="434343"/>
                </a:solidFill>
                <a:latin typeface="Futura Lt BT" panose="020B0402020204020303" pitchFamily="34" charset="0"/>
              </a:rPr>
              <a:t> </a:t>
            </a:r>
            <a:r>
              <a:rPr lang="en-US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leverage ODU collaboration?</a:t>
            </a:r>
          </a:p>
          <a:p>
            <a:pPr algn="just"/>
            <a:r>
              <a:rPr lang="en-US" dirty="0" smtClean="0">
                <a:solidFill>
                  <a:srgbClr val="434343"/>
                </a:solidFill>
                <a:latin typeface="Futura Hv BT" panose="020B0702020204020204" pitchFamily="34" charset="0"/>
              </a:rPr>
              <a:t>Impact and Benefit:</a:t>
            </a:r>
            <a:r>
              <a:rPr lang="en-US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 4 hours/arc with traditional techniques (invasive), potential for real-time adjustment on the order of minutes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703" y="6344241"/>
            <a:ext cx="1371600" cy="4441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32898" y="96348"/>
            <a:ext cx="19579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(Michael </a:t>
            </a:r>
            <a:r>
              <a:rPr lang="en-US" sz="1600" i="1" dirty="0" err="1" smtClean="0">
                <a:solidFill>
                  <a:srgbClr val="434343"/>
                </a:solidFill>
                <a:latin typeface="Futura Lt BT" panose="020B0402020204020303" pitchFamily="34" charset="0"/>
              </a:rPr>
              <a:t>Tiefenback</a:t>
            </a:r>
            <a:r>
              <a:rPr lang="en-US" sz="1600" i="1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)</a:t>
            </a:r>
            <a:endParaRPr lang="en-US" sz="1600" i="1" dirty="0">
              <a:solidFill>
                <a:srgbClr val="434343"/>
              </a:solidFill>
              <a:latin typeface="Futura Lt B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67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5913</TotalTime>
  <Words>516</Words>
  <Application>Microsoft Office PowerPoint</Application>
  <PresentationFormat>Widescreen</PresentationFormat>
  <Paragraphs>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Futura Hv BT</vt:lpstr>
      <vt:lpstr>Calibri Light</vt:lpstr>
      <vt:lpstr>Calibri</vt:lpstr>
      <vt:lpstr>Futura XBlkCnIt BT</vt:lpstr>
      <vt:lpstr>Wingdings</vt:lpstr>
      <vt:lpstr>Futura LtCn BT</vt:lpstr>
      <vt:lpstr>Arial</vt:lpstr>
      <vt:lpstr>Futura Lt BT</vt:lpstr>
      <vt:lpstr>Futura BdCn BT</vt:lpstr>
      <vt:lpstr>Office Theme</vt:lpstr>
      <vt:lpstr>PowerPoint Presentation</vt:lpstr>
      <vt:lpstr>Accelerator Priorities </vt:lpstr>
      <vt:lpstr>Surveying the Literature</vt:lpstr>
      <vt:lpstr>C100 SRF Cavity Faults</vt:lpstr>
      <vt:lpstr>Time-Series Data from SRF Cavities</vt:lpstr>
      <vt:lpstr>Typical ML Workflow</vt:lpstr>
      <vt:lpstr>Next Steps</vt:lpstr>
      <vt:lpstr>PowerPoint Presentation</vt:lpstr>
      <vt:lpstr>Example: Tuning Arc Optics</vt:lpstr>
      <vt:lpstr>Summary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Tennant</dc:creator>
  <cp:lastModifiedBy>Christopher Tennant</cp:lastModifiedBy>
  <cp:revision>205</cp:revision>
  <dcterms:created xsi:type="dcterms:W3CDTF">2018-11-16T14:20:35Z</dcterms:created>
  <dcterms:modified xsi:type="dcterms:W3CDTF">2019-02-12T15:39:49Z</dcterms:modified>
</cp:coreProperties>
</file>