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autoCompressPictures="0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273" r:id="rId4"/>
    <p:sldId id="274" r:id="rId5"/>
    <p:sldId id="276" r:id="rId6"/>
    <p:sldId id="275" r:id="rId7"/>
    <p:sldId id="277" r:id="rId8"/>
    <p:sldId id="278" r:id="rId9"/>
    <p:sldId id="261" r:id="rId10"/>
    <p:sldId id="271" r:id="rId11"/>
    <p:sldId id="268" r:id="rId12"/>
    <p:sldId id="334" r:id="rId13"/>
    <p:sldId id="344" r:id="rId14"/>
    <p:sldId id="345" r:id="rId15"/>
    <p:sldId id="346" r:id="rId16"/>
  </p:sldIdLst>
  <p:sldSz cx="9144000" cy="6858000" type="screen4x3"/>
  <p:notesSz cx="6858000" cy="9144000"/>
  <p:defaultTextStyle>
    <a:defPPr>
      <a:defRPr lang="en-US"/>
    </a:defPPr>
    <a:lvl1pPr marL="57150" indent="-5715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57150" indent="2667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57150" indent="5334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57150" indent="8001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57150" indent="10668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6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FA7816-6E43-9B42-8A61-E62657FDBE2E}" v="3" dt="2019-02-12T12:56:04.4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/>
    <p:restoredTop sz="94713"/>
  </p:normalViewPr>
  <p:slideViewPr>
    <p:cSldViewPr snapToGrid="0">
      <p:cViewPr varScale="1">
        <p:scale>
          <a:sx n="142" d="100"/>
          <a:sy n="142" d="100"/>
        </p:scale>
        <p:origin x="184" y="4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ham Heyes" userId="091e00f6-f1fe-4e40-a739-26806cf97aac" providerId="ADAL" clId="{B5FA7816-6E43-9B42-8A61-E62657FDBE2E}"/>
    <pc:docChg chg="custSel modSld">
      <pc:chgData name="Graham Heyes" userId="091e00f6-f1fe-4e40-a739-26806cf97aac" providerId="ADAL" clId="{B5FA7816-6E43-9B42-8A61-E62657FDBE2E}" dt="2019-02-12T14:19:39.218" v="420" actId="20577"/>
      <pc:docMkLst>
        <pc:docMk/>
      </pc:docMkLst>
      <pc:sldChg chg="modSp">
        <pc:chgData name="Graham Heyes" userId="091e00f6-f1fe-4e40-a739-26806cf97aac" providerId="ADAL" clId="{B5FA7816-6E43-9B42-8A61-E62657FDBE2E}" dt="2019-02-12T12:57:26.819" v="173" actId="20577"/>
        <pc:sldMkLst>
          <pc:docMk/>
          <pc:sldMk cId="3129404741" sldId="268"/>
        </pc:sldMkLst>
        <pc:spChg chg="mod">
          <ac:chgData name="Graham Heyes" userId="091e00f6-f1fe-4e40-a739-26806cf97aac" providerId="ADAL" clId="{B5FA7816-6E43-9B42-8A61-E62657FDBE2E}" dt="2019-02-12T12:57:26.819" v="173" actId="20577"/>
          <ac:spMkLst>
            <pc:docMk/>
            <pc:sldMk cId="3129404741" sldId="268"/>
            <ac:spMk id="3" creationId="{639071BB-5525-AE41-B16A-46B75C0DBA37}"/>
          </ac:spMkLst>
        </pc:spChg>
      </pc:sldChg>
      <pc:sldChg chg="modSp">
        <pc:chgData name="Graham Heyes" userId="091e00f6-f1fe-4e40-a739-26806cf97aac" providerId="ADAL" clId="{B5FA7816-6E43-9B42-8A61-E62657FDBE2E}" dt="2019-02-12T14:19:39.218" v="420" actId="20577"/>
        <pc:sldMkLst>
          <pc:docMk/>
          <pc:sldMk cId="3580642490" sldId="276"/>
        </pc:sldMkLst>
        <pc:spChg chg="mod">
          <ac:chgData name="Graham Heyes" userId="091e00f6-f1fe-4e40-a739-26806cf97aac" providerId="ADAL" clId="{B5FA7816-6E43-9B42-8A61-E62657FDBE2E}" dt="2019-02-12T14:19:39.218" v="420" actId="20577"/>
          <ac:spMkLst>
            <pc:docMk/>
            <pc:sldMk cId="3580642490" sldId="276"/>
            <ac:spMk id="3" creationId="{F761A119-1E9D-3D4A-892A-1989071AD49A}"/>
          </ac:spMkLst>
        </pc:spChg>
      </pc:sldChg>
      <pc:sldChg chg="modSp">
        <pc:chgData name="Graham Heyes" userId="091e00f6-f1fe-4e40-a739-26806cf97aac" providerId="ADAL" clId="{B5FA7816-6E43-9B42-8A61-E62657FDBE2E}" dt="2019-02-12T14:14:07.417" v="180" actId="20577"/>
        <pc:sldMkLst>
          <pc:docMk/>
          <pc:sldMk cId="2767343433" sldId="278"/>
        </pc:sldMkLst>
        <pc:spChg chg="mod">
          <ac:chgData name="Graham Heyes" userId="091e00f6-f1fe-4e40-a739-26806cf97aac" providerId="ADAL" clId="{B5FA7816-6E43-9B42-8A61-E62657FDBE2E}" dt="2019-02-12T14:14:07.417" v="180" actId="20577"/>
          <ac:spMkLst>
            <pc:docMk/>
            <pc:sldMk cId="2767343433" sldId="278"/>
            <ac:spMk id="3" creationId="{DE5646E1-8BBB-0042-A698-0E3F2808A67C}"/>
          </ac:spMkLst>
        </pc:spChg>
        <pc:picChg chg="mod">
          <ac:chgData name="Graham Heyes" userId="091e00f6-f1fe-4e40-a739-26806cf97aac" providerId="ADAL" clId="{B5FA7816-6E43-9B42-8A61-E62657FDBE2E}" dt="2019-02-12T12:55:22.308" v="148" actId="1076"/>
          <ac:picMkLst>
            <pc:docMk/>
            <pc:sldMk cId="2767343433" sldId="278"/>
            <ac:picMk id="4" creationId="{07D15BDC-31D5-244B-8167-31063931D45D}"/>
          </ac:picMkLst>
        </pc:picChg>
      </pc:sldChg>
      <pc:sldChg chg="modSp">
        <pc:chgData name="Graham Heyes" userId="091e00f6-f1fe-4e40-a739-26806cf97aac" providerId="ADAL" clId="{B5FA7816-6E43-9B42-8A61-E62657FDBE2E}" dt="2019-02-12T13:01:23.762" v="176" actId="20577"/>
        <pc:sldMkLst>
          <pc:docMk/>
          <pc:sldMk cId="2668390443" sldId="345"/>
        </pc:sldMkLst>
        <pc:spChg chg="mod">
          <ac:chgData name="Graham Heyes" userId="091e00f6-f1fe-4e40-a739-26806cf97aac" providerId="ADAL" clId="{B5FA7816-6E43-9B42-8A61-E62657FDBE2E}" dt="2019-02-12T13:01:23.762" v="176" actId="20577"/>
          <ac:spMkLst>
            <pc:docMk/>
            <pc:sldMk cId="2668390443" sldId="345"/>
            <ac:spMk id="3" creationId="{04EF36D3-8154-E644-BA8F-1F015E6970E7}"/>
          </ac:spMkLst>
        </pc:spChg>
        <pc:picChg chg="mod">
          <ac:chgData name="Graham Heyes" userId="091e00f6-f1fe-4e40-a739-26806cf97aac" providerId="ADAL" clId="{B5FA7816-6E43-9B42-8A61-E62657FDBE2E}" dt="2019-02-12T13:01:08.577" v="175" actId="14100"/>
          <ac:picMkLst>
            <pc:docMk/>
            <pc:sldMk cId="2668390443" sldId="345"/>
            <ac:picMk id="4" creationId="{17E1793F-72D0-0F41-862A-10EFC5346E3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8T15:05:12.5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116 0 24575,'-5'6'0,"1"-2"0,2-1 0,-2 1 0,0 1 0,-2 3 0,1-1 0,-1 0 0,2 0 0,-2-1 0,0 2 0,-2 2 0,1-1 0,-2 2 0,4-3 0,1 0 0,2-1 0,0 0 0,0 0 0,0 0 0,0-1 0,0 3 0,0-3 0,0 3 0,1-4 0,0-1 0,0 0 0,1 2 0,-2 0 0,1 1 0,0 0 0,1-1 0,-1 1 0,1 1 0,0 1 0,0 0 0,0 1 0,-1-2 0,0 2 0,0-3 0,1 1 0,-1-1 0,1 1 0,-1 0 0,1 2 0,0-2 0,0 5 0,0-3 0,0 5 0,0 0 0,-1 7 0,1-3 0,0 5 0,1-4 0,0 0 0,1-3 0,-1 0 0,3-3 0,0 3 0,0-3 0,5 6 0,0-1 0,1 2 0,3 0 0,1-1 0,4-2 0,3 1 0,-2-3 0,2-3 0,1 0 0,5 1 0,5 0 0,-1-2 0,3 0 0,-3-4 0,2 4 0,26 4 0,-10-3 0,19 4 0,-24-7 0,2-2 0,0 0 0,6-2 0,-2 3 0,5-1 0,-6-2 0,5 0 0,-5 0 0,1-1 0,-9 1 0,0-1 0,-7-2 0,5-2 0,4-1 0,13 0 0,7-1 0,18 1 0,-1-1 0,14 2 0,-14-1 0,0 3 0,-9-3 0,-4 0 0,-9 0 0,-3-2 0,-8 1 0,3-1 0,-8 1 0,1-2 0,-5 0 0,1-1 0,1-1 0,-2 1 0,17 0 0,10-1 0,16 0 0,-4-1 0,-1-3 0,-13 1 0,-3-3 0,-9 3 0,6-2 0,6 1 0,22-3 0,-4-2 0,13-3 0,-27 1 0,-6 1 0,-23 0 0,-11 5 0,-7-3 0,7-2 0,-2 1 0,7-5 0,-3 1 0,-3-2 0,-4 5 0,-3-2 0,-4 5 0,2-4 0,-4 3 0,1-1 0,-4 0 0,1 2 0,-4 1 0,1 3 0,-3 0 0,2 2 0,-1-1 0,-2 2 0,2-1 0,0 0 0,2-2 0,-1 2 0,-1 0 0,-2 3 0,-1 1 0,1-1 0,2-1 0,2-1 0,5-1 0,-1 0 0,3-1 0,-2 2 0,0-1 0,-5 2 0,-2 2 0,-5 1 0,-12 5 0,-3-1 0,-11 2 0,4-2 0,0-2 0,3 2 0,3-1 0,4 0 0,5-2 0,4 0 0,-3 1 0,-5 1 0,-4 0 0,1 0 0,4-2 0,3 0 0,-1 1 0,-5-1 0,-6 2 0,-5 0 0,-4 0 0,3-1 0,5 0 0,10-1 0,-5 0 0,-3 0 0,-4-1 0,5 0 0,9 0 0,21 3 0,-7-1 0,17 2 0,-3 0 0,18 0 0,7 1 0,5-2 0,-10-1 0,-11-1 0,-12-1 0,-10 0 0,-3-1 0,5 0 0,5-1 0,4 0 0,-3 0 0,-1 2 0,-5 0 0,-3 0 0,-3 1 0,2-1 0,4-1 0,6 1 0,3-3 0,-4 3 0,-5-2 0,-6 2 0,-3-1 0,-6 10 0,0 2 0,-6 9 0,2 1 0,1-3 0,1-2 0,2-2 0,3-2 0,-1-1 0,1 1 0,0-3 0,1 2 0,-1 1 0,0-1 0,-1 2 0,2-5 0,0 0 0,0-1 0,0 1 0,0-2 0,0 1 0,0-2 0,1 2 0,-2 1 0,2 1 0,-1 0 0,0-1 0,1-1 0,-2-2 0,2 1 0,-1 1 0,1 0 0,-1 2 0,1-1 0,0 0 0,0 0 0,0-1 0,0 2 0,0 3 0,0-1 0,0 2 0,0-5 0,0-2 0,0-4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DAE29FEE-F84C-7D41-8D92-51E1469DE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FBC9E7A-9D72-404C-BACA-A8E42EBBDCE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Lucida Grande" panose="020B060004050202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Lucida Grande" panose="020B060004050202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Lucida Grande" panose="020B060004050202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Lucida Grande" panose="020B060004050202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Lucida Grande" panose="020B06000405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1pPr>
    <a:lvl2pPr indent="2286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2pPr>
    <a:lvl3pPr indent="4572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3pPr>
    <a:lvl4pPr indent="6858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4pPr>
    <a:lvl5pPr indent="9144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B211-A3A6-004D-9A99-455C17F3C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FD17A-D914-004F-AEB4-DCE5A3956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22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3AEAD-D07E-B847-A0D5-B41A855E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32668" cy="731520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02FB95-8D74-3349-B115-DE1D378F9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8229600" cy="5486400"/>
          </a:xfrm>
        </p:spPr>
        <p:txBody>
          <a:bodyPr>
            <a:normAutofit/>
          </a:bodyPr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6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6F40-C405-B740-8194-918F92D4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32" y="-2"/>
            <a:ext cx="8229600" cy="731520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6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BFA7025-3F21-354B-BD18-F978518305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8236EEF-AEEA-344B-BB8E-A540F7C2CE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0" y="838200"/>
            <a:ext cx="7772400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</p:sldLayoutIdLst>
  <p:txStyles>
    <p:titleStyle>
      <a:lvl1pPr marL="39688"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396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2pPr>
      <a:lvl3pPr marL="396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3pPr>
      <a:lvl4pPr marL="396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4pPr>
      <a:lvl5pPr marL="396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5pPr>
      <a:lvl6pPr marL="4968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540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4112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684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82588" indent="-342900" algn="l" rtl="0" eaLnBrk="1" fontAlgn="base" hangingPunct="1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35013" indent="-238125" algn="l" rtl="0" eaLnBrk="1" fontAlgn="base" hangingPunct="1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4588" indent="-190500" algn="l" rtl="0" eaLnBrk="1" fontAlgn="base" hangingPunct="1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1788" indent="-190500" algn="l" rtl="0" eaLnBrk="1" fontAlgn="base" hangingPunct="1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8988" indent="-190500" algn="l" rtl="0" eaLnBrk="1" fontAlgn="base" hangingPunct="1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BBF6A-E14F-BB42-BDFB-6DD3A89523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Streaming Grand Challenge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BFD5F-4458-754A-B00A-E9EF34CD9A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Graham Heyes</a:t>
            </a:r>
          </a:p>
          <a:p>
            <a:r>
              <a:rPr lang="en-US" dirty="0"/>
              <a:t>February 12</a:t>
            </a:r>
            <a:r>
              <a:rPr lang="en-US" baseline="30000" dirty="0"/>
              <a:t>th </a:t>
            </a:r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119033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0882-FA38-A640-A006-8FB1181FC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32668" cy="731520"/>
          </a:xfrm>
        </p:spPr>
        <p:txBody>
          <a:bodyPr/>
          <a:lstStyle/>
          <a:p>
            <a:r>
              <a:rPr lang="en-US" dirty="0"/>
              <a:t>FPGA and data handling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C617B-8356-DD4A-AA3E-705EA5D6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22959"/>
            <a:ext cx="5238871" cy="5486400"/>
          </a:xfrm>
        </p:spPr>
        <p:txBody>
          <a:bodyPr/>
          <a:lstStyle/>
          <a:p>
            <a:r>
              <a:rPr lang="en-US" dirty="0"/>
              <a:t>XILINX FPGA evaluation and test board.</a:t>
            </a:r>
          </a:p>
          <a:p>
            <a:pPr lvl="1"/>
            <a:r>
              <a:rPr lang="en-US" dirty="0"/>
              <a:t>Allows testing of data processing firmware on XILINX FPGA.</a:t>
            </a:r>
          </a:p>
          <a:p>
            <a:pPr lvl="1"/>
            <a:r>
              <a:rPr lang="en-US" dirty="0"/>
              <a:t>Can take fiber inputs compatible with our existing front end boards. </a:t>
            </a:r>
          </a:p>
          <a:p>
            <a:pPr lvl="1"/>
            <a:r>
              <a:rPr lang="en-US" dirty="0"/>
              <a:t>Same board being used by SLAC for testing firmware for HPS readout.</a:t>
            </a:r>
          </a:p>
          <a:p>
            <a:pPr lvl="1"/>
            <a:r>
              <a:rPr lang="en-US" dirty="0"/>
              <a:t>We have tested 5 Gbyte/s data transfers between board and host PC.</a:t>
            </a:r>
          </a:p>
          <a:p>
            <a:r>
              <a:rPr lang="en-US" dirty="0"/>
              <a:t>EXAR DX2040 data compression board.</a:t>
            </a:r>
          </a:p>
          <a:p>
            <a:pPr lvl="1"/>
            <a:r>
              <a:rPr lang="en-US" dirty="0"/>
              <a:t>Compresses data streams at up to 12 Gbyte/s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C1496-2AC1-1E4F-ADBB-EC940230C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1" t="7382" r="23918" b="-7382"/>
          <a:stretch/>
        </p:blipFill>
        <p:spPr>
          <a:xfrm rot="16200000">
            <a:off x="7076144" y="49305"/>
            <a:ext cx="1288758" cy="2974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7E654-BBA0-0A40-BCAB-C636392E2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278"/>
          <a:stretch/>
        </p:blipFill>
        <p:spPr>
          <a:xfrm>
            <a:off x="6221730" y="2270468"/>
            <a:ext cx="2759192" cy="1504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2CF12-619B-CF46-B7C1-7245DD78F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058" y="3864695"/>
            <a:ext cx="2759192" cy="170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7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4588-5CEE-0A49-970B-DC12F603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 projects : TPC readout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071BB-5525-AE41-B16A-46B75C0DB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5494867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Test of proposed readout for TDIS experiment and TPCs in general.</a:t>
            </a:r>
          </a:p>
          <a:p>
            <a:endParaRPr lang="en-US" dirty="0"/>
          </a:p>
          <a:p>
            <a:r>
              <a:rPr lang="en-US" dirty="0"/>
              <a:t>Start out with an existing design from ALICE that has five SAMPA readout chips.</a:t>
            </a:r>
          </a:p>
          <a:p>
            <a:pPr lvl="1"/>
            <a:r>
              <a:rPr lang="en-US" dirty="0"/>
              <a:t>It was an effort to identify and procure all the parts as well as to find the right people to ask for help.</a:t>
            </a:r>
          </a:p>
          <a:p>
            <a:pPr lvl="1"/>
            <a:r>
              <a:rPr lang="en-US" dirty="0"/>
              <a:t>Now up and running and being tested  in the DAQ lab. </a:t>
            </a:r>
          </a:p>
          <a:p>
            <a:endParaRPr lang="en-US" dirty="0"/>
          </a:p>
          <a:p>
            <a:r>
              <a:rPr lang="en-US" dirty="0"/>
              <a:t>Firmware installed via USB using small adapter card.</a:t>
            </a:r>
          </a:p>
          <a:p>
            <a:endParaRPr lang="en-US" dirty="0"/>
          </a:p>
          <a:p>
            <a:r>
              <a:rPr lang="en-US" dirty="0"/>
              <a:t>Data over fiber to Felix PCI card in a PC. </a:t>
            </a:r>
          </a:p>
          <a:p>
            <a:endParaRPr lang="en-US" dirty="0"/>
          </a:p>
          <a:p>
            <a:r>
              <a:rPr lang="en-US" dirty="0"/>
              <a:t>Can see signals from the board but there is more noise than we would like to see.</a:t>
            </a:r>
          </a:p>
          <a:p>
            <a:endParaRPr lang="en-US" dirty="0"/>
          </a:p>
          <a:p>
            <a:r>
              <a:rPr lang="en-US" dirty="0"/>
              <a:t>Talking to the board designers to come up with a solution.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02CB2-0F7A-1742-8F08-A64EFAEEC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" t="9844" r="13475" b="13815"/>
          <a:stretch/>
        </p:blipFill>
        <p:spPr>
          <a:xfrm>
            <a:off x="6290733" y="822959"/>
            <a:ext cx="2192867" cy="2606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10872-52D9-7E4F-AC81-DABD5F70A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733" y="3520438"/>
            <a:ext cx="2192867" cy="292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04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88BF16B-AE77-8E45-8980-CB2794E973AB}"/>
              </a:ext>
            </a:extLst>
          </p:cNvPr>
          <p:cNvGrpSpPr/>
          <p:nvPr/>
        </p:nvGrpSpPr>
        <p:grpSpPr>
          <a:xfrm>
            <a:off x="262943" y="2539233"/>
            <a:ext cx="8772949" cy="4084286"/>
            <a:chOff x="262943" y="2591652"/>
            <a:chExt cx="8772949" cy="4084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E4F3A9-6E5F-4B42-8C01-BBDFFF616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943" y="2591652"/>
              <a:ext cx="7008714" cy="40842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4" descr="Picture 1">
              <a:extLst>
                <a:ext uri="{FF2B5EF4-FFF2-40B4-BE49-F238E27FC236}">
                  <a16:creationId xmlns:a16="http://schemas.microsoft.com/office/drawing/2014/main" id="{D4CCEDD7-38FC-BB43-B4BB-E41A6E108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187" y="3663425"/>
              <a:ext cx="1346681" cy="1764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1337F0-C5BB-C84F-AD1B-41D554D62528}"/>
                </a:ext>
              </a:extLst>
            </p:cNvPr>
            <p:cNvSpPr txBox="1"/>
            <p:nvPr/>
          </p:nvSpPr>
          <p:spPr>
            <a:xfrm>
              <a:off x="7343186" y="5428159"/>
              <a:ext cx="134668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  <a:latin typeface="Times" pitchFamily="2" charset="0"/>
                </a:rPr>
                <a:t>VTP processor in VXS switch slot. </a:t>
              </a:r>
            </a:p>
            <a:p>
              <a:r>
                <a:rPr lang="en-US" sz="900" b="1" dirty="0">
                  <a:solidFill>
                    <a:srgbClr val="FF0000"/>
                  </a:solidFill>
                  <a:latin typeface="Times" pitchFamily="2" charset="0"/>
                </a:rPr>
                <a:t>Output 40 Gbit/s fiber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132BB1F-8F46-594A-AAB4-DFDABC86EA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12341" y="4545792"/>
              <a:ext cx="1298798" cy="1"/>
            </a:xfrm>
            <a:prstGeom prst="straightConnector1">
              <a:avLst/>
            </a:prstGeom>
            <a:solidFill>
              <a:srgbClr val="C6E6E9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88DB949-B29E-7549-BBAD-DDCC08FEC3D1}"/>
                    </a:ext>
                  </a:extLst>
                </p14:cNvPr>
                <p14:cNvContentPartPr/>
                <p14:nvPr/>
              </p14:nvContentPartPr>
              <p14:xfrm>
                <a:off x="7604172" y="4840883"/>
                <a:ext cx="1431720" cy="344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88DB949-B29E-7549-BBAD-DDCC08FEC3D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86532" y="4822883"/>
                  <a:ext cx="1467360" cy="3798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A5A911-7283-F84D-83A9-E35517E03072}"/>
                </a:ext>
              </a:extLst>
            </p:cNvPr>
            <p:cNvSpPr/>
            <p:nvPr/>
          </p:nvSpPr>
          <p:spPr bwMode="auto">
            <a:xfrm>
              <a:off x="326155" y="2632540"/>
              <a:ext cx="5334971" cy="79646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95088A-D214-6B48-80C5-A727F7C5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DAQ projects : </a:t>
            </a:r>
            <a:r>
              <a:rPr lang="en-US" dirty="0" err="1"/>
              <a:t>crateless</a:t>
            </a:r>
            <a:r>
              <a:rPr lang="en-US" dirty="0"/>
              <a:t> and streaming DAQ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DC430-BB40-D948-AB21-DA9E32F1B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" y="822959"/>
            <a:ext cx="8767045" cy="2461883"/>
          </a:xfrm>
        </p:spPr>
        <p:txBody>
          <a:bodyPr>
            <a:normAutofit fontScale="55000" lnSpcReduction="20000"/>
          </a:bodyPr>
          <a:lstStyle/>
          <a:p>
            <a:r>
              <a:rPr lang="en-US" sz="2500" dirty="0"/>
              <a:t>CLAS12 RICH detector is instrumented with FPGA boards on the detector.</a:t>
            </a:r>
          </a:p>
          <a:p>
            <a:pPr lvl="1"/>
            <a:r>
              <a:rPr lang="en-US" sz="2500" dirty="0"/>
              <a:t>These are read out via fiber to Sub-System Processor (SSP) boards in VXS crates.</a:t>
            </a:r>
          </a:p>
          <a:p>
            <a:pPr lvl="1"/>
            <a:r>
              <a:rPr lang="en-US" sz="2500" dirty="0"/>
              <a:t>SSPs are read out over VXS serial backplane by a VTP.</a:t>
            </a:r>
          </a:p>
          <a:p>
            <a:pPr lvl="1"/>
            <a:r>
              <a:rPr lang="en-US" sz="2500" dirty="0"/>
              <a:t>VTP read out over VME - limits readout bandwidth.</a:t>
            </a:r>
          </a:p>
          <a:p>
            <a:pPr lvl="1"/>
            <a:r>
              <a:rPr lang="en-US" sz="2500" dirty="0"/>
              <a:t>Same setup is used by GlueX DIRC.</a:t>
            </a:r>
          </a:p>
          <a:p>
            <a:r>
              <a:rPr lang="en-US" sz="2500" dirty="0"/>
              <a:t>Project : </a:t>
            </a:r>
          </a:p>
          <a:p>
            <a:pPr lvl="1"/>
            <a:r>
              <a:rPr lang="en-US" sz="2500" dirty="0"/>
              <a:t>Can we send the data out out using the fibers on the front panel of the VTP?</a:t>
            </a:r>
          </a:p>
          <a:p>
            <a:pPr lvl="1"/>
            <a:r>
              <a:rPr lang="en-US" sz="2500" dirty="0"/>
              <a:t>Can we modify the firmware on the three types of board to operate this system in a streaming mode?</a:t>
            </a:r>
          </a:p>
          <a:p>
            <a:pPr lvl="1"/>
            <a:r>
              <a:rPr lang="en-US" sz="2500" dirty="0"/>
              <a:t>Can we remove the SSP and VTP?</a:t>
            </a:r>
          </a:p>
          <a:p>
            <a:pPr lvl="2"/>
            <a:r>
              <a:rPr lang="en-US" sz="2300" dirty="0"/>
              <a:t>Run fiber links to a switch and process data on a generic FPGA board.</a:t>
            </a:r>
          </a:p>
          <a:p>
            <a:pPr marL="39688" indent="0">
              <a:buNone/>
            </a:pPr>
            <a:endParaRPr lang="en-US" sz="1900" dirty="0"/>
          </a:p>
          <a:p>
            <a:endParaRPr lang="en-US" sz="1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64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8FBE-52EA-6446-BDAB-478EC116E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DAQ projects : Streaming through commercial hardware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A429AC-8F78-144F-AC67-39AAB24D6564}"/>
              </a:ext>
            </a:extLst>
          </p:cNvPr>
          <p:cNvSpPr/>
          <p:nvPr/>
        </p:nvSpPr>
        <p:spPr bwMode="auto">
          <a:xfrm>
            <a:off x="267037" y="2443795"/>
            <a:ext cx="5394089" cy="82966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AC5F8A-DD0F-5345-AF07-5210B06C8710}"/>
              </a:ext>
            </a:extLst>
          </p:cNvPr>
          <p:cNvGrpSpPr/>
          <p:nvPr/>
        </p:nvGrpSpPr>
        <p:grpSpPr>
          <a:xfrm>
            <a:off x="856957" y="2861831"/>
            <a:ext cx="7361621" cy="2641779"/>
            <a:chOff x="23722" y="3458086"/>
            <a:chExt cx="8774134" cy="32927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501C66-67DA-204A-9743-665B3D076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4081" y="4975338"/>
              <a:ext cx="3977028" cy="1775459"/>
            </a:xfrm>
            <a:prstGeom prst="rect">
              <a:avLst/>
            </a:prstGeom>
            <a:noFill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DB3795-EE41-7F48-A62F-0352A42FD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11655">
              <a:off x="6334007" y="3934274"/>
              <a:ext cx="2463849" cy="19248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E9D62A-D086-824C-9B72-2C7C4D614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809" t="23069" r="24549" b="18926"/>
            <a:stretch/>
          </p:blipFill>
          <p:spPr>
            <a:xfrm>
              <a:off x="23722" y="3458086"/>
              <a:ext cx="3092684" cy="246787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DF8FE2-CAC7-7B4F-BEF1-41AC00648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6987" b="26920"/>
            <a:stretch/>
          </p:blipFill>
          <p:spPr>
            <a:xfrm>
              <a:off x="3116406" y="4222715"/>
              <a:ext cx="2911188" cy="1156771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EBF68D-483B-E74B-866C-64EC2F5FB7F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59525" y="5166911"/>
              <a:ext cx="0" cy="682398"/>
            </a:xfrm>
            <a:prstGeom prst="straightConnector1">
              <a:avLst/>
            </a:prstGeom>
            <a:solidFill>
              <a:srgbClr val="C6E6E9"/>
            </a:solidFill>
            <a:ln w="57150" cap="flat" cmpd="sng" algn="ctr">
              <a:solidFill>
                <a:srgbClr val="00B0F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613A294-2163-1B4A-A392-C81FBC10DE3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61126" y="4975338"/>
              <a:ext cx="976047" cy="92423"/>
            </a:xfrm>
            <a:prstGeom prst="straightConnector1">
              <a:avLst/>
            </a:prstGeom>
            <a:solidFill>
              <a:srgbClr val="C6E6E9"/>
            </a:solidFill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BA4DD09-2519-454E-B8B1-F0A93808EE3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61126" y="4801100"/>
              <a:ext cx="968029" cy="95615"/>
            </a:xfrm>
            <a:prstGeom prst="straightConnector1">
              <a:avLst/>
            </a:prstGeom>
            <a:solidFill>
              <a:srgbClr val="C6E6E9"/>
            </a:solidFill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34ED2-1377-EE4E-BABA-504970C2C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8229600" cy="2467879"/>
          </a:xfrm>
        </p:spPr>
        <p:txBody>
          <a:bodyPr>
            <a:normAutofit/>
          </a:bodyPr>
          <a:lstStyle/>
          <a:p>
            <a:r>
              <a:rPr lang="en-US" dirty="0"/>
              <a:t>Can we replace the majority of the streaming readout system with commercial hardware?</a:t>
            </a:r>
          </a:p>
          <a:p>
            <a:pPr lvl="1"/>
            <a:r>
              <a:rPr lang="en-US" dirty="0"/>
              <a:t>Route the data through a network switch instead of the SSPs and VTPs.</a:t>
            </a:r>
          </a:p>
          <a:p>
            <a:pPr lvl="1"/>
            <a:r>
              <a:rPr lang="en-US" dirty="0"/>
              <a:t>The SSPs and VTPs also run firmware to process the data from the front end cards. Replace this functionality with generic FPGAs in PCIe.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4942E9F-7009-404C-839E-AB3164077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846" y="4576099"/>
            <a:ext cx="2533637" cy="15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89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4A89-C55A-9F42-A2B6-AF4125176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rest of the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F36D3-8154-E644-BA8F-1F015E697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8229600" cy="2735489"/>
          </a:xfrm>
        </p:spPr>
        <p:txBody>
          <a:bodyPr/>
          <a:lstStyle/>
          <a:p>
            <a:r>
              <a:rPr lang="en-US" dirty="0"/>
              <a:t>The previous slides cover most of the left side of the concept diagram and get the data as far as short term storage.</a:t>
            </a:r>
          </a:p>
          <a:p>
            <a:pPr lvl="1"/>
            <a:r>
              <a:rPr lang="en-US" dirty="0"/>
              <a:t>2019-LDRD-10 covers what happens next – how to handle time ordered data streams from a streaming readout.</a:t>
            </a:r>
          </a:p>
          <a:p>
            <a:pPr lvl="1"/>
            <a:r>
              <a:rPr lang="en-US" dirty="0"/>
              <a:t>The JANA related LDRD, work on the next generation of CLARA, and on Machine Learning cover the remaining areas.</a:t>
            </a:r>
          </a:p>
          <a:p>
            <a:r>
              <a:rPr lang="en-US" dirty="0"/>
              <a:t>Much work left to do.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1793F-72D0-0F41-862A-10EFC5346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928" y="3343836"/>
            <a:ext cx="6181096" cy="319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90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5C0FF-58AC-B74D-9F65-4B08BB87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F5A9E-BF15-334E-82BB-CB2F479A1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Streaming Grand Challenge is an amalgamation of various projects into a strategic initiative to develop a proof of concept advanced, integrated, readout and analysis for future experiments.</a:t>
            </a:r>
          </a:p>
          <a:p>
            <a:endParaRPr lang="en-US" dirty="0"/>
          </a:p>
          <a:p>
            <a:r>
              <a:rPr lang="en-US" dirty="0"/>
              <a:t>The Grand Challenge is relatively new and ideas are evolving. </a:t>
            </a:r>
          </a:p>
          <a:p>
            <a:endParaRPr lang="en-US" dirty="0"/>
          </a:p>
          <a:p>
            <a:r>
              <a:rPr lang="en-US" dirty="0"/>
              <a:t>We would like to invite anyone who is interested to participate either through working on projects or sharing ideas or concerns.</a:t>
            </a:r>
          </a:p>
        </p:txBody>
      </p:sp>
    </p:spTree>
    <p:extLst>
      <p:ext uri="{BB962C8B-B14F-4D97-AF65-F5344CB8AC3E}">
        <p14:creationId xmlns:p14="http://schemas.microsoft.com/office/powerpoint/2010/main" val="135084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4C1B73-3960-3D46-B8AA-093C29EBB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05" y="4512733"/>
            <a:ext cx="6807200" cy="1957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82B6D3-CC5C-3040-B4F5-083C4545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E00B3-F6C9-BB4F-A5AC-99DB298F2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6053667" cy="3689774"/>
          </a:xfrm>
        </p:spPr>
        <p:txBody>
          <a:bodyPr>
            <a:normAutofit fontScale="85000" lnSpcReduction="10000"/>
          </a:bodyPr>
          <a:lstStyle/>
          <a:p>
            <a:pPr marL="39688" indent="0">
              <a:buNone/>
            </a:pPr>
            <a:r>
              <a:rPr lang="en-US" dirty="0"/>
              <a:t>Online : </a:t>
            </a:r>
          </a:p>
          <a:p>
            <a:r>
              <a:rPr lang="en-US" dirty="0"/>
              <a:t>Triggered, pipelined readout systems build events online. Sequentially store events in files ordered by event number.</a:t>
            </a:r>
          </a:p>
          <a:p>
            <a:pPr lvl="1"/>
            <a:endParaRPr lang="en-US" dirty="0"/>
          </a:p>
          <a:p>
            <a:pPr marL="7938" lvl="1" indent="0">
              <a:buNone/>
            </a:pPr>
            <a:r>
              <a:rPr lang="en-US" dirty="0"/>
              <a:t>Offline : </a:t>
            </a:r>
          </a:p>
          <a:p>
            <a:r>
              <a:rPr lang="en-US" dirty="0"/>
              <a:t>Files of events are processed in steps: monitoring, calibration, decoding, reconstruction, analysis. </a:t>
            </a:r>
          </a:p>
          <a:p>
            <a:pPr lvl="1"/>
            <a:r>
              <a:rPr lang="en-US" dirty="0"/>
              <a:t>Data is passed between stages in flat files.</a:t>
            </a:r>
          </a:p>
          <a:p>
            <a:pPr lvl="1"/>
            <a:r>
              <a:rPr lang="en-US" dirty="0"/>
              <a:t>Pauses of days/weeks/months between steps.</a:t>
            </a:r>
          </a:p>
          <a:p>
            <a:pPr lvl="1"/>
            <a:r>
              <a:rPr lang="en-US" dirty="0"/>
              <a:t>Very little integration between the various steps.</a:t>
            </a:r>
          </a:p>
          <a:p>
            <a:pPr lvl="1"/>
            <a:r>
              <a:rPr lang="en-US" dirty="0"/>
              <a:t>Batch farms of fairly homogeneous architecture.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914B8-8C8E-8940-A228-C25D77B3B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70" y="1058620"/>
            <a:ext cx="2540032" cy="368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1D5D-8415-244C-BF8F-69D14A230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everyone headed?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71FE4-2A33-0E4B-AC51-755BB88D7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22958"/>
            <a:ext cx="8619067" cy="5464176"/>
          </a:xfrm>
        </p:spPr>
        <p:txBody>
          <a:bodyPr>
            <a:normAutofit/>
          </a:bodyPr>
          <a:lstStyle/>
          <a:p>
            <a:r>
              <a:rPr lang="en-US" sz="1800" dirty="0"/>
              <a:t>Several workshops in recent years have explored this topic.</a:t>
            </a:r>
          </a:p>
          <a:p>
            <a:pPr lvl="1"/>
            <a:r>
              <a:rPr lang="en-US" sz="1800" dirty="0"/>
              <a:t>Micro-electronics and computing technologies have made order-of-magnitude advances in the last decades. </a:t>
            </a:r>
          </a:p>
          <a:p>
            <a:pPr lvl="1"/>
            <a:r>
              <a:rPr lang="en-US" sz="1800" dirty="0"/>
              <a:t>Statistical methods and computing algorithms have made equal advances. </a:t>
            </a:r>
          </a:p>
          <a:p>
            <a:r>
              <a:rPr lang="en-US" sz="1800" dirty="0"/>
              <a:t>Online</a:t>
            </a:r>
          </a:p>
          <a:p>
            <a:pPr lvl="1"/>
            <a:r>
              <a:rPr lang="en-US" sz="1800" dirty="0"/>
              <a:t>Much interest in triggerless or minimal trigger readout. </a:t>
            </a:r>
          </a:p>
          <a:p>
            <a:pPr lvl="1"/>
            <a:r>
              <a:rPr lang="en-US" sz="1800" dirty="0"/>
              <a:t>Streaming readout – parallel data streams all the way from detectors to storage.</a:t>
            </a:r>
          </a:p>
          <a:p>
            <a:pPr lvl="1"/>
            <a:r>
              <a:rPr lang="en-US" sz="1800" dirty="0"/>
              <a:t>Rapid online monitoring, data processing (i.e. calibration) and even reconstruction.</a:t>
            </a:r>
            <a:endParaRPr lang="en-US" dirty="0"/>
          </a:p>
          <a:p>
            <a:r>
              <a:rPr lang="en-US" sz="1800" dirty="0"/>
              <a:t>Offline</a:t>
            </a:r>
          </a:p>
          <a:p>
            <a:pPr lvl="1"/>
            <a:r>
              <a:rPr lang="en-US" sz="1800" dirty="0"/>
              <a:t>Heterogeneous, distributed computing hardware architectures.</a:t>
            </a:r>
          </a:p>
          <a:p>
            <a:pPr lvl="1"/>
            <a:r>
              <a:rPr lang="en-US" sz="1800" dirty="0"/>
              <a:t>Service oriented software architectures.</a:t>
            </a:r>
          </a:p>
          <a:p>
            <a:pPr lvl="1"/>
            <a:r>
              <a:rPr lang="en-US" sz="1800" dirty="0"/>
              <a:t>Use of ML, AI and other modern data processing methods</a:t>
            </a:r>
            <a:r>
              <a:rPr lang="en-US" dirty="0"/>
              <a:t>.</a:t>
            </a:r>
          </a:p>
          <a:p>
            <a:r>
              <a:rPr lang="en-US" dirty="0"/>
              <a:t>The distinction between offline and online is increasingly blurred.</a:t>
            </a:r>
          </a:p>
        </p:txBody>
      </p:sp>
    </p:spTree>
    <p:extLst>
      <p:ext uri="{BB962C8B-B14F-4D97-AF65-F5344CB8AC3E}">
        <p14:creationId xmlns:p14="http://schemas.microsoft.com/office/powerpoint/2010/main" val="1173307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ryoshida:Desktop:Screen Shot 2018-08-31 at 9.02.49 AM.png">
            <a:extLst>
              <a:ext uri="{FF2B5EF4-FFF2-40B4-BE49-F238E27FC236}">
                <a16:creationId xmlns:a16="http://schemas.microsoft.com/office/drawing/2014/main" id="{1F78D762-5D43-FA40-A3F2-7BFFB282A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04" y="3342388"/>
            <a:ext cx="6530696" cy="31260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3D09C-3327-3F49-BE5D-AFB6648C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want to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08C9A-B86C-7348-AFAE-EBD2A3ADE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8229600" cy="300397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Several experiments are adding elements such as streaming readout, AI, and real time processing as upgrades to existing systems.</a:t>
            </a:r>
          </a:p>
          <a:p>
            <a:endParaRPr lang="en-US" dirty="0"/>
          </a:p>
          <a:p>
            <a:r>
              <a:rPr lang="en-US" dirty="0"/>
              <a:t>This approach of “adding on” does not lead to an integrated system that is consistent in approach from DAQ through analysis. </a:t>
            </a:r>
          </a:p>
          <a:p>
            <a:pPr lvl="1"/>
            <a:r>
              <a:rPr lang="en-US" dirty="0" err="1"/>
              <a:t>LHCb</a:t>
            </a:r>
            <a:r>
              <a:rPr lang="en-US" dirty="0"/>
              <a:t> is the closest approximation but stops at online.</a:t>
            </a:r>
          </a:p>
          <a:p>
            <a:endParaRPr lang="en-US" dirty="0"/>
          </a:p>
          <a:p>
            <a:r>
              <a:rPr lang="en-US" dirty="0"/>
              <a:t>We aim to remove the separation of data readout and analysis altogether, taking advantage of modern electronics, computing, and analysis techniques in order to build an integrated next generation computing model.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94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1F86-E596-684F-8BD2-7C126EB10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1A119-1E9D-3D4A-892A-1989071AD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integrated whole-experiment approach to detector readout and analysis will take advantage of multiple existing and emerging technologies.  Amongst these are:</a:t>
            </a:r>
          </a:p>
          <a:p>
            <a:pPr lvl="1"/>
            <a:r>
              <a:rPr lang="en-US" dirty="0"/>
              <a:t>“Streaming readout” where detectors are read out continuously.</a:t>
            </a:r>
          </a:p>
          <a:p>
            <a:pPr lvl="2"/>
            <a:r>
              <a:rPr lang="en-US" dirty="0"/>
              <a:t>A “stream” is a time ordered sequence of data. It can be real, i.e. network link or backplane, or virtual, i.e. in a database or file system. </a:t>
            </a:r>
          </a:p>
          <a:p>
            <a:pPr lvl="1"/>
            <a:r>
              <a:rPr lang="en-US" dirty="0"/>
              <a:t>Continuous data quality control and calibration via integration of machine learning technologies.</a:t>
            </a:r>
          </a:p>
          <a:p>
            <a:pPr lvl="1"/>
            <a:r>
              <a:rPr lang="en-US" dirty="0"/>
              <a:t>Task based high performance local computing.</a:t>
            </a:r>
          </a:p>
          <a:p>
            <a:pPr lvl="1"/>
            <a:r>
              <a:rPr lang="en-US" dirty="0"/>
              <a:t>Distributed bulk data processing offsite using, </a:t>
            </a:r>
            <a:r>
              <a:rPr lang="en-US"/>
              <a:t>for example, </a:t>
            </a:r>
            <a:r>
              <a:rPr lang="en-US" dirty="0"/>
              <a:t>supercomputer centers.</a:t>
            </a:r>
          </a:p>
          <a:p>
            <a:pPr lvl="1"/>
            <a:r>
              <a:rPr lang="en-US" dirty="0"/>
              <a:t>Modern, and forward looking, statistical and computer science methods.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4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FBFB-32D6-5541-A483-09F259F52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C1903-A485-2A4C-A629-584C0CA5D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Several of the current LDRD proposals as well as separate on-going efforts naturally fit into the framework of the integrated whole-experiment model of data handling and analysis.  They are :</a:t>
            </a:r>
          </a:p>
          <a:p>
            <a:pPr lvl="1"/>
            <a:r>
              <a:rPr lang="en-US" dirty="0"/>
              <a:t>Jefferson Lab EIC science related activities.</a:t>
            </a:r>
          </a:p>
          <a:p>
            <a:pPr lvl="2"/>
            <a:r>
              <a:rPr lang="en-US" dirty="0"/>
              <a:t>Web-based Pion PDF server.</a:t>
            </a:r>
          </a:p>
          <a:p>
            <a:pPr lvl="1"/>
            <a:r>
              <a:rPr lang="en-US" dirty="0"/>
              <a:t>Jefferson Lab and EIC related (as part of the Streaming Consortium proposal to the EIC Detector R&amp;D committee).</a:t>
            </a:r>
          </a:p>
          <a:p>
            <a:pPr lvl="2"/>
            <a:r>
              <a:rPr lang="en-US" dirty="0"/>
              <a:t>Crate-less streaming prototype.</a:t>
            </a:r>
          </a:p>
          <a:p>
            <a:pPr lvl="2"/>
            <a:r>
              <a:rPr lang="en-US" dirty="0"/>
              <a:t>TDIS TPC streaming readout prototype.</a:t>
            </a:r>
          </a:p>
          <a:p>
            <a:pPr lvl="2"/>
            <a:r>
              <a:rPr lang="en-US" dirty="0"/>
              <a:t>EM Calorimeter readout prototype.</a:t>
            </a:r>
          </a:p>
          <a:p>
            <a:pPr lvl="2"/>
            <a:r>
              <a:rPr lang="en-US" dirty="0"/>
              <a:t>Computing workflow - distributed heterogeneous computing.</a:t>
            </a:r>
          </a:p>
          <a:p>
            <a:pPr lvl="1"/>
            <a:r>
              <a:rPr lang="en-US" dirty="0"/>
              <a:t>LDRDs.</a:t>
            </a:r>
          </a:p>
          <a:p>
            <a:pPr lvl="2"/>
            <a:r>
              <a:rPr lang="en-US" dirty="0"/>
              <a:t>JANA development 2019-LDRD-8.</a:t>
            </a:r>
          </a:p>
          <a:p>
            <a:pPr lvl="2"/>
            <a:r>
              <a:rPr lang="en-US" dirty="0"/>
              <a:t>Machine Learning MC 2019-LDRD-13.</a:t>
            </a:r>
          </a:p>
          <a:p>
            <a:pPr lvl="2"/>
            <a:r>
              <a:rPr lang="en-US" dirty="0"/>
              <a:t>Streaming Readout 2019-LDRD-10.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548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9ED17-E1F9-FA43-A3F5-852D9752A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“Grand Challenge’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2FDA8-F24F-C343-981D-6C9856B3A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develop a proof of concept integrated readout and analysis based on modern and forward looking techniques in disciplines such as electronics, computing, AI, algorithms and data science. </a:t>
            </a:r>
          </a:p>
          <a:p>
            <a:endParaRPr lang="en-US" dirty="0"/>
          </a:p>
          <a:p>
            <a:r>
              <a:rPr lang="en-US" dirty="0"/>
              <a:t>Long term aim is to develop production systems suited to CEBAF experiments and the Electron Ion Collider.  </a:t>
            </a:r>
          </a:p>
          <a:p>
            <a:endParaRPr lang="en-US" dirty="0"/>
          </a:p>
          <a:p>
            <a:r>
              <a:rPr lang="en-US" dirty="0"/>
              <a:t>We will begin by organizing some of the LDRD proposals and other exploratory work around these themes to achieve proof of concept.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021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DBF0C-854E-1B40-BFBB-3E6287BB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646E1-8BBB-0042-A698-0E3F2808A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41" y="924559"/>
            <a:ext cx="8749553" cy="176485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Reimagine applications and workflows as </a:t>
            </a:r>
            <a:r>
              <a:rPr lang="en-US" dirty="0">
                <a:solidFill>
                  <a:srgbClr val="FF0000"/>
                </a:solidFill>
              </a:rPr>
              <a:t>nets of “services” processing streams of data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Services can be implemented as software, on traditional CPUs or GPUs, or in firmware on FPGAs.</a:t>
            </a:r>
            <a:endParaRPr lang="en-US" sz="2200" dirty="0"/>
          </a:p>
          <a:p>
            <a:pPr lvl="1"/>
            <a:r>
              <a:rPr lang="en-US" dirty="0"/>
              <a:t>Develop a toolkit of </a:t>
            </a:r>
            <a:r>
              <a:rPr lang="en-US" dirty="0">
                <a:solidFill>
                  <a:srgbClr val="FF0000"/>
                </a:solidFill>
              </a:rPr>
              <a:t>standardized application building blocks</a:t>
            </a:r>
            <a:r>
              <a:rPr lang="en-US" dirty="0"/>
              <a:t> – one data type in, another out.</a:t>
            </a:r>
          </a:p>
          <a:p>
            <a:pPr lvl="1"/>
            <a:r>
              <a:rPr lang="en-US" dirty="0"/>
              <a:t>Streams route data between services running on appropriate hardware.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Services can be local or distributed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Currently we ship whole applications plus associated data to OSG or NERSC in containers.</a:t>
            </a:r>
          </a:p>
          <a:p>
            <a:pPr lvl="2"/>
            <a:r>
              <a:rPr lang="en-US" dirty="0"/>
              <a:t>Can we instead deploy services at remote sites and connect them with streams?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15BDC-31D5-244B-8167-31063931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98" y="2796988"/>
            <a:ext cx="7019368" cy="3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43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9D5EE-CA3C-6F49-BB15-959CED5C6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4C23-0F00-C947-8338-D4CBB4709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22959"/>
            <a:ext cx="4860299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Facility for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nnovation in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uclear </a:t>
            </a: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ata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eadout and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nalysis (INDRA).</a:t>
            </a:r>
          </a:p>
          <a:p>
            <a:r>
              <a:rPr lang="en-US" dirty="0"/>
              <a:t>Located on the ground floor of F-wing, next to DAQ group lab.</a:t>
            </a:r>
          </a:p>
          <a:p>
            <a:endParaRPr lang="en-US" dirty="0"/>
          </a:p>
          <a:p>
            <a:r>
              <a:rPr lang="en-US" dirty="0"/>
              <a:t>The INDRA facility is taking shape.</a:t>
            </a:r>
          </a:p>
          <a:p>
            <a:pPr lvl="1"/>
            <a:r>
              <a:rPr lang="en-US" dirty="0"/>
              <a:t>DAQ group server cluster. </a:t>
            </a:r>
          </a:p>
          <a:p>
            <a:pPr lvl="1"/>
            <a:r>
              <a:rPr lang="en-US" dirty="0"/>
              <a:t>“streaming capable” user programmable network switch, linked to the datacenter via a 100 Gb/s data link.</a:t>
            </a:r>
          </a:p>
          <a:p>
            <a:pPr lvl="1"/>
            <a:r>
              <a:rPr lang="en-US" dirty="0"/>
              <a:t>A fast PC with several full size PCI slots for testing high speed data links, GPU and FPGA boards.</a:t>
            </a:r>
          </a:p>
          <a:p>
            <a:pPr lvl="1"/>
            <a:r>
              <a:rPr lang="en-US" dirty="0"/>
              <a:t>A fast server machine with multi cores and ample memory - 100 Gb/s link to switch.</a:t>
            </a:r>
          </a:p>
          <a:p>
            <a:pPr lvl="1"/>
            <a:r>
              <a:rPr lang="en-US" dirty="0"/>
              <a:t>Two VXS crates for R&amp;D with “legacy” boards. </a:t>
            </a:r>
          </a:p>
          <a:p>
            <a:pPr lvl="1"/>
            <a:r>
              <a:rPr lang="en-US" dirty="0"/>
              <a:t>Coming soon, fast server with SSDs to allow high rate data storage R&amp;D.</a:t>
            </a:r>
          </a:p>
          <a:p>
            <a:endParaRPr lang="en-US" dirty="0"/>
          </a:p>
          <a:p>
            <a:r>
              <a:rPr lang="en-US" dirty="0"/>
              <a:t>Open for business if people have projects!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B04739-C86C-404E-9B34-801868419C4B}"/>
              </a:ext>
            </a:extLst>
          </p:cNvPr>
          <p:cNvGrpSpPr/>
          <p:nvPr/>
        </p:nvGrpSpPr>
        <p:grpSpPr>
          <a:xfrm>
            <a:off x="5532994" y="879455"/>
            <a:ext cx="3474938" cy="5429904"/>
            <a:chOff x="5232931" y="619776"/>
            <a:chExt cx="3775001" cy="56895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B0759B-4D61-3F4D-92CF-8EF0FCDDB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715" b="19139"/>
            <a:stretch/>
          </p:blipFill>
          <p:spPr>
            <a:xfrm>
              <a:off x="5232931" y="619776"/>
              <a:ext cx="3775001" cy="20709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BCAC28-25E2-BC47-A3C3-A57679FEF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897" b="25492"/>
            <a:stretch/>
          </p:blipFill>
          <p:spPr>
            <a:xfrm>
              <a:off x="5232931" y="2736447"/>
              <a:ext cx="3775000" cy="1659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64CC1C-7008-9D49-BEAC-C3872FDCB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6445" b="36657"/>
            <a:stretch/>
          </p:blipFill>
          <p:spPr>
            <a:xfrm>
              <a:off x="5232931" y="4452123"/>
              <a:ext cx="3775000" cy="18572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77691078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57150" marR="0" indent="0" algn="l" defTabSz="9096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57150" marR="0" indent="0" algn="l" defTabSz="9096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20180719 Summer Talk v2" id="{C110270C-16D8-7D41-A7D7-67B234813E64}" vid="{4433F3E3-B5B6-9D4E-8968-171448F4B89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7761</TotalTime>
  <Words>1390</Words>
  <Application>Microsoft Macintosh PowerPoint</Application>
  <PresentationFormat>On-screen Show (4:3)</PresentationFormat>
  <Paragraphs>133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PingFangSC-Regular</vt:lpstr>
      <vt:lpstr>Arial</vt:lpstr>
      <vt:lpstr>Calibri</vt:lpstr>
      <vt:lpstr>Lucida Grande</vt:lpstr>
      <vt:lpstr>Times</vt:lpstr>
      <vt:lpstr>White</vt:lpstr>
      <vt:lpstr>Streaming Grand Challenge Overview</vt:lpstr>
      <vt:lpstr>Where are we now?</vt:lpstr>
      <vt:lpstr>Where is everyone headed?</vt:lpstr>
      <vt:lpstr>Where do we want to go?</vt:lpstr>
      <vt:lpstr>Key Elements</vt:lpstr>
      <vt:lpstr>How do we get there?</vt:lpstr>
      <vt:lpstr>What is the “Grand Challenge’</vt:lpstr>
      <vt:lpstr>A concept</vt:lpstr>
      <vt:lpstr>Resources</vt:lpstr>
      <vt:lpstr>FPGA and data handling R&amp;D</vt:lpstr>
      <vt:lpstr>DAQ projects : TPC readout prototype</vt:lpstr>
      <vt:lpstr>DAQ projects : crateless and streaming DAQ</vt:lpstr>
      <vt:lpstr>DAQ projects : Streaming through commercial hardware</vt:lpstr>
      <vt:lpstr>The rest of the picture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DAQ Group</dc:title>
  <dc:subject/>
  <dc:creator>Graham Heyes</dc:creator>
  <cp:keywords/>
  <dc:description/>
  <cp:lastModifiedBy>Graham Heyes</cp:lastModifiedBy>
  <cp:revision>30</cp:revision>
  <cp:lastPrinted>2019-02-12T13:03:39Z</cp:lastPrinted>
  <dcterms:created xsi:type="dcterms:W3CDTF">2019-01-14T14:34:43Z</dcterms:created>
  <dcterms:modified xsi:type="dcterms:W3CDTF">2019-02-12T14:19:44Z</dcterms:modified>
  <cp:category/>
</cp:coreProperties>
</file>