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4"/>
  </p:notesMasterIdLst>
  <p:handoutMasterIdLst>
    <p:handoutMasterId r:id="rId55"/>
  </p:handoutMasterIdLst>
  <p:sldIdLst>
    <p:sldId id="256" r:id="rId2"/>
    <p:sldId id="637" r:id="rId3"/>
    <p:sldId id="650" r:id="rId4"/>
    <p:sldId id="651" r:id="rId5"/>
    <p:sldId id="638" r:id="rId6"/>
    <p:sldId id="649" r:id="rId7"/>
    <p:sldId id="317" r:id="rId8"/>
    <p:sldId id="582" r:id="rId9"/>
    <p:sldId id="639" r:id="rId10"/>
    <p:sldId id="320" r:id="rId11"/>
    <p:sldId id="585" r:id="rId12"/>
    <p:sldId id="586" r:id="rId13"/>
    <p:sldId id="590" r:id="rId14"/>
    <p:sldId id="644" r:id="rId15"/>
    <p:sldId id="323" r:id="rId16"/>
    <p:sldId id="324" r:id="rId17"/>
    <p:sldId id="643" r:id="rId18"/>
    <p:sldId id="338" r:id="rId19"/>
    <p:sldId id="615" r:id="rId20"/>
    <p:sldId id="260" r:id="rId21"/>
    <p:sldId id="261" r:id="rId22"/>
    <p:sldId id="635" r:id="rId23"/>
    <p:sldId id="262" r:id="rId24"/>
    <p:sldId id="591" r:id="rId25"/>
    <p:sldId id="626" r:id="rId26"/>
    <p:sldId id="588" r:id="rId27"/>
    <p:sldId id="339" r:id="rId28"/>
    <p:sldId id="614" r:id="rId29"/>
    <p:sldId id="617" r:id="rId30"/>
    <p:sldId id="286" r:id="rId31"/>
    <p:sldId id="343" r:id="rId32"/>
    <p:sldId id="592" r:id="rId33"/>
    <p:sldId id="616" r:id="rId34"/>
    <p:sldId id="321" r:id="rId35"/>
    <p:sldId id="272" r:id="rId36"/>
    <p:sldId id="273" r:id="rId37"/>
    <p:sldId id="274" r:id="rId38"/>
    <p:sldId id="625" r:id="rId39"/>
    <p:sldId id="619" r:id="rId40"/>
    <p:sldId id="623" r:id="rId41"/>
    <p:sldId id="621" r:id="rId42"/>
    <p:sldId id="622" r:id="rId43"/>
    <p:sldId id="624" r:id="rId44"/>
    <p:sldId id="289" r:id="rId45"/>
    <p:sldId id="646" r:id="rId46"/>
    <p:sldId id="647" r:id="rId47"/>
    <p:sldId id="648" r:id="rId48"/>
    <p:sldId id="642" r:id="rId49"/>
    <p:sldId id="280" r:id="rId50"/>
    <p:sldId id="282" r:id="rId51"/>
    <p:sldId id="341" r:id="rId52"/>
    <p:sldId id="290" r:id="rId53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>
          <p15:clr>
            <a:srgbClr val="A4A3A4"/>
          </p15:clr>
        </p15:guide>
        <p15:guide id="2" pos="23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82" autoAdjust="0"/>
    <p:restoredTop sz="94660"/>
  </p:normalViewPr>
  <p:slideViewPr>
    <p:cSldViewPr>
      <p:cViewPr varScale="1">
        <p:scale>
          <a:sx n="87" d="100"/>
          <a:sy n="87" d="100"/>
        </p:scale>
        <p:origin x="216" y="736"/>
      </p:cViewPr>
      <p:guideLst>
        <p:guide orient="horz" pos="1026"/>
        <p:guide pos="23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3534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image" Target="../media/image4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9B13FCC-FCFE-0E48-A578-E9A2051BC8C9}" type="datetimeFigureOut">
              <a:rPr lang="de-DE"/>
              <a:pPr>
                <a:defRPr/>
              </a:pPr>
              <a:t>30.04.19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3D456E1-0378-EB46-9142-381B1B66C5F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C88786FC-8966-8A4E-A2E7-C759731820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470DDAA-987D-AE47-A7BA-FCA41C2FE01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37EFDDE-36E7-A745-8D43-44BC8836685C}" type="datetimeFigureOut">
              <a:rPr lang="de-DE"/>
              <a:pPr>
                <a:defRPr/>
              </a:pPr>
              <a:t>30.04.19</a:t>
            </a:fld>
            <a:endParaRPr lang="de-DE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5B28347A-F59E-CE40-AB0D-8332D0A92D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6572CB27-B354-6D43-A0FC-74643055A2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8A15B24-0886-F94A-A550-1AA2A2F0ED2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0DD9B51-5F9F-2A46-BF6D-9FB463E39A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D0D95C5-4EF4-804D-8B14-51A9CEB8AE7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rtl="0" fontAlgn="base">
      <a:spcBef>
        <a:spcPct val="30000"/>
      </a:spcBef>
      <a:spcAft>
        <a:spcPct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rtl="0" fontAlgn="base">
      <a:spcBef>
        <a:spcPct val="30000"/>
      </a:spcBef>
      <a:spcAft>
        <a:spcPct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rtl="0" fontAlgn="base">
      <a:spcBef>
        <a:spcPct val="30000"/>
      </a:spcBef>
      <a:spcAft>
        <a:spcPct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rtl="0" fontAlgn="base">
      <a:spcBef>
        <a:spcPct val="30000"/>
      </a:spcBef>
      <a:spcAft>
        <a:spcPct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rtl="0" fontAlgn="base">
      <a:spcBef>
        <a:spcPct val="30000"/>
      </a:spcBef>
      <a:spcAft>
        <a:spcPct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2B8FC-7748-402F-93AD-E4B758DDD959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4307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2B8FC-7748-402F-93AD-E4B758DDD959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2257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2FA74B5-DA2E-974D-9B5C-3D189F4651F2}" type="slidenum">
              <a:rPr lang="it-IT">
                <a:latin typeface="Calibri" charset="0"/>
              </a:rPr>
              <a:pPr eaLnBrk="1" hangingPunct="1"/>
              <a:t>26</a:t>
            </a:fld>
            <a:endParaRPr lang="it-IT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1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91712FC-C6E5-BB49-892B-36C76F7A56BE}" type="slidenum">
              <a:rPr lang="it-IT">
                <a:latin typeface="Calibri" charset="0"/>
              </a:rPr>
              <a:pPr eaLnBrk="1" hangingPunct="1"/>
              <a:t>30</a:t>
            </a:fld>
            <a:endParaRPr lang="it-IT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601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A9908478-8D1B-D544-8C82-FA34ECDBC4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97DA14FA-D64B-7148-95A3-E24563E0D1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6DC21675-7305-DF4F-A62E-E470568C2F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E48783-91ED-0341-938F-776E0AA5E79F}" type="slidenum">
              <a:rPr lang="en-GB" altLang="it-IT" smtClean="0"/>
              <a:pPr>
                <a:spcBef>
                  <a:spcPct val="0"/>
                </a:spcBef>
              </a:pPr>
              <a:t>31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31348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DFD3E9F8-BD11-8845-B4D7-D7F80FA41EF1}"/>
              </a:ext>
            </a:extLst>
          </p:cNvPr>
          <p:cNvSpPr/>
          <p:nvPr userDrawn="1"/>
        </p:nvSpPr>
        <p:spPr>
          <a:xfrm>
            <a:off x="0" y="341313"/>
            <a:ext cx="12192000" cy="5067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7" name="Grafik 9">
            <a:extLst>
              <a:ext uri="{FF2B5EF4-FFF2-40B4-BE49-F238E27FC236}">
                <a16:creationId xmlns:a16="http://schemas.microsoft.com/office/drawing/2014/main" id="{F9ED2150-8420-4745-858A-1DA5FAA308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9338" y="6005513"/>
            <a:ext cx="18811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panda.gsi.de/system/files/user_uploads/u.kurilla/material/PANDA_logo_640x146_20170322132536.png">
            <a:extLst>
              <a:ext uri="{FF2B5EF4-FFF2-40B4-BE49-F238E27FC236}">
                <a16:creationId xmlns:a16="http://schemas.microsoft.com/office/drawing/2014/main" id="{B6EB1DBE-CDDD-D348-98E6-428E768797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9500" y="6037263"/>
            <a:ext cx="24130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839" y="537344"/>
            <a:ext cx="10728323" cy="623404"/>
          </a:xfrm>
        </p:spPr>
        <p:txBody>
          <a:bodyPr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22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9532" y="6423285"/>
            <a:ext cx="2304000" cy="1188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22368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48071F17-AFDE-F142-B25B-23565CFFB60F}"/>
              </a:ext>
            </a:extLst>
          </p:cNvPr>
          <p:cNvSpPr/>
          <p:nvPr userDrawn="1"/>
        </p:nvSpPr>
        <p:spPr>
          <a:xfrm>
            <a:off x="0" y="3429000"/>
            <a:ext cx="12192000" cy="19796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8" name="Grafik 9">
            <a:extLst>
              <a:ext uri="{FF2B5EF4-FFF2-40B4-BE49-F238E27FC236}">
                <a16:creationId xmlns:a16="http://schemas.microsoft.com/office/drawing/2014/main" id="{4BC8A598-1166-4E45-8818-9A7A69DDD0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9338" y="6005513"/>
            <a:ext cx="18811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s://panda.gsi.de/system/files/user_uploads/u.kurilla/material/PANDA_logo_640x146_20170322132536.png">
            <a:extLst>
              <a:ext uri="{FF2B5EF4-FFF2-40B4-BE49-F238E27FC236}">
                <a16:creationId xmlns:a16="http://schemas.microsoft.com/office/drawing/2014/main" id="{37A54A1D-4DFA-2D42-9D27-12FF49B8A4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9500" y="6037263"/>
            <a:ext cx="24130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839" y="3633688"/>
            <a:ext cx="10728324" cy="623404"/>
          </a:xfrm>
        </p:spPr>
        <p:txBody>
          <a:bodyPr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9532" y="6423285"/>
            <a:ext cx="2304000" cy="1188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97833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16">
            <a:extLst>
              <a:ext uri="{FF2B5EF4-FFF2-40B4-BE49-F238E27FC236}">
                <a16:creationId xmlns:a16="http://schemas.microsoft.com/office/drawing/2014/main" id="{3F5DFB57-BB34-F945-A7BF-9B4BAC5BE05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80274-7ECB-9140-B9FD-B7EDC2058745}" type="datetime3">
              <a:rPr lang="de-DE" smtClean="0"/>
              <a:t>30/04/2019</a:t>
            </a:fld>
            <a:endParaRPr lang="de-DE" dirty="0"/>
          </a:p>
        </p:txBody>
      </p:sp>
      <p:sp>
        <p:nvSpPr>
          <p:cNvPr id="6" name="Foliennummernplatzhalter 17">
            <a:extLst>
              <a:ext uri="{FF2B5EF4-FFF2-40B4-BE49-F238E27FC236}">
                <a16:creationId xmlns:a16="http://schemas.microsoft.com/office/drawing/2014/main" id="{A96E6F35-4E1A-8746-B663-183A7F8A4E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818188" y="6381750"/>
            <a:ext cx="720725" cy="2206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5212D7AF-2ACE-6149-9981-A482A1FF0073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9146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5">
            <a:extLst>
              <a:ext uri="{FF2B5EF4-FFF2-40B4-BE49-F238E27FC236}">
                <a16:creationId xmlns:a16="http://schemas.microsoft.com/office/drawing/2014/main" id="{311E4CB2-776D-3D45-880E-9B53085DDB5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720B4-B572-4547-BB17-9BE7A6B833C6}" type="datetime3">
              <a:rPr lang="de-DE" smtClean="0"/>
              <a:t>30/04/2019</a:t>
            </a:fld>
            <a:endParaRPr lang="de-DE" dirty="0"/>
          </a:p>
        </p:txBody>
      </p:sp>
      <p:sp>
        <p:nvSpPr>
          <p:cNvPr id="5" name="Foliennummernplatzhalter 6">
            <a:extLst>
              <a:ext uri="{FF2B5EF4-FFF2-40B4-BE49-F238E27FC236}">
                <a16:creationId xmlns:a16="http://schemas.microsoft.com/office/drawing/2014/main" id="{D36120B1-7544-2C47-B1B5-E51AB047DB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818188" y="6381750"/>
            <a:ext cx="720725" cy="2206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33BCFD9D-C803-6444-8630-9E7A755A5B5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9684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635213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5" y="1052737"/>
            <a:ext cx="11449050" cy="4724662"/>
          </a:xfrm>
        </p:spPr>
        <p:txBody>
          <a:bodyPr/>
          <a:lstStyle>
            <a:lvl1pPr>
              <a:spcBef>
                <a:spcPts val="1200"/>
              </a:spcBef>
              <a:spcAft>
                <a:spcPts val="0"/>
              </a:spcAft>
              <a:defRPr/>
            </a:lvl1pPr>
            <a:lvl2pPr>
              <a:spcBef>
                <a:spcPts val="600"/>
              </a:spcBef>
              <a:spcAft>
                <a:spcPts val="0"/>
              </a:spcAft>
              <a:defRPr sz="2000"/>
            </a:lvl2pPr>
            <a:lvl3pPr>
              <a:spcBef>
                <a:spcPts val="600"/>
              </a:spcBef>
              <a:spcAft>
                <a:spcPts val="0"/>
              </a:spcAft>
              <a:defRPr sz="1800"/>
            </a:lvl3pPr>
            <a:lvl4pPr>
              <a:spcBef>
                <a:spcPts val="600"/>
              </a:spcBef>
              <a:spcAft>
                <a:spcPts val="0"/>
              </a:spcAft>
              <a:defRPr sz="1600"/>
            </a:lvl4pPr>
            <a:lvl5pPr>
              <a:spcBef>
                <a:spcPts val="600"/>
              </a:spcBef>
              <a:spcAft>
                <a:spcPts val="0"/>
              </a:spcAft>
              <a:defRPr sz="16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Datumsplatzhalter 16">
            <a:extLst>
              <a:ext uri="{FF2B5EF4-FFF2-40B4-BE49-F238E27FC236}">
                <a16:creationId xmlns:a16="http://schemas.microsoft.com/office/drawing/2014/main" id="{53863266-7CFC-FB4F-98BA-C2D205EE5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EFD4E-0EFC-024C-8A25-5ABA99F95EEC}" type="datetime3">
              <a:rPr lang="de-DE" smtClean="0"/>
              <a:t>30/04/2019</a:t>
            </a:fld>
            <a:endParaRPr lang="de-DE" dirty="0"/>
          </a:p>
        </p:txBody>
      </p:sp>
      <p:sp>
        <p:nvSpPr>
          <p:cNvPr id="5" name="Foliennummernplatzhalter 17">
            <a:extLst>
              <a:ext uri="{FF2B5EF4-FFF2-40B4-BE49-F238E27FC236}">
                <a16:creationId xmlns:a16="http://schemas.microsoft.com/office/drawing/2014/main" id="{48504529-4B18-7646-8356-8B7D60A669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818188" y="6381750"/>
            <a:ext cx="720725" cy="2206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F3DC2F9B-1FE2-D54F-A007-4559C60D88D3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56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Mastertextformat bearbeiten</a:t>
            </a:r>
          </a:p>
          <a:p>
            <a:pPr lvl="1"/>
            <a:r>
              <a:rPr lang="x-none"/>
              <a:t>Zweite Ebene</a:t>
            </a:r>
          </a:p>
          <a:p>
            <a:pPr lvl="2"/>
            <a:r>
              <a:rPr lang="x-none"/>
              <a:t>Dritte Ebene</a:t>
            </a:r>
          </a:p>
          <a:p>
            <a:pPr lvl="3"/>
            <a:r>
              <a:rPr lang="x-none"/>
              <a:t>Vierte Ebene</a:t>
            </a:r>
          </a:p>
          <a:p>
            <a:pPr lvl="4"/>
            <a:r>
              <a:rPr lang="x-none"/>
              <a:t>Fünfte Ebene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D078DAB-4CE3-9C40-93BA-5F34DCF6BD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8188" y="6381750"/>
            <a:ext cx="720725" cy="2206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err="1"/>
              <a:t>Seite</a:t>
            </a:r>
            <a:r>
              <a:rPr lang="en-US" dirty="0"/>
              <a:t> </a:t>
            </a:r>
            <a:fld id="{745727C4-F52D-A540-A700-F0AA154F88B3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838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Mastertitelformat bearbeiten</a:t>
            </a:r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7962974-2065-6F49-B379-C437059C23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8188" y="6381750"/>
            <a:ext cx="720725" cy="2206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err="1"/>
              <a:t>Seite</a:t>
            </a:r>
            <a:r>
              <a:rPr lang="en-US" dirty="0"/>
              <a:t> </a:t>
            </a:r>
            <a:fld id="{745727C4-F52D-A540-A700-F0AA154F88B3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765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Placeholder 2">
            <a:extLst>
              <a:ext uri="{FF2B5EF4-FFF2-40B4-BE49-F238E27FC236}">
                <a16:creationId xmlns:a16="http://schemas.microsoft.com/office/drawing/2014/main" id="{308C6E15-27FC-234E-AD43-D2E312BBF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71475" y="1563688"/>
            <a:ext cx="11449050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Mastertextformat bearbeiten</a:t>
            </a:r>
          </a:p>
          <a:p>
            <a:pPr lvl="1"/>
            <a:r>
              <a:rPr lang="en-US" altLang="de-DE"/>
              <a:t>Zweite Ebene</a:t>
            </a:r>
          </a:p>
          <a:p>
            <a:pPr lvl="2"/>
            <a:r>
              <a:rPr lang="en-US" altLang="de-DE"/>
              <a:t>Dritte Ebene</a:t>
            </a:r>
          </a:p>
          <a:p>
            <a:pPr lvl="3"/>
            <a:r>
              <a:rPr lang="en-US" altLang="de-DE"/>
              <a:t>Vierte Ebene</a:t>
            </a:r>
          </a:p>
          <a:p>
            <a:pPr lvl="4"/>
            <a:r>
              <a:rPr lang="en-US" altLang="de-DE"/>
              <a:t>Fünfte Ebene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2F698-79F0-1346-B9A7-C48C3A35EE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76663" y="6381750"/>
            <a:ext cx="1600200" cy="2206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35BB5BF0-6207-EC4A-BD99-C3A34975388F}" type="datetime3">
              <a:rPr lang="de-DE" smtClean="0"/>
              <a:t>30/04/2019</a:t>
            </a:fld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87FF43-440C-9D43-AAFF-3278C52E5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23850"/>
            <a:ext cx="11449050" cy="11255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 err="1"/>
              <a:t>Mastertitelformat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pic>
        <p:nvPicPr>
          <p:cNvPr id="10246" name="Grafik 12">
            <a:extLst>
              <a:ext uri="{FF2B5EF4-FFF2-40B4-BE49-F238E27FC236}">
                <a16:creationId xmlns:a16="http://schemas.microsoft.com/office/drawing/2014/main" id="{065AE1A4-FC18-7745-997B-2CBDFAC2BA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9338" y="6005513"/>
            <a:ext cx="18811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Grafik 13">
            <a:extLst>
              <a:ext uri="{FF2B5EF4-FFF2-40B4-BE49-F238E27FC236}">
                <a16:creationId xmlns:a16="http://schemas.microsoft.com/office/drawing/2014/main" id="{26D07E64-2BA2-7743-B5F7-83E2EC33E2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775" y="6424613"/>
            <a:ext cx="2305050" cy="11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2" descr="https://panda.gsi.de/system/files/user_uploads/u.kurilla/material/PANDA_logo_640x146_20170322132536.png">
            <a:extLst>
              <a:ext uri="{FF2B5EF4-FFF2-40B4-BE49-F238E27FC236}">
                <a16:creationId xmlns:a16="http://schemas.microsoft.com/office/drawing/2014/main" id="{F18DAE5C-1D2B-BD45-BE39-9012920E83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1650" y="323850"/>
            <a:ext cx="241300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2F407C-F6D5-AA41-8190-9FF39ECFEF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48AD92F-A3D1-3D46-A709-2D136D100F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8188" y="6381750"/>
            <a:ext cx="720725" cy="2206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err="1"/>
              <a:t>Seite</a:t>
            </a:r>
            <a:r>
              <a:rPr lang="en-US" dirty="0"/>
              <a:t> </a:t>
            </a:r>
            <a:fld id="{745727C4-F52D-A540-A700-F0AA154F88B3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</p:sldLayoutIdLst>
  <p:hf hdr="0" ftr="0" dt="0"/>
  <p:txStyles>
    <p:titleStyle>
      <a:lvl1pPr algn="l" rtl="0" eaLnBrk="1" fontAlgn="base" hangingPunct="1">
        <a:lnSpc>
          <a:spcPct val="114000"/>
        </a:lnSpc>
        <a:spcBef>
          <a:spcPct val="0"/>
        </a:spcBef>
        <a:spcAft>
          <a:spcPct val="0"/>
        </a:spcAft>
        <a:defRPr sz="3200" b="1" kern="1200" spc="1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114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114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114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114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</a:defRPr>
      </a:lvl5pPr>
      <a:lvl6pPr marL="457200" algn="l" rtl="0" eaLnBrk="1" fontAlgn="base" hangingPunct="1">
        <a:lnSpc>
          <a:spcPct val="114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</a:defRPr>
      </a:lvl6pPr>
      <a:lvl7pPr marL="914400" algn="l" rtl="0" eaLnBrk="1" fontAlgn="base" hangingPunct="1">
        <a:lnSpc>
          <a:spcPct val="114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</a:defRPr>
      </a:lvl7pPr>
      <a:lvl8pPr marL="1371600" algn="l" rtl="0" eaLnBrk="1" fontAlgn="base" hangingPunct="1">
        <a:lnSpc>
          <a:spcPct val="114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</a:defRPr>
      </a:lvl8pPr>
      <a:lvl9pPr marL="1828800" algn="l" rtl="0" eaLnBrk="1" fontAlgn="base" hangingPunct="1">
        <a:lnSpc>
          <a:spcPct val="114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</a:defRPr>
      </a:lvl9pPr>
    </p:titleStyle>
    <p:bodyStyle>
      <a:lvl1pPr marL="228600" indent="-228600" algn="l" rtl="0" eaLnBrk="1" fontAlgn="base" hangingPunct="1">
        <a:spcBef>
          <a:spcPts val="1200"/>
        </a:spcBef>
        <a:spcAft>
          <a:spcPct val="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rtl="0" eaLnBrk="1" fontAlgn="base" hangingPunct="1">
        <a:spcBef>
          <a:spcPts val="600"/>
        </a:spcBef>
        <a:spcAft>
          <a:spcPct val="0"/>
        </a:spcAft>
        <a:buFont typeface="Calibri" panose="020F0502020204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rtl="0" eaLnBrk="1" fontAlgn="base" hangingPunct="1">
        <a:spcBef>
          <a:spcPts val="600"/>
        </a:spcBef>
        <a:spcAft>
          <a:spcPct val="0"/>
        </a:spcAft>
        <a:buFont typeface="Calibri" panose="020F050202020403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rtl="0" eaLnBrk="1" fontAlgn="base" hangingPunct="1">
        <a:spcBef>
          <a:spcPts val="600"/>
        </a:spcBef>
        <a:spcAft>
          <a:spcPct val="0"/>
        </a:spcAft>
        <a:buFont typeface="Calibri" panose="020F050202020403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rtl="0" eaLnBrk="1" fontAlgn="base" hangingPunct="1">
        <a:spcBef>
          <a:spcPts val="600"/>
        </a:spcBef>
        <a:spcAft>
          <a:spcPct val="0"/>
        </a:spcAft>
        <a:buFont typeface="Calibri" panose="020F050202020403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3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2.emf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dashboard:%20https://cdash.gsi.de/index.php?project=PandaRoot" TargetMode="External"/><Relationship Id="rId2" Type="http://schemas.openxmlformats.org/officeDocument/2006/relationships/hyperlink" Target="https://cdash.gsi.de/index.php?project=PandaRoot" TargetMode="Externa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>
            <a:extLst>
              <a:ext uri="{FF2B5EF4-FFF2-40B4-BE49-F238E27FC236}">
                <a16:creationId xmlns:a16="http://schemas.microsoft.com/office/drawing/2014/main" id="{022CB175-15E3-EA4B-AC2C-28A40A65224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731838" y="536575"/>
            <a:ext cx="10728325" cy="623888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de-DE" dirty="0"/>
              <a:t>Computing at PANDA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D606B86-09EB-D142-BC61-9C837F9479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2444750"/>
            <a:ext cx="10728325" cy="51593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15.2.2018	Tobias </a:t>
            </a:r>
            <a:r>
              <a:rPr lang="en-US" dirty="0" err="1"/>
              <a:t>Stockmanns</a:t>
            </a:r>
            <a:endParaRPr lang="en-US" dirty="0"/>
          </a:p>
        </p:txBody>
      </p:sp>
      <p:sp>
        <p:nvSpPr>
          <p:cNvPr id="18435" name="Textplatzhalter 3">
            <a:extLst>
              <a:ext uri="{FF2B5EF4-FFF2-40B4-BE49-F238E27FC236}">
                <a16:creationId xmlns:a16="http://schemas.microsoft.com/office/drawing/2014/main" id="{2007F67A-DA4D-F642-859B-7945A7C44B13}"/>
              </a:ext>
            </a:extLst>
          </p:cNvPr>
          <p:cNvSpPr>
            <a:spLocks noGrp="1" noChangeArrowheads="1"/>
          </p:cNvSpPr>
          <p:nvPr>
            <p:ph type="body" sz="quarter" idx="12"/>
          </p:nvPr>
        </p:nvSpPr>
        <p:spPr>
          <a:xfrm>
            <a:off x="731838" y="1089025"/>
            <a:ext cx="10728325" cy="727075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de-DE" dirty="0"/>
              <a:t>The </a:t>
            </a:r>
            <a:r>
              <a:rPr lang="en-US" altLang="de-DE" dirty="0" err="1"/>
              <a:t>PandaRoot</a:t>
            </a:r>
            <a:r>
              <a:rPr lang="en-US" altLang="de-DE" dirty="0"/>
              <a:t> Simulation and Analysis Framework</a:t>
            </a:r>
          </a:p>
        </p:txBody>
      </p:sp>
      <p:sp>
        <p:nvSpPr>
          <p:cNvPr id="18436" name="Textplatzhalter 4">
            <a:extLst>
              <a:ext uri="{FF2B5EF4-FFF2-40B4-BE49-F238E27FC236}">
                <a16:creationId xmlns:a16="http://schemas.microsoft.com/office/drawing/2014/main" id="{7927003D-AE75-B845-80B9-8CD11DF37002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358775" y="6423025"/>
            <a:ext cx="2305050" cy="119063"/>
          </a:xfrm>
          <a:blipFill dpi="0" rotWithShape="1">
            <a:srcRect/>
          </a:blipFill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Propagator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1475" y="4293096"/>
            <a:ext cx="11449050" cy="1483817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/>
              <a:t>Usage of Virtual Monte Carlo allows seamless change of propagation engine</a:t>
            </a:r>
          </a:p>
          <a:p>
            <a:pPr>
              <a:buFont typeface="Arial"/>
              <a:buChar char="•"/>
            </a:pPr>
            <a:r>
              <a:rPr lang="en-US" dirty="0"/>
              <a:t>Same geometry description in propagation and reconstruction of events by using the same geometry engine from root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698F703-A98C-6E4F-BDF4-9703CAFD7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Seite </a:t>
            </a:r>
            <a:fld id="{745727C4-F52D-A540-A700-F0AA154F88B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EF56259-C25F-B14E-AF3D-7DAB7429E9E4}"/>
              </a:ext>
            </a:extLst>
          </p:cNvPr>
          <p:cNvSpPr/>
          <p:nvPr/>
        </p:nvSpPr>
        <p:spPr>
          <a:xfrm>
            <a:off x="5087888" y="1191342"/>
            <a:ext cx="1944216" cy="9144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sz="2400" dirty="0"/>
              <a:t>Virtual MC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9232381-9D1E-D845-AA39-8BDE159D8990}"/>
              </a:ext>
            </a:extLst>
          </p:cNvPr>
          <p:cNvSpPr/>
          <p:nvPr/>
        </p:nvSpPr>
        <p:spPr>
          <a:xfrm>
            <a:off x="2927648" y="2728966"/>
            <a:ext cx="1944216" cy="64807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sz="2400" dirty="0"/>
              <a:t>Geant3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34AB787-889E-974D-8AD4-39BAA508F4BB}"/>
              </a:ext>
            </a:extLst>
          </p:cNvPr>
          <p:cNvSpPr/>
          <p:nvPr/>
        </p:nvSpPr>
        <p:spPr>
          <a:xfrm>
            <a:off x="7464152" y="2728966"/>
            <a:ext cx="1944216" cy="6480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sz="2400" dirty="0"/>
              <a:t>Geant4</a:t>
            </a:r>
          </a:p>
        </p:txBody>
      </p:sp>
      <p:cxnSp>
        <p:nvCxnSpPr>
          <p:cNvPr id="10" name="Gewinkelte Verbindung 9">
            <a:extLst>
              <a:ext uri="{FF2B5EF4-FFF2-40B4-BE49-F238E27FC236}">
                <a16:creationId xmlns:a16="http://schemas.microsoft.com/office/drawing/2014/main" id="{7B15B99B-4860-CB4A-9B15-3E923C4F78E1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 rot="5400000">
            <a:off x="4668264" y="1337234"/>
            <a:ext cx="623224" cy="2160240"/>
          </a:xfrm>
          <a:prstGeom prst="bentConnector3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winkelte Verbindung 10">
            <a:extLst>
              <a:ext uri="{FF2B5EF4-FFF2-40B4-BE49-F238E27FC236}">
                <a16:creationId xmlns:a16="http://schemas.microsoft.com/office/drawing/2014/main" id="{A14FD833-0924-2B43-A029-AD6F482C9CF8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 rot="16200000" flipH="1">
            <a:off x="6936516" y="1229222"/>
            <a:ext cx="623224" cy="2376264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5885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24" y="1052737"/>
            <a:ext cx="7733910" cy="515271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 description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51AA0FB-DC4D-C942-AC1C-8E7D31FD20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Seite </a:t>
            </a:r>
            <a:fld id="{745727C4-F52D-A540-A700-F0AA154F88B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216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7">
            <a:extLst>
              <a:ext uri="{FF2B5EF4-FFF2-40B4-BE49-F238E27FC236}">
                <a16:creationId xmlns:a16="http://schemas.microsoft.com/office/drawing/2014/main" id="{8FB36511-6A6F-CD4C-97F0-440C312E9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24" y="1052737"/>
            <a:ext cx="7733910" cy="515271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 description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B5985BE-A77A-7E41-BD31-8BDBBEAB2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622" y="1236345"/>
            <a:ext cx="2697200" cy="185469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C60F733-F814-2749-A0F7-55F23F7FD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866" y="5651554"/>
            <a:ext cx="2448272" cy="65113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BBC9081-38F4-304F-A99A-20BAF401FC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831" y="4215096"/>
            <a:ext cx="2705710" cy="153657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21D3980-D0BD-5546-88EB-9ECA68A180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728" y="3873305"/>
            <a:ext cx="1342590" cy="177140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FB4FF13-DDC7-AA4E-BF34-B686704393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985" y="145315"/>
            <a:ext cx="2809053" cy="190372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2CAB2BB-476E-4545-9918-0CF08BFD27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3288" y="2030262"/>
            <a:ext cx="2335684" cy="11921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50D6B51A-3B71-9142-8C83-FE95DAA72BED}"/>
              </a:ext>
            </a:extLst>
          </p:cNvPr>
          <p:cNvSpPr txBox="1"/>
          <p:nvPr/>
        </p:nvSpPr>
        <p:spPr>
          <a:xfrm>
            <a:off x="802623" y="3117005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/>
              <a:t>Magnets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8907F99-C0FD-EA42-B8C2-DCE87C092CF4}"/>
              </a:ext>
            </a:extLst>
          </p:cNvPr>
          <p:cNvSpPr txBox="1"/>
          <p:nvPr/>
        </p:nvSpPr>
        <p:spPr>
          <a:xfrm>
            <a:off x="7530536" y="6340286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/>
              <a:t>MVD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D20B95A-CA4F-8946-A2BA-D8D854163A87}"/>
              </a:ext>
            </a:extLst>
          </p:cNvPr>
          <p:cNvSpPr txBox="1"/>
          <p:nvPr/>
        </p:nvSpPr>
        <p:spPr>
          <a:xfrm>
            <a:off x="2959442" y="5751982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/>
              <a:t>STT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CBAC830-1493-4245-9924-EDAC2AAC47EF}"/>
              </a:ext>
            </a:extLst>
          </p:cNvPr>
          <p:cNvSpPr txBox="1"/>
          <p:nvPr/>
        </p:nvSpPr>
        <p:spPr>
          <a:xfrm>
            <a:off x="10631418" y="5623460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/>
              <a:t>GEM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A936239-AF4B-1242-B9DA-4C36B6179F77}"/>
              </a:ext>
            </a:extLst>
          </p:cNvPr>
          <p:cNvSpPr txBox="1"/>
          <p:nvPr/>
        </p:nvSpPr>
        <p:spPr>
          <a:xfrm>
            <a:off x="10511338" y="3211739"/>
            <a:ext cx="12650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/>
              <a:t>DIRC + </a:t>
            </a:r>
            <a:r>
              <a:rPr lang="de-DE" sz="1400" i="1" dirty="0" err="1"/>
              <a:t>SciTil</a:t>
            </a:r>
            <a:endParaRPr lang="de-DE" sz="1400" i="1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DB9F6FE-E8E6-6048-B6D1-7103E505E3A5}"/>
              </a:ext>
            </a:extLst>
          </p:cNvPr>
          <p:cNvSpPr txBox="1"/>
          <p:nvPr/>
        </p:nvSpPr>
        <p:spPr>
          <a:xfrm>
            <a:off x="8823523" y="1536411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/>
              <a:t>EMC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0593666-6F94-4948-B582-31C84214B1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Seite </a:t>
            </a:r>
            <a:fld id="{745727C4-F52D-A540-A700-F0AA154F88B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604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704" y="1700808"/>
            <a:ext cx="6041116" cy="40248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 description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B5985BE-A77A-7E41-BD31-8BDBBEAB2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622" y="1236345"/>
            <a:ext cx="2697200" cy="185469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C60F733-F814-2749-A0F7-55F23F7FD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866" y="5651554"/>
            <a:ext cx="2448272" cy="65113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BBC9081-38F4-304F-A99A-20BAF401FC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831" y="4215096"/>
            <a:ext cx="2705710" cy="153657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21D3980-D0BD-5546-88EB-9ECA68A180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728" y="3873305"/>
            <a:ext cx="1342590" cy="177140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FB4FF13-DDC7-AA4E-BF34-B686704393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985" y="145315"/>
            <a:ext cx="2809053" cy="190372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2CAB2BB-476E-4545-9918-0CF08BFD27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3288" y="2030262"/>
            <a:ext cx="2335684" cy="11921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50D6B51A-3B71-9142-8C83-FE95DAA72BED}"/>
              </a:ext>
            </a:extLst>
          </p:cNvPr>
          <p:cNvSpPr txBox="1"/>
          <p:nvPr/>
        </p:nvSpPr>
        <p:spPr>
          <a:xfrm>
            <a:off x="802623" y="3117005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/>
              <a:t>Magnets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8907F99-C0FD-EA42-B8C2-DCE87C092CF4}"/>
              </a:ext>
            </a:extLst>
          </p:cNvPr>
          <p:cNvSpPr txBox="1"/>
          <p:nvPr/>
        </p:nvSpPr>
        <p:spPr>
          <a:xfrm>
            <a:off x="7530536" y="6340286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/>
              <a:t>MVD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D20B95A-CA4F-8946-A2BA-D8D854163A87}"/>
              </a:ext>
            </a:extLst>
          </p:cNvPr>
          <p:cNvSpPr txBox="1"/>
          <p:nvPr/>
        </p:nvSpPr>
        <p:spPr>
          <a:xfrm>
            <a:off x="2959442" y="5751982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/>
              <a:t>STT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CBAC830-1493-4245-9924-EDAC2AAC47EF}"/>
              </a:ext>
            </a:extLst>
          </p:cNvPr>
          <p:cNvSpPr txBox="1"/>
          <p:nvPr/>
        </p:nvSpPr>
        <p:spPr>
          <a:xfrm>
            <a:off x="10631418" y="5623460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/>
              <a:t>GEM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A936239-AF4B-1242-B9DA-4C36B6179F77}"/>
              </a:ext>
            </a:extLst>
          </p:cNvPr>
          <p:cNvSpPr txBox="1"/>
          <p:nvPr/>
        </p:nvSpPr>
        <p:spPr>
          <a:xfrm>
            <a:off x="10511338" y="3211739"/>
            <a:ext cx="12650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/>
              <a:t>DIRC + </a:t>
            </a:r>
            <a:r>
              <a:rPr lang="de-DE" sz="1400" i="1" dirty="0" err="1"/>
              <a:t>SciTil</a:t>
            </a:r>
            <a:endParaRPr lang="de-DE" sz="1400" i="1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DB9F6FE-E8E6-6048-B6D1-7103E505E3A5}"/>
              </a:ext>
            </a:extLst>
          </p:cNvPr>
          <p:cNvSpPr txBox="1"/>
          <p:nvPr/>
        </p:nvSpPr>
        <p:spPr>
          <a:xfrm>
            <a:off x="8238137" y="2029791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/>
              <a:t>EMC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DD10F934-56D3-B54C-ADB2-84E0D63523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362288"/>
            <a:ext cx="9144000" cy="4133424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FEFF00B-5273-EB42-A647-3554B65E45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Seite </a:t>
            </a:r>
            <a:fld id="{745727C4-F52D-A540-A700-F0AA154F88B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343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93BD1FB-7B6F-FB41-B93F-AEC1D632F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Magnetic</a:t>
            </a:r>
            <a:r>
              <a:rPr lang="de-DE" dirty="0"/>
              <a:t> Field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028665B-6C32-544E-9D80-CDEBE43331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957D98F-6F6B-7C4B-B879-5F65D3756B1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Seite </a:t>
            </a:r>
            <a:fld id="{745727C4-F52D-A540-A700-F0AA154F88B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DB14DC3-E483-314F-81B8-F294F6493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1193783"/>
            <a:ext cx="9120336" cy="509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49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Digitization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43367" y="1189338"/>
            <a:ext cx="6984776" cy="5019692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/>
              <a:t>Translates ideal detector data into realistic data stream</a:t>
            </a:r>
          </a:p>
          <a:p>
            <a:pPr lvl="1">
              <a:buFont typeface="Arial"/>
              <a:buChar char="•"/>
            </a:pPr>
            <a:r>
              <a:rPr lang="en-US" dirty="0"/>
              <a:t>3D space points into channel number</a:t>
            </a:r>
          </a:p>
          <a:p>
            <a:pPr lvl="1">
              <a:buFont typeface="Arial"/>
              <a:buChar char="•"/>
            </a:pPr>
            <a:r>
              <a:rPr lang="en-US" dirty="0"/>
              <a:t>Deposited energy into ADC values</a:t>
            </a:r>
          </a:p>
          <a:p>
            <a:pPr lvl="1">
              <a:buFont typeface="Arial"/>
              <a:buChar char="•"/>
            </a:pPr>
            <a:r>
              <a:rPr lang="en-US" dirty="0"/>
              <a:t>Adding noise and inefficiencies</a:t>
            </a:r>
          </a:p>
          <a:p>
            <a:pPr lvl="1">
              <a:buFont typeface="Arial"/>
              <a:buChar char="•"/>
            </a:pPr>
            <a:r>
              <a:rPr lang="en-US" dirty="0"/>
              <a:t>Charge sharing between neighboring detector elements</a:t>
            </a:r>
          </a:p>
          <a:p>
            <a:pPr lvl="1">
              <a:buFont typeface="Arial"/>
              <a:buChar char="•"/>
            </a:pPr>
            <a:r>
              <a:rPr lang="en-US" dirty="0"/>
              <a:t>Dead times and electronics properties</a:t>
            </a:r>
          </a:p>
          <a:p>
            <a:pPr lvl="1"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/>
              <a:t>Data should look like as coming from the final experiment</a:t>
            </a:r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4233" y="1196751"/>
            <a:ext cx="2254944" cy="221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8209" y="3789040"/>
            <a:ext cx="3080893" cy="1944216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8112225" y="3501009"/>
            <a:ext cx="2674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Simulated EMC waveform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300035" y="926168"/>
            <a:ext cx="190796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Avalanche Simulation</a:t>
            </a:r>
            <a:br>
              <a:rPr lang="en-US" sz="1400" dirty="0"/>
            </a:br>
            <a:r>
              <a:rPr lang="en-US" sz="1400" dirty="0"/>
              <a:t>in MDT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13B5A324-9E82-0641-BD77-B4D837F2BA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Seite </a:t>
            </a:r>
            <a:fld id="{745727C4-F52D-A540-A700-F0AA154F88B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283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 - I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/>
              <a:t>Local reconstruction for each sub-detector</a:t>
            </a:r>
          </a:p>
          <a:p>
            <a:pPr lvl="1">
              <a:buFont typeface="Arial"/>
              <a:buChar char="•"/>
            </a:pPr>
            <a:r>
              <a:rPr lang="en-US" dirty="0"/>
              <a:t>Translation from detector data into physical parameters (from channel number to space point, ADC to energy)</a:t>
            </a:r>
          </a:p>
          <a:p>
            <a:pPr lvl="1">
              <a:buFont typeface="Arial"/>
              <a:buChar char="•"/>
            </a:pPr>
            <a:r>
              <a:rPr lang="en-US" dirty="0"/>
              <a:t>Calibration</a:t>
            </a:r>
          </a:p>
          <a:p>
            <a:pPr lvl="1">
              <a:buFont typeface="Arial"/>
              <a:buChar char="•"/>
            </a:pPr>
            <a:r>
              <a:rPr lang="en-US" dirty="0"/>
              <a:t>Cluster formation</a:t>
            </a:r>
          </a:p>
          <a:p>
            <a:pPr lvl="1">
              <a:buFont typeface="Arial"/>
              <a:buChar char="•"/>
            </a:pPr>
            <a:r>
              <a:rPr lang="en-US" dirty="0"/>
              <a:t>Reconstruction algorithms</a:t>
            </a:r>
          </a:p>
          <a:p>
            <a:pPr lvl="1">
              <a:buFont typeface="Arial"/>
              <a:buChar char="•"/>
            </a:pPr>
            <a:endParaRPr lang="en-US" dirty="0"/>
          </a:p>
          <a:p>
            <a:pPr lvl="1">
              <a:buFont typeface="Arial"/>
              <a:buChar char="•"/>
            </a:pPr>
            <a:r>
              <a:rPr lang="en-US" dirty="0"/>
              <a:t>Various different algorithms implemented for each sub-detectors</a:t>
            </a:r>
          </a:p>
          <a:p>
            <a:pPr lvl="1">
              <a:buFont typeface="Arial"/>
              <a:buChar char="•"/>
            </a:pPr>
            <a:r>
              <a:rPr lang="en-US" dirty="0"/>
              <a:t>Compared with test beam data</a:t>
            </a:r>
          </a:p>
          <a:p>
            <a:pPr lvl="1">
              <a:buFont typeface="Arial"/>
              <a:buChar char="•"/>
            </a:pPr>
            <a:r>
              <a:rPr lang="en-US" dirty="0" err="1"/>
              <a:t>PandaRoot</a:t>
            </a:r>
            <a:r>
              <a:rPr lang="en-US" dirty="0"/>
              <a:t> used to reconstruct test beam data</a:t>
            </a:r>
          </a:p>
          <a:p>
            <a:pPr lvl="1">
              <a:buFont typeface="Arial"/>
              <a:buChar char="•"/>
            </a:pPr>
            <a:endParaRPr lang="en-US" dirty="0"/>
          </a:p>
        </p:txBody>
      </p:sp>
      <p:grpSp>
        <p:nvGrpSpPr>
          <p:cNvPr id="5" name="Gruppierung 23">
            <a:extLst>
              <a:ext uri="{FF2B5EF4-FFF2-40B4-BE49-F238E27FC236}">
                <a16:creationId xmlns:a16="http://schemas.microsoft.com/office/drawing/2014/main" id="{D9E92837-F616-7D40-B728-C013098F242E}"/>
              </a:ext>
            </a:extLst>
          </p:cNvPr>
          <p:cNvGrpSpPr/>
          <p:nvPr/>
        </p:nvGrpSpPr>
        <p:grpSpPr>
          <a:xfrm>
            <a:off x="9048328" y="2780928"/>
            <a:ext cx="2491184" cy="2183285"/>
            <a:chOff x="928688" y="1143000"/>
            <a:chExt cx="6357937" cy="5572125"/>
          </a:xfrm>
        </p:grpSpPr>
        <p:sp>
          <p:nvSpPr>
            <p:cNvPr id="6" name="Rechteck 27">
              <a:extLst>
                <a:ext uri="{FF2B5EF4-FFF2-40B4-BE49-F238E27FC236}">
                  <a16:creationId xmlns:a16="http://schemas.microsoft.com/office/drawing/2014/main" id="{E750177B-592F-794F-96DC-8C8791577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4688" y="3571875"/>
              <a:ext cx="1357312" cy="12144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69299D89-3A02-7244-916A-C84B8554C8E4}"/>
                </a:ext>
              </a:extLst>
            </p:cNvPr>
            <p:cNvSpPr/>
            <p:nvPr/>
          </p:nvSpPr>
          <p:spPr bwMode="auto">
            <a:xfrm>
              <a:off x="3214688" y="2357438"/>
              <a:ext cx="1357312" cy="121443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de-DE">
                <a:ea typeface="+mn-ea"/>
              </a:endParaRP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C08EE1E2-D087-224B-A6EE-67F67233720D}"/>
                </a:ext>
              </a:extLst>
            </p:cNvPr>
            <p:cNvSpPr/>
            <p:nvPr/>
          </p:nvSpPr>
          <p:spPr bwMode="auto">
            <a:xfrm>
              <a:off x="4572000" y="2357438"/>
              <a:ext cx="1357313" cy="121443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de-DE">
                <a:ea typeface="+mn-ea"/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909472AB-838E-ED48-854C-F1775C83ED6E}"/>
                </a:ext>
              </a:extLst>
            </p:cNvPr>
            <p:cNvSpPr/>
            <p:nvPr/>
          </p:nvSpPr>
          <p:spPr bwMode="auto">
            <a:xfrm>
              <a:off x="3214688" y="4786313"/>
              <a:ext cx="1357312" cy="121443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de-DE">
                <a:ea typeface="+mn-ea"/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A227C90C-7606-A341-81F9-571BCA5671F0}"/>
                </a:ext>
              </a:extLst>
            </p:cNvPr>
            <p:cNvSpPr/>
            <p:nvPr/>
          </p:nvSpPr>
          <p:spPr bwMode="auto">
            <a:xfrm>
              <a:off x="1857375" y="4786313"/>
              <a:ext cx="1357313" cy="121443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de-DE">
                <a:ea typeface="+mn-ea"/>
              </a:endParaRPr>
            </a:p>
          </p:txBody>
        </p:sp>
        <p:sp>
          <p:nvSpPr>
            <p:cNvPr id="11" name="Rechteck 33">
              <a:extLst>
                <a:ext uri="{FF2B5EF4-FFF2-40B4-BE49-F238E27FC236}">
                  <a16:creationId xmlns:a16="http://schemas.microsoft.com/office/drawing/2014/main" id="{1EAA58EA-2245-F84A-B3E2-F43568351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7375" y="3571875"/>
              <a:ext cx="1357313" cy="12144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Rechteck 34">
              <a:extLst>
                <a:ext uri="{FF2B5EF4-FFF2-40B4-BE49-F238E27FC236}">
                  <a16:creationId xmlns:a16="http://schemas.microsoft.com/office/drawing/2014/main" id="{128C642C-B35A-0841-B12E-831B996004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7375" y="2357438"/>
              <a:ext cx="1357313" cy="12144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Rechteck 35">
              <a:extLst>
                <a:ext uri="{FF2B5EF4-FFF2-40B4-BE49-F238E27FC236}">
                  <a16:creationId xmlns:a16="http://schemas.microsoft.com/office/drawing/2014/main" id="{013B80F2-D976-074C-B292-E190FE1D02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0" y="4786313"/>
              <a:ext cx="1357313" cy="12144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Rechteck 36">
              <a:extLst>
                <a:ext uri="{FF2B5EF4-FFF2-40B4-BE49-F238E27FC236}">
                  <a16:creationId xmlns:a16="http://schemas.microsoft.com/office/drawing/2014/main" id="{F53282D9-A405-BC4B-8502-5CDDEB358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9313" y="2357438"/>
              <a:ext cx="1357312" cy="12144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Rechteck 37">
              <a:extLst>
                <a:ext uri="{FF2B5EF4-FFF2-40B4-BE49-F238E27FC236}">
                  <a16:creationId xmlns:a16="http://schemas.microsoft.com/office/drawing/2014/main" id="{65C870F3-7287-B448-96C8-B79E31276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9313" y="3571875"/>
              <a:ext cx="1357312" cy="12144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Rechteck 38">
              <a:extLst>
                <a:ext uri="{FF2B5EF4-FFF2-40B4-BE49-F238E27FC236}">
                  <a16:creationId xmlns:a16="http://schemas.microsoft.com/office/drawing/2014/main" id="{AABC5A53-D079-B44D-A860-88F9AE853B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9313" y="4786313"/>
              <a:ext cx="1357312" cy="12144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Rechteck 39">
              <a:extLst>
                <a:ext uri="{FF2B5EF4-FFF2-40B4-BE49-F238E27FC236}">
                  <a16:creationId xmlns:a16="http://schemas.microsoft.com/office/drawing/2014/main" id="{810ECEF4-55EE-7848-86D2-B64E98B962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7375" y="1143000"/>
              <a:ext cx="1357313" cy="12144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Rechteck 40">
              <a:extLst>
                <a:ext uri="{FF2B5EF4-FFF2-40B4-BE49-F238E27FC236}">
                  <a16:creationId xmlns:a16="http://schemas.microsoft.com/office/drawing/2014/main" id="{4B08D0A1-BB18-AC48-BC3F-E8DECC2A4F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4688" y="1143000"/>
              <a:ext cx="1357312" cy="12144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Rechteck 41">
              <a:extLst>
                <a:ext uri="{FF2B5EF4-FFF2-40B4-BE49-F238E27FC236}">
                  <a16:creationId xmlns:a16="http://schemas.microsoft.com/office/drawing/2014/main" id="{8E68D5B4-5956-8449-85F9-3EFD03EB04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0" y="1143000"/>
              <a:ext cx="1357313" cy="12144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Rechteck 42">
              <a:extLst>
                <a:ext uri="{FF2B5EF4-FFF2-40B4-BE49-F238E27FC236}">
                  <a16:creationId xmlns:a16="http://schemas.microsoft.com/office/drawing/2014/main" id="{F5B27595-5C61-3740-B194-6575EF515A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9313" y="1143000"/>
              <a:ext cx="1357312" cy="12144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Ellipse 43">
              <a:extLst>
                <a:ext uri="{FF2B5EF4-FFF2-40B4-BE49-F238E27FC236}">
                  <a16:creationId xmlns:a16="http://schemas.microsoft.com/office/drawing/2014/main" id="{F1DF5382-A7A0-084A-8AE8-4F00D42852E8}"/>
                </a:ext>
              </a:extLst>
            </p:cNvPr>
            <p:cNvSpPr/>
            <p:nvPr/>
          </p:nvSpPr>
          <p:spPr bwMode="auto">
            <a:xfrm>
              <a:off x="2357438" y="2643188"/>
              <a:ext cx="3143250" cy="3143250"/>
            </a:xfrm>
            <a:prstGeom prst="ellips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de-DE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2" name="Ellipse 44">
              <a:extLst>
                <a:ext uri="{FF2B5EF4-FFF2-40B4-BE49-F238E27FC236}">
                  <a16:creationId xmlns:a16="http://schemas.microsoft.com/office/drawing/2014/main" id="{1D50AF17-46D4-6349-A31C-A8E770407962}"/>
                </a:ext>
              </a:extLst>
            </p:cNvPr>
            <p:cNvSpPr/>
            <p:nvPr/>
          </p:nvSpPr>
          <p:spPr bwMode="auto">
            <a:xfrm>
              <a:off x="2357438" y="1357313"/>
              <a:ext cx="3143250" cy="3143250"/>
            </a:xfrm>
            <a:prstGeom prst="ellipse">
              <a:avLst/>
            </a:prstGeom>
            <a:noFill/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de-DE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3" name="Ellipse 45">
              <a:extLst>
                <a:ext uri="{FF2B5EF4-FFF2-40B4-BE49-F238E27FC236}">
                  <a16:creationId xmlns:a16="http://schemas.microsoft.com/office/drawing/2014/main" id="{A1A628E9-3339-3840-A30C-A0C1E7DEA43E}"/>
                </a:ext>
              </a:extLst>
            </p:cNvPr>
            <p:cNvSpPr/>
            <p:nvPr/>
          </p:nvSpPr>
          <p:spPr bwMode="auto">
            <a:xfrm>
              <a:off x="2357438" y="3571875"/>
              <a:ext cx="3143250" cy="3143250"/>
            </a:xfrm>
            <a:prstGeom prst="ellipse">
              <a:avLst/>
            </a:prstGeom>
            <a:noFill/>
            <a:ln>
              <a:solidFill>
                <a:schemeClr val="bg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de-DE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4" name="Ellipse 47">
              <a:extLst>
                <a:ext uri="{FF2B5EF4-FFF2-40B4-BE49-F238E27FC236}">
                  <a16:creationId xmlns:a16="http://schemas.microsoft.com/office/drawing/2014/main" id="{E7A92FDC-1E4A-5C4D-9F47-B4B21FC9A57A}"/>
                </a:ext>
              </a:extLst>
            </p:cNvPr>
            <p:cNvSpPr/>
            <p:nvPr/>
          </p:nvSpPr>
          <p:spPr bwMode="auto">
            <a:xfrm>
              <a:off x="3643313" y="1357313"/>
              <a:ext cx="3143250" cy="3143250"/>
            </a:xfrm>
            <a:prstGeom prst="ellipse">
              <a:avLst/>
            </a:prstGeom>
            <a:noFill/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de-DE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5" name="Ellipse 48">
              <a:extLst>
                <a:ext uri="{FF2B5EF4-FFF2-40B4-BE49-F238E27FC236}">
                  <a16:creationId xmlns:a16="http://schemas.microsoft.com/office/drawing/2014/main" id="{662C10DF-B845-EA4E-986A-8C7A6263E147}"/>
                </a:ext>
              </a:extLst>
            </p:cNvPr>
            <p:cNvSpPr/>
            <p:nvPr/>
          </p:nvSpPr>
          <p:spPr bwMode="auto">
            <a:xfrm>
              <a:off x="928688" y="3571875"/>
              <a:ext cx="3143250" cy="3143250"/>
            </a:xfrm>
            <a:prstGeom prst="ellipse">
              <a:avLst/>
            </a:prstGeom>
            <a:noFill/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de-DE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985BA5-FD4B-6A4A-9715-9AF9AB88E1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Seite </a:t>
            </a:r>
            <a:fld id="{745727C4-F52D-A540-A700-F0AA154F88B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725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4E1AB9-818F-FA43-A85D-37035AD85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Detector</a:t>
            </a:r>
            <a:r>
              <a:rPr lang="de-DE" dirty="0"/>
              <a:t> Processing </a:t>
            </a:r>
            <a:r>
              <a:rPr lang="de-DE" dirty="0" err="1"/>
              <a:t>Example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9ED8384-0021-F542-B71C-13A1F29188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ED55AEB-DFD1-004F-B245-D490A6E45AC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Seite </a:t>
            </a:r>
            <a:fld id="{745727C4-F52D-A540-A700-F0AA154F88B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AA2D40F-F884-1147-A1ED-CB47655CDE6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520" y="1161173"/>
            <a:ext cx="7545334" cy="514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21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 - II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/>
              <a:t>Global reconstruction</a:t>
            </a:r>
          </a:p>
          <a:p>
            <a:pPr lvl="1">
              <a:buFont typeface="Arial"/>
              <a:buChar char="•"/>
            </a:pPr>
            <a:r>
              <a:rPr lang="en-US" dirty="0"/>
              <a:t>Combining different sub-detectors</a:t>
            </a:r>
          </a:p>
          <a:p>
            <a:pPr lvl="1">
              <a:buFont typeface="Arial"/>
              <a:buChar char="•"/>
            </a:pPr>
            <a:r>
              <a:rPr lang="en-US" dirty="0"/>
              <a:t>Tracking</a:t>
            </a:r>
          </a:p>
          <a:p>
            <a:pPr lvl="1">
              <a:buFont typeface="Arial"/>
              <a:buChar char="•"/>
            </a:pPr>
            <a:r>
              <a:rPr lang="en-US" dirty="0"/>
              <a:t>PID</a:t>
            </a:r>
          </a:p>
          <a:p>
            <a:pPr lvl="1">
              <a:buFont typeface="Arial"/>
              <a:buChar char="•"/>
            </a:pPr>
            <a:r>
              <a:rPr lang="en-US" dirty="0"/>
              <a:t>Event building</a:t>
            </a:r>
          </a:p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820612D-E589-DE4F-AB74-68845CC7A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Seite </a:t>
            </a:r>
            <a:fld id="{745727C4-F52D-A540-A700-F0AA154F88B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417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C8E2BE4C-FCDE-2544-A7C2-BC7760020C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2F679A8-B715-864C-BB8E-9F7D192E58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05BBE377-09C7-8B4D-9D84-08FDFF3D06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DFDE4CD-EE93-CF4D-871D-30510833F0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Tracking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CE05A78-D6A3-3F45-8AC1-24377F82DF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0911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37847AC-71A1-8F4B-B5A5-F841285EB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Computing at PANDA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AC1175DB-91C1-C14E-8DBA-A250FCFAA2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Computing at PANDA </a:t>
            </a:r>
            <a:r>
              <a:rPr lang="de-DE" dirty="0" err="1"/>
              <a:t>coveres</a:t>
            </a:r>
            <a:r>
              <a:rPr lang="de-DE" dirty="0"/>
              <a:t> </a:t>
            </a:r>
            <a:r>
              <a:rPr lang="de-DE" dirty="0" err="1"/>
              <a:t>three</a:t>
            </a:r>
            <a:r>
              <a:rPr lang="de-DE" dirty="0"/>
              <a:t> </a:t>
            </a:r>
            <a:r>
              <a:rPr lang="de-DE" dirty="0" err="1"/>
              <a:t>areas</a:t>
            </a:r>
            <a:r>
              <a:rPr lang="de-DE" dirty="0"/>
              <a:t>:</a:t>
            </a:r>
          </a:p>
          <a:p>
            <a:pPr lvl="1">
              <a:spcBef>
                <a:spcPts val="1200"/>
              </a:spcBef>
            </a:pPr>
            <a:r>
              <a:rPr lang="de-DE" dirty="0"/>
              <a:t>Online Computing</a:t>
            </a:r>
          </a:p>
          <a:p>
            <a:pPr lvl="2"/>
            <a:r>
              <a:rPr lang="de-DE" dirty="0"/>
              <a:t>Processing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raw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experiment</a:t>
            </a:r>
            <a:endParaRPr lang="de-DE" dirty="0"/>
          </a:p>
          <a:p>
            <a:pPr lvl="2"/>
            <a:r>
              <a:rPr lang="de-DE" dirty="0"/>
              <a:t>Goal: </a:t>
            </a:r>
            <a:r>
              <a:rPr lang="de-DE" dirty="0" err="1"/>
              <a:t>Selection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keep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detailed</a:t>
            </a:r>
            <a:r>
              <a:rPr lang="de-DE" dirty="0"/>
              <a:t> </a:t>
            </a:r>
            <a:r>
              <a:rPr lang="de-DE" dirty="0" err="1"/>
              <a:t>analysis</a:t>
            </a:r>
            <a:endParaRPr lang="de-DE" dirty="0"/>
          </a:p>
          <a:p>
            <a:pPr lvl="2"/>
            <a:r>
              <a:rPr lang="de-DE" dirty="0"/>
              <a:t>Speed </a:t>
            </a:r>
            <a:r>
              <a:rPr lang="de-DE" dirty="0">
                <a:sym typeface="Wingdings" pitchFamily="2" charset="2"/>
              </a:rPr>
              <a:t> Precision</a:t>
            </a:r>
          </a:p>
          <a:p>
            <a:pPr lvl="1">
              <a:spcBef>
                <a:spcPts val="1200"/>
              </a:spcBef>
            </a:pPr>
            <a:r>
              <a:rPr lang="de-DE" dirty="0">
                <a:sym typeface="Wingdings" pitchFamily="2" charset="2"/>
              </a:rPr>
              <a:t>Offline Computing</a:t>
            </a:r>
          </a:p>
          <a:p>
            <a:pPr lvl="2"/>
            <a:r>
              <a:rPr lang="de-DE" dirty="0">
                <a:sym typeface="Wingdings" pitchFamily="2" charset="2"/>
              </a:rPr>
              <a:t>Processing </a:t>
            </a:r>
            <a:r>
              <a:rPr lang="de-DE" dirty="0" err="1">
                <a:sym typeface="Wingdings" pitchFamily="2" charset="2"/>
              </a:rPr>
              <a:t>of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stored</a:t>
            </a:r>
            <a:r>
              <a:rPr lang="de-DE" dirty="0">
                <a:sym typeface="Wingdings" pitchFamily="2" charset="2"/>
              </a:rPr>
              <a:t> experimental </a:t>
            </a:r>
            <a:r>
              <a:rPr lang="de-DE" dirty="0" err="1">
                <a:sym typeface="Wingdings" pitchFamily="2" charset="2"/>
              </a:rPr>
              <a:t>data</a:t>
            </a:r>
            <a:endParaRPr lang="de-DE" dirty="0">
              <a:sym typeface="Wingdings" pitchFamily="2" charset="2"/>
            </a:endParaRPr>
          </a:p>
          <a:p>
            <a:pPr lvl="2"/>
            <a:r>
              <a:rPr lang="de-DE" dirty="0">
                <a:sym typeface="Wingdings" pitchFamily="2" charset="2"/>
              </a:rPr>
              <a:t>Goal: </a:t>
            </a:r>
            <a:r>
              <a:rPr lang="de-DE" dirty="0" err="1">
                <a:sym typeface="Wingdings" pitchFamily="2" charset="2"/>
              </a:rPr>
              <a:t>Physics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result</a:t>
            </a:r>
            <a:endParaRPr lang="de-DE" dirty="0">
              <a:sym typeface="Wingdings" pitchFamily="2" charset="2"/>
            </a:endParaRPr>
          </a:p>
          <a:p>
            <a:pPr lvl="2"/>
            <a:r>
              <a:rPr lang="de-DE" dirty="0">
                <a:sym typeface="Wingdings" pitchFamily="2" charset="2"/>
              </a:rPr>
              <a:t>Precision</a:t>
            </a:r>
          </a:p>
          <a:p>
            <a:pPr lvl="1">
              <a:spcBef>
                <a:spcPts val="1200"/>
              </a:spcBef>
            </a:pPr>
            <a:r>
              <a:rPr lang="de-DE" dirty="0">
                <a:sym typeface="Wingdings" pitchFamily="2" charset="2"/>
              </a:rPr>
              <a:t>Simulation</a:t>
            </a:r>
          </a:p>
          <a:p>
            <a:pPr lvl="2"/>
            <a:r>
              <a:rPr lang="de-DE" dirty="0">
                <a:sym typeface="Wingdings" pitchFamily="2" charset="2"/>
              </a:rPr>
              <a:t>Simulation </a:t>
            </a:r>
            <a:r>
              <a:rPr lang="de-DE" dirty="0" err="1">
                <a:sym typeface="Wingdings" pitchFamily="2" charset="2"/>
              </a:rPr>
              <a:t>of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experiment</a:t>
            </a:r>
            <a:endParaRPr lang="de-DE" dirty="0">
              <a:sym typeface="Wingdings" pitchFamily="2" charset="2"/>
            </a:endParaRPr>
          </a:p>
          <a:p>
            <a:pPr lvl="2"/>
            <a:endParaRPr lang="de-DE" dirty="0">
              <a:sym typeface="Wingdings" pitchFamily="2" charset="2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1892059-AEB9-3843-A401-D3019B95E0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5272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Tracking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37EABD-F60D-464D-8F07-4757EA7E59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Event Simulation</a:t>
            </a:r>
          </a:p>
        </p:txBody>
      </p:sp>
      <p:pic>
        <p:nvPicPr>
          <p:cNvPr id="2140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0800" y="1771200"/>
            <a:ext cx="7428548" cy="4311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68D6278-95A7-B94E-A386-6E019A372DC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Seite </a:t>
            </a:r>
            <a:fld id="{33BCFD9D-C803-6444-8630-9E7A755A5B58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45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1575" y="1772816"/>
            <a:ext cx="7428548" cy="4311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34D27F-CADF-1547-A820-DFB3BC5CCE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2150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738" r="23657"/>
          <a:stretch/>
        </p:blipFill>
        <p:spPr bwMode="auto">
          <a:xfrm>
            <a:off x="1811151" y="1119103"/>
            <a:ext cx="3168352" cy="3248614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696ABAB-2510-EA4C-96B2-B40B3A0675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Seite </a:t>
            </a:r>
            <a:fld id="{33BCFD9D-C803-6444-8630-9E7A755A5B58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08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795D3CFE-FAFB-F64F-97E9-0F0AA6082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6441" y="4340906"/>
            <a:ext cx="2197100" cy="15748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69E0347-55C1-4543-A5C0-CA04EDA794D3}"/>
              </a:ext>
            </a:extLst>
          </p:cNvPr>
          <p:cNvSpPr txBox="1"/>
          <p:nvPr/>
        </p:nvSpPr>
        <p:spPr>
          <a:xfrm>
            <a:off x="9352991" y="1150756"/>
            <a:ext cx="2419252" cy="2859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  <a:spcAft>
                <a:spcPts val="600"/>
              </a:spcAft>
            </a:pPr>
            <a:r>
              <a:rPr lang="en-US" sz="2400" dirty="0"/>
              <a:t>STT</a:t>
            </a:r>
            <a:endParaRPr lang="en-US" sz="1600" dirty="0"/>
          </a:p>
          <a:p>
            <a:pPr marL="222250" indent="-22225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~ 4200 straws</a:t>
            </a:r>
          </a:p>
          <a:p>
            <a:pPr marL="222250" indent="-22225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Dense packaging</a:t>
            </a:r>
          </a:p>
          <a:p>
            <a:pPr marL="222250" indent="-22225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Isochrones (2D)</a:t>
            </a:r>
          </a:p>
          <a:p>
            <a:pPr marL="222250" indent="-22225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Up to 250 ns drift time</a:t>
            </a:r>
          </a:p>
          <a:p>
            <a:pPr marL="222250" indent="-222250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&lt; 150 µm resolution</a:t>
            </a:r>
          </a:p>
          <a:p>
            <a:pPr marL="222250" indent="-22225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No start time</a:t>
            </a:r>
          </a:p>
          <a:p>
            <a:pPr algn="l">
              <a:lnSpc>
                <a:spcPct val="95000"/>
              </a:lnSpc>
            </a:pPr>
            <a:r>
              <a:rPr lang="en-US" sz="1600" dirty="0">
                <a:sym typeface="Wingdings" pitchFamily="2" charset="2"/>
              </a:rPr>
              <a:t> 4D tracking needed</a:t>
            </a:r>
            <a:endParaRPr lang="en-US" sz="1600" dirty="0"/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3FE7ADC-8A29-2F4F-A6F9-82EAFCE8F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Simulated Events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2E045F9-240D-1048-9DF9-1429697BF26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818188" y="6381750"/>
            <a:ext cx="720725" cy="220663"/>
          </a:xfrm>
        </p:spPr>
        <p:txBody>
          <a:bodyPr/>
          <a:lstStyle/>
          <a:p>
            <a:pPr>
              <a:defRPr/>
            </a:pPr>
            <a:fld id="{F3DC2F9B-1FE2-D54F-A007-4559C60D88D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6" name="Bild 4">
            <a:extLst>
              <a:ext uri="{FF2B5EF4-FFF2-40B4-BE49-F238E27FC236}">
                <a16:creationId xmlns:a16="http://schemas.microsoft.com/office/drawing/2014/main" id="{27D016CA-964D-8E47-8A79-2A55F73AB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2667" y="1049066"/>
            <a:ext cx="6311042" cy="4691762"/>
          </a:xfrm>
          <a:prstGeom prst="rect">
            <a:avLst/>
          </a:prstGeom>
        </p:spPr>
      </p:pic>
      <p:sp>
        <p:nvSpPr>
          <p:cNvPr id="7" name="Inhaltsplatzhalter 11">
            <a:extLst>
              <a:ext uri="{FF2B5EF4-FFF2-40B4-BE49-F238E27FC236}">
                <a16:creationId xmlns:a16="http://schemas.microsoft.com/office/drawing/2014/main" id="{F7017E21-B38F-464B-A989-ABA4A429F0CC}"/>
              </a:ext>
            </a:extLst>
          </p:cNvPr>
          <p:cNvSpPr txBox="1">
            <a:spLocks/>
          </p:cNvSpPr>
          <p:nvPr/>
        </p:nvSpPr>
        <p:spPr>
          <a:xfrm>
            <a:off x="3164418" y="5867252"/>
            <a:ext cx="5163830" cy="39768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series of MVD and STT detector signals in PANDA (view along beam axis)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116EF0C-37B0-3F48-9505-EA142597D362}"/>
              </a:ext>
            </a:extLst>
          </p:cNvPr>
          <p:cNvSpPr txBox="1"/>
          <p:nvPr/>
        </p:nvSpPr>
        <p:spPr>
          <a:xfrm>
            <a:off x="0" y="1525554"/>
            <a:ext cx="2568332" cy="1689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  <a:spcAft>
                <a:spcPts val="600"/>
              </a:spcAft>
            </a:pPr>
            <a:r>
              <a:rPr lang="en-US" sz="2400" dirty="0"/>
              <a:t>MVD</a:t>
            </a:r>
            <a:endParaRPr lang="en-US" sz="1600" dirty="0"/>
          </a:p>
          <a:p>
            <a:pPr marL="180975" indent="-180975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4 barrel layers</a:t>
            </a:r>
          </a:p>
          <a:p>
            <a:pPr marL="180975" indent="-180975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6 disks</a:t>
            </a:r>
          </a:p>
          <a:p>
            <a:pPr marL="180975" indent="-180975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3D space points</a:t>
            </a:r>
          </a:p>
          <a:p>
            <a:pPr marL="180975" indent="-180975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&lt; 30 µm point resolution</a:t>
            </a:r>
          </a:p>
          <a:p>
            <a:pPr marL="180975" indent="-180975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&lt; 10 ns time resolution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4E8097F-787B-1B48-8AE5-A36A6D1918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781" y="3848701"/>
            <a:ext cx="2054519" cy="1748402"/>
          </a:xfrm>
          <a:prstGeom prst="rect">
            <a:avLst/>
          </a:prstGeom>
        </p:spPr>
      </p:pic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3E42CF78-289C-1445-AA94-76E2DDF6B56B}"/>
              </a:ext>
            </a:extLst>
          </p:cNvPr>
          <p:cNvGrpSpPr/>
          <p:nvPr/>
        </p:nvGrpSpPr>
        <p:grpSpPr>
          <a:xfrm>
            <a:off x="9338076" y="3147933"/>
            <a:ext cx="2269570" cy="2174042"/>
            <a:chOff x="10308717" y="4455919"/>
            <a:chExt cx="2269570" cy="2174042"/>
          </a:xfrm>
        </p:grpSpPr>
        <p:sp>
          <p:nvSpPr>
            <p:cNvPr id="18" name="Bogen 17">
              <a:extLst>
                <a:ext uri="{FF2B5EF4-FFF2-40B4-BE49-F238E27FC236}">
                  <a16:creationId xmlns:a16="http://schemas.microsoft.com/office/drawing/2014/main" id="{B5002DD0-B867-2E4D-9F83-DFC57EA45A6E}"/>
                </a:ext>
              </a:extLst>
            </p:cNvPr>
            <p:cNvSpPr/>
            <p:nvPr/>
          </p:nvSpPr>
          <p:spPr>
            <a:xfrm rot="13591492">
              <a:off x="10404245" y="4455919"/>
              <a:ext cx="2174042" cy="2174042"/>
            </a:xfrm>
            <a:prstGeom prst="arc">
              <a:avLst>
                <a:gd name="adj1" fmla="val 17050810"/>
                <a:gd name="adj2" fmla="val 778163"/>
              </a:avLst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uppieren 46">
              <a:extLst>
                <a:ext uri="{FF2B5EF4-FFF2-40B4-BE49-F238E27FC236}">
                  <a16:creationId xmlns:a16="http://schemas.microsoft.com/office/drawing/2014/main" id="{B61CDA6F-B242-C940-A70D-6F5FB4612FF2}"/>
                </a:ext>
              </a:extLst>
            </p:cNvPr>
            <p:cNvGrpSpPr/>
            <p:nvPr/>
          </p:nvGrpSpPr>
          <p:grpSpPr>
            <a:xfrm>
              <a:off x="10308717" y="4777284"/>
              <a:ext cx="1115875" cy="1115875"/>
              <a:chOff x="10308717" y="4777284"/>
              <a:chExt cx="1115875" cy="1115875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8795A0B8-8F3B-B543-AD2B-99885FD662CE}"/>
                  </a:ext>
                </a:extLst>
              </p:cNvPr>
              <p:cNvSpPr/>
              <p:nvPr/>
            </p:nvSpPr>
            <p:spPr>
              <a:xfrm>
                <a:off x="10308717" y="4777284"/>
                <a:ext cx="1115875" cy="111587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US" sz="240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A1687D68-E539-6142-8F7A-370F44CC3417}"/>
                  </a:ext>
                </a:extLst>
              </p:cNvPr>
              <p:cNvSpPr/>
              <p:nvPr/>
            </p:nvSpPr>
            <p:spPr>
              <a:xfrm>
                <a:off x="10452731" y="4921300"/>
                <a:ext cx="827846" cy="82784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US" sz="240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2AACEC82-9B7E-864B-B2CC-17D1BF231B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843793" y="5312360"/>
                <a:ext cx="18000" cy="1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US" sz="240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69826B50-1FC8-FC4F-B74B-C466AA9C6B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72266" y="4836393"/>
                <a:ext cx="36000" cy="360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US" sz="240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1AA7E0E-63F8-1C45-844C-DE7843B717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501826" y="4960812"/>
                <a:ext cx="36000" cy="360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US" sz="240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A1504AF-E448-7B40-B5C3-8611C72D69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488169" y="5165342"/>
                <a:ext cx="36000" cy="360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US" sz="240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96F492D5-147D-2347-B973-094334F3A2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417899" y="5445224"/>
                <a:ext cx="36000" cy="360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US" sz="240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3A7DBAF-80F9-3944-836A-07279A7243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581991" y="4854393"/>
                <a:ext cx="36000" cy="360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US" sz="240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3D7875D7-640B-0647-A9E5-4431B42EFF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560496" y="4978812"/>
                <a:ext cx="36000" cy="360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US" sz="240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278AB74-1595-DA40-9621-CF444B2041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435899" y="5114008"/>
                <a:ext cx="36000" cy="360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US" sz="240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0769F61-BD23-314D-AF2E-415E5F5920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62724" y="5401186"/>
                <a:ext cx="36000" cy="360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en-US" sz="2400"/>
              </a:p>
            </p:txBody>
          </p:sp>
          <p:cxnSp>
            <p:nvCxnSpPr>
              <p:cNvPr id="29" name="Gerade Verbindung mit Pfeil 28">
                <a:extLst>
                  <a:ext uri="{FF2B5EF4-FFF2-40B4-BE49-F238E27FC236}">
                    <a16:creationId xmlns:a16="http://schemas.microsoft.com/office/drawing/2014/main" id="{C40C6127-5A0B-994B-A2F9-E7EBB9DDC695}"/>
                  </a:ext>
                </a:extLst>
              </p:cNvPr>
              <p:cNvCxnSpPr>
                <a:cxnSpLocks/>
                <a:stCxn id="19" idx="0"/>
              </p:cNvCxnSpPr>
              <p:nvPr/>
            </p:nvCxnSpPr>
            <p:spPr>
              <a:xfrm>
                <a:off x="10690266" y="4836393"/>
                <a:ext cx="111519" cy="346949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 Verbindung mit Pfeil 30">
                <a:extLst>
                  <a:ext uri="{FF2B5EF4-FFF2-40B4-BE49-F238E27FC236}">
                    <a16:creationId xmlns:a16="http://schemas.microsoft.com/office/drawing/2014/main" id="{4A6CE8E8-8BD5-E144-9F97-01FAD0540B5C}"/>
                  </a:ext>
                </a:extLst>
              </p:cNvPr>
              <p:cNvCxnSpPr>
                <a:cxnSpLocks/>
                <a:stCxn id="20" idx="5"/>
              </p:cNvCxnSpPr>
              <p:nvPr/>
            </p:nvCxnSpPr>
            <p:spPr>
              <a:xfrm>
                <a:off x="10532554" y="4991540"/>
                <a:ext cx="258969" cy="259460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 Verbindung mit Pfeil 33">
                <a:extLst>
                  <a:ext uri="{FF2B5EF4-FFF2-40B4-BE49-F238E27FC236}">
                    <a16:creationId xmlns:a16="http://schemas.microsoft.com/office/drawing/2014/main" id="{A0802F5A-D6CC-C74F-8480-D30CED9DB3B9}"/>
                  </a:ext>
                </a:extLst>
              </p:cNvPr>
              <p:cNvCxnSpPr>
                <a:cxnSpLocks/>
                <a:stCxn id="21" idx="6"/>
                <a:endCxn id="16" idx="2"/>
              </p:cNvCxnSpPr>
              <p:nvPr/>
            </p:nvCxnSpPr>
            <p:spPr>
              <a:xfrm>
                <a:off x="10524169" y="5183342"/>
                <a:ext cx="319624" cy="138018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 Verbindung mit Pfeil 37">
                <a:extLst>
                  <a:ext uri="{FF2B5EF4-FFF2-40B4-BE49-F238E27FC236}">
                    <a16:creationId xmlns:a16="http://schemas.microsoft.com/office/drawing/2014/main" id="{C446B812-55B1-9C4E-AD6A-2791A30E491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467427" y="5349589"/>
                <a:ext cx="322359" cy="109423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 Verbindung 44">
                <a:extLst>
                  <a:ext uri="{FF2B5EF4-FFF2-40B4-BE49-F238E27FC236}">
                    <a16:creationId xmlns:a16="http://schemas.microsoft.com/office/drawing/2014/main" id="{96B09B3B-B676-6148-AEE3-28585DFB0CE5}"/>
                  </a:ext>
                </a:extLst>
              </p:cNvPr>
              <p:cNvCxnSpPr>
                <a:stCxn id="16" idx="2"/>
                <a:endCxn id="15" idx="6"/>
              </p:cNvCxnSpPr>
              <p:nvPr/>
            </p:nvCxnSpPr>
            <p:spPr>
              <a:xfrm>
                <a:off x="10843793" y="5321360"/>
                <a:ext cx="436784" cy="13861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8061F21F-DF0D-B84B-8A5D-7082F04F505A}"/>
                  </a:ext>
                </a:extLst>
              </p:cNvPr>
              <p:cNvSpPr txBox="1"/>
              <p:nvPr/>
            </p:nvSpPr>
            <p:spPr>
              <a:xfrm>
                <a:off x="10875804" y="5272183"/>
                <a:ext cx="458780" cy="2385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US" sz="1000"/>
                  <a:t>r</a:t>
                </a:r>
                <a:r>
                  <a:rPr lang="en-US" sz="1000" baseline="-25000"/>
                  <a:t>isochr</a:t>
                </a:r>
              </a:p>
            </p:txBody>
          </p:sp>
        </p:grpSp>
      </p:grpSp>
      <p:sp>
        <p:nvSpPr>
          <p:cNvPr id="32" name="Inhaltsplatzhalter 11">
            <a:extLst>
              <a:ext uri="{FF2B5EF4-FFF2-40B4-BE49-F238E27FC236}">
                <a16:creationId xmlns:a16="http://schemas.microsoft.com/office/drawing/2014/main" id="{30A16353-BE4E-2D45-B1DF-E1BAE15BA627}"/>
              </a:ext>
            </a:extLst>
          </p:cNvPr>
          <p:cNvSpPr txBox="1">
            <a:spLocks/>
          </p:cNvSpPr>
          <p:nvPr/>
        </p:nvSpPr>
        <p:spPr>
          <a:xfrm>
            <a:off x="9521728" y="4642685"/>
            <a:ext cx="913177" cy="24528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Straw Tube</a:t>
            </a:r>
          </a:p>
        </p:txBody>
      </p:sp>
      <p:sp>
        <p:nvSpPr>
          <p:cNvPr id="33" name="Inhaltsplatzhalter 11">
            <a:extLst>
              <a:ext uri="{FF2B5EF4-FFF2-40B4-BE49-F238E27FC236}">
                <a16:creationId xmlns:a16="http://schemas.microsoft.com/office/drawing/2014/main" id="{A3B47822-8825-D543-94A1-DE356E435B5A}"/>
              </a:ext>
            </a:extLst>
          </p:cNvPr>
          <p:cNvSpPr txBox="1">
            <a:spLocks/>
          </p:cNvSpPr>
          <p:nvPr/>
        </p:nvSpPr>
        <p:spPr>
          <a:xfrm>
            <a:off x="11266908" y="5704337"/>
            <a:ext cx="553617" cy="30927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STT</a:t>
            </a:r>
          </a:p>
        </p:txBody>
      </p:sp>
      <p:sp>
        <p:nvSpPr>
          <p:cNvPr id="36" name="Inhaltsplatzhalter 11">
            <a:extLst>
              <a:ext uri="{FF2B5EF4-FFF2-40B4-BE49-F238E27FC236}">
                <a16:creationId xmlns:a16="http://schemas.microsoft.com/office/drawing/2014/main" id="{18EDEA59-4B16-BB4A-8D89-AC49CEAB57E3}"/>
              </a:ext>
            </a:extLst>
          </p:cNvPr>
          <p:cNvSpPr txBox="1">
            <a:spLocks/>
          </p:cNvSpPr>
          <p:nvPr/>
        </p:nvSpPr>
        <p:spPr>
          <a:xfrm>
            <a:off x="1433816" y="5645263"/>
            <a:ext cx="553617" cy="19112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MVD</a:t>
            </a:r>
          </a:p>
        </p:txBody>
      </p:sp>
    </p:spTree>
    <p:extLst>
      <p:ext uri="{BB962C8B-B14F-4D97-AF65-F5344CB8AC3E}">
        <p14:creationId xmlns:p14="http://schemas.microsoft.com/office/powerpoint/2010/main" val="4121586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Procedure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/>
              <a:t>Full track reconstruction happens in various steps:</a:t>
            </a:r>
          </a:p>
        </p:txBody>
      </p:sp>
      <p:sp>
        <p:nvSpPr>
          <p:cNvPr id="5" name="Inhaltsplatzhalter 3"/>
          <p:cNvSpPr txBox="1">
            <a:spLocks/>
          </p:cNvSpPr>
          <p:nvPr/>
        </p:nvSpPr>
        <p:spPr bwMode="auto">
          <a:xfrm>
            <a:off x="1991544" y="2420888"/>
            <a:ext cx="5904656" cy="389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9EE0"/>
              </a:buClr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5B8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5B82"/>
              </a:buClr>
              <a:buFont typeface="Arial" pitchFamily="34" charset="0"/>
              <a:buChar char="•"/>
              <a:defRPr sz="2000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9EE0"/>
              </a:buClr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9EE0"/>
              </a:buClr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914400" lvl="1" indent="-457200">
              <a:buFont typeface="+mj-lt"/>
              <a:buAutoNum type="arabicPeriod"/>
            </a:pPr>
            <a:r>
              <a:rPr lang="en-US" dirty="0"/>
              <a:t>Group the hits which belong to the same track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Fast evaluation of the track parameters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Precise fitting of the track parameters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Propagate track parameters to the point where they are needed</a:t>
            </a:r>
          </a:p>
        </p:txBody>
      </p:sp>
      <p:sp>
        <p:nvSpPr>
          <p:cNvPr id="6" name="Inhaltsplatzhalter 3"/>
          <p:cNvSpPr txBox="1">
            <a:spLocks/>
          </p:cNvSpPr>
          <p:nvPr/>
        </p:nvSpPr>
        <p:spPr bwMode="auto">
          <a:xfrm>
            <a:off x="7608168" y="2413992"/>
            <a:ext cx="2880320" cy="389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9EE0"/>
              </a:buClr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5B8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5B82"/>
              </a:buClr>
              <a:buFont typeface="Arial" pitchFamily="34" charset="0"/>
              <a:buChar char="•"/>
              <a:defRPr sz="2000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9EE0"/>
              </a:buClr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rgbClr val="009EE0"/>
              </a:buClr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None/>
            </a:pPr>
            <a:r>
              <a:rPr lang="en-US" dirty="0">
                <a:solidFill>
                  <a:srgbClr val="005B82"/>
                </a:solidFill>
                <a:ea typeface="+mj-ea"/>
                <a:cs typeface="+mj-cs"/>
              </a:rPr>
              <a:t>pattern recognition / track finding</a:t>
            </a:r>
          </a:p>
          <a:p>
            <a:pPr marL="457200" lvl="1" indent="0">
              <a:buNone/>
            </a:pPr>
            <a:endParaRPr lang="en-US" dirty="0">
              <a:solidFill>
                <a:srgbClr val="005B82"/>
              </a:solidFill>
              <a:ea typeface="+mj-ea"/>
              <a:cs typeface="+mj-cs"/>
            </a:endParaRPr>
          </a:p>
          <a:p>
            <a:pPr marL="457200" lvl="1" indent="0">
              <a:buNone/>
            </a:pPr>
            <a:r>
              <a:rPr lang="en-US" dirty="0">
                <a:solidFill>
                  <a:srgbClr val="005B82"/>
                </a:solidFill>
                <a:ea typeface="+mj-ea"/>
                <a:cs typeface="+mj-cs"/>
              </a:rPr>
              <a:t>pre-fit</a:t>
            </a:r>
          </a:p>
          <a:p>
            <a:pPr marL="457200" lvl="1" indent="0">
              <a:buNone/>
            </a:pPr>
            <a:endParaRPr lang="en-US" dirty="0">
              <a:solidFill>
                <a:srgbClr val="005B82"/>
              </a:solidFill>
              <a:ea typeface="+mj-ea"/>
              <a:cs typeface="+mj-cs"/>
            </a:endParaRPr>
          </a:p>
          <a:p>
            <a:pPr marL="457200" lvl="1" indent="0">
              <a:buNone/>
            </a:pPr>
            <a:r>
              <a:rPr lang="en-US" dirty="0" err="1">
                <a:solidFill>
                  <a:srgbClr val="005B82"/>
                </a:solidFill>
                <a:ea typeface="+mj-ea"/>
                <a:cs typeface="+mj-cs"/>
              </a:rPr>
              <a:t>Kalman</a:t>
            </a:r>
            <a:r>
              <a:rPr lang="en-US" dirty="0">
                <a:solidFill>
                  <a:srgbClr val="005B82"/>
                </a:solidFill>
                <a:ea typeface="+mj-ea"/>
                <a:cs typeface="+mj-cs"/>
              </a:rPr>
              <a:t> fit</a:t>
            </a:r>
          </a:p>
          <a:p>
            <a:pPr marL="457200" lvl="1" indent="0">
              <a:buNone/>
            </a:pPr>
            <a:endParaRPr lang="en-US" dirty="0">
              <a:solidFill>
                <a:srgbClr val="005B82"/>
              </a:solidFill>
              <a:ea typeface="+mj-ea"/>
              <a:cs typeface="+mj-cs"/>
            </a:endParaRPr>
          </a:p>
          <a:p>
            <a:pPr marL="457200" lvl="1" indent="0">
              <a:buNone/>
            </a:pPr>
            <a:r>
              <a:rPr lang="en-US" dirty="0">
                <a:solidFill>
                  <a:srgbClr val="005B82"/>
                </a:solidFill>
                <a:ea typeface="+mj-ea"/>
                <a:cs typeface="+mj-cs"/>
              </a:rPr>
              <a:t>propagation / extrapolation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1AA8AC0-93D8-1E4E-AD72-508052EE4F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Seite </a:t>
            </a:r>
            <a:fld id="{745727C4-F52D-A540-A700-F0AA154F88B3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62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ED7DDEA-2A0D-EE4F-8AE9-6F00F1B88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Offline Barrel Tracking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6BBDF23-6F04-0942-A62B-D7FC77825F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pattern</a:t>
            </a:r>
            <a:r>
              <a:rPr lang="de-DE" dirty="0"/>
              <a:t> </a:t>
            </a:r>
            <a:r>
              <a:rPr lang="de-DE" dirty="0" err="1"/>
              <a:t>recognition</a:t>
            </a:r>
            <a:r>
              <a:rPr lang="de-DE" dirty="0"/>
              <a:t> in STT </a:t>
            </a:r>
            <a:r>
              <a:rPr lang="de-DE" dirty="0" err="1"/>
              <a:t>and</a:t>
            </a:r>
            <a:r>
              <a:rPr lang="de-DE" dirty="0"/>
              <a:t> MVD</a:t>
            </a:r>
          </a:p>
          <a:p>
            <a:pPr marL="457200" indent="-457200">
              <a:buFont typeface="+mj-lt"/>
              <a:buAutoNum type="arabicPeriod"/>
            </a:pPr>
            <a:endParaRPr lang="de-DE" dirty="0"/>
          </a:p>
          <a:p>
            <a:pPr marL="457200" indent="-457200">
              <a:buFont typeface="+mj-lt"/>
              <a:buAutoNum type="arabicPeriod"/>
            </a:pP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dirty="0" err="1"/>
              <a:t>Correlation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STT </a:t>
            </a:r>
            <a:r>
              <a:rPr lang="de-DE" dirty="0" err="1"/>
              <a:t>and</a:t>
            </a:r>
            <a:r>
              <a:rPr lang="de-DE" dirty="0"/>
              <a:t> MVD </a:t>
            </a:r>
            <a:r>
              <a:rPr lang="de-DE" dirty="0" err="1"/>
              <a:t>tracklets</a:t>
            </a:r>
            <a:endParaRPr lang="de-DE" dirty="0"/>
          </a:p>
          <a:p>
            <a:pPr marL="457200" indent="-457200">
              <a:buFont typeface="+mj-lt"/>
              <a:buAutoNum type="arabicPeriod"/>
            </a:pPr>
            <a:endParaRPr lang="de-DE" dirty="0"/>
          </a:p>
          <a:p>
            <a:pPr marL="457200" indent="-457200">
              <a:buFont typeface="+mj-lt"/>
              <a:buAutoNum type="arabicPeriod"/>
            </a:pP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Extrapolation </a:t>
            </a:r>
            <a:r>
              <a:rPr lang="de-DE" dirty="0" err="1"/>
              <a:t>to</a:t>
            </a:r>
            <a:r>
              <a:rPr lang="de-DE" dirty="0"/>
              <a:t> GEM</a:t>
            </a:r>
          </a:p>
          <a:p>
            <a:pPr marL="457200" indent="-457200">
              <a:buFont typeface="+mj-lt"/>
              <a:buAutoNum type="arabicPeriod"/>
            </a:pPr>
            <a:endParaRPr lang="de-DE" dirty="0"/>
          </a:p>
          <a:p>
            <a:pPr marL="457200" indent="-457200">
              <a:buFont typeface="+mj-lt"/>
              <a:buAutoNum type="arabicPeriod"/>
            </a:pP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Kalman Filter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AA7314D-B201-844B-A24C-E6CD7DC931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86F2BBE-D6DE-D448-A777-382C81920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4112" y="1536613"/>
            <a:ext cx="1825158" cy="1824906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Tobias Stockmanns\Documents\Verwaltung\MVD_TDR\integration\pictures\cool_01.jpg">
            <a:extLst>
              <a:ext uri="{FF2B5EF4-FFF2-40B4-BE49-F238E27FC236}">
                <a16:creationId xmlns:a16="http://schemas.microsoft.com/office/drawing/2014/main" id="{503178E8-7843-7741-8906-5BAF7F960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9606" y="1512962"/>
            <a:ext cx="1810583" cy="1872208"/>
          </a:xfrm>
          <a:prstGeom prst="rect">
            <a:avLst/>
          </a:prstGeom>
          <a:noFill/>
          <a:ln w="28575" cmpd="sng">
            <a:solidFill>
              <a:srgbClr val="00009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7">
            <a:extLst>
              <a:ext uri="{FF2B5EF4-FFF2-40B4-BE49-F238E27FC236}">
                <a16:creationId xmlns:a16="http://schemas.microsoft.com/office/drawing/2014/main" id="{D1D38159-5652-0248-B34B-1D253430B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22116" y="1448780"/>
            <a:ext cx="705561" cy="36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dirty="0">
                <a:solidFill>
                  <a:srgbClr val="FF0000"/>
                </a:solidFill>
                <a:latin typeface="+mn-lt"/>
              </a:rPr>
              <a:t>MVD</a:t>
            </a: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3702FBA9-F3C3-D645-BF06-2A282F46F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7314" y="1563080"/>
            <a:ext cx="620683" cy="36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dirty="0">
                <a:solidFill>
                  <a:srgbClr val="FF0000"/>
                </a:solidFill>
                <a:latin typeface="+mn-lt"/>
              </a:rPr>
              <a:t>STT</a:t>
            </a:r>
          </a:p>
        </p:txBody>
      </p:sp>
      <p:pic>
        <p:nvPicPr>
          <p:cNvPr id="10" name="Immagine 6" descr="special2.gif">
            <a:extLst>
              <a:ext uri="{FF2B5EF4-FFF2-40B4-BE49-F238E27FC236}">
                <a16:creationId xmlns:a16="http://schemas.microsoft.com/office/drawing/2014/main" id="{710DF22F-B799-8542-A7FA-4B9AA04AE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9952" y="3670300"/>
            <a:ext cx="2006756" cy="1960562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Documents and Settings\lia\Desktop\viewer.png">
            <a:extLst>
              <a:ext uri="{FF2B5EF4-FFF2-40B4-BE49-F238E27FC236}">
                <a16:creationId xmlns:a16="http://schemas.microsoft.com/office/drawing/2014/main" id="{47B30A05-468E-6A43-AEC1-10D4D586A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" r="14000" b="13932"/>
          <a:stretch>
            <a:fillRect/>
          </a:stretch>
        </p:blipFill>
        <p:spPr bwMode="auto">
          <a:xfrm>
            <a:off x="3680024" y="4589947"/>
            <a:ext cx="2055391" cy="126876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cxnSp>
        <p:nvCxnSpPr>
          <p:cNvPr id="12" name="Straight Arrow Connector 15">
            <a:extLst>
              <a:ext uri="{FF2B5EF4-FFF2-40B4-BE49-F238E27FC236}">
                <a16:creationId xmlns:a16="http://schemas.microsoft.com/office/drawing/2014/main" id="{D45D94D7-265E-DF49-A77F-FD4DABA2A9DE}"/>
              </a:ext>
            </a:extLst>
          </p:cNvPr>
          <p:cNvCxnSpPr/>
          <p:nvPr/>
        </p:nvCxnSpPr>
        <p:spPr>
          <a:xfrm flipV="1">
            <a:off x="4223792" y="5022642"/>
            <a:ext cx="1511300" cy="287337"/>
          </a:xfrm>
          <a:prstGeom prst="straightConnector1">
            <a:avLst/>
          </a:prstGeom>
          <a:ln w="38100">
            <a:solidFill>
              <a:srgbClr val="FF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A08F94D-D444-A246-AFB3-77D38571398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Seite </a:t>
            </a:r>
            <a:fld id="{5212D7AF-2ACE-6149-9981-A482A1FF0073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9451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F438A5-210B-6949-B5F6-02E089C68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Forward Tracking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9773585C-A571-7943-9866-D5250D680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4898" y="2534593"/>
            <a:ext cx="3888432" cy="1711513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 err="1"/>
              <a:t>Cellular</a:t>
            </a:r>
            <a:r>
              <a:rPr lang="de-DE" sz="1600" dirty="0"/>
              <a:t> </a:t>
            </a:r>
            <a:r>
              <a:rPr lang="de-DE" sz="1600" dirty="0" err="1"/>
              <a:t>Automaton</a:t>
            </a:r>
            <a:endParaRPr lang="de-DE" sz="1600" dirty="0"/>
          </a:p>
          <a:p>
            <a:pPr marL="673100" lvl="1" indent="-457200">
              <a:buFont typeface="+mj-lt"/>
              <a:buAutoNum type="arabicPeriod"/>
            </a:pPr>
            <a:r>
              <a:rPr lang="de-DE" sz="1400" dirty="0" err="1"/>
              <a:t>Build</a:t>
            </a:r>
            <a:r>
              <a:rPr lang="de-DE" sz="1400" dirty="0"/>
              <a:t> </a:t>
            </a:r>
            <a:r>
              <a:rPr lang="de-DE" sz="1400" dirty="0" err="1"/>
              <a:t>short</a:t>
            </a:r>
            <a:r>
              <a:rPr lang="de-DE" sz="1400" dirty="0"/>
              <a:t> </a:t>
            </a:r>
            <a:r>
              <a:rPr lang="de-DE" sz="1400" dirty="0" err="1"/>
              <a:t>track</a:t>
            </a:r>
            <a:r>
              <a:rPr lang="de-DE" sz="1400" dirty="0"/>
              <a:t> </a:t>
            </a:r>
            <a:r>
              <a:rPr lang="de-DE" sz="1400" dirty="0" err="1"/>
              <a:t>segments</a:t>
            </a:r>
            <a:endParaRPr lang="de-DE" sz="1400" dirty="0"/>
          </a:p>
          <a:p>
            <a:pPr marL="673100" lvl="1" indent="-457200">
              <a:buFont typeface="+mj-lt"/>
              <a:buAutoNum type="arabicPeriod"/>
            </a:pPr>
            <a:r>
              <a:rPr lang="de-DE" sz="1400" dirty="0"/>
              <a:t>Connect </a:t>
            </a:r>
            <a:r>
              <a:rPr lang="de-DE" sz="1400" dirty="0" err="1"/>
              <a:t>according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track</a:t>
            </a:r>
            <a:r>
              <a:rPr lang="de-DE" sz="1400" dirty="0"/>
              <a:t> </a:t>
            </a:r>
            <a:r>
              <a:rPr lang="de-DE" sz="1400" dirty="0" err="1"/>
              <a:t>model</a:t>
            </a:r>
            <a:endParaRPr lang="de-DE" sz="1400" dirty="0"/>
          </a:p>
          <a:p>
            <a:pPr marL="673100" lvl="1" indent="-457200">
              <a:buFont typeface="+mj-lt"/>
              <a:buAutoNum type="arabicPeriod"/>
            </a:pPr>
            <a:r>
              <a:rPr lang="de-DE" sz="1400" dirty="0" err="1"/>
              <a:t>Collect</a:t>
            </a:r>
            <a:r>
              <a:rPr lang="de-DE" sz="1400" dirty="0"/>
              <a:t> </a:t>
            </a:r>
            <a:r>
              <a:rPr lang="de-DE" sz="1400" dirty="0" err="1"/>
              <a:t>segments</a:t>
            </a:r>
            <a:r>
              <a:rPr lang="de-DE" sz="1400" dirty="0"/>
              <a:t> </a:t>
            </a:r>
            <a:r>
              <a:rPr lang="de-DE" sz="1400" dirty="0" err="1"/>
              <a:t>into</a:t>
            </a:r>
            <a:r>
              <a:rPr lang="de-DE" sz="1400" dirty="0"/>
              <a:t> </a:t>
            </a:r>
            <a:r>
              <a:rPr lang="de-DE" sz="1400" dirty="0" err="1"/>
              <a:t>track</a:t>
            </a:r>
            <a:r>
              <a:rPr lang="de-DE" sz="1400" dirty="0"/>
              <a:t> </a:t>
            </a:r>
            <a:r>
              <a:rPr lang="de-DE" sz="1400" dirty="0" err="1"/>
              <a:t>candidates</a:t>
            </a:r>
            <a:endParaRPr lang="de-DE" sz="1400" dirty="0"/>
          </a:p>
          <a:p>
            <a:pPr marL="673100" lvl="1" indent="-457200">
              <a:buFont typeface="+mj-lt"/>
              <a:buAutoNum type="arabicPeriod"/>
            </a:pPr>
            <a:r>
              <a:rPr lang="de-DE" sz="1400" dirty="0"/>
              <a:t>Select </a:t>
            </a:r>
            <a:r>
              <a:rPr lang="de-DE" sz="1400" dirty="0" err="1"/>
              <a:t>best</a:t>
            </a:r>
            <a:r>
              <a:rPr lang="de-DE" sz="1400" dirty="0"/>
              <a:t> </a:t>
            </a:r>
            <a:r>
              <a:rPr lang="de-DE" sz="1400" dirty="0" err="1"/>
              <a:t>track</a:t>
            </a:r>
            <a:r>
              <a:rPr lang="de-DE" sz="1400" dirty="0"/>
              <a:t> </a:t>
            </a:r>
            <a:r>
              <a:rPr lang="de-DE" sz="1400" dirty="0" err="1"/>
              <a:t>candidates</a:t>
            </a:r>
            <a:endParaRPr lang="de-DE" sz="140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E7B16FB-9D24-8748-810C-A0566EA339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/>
              <a:t>Cellular</a:t>
            </a:r>
            <a:r>
              <a:rPr lang="de-DE" dirty="0"/>
              <a:t> </a:t>
            </a:r>
            <a:r>
              <a:rPr lang="de-DE" dirty="0" err="1"/>
              <a:t>Automaton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413EA4C-D943-2141-92C4-B706040E8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5788" y="1373995"/>
            <a:ext cx="3449092" cy="161753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21BE1AC-ADE4-F841-8BEB-A5400EFB8F8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2369" y="3449541"/>
            <a:ext cx="1439749" cy="210351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E8DA393-C139-0848-A462-BD382545A28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730" y="3449542"/>
            <a:ext cx="1438274" cy="209748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767CF03-D51C-7C4C-A5CA-72D86201593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92" y="1331056"/>
            <a:ext cx="3842136" cy="4794284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893E2964-6603-404B-82B9-1CB807D657C9}"/>
              </a:ext>
            </a:extLst>
          </p:cNvPr>
          <p:cNvSpPr txBox="1"/>
          <p:nvPr/>
        </p:nvSpPr>
        <p:spPr>
          <a:xfrm>
            <a:off x="3719736" y="5903741"/>
            <a:ext cx="3995837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/>
              <a:t>97 % </a:t>
            </a:r>
            <a:r>
              <a:rPr lang="de-DE" sz="2400" dirty="0" err="1"/>
              <a:t>track</a:t>
            </a:r>
            <a:r>
              <a:rPr lang="de-DE" sz="2400" dirty="0"/>
              <a:t> </a:t>
            </a:r>
            <a:r>
              <a:rPr lang="de-DE" sz="2400" dirty="0" err="1"/>
              <a:t>finding</a:t>
            </a:r>
            <a:r>
              <a:rPr lang="de-DE" sz="2400" dirty="0"/>
              <a:t> </a:t>
            </a:r>
            <a:r>
              <a:rPr lang="de-DE" sz="2400" dirty="0" err="1"/>
              <a:t>efficiency</a:t>
            </a:r>
            <a:endParaRPr lang="de-DE" sz="24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5A61D86-95CF-8446-8DB6-209F66029AD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Seite </a:t>
            </a:r>
            <a:fld id="{5212D7AF-2ACE-6149-9981-A482A1FF0073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48118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5"/>
          <p:cNvGrpSpPr>
            <a:grpSpLocks/>
          </p:cNvGrpSpPr>
          <p:nvPr/>
        </p:nvGrpSpPr>
        <p:grpSpPr bwMode="auto">
          <a:xfrm>
            <a:off x="2462213" y="3641729"/>
            <a:ext cx="7346950" cy="842963"/>
            <a:chOff x="591" y="2340"/>
            <a:chExt cx="4628" cy="531"/>
          </a:xfrm>
        </p:grpSpPr>
        <p:sp>
          <p:nvSpPr>
            <p:cNvPr id="14361" name="Text Box 9"/>
            <p:cNvSpPr txBox="1">
              <a:spLocks noChangeArrowheads="1"/>
            </p:cNvSpPr>
            <p:nvPr/>
          </p:nvSpPr>
          <p:spPr bwMode="auto">
            <a:xfrm>
              <a:off x="591" y="2469"/>
              <a:ext cx="1097" cy="291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400">
                  <a:latin typeface="+mn-lt"/>
                  <a:sym typeface="Symbol" charset="0"/>
                </a:rPr>
                <a:t>Prefit Track</a:t>
              </a:r>
            </a:p>
          </p:txBody>
        </p:sp>
        <p:sp>
          <p:nvSpPr>
            <p:cNvPr id="14362" name="Text Box 10"/>
            <p:cNvSpPr txBox="1">
              <a:spLocks noChangeArrowheads="1"/>
            </p:cNvSpPr>
            <p:nvPr/>
          </p:nvSpPr>
          <p:spPr bwMode="auto">
            <a:xfrm>
              <a:off x="2141" y="2406"/>
              <a:ext cx="1258" cy="465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400" dirty="0" err="1">
                  <a:latin typeface="+mn-lt"/>
                  <a:sym typeface="Symbol" charset="0"/>
                </a:rPr>
                <a:t>Kalman</a:t>
              </a:r>
              <a:r>
                <a:rPr lang="en-US" sz="2400" dirty="0">
                  <a:latin typeface="+mn-lt"/>
                  <a:sym typeface="Symbol" charset="0"/>
                </a:rPr>
                <a:t> Filter</a:t>
              </a:r>
            </a:p>
            <a:p>
              <a:pPr algn="ctr" eaLnBrk="1" hangingPunct="1"/>
              <a:r>
                <a:rPr lang="en-US" dirty="0">
                  <a:solidFill>
                    <a:srgbClr val="FF0000"/>
                  </a:solidFill>
                  <a:latin typeface="+mn-lt"/>
                  <a:sym typeface="Symbol" charset="0"/>
                </a:rPr>
                <a:t>(GENFIT)</a:t>
              </a:r>
            </a:p>
          </p:txBody>
        </p:sp>
        <p:sp>
          <p:nvSpPr>
            <p:cNvPr id="14363" name="AutoShape 12"/>
            <p:cNvSpPr>
              <a:spLocks noChangeArrowheads="1"/>
            </p:cNvSpPr>
            <p:nvPr/>
          </p:nvSpPr>
          <p:spPr bwMode="auto">
            <a:xfrm>
              <a:off x="1857" y="2386"/>
              <a:ext cx="160" cy="4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54 w 21600"/>
                <a:gd name="T13" fmla="*/ 5400 h 21600"/>
                <a:gd name="T14" fmla="*/ 18917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CCECFF"/>
            </a:solidFill>
            <a:ln w="19050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4364" name="Text Box 9"/>
            <p:cNvSpPr txBox="1">
              <a:spLocks noChangeArrowheads="1"/>
            </p:cNvSpPr>
            <p:nvPr/>
          </p:nvSpPr>
          <p:spPr bwMode="auto">
            <a:xfrm>
              <a:off x="3982" y="2432"/>
              <a:ext cx="1237" cy="291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400">
                  <a:latin typeface="+mn-lt"/>
                  <a:sym typeface="Symbol" charset="0"/>
                </a:rPr>
                <a:t>Detector Hits</a:t>
              </a:r>
            </a:p>
          </p:txBody>
        </p:sp>
        <p:sp>
          <p:nvSpPr>
            <p:cNvPr id="14365" name="AutoShape 12"/>
            <p:cNvSpPr>
              <a:spLocks noChangeArrowheads="1"/>
            </p:cNvSpPr>
            <p:nvPr/>
          </p:nvSpPr>
          <p:spPr bwMode="auto">
            <a:xfrm flipH="1">
              <a:off x="3560" y="2340"/>
              <a:ext cx="162" cy="4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33 w 21600"/>
                <a:gd name="T13" fmla="*/ 5400 h 21600"/>
                <a:gd name="T14" fmla="*/ 18933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CCECFF"/>
            </a:solidFill>
            <a:ln w="19050">
              <a:solidFill>
                <a:srgbClr val="000099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4821001" y="5218113"/>
            <a:ext cx="2191225" cy="738664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dirty="0">
                <a:latin typeface="+mn-lt"/>
                <a:sym typeface="Symbol" charset="0"/>
              </a:rPr>
              <a:t>Track Follower</a:t>
            </a:r>
          </a:p>
          <a:p>
            <a:pPr algn="ctr" eaLnBrk="1" hangingPunct="1"/>
            <a:r>
              <a:rPr lang="en-US" dirty="0">
                <a:solidFill>
                  <a:srgbClr val="FF0000"/>
                </a:solidFill>
                <a:latin typeface="+mn-lt"/>
                <a:sym typeface="Symbol" charset="0"/>
              </a:rPr>
              <a:t>(GEANE)</a:t>
            </a:r>
          </a:p>
        </p:txBody>
      </p:sp>
      <p:sp>
        <p:nvSpPr>
          <p:cNvPr id="10" name="AutoShape 15"/>
          <p:cNvSpPr>
            <a:spLocks noChangeArrowheads="1"/>
          </p:cNvSpPr>
          <p:nvPr/>
        </p:nvSpPr>
        <p:spPr bwMode="auto">
          <a:xfrm rot="-5400000">
            <a:off x="5678488" y="4492626"/>
            <a:ext cx="430213" cy="74771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00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2860639" y="6228533"/>
            <a:ext cx="68561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>
                <a:latin typeface="+mn-lt"/>
                <a:sym typeface="Symbol" charset="0"/>
              </a:rPr>
              <a:t>same geometry for simulation and track following</a:t>
            </a:r>
          </a:p>
        </p:txBody>
      </p: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2351089" y="4579940"/>
            <a:ext cx="2065337" cy="1392238"/>
            <a:chOff x="521" y="2931"/>
            <a:chExt cx="1301" cy="877"/>
          </a:xfrm>
        </p:grpSpPr>
        <p:pic>
          <p:nvPicPr>
            <p:cNvPr id="14359" name="Picture 2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2931"/>
              <a:ext cx="1225" cy="86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60" name="AutoShape 23"/>
            <p:cNvSpPr>
              <a:spLocks noChangeArrowheads="1"/>
            </p:cNvSpPr>
            <p:nvPr/>
          </p:nvSpPr>
          <p:spPr bwMode="auto">
            <a:xfrm>
              <a:off x="1661" y="3348"/>
              <a:ext cx="161" cy="46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78 h 21600"/>
                <a:gd name="T14" fmla="*/ 18891 w 21600"/>
                <a:gd name="T15" fmla="*/ 1622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>
                <a:latin typeface="+mn-lt"/>
              </a:endParaRPr>
            </a:p>
          </p:txBody>
        </p:sp>
      </p:grpSp>
      <p:grpSp>
        <p:nvGrpSpPr>
          <p:cNvPr id="5" name="Group 47"/>
          <p:cNvGrpSpPr>
            <a:grpSpLocks/>
          </p:cNvGrpSpPr>
          <p:nvPr/>
        </p:nvGrpSpPr>
        <p:grpSpPr bwMode="auto">
          <a:xfrm>
            <a:off x="7140576" y="4435475"/>
            <a:ext cx="3203575" cy="1557338"/>
            <a:chOff x="3538" y="2802"/>
            <a:chExt cx="2018" cy="981"/>
          </a:xfrm>
        </p:grpSpPr>
        <p:pic>
          <p:nvPicPr>
            <p:cNvPr id="16" name="Picture 42" descr="Picture 1"/>
            <p:cNvPicPr>
              <a:picLocks noChangeAspect="1" noChangeArrowheads="1"/>
            </p:cNvPicPr>
            <p:nvPr/>
          </p:nvPicPr>
          <p:blipFill>
            <a:blip r:embed="rId5" cstate="hqprint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7476">
              <a:off x="3809" y="2802"/>
              <a:ext cx="1747" cy="98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dist="12700" dir="8100000" algn="ctr" rotWithShape="0">
                <a:srgbClr val="FFFFFF">
                  <a:alpha val="75000"/>
                </a:srgbClr>
              </a:outerShdw>
            </a:effectLst>
          </p:spPr>
        </p:pic>
        <p:sp>
          <p:nvSpPr>
            <p:cNvPr id="14358" name="AutoShape 44"/>
            <p:cNvSpPr>
              <a:spLocks noChangeArrowheads="1"/>
            </p:cNvSpPr>
            <p:nvPr/>
          </p:nvSpPr>
          <p:spPr bwMode="auto">
            <a:xfrm rot="10800000">
              <a:off x="3538" y="3280"/>
              <a:ext cx="227" cy="46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30 w 21600"/>
                <a:gd name="T13" fmla="*/ 5378 h 21600"/>
                <a:gd name="T14" fmla="*/ 18936 w 21600"/>
                <a:gd name="T15" fmla="*/ 1622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>
                <a:latin typeface="+mn-lt"/>
              </a:endParaRPr>
            </a:p>
          </p:txBody>
        </p:sp>
      </p:grpSp>
      <p:pic>
        <p:nvPicPr>
          <p:cNvPr id="18" name="Picture 42" descr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592524">
            <a:off x="1778001" y="912814"/>
            <a:ext cx="3825875" cy="2149475"/>
          </a:xfrm>
          <a:prstGeom prst="rect">
            <a:avLst/>
          </a:prstGeom>
          <a:solidFill>
            <a:schemeClr val="bg1"/>
          </a:solidFill>
          <a:ln w="19050">
            <a:solidFill>
              <a:srgbClr val="000099"/>
            </a:solidFill>
            <a:miter lim="800000"/>
            <a:headEnd/>
            <a:tailEnd/>
          </a:ln>
          <a:effectLst>
            <a:outerShdw dist="12700" dir="8100000" algn="ctr" rotWithShape="0">
              <a:srgbClr val="FFFFFF">
                <a:alpha val="75000"/>
              </a:srgbClr>
            </a:outerShdw>
          </a:effectLst>
        </p:spPr>
      </p:pic>
      <p:sp>
        <p:nvSpPr>
          <p:cNvPr id="19" name="TextBox 30"/>
          <p:cNvSpPr>
            <a:spLocks noChangeArrowheads="1"/>
          </p:cNvSpPr>
          <p:nvPr/>
        </p:nvSpPr>
        <p:spPr bwMode="auto">
          <a:xfrm>
            <a:off x="6240463" y="981075"/>
            <a:ext cx="4184650" cy="1327150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000">
                <a:latin typeface="+mn-lt"/>
                <a:sym typeface="Symbol" charset="0"/>
              </a:rPr>
              <a:t>Energy loss</a:t>
            </a:r>
          </a:p>
          <a:p>
            <a:pPr algn="ctr">
              <a:lnSpc>
                <a:spcPct val="120000"/>
              </a:lnSpc>
            </a:pPr>
            <a:r>
              <a:rPr lang="it-IT" sz="2000">
                <a:latin typeface="+mn-lt"/>
                <a:sym typeface="Symbol" charset="0"/>
              </a:rPr>
              <a:t>Not homogeneous magnetic field</a:t>
            </a:r>
          </a:p>
          <a:p>
            <a:pPr algn="ctr">
              <a:lnSpc>
                <a:spcPct val="120000"/>
              </a:lnSpc>
            </a:pPr>
            <a:r>
              <a:rPr lang="it-IT" sz="2000">
                <a:latin typeface="+mn-lt"/>
                <a:sym typeface="Symbol" charset="0"/>
              </a:rPr>
              <a:t>Different detector hits</a:t>
            </a:r>
          </a:p>
        </p:txBody>
      </p:sp>
      <p:sp>
        <p:nvSpPr>
          <p:cNvPr id="20" name="TextBox 31"/>
          <p:cNvSpPr txBox="1">
            <a:spLocks noChangeArrowheads="1"/>
          </p:cNvSpPr>
          <p:nvPr/>
        </p:nvSpPr>
        <p:spPr bwMode="auto">
          <a:xfrm>
            <a:off x="6456363" y="2373313"/>
            <a:ext cx="354456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it-IT" sz="2000" dirty="0">
                <a:solidFill>
                  <a:srgbClr val="000000"/>
                </a:solidFill>
                <a:latin typeface="+mn-lt"/>
                <a:sym typeface="Symbol" charset="0"/>
              </a:rPr>
              <a:t> </a:t>
            </a:r>
            <a:r>
              <a:rPr lang="it-IT" sz="2000" dirty="0">
                <a:solidFill>
                  <a:srgbClr val="FF0000"/>
                </a:solidFill>
                <a:latin typeface="+mn-lt"/>
                <a:sym typeface="Symbol" charset="0"/>
              </a:rPr>
              <a:t>planar </a:t>
            </a:r>
            <a:r>
              <a:rPr lang="it-IT" sz="2000" dirty="0" err="1">
                <a:solidFill>
                  <a:srgbClr val="FF0000"/>
                </a:solidFill>
                <a:latin typeface="+mn-lt"/>
                <a:sym typeface="Symbol" charset="0"/>
              </a:rPr>
              <a:t>hits</a:t>
            </a:r>
            <a:r>
              <a:rPr lang="it-IT" sz="2000" dirty="0">
                <a:solidFill>
                  <a:srgbClr val="FF0000"/>
                </a:solidFill>
                <a:latin typeface="+mn-lt"/>
                <a:sym typeface="Symbol" charset="0"/>
              </a:rPr>
              <a:t> </a:t>
            </a:r>
            <a:r>
              <a:rPr lang="it-IT" sz="2000" dirty="0">
                <a:latin typeface="+mn-lt"/>
                <a:sym typeface="Symbol" charset="0"/>
              </a:rPr>
              <a:t>– MVD/GEM</a:t>
            </a:r>
          </a:p>
          <a:p>
            <a:pPr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it-IT" sz="2000" dirty="0">
                <a:latin typeface="+mn-lt"/>
                <a:sym typeface="Symbol" charset="0"/>
              </a:rPr>
              <a:t> </a:t>
            </a:r>
            <a:r>
              <a:rPr lang="it-IT" sz="2000" dirty="0">
                <a:solidFill>
                  <a:srgbClr val="FF0000"/>
                </a:solidFill>
                <a:latin typeface="+mn-lt"/>
                <a:sym typeface="Symbol" charset="0"/>
              </a:rPr>
              <a:t>tube + </a:t>
            </a:r>
            <a:r>
              <a:rPr lang="it-IT" sz="2000" dirty="0" err="1">
                <a:solidFill>
                  <a:srgbClr val="FF0000"/>
                </a:solidFill>
                <a:latin typeface="+mn-lt"/>
                <a:sym typeface="Symbol" charset="0"/>
              </a:rPr>
              <a:t>drift</a:t>
            </a:r>
            <a:r>
              <a:rPr lang="it-IT" sz="2000" dirty="0">
                <a:solidFill>
                  <a:srgbClr val="FF0000"/>
                </a:solidFill>
                <a:latin typeface="+mn-lt"/>
                <a:sym typeface="Symbol" charset="0"/>
              </a:rPr>
              <a:t> time </a:t>
            </a:r>
            <a:r>
              <a:rPr lang="it-IT" sz="2000" dirty="0">
                <a:latin typeface="+mn-lt"/>
                <a:sym typeface="Symbol" charset="0"/>
              </a:rPr>
              <a:t>– STT/FTS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432176" y="476251"/>
            <a:ext cx="2303463" cy="288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2135189" y="2997200"/>
            <a:ext cx="3240086" cy="576137"/>
            <a:chOff x="611561" y="2996951"/>
            <a:chExt cx="3240359" cy="575939"/>
          </a:xfrm>
        </p:grpSpPr>
        <p:sp>
          <p:nvSpPr>
            <p:cNvPr id="30" name="Left Brace 29"/>
            <p:cNvSpPr/>
            <p:nvPr/>
          </p:nvSpPr>
          <p:spPr>
            <a:xfrm rot="16200000">
              <a:off x="1260170" y="2348342"/>
              <a:ext cx="287239" cy="1584458"/>
            </a:xfrm>
            <a:prstGeom prst="leftBrac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1" name="Left Brace 30"/>
            <p:cNvSpPr/>
            <p:nvPr/>
          </p:nvSpPr>
          <p:spPr>
            <a:xfrm rot="16200000">
              <a:off x="2915278" y="2349136"/>
              <a:ext cx="288826" cy="1584458"/>
            </a:xfrm>
            <a:prstGeom prst="leftBrac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4355" name="TextBox 31"/>
            <p:cNvSpPr txBox="1">
              <a:spLocks noChangeArrowheads="1"/>
            </p:cNvSpPr>
            <p:nvPr/>
          </p:nvSpPr>
          <p:spPr bwMode="auto">
            <a:xfrm>
              <a:off x="971600" y="3203684"/>
              <a:ext cx="774887" cy="369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>
                  <a:solidFill>
                    <a:srgbClr val="0000FF"/>
                  </a:solidFill>
                  <a:latin typeface="+mn-lt"/>
                </a:rPr>
                <a:t>barrel</a:t>
              </a:r>
            </a:p>
          </p:txBody>
        </p:sp>
        <p:sp>
          <p:nvSpPr>
            <p:cNvPr id="14356" name="TextBox 32"/>
            <p:cNvSpPr txBox="1">
              <a:spLocks noChangeArrowheads="1"/>
            </p:cNvSpPr>
            <p:nvPr/>
          </p:nvSpPr>
          <p:spPr bwMode="auto">
            <a:xfrm>
              <a:off x="2555776" y="3203685"/>
              <a:ext cx="954450" cy="369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>
                  <a:solidFill>
                    <a:srgbClr val="0000FF"/>
                  </a:solidFill>
                  <a:latin typeface="+mn-lt"/>
                </a:rPr>
                <a:t>forward</a:t>
              </a:r>
            </a:p>
          </p:txBody>
        </p:sp>
      </p:grp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Tracking: Global Fit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FFE89A6-3DE9-AB4E-B414-529C170960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Seite </a:t>
            </a:r>
            <a:fld id="{745727C4-F52D-A540-A700-F0AA154F88B3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7470169"/>
      </p:ext>
    </p:extLst>
  </p:cSld>
  <p:clrMapOvr>
    <a:masterClrMapping/>
  </p:clrMapOvr>
  <p:transition advTm="68953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- offline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371475" y="1196752"/>
            <a:ext cx="11449050" cy="4213225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/>
              <a:t>Track finding and fitting working in Central and Forward Spectrometer</a:t>
            </a:r>
          </a:p>
          <a:p>
            <a:pPr>
              <a:buFont typeface="Arial"/>
              <a:buChar char="•"/>
            </a:pPr>
            <a:r>
              <a:rPr lang="en-US" dirty="0" err="1"/>
              <a:t>Kalman</a:t>
            </a:r>
            <a:r>
              <a:rPr lang="en-US" dirty="0"/>
              <a:t> filter used as second stage developed by TUM (</a:t>
            </a:r>
            <a:r>
              <a:rPr lang="en-US" dirty="0" err="1"/>
              <a:t>GenFit</a:t>
            </a:r>
            <a:r>
              <a:rPr lang="en-US" dirty="0"/>
              <a:t> 1 + 2)</a:t>
            </a:r>
          </a:p>
          <a:p>
            <a:pPr>
              <a:buFont typeface="Arial"/>
              <a:buChar char="•"/>
            </a:pPr>
            <a:r>
              <a:rPr lang="en-US" dirty="0"/>
              <a:t>Efficiency above 90 % (for beam above 3 </a:t>
            </a:r>
            <a:r>
              <a:rPr lang="en-US" dirty="0" err="1"/>
              <a:t>GeV</a:t>
            </a:r>
            <a:r>
              <a:rPr lang="en-US" dirty="0"/>
              <a:t>/c)</a:t>
            </a:r>
          </a:p>
          <a:p>
            <a:pPr>
              <a:buFont typeface="Arial"/>
              <a:buChar char="•"/>
            </a:pPr>
            <a:r>
              <a:rPr lang="en-US" dirty="0"/>
              <a:t>Momentum resolution between 1% and 5% depending on momentum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3476" y="3356992"/>
            <a:ext cx="2862263" cy="277971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826" y="3356992"/>
            <a:ext cx="2881313" cy="27987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7940676" y="3995166"/>
            <a:ext cx="2797175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it-IT" sz="1800">
                <a:solidFill>
                  <a:srgbClr val="0000FF"/>
                </a:solidFill>
              </a:rPr>
              <a:t>For p(pbar) &lt; 3 GeV/c</a:t>
            </a:r>
          </a:p>
          <a:p>
            <a:pPr algn="ctr" eaLnBrk="1" hangingPunct="1">
              <a:lnSpc>
                <a:spcPct val="120000"/>
              </a:lnSpc>
            </a:pPr>
            <a:r>
              <a:rPr lang="it-IT" sz="1800">
                <a:solidFill>
                  <a:srgbClr val="0000FF"/>
                </a:solidFill>
              </a:rPr>
              <a:t>B = 1T </a:t>
            </a:r>
          </a:p>
          <a:p>
            <a:pPr algn="ctr" eaLnBrk="1" hangingPunct="1">
              <a:lnSpc>
                <a:spcPct val="120000"/>
              </a:lnSpc>
            </a:pPr>
            <a:r>
              <a:rPr lang="it-IT" sz="1800">
                <a:solidFill>
                  <a:srgbClr val="FF0000"/>
                </a:solidFill>
              </a:rPr>
              <a:t>p resolution doubles</a:t>
            </a:r>
          </a:p>
          <a:p>
            <a:pPr algn="ctr" eaLnBrk="1" hangingPunct="1">
              <a:lnSpc>
                <a:spcPct val="120000"/>
              </a:lnSpc>
            </a:pPr>
            <a:r>
              <a:rPr lang="it-IT" sz="1800">
                <a:solidFill>
                  <a:srgbClr val="FF0000"/>
                </a:solidFill>
              </a:rPr>
              <a:t>low p efficiency increases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FC7494B-E3A6-684C-BFA9-BC01D6103F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Seite </a:t>
            </a:r>
            <a:fld id="{745727C4-F52D-A540-A700-F0AA154F88B3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6644379-ACB8-AB42-B3D1-A2C94D71E773}"/>
              </a:ext>
            </a:extLst>
          </p:cNvPr>
          <p:cNvSpPr txBox="1"/>
          <p:nvPr/>
        </p:nvSpPr>
        <p:spPr>
          <a:xfrm>
            <a:off x="7974162" y="6028576"/>
            <a:ext cx="1743682" cy="706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400" dirty="0" err="1"/>
              <a:t>For</a:t>
            </a:r>
            <a:r>
              <a:rPr lang="de-DE" sz="1400" dirty="0"/>
              <a:t> online </a:t>
            </a:r>
            <a:r>
              <a:rPr lang="de-DE" sz="1400" dirty="0" err="1"/>
              <a:t>tracking</a:t>
            </a:r>
            <a:endParaRPr lang="de-DE" sz="1400" dirty="0"/>
          </a:p>
          <a:p>
            <a:pPr algn="l">
              <a:lnSpc>
                <a:spcPct val="95000"/>
              </a:lnSpc>
            </a:pPr>
            <a:r>
              <a:rPr lang="de-DE" sz="1400" dirty="0" err="1"/>
              <a:t>see</a:t>
            </a:r>
            <a:r>
              <a:rPr lang="de-DE" sz="1400" dirty="0"/>
              <a:t>: T. Stockmanns</a:t>
            </a:r>
            <a:br>
              <a:rPr lang="de-DE" sz="1400" dirty="0"/>
            </a:br>
            <a:r>
              <a:rPr lang="de-DE" sz="1400" dirty="0" err="1"/>
              <a:t>Saturday</a:t>
            </a:r>
            <a:r>
              <a:rPr lang="de-DE" sz="1400" dirty="0"/>
              <a:t> 11:30</a:t>
            </a:r>
          </a:p>
        </p:txBody>
      </p:sp>
    </p:spTree>
    <p:extLst>
      <p:ext uri="{BB962C8B-B14F-4D97-AF65-F5344CB8AC3E}">
        <p14:creationId xmlns:p14="http://schemas.microsoft.com/office/powerpoint/2010/main" val="250986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565157D1-0B0A-834E-A85E-CDEBF52851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38111F4-652B-5645-BC70-7D8997FC44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6896F13E-8805-0541-8F1E-A3BCAB9ABB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B474EF2-05BB-FA4F-9A32-9CAE52748B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Identification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D06E0F3-C37E-494D-8AAE-98B307DC5B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18944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DA814EC-77B5-544A-93C6-B657CABC1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Seite</a:t>
            </a:r>
            <a:r>
              <a:rPr lang="en-US" dirty="0"/>
              <a:t> </a:t>
            </a:r>
            <a:fld id="{745727C4-F52D-A540-A700-F0AA154F88B3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 description</a:t>
            </a:r>
          </a:p>
        </p:txBody>
      </p:sp>
      <p:pic>
        <p:nvPicPr>
          <p:cNvPr id="6146" name="Picture 2" descr="https://panda.gsi.de/system/files/user_uploads/u.kurilla/material/PANDA_full-set-up_20170322165553.png">
            <a:extLst>
              <a:ext uri="{FF2B5EF4-FFF2-40B4-BE49-F238E27FC236}">
                <a16:creationId xmlns:a16="http://schemas.microsoft.com/office/drawing/2014/main" id="{F2F48EA7-B002-A248-870F-68AD7283E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7568" y="980728"/>
            <a:ext cx="8784976" cy="516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86693CE-7E32-AE44-93EE-909E417BDEB0}"/>
              </a:ext>
            </a:extLst>
          </p:cNvPr>
          <p:cNvSpPr txBox="1"/>
          <p:nvPr/>
        </p:nvSpPr>
        <p:spPr>
          <a:xfrm>
            <a:off x="356267" y="4509120"/>
            <a:ext cx="869149" cy="73558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2400" dirty="0"/>
              <a:t>MVD</a:t>
            </a:r>
            <a:br>
              <a:rPr lang="de-DE" sz="2400" dirty="0"/>
            </a:br>
            <a:r>
              <a:rPr lang="de-DE" sz="2000" dirty="0" err="1">
                <a:solidFill>
                  <a:srgbClr val="00B050"/>
                </a:solidFill>
              </a:rPr>
              <a:t>dE</a:t>
            </a:r>
            <a:r>
              <a:rPr lang="de-DE" sz="2000" dirty="0">
                <a:solidFill>
                  <a:srgbClr val="00B050"/>
                </a:solidFill>
              </a:rPr>
              <a:t>/dx</a:t>
            </a:r>
            <a:endParaRPr lang="de-DE" sz="2400" dirty="0">
              <a:solidFill>
                <a:srgbClr val="00B050"/>
              </a:solidFill>
            </a:endParaRP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5957B30E-29F9-EF44-BD31-C9FDE07EAE48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1225416" y="4005064"/>
            <a:ext cx="3070384" cy="871849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CCDEA99C-4DA5-0148-AF61-750B468EA410}"/>
              </a:ext>
            </a:extLst>
          </p:cNvPr>
          <p:cNvSpPr txBox="1"/>
          <p:nvPr/>
        </p:nvSpPr>
        <p:spPr>
          <a:xfrm>
            <a:off x="349102" y="3451442"/>
            <a:ext cx="869149" cy="73558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2400" dirty="0"/>
              <a:t>STT</a:t>
            </a:r>
            <a:br>
              <a:rPr lang="de-DE" sz="2400" dirty="0"/>
            </a:br>
            <a:r>
              <a:rPr lang="de-DE" sz="2000" dirty="0" err="1">
                <a:solidFill>
                  <a:srgbClr val="00B050"/>
                </a:solidFill>
              </a:rPr>
              <a:t>dE</a:t>
            </a:r>
            <a:r>
              <a:rPr lang="de-DE" sz="2000" dirty="0">
                <a:solidFill>
                  <a:srgbClr val="00B050"/>
                </a:solidFill>
              </a:rPr>
              <a:t>/dx</a:t>
            </a:r>
            <a:endParaRPr lang="de-DE" sz="2400" dirty="0">
              <a:solidFill>
                <a:srgbClr val="00B050"/>
              </a:solidFill>
            </a:endParaRP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4B7D6B87-7DB4-544A-8E05-D7CAB3F796F4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1218251" y="3803577"/>
            <a:ext cx="3077549" cy="15658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E4F6EE98-0BA0-304E-832B-48F51A091FB0}"/>
              </a:ext>
            </a:extLst>
          </p:cNvPr>
          <p:cNvSpPr txBox="1"/>
          <p:nvPr/>
        </p:nvSpPr>
        <p:spPr>
          <a:xfrm>
            <a:off x="299765" y="1661629"/>
            <a:ext cx="1851302" cy="73558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2400" dirty="0"/>
              <a:t>DIRC</a:t>
            </a:r>
            <a:br>
              <a:rPr lang="de-DE" sz="2400" dirty="0"/>
            </a:br>
            <a:r>
              <a:rPr lang="de-DE" sz="2000" dirty="0">
                <a:solidFill>
                  <a:srgbClr val="0070C0"/>
                </a:solidFill>
              </a:rPr>
              <a:t>Cherenkov</a:t>
            </a:r>
            <a:endParaRPr lang="de-DE" sz="2400" dirty="0">
              <a:solidFill>
                <a:srgbClr val="0070C0"/>
              </a:solidFill>
            </a:endParaRP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AE77C9D8-30E5-234F-9808-7C840C4B04CC}"/>
              </a:ext>
            </a:extLst>
          </p:cNvPr>
          <p:cNvCxnSpPr>
            <a:cxnSpLocks/>
          </p:cNvCxnSpPr>
          <p:nvPr/>
        </p:nvCxnSpPr>
        <p:spPr>
          <a:xfrm>
            <a:off x="2151067" y="2009569"/>
            <a:ext cx="2144733" cy="1675428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539E6723-D2CA-E94A-95A7-1CA2564AAFAC}"/>
              </a:ext>
            </a:extLst>
          </p:cNvPr>
          <p:cNvSpPr txBox="1"/>
          <p:nvPr/>
        </p:nvSpPr>
        <p:spPr>
          <a:xfrm>
            <a:off x="331930" y="2604675"/>
            <a:ext cx="926664" cy="73558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2400" dirty="0" err="1"/>
              <a:t>SciTil</a:t>
            </a:r>
            <a:br>
              <a:rPr lang="de-DE" sz="2400" dirty="0"/>
            </a:br>
            <a:r>
              <a:rPr lang="de-DE" sz="2000" dirty="0">
                <a:solidFill>
                  <a:srgbClr val="FF0000"/>
                </a:solidFill>
              </a:rPr>
              <a:t>TOF</a:t>
            </a:r>
            <a:endParaRPr lang="de-DE" sz="2400" dirty="0">
              <a:solidFill>
                <a:srgbClr val="FF0000"/>
              </a:solidFill>
            </a:endParaRPr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8D507405-6CCC-C546-AF6C-159D6B58620A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1258594" y="2972468"/>
            <a:ext cx="2616863" cy="7323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568027BC-5E07-E14C-AE97-4E7038C91B93}"/>
              </a:ext>
            </a:extLst>
          </p:cNvPr>
          <p:cNvSpPr txBox="1"/>
          <p:nvPr/>
        </p:nvSpPr>
        <p:spPr>
          <a:xfrm>
            <a:off x="5392664" y="1081595"/>
            <a:ext cx="1797288" cy="73558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2400" dirty="0"/>
              <a:t>EMC</a:t>
            </a:r>
            <a:br>
              <a:rPr lang="de-DE" sz="2400" dirty="0"/>
            </a:br>
            <a:r>
              <a:rPr lang="de-DE" sz="2000" dirty="0" err="1">
                <a:solidFill>
                  <a:srgbClr val="7030A0"/>
                </a:solidFill>
              </a:rPr>
              <a:t>ShowerShape</a:t>
            </a:r>
            <a:endParaRPr lang="de-DE" sz="2400" dirty="0">
              <a:solidFill>
                <a:srgbClr val="7030A0"/>
              </a:solidFill>
            </a:endParaRPr>
          </a:p>
        </p:txBody>
      </p: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46D7436F-0375-5F4E-B539-B511D3656514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4655842" y="1817181"/>
            <a:ext cx="1635466" cy="1746308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08007FB4-CDD2-3A4C-AD3B-7096DA268304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5684338" y="1817181"/>
            <a:ext cx="606970" cy="1746308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1A464927-49E8-F34B-8657-9FCDA03EEED8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3987160" y="1817181"/>
            <a:ext cx="2304148" cy="1867816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A40D7FCA-E87C-9348-A08B-681A48898185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2151067" y="2029422"/>
            <a:ext cx="3368869" cy="165557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40">
            <a:extLst>
              <a:ext uri="{FF2B5EF4-FFF2-40B4-BE49-F238E27FC236}">
                <a16:creationId xmlns:a16="http://schemas.microsoft.com/office/drawing/2014/main" id="{85592596-2F22-C54F-8F7E-AD665C15D6EF}"/>
              </a:ext>
            </a:extLst>
          </p:cNvPr>
          <p:cNvSpPr txBox="1"/>
          <p:nvPr/>
        </p:nvSpPr>
        <p:spPr>
          <a:xfrm>
            <a:off x="5706042" y="5663996"/>
            <a:ext cx="1247379" cy="102797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2400" dirty="0" err="1"/>
              <a:t>Muon</a:t>
            </a:r>
            <a:br>
              <a:rPr lang="de-DE" sz="2400" dirty="0"/>
            </a:b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#</a:t>
            </a:r>
            <a:r>
              <a:rPr lang="de-DE" sz="2000" dirty="0" err="1">
                <a:solidFill>
                  <a:schemeClr val="accent6">
                    <a:lumMod val="75000"/>
                  </a:schemeClr>
                </a:solidFill>
              </a:rPr>
              <a:t>layers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, #</a:t>
            </a:r>
            <a:r>
              <a:rPr lang="de-DE" sz="2000" dirty="0" err="1">
                <a:solidFill>
                  <a:schemeClr val="accent6">
                    <a:lumMod val="75000"/>
                  </a:schemeClr>
                </a:solidFill>
              </a:rPr>
              <a:t>hits</a:t>
            </a:r>
            <a:endParaRPr lang="de-DE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21B36EFD-7F1E-5E4C-94ED-5126B552291A}"/>
              </a:ext>
            </a:extLst>
          </p:cNvPr>
          <p:cNvCxnSpPr>
            <a:cxnSpLocks/>
          </p:cNvCxnSpPr>
          <p:nvPr/>
        </p:nvCxnSpPr>
        <p:spPr>
          <a:xfrm flipH="1" flipV="1">
            <a:off x="5087889" y="4876914"/>
            <a:ext cx="1241843" cy="7870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933AC943-182C-E940-976E-03014354C094}"/>
              </a:ext>
            </a:extLst>
          </p:cNvPr>
          <p:cNvCxnSpPr>
            <a:cxnSpLocks/>
            <a:stCxn id="41" idx="0"/>
          </p:cNvCxnSpPr>
          <p:nvPr/>
        </p:nvCxnSpPr>
        <p:spPr>
          <a:xfrm flipV="1">
            <a:off x="6329732" y="4509122"/>
            <a:ext cx="3576017" cy="11548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mit Pfeil 48">
            <a:extLst>
              <a:ext uri="{FF2B5EF4-FFF2-40B4-BE49-F238E27FC236}">
                <a16:creationId xmlns:a16="http://schemas.microsoft.com/office/drawing/2014/main" id="{47E594EB-66B5-BF47-B3F0-FC6ADB46DC50}"/>
              </a:ext>
            </a:extLst>
          </p:cNvPr>
          <p:cNvCxnSpPr>
            <a:cxnSpLocks/>
            <a:stCxn id="41" idx="0"/>
          </p:cNvCxnSpPr>
          <p:nvPr/>
        </p:nvCxnSpPr>
        <p:spPr>
          <a:xfrm flipH="1" flipV="1">
            <a:off x="5873302" y="4509122"/>
            <a:ext cx="456430" cy="11548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feld 51">
            <a:extLst>
              <a:ext uri="{FF2B5EF4-FFF2-40B4-BE49-F238E27FC236}">
                <a16:creationId xmlns:a16="http://schemas.microsoft.com/office/drawing/2014/main" id="{E4DBA643-C490-6B46-B414-1B8836684C23}"/>
              </a:ext>
            </a:extLst>
          </p:cNvPr>
          <p:cNvSpPr txBox="1"/>
          <p:nvPr/>
        </p:nvSpPr>
        <p:spPr>
          <a:xfrm>
            <a:off x="8922405" y="1099473"/>
            <a:ext cx="1851302" cy="73558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2400" dirty="0"/>
              <a:t>RICH</a:t>
            </a:r>
            <a:br>
              <a:rPr lang="de-DE" sz="2400" dirty="0"/>
            </a:br>
            <a:r>
              <a:rPr lang="de-DE" sz="2000" dirty="0">
                <a:solidFill>
                  <a:srgbClr val="0070C0"/>
                </a:solidFill>
              </a:rPr>
              <a:t>Cherenkov</a:t>
            </a:r>
            <a:endParaRPr lang="de-DE" sz="2400" dirty="0">
              <a:solidFill>
                <a:srgbClr val="0070C0"/>
              </a:solidFill>
            </a:endParaRPr>
          </a:p>
        </p:txBody>
      </p:sp>
      <p:cxnSp>
        <p:nvCxnSpPr>
          <p:cNvPr id="53" name="Gerade Verbindung mit Pfeil 52">
            <a:extLst>
              <a:ext uri="{FF2B5EF4-FFF2-40B4-BE49-F238E27FC236}">
                <a16:creationId xmlns:a16="http://schemas.microsoft.com/office/drawing/2014/main" id="{B38D372C-4CEA-6C47-92C2-D2522864180C}"/>
              </a:ext>
            </a:extLst>
          </p:cNvPr>
          <p:cNvCxnSpPr>
            <a:cxnSpLocks/>
            <a:stCxn id="52" idx="2"/>
          </p:cNvCxnSpPr>
          <p:nvPr/>
        </p:nvCxnSpPr>
        <p:spPr>
          <a:xfrm flipH="1">
            <a:off x="8796450" y="1835059"/>
            <a:ext cx="1051606" cy="1849938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mit Pfeil 57">
            <a:extLst>
              <a:ext uri="{FF2B5EF4-FFF2-40B4-BE49-F238E27FC236}">
                <a16:creationId xmlns:a16="http://schemas.microsoft.com/office/drawing/2014/main" id="{277C35CE-4B85-4B4F-AD22-B9E339E1B7F9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6291308" y="1817181"/>
            <a:ext cx="2412260" cy="1191916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feld 60">
            <a:extLst>
              <a:ext uri="{FF2B5EF4-FFF2-40B4-BE49-F238E27FC236}">
                <a16:creationId xmlns:a16="http://schemas.microsoft.com/office/drawing/2014/main" id="{083B0F60-C4B0-1D49-A288-1C265F1343FF}"/>
              </a:ext>
            </a:extLst>
          </p:cNvPr>
          <p:cNvSpPr txBox="1"/>
          <p:nvPr/>
        </p:nvSpPr>
        <p:spPr>
          <a:xfrm>
            <a:off x="7599100" y="1076338"/>
            <a:ext cx="1104468" cy="73558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2400" dirty="0"/>
              <a:t>FTOF</a:t>
            </a:r>
            <a:br>
              <a:rPr lang="de-DE" sz="2400" dirty="0"/>
            </a:br>
            <a:r>
              <a:rPr lang="de-DE" sz="2000" dirty="0">
                <a:solidFill>
                  <a:srgbClr val="FF0000"/>
                </a:solidFill>
              </a:rPr>
              <a:t>TOF</a:t>
            </a:r>
            <a:endParaRPr lang="de-DE" sz="2400" dirty="0">
              <a:solidFill>
                <a:srgbClr val="FF0000"/>
              </a:solidFill>
            </a:endParaRPr>
          </a:p>
        </p:txBody>
      </p:sp>
      <p:cxnSp>
        <p:nvCxnSpPr>
          <p:cNvPr id="62" name="Gerade Verbindung mit Pfeil 61">
            <a:extLst>
              <a:ext uri="{FF2B5EF4-FFF2-40B4-BE49-F238E27FC236}">
                <a16:creationId xmlns:a16="http://schemas.microsoft.com/office/drawing/2014/main" id="{3ED2D105-53F1-8B40-85A4-13286B68DBFE}"/>
              </a:ext>
            </a:extLst>
          </p:cNvPr>
          <p:cNvCxnSpPr>
            <a:cxnSpLocks/>
            <a:stCxn id="61" idx="2"/>
          </p:cNvCxnSpPr>
          <p:nvPr/>
        </p:nvCxnSpPr>
        <p:spPr>
          <a:xfrm flipH="1">
            <a:off x="7796922" y="1811924"/>
            <a:ext cx="354412" cy="18730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9359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AC9EF5A-8EC4-AC42-91CC-C8A9C18EB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Processing Stages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38F1073-438E-7443-83ED-ED3092EE24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E080DB6-3D44-E44D-B448-F272FEA8171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Seite </a:t>
            </a:r>
            <a:fld id="{5212D7AF-2ACE-6149-9981-A482A1FF0073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25D61F8-D137-AB49-8C1B-7CD5D2BD4A44}"/>
              </a:ext>
            </a:extLst>
          </p:cNvPr>
          <p:cNvSpPr/>
          <p:nvPr/>
        </p:nvSpPr>
        <p:spPr>
          <a:xfrm>
            <a:off x="1415480" y="3717032"/>
            <a:ext cx="1152128" cy="6127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/>
              <a:t>Sim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DFEA7B1-2062-8243-BD20-4AA85530E709}"/>
              </a:ext>
            </a:extLst>
          </p:cNvPr>
          <p:cNvSpPr/>
          <p:nvPr/>
        </p:nvSpPr>
        <p:spPr>
          <a:xfrm>
            <a:off x="2855640" y="3717032"/>
            <a:ext cx="1152128" cy="6127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 err="1"/>
              <a:t>Digi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BB67315-39E8-D04C-80AD-59433B0AC9AE}"/>
              </a:ext>
            </a:extLst>
          </p:cNvPr>
          <p:cNvSpPr/>
          <p:nvPr/>
        </p:nvSpPr>
        <p:spPr>
          <a:xfrm>
            <a:off x="4371401" y="3722156"/>
            <a:ext cx="1152128" cy="6127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 err="1"/>
              <a:t>Local</a:t>
            </a:r>
            <a:br>
              <a:rPr lang="de-DE" dirty="0"/>
            </a:br>
            <a:r>
              <a:rPr lang="de-DE" dirty="0" err="1"/>
              <a:t>Reco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249F693-F1EF-4E40-A051-7F23ACFC263C}"/>
              </a:ext>
            </a:extLst>
          </p:cNvPr>
          <p:cNvSpPr/>
          <p:nvPr/>
        </p:nvSpPr>
        <p:spPr>
          <a:xfrm>
            <a:off x="5951984" y="3717032"/>
            <a:ext cx="1152128" cy="6127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/>
              <a:t>Global</a:t>
            </a:r>
            <a:br>
              <a:rPr lang="de-DE" dirty="0"/>
            </a:br>
            <a:r>
              <a:rPr lang="de-DE" dirty="0" err="1"/>
              <a:t>Reco</a:t>
            </a:r>
            <a:endParaRPr lang="de-DE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1A7F4CA-F59A-974F-A0A3-9DB945A57939}"/>
              </a:ext>
            </a:extLst>
          </p:cNvPr>
          <p:cNvSpPr/>
          <p:nvPr/>
        </p:nvSpPr>
        <p:spPr>
          <a:xfrm>
            <a:off x="7464152" y="3717032"/>
            <a:ext cx="1152128" cy="6127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/>
              <a:t>Event Building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767F61BE-EB22-7E49-BC04-08CC58B652DF}"/>
              </a:ext>
            </a:extLst>
          </p:cNvPr>
          <p:cNvSpPr/>
          <p:nvPr/>
        </p:nvSpPr>
        <p:spPr>
          <a:xfrm>
            <a:off x="8976320" y="3717032"/>
            <a:ext cx="1152128" cy="6127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/>
              <a:t>Analysis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40B5B19F-D2A5-144B-B0AD-60F82C24FD18}"/>
              </a:ext>
            </a:extLst>
          </p:cNvPr>
          <p:cNvSpPr/>
          <p:nvPr/>
        </p:nvSpPr>
        <p:spPr>
          <a:xfrm>
            <a:off x="10488488" y="3717032"/>
            <a:ext cx="1152128" cy="6127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/>
              <a:t>Paper</a:t>
            </a: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EFDBACD6-87B7-2E49-97E0-1ABA77DB5A32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>
            <a:off x="2567608" y="4023417"/>
            <a:ext cx="288032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049AAFFC-7763-D548-AB19-C10C395249F8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4007768" y="4023417"/>
            <a:ext cx="363633" cy="512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8468F501-61FF-454B-9005-0B609EA5F1C8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 flipV="1">
            <a:off x="5523529" y="4023417"/>
            <a:ext cx="428455" cy="512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619F9227-479D-D743-B6A7-D17A805927C7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>
          <a:xfrm>
            <a:off x="7104112" y="4023417"/>
            <a:ext cx="360040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6A4B4B32-361F-D34E-8FFA-E56D4B9DA219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>
          <a:xfrm>
            <a:off x="8616280" y="4023417"/>
            <a:ext cx="360040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D3419310-4C85-BD43-A556-AE7A5344C91D}"/>
              </a:ext>
            </a:extLst>
          </p:cNvPr>
          <p:cNvCxnSpPr>
            <a:cxnSpLocks/>
            <a:stCxn id="17" idx="3"/>
            <a:endCxn id="19" idx="1"/>
          </p:cNvCxnSpPr>
          <p:nvPr/>
        </p:nvCxnSpPr>
        <p:spPr>
          <a:xfrm>
            <a:off x="10128448" y="4023417"/>
            <a:ext cx="360040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feld 57">
            <a:extLst>
              <a:ext uri="{FF2B5EF4-FFF2-40B4-BE49-F238E27FC236}">
                <a16:creationId xmlns:a16="http://schemas.microsoft.com/office/drawing/2014/main" id="{CA47706D-0855-AD46-B1F7-2715649E34DE}"/>
              </a:ext>
            </a:extLst>
          </p:cNvPr>
          <p:cNvSpPr txBox="1"/>
          <p:nvPr/>
        </p:nvSpPr>
        <p:spPr>
          <a:xfrm>
            <a:off x="364412" y="3801817"/>
            <a:ext cx="663964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err="1"/>
              <a:t>sim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8599388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7680326" y="1484785"/>
            <a:ext cx="2879725" cy="2160587"/>
            <a:chOff x="6156325" y="2060575"/>
            <a:chExt cx="2879725" cy="2160588"/>
          </a:xfrm>
        </p:grpSpPr>
        <p:pic>
          <p:nvPicPr>
            <p:cNvPr id="18455" name="Picture 2"/>
            <p:cNvPicPr>
              <a:picLocks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325" y="2060575"/>
              <a:ext cx="2879725" cy="2160588"/>
            </a:xfrm>
            <a:prstGeom prst="rect">
              <a:avLst/>
            </a:prstGeom>
            <a:noFill/>
            <a:ln w="28575">
              <a:solidFill>
                <a:srgbClr val="000099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56" name="TextBox 23"/>
            <p:cNvSpPr txBox="1">
              <a:spLocks noChangeArrowheads="1"/>
            </p:cNvSpPr>
            <p:nvPr/>
          </p:nvSpPr>
          <p:spPr bwMode="auto">
            <a:xfrm>
              <a:off x="7149827" y="2205038"/>
              <a:ext cx="75460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2000">
                  <a:solidFill>
                    <a:srgbClr val="FF0000"/>
                  </a:solidFill>
                  <a:latin typeface="+mn-lt"/>
                  <a:sym typeface="Symbol" charset="0"/>
                </a:rPr>
                <a:t>EMC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789114" y="1484785"/>
            <a:ext cx="2879725" cy="2160587"/>
            <a:chOff x="265113" y="2060575"/>
            <a:chExt cx="2879725" cy="2160588"/>
          </a:xfrm>
        </p:grpSpPr>
        <p:pic>
          <p:nvPicPr>
            <p:cNvPr id="18453" name="Picture 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113" y="2060575"/>
              <a:ext cx="2879725" cy="2160588"/>
            </a:xfrm>
            <a:prstGeom prst="rect">
              <a:avLst/>
            </a:prstGeom>
            <a:noFill/>
            <a:ln w="28575">
              <a:solidFill>
                <a:srgbClr val="000099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54" name="TextBox 24"/>
            <p:cNvSpPr txBox="1">
              <a:spLocks noChangeArrowheads="1"/>
            </p:cNvSpPr>
            <p:nvPr/>
          </p:nvSpPr>
          <p:spPr bwMode="auto">
            <a:xfrm>
              <a:off x="1476375" y="2565400"/>
              <a:ext cx="76041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2000">
                  <a:solidFill>
                    <a:srgbClr val="FF0000"/>
                  </a:solidFill>
                  <a:latin typeface="+mn-lt"/>
                  <a:sym typeface="Symbol" charset="0"/>
                </a:rPr>
                <a:t>MVD</a:t>
              </a: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727576" y="1484785"/>
            <a:ext cx="2879725" cy="2160587"/>
            <a:chOff x="3203575" y="2060575"/>
            <a:chExt cx="2879725" cy="2160588"/>
          </a:xfrm>
        </p:grpSpPr>
        <p:pic>
          <p:nvPicPr>
            <p:cNvPr id="18451" name="Picture 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575" y="2060575"/>
              <a:ext cx="2879725" cy="2160588"/>
            </a:xfrm>
            <a:prstGeom prst="rect">
              <a:avLst/>
            </a:prstGeom>
            <a:noFill/>
            <a:ln w="28575">
              <a:solidFill>
                <a:srgbClr val="000099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52" name="TextBox 25"/>
            <p:cNvSpPr txBox="1">
              <a:spLocks noChangeArrowheads="1"/>
            </p:cNvSpPr>
            <p:nvPr/>
          </p:nvSpPr>
          <p:spPr bwMode="auto">
            <a:xfrm>
              <a:off x="5024204" y="2420938"/>
              <a:ext cx="67197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2000">
                  <a:solidFill>
                    <a:srgbClr val="FF0000"/>
                  </a:solidFill>
                  <a:latin typeface="+mn-lt"/>
                  <a:sym typeface="Symbol" charset="0"/>
                </a:rPr>
                <a:t>STT</a:t>
              </a: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1774826" y="3934296"/>
            <a:ext cx="2881313" cy="2159000"/>
            <a:chOff x="250825" y="4365625"/>
            <a:chExt cx="2881313" cy="2159000"/>
          </a:xfrm>
        </p:grpSpPr>
        <p:pic>
          <p:nvPicPr>
            <p:cNvPr id="18449" name="Picture 2" descr="http://www-hades.gsi.de/~spataro/panda/pid/pid_dirc_pid02.gif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4365625"/>
              <a:ext cx="2881313" cy="2159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99"/>
              </a:solidFill>
              <a:miter lim="800000"/>
              <a:headEnd/>
              <a:tailEnd/>
            </a:ln>
          </p:spPr>
        </p:pic>
        <p:sp>
          <p:nvSpPr>
            <p:cNvPr id="18450" name="TextBox 26"/>
            <p:cNvSpPr txBox="1">
              <a:spLocks noChangeArrowheads="1"/>
            </p:cNvSpPr>
            <p:nvPr/>
          </p:nvSpPr>
          <p:spPr bwMode="auto">
            <a:xfrm>
              <a:off x="1908175" y="4652963"/>
              <a:ext cx="82391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2000">
                  <a:solidFill>
                    <a:srgbClr val="FF0000"/>
                  </a:solidFill>
                  <a:latin typeface="+mn-lt"/>
                  <a:sym typeface="Symbol" charset="0"/>
                </a:rPr>
                <a:t>DIRC</a:t>
              </a: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4727576" y="3934296"/>
            <a:ext cx="2879725" cy="2159000"/>
            <a:chOff x="3203575" y="4365625"/>
            <a:chExt cx="2879725" cy="2159000"/>
          </a:xfrm>
        </p:grpSpPr>
        <p:pic>
          <p:nvPicPr>
            <p:cNvPr id="18447" name="Picture 2"/>
            <p:cNvPicPr>
              <a:picLocks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887" r="-4599"/>
            <a:stretch>
              <a:fillRect/>
            </a:stretch>
          </p:blipFill>
          <p:spPr bwMode="auto">
            <a:xfrm>
              <a:off x="3203575" y="4365625"/>
              <a:ext cx="2879725" cy="2159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99"/>
              </a:solidFill>
              <a:miter lim="800000"/>
              <a:headEnd/>
              <a:tailEnd/>
            </a:ln>
          </p:spPr>
        </p:pic>
        <p:sp>
          <p:nvSpPr>
            <p:cNvPr id="18448" name="TextBox 27"/>
            <p:cNvSpPr txBox="1">
              <a:spLocks noChangeArrowheads="1"/>
            </p:cNvSpPr>
            <p:nvPr/>
          </p:nvSpPr>
          <p:spPr bwMode="auto">
            <a:xfrm>
              <a:off x="5024974" y="4724400"/>
              <a:ext cx="79743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2000">
                  <a:solidFill>
                    <a:srgbClr val="FF0000"/>
                  </a:solidFill>
                  <a:latin typeface="+mn-lt"/>
                  <a:sym typeface="Symbol" charset="0"/>
                </a:rPr>
                <a:t>DISC</a:t>
              </a:r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7680326" y="3934296"/>
            <a:ext cx="2879725" cy="2159000"/>
            <a:chOff x="6156325" y="4365625"/>
            <a:chExt cx="2879725" cy="2159000"/>
          </a:xfrm>
        </p:grpSpPr>
        <p:pic>
          <p:nvPicPr>
            <p:cNvPr id="18445" name="Picture 42" descr="D:\svn\panda\Talks\20100611 - (Panda) Stoccolma\ironz_p0_m12_cut.gif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325" y="4365625"/>
              <a:ext cx="2879725" cy="2159000"/>
            </a:xfrm>
            <a:prstGeom prst="rect">
              <a:avLst/>
            </a:prstGeom>
            <a:noFill/>
            <a:ln w="28575">
              <a:solidFill>
                <a:srgbClr val="000099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46" name="TextBox 34"/>
            <p:cNvSpPr txBox="1">
              <a:spLocks noChangeArrowheads="1"/>
            </p:cNvSpPr>
            <p:nvPr/>
          </p:nvSpPr>
          <p:spPr bwMode="auto">
            <a:xfrm>
              <a:off x="7757569" y="5732463"/>
              <a:ext cx="73609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2000">
                  <a:solidFill>
                    <a:srgbClr val="FF0000"/>
                  </a:solidFill>
                  <a:latin typeface="+mn-lt"/>
                  <a:sym typeface="Symbol" charset="0"/>
                </a:rPr>
                <a:t>MDT</a:t>
              </a:r>
            </a:p>
          </p:txBody>
        </p:sp>
      </p:grpSp>
      <p:sp>
        <p:nvSpPr>
          <p:cNvPr id="20495" name="TextBox 14"/>
          <p:cNvSpPr txBox="1">
            <a:spLocks noChangeArrowheads="1"/>
          </p:cNvSpPr>
          <p:nvPr/>
        </p:nvSpPr>
        <p:spPr bwMode="auto">
          <a:xfrm>
            <a:off x="2682588" y="842938"/>
            <a:ext cx="65989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2400" dirty="0" err="1">
                <a:latin typeface="+mn-lt"/>
                <a:sym typeface="Symbol" charset="0"/>
              </a:rPr>
              <a:t>Implemented</a:t>
            </a:r>
            <a:r>
              <a:rPr lang="it-IT" sz="2400" dirty="0">
                <a:latin typeface="+mn-lt"/>
                <a:sym typeface="Symbol" charset="0"/>
              </a:rPr>
              <a:t> </a:t>
            </a:r>
            <a:r>
              <a:rPr lang="it-IT" sz="2400" dirty="0" err="1">
                <a:latin typeface="+mn-lt"/>
                <a:sym typeface="Symbol" charset="0"/>
              </a:rPr>
              <a:t>PDFs</a:t>
            </a:r>
            <a:r>
              <a:rPr lang="it-IT" sz="2400" dirty="0">
                <a:latin typeface="+mn-lt"/>
                <a:sym typeface="Symbol" charset="0"/>
              </a:rPr>
              <a:t> for </a:t>
            </a:r>
            <a:r>
              <a:rPr lang="it-IT" sz="2400" dirty="0" err="1">
                <a:latin typeface="+mn-lt"/>
                <a:sym typeface="Symbol" charset="0"/>
              </a:rPr>
              <a:t>many</a:t>
            </a:r>
            <a:r>
              <a:rPr lang="it-IT" sz="2400" dirty="0">
                <a:latin typeface="+mn-lt"/>
                <a:sym typeface="Symbol" charset="0"/>
              </a:rPr>
              <a:t> detectors (</a:t>
            </a:r>
            <a:r>
              <a:rPr lang="it-IT" sz="2400" dirty="0" err="1">
                <a:latin typeface="+mn-lt"/>
                <a:sym typeface="Symbol" charset="0"/>
              </a:rPr>
              <a:t>Bayes</a:t>
            </a:r>
            <a:r>
              <a:rPr lang="it-IT" sz="2400" dirty="0">
                <a:latin typeface="+mn-lt"/>
                <a:sym typeface="Symbol" charset="0"/>
              </a:rPr>
              <a:t>)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Particle Identification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11DD108-B5D5-9945-971A-976D4D5F3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Seite </a:t>
            </a:r>
            <a:fld id="{745727C4-F52D-A540-A700-F0AA154F88B3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406100"/>
      </p:ext>
    </p:extLst>
  </p:cSld>
  <p:clrMapOvr>
    <a:masterClrMapping/>
  </p:clrMapOvr>
  <p:transition advTm="276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A9A8C8A5-C1CE-9C4E-A535-0BD4980FC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detectors</a:t>
            </a:r>
            <a:r>
              <a:rPr lang="de-DE" dirty="0"/>
              <a:t>/</a:t>
            </a:r>
            <a:r>
              <a:rPr lang="de-DE" dirty="0" err="1"/>
              <a:t>alogirhtms</a:t>
            </a:r>
            <a:r>
              <a:rPr lang="de-DE" dirty="0"/>
              <a:t> </a:t>
            </a:r>
            <a:r>
              <a:rPr lang="de-DE" dirty="0" err="1"/>
              <a:t>contribute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PID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Probability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a </a:t>
            </a:r>
            <a:r>
              <a:rPr lang="de-DE" dirty="0" err="1"/>
              <a:t>given</a:t>
            </a:r>
            <a:r>
              <a:rPr lang="de-DE" dirty="0"/>
              <a:t> </a:t>
            </a:r>
            <a:r>
              <a:rPr lang="de-DE" dirty="0" err="1"/>
              <a:t>track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parameters</a:t>
            </a:r>
            <a:r>
              <a:rPr lang="de-DE" dirty="0"/>
              <a:t> </a:t>
            </a:r>
            <a:r>
              <a:rPr lang="de-DE" dirty="0">
                <a:solidFill>
                  <a:srgbClr val="0070C0"/>
                </a:solidFill>
              </a:rPr>
              <a:t>x</a:t>
            </a:r>
            <a:r>
              <a:rPr lang="de-DE" dirty="0"/>
              <a:t> </a:t>
            </a:r>
            <a:r>
              <a:rPr lang="de-DE" dirty="0" err="1"/>
              <a:t>corresponds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particle</a:t>
            </a:r>
            <a:r>
              <a:rPr lang="de-DE" dirty="0"/>
              <a:t> type </a:t>
            </a:r>
            <a:r>
              <a:rPr lang="de-DE" dirty="0">
                <a:solidFill>
                  <a:srgbClr val="0070C0"/>
                </a:solidFill>
              </a:rPr>
              <a:t>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020D7-931E-0740-9E71-41B6E157D4AA}"/>
              </a:ext>
            </a:extLst>
          </p:cNvPr>
          <p:cNvSpPr/>
          <p:nvPr/>
        </p:nvSpPr>
        <p:spPr>
          <a:xfrm>
            <a:off x="2062957" y="4406409"/>
            <a:ext cx="7777163" cy="18716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E31FA4-AE8A-4146-87D2-2D05470B4D31}"/>
              </a:ext>
            </a:extLst>
          </p:cNvPr>
          <p:cNvSpPr/>
          <p:nvPr/>
        </p:nvSpPr>
        <p:spPr>
          <a:xfrm>
            <a:off x="2424114" y="2133600"/>
            <a:ext cx="3527425" cy="1511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3080" name="TextBox 4">
            <a:extLst>
              <a:ext uri="{FF2B5EF4-FFF2-40B4-BE49-F238E27FC236}">
                <a16:creationId xmlns:a16="http://schemas.microsoft.com/office/drawing/2014/main" id="{27816C0A-FF65-9E44-B127-CCBF240C8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0600" y="2552700"/>
            <a:ext cx="29482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dirty="0">
                <a:latin typeface="+mn-lt"/>
              </a:rPr>
              <a:t>k = MVD </a:t>
            </a:r>
            <a:r>
              <a:rPr lang="it-IT" altLang="it-IT" dirty="0" err="1">
                <a:latin typeface="+mn-lt"/>
              </a:rPr>
              <a:t>dE</a:t>
            </a:r>
            <a:r>
              <a:rPr lang="it-IT" altLang="it-IT" dirty="0">
                <a:latin typeface="+mn-lt"/>
              </a:rPr>
              <a:t>/dx, DRC </a:t>
            </a:r>
            <a:r>
              <a:rPr lang="it-IT" altLang="it-IT" dirty="0">
                <a:latin typeface="+mn-lt"/>
                <a:sym typeface="Symbol" pitchFamily="2" charset="2"/>
              </a:rPr>
              <a:t></a:t>
            </a:r>
            <a:r>
              <a:rPr lang="it-IT" altLang="it-IT" baseline="-25000" dirty="0">
                <a:latin typeface="+mn-lt"/>
                <a:sym typeface="Symbol" pitchFamily="2" charset="2"/>
              </a:rPr>
              <a:t>C</a:t>
            </a:r>
            <a:r>
              <a:rPr lang="it-IT" altLang="it-IT" dirty="0">
                <a:latin typeface="+mn-lt"/>
                <a:sym typeface="Symbol" pitchFamily="2" charset="2"/>
              </a:rPr>
              <a:t>… </a:t>
            </a:r>
            <a:endParaRPr lang="it-IT" altLang="it-IT" dirty="0">
              <a:latin typeface="+mn-lt"/>
            </a:endParaRPr>
          </a:p>
        </p:txBody>
      </p:sp>
      <p:grpSp>
        <p:nvGrpSpPr>
          <p:cNvPr id="2" name="Group 10">
            <a:extLst>
              <a:ext uri="{FF2B5EF4-FFF2-40B4-BE49-F238E27FC236}">
                <a16:creationId xmlns:a16="http://schemas.microsoft.com/office/drawing/2014/main" id="{D937971F-21B5-F04F-BD8B-2328CA25D8D4}"/>
              </a:ext>
            </a:extLst>
          </p:cNvPr>
          <p:cNvGrpSpPr>
            <a:grpSpLocks/>
          </p:cNvGrpSpPr>
          <p:nvPr/>
        </p:nvGrpSpPr>
        <p:grpSpPr bwMode="auto">
          <a:xfrm>
            <a:off x="2700339" y="2260600"/>
            <a:ext cx="2994025" cy="1277938"/>
            <a:chOff x="1176338" y="2260600"/>
            <a:chExt cx="2994025" cy="1277938"/>
          </a:xfrm>
        </p:grpSpPr>
        <p:graphicFrame>
          <p:nvGraphicFramePr>
            <p:cNvPr id="31753" name="Object 2">
              <a:extLst>
                <a:ext uri="{FF2B5EF4-FFF2-40B4-BE49-F238E27FC236}">
                  <a16:creationId xmlns:a16="http://schemas.microsoft.com/office/drawing/2014/main" id="{5115FE19-66AE-3446-A7CA-F5FDC8DAE8A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76338" y="2776538"/>
            <a:ext cx="2994025" cy="762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47" name="Equation" r:id="rId4" imgW="31013400" imgH="7899400" progId="Equation.3">
                    <p:embed/>
                  </p:oleObj>
                </mc:Choice>
                <mc:Fallback>
                  <p:oleObj name="Equation" r:id="rId4" imgW="31013400" imgH="7899400" progId="Equation.3">
                    <p:embed/>
                    <p:pic>
                      <p:nvPicPr>
                        <p:cNvPr id="31753" name="Object 2">
                          <a:extLst>
                            <a:ext uri="{FF2B5EF4-FFF2-40B4-BE49-F238E27FC236}">
                              <a16:creationId xmlns:a16="http://schemas.microsoft.com/office/drawing/2014/main" id="{5115FE19-66AE-3446-A7CA-F5FDC8DAE8A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76338" y="2776538"/>
                          <a:ext cx="2994025" cy="762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754" name="TextBox 5">
              <a:extLst>
                <a:ext uri="{FF2B5EF4-FFF2-40B4-BE49-F238E27FC236}">
                  <a16:creationId xmlns:a16="http://schemas.microsoft.com/office/drawing/2014/main" id="{439A6DA2-AD56-BE4D-AC69-82E9803A77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5113" y="2260600"/>
              <a:ext cx="2397125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2200">
                  <a:solidFill>
                    <a:srgbClr val="FF0000"/>
                  </a:solidFill>
                  <a:latin typeface="+mn-lt"/>
                </a:rPr>
                <a:t>Global Likelihood</a:t>
              </a:r>
            </a:p>
          </p:txBody>
        </p:sp>
      </p:grpSp>
      <p:graphicFrame>
        <p:nvGraphicFramePr>
          <p:cNvPr id="31752" name="Object 3">
            <a:extLst>
              <a:ext uri="{FF2B5EF4-FFF2-40B4-BE49-F238E27FC236}">
                <a16:creationId xmlns:a16="http://schemas.microsoft.com/office/drawing/2014/main" id="{93CFFAA0-13F1-CE4C-8206-287F0C8E17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3114984"/>
              </p:ext>
            </p:extLst>
          </p:nvPr>
        </p:nvGraphicFramePr>
        <p:xfrm>
          <a:off x="2605882" y="4681047"/>
          <a:ext cx="6596063" cy="1570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8" name="Equation" r:id="rId6" imgW="43294300" imgH="12877800" progId="Equation.3">
                  <p:embed/>
                </p:oleObj>
              </mc:Choice>
              <mc:Fallback>
                <p:oleObj name="Equation" r:id="rId6" imgW="43294300" imgH="12877800" progId="Equation.3">
                  <p:embed/>
                  <p:pic>
                    <p:nvPicPr>
                      <p:cNvPr id="31752" name="Object 3">
                        <a:extLst>
                          <a:ext uri="{FF2B5EF4-FFF2-40B4-BE49-F238E27FC236}">
                            <a16:creationId xmlns:a16="http://schemas.microsoft.com/office/drawing/2014/main" id="{93CFFAA0-13F1-CE4C-8206-287F0C8E17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5882" y="4681047"/>
                        <a:ext cx="6596063" cy="1570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25A6FE7B-50B2-4A41-82E6-0AD0ED927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PID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BBC8AA5-1EAF-7E4F-9C78-D4B2624701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/>
              <a:t>Bayes</a:t>
            </a:r>
            <a:r>
              <a:rPr lang="de-DE" dirty="0"/>
              <a:t> Theorem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4803B0B-09EA-074B-B1CD-E036E888E3C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Seite </a:t>
            </a:r>
            <a:fld id="{5212D7AF-2ACE-6149-9981-A482A1FF0073}" type="slidenum">
              <a:rPr lang="de-DE" smtClean="0"/>
              <a:pPr>
                <a:defRPr/>
              </a:pPr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096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683791-786D-0244-B6C8-1B95CBC4B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Machine</a:t>
            </a:r>
            <a:r>
              <a:rPr lang="de-DE" dirty="0"/>
              <a:t> Learning </a:t>
            </a:r>
            <a:r>
              <a:rPr lang="de-DE" dirty="0" err="1"/>
              <a:t>for</a:t>
            </a:r>
            <a:r>
              <a:rPr lang="de-DE" dirty="0"/>
              <a:t> PID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1AE6180-D773-5049-A5A5-07C95E5C8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2276872"/>
            <a:ext cx="4440718" cy="378904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C7F04E2-ECA7-3547-8AB4-AB32BCACD7CE}"/>
              </a:ext>
            </a:extLst>
          </p:cNvPr>
          <p:cNvSpPr txBox="1"/>
          <p:nvPr/>
        </p:nvSpPr>
        <p:spPr>
          <a:xfrm>
            <a:off x="839416" y="1641531"/>
            <a:ext cx="3403496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err="1"/>
              <a:t>Artifitial</a:t>
            </a:r>
            <a:r>
              <a:rPr lang="de-DE" sz="2400" dirty="0"/>
              <a:t> </a:t>
            </a:r>
            <a:r>
              <a:rPr lang="de-DE" sz="2400" dirty="0" err="1"/>
              <a:t>Neural</a:t>
            </a:r>
            <a:r>
              <a:rPr lang="de-DE" sz="2400" dirty="0"/>
              <a:t> Network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005C31D-66E5-1343-B1EB-6AEBDA9B7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48" y="2246254"/>
            <a:ext cx="4608512" cy="391905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9E4C0F0-705A-0643-99CA-2D85B1D8C923}"/>
              </a:ext>
            </a:extLst>
          </p:cNvPr>
          <p:cNvSpPr txBox="1"/>
          <p:nvPr/>
        </p:nvSpPr>
        <p:spPr>
          <a:xfrm>
            <a:off x="7190348" y="1629748"/>
            <a:ext cx="3283912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err="1"/>
              <a:t>Boosted</a:t>
            </a:r>
            <a:r>
              <a:rPr lang="de-DE" sz="2400" dirty="0"/>
              <a:t> </a:t>
            </a:r>
            <a:r>
              <a:rPr lang="de-DE" sz="2400" dirty="0" err="1"/>
              <a:t>Decision</a:t>
            </a:r>
            <a:r>
              <a:rPr lang="de-DE" sz="2400" dirty="0"/>
              <a:t> </a:t>
            </a:r>
            <a:r>
              <a:rPr lang="de-DE" sz="2400" dirty="0" err="1"/>
              <a:t>Tree</a:t>
            </a:r>
            <a:endParaRPr lang="de-DE" sz="24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6032B13-F866-424F-8A68-035532F9268E}"/>
              </a:ext>
            </a:extLst>
          </p:cNvPr>
          <p:cNvSpPr txBox="1"/>
          <p:nvPr/>
        </p:nvSpPr>
        <p:spPr>
          <a:xfrm rot="1333210">
            <a:off x="4429876" y="1419931"/>
            <a:ext cx="2506648" cy="4431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/>
              <a:t>Work in </a:t>
            </a:r>
            <a:r>
              <a:rPr lang="de-DE" sz="2400" dirty="0" err="1"/>
              <a:t>progress</a:t>
            </a:r>
            <a:endParaRPr lang="de-DE" sz="2400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0DDE967-01B9-1F4C-B935-4900361920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Seite </a:t>
            </a:r>
            <a:fld id="{745727C4-F52D-A540-A700-F0AA154F88B3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937046F-1078-2942-9B25-DFBC0EEC4C64}"/>
              </a:ext>
            </a:extLst>
          </p:cNvPr>
          <p:cNvSpPr txBox="1"/>
          <p:nvPr/>
        </p:nvSpPr>
        <p:spPr>
          <a:xfrm>
            <a:off x="4935270" y="5712738"/>
            <a:ext cx="1436612" cy="706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400" dirty="0"/>
              <a:t>More </a:t>
            </a:r>
            <a:r>
              <a:rPr lang="de-DE" sz="1400" dirty="0" err="1"/>
              <a:t>about</a:t>
            </a:r>
            <a:r>
              <a:rPr lang="de-DE" sz="1400" dirty="0"/>
              <a:t> ML:</a:t>
            </a:r>
          </a:p>
          <a:p>
            <a:pPr algn="l">
              <a:lnSpc>
                <a:spcPct val="95000"/>
              </a:lnSpc>
            </a:pPr>
            <a:r>
              <a:rPr lang="de-DE" sz="1400" dirty="0"/>
              <a:t>R. Kliemt</a:t>
            </a:r>
            <a:br>
              <a:rPr lang="de-DE" sz="1400" dirty="0"/>
            </a:br>
            <a:r>
              <a:rPr lang="de-DE" sz="1400" dirty="0" err="1"/>
              <a:t>Saturday</a:t>
            </a:r>
            <a:r>
              <a:rPr lang="de-DE" sz="1400" dirty="0"/>
              <a:t> 08:30</a:t>
            </a:r>
          </a:p>
        </p:txBody>
      </p:sp>
    </p:spTree>
    <p:extLst>
      <p:ext uri="{BB962C8B-B14F-4D97-AF65-F5344CB8AC3E}">
        <p14:creationId xmlns:p14="http://schemas.microsoft.com/office/powerpoint/2010/main" val="28499827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399A6B6D-A360-A240-86D1-2C52E689C2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1FC40DC-7409-9846-8298-2081FB56A7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9AEB4D83-191B-6849-B545-917C1E1D69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645C2D4-24E8-DF41-B73F-EF8FF0BB44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Time-</a:t>
            </a:r>
            <a:r>
              <a:rPr lang="de-DE" dirty="0" err="1"/>
              <a:t>Based</a:t>
            </a:r>
            <a:r>
              <a:rPr lang="de-DE" dirty="0"/>
              <a:t> Simulation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FF1B788-17D7-6F41-BBD2-963D1E9416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02297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Time-Based Simulation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1919536" y="1484784"/>
            <a:ext cx="3960440" cy="3960440"/>
          </a:xfrm>
        </p:spPr>
        <p:txBody>
          <a:bodyPr/>
          <a:lstStyle/>
          <a:p>
            <a:pPr>
              <a:spcAft>
                <a:spcPts val="1800"/>
              </a:spcAft>
              <a:buFont typeface="Arial"/>
              <a:buChar char="•"/>
            </a:pPr>
            <a:r>
              <a:rPr lang="en-US" sz="1800" dirty="0"/>
              <a:t>Signal and background-events very similar </a:t>
            </a:r>
            <a:r>
              <a:rPr lang="en-US" sz="1800" dirty="0">
                <a:sym typeface="Wingdings"/>
              </a:rPr>
              <a:t> no hardware trigger possible</a:t>
            </a:r>
          </a:p>
          <a:p>
            <a:pPr>
              <a:spcAft>
                <a:spcPts val="1800"/>
              </a:spcAft>
              <a:buFont typeface="Arial"/>
              <a:buChar char="•"/>
            </a:pPr>
            <a:r>
              <a:rPr lang="en-US" sz="1800" dirty="0"/>
              <a:t>Quasi continuous beam with maximum interaction rate of 20 MHz </a:t>
            </a:r>
            <a:r>
              <a:rPr lang="en-US" sz="1800" dirty="0">
                <a:sym typeface="Wingdings"/>
              </a:rPr>
              <a:t> Poisson distribution</a:t>
            </a:r>
          </a:p>
          <a:p>
            <a:pPr>
              <a:spcAft>
                <a:spcPts val="1800"/>
              </a:spcAft>
              <a:buFont typeface="Arial"/>
              <a:buChar char="•"/>
            </a:pPr>
            <a:r>
              <a:rPr lang="en-US" sz="1800" dirty="0">
                <a:sym typeface="Wingdings"/>
              </a:rPr>
              <a:t>Raw data rate of 200 </a:t>
            </a:r>
            <a:r>
              <a:rPr lang="en-US" sz="1800" dirty="0" err="1">
                <a:sym typeface="Wingdings"/>
              </a:rPr>
              <a:t>GByte</a:t>
            </a:r>
            <a:r>
              <a:rPr lang="en-US" sz="1800" dirty="0">
                <a:sym typeface="Wingdings"/>
              </a:rPr>
              <a:t>/s</a:t>
            </a:r>
          </a:p>
          <a:p>
            <a:pPr>
              <a:spcAft>
                <a:spcPts val="1800"/>
              </a:spcAft>
              <a:buFont typeface="Arial"/>
              <a:buChar char="•"/>
            </a:pPr>
            <a:r>
              <a:rPr lang="en-US" sz="1800" dirty="0">
                <a:sym typeface="Wingdings"/>
              </a:rPr>
              <a:t>Reduction of 1000 needed for permanent storage </a:t>
            </a:r>
            <a:r>
              <a:rPr lang="en-US" sz="1800" i="1" dirty="0">
                <a:sym typeface="Wingdings"/>
              </a:rPr>
              <a:t>O</a:t>
            </a:r>
            <a:r>
              <a:rPr lang="en-US" sz="1800" dirty="0">
                <a:sym typeface="Wingdings"/>
              </a:rPr>
              <a:t>(</a:t>
            </a:r>
            <a:r>
              <a:rPr lang="en-US" sz="1800" dirty="0" err="1">
                <a:sym typeface="Wingdings"/>
              </a:rPr>
              <a:t>PByte</a:t>
            </a:r>
            <a:r>
              <a:rPr lang="en-US" sz="1800" dirty="0">
                <a:sym typeface="Wingdings"/>
              </a:rPr>
              <a:t>/year)  Online Event </a:t>
            </a:r>
            <a:r>
              <a:rPr lang="en-US" sz="1800" dirty="0" err="1">
                <a:sym typeface="Wingdings"/>
              </a:rPr>
              <a:t>Filte</a:t>
            </a:r>
            <a:endParaRPr lang="en-US" sz="1800" dirty="0">
              <a:sym typeface="Wingdings"/>
            </a:endParaRP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008" y="1748144"/>
            <a:ext cx="4658260" cy="3481056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07521F3-97B7-D247-B91D-A1A4BA4B29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Seite </a:t>
            </a:r>
            <a:fld id="{745727C4-F52D-A540-A700-F0AA154F88B3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5073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Time-Based Simulation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ild 2" descr="EventDisplay_b_Event1_IsochronesOnl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5520" y="943458"/>
            <a:ext cx="8712968" cy="506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8832305" y="5445224"/>
            <a:ext cx="148073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Single Event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5200F3-8669-F446-984F-273D8DECB4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Seite </a:t>
            </a:r>
            <a:fld id="{745727C4-F52D-A540-A700-F0AA154F88B3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4016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Time-Based Simulation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ild 2" descr="EventDisplay_b_Event1_timebased_IsochronesOnl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800" y="943458"/>
            <a:ext cx="8712968" cy="506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8396573" y="5407581"/>
            <a:ext cx="180116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20 MHz overlap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F62262-A849-254E-B7F9-9BF6E8F5F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Seite </a:t>
            </a:r>
            <a:fld id="{745727C4-F52D-A540-A700-F0AA154F88B3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1096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7" name="Gruppo 267"/>
          <p:cNvGrpSpPr>
            <a:grpSpLocks/>
          </p:cNvGrpSpPr>
          <p:nvPr/>
        </p:nvGrpSpPr>
        <p:grpSpPr bwMode="auto">
          <a:xfrm>
            <a:off x="2279650" y="1196975"/>
            <a:ext cx="7272338" cy="1881188"/>
            <a:chOff x="1187624" y="3933056"/>
            <a:chExt cx="7272808" cy="1881500"/>
          </a:xfrm>
        </p:grpSpPr>
        <p:cxnSp>
          <p:nvCxnSpPr>
            <p:cNvPr id="2" name="Gerade Verbindung 4"/>
            <p:cNvCxnSpPr/>
            <p:nvPr/>
          </p:nvCxnSpPr>
          <p:spPr>
            <a:xfrm>
              <a:off x="2483108" y="3950522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Gerade Verbindung 7"/>
            <p:cNvCxnSpPr/>
            <p:nvPr/>
          </p:nvCxnSpPr>
          <p:spPr>
            <a:xfrm>
              <a:off x="2564076" y="3950522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Gerade Verbindung 8"/>
            <p:cNvCxnSpPr/>
            <p:nvPr/>
          </p:nvCxnSpPr>
          <p:spPr>
            <a:xfrm>
              <a:off x="2716486" y="3950522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Gerade Verbindung 9"/>
            <p:cNvCxnSpPr/>
            <p:nvPr/>
          </p:nvCxnSpPr>
          <p:spPr>
            <a:xfrm>
              <a:off x="2772051" y="3950522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10"/>
            <p:cNvCxnSpPr/>
            <p:nvPr/>
          </p:nvCxnSpPr>
          <p:spPr>
            <a:xfrm>
              <a:off x="2916524" y="3950522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11"/>
            <p:cNvCxnSpPr/>
            <p:nvPr/>
          </p:nvCxnSpPr>
          <p:spPr>
            <a:xfrm>
              <a:off x="3419793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12"/>
            <p:cNvCxnSpPr/>
            <p:nvPr/>
          </p:nvCxnSpPr>
          <p:spPr>
            <a:xfrm>
              <a:off x="3500761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13"/>
            <p:cNvCxnSpPr/>
            <p:nvPr/>
          </p:nvCxnSpPr>
          <p:spPr>
            <a:xfrm>
              <a:off x="3653171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14"/>
            <p:cNvCxnSpPr/>
            <p:nvPr/>
          </p:nvCxnSpPr>
          <p:spPr>
            <a:xfrm>
              <a:off x="3707150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5"/>
            <p:cNvCxnSpPr/>
            <p:nvPr/>
          </p:nvCxnSpPr>
          <p:spPr>
            <a:xfrm>
              <a:off x="3851621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6"/>
            <p:cNvCxnSpPr/>
            <p:nvPr/>
          </p:nvCxnSpPr>
          <p:spPr>
            <a:xfrm>
              <a:off x="3924651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7"/>
            <p:cNvCxnSpPr/>
            <p:nvPr/>
          </p:nvCxnSpPr>
          <p:spPr>
            <a:xfrm>
              <a:off x="4004031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8"/>
            <p:cNvCxnSpPr/>
            <p:nvPr/>
          </p:nvCxnSpPr>
          <p:spPr>
            <a:xfrm>
              <a:off x="4156441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9"/>
            <p:cNvCxnSpPr/>
            <p:nvPr/>
          </p:nvCxnSpPr>
          <p:spPr>
            <a:xfrm>
              <a:off x="4212007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20"/>
            <p:cNvCxnSpPr/>
            <p:nvPr/>
          </p:nvCxnSpPr>
          <p:spPr>
            <a:xfrm>
              <a:off x="4356479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21"/>
            <p:cNvCxnSpPr/>
            <p:nvPr/>
          </p:nvCxnSpPr>
          <p:spPr>
            <a:xfrm>
              <a:off x="4932779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22"/>
            <p:cNvCxnSpPr/>
            <p:nvPr/>
          </p:nvCxnSpPr>
          <p:spPr>
            <a:xfrm>
              <a:off x="5075663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23"/>
            <p:cNvCxnSpPr/>
            <p:nvPr/>
          </p:nvCxnSpPr>
          <p:spPr>
            <a:xfrm>
              <a:off x="5164569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24"/>
            <p:cNvCxnSpPr/>
            <p:nvPr/>
          </p:nvCxnSpPr>
          <p:spPr>
            <a:xfrm>
              <a:off x="5220135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5"/>
            <p:cNvCxnSpPr/>
            <p:nvPr/>
          </p:nvCxnSpPr>
          <p:spPr>
            <a:xfrm>
              <a:off x="5291577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6"/>
            <p:cNvCxnSpPr/>
            <p:nvPr/>
          </p:nvCxnSpPr>
          <p:spPr>
            <a:xfrm>
              <a:off x="5651963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7"/>
            <p:cNvCxnSpPr/>
            <p:nvPr/>
          </p:nvCxnSpPr>
          <p:spPr>
            <a:xfrm>
              <a:off x="5732931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8"/>
            <p:cNvCxnSpPr/>
            <p:nvPr/>
          </p:nvCxnSpPr>
          <p:spPr>
            <a:xfrm>
              <a:off x="5885341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9"/>
            <p:cNvCxnSpPr/>
            <p:nvPr/>
          </p:nvCxnSpPr>
          <p:spPr>
            <a:xfrm>
              <a:off x="5940906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0"/>
            <p:cNvCxnSpPr/>
            <p:nvPr/>
          </p:nvCxnSpPr>
          <p:spPr>
            <a:xfrm>
              <a:off x="6083790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1"/>
            <p:cNvCxnSpPr/>
            <p:nvPr/>
          </p:nvCxnSpPr>
          <p:spPr>
            <a:xfrm>
              <a:off x="6156820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2"/>
            <p:cNvCxnSpPr/>
            <p:nvPr/>
          </p:nvCxnSpPr>
          <p:spPr>
            <a:xfrm>
              <a:off x="6236200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/>
            <p:cNvCxnSpPr/>
            <p:nvPr/>
          </p:nvCxnSpPr>
          <p:spPr>
            <a:xfrm>
              <a:off x="6388610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4"/>
            <p:cNvCxnSpPr/>
            <p:nvPr/>
          </p:nvCxnSpPr>
          <p:spPr>
            <a:xfrm>
              <a:off x="6444177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5"/>
            <p:cNvCxnSpPr/>
            <p:nvPr/>
          </p:nvCxnSpPr>
          <p:spPr>
            <a:xfrm>
              <a:off x="6588648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Geschweifte Klammer links 37"/>
            <p:cNvSpPr/>
            <p:nvPr/>
          </p:nvSpPr>
          <p:spPr>
            <a:xfrm rot="16200000">
              <a:off x="2591848" y="4113297"/>
              <a:ext cx="215936" cy="576299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vert="vert27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Geschweifte Klammer links 38"/>
            <p:cNvSpPr/>
            <p:nvPr/>
          </p:nvSpPr>
          <p:spPr>
            <a:xfrm rot="16200000">
              <a:off x="3780169" y="3861662"/>
              <a:ext cx="215936" cy="1079570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vert="vert27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Geschweifte Klammer links 39"/>
            <p:cNvSpPr/>
            <p:nvPr/>
          </p:nvSpPr>
          <p:spPr>
            <a:xfrm rot="16200000">
              <a:off x="5004211" y="4149017"/>
              <a:ext cx="215936" cy="504858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vert="vert27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Geschweifte Klammer links 40"/>
            <p:cNvSpPr/>
            <p:nvPr/>
          </p:nvSpPr>
          <p:spPr>
            <a:xfrm rot="16200000">
              <a:off x="6012338" y="3861662"/>
              <a:ext cx="215936" cy="1079570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vert="vert270"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6" name="Gerade Verbindung 41"/>
            <p:cNvCxnSpPr/>
            <p:nvPr/>
          </p:nvCxnSpPr>
          <p:spPr>
            <a:xfrm>
              <a:off x="2483108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42"/>
            <p:cNvCxnSpPr/>
            <p:nvPr/>
          </p:nvCxnSpPr>
          <p:spPr>
            <a:xfrm>
              <a:off x="2564076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43"/>
            <p:cNvCxnSpPr/>
            <p:nvPr/>
          </p:nvCxnSpPr>
          <p:spPr>
            <a:xfrm>
              <a:off x="2716486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44"/>
            <p:cNvCxnSpPr/>
            <p:nvPr/>
          </p:nvCxnSpPr>
          <p:spPr>
            <a:xfrm>
              <a:off x="2772051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45"/>
            <p:cNvCxnSpPr/>
            <p:nvPr/>
          </p:nvCxnSpPr>
          <p:spPr>
            <a:xfrm>
              <a:off x="2916524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6"/>
            <p:cNvCxnSpPr/>
            <p:nvPr/>
          </p:nvCxnSpPr>
          <p:spPr>
            <a:xfrm>
              <a:off x="341979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47"/>
            <p:cNvCxnSpPr/>
            <p:nvPr/>
          </p:nvCxnSpPr>
          <p:spPr>
            <a:xfrm>
              <a:off x="350076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8"/>
            <p:cNvCxnSpPr/>
            <p:nvPr/>
          </p:nvCxnSpPr>
          <p:spPr>
            <a:xfrm>
              <a:off x="365317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9"/>
            <p:cNvCxnSpPr/>
            <p:nvPr/>
          </p:nvCxnSpPr>
          <p:spPr>
            <a:xfrm>
              <a:off x="370715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50"/>
            <p:cNvCxnSpPr/>
            <p:nvPr/>
          </p:nvCxnSpPr>
          <p:spPr>
            <a:xfrm>
              <a:off x="385162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51"/>
            <p:cNvCxnSpPr/>
            <p:nvPr/>
          </p:nvCxnSpPr>
          <p:spPr>
            <a:xfrm>
              <a:off x="392465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52"/>
            <p:cNvCxnSpPr/>
            <p:nvPr/>
          </p:nvCxnSpPr>
          <p:spPr>
            <a:xfrm>
              <a:off x="400403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53"/>
            <p:cNvCxnSpPr/>
            <p:nvPr/>
          </p:nvCxnSpPr>
          <p:spPr>
            <a:xfrm>
              <a:off x="415644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54"/>
            <p:cNvCxnSpPr/>
            <p:nvPr/>
          </p:nvCxnSpPr>
          <p:spPr>
            <a:xfrm>
              <a:off x="421200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55"/>
            <p:cNvCxnSpPr/>
            <p:nvPr/>
          </p:nvCxnSpPr>
          <p:spPr>
            <a:xfrm>
              <a:off x="435647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6"/>
            <p:cNvCxnSpPr/>
            <p:nvPr/>
          </p:nvCxnSpPr>
          <p:spPr>
            <a:xfrm>
              <a:off x="493277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57"/>
            <p:cNvCxnSpPr/>
            <p:nvPr/>
          </p:nvCxnSpPr>
          <p:spPr>
            <a:xfrm>
              <a:off x="507566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58"/>
            <p:cNvCxnSpPr/>
            <p:nvPr/>
          </p:nvCxnSpPr>
          <p:spPr>
            <a:xfrm>
              <a:off x="516456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9"/>
            <p:cNvCxnSpPr/>
            <p:nvPr/>
          </p:nvCxnSpPr>
          <p:spPr>
            <a:xfrm>
              <a:off x="522013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60"/>
            <p:cNvCxnSpPr/>
            <p:nvPr/>
          </p:nvCxnSpPr>
          <p:spPr>
            <a:xfrm>
              <a:off x="529157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61"/>
            <p:cNvCxnSpPr/>
            <p:nvPr/>
          </p:nvCxnSpPr>
          <p:spPr>
            <a:xfrm>
              <a:off x="565196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62"/>
            <p:cNvCxnSpPr/>
            <p:nvPr/>
          </p:nvCxnSpPr>
          <p:spPr>
            <a:xfrm>
              <a:off x="573293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63"/>
            <p:cNvCxnSpPr/>
            <p:nvPr/>
          </p:nvCxnSpPr>
          <p:spPr>
            <a:xfrm>
              <a:off x="588534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64"/>
            <p:cNvCxnSpPr/>
            <p:nvPr/>
          </p:nvCxnSpPr>
          <p:spPr>
            <a:xfrm>
              <a:off x="5940906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65"/>
            <p:cNvCxnSpPr/>
            <p:nvPr/>
          </p:nvCxnSpPr>
          <p:spPr>
            <a:xfrm>
              <a:off x="608379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66"/>
            <p:cNvCxnSpPr/>
            <p:nvPr/>
          </p:nvCxnSpPr>
          <p:spPr>
            <a:xfrm>
              <a:off x="615682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7"/>
            <p:cNvCxnSpPr/>
            <p:nvPr/>
          </p:nvCxnSpPr>
          <p:spPr>
            <a:xfrm>
              <a:off x="623620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8"/>
            <p:cNvCxnSpPr/>
            <p:nvPr/>
          </p:nvCxnSpPr>
          <p:spPr>
            <a:xfrm>
              <a:off x="638861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69"/>
            <p:cNvCxnSpPr/>
            <p:nvPr/>
          </p:nvCxnSpPr>
          <p:spPr>
            <a:xfrm>
              <a:off x="644417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70"/>
            <p:cNvCxnSpPr/>
            <p:nvPr/>
          </p:nvCxnSpPr>
          <p:spPr>
            <a:xfrm>
              <a:off x="658864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71"/>
            <p:cNvCxnSpPr/>
            <p:nvPr/>
          </p:nvCxnSpPr>
          <p:spPr>
            <a:xfrm>
              <a:off x="2916524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72"/>
            <p:cNvCxnSpPr/>
            <p:nvPr/>
          </p:nvCxnSpPr>
          <p:spPr>
            <a:xfrm>
              <a:off x="2995904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73"/>
            <p:cNvCxnSpPr/>
            <p:nvPr/>
          </p:nvCxnSpPr>
          <p:spPr>
            <a:xfrm>
              <a:off x="3148314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74"/>
            <p:cNvCxnSpPr/>
            <p:nvPr/>
          </p:nvCxnSpPr>
          <p:spPr>
            <a:xfrm>
              <a:off x="3203879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75"/>
            <p:cNvCxnSpPr/>
            <p:nvPr/>
          </p:nvCxnSpPr>
          <p:spPr>
            <a:xfrm>
              <a:off x="3348352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76"/>
            <p:cNvCxnSpPr/>
            <p:nvPr/>
          </p:nvCxnSpPr>
          <p:spPr>
            <a:xfrm>
              <a:off x="385162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77"/>
            <p:cNvCxnSpPr/>
            <p:nvPr/>
          </p:nvCxnSpPr>
          <p:spPr>
            <a:xfrm>
              <a:off x="393258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78"/>
            <p:cNvCxnSpPr/>
            <p:nvPr/>
          </p:nvCxnSpPr>
          <p:spPr>
            <a:xfrm>
              <a:off x="408499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79"/>
            <p:cNvCxnSpPr/>
            <p:nvPr/>
          </p:nvCxnSpPr>
          <p:spPr>
            <a:xfrm>
              <a:off x="414056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80"/>
            <p:cNvCxnSpPr/>
            <p:nvPr/>
          </p:nvCxnSpPr>
          <p:spPr>
            <a:xfrm>
              <a:off x="428344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81"/>
            <p:cNvCxnSpPr/>
            <p:nvPr/>
          </p:nvCxnSpPr>
          <p:spPr>
            <a:xfrm>
              <a:off x="435647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82"/>
            <p:cNvCxnSpPr/>
            <p:nvPr/>
          </p:nvCxnSpPr>
          <p:spPr>
            <a:xfrm>
              <a:off x="443585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83"/>
            <p:cNvCxnSpPr/>
            <p:nvPr/>
          </p:nvCxnSpPr>
          <p:spPr>
            <a:xfrm>
              <a:off x="458826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84"/>
            <p:cNvCxnSpPr/>
            <p:nvPr/>
          </p:nvCxnSpPr>
          <p:spPr>
            <a:xfrm>
              <a:off x="464383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85"/>
            <p:cNvCxnSpPr/>
            <p:nvPr/>
          </p:nvCxnSpPr>
          <p:spPr>
            <a:xfrm>
              <a:off x="478830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86"/>
            <p:cNvCxnSpPr/>
            <p:nvPr/>
          </p:nvCxnSpPr>
          <p:spPr>
            <a:xfrm>
              <a:off x="536460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87"/>
            <p:cNvCxnSpPr/>
            <p:nvPr/>
          </p:nvCxnSpPr>
          <p:spPr>
            <a:xfrm>
              <a:off x="550749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8"/>
            <p:cNvCxnSpPr/>
            <p:nvPr/>
          </p:nvCxnSpPr>
          <p:spPr>
            <a:xfrm>
              <a:off x="559639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 Verbindung 89"/>
            <p:cNvCxnSpPr/>
            <p:nvPr/>
          </p:nvCxnSpPr>
          <p:spPr>
            <a:xfrm>
              <a:off x="565196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90"/>
            <p:cNvCxnSpPr/>
            <p:nvPr/>
          </p:nvCxnSpPr>
          <p:spPr>
            <a:xfrm>
              <a:off x="572340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 Verbindung 91"/>
            <p:cNvCxnSpPr/>
            <p:nvPr/>
          </p:nvCxnSpPr>
          <p:spPr>
            <a:xfrm>
              <a:off x="608379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 Verbindung 92"/>
            <p:cNvCxnSpPr/>
            <p:nvPr/>
          </p:nvCxnSpPr>
          <p:spPr>
            <a:xfrm>
              <a:off x="616475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Gerade Verbindung 93"/>
            <p:cNvCxnSpPr/>
            <p:nvPr/>
          </p:nvCxnSpPr>
          <p:spPr>
            <a:xfrm>
              <a:off x="631716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94"/>
            <p:cNvCxnSpPr/>
            <p:nvPr/>
          </p:nvCxnSpPr>
          <p:spPr>
            <a:xfrm>
              <a:off x="637273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 Verbindung 95"/>
            <p:cNvCxnSpPr/>
            <p:nvPr/>
          </p:nvCxnSpPr>
          <p:spPr>
            <a:xfrm>
              <a:off x="651561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 Verbindung 96"/>
            <p:cNvCxnSpPr/>
            <p:nvPr/>
          </p:nvCxnSpPr>
          <p:spPr>
            <a:xfrm>
              <a:off x="658864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 Verbindung 97"/>
            <p:cNvCxnSpPr/>
            <p:nvPr/>
          </p:nvCxnSpPr>
          <p:spPr>
            <a:xfrm>
              <a:off x="666802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98"/>
            <p:cNvCxnSpPr/>
            <p:nvPr/>
          </p:nvCxnSpPr>
          <p:spPr>
            <a:xfrm>
              <a:off x="682043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Gerade Verbindung 99"/>
            <p:cNvCxnSpPr/>
            <p:nvPr/>
          </p:nvCxnSpPr>
          <p:spPr>
            <a:xfrm>
              <a:off x="687600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 Verbindung 100"/>
            <p:cNvCxnSpPr/>
            <p:nvPr/>
          </p:nvCxnSpPr>
          <p:spPr>
            <a:xfrm>
              <a:off x="7020476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 Verbindung 101"/>
            <p:cNvCxnSpPr/>
            <p:nvPr/>
          </p:nvCxnSpPr>
          <p:spPr>
            <a:xfrm>
              <a:off x="3203879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Gerade Verbindung 102"/>
            <p:cNvCxnSpPr/>
            <p:nvPr/>
          </p:nvCxnSpPr>
          <p:spPr>
            <a:xfrm>
              <a:off x="3284848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rade Verbindung 103"/>
            <p:cNvCxnSpPr/>
            <p:nvPr/>
          </p:nvCxnSpPr>
          <p:spPr>
            <a:xfrm>
              <a:off x="3437257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 Verbindung 104"/>
            <p:cNvCxnSpPr/>
            <p:nvPr/>
          </p:nvCxnSpPr>
          <p:spPr>
            <a:xfrm>
              <a:off x="3491236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 Verbindung 105"/>
            <p:cNvCxnSpPr/>
            <p:nvPr/>
          </p:nvCxnSpPr>
          <p:spPr>
            <a:xfrm>
              <a:off x="3635707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 Verbindung 106"/>
            <p:cNvCxnSpPr/>
            <p:nvPr/>
          </p:nvCxnSpPr>
          <p:spPr>
            <a:xfrm>
              <a:off x="414056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107"/>
            <p:cNvCxnSpPr/>
            <p:nvPr/>
          </p:nvCxnSpPr>
          <p:spPr>
            <a:xfrm>
              <a:off x="421994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 Verbindung 108"/>
            <p:cNvCxnSpPr/>
            <p:nvPr/>
          </p:nvCxnSpPr>
          <p:spPr>
            <a:xfrm>
              <a:off x="437235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109"/>
            <p:cNvCxnSpPr/>
            <p:nvPr/>
          </p:nvCxnSpPr>
          <p:spPr>
            <a:xfrm>
              <a:off x="442792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 Verbindung 110"/>
            <p:cNvCxnSpPr/>
            <p:nvPr/>
          </p:nvCxnSpPr>
          <p:spPr>
            <a:xfrm>
              <a:off x="457239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 Verbindung 111"/>
            <p:cNvCxnSpPr/>
            <p:nvPr/>
          </p:nvCxnSpPr>
          <p:spPr>
            <a:xfrm>
              <a:off x="464383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 Verbindung 112"/>
            <p:cNvCxnSpPr/>
            <p:nvPr/>
          </p:nvCxnSpPr>
          <p:spPr>
            <a:xfrm>
              <a:off x="472480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113"/>
            <p:cNvCxnSpPr/>
            <p:nvPr/>
          </p:nvCxnSpPr>
          <p:spPr>
            <a:xfrm>
              <a:off x="487721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114"/>
            <p:cNvCxnSpPr/>
            <p:nvPr/>
          </p:nvCxnSpPr>
          <p:spPr>
            <a:xfrm>
              <a:off x="493277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115"/>
            <p:cNvCxnSpPr/>
            <p:nvPr/>
          </p:nvCxnSpPr>
          <p:spPr>
            <a:xfrm>
              <a:off x="507566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116"/>
            <p:cNvCxnSpPr/>
            <p:nvPr/>
          </p:nvCxnSpPr>
          <p:spPr>
            <a:xfrm>
              <a:off x="565196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erade Verbindung 117"/>
            <p:cNvCxnSpPr/>
            <p:nvPr/>
          </p:nvCxnSpPr>
          <p:spPr>
            <a:xfrm>
              <a:off x="579643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Gerade Verbindung 118"/>
            <p:cNvCxnSpPr/>
            <p:nvPr/>
          </p:nvCxnSpPr>
          <p:spPr>
            <a:xfrm>
              <a:off x="588534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Gerade Verbindung 119"/>
            <p:cNvCxnSpPr/>
            <p:nvPr/>
          </p:nvCxnSpPr>
          <p:spPr>
            <a:xfrm>
              <a:off x="5940906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Gerade Verbindung 120"/>
            <p:cNvCxnSpPr/>
            <p:nvPr/>
          </p:nvCxnSpPr>
          <p:spPr>
            <a:xfrm>
              <a:off x="601234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Gerade Verbindung 121"/>
            <p:cNvCxnSpPr/>
            <p:nvPr/>
          </p:nvCxnSpPr>
          <p:spPr>
            <a:xfrm>
              <a:off x="637273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Gerade Verbindung 122"/>
            <p:cNvCxnSpPr/>
            <p:nvPr/>
          </p:nvCxnSpPr>
          <p:spPr>
            <a:xfrm>
              <a:off x="645211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Gerade Verbindung 123"/>
            <p:cNvCxnSpPr/>
            <p:nvPr/>
          </p:nvCxnSpPr>
          <p:spPr>
            <a:xfrm>
              <a:off x="660452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Gerade Verbindung 124"/>
            <p:cNvCxnSpPr/>
            <p:nvPr/>
          </p:nvCxnSpPr>
          <p:spPr>
            <a:xfrm>
              <a:off x="666009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Gerade Verbindung 125"/>
            <p:cNvCxnSpPr/>
            <p:nvPr/>
          </p:nvCxnSpPr>
          <p:spPr>
            <a:xfrm>
              <a:off x="680456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Gerade Verbindung 126"/>
            <p:cNvCxnSpPr/>
            <p:nvPr/>
          </p:nvCxnSpPr>
          <p:spPr>
            <a:xfrm>
              <a:off x="687600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Gerade Verbindung 127"/>
            <p:cNvCxnSpPr/>
            <p:nvPr/>
          </p:nvCxnSpPr>
          <p:spPr>
            <a:xfrm>
              <a:off x="695697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Gerade Verbindung 128"/>
            <p:cNvCxnSpPr/>
            <p:nvPr/>
          </p:nvCxnSpPr>
          <p:spPr>
            <a:xfrm>
              <a:off x="710938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Gerade Verbindung 129"/>
            <p:cNvCxnSpPr/>
            <p:nvPr/>
          </p:nvCxnSpPr>
          <p:spPr>
            <a:xfrm>
              <a:off x="716494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Gerade Verbindung 130"/>
            <p:cNvCxnSpPr/>
            <p:nvPr/>
          </p:nvCxnSpPr>
          <p:spPr>
            <a:xfrm>
              <a:off x="730783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Gerade Verbindung 131"/>
            <p:cNvCxnSpPr/>
            <p:nvPr/>
          </p:nvCxnSpPr>
          <p:spPr>
            <a:xfrm>
              <a:off x="3707150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Gerade Verbindung 132"/>
            <p:cNvCxnSpPr/>
            <p:nvPr/>
          </p:nvCxnSpPr>
          <p:spPr>
            <a:xfrm>
              <a:off x="3788117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Gerade Verbindung 133"/>
            <p:cNvCxnSpPr/>
            <p:nvPr/>
          </p:nvCxnSpPr>
          <p:spPr>
            <a:xfrm>
              <a:off x="3940527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Gerade Verbindung 134"/>
            <p:cNvCxnSpPr/>
            <p:nvPr/>
          </p:nvCxnSpPr>
          <p:spPr>
            <a:xfrm>
              <a:off x="3996093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Gerade Verbindung 135"/>
            <p:cNvCxnSpPr/>
            <p:nvPr/>
          </p:nvCxnSpPr>
          <p:spPr>
            <a:xfrm>
              <a:off x="4140565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Gerade Verbindung 136"/>
            <p:cNvCxnSpPr/>
            <p:nvPr/>
          </p:nvCxnSpPr>
          <p:spPr>
            <a:xfrm>
              <a:off x="464383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Gerade Verbindung 137"/>
            <p:cNvCxnSpPr/>
            <p:nvPr/>
          </p:nvCxnSpPr>
          <p:spPr>
            <a:xfrm>
              <a:off x="472480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Gerade Verbindung 138"/>
            <p:cNvCxnSpPr/>
            <p:nvPr/>
          </p:nvCxnSpPr>
          <p:spPr>
            <a:xfrm>
              <a:off x="487721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Gerade Verbindung 139"/>
            <p:cNvCxnSpPr/>
            <p:nvPr/>
          </p:nvCxnSpPr>
          <p:spPr>
            <a:xfrm>
              <a:off x="493277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Gerade Verbindung 140"/>
            <p:cNvCxnSpPr/>
            <p:nvPr/>
          </p:nvCxnSpPr>
          <p:spPr>
            <a:xfrm>
              <a:off x="507566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Gerade Verbindung 141"/>
            <p:cNvCxnSpPr/>
            <p:nvPr/>
          </p:nvCxnSpPr>
          <p:spPr>
            <a:xfrm>
              <a:off x="514869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Gerade Verbindung 142"/>
            <p:cNvCxnSpPr/>
            <p:nvPr/>
          </p:nvCxnSpPr>
          <p:spPr>
            <a:xfrm>
              <a:off x="522807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Gerade Verbindung 143"/>
            <p:cNvCxnSpPr/>
            <p:nvPr/>
          </p:nvCxnSpPr>
          <p:spPr>
            <a:xfrm>
              <a:off x="538048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Gerade Verbindung 144"/>
            <p:cNvCxnSpPr/>
            <p:nvPr/>
          </p:nvCxnSpPr>
          <p:spPr>
            <a:xfrm>
              <a:off x="543604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Gerade Verbindung 145"/>
            <p:cNvCxnSpPr/>
            <p:nvPr/>
          </p:nvCxnSpPr>
          <p:spPr>
            <a:xfrm>
              <a:off x="558052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Gerade Verbindung 146"/>
            <p:cNvCxnSpPr/>
            <p:nvPr/>
          </p:nvCxnSpPr>
          <p:spPr>
            <a:xfrm>
              <a:off x="615682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Gerade Verbindung 147"/>
            <p:cNvCxnSpPr/>
            <p:nvPr/>
          </p:nvCxnSpPr>
          <p:spPr>
            <a:xfrm>
              <a:off x="629970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Gerade Verbindung 148"/>
            <p:cNvCxnSpPr/>
            <p:nvPr/>
          </p:nvCxnSpPr>
          <p:spPr>
            <a:xfrm>
              <a:off x="638861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Gerade Verbindung 149"/>
            <p:cNvCxnSpPr/>
            <p:nvPr/>
          </p:nvCxnSpPr>
          <p:spPr>
            <a:xfrm>
              <a:off x="644417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Gerade Verbindung 150"/>
            <p:cNvCxnSpPr/>
            <p:nvPr/>
          </p:nvCxnSpPr>
          <p:spPr>
            <a:xfrm>
              <a:off x="651561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Gerade Verbindung 151"/>
            <p:cNvCxnSpPr/>
            <p:nvPr/>
          </p:nvCxnSpPr>
          <p:spPr>
            <a:xfrm>
              <a:off x="687600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Gerade Verbindung 152"/>
            <p:cNvCxnSpPr/>
            <p:nvPr/>
          </p:nvCxnSpPr>
          <p:spPr>
            <a:xfrm>
              <a:off x="695697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Gerade Verbindung 153"/>
            <p:cNvCxnSpPr/>
            <p:nvPr/>
          </p:nvCxnSpPr>
          <p:spPr>
            <a:xfrm>
              <a:off x="710938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Gerade Verbindung 154"/>
            <p:cNvCxnSpPr/>
            <p:nvPr/>
          </p:nvCxnSpPr>
          <p:spPr>
            <a:xfrm>
              <a:off x="716494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Gerade Verbindung 155"/>
            <p:cNvCxnSpPr/>
            <p:nvPr/>
          </p:nvCxnSpPr>
          <p:spPr>
            <a:xfrm>
              <a:off x="730783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Gerade Verbindung 156"/>
            <p:cNvCxnSpPr/>
            <p:nvPr/>
          </p:nvCxnSpPr>
          <p:spPr>
            <a:xfrm>
              <a:off x="738086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Gerade Verbindung 157"/>
            <p:cNvCxnSpPr/>
            <p:nvPr/>
          </p:nvCxnSpPr>
          <p:spPr>
            <a:xfrm>
              <a:off x="746024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Gerade Verbindung 158"/>
            <p:cNvCxnSpPr/>
            <p:nvPr/>
          </p:nvCxnSpPr>
          <p:spPr>
            <a:xfrm>
              <a:off x="761265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Gerade Verbindung 159"/>
            <p:cNvCxnSpPr/>
            <p:nvPr/>
          </p:nvCxnSpPr>
          <p:spPr>
            <a:xfrm>
              <a:off x="766821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Gerade Verbindung 160"/>
            <p:cNvCxnSpPr/>
            <p:nvPr/>
          </p:nvCxnSpPr>
          <p:spPr>
            <a:xfrm>
              <a:off x="781269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Gerade Verbindung 161"/>
            <p:cNvCxnSpPr/>
            <p:nvPr/>
          </p:nvCxnSpPr>
          <p:spPr>
            <a:xfrm>
              <a:off x="4356479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Gerade Verbindung 162"/>
            <p:cNvCxnSpPr/>
            <p:nvPr/>
          </p:nvCxnSpPr>
          <p:spPr>
            <a:xfrm>
              <a:off x="4435859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Gerade Verbindung 163"/>
            <p:cNvCxnSpPr/>
            <p:nvPr/>
          </p:nvCxnSpPr>
          <p:spPr>
            <a:xfrm>
              <a:off x="4588269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Gerade Verbindung 164"/>
            <p:cNvCxnSpPr/>
            <p:nvPr/>
          </p:nvCxnSpPr>
          <p:spPr>
            <a:xfrm>
              <a:off x="4643835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Gerade Verbindung 165"/>
            <p:cNvCxnSpPr/>
            <p:nvPr/>
          </p:nvCxnSpPr>
          <p:spPr>
            <a:xfrm>
              <a:off x="4788307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Gerade Verbindung 166"/>
            <p:cNvCxnSpPr/>
            <p:nvPr/>
          </p:nvCxnSpPr>
          <p:spPr>
            <a:xfrm>
              <a:off x="529157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Gerade Verbindung 167"/>
            <p:cNvCxnSpPr/>
            <p:nvPr/>
          </p:nvCxnSpPr>
          <p:spPr>
            <a:xfrm>
              <a:off x="537254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Gerade Verbindung 168"/>
            <p:cNvCxnSpPr/>
            <p:nvPr/>
          </p:nvCxnSpPr>
          <p:spPr>
            <a:xfrm>
              <a:off x="552495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Gerade Verbindung 169"/>
            <p:cNvCxnSpPr/>
            <p:nvPr/>
          </p:nvCxnSpPr>
          <p:spPr>
            <a:xfrm>
              <a:off x="558052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Gerade Verbindung 170"/>
            <p:cNvCxnSpPr/>
            <p:nvPr/>
          </p:nvCxnSpPr>
          <p:spPr>
            <a:xfrm>
              <a:off x="572340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Gerade Verbindung 171"/>
            <p:cNvCxnSpPr/>
            <p:nvPr/>
          </p:nvCxnSpPr>
          <p:spPr>
            <a:xfrm>
              <a:off x="579643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Gerade Verbindung 172"/>
            <p:cNvCxnSpPr/>
            <p:nvPr/>
          </p:nvCxnSpPr>
          <p:spPr>
            <a:xfrm>
              <a:off x="587581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Gerade Verbindung 173"/>
            <p:cNvCxnSpPr/>
            <p:nvPr/>
          </p:nvCxnSpPr>
          <p:spPr>
            <a:xfrm>
              <a:off x="602822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Gerade Verbindung 174"/>
            <p:cNvCxnSpPr/>
            <p:nvPr/>
          </p:nvCxnSpPr>
          <p:spPr>
            <a:xfrm>
              <a:off x="608379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Gerade Verbindung 175"/>
            <p:cNvCxnSpPr/>
            <p:nvPr/>
          </p:nvCxnSpPr>
          <p:spPr>
            <a:xfrm>
              <a:off x="622826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Gerade Verbindung 176"/>
            <p:cNvCxnSpPr/>
            <p:nvPr/>
          </p:nvCxnSpPr>
          <p:spPr>
            <a:xfrm>
              <a:off x="680456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Gerade Verbindung 177"/>
            <p:cNvCxnSpPr/>
            <p:nvPr/>
          </p:nvCxnSpPr>
          <p:spPr>
            <a:xfrm>
              <a:off x="694903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Gerade Verbindung 178"/>
            <p:cNvCxnSpPr/>
            <p:nvPr/>
          </p:nvCxnSpPr>
          <p:spPr>
            <a:xfrm>
              <a:off x="703635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Gerade Verbindung 179"/>
            <p:cNvCxnSpPr/>
            <p:nvPr/>
          </p:nvCxnSpPr>
          <p:spPr>
            <a:xfrm>
              <a:off x="709191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Gerade Verbindung 180"/>
            <p:cNvCxnSpPr/>
            <p:nvPr/>
          </p:nvCxnSpPr>
          <p:spPr>
            <a:xfrm>
              <a:off x="716494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Gerade Verbindung 181"/>
            <p:cNvCxnSpPr/>
            <p:nvPr/>
          </p:nvCxnSpPr>
          <p:spPr>
            <a:xfrm>
              <a:off x="7523746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Gerade Verbindung 182"/>
            <p:cNvCxnSpPr/>
            <p:nvPr/>
          </p:nvCxnSpPr>
          <p:spPr>
            <a:xfrm>
              <a:off x="760471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Gerade Verbindung 183"/>
            <p:cNvCxnSpPr/>
            <p:nvPr/>
          </p:nvCxnSpPr>
          <p:spPr>
            <a:xfrm>
              <a:off x="775712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Gerade Verbindung 184"/>
            <p:cNvCxnSpPr/>
            <p:nvPr/>
          </p:nvCxnSpPr>
          <p:spPr>
            <a:xfrm>
              <a:off x="781269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Gerade Verbindung 185"/>
            <p:cNvCxnSpPr/>
            <p:nvPr/>
          </p:nvCxnSpPr>
          <p:spPr>
            <a:xfrm>
              <a:off x="795716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Gerade Verbindung 186"/>
            <p:cNvCxnSpPr/>
            <p:nvPr/>
          </p:nvCxnSpPr>
          <p:spPr>
            <a:xfrm>
              <a:off x="802860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Gerade Verbindung 187"/>
            <p:cNvCxnSpPr/>
            <p:nvPr/>
          </p:nvCxnSpPr>
          <p:spPr>
            <a:xfrm>
              <a:off x="810798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Gerade Verbindung 188"/>
            <p:cNvCxnSpPr/>
            <p:nvPr/>
          </p:nvCxnSpPr>
          <p:spPr>
            <a:xfrm>
              <a:off x="826039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Gerade Verbindung 189"/>
            <p:cNvCxnSpPr/>
            <p:nvPr/>
          </p:nvCxnSpPr>
          <p:spPr>
            <a:xfrm>
              <a:off x="831596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Gerade Verbindung 190"/>
            <p:cNvCxnSpPr/>
            <p:nvPr/>
          </p:nvCxnSpPr>
          <p:spPr>
            <a:xfrm>
              <a:off x="846043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Gerade Verbindung 193"/>
            <p:cNvCxnSpPr/>
            <p:nvPr/>
          </p:nvCxnSpPr>
          <p:spPr>
            <a:xfrm>
              <a:off x="2124310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Gerade Verbindung 194"/>
            <p:cNvCxnSpPr/>
            <p:nvPr/>
          </p:nvCxnSpPr>
          <p:spPr>
            <a:xfrm>
              <a:off x="2203690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Gerade Verbindung 195"/>
            <p:cNvCxnSpPr/>
            <p:nvPr/>
          </p:nvCxnSpPr>
          <p:spPr>
            <a:xfrm>
              <a:off x="2356100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Gerade Verbindung 196"/>
            <p:cNvCxnSpPr/>
            <p:nvPr/>
          </p:nvCxnSpPr>
          <p:spPr>
            <a:xfrm>
              <a:off x="2411666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Gerade Verbindung 197"/>
            <p:cNvCxnSpPr/>
            <p:nvPr/>
          </p:nvCxnSpPr>
          <p:spPr>
            <a:xfrm>
              <a:off x="2556137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Gerade Verbindung 198"/>
            <p:cNvCxnSpPr/>
            <p:nvPr/>
          </p:nvCxnSpPr>
          <p:spPr>
            <a:xfrm>
              <a:off x="305940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Gerade Verbindung 199"/>
            <p:cNvCxnSpPr/>
            <p:nvPr/>
          </p:nvCxnSpPr>
          <p:spPr>
            <a:xfrm>
              <a:off x="314037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Gerade Verbindung 200"/>
            <p:cNvCxnSpPr/>
            <p:nvPr/>
          </p:nvCxnSpPr>
          <p:spPr>
            <a:xfrm>
              <a:off x="329278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Gerade Verbindung 201"/>
            <p:cNvCxnSpPr/>
            <p:nvPr/>
          </p:nvCxnSpPr>
          <p:spPr>
            <a:xfrm>
              <a:off x="334835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Gerade Verbindung 202"/>
            <p:cNvCxnSpPr/>
            <p:nvPr/>
          </p:nvCxnSpPr>
          <p:spPr>
            <a:xfrm>
              <a:off x="3491236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Gerade Verbindung 203"/>
            <p:cNvCxnSpPr/>
            <p:nvPr/>
          </p:nvCxnSpPr>
          <p:spPr>
            <a:xfrm>
              <a:off x="3564266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Gerade Verbindung 204"/>
            <p:cNvCxnSpPr/>
            <p:nvPr/>
          </p:nvCxnSpPr>
          <p:spPr>
            <a:xfrm>
              <a:off x="3643646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Gerade Verbindung 205"/>
            <p:cNvCxnSpPr/>
            <p:nvPr/>
          </p:nvCxnSpPr>
          <p:spPr>
            <a:xfrm>
              <a:off x="3796056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Gerade Verbindung 206"/>
            <p:cNvCxnSpPr/>
            <p:nvPr/>
          </p:nvCxnSpPr>
          <p:spPr>
            <a:xfrm>
              <a:off x="385162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Gerade Verbindung 207"/>
            <p:cNvCxnSpPr/>
            <p:nvPr/>
          </p:nvCxnSpPr>
          <p:spPr>
            <a:xfrm>
              <a:off x="399609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Gerade Verbindung 208"/>
            <p:cNvCxnSpPr/>
            <p:nvPr/>
          </p:nvCxnSpPr>
          <p:spPr>
            <a:xfrm>
              <a:off x="457239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Gerade Verbindung 209"/>
            <p:cNvCxnSpPr/>
            <p:nvPr/>
          </p:nvCxnSpPr>
          <p:spPr>
            <a:xfrm>
              <a:off x="2556137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Gerade Verbindung 210"/>
            <p:cNvCxnSpPr/>
            <p:nvPr/>
          </p:nvCxnSpPr>
          <p:spPr>
            <a:xfrm>
              <a:off x="2635518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Gerade Verbindung 211"/>
            <p:cNvCxnSpPr/>
            <p:nvPr/>
          </p:nvCxnSpPr>
          <p:spPr>
            <a:xfrm>
              <a:off x="2787927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Gerade Verbindung 212"/>
            <p:cNvCxnSpPr/>
            <p:nvPr/>
          </p:nvCxnSpPr>
          <p:spPr>
            <a:xfrm>
              <a:off x="2843494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Gerade Verbindung 213"/>
            <p:cNvCxnSpPr/>
            <p:nvPr/>
          </p:nvCxnSpPr>
          <p:spPr>
            <a:xfrm>
              <a:off x="2987965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Gerade Verbindung 214"/>
            <p:cNvCxnSpPr/>
            <p:nvPr/>
          </p:nvCxnSpPr>
          <p:spPr>
            <a:xfrm>
              <a:off x="3491236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Gerade Verbindung 215"/>
            <p:cNvCxnSpPr/>
            <p:nvPr/>
          </p:nvCxnSpPr>
          <p:spPr>
            <a:xfrm>
              <a:off x="357220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Gerade Verbindung 216"/>
            <p:cNvCxnSpPr/>
            <p:nvPr/>
          </p:nvCxnSpPr>
          <p:spPr>
            <a:xfrm>
              <a:off x="372461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Gerade Verbindung 217"/>
            <p:cNvCxnSpPr/>
            <p:nvPr/>
          </p:nvCxnSpPr>
          <p:spPr>
            <a:xfrm>
              <a:off x="378018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Gerade Verbindung 218"/>
            <p:cNvCxnSpPr/>
            <p:nvPr/>
          </p:nvCxnSpPr>
          <p:spPr>
            <a:xfrm>
              <a:off x="392465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Gerade Verbindung 219"/>
            <p:cNvCxnSpPr/>
            <p:nvPr/>
          </p:nvCxnSpPr>
          <p:spPr>
            <a:xfrm>
              <a:off x="399609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Gerade Verbindung 220"/>
            <p:cNvCxnSpPr/>
            <p:nvPr/>
          </p:nvCxnSpPr>
          <p:spPr>
            <a:xfrm>
              <a:off x="407706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Gerade Verbindung 221"/>
            <p:cNvCxnSpPr/>
            <p:nvPr/>
          </p:nvCxnSpPr>
          <p:spPr>
            <a:xfrm>
              <a:off x="422947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Gerade Verbindung 222"/>
            <p:cNvCxnSpPr/>
            <p:nvPr/>
          </p:nvCxnSpPr>
          <p:spPr>
            <a:xfrm>
              <a:off x="428344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Gerade Verbindung 223"/>
            <p:cNvCxnSpPr/>
            <p:nvPr/>
          </p:nvCxnSpPr>
          <p:spPr>
            <a:xfrm>
              <a:off x="442792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Gerade Verbindung 224"/>
            <p:cNvCxnSpPr/>
            <p:nvPr/>
          </p:nvCxnSpPr>
          <p:spPr>
            <a:xfrm>
              <a:off x="2843494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Gerade Verbindung 225"/>
            <p:cNvCxnSpPr/>
            <p:nvPr/>
          </p:nvCxnSpPr>
          <p:spPr>
            <a:xfrm>
              <a:off x="2924461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Gerade Verbindung 226"/>
            <p:cNvCxnSpPr/>
            <p:nvPr/>
          </p:nvCxnSpPr>
          <p:spPr>
            <a:xfrm>
              <a:off x="3076871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Gerade Verbindung 227"/>
            <p:cNvCxnSpPr/>
            <p:nvPr/>
          </p:nvCxnSpPr>
          <p:spPr>
            <a:xfrm>
              <a:off x="3132438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Gerade Verbindung 228"/>
            <p:cNvCxnSpPr/>
            <p:nvPr/>
          </p:nvCxnSpPr>
          <p:spPr>
            <a:xfrm>
              <a:off x="3275322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Gerade Verbindung 229"/>
            <p:cNvCxnSpPr/>
            <p:nvPr/>
          </p:nvCxnSpPr>
          <p:spPr>
            <a:xfrm>
              <a:off x="378018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Gerade Verbindung 230"/>
            <p:cNvCxnSpPr/>
            <p:nvPr/>
          </p:nvCxnSpPr>
          <p:spPr>
            <a:xfrm>
              <a:off x="385956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Gerade Verbindung 231"/>
            <p:cNvCxnSpPr/>
            <p:nvPr/>
          </p:nvCxnSpPr>
          <p:spPr>
            <a:xfrm>
              <a:off x="401197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Gerade Verbindung 232"/>
            <p:cNvCxnSpPr/>
            <p:nvPr/>
          </p:nvCxnSpPr>
          <p:spPr>
            <a:xfrm>
              <a:off x="406753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Gerade Verbindung 233"/>
            <p:cNvCxnSpPr/>
            <p:nvPr/>
          </p:nvCxnSpPr>
          <p:spPr>
            <a:xfrm>
              <a:off x="421200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Gerade Verbindung 234"/>
            <p:cNvCxnSpPr/>
            <p:nvPr/>
          </p:nvCxnSpPr>
          <p:spPr>
            <a:xfrm>
              <a:off x="428344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Gerade Verbindung 235"/>
            <p:cNvCxnSpPr/>
            <p:nvPr/>
          </p:nvCxnSpPr>
          <p:spPr>
            <a:xfrm>
              <a:off x="436441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Gerade Verbindung 236"/>
            <p:cNvCxnSpPr/>
            <p:nvPr/>
          </p:nvCxnSpPr>
          <p:spPr>
            <a:xfrm>
              <a:off x="451682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Gerade Verbindung 237"/>
            <p:cNvCxnSpPr/>
            <p:nvPr/>
          </p:nvCxnSpPr>
          <p:spPr>
            <a:xfrm>
              <a:off x="457239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Gerade Verbindung 238"/>
            <p:cNvCxnSpPr/>
            <p:nvPr/>
          </p:nvCxnSpPr>
          <p:spPr>
            <a:xfrm>
              <a:off x="3348352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Gerade Verbindung 239"/>
            <p:cNvCxnSpPr/>
            <p:nvPr/>
          </p:nvCxnSpPr>
          <p:spPr>
            <a:xfrm>
              <a:off x="3427732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Gerade Verbindung 240"/>
            <p:cNvCxnSpPr/>
            <p:nvPr/>
          </p:nvCxnSpPr>
          <p:spPr>
            <a:xfrm>
              <a:off x="3580142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Gerade Verbindung 241"/>
            <p:cNvCxnSpPr/>
            <p:nvPr/>
          </p:nvCxnSpPr>
          <p:spPr>
            <a:xfrm>
              <a:off x="3635707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Gerade Verbindung 242"/>
            <p:cNvCxnSpPr/>
            <p:nvPr/>
          </p:nvCxnSpPr>
          <p:spPr>
            <a:xfrm>
              <a:off x="3780180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Gerade Verbindung 243"/>
            <p:cNvCxnSpPr/>
            <p:nvPr/>
          </p:nvCxnSpPr>
          <p:spPr>
            <a:xfrm>
              <a:off x="428344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Gerade Verbindung 244"/>
            <p:cNvCxnSpPr/>
            <p:nvPr/>
          </p:nvCxnSpPr>
          <p:spPr>
            <a:xfrm>
              <a:off x="436441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Gerade Verbindung 245"/>
            <p:cNvCxnSpPr/>
            <p:nvPr/>
          </p:nvCxnSpPr>
          <p:spPr>
            <a:xfrm>
              <a:off x="451682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Gerade Verbindung 246"/>
            <p:cNvCxnSpPr/>
            <p:nvPr/>
          </p:nvCxnSpPr>
          <p:spPr>
            <a:xfrm>
              <a:off x="457239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Gerade Verbindung 247"/>
            <p:cNvCxnSpPr/>
            <p:nvPr/>
          </p:nvCxnSpPr>
          <p:spPr>
            <a:xfrm>
              <a:off x="3996093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Gerade Verbindung 248"/>
            <p:cNvCxnSpPr/>
            <p:nvPr/>
          </p:nvCxnSpPr>
          <p:spPr>
            <a:xfrm>
              <a:off x="4077061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Gerade Verbindung 249"/>
            <p:cNvCxnSpPr/>
            <p:nvPr/>
          </p:nvCxnSpPr>
          <p:spPr>
            <a:xfrm>
              <a:off x="4229471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Gerade Verbindung 250"/>
            <p:cNvCxnSpPr/>
            <p:nvPr/>
          </p:nvCxnSpPr>
          <p:spPr>
            <a:xfrm>
              <a:off x="4283449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Gerade Verbindung 251"/>
            <p:cNvCxnSpPr/>
            <p:nvPr/>
          </p:nvCxnSpPr>
          <p:spPr>
            <a:xfrm>
              <a:off x="4427921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071" name="Gruppierung 260"/>
            <p:cNvGrpSpPr>
              <a:grpSpLocks/>
            </p:cNvGrpSpPr>
            <p:nvPr/>
          </p:nvGrpSpPr>
          <p:grpSpPr bwMode="auto">
            <a:xfrm>
              <a:off x="2123728" y="4653136"/>
              <a:ext cx="2880320" cy="720080"/>
              <a:chOff x="2123728" y="4653136"/>
              <a:chExt cx="2880320" cy="720080"/>
            </a:xfrm>
          </p:grpSpPr>
          <p:cxnSp>
            <p:nvCxnSpPr>
              <p:cNvPr id="246" name="Gerade Verbindung 192"/>
              <p:cNvCxnSpPr/>
              <p:nvPr/>
            </p:nvCxnSpPr>
            <p:spPr>
              <a:xfrm>
                <a:off x="2411666" y="4653900"/>
                <a:ext cx="57629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Gerade Verbindung 253"/>
              <p:cNvCxnSpPr/>
              <p:nvPr/>
            </p:nvCxnSpPr>
            <p:spPr>
              <a:xfrm flipH="1">
                <a:off x="2124309" y="4653900"/>
                <a:ext cx="287357" cy="287385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Gerade Verbindung 255"/>
              <p:cNvCxnSpPr/>
              <p:nvPr/>
            </p:nvCxnSpPr>
            <p:spPr>
              <a:xfrm>
                <a:off x="2987965" y="4653900"/>
                <a:ext cx="2016255" cy="287385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Gerade Verbindung 257"/>
              <p:cNvCxnSpPr/>
              <p:nvPr/>
            </p:nvCxnSpPr>
            <p:spPr>
              <a:xfrm>
                <a:off x="2124309" y="4941286"/>
                <a:ext cx="0" cy="431871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Gerade Verbindung 258"/>
              <p:cNvCxnSpPr/>
              <p:nvPr/>
            </p:nvCxnSpPr>
            <p:spPr>
              <a:xfrm>
                <a:off x="5004220" y="4941286"/>
                <a:ext cx="0" cy="431871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072" name="Gruppierung 261"/>
            <p:cNvGrpSpPr>
              <a:grpSpLocks/>
            </p:cNvGrpSpPr>
            <p:nvPr/>
          </p:nvGrpSpPr>
          <p:grpSpPr bwMode="auto">
            <a:xfrm>
              <a:off x="3059832" y="4653136"/>
              <a:ext cx="2880320" cy="720080"/>
              <a:chOff x="2123728" y="4653136"/>
              <a:chExt cx="2880320" cy="720080"/>
            </a:xfrm>
          </p:grpSpPr>
          <p:cxnSp>
            <p:nvCxnSpPr>
              <p:cNvPr id="252" name="Gerade Verbindung 262"/>
              <p:cNvCxnSpPr/>
              <p:nvPr/>
            </p:nvCxnSpPr>
            <p:spPr>
              <a:xfrm>
                <a:off x="2412248" y="4653900"/>
                <a:ext cx="107957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Gerade Verbindung 263"/>
              <p:cNvCxnSpPr/>
              <p:nvPr/>
            </p:nvCxnSpPr>
            <p:spPr>
              <a:xfrm flipH="1">
                <a:off x="2123304" y="4653900"/>
                <a:ext cx="288944" cy="287385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Gerade Verbindung 264"/>
              <p:cNvCxnSpPr/>
              <p:nvPr/>
            </p:nvCxnSpPr>
            <p:spPr>
              <a:xfrm>
                <a:off x="3491817" y="4653900"/>
                <a:ext cx="1512985" cy="287385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Gerade Verbindung 265"/>
              <p:cNvCxnSpPr/>
              <p:nvPr/>
            </p:nvCxnSpPr>
            <p:spPr>
              <a:xfrm>
                <a:off x="2123304" y="4941286"/>
                <a:ext cx="0" cy="431871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Gerade Verbindung 266"/>
              <p:cNvCxnSpPr/>
              <p:nvPr/>
            </p:nvCxnSpPr>
            <p:spPr>
              <a:xfrm>
                <a:off x="5004802" y="4941286"/>
                <a:ext cx="0" cy="431871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073" name="Gruppierung 270"/>
            <p:cNvGrpSpPr>
              <a:grpSpLocks/>
            </p:cNvGrpSpPr>
            <p:nvPr/>
          </p:nvGrpSpPr>
          <p:grpSpPr bwMode="auto">
            <a:xfrm>
              <a:off x="4644008" y="4653136"/>
              <a:ext cx="2736304" cy="720080"/>
              <a:chOff x="2123728" y="4653136"/>
              <a:chExt cx="2736304" cy="720080"/>
            </a:xfrm>
          </p:grpSpPr>
          <p:cxnSp>
            <p:nvCxnSpPr>
              <p:cNvPr id="258" name="Gerade Verbindung 271"/>
              <p:cNvCxnSpPr/>
              <p:nvPr/>
            </p:nvCxnSpPr>
            <p:spPr>
              <a:xfrm>
                <a:off x="2410911" y="4653900"/>
                <a:ext cx="433416" cy="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Gerade Verbindung 272"/>
              <p:cNvCxnSpPr/>
              <p:nvPr/>
            </p:nvCxnSpPr>
            <p:spPr>
              <a:xfrm flipH="1">
                <a:off x="2123555" y="4653900"/>
                <a:ext cx="287356" cy="287385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Gerade Verbindung 273"/>
              <p:cNvCxnSpPr/>
              <p:nvPr/>
            </p:nvCxnSpPr>
            <p:spPr>
              <a:xfrm>
                <a:off x="2844327" y="4653900"/>
                <a:ext cx="2016255" cy="287385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Gerade Verbindung 274"/>
              <p:cNvCxnSpPr/>
              <p:nvPr/>
            </p:nvCxnSpPr>
            <p:spPr>
              <a:xfrm>
                <a:off x="2123555" y="4941286"/>
                <a:ext cx="0" cy="431871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Gerade Verbindung 275"/>
              <p:cNvCxnSpPr/>
              <p:nvPr/>
            </p:nvCxnSpPr>
            <p:spPr>
              <a:xfrm>
                <a:off x="4860582" y="4941286"/>
                <a:ext cx="0" cy="431871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074" name="Textfeld 277"/>
            <p:cNvSpPr txBox="1">
              <a:spLocks noChangeArrowheads="1"/>
            </p:cNvSpPr>
            <p:nvPr/>
          </p:nvSpPr>
          <p:spPr bwMode="auto">
            <a:xfrm>
              <a:off x="1187624" y="3933056"/>
              <a:ext cx="6976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800"/>
                <a:t>MVD</a:t>
              </a:r>
            </a:p>
          </p:txBody>
        </p:sp>
        <p:sp>
          <p:nvSpPr>
            <p:cNvPr id="35075" name="Textfeld 278"/>
            <p:cNvSpPr txBox="1">
              <a:spLocks noChangeArrowheads="1"/>
            </p:cNvSpPr>
            <p:nvPr/>
          </p:nvSpPr>
          <p:spPr bwMode="auto">
            <a:xfrm>
              <a:off x="1187624" y="5013176"/>
              <a:ext cx="6206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800"/>
                <a:t>STT</a:t>
              </a:r>
            </a:p>
          </p:txBody>
        </p:sp>
        <p:sp>
          <p:nvSpPr>
            <p:cNvPr id="35076" name="Textfeld 279"/>
            <p:cNvSpPr txBox="1">
              <a:spLocks noChangeArrowheads="1"/>
            </p:cNvSpPr>
            <p:nvPr/>
          </p:nvSpPr>
          <p:spPr bwMode="auto">
            <a:xfrm>
              <a:off x="2771800" y="5445224"/>
              <a:ext cx="96744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800"/>
                <a:t>Event 1</a:t>
              </a:r>
            </a:p>
          </p:txBody>
        </p:sp>
        <p:sp>
          <p:nvSpPr>
            <p:cNvPr id="35077" name="Textfeld 280"/>
            <p:cNvSpPr txBox="1">
              <a:spLocks noChangeArrowheads="1"/>
            </p:cNvSpPr>
            <p:nvPr/>
          </p:nvSpPr>
          <p:spPr bwMode="auto">
            <a:xfrm>
              <a:off x="4252627" y="5445224"/>
              <a:ext cx="96744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00FF"/>
                  </a:solidFill>
                </a:rPr>
                <a:t>Event 2</a:t>
              </a:r>
            </a:p>
          </p:txBody>
        </p:sp>
        <p:sp>
          <p:nvSpPr>
            <p:cNvPr id="35078" name="Textfeld 281"/>
            <p:cNvSpPr txBox="1">
              <a:spLocks noChangeArrowheads="1"/>
            </p:cNvSpPr>
            <p:nvPr/>
          </p:nvSpPr>
          <p:spPr bwMode="auto">
            <a:xfrm>
              <a:off x="5580112" y="5445224"/>
              <a:ext cx="96744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8000"/>
                  </a:solidFill>
                </a:rPr>
                <a:t>Event 3</a:t>
              </a:r>
            </a:p>
          </p:txBody>
        </p:sp>
      </p:grpSp>
      <p:sp>
        <p:nvSpPr>
          <p:cNvPr id="34822" name="CasellaDiTesto 270"/>
          <p:cNvSpPr txBox="1">
            <a:spLocks noChangeArrowheads="1"/>
          </p:cNvSpPr>
          <p:nvPr/>
        </p:nvSpPr>
        <p:spPr bwMode="auto">
          <a:xfrm>
            <a:off x="1847851" y="3543301"/>
            <a:ext cx="92454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dirty="0"/>
              <a:t>Activities on the central tracker MVD + STT + GEM + </a:t>
            </a:r>
            <a:r>
              <a:rPr lang="en-US" dirty="0" err="1"/>
              <a:t>SciTil</a:t>
            </a:r>
            <a:r>
              <a:rPr lang="en-US" dirty="0"/>
              <a:t> + EMC</a:t>
            </a:r>
          </a:p>
        </p:txBody>
      </p:sp>
      <p:pic>
        <p:nvPicPr>
          <p:cNvPr id="34823" name="Picture 1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23"/>
          <a:stretch>
            <a:fillRect/>
          </a:stretch>
        </p:blipFill>
        <p:spPr bwMode="auto">
          <a:xfrm>
            <a:off x="1703388" y="4292601"/>
            <a:ext cx="3313112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Immagine 27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1013" y="4437064"/>
            <a:ext cx="4203700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6" name="CasellaDiTesto 274"/>
          <p:cNvSpPr txBox="1">
            <a:spLocks noChangeArrowheads="1"/>
          </p:cNvSpPr>
          <p:nvPr/>
        </p:nvSpPr>
        <p:spPr bwMode="auto">
          <a:xfrm>
            <a:off x="2135188" y="4581525"/>
            <a:ext cx="698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/>
              <a:t>EMC</a:t>
            </a:r>
          </a:p>
        </p:txBody>
      </p:sp>
      <p:sp>
        <p:nvSpPr>
          <p:cNvPr id="251" name="Titel 25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Time-Based Reconstruction</a:t>
            </a:r>
          </a:p>
        </p:txBody>
      </p:sp>
      <p:sp>
        <p:nvSpPr>
          <p:cNvPr id="274" name="Textfeld 273">
            <a:extLst>
              <a:ext uri="{FF2B5EF4-FFF2-40B4-BE49-F238E27FC236}">
                <a16:creationId xmlns:a16="http://schemas.microsoft.com/office/drawing/2014/main" id="{7B2B7A32-A73E-5A41-AB8B-AE8CB635103E}"/>
              </a:ext>
            </a:extLst>
          </p:cNvPr>
          <p:cNvSpPr txBox="1"/>
          <p:nvPr/>
        </p:nvSpPr>
        <p:spPr>
          <a:xfrm rot="1333210">
            <a:off x="9039055" y="1751775"/>
            <a:ext cx="2506648" cy="4431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/>
              <a:t>Work in </a:t>
            </a:r>
            <a:r>
              <a:rPr lang="de-DE" sz="2400" dirty="0" err="1"/>
              <a:t>progress</a:t>
            </a:r>
            <a:endParaRPr lang="de-DE" sz="2400" dirty="0"/>
          </a:p>
        </p:txBody>
      </p:sp>
      <p:sp>
        <p:nvSpPr>
          <p:cNvPr id="35008" name="Foliennummernplatzhalter 35007">
            <a:extLst>
              <a:ext uri="{FF2B5EF4-FFF2-40B4-BE49-F238E27FC236}">
                <a16:creationId xmlns:a16="http://schemas.microsoft.com/office/drawing/2014/main" id="{A97C51A0-A37A-3944-B317-80C1A8B8F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Seite </a:t>
            </a:r>
            <a:fld id="{745727C4-F52D-A540-A700-F0AA154F88B3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276" name="Textfeld 275">
            <a:extLst>
              <a:ext uri="{FF2B5EF4-FFF2-40B4-BE49-F238E27FC236}">
                <a16:creationId xmlns:a16="http://schemas.microsoft.com/office/drawing/2014/main" id="{1E48E498-2CCE-514D-A0FA-DFBD88D9DD70}"/>
              </a:ext>
            </a:extLst>
          </p:cNvPr>
          <p:cNvSpPr txBox="1"/>
          <p:nvPr/>
        </p:nvSpPr>
        <p:spPr>
          <a:xfrm>
            <a:off x="10045711" y="5303588"/>
            <a:ext cx="1743682" cy="501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400" dirty="0" err="1"/>
              <a:t>see</a:t>
            </a:r>
            <a:r>
              <a:rPr lang="de-DE" sz="1400" dirty="0"/>
              <a:t>: T. Stockmanns</a:t>
            </a:r>
            <a:br>
              <a:rPr lang="de-DE" sz="1400" dirty="0"/>
            </a:br>
            <a:r>
              <a:rPr lang="de-DE" sz="1400" dirty="0" err="1"/>
              <a:t>Saturday</a:t>
            </a:r>
            <a:r>
              <a:rPr lang="de-DE" sz="1400" dirty="0"/>
              <a:t> 11:30</a:t>
            </a:r>
          </a:p>
        </p:txBody>
      </p:sp>
    </p:spTree>
    <p:extLst>
      <p:ext uri="{BB962C8B-B14F-4D97-AF65-F5344CB8AC3E}">
        <p14:creationId xmlns:p14="http://schemas.microsoft.com/office/powerpoint/2010/main" val="30339730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99BE7F9B-C35B-8F4E-B22A-8165D5687D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95395BA-AF9A-2342-9BCE-98D878ECA7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09A682DF-9FDA-5C41-BE60-A07CA34116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FD3B4B3-7BC6-8F41-8EB3-583B2B32A8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Panda Analysis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82AB519-C43C-C541-B8FC-BA686B061A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8549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D55535-010E-4A40-AE5F-76B575FAD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Tools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398004D-F65A-9E4E-B799-A578124ACDE1}"/>
              </a:ext>
            </a:extLst>
          </p:cNvPr>
          <p:cNvSpPr/>
          <p:nvPr/>
        </p:nvSpPr>
        <p:spPr>
          <a:xfrm>
            <a:off x="4583832" y="1628800"/>
            <a:ext cx="2714600" cy="51254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2400"/>
              <a:t>Reconstruction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79CE76-0EBF-F342-BCD3-081DF7AFD367}"/>
              </a:ext>
            </a:extLst>
          </p:cNvPr>
          <p:cNvSpPr/>
          <p:nvPr/>
        </p:nvSpPr>
        <p:spPr>
          <a:xfrm>
            <a:off x="2890664" y="3190794"/>
            <a:ext cx="2714600" cy="44998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2400"/>
              <a:t>Vertex Fit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05BDD54-BC56-8B4D-8C7F-1F90AF7218CC}"/>
              </a:ext>
            </a:extLst>
          </p:cNvPr>
          <p:cNvSpPr/>
          <p:nvPr/>
        </p:nvSpPr>
        <p:spPr>
          <a:xfrm>
            <a:off x="4583832" y="2348880"/>
            <a:ext cx="2714600" cy="57502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2400"/>
              <a:t>PndAnalysis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F439343-6B47-704A-B54F-78E6D551BAB6}"/>
              </a:ext>
            </a:extLst>
          </p:cNvPr>
          <p:cNvSpPr/>
          <p:nvPr/>
        </p:nvSpPr>
        <p:spPr>
          <a:xfrm>
            <a:off x="2890664" y="3861048"/>
            <a:ext cx="2714600" cy="41835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2400" dirty="0"/>
              <a:t>Kinematic Fit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D908E14-8BAE-FA47-A888-895EB4656060}"/>
              </a:ext>
            </a:extLst>
          </p:cNvPr>
          <p:cNvSpPr/>
          <p:nvPr/>
        </p:nvSpPr>
        <p:spPr>
          <a:xfrm>
            <a:off x="6261720" y="3190795"/>
            <a:ext cx="2714600" cy="108860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2400" dirty="0" err="1"/>
              <a:t>DecayTree</a:t>
            </a:r>
            <a:r>
              <a:rPr lang="en-US" sz="2400" dirty="0"/>
              <a:t> Fit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CB1EA40-878A-6847-9F24-0A5DA4540317}"/>
              </a:ext>
            </a:extLst>
          </p:cNvPr>
          <p:cNvSpPr/>
          <p:nvPr/>
        </p:nvSpPr>
        <p:spPr>
          <a:xfrm>
            <a:off x="4583832" y="4797152"/>
            <a:ext cx="2714600" cy="50405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2400" dirty="0"/>
              <a:t>QA Tools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3FD9574-AF0F-6948-961F-A21EF76E7AB2}"/>
              </a:ext>
            </a:extLst>
          </p:cNvPr>
          <p:cNvSpPr/>
          <p:nvPr/>
        </p:nvSpPr>
        <p:spPr>
          <a:xfrm>
            <a:off x="4583832" y="5514023"/>
            <a:ext cx="2714600" cy="5072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2400" dirty="0"/>
              <a:t>PWA</a:t>
            </a:r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C6303D15-AF26-BF4E-92ED-9DD0C85C3110}"/>
              </a:ext>
            </a:extLst>
          </p:cNvPr>
          <p:cNvCxnSpPr>
            <a:cxnSpLocks/>
          </p:cNvCxnSpPr>
          <p:nvPr/>
        </p:nvCxnSpPr>
        <p:spPr>
          <a:xfrm>
            <a:off x="5941132" y="2141346"/>
            <a:ext cx="0" cy="207534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winkelte Verbindung 16">
            <a:extLst>
              <a:ext uri="{FF2B5EF4-FFF2-40B4-BE49-F238E27FC236}">
                <a16:creationId xmlns:a16="http://schemas.microsoft.com/office/drawing/2014/main" id="{86B36933-0BCB-B747-8226-F17CF745BF8E}"/>
              </a:ext>
            </a:extLst>
          </p:cNvPr>
          <p:cNvCxnSpPr>
            <a:stCxn id="8" idx="2"/>
            <a:endCxn id="7" idx="0"/>
          </p:cNvCxnSpPr>
          <p:nvPr/>
        </p:nvCxnSpPr>
        <p:spPr>
          <a:xfrm rot="5400000">
            <a:off x="4961105" y="2210767"/>
            <a:ext cx="266886" cy="1693168"/>
          </a:xfrm>
          <a:prstGeom prst="bentConnector3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winkelte Verbindung 18">
            <a:extLst>
              <a:ext uri="{FF2B5EF4-FFF2-40B4-BE49-F238E27FC236}">
                <a16:creationId xmlns:a16="http://schemas.microsoft.com/office/drawing/2014/main" id="{6E8E1D8F-3CDF-AF48-A709-7EDBDE47F909}"/>
              </a:ext>
            </a:extLst>
          </p:cNvPr>
          <p:cNvCxnSpPr>
            <a:cxnSpLocks/>
            <a:stCxn id="8" idx="2"/>
            <a:endCxn id="11" idx="0"/>
          </p:cNvCxnSpPr>
          <p:nvPr/>
        </p:nvCxnSpPr>
        <p:spPr>
          <a:xfrm rot="16200000" flipH="1">
            <a:off x="6646633" y="2218407"/>
            <a:ext cx="266887" cy="1677888"/>
          </a:xfrm>
          <a:prstGeom prst="bentConnector3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60422691-45A0-384D-B424-3CB0ACFDEF9C}"/>
              </a:ext>
            </a:extLst>
          </p:cNvPr>
          <p:cNvCxnSpPr/>
          <p:nvPr/>
        </p:nvCxnSpPr>
        <p:spPr>
          <a:xfrm>
            <a:off x="4247964" y="3649269"/>
            <a:ext cx="0" cy="207534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winkelte Verbindung 22">
            <a:extLst>
              <a:ext uri="{FF2B5EF4-FFF2-40B4-BE49-F238E27FC236}">
                <a16:creationId xmlns:a16="http://schemas.microsoft.com/office/drawing/2014/main" id="{02808525-2320-E646-B76C-9D71A07F8B6B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 rot="5400000">
            <a:off x="6521202" y="3699333"/>
            <a:ext cx="517749" cy="1677888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winkelte Verbindung 25">
            <a:extLst>
              <a:ext uri="{FF2B5EF4-FFF2-40B4-BE49-F238E27FC236}">
                <a16:creationId xmlns:a16="http://schemas.microsoft.com/office/drawing/2014/main" id="{AA7D6309-E97D-D843-B10E-D8C42303FC1F}"/>
              </a:ext>
            </a:extLst>
          </p:cNvPr>
          <p:cNvCxnSpPr>
            <a:cxnSpLocks/>
            <a:stCxn id="10" idx="2"/>
            <a:endCxn id="12" idx="0"/>
          </p:cNvCxnSpPr>
          <p:nvPr/>
        </p:nvCxnSpPr>
        <p:spPr>
          <a:xfrm rot="16200000" flipH="1">
            <a:off x="4835674" y="3691694"/>
            <a:ext cx="517748" cy="1693168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142402C1-249D-9A4E-89A0-7D71C3FB3830}"/>
              </a:ext>
            </a:extLst>
          </p:cNvPr>
          <p:cNvCxnSpPr/>
          <p:nvPr/>
        </p:nvCxnSpPr>
        <p:spPr>
          <a:xfrm>
            <a:off x="5942779" y="5306489"/>
            <a:ext cx="0" cy="207534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883FE41-D672-2A4D-8601-63DE12069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Seite </a:t>
            </a:r>
            <a:fld id="{745727C4-F52D-A540-A700-F0AA154F88B3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515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AC9EF5A-8EC4-AC42-91CC-C8A9C18EB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Processing Stages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38F1073-438E-7443-83ED-ED3092EE24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E080DB6-3D44-E44D-B448-F272FEA8171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Seite </a:t>
            </a:r>
            <a:fld id="{5212D7AF-2ACE-6149-9981-A482A1FF0073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4509C90-E331-7549-8FFD-3FBF2DE41EDA}"/>
              </a:ext>
            </a:extLst>
          </p:cNvPr>
          <p:cNvSpPr/>
          <p:nvPr/>
        </p:nvSpPr>
        <p:spPr>
          <a:xfrm>
            <a:off x="2855640" y="2676549"/>
            <a:ext cx="1152128" cy="6127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b="1" dirty="0"/>
              <a:t>PANDA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4B8F321-3236-EC4A-8BEF-6C62571A0193}"/>
              </a:ext>
            </a:extLst>
          </p:cNvPr>
          <p:cNvSpPr/>
          <p:nvPr/>
        </p:nvSpPr>
        <p:spPr>
          <a:xfrm>
            <a:off x="4371401" y="2681612"/>
            <a:ext cx="1152128" cy="6127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/>
              <a:t>FPGA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25D61F8-D137-AB49-8C1B-7CD5D2BD4A44}"/>
              </a:ext>
            </a:extLst>
          </p:cNvPr>
          <p:cNvSpPr/>
          <p:nvPr/>
        </p:nvSpPr>
        <p:spPr>
          <a:xfrm>
            <a:off x="1415480" y="3717032"/>
            <a:ext cx="1152128" cy="6127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/>
              <a:t>Sim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DFEA7B1-2062-8243-BD20-4AA85530E709}"/>
              </a:ext>
            </a:extLst>
          </p:cNvPr>
          <p:cNvSpPr/>
          <p:nvPr/>
        </p:nvSpPr>
        <p:spPr>
          <a:xfrm>
            <a:off x="2855640" y="3717032"/>
            <a:ext cx="1152128" cy="6127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 err="1"/>
              <a:t>Digi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BB67315-39E8-D04C-80AD-59433B0AC9AE}"/>
              </a:ext>
            </a:extLst>
          </p:cNvPr>
          <p:cNvSpPr/>
          <p:nvPr/>
        </p:nvSpPr>
        <p:spPr>
          <a:xfrm>
            <a:off x="4371401" y="3722156"/>
            <a:ext cx="1152128" cy="6127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 err="1"/>
              <a:t>Local</a:t>
            </a:r>
            <a:br>
              <a:rPr lang="de-DE" dirty="0"/>
            </a:br>
            <a:r>
              <a:rPr lang="de-DE" dirty="0" err="1"/>
              <a:t>Reco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249F693-F1EF-4E40-A051-7F23ACFC263C}"/>
              </a:ext>
            </a:extLst>
          </p:cNvPr>
          <p:cNvSpPr/>
          <p:nvPr/>
        </p:nvSpPr>
        <p:spPr>
          <a:xfrm>
            <a:off x="5951984" y="3717032"/>
            <a:ext cx="1152128" cy="6127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/>
              <a:t>Global</a:t>
            </a:r>
            <a:br>
              <a:rPr lang="de-DE" dirty="0"/>
            </a:br>
            <a:r>
              <a:rPr lang="de-DE" dirty="0" err="1"/>
              <a:t>Reco</a:t>
            </a:r>
            <a:endParaRPr lang="de-DE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1A7F4CA-F59A-974F-A0A3-9DB945A57939}"/>
              </a:ext>
            </a:extLst>
          </p:cNvPr>
          <p:cNvSpPr/>
          <p:nvPr/>
        </p:nvSpPr>
        <p:spPr>
          <a:xfrm>
            <a:off x="7464152" y="3717032"/>
            <a:ext cx="1152128" cy="6127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/>
              <a:t>Event Building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F9556A6-41F1-864F-930B-8EEA7317A0A4}"/>
              </a:ext>
            </a:extLst>
          </p:cNvPr>
          <p:cNvSpPr/>
          <p:nvPr/>
        </p:nvSpPr>
        <p:spPr>
          <a:xfrm>
            <a:off x="8976320" y="2673617"/>
            <a:ext cx="1152128" cy="6127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/>
              <a:t>Event </a:t>
            </a:r>
            <a:r>
              <a:rPr lang="de-DE" dirty="0" err="1"/>
              <a:t>Selection</a:t>
            </a:r>
            <a:endParaRPr lang="de-DE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767F61BE-EB22-7E49-BC04-08CC58B652DF}"/>
              </a:ext>
            </a:extLst>
          </p:cNvPr>
          <p:cNvSpPr/>
          <p:nvPr/>
        </p:nvSpPr>
        <p:spPr>
          <a:xfrm>
            <a:off x="8976320" y="3717032"/>
            <a:ext cx="1152128" cy="6127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/>
              <a:t>Analysis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5C4D6610-06CB-DE43-B0CA-C707D658E5E8}"/>
              </a:ext>
            </a:extLst>
          </p:cNvPr>
          <p:cNvSpPr/>
          <p:nvPr/>
        </p:nvSpPr>
        <p:spPr>
          <a:xfrm>
            <a:off x="10488488" y="2673617"/>
            <a:ext cx="1152128" cy="6127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/>
              <a:t>Storage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40B5B19F-D2A5-144B-B0AD-60F82C24FD18}"/>
              </a:ext>
            </a:extLst>
          </p:cNvPr>
          <p:cNvSpPr/>
          <p:nvPr/>
        </p:nvSpPr>
        <p:spPr>
          <a:xfrm>
            <a:off x="10488488" y="3717032"/>
            <a:ext cx="1152128" cy="6127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/>
              <a:t>Paper</a:t>
            </a: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EFDBACD6-87B7-2E49-97E0-1ABA77DB5A32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>
            <a:off x="2567608" y="4023417"/>
            <a:ext cx="288032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049AAFFC-7763-D548-AB19-C10C395249F8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4007768" y="4023417"/>
            <a:ext cx="363633" cy="512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8468F501-61FF-454B-9005-0B609EA5F1C8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 flipV="1">
            <a:off x="5523529" y="4023417"/>
            <a:ext cx="428455" cy="512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619F9227-479D-D743-B6A7-D17A805927C7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>
          <a:xfrm>
            <a:off x="7104112" y="4023417"/>
            <a:ext cx="360040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6A4B4B32-361F-D34E-8FFA-E56D4B9DA219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>
          <a:xfrm>
            <a:off x="8616280" y="4023417"/>
            <a:ext cx="360040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D3419310-4C85-BD43-A556-AE7A5344C91D}"/>
              </a:ext>
            </a:extLst>
          </p:cNvPr>
          <p:cNvCxnSpPr>
            <a:cxnSpLocks/>
            <a:stCxn id="17" idx="3"/>
            <a:endCxn id="19" idx="1"/>
          </p:cNvCxnSpPr>
          <p:nvPr/>
        </p:nvCxnSpPr>
        <p:spPr>
          <a:xfrm>
            <a:off x="10128448" y="4023417"/>
            <a:ext cx="360040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DBB69635-526B-FB47-BF94-92BA9788945A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4007768" y="2982934"/>
            <a:ext cx="363633" cy="5063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9E236E97-D94E-2A4C-A776-71987AFD3654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5523529" y="2987997"/>
            <a:ext cx="428455" cy="103542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BEB3C00B-21E0-3549-B340-14652069B069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8616280" y="3011075"/>
            <a:ext cx="360040" cy="101234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mit Pfeil 50">
            <a:extLst>
              <a:ext uri="{FF2B5EF4-FFF2-40B4-BE49-F238E27FC236}">
                <a16:creationId xmlns:a16="http://schemas.microsoft.com/office/drawing/2014/main" id="{ED1CB2C8-BF8A-F047-B561-9E2F306B0211}"/>
              </a:ext>
            </a:extLst>
          </p:cNvPr>
          <p:cNvCxnSpPr>
            <a:cxnSpLocks/>
            <a:stCxn id="16" idx="3"/>
            <a:endCxn id="18" idx="1"/>
          </p:cNvCxnSpPr>
          <p:nvPr/>
        </p:nvCxnSpPr>
        <p:spPr>
          <a:xfrm>
            <a:off x="10128448" y="2980002"/>
            <a:ext cx="360040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feld 55">
            <a:extLst>
              <a:ext uri="{FF2B5EF4-FFF2-40B4-BE49-F238E27FC236}">
                <a16:creationId xmlns:a16="http://schemas.microsoft.com/office/drawing/2014/main" id="{B0C0C390-96DB-4C4B-9CA6-2DA53BCC4CB0}"/>
              </a:ext>
            </a:extLst>
          </p:cNvPr>
          <p:cNvSpPr txBox="1"/>
          <p:nvPr/>
        </p:nvSpPr>
        <p:spPr>
          <a:xfrm>
            <a:off x="358774" y="2766397"/>
            <a:ext cx="1008609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/>
              <a:t>online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CA47706D-0855-AD46-B1F7-2715649E34DE}"/>
              </a:ext>
            </a:extLst>
          </p:cNvPr>
          <p:cNvSpPr txBox="1"/>
          <p:nvPr/>
        </p:nvSpPr>
        <p:spPr>
          <a:xfrm>
            <a:off x="364412" y="3801817"/>
            <a:ext cx="663964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err="1"/>
              <a:t>sim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0337626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bgerundetes Rechteck 17">
            <a:extLst>
              <a:ext uri="{FF2B5EF4-FFF2-40B4-BE49-F238E27FC236}">
                <a16:creationId xmlns:a16="http://schemas.microsoft.com/office/drawing/2014/main" id="{A0A4A28B-D7BF-4A42-83D7-C67306AD5C9C}"/>
              </a:ext>
            </a:extLst>
          </p:cNvPr>
          <p:cNvSpPr/>
          <p:nvPr/>
        </p:nvSpPr>
        <p:spPr>
          <a:xfrm>
            <a:off x="2639616" y="2556414"/>
            <a:ext cx="6480720" cy="252877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2AFEF17-C01D-D04C-8DA2-2C3235339E02}"/>
              </a:ext>
            </a:extLst>
          </p:cNvPr>
          <p:cNvSpPr txBox="1"/>
          <p:nvPr/>
        </p:nvSpPr>
        <p:spPr>
          <a:xfrm>
            <a:off x="2942168" y="2571821"/>
            <a:ext cx="750526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err="1"/>
              <a:t>Rho</a:t>
            </a:r>
            <a:endParaRPr lang="de-DE" sz="24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D55535-010E-4A40-AE5F-76B575FAD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Tools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398004D-F65A-9E4E-B799-A578124ACDE1}"/>
              </a:ext>
            </a:extLst>
          </p:cNvPr>
          <p:cNvSpPr/>
          <p:nvPr/>
        </p:nvSpPr>
        <p:spPr>
          <a:xfrm>
            <a:off x="4583832" y="1628800"/>
            <a:ext cx="2714600" cy="51254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2400"/>
              <a:t>Reconstruction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79CE76-0EBF-F342-BCD3-081DF7AFD367}"/>
              </a:ext>
            </a:extLst>
          </p:cNvPr>
          <p:cNvSpPr/>
          <p:nvPr/>
        </p:nvSpPr>
        <p:spPr>
          <a:xfrm>
            <a:off x="2890664" y="3190794"/>
            <a:ext cx="2714600" cy="44998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2400"/>
              <a:t>Vertex Fit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05BDD54-BC56-8B4D-8C7F-1F90AF7218CC}"/>
              </a:ext>
            </a:extLst>
          </p:cNvPr>
          <p:cNvSpPr/>
          <p:nvPr/>
        </p:nvSpPr>
        <p:spPr>
          <a:xfrm>
            <a:off x="4583832" y="2348880"/>
            <a:ext cx="2714600" cy="57502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2400"/>
              <a:t>PndAnalysis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F439343-6B47-704A-B54F-78E6D551BAB6}"/>
              </a:ext>
            </a:extLst>
          </p:cNvPr>
          <p:cNvSpPr/>
          <p:nvPr/>
        </p:nvSpPr>
        <p:spPr>
          <a:xfrm>
            <a:off x="2890664" y="3861048"/>
            <a:ext cx="2714600" cy="41835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2400" dirty="0"/>
              <a:t>Kinematic Fit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D908E14-8BAE-FA47-A888-895EB4656060}"/>
              </a:ext>
            </a:extLst>
          </p:cNvPr>
          <p:cNvSpPr/>
          <p:nvPr/>
        </p:nvSpPr>
        <p:spPr>
          <a:xfrm>
            <a:off x="6261720" y="3190795"/>
            <a:ext cx="2714600" cy="108860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2400" dirty="0" err="1"/>
              <a:t>DecayTree</a:t>
            </a:r>
            <a:r>
              <a:rPr lang="en-US" sz="2400" dirty="0"/>
              <a:t> Fit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CB1EA40-878A-6847-9F24-0A5DA4540317}"/>
              </a:ext>
            </a:extLst>
          </p:cNvPr>
          <p:cNvSpPr/>
          <p:nvPr/>
        </p:nvSpPr>
        <p:spPr>
          <a:xfrm>
            <a:off x="4583832" y="4797152"/>
            <a:ext cx="2714600" cy="50405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2400" dirty="0"/>
              <a:t>QA Tools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3FD9574-AF0F-6948-961F-A21EF76E7AB2}"/>
              </a:ext>
            </a:extLst>
          </p:cNvPr>
          <p:cNvSpPr/>
          <p:nvPr/>
        </p:nvSpPr>
        <p:spPr>
          <a:xfrm>
            <a:off x="4583832" y="5514023"/>
            <a:ext cx="2714600" cy="5072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2400" dirty="0"/>
              <a:t>PWA</a:t>
            </a:r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C6303D15-AF26-BF4E-92ED-9DD0C85C3110}"/>
              </a:ext>
            </a:extLst>
          </p:cNvPr>
          <p:cNvCxnSpPr>
            <a:cxnSpLocks/>
          </p:cNvCxnSpPr>
          <p:nvPr/>
        </p:nvCxnSpPr>
        <p:spPr>
          <a:xfrm>
            <a:off x="5941132" y="2141346"/>
            <a:ext cx="0" cy="207534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winkelte Verbindung 16">
            <a:extLst>
              <a:ext uri="{FF2B5EF4-FFF2-40B4-BE49-F238E27FC236}">
                <a16:creationId xmlns:a16="http://schemas.microsoft.com/office/drawing/2014/main" id="{86B36933-0BCB-B747-8226-F17CF745BF8E}"/>
              </a:ext>
            </a:extLst>
          </p:cNvPr>
          <p:cNvCxnSpPr>
            <a:stCxn id="8" idx="2"/>
            <a:endCxn id="7" idx="0"/>
          </p:cNvCxnSpPr>
          <p:nvPr/>
        </p:nvCxnSpPr>
        <p:spPr>
          <a:xfrm rot="5400000">
            <a:off x="4961105" y="2210767"/>
            <a:ext cx="266886" cy="1693168"/>
          </a:xfrm>
          <a:prstGeom prst="bentConnector3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winkelte Verbindung 18">
            <a:extLst>
              <a:ext uri="{FF2B5EF4-FFF2-40B4-BE49-F238E27FC236}">
                <a16:creationId xmlns:a16="http://schemas.microsoft.com/office/drawing/2014/main" id="{6E8E1D8F-3CDF-AF48-A709-7EDBDE47F909}"/>
              </a:ext>
            </a:extLst>
          </p:cNvPr>
          <p:cNvCxnSpPr>
            <a:cxnSpLocks/>
            <a:stCxn id="8" idx="2"/>
            <a:endCxn id="11" idx="0"/>
          </p:cNvCxnSpPr>
          <p:nvPr/>
        </p:nvCxnSpPr>
        <p:spPr>
          <a:xfrm rot="16200000" flipH="1">
            <a:off x="6646633" y="2218407"/>
            <a:ext cx="266887" cy="1677888"/>
          </a:xfrm>
          <a:prstGeom prst="bentConnector3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60422691-45A0-384D-B424-3CB0ACFDEF9C}"/>
              </a:ext>
            </a:extLst>
          </p:cNvPr>
          <p:cNvCxnSpPr/>
          <p:nvPr/>
        </p:nvCxnSpPr>
        <p:spPr>
          <a:xfrm>
            <a:off x="4247964" y="3649269"/>
            <a:ext cx="0" cy="207534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winkelte Verbindung 22">
            <a:extLst>
              <a:ext uri="{FF2B5EF4-FFF2-40B4-BE49-F238E27FC236}">
                <a16:creationId xmlns:a16="http://schemas.microsoft.com/office/drawing/2014/main" id="{02808525-2320-E646-B76C-9D71A07F8B6B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 rot="5400000">
            <a:off x="6521202" y="3699333"/>
            <a:ext cx="517749" cy="1677888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winkelte Verbindung 25">
            <a:extLst>
              <a:ext uri="{FF2B5EF4-FFF2-40B4-BE49-F238E27FC236}">
                <a16:creationId xmlns:a16="http://schemas.microsoft.com/office/drawing/2014/main" id="{AA7D6309-E97D-D843-B10E-D8C42303FC1F}"/>
              </a:ext>
            </a:extLst>
          </p:cNvPr>
          <p:cNvCxnSpPr>
            <a:cxnSpLocks/>
            <a:stCxn id="10" idx="2"/>
            <a:endCxn id="12" idx="0"/>
          </p:cNvCxnSpPr>
          <p:nvPr/>
        </p:nvCxnSpPr>
        <p:spPr>
          <a:xfrm rot="16200000" flipH="1">
            <a:off x="4835674" y="3691694"/>
            <a:ext cx="517748" cy="1693168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142402C1-249D-9A4E-89A0-7D71C3FB3830}"/>
              </a:ext>
            </a:extLst>
          </p:cNvPr>
          <p:cNvCxnSpPr/>
          <p:nvPr/>
        </p:nvCxnSpPr>
        <p:spPr>
          <a:xfrm>
            <a:off x="5942779" y="5306489"/>
            <a:ext cx="0" cy="207534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7B4615-1D02-B247-9F0B-506287102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Seite </a:t>
            </a:r>
            <a:fld id="{745727C4-F52D-A540-A700-F0AA154F88B3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237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EB9AF9-1E68-1944-A067-26A505930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Analysis Framework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A0CEDAA-640A-344B-A164-C3689580B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Rho</a:t>
            </a:r>
            <a:endParaRPr lang="de-DE" dirty="0"/>
          </a:p>
          <a:p>
            <a:pPr lvl="1"/>
            <a:r>
              <a:rPr lang="de-DE" dirty="0"/>
              <a:t>Small </a:t>
            </a:r>
            <a:r>
              <a:rPr lang="de-DE" dirty="0" err="1"/>
              <a:t>framework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handle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candidates</a:t>
            </a:r>
            <a:endParaRPr lang="de-DE" dirty="0"/>
          </a:p>
          <a:p>
            <a:pPr lvl="1"/>
            <a:r>
              <a:rPr lang="de-DE" dirty="0" err="1"/>
              <a:t>Combinatorics</a:t>
            </a:r>
            <a:r>
              <a:rPr lang="de-DE" dirty="0"/>
              <a:t>, </a:t>
            </a:r>
            <a:r>
              <a:rPr lang="de-DE" dirty="0" err="1"/>
              <a:t>lists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selectors</a:t>
            </a:r>
            <a:endParaRPr lang="de-DE" dirty="0"/>
          </a:p>
          <a:p>
            <a:pPr lvl="1"/>
            <a:r>
              <a:rPr lang="de-DE" dirty="0"/>
              <a:t>Smart </a:t>
            </a:r>
            <a:r>
              <a:rPr lang="de-DE" dirty="0" err="1"/>
              <a:t>n-tuple</a:t>
            </a:r>
            <a:r>
              <a:rPr lang="de-DE" dirty="0"/>
              <a:t>: </a:t>
            </a:r>
            <a:r>
              <a:rPr lang="de-DE" dirty="0" err="1">
                <a:latin typeface="Courier" pitchFamily="2" charset="0"/>
              </a:rPr>
              <a:t>RhoTuple</a:t>
            </a:r>
            <a:endParaRPr lang="de-DE" dirty="0">
              <a:latin typeface="Courier" pitchFamily="2" charset="0"/>
            </a:endParaRPr>
          </a:p>
          <a:p>
            <a:pPr lvl="1"/>
            <a:endParaRPr lang="de-DE" dirty="0"/>
          </a:p>
          <a:p>
            <a:r>
              <a:rPr lang="de-DE" dirty="0" err="1"/>
              <a:t>PndAnalysis</a:t>
            </a:r>
            <a:endParaRPr lang="de-DE" dirty="0"/>
          </a:p>
          <a:p>
            <a:pPr lvl="1"/>
            <a:r>
              <a:rPr lang="de-DE" dirty="0"/>
              <a:t>Providing </a:t>
            </a:r>
            <a:r>
              <a:rPr lang="de-DE" dirty="0" err="1"/>
              <a:t>Rho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reconstructed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basic</a:t>
            </a:r>
            <a:r>
              <a:rPr lang="de-DE" dirty="0"/>
              <a:t>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lists</a:t>
            </a:r>
            <a:endParaRPr lang="de-DE" dirty="0"/>
          </a:p>
          <a:p>
            <a:pPr lvl="1"/>
            <a:r>
              <a:rPr lang="de-DE" dirty="0"/>
              <a:t>PID </a:t>
            </a:r>
            <a:r>
              <a:rPr lang="de-DE" dirty="0" err="1"/>
              <a:t>selections</a:t>
            </a:r>
            <a:r>
              <a:rPr lang="de-DE" dirty="0"/>
              <a:t> on </a:t>
            </a:r>
            <a:r>
              <a:rPr lang="de-DE" dirty="0" err="1"/>
              <a:t>PndPidProbability</a:t>
            </a:r>
            <a:endParaRPr lang="de-DE" dirty="0"/>
          </a:p>
          <a:p>
            <a:pPr lvl="1"/>
            <a:r>
              <a:rPr lang="de-DE" dirty="0"/>
              <a:t>Propagation </a:t>
            </a:r>
            <a:r>
              <a:rPr lang="de-DE" dirty="0" err="1"/>
              <a:t>interface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GEANE</a:t>
            </a:r>
          </a:p>
          <a:p>
            <a:pPr lvl="1"/>
            <a:r>
              <a:rPr lang="de-DE" dirty="0"/>
              <a:t>MC-</a:t>
            </a:r>
            <a:r>
              <a:rPr lang="de-DE" dirty="0" err="1"/>
              <a:t>Truth</a:t>
            </a:r>
            <a:r>
              <a:rPr lang="de-DE" dirty="0"/>
              <a:t> </a:t>
            </a:r>
            <a:r>
              <a:rPr lang="de-DE" dirty="0" err="1"/>
              <a:t>access</a:t>
            </a:r>
            <a:r>
              <a:rPr lang="de-DE" dirty="0"/>
              <a:t> &amp; </a:t>
            </a:r>
            <a:r>
              <a:rPr lang="de-DE" dirty="0" err="1"/>
              <a:t>decay</a:t>
            </a:r>
            <a:r>
              <a:rPr lang="de-DE" dirty="0"/>
              <a:t> </a:t>
            </a:r>
            <a:r>
              <a:rPr lang="de-DE" dirty="0" err="1"/>
              <a:t>chain</a:t>
            </a:r>
            <a:r>
              <a:rPr lang="de-DE" dirty="0"/>
              <a:t> MC-</a:t>
            </a:r>
            <a:r>
              <a:rPr lang="de-DE" dirty="0" err="1"/>
              <a:t>Matching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4FB1799-1219-FA4F-BF40-0A53E5A7A5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/>
              <a:t>Rho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PndAnalysis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02FAA4C-32B7-A14E-93EA-690A84950B6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Seite </a:t>
            </a:r>
            <a:fld id="{5212D7AF-2ACE-6149-9981-A482A1FF0073}" type="slidenum">
              <a:rPr lang="de-DE" smtClean="0"/>
              <a:pPr>
                <a:defRPr/>
              </a:pPr>
              <a:t>41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29639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BB826E-27EF-8742-ADD7-D229D4EC3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Analysis Tools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9762351-0E1F-5C4B-AB29-9E7D76FC7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563688"/>
            <a:ext cx="6167438" cy="4213225"/>
          </a:xfrm>
        </p:spPr>
        <p:txBody>
          <a:bodyPr/>
          <a:lstStyle/>
          <a:p>
            <a:r>
              <a:rPr lang="de-DE" dirty="0" err="1"/>
              <a:t>Vertexing</a:t>
            </a:r>
            <a:endParaRPr lang="de-DE" dirty="0"/>
          </a:p>
          <a:p>
            <a:pPr lvl="1"/>
            <a:r>
              <a:rPr lang="de-DE" dirty="0"/>
              <a:t>POCA </a:t>
            </a:r>
            <a:r>
              <a:rPr lang="de-DE" dirty="0" err="1"/>
              <a:t>finder</a:t>
            </a:r>
            <a:endParaRPr lang="de-DE" dirty="0"/>
          </a:p>
          <a:p>
            <a:pPr lvl="1"/>
            <a:r>
              <a:rPr lang="de-DE" dirty="0" err="1"/>
              <a:t>RhoKalmanVtxFitter</a:t>
            </a:r>
            <a:r>
              <a:rPr lang="de-DE" dirty="0"/>
              <a:t>: fast</a:t>
            </a:r>
          </a:p>
          <a:p>
            <a:pPr lvl="1"/>
            <a:r>
              <a:rPr lang="de-DE" dirty="0" err="1"/>
              <a:t>RhoKinVtxFitter</a:t>
            </a:r>
            <a:r>
              <a:rPr lang="de-DE" dirty="0"/>
              <a:t>: </a:t>
            </a:r>
            <a:r>
              <a:rPr lang="de-DE" dirty="0" err="1"/>
              <a:t>precise</a:t>
            </a:r>
            <a:endParaRPr lang="de-DE" dirty="0"/>
          </a:p>
          <a:p>
            <a:pPr marL="215900" lvl="1" indent="0">
              <a:buNone/>
            </a:pP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517736D-B64B-B840-AFCF-FEEC942F74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Fitters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B2FA0B-40E9-D449-9002-1CF75D2F0F8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Seite </a:t>
            </a:r>
            <a:fld id="{5212D7AF-2ACE-6149-9981-A482A1FF0073}" type="slidenum">
              <a:rPr lang="de-DE" smtClean="0"/>
              <a:pPr>
                <a:defRPr/>
              </a:pPr>
              <a:t>42</a:t>
            </a:fld>
            <a:endParaRPr lang="de-DE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29C53098-936D-9642-AD9D-A3CB143032DB}"/>
              </a:ext>
            </a:extLst>
          </p:cNvPr>
          <p:cNvSpPr txBox="1">
            <a:spLocks/>
          </p:cNvSpPr>
          <p:nvPr/>
        </p:nvSpPr>
        <p:spPr bwMode="auto">
          <a:xfrm>
            <a:off x="6024562" y="1628800"/>
            <a:ext cx="6167438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12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rtl="0" eaLnBrk="1" fontAlgn="base" hangingPunct="1">
              <a:spcBef>
                <a:spcPts val="6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rtl="0" eaLnBrk="1" fontAlgn="base" hangingPunct="1">
              <a:spcBef>
                <a:spcPts val="6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rtl="0" eaLnBrk="1" fontAlgn="base" hangingPunct="1">
              <a:spcBef>
                <a:spcPts val="6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rtl="0" eaLnBrk="1" fontAlgn="base" hangingPunct="1">
              <a:spcBef>
                <a:spcPts val="6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de-DE" dirty="0" err="1"/>
              <a:t>Kinematic</a:t>
            </a:r>
            <a:r>
              <a:rPr lang="de-DE" dirty="0"/>
              <a:t> </a:t>
            </a:r>
            <a:r>
              <a:rPr lang="de-DE" dirty="0" err="1"/>
              <a:t>Fits</a:t>
            </a:r>
            <a:endParaRPr lang="de-DE" dirty="0"/>
          </a:p>
          <a:p>
            <a:pPr lvl="1" defTabSz="914400"/>
            <a:r>
              <a:rPr lang="de-DE" dirty="0"/>
              <a:t>Rho4CFits</a:t>
            </a:r>
          </a:p>
          <a:p>
            <a:pPr lvl="1" defTabSz="914400"/>
            <a:r>
              <a:rPr lang="de-DE" dirty="0" err="1"/>
              <a:t>RhoKinFitter</a:t>
            </a:r>
            <a:r>
              <a:rPr lang="de-DE" dirty="0"/>
              <a:t>: </a:t>
            </a:r>
            <a:r>
              <a:rPr lang="de-DE" dirty="0">
                <a:sym typeface="Wingdings" pitchFamily="2" charset="2"/>
              </a:rPr>
              <a:t> </a:t>
            </a:r>
            <a:r>
              <a:rPr lang="de-DE" dirty="0" err="1">
                <a:sym typeface="Wingdings" pitchFamily="2" charset="2"/>
              </a:rPr>
              <a:t>Mass</a:t>
            </a:r>
            <a:r>
              <a:rPr lang="de-DE" dirty="0">
                <a:sym typeface="Wingdings" pitchFamily="2" charset="2"/>
              </a:rPr>
              <a:t>, 4C (P3, E)</a:t>
            </a:r>
            <a:endParaRPr lang="de-DE" dirty="0"/>
          </a:p>
          <a:p>
            <a:pPr marL="215900" lvl="1" indent="0" defTabSz="914400">
              <a:buNone/>
            </a:pPr>
            <a:endParaRPr lang="de-DE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7AEE321-613E-2841-A0CF-D0C25277EFE6}"/>
              </a:ext>
            </a:extLst>
          </p:cNvPr>
          <p:cNvSpPr txBox="1">
            <a:spLocks/>
          </p:cNvSpPr>
          <p:nvPr/>
        </p:nvSpPr>
        <p:spPr bwMode="auto">
          <a:xfrm>
            <a:off x="3198019" y="4081437"/>
            <a:ext cx="6167438" cy="169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12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rtl="0" eaLnBrk="1" fontAlgn="base" hangingPunct="1">
              <a:spcBef>
                <a:spcPts val="6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rtl="0" eaLnBrk="1" fontAlgn="base" hangingPunct="1">
              <a:spcBef>
                <a:spcPts val="6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rtl="0" eaLnBrk="1" fontAlgn="base" hangingPunct="1">
              <a:spcBef>
                <a:spcPts val="6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rtl="0" eaLnBrk="1" fontAlgn="base" hangingPunct="1">
              <a:spcBef>
                <a:spcPts val="6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de-DE" dirty="0" err="1"/>
              <a:t>Tree</a:t>
            </a:r>
            <a:r>
              <a:rPr lang="de-DE" dirty="0"/>
              <a:t> </a:t>
            </a:r>
            <a:r>
              <a:rPr lang="de-DE" dirty="0" err="1"/>
              <a:t>Fits</a:t>
            </a:r>
            <a:endParaRPr lang="de-DE" dirty="0"/>
          </a:p>
          <a:p>
            <a:pPr lvl="1" defTabSz="914400"/>
            <a:r>
              <a:rPr lang="de-DE" dirty="0"/>
              <a:t>Iterative </a:t>
            </a:r>
            <a:r>
              <a:rPr lang="de-DE" dirty="0" err="1"/>
              <a:t>mechanism</a:t>
            </a:r>
            <a:endParaRPr lang="de-DE" dirty="0"/>
          </a:p>
          <a:p>
            <a:pPr lvl="1" defTabSz="914400"/>
            <a:r>
              <a:rPr lang="de-DE" dirty="0" err="1"/>
              <a:t>DecayTreeFitter</a:t>
            </a:r>
            <a:r>
              <a:rPr lang="de-DE" dirty="0"/>
              <a:t> </a:t>
            </a:r>
            <a:r>
              <a:rPr lang="de-DE" dirty="0" err="1"/>
              <a:t>fits</a:t>
            </a:r>
            <a:r>
              <a:rPr lang="de-DE" dirty="0"/>
              <a:t> </a:t>
            </a:r>
            <a:r>
              <a:rPr lang="de-DE" dirty="0" err="1"/>
              <a:t>complete</a:t>
            </a:r>
            <a:r>
              <a:rPr lang="de-DE" dirty="0"/>
              <a:t> </a:t>
            </a:r>
            <a:r>
              <a:rPr lang="de-DE" dirty="0" err="1"/>
              <a:t>decay</a:t>
            </a:r>
            <a:r>
              <a:rPr lang="de-DE" dirty="0"/>
              <a:t> </a:t>
            </a:r>
            <a:r>
              <a:rPr lang="de-DE" dirty="0" err="1"/>
              <a:t>tree</a:t>
            </a:r>
            <a:r>
              <a:rPr lang="de-DE" dirty="0"/>
              <a:t> at </a:t>
            </a:r>
            <a:r>
              <a:rPr lang="de-DE" dirty="0" err="1"/>
              <a:t>once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0487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402501-4C57-2A48-B826-B35849F49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Analysis Framework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5B501D-E269-BA4E-A36F-7052B0C74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QaTools</a:t>
            </a:r>
            <a:endParaRPr lang="de-DE" dirty="0"/>
          </a:p>
          <a:p>
            <a:pPr lvl="1"/>
            <a:r>
              <a:rPr lang="de-DE" dirty="0" err="1"/>
              <a:t>Employs</a:t>
            </a:r>
            <a:r>
              <a:rPr lang="de-DE" dirty="0"/>
              <a:t> smart </a:t>
            </a:r>
            <a:r>
              <a:rPr lang="de-DE" dirty="0" err="1"/>
              <a:t>n-tuples</a:t>
            </a:r>
            <a:r>
              <a:rPr lang="de-DE" dirty="0"/>
              <a:t> (</a:t>
            </a:r>
            <a:r>
              <a:rPr lang="de-DE" dirty="0" err="1"/>
              <a:t>RhoTuple</a:t>
            </a:r>
            <a:r>
              <a:rPr lang="de-DE" dirty="0"/>
              <a:t>)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root</a:t>
            </a:r>
            <a:r>
              <a:rPr lang="de-DE" dirty="0"/>
              <a:t> </a:t>
            </a:r>
            <a:r>
              <a:rPr lang="de-DE" dirty="0" err="1"/>
              <a:t>trees</a:t>
            </a:r>
            <a:endParaRPr lang="de-DE" dirty="0"/>
          </a:p>
          <a:p>
            <a:pPr lvl="1"/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automated</a:t>
            </a:r>
            <a:r>
              <a:rPr lang="de-DE" dirty="0"/>
              <a:t> </a:t>
            </a:r>
            <a:r>
              <a:rPr lang="de-DE" dirty="0" err="1"/>
              <a:t>functions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fill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 (p4, </a:t>
            </a:r>
            <a:r>
              <a:rPr lang="de-DE" dirty="0" err="1"/>
              <a:t>daughters</a:t>
            </a:r>
            <a:r>
              <a:rPr lang="de-DE" dirty="0"/>
              <a:t>, mc, </a:t>
            </a:r>
            <a:r>
              <a:rPr lang="de-DE" dirty="0" err="1"/>
              <a:t>pid</a:t>
            </a:r>
            <a:r>
              <a:rPr lang="de-DE" dirty="0"/>
              <a:t>, ...)</a:t>
            </a:r>
          </a:p>
          <a:p>
            <a:pPr lvl="1"/>
            <a:r>
              <a:rPr lang="de-DE" dirty="0"/>
              <a:t>Common </a:t>
            </a:r>
            <a:r>
              <a:rPr lang="de-DE" dirty="0" err="1"/>
              <a:t>nomenclature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fast </a:t>
            </a:r>
            <a:r>
              <a:rPr lang="de-DE" dirty="0" err="1"/>
              <a:t>command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 </a:t>
            </a:r>
            <a:r>
              <a:rPr lang="de-DE" dirty="0" err="1"/>
              <a:t>analysis</a:t>
            </a:r>
            <a:endParaRPr lang="de-DE" dirty="0"/>
          </a:p>
          <a:p>
            <a:pPr lvl="1"/>
            <a:endParaRPr lang="de-DE" dirty="0"/>
          </a:p>
          <a:p>
            <a:r>
              <a:rPr lang="de-DE" dirty="0" err="1"/>
              <a:t>QuickAnalysis</a:t>
            </a:r>
            <a:endParaRPr lang="de-DE" dirty="0"/>
          </a:p>
          <a:p>
            <a:pPr lvl="1"/>
            <a:r>
              <a:rPr lang="de-DE" dirty="0" err="1"/>
              <a:t>Automated</a:t>
            </a:r>
            <a:r>
              <a:rPr lang="de-DE" dirty="0"/>
              <a:t> </a:t>
            </a:r>
            <a:r>
              <a:rPr lang="de-DE" dirty="0" err="1"/>
              <a:t>scripts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get</a:t>
            </a:r>
            <a:r>
              <a:rPr lang="de-DE" dirty="0"/>
              <a:t> large </a:t>
            </a:r>
            <a:r>
              <a:rPr lang="de-DE" dirty="0" err="1"/>
              <a:t>n-tuples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a </a:t>
            </a:r>
            <a:r>
              <a:rPr lang="de-DE" dirty="0" err="1"/>
              <a:t>few</a:t>
            </a:r>
            <a:r>
              <a:rPr lang="de-DE" dirty="0"/>
              <a:t> </a:t>
            </a:r>
            <a:r>
              <a:rPr lang="de-DE" dirty="0" err="1"/>
              <a:t>settings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:</a:t>
            </a:r>
            <a:br>
              <a:rPr lang="de-DE" dirty="0"/>
            </a:br>
            <a:r>
              <a:rPr lang="de-DE" dirty="0" err="1"/>
              <a:t>combinatorics</a:t>
            </a:r>
            <a:r>
              <a:rPr lang="de-DE" dirty="0"/>
              <a:t>, </a:t>
            </a:r>
            <a:r>
              <a:rPr lang="de-DE" dirty="0" err="1"/>
              <a:t>fits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selections</a:t>
            </a:r>
            <a:endParaRPr lang="de-DE" dirty="0"/>
          </a:p>
          <a:p>
            <a:pPr lvl="1"/>
            <a:r>
              <a:rPr lang="de-DE" dirty="0" err="1"/>
              <a:t>Usually</a:t>
            </a:r>
            <a:r>
              <a:rPr lang="de-DE" dirty="0"/>
              <a:t> </a:t>
            </a:r>
            <a:r>
              <a:rPr lang="de-DE" dirty="0" err="1"/>
              <a:t>enough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make</a:t>
            </a:r>
            <a:r>
              <a:rPr lang="de-DE" dirty="0"/>
              <a:t> all </a:t>
            </a:r>
            <a:r>
              <a:rPr lang="de-DE" dirty="0" err="1"/>
              <a:t>desired</a:t>
            </a:r>
            <a:r>
              <a:rPr lang="de-DE" dirty="0"/>
              <a:t> </a:t>
            </a:r>
            <a:r>
              <a:rPr lang="de-DE" dirty="0" err="1"/>
              <a:t>plots</a:t>
            </a:r>
            <a:r>
              <a:rPr lang="de-DE" dirty="0"/>
              <a:t>!</a:t>
            </a:r>
          </a:p>
          <a:p>
            <a:pPr lvl="1"/>
            <a:r>
              <a:rPr lang="de-DE" dirty="0" err="1"/>
              <a:t>FastSim</a:t>
            </a:r>
            <a:r>
              <a:rPr lang="de-DE" dirty="0"/>
              <a:t> </a:t>
            </a:r>
            <a:r>
              <a:rPr lang="de-DE" dirty="0" err="1"/>
              <a:t>implementation</a:t>
            </a:r>
            <a:r>
              <a:rPr lang="de-DE" dirty="0"/>
              <a:t> </a:t>
            </a:r>
            <a:r>
              <a:rPr lang="de-DE" dirty="0" err="1"/>
              <a:t>allows</a:t>
            </a:r>
            <a:r>
              <a:rPr lang="de-DE" dirty="0"/>
              <a:t> </a:t>
            </a:r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macro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DB5FE3A-6420-3A4D-96E9-27215AEFE9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/>
              <a:t>Supporting</a:t>
            </a:r>
            <a:r>
              <a:rPr lang="de-DE" dirty="0"/>
              <a:t> Tools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6E35922-D7EF-D241-BB89-7005E151781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Seite </a:t>
            </a:r>
            <a:fld id="{5212D7AF-2ACE-6149-9981-A482A1FF0073}" type="slidenum">
              <a:rPr lang="de-DE" smtClean="0"/>
              <a:pPr>
                <a:defRPr/>
              </a:pPr>
              <a:t>43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1DD3B8A-0A49-D040-9E39-9FAE3CCC46CE}"/>
              </a:ext>
            </a:extLst>
          </p:cNvPr>
          <p:cNvSpPr txBox="1"/>
          <p:nvPr/>
        </p:nvSpPr>
        <p:spPr>
          <a:xfrm>
            <a:off x="10045711" y="5303588"/>
            <a:ext cx="1384803" cy="501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400" dirty="0" err="1"/>
              <a:t>see</a:t>
            </a:r>
            <a:r>
              <a:rPr lang="de-DE" sz="1400" dirty="0"/>
              <a:t>: K. Götzen</a:t>
            </a:r>
            <a:br>
              <a:rPr lang="de-DE" sz="1400" dirty="0"/>
            </a:br>
            <a:r>
              <a:rPr lang="de-DE" sz="1400" dirty="0" err="1"/>
              <a:t>Saturday</a:t>
            </a:r>
            <a:r>
              <a:rPr lang="de-DE" sz="1400" dirty="0"/>
              <a:t> 9:00</a:t>
            </a:r>
          </a:p>
        </p:txBody>
      </p:sp>
    </p:spTree>
    <p:extLst>
      <p:ext uri="{BB962C8B-B14F-4D97-AF65-F5344CB8AC3E}">
        <p14:creationId xmlns:p14="http://schemas.microsoft.com/office/powerpoint/2010/main" val="10412000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example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/>
              <a:t>Rho package</a:t>
            </a:r>
          </a:p>
          <a:p>
            <a:pPr lvl="1">
              <a:buFont typeface="Arial"/>
              <a:buChar char="•"/>
            </a:pPr>
            <a:r>
              <a:rPr lang="en-US" dirty="0"/>
              <a:t>Combine hits</a:t>
            </a:r>
          </a:p>
          <a:p>
            <a:pPr lvl="1">
              <a:buFont typeface="Arial"/>
              <a:buChar char="•"/>
            </a:pPr>
            <a:r>
              <a:rPr lang="en-US" dirty="0"/>
              <a:t>Fit with constraints</a:t>
            </a:r>
          </a:p>
          <a:p>
            <a:pPr lvl="1">
              <a:buFont typeface="Arial"/>
              <a:buChar char="•"/>
            </a:pPr>
            <a:r>
              <a:rPr lang="en-US" dirty="0"/>
              <a:t>Apply cuts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60848" y="1628801"/>
            <a:ext cx="2520280" cy="2866935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945" y="836712"/>
            <a:ext cx="3681155" cy="2304256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560" y="3501008"/>
            <a:ext cx="2608914" cy="2492896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960" y="3501008"/>
            <a:ext cx="4521124" cy="2562286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ADB7A78-71A3-224E-B39C-D58A6088C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Seite </a:t>
            </a:r>
            <a:fld id="{745727C4-F52D-A540-A700-F0AA154F88B3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5177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075589-C80A-364A-B655-045B89202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0937D19-AD06-E845-B52D-B9C007212A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A97CD0C-648F-E140-8DCF-5C578D43A77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Seite </a:t>
            </a:r>
            <a:fld id="{33BCFD9D-C803-6444-8630-9E7A755A5B58}" type="slidenum">
              <a:rPr lang="de-DE" smtClean="0"/>
              <a:pPr>
                <a:defRPr/>
              </a:pPr>
              <a:t>45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E71708C-8EF6-1347-BA36-D0435B168D0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464" y="938786"/>
            <a:ext cx="6487993" cy="505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212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43AAC3-078F-6E41-8406-42934B1B8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PandaRoot</a:t>
            </a:r>
            <a:r>
              <a:rPr lang="de-DE" dirty="0"/>
              <a:t> </a:t>
            </a:r>
            <a:r>
              <a:rPr lang="de-DE" dirty="0" err="1"/>
              <a:t>Example</a:t>
            </a:r>
            <a:r>
              <a:rPr lang="de-DE" dirty="0"/>
              <a:t> </a:t>
            </a:r>
            <a:r>
              <a:rPr lang="de-DE" dirty="0" err="1"/>
              <a:t>Macros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45A5A5-D177-CA43-9AD7-63514EF9D0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EE2074A-80B9-8441-BF05-2A5B5DFF90E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Seite </a:t>
            </a:r>
            <a:fld id="{33BCFD9D-C803-6444-8630-9E7A755A5B58}" type="slidenum">
              <a:rPr lang="de-DE" smtClean="0"/>
              <a:pPr>
                <a:defRPr/>
              </a:pPr>
              <a:t>46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2B05EF9-8A5C-AF40-AD74-5ADC3E1DC76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260" y="1628800"/>
            <a:ext cx="7727855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389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E0465A-A4A8-D446-8A69-5508425E9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PandaRoot</a:t>
            </a:r>
            <a:r>
              <a:rPr lang="de-DE" dirty="0"/>
              <a:t> Infrastructure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48FA475C-FB79-6E47-B391-0F6284EA3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Code Repository: </a:t>
            </a:r>
            <a:r>
              <a:rPr lang="de-DE" dirty="0" err="1"/>
              <a:t>pandaatfair.githost.io</a:t>
            </a:r>
            <a:endParaRPr lang="de-DE" dirty="0"/>
          </a:p>
          <a:p>
            <a:pPr lvl="1"/>
            <a:r>
              <a:rPr lang="de-DE" dirty="0" err="1"/>
              <a:t>Issue</a:t>
            </a:r>
            <a:r>
              <a:rPr lang="de-DE" dirty="0"/>
              <a:t> </a:t>
            </a:r>
            <a:r>
              <a:rPr lang="de-DE" dirty="0" err="1"/>
              <a:t>Tracker</a:t>
            </a:r>
            <a:r>
              <a:rPr lang="de-DE" dirty="0"/>
              <a:t>, Constant Integration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commit</a:t>
            </a:r>
            <a:endParaRPr lang="de-DE" dirty="0"/>
          </a:p>
          <a:p>
            <a:r>
              <a:rPr lang="de-DE" dirty="0" err="1"/>
              <a:t>Nightly</a:t>
            </a:r>
            <a:r>
              <a:rPr lang="de-DE" dirty="0"/>
              <a:t> </a:t>
            </a:r>
            <a:r>
              <a:rPr lang="de-DE" dirty="0" err="1"/>
              <a:t>builds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tests</a:t>
            </a:r>
            <a:endParaRPr lang="de-DE" dirty="0"/>
          </a:p>
          <a:p>
            <a:r>
              <a:rPr lang="de-DE" dirty="0"/>
              <a:t>Dashboard: </a:t>
            </a:r>
            <a:r>
              <a:rPr lang="de-DE" dirty="0">
                <a:hlinkClick r:id="rId2"/>
              </a:rPr>
              <a:t>https://cdash.gsi.de/index.php?project=PandaRoot</a:t>
            </a:r>
            <a:endParaRPr lang="de-DE" dirty="0"/>
          </a:p>
          <a:p>
            <a:pPr lvl="1"/>
            <a:endParaRPr lang="de-DE" dirty="0"/>
          </a:p>
          <a:p>
            <a:r>
              <a:rPr lang="de-DE" dirty="0"/>
              <a:t>Wiki </a:t>
            </a:r>
            <a:r>
              <a:rPr lang="de-DE" dirty="0" err="1"/>
              <a:t>page</a:t>
            </a:r>
            <a:r>
              <a:rPr lang="de-DE" dirty="0"/>
              <a:t>: </a:t>
            </a:r>
            <a:r>
              <a:rPr lang="de-DE" dirty="0" err="1">
                <a:hlinkClick r:id="rId3"/>
              </a:rPr>
              <a:t>panda-wiki.de</a:t>
            </a:r>
            <a:r>
              <a:rPr lang="de-DE" dirty="0">
                <a:hlinkClick r:id="rId3"/>
              </a:rPr>
              <a:t>/</a:t>
            </a:r>
            <a:r>
              <a:rPr lang="de-DE" dirty="0" err="1">
                <a:hlinkClick r:id="rId3"/>
              </a:rPr>
              <a:t>foswiki</a:t>
            </a:r>
            <a:r>
              <a:rPr lang="de-DE" dirty="0">
                <a:hlinkClick r:id="rId3"/>
              </a:rPr>
              <a:t>/bin/</a:t>
            </a:r>
            <a:r>
              <a:rPr lang="de-DE" dirty="0" err="1">
                <a:hlinkClick r:id="rId3"/>
              </a:rPr>
              <a:t>view</a:t>
            </a:r>
            <a:r>
              <a:rPr lang="de-DE" dirty="0">
                <a:hlinkClick r:id="rId3"/>
              </a:rPr>
              <a:t>/Computing/</a:t>
            </a:r>
            <a:r>
              <a:rPr lang="de-DE" dirty="0" err="1">
                <a:hlinkClick r:id="rId3"/>
              </a:rPr>
              <a:t>PandaRoot</a:t>
            </a:r>
            <a:endParaRPr lang="de-DE" dirty="0"/>
          </a:p>
          <a:p>
            <a:r>
              <a:rPr lang="de-DE" dirty="0"/>
              <a:t>Forums: </a:t>
            </a:r>
            <a:r>
              <a:rPr lang="de-DE" dirty="0" err="1"/>
              <a:t>forum.gsi.de</a:t>
            </a:r>
            <a:r>
              <a:rPr lang="de-DE" dirty="0"/>
              <a:t> &amp; </a:t>
            </a:r>
            <a:r>
              <a:rPr lang="de-DE" dirty="0" err="1"/>
              <a:t>Slack</a:t>
            </a:r>
            <a:r>
              <a:rPr lang="de-DE" dirty="0"/>
              <a:t>: </a:t>
            </a:r>
            <a:r>
              <a:rPr lang="de-DE" dirty="0" err="1"/>
              <a:t>pandaroot.slack.com</a:t>
            </a:r>
            <a:endParaRPr lang="de-DE" dirty="0"/>
          </a:p>
          <a:p>
            <a:r>
              <a:rPr lang="de-DE" dirty="0"/>
              <a:t>Bi-</a:t>
            </a:r>
            <a:r>
              <a:rPr lang="de-DE" dirty="0" err="1"/>
              <a:t>weekly</a:t>
            </a:r>
            <a:r>
              <a:rPr lang="de-DE" dirty="0"/>
              <a:t> online </a:t>
            </a:r>
            <a:r>
              <a:rPr lang="de-DE" dirty="0" err="1"/>
              <a:t>metings</a:t>
            </a:r>
            <a:r>
              <a:rPr lang="de-DE" dirty="0"/>
              <a:t>: </a:t>
            </a:r>
            <a:r>
              <a:rPr lang="de-DE" dirty="0" err="1"/>
              <a:t>Thursdays</a:t>
            </a:r>
            <a:r>
              <a:rPr lang="de-DE" dirty="0"/>
              <a:t> 10-11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7DFA308-0BFA-EF47-8BA3-82FE7B0372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2F5FF67-BD5E-1A4B-AB15-ABAAA6F8A29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Seite </a:t>
            </a:r>
            <a:fld id="{33BCFD9D-C803-6444-8630-9E7A755A5B58}" type="slidenum">
              <a:rPr lang="de-DE" smtClean="0"/>
              <a:pPr>
                <a:defRPr/>
              </a:pPr>
              <a:t>47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99563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FACDDD6F-9124-1941-BB51-42A1B5F8E0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2A22D6B-00A0-EC47-A4D0-A60242102E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Computing Infrastructure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9DDE2DE1-4626-8F48-B906-3AFD2FB55F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4051156-3162-8B44-94FD-77A1624557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2E7448B-CCA0-0145-BA39-D9036013A7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78803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847528" y="5949280"/>
            <a:ext cx="8820472" cy="908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08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250776"/>
            <a:ext cx="7164388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Box 4"/>
          <p:cNvSpPr txBox="1">
            <a:spLocks noChangeArrowheads="1"/>
          </p:cNvSpPr>
          <p:nvPr/>
        </p:nvSpPr>
        <p:spPr bwMode="auto">
          <a:xfrm>
            <a:off x="3143251" y="788813"/>
            <a:ext cx="23923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2800" b="1">
                <a:solidFill>
                  <a:srgbClr val="0000FF"/>
                </a:solidFill>
              </a:rPr>
              <a:t>DETECTORS</a:t>
            </a:r>
          </a:p>
        </p:txBody>
      </p:sp>
      <p:sp>
        <p:nvSpPr>
          <p:cNvPr id="46086" name="TextBox 5"/>
          <p:cNvSpPr txBox="1">
            <a:spLocks noChangeArrowheads="1"/>
          </p:cNvSpPr>
          <p:nvPr/>
        </p:nvSpPr>
        <p:spPr bwMode="auto">
          <a:xfrm>
            <a:off x="2782889" y="6291088"/>
            <a:ext cx="30892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2800" b="1">
                <a:solidFill>
                  <a:srgbClr val="0000FF"/>
                </a:solidFill>
              </a:rPr>
              <a:t>MASS STORAGE</a:t>
            </a: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8405814" y="1898476"/>
            <a:ext cx="22621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80GB/s ‐ 200GB/s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46088" name="TextBox 8"/>
          <p:cNvSpPr txBox="1">
            <a:spLocks noChangeArrowheads="1"/>
          </p:cNvSpPr>
          <p:nvPr/>
        </p:nvSpPr>
        <p:spPr bwMode="auto">
          <a:xfrm>
            <a:off x="8832851" y="3906663"/>
            <a:ext cx="14398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it-IT" sz="2000">
                <a:solidFill>
                  <a:srgbClr val="FF0000"/>
                </a:solidFill>
              </a:rPr>
              <a:t>1/1000 reduction factor</a:t>
            </a:r>
          </a:p>
        </p:txBody>
      </p:sp>
      <p:sp>
        <p:nvSpPr>
          <p:cNvPr id="8" name="Right Brace 7"/>
          <p:cNvSpPr/>
          <p:nvPr/>
        </p:nvSpPr>
        <p:spPr>
          <a:xfrm>
            <a:off x="8472489" y="2906539"/>
            <a:ext cx="287337" cy="2879725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8428039" y="5786263"/>
            <a:ext cx="22910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80MB/s ‐ 200MB/s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10" name="Right Brace 9"/>
          <p:cNvSpPr/>
          <p:nvPr/>
        </p:nvSpPr>
        <p:spPr>
          <a:xfrm rot="5400000">
            <a:off x="4187032" y="3734420"/>
            <a:ext cx="288925" cy="4824412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11" name="Straight Arrow Connector 10"/>
          <p:cNvCxnSpPr>
            <a:endCxn id="46087" idx="0"/>
          </p:cNvCxnSpPr>
          <p:nvPr/>
        </p:nvCxnSpPr>
        <p:spPr>
          <a:xfrm>
            <a:off x="9534526" y="1692102"/>
            <a:ext cx="2367" cy="20637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46087" idx="2"/>
            <a:endCxn id="46088" idx="0"/>
          </p:cNvCxnSpPr>
          <p:nvPr/>
        </p:nvCxnSpPr>
        <p:spPr>
          <a:xfrm>
            <a:off x="9536893" y="2298586"/>
            <a:ext cx="15890" cy="160807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6088" idx="2"/>
            <a:endCxn id="46090" idx="0"/>
          </p:cNvCxnSpPr>
          <p:nvPr/>
        </p:nvCxnSpPr>
        <p:spPr>
          <a:xfrm>
            <a:off x="9552783" y="4922663"/>
            <a:ext cx="20762" cy="863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95" name="TextBox 6"/>
          <p:cNvSpPr txBox="1">
            <a:spLocks noChangeArrowheads="1"/>
          </p:cNvSpPr>
          <p:nvPr/>
        </p:nvSpPr>
        <p:spPr bwMode="auto">
          <a:xfrm>
            <a:off x="7680325" y="830089"/>
            <a:ext cx="3708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it-IT" sz="2000">
                <a:solidFill>
                  <a:srgbClr val="FF0000"/>
                </a:solidFill>
              </a:rPr>
              <a:t>Max Interaction rate</a:t>
            </a:r>
          </a:p>
          <a:p>
            <a:pPr algn="ctr" eaLnBrk="1" hangingPunct="1"/>
            <a:r>
              <a:rPr lang="it-IT" sz="2000">
                <a:solidFill>
                  <a:srgbClr val="FF0000"/>
                </a:solidFill>
              </a:rPr>
              <a:t>20MHz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Data Taking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26435C4-2BBB-2D4B-8385-0C1D274ECA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Seite </a:t>
            </a:r>
            <a:fld id="{745727C4-F52D-A540-A700-F0AA154F88B3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40A3C7C-A55C-9E49-840A-7854B07DD36E}"/>
              </a:ext>
            </a:extLst>
          </p:cNvPr>
          <p:cNvSpPr/>
          <p:nvPr/>
        </p:nvSpPr>
        <p:spPr>
          <a:xfrm>
            <a:off x="1199456" y="1612404"/>
            <a:ext cx="5184576" cy="3688804"/>
          </a:xfrm>
          <a:prstGeom prst="rect">
            <a:avLst/>
          </a:prstGeom>
          <a:solidFill>
            <a:schemeClr val="accent1">
              <a:lumMod val="40000"/>
              <a:lumOff val="6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1FDBBCB-D244-C349-885F-4371CFB258EA}"/>
              </a:ext>
            </a:extLst>
          </p:cNvPr>
          <p:cNvSpPr txBox="1"/>
          <p:nvPr/>
        </p:nvSpPr>
        <p:spPr>
          <a:xfrm rot="16200000">
            <a:off x="939738" y="3184358"/>
            <a:ext cx="813043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/>
              <a:t>FPGA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7A0CB26E-BDEE-0E47-8347-0675C0605310}"/>
              </a:ext>
            </a:extLst>
          </p:cNvPr>
          <p:cNvSpPr/>
          <p:nvPr/>
        </p:nvSpPr>
        <p:spPr>
          <a:xfrm>
            <a:off x="1187291" y="5315956"/>
            <a:ext cx="5184576" cy="719545"/>
          </a:xfrm>
          <a:prstGeom prst="rect">
            <a:avLst/>
          </a:prstGeom>
          <a:solidFill>
            <a:schemeClr val="accent5">
              <a:lumMod val="60000"/>
              <a:lumOff val="4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4C1297F-2C8E-4A4D-981B-49C840D2E8FE}"/>
              </a:ext>
            </a:extLst>
          </p:cNvPr>
          <p:cNvSpPr txBox="1"/>
          <p:nvPr/>
        </p:nvSpPr>
        <p:spPr>
          <a:xfrm rot="16200000">
            <a:off x="1107884" y="5334601"/>
            <a:ext cx="684803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/>
              <a:t>CPU</a:t>
            </a:r>
            <a:br>
              <a:rPr lang="de-DE" dirty="0"/>
            </a:br>
            <a:r>
              <a:rPr lang="de-DE" dirty="0"/>
              <a:t>GPU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923FCF40-5E9E-5A4D-87EF-9696730F5DAA}"/>
              </a:ext>
            </a:extLst>
          </p:cNvPr>
          <p:cNvSpPr/>
          <p:nvPr/>
        </p:nvSpPr>
        <p:spPr>
          <a:xfrm>
            <a:off x="1199456" y="995190"/>
            <a:ext cx="5184576" cy="602466"/>
          </a:xfrm>
          <a:prstGeom prst="rect">
            <a:avLst/>
          </a:prstGeom>
          <a:solidFill>
            <a:schemeClr val="accent3">
              <a:lumMod val="60000"/>
              <a:lumOff val="4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BB4A63B-FBCC-8F44-9E4C-6E573D67D935}"/>
              </a:ext>
            </a:extLst>
          </p:cNvPr>
          <p:cNvSpPr txBox="1"/>
          <p:nvPr/>
        </p:nvSpPr>
        <p:spPr>
          <a:xfrm rot="16200000">
            <a:off x="988806" y="1092617"/>
            <a:ext cx="723275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/>
              <a:t>ASIC</a:t>
            </a:r>
          </a:p>
        </p:txBody>
      </p:sp>
    </p:spTree>
    <p:extLst>
      <p:ext uri="{BB962C8B-B14F-4D97-AF65-F5344CB8AC3E}">
        <p14:creationId xmlns:p14="http://schemas.microsoft.com/office/powerpoint/2010/main" val="131146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9" grpId="0" animBg="1"/>
      <p:bldP spid="20" grpId="0"/>
      <p:bldP spid="21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AC9EF5A-8EC4-AC42-91CC-C8A9C18EB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Processing Stages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38F1073-438E-7443-83ED-ED3092EE24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E080DB6-3D44-E44D-B448-F272FEA8171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Seite </a:t>
            </a:r>
            <a:fld id="{5212D7AF-2ACE-6149-9981-A482A1FF0073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4509C90-E331-7549-8FFD-3FBF2DE41EDA}"/>
              </a:ext>
            </a:extLst>
          </p:cNvPr>
          <p:cNvSpPr/>
          <p:nvPr/>
        </p:nvSpPr>
        <p:spPr>
          <a:xfrm>
            <a:off x="2855640" y="2676549"/>
            <a:ext cx="1152128" cy="6127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b="1" dirty="0"/>
              <a:t>PANDA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4B8F321-3236-EC4A-8BEF-6C62571A0193}"/>
              </a:ext>
            </a:extLst>
          </p:cNvPr>
          <p:cNvSpPr/>
          <p:nvPr/>
        </p:nvSpPr>
        <p:spPr>
          <a:xfrm>
            <a:off x="4371401" y="2681612"/>
            <a:ext cx="1152128" cy="6127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/>
              <a:t>FPGA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25D61F8-D137-AB49-8C1B-7CD5D2BD4A44}"/>
              </a:ext>
            </a:extLst>
          </p:cNvPr>
          <p:cNvSpPr/>
          <p:nvPr/>
        </p:nvSpPr>
        <p:spPr>
          <a:xfrm>
            <a:off x="1415480" y="3717032"/>
            <a:ext cx="1152128" cy="6127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/>
              <a:t>Sim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DFEA7B1-2062-8243-BD20-4AA85530E709}"/>
              </a:ext>
            </a:extLst>
          </p:cNvPr>
          <p:cNvSpPr/>
          <p:nvPr/>
        </p:nvSpPr>
        <p:spPr>
          <a:xfrm>
            <a:off x="2855640" y="3717032"/>
            <a:ext cx="1152128" cy="6127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 err="1"/>
              <a:t>Digi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BB67315-39E8-D04C-80AD-59433B0AC9AE}"/>
              </a:ext>
            </a:extLst>
          </p:cNvPr>
          <p:cNvSpPr/>
          <p:nvPr/>
        </p:nvSpPr>
        <p:spPr>
          <a:xfrm>
            <a:off x="4371401" y="3722156"/>
            <a:ext cx="1152128" cy="6127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 err="1"/>
              <a:t>Local</a:t>
            </a:r>
            <a:br>
              <a:rPr lang="de-DE" dirty="0"/>
            </a:br>
            <a:r>
              <a:rPr lang="de-DE" dirty="0" err="1"/>
              <a:t>Reco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249F693-F1EF-4E40-A051-7F23ACFC263C}"/>
              </a:ext>
            </a:extLst>
          </p:cNvPr>
          <p:cNvSpPr/>
          <p:nvPr/>
        </p:nvSpPr>
        <p:spPr>
          <a:xfrm>
            <a:off x="5951984" y="3717032"/>
            <a:ext cx="1152128" cy="6127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/>
              <a:t>Global</a:t>
            </a:r>
            <a:br>
              <a:rPr lang="de-DE" dirty="0"/>
            </a:br>
            <a:r>
              <a:rPr lang="de-DE" dirty="0" err="1"/>
              <a:t>Reco</a:t>
            </a:r>
            <a:endParaRPr lang="de-DE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1A7F4CA-F59A-974F-A0A3-9DB945A57939}"/>
              </a:ext>
            </a:extLst>
          </p:cNvPr>
          <p:cNvSpPr/>
          <p:nvPr/>
        </p:nvSpPr>
        <p:spPr>
          <a:xfrm>
            <a:off x="7464152" y="3717032"/>
            <a:ext cx="1152128" cy="6127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/>
              <a:t>Event Building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F9556A6-41F1-864F-930B-8EEA7317A0A4}"/>
              </a:ext>
            </a:extLst>
          </p:cNvPr>
          <p:cNvSpPr/>
          <p:nvPr/>
        </p:nvSpPr>
        <p:spPr>
          <a:xfrm>
            <a:off x="8976320" y="2673617"/>
            <a:ext cx="1152128" cy="6127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/>
              <a:t>Event </a:t>
            </a:r>
            <a:r>
              <a:rPr lang="de-DE" dirty="0" err="1"/>
              <a:t>Selection</a:t>
            </a:r>
            <a:endParaRPr lang="de-DE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767F61BE-EB22-7E49-BC04-08CC58B652DF}"/>
              </a:ext>
            </a:extLst>
          </p:cNvPr>
          <p:cNvSpPr/>
          <p:nvPr/>
        </p:nvSpPr>
        <p:spPr>
          <a:xfrm>
            <a:off x="8976320" y="3717032"/>
            <a:ext cx="1152128" cy="6127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/>
              <a:t>Analysis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5C4D6610-06CB-DE43-B0CA-C707D658E5E8}"/>
              </a:ext>
            </a:extLst>
          </p:cNvPr>
          <p:cNvSpPr/>
          <p:nvPr/>
        </p:nvSpPr>
        <p:spPr>
          <a:xfrm>
            <a:off x="10488488" y="2673617"/>
            <a:ext cx="1152128" cy="6127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/>
              <a:t>Storage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40B5B19F-D2A5-144B-B0AD-60F82C24FD18}"/>
              </a:ext>
            </a:extLst>
          </p:cNvPr>
          <p:cNvSpPr/>
          <p:nvPr/>
        </p:nvSpPr>
        <p:spPr>
          <a:xfrm>
            <a:off x="10488488" y="3717032"/>
            <a:ext cx="1152128" cy="6127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/>
              <a:t>Paper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0C7A25D3-9B74-A14B-B94C-8EC8D9DD81BF}"/>
              </a:ext>
            </a:extLst>
          </p:cNvPr>
          <p:cNvSpPr/>
          <p:nvPr/>
        </p:nvSpPr>
        <p:spPr>
          <a:xfrm>
            <a:off x="1415480" y="4679814"/>
            <a:ext cx="1152128" cy="61276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 err="1"/>
              <a:t>Raw</a:t>
            </a:r>
            <a:r>
              <a:rPr lang="de-DE" dirty="0"/>
              <a:t> Data</a:t>
            </a: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EFDBACD6-87B7-2E49-97E0-1ABA77DB5A32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>
            <a:off x="2567608" y="4023417"/>
            <a:ext cx="288032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5BA71301-2DE9-0D42-8D33-7C3347A57BE4}"/>
              </a:ext>
            </a:extLst>
          </p:cNvPr>
          <p:cNvCxnSpPr>
            <a:cxnSpLocks/>
            <a:stCxn id="59" idx="3"/>
            <a:endCxn id="12" idx="1"/>
          </p:cNvCxnSpPr>
          <p:nvPr/>
        </p:nvCxnSpPr>
        <p:spPr>
          <a:xfrm flipV="1">
            <a:off x="4080674" y="4028541"/>
            <a:ext cx="290727" cy="95560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049AAFFC-7763-D548-AB19-C10C395249F8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4007768" y="4023417"/>
            <a:ext cx="363633" cy="512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8468F501-61FF-454B-9005-0B609EA5F1C8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 flipV="1">
            <a:off x="5523529" y="4023417"/>
            <a:ext cx="428455" cy="512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619F9227-479D-D743-B6A7-D17A805927C7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>
          <a:xfrm>
            <a:off x="7104112" y="4023417"/>
            <a:ext cx="360040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6A4B4B32-361F-D34E-8FFA-E56D4B9DA219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>
          <a:xfrm>
            <a:off x="8616280" y="4023417"/>
            <a:ext cx="360040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D3419310-4C85-BD43-A556-AE7A5344C91D}"/>
              </a:ext>
            </a:extLst>
          </p:cNvPr>
          <p:cNvCxnSpPr>
            <a:cxnSpLocks/>
            <a:stCxn id="17" idx="3"/>
            <a:endCxn id="19" idx="1"/>
          </p:cNvCxnSpPr>
          <p:nvPr/>
        </p:nvCxnSpPr>
        <p:spPr>
          <a:xfrm>
            <a:off x="10128448" y="4023417"/>
            <a:ext cx="360040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DBB69635-526B-FB47-BF94-92BA9788945A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4007768" y="2982934"/>
            <a:ext cx="363633" cy="5063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9E236E97-D94E-2A4C-A776-71987AFD3654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5523529" y="2987997"/>
            <a:ext cx="428455" cy="103542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BEB3C00B-21E0-3549-B340-14652069B069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8616280" y="3011075"/>
            <a:ext cx="360040" cy="101234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mit Pfeil 50">
            <a:extLst>
              <a:ext uri="{FF2B5EF4-FFF2-40B4-BE49-F238E27FC236}">
                <a16:creationId xmlns:a16="http://schemas.microsoft.com/office/drawing/2014/main" id="{ED1CB2C8-BF8A-F047-B561-9E2F306B0211}"/>
              </a:ext>
            </a:extLst>
          </p:cNvPr>
          <p:cNvCxnSpPr>
            <a:cxnSpLocks/>
            <a:stCxn id="16" idx="3"/>
            <a:endCxn id="18" idx="1"/>
          </p:cNvCxnSpPr>
          <p:nvPr/>
        </p:nvCxnSpPr>
        <p:spPr>
          <a:xfrm>
            <a:off x="10128448" y="2980002"/>
            <a:ext cx="360040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winkelte Verbindung 54">
            <a:extLst>
              <a:ext uri="{FF2B5EF4-FFF2-40B4-BE49-F238E27FC236}">
                <a16:creationId xmlns:a16="http://schemas.microsoft.com/office/drawing/2014/main" id="{86C98C0E-B780-AC43-BDFF-326577D85D0F}"/>
              </a:ext>
            </a:extLst>
          </p:cNvPr>
          <p:cNvCxnSpPr>
            <a:stCxn id="18" idx="3"/>
            <a:endCxn id="20" idx="2"/>
          </p:cNvCxnSpPr>
          <p:nvPr/>
        </p:nvCxnSpPr>
        <p:spPr>
          <a:xfrm flipH="1">
            <a:off x="1991544" y="2980002"/>
            <a:ext cx="9649072" cy="2312581"/>
          </a:xfrm>
          <a:prstGeom prst="bentConnector4">
            <a:avLst>
              <a:gd name="adj1" fmla="val -2369"/>
              <a:gd name="adj2" fmla="val 109885"/>
            </a:avLst>
          </a:prstGeom>
          <a:ln w="3810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feld 55">
            <a:extLst>
              <a:ext uri="{FF2B5EF4-FFF2-40B4-BE49-F238E27FC236}">
                <a16:creationId xmlns:a16="http://schemas.microsoft.com/office/drawing/2014/main" id="{B0C0C390-96DB-4C4B-9CA6-2DA53BCC4CB0}"/>
              </a:ext>
            </a:extLst>
          </p:cNvPr>
          <p:cNvSpPr txBox="1"/>
          <p:nvPr/>
        </p:nvSpPr>
        <p:spPr>
          <a:xfrm>
            <a:off x="358774" y="2766397"/>
            <a:ext cx="1008609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/>
              <a:t>online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0A438F2A-FD48-5843-AA90-9440D7559757}"/>
              </a:ext>
            </a:extLst>
          </p:cNvPr>
          <p:cNvSpPr txBox="1"/>
          <p:nvPr/>
        </p:nvSpPr>
        <p:spPr>
          <a:xfrm>
            <a:off x="358774" y="4819282"/>
            <a:ext cx="1001428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/>
              <a:t>offline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CA47706D-0855-AD46-B1F7-2715649E34DE}"/>
              </a:ext>
            </a:extLst>
          </p:cNvPr>
          <p:cNvSpPr txBox="1"/>
          <p:nvPr/>
        </p:nvSpPr>
        <p:spPr>
          <a:xfrm>
            <a:off x="364412" y="3801817"/>
            <a:ext cx="663964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err="1"/>
              <a:t>sim</a:t>
            </a:r>
            <a:endParaRPr lang="de-DE" sz="2400" dirty="0"/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68D190FF-92BF-EA41-AFCC-5180A43C9152}"/>
              </a:ext>
            </a:extLst>
          </p:cNvPr>
          <p:cNvSpPr/>
          <p:nvPr/>
        </p:nvSpPr>
        <p:spPr>
          <a:xfrm>
            <a:off x="2782733" y="4677762"/>
            <a:ext cx="1297941" cy="61276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 err="1"/>
              <a:t>Calibration</a:t>
            </a:r>
            <a:r>
              <a:rPr lang="de-DE" dirty="0"/>
              <a:t> </a:t>
            </a:r>
            <a:r>
              <a:rPr lang="de-DE" dirty="0" err="1"/>
              <a:t>Alignment</a:t>
            </a:r>
            <a:endParaRPr lang="de-DE" dirty="0"/>
          </a:p>
        </p:txBody>
      </p:sp>
      <p:cxnSp>
        <p:nvCxnSpPr>
          <p:cNvPr id="65" name="Gerade Verbindung mit Pfeil 64">
            <a:extLst>
              <a:ext uri="{FF2B5EF4-FFF2-40B4-BE49-F238E27FC236}">
                <a16:creationId xmlns:a16="http://schemas.microsoft.com/office/drawing/2014/main" id="{E026BA3E-715F-8E4D-9EB5-B1593B0C577B}"/>
              </a:ext>
            </a:extLst>
          </p:cNvPr>
          <p:cNvCxnSpPr>
            <a:cxnSpLocks/>
            <a:stCxn id="20" idx="3"/>
            <a:endCxn id="59" idx="1"/>
          </p:cNvCxnSpPr>
          <p:nvPr/>
        </p:nvCxnSpPr>
        <p:spPr>
          <a:xfrm flipV="1">
            <a:off x="2567608" y="4984147"/>
            <a:ext cx="215125" cy="205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01136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1901" y="863600"/>
            <a:ext cx="4213225" cy="5949950"/>
          </a:xfrm>
          <a:prstGeom prst="rect">
            <a:avLst/>
          </a:prstGeom>
          <a:noFill/>
          <a:ln w="1905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2"/>
          <p:cNvSpPr/>
          <p:nvPr/>
        </p:nvSpPr>
        <p:spPr>
          <a:xfrm>
            <a:off x="7283451" y="4791076"/>
            <a:ext cx="1350963" cy="1077913"/>
          </a:xfrm>
          <a:custGeom>
            <a:avLst/>
            <a:gdLst>
              <a:gd name="connsiteX0" fmla="*/ 1337481 w 1351129"/>
              <a:gd name="connsiteY0" fmla="*/ 0 h 1078173"/>
              <a:gd name="connsiteX1" fmla="*/ 1351129 w 1351129"/>
              <a:gd name="connsiteY1" fmla="*/ 68239 h 1078173"/>
              <a:gd name="connsiteX2" fmla="*/ 1323833 w 1351129"/>
              <a:gd name="connsiteY2" fmla="*/ 204717 h 1078173"/>
              <a:gd name="connsiteX3" fmla="*/ 1296538 w 1351129"/>
              <a:gd name="connsiteY3" fmla="*/ 313899 h 1078173"/>
              <a:gd name="connsiteX4" fmla="*/ 1282890 w 1351129"/>
              <a:gd name="connsiteY4" fmla="*/ 368490 h 1078173"/>
              <a:gd name="connsiteX5" fmla="*/ 1269242 w 1351129"/>
              <a:gd name="connsiteY5" fmla="*/ 409433 h 1078173"/>
              <a:gd name="connsiteX6" fmla="*/ 1255594 w 1351129"/>
              <a:gd name="connsiteY6" fmla="*/ 464024 h 1078173"/>
              <a:gd name="connsiteX7" fmla="*/ 1228299 w 1351129"/>
              <a:gd name="connsiteY7" fmla="*/ 614149 h 1078173"/>
              <a:gd name="connsiteX8" fmla="*/ 1214651 w 1351129"/>
              <a:gd name="connsiteY8" fmla="*/ 655093 h 1078173"/>
              <a:gd name="connsiteX9" fmla="*/ 1173708 w 1351129"/>
              <a:gd name="connsiteY9" fmla="*/ 791570 h 1078173"/>
              <a:gd name="connsiteX10" fmla="*/ 1146412 w 1351129"/>
              <a:gd name="connsiteY10" fmla="*/ 873457 h 1078173"/>
              <a:gd name="connsiteX11" fmla="*/ 1091821 w 1351129"/>
              <a:gd name="connsiteY11" fmla="*/ 955343 h 1078173"/>
              <a:gd name="connsiteX12" fmla="*/ 1078173 w 1351129"/>
              <a:gd name="connsiteY12" fmla="*/ 996287 h 1078173"/>
              <a:gd name="connsiteX13" fmla="*/ 1023582 w 1351129"/>
              <a:gd name="connsiteY13" fmla="*/ 1078173 h 1078173"/>
              <a:gd name="connsiteX14" fmla="*/ 955344 w 1351129"/>
              <a:gd name="connsiteY14" fmla="*/ 1064526 h 1078173"/>
              <a:gd name="connsiteX15" fmla="*/ 873457 w 1351129"/>
              <a:gd name="connsiteY15" fmla="*/ 1037230 h 1078173"/>
              <a:gd name="connsiteX16" fmla="*/ 655093 w 1351129"/>
              <a:gd name="connsiteY16" fmla="*/ 1009935 h 1078173"/>
              <a:gd name="connsiteX17" fmla="*/ 532263 w 1351129"/>
              <a:gd name="connsiteY17" fmla="*/ 968991 h 1078173"/>
              <a:gd name="connsiteX18" fmla="*/ 491320 w 1351129"/>
              <a:gd name="connsiteY18" fmla="*/ 955343 h 1078173"/>
              <a:gd name="connsiteX19" fmla="*/ 409433 w 1351129"/>
              <a:gd name="connsiteY19" fmla="*/ 914400 h 1078173"/>
              <a:gd name="connsiteX20" fmla="*/ 368490 w 1351129"/>
              <a:gd name="connsiteY20" fmla="*/ 873457 h 1078173"/>
              <a:gd name="connsiteX21" fmla="*/ 327546 w 1351129"/>
              <a:gd name="connsiteY21" fmla="*/ 846161 h 1078173"/>
              <a:gd name="connsiteX22" fmla="*/ 272955 w 1351129"/>
              <a:gd name="connsiteY22" fmla="*/ 777923 h 1078173"/>
              <a:gd name="connsiteX23" fmla="*/ 259308 w 1351129"/>
              <a:gd name="connsiteY23" fmla="*/ 736979 h 1078173"/>
              <a:gd name="connsiteX24" fmla="*/ 204717 w 1351129"/>
              <a:gd name="connsiteY24" fmla="*/ 655093 h 1078173"/>
              <a:gd name="connsiteX25" fmla="*/ 177421 w 1351129"/>
              <a:gd name="connsiteY25" fmla="*/ 614149 h 1078173"/>
              <a:gd name="connsiteX26" fmla="*/ 150126 w 1351129"/>
              <a:gd name="connsiteY26" fmla="*/ 573206 h 1078173"/>
              <a:gd name="connsiteX27" fmla="*/ 136478 w 1351129"/>
              <a:gd name="connsiteY27" fmla="*/ 532263 h 1078173"/>
              <a:gd name="connsiteX28" fmla="*/ 81887 w 1351129"/>
              <a:gd name="connsiteY28" fmla="*/ 450376 h 1078173"/>
              <a:gd name="connsiteX29" fmla="*/ 54591 w 1351129"/>
              <a:gd name="connsiteY29" fmla="*/ 409433 h 1078173"/>
              <a:gd name="connsiteX30" fmla="*/ 13648 w 1351129"/>
              <a:gd name="connsiteY30" fmla="*/ 327546 h 1078173"/>
              <a:gd name="connsiteX31" fmla="*/ 0 w 1351129"/>
              <a:gd name="connsiteY31" fmla="*/ 286603 h 1078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351129" h="1078173">
                <a:moveTo>
                  <a:pt x="1337481" y="0"/>
                </a:moveTo>
                <a:cubicBezTo>
                  <a:pt x="1342030" y="22746"/>
                  <a:pt x="1351129" y="45042"/>
                  <a:pt x="1351129" y="68239"/>
                </a:cubicBezTo>
                <a:cubicBezTo>
                  <a:pt x="1351129" y="156022"/>
                  <a:pt x="1340640" y="143091"/>
                  <a:pt x="1323833" y="204717"/>
                </a:cubicBezTo>
                <a:cubicBezTo>
                  <a:pt x="1313963" y="240909"/>
                  <a:pt x="1305636" y="277505"/>
                  <a:pt x="1296538" y="313899"/>
                </a:cubicBezTo>
                <a:cubicBezTo>
                  <a:pt x="1291989" y="332096"/>
                  <a:pt x="1288822" y="350696"/>
                  <a:pt x="1282890" y="368490"/>
                </a:cubicBezTo>
                <a:cubicBezTo>
                  <a:pt x="1278341" y="382138"/>
                  <a:pt x="1273194" y="395601"/>
                  <a:pt x="1269242" y="409433"/>
                </a:cubicBezTo>
                <a:cubicBezTo>
                  <a:pt x="1264089" y="427468"/>
                  <a:pt x="1259273" y="445631"/>
                  <a:pt x="1255594" y="464024"/>
                </a:cubicBezTo>
                <a:cubicBezTo>
                  <a:pt x="1243429" y="524848"/>
                  <a:pt x="1242933" y="555613"/>
                  <a:pt x="1228299" y="614149"/>
                </a:cubicBezTo>
                <a:cubicBezTo>
                  <a:pt x="1224810" y="628106"/>
                  <a:pt x="1218603" y="641260"/>
                  <a:pt x="1214651" y="655093"/>
                </a:cubicBezTo>
                <a:cubicBezTo>
                  <a:pt x="1173398" y="799477"/>
                  <a:pt x="1238574" y="596970"/>
                  <a:pt x="1173708" y="791570"/>
                </a:cubicBezTo>
                <a:cubicBezTo>
                  <a:pt x="1173708" y="791571"/>
                  <a:pt x="1146413" y="873456"/>
                  <a:pt x="1146412" y="873457"/>
                </a:cubicBezTo>
                <a:lnTo>
                  <a:pt x="1091821" y="955343"/>
                </a:lnTo>
                <a:cubicBezTo>
                  <a:pt x="1087272" y="968991"/>
                  <a:pt x="1085160" y="983711"/>
                  <a:pt x="1078173" y="996287"/>
                </a:cubicBezTo>
                <a:cubicBezTo>
                  <a:pt x="1062241" y="1024964"/>
                  <a:pt x="1023582" y="1078173"/>
                  <a:pt x="1023582" y="1078173"/>
                </a:cubicBezTo>
                <a:cubicBezTo>
                  <a:pt x="1000836" y="1073624"/>
                  <a:pt x="977723" y="1070629"/>
                  <a:pt x="955344" y="1064526"/>
                </a:cubicBezTo>
                <a:cubicBezTo>
                  <a:pt x="927586" y="1056956"/>
                  <a:pt x="901838" y="1041960"/>
                  <a:pt x="873457" y="1037230"/>
                </a:cubicBezTo>
                <a:cubicBezTo>
                  <a:pt x="746473" y="1016066"/>
                  <a:pt x="819105" y="1026335"/>
                  <a:pt x="655093" y="1009935"/>
                </a:cubicBezTo>
                <a:lnTo>
                  <a:pt x="532263" y="968991"/>
                </a:lnTo>
                <a:cubicBezTo>
                  <a:pt x="518615" y="964442"/>
                  <a:pt x="503290" y="963323"/>
                  <a:pt x="491320" y="955343"/>
                </a:cubicBezTo>
                <a:cubicBezTo>
                  <a:pt x="438406" y="920068"/>
                  <a:pt x="465937" y="933235"/>
                  <a:pt x="409433" y="914400"/>
                </a:cubicBezTo>
                <a:cubicBezTo>
                  <a:pt x="395785" y="900752"/>
                  <a:pt x="383317" y="885813"/>
                  <a:pt x="368490" y="873457"/>
                </a:cubicBezTo>
                <a:cubicBezTo>
                  <a:pt x="355889" y="862956"/>
                  <a:pt x="337793" y="858969"/>
                  <a:pt x="327546" y="846161"/>
                </a:cubicBezTo>
                <a:cubicBezTo>
                  <a:pt x="252209" y="751990"/>
                  <a:pt x="390293" y="856146"/>
                  <a:pt x="272955" y="777923"/>
                </a:cubicBezTo>
                <a:cubicBezTo>
                  <a:pt x="268406" y="764275"/>
                  <a:pt x="266294" y="749555"/>
                  <a:pt x="259308" y="736979"/>
                </a:cubicBezTo>
                <a:cubicBezTo>
                  <a:pt x="243377" y="708302"/>
                  <a:pt x="222914" y="682388"/>
                  <a:pt x="204717" y="655093"/>
                </a:cubicBezTo>
                <a:lnTo>
                  <a:pt x="177421" y="614149"/>
                </a:lnTo>
                <a:cubicBezTo>
                  <a:pt x="168323" y="600501"/>
                  <a:pt x="155313" y="588767"/>
                  <a:pt x="150126" y="573206"/>
                </a:cubicBezTo>
                <a:cubicBezTo>
                  <a:pt x="145577" y="559558"/>
                  <a:pt x="143464" y="544839"/>
                  <a:pt x="136478" y="532263"/>
                </a:cubicBezTo>
                <a:cubicBezTo>
                  <a:pt x="120546" y="503586"/>
                  <a:pt x="100084" y="477672"/>
                  <a:pt x="81887" y="450376"/>
                </a:cubicBezTo>
                <a:lnTo>
                  <a:pt x="54591" y="409433"/>
                </a:lnTo>
                <a:cubicBezTo>
                  <a:pt x="20292" y="306530"/>
                  <a:pt x="66558" y="433364"/>
                  <a:pt x="13648" y="327546"/>
                </a:cubicBezTo>
                <a:cubicBezTo>
                  <a:pt x="7214" y="314679"/>
                  <a:pt x="0" y="286603"/>
                  <a:pt x="0" y="286603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1055440" y="1340769"/>
            <a:ext cx="4440237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55600" indent="-355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it-IT" dirty="0"/>
              <a:t>3500 </a:t>
            </a:r>
            <a:r>
              <a:rPr lang="it-IT" dirty="0" err="1"/>
              <a:t>optical</a:t>
            </a:r>
            <a:r>
              <a:rPr lang="it-IT" dirty="0"/>
              <a:t> </a:t>
            </a:r>
            <a:r>
              <a:rPr lang="it-IT" dirty="0" err="1"/>
              <a:t>fibers</a:t>
            </a:r>
            <a:r>
              <a:rPr lang="it-IT" dirty="0"/>
              <a:t> for CBM</a:t>
            </a:r>
          </a:p>
          <a:p>
            <a:pPr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it-IT" dirty="0">
                <a:solidFill>
                  <a:srgbClr val="FF0000"/>
                </a:solidFill>
              </a:rPr>
              <a:t>500 </a:t>
            </a:r>
            <a:r>
              <a:rPr lang="it-IT" dirty="0" err="1">
                <a:solidFill>
                  <a:srgbClr val="FF0000"/>
                </a:solidFill>
              </a:rPr>
              <a:t>optical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fibers</a:t>
            </a:r>
            <a:r>
              <a:rPr lang="it-IT" dirty="0">
                <a:solidFill>
                  <a:srgbClr val="FF0000"/>
                </a:solidFill>
              </a:rPr>
              <a:t> for PANDA</a:t>
            </a:r>
          </a:p>
          <a:p>
            <a:pPr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it-IT" dirty="0"/>
              <a:t>4 </a:t>
            </a:r>
            <a:r>
              <a:rPr lang="it-IT" dirty="0" err="1"/>
              <a:t>empty</a:t>
            </a:r>
            <a:r>
              <a:rPr lang="it-IT" dirty="0"/>
              <a:t> </a:t>
            </a:r>
            <a:r>
              <a:rPr lang="it-IT" dirty="0" err="1"/>
              <a:t>tubes</a:t>
            </a:r>
            <a:endParaRPr lang="it-IT" dirty="0"/>
          </a:p>
        </p:txBody>
      </p:sp>
      <p:sp>
        <p:nvSpPr>
          <p:cNvPr id="46084" name="TextBox 4"/>
          <p:cNvSpPr txBox="1">
            <a:spLocks noChangeArrowheads="1"/>
          </p:cNvSpPr>
          <p:nvPr/>
        </p:nvSpPr>
        <p:spPr bwMode="auto">
          <a:xfrm>
            <a:off x="3719265" y="2636168"/>
            <a:ext cx="1749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2000">
                <a:solidFill>
                  <a:srgbClr val="000099"/>
                </a:solidFill>
              </a:rPr>
              <a:t>(10Gb/s fiber)</a:t>
            </a:r>
          </a:p>
        </p:txBody>
      </p:sp>
      <p:sp>
        <p:nvSpPr>
          <p:cNvPr id="46085" name="TextBox 5"/>
          <p:cNvSpPr txBox="1">
            <a:spLocks noChangeArrowheads="1"/>
          </p:cNvSpPr>
          <p:nvPr/>
        </p:nvSpPr>
        <p:spPr bwMode="auto">
          <a:xfrm>
            <a:off x="1271340" y="3572793"/>
            <a:ext cx="3983037" cy="522288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2800">
                <a:solidFill>
                  <a:srgbClr val="FF0000"/>
                </a:solidFill>
              </a:rPr>
              <a:t>PANDA</a:t>
            </a:r>
            <a:r>
              <a:rPr lang="it-IT" sz="2800">
                <a:solidFill>
                  <a:srgbClr val="FF0000"/>
                </a:solidFill>
                <a:sym typeface="Symbol" charset="0"/>
              </a:rPr>
              <a:t> 2 X 310 GB/s</a:t>
            </a:r>
            <a:endParaRPr lang="it-IT" sz="280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9601" y="4724401"/>
            <a:ext cx="360363" cy="360363"/>
          </a:xfrm>
          <a:prstGeom prst="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Rectangle 8"/>
          <p:cNvSpPr/>
          <p:nvPr/>
        </p:nvSpPr>
        <p:spPr>
          <a:xfrm>
            <a:off x="8399464" y="4652963"/>
            <a:ext cx="217487" cy="360362"/>
          </a:xfrm>
          <a:prstGeom prst="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6089" name="TextBox 9"/>
          <p:cNvSpPr txBox="1">
            <a:spLocks noChangeArrowheads="1"/>
          </p:cNvSpPr>
          <p:nvPr/>
        </p:nvSpPr>
        <p:spPr bwMode="auto">
          <a:xfrm>
            <a:off x="6383338" y="4149725"/>
            <a:ext cx="1428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1800" b="1">
                <a:solidFill>
                  <a:srgbClr val="000099"/>
                </a:solidFill>
              </a:rPr>
              <a:t>GreenCube</a:t>
            </a:r>
          </a:p>
        </p:txBody>
      </p:sp>
      <p:sp>
        <p:nvSpPr>
          <p:cNvPr id="46090" name="TextBox 10"/>
          <p:cNvSpPr txBox="1">
            <a:spLocks noChangeArrowheads="1"/>
          </p:cNvSpPr>
          <p:nvPr/>
        </p:nvSpPr>
        <p:spPr bwMode="auto">
          <a:xfrm>
            <a:off x="8256588" y="4149725"/>
            <a:ext cx="876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1800" b="1">
                <a:solidFill>
                  <a:srgbClr val="000099"/>
                </a:solidFill>
              </a:rPr>
              <a:t>Panda</a:t>
            </a:r>
          </a:p>
        </p:txBody>
      </p:sp>
      <p:sp>
        <p:nvSpPr>
          <p:cNvPr id="46091" name="TextBox 11"/>
          <p:cNvSpPr txBox="1">
            <a:spLocks noChangeArrowheads="1"/>
          </p:cNvSpPr>
          <p:nvPr/>
        </p:nvSpPr>
        <p:spPr bwMode="auto">
          <a:xfrm>
            <a:off x="1271340" y="4652293"/>
            <a:ext cx="3889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it-IT" dirty="0"/>
              <a:t>Maximum data rate from Panda data </a:t>
            </a:r>
            <a:r>
              <a:rPr lang="it-IT" dirty="0" err="1"/>
              <a:t>concentrators</a:t>
            </a:r>
            <a:r>
              <a:rPr lang="it-IT" dirty="0"/>
              <a:t>:</a:t>
            </a:r>
          </a:p>
          <a:p>
            <a:pPr algn="ctr" eaLnBrk="1" hangingPunct="1"/>
            <a:r>
              <a:rPr lang="it-IT" dirty="0">
                <a:solidFill>
                  <a:srgbClr val="FF0000"/>
                </a:solidFill>
              </a:rPr>
              <a:t>200 GB/</a:t>
            </a:r>
            <a:r>
              <a:rPr lang="it-IT" dirty="0" err="1">
                <a:solidFill>
                  <a:srgbClr val="FF0000"/>
                </a:solidFill>
              </a:rPr>
              <a:t>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 to Green Cube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C7B872E-DB58-F64C-A3B4-23AFFFD43B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Seite </a:t>
            </a:r>
            <a:fld id="{745727C4-F52D-A540-A700-F0AA154F88B3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pic>
        <p:nvPicPr>
          <p:cNvPr id="9218" name="Picture 2" descr="Bildergebnis für green cube gsi">
            <a:extLst>
              <a:ext uri="{FF2B5EF4-FFF2-40B4-BE49-F238E27FC236}">
                <a16:creationId xmlns:a16="http://schemas.microsoft.com/office/drawing/2014/main" id="{46A34B76-60A2-1644-B332-B21172A7A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8659" y="1278857"/>
            <a:ext cx="3475360" cy="240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71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of Distributed Computing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55440" y="1000108"/>
            <a:ext cx="7772400" cy="1564796"/>
          </a:xfrm>
          <a:solidFill>
            <a:schemeClr val="accent2">
              <a:lumMod val="60000"/>
              <a:lumOff val="40000"/>
            </a:schemeClr>
          </a:solidFill>
        </p:spPr>
        <p:txBody>
          <a:bodyPr numCol="2"/>
          <a:lstStyle/>
          <a:p>
            <a:pPr marL="0" indent="0">
              <a:buNone/>
            </a:pPr>
            <a:r>
              <a:rPr lang="en-US" b="1" dirty="0"/>
              <a:t>   Tier 0</a:t>
            </a:r>
          </a:p>
          <a:p>
            <a:pPr lvl="1">
              <a:buFont typeface="Arial"/>
              <a:buChar char="•"/>
            </a:pPr>
            <a:r>
              <a:rPr lang="en-US" dirty="0"/>
              <a:t>Prompt reconstruction</a:t>
            </a:r>
          </a:p>
          <a:p>
            <a:pPr lvl="1">
              <a:buFont typeface="Arial"/>
              <a:buChar char="•"/>
            </a:pPr>
            <a:r>
              <a:rPr lang="en-US" dirty="0"/>
              <a:t>Permanent storage of ALL data</a:t>
            </a:r>
          </a:p>
          <a:p>
            <a:pPr lvl="1">
              <a:buFont typeface="Arial"/>
              <a:buChar char="•"/>
            </a:pPr>
            <a:endParaRPr lang="en-US" dirty="0"/>
          </a:p>
          <a:p>
            <a:pPr lvl="1">
              <a:buFont typeface="Arial"/>
              <a:buChar char="•"/>
            </a:pPr>
            <a:r>
              <a:rPr lang="en-US" dirty="0"/>
              <a:t>Calibration</a:t>
            </a:r>
          </a:p>
          <a:p>
            <a:pPr lvl="1">
              <a:buFont typeface="Arial"/>
              <a:buChar char="•"/>
            </a:pPr>
            <a:r>
              <a:rPr lang="en-US" dirty="0"/>
              <a:t>Reprocessing</a:t>
            </a:r>
          </a:p>
          <a:p>
            <a:pPr lvl="1">
              <a:buFont typeface="Arial"/>
              <a:buChar char="•"/>
            </a:pPr>
            <a:r>
              <a:rPr lang="en-US" dirty="0"/>
              <a:t>Simulation ?</a:t>
            </a:r>
          </a:p>
        </p:txBody>
      </p:sp>
      <p:sp>
        <p:nvSpPr>
          <p:cNvPr id="9" name="Inhaltsplatzhalter 2"/>
          <p:cNvSpPr txBox="1">
            <a:spLocks/>
          </p:cNvSpPr>
          <p:nvPr/>
        </p:nvSpPr>
        <p:spPr bwMode="auto">
          <a:xfrm>
            <a:off x="1055440" y="2708920"/>
            <a:ext cx="7772400" cy="15647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2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Arial" pitchFamily="34" charset="0"/>
              <a:buChar char="•"/>
              <a:defRPr sz="2200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450850"/>
            <a:r>
              <a:rPr lang="en-US" b="1" dirty="0"/>
              <a:t>Tier 1</a:t>
            </a:r>
          </a:p>
          <a:p>
            <a:pPr lvl="1">
              <a:buFont typeface="Arial"/>
              <a:buChar char="•"/>
            </a:pPr>
            <a:r>
              <a:rPr lang="en-US" dirty="0"/>
              <a:t>Reprocessing</a:t>
            </a:r>
          </a:p>
          <a:p>
            <a:pPr lvl="1">
              <a:buFont typeface="Arial"/>
              <a:buChar char="•"/>
            </a:pPr>
            <a:r>
              <a:rPr lang="en-US" dirty="0"/>
              <a:t>Calibration ?</a:t>
            </a:r>
          </a:p>
          <a:p>
            <a:pPr lvl="1">
              <a:buFont typeface="Arial"/>
              <a:buChar char="•"/>
            </a:pPr>
            <a:r>
              <a:rPr lang="en-US" dirty="0"/>
              <a:t>Simulation</a:t>
            </a:r>
          </a:p>
          <a:p>
            <a:pPr lvl="1">
              <a:buFont typeface="Arial"/>
              <a:buChar char="•"/>
            </a:pPr>
            <a:endParaRPr lang="en-US" dirty="0"/>
          </a:p>
          <a:p>
            <a:pPr lvl="1">
              <a:buFont typeface="Arial"/>
              <a:buChar char="•"/>
            </a:pPr>
            <a:r>
              <a:rPr lang="en-US" dirty="0"/>
              <a:t>Permanent storage of part of the data</a:t>
            </a:r>
          </a:p>
          <a:p>
            <a:pPr lvl="1">
              <a:buFont typeface="Arial"/>
              <a:buChar char="•"/>
            </a:pPr>
            <a:r>
              <a:rPr lang="en-US" dirty="0"/>
              <a:t>Analysis ?</a:t>
            </a:r>
          </a:p>
        </p:txBody>
      </p:sp>
      <p:sp>
        <p:nvSpPr>
          <p:cNvPr id="10" name="Inhaltsplatzhalter 2"/>
          <p:cNvSpPr txBox="1">
            <a:spLocks/>
          </p:cNvSpPr>
          <p:nvPr/>
        </p:nvSpPr>
        <p:spPr bwMode="auto">
          <a:xfrm>
            <a:off x="1055440" y="4437112"/>
            <a:ext cx="7772400" cy="15647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2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Arial" pitchFamily="34" charset="0"/>
              <a:buChar char="•"/>
              <a:defRPr sz="2200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450850"/>
            <a:r>
              <a:rPr lang="en-US" b="1" dirty="0"/>
              <a:t>Tier 2</a:t>
            </a:r>
          </a:p>
          <a:p>
            <a:pPr lvl="1">
              <a:buFont typeface="Arial"/>
              <a:buChar char="•"/>
            </a:pPr>
            <a:r>
              <a:rPr lang="en-US" dirty="0"/>
              <a:t>Analysis</a:t>
            </a:r>
          </a:p>
          <a:p>
            <a:pPr lvl="1">
              <a:buFont typeface="Arial"/>
              <a:buChar char="•"/>
            </a:pPr>
            <a:r>
              <a:rPr lang="en-US" dirty="0"/>
              <a:t>Taking data from close Tier 1</a:t>
            </a:r>
          </a:p>
          <a:p>
            <a:pPr lvl="1">
              <a:buFont typeface="Arial"/>
              <a:buChar char="•"/>
            </a:pPr>
            <a:endParaRPr lang="en-US" dirty="0"/>
          </a:p>
          <a:p>
            <a:pPr lvl="1">
              <a:buFont typeface="Arial"/>
              <a:buChar char="•"/>
            </a:pPr>
            <a:r>
              <a:rPr lang="en-US" dirty="0"/>
              <a:t>Small simulation jobs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80CEA73-08F6-D142-801F-6CEB4CCAA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Seite </a:t>
            </a:r>
            <a:fld id="{745727C4-F52D-A540-A700-F0AA154F88B3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38AFED-D0EF-5748-B5F6-BC1F310AC442}"/>
              </a:ext>
            </a:extLst>
          </p:cNvPr>
          <p:cNvSpPr txBox="1"/>
          <p:nvPr/>
        </p:nvSpPr>
        <p:spPr>
          <a:xfrm>
            <a:off x="9048328" y="1560907"/>
            <a:ext cx="3076483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/>
              <a:t>50k </a:t>
            </a:r>
            <a:r>
              <a:rPr lang="de-DE" sz="2400" dirty="0" err="1"/>
              <a:t>cores</a:t>
            </a:r>
            <a:r>
              <a:rPr lang="de-DE" sz="2400" dirty="0"/>
              <a:t> (6 </a:t>
            </a:r>
            <a:r>
              <a:rPr lang="de-DE" sz="2400" dirty="0" err="1"/>
              <a:t>months</a:t>
            </a:r>
            <a:r>
              <a:rPr lang="de-DE" sz="2400" dirty="0"/>
              <a:t>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DB3FA82-2B0A-0447-83B9-51AFF97A91A0}"/>
              </a:ext>
            </a:extLst>
          </p:cNvPr>
          <p:cNvSpPr txBox="1"/>
          <p:nvPr/>
        </p:nvSpPr>
        <p:spPr>
          <a:xfrm>
            <a:off x="9034645" y="3269719"/>
            <a:ext cx="3248005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/>
              <a:t>70k </a:t>
            </a:r>
            <a:r>
              <a:rPr lang="de-DE" sz="2400" dirty="0" err="1"/>
              <a:t>cores</a:t>
            </a:r>
            <a:r>
              <a:rPr lang="de-DE" sz="2400" dirty="0"/>
              <a:t> (12 </a:t>
            </a:r>
            <a:r>
              <a:rPr lang="de-DE" sz="2400" dirty="0" err="1"/>
              <a:t>months</a:t>
            </a:r>
            <a:r>
              <a:rPr lang="de-DE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182002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/>
              <a:t>Computing at PANDA is challenging</a:t>
            </a:r>
          </a:p>
          <a:p>
            <a:pPr lvl="1">
              <a:buFont typeface="Arial"/>
              <a:buChar char="•"/>
            </a:pPr>
            <a:r>
              <a:rPr lang="en-US" dirty="0"/>
              <a:t>Overlapping events in time</a:t>
            </a:r>
          </a:p>
          <a:p>
            <a:pPr lvl="1">
              <a:buFont typeface="Arial"/>
              <a:buChar char="•"/>
            </a:pPr>
            <a:r>
              <a:rPr lang="en-US" dirty="0"/>
              <a:t>Many different sub-detectors</a:t>
            </a:r>
          </a:p>
          <a:p>
            <a:pPr lvl="1">
              <a:buFont typeface="Arial"/>
              <a:buChar char="•"/>
            </a:pPr>
            <a:r>
              <a:rPr lang="en-US" dirty="0"/>
              <a:t>Two different magnetic fields</a:t>
            </a:r>
          </a:p>
          <a:p>
            <a:pPr lvl="1">
              <a:buFont typeface="Arial"/>
              <a:buChar char="•"/>
            </a:pPr>
            <a:r>
              <a:rPr lang="en-US" dirty="0"/>
              <a:t>Reconstruction of low momentum particles</a:t>
            </a:r>
          </a:p>
          <a:p>
            <a:pPr lvl="1">
              <a:buFont typeface="Arial"/>
              <a:buChar char="•"/>
            </a:pPr>
            <a:r>
              <a:rPr lang="en-US" dirty="0"/>
              <a:t>Online reconstruction</a:t>
            </a:r>
          </a:p>
          <a:p>
            <a:pPr>
              <a:buFont typeface="Arial"/>
              <a:buChar char="•"/>
            </a:pPr>
            <a:r>
              <a:rPr lang="en-US" dirty="0" err="1"/>
              <a:t>PandaRoot</a:t>
            </a:r>
            <a:r>
              <a:rPr lang="en-US" dirty="0"/>
              <a:t> / </a:t>
            </a:r>
            <a:r>
              <a:rPr lang="en-US" dirty="0" err="1"/>
              <a:t>FairRoot</a:t>
            </a:r>
            <a:r>
              <a:rPr lang="en-US" dirty="0"/>
              <a:t> software well developed (but still some holes open)</a:t>
            </a:r>
          </a:p>
          <a:p>
            <a:pPr>
              <a:buFont typeface="Arial"/>
              <a:buChar char="•"/>
            </a:pPr>
            <a:r>
              <a:rPr lang="en-US" dirty="0"/>
              <a:t>Online reconstruction still an open issue</a:t>
            </a:r>
          </a:p>
          <a:p>
            <a:pPr lvl="1">
              <a:buFont typeface="Arial"/>
              <a:buChar char="•"/>
            </a:pPr>
            <a:r>
              <a:rPr lang="en-US" dirty="0"/>
              <a:t>Which algorithm to use at which hardware?</a:t>
            </a:r>
          </a:p>
          <a:p>
            <a:pPr lvl="1">
              <a:buFont typeface="Arial"/>
              <a:buChar char="•"/>
            </a:pPr>
            <a:r>
              <a:rPr lang="en-US" dirty="0"/>
              <a:t>Change to </a:t>
            </a:r>
            <a:r>
              <a:rPr lang="en-US" dirty="0" err="1"/>
              <a:t>FairMQ</a:t>
            </a: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42491D0-AF73-4149-8479-E084FD29C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Seite </a:t>
            </a:r>
            <a:fld id="{745727C4-F52D-A540-A700-F0AA154F88B3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323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 1">
            <a:extLst>
              <a:ext uri="{FF2B5EF4-FFF2-40B4-BE49-F238E27FC236}">
                <a16:creationId xmlns:a16="http://schemas.microsoft.com/office/drawing/2014/main" id="{D9F7CD0E-5B92-6147-98B9-B7E706A45AA6}"/>
              </a:ext>
            </a:extLst>
          </p:cNvPr>
          <p:cNvSpPr/>
          <p:nvPr/>
        </p:nvSpPr>
        <p:spPr>
          <a:xfrm>
            <a:off x="1290918" y="2519082"/>
            <a:ext cx="10479741" cy="2904565"/>
          </a:xfrm>
          <a:custGeom>
            <a:avLst/>
            <a:gdLst>
              <a:gd name="connsiteX0" fmla="*/ 0 w 10479741"/>
              <a:gd name="connsiteY0" fmla="*/ 1084730 h 2904565"/>
              <a:gd name="connsiteX1" fmla="*/ 7243482 w 10479741"/>
              <a:gd name="connsiteY1" fmla="*/ 1057836 h 2904565"/>
              <a:gd name="connsiteX2" fmla="*/ 7637929 w 10479741"/>
              <a:gd name="connsiteY2" fmla="*/ 0 h 2904565"/>
              <a:gd name="connsiteX3" fmla="*/ 10479741 w 10479741"/>
              <a:gd name="connsiteY3" fmla="*/ 0 h 2904565"/>
              <a:gd name="connsiteX4" fmla="*/ 10461811 w 10479741"/>
              <a:gd name="connsiteY4" fmla="*/ 1021977 h 2904565"/>
              <a:gd name="connsiteX5" fmla="*/ 9126070 w 10479741"/>
              <a:gd name="connsiteY5" fmla="*/ 1013012 h 2904565"/>
              <a:gd name="connsiteX6" fmla="*/ 8633011 w 10479741"/>
              <a:gd name="connsiteY6" fmla="*/ 2904565 h 2904565"/>
              <a:gd name="connsiteX7" fmla="*/ 0 w 10479741"/>
              <a:gd name="connsiteY7" fmla="*/ 2904565 h 2904565"/>
              <a:gd name="connsiteX8" fmla="*/ 0 w 10479741"/>
              <a:gd name="connsiteY8" fmla="*/ 1084730 h 2904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79741" h="2904565">
                <a:moveTo>
                  <a:pt x="0" y="1084730"/>
                </a:moveTo>
                <a:lnTo>
                  <a:pt x="7243482" y="1057836"/>
                </a:lnTo>
                <a:lnTo>
                  <a:pt x="7637929" y="0"/>
                </a:lnTo>
                <a:lnTo>
                  <a:pt x="10479741" y="0"/>
                </a:lnTo>
                <a:lnTo>
                  <a:pt x="10461811" y="1021977"/>
                </a:lnTo>
                <a:lnTo>
                  <a:pt x="9126070" y="1013012"/>
                </a:lnTo>
                <a:lnTo>
                  <a:pt x="8633011" y="2904565"/>
                </a:lnTo>
                <a:lnTo>
                  <a:pt x="0" y="2904565"/>
                </a:lnTo>
                <a:lnTo>
                  <a:pt x="0" y="108473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AC9EF5A-8EC4-AC42-91CC-C8A9C18EB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Processing Stages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38F1073-438E-7443-83ED-ED3092EE24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E080DB6-3D44-E44D-B448-F272FEA8171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Seite </a:t>
            </a:r>
            <a:fld id="{5212D7AF-2ACE-6149-9981-A482A1FF0073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4509C90-E331-7549-8FFD-3FBF2DE41EDA}"/>
              </a:ext>
            </a:extLst>
          </p:cNvPr>
          <p:cNvSpPr/>
          <p:nvPr/>
        </p:nvSpPr>
        <p:spPr>
          <a:xfrm>
            <a:off x="2855640" y="2676549"/>
            <a:ext cx="1152128" cy="6127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b="1" dirty="0"/>
              <a:t>PANDA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4B8F321-3236-EC4A-8BEF-6C62571A0193}"/>
              </a:ext>
            </a:extLst>
          </p:cNvPr>
          <p:cNvSpPr/>
          <p:nvPr/>
        </p:nvSpPr>
        <p:spPr>
          <a:xfrm>
            <a:off x="4371401" y="2681612"/>
            <a:ext cx="1152128" cy="6127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/>
              <a:t>FPGA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25D61F8-D137-AB49-8C1B-7CD5D2BD4A44}"/>
              </a:ext>
            </a:extLst>
          </p:cNvPr>
          <p:cNvSpPr/>
          <p:nvPr/>
        </p:nvSpPr>
        <p:spPr>
          <a:xfrm>
            <a:off x="1415480" y="3717032"/>
            <a:ext cx="1152128" cy="6127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/>
              <a:t>Sim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DFEA7B1-2062-8243-BD20-4AA85530E709}"/>
              </a:ext>
            </a:extLst>
          </p:cNvPr>
          <p:cNvSpPr/>
          <p:nvPr/>
        </p:nvSpPr>
        <p:spPr>
          <a:xfrm>
            <a:off x="2855640" y="3717032"/>
            <a:ext cx="1152128" cy="6127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 err="1"/>
              <a:t>Digi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BB67315-39E8-D04C-80AD-59433B0AC9AE}"/>
              </a:ext>
            </a:extLst>
          </p:cNvPr>
          <p:cNvSpPr/>
          <p:nvPr/>
        </p:nvSpPr>
        <p:spPr>
          <a:xfrm>
            <a:off x="4371401" y="3722156"/>
            <a:ext cx="1152128" cy="6127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 err="1"/>
              <a:t>Local</a:t>
            </a:r>
            <a:br>
              <a:rPr lang="de-DE" dirty="0"/>
            </a:br>
            <a:r>
              <a:rPr lang="de-DE" dirty="0" err="1"/>
              <a:t>Reco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249F693-F1EF-4E40-A051-7F23ACFC263C}"/>
              </a:ext>
            </a:extLst>
          </p:cNvPr>
          <p:cNvSpPr/>
          <p:nvPr/>
        </p:nvSpPr>
        <p:spPr>
          <a:xfrm>
            <a:off x="5951984" y="3717032"/>
            <a:ext cx="1152128" cy="6127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/>
              <a:t>Global</a:t>
            </a:r>
            <a:br>
              <a:rPr lang="de-DE" dirty="0"/>
            </a:br>
            <a:r>
              <a:rPr lang="de-DE" dirty="0" err="1"/>
              <a:t>Reco</a:t>
            </a:r>
            <a:endParaRPr lang="de-DE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1A7F4CA-F59A-974F-A0A3-9DB945A57939}"/>
              </a:ext>
            </a:extLst>
          </p:cNvPr>
          <p:cNvSpPr/>
          <p:nvPr/>
        </p:nvSpPr>
        <p:spPr>
          <a:xfrm>
            <a:off x="7464152" y="3717032"/>
            <a:ext cx="1152128" cy="6127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/>
              <a:t>Event Building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F9556A6-41F1-864F-930B-8EEA7317A0A4}"/>
              </a:ext>
            </a:extLst>
          </p:cNvPr>
          <p:cNvSpPr/>
          <p:nvPr/>
        </p:nvSpPr>
        <p:spPr>
          <a:xfrm>
            <a:off x="8976320" y="2673617"/>
            <a:ext cx="1152128" cy="6127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/>
              <a:t>Event </a:t>
            </a:r>
            <a:r>
              <a:rPr lang="de-DE" dirty="0" err="1"/>
              <a:t>Selection</a:t>
            </a:r>
            <a:endParaRPr lang="de-DE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767F61BE-EB22-7E49-BC04-08CC58B652DF}"/>
              </a:ext>
            </a:extLst>
          </p:cNvPr>
          <p:cNvSpPr/>
          <p:nvPr/>
        </p:nvSpPr>
        <p:spPr>
          <a:xfrm>
            <a:off x="8976320" y="3717032"/>
            <a:ext cx="1152128" cy="6127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/>
              <a:t>Analysis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5C4D6610-06CB-DE43-B0CA-C707D658E5E8}"/>
              </a:ext>
            </a:extLst>
          </p:cNvPr>
          <p:cNvSpPr/>
          <p:nvPr/>
        </p:nvSpPr>
        <p:spPr>
          <a:xfrm>
            <a:off x="10488488" y="2673617"/>
            <a:ext cx="1152128" cy="6127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/>
              <a:t>Storage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40B5B19F-D2A5-144B-B0AD-60F82C24FD18}"/>
              </a:ext>
            </a:extLst>
          </p:cNvPr>
          <p:cNvSpPr/>
          <p:nvPr/>
        </p:nvSpPr>
        <p:spPr>
          <a:xfrm>
            <a:off x="10488488" y="3717032"/>
            <a:ext cx="1152128" cy="6127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/>
              <a:t>Paper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0C7A25D3-9B74-A14B-B94C-8EC8D9DD81BF}"/>
              </a:ext>
            </a:extLst>
          </p:cNvPr>
          <p:cNvSpPr/>
          <p:nvPr/>
        </p:nvSpPr>
        <p:spPr>
          <a:xfrm>
            <a:off x="1415480" y="4679814"/>
            <a:ext cx="1152128" cy="61276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 err="1"/>
              <a:t>Raw</a:t>
            </a:r>
            <a:r>
              <a:rPr lang="de-DE" dirty="0"/>
              <a:t> Data</a:t>
            </a: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EFDBACD6-87B7-2E49-97E0-1ABA77DB5A32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>
            <a:off x="2567608" y="4023417"/>
            <a:ext cx="288032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5BA71301-2DE9-0D42-8D33-7C3347A57BE4}"/>
              </a:ext>
            </a:extLst>
          </p:cNvPr>
          <p:cNvCxnSpPr>
            <a:cxnSpLocks/>
            <a:stCxn id="59" idx="3"/>
            <a:endCxn id="12" idx="1"/>
          </p:cNvCxnSpPr>
          <p:nvPr/>
        </p:nvCxnSpPr>
        <p:spPr>
          <a:xfrm flipV="1">
            <a:off x="4080674" y="4028541"/>
            <a:ext cx="290727" cy="95560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049AAFFC-7763-D548-AB19-C10C395249F8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4007768" y="4023417"/>
            <a:ext cx="363633" cy="512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8468F501-61FF-454B-9005-0B609EA5F1C8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 flipV="1">
            <a:off x="5523529" y="4023417"/>
            <a:ext cx="428455" cy="512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619F9227-479D-D743-B6A7-D17A805927C7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>
          <a:xfrm>
            <a:off x="7104112" y="4023417"/>
            <a:ext cx="360040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6A4B4B32-361F-D34E-8FFA-E56D4B9DA219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>
          <a:xfrm>
            <a:off x="8616280" y="4023417"/>
            <a:ext cx="360040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D3419310-4C85-BD43-A556-AE7A5344C91D}"/>
              </a:ext>
            </a:extLst>
          </p:cNvPr>
          <p:cNvCxnSpPr>
            <a:cxnSpLocks/>
            <a:stCxn id="17" idx="3"/>
            <a:endCxn id="19" idx="1"/>
          </p:cNvCxnSpPr>
          <p:nvPr/>
        </p:nvCxnSpPr>
        <p:spPr>
          <a:xfrm>
            <a:off x="10128448" y="4023417"/>
            <a:ext cx="360040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DBB69635-526B-FB47-BF94-92BA9788945A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4007768" y="2982934"/>
            <a:ext cx="363633" cy="5063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9E236E97-D94E-2A4C-A776-71987AFD3654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5523529" y="2987997"/>
            <a:ext cx="428455" cy="103542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BEB3C00B-21E0-3549-B340-14652069B069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8616280" y="3011075"/>
            <a:ext cx="360040" cy="101234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mit Pfeil 50">
            <a:extLst>
              <a:ext uri="{FF2B5EF4-FFF2-40B4-BE49-F238E27FC236}">
                <a16:creationId xmlns:a16="http://schemas.microsoft.com/office/drawing/2014/main" id="{ED1CB2C8-BF8A-F047-B561-9E2F306B0211}"/>
              </a:ext>
            </a:extLst>
          </p:cNvPr>
          <p:cNvCxnSpPr>
            <a:cxnSpLocks/>
            <a:stCxn id="16" idx="3"/>
            <a:endCxn id="18" idx="1"/>
          </p:cNvCxnSpPr>
          <p:nvPr/>
        </p:nvCxnSpPr>
        <p:spPr>
          <a:xfrm>
            <a:off x="10128448" y="2980002"/>
            <a:ext cx="360040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winkelte Verbindung 54">
            <a:extLst>
              <a:ext uri="{FF2B5EF4-FFF2-40B4-BE49-F238E27FC236}">
                <a16:creationId xmlns:a16="http://schemas.microsoft.com/office/drawing/2014/main" id="{86C98C0E-B780-AC43-BDFF-326577D85D0F}"/>
              </a:ext>
            </a:extLst>
          </p:cNvPr>
          <p:cNvCxnSpPr>
            <a:stCxn id="18" idx="3"/>
            <a:endCxn id="20" idx="2"/>
          </p:cNvCxnSpPr>
          <p:nvPr/>
        </p:nvCxnSpPr>
        <p:spPr>
          <a:xfrm flipH="1">
            <a:off x="1991544" y="2980002"/>
            <a:ext cx="9649072" cy="2312581"/>
          </a:xfrm>
          <a:prstGeom prst="bentConnector4">
            <a:avLst>
              <a:gd name="adj1" fmla="val -2369"/>
              <a:gd name="adj2" fmla="val 109885"/>
            </a:avLst>
          </a:prstGeom>
          <a:ln w="38100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feld 55">
            <a:extLst>
              <a:ext uri="{FF2B5EF4-FFF2-40B4-BE49-F238E27FC236}">
                <a16:creationId xmlns:a16="http://schemas.microsoft.com/office/drawing/2014/main" id="{B0C0C390-96DB-4C4B-9CA6-2DA53BCC4CB0}"/>
              </a:ext>
            </a:extLst>
          </p:cNvPr>
          <p:cNvSpPr txBox="1"/>
          <p:nvPr/>
        </p:nvSpPr>
        <p:spPr>
          <a:xfrm>
            <a:off x="358774" y="2766397"/>
            <a:ext cx="1008609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/>
              <a:t>online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0A438F2A-FD48-5843-AA90-9440D7559757}"/>
              </a:ext>
            </a:extLst>
          </p:cNvPr>
          <p:cNvSpPr txBox="1"/>
          <p:nvPr/>
        </p:nvSpPr>
        <p:spPr>
          <a:xfrm>
            <a:off x="358774" y="4819282"/>
            <a:ext cx="1001428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/>
              <a:t>offline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CA47706D-0855-AD46-B1F7-2715649E34DE}"/>
              </a:ext>
            </a:extLst>
          </p:cNvPr>
          <p:cNvSpPr txBox="1"/>
          <p:nvPr/>
        </p:nvSpPr>
        <p:spPr>
          <a:xfrm>
            <a:off x="364412" y="3801817"/>
            <a:ext cx="663964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err="1"/>
              <a:t>sim</a:t>
            </a:r>
            <a:endParaRPr lang="de-DE" sz="2400" dirty="0"/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68D190FF-92BF-EA41-AFCC-5180A43C9152}"/>
              </a:ext>
            </a:extLst>
          </p:cNvPr>
          <p:cNvSpPr/>
          <p:nvPr/>
        </p:nvSpPr>
        <p:spPr>
          <a:xfrm>
            <a:off x="2782733" y="4677762"/>
            <a:ext cx="1297941" cy="61276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dirty="0" err="1"/>
              <a:t>Calibration</a:t>
            </a:r>
            <a:r>
              <a:rPr lang="de-DE" dirty="0"/>
              <a:t> </a:t>
            </a:r>
            <a:r>
              <a:rPr lang="de-DE" dirty="0" err="1"/>
              <a:t>Alignment</a:t>
            </a:r>
            <a:endParaRPr lang="de-DE" dirty="0"/>
          </a:p>
        </p:txBody>
      </p:sp>
      <p:cxnSp>
        <p:nvCxnSpPr>
          <p:cNvPr id="65" name="Gerade Verbindung mit Pfeil 64">
            <a:extLst>
              <a:ext uri="{FF2B5EF4-FFF2-40B4-BE49-F238E27FC236}">
                <a16:creationId xmlns:a16="http://schemas.microsoft.com/office/drawing/2014/main" id="{E026BA3E-715F-8E4D-9EB5-B1593B0C577B}"/>
              </a:ext>
            </a:extLst>
          </p:cNvPr>
          <p:cNvCxnSpPr>
            <a:cxnSpLocks/>
            <a:stCxn id="20" idx="3"/>
            <a:endCxn id="59" idx="1"/>
          </p:cNvCxnSpPr>
          <p:nvPr/>
        </p:nvCxnSpPr>
        <p:spPr>
          <a:xfrm flipV="1">
            <a:off x="2567608" y="4984147"/>
            <a:ext cx="215125" cy="205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2953218C-D447-744C-A7E3-14ED175AE36F}"/>
              </a:ext>
            </a:extLst>
          </p:cNvPr>
          <p:cNvSpPr txBox="1"/>
          <p:nvPr/>
        </p:nvSpPr>
        <p:spPr>
          <a:xfrm>
            <a:off x="8306906" y="5002633"/>
            <a:ext cx="1338828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 err="1"/>
              <a:t>PandaRoot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860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82CE29E6-7CDA-B446-99CD-9B7880EF7F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PandaRoot</a:t>
            </a:r>
            <a:endParaRPr lang="en-US" dirty="0"/>
          </a:p>
        </p:txBody>
      </p:sp>
      <p:sp>
        <p:nvSpPr>
          <p:cNvPr id="2" name="Untertitel 1">
            <a:extLst>
              <a:ext uri="{FF2B5EF4-FFF2-40B4-BE49-F238E27FC236}">
                <a16:creationId xmlns:a16="http://schemas.microsoft.com/office/drawing/2014/main" id="{758FDFD8-62DF-DA40-962D-633C4562EB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13A903D-0A57-554E-9DE4-3FA1DC0EFE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00BBD5B-9368-A945-9648-6617C02BEF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2762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8B685D-C422-F94F-BFF9-4634AA4B7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FairRoot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CAE970E-E617-F54D-83AD-5D36CF031F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/>
              <a:t>Structure</a:t>
            </a:r>
            <a:endParaRPr lang="de-DE" dirty="0"/>
          </a:p>
        </p:txBody>
      </p:sp>
      <p:grpSp>
        <p:nvGrpSpPr>
          <p:cNvPr id="8" name="Shape 206">
            <a:extLst>
              <a:ext uri="{FF2B5EF4-FFF2-40B4-BE49-F238E27FC236}">
                <a16:creationId xmlns:a16="http://schemas.microsoft.com/office/drawing/2014/main" id="{1E6A9480-0A71-4640-906D-14E7441AD724}"/>
              </a:ext>
            </a:extLst>
          </p:cNvPr>
          <p:cNvGrpSpPr/>
          <p:nvPr/>
        </p:nvGrpSpPr>
        <p:grpSpPr>
          <a:xfrm>
            <a:off x="2453278" y="2563970"/>
            <a:ext cx="7257752" cy="1679663"/>
            <a:chOff x="19738900" y="9813750"/>
            <a:chExt cx="8540400" cy="3190500"/>
          </a:xfrm>
        </p:grpSpPr>
        <p:sp>
          <p:nvSpPr>
            <p:cNvPr id="9" name="Shape 207">
              <a:extLst>
                <a:ext uri="{FF2B5EF4-FFF2-40B4-BE49-F238E27FC236}">
                  <a16:creationId xmlns:a16="http://schemas.microsoft.com/office/drawing/2014/main" id="{77E79FC3-EA18-1A45-BFDB-5B630525C62A}"/>
                </a:ext>
              </a:extLst>
            </p:cNvPr>
            <p:cNvSpPr/>
            <p:nvPr/>
          </p:nvSpPr>
          <p:spPr>
            <a:xfrm>
              <a:off x="19738900" y="9813750"/>
              <a:ext cx="8540400" cy="3190500"/>
            </a:xfrm>
            <a:prstGeom prst="rect">
              <a:avLst/>
            </a:prstGeom>
            <a:solidFill>
              <a:srgbClr val="FAD14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b="1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" name="Shape 208">
              <a:extLst>
                <a:ext uri="{FF2B5EF4-FFF2-40B4-BE49-F238E27FC236}">
                  <a16:creationId xmlns:a16="http://schemas.microsoft.com/office/drawing/2014/main" id="{7E0F2599-B8DB-9841-9F9A-02BC9343F0B4}"/>
                </a:ext>
              </a:extLst>
            </p:cNvPr>
            <p:cNvSpPr/>
            <p:nvPr/>
          </p:nvSpPr>
          <p:spPr>
            <a:xfrm>
              <a:off x="23170900" y="9813750"/>
              <a:ext cx="5108400" cy="3190500"/>
            </a:xfrm>
            <a:prstGeom prst="rect">
              <a:avLst/>
            </a:prstGeom>
            <a:noFill/>
            <a:ln w="9525" cap="flat" cmpd="sng">
              <a:solidFill>
                <a:srgbClr val="434343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b="1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" name="Shape 209">
              <a:extLst>
                <a:ext uri="{FF2B5EF4-FFF2-40B4-BE49-F238E27FC236}">
                  <a16:creationId xmlns:a16="http://schemas.microsoft.com/office/drawing/2014/main" id="{F3FACF34-9A6A-6548-A751-B73A303CDC70}"/>
                </a:ext>
              </a:extLst>
            </p:cNvPr>
            <p:cNvSpPr/>
            <p:nvPr/>
          </p:nvSpPr>
          <p:spPr>
            <a:xfrm rot="-5400000">
              <a:off x="19208611" y="11443538"/>
              <a:ext cx="2103000" cy="639000"/>
            </a:xfrm>
            <a:prstGeom prst="rect">
              <a:avLst/>
            </a:prstGeom>
            <a:solidFill>
              <a:srgbClr val="4B555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1350" b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. . .</a:t>
              </a:r>
              <a:endParaRPr sz="135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12" name="Shape 210">
              <a:extLst>
                <a:ext uri="{FF2B5EF4-FFF2-40B4-BE49-F238E27FC236}">
                  <a16:creationId xmlns:a16="http://schemas.microsoft.com/office/drawing/2014/main" id="{A4A5316F-08EC-364A-A92C-6B2EB523FDAA}"/>
                </a:ext>
              </a:extLst>
            </p:cNvPr>
            <p:cNvSpPr/>
            <p:nvPr/>
          </p:nvSpPr>
          <p:spPr>
            <a:xfrm rot="-5400000">
              <a:off x="20875434" y="11442625"/>
              <a:ext cx="2103000" cy="640200"/>
            </a:xfrm>
            <a:prstGeom prst="rect">
              <a:avLst/>
            </a:prstGeom>
            <a:solidFill>
              <a:srgbClr val="4B555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1350" b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Topology Editor</a:t>
              </a:r>
              <a:endParaRPr sz="135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13" name="Shape 211">
              <a:extLst>
                <a:ext uri="{FF2B5EF4-FFF2-40B4-BE49-F238E27FC236}">
                  <a16:creationId xmlns:a16="http://schemas.microsoft.com/office/drawing/2014/main" id="{6FA83829-B103-EF48-A244-80CF3A3767E6}"/>
                </a:ext>
              </a:extLst>
            </p:cNvPr>
            <p:cNvSpPr/>
            <p:nvPr/>
          </p:nvSpPr>
          <p:spPr>
            <a:xfrm rot="16200000">
              <a:off x="23362145" y="11442632"/>
              <a:ext cx="2102999" cy="640200"/>
            </a:xfrm>
            <a:prstGeom prst="rect">
              <a:avLst/>
            </a:prstGeom>
            <a:solidFill>
              <a:srgbClr val="4B555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1200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Parameter/ Condition Management</a:t>
              </a:r>
              <a:endParaRPr sz="1200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14" name="Shape 212">
              <a:extLst>
                <a:ext uri="{FF2B5EF4-FFF2-40B4-BE49-F238E27FC236}">
                  <a16:creationId xmlns:a16="http://schemas.microsoft.com/office/drawing/2014/main" id="{F3FE1877-4C00-B24C-B391-53D27DDC1BDF}"/>
                </a:ext>
              </a:extLst>
            </p:cNvPr>
            <p:cNvSpPr/>
            <p:nvPr/>
          </p:nvSpPr>
          <p:spPr>
            <a:xfrm rot="-5400000">
              <a:off x="21703071" y="11442625"/>
              <a:ext cx="2103000" cy="640200"/>
            </a:xfrm>
            <a:prstGeom prst="rect">
              <a:avLst/>
            </a:prstGeom>
            <a:solidFill>
              <a:srgbClr val="4B555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1350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DDS</a:t>
              </a:r>
              <a:endParaRPr sz="1350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1200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(Dynamic Deployment)</a:t>
              </a:r>
              <a:endParaRPr sz="1200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15" name="Shape 213">
              <a:extLst>
                <a:ext uri="{FF2B5EF4-FFF2-40B4-BE49-F238E27FC236}">
                  <a16:creationId xmlns:a16="http://schemas.microsoft.com/office/drawing/2014/main" id="{268D6FF8-FF2D-984A-A1B7-E2B43BDDE8F4}"/>
                </a:ext>
              </a:extLst>
            </p:cNvPr>
            <p:cNvSpPr/>
            <p:nvPr/>
          </p:nvSpPr>
          <p:spPr>
            <a:xfrm rot="-5400000">
              <a:off x="22532233" y="11442950"/>
              <a:ext cx="2103000" cy="640200"/>
            </a:xfrm>
            <a:prstGeom prst="rect">
              <a:avLst/>
            </a:prstGeom>
            <a:solidFill>
              <a:srgbClr val="4B555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1350" b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Testing</a:t>
              </a:r>
              <a:endParaRPr sz="135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16" name="Shape 214">
              <a:extLst>
                <a:ext uri="{FF2B5EF4-FFF2-40B4-BE49-F238E27FC236}">
                  <a16:creationId xmlns:a16="http://schemas.microsoft.com/office/drawing/2014/main" id="{A7454C4B-2088-854F-A84F-1318B0E8F4AA}"/>
                </a:ext>
              </a:extLst>
            </p:cNvPr>
            <p:cNvSpPr/>
            <p:nvPr/>
          </p:nvSpPr>
          <p:spPr>
            <a:xfrm rot="-5400000">
              <a:off x="20041723" y="11439024"/>
              <a:ext cx="2103000" cy="640200"/>
            </a:xfrm>
            <a:prstGeom prst="rect">
              <a:avLst/>
            </a:prstGeom>
            <a:solidFill>
              <a:srgbClr val="4B555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1350" b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FairMQ</a:t>
              </a:r>
              <a:endParaRPr sz="135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17" name="Shape 215">
              <a:extLst>
                <a:ext uri="{FF2B5EF4-FFF2-40B4-BE49-F238E27FC236}">
                  <a16:creationId xmlns:a16="http://schemas.microsoft.com/office/drawing/2014/main" id="{5DF06082-938A-6741-9748-B4339DB9C8B2}"/>
                </a:ext>
              </a:extLst>
            </p:cNvPr>
            <p:cNvSpPr/>
            <p:nvPr/>
          </p:nvSpPr>
          <p:spPr>
            <a:xfrm rot="-5400000">
              <a:off x="24192057" y="11439024"/>
              <a:ext cx="2103000" cy="640200"/>
            </a:xfrm>
            <a:prstGeom prst="rect">
              <a:avLst/>
            </a:prstGeom>
            <a:solidFill>
              <a:srgbClr val="4B555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</a:pPr>
              <a:r>
                <a:rPr lang="en" sz="1500" b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Geometry</a:t>
              </a:r>
              <a:endParaRPr sz="15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18" name="Shape 216">
              <a:extLst>
                <a:ext uri="{FF2B5EF4-FFF2-40B4-BE49-F238E27FC236}">
                  <a16:creationId xmlns:a16="http://schemas.microsoft.com/office/drawing/2014/main" id="{ED3B6EDD-DBD4-6845-9187-8277B4AA8C9A}"/>
                </a:ext>
              </a:extLst>
            </p:cNvPr>
            <p:cNvSpPr/>
            <p:nvPr/>
          </p:nvSpPr>
          <p:spPr>
            <a:xfrm rot="-5400000">
              <a:off x="25853405" y="11439024"/>
              <a:ext cx="2103000" cy="640200"/>
            </a:xfrm>
            <a:prstGeom prst="rect">
              <a:avLst/>
            </a:prstGeom>
            <a:solidFill>
              <a:srgbClr val="4B555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1350" b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Magnetic Field</a:t>
              </a:r>
              <a:endParaRPr sz="135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19" name="Shape 217">
              <a:extLst>
                <a:ext uri="{FF2B5EF4-FFF2-40B4-BE49-F238E27FC236}">
                  <a16:creationId xmlns:a16="http://schemas.microsoft.com/office/drawing/2014/main" id="{9658EB6C-C3E3-884F-92C6-470CC2E22EFE}"/>
                </a:ext>
              </a:extLst>
            </p:cNvPr>
            <p:cNvSpPr/>
            <p:nvPr/>
          </p:nvSpPr>
          <p:spPr>
            <a:xfrm rot="-5400000">
              <a:off x="26684080" y="11439024"/>
              <a:ext cx="2103000" cy="640200"/>
            </a:xfrm>
            <a:prstGeom prst="rect">
              <a:avLst/>
            </a:prstGeom>
            <a:solidFill>
              <a:srgbClr val="4B555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1350" b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Event Generators</a:t>
              </a:r>
              <a:endParaRPr sz="135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20" name="Shape 218">
              <a:extLst>
                <a:ext uri="{FF2B5EF4-FFF2-40B4-BE49-F238E27FC236}">
                  <a16:creationId xmlns:a16="http://schemas.microsoft.com/office/drawing/2014/main" id="{80139B4A-40FF-C14B-8707-B12B0F2A5436}"/>
                </a:ext>
              </a:extLst>
            </p:cNvPr>
            <p:cNvSpPr/>
            <p:nvPr/>
          </p:nvSpPr>
          <p:spPr>
            <a:xfrm>
              <a:off x="26239763" y="10015493"/>
              <a:ext cx="1815900" cy="5259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b="1">
                  <a:latin typeface="Roboto Condensed"/>
                  <a:ea typeface="Roboto Condensed"/>
                  <a:cs typeface="Roboto Condensed"/>
                  <a:sym typeface="Roboto Condensed"/>
                </a:rPr>
                <a:t>FairRoot</a:t>
              </a:r>
              <a:endParaRPr b="1"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21" name="Shape 219">
              <a:extLst>
                <a:ext uri="{FF2B5EF4-FFF2-40B4-BE49-F238E27FC236}">
                  <a16:creationId xmlns:a16="http://schemas.microsoft.com/office/drawing/2014/main" id="{A7268A89-82F4-1B4D-B5C9-9BAEFA4A8BB7}"/>
                </a:ext>
              </a:extLst>
            </p:cNvPr>
            <p:cNvSpPr/>
            <p:nvPr/>
          </p:nvSpPr>
          <p:spPr>
            <a:xfrm rot="-5400000">
              <a:off x="25022731" y="11439024"/>
              <a:ext cx="2103000" cy="640200"/>
            </a:xfrm>
            <a:prstGeom prst="rect">
              <a:avLst/>
            </a:prstGeom>
            <a:solidFill>
              <a:srgbClr val="4B555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1200" b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Detector Response</a:t>
              </a:r>
              <a:endPara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22" name="Shape 220">
              <a:extLst>
                <a:ext uri="{FF2B5EF4-FFF2-40B4-BE49-F238E27FC236}">
                  <a16:creationId xmlns:a16="http://schemas.microsoft.com/office/drawing/2014/main" id="{ECADAB19-167C-5A4E-8C21-F6A63E55A6A6}"/>
                </a:ext>
              </a:extLst>
            </p:cNvPr>
            <p:cNvSpPr/>
            <p:nvPr/>
          </p:nvSpPr>
          <p:spPr>
            <a:xfrm>
              <a:off x="19955065" y="10002556"/>
              <a:ext cx="1815900" cy="5259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b="1">
                  <a:latin typeface="Roboto Condensed"/>
                  <a:ea typeface="Roboto Condensed"/>
                  <a:cs typeface="Roboto Condensed"/>
                  <a:sym typeface="Roboto Condensed"/>
                </a:rPr>
                <a:t>ALFA</a:t>
              </a:r>
              <a:endParaRPr b="1" dirty="0"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grpSp>
        <p:nvGrpSpPr>
          <p:cNvPr id="28" name="Shape 226">
            <a:extLst>
              <a:ext uri="{FF2B5EF4-FFF2-40B4-BE49-F238E27FC236}">
                <a16:creationId xmlns:a16="http://schemas.microsoft.com/office/drawing/2014/main" id="{0839AC87-97B8-1C46-B397-4ABD16B9BB6D}"/>
              </a:ext>
            </a:extLst>
          </p:cNvPr>
          <p:cNvGrpSpPr/>
          <p:nvPr/>
        </p:nvGrpSpPr>
        <p:grpSpPr>
          <a:xfrm>
            <a:off x="2453259" y="1300604"/>
            <a:ext cx="7264575" cy="1175341"/>
            <a:chOff x="19738900" y="7897400"/>
            <a:chExt cx="8548362" cy="2064853"/>
          </a:xfrm>
        </p:grpSpPr>
        <p:sp>
          <p:nvSpPr>
            <p:cNvPr id="29" name="Shape 227">
              <a:extLst>
                <a:ext uri="{FF2B5EF4-FFF2-40B4-BE49-F238E27FC236}">
                  <a16:creationId xmlns:a16="http://schemas.microsoft.com/office/drawing/2014/main" id="{683537F4-57E2-C44A-A895-60A2371C4CE0}"/>
                </a:ext>
              </a:extLst>
            </p:cNvPr>
            <p:cNvSpPr/>
            <p:nvPr/>
          </p:nvSpPr>
          <p:spPr>
            <a:xfrm>
              <a:off x="19738900" y="7897400"/>
              <a:ext cx="2046000" cy="605700"/>
            </a:xfrm>
            <a:prstGeom prst="rect">
              <a:avLst/>
            </a:prstGeom>
            <a:solidFill>
              <a:srgbClr val="429FA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1500" b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AliceO2</a:t>
              </a:r>
              <a:endParaRPr sz="15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675" b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http://alice-o2.web.cern.ch/</a:t>
              </a:r>
              <a:endParaRPr sz="675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30" name="Shape 228">
              <a:extLst>
                <a:ext uri="{FF2B5EF4-FFF2-40B4-BE49-F238E27FC236}">
                  <a16:creationId xmlns:a16="http://schemas.microsoft.com/office/drawing/2014/main" id="{BBA7DD76-F4C2-884E-82BD-2D72C96A2634}"/>
                </a:ext>
              </a:extLst>
            </p:cNvPr>
            <p:cNvSpPr/>
            <p:nvPr/>
          </p:nvSpPr>
          <p:spPr>
            <a:xfrm>
              <a:off x="26259333" y="9350278"/>
              <a:ext cx="2019900" cy="605700"/>
            </a:xfrm>
            <a:prstGeom prst="rect">
              <a:avLst/>
            </a:prstGeom>
            <a:solidFill>
              <a:srgbClr val="429FA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1500" b="1" dirty="0" err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BNMRoot</a:t>
              </a:r>
              <a:endParaRPr lang="en" sz="1500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lvl="0" algn="ctr"/>
              <a:r>
                <a:rPr lang="de-DE" sz="788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http://</a:t>
              </a:r>
              <a:r>
                <a:rPr lang="de-DE" sz="788" b="1" dirty="0" err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mpd.jinr.ru</a:t>
              </a:r>
              <a:endParaRPr sz="788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31" name="Shape 229">
              <a:extLst>
                <a:ext uri="{FF2B5EF4-FFF2-40B4-BE49-F238E27FC236}">
                  <a16:creationId xmlns:a16="http://schemas.microsoft.com/office/drawing/2014/main" id="{5EC52A5D-731E-A549-9AFF-C245F611817E}"/>
                </a:ext>
              </a:extLst>
            </p:cNvPr>
            <p:cNvSpPr/>
            <p:nvPr/>
          </p:nvSpPr>
          <p:spPr>
            <a:xfrm>
              <a:off x="26254158" y="8611182"/>
              <a:ext cx="2019900" cy="605700"/>
            </a:xfrm>
            <a:prstGeom prst="rect">
              <a:avLst/>
            </a:prstGeom>
            <a:solidFill>
              <a:srgbClr val="429FA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1500" b="1" dirty="0" err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MPDRoot</a:t>
              </a:r>
              <a:endParaRPr lang="en" sz="1500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lvl="0" algn="ctr"/>
              <a:r>
                <a:rPr lang="de-DE" sz="825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http://</a:t>
              </a:r>
              <a:r>
                <a:rPr lang="de-DE" sz="825" b="1" dirty="0" err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mpd.jinr.ru</a:t>
              </a:r>
              <a:endParaRPr sz="825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32" name="Shape 230">
              <a:extLst>
                <a:ext uri="{FF2B5EF4-FFF2-40B4-BE49-F238E27FC236}">
                  <a16:creationId xmlns:a16="http://schemas.microsoft.com/office/drawing/2014/main" id="{A9004850-B93F-0D40-BF34-128F40D91057}"/>
                </a:ext>
              </a:extLst>
            </p:cNvPr>
            <p:cNvSpPr/>
            <p:nvPr/>
          </p:nvSpPr>
          <p:spPr>
            <a:xfrm>
              <a:off x="21932760" y="9350278"/>
              <a:ext cx="2019900" cy="605700"/>
            </a:xfrm>
            <a:prstGeom prst="rect">
              <a:avLst/>
            </a:prstGeom>
            <a:solidFill>
              <a:srgbClr val="429FA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r>
                <a:rPr lang="de-DE" sz="1400" b="1" dirty="0" err="1">
                  <a:solidFill>
                    <a:schemeClr val="bg1"/>
                  </a:solidFill>
                </a:rPr>
                <a:t>EnsarRoot</a:t>
              </a:r>
              <a:endParaRPr lang="de-DE" sz="1400" b="1" dirty="0">
                <a:solidFill>
                  <a:schemeClr val="bg1"/>
                </a:solidFill>
              </a:endParaRPr>
            </a:p>
            <a:p>
              <a:pPr algn="ctr"/>
              <a:r>
                <a:rPr lang="de-DE" sz="600" b="1" dirty="0">
                  <a:solidFill>
                    <a:schemeClr val="bg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http://</a:t>
              </a:r>
              <a:r>
                <a:rPr lang="de-DE" sz="600" b="1" dirty="0" err="1">
                  <a:solidFill>
                    <a:schemeClr val="bg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igfae.usc.es</a:t>
              </a:r>
              <a:r>
                <a:rPr lang="de-DE" sz="600" b="1" dirty="0">
                  <a:solidFill>
                    <a:schemeClr val="bg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/</a:t>
              </a:r>
              <a:r>
                <a:rPr lang="de-DE" sz="600" b="1" dirty="0" err="1">
                  <a:solidFill>
                    <a:schemeClr val="bg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satnurse</a:t>
              </a:r>
              <a:r>
                <a:rPr lang="de-DE" sz="600" b="1" dirty="0">
                  <a:solidFill>
                    <a:schemeClr val="bg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/</a:t>
              </a:r>
              <a:r>
                <a:rPr lang="de-DE" sz="600" b="1" dirty="0" err="1">
                  <a:solidFill>
                    <a:schemeClr val="bg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ensarroot.html</a:t>
              </a:r>
              <a:endParaRPr sz="600" b="1" dirty="0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33" name="Shape 231">
              <a:extLst>
                <a:ext uri="{FF2B5EF4-FFF2-40B4-BE49-F238E27FC236}">
                  <a16:creationId xmlns:a16="http://schemas.microsoft.com/office/drawing/2014/main" id="{C4B47CB7-37D4-8048-BD91-1F1009F54C48}"/>
                </a:ext>
              </a:extLst>
            </p:cNvPr>
            <p:cNvSpPr/>
            <p:nvPr/>
          </p:nvSpPr>
          <p:spPr>
            <a:xfrm>
              <a:off x="19752228" y="9356553"/>
              <a:ext cx="2046000" cy="605700"/>
            </a:xfrm>
            <a:prstGeom prst="rect">
              <a:avLst/>
            </a:prstGeom>
            <a:solidFill>
              <a:srgbClr val="429FA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1500" b="1" dirty="0" err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ExpertRoot</a:t>
              </a:r>
              <a:endParaRPr lang="en" sz="1500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lvl="0" algn="ctr"/>
              <a:r>
                <a:rPr lang="de-DE" sz="825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http://</a:t>
              </a:r>
              <a:r>
                <a:rPr lang="de-DE" sz="825" b="1" dirty="0" err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er.jinr.ru</a:t>
              </a:r>
              <a:r>
                <a:rPr lang="de-DE" sz="825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/</a:t>
              </a:r>
              <a:endParaRPr sz="825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34" name="Shape 232">
              <a:extLst>
                <a:ext uri="{FF2B5EF4-FFF2-40B4-BE49-F238E27FC236}">
                  <a16:creationId xmlns:a16="http://schemas.microsoft.com/office/drawing/2014/main" id="{0B06715E-7BC5-BC43-9999-1F3A92F80294}"/>
                </a:ext>
              </a:extLst>
            </p:cNvPr>
            <p:cNvSpPr/>
            <p:nvPr/>
          </p:nvSpPr>
          <p:spPr>
            <a:xfrm>
              <a:off x="24087191" y="9344003"/>
              <a:ext cx="2045579" cy="605700"/>
            </a:xfrm>
            <a:prstGeom prst="rect">
              <a:avLst/>
            </a:prstGeom>
            <a:solidFill>
              <a:srgbClr val="429FA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1400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ATTPCRootv2</a:t>
              </a:r>
            </a:p>
            <a:p>
              <a:pPr lvl="0" algn="ctr"/>
              <a:r>
                <a:rPr lang="de-DE" sz="600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https://</a:t>
              </a:r>
              <a:r>
                <a:rPr lang="de-DE" sz="600" b="1" dirty="0" err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github.com</a:t>
              </a:r>
              <a:r>
                <a:rPr lang="de-DE" sz="600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/ATTPC/ATTPCROOTv2</a:t>
              </a:r>
              <a:endParaRPr lang="en" sz="600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35" name="Shape 233">
              <a:extLst>
                <a:ext uri="{FF2B5EF4-FFF2-40B4-BE49-F238E27FC236}">
                  <a16:creationId xmlns:a16="http://schemas.microsoft.com/office/drawing/2014/main" id="{746F7B22-FD1B-7A44-A225-6127646C6248}"/>
                </a:ext>
              </a:extLst>
            </p:cNvPr>
            <p:cNvSpPr/>
            <p:nvPr/>
          </p:nvSpPr>
          <p:spPr>
            <a:xfrm>
              <a:off x="26241262" y="7904042"/>
              <a:ext cx="2046000" cy="605700"/>
            </a:xfrm>
            <a:prstGeom prst="rect">
              <a:avLst/>
            </a:prstGeom>
            <a:solidFill>
              <a:srgbClr val="429FA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1500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R3BRoot</a:t>
              </a:r>
              <a:endParaRPr sz="1500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675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https://</a:t>
              </a:r>
              <a:r>
                <a:rPr lang="en" sz="675" b="1" dirty="0" err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www.gsi.de</a:t>
              </a:r>
              <a:r>
                <a:rPr lang="en" sz="675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/r3b</a:t>
              </a:r>
              <a:endParaRPr sz="675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36" name="Shape 234">
              <a:extLst>
                <a:ext uri="{FF2B5EF4-FFF2-40B4-BE49-F238E27FC236}">
                  <a16:creationId xmlns:a16="http://schemas.microsoft.com/office/drawing/2014/main" id="{9C8BD2FF-DECB-0741-AD9C-152709B70D98}"/>
                </a:ext>
              </a:extLst>
            </p:cNvPr>
            <p:cNvSpPr/>
            <p:nvPr/>
          </p:nvSpPr>
          <p:spPr>
            <a:xfrm>
              <a:off x="24093535" y="7909995"/>
              <a:ext cx="2046000" cy="605700"/>
            </a:xfrm>
            <a:prstGeom prst="rect">
              <a:avLst/>
            </a:prstGeom>
            <a:solidFill>
              <a:srgbClr val="429FA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b="1" dirty="0" err="1">
                  <a:solidFill>
                    <a:srgbClr val="FFC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PandaRoot</a:t>
              </a:r>
              <a:endParaRPr b="1" dirty="0">
                <a:solidFill>
                  <a:srgbClr val="FFC000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675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https://</a:t>
              </a:r>
              <a:r>
                <a:rPr lang="en" sz="675" b="1" dirty="0" err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panda.gsi.de</a:t>
              </a:r>
              <a:r>
                <a:rPr lang="en" sz="675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/</a:t>
              </a:r>
              <a:endParaRPr sz="675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37" name="Shape 235">
              <a:extLst>
                <a:ext uri="{FF2B5EF4-FFF2-40B4-BE49-F238E27FC236}">
                  <a16:creationId xmlns:a16="http://schemas.microsoft.com/office/drawing/2014/main" id="{59DBCD1F-088E-9C47-8F77-3115BFA5F756}"/>
                </a:ext>
              </a:extLst>
            </p:cNvPr>
            <p:cNvSpPr/>
            <p:nvPr/>
          </p:nvSpPr>
          <p:spPr>
            <a:xfrm>
              <a:off x="21919713" y="7903675"/>
              <a:ext cx="2046000" cy="605700"/>
            </a:xfrm>
            <a:prstGeom prst="rect">
              <a:avLst/>
            </a:prstGeom>
            <a:solidFill>
              <a:srgbClr val="429FA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1500" b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CbmRoot</a:t>
              </a:r>
              <a:endParaRPr sz="15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600" b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https://fair-center.eu/for-users/experiments/cbm.html</a:t>
              </a:r>
              <a:endParaRPr sz="6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38" name="Shape 236">
              <a:extLst>
                <a:ext uri="{FF2B5EF4-FFF2-40B4-BE49-F238E27FC236}">
                  <a16:creationId xmlns:a16="http://schemas.microsoft.com/office/drawing/2014/main" id="{FCF1D3FC-EC80-BB41-89FE-570FD25DF8D8}"/>
                </a:ext>
              </a:extLst>
            </p:cNvPr>
            <p:cNvSpPr/>
            <p:nvPr/>
          </p:nvSpPr>
          <p:spPr>
            <a:xfrm>
              <a:off x="19752225" y="8626977"/>
              <a:ext cx="2046000" cy="605700"/>
            </a:xfrm>
            <a:prstGeom prst="rect">
              <a:avLst/>
            </a:prstGeom>
            <a:solidFill>
              <a:srgbClr val="429FA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1500" b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FairShip</a:t>
              </a:r>
              <a:endParaRPr sz="15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675" b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http://ship.web.cern.ch/ship/</a:t>
              </a:r>
              <a:endParaRPr sz="675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grpSp>
        <p:nvGrpSpPr>
          <p:cNvPr id="39" name="Shape 237">
            <a:extLst>
              <a:ext uri="{FF2B5EF4-FFF2-40B4-BE49-F238E27FC236}">
                <a16:creationId xmlns:a16="http://schemas.microsoft.com/office/drawing/2014/main" id="{DF7B2D05-D57D-6D4D-AC51-B42521FF6E6F}"/>
              </a:ext>
            </a:extLst>
          </p:cNvPr>
          <p:cNvGrpSpPr/>
          <p:nvPr/>
        </p:nvGrpSpPr>
        <p:grpSpPr>
          <a:xfrm>
            <a:off x="2444672" y="4282248"/>
            <a:ext cx="7257731" cy="1523016"/>
            <a:chOff x="19738875" y="13479838"/>
            <a:chExt cx="8540400" cy="3034500"/>
          </a:xfrm>
        </p:grpSpPr>
        <p:sp>
          <p:nvSpPr>
            <p:cNvPr id="40" name="Shape 238">
              <a:extLst>
                <a:ext uri="{FF2B5EF4-FFF2-40B4-BE49-F238E27FC236}">
                  <a16:creationId xmlns:a16="http://schemas.microsoft.com/office/drawing/2014/main" id="{21468065-9CBC-0541-BD1D-4404E9107A36}"/>
                </a:ext>
              </a:extLst>
            </p:cNvPr>
            <p:cNvSpPr/>
            <p:nvPr/>
          </p:nvSpPr>
          <p:spPr>
            <a:xfrm>
              <a:off x="19738875" y="13479838"/>
              <a:ext cx="8540400" cy="3034500"/>
            </a:xfrm>
            <a:prstGeom prst="rect">
              <a:avLst/>
            </a:prstGeom>
            <a:solidFill>
              <a:srgbClr val="FAD14B"/>
            </a:solidFill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b="1">
                  <a:latin typeface="Roboto Condensed"/>
                  <a:ea typeface="Roboto Condensed"/>
                  <a:cs typeface="Roboto Condensed"/>
                  <a:sym typeface="Roboto Condensed"/>
                </a:rPr>
                <a:t>Software Stack</a:t>
              </a:r>
              <a:endParaRPr b="1"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1" name="Shape 239">
              <a:extLst>
                <a:ext uri="{FF2B5EF4-FFF2-40B4-BE49-F238E27FC236}">
                  <a16:creationId xmlns:a16="http://schemas.microsoft.com/office/drawing/2014/main" id="{AA5CE149-760A-4449-95D2-2F4EF4EE05F6}"/>
                </a:ext>
              </a:extLst>
            </p:cNvPr>
            <p:cNvSpPr/>
            <p:nvPr/>
          </p:nvSpPr>
          <p:spPr>
            <a:xfrm rot="-5400000">
              <a:off x="20168067" y="14930985"/>
              <a:ext cx="2103000" cy="640200"/>
            </a:xfrm>
            <a:prstGeom prst="rect">
              <a:avLst/>
            </a:prstGeom>
            <a:solidFill>
              <a:srgbClr val="ED513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b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Boost</a:t>
              </a:r>
              <a:endParaRPr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2" name="Shape 240">
              <a:extLst>
                <a:ext uri="{FF2B5EF4-FFF2-40B4-BE49-F238E27FC236}">
                  <a16:creationId xmlns:a16="http://schemas.microsoft.com/office/drawing/2014/main" id="{0067C283-A2C7-434C-8170-36C66EC24C0C}"/>
                </a:ext>
              </a:extLst>
            </p:cNvPr>
            <p:cNvSpPr/>
            <p:nvPr/>
          </p:nvSpPr>
          <p:spPr>
            <a:xfrm rot="-5400000">
              <a:off x="23895915" y="14930973"/>
              <a:ext cx="2103000" cy="640200"/>
            </a:xfrm>
            <a:prstGeom prst="rect">
              <a:avLst/>
            </a:prstGeom>
            <a:solidFill>
              <a:srgbClr val="ED513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Network</a:t>
              </a:r>
              <a:endParaRPr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675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(</a:t>
              </a:r>
              <a:r>
                <a:rPr lang="en" sz="675" b="1" dirty="0" err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ZeroMQ</a:t>
              </a:r>
              <a:r>
                <a:rPr lang="en" sz="675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, </a:t>
              </a:r>
              <a:r>
                <a:rPr lang="en" sz="675" b="1" dirty="0" err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nanomsg</a:t>
              </a:r>
              <a:r>
                <a:rPr lang="en" sz="675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, OFI </a:t>
              </a:r>
              <a:r>
                <a:rPr lang="en" sz="675" b="1" dirty="0" err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libfabric</a:t>
              </a:r>
              <a:r>
                <a:rPr lang="en" sz="675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)</a:t>
              </a:r>
              <a:endParaRPr sz="675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3" name="Shape 241">
              <a:extLst>
                <a:ext uri="{FF2B5EF4-FFF2-40B4-BE49-F238E27FC236}">
                  <a16:creationId xmlns:a16="http://schemas.microsoft.com/office/drawing/2014/main" id="{5B131DD9-B50E-8C4F-BB80-F89EAA346FAB}"/>
                </a:ext>
              </a:extLst>
            </p:cNvPr>
            <p:cNvSpPr/>
            <p:nvPr/>
          </p:nvSpPr>
          <p:spPr>
            <a:xfrm rot="-5400000">
              <a:off x="22963953" y="14930985"/>
              <a:ext cx="2103000" cy="640200"/>
            </a:xfrm>
            <a:prstGeom prst="rect">
              <a:avLst/>
            </a:prstGeom>
            <a:solidFill>
              <a:srgbClr val="ED513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b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CMake</a:t>
              </a:r>
              <a:endParaRPr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4" name="Shape 242">
              <a:extLst>
                <a:ext uri="{FF2B5EF4-FFF2-40B4-BE49-F238E27FC236}">
                  <a16:creationId xmlns:a16="http://schemas.microsoft.com/office/drawing/2014/main" id="{B089FF0C-95D1-5046-A9DD-C6F6EAFEFEEE}"/>
                </a:ext>
              </a:extLst>
            </p:cNvPr>
            <p:cNvSpPr/>
            <p:nvPr/>
          </p:nvSpPr>
          <p:spPr>
            <a:xfrm rot="-5400000">
              <a:off x="21100029" y="14930985"/>
              <a:ext cx="2103000" cy="640200"/>
            </a:xfrm>
            <a:prstGeom prst="rect">
              <a:avLst/>
            </a:prstGeom>
            <a:solidFill>
              <a:srgbClr val="ED513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1400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Simulation Engines</a:t>
              </a:r>
              <a:endParaRPr lang="de-DE" sz="1400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5" name="Shape 243">
              <a:extLst>
                <a:ext uri="{FF2B5EF4-FFF2-40B4-BE49-F238E27FC236}">
                  <a16:creationId xmlns:a16="http://schemas.microsoft.com/office/drawing/2014/main" id="{7E15A13D-C252-E14D-9D31-96B2F968CC08}"/>
                </a:ext>
              </a:extLst>
            </p:cNvPr>
            <p:cNvSpPr/>
            <p:nvPr/>
          </p:nvSpPr>
          <p:spPr>
            <a:xfrm rot="-5400000">
              <a:off x="22031991" y="14930985"/>
              <a:ext cx="2103000" cy="640200"/>
            </a:xfrm>
            <a:prstGeom prst="rect">
              <a:avLst/>
            </a:prstGeom>
            <a:solidFill>
              <a:srgbClr val="ED513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b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VGM</a:t>
              </a:r>
              <a:endParaRPr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6" name="Shape 244">
              <a:extLst>
                <a:ext uri="{FF2B5EF4-FFF2-40B4-BE49-F238E27FC236}">
                  <a16:creationId xmlns:a16="http://schemas.microsoft.com/office/drawing/2014/main" id="{067C9B2C-2CCC-464C-B77B-2ED6582A29E6}"/>
                </a:ext>
              </a:extLst>
            </p:cNvPr>
            <p:cNvSpPr/>
            <p:nvPr/>
          </p:nvSpPr>
          <p:spPr>
            <a:xfrm rot="-5400000">
              <a:off x="26691801" y="14930973"/>
              <a:ext cx="2103000" cy="640200"/>
            </a:xfrm>
            <a:prstGeom prst="rect">
              <a:avLst/>
            </a:prstGeom>
            <a:solidFill>
              <a:srgbClr val="ED513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1350" b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. . .</a:t>
              </a:r>
              <a:endParaRPr sz="135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7" name="Shape 245">
              <a:extLst>
                <a:ext uri="{FF2B5EF4-FFF2-40B4-BE49-F238E27FC236}">
                  <a16:creationId xmlns:a16="http://schemas.microsoft.com/office/drawing/2014/main" id="{9F3C1F2C-096A-7E47-AA24-A420A0EB4F8A}"/>
                </a:ext>
              </a:extLst>
            </p:cNvPr>
            <p:cNvSpPr/>
            <p:nvPr/>
          </p:nvSpPr>
          <p:spPr>
            <a:xfrm rot="-5400000">
              <a:off x="24827877" y="14930973"/>
              <a:ext cx="2103000" cy="640200"/>
            </a:xfrm>
            <a:prstGeom prst="rect">
              <a:avLst/>
            </a:prstGeom>
            <a:solidFill>
              <a:srgbClr val="ED513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1200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Serialization</a:t>
              </a:r>
              <a:endParaRPr sz="1200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400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(Protocol Buffers, </a:t>
              </a:r>
              <a:r>
                <a:rPr lang="en" sz="400" b="1" dirty="0" err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msgpack</a:t>
              </a:r>
              <a:r>
                <a:rPr lang="en" sz="400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, </a:t>
              </a:r>
              <a:r>
                <a:rPr lang="en" sz="400" b="1" dirty="0" err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FlatBuffers</a:t>
              </a:r>
              <a:r>
                <a:rPr lang="en" sz="400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, ROOT)</a:t>
              </a:r>
              <a:endParaRPr sz="400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8" name="Shape 246">
              <a:extLst>
                <a:ext uri="{FF2B5EF4-FFF2-40B4-BE49-F238E27FC236}">
                  <a16:creationId xmlns:a16="http://schemas.microsoft.com/office/drawing/2014/main" id="{B5BB7463-B4C2-B54A-9DC0-AC21217BC33C}"/>
                </a:ext>
              </a:extLst>
            </p:cNvPr>
            <p:cNvSpPr/>
            <p:nvPr/>
          </p:nvSpPr>
          <p:spPr>
            <a:xfrm rot="-5400000">
              <a:off x="19236105" y="14930985"/>
              <a:ext cx="2103000" cy="640200"/>
            </a:xfrm>
            <a:prstGeom prst="rect">
              <a:avLst/>
            </a:prstGeom>
            <a:solidFill>
              <a:srgbClr val="ED513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b="1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ROOT</a:t>
              </a:r>
              <a:endParaRPr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9" name="Shape 247">
              <a:extLst>
                <a:ext uri="{FF2B5EF4-FFF2-40B4-BE49-F238E27FC236}">
                  <a16:creationId xmlns:a16="http://schemas.microsoft.com/office/drawing/2014/main" id="{CE76A995-0728-544F-A7C6-805DE1A48DAA}"/>
                </a:ext>
              </a:extLst>
            </p:cNvPr>
            <p:cNvSpPr/>
            <p:nvPr/>
          </p:nvSpPr>
          <p:spPr>
            <a:xfrm rot="-5400000">
              <a:off x="25759839" y="14930973"/>
              <a:ext cx="2103000" cy="640200"/>
            </a:xfrm>
            <a:prstGeom prst="rect">
              <a:avLst/>
            </a:prstGeom>
            <a:solidFill>
              <a:srgbClr val="ED513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1500" b="1" dirty="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Google Test</a:t>
              </a:r>
              <a:endParaRPr sz="1500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sp>
        <p:nvSpPr>
          <p:cNvPr id="50" name="Shape 231">
            <a:extLst>
              <a:ext uri="{FF2B5EF4-FFF2-40B4-BE49-F238E27FC236}">
                <a16:creationId xmlns:a16="http://schemas.microsoft.com/office/drawing/2014/main" id="{A386F569-8696-9A45-8869-2992AE119F47}"/>
              </a:ext>
            </a:extLst>
          </p:cNvPr>
          <p:cNvSpPr/>
          <p:nvPr/>
        </p:nvSpPr>
        <p:spPr>
          <a:xfrm>
            <a:off x="4306559" y="1715887"/>
            <a:ext cx="1727640" cy="328384"/>
          </a:xfrm>
          <a:prstGeom prst="rect">
            <a:avLst/>
          </a:prstGeom>
          <a:solidFill>
            <a:srgbClr val="429FA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5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SofiaRoot</a:t>
            </a:r>
            <a:endParaRPr sz="15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1" name="Shape 232">
            <a:extLst>
              <a:ext uri="{FF2B5EF4-FFF2-40B4-BE49-F238E27FC236}">
                <a16:creationId xmlns:a16="http://schemas.microsoft.com/office/drawing/2014/main" id="{62E6EB49-E6AA-F840-B8CB-ECAAD8FC15CF}"/>
              </a:ext>
            </a:extLst>
          </p:cNvPr>
          <p:cNvSpPr/>
          <p:nvPr/>
        </p:nvSpPr>
        <p:spPr>
          <a:xfrm>
            <a:off x="6153917" y="1731300"/>
            <a:ext cx="1744482" cy="312972"/>
          </a:xfrm>
          <a:prstGeom prst="rect">
            <a:avLst/>
          </a:prstGeom>
          <a:solidFill>
            <a:srgbClr val="429FA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500" b="1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AsyEosRoot</a:t>
            </a:r>
            <a:endParaRPr sz="1500" b="1" dirty="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5D4A589-BBE5-1E4E-9200-74700C287A0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Seite </a:t>
            </a:r>
            <a:fld id="{33BCFD9D-C803-6444-8630-9E7A755A5B58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8F124C7-4B32-AE44-AD2B-B329AEF1947F}"/>
              </a:ext>
            </a:extLst>
          </p:cNvPr>
          <p:cNvSpPr txBox="1"/>
          <p:nvPr/>
        </p:nvSpPr>
        <p:spPr>
          <a:xfrm>
            <a:off x="10045711" y="5303588"/>
            <a:ext cx="1728358" cy="501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400" dirty="0" err="1"/>
              <a:t>see</a:t>
            </a:r>
            <a:r>
              <a:rPr lang="de-DE" sz="1400" dirty="0"/>
              <a:t>: R. </a:t>
            </a:r>
            <a:r>
              <a:rPr lang="de-DE" sz="1400" dirty="0" err="1"/>
              <a:t>Karabowicz</a:t>
            </a:r>
            <a:br>
              <a:rPr lang="de-DE" sz="1400" dirty="0"/>
            </a:br>
            <a:r>
              <a:rPr lang="de-DE" sz="1400" dirty="0" err="1"/>
              <a:t>Saturday</a:t>
            </a:r>
            <a:r>
              <a:rPr lang="de-DE" sz="1400" dirty="0"/>
              <a:t> 11:00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5557ACE-AF2B-4B4D-9BCB-159342F6B73D}"/>
              </a:ext>
            </a:extLst>
          </p:cNvPr>
          <p:cNvSpPr/>
          <p:nvPr/>
        </p:nvSpPr>
        <p:spPr>
          <a:xfrm>
            <a:off x="2391021" y="2563970"/>
            <a:ext cx="2978819" cy="1718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0683075C-D7C2-B64F-8A52-9937BC226B5B}"/>
              </a:ext>
            </a:extLst>
          </p:cNvPr>
          <p:cNvSpPr/>
          <p:nvPr/>
        </p:nvSpPr>
        <p:spPr>
          <a:xfrm>
            <a:off x="5362095" y="2563970"/>
            <a:ext cx="4411192" cy="1718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43118DF4-B571-DD44-99F1-548D6C44F8FE}"/>
              </a:ext>
            </a:extLst>
          </p:cNvPr>
          <p:cNvSpPr/>
          <p:nvPr/>
        </p:nvSpPr>
        <p:spPr>
          <a:xfrm>
            <a:off x="2362546" y="1040954"/>
            <a:ext cx="7621885" cy="14901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</p:spTree>
    <p:extLst>
      <p:ext uri="{BB962C8B-B14F-4D97-AF65-F5344CB8AC3E}">
        <p14:creationId xmlns:p14="http://schemas.microsoft.com/office/powerpoint/2010/main" val="89771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2" grpId="0" animBg="1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1C1BA0A4-D1C0-0747-B87B-D63F1CFBF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Event Generators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5D68560-5308-2A4E-AE9C-89FA2434D7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A1867F3-3E60-C64E-A3F6-70D10C96FA38}"/>
              </a:ext>
            </a:extLst>
          </p:cNvPr>
          <p:cNvSpPr/>
          <p:nvPr/>
        </p:nvSpPr>
        <p:spPr>
          <a:xfrm>
            <a:off x="5087888" y="1484784"/>
            <a:ext cx="1944216" cy="9144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sz="2400" dirty="0"/>
              <a:t>Event Generators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8264608-348C-9049-886B-0738A2491F6F}"/>
              </a:ext>
            </a:extLst>
          </p:cNvPr>
          <p:cNvSpPr/>
          <p:nvPr/>
        </p:nvSpPr>
        <p:spPr>
          <a:xfrm>
            <a:off x="893241" y="3022408"/>
            <a:ext cx="1944216" cy="64807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sz="2400" dirty="0"/>
              <a:t>Signal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5344CB9-1D0C-084F-84DB-9AE5CEEA2E44}"/>
              </a:ext>
            </a:extLst>
          </p:cNvPr>
          <p:cNvSpPr/>
          <p:nvPr/>
        </p:nvSpPr>
        <p:spPr>
          <a:xfrm>
            <a:off x="5087888" y="3015444"/>
            <a:ext cx="1944216" cy="64807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sz="2400" dirty="0"/>
              <a:t>Background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682FA306-C776-6043-B038-4381ABE3F995}"/>
              </a:ext>
            </a:extLst>
          </p:cNvPr>
          <p:cNvSpPr/>
          <p:nvPr/>
        </p:nvSpPr>
        <p:spPr>
          <a:xfrm>
            <a:off x="9282719" y="3022408"/>
            <a:ext cx="1944216" cy="64807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sz="2400" dirty="0" err="1"/>
              <a:t>PGun</a:t>
            </a:r>
            <a:endParaRPr lang="de-DE" sz="2400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5CC35BE-4C4E-B64E-A14D-2E6D0952FB2E}"/>
              </a:ext>
            </a:extLst>
          </p:cNvPr>
          <p:cNvSpPr/>
          <p:nvPr/>
        </p:nvSpPr>
        <p:spPr>
          <a:xfrm>
            <a:off x="191344" y="4091372"/>
            <a:ext cx="1440160" cy="5040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sz="2400" dirty="0" err="1">
                <a:solidFill>
                  <a:schemeClr val="tx1"/>
                </a:solidFill>
              </a:rPr>
              <a:t>EvtGen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EC75E6E-D374-3E4D-9B51-337320E6351B}"/>
              </a:ext>
            </a:extLst>
          </p:cNvPr>
          <p:cNvSpPr/>
          <p:nvPr/>
        </p:nvSpPr>
        <p:spPr>
          <a:xfrm>
            <a:off x="2009070" y="4091372"/>
            <a:ext cx="1440160" cy="5040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sz="2400" dirty="0">
                <a:solidFill>
                  <a:schemeClr val="tx1"/>
                </a:solidFill>
              </a:rPr>
              <a:t>EMFF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43F2BC82-6A02-D14D-855B-472B98762745}"/>
              </a:ext>
            </a:extLst>
          </p:cNvPr>
          <p:cNvSpPr/>
          <p:nvPr/>
        </p:nvSpPr>
        <p:spPr>
          <a:xfrm>
            <a:off x="4356012" y="4091372"/>
            <a:ext cx="1440160" cy="504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sz="2400" dirty="0">
                <a:solidFill>
                  <a:schemeClr val="tx1"/>
                </a:solidFill>
              </a:rPr>
              <a:t>DPM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530AED47-9F4F-3244-9C55-9AC39D552402}"/>
              </a:ext>
            </a:extLst>
          </p:cNvPr>
          <p:cNvSpPr/>
          <p:nvPr/>
        </p:nvSpPr>
        <p:spPr>
          <a:xfrm>
            <a:off x="6195372" y="4091372"/>
            <a:ext cx="1440160" cy="504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sz="2400" dirty="0" err="1">
                <a:solidFill>
                  <a:schemeClr val="tx1"/>
                </a:solidFill>
              </a:rPr>
              <a:t>UrQMD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8B652648-DDB6-6C45-BEBC-221D6BE6B400}"/>
              </a:ext>
            </a:extLst>
          </p:cNvPr>
          <p:cNvSpPr/>
          <p:nvPr/>
        </p:nvSpPr>
        <p:spPr>
          <a:xfrm>
            <a:off x="4356012" y="4933156"/>
            <a:ext cx="1440160" cy="504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sz="2400" dirty="0">
                <a:solidFill>
                  <a:schemeClr val="tx1"/>
                </a:solidFill>
              </a:rPr>
              <a:t>FTF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A9911D5C-6684-7047-9646-5F805C808074}"/>
              </a:ext>
            </a:extLst>
          </p:cNvPr>
          <p:cNvSpPr/>
          <p:nvPr/>
        </p:nvSpPr>
        <p:spPr>
          <a:xfrm>
            <a:off x="6195372" y="4938056"/>
            <a:ext cx="1440160" cy="504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sz="2400" dirty="0">
                <a:solidFill>
                  <a:schemeClr val="tx1"/>
                </a:solidFill>
              </a:rPr>
              <a:t>Pythia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C9DAD939-1393-9248-B186-DD237A007DDB}"/>
              </a:ext>
            </a:extLst>
          </p:cNvPr>
          <p:cNvSpPr/>
          <p:nvPr/>
        </p:nvSpPr>
        <p:spPr>
          <a:xfrm>
            <a:off x="4356012" y="5805264"/>
            <a:ext cx="1440160" cy="504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sz="2400" dirty="0" err="1">
                <a:solidFill>
                  <a:schemeClr val="tx1"/>
                </a:solidFill>
              </a:rPr>
              <a:t>GiBuu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0DC25E5C-43AF-EF42-AC6D-093CA9B5BD09}"/>
              </a:ext>
            </a:extLst>
          </p:cNvPr>
          <p:cNvSpPr/>
          <p:nvPr/>
        </p:nvSpPr>
        <p:spPr>
          <a:xfrm>
            <a:off x="8562639" y="4091372"/>
            <a:ext cx="1440160" cy="5040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sz="2400" dirty="0" err="1">
                <a:solidFill>
                  <a:schemeClr val="tx1"/>
                </a:solidFill>
              </a:rPr>
              <a:t>BoxGen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F7207500-5FAE-274D-B7F2-619983615CCB}"/>
              </a:ext>
            </a:extLst>
          </p:cNvPr>
          <p:cNvSpPr/>
          <p:nvPr/>
        </p:nvSpPr>
        <p:spPr>
          <a:xfrm>
            <a:off x="10380365" y="4091372"/>
            <a:ext cx="1440160" cy="5040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sz="2400" dirty="0" err="1">
                <a:solidFill>
                  <a:schemeClr val="tx1"/>
                </a:solidFill>
              </a:rPr>
              <a:t>FlatGen</a:t>
            </a:r>
            <a:endParaRPr lang="de-DE" sz="2400" dirty="0">
              <a:solidFill>
                <a:schemeClr val="tx1"/>
              </a:solidFill>
            </a:endParaRPr>
          </a:p>
        </p:txBody>
      </p:sp>
      <p:cxnSp>
        <p:nvCxnSpPr>
          <p:cNvPr id="26" name="Gewinkelte Verbindung 25">
            <a:extLst>
              <a:ext uri="{FF2B5EF4-FFF2-40B4-BE49-F238E27FC236}">
                <a16:creationId xmlns:a16="http://schemas.microsoft.com/office/drawing/2014/main" id="{6784B881-4A36-6E4B-A07D-6B2F8EE51685}"/>
              </a:ext>
            </a:extLst>
          </p:cNvPr>
          <p:cNvCxnSpPr>
            <a:cxnSpLocks/>
            <a:endCxn id="10" idx="0"/>
          </p:cNvCxnSpPr>
          <p:nvPr/>
        </p:nvCxnSpPr>
        <p:spPr>
          <a:xfrm rot="5400000">
            <a:off x="3694215" y="656627"/>
            <a:ext cx="536916" cy="4194647"/>
          </a:xfrm>
          <a:prstGeom prst="bentConnector3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winkelte Verbindung 26">
            <a:extLst>
              <a:ext uri="{FF2B5EF4-FFF2-40B4-BE49-F238E27FC236}">
                <a16:creationId xmlns:a16="http://schemas.microsoft.com/office/drawing/2014/main" id="{A231C8C8-BD1A-854A-84EC-9E8EF96A68E5}"/>
              </a:ext>
            </a:extLst>
          </p:cNvPr>
          <p:cNvCxnSpPr>
            <a:cxnSpLocks/>
            <a:endCxn id="12" idx="0"/>
          </p:cNvCxnSpPr>
          <p:nvPr/>
        </p:nvCxnSpPr>
        <p:spPr>
          <a:xfrm rot="16200000" flipH="1">
            <a:off x="7888953" y="656534"/>
            <a:ext cx="536916" cy="4194831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winkelte Verbindung 30">
            <a:extLst>
              <a:ext uri="{FF2B5EF4-FFF2-40B4-BE49-F238E27FC236}">
                <a16:creationId xmlns:a16="http://schemas.microsoft.com/office/drawing/2014/main" id="{31FB40A2-E855-6D40-BC3D-3F6B669060D7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>
          <a:xfrm rot="5400000">
            <a:off x="5751866" y="2707314"/>
            <a:ext cx="616260" cy="12700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winkelte Verbindung 33">
            <a:extLst>
              <a:ext uri="{FF2B5EF4-FFF2-40B4-BE49-F238E27FC236}">
                <a16:creationId xmlns:a16="http://schemas.microsoft.com/office/drawing/2014/main" id="{43BCFAC0-D347-9E4E-801D-ECB06A4FA472}"/>
              </a:ext>
            </a:extLst>
          </p:cNvPr>
          <p:cNvCxnSpPr>
            <a:cxnSpLocks/>
            <a:stCxn id="10" idx="2"/>
            <a:endCxn id="13" idx="0"/>
          </p:cNvCxnSpPr>
          <p:nvPr/>
        </p:nvCxnSpPr>
        <p:spPr>
          <a:xfrm rot="5400000">
            <a:off x="1177941" y="3403964"/>
            <a:ext cx="420892" cy="953925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winkelte Verbindung 36">
            <a:extLst>
              <a:ext uri="{FF2B5EF4-FFF2-40B4-BE49-F238E27FC236}">
                <a16:creationId xmlns:a16="http://schemas.microsoft.com/office/drawing/2014/main" id="{26F9EBB6-BBF7-7640-9C74-B0BE8475463F}"/>
              </a:ext>
            </a:extLst>
          </p:cNvPr>
          <p:cNvCxnSpPr>
            <a:cxnSpLocks/>
            <a:stCxn id="10" idx="2"/>
            <a:endCxn id="14" idx="0"/>
          </p:cNvCxnSpPr>
          <p:nvPr/>
        </p:nvCxnSpPr>
        <p:spPr>
          <a:xfrm rot="16200000" flipH="1">
            <a:off x="2086803" y="3449025"/>
            <a:ext cx="420892" cy="863801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winkelte Verbindung 39">
            <a:extLst>
              <a:ext uri="{FF2B5EF4-FFF2-40B4-BE49-F238E27FC236}">
                <a16:creationId xmlns:a16="http://schemas.microsoft.com/office/drawing/2014/main" id="{0FF6C0E6-EB16-4845-A86B-9D8A1C208C46}"/>
              </a:ext>
            </a:extLst>
          </p:cNvPr>
          <p:cNvCxnSpPr>
            <a:cxnSpLocks/>
            <a:stCxn id="11" idx="2"/>
            <a:endCxn id="17" idx="0"/>
          </p:cNvCxnSpPr>
          <p:nvPr/>
        </p:nvCxnSpPr>
        <p:spPr>
          <a:xfrm rot="16200000" flipH="1">
            <a:off x="6273796" y="3449716"/>
            <a:ext cx="427856" cy="855456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winkelte Verbindung 42">
            <a:extLst>
              <a:ext uri="{FF2B5EF4-FFF2-40B4-BE49-F238E27FC236}">
                <a16:creationId xmlns:a16="http://schemas.microsoft.com/office/drawing/2014/main" id="{47948590-618D-3E44-ADDF-1F4987053941}"/>
              </a:ext>
            </a:extLst>
          </p:cNvPr>
          <p:cNvCxnSpPr>
            <a:cxnSpLocks/>
            <a:stCxn id="11" idx="2"/>
            <a:endCxn id="16" idx="0"/>
          </p:cNvCxnSpPr>
          <p:nvPr/>
        </p:nvCxnSpPr>
        <p:spPr>
          <a:xfrm rot="5400000">
            <a:off x="5354116" y="3385492"/>
            <a:ext cx="427856" cy="983904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winkelte Verbindung 45">
            <a:extLst>
              <a:ext uri="{FF2B5EF4-FFF2-40B4-BE49-F238E27FC236}">
                <a16:creationId xmlns:a16="http://schemas.microsoft.com/office/drawing/2014/main" id="{84057922-65D4-544F-9147-ACAEFB03517E}"/>
              </a:ext>
            </a:extLst>
          </p:cNvPr>
          <p:cNvCxnSpPr>
            <a:cxnSpLocks/>
            <a:stCxn id="12" idx="2"/>
            <a:endCxn id="21" idx="0"/>
          </p:cNvCxnSpPr>
          <p:nvPr/>
        </p:nvCxnSpPr>
        <p:spPr>
          <a:xfrm rot="5400000">
            <a:off x="9558327" y="3394872"/>
            <a:ext cx="420892" cy="972108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winkelte Verbindung 48">
            <a:extLst>
              <a:ext uri="{FF2B5EF4-FFF2-40B4-BE49-F238E27FC236}">
                <a16:creationId xmlns:a16="http://schemas.microsoft.com/office/drawing/2014/main" id="{CF58237B-F64A-5547-B54F-398B6D0F0AEB}"/>
              </a:ext>
            </a:extLst>
          </p:cNvPr>
          <p:cNvCxnSpPr>
            <a:cxnSpLocks/>
            <a:stCxn id="12" idx="2"/>
            <a:endCxn id="22" idx="0"/>
          </p:cNvCxnSpPr>
          <p:nvPr/>
        </p:nvCxnSpPr>
        <p:spPr>
          <a:xfrm rot="16200000" flipH="1">
            <a:off x="10467190" y="3458117"/>
            <a:ext cx="420892" cy="845618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3383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8.7"/>
</p:tagLst>
</file>

<file path=ppt/theme/theme1.xml><?xml version="1.0" encoding="utf-8"?>
<a:theme xmlns:a="http://schemas.openxmlformats.org/drawingml/2006/main" name="Jülich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ID_MVD" id="{DD52EE4B-1D7E-F446-9AC3-C96BF570C2B9}" vid="{57E32B37-9CE5-4342-9CAD-4CC87907BAC2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Jülich</Template>
  <TotalTime>0</TotalTime>
  <Words>1520</Words>
  <Application>Microsoft Macintosh PowerPoint</Application>
  <PresentationFormat>Breitbild</PresentationFormat>
  <Paragraphs>502</Paragraphs>
  <Slides>52</Slides>
  <Notes>5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52</vt:i4>
      </vt:variant>
    </vt:vector>
  </HeadingPairs>
  <TitlesOfParts>
    <vt:vector size="63" baseType="lpstr">
      <vt:lpstr>ＭＳ Ｐゴシック</vt:lpstr>
      <vt:lpstr>ＭＳ Ｐゴシック</vt:lpstr>
      <vt:lpstr>Arial</vt:lpstr>
      <vt:lpstr>Calibri</vt:lpstr>
      <vt:lpstr>Courier</vt:lpstr>
      <vt:lpstr>Roboto</vt:lpstr>
      <vt:lpstr>Roboto Condensed</vt:lpstr>
      <vt:lpstr>Symbol</vt:lpstr>
      <vt:lpstr>Wingdings</vt:lpstr>
      <vt:lpstr>Jülich</vt:lpstr>
      <vt:lpstr>Equation</vt:lpstr>
      <vt:lpstr>Computing at PANDA</vt:lpstr>
      <vt:lpstr>Computing at PANDA</vt:lpstr>
      <vt:lpstr>Processing Stages</vt:lpstr>
      <vt:lpstr>Processing Stages</vt:lpstr>
      <vt:lpstr>Processing Stages</vt:lpstr>
      <vt:lpstr>Processing Stages</vt:lpstr>
      <vt:lpstr>PandaRoot</vt:lpstr>
      <vt:lpstr>FairRoot</vt:lpstr>
      <vt:lpstr>Event Generators</vt:lpstr>
      <vt:lpstr>Particle Propagator</vt:lpstr>
      <vt:lpstr>Geometry description</vt:lpstr>
      <vt:lpstr>Geometry description</vt:lpstr>
      <vt:lpstr>Geometry description</vt:lpstr>
      <vt:lpstr>Magnetic Field</vt:lpstr>
      <vt:lpstr>Digitization</vt:lpstr>
      <vt:lpstr>Reconstruction - I</vt:lpstr>
      <vt:lpstr>Detector Processing Example</vt:lpstr>
      <vt:lpstr>Reconstruction - II</vt:lpstr>
      <vt:lpstr>PowerPoint-Präsentation</vt:lpstr>
      <vt:lpstr>Tracking</vt:lpstr>
      <vt:lpstr>Tracking</vt:lpstr>
      <vt:lpstr>Simulated Events</vt:lpstr>
      <vt:lpstr>Tracking Procedure</vt:lpstr>
      <vt:lpstr>Offline Barrel Tracking</vt:lpstr>
      <vt:lpstr>Forward Tracking</vt:lpstr>
      <vt:lpstr>Tracking: Global Fit</vt:lpstr>
      <vt:lpstr>Tracking - offline</vt:lpstr>
      <vt:lpstr>PowerPoint-Präsentation</vt:lpstr>
      <vt:lpstr>Geometry description</vt:lpstr>
      <vt:lpstr>Particle Identification</vt:lpstr>
      <vt:lpstr>PID</vt:lpstr>
      <vt:lpstr>Machine Learning for PID</vt:lpstr>
      <vt:lpstr>PowerPoint-Präsentation</vt:lpstr>
      <vt:lpstr>Time-Based Simulation</vt:lpstr>
      <vt:lpstr>Time-Based Simulation</vt:lpstr>
      <vt:lpstr>Time-Based Simulation</vt:lpstr>
      <vt:lpstr>Time-Based Reconstruction</vt:lpstr>
      <vt:lpstr>PowerPoint-Präsentation</vt:lpstr>
      <vt:lpstr>Analysis Tools</vt:lpstr>
      <vt:lpstr>Analysis Tools</vt:lpstr>
      <vt:lpstr>Analysis Framework</vt:lpstr>
      <vt:lpstr>Analysis Tools</vt:lpstr>
      <vt:lpstr>Analysis Framework</vt:lpstr>
      <vt:lpstr>Analysis example</vt:lpstr>
      <vt:lpstr>PowerPoint-Präsentation</vt:lpstr>
      <vt:lpstr>PandaRoot Example Macros</vt:lpstr>
      <vt:lpstr>PandaRoot Infrastructure</vt:lpstr>
      <vt:lpstr>Computing Infrastructure</vt:lpstr>
      <vt:lpstr>Online Data Taking</vt:lpstr>
      <vt:lpstr>Connection to Green Cube</vt:lpstr>
      <vt:lpstr>Design of Distributed Computing</vt:lpstr>
      <vt:lpstr>Summary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Computing at PANDA</dc:title>
  <dc:creator>Microsoft Office User</dc:creator>
  <cp:lastModifiedBy>Microsoft Office User</cp:lastModifiedBy>
  <cp:revision>52</cp:revision>
  <cp:lastPrinted>2019-02-20T13:36:38Z</cp:lastPrinted>
  <dcterms:created xsi:type="dcterms:W3CDTF">2019-02-18T15:37:06Z</dcterms:created>
  <dcterms:modified xsi:type="dcterms:W3CDTF">2019-05-03T02:06:32Z</dcterms:modified>
</cp:coreProperties>
</file>