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702" r:id="rId3"/>
    <p:sldId id="448" r:id="rId4"/>
    <p:sldId id="548" r:id="rId5"/>
    <p:sldId id="551" r:id="rId6"/>
    <p:sldId id="552" r:id="rId7"/>
    <p:sldId id="952" r:id="rId8"/>
    <p:sldId id="267" r:id="rId9"/>
    <p:sldId id="269" r:id="rId10"/>
    <p:sldId id="743" r:id="rId11"/>
    <p:sldId id="274" r:id="rId12"/>
    <p:sldId id="350" r:id="rId13"/>
    <p:sldId id="396" r:id="rId14"/>
    <p:sldId id="397" r:id="rId15"/>
    <p:sldId id="398" r:id="rId16"/>
    <p:sldId id="399" r:id="rId17"/>
    <p:sldId id="395" r:id="rId18"/>
    <p:sldId id="855" r:id="rId19"/>
    <p:sldId id="863" r:id="rId20"/>
    <p:sldId id="556" r:id="rId21"/>
    <p:sldId id="474" r:id="rId22"/>
    <p:sldId id="511" r:id="rId23"/>
    <p:sldId id="538" r:id="rId24"/>
    <p:sldId id="481" r:id="rId25"/>
    <p:sldId id="536" r:id="rId26"/>
    <p:sldId id="485" r:id="rId27"/>
    <p:sldId id="486" r:id="rId28"/>
    <p:sldId id="518" r:id="rId29"/>
    <p:sldId id="484" r:id="rId30"/>
    <p:sldId id="553" r:id="rId31"/>
    <p:sldId id="483" r:id="rId32"/>
    <p:sldId id="288" r:id="rId33"/>
    <p:sldId id="431" r:id="rId34"/>
    <p:sldId id="768" r:id="rId35"/>
    <p:sldId id="767" r:id="rId36"/>
    <p:sldId id="953" r:id="rId37"/>
    <p:sldId id="557" r:id="rId38"/>
    <p:sldId id="343" r:id="rId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23E95"/>
    <a:srgbClr val="F7E90F"/>
    <a:srgbClr val="73BF45"/>
    <a:srgbClr val="E5332C"/>
    <a:srgbClr val="D1D2D3"/>
    <a:srgbClr val="0070C0"/>
    <a:srgbClr val="FAE30A"/>
    <a:srgbClr val="FAF306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/>
    <p:restoredTop sz="86400"/>
  </p:normalViewPr>
  <p:slideViewPr>
    <p:cSldViewPr snapToGrid="0" snapToObjects="1">
      <p:cViewPr varScale="1">
        <p:scale>
          <a:sx n="124" d="100"/>
          <a:sy n="124" d="100"/>
        </p:scale>
        <p:origin x="214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53" d="100"/>
          <a:sy n="153" d="100"/>
        </p:scale>
        <p:origin x="603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us Peters" userId="e383a6e70c26a202" providerId="LiveId" clId="{A85A9485-A293-1F44-A127-96617EAD759F}"/>
  </pc:docChgLst>
  <pc:docChgLst>
    <pc:chgData name="Klaus Peters" userId="e383a6e70c26a202" providerId="LiveId" clId="{5B42BA82-49B0-0248-ABE0-9ADE9E124815}"/>
    <pc:docChg chg="modSld">
      <pc:chgData name="Klaus Peters" userId="e383a6e70c26a202" providerId="LiveId" clId="{5B42BA82-49B0-0248-ABE0-9ADE9E124815}" dt="2019-03-11T02:17:15.254" v="5" actId="1036"/>
      <pc:docMkLst>
        <pc:docMk/>
      </pc:docMkLst>
      <pc:sldChg chg="modSp">
        <pc:chgData name="Klaus Peters" userId="e383a6e70c26a202" providerId="LiveId" clId="{5B42BA82-49B0-0248-ABE0-9ADE9E124815}" dt="2019-03-11T02:17:15.254" v="5" actId="1036"/>
        <pc:sldMkLst>
          <pc:docMk/>
          <pc:sldMk cId="3463488085" sldId="767"/>
        </pc:sldMkLst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16" creationId="{AA5BF979-A239-204A-BC86-0909C1C2C2FA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17" creationId="{83B6A1D0-0AFC-6442-B45B-267A4E1CD405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18" creationId="{2572E9D3-5040-014B-BF4E-141BBC303E7A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19" creationId="{CB74181C-C32E-004D-A48E-747F785E8AD6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20" creationId="{C23DF6BC-49C2-CC42-B0DA-559F9B8239C8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21" creationId="{0F292C82-6161-DD4D-B09C-3587B5BD9BB2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22" creationId="{5932EBD0-1492-F74C-8EE6-E8F7F3762E41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23" creationId="{709B22BA-A243-C54E-8568-BF63B3E96E31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24" creationId="{9CE44B8C-B8B8-B843-85EF-B68049AF8932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25" creationId="{C2DA743C-14EE-9F44-B9E3-5BCAEED5C76A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26" creationId="{A2BD5EDF-663E-244F-B348-36842136046D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28" creationId="{5D82158D-A31C-A941-A1D9-2FCD4A117198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29" creationId="{C85D92B3-5F68-BB49-A85B-733228AE0C02}"/>
          </ac:spMkLst>
        </pc:spChg>
        <pc:spChg chg="mod">
          <ac:chgData name="Klaus Peters" userId="e383a6e70c26a202" providerId="LiveId" clId="{5B42BA82-49B0-0248-ABE0-9ADE9E124815}" dt="2019-03-11T02:17:15.254" v="5" actId="1036"/>
          <ac:spMkLst>
            <pc:docMk/>
            <pc:sldMk cId="3463488085" sldId="767"/>
            <ac:spMk id="31" creationId="{34B074F9-E957-9745-8AE8-CBD0C9490C39}"/>
          </ac:spMkLst>
        </pc:sp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7" creationId="{2CB40DC2-50E6-D340-B4F2-676CD1DA872A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8" creationId="{C86EF6E0-6550-5E47-8122-59C7B298655D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9" creationId="{2A9E06E0-B4D3-D94D-BBAE-151495F7CFA2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10" creationId="{E53525BE-DF24-AC48-968C-0EA5808A96C1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11" creationId="{3E9C7C76-D156-8F45-A340-F176F2669684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12" creationId="{AA59D327-DCC9-3243-97F2-B7B547116AB4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13" creationId="{21171463-1B2A-DA4A-BCAF-E177A3170270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14" creationId="{17CA2261-9D9A-E34A-8659-AE813E1DA982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15" creationId="{1F49DFC1-0144-1D4E-833E-6BBA23C39D09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27" creationId="{A2CE0132-195D-FA42-B397-B6C9CBB4DC3A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30" creationId="{4C6E0497-AA97-1D43-9720-BAA635AE2A70}"/>
          </ac:picMkLst>
        </pc:picChg>
        <pc:picChg chg="mod">
          <ac:chgData name="Klaus Peters" userId="e383a6e70c26a202" providerId="LiveId" clId="{5B42BA82-49B0-0248-ABE0-9ADE9E124815}" dt="2019-03-11T02:17:15.254" v="5" actId="1036"/>
          <ac:picMkLst>
            <pc:docMk/>
            <pc:sldMk cId="3463488085" sldId="767"/>
            <ac:picMk id="32" creationId="{02CDBA21-0C9A-A34A-9246-391A10BD0B0A}"/>
          </ac:picMkLst>
        </pc:picChg>
      </pc:sldChg>
      <pc:sldChg chg="modSp">
        <pc:chgData name="Klaus Peters" userId="e383a6e70c26a202" providerId="LiveId" clId="{5B42BA82-49B0-0248-ABE0-9ADE9E124815}" dt="2019-03-11T02:16:14.209" v="1" actId="20577"/>
        <pc:sldMkLst>
          <pc:docMk/>
          <pc:sldMk cId="1934521001" sldId="855"/>
        </pc:sldMkLst>
        <pc:spChg chg="mod">
          <ac:chgData name="Klaus Peters" userId="e383a6e70c26a202" providerId="LiveId" clId="{5B42BA82-49B0-0248-ABE0-9ADE9E124815}" dt="2019-03-11T02:16:14.209" v="1" actId="20577"/>
          <ac:spMkLst>
            <pc:docMk/>
            <pc:sldMk cId="1934521001" sldId="855"/>
            <ac:spMk id="23" creationId="{00000000-0000-0000-0000-000000000000}"/>
          </ac:spMkLst>
        </pc:spChg>
      </pc:sldChg>
    </pc:docChg>
  </pc:docChgLst>
  <pc:docChgLst>
    <pc:chgData name="Klaus Peters" userId="e383a6e70c26a202" providerId="LiveId" clId="{F4B162EB-9900-8C47-B2C6-3DBC4DE02AAA}"/>
    <pc:docChg chg="undo redo custSel addSld delSld modSld sldOrd modMainMaster">
      <pc:chgData name="Klaus Peters" userId="e383a6e70c26a202" providerId="LiveId" clId="{F4B162EB-9900-8C47-B2C6-3DBC4DE02AAA}" dt="2019-02-19T10:34:43.459" v="1118" actId="478"/>
      <pc:docMkLst>
        <pc:docMk/>
      </pc:docMkLst>
      <pc:sldChg chg="addSp delSp modSp">
        <pc:chgData name="Klaus Peters" userId="e383a6e70c26a202" providerId="LiveId" clId="{F4B162EB-9900-8C47-B2C6-3DBC4DE02AAA}" dt="2019-02-19T09:12:21.882" v="176" actId="1038"/>
        <pc:sldMkLst>
          <pc:docMk/>
          <pc:sldMk cId="887021059" sldId="256"/>
        </pc:sldMkLst>
        <pc:spChg chg="mod">
          <ac:chgData name="Klaus Peters" userId="e383a6e70c26a202" providerId="LiveId" clId="{F4B162EB-9900-8C47-B2C6-3DBC4DE02AAA}" dt="2019-02-19T09:11:55.633" v="158" actId="255"/>
          <ac:spMkLst>
            <pc:docMk/>
            <pc:sldMk cId="887021059" sldId="256"/>
            <ac:spMk id="2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10:35.797" v="135"/>
          <ac:spMkLst>
            <pc:docMk/>
            <pc:sldMk cId="887021059" sldId="256"/>
            <ac:spMk id="3" creationId="{00000000-0000-0000-0000-000000000000}"/>
          </ac:spMkLst>
        </pc:spChg>
        <pc:picChg chg="del">
          <ac:chgData name="Klaus Peters" userId="e383a6e70c26a202" providerId="LiveId" clId="{F4B162EB-9900-8C47-B2C6-3DBC4DE02AAA}" dt="2019-02-19T09:04:37.689" v="60" actId="478"/>
          <ac:picMkLst>
            <pc:docMk/>
            <pc:sldMk cId="887021059" sldId="256"/>
            <ac:picMk id="5" creationId="{B04E5E07-16D4-5744-8F77-7FF107C8140C}"/>
          </ac:picMkLst>
        </pc:picChg>
        <pc:picChg chg="add mod">
          <ac:chgData name="Klaus Peters" userId="e383a6e70c26a202" providerId="LiveId" clId="{F4B162EB-9900-8C47-B2C6-3DBC4DE02AAA}" dt="2019-02-19T09:12:21.882" v="176" actId="1038"/>
          <ac:picMkLst>
            <pc:docMk/>
            <pc:sldMk cId="887021059" sldId="256"/>
            <ac:picMk id="7" creationId="{C49E5BFB-5616-DD4D-B7C7-317EC40DD9E0}"/>
          </ac:picMkLst>
        </pc:picChg>
        <pc:picChg chg="del">
          <ac:chgData name="Klaus Peters" userId="e383a6e70c26a202" providerId="LiveId" clId="{F4B162EB-9900-8C47-B2C6-3DBC4DE02AAA}" dt="2019-02-19T09:03:29.223" v="45" actId="478"/>
          <ac:picMkLst>
            <pc:docMk/>
            <pc:sldMk cId="887021059" sldId="256"/>
            <ac:picMk id="8" creationId="{8CD66F65-072A-0941-B5A9-C7FC76FD24F1}"/>
          </ac:picMkLst>
        </pc:picChg>
        <pc:picChg chg="add mod">
          <ac:chgData name="Klaus Peters" userId="e383a6e70c26a202" providerId="LiveId" clId="{F4B162EB-9900-8C47-B2C6-3DBC4DE02AAA}" dt="2019-02-19T09:12:21.882" v="176" actId="1038"/>
          <ac:picMkLst>
            <pc:docMk/>
            <pc:sldMk cId="887021059" sldId="256"/>
            <ac:picMk id="10" creationId="{1F00E7BE-B6E6-5346-8EBB-0A76D499C924}"/>
          </ac:picMkLst>
        </pc:picChg>
      </pc:sldChg>
      <pc:sldChg chg="addSp modSp">
        <pc:chgData name="Klaus Peters" userId="e383a6e70c26a202" providerId="LiveId" clId="{F4B162EB-9900-8C47-B2C6-3DBC4DE02AAA}" dt="2019-02-19T10:31:38.834" v="1064"/>
        <pc:sldMkLst>
          <pc:docMk/>
          <pc:sldMk cId="1307721317" sldId="269"/>
        </pc:sldMkLst>
        <pc:spChg chg="add mod">
          <ac:chgData name="Klaus Peters" userId="e383a6e70c26a202" providerId="LiveId" clId="{F4B162EB-9900-8C47-B2C6-3DBC4DE02AAA}" dt="2019-02-19T10:31:38.834" v="1064"/>
          <ac:spMkLst>
            <pc:docMk/>
            <pc:sldMk cId="1307721317" sldId="269"/>
            <ac:spMk id="2" creationId="{C8D16195-AC10-AC48-8A64-7581D642C1D6}"/>
          </ac:spMkLst>
        </pc:spChg>
      </pc:sldChg>
      <pc:sldChg chg="modSp">
        <pc:chgData name="Klaus Peters" userId="e383a6e70c26a202" providerId="LiveId" clId="{F4B162EB-9900-8C47-B2C6-3DBC4DE02AAA}" dt="2019-02-19T09:16:59.912" v="266" actId="20577"/>
        <pc:sldMkLst>
          <pc:docMk/>
          <pc:sldMk cId="1305391259" sldId="274"/>
        </pc:sldMkLst>
        <pc:spChg chg="mod">
          <ac:chgData name="Klaus Peters" userId="e383a6e70c26a202" providerId="LiveId" clId="{F4B162EB-9900-8C47-B2C6-3DBC4DE02AAA}" dt="2019-02-19T09:16:59.912" v="266" actId="20577"/>
          <ac:spMkLst>
            <pc:docMk/>
            <pc:sldMk cId="1305391259" sldId="274"/>
            <ac:spMk id="9230" creationId="{00000000-0000-0000-0000-000000000000}"/>
          </ac:spMkLst>
        </pc:spChg>
      </pc:sldChg>
      <pc:sldChg chg="delSp modSp">
        <pc:chgData name="Klaus Peters" userId="e383a6e70c26a202" providerId="LiveId" clId="{F4B162EB-9900-8C47-B2C6-3DBC4DE02AAA}" dt="2019-02-19T09:15:16.413" v="259" actId="14100"/>
        <pc:sldMkLst>
          <pc:docMk/>
          <pc:sldMk cId="1380425429" sldId="343"/>
        </pc:sldMkLst>
        <pc:spChg chg="mod">
          <ac:chgData name="Klaus Peters" userId="e383a6e70c26a202" providerId="LiveId" clId="{F4B162EB-9900-8C47-B2C6-3DBC4DE02AAA}" dt="2019-02-19T09:15:16.413" v="259" actId="14100"/>
          <ac:spMkLst>
            <pc:docMk/>
            <pc:sldMk cId="1380425429" sldId="343"/>
            <ac:spMk id="2" creationId="{00000000-0000-0000-0000-000000000000}"/>
          </ac:spMkLst>
        </pc:spChg>
        <pc:spChg chg="del">
          <ac:chgData name="Klaus Peters" userId="e383a6e70c26a202" providerId="LiveId" clId="{F4B162EB-9900-8C47-B2C6-3DBC4DE02AAA}" dt="2019-02-19T09:15:03.879" v="254" actId="478"/>
          <ac:spMkLst>
            <pc:docMk/>
            <pc:sldMk cId="1380425429" sldId="343"/>
            <ac:spMk id="3" creationId="{00000000-0000-0000-0000-000000000000}"/>
          </ac:spMkLst>
        </pc:spChg>
        <pc:picChg chg="del">
          <ac:chgData name="Klaus Peters" userId="e383a6e70c26a202" providerId="LiveId" clId="{F4B162EB-9900-8C47-B2C6-3DBC4DE02AAA}" dt="2019-02-19T09:15:05.679" v="255" actId="478"/>
          <ac:picMkLst>
            <pc:docMk/>
            <pc:sldMk cId="1380425429" sldId="343"/>
            <ac:picMk id="4" creationId="{00000000-0000-0000-0000-000000000000}"/>
          </ac:picMkLst>
        </pc:picChg>
      </pc:sldChg>
      <pc:sldChg chg="addSp delSp modSp delAnim modAnim">
        <pc:chgData name="Klaus Peters" userId="e383a6e70c26a202" providerId="LiveId" clId="{F4B162EB-9900-8C47-B2C6-3DBC4DE02AAA}" dt="2019-02-19T09:22:07.126" v="315" actId="478"/>
        <pc:sldMkLst>
          <pc:docMk/>
          <pc:sldMk cId="1204174400" sldId="350"/>
        </pc:sldMkLst>
        <pc:spChg chg="mod">
          <ac:chgData name="Klaus Peters" userId="e383a6e70c26a202" providerId="LiveId" clId="{F4B162EB-9900-8C47-B2C6-3DBC4DE02AAA}" dt="2019-02-19T09:19:44.568" v="284" actId="790"/>
          <ac:spMkLst>
            <pc:docMk/>
            <pc:sldMk cId="1204174400" sldId="350"/>
            <ac:spMk id="4" creationId="{00000000-0000-0000-0000-000000000000}"/>
          </ac:spMkLst>
        </pc:spChg>
        <pc:spChg chg="del">
          <ac:chgData name="Klaus Peters" userId="e383a6e70c26a202" providerId="LiveId" clId="{F4B162EB-9900-8C47-B2C6-3DBC4DE02AAA}" dt="2019-02-19T09:17:30.386" v="268" actId="478"/>
          <ac:spMkLst>
            <pc:docMk/>
            <pc:sldMk cId="1204174400" sldId="350"/>
            <ac:spMk id="8" creationId="{00000000-0000-0000-0000-000000000000}"/>
          </ac:spMkLst>
        </pc:spChg>
        <pc:picChg chg="add del mod">
          <ac:chgData name="Klaus Peters" userId="e383a6e70c26a202" providerId="LiveId" clId="{F4B162EB-9900-8C47-B2C6-3DBC4DE02AAA}" dt="2019-02-19T09:21:56.157" v="312" actId="478"/>
          <ac:picMkLst>
            <pc:docMk/>
            <pc:sldMk cId="1204174400" sldId="350"/>
            <ac:picMk id="3" creationId="{28EBBBAB-5F32-ED48-9AC1-28AAC6A846B9}"/>
          </ac:picMkLst>
        </pc:picChg>
        <pc:picChg chg="add del mod">
          <ac:chgData name="Klaus Peters" userId="e383a6e70c26a202" providerId="LiveId" clId="{F4B162EB-9900-8C47-B2C6-3DBC4DE02AAA}" dt="2019-02-19T09:22:07.126" v="315" actId="478"/>
          <ac:picMkLst>
            <pc:docMk/>
            <pc:sldMk cId="1204174400" sldId="350"/>
            <ac:picMk id="5" creationId="{9A8684FD-C2A3-E54C-BE15-57D523421E46}"/>
          </ac:picMkLst>
        </pc:picChg>
        <pc:picChg chg="del">
          <ac:chgData name="Klaus Peters" userId="e383a6e70c26a202" providerId="LiveId" clId="{F4B162EB-9900-8C47-B2C6-3DBC4DE02AAA}" dt="2019-02-19T09:17:22.478" v="267" actId="478"/>
          <ac:picMkLst>
            <pc:docMk/>
            <pc:sldMk cId="1204174400" sldId="350"/>
            <ac:picMk id="6" creationId="{00000000-0000-0000-0000-000000000000}"/>
          </ac:picMkLst>
        </pc:picChg>
        <pc:picChg chg="del">
          <ac:chgData name="Klaus Peters" userId="e383a6e70c26a202" providerId="LiveId" clId="{F4B162EB-9900-8C47-B2C6-3DBC4DE02AAA}" dt="2019-02-19T09:17:22.478" v="267" actId="478"/>
          <ac:picMkLst>
            <pc:docMk/>
            <pc:sldMk cId="1204174400" sldId="350"/>
            <ac:picMk id="9" creationId="{1D3400A5-847F-CB4E-823C-5145FEAC3B89}"/>
          </ac:picMkLst>
        </pc:picChg>
        <pc:picChg chg="del">
          <ac:chgData name="Klaus Peters" userId="e383a6e70c26a202" providerId="LiveId" clId="{F4B162EB-9900-8C47-B2C6-3DBC4DE02AAA}" dt="2019-02-19T09:17:22.478" v="267" actId="478"/>
          <ac:picMkLst>
            <pc:docMk/>
            <pc:sldMk cId="1204174400" sldId="350"/>
            <ac:picMk id="11" creationId="{40DFC4DF-60BC-F941-93C9-C441E62C6606}"/>
          </ac:picMkLst>
        </pc:picChg>
      </pc:sldChg>
      <pc:sldChg chg="modSp add modAnim">
        <pc:chgData name="Klaus Peters" userId="e383a6e70c26a202" providerId="LiveId" clId="{F4B162EB-9900-8C47-B2C6-3DBC4DE02AAA}" dt="2019-02-19T09:30:26.783" v="387"/>
        <pc:sldMkLst>
          <pc:docMk/>
          <pc:sldMk cId="506810223" sldId="395"/>
        </pc:sldMkLst>
        <pc:picChg chg="mod">
          <ac:chgData name="Klaus Peters" userId="e383a6e70c26a202" providerId="LiveId" clId="{F4B162EB-9900-8C47-B2C6-3DBC4DE02AAA}" dt="2019-02-19T09:22:57.962" v="322"/>
          <ac:picMkLst>
            <pc:docMk/>
            <pc:sldMk cId="506810223" sldId="395"/>
            <ac:picMk id="3" creationId="{28EBBBAB-5F32-ED48-9AC1-28AAC6A846B9}"/>
          </ac:picMkLst>
        </pc:picChg>
        <pc:picChg chg="mod">
          <ac:chgData name="Klaus Peters" userId="e383a6e70c26a202" providerId="LiveId" clId="{F4B162EB-9900-8C47-B2C6-3DBC4DE02AAA}" dt="2019-02-19T09:22:25.566" v="318" actId="208"/>
          <ac:picMkLst>
            <pc:docMk/>
            <pc:sldMk cId="506810223" sldId="395"/>
            <ac:picMk id="5" creationId="{9A8684FD-C2A3-E54C-BE15-57D523421E46}"/>
          </ac:picMkLst>
        </pc:picChg>
      </pc:sldChg>
      <pc:sldChg chg="addSp delSp modSp add delAnim">
        <pc:chgData name="Klaus Peters" userId="e383a6e70c26a202" providerId="LiveId" clId="{F4B162EB-9900-8C47-B2C6-3DBC4DE02AAA}" dt="2019-02-19T09:25:14.252" v="341" actId="1076"/>
        <pc:sldMkLst>
          <pc:docMk/>
          <pc:sldMk cId="4058647854" sldId="396"/>
        </pc:sldMkLst>
        <pc:picChg chg="del">
          <ac:chgData name="Klaus Peters" userId="e383a6e70c26a202" providerId="LiveId" clId="{F4B162EB-9900-8C47-B2C6-3DBC4DE02AAA}" dt="2019-02-19T09:23:30.702" v="324" actId="478"/>
          <ac:picMkLst>
            <pc:docMk/>
            <pc:sldMk cId="4058647854" sldId="396"/>
            <ac:picMk id="5" creationId="{9A8684FD-C2A3-E54C-BE15-57D523421E46}"/>
          </ac:picMkLst>
        </pc:picChg>
        <pc:picChg chg="add mod">
          <ac:chgData name="Klaus Peters" userId="e383a6e70c26a202" providerId="LiveId" clId="{F4B162EB-9900-8C47-B2C6-3DBC4DE02AAA}" dt="2019-02-19T09:25:14.252" v="341" actId="1076"/>
          <ac:picMkLst>
            <pc:docMk/>
            <pc:sldMk cId="4058647854" sldId="396"/>
            <ac:picMk id="6" creationId="{72C43E9B-9627-7A49-AA93-BDA8120BB6A7}"/>
          </ac:picMkLst>
        </pc:picChg>
      </pc:sldChg>
      <pc:sldChg chg="addSp delSp modSp add">
        <pc:chgData name="Klaus Peters" userId="e383a6e70c26a202" providerId="LiveId" clId="{F4B162EB-9900-8C47-B2C6-3DBC4DE02AAA}" dt="2019-02-19T09:26:05.860" v="352"/>
        <pc:sldMkLst>
          <pc:docMk/>
          <pc:sldMk cId="1128268651" sldId="397"/>
        </pc:sldMkLst>
        <pc:picChg chg="add mod">
          <ac:chgData name="Klaus Peters" userId="e383a6e70c26a202" providerId="LiveId" clId="{F4B162EB-9900-8C47-B2C6-3DBC4DE02AAA}" dt="2019-02-19T09:25:47.506" v="350" actId="14100"/>
          <ac:picMkLst>
            <pc:docMk/>
            <pc:sldMk cId="1128268651" sldId="397"/>
            <ac:picMk id="5" creationId="{64AADAC6-DEEF-9E4E-A7A2-159E8B08FE14}"/>
          </ac:picMkLst>
        </pc:picChg>
        <pc:picChg chg="add del">
          <ac:chgData name="Klaus Peters" userId="e383a6e70c26a202" providerId="LiveId" clId="{F4B162EB-9900-8C47-B2C6-3DBC4DE02AAA}" dt="2019-02-19T09:26:05.860" v="352"/>
          <ac:picMkLst>
            <pc:docMk/>
            <pc:sldMk cId="1128268651" sldId="397"/>
            <ac:picMk id="7" creationId="{3349DF3C-DAE6-8F42-954E-77B83034E606}"/>
          </ac:picMkLst>
        </pc:picChg>
      </pc:sldChg>
      <pc:sldChg chg="addSp delSp modSp add">
        <pc:chgData name="Klaus Peters" userId="e383a6e70c26a202" providerId="LiveId" clId="{F4B162EB-9900-8C47-B2C6-3DBC4DE02AAA}" dt="2019-02-19T09:27:02.898" v="364" actId="478"/>
        <pc:sldMkLst>
          <pc:docMk/>
          <pc:sldMk cId="1650766366" sldId="398"/>
        </pc:sldMkLst>
        <pc:picChg chg="del">
          <ac:chgData name="Klaus Peters" userId="e383a6e70c26a202" providerId="LiveId" clId="{F4B162EB-9900-8C47-B2C6-3DBC4DE02AAA}" dt="2019-02-19T09:27:02.898" v="364" actId="478"/>
          <ac:picMkLst>
            <pc:docMk/>
            <pc:sldMk cId="1650766366" sldId="398"/>
            <ac:picMk id="6" creationId="{72C43E9B-9627-7A49-AA93-BDA8120BB6A7}"/>
          </ac:picMkLst>
        </pc:picChg>
        <pc:picChg chg="add mod modCrop">
          <ac:chgData name="Klaus Peters" userId="e383a6e70c26a202" providerId="LiveId" clId="{F4B162EB-9900-8C47-B2C6-3DBC4DE02AAA}" dt="2019-02-19T09:27:01.489" v="363" actId="1076"/>
          <ac:picMkLst>
            <pc:docMk/>
            <pc:sldMk cId="1650766366" sldId="398"/>
            <ac:picMk id="7" creationId="{805692E8-96E4-FC4B-AD85-061BB8949B8B}"/>
          </ac:picMkLst>
        </pc:picChg>
      </pc:sldChg>
      <pc:sldChg chg="addSp delSp modSp add">
        <pc:chgData name="Klaus Peters" userId="e383a6e70c26a202" providerId="LiveId" clId="{F4B162EB-9900-8C47-B2C6-3DBC4DE02AAA}" dt="2019-02-19T09:27:59.499" v="380" actId="166"/>
        <pc:sldMkLst>
          <pc:docMk/>
          <pc:sldMk cId="807174475" sldId="399"/>
        </pc:sldMkLst>
        <pc:picChg chg="add del">
          <ac:chgData name="Klaus Peters" userId="e383a6e70c26a202" providerId="LiveId" clId="{F4B162EB-9900-8C47-B2C6-3DBC4DE02AAA}" dt="2019-02-19T09:27:56.267" v="379" actId="478"/>
          <ac:picMkLst>
            <pc:docMk/>
            <pc:sldMk cId="807174475" sldId="399"/>
            <ac:picMk id="5" creationId="{64AADAC6-DEEF-9E4E-A7A2-159E8B08FE14}"/>
          </ac:picMkLst>
        </pc:picChg>
        <pc:picChg chg="add mod">
          <ac:chgData name="Klaus Peters" userId="e383a6e70c26a202" providerId="LiveId" clId="{F4B162EB-9900-8C47-B2C6-3DBC4DE02AAA}" dt="2019-02-19T09:27:59.499" v="380" actId="166"/>
          <ac:picMkLst>
            <pc:docMk/>
            <pc:sldMk cId="807174475" sldId="399"/>
            <ac:picMk id="6" creationId="{0FB05047-877B-C249-B6B8-A4257FA9CA23}"/>
          </ac:picMkLst>
        </pc:picChg>
      </pc:sldChg>
      <pc:sldChg chg="addSp delSp modSp add ord">
        <pc:chgData name="Klaus Peters" userId="e383a6e70c26a202" providerId="LiveId" clId="{F4B162EB-9900-8C47-B2C6-3DBC4DE02AAA}" dt="2019-02-19T10:34:43.459" v="1118" actId="478"/>
        <pc:sldMkLst>
          <pc:docMk/>
          <pc:sldMk cId="3184324994" sldId="431"/>
        </pc:sldMkLst>
        <pc:spChg chg="mod">
          <ac:chgData name="Klaus Peters" userId="e383a6e70c26a202" providerId="LiveId" clId="{F4B162EB-9900-8C47-B2C6-3DBC4DE02AAA}" dt="2019-02-19T10:20:46.515" v="950" actId="1036"/>
          <ac:spMkLst>
            <pc:docMk/>
            <pc:sldMk cId="3184324994" sldId="431"/>
            <ac:spMk id="2" creationId="{00000000-0000-0000-0000-000000000000}"/>
          </ac:spMkLst>
        </pc:spChg>
        <pc:spChg chg="mod">
          <ac:chgData name="Klaus Peters" userId="e383a6e70c26a202" providerId="LiveId" clId="{F4B162EB-9900-8C47-B2C6-3DBC4DE02AAA}" dt="2019-02-19T10:23:54.151" v="1007" actId="1038"/>
          <ac:spMkLst>
            <pc:docMk/>
            <pc:sldMk cId="3184324994" sldId="431"/>
            <ac:spMk id="11" creationId="{00000000-0000-0000-0000-000000000000}"/>
          </ac:spMkLst>
        </pc:spChg>
        <pc:spChg chg="mod">
          <ac:chgData name="Klaus Peters" userId="e383a6e70c26a202" providerId="LiveId" clId="{F4B162EB-9900-8C47-B2C6-3DBC4DE02AAA}" dt="2019-02-19T10:23:54.151" v="1007" actId="1038"/>
          <ac:spMkLst>
            <pc:docMk/>
            <pc:sldMk cId="3184324994" sldId="431"/>
            <ac:spMk id="15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34:25.122" v="1112" actId="478"/>
          <ac:spMkLst>
            <pc:docMk/>
            <pc:sldMk cId="3184324994" sldId="431"/>
            <ac:spMk id="16" creationId="{00000000-0000-0000-0000-000000000000}"/>
          </ac:spMkLst>
        </pc:spChg>
        <pc:spChg chg="mod">
          <ac:chgData name="Klaus Peters" userId="e383a6e70c26a202" providerId="LiveId" clId="{F4B162EB-9900-8C47-B2C6-3DBC4DE02AAA}" dt="2019-02-19T10:23:54.151" v="1007" actId="1038"/>
          <ac:spMkLst>
            <pc:docMk/>
            <pc:sldMk cId="3184324994" sldId="431"/>
            <ac:spMk id="17" creationId="{00000000-0000-0000-0000-000000000000}"/>
          </ac:spMkLst>
        </pc:spChg>
        <pc:spChg chg="add del">
          <ac:chgData name="Klaus Peters" userId="e383a6e70c26a202" providerId="LiveId" clId="{F4B162EB-9900-8C47-B2C6-3DBC4DE02AAA}" dt="2019-02-19T10:34:27.452" v="1114"/>
          <ac:spMkLst>
            <pc:docMk/>
            <pc:sldMk cId="3184324994" sldId="431"/>
            <ac:spMk id="18" creationId="{5D9DB7F3-83AF-214E-9507-877CF6929E84}"/>
          </ac:spMkLst>
        </pc:spChg>
        <pc:spChg chg="add del">
          <ac:chgData name="Klaus Peters" userId="e383a6e70c26a202" providerId="LiveId" clId="{F4B162EB-9900-8C47-B2C6-3DBC4DE02AAA}" dt="2019-02-19T10:34:27.452" v="1114"/>
          <ac:spMkLst>
            <pc:docMk/>
            <pc:sldMk cId="3184324994" sldId="431"/>
            <ac:spMk id="19" creationId="{D1B44408-A415-0240-BDD9-11C924F4599B}"/>
          </ac:spMkLst>
        </pc:spChg>
        <pc:spChg chg="add del">
          <ac:chgData name="Klaus Peters" userId="e383a6e70c26a202" providerId="LiveId" clId="{F4B162EB-9900-8C47-B2C6-3DBC4DE02AAA}" dt="2019-02-19T10:34:41.644" v="1116"/>
          <ac:spMkLst>
            <pc:docMk/>
            <pc:sldMk cId="3184324994" sldId="431"/>
            <ac:spMk id="20" creationId="{5495CE1F-0D63-F541-A2EE-DECCCDA943E7}"/>
          </ac:spMkLst>
        </pc:spChg>
        <pc:spChg chg="add del">
          <ac:chgData name="Klaus Peters" userId="e383a6e70c26a202" providerId="LiveId" clId="{F4B162EB-9900-8C47-B2C6-3DBC4DE02AAA}" dt="2019-02-19T10:34:41.644" v="1116"/>
          <ac:spMkLst>
            <pc:docMk/>
            <pc:sldMk cId="3184324994" sldId="431"/>
            <ac:spMk id="21" creationId="{012DD16A-4C8B-5147-B9C8-446222C333C5}"/>
          </ac:spMkLst>
        </pc:spChg>
        <pc:spChg chg="mod">
          <ac:chgData name="Klaus Peters" userId="e383a6e70c26a202" providerId="LiveId" clId="{F4B162EB-9900-8C47-B2C6-3DBC4DE02AAA}" dt="2019-02-19T10:23:54.151" v="1007" actId="1038"/>
          <ac:spMkLst>
            <pc:docMk/>
            <pc:sldMk cId="3184324994" sldId="431"/>
            <ac:spMk id="26" creationId="{00000000-0000-0000-0000-000000000000}"/>
          </ac:spMkLst>
        </pc:spChg>
        <pc:spChg chg="mod">
          <ac:chgData name="Klaus Peters" userId="e383a6e70c26a202" providerId="LiveId" clId="{F4B162EB-9900-8C47-B2C6-3DBC4DE02AAA}" dt="2019-02-19T10:23:54.151" v="1007" actId="1038"/>
          <ac:spMkLst>
            <pc:docMk/>
            <pc:sldMk cId="3184324994" sldId="431"/>
            <ac:spMk id="28" creationId="{00000000-0000-0000-0000-000000000000}"/>
          </ac:spMkLst>
        </pc:spChg>
        <pc:spChg chg="mod">
          <ac:chgData name="Klaus Peters" userId="e383a6e70c26a202" providerId="LiveId" clId="{F4B162EB-9900-8C47-B2C6-3DBC4DE02AAA}" dt="2019-02-19T10:23:54.151" v="1007" actId="1038"/>
          <ac:spMkLst>
            <pc:docMk/>
            <pc:sldMk cId="3184324994" sldId="431"/>
            <ac:spMk id="31" creationId="{00000000-0000-0000-0000-000000000000}"/>
          </ac:spMkLst>
        </pc:spChg>
        <pc:picChg chg="add del">
          <ac:chgData name="Klaus Peters" userId="e383a6e70c26a202" providerId="LiveId" clId="{F4B162EB-9900-8C47-B2C6-3DBC4DE02AAA}" dt="2019-02-19T10:34:43.459" v="1118" actId="478"/>
          <ac:picMkLst>
            <pc:docMk/>
            <pc:sldMk cId="3184324994" sldId="431"/>
            <ac:picMk id="3" creationId="{0E0BA359-DC13-7B47-A76D-56E77D66A7A6}"/>
          </ac:picMkLst>
        </pc:picChg>
        <pc:picChg chg="mod">
          <ac:chgData name="Klaus Peters" userId="e383a6e70c26a202" providerId="LiveId" clId="{F4B162EB-9900-8C47-B2C6-3DBC4DE02AAA}" dt="2019-02-19T10:23:54.151" v="1007" actId="1038"/>
          <ac:picMkLst>
            <pc:docMk/>
            <pc:sldMk cId="3184324994" sldId="431"/>
            <ac:picMk id="30" creationId="{00000000-0000-0000-0000-000000000000}"/>
          </ac:picMkLst>
        </pc:picChg>
        <pc:picChg chg="mod">
          <ac:chgData name="Klaus Peters" userId="e383a6e70c26a202" providerId="LiveId" clId="{F4B162EB-9900-8C47-B2C6-3DBC4DE02AAA}" dt="2019-02-19T10:23:54.151" v="1007" actId="1038"/>
          <ac:picMkLst>
            <pc:docMk/>
            <pc:sldMk cId="3184324994" sldId="431"/>
            <ac:picMk id="4100" creationId="{00000000-0000-0000-0000-000000000000}"/>
          </ac:picMkLst>
        </pc:picChg>
        <pc:picChg chg="mod">
          <ac:chgData name="Klaus Peters" userId="e383a6e70c26a202" providerId="LiveId" clId="{F4B162EB-9900-8C47-B2C6-3DBC4DE02AAA}" dt="2019-02-19T10:23:54.151" v="1007" actId="1038"/>
          <ac:picMkLst>
            <pc:docMk/>
            <pc:sldMk cId="3184324994" sldId="431"/>
            <ac:picMk id="4101" creationId="{00000000-0000-0000-0000-000000000000}"/>
          </ac:picMkLst>
        </pc:picChg>
        <pc:picChg chg="mod">
          <ac:chgData name="Klaus Peters" userId="e383a6e70c26a202" providerId="LiveId" clId="{F4B162EB-9900-8C47-B2C6-3DBC4DE02AAA}" dt="2019-02-19T10:23:54.151" v="1007" actId="1038"/>
          <ac:picMkLst>
            <pc:docMk/>
            <pc:sldMk cId="3184324994" sldId="431"/>
            <ac:picMk id="4103" creationId="{00000000-0000-0000-0000-000000000000}"/>
          </ac:picMkLst>
        </pc:picChg>
        <pc:cxnChg chg="del">
          <ac:chgData name="Klaus Peters" userId="e383a6e70c26a202" providerId="LiveId" clId="{F4B162EB-9900-8C47-B2C6-3DBC4DE02AAA}" dt="2019-02-19T10:22:07.321" v="964" actId="478"/>
          <ac:cxnSpMkLst>
            <pc:docMk/>
            <pc:sldMk cId="3184324994" sldId="431"/>
            <ac:cxnSpMk id="5" creationId="{00000000-0000-0000-0000-000000000000}"/>
          </ac:cxnSpMkLst>
        </pc:cxnChg>
        <pc:cxnChg chg="del">
          <ac:chgData name="Klaus Peters" userId="e383a6e70c26a202" providerId="LiveId" clId="{F4B162EB-9900-8C47-B2C6-3DBC4DE02AAA}" dt="2019-02-19T10:22:06.129" v="963" actId="478"/>
          <ac:cxnSpMkLst>
            <pc:docMk/>
            <pc:sldMk cId="3184324994" sldId="431"/>
            <ac:cxnSpMk id="8" creationId="{00000000-0000-0000-0000-000000000000}"/>
          </ac:cxnSpMkLst>
        </pc:cxnChg>
      </pc:sldChg>
      <pc:sldChg chg="addSp delSp modSp add">
        <pc:chgData name="Klaus Peters" userId="e383a6e70c26a202" providerId="LiveId" clId="{F4B162EB-9900-8C47-B2C6-3DBC4DE02AAA}" dt="2019-02-19T10:33:05.629" v="1090"/>
        <pc:sldMkLst>
          <pc:docMk/>
          <pc:sldMk cId="3046722653" sldId="474"/>
        </pc:sldMkLst>
        <pc:spChg chg="add">
          <ac:chgData name="Klaus Peters" userId="e383a6e70c26a202" providerId="LiveId" clId="{F4B162EB-9900-8C47-B2C6-3DBC4DE02AAA}" dt="2019-02-19T10:33:05.629" v="1090"/>
          <ac:spMkLst>
            <pc:docMk/>
            <pc:sldMk cId="3046722653" sldId="474"/>
            <ac:spMk id="10" creationId="{C8525B4C-0AA2-F442-A3B2-D58D1C0C1997}"/>
          </ac:spMkLst>
        </pc:spChg>
        <pc:spChg chg="add">
          <ac:chgData name="Klaus Peters" userId="e383a6e70c26a202" providerId="LiveId" clId="{F4B162EB-9900-8C47-B2C6-3DBC4DE02AAA}" dt="2019-02-19T10:33:05.629" v="1090"/>
          <ac:spMkLst>
            <pc:docMk/>
            <pc:sldMk cId="3046722653" sldId="474"/>
            <ac:spMk id="11" creationId="{7E8CAEF9-DC74-D342-811A-395EC49A9EBA}"/>
          </ac:spMkLst>
        </pc:spChg>
        <pc:spChg chg="mod">
          <ac:chgData name="Klaus Peters" userId="e383a6e70c26a202" providerId="LiveId" clId="{F4B162EB-9900-8C47-B2C6-3DBC4DE02AAA}" dt="2019-02-19T09:54:20.307" v="561"/>
          <ac:spMkLst>
            <pc:docMk/>
            <pc:sldMk cId="3046722653" sldId="474"/>
            <ac:spMk id="12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33:05.112" v="1089" actId="478"/>
          <ac:spMkLst>
            <pc:docMk/>
            <pc:sldMk cId="3046722653" sldId="474"/>
            <ac:spMk id="13" creationId="{00000000-0000-0000-0000-000000000000}"/>
          </ac:spMkLst>
        </pc:spChg>
      </pc:sldChg>
      <pc:sldChg chg="addSp delSp modSp add">
        <pc:chgData name="Klaus Peters" userId="e383a6e70c26a202" providerId="LiveId" clId="{F4B162EB-9900-8C47-B2C6-3DBC4DE02AAA}" dt="2019-02-19T10:33:32.802" v="1096"/>
        <pc:sldMkLst>
          <pc:docMk/>
          <pc:sldMk cId="2991309638" sldId="481"/>
        </pc:sldMkLst>
        <pc:spChg chg="mod">
          <ac:chgData name="Klaus Peters" userId="e383a6e70c26a202" providerId="LiveId" clId="{F4B162EB-9900-8C47-B2C6-3DBC4DE02AAA}" dt="2019-02-19T09:54:20.307" v="561"/>
          <ac:spMkLst>
            <pc:docMk/>
            <pc:sldMk cId="2991309638" sldId="481"/>
            <ac:spMk id="40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33:32.362" v="1095" actId="478"/>
          <ac:spMkLst>
            <pc:docMk/>
            <pc:sldMk cId="2991309638" sldId="481"/>
            <ac:spMk id="41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3:32.802" v="1096"/>
          <ac:spMkLst>
            <pc:docMk/>
            <pc:sldMk cId="2991309638" sldId="481"/>
            <ac:spMk id="42" creationId="{D20C7310-CA1C-6B41-8BE9-D2B3CDB07C8A}"/>
          </ac:spMkLst>
        </pc:spChg>
        <pc:spChg chg="add">
          <ac:chgData name="Klaus Peters" userId="e383a6e70c26a202" providerId="LiveId" clId="{F4B162EB-9900-8C47-B2C6-3DBC4DE02AAA}" dt="2019-02-19T10:33:32.802" v="1096"/>
          <ac:spMkLst>
            <pc:docMk/>
            <pc:sldMk cId="2991309638" sldId="481"/>
            <ac:spMk id="43" creationId="{C2D2584C-0BE8-0F41-A5CA-5CF9E0DF049C}"/>
          </ac:spMkLst>
        </pc:spChg>
        <pc:spChg chg="mod">
          <ac:chgData name="Klaus Peters" userId="e383a6e70c26a202" providerId="LiveId" clId="{F4B162EB-9900-8C47-B2C6-3DBC4DE02AAA}" dt="2019-02-19T09:55:13.452" v="574" actId="20577"/>
          <ac:spMkLst>
            <pc:docMk/>
            <pc:sldMk cId="2991309638" sldId="481"/>
            <ac:spMk id="230402" creationId="{00000000-0000-0000-0000-000000000000}"/>
          </ac:spMkLst>
        </pc:spChg>
      </pc:sldChg>
      <pc:sldChg chg="addSp delSp modSp add">
        <pc:chgData name="Klaus Peters" userId="e383a6e70c26a202" providerId="LiveId" clId="{F4B162EB-9900-8C47-B2C6-3DBC4DE02AAA}" dt="2019-02-19T10:33:42.992" v="1100"/>
        <pc:sldMkLst>
          <pc:docMk/>
          <pc:sldMk cId="1052550066" sldId="485"/>
        </pc:sldMkLst>
        <pc:spChg chg="mod">
          <ac:chgData name="Klaus Peters" userId="e383a6e70c26a202" providerId="LiveId" clId="{F4B162EB-9900-8C47-B2C6-3DBC4DE02AAA}" dt="2019-02-19T09:55:39.488" v="575" actId="14100"/>
          <ac:spMkLst>
            <pc:docMk/>
            <pc:sldMk cId="1052550066" sldId="485"/>
            <ac:spMk id="2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56:17.308" v="583" actId="14100"/>
          <ac:spMkLst>
            <pc:docMk/>
            <pc:sldMk cId="1052550066" sldId="485"/>
            <ac:spMk id="3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3:42.992" v="1100"/>
          <ac:spMkLst>
            <pc:docMk/>
            <pc:sldMk cId="1052550066" sldId="485"/>
            <ac:spMk id="14" creationId="{71A84985-6572-0D4E-BF9F-FACF723EF8FB}"/>
          </ac:spMkLst>
        </pc:spChg>
        <pc:spChg chg="add">
          <ac:chgData name="Klaus Peters" userId="e383a6e70c26a202" providerId="LiveId" clId="{F4B162EB-9900-8C47-B2C6-3DBC4DE02AAA}" dt="2019-02-19T10:33:42.992" v="1100"/>
          <ac:spMkLst>
            <pc:docMk/>
            <pc:sldMk cId="1052550066" sldId="485"/>
            <ac:spMk id="15" creationId="{BD2A827A-1D4B-5345-97AF-D44E7EA85A1F}"/>
          </ac:spMkLst>
        </pc:spChg>
        <pc:spChg chg="mod">
          <ac:chgData name="Klaus Peters" userId="e383a6e70c26a202" providerId="LiveId" clId="{F4B162EB-9900-8C47-B2C6-3DBC4DE02AAA}" dt="2019-02-19T09:54:20.307" v="561"/>
          <ac:spMkLst>
            <pc:docMk/>
            <pc:sldMk cId="1052550066" sldId="485"/>
            <ac:spMk id="16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33:42.552" v="1099" actId="478"/>
          <ac:spMkLst>
            <pc:docMk/>
            <pc:sldMk cId="1052550066" sldId="485"/>
            <ac:spMk id="17" creationId="{00000000-0000-0000-0000-000000000000}"/>
          </ac:spMkLst>
        </pc:spChg>
        <pc:grpChg chg="mod">
          <ac:chgData name="Klaus Peters" userId="e383a6e70c26a202" providerId="LiveId" clId="{F4B162EB-9900-8C47-B2C6-3DBC4DE02AAA}" dt="2019-02-19T09:56:11.504" v="582" actId="1076"/>
          <ac:grpSpMkLst>
            <pc:docMk/>
            <pc:sldMk cId="1052550066" sldId="485"/>
            <ac:grpSpMk id="11" creationId="{00000000-0000-0000-0000-000000000000}"/>
          </ac:grpSpMkLst>
        </pc:grpChg>
        <pc:picChg chg="mod">
          <ac:chgData name="Klaus Peters" userId="e383a6e70c26a202" providerId="LiveId" clId="{F4B162EB-9900-8C47-B2C6-3DBC4DE02AAA}" dt="2019-02-19T09:56:20.208" v="584" actId="1076"/>
          <ac:picMkLst>
            <pc:docMk/>
            <pc:sldMk cId="1052550066" sldId="485"/>
            <ac:picMk id="12" creationId="{00000000-0000-0000-0000-000000000000}"/>
          </ac:picMkLst>
        </pc:picChg>
        <pc:picChg chg="mod">
          <ac:chgData name="Klaus Peters" userId="e383a6e70c26a202" providerId="LiveId" clId="{F4B162EB-9900-8C47-B2C6-3DBC4DE02AAA}" dt="2019-02-19T09:56:20.208" v="584" actId="1076"/>
          <ac:picMkLst>
            <pc:docMk/>
            <pc:sldMk cId="1052550066" sldId="485"/>
            <ac:picMk id="1026" creationId="{00000000-0000-0000-0000-000000000000}"/>
          </ac:picMkLst>
        </pc:picChg>
      </pc:sldChg>
      <pc:sldChg chg="addSp delSp modSp add">
        <pc:chgData name="Klaus Peters" userId="e383a6e70c26a202" providerId="LiveId" clId="{F4B162EB-9900-8C47-B2C6-3DBC4DE02AAA}" dt="2019-02-19T10:33:17.920" v="1092"/>
        <pc:sldMkLst>
          <pc:docMk/>
          <pc:sldMk cId="69830170" sldId="511"/>
        </pc:sldMkLst>
        <pc:spChg chg="add">
          <ac:chgData name="Klaus Peters" userId="e383a6e70c26a202" providerId="LiveId" clId="{F4B162EB-9900-8C47-B2C6-3DBC4DE02AAA}" dt="2019-02-19T10:33:17.920" v="1092"/>
          <ac:spMkLst>
            <pc:docMk/>
            <pc:sldMk cId="69830170" sldId="511"/>
            <ac:spMk id="26" creationId="{BE5DD486-1E1C-454B-8E0C-D4B6A716CC37}"/>
          </ac:spMkLst>
        </pc:spChg>
        <pc:spChg chg="mod">
          <ac:chgData name="Klaus Peters" userId="e383a6e70c26a202" providerId="LiveId" clId="{F4B162EB-9900-8C47-B2C6-3DBC4DE02AAA}" dt="2019-02-19T09:54:20.307" v="561"/>
          <ac:spMkLst>
            <pc:docMk/>
            <pc:sldMk cId="69830170" sldId="511"/>
            <ac:spMk id="28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33:16.542" v="1091" actId="478"/>
          <ac:spMkLst>
            <pc:docMk/>
            <pc:sldMk cId="69830170" sldId="511"/>
            <ac:spMk id="29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3:17.920" v="1092"/>
          <ac:spMkLst>
            <pc:docMk/>
            <pc:sldMk cId="69830170" sldId="511"/>
            <ac:spMk id="30" creationId="{9874BF95-C94E-7D41-82E3-86FF2FE1B21F}"/>
          </ac:spMkLst>
        </pc:spChg>
      </pc:sldChg>
      <pc:sldChg chg="addSp delSp modSp add">
        <pc:chgData name="Klaus Peters" userId="e383a6e70c26a202" providerId="LiveId" clId="{F4B162EB-9900-8C47-B2C6-3DBC4DE02AAA}" dt="2019-02-19T10:33:38.949" v="1098"/>
        <pc:sldMkLst>
          <pc:docMk/>
          <pc:sldMk cId="497232533" sldId="536"/>
        </pc:sldMkLst>
        <pc:spChg chg="del">
          <ac:chgData name="Klaus Peters" userId="e383a6e70c26a202" providerId="LiveId" clId="{F4B162EB-9900-8C47-B2C6-3DBC4DE02AAA}" dt="2019-02-19T10:33:38.457" v="1097" actId="478"/>
          <ac:spMkLst>
            <pc:docMk/>
            <pc:sldMk cId="497232533" sldId="536"/>
            <ac:spMk id="4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54:20.307" v="561"/>
          <ac:spMkLst>
            <pc:docMk/>
            <pc:sldMk cId="497232533" sldId="536"/>
            <ac:spMk id="5" creationId="{00000000-0000-0000-0000-000000000000}"/>
          </ac:spMkLst>
        </pc:spChg>
        <pc:spChg chg="mod">
          <ac:chgData name="Klaus Peters" userId="e383a6e70c26a202" providerId="LiveId" clId="{F4B162EB-9900-8C47-B2C6-3DBC4DE02AAA}" dt="2019-02-19T10:15:41.853" v="885" actId="114"/>
          <ac:spMkLst>
            <pc:docMk/>
            <pc:sldMk cId="497232533" sldId="536"/>
            <ac:spMk id="12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3:38.949" v="1098"/>
          <ac:spMkLst>
            <pc:docMk/>
            <pc:sldMk cId="497232533" sldId="536"/>
            <ac:spMk id="18" creationId="{74DD44F2-B604-D046-A017-37FCA29969D5}"/>
          </ac:spMkLst>
        </pc:spChg>
        <pc:spChg chg="add">
          <ac:chgData name="Klaus Peters" userId="e383a6e70c26a202" providerId="LiveId" clId="{F4B162EB-9900-8C47-B2C6-3DBC4DE02AAA}" dt="2019-02-19T10:33:38.949" v="1098"/>
          <ac:spMkLst>
            <pc:docMk/>
            <pc:sldMk cId="497232533" sldId="536"/>
            <ac:spMk id="19" creationId="{A7590EA1-0C5F-EE45-93C8-9CD7558F6111}"/>
          </ac:spMkLst>
        </pc:spChg>
        <pc:picChg chg="del">
          <ac:chgData name="Klaus Peters" userId="e383a6e70c26a202" providerId="LiveId" clId="{F4B162EB-9900-8C47-B2C6-3DBC4DE02AAA}" dt="2019-02-19T10:06:39.320" v="690" actId="478"/>
          <ac:picMkLst>
            <pc:docMk/>
            <pc:sldMk cId="497232533" sldId="536"/>
            <ac:picMk id="9" creationId="{00000000-0000-0000-0000-000000000000}"/>
          </ac:picMkLst>
        </pc:picChg>
        <pc:picChg chg="del">
          <ac:chgData name="Klaus Peters" userId="e383a6e70c26a202" providerId="LiveId" clId="{F4B162EB-9900-8C47-B2C6-3DBC4DE02AAA}" dt="2019-02-19T10:06:40.547" v="692" actId="478"/>
          <ac:picMkLst>
            <pc:docMk/>
            <pc:sldMk cId="497232533" sldId="536"/>
            <ac:picMk id="10" creationId="{00000000-0000-0000-0000-000000000000}"/>
          </ac:picMkLst>
        </pc:picChg>
        <pc:picChg chg="del">
          <ac:chgData name="Klaus Peters" userId="e383a6e70c26a202" providerId="LiveId" clId="{F4B162EB-9900-8C47-B2C6-3DBC4DE02AAA}" dt="2019-02-19T10:06:40.175" v="691" actId="478"/>
          <ac:picMkLst>
            <pc:docMk/>
            <pc:sldMk cId="497232533" sldId="536"/>
            <ac:picMk id="11" creationId="{00000000-0000-0000-0000-000000000000}"/>
          </ac:picMkLst>
        </pc:picChg>
        <pc:picChg chg="add del mod">
          <ac:chgData name="Klaus Peters" userId="e383a6e70c26a202" providerId="LiveId" clId="{F4B162EB-9900-8C47-B2C6-3DBC4DE02AAA}" dt="2019-02-19T10:06:18.453" v="689"/>
          <ac:picMkLst>
            <pc:docMk/>
            <pc:sldMk cId="497232533" sldId="536"/>
            <ac:picMk id="14" creationId="{CA2809B9-B867-AF4A-85D9-1BE2A017D919}"/>
          </ac:picMkLst>
        </pc:picChg>
        <pc:picChg chg="add mod">
          <ac:chgData name="Klaus Peters" userId="e383a6e70c26a202" providerId="LiveId" clId="{F4B162EB-9900-8C47-B2C6-3DBC4DE02AAA}" dt="2019-02-19T10:16:08.105" v="888" actId="1076"/>
          <ac:picMkLst>
            <pc:docMk/>
            <pc:sldMk cId="497232533" sldId="536"/>
            <ac:picMk id="15" creationId="{0948B957-683D-8E45-8212-6CDCD14302C3}"/>
          </ac:picMkLst>
        </pc:picChg>
        <pc:picChg chg="add mod modCrop">
          <ac:chgData name="Klaus Peters" userId="e383a6e70c26a202" providerId="LiveId" clId="{F4B162EB-9900-8C47-B2C6-3DBC4DE02AAA}" dt="2019-02-19T10:19:09.220" v="928" actId="1076"/>
          <ac:picMkLst>
            <pc:docMk/>
            <pc:sldMk cId="497232533" sldId="536"/>
            <ac:picMk id="16" creationId="{5CDF71AC-7323-474A-9016-196FDA5EBD8F}"/>
          </ac:picMkLst>
        </pc:picChg>
        <pc:picChg chg="add mod">
          <ac:chgData name="Klaus Peters" userId="e383a6e70c26a202" providerId="LiveId" clId="{F4B162EB-9900-8C47-B2C6-3DBC4DE02AAA}" dt="2019-02-19T10:19:53.994" v="939" actId="14861"/>
          <ac:picMkLst>
            <pc:docMk/>
            <pc:sldMk cId="497232533" sldId="536"/>
            <ac:picMk id="17" creationId="{64125CCB-7375-4C44-9ED4-C7655E525439}"/>
          </ac:picMkLst>
        </pc:picChg>
      </pc:sldChg>
      <pc:sldChg chg="addSp delSp modSp add">
        <pc:chgData name="Klaus Peters" userId="e383a6e70c26a202" providerId="LiveId" clId="{F4B162EB-9900-8C47-B2C6-3DBC4DE02AAA}" dt="2019-02-19T10:33:25.176" v="1094"/>
        <pc:sldMkLst>
          <pc:docMk/>
          <pc:sldMk cId="771926830" sldId="538"/>
        </pc:sldMkLst>
        <pc:spChg chg="mod">
          <ac:chgData name="Klaus Peters" userId="e383a6e70c26a202" providerId="LiveId" clId="{F4B162EB-9900-8C47-B2C6-3DBC4DE02AAA}" dt="2019-02-19T09:54:20.307" v="561"/>
          <ac:spMkLst>
            <pc:docMk/>
            <pc:sldMk cId="771926830" sldId="538"/>
            <ac:spMk id="4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33:24.665" v="1093" actId="478"/>
          <ac:spMkLst>
            <pc:docMk/>
            <pc:sldMk cId="771926830" sldId="538"/>
            <ac:spMk id="5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54:55.891" v="565" actId="1036"/>
          <ac:spMkLst>
            <pc:docMk/>
            <pc:sldMk cId="771926830" sldId="538"/>
            <ac:spMk id="15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3:25.176" v="1094"/>
          <ac:spMkLst>
            <pc:docMk/>
            <pc:sldMk cId="771926830" sldId="538"/>
            <ac:spMk id="24" creationId="{74DF4B47-869C-1048-8EAF-3A06D172ACF6}"/>
          </ac:spMkLst>
        </pc:spChg>
        <pc:spChg chg="add">
          <ac:chgData name="Klaus Peters" userId="e383a6e70c26a202" providerId="LiveId" clId="{F4B162EB-9900-8C47-B2C6-3DBC4DE02AAA}" dt="2019-02-19T10:33:25.176" v="1094"/>
          <ac:spMkLst>
            <pc:docMk/>
            <pc:sldMk cId="771926830" sldId="538"/>
            <ac:spMk id="25" creationId="{5CCF5A7B-DF5F-E343-9F3E-CAB67B51DFF2}"/>
          </ac:spMkLst>
        </pc:spChg>
      </pc:sldChg>
      <pc:sldChg chg="addSp delSp modSp add">
        <pc:chgData name="Klaus Peters" userId="e383a6e70c26a202" providerId="LiveId" clId="{F4B162EB-9900-8C47-B2C6-3DBC4DE02AAA}" dt="2019-02-19T10:32:22.278" v="1076"/>
        <pc:sldMkLst>
          <pc:docMk/>
          <pc:sldMk cId="1294041041" sldId="548"/>
        </pc:sldMkLst>
        <pc:spChg chg="del">
          <ac:chgData name="Klaus Peters" userId="e383a6e70c26a202" providerId="LiveId" clId="{F4B162EB-9900-8C47-B2C6-3DBC4DE02AAA}" dt="2019-02-19T10:32:21.789" v="1075" actId="478"/>
          <ac:spMkLst>
            <pc:docMk/>
            <pc:sldMk cId="1294041041" sldId="548"/>
            <ac:spMk id="4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44:27.895" v="533"/>
          <ac:spMkLst>
            <pc:docMk/>
            <pc:sldMk cId="1294041041" sldId="548"/>
            <ac:spMk id="5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2:22.278" v="1076"/>
          <ac:spMkLst>
            <pc:docMk/>
            <pc:sldMk cId="1294041041" sldId="548"/>
            <ac:spMk id="6" creationId="{A9418C3A-5F7A-974C-ABBE-3AF8B290CA7E}"/>
          </ac:spMkLst>
        </pc:spChg>
        <pc:spChg chg="add">
          <ac:chgData name="Klaus Peters" userId="e383a6e70c26a202" providerId="LiveId" clId="{F4B162EB-9900-8C47-B2C6-3DBC4DE02AAA}" dt="2019-02-19T10:32:22.278" v="1076"/>
          <ac:spMkLst>
            <pc:docMk/>
            <pc:sldMk cId="1294041041" sldId="548"/>
            <ac:spMk id="7" creationId="{7F8744EF-E2F3-E648-8E49-B094731FCF1A}"/>
          </ac:spMkLst>
        </pc:spChg>
        <pc:spChg chg="mod">
          <ac:chgData name="Klaus Peters" userId="e383a6e70c26a202" providerId="LiveId" clId="{F4B162EB-9900-8C47-B2C6-3DBC4DE02AAA}" dt="2019-02-19T09:51:55.211" v="560" actId="1076"/>
          <ac:spMkLst>
            <pc:docMk/>
            <pc:sldMk cId="1294041041" sldId="548"/>
            <ac:spMk id="7171" creationId="{00000000-0000-0000-0000-000000000000}"/>
          </ac:spMkLst>
        </pc:spChg>
      </pc:sldChg>
      <pc:sldChg chg="addSp delSp modSp add">
        <pc:chgData name="Klaus Peters" userId="e383a6e70c26a202" providerId="LiveId" clId="{F4B162EB-9900-8C47-B2C6-3DBC4DE02AAA}" dt="2019-02-19T10:32:26.496" v="1078"/>
        <pc:sldMkLst>
          <pc:docMk/>
          <pc:sldMk cId="2457140782" sldId="551"/>
        </pc:sldMkLst>
        <pc:spChg chg="del">
          <ac:chgData name="Klaus Peters" userId="e383a6e70c26a202" providerId="LiveId" clId="{F4B162EB-9900-8C47-B2C6-3DBC4DE02AAA}" dt="2019-02-19T10:32:26.052" v="1077" actId="478"/>
          <ac:spMkLst>
            <pc:docMk/>
            <pc:sldMk cId="2457140782" sldId="551"/>
            <ac:spMk id="3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44:39.422" v="534"/>
          <ac:spMkLst>
            <pc:docMk/>
            <pc:sldMk cId="2457140782" sldId="551"/>
            <ac:spMk id="4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51:12.615" v="552" actId="20577"/>
          <ac:spMkLst>
            <pc:docMk/>
            <pc:sldMk cId="2457140782" sldId="551"/>
            <ac:spMk id="5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45:24.816" v="546" actId="1035"/>
          <ac:spMkLst>
            <pc:docMk/>
            <pc:sldMk cId="2457140782" sldId="551"/>
            <ac:spMk id="6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45:24.816" v="546" actId="1035"/>
          <ac:spMkLst>
            <pc:docMk/>
            <pc:sldMk cId="2457140782" sldId="551"/>
            <ac:spMk id="7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2:26.496" v="1078"/>
          <ac:spMkLst>
            <pc:docMk/>
            <pc:sldMk cId="2457140782" sldId="551"/>
            <ac:spMk id="8" creationId="{1990A75D-EBF8-5E4C-9798-E6BA0C006040}"/>
          </ac:spMkLst>
        </pc:spChg>
        <pc:spChg chg="add">
          <ac:chgData name="Klaus Peters" userId="e383a6e70c26a202" providerId="LiveId" clId="{F4B162EB-9900-8C47-B2C6-3DBC4DE02AAA}" dt="2019-02-19T10:32:26.496" v="1078"/>
          <ac:spMkLst>
            <pc:docMk/>
            <pc:sldMk cId="2457140782" sldId="551"/>
            <ac:spMk id="9" creationId="{941B94ED-C251-154B-A92B-1B68C8D797B5}"/>
          </ac:spMkLst>
        </pc:spChg>
      </pc:sldChg>
      <pc:sldChg chg="addSp delSp modSp add">
        <pc:chgData name="Klaus Peters" userId="e383a6e70c26a202" providerId="LiveId" clId="{F4B162EB-9900-8C47-B2C6-3DBC4DE02AAA}" dt="2019-02-19T10:32:32.297" v="1080"/>
        <pc:sldMkLst>
          <pc:docMk/>
          <pc:sldMk cId="1367414764" sldId="552"/>
        </pc:sldMkLst>
        <pc:spChg chg="del">
          <ac:chgData name="Klaus Peters" userId="e383a6e70c26a202" providerId="LiveId" clId="{F4B162EB-9900-8C47-B2C6-3DBC4DE02AAA}" dt="2019-02-19T10:32:31.846" v="1079" actId="478"/>
          <ac:spMkLst>
            <pc:docMk/>
            <pc:sldMk cId="1367414764" sldId="552"/>
            <ac:spMk id="3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44:39.422" v="534"/>
          <ac:spMkLst>
            <pc:docMk/>
            <pc:sldMk cId="1367414764" sldId="552"/>
            <ac:spMk id="4" creationId="{00000000-0000-0000-0000-000000000000}"/>
          </ac:spMkLst>
        </pc:spChg>
        <pc:spChg chg="mod">
          <ac:chgData name="Klaus Peters" userId="e383a6e70c26a202" providerId="LiveId" clId="{F4B162EB-9900-8C47-B2C6-3DBC4DE02AAA}" dt="2019-02-19T09:45:42.209" v="551" actId="14100"/>
          <ac:spMkLst>
            <pc:docMk/>
            <pc:sldMk cId="1367414764" sldId="552"/>
            <ac:spMk id="5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2:32.297" v="1080"/>
          <ac:spMkLst>
            <pc:docMk/>
            <pc:sldMk cId="1367414764" sldId="552"/>
            <ac:spMk id="6" creationId="{DA6E50F7-9E50-BD4E-B570-1A2F6AA22688}"/>
          </ac:spMkLst>
        </pc:spChg>
        <pc:spChg chg="add">
          <ac:chgData name="Klaus Peters" userId="e383a6e70c26a202" providerId="LiveId" clId="{F4B162EB-9900-8C47-B2C6-3DBC4DE02AAA}" dt="2019-02-19T10:32:32.297" v="1080"/>
          <ac:spMkLst>
            <pc:docMk/>
            <pc:sldMk cId="1367414764" sldId="552"/>
            <ac:spMk id="7" creationId="{E3F456DA-8B18-7A4E-9D2A-4E3DCC6088C1}"/>
          </ac:spMkLst>
        </pc:spChg>
      </pc:sldChg>
      <pc:sldChg chg="addSp modSp add">
        <pc:chgData name="Klaus Peters" userId="e383a6e70c26a202" providerId="LiveId" clId="{F4B162EB-9900-8C47-B2C6-3DBC4DE02AAA}" dt="2019-02-19T10:31:38.834" v="1064"/>
        <pc:sldMkLst>
          <pc:docMk/>
          <pc:sldMk cId="1120181407" sldId="556"/>
        </pc:sldMkLst>
        <pc:spChg chg="add mod">
          <ac:chgData name="Klaus Peters" userId="e383a6e70c26a202" providerId="LiveId" clId="{F4B162EB-9900-8C47-B2C6-3DBC4DE02AAA}" dt="2019-02-19T10:31:38.834" v="1064"/>
          <ac:spMkLst>
            <pc:docMk/>
            <pc:sldMk cId="1120181407" sldId="556"/>
            <ac:spMk id="2" creationId="{3A8209F0-11AB-A847-9CF2-135229E2569E}"/>
          </ac:spMkLst>
        </pc:spChg>
      </pc:sldChg>
      <pc:sldChg chg="addSp modSp add">
        <pc:chgData name="Klaus Peters" userId="e383a6e70c26a202" providerId="LiveId" clId="{F4B162EB-9900-8C47-B2C6-3DBC4DE02AAA}" dt="2019-02-19T10:04:35.923" v="685" actId="1076"/>
        <pc:sldMkLst>
          <pc:docMk/>
          <pc:sldMk cId="882798256" sldId="557"/>
        </pc:sldMkLst>
        <pc:spChg chg="mod">
          <ac:chgData name="Klaus Peters" userId="e383a6e70c26a202" providerId="LiveId" clId="{F4B162EB-9900-8C47-B2C6-3DBC4DE02AAA}" dt="2019-02-19T10:04:09.327" v="677" actId="20577"/>
          <ac:spMkLst>
            <pc:docMk/>
            <pc:sldMk cId="882798256" sldId="557"/>
            <ac:spMk id="2" creationId="{99A983E5-D7C5-EB47-AFAF-1B474E9D9747}"/>
          </ac:spMkLst>
        </pc:spChg>
        <pc:spChg chg="add mod">
          <ac:chgData name="Klaus Peters" userId="e383a6e70c26a202" providerId="LiveId" clId="{F4B162EB-9900-8C47-B2C6-3DBC4DE02AAA}" dt="2019-02-19T10:04:35.923" v="685" actId="1076"/>
          <ac:spMkLst>
            <pc:docMk/>
            <pc:sldMk cId="882798256" sldId="557"/>
            <ac:spMk id="5" creationId="{81D5FC56-FA93-D743-AC95-0EE9C2C58A05}"/>
          </ac:spMkLst>
        </pc:spChg>
      </pc:sldChg>
      <pc:sldChg chg="addSp delSp modSp add ord">
        <pc:chgData name="Klaus Peters" userId="e383a6e70c26a202" providerId="LiveId" clId="{F4B162EB-9900-8C47-B2C6-3DBC4DE02AAA}" dt="2019-02-19T10:32:48.644" v="1084"/>
        <pc:sldMkLst>
          <pc:docMk/>
          <pc:sldMk cId="1934521001" sldId="855"/>
        </pc:sldMkLst>
        <pc:spChg chg="add mod">
          <ac:chgData name="Klaus Peters" userId="e383a6e70c26a202" providerId="LiveId" clId="{F4B162EB-9900-8C47-B2C6-3DBC4DE02AAA}" dt="2019-02-19T10:12:03.612" v="780" actId="404"/>
          <ac:spMkLst>
            <pc:docMk/>
            <pc:sldMk cId="1934521001" sldId="855"/>
            <ac:spMk id="2" creationId="{73F631F4-2709-434F-8E2D-E1C66FDC2976}"/>
          </ac:spMkLst>
        </pc:spChg>
        <pc:spChg chg="mod">
          <ac:chgData name="Klaus Peters" userId="e383a6e70c26a202" providerId="LiveId" clId="{F4B162EB-9900-8C47-B2C6-3DBC4DE02AAA}" dt="2019-02-19T10:10:16.235" v="722" actId="1076"/>
          <ac:spMkLst>
            <pc:docMk/>
            <pc:sldMk cId="1934521001" sldId="855"/>
            <ac:spMk id="5" creationId="{00000000-0000-0000-0000-000000000000}"/>
          </ac:spMkLst>
        </pc:spChg>
        <pc:spChg chg="add del mod">
          <ac:chgData name="Klaus Peters" userId="e383a6e70c26a202" providerId="LiveId" clId="{F4B162EB-9900-8C47-B2C6-3DBC4DE02AAA}" dt="2019-02-19T10:10:48.100" v="730" actId="478"/>
          <ac:spMkLst>
            <pc:docMk/>
            <pc:sldMk cId="1934521001" sldId="855"/>
            <ac:spMk id="6" creationId="{364E9E41-5277-7C45-8ECC-7D6DDC619830}"/>
          </ac:spMkLst>
        </pc:spChg>
        <pc:spChg chg="del mod">
          <ac:chgData name="Klaus Peters" userId="e383a6e70c26a202" providerId="LiveId" clId="{F4B162EB-9900-8C47-B2C6-3DBC4DE02AAA}" dt="2019-02-19T10:09:25.999" v="705" actId="478"/>
          <ac:spMkLst>
            <pc:docMk/>
            <pc:sldMk cId="1934521001" sldId="855"/>
            <ac:spMk id="7" creationId="{00000000-0000-0000-0000-000000000000}"/>
          </ac:spMkLst>
        </pc:spChg>
        <pc:spChg chg="add del mod">
          <ac:chgData name="Klaus Peters" userId="e383a6e70c26a202" providerId="LiveId" clId="{F4B162EB-9900-8C47-B2C6-3DBC4DE02AAA}" dt="2019-02-19T10:32:48.159" v="1083" actId="478"/>
          <ac:spMkLst>
            <pc:docMk/>
            <pc:sldMk cId="1934521001" sldId="855"/>
            <ac:spMk id="8" creationId="{A5BD2984-646D-3D4F-A85F-E907A437BD40}"/>
          </ac:spMkLst>
        </pc:spChg>
        <pc:spChg chg="del">
          <ac:chgData name="Klaus Peters" userId="e383a6e70c26a202" providerId="LiveId" clId="{F4B162EB-9900-8C47-B2C6-3DBC4DE02AAA}" dt="2019-02-19T10:09:16.504" v="703" actId="478"/>
          <ac:spMkLst>
            <pc:docMk/>
            <pc:sldMk cId="1934521001" sldId="855"/>
            <ac:spMk id="12" creationId="{00000000-0000-0000-0000-000000000000}"/>
          </ac:spMkLst>
        </pc:spChg>
        <pc:spChg chg="del mod">
          <ac:chgData name="Klaus Peters" userId="e383a6e70c26a202" providerId="LiveId" clId="{F4B162EB-9900-8C47-B2C6-3DBC4DE02AAA}" dt="2019-02-19T10:32:48.159" v="1083" actId="478"/>
          <ac:spMkLst>
            <pc:docMk/>
            <pc:sldMk cId="1934521001" sldId="855"/>
            <ac:spMk id="16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2:48.644" v="1084"/>
          <ac:spMkLst>
            <pc:docMk/>
            <pc:sldMk cId="1934521001" sldId="855"/>
            <ac:spMk id="17" creationId="{57524784-C2C5-EE4F-BD54-9B3172E58E23}"/>
          </ac:spMkLst>
        </pc:spChg>
        <pc:spChg chg="add">
          <ac:chgData name="Klaus Peters" userId="e383a6e70c26a202" providerId="LiveId" clId="{F4B162EB-9900-8C47-B2C6-3DBC4DE02AAA}" dt="2019-02-19T10:32:48.644" v="1084"/>
          <ac:spMkLst>
            <pc:docMk/>
            <pc:sldMk cId="1934521001" sldId="855"/>
            <ac:spMk id="18" creationId="{B35391CF-A7F5-E744-9B80-A32943B0EC29}"/>
          </ac:spMkLst>
        </pc:spChg>
        <pc:spChg chg="del">
          <ac:chgData name="Klaus Peters" userId="e383a6e70c26a202" providerId="LiveId" clId="{F4B162EB-9900-8C47-B2C6-3DBC4DE02AAA}" dt="2019-02-19T10:09:16.504" v="703" actId="478"/>
          <ac:spMkLst>
            <pc:docMk/>
            <pc:sldMk cId="1934521001" sldId="855"/>
            <ac:spMk id="20" creationId="{00000000-0000-0000-0000-000000000000}"/>
          </ac:spMkLst>
        </pc:spChg>
        <pc:spChg chg="mod">
          <ac:chgData name="Klaus Peters" userId="e383a6e70c26a202" providerId="LiveId" clId="{F4B162EB-9900-8C47-B2C6-3DBC4DE02AAA}" dt="2019-02-19T10:10:14.286" v="721" actId="1076"/>
          <ac:spMkLst>
            <pc:docMk/>
            <pc:sldMk cId="1934521001" sldId="855"/>
            <ac:spMk id="23" creationId="{00000000-0000-0000-0000-000000000000}"/>
          </ac:spMkLst>
        </pc:spChg>
        <pc:spChg chg="mod">
          <ac:chgData name="Klaus Peters" userId="e383a6e70c26a202" providerId="LiveId" clId="{F4B162EB-9900-8C47-B2C6-3DBC4DE02AAA}" dt="2019-02-19T10:10:07.433" v="719" actId="14100"/>
          <ac:spMkLst>
            <pc:docMk/>
            <pc:sldMk cId="1934521001" sldId="855"/>
            <ac:spMk id="29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09:16.504" v="703" actId="478"/>
          <ac:spMkLst>
            <pc:docMk/>
            <pc:sldMk cId="1934521001" sldId="855"/>
            <ac:spMk id="30" creationId="{00000000-0000-0000-0000-000000000000}"/>
          </ac:spMkLst>
        </pc:spChg>
        <pc:picChg chg="mod">
          <ac:chgData name="Klaus Peters" userId="e383a6e70c26a202" providerId="LiveId" clId="{F4B162EB-9900-8C47-B2C6-3DBC4DE02AAA}" dt="2019-02-19T10:12:30.002" v="793" actId="1036"/>
          <ac:picMkLst>
            <pc:docMk/>
            <pc:sldMk cId="1934521001" sldId="855"/>
            <ac:picMk id="3" creationId="{00000000-0000-0000-0000-000000000000}"/>
          </ac:picMkLst>
        </pc:picChg>
        <pc:picChg chg="mod">
          <ac:chgData name="Klaus Peters" userId="e383a6e70c26a202" providerId="LiveId" clId="{F4B162EB-9900-8C47-B2C6-3DBC4DE02AAA}" dt="2019-02-19T10:09:44.834" v="711" actId="1076"/>
          <ac:picMkLst>
            <pc:docMk/>
            <pc:sldMk cId="1934521001" sldId="855"/>
            <ac:picMk id="4" creationId="{00000000-0000-0000-0000-000000000000}"/>
          </ac:picMkLst>
        </pc:picChg>
        <pc:picChg chg="mod">
          <ac:chgData name="Klaus Peters" userId="e383a6e70c26a202" providerId="LiveId" clId="{F4B162EB-9900-8C47-B2C6-3DBC4DE02AAA}" dt="2019-02-19T10:09:46.472" v="712" actId="1076"/>
          <ac:picMkLst>
            <pc:docMk/>
            <pc:sldMk cId="1934521001" sldId="855"/>
            <ac:picMk id="21" creationId="{00000000-0000-0000-0000-000000000000}"/>
          </ac:picMkLst>
        </pc:picChg>
      </pc:sldChg>
      <pc:sldChg chg="addSp delSp modSp add ord">
        <pc:chgData name="Klaus Peters" userId="e383a6e70c26a202" providerId="LiveId" clId="{F4B162EB-9900-8C47-B2C6-3DBC4DE02AAA}" dt="2019-02-19T10:32:58.962" v="1088"/>
        <pc:sldMkLst>
          <pc:docMk/>
          <pc:sldMk cId="1434996230" sldId="863"/>
        </pc:sldMkLst>
        <pc:spChg chg="mod">
          <ac:chgData name="Klaus Peters" userId="e383a6e70c26a202" providerId="LiveId" clId="{F4B162EB-9900-8C47-B2C6-3DBC4DE02AAA}" dt="2019-02-19T10:11:31.593" v="738" actId="1076"/>
          <ac:spMkLst>
            <pc:docMk/>
            <pc:sldMk cId="1434996230" sldId="863"/>
            <ac:spMk id="2" creationId="{00000000-0000-0000-0000-000000000000}"/>
          </ac:spMkLst>
        </pc:spChg>
        <pc:spChg chg="add mod">
          <ac:chgData name="Klaus Peters" userId="e383a6e70c26a202" providerId="LiveId" clId="{F4B162EB-9900-8C47-B2C6-3DBC4DE02AAA}" dt="2019-02-19T10:12:08.762" v="781" actId="404"/>
          <ac:spMkLst>
            <pc:docMk/>
            <pc:sldMk cId="1434996230" sldId="863"/>
            <ac:spMk id="3" creationId="{C3C774D2-FDD3-2C4E-AD36-A23CAD1807F4}"/>
          </ac:spMkLst>
        </pc:spChg>
        <pc:spChg chg="add del mod">
          <ac:chgData name="Klaus Peters" userId="e383a6e70c26a202" providerId="LiveId" clId="{F4B162EB-9900-8C47-B2C6-3DBC4DE02AAA}" dt="2019-02-19T10:10:44.534" v="729" actId="478"/>
          <ac:spMkLst>
            <pc:docMk/>
            <pc:sldMk cId="1434996230" sldId="863"/>
            <ac:spMk id="4" creationId="{F266E009-7DA4-6049-B32F-E024B396057C}"/>
          </ac:spMkLst>
        </pc:spChg>
        <pc:spChg chg="add del mod">
          <ac:chgData name="Klaus Peters" userId="e383a6e70c26a202" providerId="LiveId" clId="{F4B162EB-9900-8C47-B2C6-3DBC4DE02AAA}" dt="2019-02-19T10:32:58.093" v="1087" actId="478"/>
          <ac:spMkLst>
            <pc:docMk/>
            <pc:sldMk cId="1434996230" sldId="863"/>
            <ac:spMk id="5" creationId="{152CF561-CDBA-8845-993A-ECD631BB07B8}"/>
          </ac:spMkLst>
        </pc:spChg>
        <pc:spChg chg="del mod">
          <ac:chgData name="Klaus Peters" userId="e383a6e70c26a202" providerId="LiveId" clId="{F4B162EB-9900-8C47-B2C6-3DBC4DE02AAA}" dt="2019-02-19T10:10:27.400" v="724" actId="478"/>
          <ac:spMkLst>
            <pc:docMk/>
            <pc:sldMk cId="1434996230" sldId="863"/>
            <ac:spMk id="7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10:37.627" v="728" actId="478"/>
          <ac:spMkLst>
            <pc:docMk/>
            <pc:sldMk cId="1434996230" sldId="863"/>
            <ac:spMk id="9" creationId="{00000000-0000-0000-0000-000000000000}"/>
          </ac:spMkLst>
        </pc:spChg>
        <pc:spChg chg="del mod">
          <ac:chgData name="Klaus Peters" userId="e383a6e70c26a202" providerId="LiveId" clId="{F4B162EB-9900-8C47-B2C6-3DBC4DE02AAA}" dt="2019-02-19T10:11:24.539" v="735" actId="478"/>
          <ac:spMkLst>
            <pc:docMk/>
            <pc:sldMk cId="1434996230" sldId="863"/>
            <ac:spMk id="10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10:37.627" v="728" actId="478"/>
          <ac:spMkLst>
            <pc:docMk/>
            <pc:sldMk cId="1434996230" sldId="863"/>
            <ac:spMk id="14" creationId="{00000000-0000-0000-0000-000000000000}"/>
          </ac:spMkLst>
        </pc:spChg>
        <pc:spChg chg="del mod">
          <ac:chgData name="Klaus Peters" userId="e383a6e70c26a202" providerId="LiveId" clId="{F4B162EB-9900-8C47-B2C6-3DBC4DE02AAA}" dt="2019-02-19T10:32:58.093" v="1087" actId="478"/>
          <ac:spMkLst>
            <pc:docMk/>
            <pc:sldMk cId="1434996230" sldId="863"/>
            <ac:spMk id="16" creationId="{00000000-0000-0000-0000-000000000000}"/>
          </ac:spMkLst>
        </pc:spChg>
        <pc:spChg chg="del">
          <ac:chgData name="Klaus Peters" userId="e383a6e70c26a202" providerId="LiveId" clId="{F4B162EB-9900-8C47-B2C6-3DBC4DE02AAA}" dt="2019-02-19T10:10:37.627" v="728" actId="478"/>
          <ac:spMkLst>
            <pc:docMk/>
            <pc:sldMk cId="1434996230" sldId="863"/>
            <ac:spMk id="23" creationId="{00000000-0000-0000-0000-000000000000}"/>
          </ac:spMkLst>
        </pc:spChg>
        <pc:spChg chg="add del">
          <ac:chgData name="Klaus Peters" userId="e383a6e70c26a202" providerId="LiveId" clId="{F4B162EB-9900-8C47-B2C6-3DBC4DE02AAA}" dt="2019-02-19T10:32:54.675" v="1086"/>
          <ac:spMkLst>
            <pc:docMk/>
            <pc:sldMk cId="1434996230" sldId="863"/>
            <ac:spMk id="28" creationId="{748FC93B-AA55-8A44-A1E1-61CA5320F830}"/>
          </ac:spMkLst>
        </pc:spChg>
        <pc:spChg chg="add del">
          <ac:chgData name="Klaus Peters" userId="e383a6e70c26a202" providerId="LiveId" clId="{F4B162EB-9900-8C47-B2C6-3DBC4DE02AAA}" dt="2019-02-19T10:32:54.675" v="1086"/>
          <ac:spMkLst>
            <pc:docMk/>
            <pc:sldMk cId="1434996230" sldId="863"/>
            <ac:spMk id="29" creationId="{0EDDF7B9-4AB8-3744-B0D1-2A7A71914F1A}"/>
          </ac:spMkLst>
        </pc:spChg>
        <pc:spChg chg="mod">
          <ac:chgData name="Klaus Peters" userId="e383a6e70c26a202" providerId="LiveId" clId="{F4B162EB-9900-8C47-B2C6-3DBC4DE02AAA}" dt="2019-02-19T10:12:19.484" v="785" actId="120"/>
          <ac:spMkLst>
            <pc:docMk/>
            <pc:sldMk cId="1434996230" sldId="863"/>
            <ac:spMk id="30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2:58.962" v="1088"/>
          <ac:spMkLst>
            <pc:docMk/>
            <pc:sldMk cId="1434996230" sldId="863"/>
            <ac:spMk id="31" creationId="{A966E9F7-D76D-F24D-99DC-98D17A065BAE}"/>
          </ac:spMkLst>
        </pc:spChg>
        <pc:spChg chg="add">
          <ac:chgData name="Klaus Peters" userId="e383a6e70c26a202" providerId="LiveId" clId="{F4B162EB-9900-8C47-B2C6-3DBC4DE02AAA}" dt="2019-02-19T10:32:58.962" v="1088"/>
          <ac:spMkLst>
            <pc:docMk/>
            <pc:sldMk cId="1434996230" sldId="863"/>
            <ac:spMk id="32" creationId="{06CE8786-54E9-0249-8496-CAFC533F422C}"/>
          </ac:spMkLst>
        </pc:spChg>
        <pc:grpChg chg="mod">
          <ac:chgData name="Klaus Peters" userId="e383a6e70c26a202" providerId="LiveId" clId="{F4B162EB-9900-8C47-B2C6-3DBC4DE02AAA}" dt="2019-02-19T10:12:14.954" v="783" actId="1076"/>
          <ac:grpSpMkLst>
            <pc:docMk/>
            <pc:sldMk cId="1434996230" sldId="863"/>
            <ac:grpSpMk id="24" creationId="{00000000-0000-0000-0000-000000000000}"/>
          </ac:grpSpMkLst>
        </pc:grpChg>
        <pc:picChg chg="mod">
          <ac:chgData name="Klaus Peters" userId="e383a6e70c26a202" providerId="LiveId" clId="{F4B162EB-9900-8C47-B2C6-3DBC4DE02AAA}" dt="2019-02-19T10:12:12.986" v="782" actId="1076"/>
          <ac:picMkLst>
            <pc:docMk/>
            <pc:sldMk cId="1434996230" sldId="863"/>
            <ac:picMk id="11" creationId="{00000000-0000-0000-0000-000000000000}"/>
          </ac:picMkLst>
        </pc:picChg>
        <pc:picChg chg="mod">
          <ac:chgData name="Klaus Peters" userId="e383a6e70c26a202" providerId="LiveId" clId="{F4B162EB-9900-8C47-B2C6-3DBC4DE02AAA}" dt="2019-02-19T10:11:27.684" v="736" actId="1076"/>
          <ac:picMkLst>
            <pc:docMk/>
            <pc:sldMk cId="1434996230" sldId="863"/>
            <ac:picMk id="20" creationId="{00000000-0000-0000-0000-000000000000}"/>
          </ac:picMkLst>
        </pc:picChg>
        <pc:picChg chg="del">
          <ac:chgData name="Klaus Peters" userId="e383a6e70c26a202" providerId="LiveId" clId="{F4B162EB-9900-8C47-B2C6-3DBC4DE02AAA}" dt="2019-02-19T10:11:24.539" v="735" actId="478"/>
          <ac:picMkLst>
            <pc:docMk/>
            <pc:sldMk cId="1434996230" sldId="863"/>
            <ac:picMk id="21" creationId="{00000000-0000-0000-0000-000000000000}"/>
          </ac:picMkLst>
        </pc:picChg>
        <pc:picChg chg="del mod">
          <ac:chgData name="Klaus Peters" userId="e383a6e70c26a202" providerId="LiveId" clId="{F4B162EB-9900-8C47-B2C6-3DBC4DE02AAA}" dt="2019-02-19T10:11:24.539" v="735" actId="478"/>
          <ac:picMkLst>
            <pc:docMk/>
            <pc:sldMk cId="1434996230" sldId="863"/>
            <ac:picMk id="22" creationId="{00000000-0000-0000-0000-000000000000}"/>
          </ac:picMkLst>
        </pc:picChg>
      </pc:sldChg>
      <pc:sldChg chg="addSp delSp modSp add">
        <pc:chgData name="Klaus Peters" userId="e383a6e70c26a202" providerId="LiveId" clId="{F4B162EB-9900-8C47-B2C6-3DBC4DE02AAA}" dt="2019-02-19T10:32:37.416" v="1082"/>
        <pc:sldMkLst>
          <pc:docMk/>
          <pc:sldMk cId="1169780739" sldId="952"/>
        </pc:sldMkLst>
        <pc:spChg chg="del mod">
          <ac:chgData name="Klaus Peters" userId="e383a6e70c26a202" providerId="LiveId" clId="{F4B162EB-9900-8C47-B2C6-3DBC4DE02AAA}" dt="2019-02-19T10:31:38.834" v="1064"/>
          <ac:spMkLst>
            <pc:docMk/>
            <pc:sldMk cId="1169780739" sldId="952"/>
            <ac:spMk id="3" creationId="{CA52DAA0-D6C1-1047-8659-1C41F0FA97D1}"/>
          </ac:spMkLst>
        </pc:spChg>
        <pc:spChg chg="del mod">
          <ac:chgData name="Klaus Peters" userId="e383a6e70c26a202" providerId="LiveId" clId="{F4B162EB-9900-8C47-B2C6-3DBC4DE02AAA}" dt="2019-02-19T10:32:36.943" v="1081" actId="478"/>
          <ac:spMkLst>
            <pc:docMk/>
            <pc:sldMk cId="1169780739" sldId="952"/>
            <ac:spMk id="5" creationId="{44F4DC90-6B44-E44F-9860-6CB203A89525}"/>
          </ac:spMkLst>
        </pc:spChg>
        <pc:spChg chg="mod">
          <ac:chgData name="Klaus Peters" userId="e383a6e70c26a202" providerId="LiveId" clId="{F4B162EB-9900-8C47-B2C6-3DBC4DE02AAA}" dt="2019-02-19T10:30:43.814" v="1062" actId="20577"/>
          <ac:spMkLst>
            <pc:docMk/>
            <pc:sldMk cId="1169780739" sldId="952"/>
            <ac:spMk id="8" creationId="{00000000-0000-0000-0000-000000000000}"/>
          </ac:spMkLst>
        </pc:spChg>
        <pc:spChg chg="add">
          <ac:chgData name="Klaus Peters" userId="e383a6e70c26a202" providerId="LiveId" clId="{F4B162EB-9900-8C47-B2C6-3DBC4DE02AAA}" dt="2019-02-19T10:32:37.416" v="1082"/>
          <ac:spMkLst>
            <pc:docMk/>
            <pc:sldMk cId="1169780739" sldId="952"/>
            <ac:spMk id="9" creationId="{D322943F-1C2F-694E-97C5-6F94CB8A62C7}"/>
          </ac:spMkLst>
        </pc:spChg>
        <pc:spChg chg="add">
          <ac:chgData name="Klaus Peters" userId="e383a6e70c26a202" providerId="LiveId" clId="{F4B162EB-9900-8C47-B2C6-3DBC4DE02AAA}" dt="2019-02-19T10:32:37.416" v="1082"/>
          <ac:spMkLst>
            <pc:docMk/>
            <pc:sldMk cId="1169780739" sldId="952"/>
            <ac:spMk id="10" creationId="{12578866-551F-AA4F-BB93-19B17B8FA833}"/>
          </ac:spMkLst>
        </pc:spChg>
        <pc:picChg chg="mod">
          <ac:chgData name="Klaus Peters" userId="e383a6e70c26a202" providerId="LiveId" clId="{F4B162EB-9900-8C47-B2C6-3DBC4DE02AAA}" dt="2019-02-19T10:31:04.504" v="1063" actId="1076"/>
          <ac:picMkLst>
            <pc:docMk/>
            <pc:sldMk cId="1169780739" sldId="952"/>
            <ac:picMk id="7" creationId="{00000000-0000-0000-0000-000000000000}"/>
          </ac:picMkLst>
        </pc:picChg>
      </pc:sldChg>
      <pc:sldMasterChg chg="modSldLayout">
        <pc:chgData name="Klaus Peters" userId="e383a6e70c26a202" providerId="LiveId" clId="{F4B162EB-9900-8C47-B2C6-3DBC4DE02AAA}" dt="2019-02-19T09:17:49.748" v="270" actId="478"/>
        <pc:sldMasterMkLst>
          <pc:docMk/>
          <pc:sldMasterMk cId="646160661" sldId="2147483660"/>
        </pc:sldMasterMkLst>
        <pc:sldLayoutChg chg="addSp delSp modSp">
          <pc:chgData name="Klaus Peters" userId="e383a6e70c26a202" providerId="LiveId" clId="{F4B162EB-9900-8C47-B2C6-3DBC4DE02AAA}" dt="2019-02-19T09:09:18.121" v="113"/>
          <pc:sldLayoutMkLst>
            <pc:docMk/>
            <pc:sldMasterMk cId="646160661" sldId="2147483660"/>
            <pc:sldLayoutMk cId="0" sldId="2147483661"/>
          </pc:sldLayoutMkLst>
          <pc:picChg chg="del">
            <ac:chgData name="Klaus Peters" userId="e383a6e70c26a202" providerId="LiveId" clId="{F4B162EB-9900-8C47-B2C6-3DBC4DE02AAA}" dt="2019-02-19T09:04:50.836" v="61" actId="478"/>
            <ac:picMkLst>
              <pc:docMk/>
              <pc:sldMasterMk cId="646160661" sldId="2147483660"/>
              <pc:sldLayoutMk cId="0" sldId="2147483661"/>
              <ac:picMk id="5" creationId="{00000000-0000-0000-0000-000000000000}"/>
            </ac:picMkLst>
          </pc:picChg>
          <pc:picChg chg="del">
            <ac:chgData name="Klaus Peters" userId="e383a6e70c26a202" providerId="LiveId" clId="{F4B162EB-9900-8C47-B2C6-3DBC4DE02AAA}" dt="2019-02-19T09:04:52.472" v="62" actId="478"/>
            <ac:picMkLst>
              <pc:docMk/>
              <pc:sldMasterMk cId="646160661" sldId="2147483660"/>
              <pc:sldLayoutMk cId="0" sldId="2147483661"/>
              <ac:picMk id="7" creationId="{00000000-0000-0000-0000-000000000000}"/>
            </ac:picMkLst>
          </pc:picChg>
          <pc:picChg chg="add del mod">
            <ac:chgData name="Klaus Peters" userId="e383a6e70c26a202" providerId="LiveId" clId="{F4B162EB-9900-8C47-B2C6-3DBC4DE02AAA}" dt="2019-02-19T09:09:18.121" v="113"/>
            <ac:picMkLst>
              <pc:docMk/>
              <pc:sldMasterMk cId="646160661" sldId="2147483660"/>
              <pc:sldLayoutMk cId="0" sldId="2147483661"/>
              <ac:picMk id="10" creationId="{A91B7377-CC31-B74B-8FBF-5AD6C41D1F67}"/>
            </ac:picMkLst>
          </pc:picChg>
        </pc:sldLayoutChg>
        <pc:sldLayoutChg chg="addSp delSp">
          <pc:chgData name="Klaus Peters" userId="e383a6e70c26a202" providerId="LiveId" clId="{F4B162EB-9900-8C47-B2C6-3DBC4DE02AAA}" dt="2019-02-19T09:07:11.598" v="90" actId="478"/>
          <pc:sldLayoutMkLst>
            <pc:docMk/>
            <pc:sldMasterMk cId="646160661" sldId="2147483660"/>
            <pc:sldLayoutMk cId="0" sldId="2147483662"/>
          </pc:sldLayoutMkLst>
          <pc:picChg chg="add del">
            <ac:chgData name="Klaus Peters" userId="e383a6e70c26a202" providerId="LiveId" clId="{F4B162EB-9900-8C47-B2C6-3DBC4DE02AAA}" dt="2019-02-19T09:07:11.598" v="90" actId="478"/>
            <ac:picMkLst>
              <pc:docMk/>
              <pc:sldMasterMk cId="646160661" sldId="2147483660"/>
              <pc:sldLayoutMk cId="0" sldId="2147483662"/>
              <ac:picMk id="8" creationId="{00000000-0000-0000-0000-000000000000}"/>
            </ac:picMkLst>
          </pc:picChg>
        </pc:sldLayoutChg>
        <pc:sldLayoutChg chg="delSp">
          <pc:chgData name="Klaus Peters" userId="e383a6e70c26a202" providerId="LiveId" clId="{F4B162EB-9900-8C47-B2C6-3DBC4DE02AAA}" dt="2019-02-19T09:17:42.807" v="269" actId="478"/>
          <pc:sldLayoutMkLst>
            <pc:docMk/>
            <pc:sldMasterMk cId="646160661" sldId="2147483660"/>
            <pc:sldLayoutMk cId="0" sldId="2147483689"/>
          </pc:sldLayoutMkLst>
          <pc:picChg chg="del">
            <ac:chgData name="Klaus Peters" userId="e383a6e70c26a202" providerId="LiveId" clId="{F4B162EB-9900-8C47-B2C6-3DBC4DE02AAA}" dt="2019-02-19T09:17:42.807" v="269" actId="478"/>
            <ac:picMkLst>
              <pc:docMk/>
              <pc:sldMasterMk cId="646160661" sldId="2147483660"/>
              <pc:sldLayoutMk cId="0" sldId="2147483689"/>
              <ac:picMk id="8" creationId="{00000000-0000-0000-0000-000000000000}"/>
            </ac:picMkLst>
          </pc:picChg>
        </pc:sldLayoutChg>
        <pc:sldLayoutChg chg="delSp">
          <pc:chgData name="Klaus Peters" userId="e383a6e70c26a202" providerId="LiveId" clId="{F4B162EB-9900-8C47-B2C6-3DBC4DE02AAA}" dt="2019-02-19T09:17:49.748" v="270" actId="478"/>
          <pc:sldLayoutMkLst>
            <pc:docMk/>
            <pc:sldMasterMk cId="646160661" sldId="2147483660"/>
            <pc:sldLayoutMk cId="0" sldId="2147483690"/>
          </pc:sldLayoutMkLst>
          <pc:picChg chg="del">
            <ac:chgData name="Klaus Peters" userId="e383a6e70c26a202" providerId="LiveId" clId="{F4B162EB-9900-8C47-B2C6-3DBC4DE02AAA}" dt="2019-02-19T09:17:49.748" v="270" actId="478"/>
            <ac:picMkLst>
              <pc:docMk/>
              <pc:sldMasterMk cId="646160661" sldId="2147483660"/>
              <pc:sldLayoutMk cId="0" sldId="2147483690"/>
              <ac:picMk id="8" creationId="{00000000-0000-0000-0000-000000000000}"/>
            </ac:picMkLst>
          </pc:picChg>
        </pc:sldLayoutChg>
        <pc:sldLayoutChg chg="delSp">
          <pc:chgData name="Klaus Peters" userId="e383a6e70c26a202" providerId="LiveId" clId="{F4B162EB-9900-8C47-B2C6-3DBC4DE02AAA}" dt="2019-02-19T09:14:51.180" v="253" actId="478"/>
          <pc:sldLayoutMkLst>
            <pc:docMk/>
            <pc:sldMasterMk cId="646160661" sldId="2147483660"/>
            <pc:sldLayoutMk cId="0" sldId="2147483691"/>
          </pc:sldLayoutMkLst>
          <pc:picChg chg="del">
            <ac:chgData name="Klaus Peters" userId="e383a6e70c26a202" providerId="LiveId" clId="{F4B162EB-9900-8C47-B2C6-3DBC4DE02AAA}" dt="2019-02-19T09:14:51.180" v="253" actId="478"/>
            <ac:picMkLst>
              <pc:docMk/>
              <pc:sldMasterMk cId="646160661" sldId="2147483660"/>
              <pc:sldLayoutMk cId="0" sldId="2147483691"/>
              <ac:picMk id="3" creationId="{00000000-0000-0000-0000-000000000000}"/>
            </ac:picMkLst>
          </pc:picChg>
        </pc:sldLayoutChg>
      </pc:sldMasterChg>
    </pc:docChg>
  </pc:docChgLst>
  <pc:docChgLst>
    <pc:chgData name="Klaus Peters" userId="e383a6e70c26a202" providerId="LiveId" clId="{FAD3408D-D3BA-0441-BEFA-387B766ECC3F}"/>
  </pc:docChgLst>
  <pc:docChgLst>
    <pc:chgData name="Klaus Peters" userId="e383a6e70c26a202" providerId="LiveId" clId="{03B19F34-24D1-4349-BACD-CE5A7FFAC984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82375-F30B-0143-B0B7-DA9F5E12989E}" type="datetimeFigureOut">
              <a:rPr lang="de-DE" smtClean="0"/>
              <a:t>03.05.19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C5DE3-783E-9B49-883A-F9BB31C9E85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51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C5DE3-783E-9B49-883A-F9BB31C9E85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650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1296" y="9721107"/>
            <a:ext cx="3076363" cy="51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901" tIns="47451" rIns="94901" bIns="47451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ADDBCC7-0269-4A9B-BB18-6546808601C1}" type="slidenum">
              <a:rPr lang="de-DE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 eaLnBrk="1" hangingPunct="1"/>
              <a:t>24</a:t>
            </a:fld>
            <a:endParaRPr lang="de-DE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6763"/>
            <a:ext cx="5116513" cy="383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2"/>
            <a:ext cx="5681084" cy="460735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91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8C910C-D2CB-4666-BDF2-E5D1651E50B9}" type="slidenum">
              <a:rPr lang="de-DE"/>
              <a:pPr/>
              <a:t>31</a:t>
            </a:fld>
            <a:endParaRPr lang="de-DE"/>
          </a:p>
        </p:txBody>
      </p:sp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9938"/>
            <a:ext cx="5114925" cy="3835400"/>
          </a:xfrm>
          <a:ln/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306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Message: whole OF India in constructing</a:t>
            </a:r>
            <a:r>
              <a:rPr lang="en-GB" baseline="0" dirty="0"/>
              <a:t> the FAIR Project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A737-AF8E-41B7-85CD-937E42515DE9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567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Message: whole OF India in constructing</a:t>
            </a:r>
            <a:r>
              <a:rPr lang="en-GB" baseline="0" dirty="0"/>
              <a:t> the FAIR Project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6A737-AF8E-41B7-85CD-937E42515DE9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219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biegen, zerren/strecken, aufheizen:</a:t>
            </a:r>
          </a:p>
          <a:p>
            <a:endParaRPr lang="de-DE" dirty="0"/>
          </a:p>
          <a:p>
            <a:r>
              <a:rPr lang="de-DE" dirty="0"/>
              <a:t>Was soll nun passieren, wir wollten ja die Struktur des Hauses untersuchen</a:t>
            </a:r>
          </a:p>
          <a:p>
            <a:r>
              <a:rPr lang="de-DE" dirty="0"/>
              <a:t>wenn man Werkstoff untersucht...biegen, </a:t>
            </a:r>
            <a:r>
              <a:rPr lang="de-DE" dirty="0" err="1"/>
              <a:t>zerrren</a:t>
            </a:r>
            <a:r>
              <a:rPr lang="de-DE" dirty="0"/>
              <a:t>/strecken, aufheizen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49330-316C-4141-83AF-7E16905B85D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638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7CA1A3-01E6-48EA-8C30-1973B6745BE6}" type="slidenum">
              <a:rPr lang="de-DE">
                <a:solidFill>
                  <a:srgbClr val="000000"/>
                </a:solidFill>
              </a:rPr>
              <a:pPr/>
              <a:t>4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Our ambition is the strong force</a:t>
            </a:r>
          </a:p>
          <a:p>
            <a:endParaRPr lang="en-GB"/>
          </a:p>
          <a:p>
            <a:r>
              <a:rPr lang="en-GB"/>
              <a:t>The strong force is responsible for forming subatomic particles </a:t>
            </a:r>
          </a:p>
          <a:p>
            <a:r>
              <a:rPr lang="en-GB"/>
              <a:t> like the pion and the proton</a:t>
            </a:r>
          </a:p>
          <a:p>
            <a:r>
              <a:rPr lang="en-GB"/>
              <a:t>and its residual effects account for the existence</a:t>
            </a:r>
          </a:p>
          <a:p>
            <a:r>
              <a:rPr lang="en-GB"/>
              <a:t> and most of the properties of nuclei</a:t>
            </a:r>
          </a:p>
          <a:p>
            <a:r>
              <a:rPr lang="en-GB"/>
              <a:t> ...ergo its is the basis of our existence</a:t>
            </a:r>
          </a:p>
          <a:p>
            <a:endParaRPr lang="en-GB"/>
          </a:p>
          <a:p>
            <a:r>
              <a:rPr lang="en-GB"/>
              <a:t>Although known since a long time and basically described by a field theory</a:t>
            </a:r>
          </a:p>
          <a:p>
            <a:r>
              <a:rPr lang="en-GB"/>
              <a:t>  called Quantum Chromo Dynamics – real life observables,</a:t>
            </a:r>
          </a:p>
          <a:p>
            <a:r>
              <a:rPr lang="en-GB"/>
              <a:t>  like masses, production and decay properties, abundances</a:t>
            </a:r>
          </a:p>
          <a:p>
            <a:r>
              <a:rPr lang="en-GB"/>
              <a:t>  are not directly accessible by ab-initio caclulations due to the </a:t>
            </a:r>
          </a:p>
          <a:p>
            <a:r>
              <a:rPr lang="en-GB"/>
              <a:t>  complexity of the strong force</a:t>
            </a:r>
          </a:p>
          <a:p>
            <a:endParaRPr lang="en-GB"/>
          </a:p>
          <a:p>
            <a:r>
              <a:rPr lang="en-GB"/>
              <a:t>The large coupling combined with the non-abelian character</a:t>
            </a:r>
          </a:p>
          <a:p>
            <a:r>
              <a:rPr lang="en-GB"/>
              <a:t>  of the interaction are the reasons for the difficulties</a:t>
            </a:r>
          </a:p>
          <a:p>
            <a:endParaRPr lang="en-GB"/>
          </a:p>
          <a:p>
            <a:r>
              <a:rPr lang="en-GB"/>
              <a:t>It is therefore mandatory to progress experimentally and theoretically </a:t>
            </a:r>
          </a:p>
          <a:p>
            <a:r>
              <a:rPr lang="en-GB"/>
              <a:t>  in this field to connect our observed world with fundamental theories </a:t>
            </a:r>
          </a:p>
          <a:p>
            <a:r>
              <a:rPr lang="en-GB"/>
              <a:t>  and effective models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7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598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531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131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1E49FD-723B-46FD-B982-E0D8DA5C0576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964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6763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03/05/2019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225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046" y="1122363"/>
            <a:ext cx="7877908" cy="2387600"/>
          </a:xfrm>
        </p:spPr>
        <p:txBody>
          <a:bodyPr lIns="0" anchor="t"/>
          <a:lstStyle>
            <a:lvl1pPr algn="l">
              <a:defRPr sz="3600"/>
            </a:lvl1pPr>
          </a:lstStyle>
          <a:p>
            <a:r>
              <a:rPr lang="en-US" noProof="0" dirty="0" err="1"/>
              <a:t>Mastertitelformat</a:t>
            </a:r>
            <a:r>
              <a:rPr lang="de-DE" dirty="0"/>
              <a:t>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20" y="5378689"/>
            <a:ext cx="5036234" cy="886267"/>
          </a:xfrm>
        </p:spPr>
        <p:txBody>
          <a:bodyPr rIns="0" bIns="0" anchor="b">
            <a:normAutofit/>
          </a:bodyPr>
          <a:lstStyle>
            <a:lvl1pPr marL="0" indent="0" algn="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5"/>
          <a:stretch/>
        </p:blipFill>
        <p:spPr>
          <a:xfrm>
            <a:off x="7276657" y="734638"/>
            <a:ext cx="1867343" cy="1469606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9" b="60275"/>
          <a:stretch/>
        </p:blipFill>
        <p:spPr>
          <a:xfrm>
            <a:off x="0" y="6274192"/>
            <a:ext cx="1863176" cy="583808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37" y="1254964"/>
            <a:ext cx="610755" cy="495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6326332" cy="536574"/>
          </a:xfrm>
        </p:spPr>
        <p:txBody>
          <a:bodyPr/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2400"/>
            </a:lvl1pPr>
            <a:lvl2pPr>
              <a:buSzPct val="60000"/>
              <a:defRPr sz="2200"/>
            </a:lvl2pPr>
            <a:lvl3pPr>
              <a:buClr>
                <a:srgbClr val="E5332C"/>
              </a:buCl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Peters -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E633-0A11-1543-9171-5EAF8C77A1F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6326332" cy="536574"/>
          </a:xfrm>
        </p:spPr>
        <p:txBody>
          <a:bodyPr/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Peters -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E633-0A11-1543-9171-5EAF8C77A1F8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123" y="423399"/>
            <a:ext cx="1838876" cy="418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6326332" cy="536574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2400"/>
            </a:lvl1pPr>
            <a:lvl2pPr>
              <a:buSzPct val="60000"/>
              <a:defRPr sz="2200"/>
            </a:lvl2pPr>
            <a:lvl3pPr>
              <a:buClr>
                <a:srgbClr val="E5332C"/>
              </a:buCl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785" y="3958234"/>
            <a:ext cx="3282215" cy="2310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23547" y="5924853"/>
            <a:ext cx="2183130" cy="3651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Klaus Peters - FAIR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t="10691" r="920" b="2457"/>
          <a:stretch/>
        </p:blipFill>
        <p:spPr>
          <a:xfrm>
            <a:off x="0" y="967299"/>
            <a:ext cx="9144000" cy="541800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4" name="Bild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5"/>
          <a:stretch/>
        </p:blipFill>
        <p:spPr>
          <a:xfrm>
            <a:off x="7276657" y="734638"/>
            <a:ext cx="1867343" cy="146960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9" b="60275"/>
          <a:stretch/>
        </p:blipFill>
        <p:spPr>
          <a:xfrm>
            <a:off x="0" y="6274192"/>
            <a:ext cx="1863176" cy="58380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37" y="1254964"/>
            <a:ext cx="610755" cy="495675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>
            <a:off x="633045" y="3201989"/>
            <a:ext cx="6335646" cy="244804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r"/>
            <a:endParaRPr lang="en-US" sz="4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101600" y="738188"/>
            <a:ext cx="4379913" cy="584200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br>
              <a:rPr lang="en-US" dirty="0"/>
            </a:br>
            <a:r>
              <a:rPr lang="en-US" dirty="0"/>
              <a:t>2. </a:t>
            </a:r>
            <a:r>
              <a:rPr lang="en-US" dirty="0" err="1"/>
              <a:t>Zeile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br>
              <a:rPr lang="en-US" dirty="0"/>
            </a:br>
            <a:r>
              <a:rPr lang="en-US" dirty="0"/>
              <a:t>2. </a:t>
            </a:r>
            <a:r>
              <a:rPr lang="en-US" dirty="0" err="1"/>
              <a:t>Zeile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br>
              <a:rPr lang="en-US" dirty="0"/>
            </a:br>
            <a:r>
              <a:rPr lang="en-US" dirty="0"/>
              <a:t>2. </a:t>
            </a:r>
            <a:r>
              <a:rPr lang="en-US" dirty="0" err="1"/>
              <a:t>Zeile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br>
              <a:rPr lang="en-US" dirty="0"/>
            </a:br>
            <a:r>
              <a:rPr lang="en-US" dirty="0"/>
              <a:t>2. </a:t>
            </a:r>
            <a:r>
              <a:rPr lang="en-US" dirty="0" err="1"/>
              <a:t>Zeile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br>
              <a:rPr lang="en-US" dirty="0"/>
            </a:br>
            <a:r>
              <a:rPr lang="en-US" dirty="0"/>
              <a:t>2. </a:t>
            </a:r>
            <a:r>
              <a:rPr lang="en-US" dirty="0" err="1"/>
              <a:t>Zeile</a:t>
            </a:r>
            <a:endParaRPr lang="en-US" dirty="0"/>
          </a:p>
          <a:p>
            <a:pPr lvl="0"/>
            <a:r>
              <a:rPr lang="en-US" dirty="0" err="1"/>
              <a:t>Textmaster</a:t>
            </a:r>
            <a:r>
              <a:rPr lang="en-US" dirty="0"/>
              <a:t>,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Absatz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3913" y="738188"/>
            <a:ext cx="4379912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1859F9-E083-48AF-9DC8-26E812552EDB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Klaus Peters - FAIR</a:t>
            </a:r>
          </a:p>
        </p:txBody>
      </p:sp>
    </p:spTree>
    <p:extLst>
      <p:ext uri="{BB962C8B-B14F-4D97-AF65-F5344CB8AC3E}">
        <p14:creationId xmlns:p14="http://schemas.microsoft.com/office/powerpoint/2010/main" val="13106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084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3657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30300"/>
            <a:ext cx="7886700" cy="50466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3458" y="6439575"/>
            <a:ext cx="5313192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/>
              <a:t>Klaus Peters - FAIR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2250" y="6439575"/>
            <a:ext cx="6731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57DE633-0A11-1543-9171-5EAF8C77A1F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1" y="846586"/>
            <a:ext cx="6970542" cy="118586"/>
          </a:xfrm>
          <a:prstGeom prst="rect">
            <a:avLst/>
          </a:prstGeom>
          <a:solidFill>
            <a:srgbClr val="D1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 userDrawn="1"/>
        </p:nvSpPr>
        <p:spPr>
          <a:xfrm>
            <a:off x="1885950" y="846586"/>
            <a:ext cx="861559" cy="118586"/>
          </a:xfrm>
          <a:prstGeom prst="rect">
            <a:avLst/>
          </a:prstGeom>
          <a:solidFill>
            <a:srgbClr val="73B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 userDrawn="1"/>
        </p:nvSpPr>
        <p:spPr>
          <a:xfrm>
            <a:off x="628650" y="846586"/>
            <a:ext cx="521157" cy="118586"/>
          </a:xfrm>
          <a:prstGeom prst="rect">
            <a:avLst/>
          </a:prstGeom>
          <a:solidFill>
            <a:srgbClr val="323E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 userDrawn="1"/>
        </p:nvSpPr>
        <p:spPr>
          <a:xfrm>
            <a:off x="1257300" y="846586"/>
            <a:ext cx="521157" cy="118586"/>
          </a:xfrm>
          <a:prstGeom prst="rect">
            <a:avLst/>
          </a:prstGeom>
          <a:solidFill>
            <a:srgbClr val="E533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 userDrawn="1"/>
        </p:nvSpPr>
        <p:spPr>
          <a:xfrm>
            <a:off x="2173458" y="6384295"/>
            <a:ext cx="6970542" cy="118586"/>
          </a:xfrm>
          <a:prstGeom prst="rect">
            <a:avLst/>
          </a:prstGeom>
          <a:solidFill>
            <a:srgbClr val="D1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 userDrawn="1"/>
        </p:nvSpPr>
        <p:spPr>
          <a:xfrm>
            <a:off x="7293589" y="6384295"/>
            <a:ext cx="1221761" cy="118586"/>
          </a:xfrm>
          <a:prstGeom prst="rect">
            <a:avLst/>
          </a:prstGeom>
          <a:solidFill>
            <a:srgbClr val="F7E9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6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323E9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Font typeface="Arial" panose="020B0604020202020204" pitchFamily="34" charset="0"/>
        <a:buNone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00" indent="-279400" algn="l" defTabSz="914400" rtl="0" eaLnBrk="1" latinLnBrk="0" hangingPunct="1">
        <a:lnSpc>
          <a:spcPct val="90000"/>
        </a:lnSpc>
        <a:spcBef>
          <a:spcPts val="600"/>
        </a:spcBef>
        <a:spcAft>
          <a:spcPts val="0"/>
        </a:spcAft>
        <a:buClr>
          <a:srgbClr val="323E95"/>
        </a:buClr>
        <a:buSzPct val="65000"/>
        <a:buFont typeface=".AppleSystemUIFont" charset="-120"/>
        <a:buChar char="●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58763" algn="l" defTabSz="914400" rtl="0" eaLnBrk="1" latinLnBrk="0" hangingPunct="1">
        <a:lnSpc>
          <a:spcPct val="90000"/>
        </a:lnSpc>
        <a:spcBef>
          <a:spcPts val="300"/>
        </a:spcBef>
        <a:buClrTx/>
        <a:buSzPct val="100000"/>
        <a:buFont typeface="Courier New" charset="0"/>
        <a:buChar char="o"/>
        <a:tabLst/>
        <a:defRPr sz="2000" kern="1200">
          <a:solidFill>
            <a:srgbClr val="323E95"/>
          </a:solidFill>
          <a:latin typeface="+mn-lt"/>
          <a:ea typeface="+mn-ea"/>
          <a:cs typeface="+mn-cs"/>
        </a:defRPr>
      </a:lvl3pPr>
      <a:lvl4pPr marL="804863" indent="0" algn="l" defTabSz="914400" rtl="0" eaLnBrk="1" latinLnBrk="0" hangingPunct="1">
        <a:lnSpc>
          <a:spcPct val="90000"/>
        </a:lnSpc>
        <a:spcBef>
          <a:spcPts val="300"/>
        </a:spcBef>
        <a:buFontTx/>
        <a:buNone/>
        <a:tabLst/>
        <a:defRPr sz="1800" kern="1200">
          <a:solidFill>
            <a:srgbClr val="E5332C"/>
          </a:solidFill>
          <a:latin typeface="+mn-lt"/>
          <a:ea typeface="+mn-ea"/>
          <a:cs typeface="+mn-cs"/>
        </a:defRPr>
      </a:lvl4pPr>
      <a:lvl5pPr marL="1077913" indent="0" algn="l" defTabSz="914400" rtl="0" eaLnBrk="1" latinLnBrk="0" hangingPunct="1">
        <a:lnSpc>
          <a:spcPct val="90000"/>
        </a:lnSpc>
        <a:spcBef>
          <a:spcPts val="300"/>
        </a:spcBef>
        <a:buFontTx/>
        <a:buNone/>
        <a:tabLst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wmf"/><Relationship Id="rId7" Type="http://schemas.openxmlformats.org/officeDocument/2006/relationships/image" Target="../media/image75.png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wmf"/><Relationship Id="rId10" Type="http://schemas.openxmlformats.org/officeDocument/2006/relationships/hyperlink" Target="http://arxiv.org/abs/0903.3905v1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3046" y="1122362"/>
            <a:ext cx="7877908" cy="4338097"/>
          </a:xfrm>
        </p:spPr>
        <p:txBody>
          <a:bodyPr/>
          <a:lstStyle/>
          <a:p>
            <a:r>
              <a:rPr lang="en-US" sz="4000" dirty="0"/>
              <a:t>FAIR</a:t>
            </a:r>
            <a:r>
              <a:rPr lang="en-US" dirty="0"/>
              <a:t>	 </a:t>
            </a:r>
            <a:r>
              <a:rPr lang="en-US" sz="2400" dirty="0"/>
              <a:t>Facility for Antiproton and Ion Research</a:t>
            </a:r>
            <a:br>
              <a:rPr lang="en-US" dirty="0"/>
            </a:br>
            <a:r>
              <a:rPr lang="en-US" sz="1800" dirty="0"/>
              <a:t>	  </a:t>
            </a:r>
            <a:r>
              <a:rPr lang="en-US" sz="2400" dirty="0"/>
              <a:t>Status</a:t>
            </a:r>
            <a:br>
              <a:rPr lang="en-US" dirty="0"/>
            </a:br>
            <a:br>
              <a:rPr lang="en-US" sz="1200" dirty="0"/>
            </a:br>
            <a:br>
              <a:rPr lang="en-US" sz="1000" dirty="0"/>
            </a:br>
            <a:r>
              <a:rPr lang="en-US" sz="2000" noProof="0" dirty="0"/>
              <a:t>GWU, May 3</a:t>
            </a:r>
            <a:r>
              <a:rPr lang="en-US" sz="2000" dirty="0"/>
              <a:t>, 2019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Klaus Peters    GSI/U Frankfurt</a:t>
            </a:r>
            <a:br>
              <a:rPr lang="en-US" sz="2000" dirty="0"/>
            </a:br>
            <a:endParaRPr lang="en-US" sz="2000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65"/>
          <a:stretch/>
        </p:blipFill>
        <p:spPr>
          <a:xfrm>
            <a:off x="7276657" y="733470"/>
            <a:ext cx="1867343" cy="1469606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9" b="60275"/>
          <a:stretch/>
        </p:blipFill>
        <p:spPr>
          <a:xfrm>
            <a:off x="0" y="6274192"/>
            <a:ext cx="1863176" cy="583808"/>
          </a:xfrm>
          <a:prstGeom prst="rect">
            <a:avLst/>
          </a:prstGeom>
        </p:spPr>
      </p:pic>
      <p:pic>
        <p:nvPicPr>
          <p:cNvPr id="10" name="Grafik 9" descr="Ein Bild, das Baum, draußen, Berg, Natur enthält.&#10;&#10;Automatisch generierte Beschreibung">
            <a:extLst>
              <a:ext uri="{FF2B5EF4-FFF2-40B4-BE49-F238E27FC236}">
                <a16:creationId xmlns:a16="http://schemas.microsoft.com/office/drawing/2014/main" id="{1F00E7BE-B6E6-5346-8EBB-0A76D499C92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alphaModFix amt="70000"/>
          </a:blip>
          <a:stretch>
            <a:fillRect/>
          </a:stretch>
        </p:blipFill>
        <p:spPr>
          <a:xfrm>
            <a:off x="4182894" y="2703724"/>
            <a:ext cx="4788734" cy="319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7008E70-71A7-3646-B492-967C81197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095" y="4322519"/>
            <a:ext cx="1632797" cy="253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2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>
            <a:extLst>
              <a:ext uri="{FF2B5EF4-FFF2-40B4-BE49-F238E27FC236}">
                <a16:creationId xmlns:a16="http://schemas.microsoft.com/office/drawing/2014/main" id="{3F805306-59FE-A543-9F73-1A04794563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8" y="1211263"/>
            <a:ext cx="7656512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04C97534-07FC-DE45-B44F-56E9ADCD18E1}"/>
              </a:ext>
            </a:extLst>
          </p:cNvPr>
          <p:cNvSpPr/>
          <p:nvPr/>
        </p:nvSpPr>
        <p:spPr>
          <a:xfrm>
            <a:off x="7708900" y="1206500"/>
            <a:ext cx="300038" cy="2921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F471C8-FA89-284C-8726-A2B8A65FE2A2}"/>
              </a:ext>
            </a:extLst>
          </p:cNvPr>
          <p:cNvSpPr/>
          <p:nvPr/>
        </p:nvSpPr>
        <p:spPr>
          <a:xfrm>
            <a:off x="5432425" y="4773896"/>
            <a:ext cx="298450" cy="2921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DF42BFB-654C-8D4E-A956-F39972C72E41}"/>
              </a:ext>
            </a:extLst>
          </p:cNvPr>
          <p:cNvSpPr/>
          <p:nvPr/>
        </p:nvSpPr>
        <p:spPr>
          <a:xfrm>
            <a:off x="7145338" y="3879698"/>
            <a:ext cx="298450" cy="290512"/>
          </a:xfrm>
          <a:prstGeom prst="ellipse">
            <a:avLst/>
          </a:prstGeom>
          <a:solidFill>
            <a:srgbClr val="FF85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82D70C1-089D-2C40-A448-C5467EAE627A}"/>
              </a:ext>
            </a:extLst>
          </p:cNvPr>
          <p:cNvSpPr/>
          <p:nvPr/>
        </p:nvSpPr>
        <p:spPr>
          <a:xfrm>
            <a:off x="5815013" y="5392738"/>
            <a:ext cx="300037" cy="290512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C2BAD1B-4CFD-494C-B29E-BC85885FDD50}"/>
              </a:ext>
            </a:extLst>
          </p:cNvPr>
          <p:cNvSpPr/>
          <p:nvPr/>
        </p:nvSpPr>
        <p:spPr>
          <a:xfrm>
            <a:off x="5132388" y="5480050"/>
            <a:ext cx="300037" cy="292100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F8847B-7D0C-7942-A95A-10F8812D0575}"/>
              </a:ext>
            </a:extLst>
          </p:cNvPr>
          <p:cNvSpPr/>
          <p:nvPr/>
        </p:nvSpPr>
        <p:spPr>
          <a:xfrm>
            <a:off x="5006975" y="4260850"/>
            <a:ext cx="307975" cy="290513"/>
          </a:xfrm>
          <a:prstGeom prst="ellipse">
            <a:avLst/>
          </a:prstGeom>
          <a:solidFill>
            <a:srgbClr val="76D6FF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5C9C968F-127A-4649-83BB-FE7656DECCEC}"/>
              </a:ext>
            </a:extLst>
          </p:cNvPr>
          <p:cNvSpPr/>
          <p:nvPr/>
        </p:nvSpPr>
        <p:spPr>
          <a:xfrm>
            <a:off x="7956550" y="4532313"/>
            <a:ext cx="725488" cy="306387"/>
          </a:xfrm>
          <a:prstGeom prst="wedgeRoundRectCallout">
            <a:avLst>
              <a:gd name="adj1" fmla="val -362829"/>
              <a:gd name="adj2" fmla="val 70904"/>
              <a:gd name="adj3" fmla="val 1666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DAEDE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APPA</a:t>
            </a:r>
          </a:p>
        </p:txBody>
      </p:sp>
      <p:sp>
        <p:nvSpPr>
          <p:cNvPr id="42" name="Rounded Rectangular Callout 41">
            <a:extLst>
              <a:ext uri="{FF2B5EF4-FFF2-40B4-BE49-F238E27FC236}">
                <a16:creationId xmlns:a16="http://schemas.microsoft.com/office/drawing/2014/main" id="{370892E3-A0FA-444D-8E6C-DDFBDCD45931}"/>
              </a:ext>
            </a:extLst>
          </p:cNvPr>
          <p:cNvSpPr/>
          <p:nvPr/>
        </p:nvSpPr>
        <p:spPr>
          <a:xfrm>
            <a:off x="7823200" y="3857473"/>
            <a:ext cx="1166813" cy="315912"/>
          </a:xfrm>
          <a:prstGeom prst="wedgeRoundRectCallout">
            <a:avLst>
              <a:gd name="adj1" fmla="val -91174"/>
              <a:gd name="adj2" fmla="val -1301"/>
              <a:gd name="adj3" fmla="val 16667"/>
            </a:avLst>
          </a:prstGeom>
          <a:solidFill>
            <a:srgbClr val="FF85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CBM/HADES</a:t>
            </a:r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45441AD3-EBE1-B14A-ABC1-38ADEE1664CE}"/>
              </a:ext>
            </a:extLst>
          </p:cNvPr>
          <p:cNvSpPr/>
          <p:nvPr/>
        </p:nvSpPr>
        <p:spPr>
          <a:xfrm>
            <a:off x="7988300" y="5624513"/>
            <a:ext cx="976313" cy="306387"/>
          </a:xfrm>
          <a:prstGeom prst="wedgeRoundRectCallout">
            <a:avLst>
              <a:gd name="adj1" fmla="val -184722"/>
              <a:gd name="adj2" fmla="val -36220"/>
              <a:gd name="adj3" fmla="val 16667"/>
            </a:avLst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NUSTAR</a:t>
            </a:r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D60FF54E-0128-174A-906F-90B8550B0594}"/>
              </a:ext>
            </a:extLst>
          </p:cNvPr>
          <p:cNvSpPr/>
          <p:nvPr/>
        </p:nvSpPr>
        <p:spPr>
          <a:xfrm>
            <a:off x="2676525" y="4679950"/>
            <a:ext cx="965200" cy="306388"/>
          </a:xfrm>
          <a:prstGeom prst="wedgeRoundRectCallout">
            <a:avLst>
              <a:gd name="adj1" fmla="val 206279"/>
              <a:gd name="adj2" fmla="val -135074"/>
              <a:gd name="adj3" fmla="val 16667"/>
            </a:avLst>
          </a:prstGeom>
          <a:solidFill>
            <a:srgbClr val="76D6FF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PANDA</a:t>
            </a:r>
          </a:p>
        </p:txBody>
      </p:sp>
      <p:sp>
        <p:nvSpPr>
          <p:cNvPr id="45" name="TextBox 18">
            <a:extLst>
              <a:ext uri="{FF2B5EF4-FFF2-40B4-BE49-F238E27FC236}">
                <a16:creationId xmlns:a16="http://schemas.microsoft.com/office/drawing/2014/main" id="{372A7CC1-AE55-7F4D-8BD9-7AE83732D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1" y="4572198"/>
            <a:ext cx="3910012" cy="19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8775" indent="-358775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Pillars</a:t>
            </a:r>
          </a:p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APPA</a:t>
            </a:r>
          </a:p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CBM/HADES</a:t>
            </a:r>
          </a:p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NUSTAR</a:t>
            </a:r>
          </a:p>
          <a:p>
            <a:pPr marL="358775" marR="0" lvl="0" indent="-3587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PANDA      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CC2D3B5-FEB7-F04D-9566-1C1472EE1442}"/>
              </a:ext>
            </a:extLst>
          </p:cNvPr>
          <p:cNvSpPr/>
          <p:nvPr/>
        </p:nvSpPr>
        <p:spPr>
          <a:xfrm>
            <a:off x="5378450" y="3440113"/>
            <a:ext cx="300038" cy="2921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8C8A338-A6B1-6F43-BEEE-6B8A83EA534D}"/>
              </a:ext>
            </a:extLst>
          </p:cNvPr>
          <p:cNvSpPr/>
          <p:nvPr/>
        </p:nvSpPr>
        <p:spPr>
          <a:xfrm>
            <a:off x="6292850" y="5594350"/>
            <a:ext cx="300038" cy="290513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6E0864D-7CBA-A747-8939-D1088A80476C}"/>
              </a:ext>
            </a:extLst>
          </p:cNvPr>
          <p:cNvSpPr/>
          <p:nvPr/>
        </p:nvSpPr>
        <p:spPr>
          <a:xfrm>
            <a:off x="3790950" y="3989388"/>
            <a:ext cx="300038" cy="290512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497DCDC-0A1D-6343-9CA3-A36F54EA2BC1}"/>
              </a:ext>
            </a:extLst>
          </p:cNvPr>
          <p:cNvSpPr/>
          <p:nvPr/>
        </p:nvSpPr>
        <p:spPr>
          <a:xfrm>
            <a:off x="3994150" y="4110038"/>
            <a:ext cx="298450" cy="290512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Oval 10">
            <a:extLst>
              <a:ext uri="{FF2B5EF4-FFF2-40B4-BE49-F238E27FC236}">
                <a16:creationId xmlns:a16="http://schemas.microsoft.com/office/drawing/2014/main" id="{EC4B89B3-95F0-F749-8F6D-A19DDCFCE920}"/>
              </a:ext>
            </a:extLst>
          </p:cNvPr>
          <p:cNvSpPr/>
          <p:nvPr/>
        </p:nvSpPr>
        <p:spPr>
          <a:xfrm>
            <a:off x="1987407" y="5434205"/>
            <a:ext cx="300038" cy="290512"/>
          </a:xfrm>
          <a:prstGeom prst="ellipse">
            <a:avLst/>
          </a:prstGeom>
          <a:solidFill>
            <a:srgbClr val="FF85F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Oval 29">
            <a:extLst>
              <a:ext uri="{FF2B5EF4-FFF2-40B4-BE49-F238E27FC236}">
                <a16:creationId xmlns:a16="http://schemas.microsoft.com/office/drawing/2014/main" id="{16E98096-3ACF-9B41-B8FC-B3404E8A1BE2}"/>
              </a:ext>
            </a:extLst>
          </p:cNvPr>
          <p:cNvSpPr/>
          <p:nvPr/>
        </p:nvSpPr>
        <p:spPr>
          <a:xfrm>
            <a:off x="1508388" y="5797820"/>
            <a:ext cx="298450" cy="292100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13">
            <a:extLst>
              <a:ext uri="{FF2B5EF4-FFF2-40B4-BE49-F238E27FC236}">
                <a16:creationId xmlns:a16="http://schemas.microsoft.com/office/drawing/2014/main" id="{BE9EDC35-9A02-B043-A5E9-063D1D3BF40C}"/>
              </a:ext>
            </a:extLst>
          </p:cNvPr>
          <p:cNvSpPr/>
          <p:nvPr/>
        </p:nvSpPr>
        <p:spPr>
          <a:xfrm>
            <a:off x="1311683" y="6175336"/>
            <a:ext cx="309562" cy="292100"/>
          </a:xfrm>
          <a:prstGeom prst="ellipse">
            <a:avLst/>
          </a:prstGeom>
          <a:solidFill>
            <a:srgbClr val="76D6FF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Oval 27">
            <a:extLst>
              <a:ext uri="{FF2B5EF4-FFF2-40B4-BE49-F238E27FC236}">
                <a16:creationId xmlns:a16="http://schemas.microsoft.com/office/drawing/2014/main" id="{61BAB527-E1D9-214E-BC98-E15B6951B367}"/>
              </a:ext>
            </a:extLst>
          </p:cNvPr>
          <p:cNvSpPr/>
          <p:nvPr/>
        </p:nvSpPr>
        <p:spPr>
          <a:xfrm>
            <a:off x="1100400" y="5071715"/>
            <a:ext cx="298450" cy="29210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feld 1">
            <a:extLst>
              <a:ext uri="{FF2B5EF4-FFF2-40B4-BE49-F238E27FC236}">
                <a16:creationId xmlns:a16="http://schemas.microsoft.com/office/drawing/2014/main" id="{BC76BE5A-C252-3F4B-B9FD-8E8802996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888" y="1982788"/>
            <a:ext cx="1116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SIS100</a:t>
            </a:r>
          </a:p>
        </p:txBody>
      </p:sp>
      <p:sp>
        <p:nvSpPr>
          <p:cNvPr id="55" name="Textfeld 37">
            <a:extLst>
              <a:ext uri="{FF2B5EF4-FFF2-40B4-BE49-F238E27FC236}">
                <a16:creationId xmlns:a16="http://schemas.microsoft.com/office/drawing/2014/main" id="{8C346997-4734-F64A-98E4-ADFF54107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838" y="4679950"/>
            <a:ext cx="1117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HESR</a:t>
            </a:r>
          </a:p>
        </p:txBody>
      </p:sp>
      <p:sp>
        <p:nvSpPr>
          <p:cNvPr id="56" name="Textfeld 38">
            <a:extLst>
              <a:ext uri="{FF2B5EF4-FFF2-40B4-BE49-F238E27FC236}">
                <a16:creationId xmlns:a16="http://schemas.microsoft.com/office/drawing/2014/main" id="{A0D1FEB4-C19E-6447-9393-2998DFD17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9588" y="5713413"/>
            <a:ext cx="1117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</a:t>
            </a:r>
          </a:p>
        </p:txBody>
      </p:sp>
      <p:sp>
        <p:nvSpPr>
          <p:cNvPr id="57" name="Textfeld 39">
            <a:extLst>
              <a:ext uri="{FF2B5EF4-FFF2-40B4-BE49-F238E27FC236}">
                <a16:creationId xmlns:a16="http://schemas.microsoft.com/office/drawing/2014/main" id="{76E48474-88E6-3A45-99E8-8AA1A0E98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825" y="4291013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Cryring</a:t>
            </a:r>
          </a:p>
        </p:txBody>
      </p:sp>
      <p:sp>
        <p:nvSpPr>
          <p:cNvPr id="58" name="Textfeld 40">
            <a:extLst>
              <a:ext uri="{FF2B5EF4-FFF2-40B4-BE49-F238E27FC236}">
                <a16:creationId xmlns:a16="http://schemas.microsoft.com/office/drawing/2014/main" id="{6B4220BF-0D62-1C4B-A0D1-A6AEFA746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4138613"/>
            <a:ext cx="111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FRS</a:t>
            </a:r>
          </a:p>
        </p:txBody>
      </p:sp>
      <p:sp>
        <p:nvSpPr>
          <p:cNvPr id="59" name="Textfeld 41">
            <a:extLst>
              <a:ext uri="{FF2B5EF4-FFF2-40B4-BE49-F238E27FC236}">
                <a16:creationId xmlns:a16="http://schemas.microsoft.com/office/drawing/2014/main" id="{96A892EC-3813-CC47-89F7-0D1537E14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659063"/>
            <a:ext cx="1117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SIS18</a:t>
            </a:r>
          </a:p>
        </p:txBody>
      </p:sp>
      <p:sp>
        <p:nvSpPr>
          <p:cNvPr id="60" name="Textfeld 42">
            <a:extLst>
              <a:ext uri="{FF2B5EF4-FFF2-40B4-BE49-F238E27FC236}">
                <a16:creationId xmlns:a16="http://schemas.microsoft.com/office/drawing/2014/main" id="{6DC926A3-FD8E-3D40-A641-C4F48EB79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3406775"/>
            <a:ext cx="1117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ESR</a:t>
            </a:r>
          </a:p>
        </p:txBody>
      </p:sp>
      <p:sp>
        <p:nvSpPr>
          <p:cNvPr id="61" name="Oval 12">
            <a:extLst>
              <a:ext uri="{FF2B5EF4-FFF2-40B4-BE49-F238E27FC236}">
                <a16:creationId xmlns:a16="http://schemas.microsoft.com/office/drawing/2014/main" id="{AE7FFB82-A114-884B-B4EF-E1B631A8A6A9}"/>
              </a:ext>
            </a:extLst>
          </p:cNvPr>
          <p:cNvSpPr/>
          <p:nvPr/>
        </p:nvSpPr>
        <p:spPr>
          <a:xfrm>
            <a:off x="4281488" y="4100513"/>
            <a:ext cx="300037" cy="292100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12">
            <a:extLst>
              <a:ext uri="{FF2B5EF4-FFF2-40B4-BE49-F238E27FC236}">
                <a16:creationId xmlns:a16="http://schemas.microsoft.com/office/drawing/2014/main" id="{F1A61B9F-CA2E-DC44-A9F1-0FFC9D06ABA2}"/>
              </a:ext>
            </a:extLst>
          </p:cNvPr>
          <p:cNvSpPr/>
          <p:nvPr/>
        </p:nvSpPr>
        <p:spPr>
          <a:xfrm>
            <a:off x="6485307" y="3900662"/>
            <a:ext cx="300038" cy="292100"/>
          </a:xfrm>
          <a:prstGeom prst="ellipse">
            <a:avLst/>
          </a:prstGeom>
          <a:solidFill>
            <a:srgbClr val="D5FC79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1E98CE-E044-9346-B560-0EC71115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FAIR Experimental </a:t>
            </a:r>
            <a:r>
              <a:rPr lang="de-DE" dirty="0" err="1"/>
              <a:t>Stations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179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14"/>
          <a:stretch/>
        </p:blipFill>
        <p:spPr bwMode="auto">
          <a:xfrm>
            <a:off x="0" y="1157851"/>
            <a:ext cx="9144000" cy="517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30" name="Rectangle 14"/>
          <p:cNvSpPr>
            <a:spLocks/>
          </p:cNvSpPr>
          <p:nvPr/>
        </p:nvSpPr>
        <p:spPr bwMode="auto">
          <a:xfrm>
            <a:off x="6954982" y="1240044"/>
            <a:ext cx="1818283" cy="121400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323E95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90000" tIns="0" rIns="37826" bIns="0"/>
          <a:lstStyle/>
          <a:p>
            <a:pPr marL="36940"/>
            <a:r>
              <a:rPr lang="en-US" sz="1540" dirty="0">
                <a:solidFill>
                  <a:srgbClr val="0000FF"/>
                </a:solidFill>
                <a:latin typeface="Verdana"/>
                <a:ea typeface="ＭＳ Ｐゴシック" charset="0"/>
                <a:cs typeface="Verdana"/>
              </a:rPr>
              <a:t>New</a:t>
            </a:r>
          </a:p>
          <a:p>
            <a:pPr marL="36940"/>
            <a:endParaRPr lang="en-US" sz="1200" dirty="0">
              <a:solidFill>
                <a:srgbClr val="0000FF"/>
              </a:solidFill>
              <a:latin typeface="Verdana"/>
              <a:ea typeface="ＭＳ Ｐゴシック" charset="0"/>
              <a:cs typeface="Verdana"/>
            </a:endParaRPr>
          </a:p>
          <a:p>
            <a:pPr marL="36940"/>
            <a:r>
              <a:rPr lang="en-US" sz="1540" dirty="0">
                <a:solidFill>
                  <a:srgbClr val="E5332C"/>
                </a:solidFill>
                <a:ea typeface="ＭＳ Ｐゴシック" charset="0"/>
                <a:cs typeface="Verdana"/>
              </a:rPr>
              <a:t>Beamline </a:t>
            </a:r>
            <a:r>
              <a:rPr lang="en-US" sz="1540" dirty="0">
                <a:solidFill>
                  <a:srgbClr val="E5332C"/>
                </a:solidFill>
                <a:ea typeface="ＭＳ Ｐゴシック" charset="0"/>
                <a:cs typeface="Verdana"/>
                <a:sym typeface="Verdana" charset="0"/>
              </a:rPr>
              <a:t>∑</a:t>
            </a:r>
            <a:r>
              <a:rPr lang="en-US" sz="1540" dirty="0">
                <a:solidFill>
                  <a:srgbClr val="E5332C"/>
                </a:solidFill>
                <a:ea typeface="ＭＳ Ｐゴシック" charset="0"/>
                <a:cs typeface="Verdana"/>
              </a:rPr>
              <a:t> 3.2 km</a:t>
            </a:r>
          </a:p>
          <a:p>
            <a:pPr marL="36940"/>
            <a:r>
              <a:rPr lang="en-US" sz="1540" dirty="0">
                <a:ea typeface="ＭＳ Ｐゴシック" charset="0"/>
                <a:cs typeface="Verdana"/>
              </a:rPr>
              <a:t>  thereof</a:t>
            </a:r>
          </a:p>
          <a:p>
            <a:pPr marL="36940"/>
            <a:r>
              <a:rPr lang="en-US" sz="1540" dirty="0">
                <a:solidFill>
                  <a:srgbClr val="E5332C"/>
                </a:solidFill>
                <a:ea typeface="ＭＳ Ｐゴシック" charset="0"/>
                <a:cs typeface="Verdana"/>
              </a:rPr>
              <a:t>Synchrotron 1.1 km</a:t>
            </a:r>
          </a:p>
        </p:txBody>
      </p:sp>
      <p:sp>
        <p:nvSpPr>
          <p:cNvPr id="9231" name="Oval 15"/>
          <p:cNvSpPr>
            <a:spLocks/>
          </p:cNvSpPr>
          <p:nvPr/>
        </p:nvSpPr>
        <p:spPr bwMode="auto">
          <a:xfrm>
            <a:off x="863591" y="3395037"/>
            <a:ext cx="1689100" cy="1305966"/>
          </a:xfrm>
          <a:prstGeom prst="ellipse">
            <a:avLst/>
          </a:prstGeom>
          <a:solidFill>
            <a:srgbClr val="F7E90F">
              <a:alpha val="50000"/>
            </a:srgbClr>
          </a:solidFill>
          <a:ln w="9525" cap="flat">
            <a:solidFill>
              <a:schemeClr val="tx1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e-DE" sz="1540"/>
          </a:p>
        </p:txBody>
      </p:sp>
      <p:sp>
        <p:nvSpPr>
          <p:cNvPr id="9232" name="Rectangle 16"/>
          <p:cNvSpPr>
            <a:spLocks/>
          </p:cNvSpPr>
          <p:nvPr/>
        </p:nvSpPr>
        <p:spPr bwMode="auto">
          <a:xfrm>
            <a:off x="628650" y="4974403"/>
            <a:ext cx="2181600" cy="337537"/>
          </a:xfrm>
          <a:prstGeom prst="rect">
            <a:avLst/>
          </a:prstGeom>
          <a:solidFill>
            <a:srgbClr val="323E95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37826" bIns="0" anchor="ctr"/>
          <a:lstStyle/>
          <a:p>
            <a:pPr marL="36940" algn="ctr"/>
            <a:r>
              <a:rPr lang="en-US" sz="1540" dirty="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rPr>
              <a:t>Existing only SIS 18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Civil Engineering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Peters - FAIR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28650" y="5552403"/>
            <a:ext cx="5174565" cy="552917"/>
          </a:xfrm>
          <a:prstGeom prst="rect">
            <a:avLst/>
          </a:prstGeom>
          <a:noFill/>
        </p:spPr>
        <p:txBody>
          <a:bodyPr wrap="square" lIns="78177" tIns="39089" rIns="78177" bIns="39089" rtlCol="0">
            <a:spAutoFit/>
          </a:bodyPr>
          <a:lstStyle/>
          <a:p>
            <a:r>
              <a:rPr lang="de-DE" sz="1540" dirty="0">
                <a:solidFill>
                  <a:srgbClr val="E5332C"/>
                </a:solidFill>
                <a:cs typeface="Verdana"/>
              </a:rPr>
              <a:t>600.000 cbm &gt; 1 </a:t>
            </a:r>
            <a:r>
              <a:rPr lang="de-DE" sz="1540" dirty="0" err="1">
                <a:solidFill>
                  <a:srgbClr val="E5332C"/>
                </a:solidFill>
                <a:cs typeface="Verdana"/>
              </a:rPr>
              <a:t>Mio</a:t>
            </a:r>
            <a:r>
              <a:rPr lang="de-DE" sz="1540" dirty="0">
                <a:solidFill>
                  <a:srgbClr val="E5332C"/>
                </a:solidFill>
                <a:cs typeface="Verdana"/>
              </a:rPr>
              <a:t> </a:t>
            </a:r>
            <a:r>
              <a:rPr lang="de-DE" sz="1540" dirty="0" err="1">
                <a:solidFill>
                  <a:srgbClr val="E5332C"/>
                </a:solidFill>
                <a:cs typeface="Verdana"/>
              </a:rPr>
              <a:t>tons</a:t>
            </a:r>
            <a:r>
              <a:rPr lang="de-DE" sz="1540" dirty="0">
                <a:solidFill>
                  <a:srgbClr val="E5332C"/>
                </a:solidFill>
                <a:cs typeface="Verdana"/>
              </a:rPr>
              <a:t> </a:t>
            </a:r>
            <a:r>
              <a:rPr lang="de-DE" sz="1540" dirty="0" err="1">
                <a:solidFill>
                  <a:srgbClr val="E5332C"/>
                </a:solidFill>
                <a:cs typeface="Verdana"/>
              </a:rPr>
              <a:t>of</a:t>
            </a:r>
            <a:r>
              <a:rPr lang="de-DE" sz="1540" dirty="0">
                <a:solidFill>
                  <a:srgbClr val="E5332C"/>
                </a:solidFill>
                <a:cs typeface="Verdana"/>
              </a:rPr>
              <a:t> </a:t>
            </a:r>
            <a:r>
              <a:rPr lang="de-DE" sz="1540" dirty="0" err="1">
                <a:solidFill>
                  <a:srgbClr val="E5332C"/>
                </a:solidFill>
                <a:cs typeface="Verdana"/>
              </a:rPr>
              <a:t>concrete</a:t>
            </a:r>
            <a:endParaRPr lang="de-DE" sz="1540" dirty="0">
              <a:solidFill>
                <a:srgbClr val="E5332C"/>
              </a:solidFill>
              <a:cs typeface="Verdana"/>
            </a:endParaRPr>
          </a:p>
          <a:p>
            <a:r>
              <a:rPr lang="de-DE" sz="1540" dirty="0">
                <a:solidFill>
                  <a:srgbClr val="E5332C"/>
                </a:solidFill>
                <a:cs typeface="Verdana"/>
              </a:rPr>
              <a:t>  35.000 </a:t>
            </a:r>
            <a:r>
              <a:rPr lang="de-DE" sz="1540" dirty="0" err="1">
                <a:solidFill>
                  <a:srgbClr val="E5332C"/>
                </a:solidFill>
                <a:cs typeface="Verdana"/>
              </a:rPr>
              <a:t>tons</a:t>
            </a:r>
            <a:r>
              <a:rPr lang="de-DE" sz="1540" dirty="0">
                <a:solidFill>
                  <a:srgbClr val="E5332C"/>
                </a:solidFill>
                <a:cs typeface="Verdana"/>
              </a:rPr>
              <a:t> </a:t>
            </a:r>
            <a:r>
              <a:rPr lang="de-DE" sz="1540" dirty="0" err="1">
                <a:solidFill>
                  <a:srgbClr val="E5332C"/>
                </a:solidFill>
                <a:cs typeface="Verdana"/>
              </a:rPr>
              <a:t>of</a:t>
            </a:r>
            <a:r>
              <a:rPr lang="de-DE" sz="1540" dirty="0">
                <a:solidFill>
                  <a:srgbClr val="E5332C"/>
                </a:solidFill>
                <a:cs typeface="Verdana"/>
              </a:rPr>
              <a:t> </a:t>
            </a:r>
            <a:r>
              <a:rPr lang="de-DE" sz="1540" dirty="0" err="1">
                <a:solidFill>
                  <a:srgbClr val="E5332C"/>
                </a:solidFill>
                <a:cs typeface="Verdana"/>
              </a:rPr>
              <a:t>steel</a:t>
            </a:r>
            <a:endParaRPr lang="de-DE" sz="1540" dirty="0">
              <a:solidFill>
                <a:srgbClr val="E5332C"/>
              </a:solidFill>
              <a:cs typeface="Verdana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954982" y="1240044"/>
            <a:ext cx="1818283" cy="369332"/>
          </a:xfrm>
          <a:prstGeom prst="rect">
            <a:avLst/>
          </a:prstGeom>
          <a:solidFill>
            <a:srgbClr val="323E95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E633-0A11-1543-9171-5EAF8C77A1F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391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244800" y="112713"/>
            <a:ext cx="6081388" cy="536575"/>
          </a:xfrm>
        </p:spPr>
        <p:txBody>
          <a:bodyPr/>
          <a:lstStyle/>
          <a:p>
            <a:r>
              <a:rPr lang="en-US" dirty="0"/>
              <a:t>Construction</a:t>
            </a:r>
            <a:r>
              <a:rPr lang="de-DE" dirty="0"/>
              <a:t> Site</a:t>
            </a:r>
          </a:p>
        </p:txBody>
      </p:sp>
      <p:pic>
        <p:nvPicPr>
          <p:cNvPr id="3" name="Grafik 2" descr="Ein Bild, das Baum, draußen, Berg, Natur enthält.&#10;&#10;Automatisch generierte Beschreibung">
            <a:extLst>
              <a:ext uri="{FF2B5EF4-FFF2-40B4-BE49-F238E27FC236}">
                <a16:creationId xmlns:a16="http://schemas.microsoft.com/office/drawing/2014/main" id="{28EBBBAB-5F32-ED48-9AC1-28AAC6A84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183"/>
            <a:ext cx="9144000" cy="6066817"/>
          </a:xfrm>
          <a:prstGeom prst="rect">
            <a:avLst/>
          </a:prstGeom>
          <a:ln w="127000" cap="sq">
            <a:solidFill>
              <a:srgbClr val="323E9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417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244800" y="112713"/>
            <a:ext cx="6081388" cy="536575"/>
          </a:xfrm>
        </p:spPr>
        <p:txBody>
          <a:bodyPr/>
          <a:lstStyle/>
          <a:p>
            <a:r>
              <a:rPr lang="en-US" dirty="0"/>
              <a:t>Construction</a:t>
            </a:r>
            <a:r>
              <a:rPr lang="de-DE" dirty="0"/>
              <a:t> Site</a:t>
            </a:r>
          </a:p>
        </p:txBody>
      </p:sp>
      <p:pic>
        <p:nvPicPr>
          <p:cNvPr id="3" name="Grafik 2" descr="Ein Bild, das Baum, draußen, Berg, Natur enthält.&#10;&#10;Automatisch generierte Beschreibung">
            <a:extLst>
              <a:ext uri="{FF2B5EF4-FFF2-40B4-BE49-F238E27FC236}">
                <a16:creationId xmlns:a16="http://schemas.microsoft.com/office/drawing/2014/main" id="{28EBBBAB-5F32-ED48-9AC1-28AAC6A8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1183"/>
            <a:ext cx="9144000" cy="6066817"/>
          </a:xfrm>
          <a:prstGeom prst="rect">
            <a:avLst/>
          </a:prstGeom>
          <a:ln w="127000" cap="sq">
            <a:solidFill>
              <a:srgbClr val="323E9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rafik 5" descr="Ein Bild, das draußen, Himmel, Boden, Gras enthält.&#10;&#10;Automatisch generierte Beschreibung">
            <a:extLst>
              <a:ext uri="{FF2B5EF4-FFF2-40B4-BE49-F238E27FC236}">
                <a16:creationId xmlns:a16="http://schemas.microsoft.com/office/drawing/2014/main" id="{72C43E9B-9627-7A49-AA93-BDA8120B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753" y="1072857"/>
            <a:ext cx="7431932" cy="4172313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8647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244800" y="112713"/>
            <a:ext cx="6081388" cy="536575"/>
          </a:xfrm>
        </p:spPr>
        <p:txBody>
          <a:bodyPr/>
          <a:lstStyle/>
          <a:p>
            <a:r>
              <a:rPr lang="en-US" dirty="0"/>
              <a:t>Construction</a:t>
            </a:r>
            <a:r>
              <a:rPr lang="de-DE" dirty="0"/>
              <a:t> Site</a:t>
            </a:r>
          </a:p>
        </p:txBody>
      </p:sp>
      <p:pic>
        <p:nvPicPr>
          <p:cNvPr id="3" name="Grafik 2" descr="Ein Bild, das Baum, draußen, Berg, Natur enthält.&#10;&#10;Automatisch generierte Beschreibung">
            <a:extLst>
              <a:ext uri="{FF2B5EF4-FFF2-40B4-BE49-F238E27FC236}">
                <a16:creationId xmlns:a16="http://schemas.microsoft.com/office/drawing/2014/main" id="{28EBBBAB-5F32-ED48-9AC1-28AAC6A8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1183"/>
            <a:ext cx="9144000" cy="6066817"/>
          </a:xfrm>
          <a:prstGeom prst="rect">
            <a:avLst/>
          </a:prstGeom>
          <a:ln w="127000" cap="sq">
            <a:solidFill>
              <a:srgbClr val="323E9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rafik 5" descr="Ein Bild, das draußen, Himmel, Boden, Gras enthält.&#10;&#10;Automatisch generierte Beschreibung">
            <a:extLst>
              <a:ext uri="{FF2B5EF4-FFF2-40B4-BE49-F238E27FC236}">
                <a16:creationId xmlns:a16="http://schemas.microsoft.com/office/drawing/2014/main" id="{72C43E9B-9627-7A49-AA93-BDA8120B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753" y="1072857"/>
            <a:ext cx="7431932" cy="4172313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rafik 4" descr="Ein Bild, das Zaun enthält.&#10;&#10;Automatisch generierte Beschreibung">
            <a:extLst>
              <a:ext uri="{FF2B5EF4-FFF2-40B4-BE49-F238E27FC236}">
                <a16:creationId xmlns:a16="http://schemas.microsoft.com/office/drawing/2014/main" id="{64AADAC6-DEEF-9E4E-A7A2-159E8B08F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15" y="2509736"/>
            <a:ext cx="7243865" cy="4074674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268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244800" y="112713"/>
            <a:ext cx="6081388" cy="536575"/>
          </a:xfrm>
        </p:spPr>
        <p:txBody>
          <a:bodyPr/>
          <a:lstStyle/>
          <a:p>
            <a:r>
              <a:rPr lang="en-US" dirty="0"/>
              <a:t>Construction</a:t>
            </a:r>
            <a:r>
              <a:rPr lang="de-DE" dirty="0"/>
              <a:t> Site</a:t>
            </a:r>
          </a:p>
        </p:txBody>
      </p:sp>
      <p:pic>
        <p:nvPicPr>
          <p:cNvPr id="3" name="Grafik 2" descr="Ein Bild, das Baum, draußen, Berg, Natur enthält.&#10;&#10;Automatisch generierte Beschreibung">
            <a:extLst>
              <a:ext uri="{FF2B5EF4-FFF2-40B4-BE49-F238E27FC236}">
                <a16:creationId xmlns:a16="http://schemas.microsoft.com/office/drawing/2014/main" id="{28EBBBAB-5F32-ED48-9AC1-28AAC6A8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1183"/>
            <a:ext cx="9144000" cy="6066817"/>
          </a:xfrm>
          <a:prstGeom prst="rect">
            <a:avLst/>
          </a:prstGeom>
          <a:ln w="127000" cap="sq">
            <a:solidFill>
              <a:srgbClr val="323E9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rafik 4" descr="Ein Bild, das Zaun enthält.&#10;&#10;Automatisch generierte Beschreibung">
            <a:extLst>
              <a:ext uri="{FF2B5EF4-FFF2-40B4-BE49-F238E27FC236}">
                <a16:creationId xmlns:a16="http://schemas.microsoft.com/office/drawing/2014/main" id="{64AADAC6-DEEF-9E4E-A7A2-159E8B08F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15" y="2509736"/>
            <a:ext cx="7243865" cy="4074674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rafik 6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805692E8-96E4-FC4B-AD85-061BB8949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848"/>
          <a:stretch/>
        </p:blipFill>
        <p:spPr>
          <a:xfrm>
            <a:off x="2814537" y="1072857"/>
            <a:ext cx="6031148" cy="4878844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766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244800" y="112713"/>
            <a:ext cx="6081388" cy="536575"/>
          </a:xfrm>
        </p:spPr>
        <p:txBody>
          <a:bodyPr/>
          <a:lstStyle/>
          <a:p>
            <a:r>
              <a:rPr lang="en-US" dirty="0"/>
              <a:t>Construction</a:t>
            </a:r>
            <a:r>
              <a:rPr lang="de-DE" dirty="0"/>
              <a:t> Site</a:t>
            </a:r>
          </a:p>
        </p:txBody>
      </p:sp>
      <p:pic>
        <p:nvPicPr>
          <p:cNvPr id="3" name="Grafik 2" descr="Ein Bild, das Baum, draußen, Berg, Natur enthält.&#10;&#10;Automatisch generierte Beschreibung">
            <a:extLst>
              <a:ext uri="{FF2B5EF4-FFF2-40B4-BE49-F238E27FC236}">
                <a16:creationId xmlns:a16="http://schemas.microsoft.com/office/drawing/2014/main" id="{28EBBBAB-5F32-ED48-9AC1-28AAC6A8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1183"/>
            <a:ext cx="9144000" cy="6066817"/>
          </a:xfrm>
          <a:prstGeom prst="rect">
            <a:avLst/>
          </a:prstGeom>
          <a:ln w="127000" cap="sq">
            <a:solidFill>
              <a:srgbClr val="323E9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rafik 6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805692E8-96E4-FC4B-AD85-061BB8949B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48"/>
          <a:stretch/>
        </p:blipFill>
        <p:spPr>
          <a:xfrm>
            <a:off x="2814537" y="1072857"/>
            <a:ext cx="6031148" cy="4878844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rafik 5" descr="Ein Bild, das Zaun, drinnen enthält.&#10;&#10;Automatisch generierte Beschreibung">
            <a:extLst>
              <a:ext uri="{FF2B5EF4-FFF2-40B4-BE49-F238E27FC236}">
                <a16:creationId xmlns:a16="http://schemas.microsoft.com/office/drawing/2014/main" id="{0FB05047-877B-C249-B6B8-A4257FA9C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8" y="1705566"/>
            <a:ext cx="7352868" cy="4878844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17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idx="4294967295"/>
          </p:nvPr>
        </p:nvSpPr>
        <p:spPr>
          <a:xfrm>
            <a:off x="244800" y="112713"/>
            <a:ext cx="6081388" cy="536575"/>
          </a:xfrm>
        </p:spPr>
        <p:txBody>
          <a:bodyPr/>
          <a:lstStyle/>
          <a:p>
            <a:r>
              <a:rPr lang="en-US" dirty="0"/>
              <a:t>Construction</a:t>
            </a:r>
            <a:r>
              <a:rPr lang="de-DE" dirty="0"/>
              <a:t> Site</a:t>
            </a:r>
          </a:p>
        </p:txBody>
      </p:sp>
      <p:pic>
        <p:nvPicPr>
          <p:cNvPr id="3" name="Grafik 2" descr="Ein Bild, das Baum, draußen, Berg, Natur enthält.&#10;&#10;Automatisch generierte Beschreibung">
            <a:extLst>
              <a:ext uri="{FF2B5EF4-FFF2-40B4-BE49-F238E27FC236}">
                <a16:creationId xmlns:a16="http://schemas.microsoft.com/office/drawing/2014/main" id="{28EBBBAB-5F32-ED48-9AC1-28AAC6A84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91183"/>
            <a:ext cx="9144000" cy="6066817"/>
          </a:xfrm>
          <a:prstGeom prst="rect">
            <a:avLst/>
          </a:prstGeom>
          <a:ln w="127000" cap="sq">
            <a:solidFill>
              <a:srgbClr val="323E9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FAIR Particle Accelerator under Construction (October 2018)">
            <a:hlinkClick r:id="" action="ppaction://media"/>
            <a:extLst>
              <a:ext uri="{FF2B5EF4-FFF2-40B4-BE49-F238E27FC236}">
                <a16:creationId xmlns:a16="http://schemas.microsoft.com/office/drawing/2014/main" id="{9A8684FD-C2A3-E54C-BE15-57D523421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5829" y="1121674"/>
            <a:ext cx="6971489" cy="3892415"/>
          </a:xfrm>
          <a:prstGeom prst="rect">
            <a:avLst/>
          </a:prstGeom>
          <a:ln w="127000" cap="sq">
            <a:solidFill>
              <a:schemeClr val="bg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81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631F4-2709-434F-8E2D-E1C66FDC2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2400" dirty="0">
                <a:solidFill>
                  <a:srgbClr val="00599D"/>
                </a:solidFill>
              </a:rPr>
              <a:t>Overall Project – </a:t>
            </a:r>
            <a:r>
              <a:rPr lang="en-US" altLang="ru-RU" sz="2400" dirty="0">
                <a:solidFill>
                  <a:srgbClr val="FF9933"/>
                </a:solidFill>
              </a:rPr>
              <a:t>Recent Highlights</a:t>
            </a:r>
            <a:endParaRPr lang="de-DE" sz="2400" dirty="0"/>
          </a:p>
        </p:txBody>
      </p:sp>
      <p:sp>
        <p:nvSpPr>
          <p:cNvPr id="29" name="Rechteck 28"/>
          <p:cNvSpPr/>
          <p:nvPr/>
        </p:nvSpPr>
        <p:spPr>
          <a:xfrm>
            <a:off x="4661349" y="4500954"/>
            <a:ext cx="40481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Dipole magnets with integrated vacuum chambers for high energy beam transfer are prepared for storage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4340476"/>
            <a:ext cx="3854003" cy="183648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151726"/>
            <a:ext cx="2767226" cy="188805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470521" y="1184130"/>
            <a:ext cx="4230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Testing facility for magnets of the FAIR </a:t>
            </a:r>
            <a:r>
              <a:rPr lang="en-US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SuperFRS</a:t>
            </a:r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is now ready for use at CERN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2178" y="2540355"/>
            <a:ext cx="2743172" cy="1800121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1537607" y="3148379"/>
            <a:ext cx="4048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hangingPunct="0"/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Six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quadrupole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power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converters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for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HEBT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were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delivered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from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I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ndia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in November 2018</a:t>
            </a:r>
          </a:p>
        </p:txBody>
      </p:sp>
      <p:sp>
        <p:nvSpPr>
          <p:cNvPr id="17" name="Fußzeilenplatzhalter 5">
            <a:extLst>
              <a:ext uri="{FF2B5EF4-FFF2-40B4-BE49-F238E27FC236}">
                <a16:creationId xmlns:a16="http://schemas.microsoft.com/office/drawing/2014/main" id="{57524784-C2C5-EE4F-BD54-9B3172E5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18" name="Foliennummernplatzhalter 1">
            <a:extLst>
              <a:ext uri="{FF2B5EF4-FFF2-40B4-BE49-F238E27FC236}">
                <a16:creationId xmlns:a16="http://schemas.microsoft.com/office/drawing/2014/main" id="{B35391CF-A7F5-E744-9B80-A32943B0E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21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3C774D2-FDD3-2C4E-AD36-A23CAD18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2400" dirty="0">
                <a:solidFill>
                  <a:srgbClr val="00599D"/>
                </a:solidFill>
              </a:rPr>
              <a:t>Overall Project – </a:t>
            </a:r>
            <a:r>
              <a:rPr lang="en-US" altLang="ru-RU" sz="2400" dirty="0">
                <a:solidFill>
                  <a:srgbClr val="FF9933"/>
                </a:solidFill>
              </a:rPr>
              <a:t>Recent Highlights</a:t>
            </a:r>
            <a:endParaRPr lang="de-DE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3854953" y="1530450"/>
            <a:ext cx="3753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Contract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for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Testing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of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SIS100 Quadrupole Units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signed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with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JINR on 26th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October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2018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97" y="1361064"/>
            <a:ext cx="3001049" cy="1890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ruppieren 23"/>
          <p:cNvGrpSpPr/>
          <p:nvPr/>
        </p:nvGrpSpPr>
        <p:grpSpPr>
          <a:xfrm rot="1324407">
            <a:off x="5295154" y="2556976"/>
            <a:ext cx="1856052" cy="1992078"/>
            <a:chOff x="541789" y="1686038"/>
            <a:chExt cx="3199154" cy="4228971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90773">
              <a:off x="541789" y="2235059"/>
              <a:ext cx="1614857" cy="228359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bevelT w="50800"/>
              <a:bevelB w="38100"/>
              <a:extrusionClr>
                <a:schemeClr val="tx1"/>
              </a:extrusionClr>
            </a:sp3d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61294">
              <a:off x="2080168" y="1686038"/>
              <a:ext cx="1660775" cy="234852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bevelT w="50800"/>
              <a:bevelB w="38100"/>
            </a:sp3d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78320">
              <a:off x="1500243" y="3186545"/>
              <a:ext cx="1929405" cy="272846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extrusionH="76200">
              <a:bevelT w="50800"/>
              <a:bevelB w="38100"/>
            </a:sp3d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794183"/>
            <a:ext cx="1337223" cy="1702753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2130121" y="4910579"/>
            <a:ext cx="7385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Copper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plating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and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first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tests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of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the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RFQ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accelerator</a:t>
            </a:r>
            <a:b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</a:rPr>
            </a:b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cavity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for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the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p-Linac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have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been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completed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and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match</a:t>
            </a:r>
            <a:r>
              <a:rPr lang="de-DE" altLang="de-DE" dirty="0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de-DE" altLang="de-DE" dirty="0" err="1">
                <a:solidFill>
                  <a:srgbClr val="00599D"/>
                </a:solidFill>
                <a:latin typeface="Calibri" panose="020F0502020204030204" pitchFamily="34" charset="0"/>
                <a:cs typeface="+mn-cs"/>
              </a:rPr>
              <a:t>specification</a:t>
            </a:r>
            <a:endParaRPr lang="de-DE" altLang="de-DE" dirty="0">
              <a:solidFill>
                <a:srgbClr val="00599D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1" name="Fußzeilenplatzhalter 5">
            <a:extLst>
              <a:ext uri="{FF2B5EF4-FFF2-40B4-BE49-F238E27FC236}">
                <a16:creationId xmlns:a16="http://schemas.microsoft.com/office/drawing/2014/main" id="{A966E9F7-D76D-F24D-99DC-98D17A06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32" name="Foliennummernplatzhalter 1">
            <a:extLst>
              <a:ext uri="{FF2B5EF4-FFF2-40B4-BE49-F238E27FC236}">
                <a16:creationId xmlns:a16="http://schemas.microsoft.com/office/drawing/2014/main" id="{06CE8786-54E9-0249-8496-CAFC533F4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96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" descr="image04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367"/>
          <a:stretch/>
        </p:blipFill>
        <p:spPr bwMode="auto">
          <a:xfrm>
            <a:off x="-3834" y="962169"/>
            <a:ext cx="9164638" cy="593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049657" y="6417179"/>
            <a:ext cx="744898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98524" y="5058315"/>
            <a:ext cx="3304203" cy="167122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ESFRI Landmark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Top priority for European 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Nuclear Physics Community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Arial"/>
              </a:rPr>
              <a:t>Driver for Innovation in Science and Technology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547166" y="-19252"/>
            <a:ext cx="6346501" cy="89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FAIR: 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Facility </a:t>
            </a: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for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Antiproton </a:t>
            </a: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and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Ion Research  A World-Wide Unique </a:t>
            </a: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Accelerator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Facility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03773" y="6417179"/>
            <a:ext cx="5434378" cy="402999"/>
            <a:chOff x="175683" y="6455734"/>
            <a:chExt cx="5434378" cy="402999"/>
          </a:xfrm>
        </p:grpSpPr>
        <p:sp>
          <p:nvSpPr>
            <p:cNvPr id="9" name="Rectangle 13"/>
            <p:cNvSpPr>
              <a:spLocks/>
            </p:cNvSpPr>
            <p:nvPr/>
          </p:nvSpPr>
          <p:spPr bwMode="auto">
            <a:xfrm>
              <a:off x="4582427" y="6700436"/>
              <a:ext cx="49483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Sweden</a:t>
              </a:r>
            </a:p>
          </p:txBody>
        </p:sp>
        <p:sp>
          <p:nvSpPr>
            <p:cNvPr id="11" name="Rectangle 14"/>
            <p:cNvSpPr>
              <a:spLocks/>
            </p:cNvSpPr>
            <p:nvPr/>
          </p:nvSpPr>
          <p:spPr bwMode="auto">
            <a:xfrm>
              <a:off x="707442" y="6703611"/>
              <a:ext cx="4371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France</a:t>
              </a:r>
            </a:p>
          </p:txBody>
        </p:sp>
        <p:pic>
          <p:nvPicPr>
            <p:cNvPr id="12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596" y="6460723"/>
              <a:ext cx="3587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6"/>
            <p:cNvSpPr>
              <a:spLocks/>
            </p:cNvSpPr>
            <p:nvPr/>
          </p:nvSpPr>
          <p:spPr bwMode="auto">
            <a:xfrm>
              <a:off x="1909215" y="6703611"/>
              <a:ext cx="32812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India</a:t>
              </a:r>
            </a:p>
          </p:txBody>
        </p:sp>
        <p:pic>
          <p:nvPicPr>
            <p:cNvPr id="14" name="Picture 1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191" y="6460723"/>
              <a:ext cx="330200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8"/>
            <p:cNvSpPr>
              <a:spLocks/>
            </p:cNvSpPr>
            <p:nvPr/>
          </p:nvSpPr>
          <p:spPr bwMode="auto">
            <a:xfrm>
              <a:off x="175683" y="6702023"/>
              <a:ext cx="45636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Finland</a:t>
              </a:r>
            </a:p>
          </p:txBody>
        </p:sp>
        <p:pic>
          <p:nvPicPr>
            <p:cNvPr id="16" name="Picture 19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58" y="6460723"/>
              <a:ext cx="3587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0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564" y="6460723"/>
              <a:ext cx="400050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1"/>
            <p:cNvSpPr>
              <a:spLocks/>
            </p:cNvSpPr>
            <p:nvPr/>
          </p:nvSpPr>
          <p:spPr bwMode="auto">
            <a:xfrm>
              <a:off x="1231108" y="6703611"/>
              <a:ext cx="5525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Germany</a:t>
              </a:r>
            </a:p>
          </p:txBody>
        </p:sp>
        <p:pic>
          <p:nvPicPr>
            <p:cNvPr id="19" name="Picture 2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409" y="6460723"/>
              <a:ext cx="3841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3"/>
            <p:cNvSpPr>
              <a:spLocks/>
            </p:cNvSpPr>
            <p:nvPr/>
          </p:nvSpPr>
          <p:spPr bwMode="auto">
            <a:xfrm>
              <a:off x="2420878" y="6703611"/>
              <a:ext cx="4371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Poland</a:t>
              </a:r>
            </a:p>
          </p:txBody>
        </p:sp>
        <p:pic>
          <p:nvPicPr>
            <p:cNvPr id="23" name="Picture 26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996" y="6457548"/>
              <a:ext cx="3841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7"/>
            <p:cNvSpPr>
              <a:spLocks/>
            </p:cNvSpPr>
            <p:nvPr/>
          </p:nvSpPr>
          <p:spPr bwMode="auto">
            <a:xfrm>
              <a:off x="2966855" y="6703611"/>
              <a:ext cx="5397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Romania</a:t>
              </a:r>
            </a:p>
          </p:txBody>
        </p:sp>
        <p:pic>
          <p:nvPicPr>
            <p:cNvPr id="25" name="Picture 28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757" y="6459136"/>
              <a:ext cx="358775" cy="242887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9"/>
            <p:cNvSpPr>
              <a:spLocks/>
            </p:cNvSpPr>
            <p:nvPr/>
          </p:nvSpPr>
          <p:spPr bwMode="auto">
            <a:xfrm>
              <a:off x="3534814" y="6702023"/>
              <a:ext cx="4307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Russia</a:t>
              </a:r>
            </a:p>
          </p:txBody>
        </p:sp>
        <p:sp>
          <p:nvSpPr>
            <p:cNvPr id="27" name="Rectangle 30"/>
            <p:cNvSpPr>
              <a:spLocks/>
            </p:cNvSpPr>
            <p:nvPr/>
          </p:nvSpPr>
          <p:spPr bwMode="auto">
            <a:xfrm>
              <a:off x="4055391" y="6698848"/>
              <a:ext cx="5204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Slovenia</a:t>
              </a:r>
            </a:p>
          </p:txBody>
        </p:sp>
        <p:pic>
          <p:nvPicPr>
            <p:cNvPr id="28" name="Picture 31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435" y="6460723"/>
              <a:ext cx="363537" cy="241300"/>
            </a:xfrm>
            <a:prstGeom prst="rect">
              <a:avLst/>
            </a:prstGeom>
            <a:noFill/>
            <a:ln w="936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2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99" y="6459136"/>
              <a:ext cx="363537" cy="242887"/>
            </a:xfrm>
            <a:prstGeom prst="rect">
              <a:avLst/>
            </a:prstGeom>
            <a:noFill/>
            <a:ln w="936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561" y="6455734"/>
              <a:ext cx="444500" cy="279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5"/>
            <p:cNvSpPr>
              <a:spLocks/>
            </p:cNvSpPr>
            <p:nvPr/>
          </p:nvSpPr>
          <p:spPr bwMode="auto">
            <a:xfrm>
              <a:off x="5258318" y="6720620"/>
              <a:ext cx="238125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UK</a:t>
              </a:r>
            </a:p>
          </p:txBody>
        </p:sp>
      </p:grpSp>
      <p:sp>
        <p:nvSpPr>
          <p:cNvPr id="30" name="Foliennummernplatzhalter 2"/>
          <p:cNvSpPr txBox="1">
            <a:spLocks/>
          </p:cNvSpPr>
          <p:nvPr/>
        </p:nvSpPr>
        <p:spPr>
          <a:xfrm>
            <a:off x="7964992" y="6781251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CBDDA-5CCF-8748-8988-9DC6C8981774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3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"/>
          <a:stretch/>
        </p:blipFill>
        <p:spPr bwMode="auto">
          <a:xfrm>
            <a:off x="1055520" y="1054914"/>
            <a:ext cx="6581999" cy="489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" name="Rechteck 28"/>
          <p:cNvSpPr/>
          <p:nvPr/>
        </p:nvSpPr>
        <p:spPr>
          <a:xfrm>
            <a:off x="6213021" y="182661"/>
            <a:ext cx="2751843" cy="2595549"/>
          </a:xfrm>
          <a:prstGeom prst="rect">
            <a:avLst/>
          </a:prstGeom>
          <a:solidFill>
            <a:schemeClr val="bg1"/>
          </a:solidFill>
          <a:ln w="19050">
            <a:solidFill>
              <a:srgbClr val="323E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118287" y="3793786"/>
            <a:ext cx="3186790" cy="2298929"/>
          </a:xfrm>
          <a:prstGeom prst="rect">
            <a:avLst/>
          </a:prstGeom>
          <a:solidFill>
            <a:schemeClr val="bg1"/>
          </a:solidFill>
          <a:ln w="19050">
            <a:solidFill>
              <a:srgbClr val="323E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ierung 5"/>
          <p:cNvGrpSpPr/>
          <p:nvPr/>
        </p:nvGrpSpPr>
        <p:grpSpPr>
          <a:xfrm>
            <a:off x="6432208" y="3033517"/>
            <a:ext cx="2532655" cy="3735662"/>
            <a:chOff x="6432209" y="3033517"/>
            <a:chExt cx="2140978" cy="3157939"/>
          </a:xfrm>
        </p:grpSpPr>
        <p:sp>
          <p:nvSpPr>
            <p:cNvPr id="33" name="Rechteck 32"/>
            <p:cNvSpPr/>
            <p:nvPr/>
          </p:nvSpPr>
          <p:spPr>
            <a:xfrm>
              <a:off x="6432209" y="3033517"/>
              <a:ext cx="2140978" cy="315793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23E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72" t="9733" r="1561" b="16251"/>
            <a:stretch/>
          </p:blipFill>
          <p:spPr bwMode="auto">
            <a:xfrm rot="5400000">
              <a:off x="5812017" y="3942425"/>
              <a:ext cx="2912553" cy="1286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7098974" y="4319971"/>
              <a:ext cx="1260141" cy="1703054"/>
              <a:chOff x="8844809" y="4672735"/>
              <a:chExt cx="1260140" cy="1805205"/>
            </a:xfrm>
            <a:solidFill>
              <a:schemeClr val="bg1"/>
            </a:solidFill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824712" cy="34907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540" b="1" dirty="0">
                    <a:solidFill>
                      <a:srgbClr val="E5332C"/>
                    </a:solidFill>
                    <a:ea typeface="ＭＳ Ｐゴシック" charset="-128"/>
                  </a:rPr>
                  <a:t>NuSTAR</a:t>
                </a:r>
                <a:endParaRPr lang="de-DE" sz="1454" b="1" dirty="0">
                  <a:solidFill>
                    <a:srgbClr val="E5332C"/>
                  </a:solidFill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44809" y="4672735"/>
                <a:ext cx="1260140" cy="349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540" b="1" dirty="0">
                    <a:solidFill>
                      <a:srgbClr val="E5332C"/>
                    </a:solidFill>
                  </a:rPr>
                  <a:t>Super-FRS</a:t>
                </a:r>
              </a:p>
            </p:txBody>
          </p:sp>
        </p:grp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Experiments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98850" y="381807"/>
            <a:ext cx="2459454" cy="2243560"/>
            <a:chOff x="8441220" y="329659"/>
            <a:chExt cx="2459454" cy="2378132"/>
          </a:xfrm>
          <a:solidFill>
            <a:schemeClr val="bg1"/>
          </a:solidFill>
        </p:grpSpPr>
        <p:pic>
          <p:nvPicPr>
            <p:cNvPr id="17" name="Picture 16" descr="HadesCBM_wo_2008.jpg"/>
            <p:cNvPicPr>
              <a:picLocks noChangeAspect="1"/>
            </p:cNvPicPr>
            <p:nvPr/>
          </p:nvPicPr>
          <p:blipFill rotWithShape="1">
            <a:blip r:embed="rId5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41220" y="329659"/>
              <a:ext cx="2459454" cy="2378132"/>
            </a:xfrm>
            <a:prstGeom prst="rect">
              <a:avLst/>
            </a:prstGeom>
            <a:grpFill/>
            <a:ln w="9525">
              <a:noFill/>
            </a:ln>
          </p:spPr>
        </p:pic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9792580" y="2242864"/>
              <a:ext cx="572593" cy="34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sz="1540" b="1" dirty="0">
                  <a:solidFill>
                    <a:srgbClr val="E5332C"/>
                  </a:solidFill>
                  <a:ea typeface="ＭＳ Ｐゴシック" charset="-128"/>
                </a:rPr>
                <a:t>CBM</a:t>
              </a:r>
              <a:endParaRPr lang="de-DE" sz="1454" b="1" dirty="0">
                <a:solidFill>
                  <a:srgbClr val="E5332C"/>
                </a:solidFill>
                <a:ea typeface="ＭＳ Ｐゴシック" charset="-128"/>
              </a:endParaRPr>
            </a:p>
          </p:txBody>
        </p:sp>
      </p:grp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Peters - FAIR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481925" y="1225419"/>
            <a:ext cx="3113205" cy="1943100"/>
          </a:xfrm>
          <a:prstGeom prst="rect">
            <a:avLst/>
          </a:prstGeom>
          <a:solidFill>
            <a:schemeClr val="bg1"/>
          </a:solidFill>
          <a:ln w="19050">
            <a:solidFill>
              <a:srgbClr val="323E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 Verbindung mit Pfeil 15"/>
          <p:cNvCxnSpPr>
            <a:stCxn id="29" idx="1"/>
          </p:cNvCxnSpPr>
          <p:nvPr/>
        </p:nvCxnSpPr>
        <p:spPr>
          <a:xfrm flipH="1">
            <a:off x="5496541" y="1480436"/>
            <a:ext cx="716480" cy="1497570"/>
          </a:xfrm>
          <a:prstGeom prst="straightConnector1">
            <a:avLst/>
          </a:prstGeom>
          <a:ln w="28575">
            <a:solidFill>
              <a:srgbClr val="E5332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33" idx="1"/>
          </p:cNvCxnSpPr>
          <p:nvPr/>
        </p:nvCxnSpPr>
        <p:spPr>
          <a:xfrm flipH="1" flipV="1">
            <a:off x="5421087" y="3812721"/>
            <a:ext cx="1011121" cy="1088627"/>
          </a:xfrm>
          <a:prstGeom prst="straightConnector1">
            <a:avLst/>
          </a:prstGeom>
          <a:ln w="28575">
            <a:solidFill>
              <a:srgbClr val="E5332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14" idx="2"/>
          </p:cNvCxnSpPr>
          <p:nvPr/>
        </p:nvCxnSpPr>
        <p:spPr>
          <a:xfrm>
            <a:off x="2038528" y="3168519"/>
            <a:ext cx="1265380" cy="487973"/>
          </a:xfrm>
          <a:prstGeom prst="straightConnector1">
            <a:avLst/>
          </a:prstGeom>
          <a:ln w="28575">
            <a:solidFill>
              <a:srgbClr val="E5332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>
            <a:stCxn id="35" idx="3"/>
          </p:cNvCxnSpPr>
          <p:nvPr/>
        </p:nvCxnSpPr>
        <p:spPr>
          <a:xfrm flipV="1">
            <a:off x="3305077" y="3690257"/>
            <a:ext cx="1082097" cy="1252994"/>
          </a:xfrm>
          <a:prstGeom prst="straightConnector1">
            <a:avLst/>
          </a:prstGeom>
          <a:ln w="28575">
            <a:solidFill>
              <a:srgbClr val="E5332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 3"/>
          <p:cNvPicPr>
            <a:picLocks noChangeAspect="1"/>
          </p:cNvPicPr>
          <p:nvPr/>
        </p:nvPicPr>
        <p:blipFill>
          <a:blip r:embed="rId6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" y="1238814"/>
            <a:ext cx="3082040" cy="1924128"/>
          </a:xfrm>
          <a:prstGeom prst="rect">
            <a:avLst/>
          </a:prstGeom>
        </p:spPr>
      </p:pic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2694352" y="2655077"/>
            <a:ext cx="610724" cy="3229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5112" tIns="42555" rIns="85112" bIns="42555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de-DE" sz="1540" b="1" dirty="0">
                <a:solidFill>
                  <a:srgbClr val="E5332C"/>
                </a:solidFill>
                <a:ea typeface="ＭＳ Ｐゴシック" charset="-128"/>
              </a:rPr>
              <a:t>APPA</a:t>
            </a: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6" y="3916640"/>
            <a:ext cx="3080172" cy="216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7" name="Gruppierung 26"/>
          <p:cNvGrpSpPr/>
          <p:nvPr/>
        </p:nvGrpSpPr>
        <p:grpSpPr>
          <a:xfrm>
            <a:off x="4387174" y="4852708"/>
            <a:ext cx="1371600" cy="1202560"/>
            <a:chOff x="4387174" y="4881892"/>
            <a:chExt cx="1371600" cy="1202560"/>
          </a:xfrm>
        </p:grpSpPr>
        <p:sp>
          <p:nvSpPr>
            <p:cNvPr id="23" name="Rechteck 22"/>
            <p:cNvSpPr/>
            <p:nvPr/>
          </p:nvSpPr>
          <p:spPr>
            <a:xfrm>
              <a:off x="4523362" y="5068111"/>
              <a:ext cx="1235412" cy="1016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4795736" y="4881892"/>
              <a:ext cx="914400" cy="259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4387174" y="5574455"/>
              <a:ext cx="136188" cy="361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A8209F0-11AB-A847-9CF2-135229E2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E633-0A11-1543-9171-5EAF8C77A1F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8140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NUSTAR @ FAIR: physics of the nuclei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1711" dirty="0"/>
              <a:t>How Are Elements Made ?</a:t>
            </a:r>
          </a:p>
          <a:p>
            <a:pPr>
              <a:lnSpc>
                <a:spcPct val="110000"/>
              </a:lnSpc>
            </a:pPr>
            <a:r>
              <a:rPr lang="en-US" sz="1711" dirty="0"/>
              <a:t>Structure of exotic nuclei far off stability ?</a:t>
            </a:r>
          </a:p>
          <a:p>
            <a:pPr>
              <a:lnSpc>
                <a:spcPct val="110000"/>
              </a:lnSpc>
            </a:pPr>
            <a:r>
              <a:rPr lang="en-US" sz="1711" dirty="0"/>
              <a:t>Nuclear synthesis in stars </a:t>
            </a:r>
            <a:br>
              <a:rPr lang="en-US" sz="1711" dirty="0"/>
            </a:br>
            <a:r>
              <a:rPr lang="en-US" sz="1711" dirty="0"/>
              <a:t>    and star explosions</a:t>
            </a:r>
          </a:p>
          <a:p>
            <a:pPr>
              <a:lnSpc>
                <a:spcPct val="110000"/>
              </a:lnSpc>
            </a:pPr>
            <a:r>
              <a:rPr lang="en-US" sz="1711" dirty="0"/>
              <a:t>Fundamental interactions </a:t>
            </a:r>
            <a:br>
              <a:rPr lang="en-US" sz="1711" dirty="0"/>
            </a:br>
            <a:r>
              <a:rPr lang="en-US" sz="1711" dirty="0"/>
              <a:t>    and symmetries</a:t>
            </a:r>
          </a:p>
          <a:p>
            <a:endParaRPr lang="en-US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77" y="2065290"/>
            <a:ext cx="4703531" cy="31069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74540" y="1867591"/>
            <a:ext cx="1660564" cy="333638"/>
          </a:xfrm>
          <a:prstGeom prst="rect">
            <a:avLst/>
          </a:prstGeom>
          <a:solidFill>
            <a:srgbClr val="FBC6C5"/>
          </a:solidFill>
          <a:ln w="9525">
            <a:solidFill>
              <a:srgbClr val="E5140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112" tIns="42555" rIns="85112" bIns="42555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de-DE" sz="1540" dirty="0"/>
              <a:t>Superheavy Nuclei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158781" y="4974534"/>
            <a:ext cx="1601765" cy="333638"/>
          </a:xfrm>
          <a:prstGeom prst="rect">
            <a:avLst/>
          </a:prstGeom>
          <a:solidFill>
            <a:srgbClr val="FBC6C5"/>
          </a:solidFill>
          <a:ln w="9525">
            <a:solidFill>
              <a:srgbClr val="E5140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112" tIns="42555" rIns="85112" bIns="42555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de-DE" sz="1540"/>
              <a:t>Neutron Drip Line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1" y="3442929"/>
            <a:ext cx="3670997" cy="278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C8525B4C-0AA2-F442-A3B2-D58D1C0C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7E8CAEF9-DC74-D342-811A-395EC49A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22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037381">
            <a:off x="4276933" y="2623256"/>
            <a:ext cx="3907376" cy="454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4043698" y="6117192"/>
            <a:ext cx="4841588" cy="66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00000">
            <a:off x="382913" y="2902620"/>
            <a:ext cx="5794593" cy="314994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 rot="20883354">
            <a:off x="4406096" y="5164148"/>
            <a:ext cx="1936844" cy="757021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04130" y="5121042"/>
            <a:ext cx="1102009" cy="81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 rot="20732270">
            <a:off x="6217854" y="2564356"/>
            <a:ext cx="2084572" cy="194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rot="20185076">
            <a:off x="7159386" y="6005225"/>
            <a:ext cx="1054095" cy="99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prstClr val="white"/>
              </a:solidFill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608867" y="5281687"/>
            <a:ext cx="153715" cy="6793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264032" y="5453268"/>
            <a:ext cx="1320298" cy="701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981" dirty="0" err="1">
                <a:solidFill>
                  <a:srgbClr val="000000"/>
                </a:solidFill>
              </a:rPr>
              <a:t>production</a:t>
            </a:r>
            <a:endParaRPr lang="de-DE" sz="1981" dirty="0">
              <a:solidFill>
                <a:srgbClr val="000000"/>
              </a:solidFill>
            </a:endParaRPr>
          </a:p>
          <a:p>
            <a:r>
              <a:rPr lang="de-DE" sz="1981" dirty="0" err="1">
                <a:solidFill>
                  <a:srgbClr val="000000"/>
                </a:solidFill>
              </a:rPr>
              <a:t>target</a:t>
            </a:r>
            <a:endParaRPr lang="de-DE" sz="1981" dirty="0">
              <a:solidFill>
                <a:srgbClr val="00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75800" y="4126821"/>
            <a:ext cx="1624508" cy="475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prstClr val="white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 rot="18357019">
            <a:off x="4643749" y="2960366"/>
            <a:ext cx="1428820" cy="475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prstClr val="white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 rot="18357019">
            <a:off x="4792227" y="2505081"/>
            <a:ext cx="778627" cy="33247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prstClr val="white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197092" y="5172985"/>
            <a:ext cx="753732" cy="382733"/>
          </a:xfrm>
          <a:prstGeom prst="rect">
            <a:avLst/>
          </a:prstGeom>
          <a:solidFill>
            <a:srgbClr val="BBE0E3"/>
          </a:solidFill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1887" dirty="0">
                <a:solidFill>
                  <a:srgbClr val="000000"/>
                </a:solidFill>
              </a:rPr>
              <a:t>ILIMA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471440" y="4221460"/>
            <a:ext cx="529312" cy="382733"/>
          </a:xfrm>
          <a:prstGeom prst="rect">
            <a:avLst/>
          </a:prstGeom>
          <a:solidFill>
            <a:srgbClr val="BBE0E3"/>
          </a:solidFill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1887" dirty="0">
                <a:solidFill>
                  <a:srgbClr val="000000"/>
                </a:solidFill>
              </a:rPr>
              <a:t>R</a:t>
            </a:r>
            <a:r>
              <a:rPr lang="de-DE" sz="1887" baseline="30000" dirty="0">
                <a:solidFill>
                  <a:srgbClr val="000000"/>
                </a:solidFill>
              </a:rPr>
              <a:t>3</a:t>
            </a:r>
            <a:r>
              <a:rPr lang="de-DE" sz="1887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20" name="Textfeld 19"/>
          <p:cNvSpPr txBox="1"/>
          <p:nvPr/>
        </p:nvSpPr>
        <p:spPr>
          <a:xfrm rot="18366566">
            <a:off x="4991336" y="2857787"/>
            <a:ext cx="2224861" cy="382733"/>
          </a:xfrm>
          <a:prstGeom prst="rect">
            <a:avLst/>
          </a:prstGeom>
          <a:solidFill>
            <a:srgbClr val="BBE0E3"/>
          </a:solidFill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887" dirty="0">
                <a:solidFill>
                  <a:srgbClr val="000000"/>
                </a:solidFill>
              </a:rPr>
              <a:t>HISPEC/DESPEC</a:t>
            </a:r>
          </a:p>
        </p:txBody>
      </p:sp>
      <p:sp>
        <p:nvSpPr>
          <p:cNvPr id="23" name="Textfeld 22"/>
          <p:cNvSpPr txBox="1"/>
          <p:nvPr/>
        </p:nvSpPr>
        <p:spPr>
          <a:xfrm rot="18366566">
            <a:off x="3730432" y="2281225"/>
            <a:ext cx="2034118" cy="382733"/>
          </a:xfrm>
          <a:prstGeom prst="rect">
            <a:avLst/>
          </a:prstGeom>
          <a:solidFill>
            <a:srgbClr val="BBE0E3"/>
          </a:solidFill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887" dirty="0">
                <a:solidFill>
                  <a:srgbClr val="000000"/>
                </a:solidFill>
              </a:rPr>
              <a:t>MATS &amp; </a:t>
            </a:r>
            <a:r>
              <a:rPr lang="de-DE" sz="1887" dirty="0" err="1">
                <a:solidFill>
                  <a:srgbClr val="000000"/>
                </a:solidFill>
              </a:rPr>
              <a:t>LaSpec</a:t>
            </a:r>
            <a:endParaRPr lang="de-DE" sz="1887" dirty="0">
              <a:solidFill>
                <a:srgbClr val="000000"/>
              </a:solidFill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16" y="1335051"/>
            <a:ext cx="3719790" cy="251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" name="Textfeld 18"/>
          <p:cNvSpPr txBox="1"/>
          <p:nvPr/>
        </p:nvSpPr>
        <p:spPr>
          <a:xfrm>
            <a:off x="1301990" y="4783487"/>
            <a:ext cx="1459308" cy="382733"/>
          </a:xfrm>
          <a:prstGeom prst="rect">
            <a:avLst/>
          </a:prstGeom>
          <a:solidFill>
            <a:srgbClr val="BBE0E3"/>
          </a:solidFill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887" dirty="0">
                <a:solidFill>
                  <a:srgbClr val="000000"/>
                </a:solidFill>
              </a:rPr>
              <a:t>Super-FRS</a:t>
            </a:r>
          </a:p>
        </p:txBody>
      </p:sp>
      <p:sp>
        <p:nvSpPr>
          <p:cNvPr id="27" name="Rectangle 4"/>
          <p:cNvSpPr txBox="1">
            <a:spLocks noChangeArrowheads="1"/>
          </p:cNvSpPr>
          <p:nvPr/>
        </p:nvSpPr>
        <p:spPr bwMode="auto">
          <a:xfrm>
            <a:off x="5528597" y="787204"/>
            <a:ext cx="3492120" cy="128321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>
            <a:solidFill>
              <a:srgbClr val="00599D"/>
            </a:solidFill>
            <a:miter lim="800000"/>
            <a:headEnd/>
            <a:tailEnd/>
          </a:ln>
          <a:effectLst/>
          <a:extLst/>
        </p:spPr>
        <p:txBody>
          <a:bodyPr vert="horz" wrap="square" lIns="67017" tIns="67017" rIns="67017" bIns="67017" numCol="1" anchor="t" anchorCtr="0" compatLnSpc="1">
            <a:prstTxWarp prst="textNoShape">
              <a:avLst/>
            </a:prstTxWarp>
          </a:bodyPr>
          <a:lstStyle>
            <a:lvl1pPr marL="85725" indent="-85725" algn="l" rtl="0" fontAlgn="base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algn="l" rtl="0" fontAlgn="base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fontAlgn="base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>
              <a:buClr>
                <a:srgbClr val="9933FF"/>
              </a:buClr>
            </a:pPr>
            <a:r>
              <a:rPr lang="en-US" sz="1283" b="1" u="sng" dirty="0"/>
              <a:t>Super</a:t>
            </a:r>
            <a:r>
              <a:rPr lang="en-US" sz="1283" dirty="0"/>
              <a:t>conducting </a:t>
            </a:r>
            <a:r>
              <a:rPr lang="en-US" sz="1283" b="1" u="sng" dirty="0" err="1"/>
              <a:t>FR</a:t>
            </a:r>
            <a:r>
              <a:rPr lang="en-US" sz="1283" dirty="0" err="1"/>
              <a:t>agment</a:t>
            </a:r>
            <a:r>
              <a:rPr lang="en-US" sz="1283" dirty="0"/>
              <a:t> </a:t>
            </a:r>
            <a:r>
              <a:rPr lang="en-US" sz="1283" b="1" u="sng" dirty="0"/>
              <a:t>S</a:t>
            </a:r>
            <a:r>
              <a:rPr lang="en-US" sz="1283" dirty="0"/>
              <a:t>eparator</a:t>
            </a:r>
          </a:p>
          <a:p>
            <a:pPr>
              <a:buClr>
                <a:srgbClr val="9933FF"/>
              </a:buClr>
            </a:pPr>
            <a:r>
              <a:rPr lang="en-US" sz="1283" dirty="0">
                <a:solidFill>
                  <a:schemeClr val="tx1"/>
                </a:solidFill>
              </a:rPr>
              <a:t>High-Energy Reaction Setup</a:t>
            </a:r>
          </a:p>
          <a:p>
            <a:pPr>
              <a:buClr>
                <a:srgbClr val="9933FF"/>
              </a:buClr>
            </a:pPr>
            <a:r>
              <a:rPr lang="en-US" sz="1283" dirty="0">
                <a:solidFill>
                  <a:schemeClr val="tx1"/>
                </a:solidFill>
              </a:rPr>
              <a:t>Multi-Storage Rings (CR, NESR, </a:t>
            </a:r>
            <a:r>
              <a:rPr lang="en-US" sz="1283" dirty="0" err="1">
                <a:solidFill>
                  <a:schemeClr val="tx1"/>
                </a:solidFill>
              </a:rPr>
              <a:t>eA</a:t>
            </a:r>
            <a:r>
              <a:rPr lang="en-US" sz="1283" dirty="0">
                <a:solidFill>
                  <a:schemeClr val="tx1"/>
                </a:solidFill>
              </a:rPr>
              <a:t>)</a:t>
            </a:r>
          </a:p>
          <a:p>
            <a:pPr>
              <a:buClr>
                <a:srgbClr val="9933FF"/>
              </a:buClr>
            </a:pPr>
            <a:r>
              <a:rPr lang="en-US" sz="1283" dirty="0">
                <a:solidFill>
                  <a:schemeClr val="tx1"/>
                </a:solidFill>
              </a:rPr>
              <a:t>Energy-Bunched Stopped Beams</a:t>
            </a: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NUSTAR @ FAIR: </a:t>
            </a:r>
            <a:r>
              <a:rPr lang="de-DE" dirty="0" err="1"/>
              <a:t>Installations</a:t>
            </a:r>
            <a:endParaRPr lang="de-DE" dirty="0"/>
          </a:p>
        </p:txBody>
      </p:sp>
      <p:sp>
        <p:nvSpPr>
          <p:cNvPr id="28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332797" y="5440682"/>
            <a:ext cx="2720240" cy="107307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28575">
            <a:solidFill>
              <a:srgbClr val="00599D"/>
            </a:solidFill>
            <a:miter lim="800000"/>
            <a:headEnd/>
            <a:tailEnd/>
          </a:ln>
          <a:effectLst/>
        </p:spPr>
        <p:txBody>
          <a:bodyPr wrap="square" lIns="85112" tIns="42555" rIns="85112" bIns="42555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83" dirty="0"/>
              <a:t>Key characteristics :            </a:t>
            </a:r>
            <a:br>
              <a:rPr lang="en-US" sz="1283" dirty="0"/>
            </a:br>
            <a:r>
              <a:rPr lang="en-US" sz="1283" i="1" dirty="0"/>
              <a:t>- all elements,  H to U           </a:t>
            </a:r>
            <a:br>
              <a:rPr lang="en-US" sz="1283" i="1" dirty="0"/>
            </a:br>
            <a:r>
              <a:rPr lang="en-US" sz="1283" i="1" dirty="0"/>
              <a:t>- intensity &gt; 10</a:t>
            </a:r>
            <a:r>
              <a:rPr lang="en-US" sz="1283" i="1" baseline="30000" dirty="0"/>
              <a:t>12</a:t>
            </a:r>
            <a:r>
              <a:rPr lang="en-US" sz="1283" i="1" dirty="0"/>
              <a:t> ions/sec.     </a:t>
            </a:r>
            <a:br>
              <a:rPr lang="en-US" sz="1283" i="1" dirty="0"/>
            </a:br>
            <a:r>
              <a:rPr lang="en-US" sz="1283" i="1" dirty="0"/>
              <a:t>- high and low energies         </a:t>
            </a:r>
            <a:br>
              <a:rPr lang="en-US" sz="1283" i="1" dirty="0"/>
            </a:br>
            <a:r>
              <a:rPr lang="en-US" sz="1283" i="1" dirty="0"/>
              <a:t>- pulsed and CW beams</a:t>
            </a:r>
          </a:p>
        </p:txBody>
      </p:sp>
      <p:sp>
        <p:nvSpPr>
          <p:cNvPr id="26" name="Fußzeilenplatzhalter 5">
            <a:extLst>
              <a:ext uri="{FF2B5EF4-FFF2-40B4-BE49-F238E27FC236}">
                <a16:creationId xmlns:a16="http://schemas.microsoft.com/office/drawing/2014/main" id="{BE5DD486-1E1C-454B-8E0C-D4B6A716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30" name="Foliennummernplatzhalter 1">
            <a:extLst>
              <a:ext uri="{FF2B5EF4-FFF2-40B4-BE49-F238E27FC236}">
                <a16:creationId xmlns:a16="http://schemas.microsoft.com/office/drawing/2014/main" id="{9874BF95-C94E-7D41-82E3-86FF2FE1B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0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6"/>
          <p:cNvGrpSpPr/>
          <p:nvPr/>
        </p:nvGrpSpPr>
        <p:grpSpPr>
          <a:xfrm>
            <a:off x="1121373" y="1255136"/>
            <a:ext cx="7472661" cy="5089572"/>
            <a:chOff x="395536" y="626438"/>
            <a:chExt cx="5799680" cy="4341706"/>
          </a:xfrm>
        </p:grpSpPr>
        <p:pic>
          <p:nvPicPr>
            <p:cNvPr id="7" name="Picture 5" descr="Chart of nuclei + r-process path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536" y="626438"/>
              <a:ext cx="5799680" cy="4341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eck 5"/>
            <p:cNvSpPr/>
            <p:nvPr/>
          </p:nvSpPr>
          <p:spPr>
            <a:xfrm>
              <a:off x="4499992" y="3573016"/>
              <a:ext cx="1695224" cy="1395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981">
                <a:solidFill>
                  <a:srgbClr val="FFFFFF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de-DE"/>
          </a:p>
        </p:txBody>
      </p:sp>
      <p:sp>
        <p:nvSpPr>
          <p:cNvPr id="12" name="Ellipse 12"/>
          <p:cNvSpPr/>
          <p:nvPr/>
        </p:nvSpPr>
        <p:spPr>
          <a:xfrm rot="1430115">
            <a:off x="5413187" y="2562889"/>
            <a:ext cx="1179304" cy="1993087"/>
          </a:xfrm>
          <a:prstGeom prst="ellipse">
            <a:avLst/>
          </a:prstGeom>
          <a:solidFill>
            <a:srgbClr val="92D050">
              <a:alpha val="60000"/>
            </a:srgbClr>
          </a:solidFill>
          <a:ln w="50800">
            <a:solidFill>
              <a:srgbClr val="00B0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srgbClr val="FFFFFF"/>
              </a:solidFill>
            </a:endParaRPr>
          </a:p>
        </p:txBody>
      </p:sp>
      <p:sp>
        <p:nvSpPr>
          <p:cNvPr id="13" name="Ellipse 11"/>
          <p:cNvSpPr/>
          <p:nvPr/>
        </p:nvSpPr>
        <p:spPr>
          <a:xfrm rot="1430115">
            <a:off x="5538187" y="2581645"/>
            <a:ext cx="929303" cy="1427199"/>
          </a:xfrm>
          <a:prstGeom prst="ellipse">
            <a:avLst/>
          </a:prstGeom>
          <a:solidFill>
            <a:srgbClr val="92D050">
              <a:alpha val="50000"/>
            </a:srgbClr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srgbClr val="FFFFFF"/>
              </a:solidFill>
            </a:endParaRPr>
          </a:p>
        </p:txBody>
      </p:sp>
      <p:sp>
        <p:nvSpPr>
          <p:cNvPr id="14" name="Ellipse 10"/>
          <p:cNvSpPr/>
          <p:nvPr/>
        </p:nvSpPr>
        <p:spPr>
          <a:xfrm rot="1430115">
            <a:off x="5764111" y="2583902"/>
            <a:ext cx="616316" cy="994184"/>
          </a:xfrm>
          <a:prstGeom prst="ellipse">
            <a:avLst/>
          </a:prstGeom>
          <a:solidFill>
            <a:srgbClr val="92D050">
              <a:alpha val="50000"/>
            </a:srgbClr>
          </a:solidFill>
          <a:ln w="50800">
            <a:solidFill>
              <a:srgbClr val="0D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srgbClr val="FFFFFF"/>
              </a:solidFill>
            </a:endParaRPr>
          </a:p>
        </p:txBody>
      </p:sp>
      <p:sp>
        <p:nvSpPr>
          <p:cNvPr id="15" name="Ellipse 7"/>
          <p:cNvSpPr/>
          <p:nvPr/>
        </p:nvSpPr>
        <p:spPr>
          <a:xfrm rot="1430115">
            <a:off x="5933218" y="2586935"/>
            <a:ext cx="412538" cy="606752"/>
          </a:xfrm>
          <a:prstGeom prst="ellipse">
            <a:avLst/>
          </a:prstGeom>
          <a:solidFill>
            <a:srgbClr val="92D050">
              <a:alpha val="50000"/>
            </a:srgbClr>
          </a:solidFill>
          <a:ln w="50800">
            <a:solidFill>
              <a:srgbClr val="86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81">
              <a:solidFill>
                <a:srgbClr val="FFFFFF"/>
              </a:solidFill>
            </a:endParaRPr>
          </a:p>
        </p:txBody>
      </p:sp>
      <p:cxnSp>
        <p:nvCxnSpPr>
          <p:cNvPr id="16" name="Gerade Verbindung mit Pfeil 9"/>
          <p:cNvCxnSpPr>
            <a:stCxn id="17" idx="1"/>
          </p:cNvCxnSpPr>
          <p:nvPr/>
        </p:nvCxnSpPr>
        <p:spPr>
          <a:xfrm flipH="1">
            <a:off x="6270335" y="3707639"/>
            <a:ext cx="738003" cy="22431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5"/>
          <p:cNvSpPr txBox="1"/>
          <p:nvPr/>
        </p:nvSpPr>
        <p:spPr>
          <a:xfrm rot="20601520">
            <a:off x="6972062" y="3297317"/>
            <a:ext cx="1732204" cy="324576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509" b="1" dirty="0">
                <a:solidFill>
                  <a:srgbClr val="FF0000"/>
                </a:solidFill>
              </a:rPr>
              <a:t>3</a:t>
            </a:r>
            <a:r>
              <a:rPr lang="de-DE" sz="1509" b="1" baseline="30000" dirty="0">
                <a:solidFill>
                  <a:srgbClr val="FF0000"/>
                </a:solidFill>
              </a:rPr>
              <a:t>rd</a:t>
            </a:r>
            <a:r>
              <a:rPr lang="de-DE" sz="1509" b="1" dirty="0">
                <a:solidFill>
                  <a:srgbClr val="FF0000"/>
                </a:solidFill>
              </a:rPr>
              <a:t> </a:t>
            </a:r>
            <a:r>
              <a:rPr lang="de-DE" sz="1509" b="1" dirty="0" err="1">
                <a:solidFill>
                  <a:srgbClr val="FF0000"/>
                </a:solidFill>
              </a:rPr>
              <a:t>waiting</a:t>
            </a:r>
            <a:r>
              <a:rPr lang="de-DE" sz="1509" b="1" dirty="0">
                <a:solidFill>
                  <a:srgbClr val="FF0000"/>
                </a:solidFill>
              </a:rPr>
              <a:t> </a:t>
            </a:r>
            <a:r>
              <a:rPr lang="de-DE" sz="1509" b="1" dirty="0" err="1">
                <a:solidFill>
                  <a:srgbClr val="FF0000"/>
                </a:solidFill>
              </a:rPr>
              <a:t>point</a:t>
            </a:r>
            <a:endParaRPr lang="de-DE" sz="1509" b="1" dirty="0">
              <a:solidFill>
                <a:srgbClr val="FF0000"/>
              </a:solidFill>
            </a:endParaRPr>
          </a:p>
        </p:txBody>
      </p:sp>
      <p:sp>
        <p:nvSpPr>
          <p:cNvPr id="18" name="Textfeld 19"/>
          <p:cNvSpPr txBox="1"/>
          <p:nvPr/>
        </p:nvSpPr>
        <p:spPr>
          <a:xfrm rot="21216270">
            <a:off x="4584113" y="4672952"/>
            <a:ext cx="1415820" cy="324576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509" b="1" dirty="0">
                <a:solidFill>
                  <a:srgbClr val="FF0000"/>
                </a:solidFill>
              </a:rPr>
              <a:t>r-</a:t>
            </a:r>
            <a:r>
              <a:rPr lang="de-DE" sz="1509" b="1" dirty="0" err="1">
                <a:solidFill>
                  <a:srgbClr val="FF0000"/>
                </a:solidFill>
              </a:rPr>
              <a:t>process</a:t>
            </a:r>
            <a:r>
              <a:rPr lang="de-DE" sz="1509" b="1" dirty="0">
                <a:solidFill>
                  <a:srgbClr val="FF0000"/>
                </a:solidFill>
              </a:rPr>
              <a:t> </a:t>
            </a:r>
            <a:r>
              <a:rPr lang="de-DE" sz="1509" b="1" dirty="0" err="1">
                <a:solidFill>
                  <a:srgbClr val="FF0000"/>
                </a:solidFill>
              </a:rPr>
              <a:t>path</a:t>
            </a:r>
            <a:endParaRPr lang="de-DE" sz="1509" b="1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569864" y="2106303"/>
            <a:ext cx="655563" cy="397160"/>
          </a:xfrm>
          <a:prstGeom prst="rect">
            <a:avLst/>
          </a:prstGeom>
          <a:solidFill>
            <a:srgbClr val="C2D840"/>
          </a:solidFill>
        </p:spPr>
        <p:txBody>
          <a:bodyPr wrap="square" rtlCol="0">
            <a:spAutoFit/>
          </a:bodyPr>
          <a:lstStyle/>
          <a:p>
            <a:r>
              <a:rPr lang="de-DE" sz="1887" dirty="0">
                <a:solidFill>
                  <a:srgbClr val="000000"/>
                </a:solidFill>
              </a:rPr>
              <a:t>GS</a:t>
            </a:r>
            <a:r>
              <a:rPr lang="de-DE" sz="1981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20" name="Textfeld 22"/>
          <p:cNvSpPr txBox="1"/>
          <p:nvPr/>
        </p:nvSpPr>
        <p:spPr>
          <a:xfrm>
            <a:off x="6512978" y="2282479"/>
            <a:ext cx="1262065" cy="397160"/>
          </a:xfrm>
          <a:prstGeom prst="rect">
            <a:avLst/>
          </a:prstGeom>
          <a:solidFill>
            <a:srgbClr val="10DE00"/>
          </a:solidFill>
        </p:spPr>
        <p:txBody>
          <a:bodyPr wrap="square" rtlCol="0">
            <a:spAutoFit/>
          </a:bodyPr>
          <a:lstStyle/>
          <a:p>
            <a:r>
              <a:rPr lang="de-DE" sz="1981" dirty="0">
                <a:solidFill>
                  <a:srgbClr val="000000"/>
                </a:solidFill>
              </a:rPr>
              <a:t>Phase-0</a:t>
            </a:r>
          </a:p>
        </p:txBody>
      </p:sp>
      <p:sp>
        <p:nvSpPr>
          <p:cNvPr id="21" name="Textfeld 23"/>
          <p:cNvSpPr txBox="1"/>
          <p:nvPr/>
        </p:nvSpPr>
        <p:spPr>
          <a:xfrm>
            <a:off x="6699942" y="2601229"/>
            <a:ext cx="1239824" cy="3971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de-DE" sz="1981" dirty="0">
                <a:solidFill>
                  <a:srgbClr val="000000"/>
                </a:solidFill>
              </a:rPr>
              <a:t>Phase-1</a:t>
            </a:r>
          </a:p>
        </p:txBody>
      </p:sp>
      <p:sp>
        <p:nvSpPr>
          <p:cNvPr id="22" name="Textfeld 24"/>
          <p:cNvSpPr txBox="1"/>
          <p:nvPr/>
        </p:nvSpPr>
        <p:spPr>
          <a:xfrm>
            <a:off x="6783110" y="2916530"/>
            <a:ext cx="1310022" cy="397160"/>
          </a:xfrm>
          <a:prstGeom prst="rect">
            <a:avLst/>
          </a:prstGeom>
          <a:solidFill>
            <a:srgbClr val="00B0A8"/>
          </a:solidFill>
        </p:spPr>
        <p:txBody>
          <a:bodyPr wrap="square" rtlCol="0">
            <a:spAutoFit/>
          </a:bodyPr>
          <a:lstStyle/>
          <a:p>
            <a:r>
              <a:rPr lang="de-DE" sz="1981" dirty="0">
                <a:solidFill>
                  <a:srgbClr val="000000"/>
                </a:solidFill>
              </a:rPr>
              <a:t>Phase-2</a:t>
            </a:r>
          </a:p>
        </p:txBody>
      </p:sp>
      <p:sp>
        <p:nvSpPr>
          <p:cNvPr id="23" name="Textfeld 20"/>
          <p:cNvSpPr txBox="1"/>
          <p:nvPr/>
        </p:nvSpPr>
        <p:spPr>
          <a:xfrm>
            <a:off x="5774260" y="4709266"/>
            <a:ext cx="3091187" cy="1514261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40" dirty="0">
                <a:solidFill>
                  <a:srgbClr val="000000"/>
                </a:solidFill>
              </a:rPr>
              <a:t>NUSTAR  aims to measure:</a:t>
            </a:r>
          </a:p>
          <a:p>
            <a:r>
              <a:rPr lang="en-US" sz="1540" dirty="0">
                <a:solidFill>
                  <a:srgbClr val="000000"/>
                </a:solidFill>
              </a:rPr>
              <a:t>-masses</a:t>
            </a:r>
          </a:p>
          <a:p>
            <a:r>
              <a:rPr lang="en-US" sz="1540" dirty="0">
                <a:solidFill>
                  <a:srgbClr val="000000"/>
                </a:solidFill>
              </a:rPr>
              <a:t>-β-lifetimes</a:t>
            </a:r>
          </a:p>
          <a:p>
            <a:r>
              <a:rPr lang="en-US" sz="1540" dirty="0">
                <a:solidFill>
                  <a:srgbClr val="000000"/>
                </a:solidFill>
              </a:rPr>
              <a:t>-neutron-</a:t>
            </a:r>
            <a:r>
              <a:rPr lang="en-US" sz="1540" dirty="0" err="1">
                <a:solidFill>
                  <a:srgbClr val="000000"/>
                </a:solidFill>
              </a:rPr>
              <a:t>branchings</a:t>
            </a:r>
            <a:endParaRPr lang="en-US" sz="1540" dirty="0">
              <a:solidFill>
                <a:srgbClr val="000000"/>
              </a:solidFill>
            </a:endParaRPr>
          </a:p>
          <a:p>
            <a:r>
              <a:rPr lang="en-US" sz="1540" dirty="0">
                <a:solidFill>
                  <a:srgbClr val="000000"/>
                </a:solidFill>
              </a:rPr>
              <a:t>-strength distributions</a:t>
            </a:r>
          </a:p>
          <a:p>
            <a:r>
              <a:rPr lang="en-US" sz="1540" dirty="0">
                <a:solidFill>
                  <a:srgbClr val="000000"/>
                </a:solidFill>
              </a:rPr>
              <a:t>-level structure</a:t>
            </a:r>
          </a:p>
        </p:txBody>
      </p:sp>
      <p:sp>
        <p:nvSpPr>
          <p:cNvPr id="28" name="Textfeld 20"/>
          <p:cNvSpPr txBox="1"/>
          <p:nvPr/>
        </p:nvSpPr>
        <p:spPr>
          <a:xfrm>
            <a:off x="1893077" y="4895069"/>
            <a:ext cx="2805740" cy="1040285"/>
          </a:xfrm>
          <a:prstGeom prst="rect">
            <a:avLst/>
          </a:prstGeom>
          <a:solidFill>
            <a:schemeClr val="bg1">
              <a:lumMod val="8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40" dirty="0">
                <a:solidFill>
                  <a:srgbClr val="7030A0"/>
                </a:solidFill>
              </a:rPr>
              <a:t>Mass abundances depend on the detailed structure</a:t>
            </a:r>
          </a:p>
          <a:p>
            <a:r>
              <a:rPr lang="en-US" sz="1540" dirty="0">
                <a:solidFill>
                  <a:srgbClr val="7030A0"/>
                </a:solidFill>
              </a:rPr>
              <a:t>of N=126 nuclei around the 3</a:t>
            </a:r>
            <a:r>
              <a:rPr lang="en-US" sz="1540" baseline="30000" dirty="0">
                <a:solidFill>
                  <a:srgbClr val="7030A0"/>
                </a:solidFill>
              </a:rPr>
              <a:t>rd</a:t>
            </a:r>
            <a:r>
              <a:rPr lang="en-US" sz="1540" dirty="0">
                <a:solidFill>
                  <a:srgbClr val="7030A0"/>
                </a:solidFill>
              </a:rPr>
              <a:t> r-process waiting point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67122" y="1220547"/>
            <a:ext cx="4373613" cy="1834733"/>
          </a:xfrm>
          <a:prstGeom prst="rect">
            <a:avLst/>
          </a:prstGeom>
          <a:solidFill>
            <a:schemeClr val="bg1">
              <a:lumMod val="8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87" b="1" dirty="0">
                <a:solidFill>
                  <a:srgbClr val="3366FF"/>
                </a:solidFill>
              </a:rPr>
              <a:t>NUSTAR phases</a:t>
            </a:r>
            <a:endParaRPr lang="en-GB" sz="1887" dirty="0">
              <a:solidFill>
                <a:srgbClr val="3366FF"/>
              </a:solidFill>
            </a:endParaRPr>
          </a:p>
          <a:p>
            <a:pPr marL="269589" indent="-269589">
              <a:buFont typeface="Arial"/>
              <a:buChar char="•"/>
            </a:pPr>
            <a:r>
              <a:rPr lang="en-GB" sz="1887" b="1" dirty="0">
                <a:solidFill>
                  <a:srgbClr val="000000"/>
                </a:solidFill>
              </a:rPr>
              <a:t>Phase-0</a:t>
            </a:r>
            <a:r>
              <a:rPr lang="en-GB" sz="1887" dirty="0">
                <a:solidFill>
                  <a:srgbClr val="000000"/>
                </a:solidFill>
              </a:rPr>
              <a:t>: R&amp;D and experiments in existing facilities</a:t>
            </a:r>
          </a:p>
          <a:p>
            <a:pPr marL="269589" indent="-269589">
              <a:buFont typeface="Arial"/>
              <a:buChar char="•"/>
            </a:pPr>
            <a:r>
              <a:rPr lang="en-GB" sz="1887" b="1" dirty="0">
                <a:solidFill>
                  <a:srgbClr val="000000"/>
                </a:solidFill>
              </a:rPr>
              <a:t>Phase-1</a:t>
            </a:r>
            <a:r>
              <a:rPr lang="en-GB" sz="1887" dirty="0">
                <a:solidFill>
                  <a:srgbClr val="000000"/>
                </a:solidFill>
              </a:rPr>
              <a:t>: First measurements with Super-FRS beams</a:t>
            </a:r>
          </a:p>
          <a:p>
            <a:pPr marL="269589" indent="-269589">
              <a:buFont typeface="Arial"/>
              <a:buChar char="•"/>
            </a:pPr>
            <a:r>
              <a:rPr lang="en-GB" sz="1887" b="1" dirty="0">
                <a:solidFill>
                  <a:srgbClr val="000000"/>
                </a:solidFill>
              </a:rPr>
              <a:t>Phase-2</a:t>
            </a:r>
            <a:r>
              <a:rPr lang="en-GB" sz="1887" dirty="0">
                <a:solidFill>
                  <a:srgbClr val="000000"/>
                </a:solidFill>
              </a:rPr>
              <a:t>: Full “MSV” power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59726" y="1187202"/>
            <a:ext cx="2265364" cy="55694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19" kern="0" dirty="0">
                <a:solidFill>
                  <a:srgbClr val="00599D"/>
                </a:solidFill>
              </a:rPr>
              <a:t>One example</a:t>
            </a:r>
            <a:endParaRPr lang="en-GB" sz="1887" dirty="0">
              <a:solidFill>
                <a:srgbClr val="000000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NUSTAR @ FAIR: Day-1</a:t>
            </a:r>
          </a:p>
        </p:txBody>
      </p:sp>
      <p:sp>
        <p:nvSpPr>
          <p:cNvPr id="24" name="Fußzeilenplatzhalter 5">
            <a:extLst>
              <a:ext uri="{FF2B5EF4-FFF2-40B4-BE49-F238E27FC236}">
                <a16:creationId xmlns:a16="http://schemas.microsoft.com/office/drawing/2014/main" id="{74DF4B47-869C-1048-8EAF-3A06D172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25" name="Foliennummernplatzhalter 1">
            <a:extLst>
              <a:ext uri="{FF2B5EF4-FFF2-40B4-BE49-F238E27FC236}">
                <a16:creationId xmlns:a16="http://schemas.microsoft.com/office/drawing/2014/main" id="{5CCF5A7B-DF5F-E343-9F3E-CAB67B51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26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lIns="83772" tIns="43560" rIns="83772" bIns="43560" rtlCol="0" anchor="ctr">
            <a:noAutofit/>
          </a:bodyPr>
          <a:lstStyle/>
          <a:p>
            <a:pPr defTabSz="418177">
              <a:tabLst>
                <a:tab pos="0" algn="l"/>
                <a:tab pos="851129" algn="l"/>
                <a:tab pos="1702261" algn="l"/>
                <a:tab pos="2553389" algn="l"/>
                <a:tab pos="3404520" algn="l"/>
                <a:tab pos="4255649" algn="l"/>
                <a:tab pos="5106782" algn="l"/>
                <a:tab pos="5957911" algn="l"/>
                <a:tab pos="6809040" algn="l"/>
                <a:tab pos="7660172" algn="l"/>
                <a:tab pos="8511300" algn="l"/>
                <a:tab pos="9362429" algn="l"/>
              </a:tabLst>
            </a:pPr>
            <a:r>
              <a:rPr lang="en-US" dirty="0"/>
              <a:t>APPA - Plasmas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0" y="806583"/>
            <a:ext cx="9144000" cy="5226446"/>
          </a:xfrm>
          <a:solidFill>
            <a:schemeClr val="bg1"/>
          </a:solidFill>
        </p:spPr>
        <p:txBody>
          <a:bodyPr/>
          <a:lstStyle/>
          <a:p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92824" y="949878"/>
            <a:ext cx="8111641" cy="5374390"/>
            <a:chOff x="1539708" y="1128439"/>
            <a:chExt cx="5989810" cy="3878913"/>
          </a:xfrm>
        </p:grpSpPr>
        <p:sp>
          <p:nvSpPr>
            <p:cNvPr id="230415" name="Text Box 14"/>
            <p:cNvSpPr txBox="1">
              <a:spLocks noChangeArrowheads="1"/>
            </p:cNvSpPr>
            <p:nvPr/>
          </p:nvSpPr>
          <p:spPr bwMode="auto">
            <a:xfrm>
              <a:off x="5854586" y="4787485"/>
              <a:ext cx="945202" cy="219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6994" tIns="40037" rIns="76994" bIns="40037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GB" sz="1454" dirty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Particles / cm</a:t>
              </a:r>
              <a:r>
                <a:rPr lang="en-GB" sz="1454" baseline="30000" dirty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-3</a:t>
              </a:r>
              <a:endParaRPr lang="en-GB" sz="1454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230439" name="Group 39"/>
            <p:cNvGrpSpPr>
              <a:grpSpLocks/>
            </p:cNvGrpSpPr>
            <p:nvPr/>
          </p:nvGrpSpPr>
          <p:grpSpPr bwMode="auto">
            <a:xfrm>
              <a:off x="1539708" y="1128439"/>
              <a:ext cx="5989810" cy="3668713"/>
              <a:chOff x="1019" y="1400"/>
              <a:chExt cx="3594" cy="2174"/>
            </a:xfrm>
          </p:grpSpPr>
          <p:sp>
            <p:nvSpPr>
              <p:cNvPr id="230406" name="Text Box 7"/>
              <p:cNvSpPr txBox="1">
                <a:spLocks noChangeArrowheads="1"/>
              </p:cNvSpPr>
              <p:nvPr/>
            </p:nvSpPr>
            <p:spPr bwMode="auto">
              <a:xfrm rot="16200000">
                <a:off x="722" y="2050"/>
                <a:ext cx="73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40037" rIns="76994" bIns="40037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54" b="1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Temperature </a:t>
                </a:r>
                <a:r>
                  <a:rPr lang="en-GB" sz="1454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 [eV]</a:t>
                </a:r>
              </a:p>
            </p:txBody>
          </p:sp>
          <p:pic>
            <p:nvPicPr>
              <p:cNvPr id="230407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" y="1400"/>
                <a:ext cx="3395" cy="2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08" name="Oval 16"/>
              <p:cNvSpPr>
                <a:spLocks noChangeArrowheads="1"/>
              </p:cNvSpPr>
              <p:nvPr/>
            </p:nvSpPr>
            <p:spPr bwMode="auto">
              <a:xfrm rot="-1860000">
                <a:off x="2020" y="2249"/>
                <a:ext cx="1490" cy="813"/>
              </a:xfrm>
              <a:prstGeom prst="ellipse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C0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de-DE" sz="1454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pic>
            <p:nvPicPr>
              <p:cNvPr id="230409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8" y="1555"/>
                <a:ext cx="518" cy="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10" name="Text Box 10"/>
              <p:cNvSpPr txBox="1">
                <a:spLocks noChangeArrowheads="1"/>
              </p:cNvSpPr>
              <p:nvPr/>
            </p:nvSpPr>
            <p:spPr bwMode="auto">
              <a:xfrm>
                <a:off x="3596" y="3095"/>
                <a:ext cx="28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40037" rIns="76994" bIns="40037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83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Jupiter</a:t>
                </a:r>
              </a:p>
            </p:txBody>
          </p:sp>
          <p:sp>
            <p:nvSpPr>
              <p:cNvPr id="230411" name="Text Box 17"/>
              <p:cNvSpPr txBox="1">
                <a:spLocks noChangeArrowheads="1"/>
              </p:cNvSpPr>
              <p:nvPr/>
            </p:nvSpPr>
            <p:spPr bwMode="auto">
              <a:xfrm>
                <a:off x="2382" y="2568"/>
                <a:ext cx="286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40037" rIns="76994" bIns="40037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>
                  <a:buClr>
                    <a:srgbClr val="008080"/>
                  </a:buClr>
                  <a:buSzPct val="100000"/>
                  <a:buFont typeface="Arial" pitchFamily="34" charset="0"/>
                  <a:buNone/>
                </a:pPr>
                <a:r>
                  <a:rPr lang="en-GB" sz="1112">
                    <a:solidFill>
                      <a:srgbClr val="008080"/>
                    </a:solidFill>
                    <a:ea typeface="ＭＳ Ｐゴシック" pitchFamily="34" charset="-128"/>
                    <a:cs typeface="Arial" pitchFamily="34" charset="0"/>
                  </a:rPr>
                  <a:t>Laser</a:t>
                </a:r>
              </a:p>
              <a:p>
                <a:pPr algn="ctr" eaLnBrk="1">
                  <a:buClr>
                    <a:srgbClr val="008080"/>
                  </a:buClr>
                  <a:buSzPct val="100000"/>
                  <a:buFont typeface="Arial" pitchFamily="34" charset="0"/>
                  <a:buNone/>
                </a:pPr>
                <a:r>
                  <a:rPr lang="en-GB" sz="1112">
                    <a:solidFill>
                      <a:srgbClr val="008080"/>
                    </a:solidFill>
                    <a:ea typeface="ＭＳ Ｐゴシック" pitchFamily="34" charset="-128"/>
                    <a:cs typeface="Arial" pitchFamily="34" charset="0"/>
                  </a:rPr>
                  <a:t>Heating</a:t>
                </a:r>
              </a:p>
            </p:txBody>
          </p:sp>
          <p:sp>
            <p:nvSpPr>
              <p:cNvPr id="230412" name="Text Box 11"/>
              <p:cNvSpPr txBox="1">
                <a:spLocks noChangeArrowheads="1"/>
              </p:cNvSpPr>
              <p:nvPr/>
            </p:nvSpPr>
            <p:spPr bwMode="auto">
              <a:xfrm>
                <a:off x="1967" y="3244"/>
                <a:ext cx="469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40037" rIns="76994" bIns="40037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83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Sun Surface</a:t>
                </a:r>
              </a:p>
            </p:txBody>
          </p:sp>
          <p:sp>
            <p:nvSpPr>
              <p:cNvPr id="230413" name="Text Box 12"/>
              <p:cNvSpPr txBox="1">
                <a:spLocks noChangeArrowheads="1"/>
              </p:cNvSpPr>
              <p:nvPr/>
            </p:nvSpPr>
            <p:spPr bwMode="auto">
              <a:xfrm>
                <a:off x="1394" y="1898"/>
                <a:ext cx="604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40037" rIns="76994" bIns="40037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83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Magnetic Fusion</a:t>
                </a:r>
              </a:p>
            </p:txBody>
          </p:sp>
          <p:sp>
            <p:nvSpPr>
              <p:cNvPr id="230414" name="Text Box 13"/>
              <p:cNvSpPr txBox="1">
                <a:spLocks noChangeArrowheads="1"/>
              </p:cNvSpPr>
              <p:nvPr/>
            </p:nvSpPr>
            <p:spPr bwMode="auto">
              <a:xfrm>
                <a:off x="3298" y="3202"/>
                <a:ext cx="352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40037" rIns="76994" bIns="40037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112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solid state</a:t>
                </a:r>
              </a:p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112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density</a:t>
                </a:r>
              </a:p>
            </p:txBody>
          </p:sp>
          <p:sp>
            <p:nvSpPr>
              <p:cNvPr id="230416" name="Text Box 18"/>
              <p:cNvSpPr txBox="1">
                <a:spLocks noChangeArrowheads="1"/>
              </p:cNvSpPr>
              <p:nvPr/>
            </p:nvSpPr>
            <p:spPr bwMode="auto">
              <a:xfrm>
                <a:off x="2690" y="2378"/>
                <a:ext cx="293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40037" rIns="76994" bIns="40037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112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PHELIX</a:t>
                </a:r>
              </a:p>
            </p:txBody>
          </p:sp>
          <p:grpSp>
            <p:nvGrpSpPr>
              <p:cNvPr id="230417" name="Group 19"/>
              <p:cNvGrpSpPr>
                <a:grpSpLocks/>
              </p:cNvGrpSpPr>
              <p:nvPr/>
            </p:nvGrpSpPr>
            <p:grpSpPr bwMode="auto">
              <a:xfrm>
                <a:off x="3547" y="1817"/>
                <a:ext cx="520" cy="554"/>
                <a:chOff x="3547" y="1817"/>
                <a:chExt cx="520" cy="554"/>
              </a:xfrm>
            </p:grpSpPr>
            <p:sp>
              <p:nvSpPr>
                <p:cNvPr id="23041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547" y="2252"/>
                  <a:ext cx="376" cy="1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76994" tIns="40037" rIns="76994" bIns="40037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83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Sun Core</a:t>
                  </a:r>
                </a:p>
              </p:txBody>
            </p:sp>
            <p:pic>
              <p:nvPicPr>
                <p:cNvPr id="230419" name="Picture 2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5" y="1817"/>
                  <a:ext cx="452" cy="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0420" name="Picture 2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8" y="2828"/>
                <a:ext cx="444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0421" name="Group 23"/>
              <p:cNvGrpSpPr>
                <a:grpSpLocks/>
              </p:cNvGrpSpPr>
              <p:nvPr/>
            </p:nvGrpSpPr>
            <p:grpSpPr bwMode="auto">
              <a:xfrm>
                <a:off x="3326" y="1845"/>
                <a:ext cx="570" cy="368"/>
                <a:chOff x="3326" y="1845"/>
                <a:chExt cx="570" cy="368"/>
              </a:xfrm>
            </p:grpSpPr>
            <p:sp>
              <p:nvSpPr>
                <p:cNvPr id="230422" name="Oval 24"/>
                <p:cNvSpPr>
                  <a:spLocks noChangeArrowheads="1"/>
                </p:cNvSpPr>
                <p:nvPr/>
              </p:nvSpPr>
              <p:spPr bwMode="auto">
                <a:xfrm rot="-2100000">
                  <a:off x="3326" y="1845"/>
                  <a:ext cx="570" cy="36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000"/>
                    </a:gs>
                    <a:gs pos="100000">
                      <a:srgbClr val="FFE1C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DE" sz="1454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3042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471" y="1855"/>
                  <a:ext cx="303" cy="2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76994" tIns="40037" rIns="76994" bIns="40037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112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Inertial  </a:t>
                  </a:r>
                </a:p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112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Fusion  </a:t>
                  </a:r>
                </a:p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112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Energy  </a:t>
                  </a:r>
                </a:p>
              </p:txBody>
            </p:sp>
          </p:grpSp>
          <p:sp>
            <p:nvSpPr>
              <p:cNvPr id="230424" name="Oval 27"/>
              <p:cNvSpPr>
                <a:spLocks noChangeArrowheads="1"/>
              </p:cNvSpPr>
              <p:nvPr/>
            </p:nvSpPr>
            <p:spPr bwMode="auto">
              <a:xfrm>
                <a:off x="3142" y="2108"/>
                <a:ext cx="256" cy="761"/>
              </a:xfrm>
              <a:prstGeom prst="ellipse">
                <a:avLst/>
              </a:prstGeom>
              <a:solidFill>
                <a:srgbClr val="99CCFF"/>
              </a:solidFill>
              <a:ln w="9360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1454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0425" name="Text Box 29"/>
              <p:cNvSpPr txBox="1">
                <a:spLocks noChangeArrowheads="1"/>
              </p:cNvSpPr>
              <p:nvPr/>
            </p:nvSpPr>
            <p:spPr bwMode="auto">
              <a:xfrm>
                <a:off x="3165" y="2189"/>
                <a:ext cx="216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38497" rIns="76994" bIns="38497"/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112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   XFEL</a:t>
                </a:r>
              </a:p>
            </p:txBody>
          </p:sp>
          <p:grpSp>
            <p:nvGrpSpPr>
              <p:cNvPr id="230426" name="Group 30"/>
              <p:cNvGrpSpPr>
                <a:grpSpLocks/>
              </p:cNvGrpSpPr>
              <p:nvPr/>
            </p:nvGrpSpPr>
            <p:grpSpPr bwMode="auto">
              <a:xfrm>
                <a:off x="3263" y="2356"/>
                <a:ext cx="499" cy="959"/>
                <a:chOff x="3263" y="2356"/>
                <a:chExt cx="499" cy="959"/>
              </a:xfrm>
            </p:grpSpPr>
            <p:grpSp>
              <p:nvGrpSpPr>
                <p:cNvPr id="230427" name="Group 31"/>
                <p:cNvGrpSpPr>
                  <a:grpSpLocks/>
                </p:cNvGrpSpPr>
                <p:nvPr/>
              </p:nvGrpSpPr>
              <p:grpSpPr bwMode="auto">
                <a:xfrm>
                  <a:off x="3263" y="2356"/>
                  <a:ext cx="424" cy="959"/>
                  <a:chOff x="3263" y="2356"/>
                  <a:chExt cx="424" cy="959"/>
                </a:xfrm>
              </p:grpSpPr>
              <p:sp>
                <p:nvSpPr>
                  <p:cNvPr id="230428" name="Oval 32"/>
                  <p:cNvSpPr>
                    <a:spLocks noChangeArrowheads="1"/>
                  </p:cNvSpPr>
                  <p:nvPr/>
                </p:nvSpPr>
                <p:spPr bwMode="auto">
                  <a:xfrm rot="1740000">
                    <a:off x="3313" y="2356"/>
                    <a:ext cx="374" cy="95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C0C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/>
                    <a:endParaRPr lang="de-DE" sz="1454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30429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63" y="3008"/>
                    <a:ext cx="258" cy="1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76994" tIns="40037" rIns="76994" bIns="40037">
                    <a:spAutoFit/>
                  </a:bodyPr>
                  <a:lstStyle>
                    <a:lvl1pPr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>
                      <a:buClr>
                        <a:srgbClr val="0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112">
                        <a:solidFill>
                          <a:srgbClr val="0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SIS 18</a:t>
                    </a:r>
                  </a:p>
                </p:txBody>
              </p:sp>
              <p:sp>
                <p:nvSpPr>
                  <p:cNvPr id="230430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68" y="2830"/>
                    <a:ext cx="298" cy="1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76994" tIns="40037" rIns="76994" bIns="40037">
                    <a:spAutoFit/>
                  </a:bodyPr>
                  <a:lstStyle>
                    <a:lvl1pPr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>
                      <a:buClr>
                        <a:srgbClr val="8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941">
                        <a:solidFill>
                          <a:srgbClr val="8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Ion Beam</a:t>
                    </a:r>
                  </a:p>
                  <a:p>
                    <a:pPr eaLnBrk="1">
                      <a:buClr>
                        <a:srgbClr val="8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941">
                        <a:solidFill>
                          <a:srgbClr val="8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Heating</a:t>
                    </a:r>
                  </a:p>
                </p:txBody>
              </p:sp>
            </p:grpSp>
            <p:sp>
              <p:nvSpPr>
                <p:cNvPr id="23043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574" y="2446"/>
                  <a:ext cx="188" cy="1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76994" tIns="40037" rIns="76994" bIns="40037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112" dirty="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SIS </a:t>
                  </a:r>
                </a:p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112" dirty="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100</a:t>
                  </a:r>
                </a:p>
              </p:txBody>
            </p:sp>
          </p:grpSp>
          <p:pic>
            <p:nvPicPr>
              <p:cNvPr id="230432" name="Picture 3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6" y="2695"/>
                <a:ext cx="441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0433" name="Picture 3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2" y="2207"/>
                <a:ext cx="196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34" name="Text Box 38"/>
              <p:cNvSpPr txBox="1">
                <a:spLocks noChangeArrowheads="1"/>
              </p:cNvSpPr>
              <p:nvPr/>
            </p:nvSpPr>
            <p:spPr bwMode="auto">
              <a:xfrm rot="19680000">
                <a:off x="2748" y="2938"/>
                <a:ext cx="583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40037" rIns="76994" bIns="40037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112" b="1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Strongly coupled</a:t>
                </a:r>
              </a:p>
              <a:p>
                <a:pPr algn="ctr"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112" b="1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plasmas</a:t>
                </a:r>
              </a:p>
            </p:txBody>
          </p:sp>
          <p:sp>
            <p:nvSpPr>
              <p:cNvPr id="230435" name="Text Box 39"/>
              <p:cNvSpPr txBox="1">
                <a:spLocks noChangeArrowheads="1"/>
              </p:cNvSpPr>
              <p:nvPr/>
            </p:nvSpPr>
            <p:spPr bwMode="auto">
              <a:xfrm rot="19680000">
                <a:off x="2628" y="2847"/>
                <a:ext cx="482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40037" rIns="76994" bIns="40037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112" b="1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Ideal plasmas</a:t>
                </a:r>
              </a:p>
            </p:txBody>
          </p:sp>
          <p:sp>
            <p:nvSpPr>
              <p:cNvPr id="230436" name="Text Box 28"/>
              <p:cNvSpPr txBox="1">
                <a:spLocks noChangeArrowheads="1"/>
              </p:cNvSpPr>
              <p:nvPr/>
            </p:nvSpPr>
            <p:spPr bwMode="auto">
              <a:xfrm>
                <a:off x="3076" y="2568"/>
                <a:ext cx="25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6994" tIns="38497" rIns="76994" bIns="38497"/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112" dirty="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FLASH     </a:t>
                </a:r>
              </a:p>
            </p:txBody>
          </p:sp>
          <p:sp>
            <p:nvSpPr>
              <p:cNvPr id="230437" name="Line 40"/>
              <p:cNvSpPr>
                <a:spLocks noChangeShapeType="1"/>
              </p:cNvSpPr>
              <p:nvPr/>
            </p:nvSpPr>
            <p:spPr bwMode="auto">
              <a:xfrm flipH="1">
                <a:off x="2109" y="1979"/>
                <a:ext cx="2404" cy="145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540"/>
              </a:p>
            </p:txBody>
          </p:sp>
        </p:grpSp>
      </p:grpSp>
      <p:sp>
        <p:nvSpPr>
          <p:cNvPr id="40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Fußzeilenplatzhalter 5">
            <a:extLst>
              <a:ext uri="{FF2B5EF4-FFF2-40B4-BE49-F238E27FC236}">
                <a16:creationId xmlns:a16="http://schemas.microsoft.com/office/drawing/2014/main" id="{D20C7310-CA1C-6B41-8BE9-D2B3CDB07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43" name="Foliennummernplatzhalter 1">
            <a:extLst>
              <a:ext uri="{FF2B5EF4-FFF2-40B4-BE49-F238E27FC236}">
                <a16:creationId xmlns:a16="http://schemas.microsoft.com/office/drawing/2014/main" id="{C2D2584C-0BE8-0F41-A5CA-5CF9E0DF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09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de-DE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80429" y="1162038"/>
            <a:ext cx="8626569" cy="506908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4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BIOMAT </a:t>
            </a:r>
            <a:r>
              <a:rPr lang="en-US" sz="1540" i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(Biophysics and Materials Research)</a:t>
            </a:r>
          </a:p>
          <a:p>
            <a:pPr marL="323507" indent="-323507">
              <a:buFontTx/>
              <a:buChar char="-"/>
              <a:defRPr/>
            </a:pP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Materials under extreme conditions (pressure, heat, irradiation)</a:t>
            </a:r>
          </a:p>
          <a:p>
            <a:pPr marL="323507" indent="-323507">
              <a:buFontTx/>
              <a:buChar char="-"/>
              <a:defRPr/>
            </a:pP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Radiation shielding of cosmic radiation</a:t>
            </a:r>
          </a:p>
          <a:p>
            <a:pPr>
              <a:defRPr/>
            </a:pP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 </a:t>
            </a:r>
            <a:r>
              <a:rPr lang="en-US" sz="154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Day-1 experiments @ APPA cave</a:t>
            </a:r>
          </a:p>
          <a:p>
            <a:pPr marL="700933" lvl="1" indent="-269589">
              <a:buFont typeface="Arial" panose="020B0604020202020204" pitchFamily="34" charset="0"/>
              <a:buChar char="•"/>
              <a:defRPr/>
            </a:pP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Sample irradiation using high pressure cells </a:t>
            </a:r>
          </a:p>
          <a:p>
            <a:pPr marL="700933" lvl="1" indent="-269589">
              <a:buFont typeface="Arial" panose="020B0604020202020204" pitchFamily="34" charset="0"/>
              <a:buChar char="•"/>
              <a:defRPr/>
            </a:pP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Irradiation of biological samples</a:t>
            </a:r>
          </a:p>
          <a:p>
            <a:pPr>
              <a:defRPr/>
            </a:pPr>
            <a:endParaRPr lang="en-US" sz="154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1540" b="1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HEDgeHOB</a:t>
            </a:r>
            <a:r>
              <a:rPr lang="en-US" sz="154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/WDM </a:t>
            </a:r>
            <a:r>
              <a:rPr lang="en-US" sz="1540" i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(Plasma Physics)</a:t>
            </a:r>
          </a:p>
          <a:p>
            <a:pPr marL="323507" indent="-323507">
              <a:buFontTx/>
              <a:buChar char="-"/>
              <a:defRPr/>
            </a:pP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Phase transitions shocked/compressed matter</a:t>
            </a:r>
          </a:p>
          <a:p>
            <a:pPr marL="323507" indent="-323507">
              <a:buFontTx/>
              <a:buChar char="-"/>
              <a:defRPr/>
            </a:pP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Opacity measurements of Warm Dense Matter</a:t>
            </a:r>
          </a:p>
          <a:p>
            <a:pPr>
              <a:defRPr/>
            </a:pP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 </a:t>
            </a:r>
            <a:r>
              <a:rPr lang="en-US" sz="154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Day-1 experiments @ APPA cave</a:t>
            </a:r>
          </a:p>
          <a:p>
            <a:pPr marL="754850" lvl="1" indent="-323507">
              <a:buFont typeface="Arial" panose="020B0604020202020204" pitchFamily="34" charset="0"/>
              <a:buChar char="•"/>
              <a:defRPr/>
            </a:pP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Proton microscopy of shocked/compressed materials</a:t>
            </a:r>
          </a:p>
          <a:p>
            <a:pPr marL="754850" lvl="1" indent="-323507">
              <a:buFont typeface="Arial" panose="020B0604020202020204" pitchFamily="34" charset="0"/>
              <a:buChar char="•"/>
              <a:defRPr/>
            </a:pP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Opacity changes from Cold- to Warm Dense-Matter</a:t>
            </a:r>
          </a:p>
          <a:p>
            <a:pPr lvl="1">
              <a:defRPr/>
            </a:pPr>
            <a:endParaRPr lang="en-US" sz="154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154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SPARC </a:t>
            </a:r>
            <a:r>
              <a:rPr lang="en-US" sz="1540" i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(Atomic Physics)</a:t>
            </a:r>
          </a:p>
          <a:p>
            <a:pPr marL="323507" indent="-323507">
              <a:buFontTx/>
              <a:buChar char="-"/>
              <a:defRPr/>
            </a:pP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Precision test of QED in the strong field domain (αZ</a:t>
            </a: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/>
              </a:rPr>
              <a:t>1)</a:t>
            </a:r>
          </a:p>
          <a:p>
            <a:pPr marL="323507" indent="-323507">
              <a:buFontTx/>
              <a:buChar char="-"/>
              <a:defRPr/>
            </a:pP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Symbol"/>
              </a:rPr>
              <a:t>Model independent determination of nuclear parameter</a:t>
            </a:r>
          </a:p>
          <a:p>
            <a:pPr>
              <a:defRPr/>
            </a:pP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    </a:t>
            </a:r>
            <a:r>
              <a:rPr lang="en-US" sz="154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Day-1 experiments @ Storage Rings</a:t>
            </a:r>
          </a:p>
          <a:p>
            <a:pPr marL="754850" lvl="1" indent="-323507">
              <a:buFont typeface="Arial" panose="020B0604020202020204" pitchFamily="34" charset="0"/>
              <a:buChar char="•"/>
              <a:defRPr/>
            </a:pP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Ion channeling at APPA cave  </a:t>
            </a:r>
          </a:p>
          <a:p>
            <a:pPr marL="754850" lvl="1" indent="-323507">
              <a:buFont typeface="Arial" panose="020B0604020202020204" pitchFamily="34" charset="0"/>
              <a:buChar char="•"/>
              <a:defRPr/>
            </a:pP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Laser spectroscopy at HESR (fine-structure) </a:t>
            </a:r>
            <a:b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54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and at CRYRING (hyperfine)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APPA– Day 1 (</a:t>
            </a:r>
            <a:r>
              <a:rPr lang="de-DE" dirty="0" err="1"/>
              <a:t>Examples</a:t>
            </a:r>
            <a:r>
              <a:rPr lang="de-DE" dirty="0"/>
              <a:t>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948B957-683D-8E45-8212-6CDCD1430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8524" y="3707742"/>
            <a:ext cx="3118474" cy="231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6">
            <a:extLst>
              <a:ext uri="{FF2B5EF4-FFF2-40B4-BE49-F238E27FC236}">
                <a16:creationId xmlns:a16="http://schemas.microsoft.com/office/drawing/2014/main" id="{5CDF71AC-7323-474A-9016-196FDA5EB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17007" r="14448" b="13941"/>
          <a:stretch/>
        </p:blipFill>
        <p:spPr bwMode="auto">
          <a:xfrm>
            <a:off x="6338956" y="2682623"/>
            <a:ext cx="1045239" cy="1032609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Aurora">
            <a:extLst>
              <a:ext uri="{FF2B5EF4-FFF2-40B4-BE49-F238E27FC236}">
                <a16:creationId xmlns:a16="http://schemas.microsoft.com/office/drawing/2014/main" id="{64125CCB-7375-4C44-9ED4-C7655E525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4982" y="1162038"/>
            <a:ext cx="1796376" cy="133250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Fußzeilenplatzhalter 5">
            <a:extLst>
              <a:ext uri="{FF2B5EF4-FFF2-40B4-BE49-F238E27FC236}">
                <a16:creationId xmlns:a16="http://schemas.microsoft.com/office/drawing/2014/main" id="{74DD44F2-B604-D046-A017-37FCA2996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19" name="Foliennummernplatzhalter 1">
            <a:extLst>
              <a:ext uri="{FF2B5EF4-FFF2-40B4-BE49-F238E27FC236}">
                <a16:creationId xmlns:a16="http://schemas.microsoft.com/office/drawing/2014/main" id="{A7590EA1-0C5F-EE45-93C8-9CD7558F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32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6757886" cy="536574"/>
          </a:xfrm>
        </p:spPr>
        <p:txBody>
          <a:bodyPr/>
          <a:lstStyle/>
          <a:p>
            <a:r>
              <a:rPr lang="en-US" noProof="0" dirty="0"/>
              <a:t>CBM: Exploring the phases of nuclear matter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342417"/>
            <a:ext cx="7886700" cy="4834546"/>
          </a:xfrm>
        </p:spPr>
        <p:txBody>
          <a:bodyPr/>
          <a:lstStyle/>
          <a:p>
            <a:pPr>
              <a:buClr>
                <a:srgbClr val="00599D"/>
              </a:buClr>
            </a:pPr>
            <a:r>
              <a:rPr lang="en-US" sz="1882" dirty="0">
                <a:solidFill>
                  <a:srgbClr val="C00000"/>
                </a:solidFill>
                <a:latin typeface="Tahoma" pitchFamily="34" charset="0"/>
                <a:sym typeface="Symbol" pitchFamily="18" charset="2"/>
              </a:rPr>
              <a:t>Nuclear Equation-of-state at high density</a:t>
            </a:r>
          </a:p>
          <a:p>
            <a:pPr>
              <a:buClr>
                <a:srgbClr val="00599D"/>
              </a:buClr>
            </a:pPr>
            <a:endParaRPr lang="en-US" sz="1882" dirty="0">
              <a:solidFill>
                <a:srgbClr val="C00000"/>
              </a:solidFill>
              <a:latin typeface="Tahoma" pitchFamily="34" charset="0"/>
            </a:endParaRPr>
          </a:p>
          <a:p>
            <a:pPr>
              <a:buClr>
                <a:srgbClr val="00599D"/>
              </a:buClr>
            </a:pPr>
            <a:r>
              <a:rPr lang="en-US" sz="1882" dirty="0">
                <a:latin typeface="Tahoma" pitchFamily="34" charset="0"/>
              </a:rPr>
              <a:t>Search for phase transitions</a:t>
            </a:r>
          </a:p>
          <a:p>
            <a:pPr>
              <a:buClr>
                <a:srgbClr val="00599D"/>
              </a:buClr>
            </a:pPr>
            <a:r>
              <a:rPr lang="en-US" sz="1882" dirty="0">
                <a:latin typeface="Tahoma" pitchFamily="34" charset="0"/>
              </a:rPr>
              <a:t>Search for the QCD critical endpoint</a:t>
            </a:r>
          </a:p>
          <a:p>
            <a:pPr>
              <a:buClr>
                <a:srgbClr val="00599D"/>
              </a:buClr>
            </a:pPr>
            <a:r>
              <a:rPr lang="en-US" sz="1882" dirty="0">
                <a:latin typeface="Tahoma" pitchFamily="34" charset="0"/>
              </a:rPr>
              <a:t>Study chiral symmetry restoration and </a:t>
            </a:r>
          </a:p>
          <a:p>
            <a:pPr>
              <a:buClr>
                <a:srgbClr val="00599D"/>
              </a:buClr>
            </a:pPr>
            <a:r>
              <a:rPr lang="en-US" sz="1882" dirty="0">
                <a:latin typeface="Tahoma" pitchFamily="34" charset="0"/>
              </a:rPr>
              <a:t>    the origin of the hadron mass </a:t>
            </a:r>
          </a:p>
          <a:p>
            <a:pPr>
              <a:buClr>
                <a:srgbClr val="00599D"/>
              </a:buClr>
            </a:pPr>
            <a:endParaRPr lang="en-US" sz="1198" dirty="0">
              <a:latin typeface="Tahoma" pitchFamily="34" charset="0"/>
            </a:endParaRPr>
          </a:p>
          <a:p>
            <a:pPr>
              <a:buClr>
                <a:srgbClr val="00599D"/>
              </a:buClr>
            </a:pPr>
            <a:r>
              <a:rPr lang="en-US" sz="1882" dirty="0">
                <a:solidFill>
                  <a:srgbClr val="C00000"/>
                </a:solidFill>
                <a:latin typeface="Tahoma" pitchFamily="34" charset="0"/>
              </a:rPr>
              <a:t>Observables</a:t>
            </a:r>
          </a:p>
          <a:p>
            <a:endParaRPr lang="en-US" sz="1882" dirty="0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7560335" y="3329613"/>
            <a:ext cx="158861" cy="676826"/>
          </a:xfrm>
          <a:prstGeom prst="line">
            <a:avLst/>
          </a:prstGeom>
          <a:noFill/>
          <a:ln w="44450">
            <a:solidFill>
              <a:schemeClr val="bg1">
                <a:lumMod val="50000"/>
              </a:schemeClr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451" y="1288748"/>
            <a:ext cx="3787920" cy="240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5843577" y="4008854"/>
            <a:ext cx="2351667" cy="2174614"/>
            <a:chOff x="5458968" y="3887221"/>
            <a:chExt cx="2351667" cy="2305050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5"/>
            <a:stretch>
              <a:fillRect/>
            </a:stretch>
          </p:blipFill>
          <p:spPr bwMode="auto">
            <a:xfrm>
              <a:off x="5596073" y="3887221"/>
              <a:ext cx="2214562" cy="23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hteck 9"/>
            <p:cNvSpPr/>
            <p:nvPr/>
          </p:nvSpPr>
          <p:spPr>
            <a:xfrm>
              <a:off x="5458968" y="3887221"/>
              <a:ext cx="283464" cy="639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540"/>
            </a:p>
          </p:txBody>
        </p:sp>
      </p:grpSp>
      <p:pic>
        <p:nvPicPr>
          <p:cNvPr id="12" name="Picture 6" descr="AU 2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59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2" b="14415"/>
          <a:stretch>
            <a:fillRect/>
          </a:stretch>
        </p:blipFill>
        <p:spPr bwMode="auto">
          <a:xfrm>
            <a:off x="508770" y="3841194"/>
            <a:ext cx="3619869" cy="165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CBM Physics 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92" y="3869598"/>
            <a:ext cx="1156712" cy="17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8053632" y="4176268"/>
            <a:ext cx="817897" cy="55991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112" tIns="42555" rIns="85112" bIns="42555">
            <a:spAutoFit/>
          </a:bodyPr>
          <a:lstStyle/>
          <a:p>
            <a:pPr algn="r"/>
            <a:r>
              <a:rPr lang="de-DE" sz="1540" dirty="0" err="1"/>
              <a:t>neutron</a:t>
            </a:r>
            <a:endParaRPr lang="de-DE" sz="1540" dirty="0"/>
          </a:p>
          <a:p>
            <a:pPr algn="r"/>
            <a:r>
              <a:rPr lang="de-DE" sz="1540" dirty="0" err="1"/>
              <a:t>star</a:t>
            </a:r>
            <a:endParaRPr lang="de-DE" sz="1540" dirty="0"/>
          </a:p>
        </p:txBody>
      </p:sp>
      <p:sp>
        <p:nvSpPr>
          <p:cNvPr id="16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Fußzeilenplatzhalter 5">
            <a:extLst>
              <a:ext uri="{FF2B5EF4-FFF2-40B4-BE49-F238E27FC236}">
                <a16:creationId xmlns:a16="http://schemas.microsoft.com/office/drawing/2014/main" id="{71A84985-6572-0D4E-BF9F-FACF723EF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15" name="Foliennummernplatzhalter 1">
            <a:extLst>
              <a:ext uri="{FF2B5EF4-FFF2-40B4-BE49-F238E27FC236}">
                <a16:creationId xmlns:a16="http://schemas.microsoft.com/office/drawing/2014/main" id="{BD2A827A-1D4B-5345-97AF-D44E7EA85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550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45486" y="1018502"/>
            <a:ext cx="6946900" cy="4234272"/>
          </a:xfrm>
          <a:prstGeom prst="rect">
            <a:avLst/>
          </a:prstGeom>
          <a:solidFill>
            <a:srgbClr val="00599D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112" tIns="42555" rIns="85112" bIns="42555" rtlCol="0" anchor="ctr"/>
          <a:lstStyle/>
          <a:p>
            <a:pPr algn="ctr"/>
            <a:endParaRPr lang="de-DE" sz="1540"/>
          </a:p>
        </p:txBody>
      </p:sp>
      <p:pic>
        <p:nvPicPr>
          <p:cNvPr id="784386" name="Picture 2" descr="CBMmuchTRDrp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599D">
                <a:alpha val="18824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86" y="1018506"/>
            <a:ext cx="7067730" cy="533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4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CBM at FAIR: Detector</a:t>
            </a:r>
          </a:p>
        </p:txBody>
      </p:sp>
      <p:sp>
        <p:nvSpPr>
          <p:cNvPr id="784389" name="Text Box 5"/>
          <p:cNvSpPr txBox="1">
            <a:spLocks noChangeArrowheads="1"/>
          </p:cNvSpPr>
          <p:nvPr/>
        </p:nvSpPr>
        <p:spPr bwMode="auto">
          <a:xfrm>
            <a:off x="2310655" y="5504925"/>
            <a:ext cx="978197" cy="665202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Dipole</a:t>
            </a:r>
          </a:p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magnet</a:t>
            </a:r>
            <a:endParaRPr lang="de-DE" sz="1882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784390" name="Text Box 6"/>
          <p:cNvSpPr txBox="1">
            <a:spLocks noChangeArrowheads="1"/>
          </p:cNvSpPr>
          <p:nvPr/>
        </p:nvSpPr>
        <p:spPr bwMode="auto">
          <a:xfrm>
            <a:off x="323850" y="372262"/>
            <a:ext cx="171951" cy="48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112" tIns="42555" rIns="85112" bIns="42555">
            <a:spAutoFit/>
          </a:bodyPr>
          <a:lstStyle/>
          <a:p>
            <a:endParaRPr lang="en-US" sz="2567">
              <a:latin typeface="Arial" pitchFamily="34" charset="0"/>
            </a:endParaRPr>
          </a:p>
        </p:txBody>
      </p:sp>
      <p:sp>
        <p:nvSpPr>
          <p:cNvPr id="784391" name="Text Box 7"/>
          <p:cNvSpPr txBox="1">
            <a:spLocks noChangeArrowheads="1"/>
          </p:cNvSpPr>
          <p:nvPr/>
        </p:nvSpPr>
        <p:spPr bwMode="auto">
          <a:xfrm>
            <a:off x="6568746" y="4886388"/>
            <a:ext cx="1285974" cy="1244463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Resistive</a:t>
            </a:r>
            <a:endParaRPr lang="de-DE" sz="1882" dirty="0">
              <a:solidFill>
                <a:srgbClr val="C00000"/>
              </a:solidFill>
              <a:latin typeface="Arial" pitchFamily="34" charset="0"/>
            </a:endParaRPr>
          </a:p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Plate </a:t>
            </a:r>
          </a:p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Chambers</a:t>
            </a:r>
          </a:p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(TOF)</a:t>
            </a:r>
          </a:p>
        </p:txBody>
      </p:sp>
      <p:sp>
        <p:nvSpPr>
          <p:cNvPr id="784392" name="Line 8"/>
          <p:cNvSpPr>
            <a:spLocks noChangeShapeType="1"/>
          </p:cNvSpPr>
          <p:nvPr/>
        </p:nvSpPr>
        <p:spPr bwMode="auto">
          <a:xfrm>
            <a:off x="3382106" y="1667895"/>
            <a:ext cx="416559" cy="781783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5412699" y="3445631"/>
            <a:ext cx="1156049" cy="150982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84394" name="Line 10"/>
          <p:cNvSpPr>
            <a:spLocks noChangeShapeType="1"/>
          </p:cNvSpPr>
          <p:nvPr/>
        </p:nvSpPr>
        <p:spPr bwMode="auto">
          <a:xfrm flipH="1">
            <a:off x="3093704" y="2678136"/>
            <a:ext cx="69152" cy="38726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84395" name="Line 11"/>
          <p:cNvSpPr>
            <a:spLocks noChangeShapeType="1"/>
          </p:cNvSpPr>
          <p:nvPr/>
        </p:nvSpPr>
        <p:spPr bwMode="auto">
          <a:xfrm flipH="1" flipV="1">
            <a:off x="2131523" y="3752651"/>
            <a:ext cx="349155" cy="1795703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84396" name="Text Box 12"/>
          <p:cNvSpPr txBox="1">
            <a:spLocks noChangeArrowheads="1"/>
          </p:cNvSpPr>
          <p:nvPr/>
        </p:nvSpPr>
        <p:spPr bwMode="auto">
          <a:xfrm>
            <a:off x="2409143" y="1040375"/>
            <a:ext cx="1155169" cy="665202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Tracking </a:t>
            </a:r>
          </a:p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Detector</a:t>
            </a:r>
            <a:endParaRPr lang="de-DE" sz="1882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784397" name="Text Box 13"/>
          <p:cNvSpPr txBox="1">
            <a:spLocks noChangeArrowheads="1"/>
          </p:cNvSpPr>
          <p:nvPr/>
        </p:nvSpPr>
        <p:spPr bwMode="auto">
          <a:xfrm>
            <a:off x="2306100" y="1763120"/>
            <a:ext cx="1220250" cy="954833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Muon</a:t>
            </a:r>
            <a:endParaRPr lang="de-DE" sz="1882" dirty="0">
              <a:solidFill>
                <a:srgbClr val="C00000"/>
              </a:solidFill>
              <a:latin typeface="Arial" pitchFamily="34" charset="0"/>
            </a:endParaRPr>
          </a:p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detection</a:t>
            </a:r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System</a:t>
            </a:r>
          </a:p>
        </p:txBody>
      </p:sp>
      <p:sp>
        <p:nvSpPr>
          <p:cNvPr id="784398" name="Text Box 14"/>
          <p:cNvSpPr txBox="1">
            <a:spLocks noChangeArrowheads="1"/>
          </p:cNvSpPr>
          <p:nvPr/>
        </p:nvSpPr>
        <p:spPr bwMode="auto">
          <a:xfrm>
            <a:off x="6225494" y="1196734"/>
            <a:ext cx="1579323" cy="1244463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Projectile</a:t>
            </a:r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Spectator</a:t>
            </a:r>
            <a:endParaRPr lang="de-DE" sz="1882" dirty="0">
              <a:solidFill>
                <a:srgbClr val="C00000"/>
              </a:solidFill>
              <a:latin typeface="Arial" pitchFamily="34" charset="0"/>
            </a:endParaRPr>
          </a:p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Detector</a:t>
            </a:r>
            <a:endParaRPr lang="de-DE" sz="1882" dirty="0">
              <a:solidFill>
                <a:srgbClr val="C00000"/>
              </a:solidFill>
              <a:latin typeface="Arial" pitchFamily="34" charset="0"/>
            </a:endParaRPr>
          </a:p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(</a:t>
            </a:r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Calorimeter</a:t>
            </a:r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784399" name="Line 15"/>
          <p:cNvSpPr>
            <a:spLocks noChangeShapeType="1"/>
          </p:cNvSpPr>
          <p:nvPr/>
        </p:nvSpPr>
        <p:spPr bwMode="auto">
          <a:xfrm>
            <a:off x="7061262" y="2432880"/>
            <a:ext cx="46832" cy="559528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84400" name="Line 16"/>
          <p:cNvSpPr>
            <a:spLocks noChangeShapeType="1"/>
          </p:cNvSpPr>
          <p:nvPr/>
        </p:nvSpPr>
        <p:spPr bwMode="auto">
          <a:xfrm>
            <a:off x="1784051" y="2501839"/>
            <a:ext cx="114235" cy="857706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84401" name="Text Box 17"/>
          <p:cNvSpPr txBox="1">
            <a:spLocks noChangeArrowheads="1"/>
          </p:cNvSpPr>
          <p:nvPr/>
        </p:nvSpPr>
        <p:spPr bwMode="auto">
          <a:xfrm>
            <a:off x="1101042" y="1584030"/>
            <a:ext cx="1087843" cy="954833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Silicon</a:t>
            </a:r>
          </a:p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Tracking</a:t>
            </a:r>
          </a:p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System </a:t>
            </a:r>
          </a:p>
        </p:txBody>
      </p:sp>
      <p:sp>
        <p:nvSpPr>
          <p:cNvPr id="784402" name="Text Box 18"/>
          <p:cNvSpPr txBox="1">
            <a:spLocks noChangeArrowheads="1"/>
          </p:cNvSpPr>
          <p:nvPr/>
        </p:nvSpPr>
        <p:spPr bwMode="auto">
          <a:xfrm>
            <a:off x="1116919" y="4778018"/>
            <a:ext cx="1085598" cy="954833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Micro</a:t>
            </a:r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 </a:t>
            </a:r>
            <a:br>
              <a:rPr lang="de-DE" sz="1882" dirty="0">
                <a:solidFill>
                  <a:srgbClr val="C00000"/>
                </a:solidFill>
                <a:latin typeface="Arial" pitchFamily="34" charset="0"/>
              </a:rPr>
            </a:br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Vertex</a:t>
            </a:r>
          </a:p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Detector</a:t>
            </a:r>
            <a:endParaRPr lang="de-DE" sz="1882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784403" name="Line 19"/>
          <p:cNvSpPr>
            <a:spLocks noChangeShapeType="1"/>
          </p:cNvSpPr>
          <p:nvPr/>
        </p:nvSpPr>
        <p:spPr bwMode="auto">
          <a:xfrm flipH="1">
            <a:off x="1363423" y="3532501"/>
            <a:ext cx="220216" cy="129356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Fußzeilenplatzhalter 5">
            <a:extLst>
              <a:ext uri="{FF2B5EF4-FFF2-40B4-BE49-F238E27FC236}">
                <a16:creationId xmlns:a16="http://schemas.microsoft.com/office/drawing/2014/main" id="{90F4D56D-A26F-C54D-8EA5-E22AD841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25" name="Foliennummernplatzhalter 1">
            <a:extLst>
              <a:ext uri="{FF2B5EF4-FFF2-40B4-BE49-F238E27FC236}">
                <a16:creationId xmlns:a16="http://schemas.microsoft.com/office/drawing/2014/main" id="{09382D99-33CD-6B4E-8ADE-9A5EC89B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93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738" y="1376656"/>
            <a:ext cx="8163074" cy="390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29918" y="1112847"/>
            <a:ext cx="5944590" cy="72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5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HADES: </a:t>
            </a:r>
            <a:r>
              <a:rPr lang="de-DE" sz="2053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p+p</a:t>
            </a:r>
            <a:r>
              <a:rPr lang="de-DE" sz="205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2053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r>
              <a:rPr lang="de-DE" sz="205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A+A </a:t>
            </a:r>
            <a:r>
              <a:rPr lang="de-DE" sz="2053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</a:t>
            </a:r>
            <a:r>
              <a:rPr lang="de-DE" sz="205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53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</a:t>
            </a:r>
            <a:r>
              <a:rPr lang="de-DE" sz="205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53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endParaRPr lang="de-DE" sz="2053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de-DE" sz="205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CBM: </a:t>
            </a:r>
            <a:r>
              <a:rPr lang="de-DE" sz="2053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p+A</a:t>
            </a:r>
            <a:r>
              <a:rPr lang="de-DE" sz="205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A+A all </a:t>
            </a:r>
            <a:r>
              <a:rPr lang="de-DE" sz="2053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collision</a:t>
            </a:r>
            <a:r>
              <a:rPr lang="de-DE" sz="2053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53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systems</a:t>
            </a:r>
            <a:endParaRPr lang="de-DE" sz="2053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CBM at FAIR: Day-1 Equipment</a:t>
            </a:r>
          </a:p>
        </p:txBody>
      </p:sp>
      <p:sp>
        <p:nvSpPr>
          <p:cNvPr id="10" name="Rechteck 2"/>
          <p:cNvSpPr>
            <a:spLocks noChangeArrowheads="1"/>
          </p:cNvSpPr>
          <p:nvPr/>
        </p:nvSpPr>
        <p:spPr bwMode="auto">
          <a:xfrm>
            <a:off x="529918" y="5403663"/>
            <a:ext cx="7200928" cy="82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1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Observables: </a:t>
            </a: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Excitation function of yields and phase-space distributions of 	      multi-strange hyperons and lepton pairs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  <a:sym typeface="Wingdings" pitchFamily="2" charset="2"/>
              </a:rPr>
              <a:t> </a:t>
            </a:r>
            <a:r>
              <a:rPr lang="en-US" sz="1540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Au+Au</a:t>
            </a:r>
            <a:r>
              <a:rPr lang="en-US" sz="1540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collisions from 2-11 A GeV (no data available in this energy range)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5EBC1FA7-1529-E844-BA64-7D8491D6E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DB024A17-F98C-5B42-8E87-E77FE8A6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24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1023674"/>
            <a:ext cx="9144000" cy="5310832"/>
          </a:xfrm>
          <a:prstGeom prst="rect">
            <a:avLst/>
          </a:prstGeom>
          <a:solidFill>
            <a:srgbClr val="00599D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112" tIns="42555" rIns="85112" bIns="42555" rtlCol="0" anchor="ctr"/>
          <a:lstStyle/>
          <a:p>
            <a:pPr algn="ctr"/>
            <a:endParaRPr lang="de-DE" sz="154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PANDA at FAIR: Detector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6620" y="4994053"/>
            <a:ext cx="1178059" cy="375572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Vertexing</a:t>
            </a:r>
            <a:endParaRPr lang="de-DE" sz="1882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8" name="Picture 24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59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82117" y="1256538"/>
            <a:ext cx="7816505" cy="4830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67388" y="1969777"/>
            <a:ext cx="1087843" cy="375572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Tracking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873167" y="1153009"/>
            <a:ext cx="1284370" cy="375572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Particle</a:t>
            </a:r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 ID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3025570" y="5662539"/>
            <a:ext cx="814691" cy="375572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Barrel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174190" y="1217628"/>
            <a:ext cx="1058347" cy="375572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>
                <a:solidFill>
                  <a:srgbClr val="C00000"/>
                </a:solidFill>
                <a:latin typeface="Arial" pitchFamily="34" charset="0"/>
              </a:rPr>
              <a:t>Forward</a:t>
            </a: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3329869" y="1489539"/>
            <a:ext cx="0" cy="81950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H="1">
            <a:off x="2873171" y="1489539"/>
            <a:ext cx="333313" cy="1639018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>
            <a:off x="3539794" y="1489539"/>
            <a:ext cx="0" cy="1475114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3692195" y="1489539"/>
            <a:ext cx="2525726" cy="113867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4023360" y="1530478"/>
            <a:ext cx="4151376" cy="77857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803684" y="2349992"/>
            <a:ext cx="1893799" cy="96835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951934" y="2347245"/>
            <a:ext cx="3537770" cy="7813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67390" y="5538356"/>
            <a:ext cx="1404596" cy="375572"/>
          </a:xfrm>
          <a:prstGeom prst="rect">
            <a:avLst/>
          </a:prstGeom>
          <a:solidFill>
            <a:srgbClr val="FFFFFF">
              <a:alpha val="25882"/>
            </a:srgbClr>
          </a:solidFill>
          <a:ln>
            <a:noFill/>
          </a:ln>
          <a:effectLst/>
          <a:extLst/>
        </p:spPr>
        <p:txBody>
          <a:bodyPr wrap="none" lIns="85112" tIns="42555" rIns="85112" bIns="42555">
            <a:spAutoFit/>
          </a:bodyPr>
          <a:lstStyle/>
          <a:p>
            <a:r>
              <a:rPr lang="de-DE" sz="1882" dirty="0" err="1">
                <a:solidFill>
                  <a:srgbClr val="C00000"/>
                </a:solidFill>
                <a:latin typeface="Arial" pitchFamily="34" charset="0"/>
              </a:rPr>
              <a:t>Calorimetry</a:t>
            </a:r>
            <a:endParaRPr lang="de-DE" sz="1882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V="1">
            <a:off x="1212113" y="3508126"/>
            <a:ext cx="1357351" cy="1485924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1663308" y="3801429"/>
            <a:ext cx="1057512" cy="186111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1642524" y="2628216"/>
            <a:ext cx="5444961" cy="315171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oval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26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4" name="Bild 3">
            <a:extLst>
              <a:ext uri="{FF2B5EF4-FFF2-40B4-BE49-F238E27FC236}">
                <a16:creationId xmlns:a16="http://schemas.microsoft.com/office/drawing/2014/main" id="{B580B569-7636-2E48-8A61-B4DE734B3C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714" y="3626962"/>
            <a:ext cx="1815221" cy="24311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5" name="Fußzeilenplatzhalter 5">
            <a:extLst>
              <a:ext uri="{FF2B5EF4-FFF2-40B4-BE49-F238E27FC236}">
                <a16:creationId xmlns:a16="http://schemas.microsoft.com/office/drawing/2014/main" id="{9632CC11-097D-F74F-821E-DF5B61137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28" name="Foliennummernplatzhalter 1">
            <a:extLst>
              <a:ext uri="{FF2B5EF4-FFF2-40B4-BE49-F238E27FC236}">
                <a16:creationId xmlns:a16="http://schemas.microsoft.com/office/drawing/2014/main" id="{2EC4353C-8D13-CC49-90BD-1EABE232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2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ateien\Dokumente\Vorträge\Darmstadt_GSI_WissFürAlle11\Quellen\Prag_das_tanzende_Hau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862" y="1207912"/>
            <a:ext cx="1599695" cy="160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Dateien\Dokumente\Vorträge\Darmstadt_GSI_WissFürAlle11\Quellen\Komisches Hau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2074" y="2097724"/>
            <a:ext cx="2005759" cy="240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Dateien\Dokumente\Vorträge\Darmstadt_GSI_WissFürAlle11\Quellen\komisches Haus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872" y="2871165"/>
            <a:ext cx="1324980" cy="166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feld 11"/>
          <p:cNvSpPr txBox="1"/>
          <p:nvPr/>
        </p:nvSpPr>
        <p:spPr>
          <a:xfrm>
            <a:off x="537071" y="4630238"/>
            <a:ext cx="7364137" cy="1455034"/>
          </a:xfrm>
          <a:prstGeom prst="rect">
            <a:avLst/>
          </a:prstGeom>
          <a:noFill/>
        </p:spPr>
        <p:txBody>
          <a:bodyPr wrap="square" lIns="85112" tIns="42555" rIns="85112" bIns="42555" rtlCol="0">
            <a:spAutoFit/>
          </a:bodyPr>
          <a:lstStyle/>
          <a:p>
            <a:r>
              <a:rPr lang="en-US" sz="2224" dirty="0"/>
              <a:t>criteria of stability can be derived</a:t>
            </a:r>
            <a:br>
              <a:rPr lang="en-US" sz="2224" dirty="0"/>
            </a:br>
            <a:r>
              <a:rPr lang="en-US" sz="2224" dirty="0"/>
              <a:t>from extreme (</a:t>
            </a:r>
            <a:r>
              <a:rPr lang="en-US" sz="2224" dirty="0">
                <a:solidFill>
                  <a:srgbClr val="C00000"/>
                </a:solidFill>
              </a:rPr>
              <a:t>exotic</a:t>
            </a:r>
            <a:r>
              <a:rPr lang="en-US" sz="2224" dirty="0"/>
              <a:t>) structures</a:t>
            </a:r>
          </a:p>
          <a:p>
            <a:endParaRPr lang="en-US" sz="2224" dirty="0">
              <a:sym typeface="Wingdings" pitchFamily="2" charset="2"/>
            </a:endParaRPr>
          </a:p>
          <a:p>
            <a:r>
              <a:rPr lang="en-US" sz="2224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sz="2224" dirty="0">
                <a:solidFill>
                  <a:srgbClr val="C00000"/>
                </a:solidFill>
              </a:rPr>
              <a:t>properties of the binding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 nuclear material research….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504" y="1331117"/>
            <a:ext cx="4610534" cy="307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64" name="Group 33">
            <a:extLst>
              <a:ext uri="{FF2B5EF4-FFF2-40B4-BE49-F238E27FC236}">
                <a16:creationId xmlns:a16="http://schemas.microsoft.com/office/drawing/2014/main" id="{FD26221B-7752-7C46-BD7E-5FAD89306F40}"/>
              </a:ext>
            </a:extLst>
          </p:cNvPr>
          <p:cNvGrpSpPr>
            <a:grpSpLocks/>
          </p:cNvGrpSpPr>
          <p:nvPr/>
        </p:nvGrpSpPr>
        <p:grpSpPr bwMode="auto">
          <a:xfrm>
            <a:off x="6882074" y="4906031"/>
            <a:ext cx="1358386" cy="955512"/>
            <a:chOff x="4264" y="856"/>
            <a:chExt cx="907" cy="638"/>
          </a:xfrm>
        </p:grpSpPr>
        <p:sp>
          <p:nvSpPr>
            <p:cNvPr id="65" name="Rectangle 27">
              <a:extLst>
                <a:ext uri="{FF2B5EF4-FFF2-40B4-BE49-F238E27FC236}">
                  <a16:creationId xmlns:a16="http://schemas.microsoft.com/office/drawing/2014/main" id="{58D9D4F7-82AC-6D4F-A1EA-993704EB1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" y="858"/>
              <a:ext cx="907" cy="63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189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62686" fontAlgn="base">
                <a:spcBef>
                  <a:spcPct val="0"/>
                </a:spcBef>
                <a:spcAft>
                  <a:spcPct val="0"/>
                </a:spcAft>
              </a:pPr>
              <a:endParaRPr lang="de-DE" sz="1698">
                <a:solidFill>
                  <a:srgbClr val="000000"/>
                </a:solidFill>
              </a:endParaRPr>
            </a:p>
          </p:txBody>
        </p:sp>
        <p:pic>
          <p:nvPicPr>
            <p:cNvPr id="66" name="Picture 26" descr="nuclchart_corr">
              <a:extLst>
                <a:ext uri="{FF2B5EF4-FFF2-40B4-BE49-F238E27FC236}">
                  <a16:creationId xmlns:a16="http://schemas.microsoft.com/office/drawing/2014/main" id="{C72AB15D-B810-154F-BCE3-00FFEF914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4" y="856"/>
              <a:ext cx="907" cy="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599D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" name="Group 32">
            <a:extLst>
              <a:ext uri="{FF2B5EF4-FFF2-40B4-BE49-F238E27FC236}">
                <a16:creationId xmlns:a16="http://schemas.microsoft.com/office/drawing/2014/main" id="{395A4529-7EE3-7246-955C-3D48C313675F}"/>
              </a:ext>
            </a:extLst>
          </p:cNvPr>
          <p:cNvGrpSpPr>
            <a:grpSpLocks/>
          </p:cNvGrpSpPr>
          <p:nvPr/>
        </p:nvGrpSpPr>
        <p:grpSpPr bwMode="auto">
          <a:xfrm>
            <a:off x="5407686" y="4902277"/>
            <a:ext cx="1358386" cy="952517"/>
            <a:chOff x="4264" y="2796"/>
            <a:chExt cx="907" cy="636"/>
          </a:xfrm>
        </p:grpSpPr>
        <p:sp>
          <p:nvSpPr>
            <p:cNvPr id="68" name="Rectangle 28">
              <a:extLst>
                <a:ext uri="{FF2B5EF4-FFF2-40B4-BE49-F238E27FC236}">
                  <a16:creationId xmlns:a16="http://schemas.microsoft.com/office/drawing/2014/main" id="{B734AAB1-7420-634E-93CA-4EC817A79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" y="2796"/>
              <a:ext cx="907" cy="636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189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62686" fontAlgn="base">
                <a:spcBef>
                  <a:spcPct val="0"/>
                </a:spcBef>
                <a:spcAft>
                  <a:spcPct val="0"/>
                </a:spcAft>
              </a:pPr>
              <a:endParaRPr lang="de-DE" sz="1698">
                <a:solidFill>
                  <a:srgbClr val="000000"/>
                </a:solidFill>
              </a:endParaRPr>
            </a:p>
          </p:txBody>
        </p:sp>
        <p:pic>
          <p:nvPicPr>
            <p:cNvPr id="69" name="Picture 30" descr="hsd_physics">
              <a:extLst>
                <a:ext uri="{FF2B5EF4-FFF2-40B4-BE49-F238E27FC236}">
                  <a16:creationId xmlns:a16="http://schemas.microsoft.com/office/drawing/2014/main" id="{6C51E28A-FED6-FE40-AF9F-DCF2EC2049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" y="2820"/>
              <a:ext cx="869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Fußzeilenplatzhalter 5">
            <a:extLst>
              <a:ext uri="{FF2B5EF4-FFF2-40B4-BE49-F238E27FC236}">
                <a16:creationId xmlns:a16="http://schemas.microsoft.com/office/drawing/2014/main" id="{98489188-C942-CB44-BF03-4BE42D3C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72" name="Foliennummernplatzhalter 1">
            <a:extLst>
              <a:ext uri="{FF2B5EF4-FFF2-40B4-BE49-F238E27FC236}">
                <a16:creationId xmlns:a16="http://schemas.microsoft.com/office/drawing/2014/main" id="{A12A0CF9-0904-DC48-99C5-28C7EBB8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92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7720871" cy="536574"/>
          </a:xfrm>
        </p:spPr>
        <p:txBody>
          <a:bodyPr/>
          <a:lstStyle/>
          <a:p>
            <a:r>
              <a:rPr lang="en-US" noProof="0" dirty="0"/>
              <a:t>PANDA at FAIR: Hadron Physics with Antiprotons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de-DE"/>
          </a:p>
        </p:txBody>
      </p:sp>
      <p:pic>
        <p:nvPicPr>
          <p:cNvPr id="6" name="Picture 3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536" y="1395166"/>
            <a:ext cx="2348343" cy="191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741" y="3791436"/>
            <a:ext cx="2348343" cy="164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646" y="3391818"/>
            <a:ext cx="2348343" cy="1930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6"/>
          <p:cNvGrpSpPr>
            <a:grpSpLocks noChangeAspect="1"/>
          </p:cNvGrpSpPr>
          <p:nvPr/>
        </p:nvGrpSpPr>
        <p:grpSpPr bwMode="auto">
          <a:xfrm>
            <a:off x="3646442" y="4290160"/>
            <a:ext cx="2352837" cy="1912522"/>
            <a:chOff x="2406" y="2383"/>
            <a:chExt cx="2095" cy="1703"/>
          </a:xfrm>
        </p:grpSpPr>
        <p:pic>
          <p:nvPicPr>
            <p:cNvPr id="10" name="Picture 7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0" y="2383"/>
              <a:ext cx="2091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8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06" y="2982"/>
              <a:ext cx="2091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2" name="Picture 9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67409" y="1135591"/>
            <a:ext cx="2325879" cy="124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106396" y="2152987"/>
            <a:ext cx="2553904" cy="1006814"/>
          </a:xfrm>
          <a:prstGeom prst="rect">
            <a:avLst/>
          </a:prstGeom>
          <a:solidFill>
            <a:srgbClr val="FFFF99"/>
          </a:solidFill>
          <a:ln w="19050" algn="ctr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981">
                <a:solidFill>
                  <a:srgbClr val="000000"/>
                </a:solidFill>
                <a:latin typeface="Verdana" pitchFamily="34" charset="0"/>
              </a:rPr>
              <a:t>QCD Bound States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Charmonium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Exotic States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23804" y="3890282"/>
            <a:ext cx="3409908" cy="1006814"/>
          </a:xfrm>
          <a:prstGeom prst="rect">
            <a:avLst/>
          </a:prstGeom>
          <a:solidFill>
            <a:srgbClr val="FFFF99"/>
          </a:solidFill>
          <a:ln w="19050" algn="ctr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981">
                <a:solidFill>
                  <a:srgbClr val="000000"/>
                </a:solidFill>
                <a:latin typeface="Verdana" pitchFamily="34" charset="0"/>
              </a:rPr>
              <a:t>Non-pert. QCD Dynamics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Strangeness and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Charm Production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993901" y="5016528"/>
            <a:ext cx="1782860" cy="1006814"/>
          </a:xfrm>
          <a:prstGeom prst="rect">
            <a:avLst/>
          </a:prstGeom>
          <a:solidFill>
            <a:srgbClr val="FFFF99"/>
          </a:solidFill>
          <a:ln w="19050" algn="ctr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981">
                <a:solidFill>
                  <a:srgbClr val="000000"/>
                </a:solidFill>
                <a:latin typeface="Verdana" pitchFamily="34" charset="0"/>
              </a:rPr>
              <a:t>Hypernuclei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Molecules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Exotic nuclei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268860" y="4158624"/>
            <a:ext cx="2353529" cy="1006814"/>
          </a:xfrm>
          <a:prstGeom prst="rect">
            <a:avLst/>
          </a:prstGeom>
          <a:solidFill>
            <a:srgbClr val="FFFF99"/>
          </a:solidFill>
          <a:ln w="19050" algn="ctr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981">
                <a:solidFill>
                  <a:srgbClr val="000000"/>
                </a:solidFill>
                <a:latin typeface="Verdana" pitchFamily="34" charset="0"/>
              </a:rPr>
              <a:t>Hadron structure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DVCS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Formfaktors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4799646" y="1979257"/>
            <a:ext cx="11981" cy="107832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sz="198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4811628" y="3057579"/>
            <a:ext cx="1437761" cy="1101046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sz="198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>
            <a:off x="4715776" y="3045597"/>
            <a:ext cx="107833" cy="196494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sz="198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 flipV="1">
            <a:off x="3313959" y="2566343"/>
            <a:ext cx="1485686" cy="491235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sz="198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>
            <a:off x="3421790" y="3057578"/>
            <a:ext cx="1389836" cy="99445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 sz="1981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22" name="Group 20"/>
          <p:cNvGrpSpPr>
            <a:grpSpLocks/>
          </p:cNvGrpSpPr>
          <p:nvPr/>
        </p:nvGrpSpPr>
        <p:grpSpPr bwMode="auto">
          <a:xfrm>
            <a:off x="3998395" y="2379137"/>
            <a:ext cx="1560570" cy="1854113"/>
            <a:chOff x="2609" y="1659"/>
            <a:chExt cx="738" cy="877"/>
          </a:xfrm>
        </p:grpSpPr>
        <p:pic>
          <p:nvPicPr>
            <p:cNvPr id="23" name="Picture 2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09" y="1685"/>
              <a:ext cx="738" cy="7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3204" y="1659"/>
              <a:ext cx="1" cy="877"/>
            </a:xfrm>
            <a:prstGeom prst="line">
              <a:avLst/>
            </a:prstGeom>
            <a:noFill/>
            <a:ln w="19050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de-DE" sz="1981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742292" y="1277869"/>
            <a:ext cx="2509020" cy="1006814"/>
          </a:xfrm>
          <a:prstGeom prst="rect">
            <a:avLst/>
          </a:prstGeom>
          <a:solidFill>
            <a:srgbClr val="FFFF99"/>
          </a:solidFill>
          <a:ln w="19050" algn="ctr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981">
                <a:solidFill>
                  <a:srgbClr val="000000"/>
                </a:solidFill>
                <a:latin typeface="Verdana" pitchFamily="34" charset="0"/>
              </a:rPr>
              <a:t>Hadrons in matter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Absorption</a:t>
            </a:r>
          </a:p>
          <a:p>
            <a:r>
              <a:rPr lang="de-DE" sz="1981" i="1">
                <a:solidFill>
                  <a:srgbClr val="CC3300"/>
                </a:solidFill>
                <a:latin typeface="Verdana" pitchFamily="34" charset="0"/>
              </a:rPr>
              <a:t>Modifications</a:t>
            </a:r>
          </a:p>
        </p:txBody>
      </p:sp>
      <p:pic>
        <p:nvPicPr>
          <p:cNvPr id="26" name="Picture 8" descr="panda_p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01953" y="911883"/>
            <a:ext cx="2050308" cy="290101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7" name="Rechteck 26"/>
          <p:cNvSpPr/>
          <p:nvPr/>
        </p:nvSpPr>
        <p:spPr>
          <a:xfrm>
            <a:off x="6722724" y="3406103"/>
            <a:ext cx="1828234" cy="295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21" dirty="0">
                <a:solidFill>
                  <a:srgbClr val="0070C0"/>
                </a:solidFill>
                <a:latin typeface="AmerType Md BT" pitchFamily="18" charset="0"/>
                <a:hlinkClick r:id="rId10"/>
              </a:rPr>
              <a:t>arXiv:0903.3905v1</a:t>
            </a:r>
            <a:endParaRPr lang="de-DE" sz="1321" dirty="0">
              <a:solidFill>
                <a:srgbClr val="0070C0"/>
              </a:solidFill>
              <a:latin typeface="AmerType Md BT" pitchFamily="18" charset="0"/>
            </a:endParaRPr>
          </a:p>
        </p:txBody>
      </p:sp>
      <p:sp>
        <p:nvSpPr>
          <p:cNvPr id="28" name="Fußzeilenplatzhalter 5">
            <a:extLst>
              <a:ext uri="{FF2B5EF4-FFF2-40B4-BE49-F238E27FC236}">
                <a16:creationId xmlns:a16="http://schemas.microsoft.com/office/drawing/2014/main" id="{9DFA48D9-CE24-834F-BF6D-1A8631F9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29" name="Foliennummernplatzhalter 1">
            <a:extLst>
              <a:ext uri="{FF2B5EF4-FFF2-40B4-BE49-F238E27FC236}">
                <a16:creationId xmlns:a16="http://schemas.microsoft.com/office/drawing/2014/main" id="{0D3DFF6D-0FBE-6147-BDA8-A2F9BE84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0678" y="1162484"/>
            <a:ext cx="8024813" cy="5137003"/>
            <a:chOff x="202" y="638"/>
            <a:chExt cx="5055" cy="3430"/>
          </a:xfrm>
        </p:grpSpPr>
        <p:sp>
          <p:nvSpPr>
            <p:cNvPr id="754691" name="Rectangle 3"/>
            <p:cNvSpPr>
              <a:spLocks noChangeArrowheads="1"/>
            </p:cNvSpPr>
            <p:nvPr/>
          </p:nvSpPr>
          <p:spPr bwMode="auto">
            <a:xfrm>
              <a:off x="2121" y="1025"/>
              <a:ext cx="3136" cy="2588"/>
            </a:xfrm>
            <a:prstGeom prst="rect">
              <a:avLst/>
            </a:prstGeom>
            <a:solidFill>
              <a:srgbClr val="ECEB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 sz="1540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057" y="1027"/>
              <a:ext cx="1736" cy="72"/>
              <a:chOff x="2125" y="1067"/>
              <a:chExt cx="1736" cy="109"/>
            </a:xfrm>
          </p:grpSpPr>
          <p:sp>
            <p:nvSpPr>
              <p:cNvPr id="754693" name="Line 5"/>
              <p:cNvSpPr>
                <a:spLocks noChangeShapeType="1"/>
              </p:cNvSpPr>
              <p:nvPr/>
            </p:nvSpPr>
            <p:spPr bwMode="auto">
              <a:xfrm>
                <a:off x="2125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694" name="Line 6"/>
              <p:cNvSpPr>
                <a:spLocks noChangeShapeType="1"/>
              </p:cNvSpPr>
              <p:nvPr/>
            </p:nvSpPr>
            <p:spPr bwMode="auto">
              <a:xfrm>
                <a:off x="2421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695" name="Line 7"/>
              <p:cNvSpPr>
                <a:spLocks noChangeShapeType="1"/>
              </p:cNvSpPr>
              <p:nvPr/>
            </p:nvSpPr>
            <p:spPr bwMode="auto">
              <a:xfrm>
                <a:off x="2717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696" name="Line 8"/>
              <p:cNvSpPr>
                <a:spLocks noChangeShapeType="1"/>
              </p:cNvSpPr>
              <p:nvPr/>
            </p:nvSpPr>
            <p:spPr bwMode="auto">
              <a:xfrm>
                <a:off x="2973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697" name="Line 9"/>
              <p:cNvSpPr>
                <a:spLocks noChangeShapeType="1"/>
              </p:cNvSpPr>
              <p:nvPr/>
            </p:nvSpPr>
            <p:spPr bwMode="auto">
              <a:xfrm>
                <a:off x="3213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698" name="Line 10"/>
              <p:cNvSpPr>
                <a:spLocks noChangeShapeType="1"/>
              </p:cNvSpPr>
              <p:nvPr/>
            </p:nvSpPr>
            <p:spPr bwMode="auto">
              <a:xfrm>
                <a:off x="3429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699" name="Line 11"/>
              <p:cNvSpPr>
                <a:spLocks noChangeShapeType="1"/>
              </p:cNvSpPr>
              <p:nvPr/>
            </p:nvSpPr>
            <p:spPr bwMode="auto">
              <a:xfrm>
                <a:off x="3645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700" name="Line 12"/>
              <p:cNvSpPr>
                <a:spLocks noChangeShapeType="1"/>
              </p:cNvSpPr>
              <p:nvPr/>
            </p:nvSpPr>
            <p:spPr bwMode="auto">
              <a:xfrm>
                <a:off x="3861" y="106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</p:grpSp>
        <p:sp>
          <p:nvSpPr>
            <p:cNvPr id="754701" name="Text Box 13"/>
            <p:cNvSpPr txBox="1">
              <a:spLocks noChangeArrowheads="1"/>
            </p:cNvSpPr>
            <p:nvPr/>
          </p:nvSpPr>
          <p:spPr bwMode="auto">
            <a:xfrm>
              <a:off x="2970" y="820"/>
              <a:ext cx="16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0</a:t>
              </a:r>
            </a:p>
          </p:txBody>
        </p:sp>
        <p:sp>
          <p:nvSpPr>
            <p:cNvPr id="754702" name="Text Box 14"/>
            <p:cNvSpPr txBox="1">
              <a:spLocks noChangeArrowheads="1"/>
            </p:cNvSpPr>
            <p:nvPr/>
          </p:nvSpPr>
          <p:spPr bwMode="auto">
            <a:xfrm>
              <a:off x="3258" y="820"/>
              <a:ext cx="16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754703" name="Text Box 15"/>
            <p:cNvSpPr txBox="1">
              <a:spLocks noChangeArrowheads="1"/>
            </p:cNvSpPr>
            <p:nvPr/>
          </p:nvSpPr>
          <p:spPr bwMode="auto">
            <a:xfrm>
              <a:off x="3550" y="820"/>
              <a:ext cx="16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754704" name="Text Box 16"/>
            <p:cNvSpPr txBox="1">
              <a:spLocks noChangeArrowheads="1"/>
            </p:cNvSpPr>
            <p:nvPr/>
          </p:nvSpPr>
          <p:spPr bwMode="auto">
            <a:xfrm>
              <a:off x="3807" y="820"/>
              <a:ext cx="16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6</a:t>
              </a:r>
            </a:p>
          </p:txBody>
        </p:sp>
        <p:sp>
          <p:nvSpPr>
            <p:cNvPr id="754705" name="Text Box 17"/>
            <p:cNvSpPr txBox="1">
              <a:spLocks noChangeArrowheads="1"/>
            </p:cNvSpPr>
            <p:nvPr/>
          </p:nvSpPr>
          <p:spPr bwMode="auto">
            <a:xfrm>
              <a:off x="4045" y="820"/>
              <a:ext cx="16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8</a:t>
              </a:r>
            </a:p>
          </p:txBody>
        </p:sp>
        <p:sp>
          <p:nvSpPr>
            <p:cNvPr id="754706" name="Text Box 18"/>
            <p:cNvSpPr txBox="1">
              <a:spLocks noChangeArrowheads="1"/>
            </p:cNvSpPr>
            <p:nvPr/>
          </p:nvSpPr>
          <p:spPr bwMode="auto">
            <a:xfrm>
              <a:off x="4431" y="820"/>
              <a:ext cx="221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12</a:t>
              </a:r>
            </a:p>
          </p:txBody>
        </p:sp>
        <p:sp>
          <p:nvSpPr>
            <p:cNvPr id="754707" name="Text Box 19"/>
            <p:cNvSpPr txBox="1">
              <a:spLocks noChangeArrowheads="1"/>
            </p:cNvSpPr>
            <p:nvPr/>
          </p:nvSpPr>
          <p:spPr bwMode="auto">
            <a:xfrm>
              <a:off x="4660" y="820"/>
              <a:ext cx="221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15</a:t>
              </a:r>
            </a:p>
          </p:txBody>
        </p:sp>
        <p:sp>
          <p:nvSpPr>
            <p:cNvPr id="754708" name="Text Box 20"/>
            <p:cNvSpPr txBox="1">
              <a:spLocks noChangeArrowheads="1"/>
            </p:cNvSpPr>
            <p:nvPr/>
          </p:nvSpPr>
          <p:spPr bwMode="auto">
            <a:xfrm>
              <a:off x="4230" y="820"/>
              <a:ext cx="221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10</a:t>
              </a:r>
            </a:p>
          </p:txBody>
        </p:sp>
        <p:sp>
          <p:nvSpPr>
            <p:cNvPr id="754709" name="Text Box 21"/>
            <p:cNvSpPr txBox="1">
              <a:spLocks noChangeArrowheads="1"/>
            </p:cNvSpPr>
            <p:nvPr/>
          </p:nvSpPr>
          <p:spPr bwMode="auto">
            <a:xfrm>
              <a:off x="3098" y="638"/>
              <a:ext cx="1170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54">
                  <a:solidFill>
                    <a:schemeClr val="tx2"/>
                  </a:solidFill>
                  <a:latin typeface="VerdanaBar" pitchFamily="34" charset="0"/>
                </a:rPr>
                <a:t>p</a:t>
              </a:r>
              <a:r>
                <a:rPr lang="en-US" sz="1454">
                  <a:solidFill>
                    <a:schemeClr val="tx2"/>
                  </a:solidFill>
                </a:rPr>
                <a:t> Momentum [GeV/</a:t>
              </a:r>
              <a:r>
                <a:rPr lang="en-US" sz="1454" i="1">
                  <a:solidFill>
                    <a:schemeClr val="tx2"/>
                  </a:solidFill>
                </a:rPr>
                <a:t>c</a:t>
              </a:r>
              <a:r>
                <a:rPr lang="en-US" sz="1454">
                  <a:solidFill>
                    <a:schemeClr val="tx2"/>
                  </a:solidFill>
                </a:rPr>
                <a:t>]</a:t>
              </a:r>
            </a:p>
          </p:txBody>
        </p:sp>
        <p:sp>
          <p:nvSpPr>
            <p:cNvPr id="754710" name="Text Box 22"/>
            <p:cNvSpPr txBox="1">
              <a:spLocks noChangeArrowheads="1"/>
            </p:cNvSpPr>
            <p:nvPr/>
          </p:nvSpPr>
          <p:spPr bwMode="auto">
            <a:xfrm>
              <a:off x="3335" y="3857"/>
              <a:ext cx="78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54">
                  <a:solidFill>
                    <a:schemeClr val="tx2"/>
                  </a:solidFill>
                </a:rPr>
                <a:t>Mass [GeV/</a:t>
              </a:r>
              <a:r>
                <a:rPr lang="en-US" sz="1454" i="1">
                  <a:solidFill>
                    <a:schemeClr val="tx2"/>
                  </a:solidFill>
                </a:rPr>
                <a:t>c</a:t>
              </a:r>
              <a:r>
                <a:rPr lang="en-US" sz="1454" baseline="30000">
                  <a:solidFill>
                    <a:schemeClr val="tx2"/>
                  </a:solidFill>
                </a:rPr>
                <a:t>2</a:t>
              </a:r>
              <a:r>
                <a:rPr lang="en-US" sz="1454">
                  <a:solidFill>
                    <a:schemeClr val="tx2"/>
                  </a:solidFill>
                </a:rPr>
                <a:t>]</a:t>
              </a:r>
            </a:p>
          </p:txBody>
        </p:sp>
        <p:sp>
          <p:nvSpPr>
            <p:cNvPr id="754711" name="Text Box 23"/>
            <p:cNvSpPr txBox="1">
              <a:spLocks noChangeArrowheads="1"/>
            </p:cNvSpPr>
            <p:nvPr/>
          </p:nvSpPr>
          <p:spPr bwMode="auto">
            <a:xfrm>
              <a:off x="202" y="1159"/>
              <a:ext cx="571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 b="1">
                  <a:solidFill>
                    <a:schemeClr val="tx2"/>
                  </a:solidFill>
                </a:rPr>
                <a:t>Two body</a:t>
              </a:r>
            </a:p>
            <a:p>
              <a:r>
                <a:rPr lang="en-US" sz="1283" b="1">
                  <a:solidFill>
                    <a:schemeClr val="tx2"/>
                  </a:solidFill>
                </a:rPr>
                <a:t>thresholds</a:t>
              </a:r>
            </a:p>
          </p:txBody>
        </p:sp>
        <p:sp>
          <p:nvSpPr>
            <p:cNvPr id="754712" name="Text Box 24"/>
            <p:cNvSpPr txBox="1">
              <a:spLocks noChangeArrowheads="1"/>
            </p:cNvSpPr>
            <p:nvPr/>
          </p:nvSpPr>
          <p:spPr bwMode="auto">
            <a:xfrm>
              <a:off x="202" y="1571"/>
              <a:ext cx="55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 b="1">
                  <a:solidFill>
                    <a:schemeClr val="tx2"/>
                  </a:solidFill>
                </a:rPr>
                <a:t>Molecules</a:t>
              </a:r>
            </a:p>
          </p:txBody>
        </p:sp>
        <p:sp>
          <p:nvSpPr>
            <p:cNvPr id="754713" name="Text Box 25"/>
            <p:cNvSpPr txBox="1">
              <a:spLocks noChangeArrowheads="1"/>
            </p:cNvSpPr>
            <p:nvPr/>
          </p:nvSpPr>
          <p:spPr bwMode="auto">
            <a:xfrm>
              <a:off x="202" y="1850"/>
              <a:ext cx="580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 b="1">
                  <a:solidFill>
                    <a:schemeClr val="tx2"/>
                  </a:solidFill>
                </a:rPr>
                <a:t>Gluonic</a:t>
              </a:r>
            </a:p>
            <a:p>
              <a:r>
                <a:rPr lang="en-US" sz="1283" b="1">
                  <a:solidFill>
                    <a:schemeClr val="tx2"/>
                  </a:solidFill>
                </a:rPr>
                <a:t>Excitations</a:t>
              </a:r>
            </a:p>
          </p:txBody>
        </p:sp>
        <p:sp>
          <p:nvSpPr>
            <p:cNvPr id="754714" name="Text Box 26"/>
            <p:cNvSpPr txBox="1">
              <a:spLocks noChangeArrowheads="1"/>
            </p:cNvSpPr>
            <p:nvPr/>
          </p:nvSpPr>
          <p:spPr bwMode="auto">
            <a:xfrm>
              <a:off x="202" y="3025"/>
              <a:ext cx="614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 dirty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q</a:t>
              </a:r>
              <a:r>
                <a:rPr lang="en-US" sz="1283" dirty="0">
                  <a:solidFill>
                    <a:schemeClr val="tx2"/>
                  </a:solidFill>
                  <a:latin typeface="VerdanaBar" pitchFamily="34" charset="0"/>
                </a:rPr>
                <a:t>q</a:t>
              </a:r>
              <a:r>
                <a:rPr lang="en-US" sz="1283" b="1" dirty="0">
                  <a:solidFill>
                    <a:schemeClr val="tx2"/>
                  </a:solidFill>
                </a:rPr>
                <a:t> Mesons</a:t>
              </a:r>
            </a:p>
          </p:txBody>
        </p:sp>
        <p:grpSp>
          <p:nvGrpSpPr>
            <p:cNvPr id="4" name="Group 27"/>
            <p:cNvGrpSpPr>
              <a:grpSpLocks/>
            </p:cNvGrpSpPr>
            <p:nvPr/>
          </p:nvGrpSpPr>
          <p:grpSpPr bwMode="auto">
            <a:xfrm>
              <a:off x="2617" y="3540"/>
              <a:ext cx="2493" cy="73"/>
              <a:chOff x="1685" y="2957"/>
              <a:chExt cx="2493" cy="109"/>
            </a:xfrm>
          </p:grpSpPr>
          <p:sp>
            <p:nvSpPr>
              <p:cNvPr id="754716" name="Line 28"/>
              <p:cNvSpPr>
                <a:spLocks noChangeShapeType="1"/>
              </p:cNvSpPr>
              <p:nvPr/>
            </p:nvSpPr>
            <p:spPr bwMode="auto">
              <a:xfrm>
                <a:off x="1685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717" name="Line 29"/>
              <p:cNvSpPr>
                <a:spLocks noChangeShapeType="1"/>
              </p:cNvSpPr>
              <p:nvPr/>
            </p:nvSpPr>
            <p:spPr bwMode="auto">
              <a:xfrm>
                <a:off x="2189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718" name="Line 30"/>
              <p:cNvSpPr>
                <a:spLocks noChangeShapeType="1"/>
              </p:cNvSpPr>
              <p:nvPr/>
            </p:nvSpPr>
            <p:spPr bwMode="auto">
              <a:xfrm>
                <a:off x="2685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719" name="Line 31"/>
              <p:cNvSpPr>
                <a:spLocks noChangeShapeType="1"/>
              </p:cNvSpPr>
              <p:nvPr/>
            </p:nvSpPr>
            <p:spPr bwMode="auto">
              <a:xfrm>
                <a:off x="3181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720" name="Line 32"/>
              <p:cNvSpPr>
                <a:spLocks noChangeShapeType="1"/>
              </p:cNvSpPr>
              <p:nvPr/>
            </p:nvSpPr>
            <p:spPr bwMode="auto">
              <a:xfrm>
                <a:off x="3677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  <p:sp>
            <p:nvSpPr>
              <p:cNvPr id="754721" name="Line 33"/>
              <p:cNvSpPr>
                <a:spLocks noChangeShapeType="1"/>
              </p:cNvSpPr>
              <p:nvPr/>
            </p:nvSpPr>
            <p:spPr bwMode="auto">
              <a:xfrm>
                <a:off x="4178" y="2957"/>
                <a:ext cx="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 sz="1540"/>
              </a:p>
            </p:txBody>
          </p: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2518" y="3648"/>
              <a:ext cx="2662" cy="193"/>
              <a:chOff x="1586" y="3160"/>
              <a:chExt cx="2662" cy="193"/>
            </a:xfrm>
          </p:grpSpPr>
          <p:sp>
            <p:nvSpPr>
              <p:cNvPr id="754723" name="Text Box 35"/>
              <p:cNvSpPr txBox="1">
                <a:spLocks noChangeArrowheads="1"/>
              </p:cNvSpPr>
              <p:nvPr/>
            </p:nvSpPr>
            <p:spPr bwMode="auto">
              <a:xfrm>
                <a:off x="1586" y="3160"/>
                <a:ext cx="169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83">
                    <a:solidFill>
                      <a:schemeClr val="tx2"/>
                    </a:solidFill>
                  </a:rPr>
                  <a:t>1</a:t>
                </a:r>
              </a:p>
            </p:txBody>
          </p:sp>
          <p:sp>
            <p:nvSpPr>
              <p:cNvPr id="754724" name="Text Box 36"/>
              <p:cNvSpPr txBox="1">
                <a:spLocks noChangeArrowheads="1"/>
              </p:cNvSpPr>
              <p:nvPr/>
            </p:nvSpPr>
            <p:spPr bwMode="auto">
              <a:xfrm>
                <a:off x="2084" y="3160"/>
                <a:ext cx="169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83">
                    <a:solidFill>
                      <a:schemeClr val="tx2"/>
                    </a:solidFill>
                  </a:rPr>
                  <a:t>2</a:t>
                </a:r>
              </a:p>
            </p:txBody>
          </p:sp>
          <p:sp>
            <p:nvSpPr>
              <p:cNvPr id="754725" name="Text Box 37"/>
              <p:cNvSpPr txBox="1">
                <a:spLocks noChangeArrowheads="1"/>
              </p:cNvSpPr>
              <p:nvPr/>
            </p:nvSpPr>
            <p:spPr bwMode="auto">
              <a:xfrm>
                <a:off x="2583" y="3160"/>
                <a:ext cx="169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83">
                    <a:solidFill>
                      <a:schemeClr val="tx2"/>
                    </a:solidFill>
                  </a:rPr>
                  <a:t>3</a:t>
                </a:r>
              </a:p>
            </p:txBody>
          </p:sp>
          <p:sp>
            <p:nvSpPr>
              <p:cNvPr id="754726" name="Text Box 38"/>
              <p:cNvSpPr txBox="1">
                <a:spLocks noChangeArrowheads="1"/>
              </p:cNvSpPr>
              <p:nvPr/>
            </p:nvSpPr>
            <p:spPr bwMode="auto">
              <a:xfrm>
                <a:off x="3081" y="3160"/>
                <a:ext cx="169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83">
                    <a:solidFill>
                      <a:schemeClr val="tx2"/>
                    </a:solidFill>
                  </a:rPr>
                  <a:t>4</a:t>
                </a:r>
              </a:p>
            </p:txBody>
          </p:sp>
          <p:sp>
            <p:nvSpPr>
              <p:cNvPr id="754727" name="Text Box 39"/>
              <p:cNvSpPr txBox="1">
                <a:spLocks noChangeArrowheads="1"/>
              </p:cNvSpPr>
              <p:nvPr/>
            </p:nvSpPr>
            <p:spPr bwMode="auto">
              <a:xfrm>
                <a:off x="3580" y="3160"/>
                <a:ext cx="169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83">
                    <a:solidFill>
                      <a:schemeClr val="tx2"/>
                    </a:solidFill>
                  </a:rPr>
                  <a:t>5</a:t>
                </a:r>
              </a:p>
            </p:txBody>
          </p:sp>
          <p:sp>
            <p:nvSpPr>
              <p:cNvPr id="754728" name="Text Box 40"/>
              <p:cNvSpPr txBox="1">
                <a:spLocks noChangeArrowheads="1"/>
              </p:cNvSpPr>
              <p:nvPr/>
            </p:nvSpPr>
            <p:spPr bwMode="auto">
              <a:xfrm>
                <a:off x="4079" y="3160"/>
                <a:ext cx="169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83">
                    <a:solidFill>
                      <a:schemeClr val="tx2"/>
                    </a:solidFill>
                  </a:rPr>
                  <a:t>6</a:t>
                </a:r>
              </a:p>
            </p:txBody>
          </p:sp>
        </p:grpSp>
        <p:sp>
          <p:nvSpPr>
            <p:cNvPr id="754729" name="Text Box 41"/>
            <p:cNvSpPr txBox="1">
              <a:spLocks noChangeArrowheads="1"/>
            </p:cNvSpPr>
            <p:nvPr/>
          </p:nvSpPr>
          <p:spPr bwMode="auto">
            <a:xfrm>
              <a:off x="1455" y="1917"/>
              <a:ext cx="43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Hybrids</a:t>
              </a:r>
            </a:p>
          </p:txBody>
        </p:sp>
        <p:sp>
          <p:nvSpPr>
            <p:cNvPr id="754730" name="Text Box 42"/>
            <p:cNvSpPr txBox="1">
              <a:spLocks noChangeArrowheads="1"/>
            </p:cNvSpPr>
            <p:nvPr/>
          </p:nvSpPr>
          <p:spPr bwMode="auto">
            <a:xfrm>
              <a:off x="1030" y="2190"/>
              <a:ext cx="741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Hybrids+Recoil</a:t>
              </a:r>
            </a:p>
          </p:txBody>
        </p:sp>
        <p:sp>
          <p:nvSpPr>
            <p:cNvPr id="754731" name="Text Box 43"/>
            <p:cNvSpPr txBox="1">
              <a:spLocks noChangeArrowheads="1"/>
            </p:cNvSpPr>
            <p:nvPr/>
          </p:nvSpPr>
          <p:spPr bwMode="auto">
            <a:xfrm>
              <a:off x="1427" y="2469"/>
              <a:ext cx="465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Glueball</a:t>
              </a:r>
            </a:p>
          </p:txBody>
        </p:sp>
        <p:sp>
          <p:nvSpPr>
            <p:cNvPr id="754732" name="Text Box 44"/>
            <p:cNvSpPr txBox="1">
              <a:spLocks noChangeArrowheads="1"/>
            </p:cNvSpPr>
            <p:nvPr/>
          </p:nvSpPr>
          <p:spPr bwMode="auto">
            <a:xfrm>
              <a:off x="1002" y="2747"/>
              <a:ext cx="76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83">
                  <a:solidFill>
                    <a:schemeClr val="tx2"/>
                  </a:solidFill>
                </a:rPr>
                <a:t>Glueball+Recoil</a:t>
              </a:r>
            </a:p>
          </p:txBody>
        </p:sp>
        <p:sp>
          <p:nvSpPr>
            <p:cNvPr id="754733" name="Text Box 45"/>
            <p:cNvSpPr txBox="1">
              <a:spLocks noChangeArrowheads="1"/>
            </p:cNvSpPr>
            <p:nvPr/>
          </p:nvSpPr>
          <p:spPr bwMode="auto">
            <a:xfrm>
              <a:off x="3178" y="1101"/>
              <a:ext cx="2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ΛΛ</a:t>
              </a:r>
              <a:endParaRPr lang="de-DE" sz="1112">
                <a:solidFill>
                  <a:schemeClr val="tx2"/>
                </a:solidFill>
                <a:latin typeface="Times" pitchFamily="18" charset="0"/>
              </a:endParaRPr>
            </a:p>
            <a:p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ΣΣ</a:t>
              </a:r>
              <a:endParaRPr lang="de-DE" sz="1112">
                <a:solidFill>
                  <a:schemeClr val="tx2"/>
                </a:solidFill>
                <a:latin typeface="Times" pitchFamily="18" charset="0"/>
              </a:endParaRPr>
            </a:p>
            <a:p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ΞΞ</a:t>
              </a:r>
            </a:p>
          </p:txBody>
        </p:sp>
        <p:sp>
          <p:nvSpPr>
            <p:cNvPr id="754734" name="Text Box 46"/>
            <p:cNvSpPr txBox="1">
              <a:spLocks noChangeArrowheads="1"/>
            </p:cNvSpPr>
            <p:nvPr/>
          </p:nvSpPr>
          <p:spPr bwMode="auto">
            <a:xfrm>
              <a:off x="4321" y="1101"/>
              <a:ext cx="307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Λ</a:t>
              </a:r>
              <a:r>
                <a:rPr lang="de-DE" sz="1112" baseline="-25000">
                  <a:solidFill>
                    <a:schemeClr val="tx2"/>
                  </a:solidFill>
                  <a:latin typeface="Times" pitchFamily="18" charset="0"/>
                </a:rPr>
                <a:t>c</a:t>
              </a:r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Λ</a:t>
              </a:r>
              <a:r>
                <a:rPr lang="de-DE" sz="1112" baseline="-25000">
                  <a:solidFill>
                    <a:schemeClr val="tx2"/>
                  </a:solidFill>
                </a:rPr>
                <a:t>c</a:t>
              </a:r>
              <a:endParaRPr lang="de-DE" sz="1112" baseline="-25000">
                <a:solidFill>
                  <a:schemeClr val="tx2"/>
                </a:solidFill>
                <a:latin typeface="Times" pitchFamily="18" charset="0"/>
              </a:endParaRPr>
            </a:p>
            <a:p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Σ</a:t>
              </a:r>
              <a:r>
                <a:rPr lang="de-DE" sz="1112" baseline="-25000">
                  <a:solidFill>
                    <a:schemeClr val="tx2"/>
                  </a:solidFill>
                </a:rPr>
                <a:t>c</a:t>
              </a:r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Σ</a:t>
              </a:r>
              <a:r>
                <a:rPr lang="de-DE" sz="1112" baseline="-25000">
                  <a:solidFill>
                    <a:schemeClr val="tx2"/>
                  </a:solidFill>
                  <a:latin typeface="Times" pitchFamily="18" charset="0"/>
                </a:rPr>
                <a:t>c</a:t>
              </a:r>
            </a:p>
            <a:p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Ξ</a:t>
              </a:r>
              <a:r>
                <a:rPr lang="de-DE" sz="1112" baseline="-25000">
                  <a:solidFill>
                    <a:schemeClr val="tx2"/>
                  </a:solidFill>
                  <a:latin typeface="Times" pitchFamily="18" charset="0"/>
                </a:rPr>
                <a:t>c</a:t>
              </a:r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Ξ</a:t>
              </a:r>
              <a:r>
                <a:rPr lang="de-DE" sz="1112" baseline="-25000">
                  <a:solidFill>
                    <a:schemeClr val="tx2"/>
                  </a:solidFill>
                  <a:latin typeface="Times" pitchFamily="18" charset="0"/>
                </a:rPr>
                <a:t>c</a:t>
              </a:r>
              <a:endParaRPr lang="el-GR" sz="1112" baseline="-25000">
                <a:solidFill>
                  <a:schemeClr val="tx2"/>
                </a:solidFill>
                <a:latin typeface="Times" pitchFamily="18" charset="0"/>
              </a:endParaRPr>
            </a:p>
          </p:txBody>
        </p:sp>
        <p:sp>
          <p:nvSpPr>
            <p:cNvPr id="754735" name="Text Box 47"/>
            <p:cNvSpPr txBox="1">
              <a:spLocks noChangeArrowheads="1"/>
            </p:cNvSpPr>
            <p:nvPr/>
          </p:nvSpPr>
          <p:spPr bwMode="auto">
            <a:xfrm>
              <a:off x="4630" y="1101"/>
              <a:ext cx="305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Ω</a:t>
              </a:r>
              <a:r>
                <a:rPr lang="de-DE" sz="1112" baseline="-25000">
                  <a:solidFill>
                    <a:schemeClr val="tx2"/>
                  </a:solidFill>
                  <a:latin typeface="Times" pitchFamily="18" charset="0"/>
                </a:rPr>
                <a:t>c</a:t>
              </a:r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Ω</a:t>
              </a:r>
              <a:r>
                <a:rPr lang="de-DE" sz="1112" baseline="-25000">
                  <a:solidFill>
                    <a:schemeClr val="tx2"/>
                  </a:solidFill>
                </a:rPr>
                <a:t>c</a:t>
              </a:r>
              <a:endParaRPr lang="de-DE" sz="1112" baseline="-25000">
                <a:solidFill>
                  <a:schemeClr val="tx2"/>
                </a:solidFill>
                <a:latin typeface="Times" pitchFamily="18" charset="0"/>
              </a:endParaRPr>
            </a:p>
          </p:txBody>
        </p:sp>
        <p:sp>
          <p:nvSpPr>
            <p:cNvPr id="754736" name="Text Box 48"/>
            <p:cNvSpPr txBox="1">
              <a:spLocks noChangeArrowheads="1"/>
            </p:cNvSpPr>
            <p:nvPr/>
          </p:nvSpPr>
          <p:spPr bwMode="auto">
            <a:xfrm>
              <a:off x="3587" y="1101"/>
              <a:ext cx="25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112">
                  <a:solidFill>
                    <a:schemeClr val="tx2"/>
                  </a:solidFill>
                  <a:latin typeface="Times" pitchFamily="18" charset="0"/>
                </a:rPr>
                <a:t>ΩΩ</a:t>
              </a:r>
              <a:endParaRPr lang="de-DE" sz="1112" baseline="-25000">
                <a:solidFill>
                  <a:schemeClr val="tx2"/>
                </a:solidFill>
                <a:latin typeface="Times" pitchFamily="18" charset="0"/>
              </a:endParaRPr>
            </a:p>
          </p:txBody>
        </p:sp>
        <p:sp>
          <p:nvSpPr>
            <p:cNvPr id="754737" name="Text Box 49"/>
            <p:cNvSpPr txBox="1">
              <a:spLocks noChangeArrowheads="1"/>
            </p:cNvSpPr>
            <p:nvPr/>
          </p:nvSpPr>
          <p:spPr bwMode="auto">
            <a:xfrm>
              <a:off x="3901" y="1101"/>
              <a:ext cx="242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112">
                  <a:solidFill>
                    <a:schemeClr val="tx2"/>
                  </a:solidFill>
                </a:rPr>
                <a:t>D</a:t>
              </a:r>
              <a:r>
                <a:rPr lang="en-US" sz="1112">
                  <a:solidFill>
                    <a:schemeClr val="tx2"/>
                  </a:solidFill>
                  <a:latin typeface="VerdanaBar" pitchFamily="34" charset="0"/>
                </a:rPr>
                <a:t>D</a:t>
              </a:r>
            </a:p>
          </p:txBody>
        </p:sp>
        <p:sp>
          <p:nvSpPr>
            <p:cNvPr id="754738" name="Text Box 50"/>
            <p:cNvSpPr txBox="1">
              <a:spLocks noChangeArrowheads="1"/>
            </p:cNvSpPr>
            <p:nvPr/>
          </p:nvSpPr>
          <p:spPr bwMode="auto">
            <a:xfrm>
              <a:off x="3954" y="1237"/>
              <a:ext cx="288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112">
                  <a:solidFill>
                    <a:schemeClr val="tx2"/>
                  </a:solidFill>
                </a:rPr>
                <a:t>D</a:t>
              </a:r>
              <a:r>
                <a:rPr lang="en-US" sz="1112" baseline="-25000">
                  <a:solidFill>
                    <a:schemeClr val="tx2"/>
                  </a:solidFill>
                </a:rPr>
                <a:t>s</a:t>
              </a:r>
              <a:r>
                <a:rPr lang="en-US" sz="1112">
                  <a:solidFill>
                    <a:schemeClr val="tx2"/>
                  </a:solidFill>
                  <a:latin typeface="VerdanaBar" pitchFamily="34" charset="0"/>
                </a:rPr>
                <a:t>D</a:t>
              </a:r>
              <a:r>
                <a:rPr lang="en-US" sz="1112" baseline="-25000">
                  <a:solidFill>
                    <a:schemeClr val="tx2"/>
                  </a:solidFill>
                </a:rPr>
                <a:t>s</a:t>
              </a:r>
            </a:p>
          </p:txBody>
        </p:sp>
        <p:grpSp>
          <p:nvGrpSpPr>
            <p:cNvPr id="6" name="Group 51"/>
            <p:cNvGrpSpPr>
              <a:grpSpLocks/>
            </p:cNvGrpSpPr>
            <p:nvPr/>
          </p:nvGrpSpPr>
          <p:grpSpPr bwMode="auto">
            <a:xfrm>
              <a:off x="2560" y="1562"/>
              <a:ext cx="1910" cy="228"/>
              <a:chOff x="2560" y="1625"/>
              <a:chExt cx="1910" cy="228"/>
            </a:xfrm>
          </p:grpSpPr>
          <p:sp>
            <p:nvSpPr>
              <p:cNvPr id="754740" name="Rectangle 52"/>
              <p:cNvSpPr>
                <a:spLocks noChangeArrowheads="1"/>
              </p:cNvSpPr>
              <p:nvPr/>
            </p:nvSpPr>
            <p:spPr bwMode="auto">
              <a:xfrm>
                <a:off x="2560" y="1625"/>
                <a:ext cx="613" cy="228"/>
              </a:xfrm>
              <a:prstGeom prst="rect">
                <a:avLst/>
              </a:prstGeom>
              <a:solidFill>
                <a:srgbClr val="EDFFB9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283">
                    <a:solidFill>
                      <a:schemeClr val="tx2"/>
                    </a:solidFill>
                  </a:rPr>
                  <a:t>qq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qq</a:t>
                </a:r>
              </a:p>
            </p:txBody>
          </p:sp>
          <p:sp>
            <p:nvSpPr>
              <p:cNvPr id="754741" name="Rectangle 53"/>
              <p:cNvSpPr>
                <a:spLocks noChangeArrowheads="1"/>
              </p:cNvSpPr>
              <p:nvPr/>
            </p:nvSpPr>
            <p:spPr bwMode="auto">
              <a:xfrm>
                <a:off x="3857" y="1625"/>
                <a:ext cx="613" cy="228"/>
              </a:xfrm>
              <a:prstGeom prst="rect">
                <a:avLst/>
              </a:prstGeom>
              <a:solidFill>
                <a:srgbClr val="EDFFB9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283">
                    <a:solidFill>
                      <a:schemeClr val="tx2"/>
                    </a:solidFill>
                  </a:rPr>
                  <a:t>c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c</a:t>
                </a:r>
                <a:r>
                  <a:rPr lang="en-US" sz="1283">
                    <a:solidFill>
                      <a:schemeClr val="tx2"/>
                    </a:solidFill>
                  </a:rPr>
                  <a:t>q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q</a:t>
                </a:r>
              </a:p>
            </p:txBody>
          </p:sp>
        </p:grpSp>
        <p:grpSp>
          <p:nvGrpSpPr>
            <p:cNvPr id="7" name="Group 54"/>
            <p:cNvGrpSpPr>
              <a:grpSpLocks/>
            </p:cNvGrpSpPr>
            <p:nvPr/>
          </p:nvGrpSpPr>
          <p:grpSpPr bwMode="auto">
            <a:xfrm>
              <a:off x="2990" y="1852"/>
              <a:ext cx="1699" cy="229"/>
              <a:chOff x="2990" y="1898"/>
              <a:chExt cx="1699" cy="229"/>
            </a:xfrm>
          </p:grpSpPr>
          <p:sp>
            <p:nvSpPr>
              <p:cNvPr id="754743" name="Rectangle 55"/>
              <p:cNvSpPr>
                <a:spLocks noChangeArrowheads="1"/>
              </p:cNvSpPr>
              <p:nvPr/>
            </p:nvSpPr>
            <p:spPr bwMode="auto">
              <a:xfrm>
                <a:off x="2990" y="1898"/>
                <a:ext cx="631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283">
                    <a:solidFill>
                      <a:schemeClr val="tx2"/>
                    </a:solidFill>
                  </a:rPr>
                  <a:t>n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n</a:t>
                </a:r>
                <a:r>
                  <a:rPr lang="en-US" sz="1283">
                    <a:solidFill>
                      <a:schemeClr val="tx2"/>
                    </a:solidFill>
                  </a:rPr>
                  <a:t>g,s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s</a:t>
                </a:r>
                <a:r>
                  <a:rPr lang="en-US" sz="1283">
                    <a:solidFill>
                      <a:schemeClr val="tx2"/>
                    </a:solidFill>
                  </a:rPr>
                  <a:t>g</a:t>
                </a:r>
              </a:p>
            </p:txBody>
          </p:sp>
          <p:sp>
            <p:nvSpPr>
              <p:cNvPr id="754744" name="Rectangle 56"/>
              <p:cNvSpPr>
                <a:spLocks noChangeArrowheads="1"/>
              </p:cNvSpPr>
              <p:nvPr/>
            </p:nvSpPr>
            <p:spPr bwMode="auto">
              <a:xfrm>
                <a:off x="4059" y="1898"/>
                <a:ext cx="630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283">
                    <a:solidFill>
                      <a:schemeClr val="tx2"/>
                    </a:solidFill>
                  </a:rPr>
                  <a:t>c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c</a:t>
                </a:r>
                <a:r>
                  <a:rPr lang="en-US" sz="1283">
                    <a:solidFill>
                      <a:schemeClr val="tx2"/>
                    </a:solidFill>
                  </a:rPr>
                  <a:t>g</a:t>
                </a:r>
              </a:p>
            </p:txBody>
          </p:sp>
        </p:grpSp>
        <p:sp>
          <p:nvSpPr>
            <p:cNvPr id="754745" name="Rectangle 57"/>
            <p:cNvSpPr>
              <a:spLocks noChangeArrowheads="1"/>
            </p:cNvSpPr>
            <p:nvPr/>
          </p:nvSpPr>
          <p:spPr bwMode="auto">
            <a:xfrm>
              <a:off x="2925" y="2435"/>
              <a:ext cx="1692" cy="229"/>
            </a:xfrm>
            <a:prstGeom prst="rect">
              <a:avLst/>
            </a:prstGeom>
            <a:solidFill>
              <a:srgbClr val="F5E3A3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83">
                  <a:solidFill>
                    <a:schemeClr val="tx2"/>
                  </a:solidFill>
                </a:rPr>
                <a:t>ggg,gg</a:t>
              </a:r>
            </a:p>
          </p:txBody>
        </p: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2158" y="3018"/>
              <a:ext cx="2147" cy="348"/>
              <a:chOff x="2158" y="3081"/>
              <a:chExt cx="2147" cy="348"/>
            </a:xfrm>
          </p:grpSpPr>
          <p:sp>
            <p:nvSpPr>
              <p:cNvPr id="754747" name="Rectangle 59"/>
              <p:cNvSpPr>
                <a:spLocks noChangeArrowheads="1"/>
              </p:cNvSpPr>
              <p:nvPr/>
            </p:nvSpPr>
            <p:spPr bwMode="auto">
              <a:xfrm>
                <a:off x="2158" y="3081"/>
                <a:ext cx="1152" cy="34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283">
                    <a:solidFill>
                      <a:schemeClr val="tx2"/>
                    </a:solidFill>
                  </a:rPr>
                  <a:t>light q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q</a:t>
                </a:r>
              </a:p>
              <a:p>
                <a:pPr algn="ctr"/>
                <a:r>
                  <a:rPr lang="el-GR" sz="1283">
                    <a:solidFill>
                      <a:schemeClr val="tx2"/>
                    </a:solidFill>
                    <a:latin typeface="Arial Unicode MS" pitchFamily="34" charset="-128"/>
                  </a:rPr>
                  <a:t>π</a:t>
                </a:r>
                <a:r>
                  <a:rPr lang="de-DE" sz="1283">
                    <a:solidFill>
                      <a:schemeClr val="tx2"/>
                    </a:solidFill>
                  </a:rPr>
                  <a:t>,</a:t>
                </a:r>
                <a:r>
                  <a:rPr lang="el-GR" sz="1283">
                    <a:solidFill>
                      <a:schemeClr val="tx2"/>
                    </a:solidFill>
                    <a:latin typeface="Arial Unicode MS" pitchFamily="34" charset="-128"/>
                  </a:rPr>
                  <a:t>ρ</a:t>
                </a:r>
                <a:r>
                  <a:rPr lang="de-DE" sz="1283">
                    <a:solidFill>
                      <a:schemeClr val="tx2"/>
                    </a:solidFill>
                    <a:latin typeface="Arial Unicode MS" pitchFamily="34" charset="-128"/>
                  </a:rPr>
                  <a:t>,</a:t>
                </a:r>
                <a:r>
                  <a:rPr lang="el-GR" sz="1283">
                    <a:solidFill>
                      <a:schemeClr val="tx2"/>
                    </a:solidFill>
                    <a:latin typeface="Arial Unicode MS" pitchFamily="34" charset="-128"/>
                  </a:rPr>
                  <a:t>η</a:t>
                </a:r>
                <a:r>
                  <a:rPr lang="de-DE" sz="1283">
                    <a:solidFill>
                      <a:schemeClr val="tx2"/>
                    </a:solidFill>
                    <a:latin typeface="Symbol" pitchFamily="18" charset="2"/>
                  </a:rPr>
                  <a:t>,</a:t>
                </a:r>
                <a:r>
                  <a:rPr lang="de-DE" sz="1283">
                    <a:solidFill>
                      <a:schemeClr val="tx2"/>
                    </a:solidFill>
                  </a:rPr>
                  <a:t>f</a:t>
                </a:r>
                <a:r>
                  <a:rPr lang="de-DE" sz="1283" baseline="-25000">
                    <a:solidFill>
                      <a:schemeClr val="tx2"/>
                    </a:solidFill>
                  </a:rPr>
                  <a:t>2</a:t>
                </a:r>
                <a:r>
                  <a:rPr lang="de-DE" sz="1283">
                    <a:solidFill>
                      <a:schemeClr val="tx2"/>
                    </a:solidFill>
                  </a:rPr>
                  <a:t>,K,K</a:t>
                </a:r>
                <a:r>
                  <a:rPr lang="de-DE" sz="1283" baseline="30000">
                    <a:solidFill>
                      <a:schemeClr val="tx2"/>
                    </a:solidFill>
                  </a:rPr>
                  <a:t>*</a:t>
                </a:r>
                <a:endParaRPr lang="el-GR" sz="1283" baseline="30000">
                  <a:solidFill>
                    <a:schemeClr val="tx2"/>
                  </a:solidFill>
                </a:endParaRPr>
              </a:p>
            </p:txBody>
          </p:sp>
          <p:sp>
            <p:nvSpPr>
              <p:cNvPr id="754748" name="Rectangle 60"/>
              <p:cNvSpPr>
                <a:spLocks noChangeArrowheads="1"/>
              </p:cNvSpPr>
              <p:nvPr/>
            </p:nvSpPr>
            <p:spPr bwMode="auto">
              <a:xfrm>
                <a:off x="3592" y="3081"/>
                <a:ext cx="713" cy="34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283">
                    <a:solidFill>
                      <a:schemeClr val="tx2"/>
                    </a:solidFill>
                  </a:rPr>
                  <a:t>c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c</a:t>
                </a:r>
              </a:p>
              <a:p>
                <a:pPr algn="ctr"/>
                <a:r>
                  <a:rPr lang="en-US" sz="1283">
                    <a:solidFill>
                      <a:schemeClr val="tx2"/>
                    </a:solidFill>
                  </a:rPr>
                  <a:t>J/</a:t>
                </a:r>
                <a:r>
                  <a:rPr lang="el-GR" sz="1283">
                    <a:solidFill>
                      <a:schemeClr val="tx2"/>
                    </a:solidFill>
                  </a:rPr>
                  <a:t>ψ</a:t>
                </a:r>
                <a:r>
                  <a:rPr lang="de-DE" sz="1283">
                    <a:solidFill>
                      <a:schemeClr val="tx2"/>
                    </a:solidFill>
                  </a:rPr>
                  <a:t>, </a:t>
                </a:r>
                <a:r>
                  <a:rPr lang="el-GR" sz="1283">
                    <a:solidFill>
                      <a:schemeClr val="tx2"/>
                    </a:solidFill>
                  </a:rPr>
                  <a:t>η</a:t>
                </a:r>
                <a:r>
                  <a:rPr lang="de-DE" sz="1283" baseline="-25000">
                    <a:solidFill>
                      <a:schemeClr val="tx2"/>
                    </a:solidFill>
                  </a:rPr>
                  <a:t>c</a:t>
                </a:r>
                <a:r>
                  <a:rPr lang="de-DE" sz="1283">
                    <a:solidFill>
                      <a:schemeClr val="tx2"/>
                    </a:solidFill>
                  </a:rPr>
                  <a:t>, </a:t>
                </a:r>
                <a:r>
                  <a:rPr lang="el-GR" sz="1283">
                    <a:solidFill>
                      <a:schemeClr val="tx2"/>
                    </a:solidFill>
                  </a:rPr>
                  <a:t>χ</a:t>
                </a:r>
                <a:r>
                  <a:rPr lang="de-DE" sz="1283" baseline="-25000">
                    <a:solidFill>
                      <a:schemeClr val="tx2"/>
                    </a:solidFill>
                  </a:rPr>
                  <a:t>cJ</a:t>
                </a:r>
                <a:endParaRPr lang="el-GR" sz="1283" baseline="-2500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9" name="Group 61"/>
            <p:cNvGrpSpPr>
              <a:grpSpLocks/>
            </p:cNvGrpSpPr>
            <p:nvPr/>
          </p:nvGrpSpPr>
          <p:grpSpPr bwMode="auto">
            <a:xfrm>
              <a:off x="3098" y="2143"/>
              <a:ext cx="1793" cy="229"/>
              <a:chOff x="3098" y="2136"/>
              <a:chExt cx="1793" cy="229"/>
            </a:xfrm>
          </p:grpSpPr>
          <p:sp>
            <p:nvSpPr>
              <p:cNvPr id="754750" name="Rectangle 62"/>
              <p:cNvSpPr>
                <a:spLocks noChangeArrowheads="1"/>
              </p:cNvSpPr>
              <p:nvPr/>
            </p:nvSpPr>
            <p:spPr bwMode="auto">
              <a:xfrm>
                <a:off x="3098" y="2136"/>
                <a:ext cx="823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283">
                    <a:solidFill>
                      <a:schemeClr val="tx2"/>
                    </a:solidFill>
                  </a:rPr>
                  <a:t>n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n</a:t>
                </a:r>
                <a:r>
                  <a:rPr lang="en-US" sz="1283">
                    <a:solidFill>
                      <a:schemeClr val="tx2"/>
                    </a:solidFill>
                  </a:rPr>
                  <a:t>g,s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s</a:t>
                </a:r>
                <a:r>
                  <a:rPr lang="en-US" sz="1283">
                    <a:solidFill>
                      <a:schemeClr val="tx2"/>
                    </a:solidFill>
                  </a:rPr>
                  <a:t>g</a:t>
                </a:r>
              </a:p>
            </p:txBody>
          </p:sp>
          <p:sp>
            <p:nvSpPr>
              <p:cNvPr id="754751" name="Rectangle 63"/>
              <p:cNvSpPr>
                <a:spLocks noChangeArrowheads="1"/>
              </p:cNvSpPr>
              <p:nvPr/>
            </p:nvSpPr>
            <p:spPr bwMode="auto">
              <a:xfrm>
                <a:off x="4196" y="2136"/>
                <a:ext cx="695" cy="229"/>
              </a:xfrm>
              <a:prstGeom prst="rect">
                <a:avLst/>
              </a:prstGeom>
              <a:solidFill>
                <a:srgbClr val="F0DBD4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en-US" sz="1283">
                    <a:solidFill>
                      <a:schemeClr val="tx2"/>
                    </a:solidFill>
                  </a:rPr>
                  <a:t>c</a:t>
                </a:r>
                <a:r>
                  <a:rPr lang="en-US" sz="1283">
                    <a:solidFill>
                      <a:schemeClr val="tx2"/>
                    </a:solidFill>
                    <a:latin typeface="VerdanaBar" pitchFamily="34" charset="0"/>
                  </a:rPr>
                  <a:t>c</a:t>
                </a:r>
                <a:r>
                  <a:rPr lang="en-US" sz="1283">
                    <a:solidFill>
                      <a:schemeClr val="tx2"/>
                    </a:solidFill>
                  </a:rPr>
                  <a:t>g</a:t>
                </a:r>
              </a:p>
            </p:txBody>
          </p:sp>
        </p:grpSp>
        <p:sp>
          <p:nvSpPr>
            <p:cNvPr id="754752" name="Rectangle 64"/>
            <p:cNvSpPr>
              <a:spLocks noChangeArrowheads="1"/>
            </p:cNvSpPr>
            <p:nvPr/>
          </p:nvSpPr>
          <p:spPr bwMode="auto">
            <a:xfrm>
              <a:off x="3629" y="2726"/>
              <a:ext cx="1262" cy="229"/>
            </a:xfrm>
            <a:prstGeom prst="rect">
              <a:avLst/>
            </a:prstGeom>
            <a:solidFill>
              <a:srgbClr val="F5E3A3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283">
                  <a:solidFill>
                    <a:schemeClr val="tx2"/>
                  </a:solidFill>
                </a:rPr>
                <a:t>ggg</a:t>
              </a:r>
            </a:p>
          </p:txBody>
        </p:sp>
      </p:grpSp>
      <p:sp>
        <p:nvSpPr>
          <p:cNvPr id="754753" name="Rectangle 6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Accessible Charmed Hadrons at </a:t>
            </a:r>
            <a:r>
              <a:rPr lang="en-US" noProof="0" dirty="0">
                <a:latin typeface="VerdanaBar" pitchFamily="34" charset="0"/>
              </a:rPr>
              <a:t>P</a:t>
            </a:r>
            <a:r>
              <a:rPr lang="en-US" noProof="0" dirty="0"/>
              <a:t>ANDA</a:t>
            </a:r>
          </a:p>
        </p:txBody>
      </p:sp>
      <p:sp>
        <p:nvSpPr>
          <p:cNvPr id="754754" name="Rectangle 66"/>
          <p:cNvSpPr>
            <a:spLocks noGrp="1" noChangeArrowheads="1"/>
          </p:cNvSpPr>
          <p:nvPr>
            <p:ph idx="1"/>
          </p:nvPr>
        </p:nvSpPr>
        <p:spPr>
          <a:xfrm>
            <a:off x="402077" y="1076534"/>
            <a:ext cx="8562537" cy="521695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454" dirty="0">
                <a:solidFill>
                  <a:srgbClr val="C00000"/>
                </a:solidFill>
              </a:rPr>
              <a:t>Other exotics with </a:t>
            </a:r>
            <a:br>
              <a:rPr lang="en-US" sz="1454" dirty="0">
                <a:solidFill>
                  <a:srgbClr val="C00000"/>
                </a:solidFill>
              </a:rPr>
            </a:br>
            <a:r>
              <a:rPr lang="en-US" sz="1454" dirty="0">
                <a:solidFill>
                  <a:srgbClr val="C00000"/>
                </a:solidFill>
              </a:rPr>
              <a:t>identical decay channels </a:t>
            </a:r>
            <a:r>
              <a:rPr lang="en-US" sz="1454" dirty="0">
                <a:solidFill>
                  <a:srgbClr val="C00000"/>
                </a:solidFill>
                <a:latin typeface="Symbol" pitchFamily="18" charset="2"/>
              </a:rPr>
              <a:t>®</a:t>
            </a:r>
            <a:r>
              <a:rPr lang="en-US" sz="1454" dirty="0">
                <a:solidFill>
                  <a:srgbClr val="C00000"/>
                </a:solidFill>
              </a:rPr>
              <a:t> same </a:t>
            </a:r>
            <a:r>
              <a:rPr lang="en-US" sz="1454" dirty="0" err="1">
                <a:solidFill>
                  <a:srgbClr val="C00000"/>
                </a:solidFill>
              </a:rPr>
              <a:t>regionc</a:t>
            </a:r>
            <a:endParaRPr lang="en-US" sz="1454" dirty="0">
              <a:solidFill>
                <a:srgbClr val="C00000"/>
              </a:solidFill>
            </a:endParaRPr>
          </a:p>
        </p:txBody>
      </p:sp>
      <p:sp>
        <p:nvSpPr>
          <p:cNvPr id="754755" name="Rectangle 67"/>
          <p:cNvSpPr>
            <a:spLocks noChangeArrowheads="1"/>
          </p:cNvSpPr>
          <p:nvPr/>
        </p:nvSpPr>
        <p:spPr bwMode="auto">
          <a:xfrm>
            <a:off x="7759700" y="1748074"/>
            <a:ext cx="581025" cy="3868478"/>
          </a:xfrm>
          <a:prstGeom prst="rect">
            <a:avLst/>
          </a:prstGeom>
          <a:solidFill>
            <a:srgbClr val="FFFFFF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5112" tIns="42555" rIns="85112" bIns="42555" anchor="ctr"/>
          <a:lstStyle/>
          <a:p>
            <a:endParaRPr lang="de-DE" sz="1540"/>
          </a:p>
        </p:txBody>
      </p:sp>
      <p:sp>
        <p:nvSpPr>
          <p:cNvPr id="754756" name="Rectangle 68"/>
          <p:cNvSpPr>
            <a:spLocks noChangeArrowheads="1"/>
          </p:cNvSpPr>
          <p:nvPr/>
        </p:nvSpPr>
        <p:spPr bwMode="auto">
          <a:xfrm>
            <a:off x="3365507" y="1739085"/>
            <a:ext cx="2328863" cy="3865482"/>
          </a:xfrm>
          <a:prstGeom prst="rect">
            <a:avLst/>
          </a:prstGeom>
          <a:solidFill>
            <a:srgbClr val="FFFFFF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5112" tIns="42555" rIns="85112" bIns="42555" anchor="ctr"/>
          <a:lstStyle/>
          <a:p>
            <a:endParaRPr lang="de-DE" sz="1540"/>
          </a:p>
        </p:txBody>
      </p:sp>
      <p:sp>
        <p:nvSpPr>
          <p:cNvPr id="754757" name="Line 69"/>
          <p:cNvSpPr>
            <a:spLocks noChangeShapeType="1"/>
          </p:cNvSpPr>
          <p:nvPr/>
        </p:nvSpPr>
        <p:spPr bwMode="auto">
          <a:xfrm flipV="1">
            <a:off x="5697538" y="1730102"/>
            <a:ext cx="0" cy="38864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54758" name="Line 70"/>
          <p:cNvSpPr>
            <a:spLocks noChangeShapeType="1"/>
          </p:cNvSpPr>
          <p:nvPr/>
        </p:nvSpPr>
        <p:spPr bwMode="auto">
          <a:xfrm flipV="1">
            <a:off x="7756525" y="1730096"/>
            <a:ext cx="0" cy="3887947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54759" name="Line 71"/>
          <p:cNvSpPr>
            <a:spLocks noChangeShapeType="1"/>
          </p:cNvSpPr>
          <p:nvPr/>
        </p:nvSpPr>
        <p:spPr bwMode="auto">
          <a:xfrm flipH="1">
            <a:off x="7729538" y="3545269"/>
            <a:ext cx="1414462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lg" len="lg"/>
          </a:ln>
          <a:effectLst/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54760" name="Line 72"/>
          <p:cNvSpPr>
            <a:spLocks noChangeShapeType="1"/>
          </p:cNvSpPr>
          <p:nvPr/>
        </p:nvSpPr>
        <p:spPr bwMode="auto">
          <a:xfrm flipH="1">
            <a:off x="6813550" y="4872204"/>
            <a:ext cx="233045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lg" len="lg"/>
          </a:ln>
          <a:effectLst/>
        </p:spPr>
        <p:txBody>
          <a:bodyPr lIns="85112" tIns="42555" rIns="85112" bIns="42555"/>
          <a:lstStyle/>
          <a:p>
            <a:endParaRPr lang="de-DE" sz="1540"/>
          </a:p>
        </p:txBody>
      </p:sp>
      <p:sp>
        <p:nvSpPr>
          <p:cNvPr id="754761" name="Text Box 73"/>
          <p:cNvSpPr txBox="1">
            <a:spLocks noChangeArrowheads="1"/>
          </p:cNvSpPr>
          <p:nvPr/>
        </p:nvSpPr>
        <p:spPr bwMode="auto">
          <a:xfrm>
            <a:off x="8112139" y="4936610"/>
            <a:ext cx="1031865" cy="48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112" tIns="42555" rIns="85112" bIns="42555">
            <a:spAutoFit/>
          </a:bodyPr>
          <a:lstStyle/>
          <a:p>
            <a:pPr algn="r"/>
            <a:r>
              <a:rPr lang="en-US" sz="1283">
                <a:solidFill>
                  <a:srgbClr val="C00000"/>
                </a:solidFill>
              </a:rPr>
              <a:t>conventional</a:t>
            </a:r>
          </a:p>
          <a:p>
            <a:pPr algn="r"/>
            <a:r>
              <a:rPr lang="en-US" sz="1283">
                <a:solidFill>
                  <a:srgbClr val="C00000"/>
                </a:solidFill>
              </a:rPr>
              <a:t>charmonium</a:t>
            </a:r>
          </a:p>
        </p:txBody>
      </p:sp>
      <p:sp>
        <p:nvSpPr>
          <p:cNvPr id="754762" name="Text Box 74"/>
          <p:cNvSpPr txBox="1">
            <a:spLocks noChangeArrowheads="1"/>
          </p:cNvSpPr>
          <p:nvPr/>
        </p:nvSpPr>
        <p:spPr bwMode="auto">
          <a:xfrm>
            <a:off x="8119318" y="3552761"/>
            <a:ext cx="1024684" cy="48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5112" tIns="42555" rIns="85112" bIns="42555">
            <a:spAutoFit/>
          </a:bodyPr>
          <a:lstStyle/>
          <a:p>
            <a:pPr algn="r"/>
            <a:r>
              <a:rPr lang="en-US" sz="1283" dirty="0">
                <a:solidFill>
                  <a:srgbClr val="C00000"/>
                </a:solidFill>
              </a:rPr>
              <a:t>exotic</a:t>
            </a:r>
          </a:p>
          <a:p>
            <a:pPr algn="r"/>
            <a:r>
              <a:rPr lang="en-US" sz="1283" dirty="0">
                <a:solidFill>
                  <a:srgbClr val="C00000"/>
                </a:solidFill>
              </a:rPr>
              <a:t>charmonium</a:t>
            </a:r>
          </a:p>
        </p:txBody>
      </p:sp>
      <p:sp>
        <p:nvSpPr>
          <p:cNvPr id="77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Fußzeilenplatzhalter 5">
            <a:extLst>
              <a:ext uri="{FF2B5EF4-FFF2-40B4-BE49-F238E27FC236}">
                <a16:creationId xmlns:a16="http://schemas.microsoft.com/office/drawing/2014/main" id="{FA245AC7-F495-824C-B635-C2CB48BA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80" name="Foliennummernplatzhalter 1">
            <a:extLst>
              <a:ext uri="{FF2B5EF4-FFF2-40B4-BE49-F238E27FC236}">
                <a16:creationId xmlns:a16="http://schemas.microsoft.com/office/drawing/2014/main" id="{6D226AF7-689A-3E48-8669-33F7E1DA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8082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>
                <a:latin typeface="VerdanaBar" pitchFamily="34" charset="0"/>
              </a:rPr>
              <a:t>P</a:t>
            </a:r>
            <a:r>
              <a:rPr lang="en-US" noProof="0" dirty="0"/>
              <a:t>ANDA Detector ...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Klaus Peters - FAIR</a:t>
            </a:r>
          </a:p>
        </p:txBody>
      </p:sp>
      <p:sp>
        <p:nvSpPr>
          <p:cNvPr id="119825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628650" y="1366838"/>
            <a:ext cx="6629400" cy="4810125"/>
          </a:xfrm>
        </p:spPr>
        <p:txBody>
          <a:bodyPr/>
          <a:lstStyle/>
          <a:p>
            <a:pPr>
              <a:buFontTx/>
              <a:buNone/>
            </a:pPr>
            <a:r>
              <a:rPr lang="en-US" sz="3200" noProof="0" dirty="0">
                <a:solidFill>
                  <a:srgbClr val="E5332C"/>
                </a:solidFill>
              </a:rPr>
              <a:t>What we need</a:t>
            </a:r>
          </a:p>
        </p:txBody>
      </p:sp>
      <p:pic>
        <p:nvPicPr>
          <p:cNvPr id="119823" name="Picture 1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23"/>
          <a:stretch>
            <a:fillRect/>
          </a:stretch>
        </p:blipFill>
        <p:spPr bwMode="auto">
          <a:xfrm>
            <a:off x="1685346" y="1359478"/>
            <a:ext cx="6745287" cy="4824413"/>
          </a:xfrm>
          <a:prstGeom prst="rect">
            <a:avLst/>
          </a:prstGeom>
          <a:noFill/>
          <a:ln w="28575" algn="ctr">
            <a:noFill/>
            <a:miter lim="800000"/>
            <a:headEnd/>
            <a:tailEnd type="none" w="lg" len="lg"/>
          </a:ln>
          <a:effectLst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E633-0A11-1543-9171-5EAF8C77A1F8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7792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0" y="1279308"/>
            <a:ext cx="9144000" cy="53660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1524" y="30030"/>
            <a:ext cx="6933116" cy="835925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+mj-lt"/>
              </a:rPr>
              <a:t>Status of FAIR: experiments</a:t>
            </a:r>
            <a:br>
              <a:rPr lang="en-US" sz="2900" dirty="0">
                <a:latin typeface="Calibri" panose="020F0502020204030204" pitchFamily="34" charset="0"/>
              </a:rPr>
            </a:br>
            <a:r>
              <a:rPr lang="en-US" sz="2100" dirty="0">
                <a:latin typeface="+mj-lt"/>
              </a:rPr>
              <a:t>detector R&amp;D and construction well on track …</a:t>
            </a:r>
          </a:p>
        </p:txBody>
      </p:sp>
      <p:pic>
        <p:nvPicPr>
          <p:cNvPr id="30" name="Grafik 2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3" y="1188703"/>
            <a:ext cx="3889614" cy="2409824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68367" y="1188703"/>
            <a:ext cx="485389" cy="22350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wordArtVert" wrap="square" lIns="91440" tIns="45720" rIns="91440" bIns="45720" rtlCol="0" anchor="ctr" anchorCtr="1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APPA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7047" y="5192411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TRD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2551434" y="4803401"/>
            <a:ext cx="792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MUCH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050" y="3887266"/>
            <a:ext cx="3984473" cy="235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"/>
          <p:cNvSpPr txBox="1"/>
          <p:nvPr/>
        </p:nvSpPr>
        <p:spPr>
          <a:xfrm>
            <a:off x="4616969" y="3894872"/>
            <a:ext cx="485389" cy="22971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wordArtVert" wrap="square" lIns="91440" tIns="45720" rIns="91440" bIns="45720" rtlCol="0" anchor="ctr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1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PANDA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475" y="1200278"/>
            <a:ext cx="3926602" cy="227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"/>
          <p:cNvSpPr txBox="1"/>
          <p:nvPr/>
        </p:nvSpPr>
        <p:spPr>
          <a:xfrm>
            <a:off x="4616970" y="1200278"/>
            <a:ext cx="485389" cy="2223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wordArtVert" wrap="square" lIns="91440" tIns="45720" rIns="91440" bIns="45720" rtlCol="0" anchor="ctr" anchorCtr="1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CBM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623" y="3887266"/>
            <a:ext cx="3889613" cy="229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2"/>
          <p:cNvSpPr txBox="1"/>
          <p:nvPr/>
        </p:nvSpPr>
        <p:spPr>
          <a:xfrm>
            <a:off x="68367" y="3901066"/>
            <a:ext cx="485389" cy="2283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wordArtVert" wrap="square" lIns="91440" tIns="45720" rIns="91440" bIns="45720" rtlCol="0" anchor="ctr" anchorCtr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NUSTAR</a:t>
            </a:r>
          </a:p>
        </p:txBody>
      </p:sp>
    </p:spTree>
    <p:extLst>
      <p:ext uri="{BB962C8B-B14F-4D97-AF65-F5344CB8AC3E}">
        <p14:creationId xmlns:p14="http://schemas.microsoft.com/office/powerpoint/2010/main" val="3184324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026CA2-3AC8-F549-9162-D0848E4A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Phase-0 – Beamtime 2018/19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F50C1FBB-0207-1748-B5B9-5C72233A4DDA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1557338"/>
            <a:ext cx="4800600" cy="4251325"/>
            <a:chOff x="7412" y="3866"/>
            <a:chExt cx="13064" cy="11820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4AB76996-F9F8-9C41-858B-5F6319389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12" y="3866"/>
              <a:ext cx="13064" cy="11820"/>
              <a:chOff x="7412" y="3866"/>
              <a:chExt cx="13064" cy="11820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1DF427C3-383A-FA46-928B-383C3A019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9" y="9448"/>
                <a:ext cx="2373" cy="1859"/>
              </a:xfrm>
              <a:custGeom>
                <a:avLst/>
                <a:gdLst>
                  <a:gd name="T0" fmla="*/ 0 w 1135"/>
                  <a:gd name="T1" fmla="*/ 0 h 794"/>
                  <a:gd name="T2" fmla="*/ 567 w 1135"/>
                  <a:gd name="T3" fmla="*/ 0 h 794"/>
                  <a:gd name="T4" fmla="*/ 1135 w 1135"/>
                  <a:gd name="T5" fmla="*/ 0 h 794"/>
                  <a:gd name="T6" fmla="*/ 1135 w 1135"/>
                  <a:gd name="T7" fmla="*/ 794 h 794"/>
                  <a:gd name="T8" fmla="*/ 567 w 1135"/>
                  <a:gd name="T9" fmla="*/ 794 h 794"/>
                  <a:gd name="T10" fmla="*/ 0 w 1135"/>
                  <a:gd name="T11" fmla="*/ 794 h 794"/>
                  <a:gd name="T12" fmla="*/ 0 w 1135"/>
                  <a:gd name="T13" fmla="*/ 0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35" h="794">
                    <a:moveTo>
                      <a:pt x="0" y="0"/>
                    </a:moveTo>
                    <a:lnTo>
                      <a:pt x="567" y="0"/>
                    </a:lnTo>
                    <a:lnTo>
                      <a:pt x="1135" y="0"/>
                    </a:lnTo>
                    <a:lnTo>
                      <a:pt x="1135" y="794"/>
                    </a:lnTo>
                    <a:lnTo>
                      <a:pt x="567" y="794"/>
                    </a:lnTo>
                    <a:lnTo>
                      <a:pt x="0" y="7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EA0A617-F4B4-A447-9A28-3E4C1A7CB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44" y="5713"/>
                <a:ext cx="1615" cy="3773"/>
              </a:xfrm>
              <a:custGeom>
                <a:avLst/>
                <a:gdLst>
                  <a:gd name="T0" fmla="*/ 161 w 775"/>
                  <a:gd name="T1" fmla="*/ 1612 h 1612"/>
                  <a:gd name="T2" fmla="*/ 468 w 775"/>
                  <a:gd name="T3" fmla="*/ 913 h 1612"/>
                  <a:gd name="T4" fmla="*/ 775 w 775"/>
                  <a:gd name="T5" fmla="*/ 215 h 1612"/>
                  <a:gd name="T6" fmla="*/ 716 w 775"/>
                  <a:gd name="T7" fmla="*/ 0 h 1612"/>
                  <a:gd name="T8" fmla="*/ 358 w 775"/>
                  <a:gd name="T9" fmla="*/ 806 h 1612"/>
                  <a:gd name="T10" fmla="*/ 0 w 775"/>
                  <a:gd name="T11" fmla="*/ 1612 h 1612"/>
                  <a:gd name="T12" fmla="*/ 161 w 775"/>
                  <a:gd name="T13" fmla="*/ 1612 h 1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5" h="1612">
                    <a:moveTo>
                      <a:pt x="161" y="1612"/>
                    </a:moveTo>
                    <a:lnTo>
                      <a:pt x="468" y="913"/>
                    </a:lnTo>
                    <a:lnTo>
                      <a:pt x="775" y="215"/>
                    </a:lnTo>
                    <a:lnTo>
                      <a:pt x="716" y="0"/>
                    </a:lnTo>
                    <a:lnTo>
                      <a:pt x="358" y="806"/>
                    </a:lnTo>
                    <a:lnTo>
                      <a:pt x="0" y="1612"/>
                    </a:lnTo>
                    <a:lnTo>
                      <a:pt x="161" y="161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92F48F3F-3A5E-F940-B33C-7A48D4E1D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12" y="9849"/>
                <a:ext cx="1817" cy="1341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8742265D-0EE6-B34A-9B0F-6BB86F056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95" y="7297"/>
                <a:ext cx="401" cy="635"/>
              </a:xfrm>
              <a:custGeom>
                <a:avLst/>
                <a:gdLst>
                  <a:gd name="T0" fmla="*/ 54 w 193"/>
                  <a:gd name="T1" fmla="*/ 0 h 271"/>
                  <a:gd name="T2" fmla="*/ 193 w 193"/>
                  <a:gd name="T3" fmla="*/ 30 h 271"/>
                  <a:gd name="T4" fmla="*/ 139 w 193"/>
                  <a:gd name="T5" fmla="*/ 271 h 271"/>
                  <a:gd name="T6" fmla="*/ 0 w 193"/>
                  <a:gd name="T7" fmla="*/ 241 h 271"/>
                  <a:gd name="T8" fmla="*/ 54 w 193"/>
                  <a:gd name="T9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271">
                    <a:moveTo>
                      <a:pt x="54" y="0"/>
                    </a:moveTo>
                    <a:lnTo>
                      <a:pt x="193" y="30"/>
                    </a:lnTo>
                    <a:lnTo>
                      <a:pt x="139" y="271"/>
                    </a:lnTo>
                    <a:lnTo>
                      <a:pt x="0" y="24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6F2F186-0598-1E4F-938D-68872EF58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6" y="13308"/>
                <a:ext cx="1540" cy="2378"/>
              </a:xfrm>
              <a:custGeom>
                <a:avLst/>
                <a:gdLst>
                  <a:gd name="T0" fmla="*/ 113 w 738"/>
                  <a:gd name="T1" fmla="*/ 0 h 1016"/>
                  <a:gd name="T2" fmla="*/ 129 w 738"/>
                  <a:gd name="T3" fmla="*/ 4 h 1016"/>
                  <a:gd name="T4" fmla="*/ 284 w 738"/>
                  <a:gd name="T5" fmla="*/ 44 h 1016"/>
                  <a:gd name="T6" fmla="*/ 326 w 738"/>
                  <a:gd name="T7" fmla="*/ 64 h 1016"/>
                  <a:gd name="T8" fmla="*/ 412 w 738"/>
                  <a:gd name="T9" fmla="*/ 44 h 1016"/>
                  <a:gd name="T10" fmla="*/ 527 w 738"/>
                  <a:gd name="T11" fmla="*/ 8 h 1016"/>
                  <a:gd name="T12" fmla="*/ 552 w 738"/>
                  <a:gd name="T13" fmla="*/ 9 h 1016"/>
                  <a:gd name="T14" fmla="*/ 611 w 738"/>
                  <a:gd name="T15" fmla="*/ 45 h 1016"/>
                  <a:gd name="T16" fmla="*/ 630 w 738"/>
                  <a:gd name="T17" fmla="*/ 62 h 1016"/>
                  <a:gd name="T18" fmla="*/ 738 w 738"/>
                  <a:gd name="T19" fmla="*/ 425 h 1016"/>
                  <a:gd name="T20" fmla="*/ 730 w 738"/>
                  <a:gd name="T21" fmla="*/ 449 h 1016"/>
                  <a:gd name="T22" fmla="*/ 509 w 738"/>
                  <a:gd name="T23" fmla="*/ 507 h 1016"/>
                  <a:gd name="T24" fmla="*/ 570 w 738"/>
                  <a:gd name="T25" fmla="*/ 962 h 1016"/>
                  <a:gd name="T26" fmla="*/ 561 w 738"/>
                  <a:gd name="T27" fmla="*/ 979 h 1016"/>
                  <a:gd name="T28" fmla="*/ 279 w 738"/>
                  <a:gd name="T29" fmla="*/ 1016 h 1016"/>
                  <a:gd name="T30" fmla="*/ 262 w 738"/>
                  <a:gd name="T31" fmla="*/ 1008 h 1016"/>
                  <a:gd name="T32" fmla="*/ 219 w 738"/>
                  <a:gd name="T33" fmla="*/ 717 h 1016"/>
                  <a:gd name="T34" fmla="*/ 127 w 738"/>
                  <a:gd name="T35" fmla="*/ 726 h 1016"/>
                  <a:gd name="T36" fmla="*/ 112 w 738"/>
                  <a:gd name="T37" fmla="*/ 717 h 1016"/>
                  <a:gd name="T38" fmla="*/ 91 w 738"/>
                  <a:gd name="T39" fmla="*/ 597 h 1016"/>
                  <a:gd name="T40" fmla="*/ 26 w 738"/>
                  <a:gd name="T41" fmla="*/ 597 h 1016"/>
                  <a:gd name="T42" fmla="*/ 16 w 738"/>
                  <a:gd name="T43" fmla="*/ 587 h 1016"/>
                  <a:gd name="T44" fmla="*/ 0 w 738"/>
                  <a:gd name="T45" fmla="*/ 493 h 1016"/>
                  <a:gd name="T46" fmla="*/ 13 w 738"/>
                  <a:gd name="T47" fmla="*/ 474 h 1016"/>
                  <a:gd name="T48" fmla="*/ 187 w 738"/>
                  <a:gd name="T49" fmla="*/ 455 h 1016"/>
                  <a:gd name="T50" fmla="*/ 178 w 738"/>
                  <a:gd name="T51" fmla="*/ 372 h 1016"/>
                  <a:gd name="T52" fmla="*/ 177 w 738"/>
                  <a:gd name="T53" fmla="*/ 355 h 1016"/>
                  <a:gd name="T54" fmla="*/ 49 w 738"/>
                  <a:gd name="T55" fmla="*/ 328 h 1016"/>
                  <a:gd name="T56" fmla="*/ 40 w 738"/>
                  <a:gd name="T57" fmla="*/ 310 h 1016"/>
                  <a:gd name="T58" fmla="*/ 69 w 738"/>
                  <a:gd name="T59" fmla="*/ 185 h 1016"/>
                  <a:gd name="T60" fmla="*/ 12 w 738"/>
                  <a:gd name="T61" fmla="*/ 165 h 1016"/>
                  <a:gd name="T62" fmla="*/ 9 w 738"/>
                  <a:gd name="T63" fmla="*/ 153 h 1016"/>
                  <a:gd name="T64" fmla="*/ 34 w 738"/>
                  <a:gd name="T65" fmla="*/ 87 h 1016"/>
                  <a:gd name="T66" fmla="*/ 46 w 738"/>
                  <a:gd name="T67" fmla="*/ 77 h 1016"/>
                  <a:gd name="T68" fmla="*/ 69 w 738"/>
                  <a:gd name="T69" fmla="*/ 84 h 1016"/>
                  <a:gd name="T70" fmla="*/ 86 w 738"/>
                  <a:gd name="T71" fmla="*/ 12 h 1016"/>
                  <a:gd name="T72" fmla="*/ 96 w 738"/>
                  <a:gd name="T73" fmla="*/ 0 h 1016"/>
                  <a:gd name="T74" fmla="*/ 113 w 738"/>
                  <a:gd name="T75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8" h="1016">
                    <a:moveTo>
                      <a:pt x="113" y="0"/>
                    </a:moveTo>
                    <a:lnTo>
                      <a:pt x="129" y="4"/>
                    </a:lnTo>
                    <a:lnTo>
                      <a:pt x="284" y="44"/>
                    </a:lnTo>
                    <a:lnTo>
                      <a:pt x="326" y="64"/>
                    </a:lnTo>
                    <a:lnTo>
                      <a:pt x="412" y="44"/>
                    </a:lnTo>
                    <a:lnTo>
                      <a:pt x="527" y="8"/>
                    </a:lnTo>
                    <a:lnTo>
                      <a:pt x="552" y="9"/>
                    </a:lnTo>
                    <a:lnTo>
                      <a:pt x="611" y="45"/>
                    </a:lnTo>
                    <a:lnTo>
                      <a:pt x="630" y="62"/>
                    </a:lnTo>
                    <a:lnTo>
                      <a:pt x="738" y="425"/>
                    </a:lnTo>
                    <a:lnTo>
                      <a:pt x="730" y="449"/>
                    </a:lnTo>
                    <a:lnTo>
                      <a:pt x="509" y="507"/>
                    </a:lnTo>
                    <a:lnTo>
                      <a:pt x="570" y="962"/>
                    </a:lnTo>
                    <a:lnTo>
                      <a:pt x="561" y="979"/>
                    </a:lnTo>
                    <a:lnTo>
                      <a:pt x="279" y="1016"/>
                    </a:lnTo>
                    <a:lnTo>
                      <a:pt x="262" y="1008"/>
                    </a:lnTo>
                    <a:lnTo>
                      <a:pt x="219" y="717"/>
                    </a:lnTo>
                    <a:lnTo>
                      <a:pt x="127" y="726"/>
                    </a:lnTo>
                    <a:lnTo>
                      <a:pt x="112" y="717"/>
                    </a:lnTo>
                    <a:lnTo>
                      <a:pt x="91" y="597"/>
                    </a:lnTo>
                    <a:lnTo>
                      <a:pt x="26" y="597"/>
                    </a:lnTo>
                    <a:lnTo>
                      <a:pt x="16" y="587"/>
                    </a:lnTo>
                    <a:lnTo>
                      <a:pt x="0" y="493"/>
                    </a:lnTo>
                    <a:lnTo>
                      <a:pt x="13" y="474"/>
                    </a:lnTo>
                    <a:lnTo>
                      <a:pt x="187" y="455"/>
                    </a:lnTo>
                    <a:lnTo>
                      <a:pt x="178" y="372"/>
                    </a:lnTo>
                    <a:lnTo>
                      <a:pt x="177" y="355"/>
                    </a:lnTo>
                    <a:lnTo>
                      <a:pt x="49" y="328"/>
                    </a:lnTo>
                    <a:lnTo>
                      <a:pt x="40" y="310"/>
                    </a:lnTo>
                    <a:lnTo>
                      <a:pt x="69" y="185"/>
                    </a:lnTo>
                    <a:lnTo>
                      <a:pt x="12" y="165"/>
                    </a:lnTo>
                    <a:lnTo>
                      <a:pt x="9" y="153"/>
                    </a:lnTo>
                    <a:lnTo>
                      <a:pt x="34" y="87"/>
                    </a:lnTo>
                    <a:lnTo>
                      <a:pt x="46" y="77"/>
                    </a:lnTo>
                    <a:lnTo>
                      <a:pt x="69" y="84"/>
                    </a:lnTo>
                    <a:lnTo>
                      <a:pt x="86" y="12"/>
                    </a:lnTo>
                    <a:lnTo>
                      <a:pt x="96" y="0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EB274693-5665-B842-A922-FF3D149A0D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0" y="9661"/>
                <a:ext cx="1519" cy="754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FA60B8AB-0239-594A-949C-6052A5EEA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1" y="3866"/>
                <a:ext cx="3317" cy="3436"/>
              </a:xfrm>
              <a:custGeom>
                <a:avLst/>
                <a:gdLst>
                  <a:gd name="T0" fmla="*/ 2 w 1589"/>
                  <a:gd name="T1" fmla="*/ 678 h 1468"/>
                  <a:gd name="T2" fmla="*/ 11 w 1589"/>
                  <a:gd name="T3" fmla="*/ 604 h 1468"/>
                  <a:gd name="T4" fmla="*/ 29 w 1589"/>
                  <a:gd name="T5" fmla="*/ 534 h 1468"/>
                  <a:gd name="T6" fmla="*/ 55 w 1589"/>
                  <a:gd name="T7" fmla="*/ 465 h 1468"/>
                  <a:gd name="T8" fmla="*/ 86 w 1589"/>
                  <a:gd name="T9" fmla="*/ 400 h 1468"/>
                  <a:gd name="T10" fmla="*/ 125 w 1589"/>
                  <a:gd name="T11" fmla="*/ 339 h 1468"/>
                  <a:gd name="T12" fmla="*/ 181 w 1589"/>
                  <a:gd name="T13" fmla="*/ 268 h 1468"/>
                  <a:gd name="T14" fmla="*/ 246 w 1589"/>
                  <a:gd name="T15" fmla="*/ 203 h 1468"/>
                  <a:gd name="T16" fmla="*/ 334 w 1589"/>
                  <a:gd name="T17" fmla="*/ 137 h 1468"/>
                  <a:gd name="T18" fmla="*/ 415 w 1589"/>
                  <a:gd name="T19" fmla="*/ 89 h 1468"/>
                  <a:gd name="T20" fmla="*/ 521 w 1589"/>
                  <a:gd name="T21" fmla="*/ 45 h 1468"/>
                  <a:gd name="T22" fmla="*/ 633 w 1589"/>
                  <a:gd name="T23" fmla="*/ 15 h 1468"/>
                  <a:gd name="T24" fmla="*/ 712 w 1589"/>
                  <a:gd name="T25" fmla="*/ 4 h 1468"/>
                  <a:gd name="T26" fmla="*/ 856 w 1589"/>
                  <a:gd name="T27" fmla="*/ 3 h 1468"/>
                  <a:gd name="T28" fmla="*/ 992 w 1589"/>
                  <a:gd name="T29" fmla="*/ 24 h 1468"/>
                  <a:gd name="T30" fmla="*/ 1068 w 1589"/>
                  <a:gd name="T31" fmla="*/ 45 h 1468"/>
                  <a:gd name="T32" fmla="*/ 1156 w 1589"/>
                  <a:gd name="T33" fmla="*/ 82 h 1468"/>
                  <a:gd name="T34" fmla="*/ 1239 w 1589"/>
                  <a:gd name="T35" fmla="*/ 127 h 1468"/>
                  <a:gd name="T36" fmla="*/ 1328 w 1589"/>
                  <a:gd name="T37" fmla="*/ 192 h 1468"/>
                  <a:gd name="T38" fmla="*/ 1382 w 1589"/>
                  <a:gd name="T39" fmla="*/ 242 h 1468"/>
                  <a:gd name="T40" fmla="*/ 1442 w 1589"/>
                  <a:gd name="T41" fmla="*/ 309 h 1468"/>
                  <a:gd name="T42" fmla="*/ 1493 w 1589"/>
                  <a:gd name="T43" fmla="*/ 384 h 1468"/>
                  <a:gd name="T44" fmla="*/ 1540 w 1589"/>
                  <a:gd name="T45" fmla="*/ 482 h 1468"/>
                  <a:gd name="T46" fmla="*/ 1572 w 1589"/>
                  <a:gd name="T47" fmla="*/ 587 h 1468"/>
                  <a:gd name="T48" fmla="*/ 1585 w 1589"/>
                  <a:gd name="T49" fmla="*/ 659 h 1468"/>
                  <a:gd name="T50" fmla="*/ 1589 w 1589"/>
                  <a:gd name="T51" fmla="*/ 753 h 1468"/>
                  <a:gd name="T52" fmla="*/ 1582 w 1589"/>
                  <a:gd name="T53" fmla="*/ 828 h 1468"/>
                  <a:gd name="T54" fmla="*/ 1568 w 1589"/>
                  <a:gd name="T55" fmla="*/ 901 h 1468"/>
                  <a:gd name="T56" fmla="*/ 1547 w 1589"/>
                  <a:gd name="T57" fmla="*/ 971 h 1468"/>
                  <a:gd name="T58" fmla="*/ 1519 w 1589"/>
                  <a:gd name="T59" fmla="*/ 1037 h 1468"/>
                  <a:gd name="T60" fmla="*/ 1483 w 1589"/>
                  <a:gd name="T61" fmla="*/ 1099 h 1468"/>
                  <a:gd name="T62" fmla="*/ 1442 w 1589"/>
                  <a:gd name="T63" fmla="*/ 1159 h 1468"/>
                  <a:gd name="T64" fmla="*/ 1382 w 1589"/>
                  <a:gd name="T65" fmla="*/ 1228 h 1468"/>
                  <a:gd name="T66" fmla="*/ 1299 w 1589"/>
                  <a:gd name="T67" fmla="*/ 1301 h 1468"/>
                  <a:gd name="T68" fmla="*/ 1206 w 1589"/>
                  <a:gd name="T69" fmla="*/ 1362 h 1468"/>
                  <a:gd name="T70" fmla="*/ 1103 w 1589"/>
                  <a:gd name="T71" fmla="*/ 1411 h 1468"/>
                  <a:gd name="T72" fmla="*/ 992 w 1589"/>
                  <a:gd name="T73" fmla="*/ 1446 h 1468"/>
                  <a:gd name="T74" fmla="*/ 916 w 1589"/>
                  <a:gd name="T75" fmla="*/ 1460 h 1468"/>
                  <a:gd name="T76" fmla="*/ 794 w 1589"/>
                  <a:gd name="T77" fmla="*/ 1468 h 1468"/>
                  <a:gd name="T78" fmla="*/ 673 w 1589"/>
                  <a:gd name="T79" fmla="*/ 1460 h 1468"/>
                  <a:gd name="T80" fmla="*/ 558 w 1589"/>
                  <a:gd name="T81" fmla="*/ 1436 h 1468"/>
                  <a:gd name="T82" fmla="*/ 485 w 1589"/>
                  <a:gd name="T83" fmla="*/ 1411 h 1468"/>
                  <a:gd name="T84" fmla="*/ 398 w 1589"/>
                  <a:gd name="T85" fmla="*/ 1371 h 1468"/>
                  <a:gd name="T86" fmla="*/ 288 w 1589"/>
                  <a:gd name="T87" fmla="*/ 1301 h 1468"/>
                  <a:gd name="T88" fmla="*/ 232 w 1589"/>
                  <a:gd name="T89" fmla="*/ 1253 h 1468"/>
                  <a:gd name="T90" fmla="*/ 181 w 1589"/>
                  <a:gd name="T91" fmla="*/ 1202 h 1468"/>
                  <a:gd name="T92" fmla="*/ 115 w 1589"/>
                  <a:gd name="T93" fmla="*/ 1116 h 1468"/>
                  <a:gd name="T94" fmla="*/ 62 w 1589"/>
                  <a:gd name="T95" fmla="*/ 1021 h 1468"/>
                  <a:gd name="T96" fmla="*/ 35 w 1589"/>
                  <a:gd name="T97" fmla="*/ 953 h 1468"/>
                  <a:gd name="T98" fmla="*/ 9 w 1589"/>
                  <a:gd name="T99" fmla="*/ 847 h 1468"/>
                  <a:gd name="T100" fmla="*/ 0 w 1589"/>
                  <a:gd name="T101" fmla="*/ 753 h 1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89" h="1468">
                    <a:moveTo>
                      <a:pt x="0" y="734"/>
                    </a:moveTo>
                    <a:lnTo>
                      <a:pt x="0" y="716"/>
                    </a:lnTo>
                    <a:lnTo>
                      <a:pt x="1" y="697"/>
                    </a:lnTo>
                    <a:lnTo>
                      <a:pt x="2" y="678"/>
                    </a:lnTo>
                    <a:lnTo>
                      <a:pt x="3" y="659"/>
                    </a:lnTo>
                    <a:lnTo>
                      <a:pt x="6" y="642"/>
                    </a:lnTo>
                    <a:lnTo>
                      <a:pt x="9" y="623"/>
                    </a:lnTo>
                    <a:lnTo>
                      <a:pt x="11" y="604"/>
                    </a:lnTo>
                    <a:lnTo>
                      <a:pt x="15" y="587"/>
                    </a:lnTo>
                    <a:lnTo>
                      <a:pt x="20" y="569"/>
                    </a:lnTo>
                    <a:lnTo>
                      <a:pt x="24" y="552"/>
                    </a:lnTo>
                    <a:lnTo>
                      <a:pt x="29" y="534"/>
                    </a:lnTo>
                    <a:lnTo>
                      <a:pt x="35" y="517"/>
                    </a:lnTo>
                    <a:lnTo>
                      <a:pt x="40" y="499"/>
                    </a:lnTo>
                    <a:lnTo>
                      <a:pt x="47" y="482"/>
                    </a:lnTo>
                    <a:lnTo>
                      <a:pt x="55" y="465"/>
                    </a:lnTo>
                    <a:lnTo>
                      <a:pt x="62" y="449"/>
                    </a:lnTo>
                    <a:lnTo>
                      <a:pt x="70" y="433"/>
                    </a:lnTo>
                    <a:lnTo>
                      <a:pt x="78" y="417"/>
                    </a:lnTo>
                    <a:lnTo>
                      <a:pt x="86" y="400"/>
                    </a:lnTo>
                    <a:lnTo>
                      <a:pt x="95" y="384"/>
                    </a:lnTo>
                    <a:lnTo>
                      <a:pt x="104" y="369"/>
                    </a:lnTo>
                    <a:lnTo>
                      <a:pt x="115" y="354"/>
                    </a:lnTo>
                    <a:lnTo>
                      <a:pt x="125" y="339"/>
                    </a:lnTo>
                    <a:lnTo>
                      <a:pt x="135" y="324"/>
                    </a:lnTo>
                    <a:lnTo>
                      <a:pt x="147" y="309"/>
                    </a:lnTo>
                    <a:lnTo>
                      <a:pt x="157" y="295"/>
                    </a:lnTo>
                    <a:lnTo>
                      <a:pt x="181" y="268"/>
                    </a:lnTo>
                    <a:lnTo>
                      <a:pt x="193" y="254"/>
                    </a:lnTo>
                    <a:lnTo>
                      <a:pt x="205" y="242"/>
                    </a:lnTo>
                    <a:lnTo>
                      <a:pt x="232" y="215"/>
                    </a:lnTo>
                    <a:lnTo>
                      <a:pt x="246" y="203"/>
                    </a:lnTo>
                    <a:lnTo>
                      <a:pt x="260" y="192"/>
                    </a:lnTo>
                    <a:lnTo>
                      <a:pt x="288" y="168"/>
                    </a:lnTo>
                    <a:lnTo>
                      <a:pt x="319" y="147"/>
                    </a:lnTo>
                    <a:lnTo>
                      <a:pt x="334" y="137"/>
                    </a:lnTo>
                    <a:lnTo>
                      <a:pt x="350" y="127"/>
                    </a:lnTo>
                    <a:lnTo>
                      <a:pt x="382" y="107"/>
                    </a:lnTo>
                    <a:lnTo>
                      <a:pt x="398" y="98"/>
                    </a:lnTo>
                    <a:lnTo>
                      <a:pt x="415" y="89"/>
                    </a:lnTo>
                    <a:lnTo>
                      <a:pt x="449" y="73"/>
                    </a:lnTo>
                    <a:lnTo>
                      <a:pt x="485" y="58"/>
                    </a:lnTo>
                    <a:lnTo>
                      <a:pt x="503" y="52"/>
                    </a:lnTo>
                    <a:lnTo>
                      <a:pt x="521" y="45"/>
                    </a:lnTo>
                    <a:lnTo>
                      <a:pt x="558" y="34"/>
                    </a:lnTo>
                    <a:lnTo>
                      <a:pt x="595" y="24"/>
                    </a:lnTo>
                    <a:lnTo>
                      <a:pt x="614" y="19"/>
                    </a:lnTo>
                    <a:lnTo>
                      <a:pt x="633" y="15"/>
                    </a:lnTo>
                    <a:lnTo>
                      <a:pt x="654" y="12"/>
                    </a:lnTo>
                    <a:lnTo>
                      <a:pt x="673" y="9"/>
                    </a:lnTo>
                    <a:lnTo>
                      <a:pt x="693" y="7"/>
                    </a:lnTo>
                    <a:lnTo>
                      <a:pt x="712" y="4"/>
                    </a:lnTo>
                    <a:lnTo>
                      <a:pt x="753" y="2"/>
                    </a:lnTo>
                    <a:lnTo>
                      <a:pt x="794" y="0"/>
                    </a:lnTo>
                    <a:lnTo>
                      <a:pt x="835" y="2"/>
                    </a:lnTo>
                    <a:lnTo>
                      <a:pt x="856" y="3"/>
                    </a:lnTo>
                    <a:lnTo>
                      <a:pt x="875" y="4"/>
                    </a:lnTo>
                    <a:lnTo>
                      <a:pt x="916" y="9"/>
                    </a:lnTo>
                    <a:lnTo>
                      <a:pt x="954" y="15"/>
                    </a:lnTo>
                    <a:lnTo>
                      <a:pt x="992" y="24"/>
                    </a:lnTo>
                    <a:lnTo>
                      <a:pt x="1011" y="29"/>
                    </a:lnTo>
                    <a:lnTo>
                      <a:pt x="1031" y="34"/>
                    </a:lnTo>
                    <a:lnTo>
                      <a:pt x="1048" y="39"/>
                    </a:lnTo>
                    <a:lnTo>
                      <a:pt x="1068" y="45"/>
                    </a:lnTo>
                    <a:lnTo>
                      <a:pt x="1086" y="52"/>
                    </a:lnTo>
                    <a:lnTo>
                      <a:pt x="1103" y="58"/>
                    </a:lnTo>
                    <a:lnTo>
                      <a:pt x="1138" y="73"/>
                    </a:lnTo>
                    <a:lnTo>
                      <a:pt x="1156" y="82"/>
                    </a:lnTo>
                    <a:lnTo>
                      <a:pt x="1172" y="89"/>
                    </a:lnTo>
                    <a:lnTo>
                      <a:pt x="1189" y="98"/>
                    </a:lnTo>
                    <a:lnTo>
                      <a:pt x="1206" y="107"/>
                    </a:lnTo>
                    <a:lnTo>
                      <a:pt x="1239" y="127"/>
                    </a:lnTo>
                    <a:lnTo>
                      <a:pt x="1269" y="147"/>
                    </a:lnTo>
                    <a:lnTo>
                      <a:pt x="1299" y="168"/>
                    </a:lnTo>
                    <a:lnTo>
                      <a:pt x="1314" y="179"/>
                    </a:lnTo>
                    <a:lnTo>
                      <a:pt x="1328" y="192"/>
                    </a:lnTo>
                    <a:lnTo>
                      <a:pt x="1342" y="203"/>
                    </a:lnTo>
                    <a:lnTo>
                      <a:pt x="1356" y="215"/>
                    </a:lnTo>
                    <a:lnTo>
                      <a:pt x="1369" y="228"/>
                    </a:lnTo>
                    <a:lnTo>
                      <a:pt x="1382" y="242"/>
                    </a:lnTo>
                    <a:lnTo>
                      <a:pt x="1395" y="254"/>
                    </a:lnTo>
                    <a:lnTo>
                      <a:pt x="1407" y="268"/>
                    </a:lnTo>
                    <a:lnTo>
                      <a:pt x="1430" y="295"/>
                    </a:lnTo>
                    <a:lnTo>
                      <a:pt x="1442" y="309"/>
                    </a:lnTo>
                    <a:lnTo>
                      <a:pt x="1453" y="324"/>
                    </a:lnTo>
                    <a:lnTo>
                      <a:pt x="1474" y="354"/>
                    </a:lnTo>
                    <a:lnTo>
                      <a:pt x="1483" y="369"/>
                    </a:lnTo>
                    <a:lnTo>
                      <a:pt x="1493" y="384"/>
                    </a:lnTo>
                    <a:lnTo>
                      <a:pt x="1511" y="417"/>
                    </a:lnTo>
                    <a:lnTo>
                      <a:pt x="1526" y="449"/>
                    </a:lnTo>
                    <a:lnTo>
                      <a:pt x="1534" y="465"/>
                    </a:lnTo>
                    <a:lnTo>
                      <a:pt x="1540" y="482"/>
                    </a:lnTo>
                    <a:lnTo>
                      <a:pt x="1547" y="499"/>
                    </a:lnTo>
                    <a:lnTo>
                      <a:pt x="1553" y="517"/>
                    </a:lnTo>
                    <a:lnTo>
                      <a:pt x="1563" y="552"/>
                    </a:lnTo>
                    <a:lnTo>
                      <a:pt x="1572" y="587"/>
                    </a:lnTo>
                    <a:lnTo>
                      <a:pt x="1576" y="604"/>
                    </a:lnTo>
                    <a:lnTo>
                      <a:pt x="1580" y="623"/>
                    </a:lnTo>
                    <a:lnTo>
                      <a:pt x="1582" y="642"/>
                    </a:lnTo>
                    <a:lnTo>
                      <a:pt x="1585" y="659"/>
                    </a:lnTo>
                    <a:lnTo>
                      <a:pt x="1588" y="697"/>
                    </a:lnTo>
                    <a:lnTo>
                      <a:pt x="1589" y="716"/>
                    </a:lnTo>
                    <a:lnTo>
                      <a:pt x="1589" y="734"/>
                    </a:lnTo>
                    <a:lnTo>
                      <a:pt x="1589" y="753"/>
                    </a:lnTo>
                    <a:lnTo>
                      <a:pt x="1588" y="772"/>
                    </a:lnTo>
                    <a:lnTo>
                      <a:pt x="1586" y="791"/>
                    </a:lnTo>
                    <a:lnTo>
                      <a:pt x="1585" y="809"/>
                    </a:lnTo>
                    <a:lnTo>
                      <a:pt x="1582" y="828"/>
                    </a:lnTo>
                    <a:lnTo>
                      <a:pt x="1580" y="847"/>
                    </a:lnTo>
                    <a:lnTo>
                      <a:pt x="1576" y="864"/>
                    </a:lnTo>
                    <a:lnTo>
                      <a:pt x="1572" y="883"/>
                    </a:lnTo>
                    <a:lnTo>
                      <a:pt x="1568" y="901"/>
                    </a:lnTo>
                    <a:lnTo>
                      <a:pt x="1563" y="918"/>
                    </a:lnTo>
                    <a:lnTo>
                      <a:pt x="1558" y="936"/>
                    </a:lnTo>
                    <a:lnTo>
                      <a:pt x="1553" y="953"/>
                    </a:lnTo>
                    <a:lnTo>
                      <a:pt x="1547" y="971"/>
                    </a:lnTo>
                    <a:lnTo>
                      <a:pt x="1540" y="987"/>
                    </a:lnTo>
                    <a:lnTo>
                      <a:pt x="1534" y="1004"/>
                    </a:lnTo>
                    <a:lnTo>
                      <a:pt x="1526" y="1021"/>
                    </a:lnTo>
                    <a:lnTo>
                      <a:pt x="1519" y="1037"/>
                    </a:lnTo>
                    <a:lnTo>
                      <a:pt x="1511" y="1053"/>
                    </a:lnTo>
                    <a:lnTo>
                      <a:pt x="1502" y="1068"/>
                    </a:lnTo>
                    <a:lnTo>
                      <a:pt x="1493" y="1084"/>
                    </a:lnTo>
                    <a:lnTo>
                      <a:pt x="1483" y="1099"/>
                    </a:lnTo>
                    <a:lnTo>
                      <a:pt x="1474" y="1116"/>
                    </a:lnTo>
                    <a:lnTo>
                      <a:pt x="1464" y="1131"/>
                    </a:lnTo>
                    <a:lnTo>
                      <a:pt x="1453" y="1144"/>
                    </a:lnTo>
                    <a:lnTo>
                      <a:pt x="1442" y="1159"/>
                    </a:lnTo>
                    <a:lnTo>
                      <a:pt x="1430" y="1173"/>
                    </a:lnTo>
                    <a:lnTo>
                      <a:pt x="1407" y="1202"/>
                    </a:lnTo>
                    <a:lnTo>
                      <a:pt x="1395" y="1215"/>
                    </a:lnTo>
                    <a:lnTo>
                      <a:pt x="1382" y="1228"/>
                    </a:lnTo>
                    <a:lnTo>
                      <a:pt x="1356" y="1253"/>
                    </a:lnTo>
                    <a:lnTo>
                      <a:pt x="1342" y="1266"/>
                    </a:lnTo>
                    <a:lnTo>
                      <a:pt x="1328" y="1278"/>
                    </a:lnTo>
                    <a:lnTo>
                      <a:pt x="1299" y="1301"/>
                    </a:lnTo>
                    <a:lnTo>
                      <a:pt x="1269" y="1323"/>
                    </a:lnTo>
                    <a:lnTo>
                      <a:pt x="1254" y="1333"/>
                    </a:lnTo>
                    <a:lnTo>
                      <a:pt x="1239" y="1343"/>
                    </a:lnTo>
                    <a:lnTo>
                      <a:pt x="1206" y="1362"/>
                    </a:lnTo>
                    <a:lnTo>
                      <a:pt x="1189" y="1371"/>
                    </a:lnTo>
                    <a:lnTo>
                      <a:pt x="1172" y="1380"/>
                    </a:lnTo>
                    <a:lnTo>
                      <a:pt x="1138" y="1396"/>
                    </a:lnTo>
                    <a:lnTo>
                      <a:pt x="1103" y="1411"/>
                    </a:lnTo>
                    <a:lnTo>
                      <a:pt x="1086" y="1418"/>
                    </a:lnTo>
                    <a:lnTo>
                      <a:pt x="1068" y="1425"/>
                    </a:lnTo>
                    <a:lnTo>
                      <a:pt x="1031" y="1436"/>
                    </a:lnTo>
                    <a:lnTo>
                      <a:pt x="992" y="1446"/>
                    </a:lnTo>
                    <a:lnTo>
                      <a:pt x="973" y="1450"/>
                    </a:lnTo>
                    <a:lnTo>
                      <a:pt x="954" y="1453"/>
                    </a:lnTo>
                    <a:lnTo>
                      <a:pt x="935" y="1457"/>
                    </a:lnTo>
                    <a:lnTo>
                      <a:pt x="916" y="1460"/>
                    </a:lnTo>
                    <a:lnTo>
                      <a:pt x="895" y="1463"/>
                    </a:lnTo>
                    <a:lnTo>
                      <a:pt x="875" y="1465"/>
                    </a:lnTo>
                    <a:lnTo>
                      <a:pt x="835" y="1467"/>
                    </a:lnTo>
                    <a:lnTo>
                      <a:pt x="794" y="1468"/>
                    </a:lnTo>
                    <a:lnTo>
                      <a:pt x="753" y="1467"/>
                    </a:lnTo>
                    <a:lnTo>
                      <a:pt x="733" y="1467"/>
                    </a:lnTo>
                    <a:lnTo>
                      <a:pt x="712" y="1465"/>
                    </a:lnTo>
                    <a:lnTo>
                      <a:pt x="673" y="1460"/>
                    </a:lnTo>
                    <a:lnTo>
                      <a:pt x="633" y="1453"/>
                    </a:lnTo>
                    <a:lnTo>
                      <a:pt x="595" y="1446"/>
                    </a:lnTo>
                    <a:lnTo>
                      <a:pt x="577" y="1441"/>
                    </a:lnTo>
                    <a:lnTo>
                      <a:pt x="558" y="1436"/>
                    </a:lnTo>
                    <a:lnTo>
                      <a:pt x="539" y="1430"/>
                    </a:lnTo>
                    <a:lnTo>
                      <a:pt x="521" y="1425"/>
                    </a:lnTo>
                    <a:lnTo>
                      <a:pt x="503" y="1418"/>
                    </a:lnTo>
                    <a:lnTo>
                      <a:pt x="485" y="1411"/>
                    </a:lnTo>
                    <a:lnTo>
                      <a:pt x="449" y="1396"/>
                    </a:lnTo>
                    <a:lnTo>
                      <a:pt x="433" y="1388"/>
                    </a:lnTo>
                    <a:lnTo>
                      <a:pt x="415" y="1380"/>
                    </a:lnTo>
                    <a:lnTo>
                      <a:pt x="398" y="1371"/>
                    </a:lnTo>
                    <a:lnTo>
                      <a:pt x="382" y="1362"/>
                    </a:lnTo>
                    <a:lnTo>
                      <a:pt x="350" y="1343"/>
                    </a:lnTo>
                    <a:lnTo>
                      <a:pt x="319" y="1323"/>
                    </a:lnTo>
                    <a:lnTo>
                      <a:pt x="288" y="1301"/>
                    </a:lnTo>
                    <a:lnTo>
                      <a:pt x="274" y="1290"/>
                    </a:lnTo>
                    <a:lnTo>
                      <a:pt x="260" y="1278"/>
                    </a:lnTo>
                    <a:lnTo>
                      <a:pt x="246" y="1266"/>
                    </a:lnTo>
                    <a:lnTo>
                      <a:pt x="232" y="1253"/>
                    </a:lnTo>
                    <a:lnTo>
                      <a:pt x="219" y="1241"/>
                    </a:lnTo>
                    <a:lnTo>
                      <a:pt x="205" y="1228"/>
                    </a:lnTo>
                    <a:lnTo>
                      <a:pt x="193" y="1215"/>
                    </a:lnTo>
                    <a:lnTo>
                      <a:pt x="181" y="1202"/>
                    </a:lnTo>
                    <a:lnTo>
                      <a:pt x="157" y="1173"/>
                    </a:lnTo>
                    <a:lnTo>
                      <a:pt x="147" y="1159"/>
                    </a:lnTo>
                    <a:lnTo>
                      <a:pt x="135" y="1144"/>
                    </a:lnTo>
                    <a:lnTo>
                      <a:pt x="115" y="1116"/>
                    </a:lnTo>
                    <a:lnTo>
                      <a:pt x="104" y="1099"/>
                    </a:lnTo>
                    <a:lnTo>
                      <a:pt x="95" y="1084"/>
                    </a:lnTo>
                    <a:lnTo>
                      <a:pt x="78" y="1053"/>
                    </a:lnTo>
                    <a:lnTo>
                      <a:pt x="62" y="1021"/>
                    </a:lnTo>
                    <a:lnTo>
                      <a:pt x="55" y="1004"/>
                    </a:lnTo>
                    <a:lnTo>
                      <a:pt x="47" y="987"/>
                    </a:lnTo>
                    <a:lnTo>
                      <a:pt x="40" y="971"/>
                    </a:lnTo>
                    <a:lnTo>
                      <a:pt x="35" y="953"/>
                    </a:lnTo>
                    <a:lnTo>
                      <a:pt x="24" y="918"/>
                    </a:lnTo>
                    <a:lnTo>
                      <a:pt x="15" y="883"/>
                    </a:lnTo>
                    <a:lnTo>
                      <a:pt x="11" y="864"/>
                    </a:lnTo>
                    <a:lnTo>
                      <a:pt x="9" y="847"/>
                    </a:lnTo>
                    <a:lnTo>
                      <a:pt x="6" y="828"/>
                    </a:lnTo>
                    <a:lnTo>
                      <a:pt x="3" y="809"/>
                    </a:lnTo>
                    <a:lnTo>
                      <a:pt x="1" y="772"/>
                    </a:lnTo>
                    <a:lnTo>
                      <a:pt x="0" y="753"/>
                    </a:lnTo>
                    <a:lnTo>
                      <a:pt x="0" y="73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248B4FB7-3F1E-BE49-B5DF-C940ED345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7" y="9647"/>
                <a:ext cx="1678" cy="2259"/>
              </a:xfrm>
              <a:custGeom>
                <a:avLst/>
                <a:gdLst>
                  <a:gd name="T0" fmla="*/ 295 w 803"/>
                  <a:gd name="T1" fmla="*/ 2 h 965"/>
                  <a:gd name="T2" fmla="*/ 336 w 803"/>
                  <a:gd name="T3" fmla="*/ 0 h 965"/>
                  <a:gd name="T4" fmla="*/ 525 w 803"/>
                  <a:gd name="T5" fmla="*/ 1 h 965"/>
                  <a:gd name="T6" fmla="*/ 760 w 803"/>
                  <a:gd name="T7" fmla="*/ 161 h 965"/>
                  <a:gd name="T8" fmla="*/ 803 w 803"/>
                  <a:gd name="T9" fmla="*/ 243 h 965"/>
                  <a:gd name="T10" fmla="*/ 803 w 803"/>
                  <a:gd name="T11" fmla="*/ 744 h 965"/>
                  <a:gd name="T12" fmla="*/ 782 w 803"/>
                  <a:gd name="T13" fmla="*/ 794 h 965"/>
                  <a:gd name="T14" fmla="*/ 526 w 803"/>
                  <a:gd name="T15" fmla="*/ 952 h 965"/>
                  <a:gd name="T16" fmla="*/ 485 w 803"/>
                  <a:gd name="T17" fmla="*/ 965 h 965"/>
                  <a:gd name="T18" fmla="*/ 332 w 803"/>
                  <a:gd name="T19" fmla="*/ 965 h 965"/>
                  <a:gd name="T20" fmla="*/ 277 w 803"/>
                  <a:gd name="T21" fmla="*/ 948 h 965"/>
                  <a:gd name="T22" fmla="*/ 18 w 803"/>
                  <a:gd name="T23" fmla="*/ 768 h 965"/>
                  <a:gd name="T24" fmla="*/ 0 w 803"/>
                  <a:gd name="T25" fmla="*/ 730 h 965"/>
                  <a:gd name="T26" fmla="*/ 0 w 803"/>
                  <a:gd name="T27" fmla="*/ 513 h 965"/>
                  <a:gd name="T28" fmla="*/ 0 w 803"/>
                  <a:gd name="T29" fmla="*/ 231 h 965"/>
                  <a:gd name="T30" fmla="*/ 22 w 803"/>
                  <a:gd name="T31" fmla="*/ 188 h 965"/>
                  <a:gd name="T32" fmla="*/ 269 w 803"/>
                  <a:gd name="T33" fmla="*/ 17 h 965"/>
                  <a:gd name="T34" fmla="*/ 295 w 803"/>
                  <a:gd name="T35" fmla="*/ 2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03" h="965">
                    <a:moveTo>
                      <a:pt x="295" y="2"/>
                    </a:moveTo>
                    <a:lnTo>
                      <a:pt x="336" y="0"/>
                    </a:lnTo>
                    <a:lnTo>
                      <a:pt x="525" y="1"/>
                    </a:lnTo>
                    <a:lnTo>
                      <a:pt x="760" y="161"/>
                    </a:lnTo>
                    <a:lnTo>
                      <a:pt x="803" y="243"/>
                    </a:lnTo>
                    <a:lnTo>
                      <a:pt x="803" y="744"/>
                    </a:lnTo>
                    <a:lnTo>
                      <a:pt x="782" y="794"/>
                    </a:lnTo>
                    <a:lnTo>
                      <a:pt x="526" y="952"/>
                    </a:lnTo>
                    <a:lnTo>
                      <a:pt x="485" y="965"/>
                    </a:lnTo>
                    <a:lnTo>
                      <a:pt x="332" y="965"/>
                    </a:lnTo>
                    <a:lnTo>
                      <a:pt x="277" y="948"/>
                    </a:lnTo>
                    <a:lnTo>
                      <a:pt x="18" y="768"/>
                    </a:lnTo>
                    <a:lnTo>
                      <a:pt x="0" y="730"/>
                    </a:lnTo>
                    <a:lnTo>
                      <a:pt x="0" y="513"/>
                    </a:lnTo>
                    <a:lnTo>
                      <a:pt x="0" y="231"/>
                    </a:lnTo>
                    <a:lnTo>
                      <a:pt x="22" y="188"/>
                    </a:lnTo>
                    <a:lnTo>
                      <a:pt x="269" y="17"/>
                    </a:lnTo>
                    <a:lnTo>
                      <a:pt x="295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2">
                <a:extLst>
                  <a:ext uri="{FF2B5EF4-FFF2-40B4-BE49-F238E27FC236}">
                    <a16:creationId xmlns:a16="http://schemas.microsoft.com/office/drawing/2014/main" id="{F44592D9-0C60-3F48-9BA5-70D0443D6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36" y="8802"/>
                <a:ext cx="361" cy="965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60217720-A58F-B146-A264-1BABEEFAC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6" y="7581"/>
                <a:ext cx="519" cy="1411"/>
              </a:xfrm>
              <a:custGeom>
                <a:avLst/>
                <a:gdLst>
                  <a:gd name="T0" fmla="*/ 97 w 246"/>
                  <a:gd name="T1" fmla="*/ 0 h 603"/>
                  <a:gd name="T2" fmla="*/ 246 w 246"/>
                  <a:gd name="T3" fmla="*/ 40 h 603"/>
                  <a:gd name="T4" fmla="*/ 171 w 246"/>
                  <a:gd name="T5" fmla="*/ 271 h 603"/>
                  <a:gd name="T6" fmla="*/ 171 w 246"/>
                  <a:gd name="T7" fmla="*/ 332 h 603"/>
                  <a:gd name="T8" fmla="*/ 182 w 246"/>
                  <a:gd name="T9" fmla="*/ 382 h 603"/>
                  <a:gd name="T10" fmla="*/ 246 w 246"/>
                  <a:gd name="T11" fmla="*/ 563 h 603"/>
                  <a:gd name="T12" fmla="*/ 97 w 246"/>
                  <a:gd name="T13" fmla="*/ 603 h 603"/>
                  <a:gd name="T14" fmla="*/ 21 w 246"/>
                  <a:gd name="T15" fmla="*/ 392 h 603"/>
                  <a:gd name="T16" fmla="*/ 0 w 246"/>
                  <a:gd name="T17" fmla="*/ 322 h 603"/>
                  <a:gd name="T18" fmla="*/ 10 w 246"/>
                  <a:gd name="T19" fmla="*/ 261 h 603"/>
                  <a:gd name="T20" fmla="*/ 97 w 246"/>
                  <a:gd name="T21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6" h="603">
                    <a:moveTo>
                      <a:pt x="97" y="0"/>
                    </a:moveTo>
                    <a:lnTo>
                      <a:pt x="246" y="40"/>
                    </a:lnTo>
                    <a:lnTo>
                      <a:pt x="171" y="271"/>
                    </a:lnTo>
                    <a:lnTo>
                      <a:pt x="171" y="332"/>
                    </a:lnTo>
                    <a:lnTo>
                      <a:pt x="182" y="382"/>
                    </a:lnTo>
                    <a:lnTo>
                      <a:pt x="246" y="563"/>
                    </a:lnTo>
                    <a:lnTo>
                      <a:pt x="97" y="603"/>
                    </a:lnTo>
                    <a:lnTo>
                      <a:pt x="21" y="392"/>
                    </a:lnTo>
                    <a:lnTo>
                      <a:pt x="0" y="322"/>
                    </a:lnTo>
                    <a:lnTo>
                      <a:pt x="10" y="261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7A75D5D9-C3CF-174B-A9A8-4D8668C83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8" y="10361"/>
                <a:ext cx="4779" cy="407"/>
              </a:xfrm>
              <a:custGeom>
                <a:avLst/>
                <a:gdLst>
                  <a:gd name="T0" fmla="*/ 0 w 2288"/>
                  <a:gd name="T1" fmla="*/ 0 h 174"/>
                  <a:gd name="T2" fmla="*/ 571 w 2288"/>
                  <a:gd name="T3" fmla="*/ 0 h 174"/>
                  <a:gd name="T4" fmla="*/ 1143 w 2288"/>
                  <a:gd name="T5" fmla="*/ 0 h 174"/>
                  <a:gd name="T6" fmla="*/ 1715 w 2288"/>
                  <a:gd name="T7" fmla="*/ 0 h 174"/>
                  <a:gd name="T8" fmla="*/ 2288 w 2288"/>
                  <a:gd name="T9" fmla="*/ 0 h 174"/>
                  <a:gd name="T10" fmla="*/ 2288 w 2288"/>
                  <a:gd name="T11" fmla="*/ 174 h 174"/>
                  <a:gd name="T12" fmla="*/ 1715 w 2288"/>
                  <a:gd name="T13" fmla="*/ 174 h 174"/>
                  <a:gd name="T14" fmla="*/ 1143 w 2288"/>
                  <a:gd name="T15" fmla="*/ 174 h 174"/>
                  <a:gd name="T16" fmla="*/ 571 w 2288"/>
                  <a:gd name="T17" fmla="*/ 174 h 174"/>
                  <a:gd name="T18" fmla="*/ 0 w 2288"/>
                  <a:gd name="T19" fmla="*/ 174 h 174"/>
                  <a:gd name="T20" fmla="*/ 0 w 2288"/>
                  <a:gd name="T2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88" h="174">
                    <a:moveTo>
                      <a:pt x="0" y="0"/>
                    </a:moveTo>
                    <a:lnTo>
                      <a:pt x="571" y="0"/>
                    </a:lnTo>
                    <a:lnTo>
                      <a:pt x="1143" y="0"/>
                    </a:lnTo>
                    <a:lnTo>
                      <a:pt x="1715" y="0"/>
                    </a:lnTo>
                    <a:lnTo>
                      <a:pt x="2288" y="0"/>
                    </a:lnTo>
                    <a:lnTo>
                      <a:pt x="2288" y="174"/>
                    </a:lnTo>
                    <a:lnTo>
                      <a:pt x="1715" y="174"/>
                    </a:lnTo>
                    <a:lnTo>
                      <a:pt x="1143" y="174"/>
                    </a:lnTo>
                    <a:lnTo>
                      <a:pt x="571" y="174"/>
                    </a:lnTo>
                    <a:lnTo>
                      <a:pt x="0" y="1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D3737A5F-109A-2940-AC42-EFDC6C661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0" y="4100"/>
              <a:ext cx="2818" cy="2963"/>
            </a:xfrm>
            <a:custGeom>
              <a:avLst/>
              <a:gdLst>
                <a:gd name="T0" fmla="*/ 2 w 1351"/>
                <a:gd name="T1" fmla="*/ 601 h 1266"/>
                <a:gd name="T2" fmla="*/ 12 w 1351"/>
                <a:gd name="T3" fmla="*/ 521 h 1266"/>
                <a:gd name="T4" fmla="*/ 22 w 1351"/>
                <a:gd name="T5" fmla="*/ 476 h 1266"/>
                <a:gd name="T6" fmla="*/ 42 w 1351"/>
                <a:gd name="T7" fmla="*/ 416 h 1266"/>
                <a:gd name="T8" fmla="*/ 68 w 1351"/>
                <a:gd name="T9" fmla="*/ 359 h 1266"/>
                <a:gd name="T10" fmla="*/ 90 w 1351"/>
                <a:gd name="T11" fmla="*/ 318 h 1266"/>
                <a:gd name="T12" fmla="*/ 134 w 1351"/>
                <a:gd name="T13" fmla="*/ 254 h 1266"/>
                <a:gd name="T14" fmla="*/ 177 w 1351"/>
                <a:gd name="T15" fmla="*/ 208 h 1266"/>
                <a:gd name="T16" fmla="*/ 247 w 1351"/>
                <a:gd name="T17" fmla="*/ 144 h 1266"/>
                <a:gd name="T18" fmla="*/ 298 w 1351"/>
                <a:gd name="T19" fmla="*/ 108 h 1266"/>
                <a:gd name="T20" fmla="*/ 384 w 1351"/>
                <a:gd name="T21" fmla="*/ 63 h 1266"/>
                <a:gd name="T22" fmla="*/ 476 w 1351"/>
                <a:gd name="T23" fmla="*/ 29 h 1266"/>
                <a:gd name="T24" fmla="*/ 556 w 1351"/>
                <a:gd name="T25" fmla="*/ 10 h 1266"/>
                <a:gd name="T26" fmla="*/ 640 w 1351"/>
                <a:gd name="T27" fmla="*/ 2 h 1266"/>
                <a:gd name="T28" fmla="*/ 727 w 1351"/>
                <a:gd name="T29" fmla="*/ 2 h 1266"/>
                <a:gd name="T30" fmla="*/ 778 w 1351"/>
                <a:gd name="T31" fmla="*/ 8 h 1266"/>
                <a:gd name="T32" fmla="*/ 828 w 1351"/>
                <a:gd name="T33" fmla="*/ 17 h 1266"/>
                <a:gd name="T34" fmla="*/ 877 w 1351"/>
                <a:gd name="T35" fmla="*/ 29 h 1266"/>
                <a:gd name="T36" fmla="*/ 938 w 1351"/>
                <a:gd name="T37" fmla="*/ 50 h 1266"/>
                <a:gd name="T38" fmla="*/ 983 w 1351"/>
                <a:gd name="T39" fmla="*/ 69 h 1266"/>
                <a:gd name="T40" fmla="*/ 1039 w 1351"/>
                <a:gd name="T41" fmla="*/ 100 h 1266"/>
                <a:gd name="T42" fmla="*/ 1093 w 1351"/>
                <a:gd name="T43" fmla="*/ 135 h 1266"/>
                <a:gd name="T44" fmla="*/ 1153 w 1351"/>
                <a:gd name="T45" fmla="*/ 185 h 1266"/>
                <a:gd name="T46" fmla="*/ 1196 w 1351"/>
                <a:gd name="T47" fmla="*/ 230 h 1266"/>
                <a:gd name="T48" fmla="*/ 1252 w 1351"/>
                <a:gd name="T49" fmla="*/ 305 h 1266"/>
                <a:gd name="T50" fmla="*/ 1284 w 1351"/>
                <a:gd name="T51" fmla="*/ 359 h 1266"/>
                <a:gd name="T52" fmla="*/ 1310 w 1351"/>
                <a:gd name="T53" fmla="*/ 416 h 1266"/>
                <a:gd name="T54" fmla="*/ 1325 w 1351"/>
                <a:gd name="T55" fmla="*/ 459 h 1266"/>
                <a:gd name="T56" fmla="*/ 1337 w 1351"/>
                <a:gd name="T57" fmla="*/ 506 h 1266"/>
                <a:gd name="T58" fmla="*/ 1347 w 1351"/>
                <a:gd name="T59" fmla="*/ 568 h 1266"/>
                <a:gd name="T60" fmla="*/ 1351 w 1351"/>
                <a:gd name="T61" fmla="*/ 633 h 1266"/>
                <a:gd name="T62" fmla="*/ 1347 w 1351"/>
                <a:gd name="T63" fmla="*/ 698 h 1266"/>
                <a:gd name="T64" fmla="*/ 1337 w 1351"/>
                <a:gd name="T65" fmla="*/ 761 h 1266"/>
                <a:gd name="T66" fmla="*/ 1320 w 1351"/>
                <a:gd name="T67" fmla="*/ 822 h 1266"/>
                <a:gd name="T68" fmla="*/ 1303 w 1351"/>
                <a:gd name="T69" fmla="*/ 866 h 1266"/>
                <a:gd name="T70" fmla="*/ 1277 w 1351"/>
                <a:gd name="T71" fmla="*/ 921 h 1266"/>
                <a:gd name="T72" fmla="*/ 1252 w 1351"/>
                <a:gd name="T73" fmla="*/ 961 h 1266"/>
                <a:gd name="T74" fmla="*/ 1206 w 1351"/>
                <a:gd name="T75" fmla="*/ 1024 h 1266"/>
                <a:gd name="T76" fmla="*/ 1153 w 1351"/>
                <a:gd name="T77" fmla="*/ 1081 h 1266"/>
                <a:gd name="T78" fmla="*/ 1093 w 1351"/>
                <a:gd name="T79" fmla="*/ 1131 h 1266"/>
                <a:gd name="T80" fmla="*/ 1026 w 1351"/>
                <a:gd name="T81" fmla="*/ 1175 h 1266"/>
                <a:gd name="T82" fmla="*/ 938 w 1351"/>
                <a:gd name="T83" fmla="*/ 1216 h 1266"/>
                <a:gd name="T84" fmla="*/ 845 w 1351"/>
                <a:gd name="T85" fmla="*/ 1246 h 1266"/>
                <a:gd name="T86" fmla="*/ 778 w 1351"/>
                <a:gd name="T87" fmla="*/ 1258 h 1266"/>
                <a:gd name="T88" fmla="*/ 676 w 1351"/>
                <a:gd name="T89" fmla="*/ 1266 h 1266"/>
                <a:gd name="T90" fmla="*/ 607 w 1351"/>
                <a:gd name="T91" fmla="*/ 1263 h 1266"/>
                <a:gd name="T92" fmla="*/ 556 w 1351"/>
                <a:gd name="T93" fmla="*/ 1256 h 1266"/>
                <a:gd name="T94" fmla="*/ 507 w 1351"/>
                <a:gd name="T95" fmla="*/ 1246 h 1266"/>
                <a:gd name="T96" fmla="*/ 459 w 1351"/>
                <a:gd name="T97" fmla="*/ 1233 h 1266"/>
                <a:gd name="T98" fmla="*/ 398 w 1351"/>
                <a:gd name="T99" fmla="*/ 1210 h 1266"/>
                <a:gd name="T100" fmla="*/ 354 w 1351"/>
                <a:gd name="T101" fmla="*/ 1190 h 1266"/>
                <a:gd name="T102" fmla="*/ 298 w 1351"/>
                <a:gd name="T103" fmla="*/ 1158 h 1266"/>
                <a:gd name="T104" fmla="*/ 247 w 1351"/>
                <a:gd name="T105" fmla="*/ 1122 h 1266"/>
                <a:gd name="T106" fmla="*/ 177 w 1351"/>
                <a:gd name="T107" fmla="*/ 1058 h 1266"/>
                <a:gd name="T108" fmla="*/ 134 w 1351"/>
                <a:gd name="T109" fmla="*/ 1012 h 1266"/>
                <a:gd name="T110" fmla="*/ 90 w 1351"/>
                <a:gd name="T111" fmla="*/ 948 h 1266"/>
                <a:gd name="T112" fmla="*/ 60 w 1351"/>
                <a:gd name="T113" fmla="*/ 893 h 1266"/>
                <a:gd name="T114" fmla="*/ 36 w 1351"/>
                <a:gd name="T115" fmla="*/ 836 h 1266"/>
                <a:gd name="T116" fmla="*/ 22 w 1351"/>
                <a:gd name="T117" fmla="*/ 792 h 1266"/>
                <a:gd name="T118" fmla="*/ 9 w 1351"/>
                <a:gd name="T119" fmla="*/ 729 h 1266"/>
                <a:gd name="T120" fmla="*/ 3 w 1351"/>
                <a:gd name="T121" fmla="*/ 682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51" h="1266">
                  <a:moveTo>
                    <a:pt x="0" y="633"/>
                  </a:moveTo>
                  <a:lnTo>
                    <a:pt x="2" y="617"/>
                  </a:lnTo>
                  <a:lnTo>
                    <a:pt x="2" y="601"/>
                  </a:lnTo>
                  <a:lnTo>
                    <a:pt x="4" y="568"/>
                  </a:lnTo>
                  <a:lnTo>
                    <a:pt x="9" y="537"/>
                  </a:lnTo>
                  <a:lnTo>
                    <a:pt x="12" y="521"/>
                  </a:lnTo>
                  <a:lnTo>
                    <a:pt x="14" y="506"/>
                  </a:lnTo>
                  <a:lnTo>
                    <a:pt x="18" y="491"/>
                  </a:lnTo>
                  <a:lnTo>
                    <a:pt x="22" y="476"/>
                  </a:lnTo>
                  <a:lnTo>
                    <a:pt x="31" y="446"/>
                  </a:lnTo>
                  <a:lnTo>
                    <a:pt x="36" y="431"/>
                  </a:lnTo>
                  <a:lnTo>
                    <a:pt x="42" y="416"/>
                  </a:lnTo>
                  <a:lnTo>
                    <a:pt x="48" y="400"/>
                  </a:lnTo>
                  <a:lnTo>
                    <a:pt x="54" y="387"/>
                  </a:lnTo>
                  <a:lnTo>
                    <a:pt x="68" y="359"/>
                  </a:lnTo>
                  <a:lnTo>
                    <a:pt x="74" y="345"/>
                  </a:lnTo>
                  <a:lnTo>
                    <a:pt x="82" y="332"/>
                  </a:lnTo>
                  <a:lnTo>
                    <a:pt x="90" y="318"/>
                  </a:lnTo>
                  <a:lnTo>
                    <a:pt x="99" y="305"/>
                  </a:lnTo>
                  <a:lnTo>
                    <a:pt x="117" y="279"/>
                  </a:lnTo>
                  <a:lnTo>
                    <a:pt x="134" y="254"/>
                  </a:lnTo>
                  <a:lnTo>
                    <a:pt x="145" y="243"/>
                  </a:lnTo>
                  <a:lnTo>
                    <a:pt x="155" y="230"/>
                  </a:lnTo>
                  <a:lnTo>
                    <a:pt x="177" y="208"/>
                  </a:lnTo>
                  <a:lnTo>
                    <a:pt x="198" y="185"/>
                  </a:lnTo>
                  <a:lnTo>
                    <a:pt x="223" y="164"/>
                  </a:lnTo>
                  <a:lnTo>
                    <a:pt x="247" y="144"/>
                  </a:lnTo>
                  <a:lnTo>
                    <a:pt x="260" y="135"/>
                  </a:lnTo>
                  <a:lnTo>
                    <a:pt x="272" y="125"/>
                  </a:lnTo>
                  <a:lnTo>
                    <a:pt x="298" y="108"/>
                  </a:lnTo>
                  <a:lnTo>
                    <a:pt x="326" y="92"/>
                  </a:lnTo>
                  <a:lnTo>
                    <a:pt x="354" y="77"/>
                  </a:lnTo>
                  <a:lnTo>
                    <a:pt x="384" y="63"/>
                  </a:lnTo>
                  <a:lnTo>
                    <a:pt x="413" y="50"/>
                  </a:lnTo>
                  <a:lnTo>
                    <a:pt x="444" y="39"/>
                  </a:lnTo>
                  <a:lnTo>
                    <a:pt x="476" y="29"/>
                  </a:lnTo>
                  <a:lnTo>
                    <a:pt x="507" y="20"/>
                  </a:lnTo>
                  <a:lnTo>
                    <a:pt x="539" y="13"/>
                  </a:lnTo>
                  <a:lnTo>
                    <a:pt x="556" y="10"/>
                  </a:lnTo>
                  <a:lnTo>
                    <a:pt x="573" y="8"/>
                  </a:lnTo>
                  <a:lnTo>
                    <a:pt x="607" y="4"/>
                  </a:lnTo>
                  <a:lnTo>
                    <a:pt x="640" y="2"/>
                  </a:lnTo>
                  <a:lnTo>
                    <a:pt x="676" y="0"/>
                  </a:lnTo>
                  <a:lnTo>
                    <a:pt x="711" y="2"/>
                  </a:lnTo>
                  <a:lnTo>
                    <a:pt x="727" y="2"/>
                  </a:lnTo>
                  <a:lnTo>
                    <a:pt x="745" y="4"/>
                  </a:lnTo>
                  <a:lnTo>
                    <a:pt x="762" y="5"/>
                  </a:lnTo>
                  <a:lnTo>
                    <a:pt x="778" y="8"/>
                  </a:lnTo>
                  <a:lnTo>
                    <a:pt x="795" y="10"/>
                  </a:lnTo>
                  <a:lnTo>
                    <a:pt x="812" y="13"/>
                  </a:lnTo>
                  <a:lnTo>
                    <a:pt x="828" y="17"/>
                  </a:lnTo>
                  <a:lnTo>
                    <a:pt x="845" y="20"/>
                  </a:lnTo>
                  <a:lnTo>
                    <a:pt x="860" y="24"/>
                  </a:lnTo>
                  <a:lnTo>
                    <a:pt x="877" y="29"/>
                  </a:lnTo>
                  <a:lnTo>
                    <a:pt x="892" y="34"/>
                  </a:lnTo>
                  <a:lnTo>
                    <a:pt x="907" y="39"/>
                  </a:lnTo>
                  <a:lnTo>
                    <a:pt x="938" y="50"/>
                  </a:lnTo>
                  <a:lnTo>
                    <a:pt x="953" y="57"/>
                  </a:lnTo>
                  <a:lnTo>
                    <a:pt x="969" y="63"/>
                  </a:lnTo>
                  <a:lnTo>
                    <a:pt x="983" y="69"/>
                  </a:lnTo>
                  <a:lnTo>
                    <a:pt x="997" y="77"/>
                  </a:lnTo>
                  <a:lnTo>
                    <a:pt x="1026" y="92"/>
                  </a:lnTo>
                  <a:lnTo>
                    <a:pt x="1039" y="100"/>
                  </a:lnTo>
                  <a:lnTo>
                    <a:pt x="1053" y="108"/>
                  </a:lnTo>
                  <a:lnTo>
                    <a:pt x="1080" y="125"/>
                  </a:lnTo>
                  <a:lnTo>
                    <a:pt x="1093" y="135"/>
                  </a:lnTo>
                  <a:lnTo>
                    <a:pt x="1105" y="144"/>
                  </a:lnTo>
                  <a:lnTo>
                    <a:pt x="1130" y="164"/>
                  </a:lnTo>
                  <a:lnTo>
                    <a:pt x="1153" y="185"/>
                  </a:lnTo>
                  <a:lnTo>
                    <a:pt x="1176" y="208"/>
                  </a:lnTo>
                  <a:lnTo>
                    <a:pt x="1186" y="219"/>
                  </a:lnTo>
                  <a:lnTo>
                    <a:pt x="1196" y="230"/>
                  </a:lnTo>
                  <a:lnTo>
                    <a:pt x="1217" y="254"/>
                  </a:lnTo>
                  <a:lnTo>
                    <a:pt x="1236" y="279"/>
                  </a:lnTo>
                  <a:lnTo>
                    <a:pt x="1252" y="305"/>
                  </a:lnTo>
                  <a:lnTo>
                    <a:pt x="1261" y="318"/>
                  </a:lnTo>
                  <a:lnTo>
                    <a:pt x="1269" y="332"/>
                  </a:lnTo>
                  <a:lnTo>
                    <a:pt x="1284" y="359"/>
                  </a:lnTo>
                  <a:lnTo>
                    <a:pt x="1291" y="373"/>
                  </a:lnTo>
                  <a:lnTo>
                    <a:pt x="1297" y="387"/>
                  </a:lnTo>
                  <a:lnTo>
                    <a:pt x="1310" y="416"/>
                  </a:lnTo>
                  <a:lnTo>
                    <a:pt x="1315" y="431"/>
                  </a:lnTo>
                  <a:lnTo>
                    <a:pt x="1320" y="446"/>
                  </a:lnTo>
                  <a:lnTo>
                    <a:pt x="1325" y="459"/>
                  </a:lnTo>
                  <a:lnTo>
                    <a:pt x="1329" y="476"/>
                  </a:lnTo>
                  <a:lnTo>
                    <a:pt x="1333" y="491"/>
                  </a:lnTo>
                  <a:lnTo>
                    <a:pt x="1337" y="506"/>
                  </a:lnTo>
                  <a:lnTo>
                    <a:pt x="1343" y="537"/>
                  </a:lnTo>
                  <a:lnTo>
                    <a:pt x="1346" y="553"/>
                  </a:lnTo>
                  <a:lnTo>
                    <a:pt x="1347" y="568"/>
                  </a:lnTo>
                  <a:lnTo>
                    <a:pt x="1348" y="584"/>
                  </a:lnTo>
                  <a:lnTo>
                    <a:pt x="1349" y="601"/>
                  </a:lnTo>
                  <a:lnTo>
                    <a:pt x="1351" y="633"/>
                  </a:lnTo>
                  <a:lnTo>
                    <a:pt x="1351" y="649"/>
                  </a:lnTo>
                  <a:lnTo>
                    <a:pt x="1349" y="666"/>
                  </a:lnTo>
                  <a:lnTo>
                    <a:pt x="1347" y="698"/>
                  </a:lnTo>
                  <a:lnTo>
                    <a:pt x="1343" y="729"/>
                  </a:lnTo>
                  <a:lnTo>
                    <a:pt x="1340" y="746"/>
                  </a:lnTo>
                  <a:lnTo>
                    <a:pt x="1337" y="761"/>
                  </a:lnTo>
                  <a:lnTo>
                    <a:pt x="1333" y="776"/>
                  </a:lnTo>
                  <a:lnTo>
                    <a:pt x="1329" y="792"/>
                  </a:lnTo>
                  <a:lnTo>
                    <a:pt x="1320" y="822"/>
                  </a:lnTo>
                  <a:lnTo>
                    <a:pt x="1315" y="836"/>
                  </a:lnTo>
                  <a:lnTo>
                    <a:pt x="1310" y="851"/>
                  </a:lnTo>
                  <a:lnTo>
                    <a:pt x="1303" y="866"/>
                  </a:lnTo>
                  <a:lnTo>
                    <a:pt x="1297" y="879"/>
                  </a:lnTo>
                  <a:lnTo>
                    <a:pt x="1284" y="907"/>
                  </a:lnTo>
                  <a:lnTo>
                    <a:pt x="1277" y="921"/>
                  </a:lnTo>
                  <a:lnTo>
                    <a:pt x="1269" y="934"/>
                  </a:lnTo>
                  <a:lnTo>
                    <a:pt x="1261" y="948"/>
                  </a:lnTo>
                  <a:lnTo>
                    <a:pt x="1252" y="961"/>
                  </a:lnTo>
                  <a:lnTo>
                    <a:pt x="1236" y="987"/>
                  </a:lnTo>
                  <a:lnTo>
                    <a:pt x="1217" y="1012"/>
                  </a:lnTo>
                  <a:lnTo>
                    <a:pt x="1206" y="1024"/>
                  </a:lnTo>
                  <a:lnTo>
                    <a:pt x="1196" y="1036"/>
                  </a:lnTo>
                  <a:lnTo>
                    <a:pt x="1176" y="1058"/>
                  </a:lnTo>
                  <a:lnTo>
                    <a:pt x="1153" y="1081"/>
                  </a:lnTo>
                  <a:lnTo>
                    <a:pt x="1130" y="1102"/>
                  </a:lnTo>
                  <a:lnTo>
                    <a:pt x="1105" y="1122"/>
                  </a:lnTo>
                  <a:lnTo>
                    <a:pt x="1093" y="1131"/>
                  </a:lnTo>
                  <a:lnTo>
                    <a:pt x="1080" y="1141"/>
                  </a:lnTo>
                  <a:lnTo>
                    <a:pt x="1053" y="1158"/>
                  </a:lnTo>
                  <a:lnTo>
                    <a:pt x="1026" y="1175"/>
                  </a:lnTo>
                  <a:lnTo>
                    <a:pt x="997" y="1190"/>
                  </a:lnTo>
                  <a:lnTo>
                    <a:pt x="969" y="1203"/>
                  </a:lnTo>
                  <a:lnTo>
                    <a:pt x="938" y="1216"/>
                  </a:lnTo>
                  <a:lnTo>
                    <a:pt x="907" y="1227"/>
                  </a:lnTo>
                  <a:lnTo>
                    <a:pt x="877" y="1237"/>
                  </a:lnTo>
                  <a:lnTo>
                    <a:pt x="845" y="1246"/>
                  </a:lnTo>
                  <a:lnTo>
                    <a:pt x="812" y="1253"/>
                  </a:lnTo>
                  <a:lnTo>
                    <a:pt x="795" y="1256"/>
                  </a:lnTo>
                  <a:lnTo>
                    <a:pt x="778" y="1258"/>
                  </a:lnTo>
                  <a:lnTo>
                    <a:pt x="745" y="1263"/>
                  </a:lnTo>
                  <a:lnTo>
                    <a:pt x="711" y="1265"/>
                  </a:lnTo>
                  <a:lnTo>
                    <a:pt x="676" y="1266"/>
                  </a:lnTo>
                  <a:lnTo>
                    <a:pt x="640" y="1265"/>
                  </a:lnTo>
                  <a:lnTo>
                    <a:pt x="624" y="1265"/>
                  </a:lnTo>
                  <a:lnTo>
                    <a:pt x="607" y="1263"/>
                  </a:lnTo>
                  <a:lnTo>
                    <a:pt x="589" y="1261"/>
                  </a:lnTo>
                  <a:lnTo>
                    <a:pt x="573" y="1258"/>
                  </a:lnTo>
                  <a:lnTo>
                    <a:pt x="556" y="1256"/>
                  </a:lnTo>
                  <a:lnTo>
                    <a:pt x="539" y="1253"/>
                  </a:lnTo>
                  <a:lnTo>
                    <a:pt x="523" y="1250"/>
                  </a:lnTo>
                  <a:lnTo>
                    <a:pt x="507" y="1246"/>
                  </a:lnTo>
                  <a:lnTo>
                    <a:pt x="491" y="1242"/>
                  </a:lnTo>
                  <a:lnTo>
                    <a:pt x="476" y="1237"/>
                  </a:lnTo>
                  <a:lnTo>
                    <a:pt x="459" y="1233"/>
                  </a:lnTo>
                  <a:lnTo>
                    <a:pt x="444" y="1227"/>
                  </a:lnTo>
                  <a:lnTo>
                    <a:pt x="413" y="1216"/>
                  </a:lnTo>
                  <a:lnTo>
                    <a:pt x="398" y="1210"/>
                  </a:lnTo>
                  <a:lnTo>
                    <a:pt x="384" y="1203"/>
                  </a:lnTo>
                  <a:lnTo>
                    <a:pt x="368" y="1197"/>
                  </a:lnTo>
                  <a:lnTo>
                    <a:pt x="354" y="1190"/>
                  </a:lnTo>
                  <a:lnTo>
                    <a:pt x="326" y="1175"/>
                  </a:lnTo>
                  <a:lnTo>
                    <a:pt x="312" y="1166"/>
                  </a:lnTo>
                  <a:lnTo>
                    <a:pt x="298" y="1158"/>
                  </a:lnTo>
                  <a:lnTo>
                    <a:pt x="272" y="1141"/>
                  </a:lnTo>
                  <a:lnTo>
                    <a:pt x="260" y="1131"/>
                  </a:lnTo>
                  <a:lnTo>
                    <a:pt x="247" y="1122"/>
                  </a:lnTo>
                  <a:lnTo>
                    <a:pt x="223" y="1102"/>
                  </a:lnTo>
                  <a:lnTo>
                    <a:pt x="198" y="1081"/>
                  </a:lnTo>
                  <a:lnTo>
                    <a:pt x="177" y="1058"/>
                  </a:lnTo>
                  <a:lnTo>
                    <a:pt x="165" y="1047"/>
                  </a:lnTo>
                  <a:lnTo>
                    <a:pt x="155" y="1036"/>
                  </a:lnTo>
                  <a:lnTo>
                    <a:pt x="134" y="1012"/>
                  </a:lnTo>
                  <a:lnTo>
                    <a:pt x="117" y="987"/>
                  </a:lnTo>
                  <a:lnTo>
                    <a:pt x="99" y="961"/>
                  </a:lnTo>
                  <a:lnTo>
                    <a:pt x="90" y="948"/>
                  </a:lnTo>
                  <a:lnTo>
                    <a:pt x="82" y="934"/>
                  </a:lnTo>
                  <a:lnTo>
                    <a:pt x="68" y="907"/>
                  </a:lnTo>
                  <a:lnTo>
                    <a:pt x="60" y="893"/>
                  </a:lnTo>
                  <a:lnTo>
                    <a:pt x="54" y="879"/>
                  </a:lnTo>
                  <a:lnTo>
                    <a:pt x="42" y="851"/>
                  </a:lnTo>
                  <a:lnTo>
                    <a:pt x="36" y="836"/>
                  </a:lnTo>
                  <a:lnTo>
                    <a:pt x="31" y="822"/>
                  </a:lnTo>
                  <a:lnTo>
                    <a:pt x="26" y="807"/>
                  </a:lnTo>
                  <a:lnTo>
                    <a:pt x="22" y="792"/>
                  </a:lnTo>
                  <a:lnTo>
                    <a:pt x="18" y="776"/>
                  </a:lnTo>
                  <a:lnTo>
                    <a:pt x="14" y="761"/>
                  </a:lnTo>
                  <a:lnTo>
                    <a:pt x="9" y="729"/>
                  </a:lnTo>
                  <a:lnTo>
                    <a:pt x="7" y="713"/>
                  </a:lnTo>
                  <a:lnTo>
                    <a:pt x="4" y="698"/>
                  </a:lnTo>
                  <a:lnTo>
                    <a:pt x="3" y="682"/>
                  </a:lnTo>
                  <a:lnTo>
                    <a:pt x="2" y="666"/>
                  </a:lnTo>
                  <a:lnTo>
                    <a:pt x="0" y="63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0CE755CD-2ED6-0645-9D04-FE6948AF9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1" y="9188"/>
              <a:ext cx="529" cy="639"/>
            </a:xfrm>
            <a:custGeom>
              <a:avLst/>
              <a:gdLst>
                <a:gd name="T0" fmla="*/ 82 w 253"/>
                <a:gd name="T1" fmla="*/ 0 h 273"/>
                <a:gd name="T2" fmla="*/ 191 w 253"/>
                <a:gd name="T3" fmla="*/ 23 h 273"/>
                <a:gd name="T4" fmla="*/ 209 w 253"/>
                <a:gd name="T5" fmla="*/ 43 h 273"/>
                <a:gd name="T6" fmla="*/ 253 w 253"/>
                <a:gd name="T7" fmla="*/ 150 h 273"/>
                <a:gd name="T8" fmla="*/ 249 w 253"/>
                <a:gd name="T9" fmla="*/ 177 h 273"/>
                <a:gd name="T10" fmla="*/ 209 w 253"/>
                <a:gd name="T11" fmla="*/ 273 h 273"/>
                <a:gd name="T12" fmla="*/ 85 w 253"/>
                <a:gd name="T13" fmla="*/ 217 h 273"/>
                <a:gd name="T14" fmla="*/ 0 w 253"/>
                <a:gd name="T15" fmla="*/ 217 h 273"/>
                <a:gd name="T16" fmla="*/ 60 w 253"/>
                <a:gd name="T17" fmla="*/ 8 h 273"/>
                <a:gd name="T18" fmla="*/ 82 w 253"/>
                <a:gd name="T19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273">
                  <a:moveTo>
                    <a:pt x="82" y="0"/>
                  </a:moveTo>
                  <a:lnTo>
                    <a:pt x="191" y="23"/>
                  </a:lnTo>
                  <a:lnTo>
                    <a:pt x="209" y="43"/>
                  </a:lnTo>
                  <a:lnTo>
                    <a:pt x="253" y="150"/>
                  </a:lnTo>
                  <a:lnTo>
                    <a:pt x="249" y="177"/>
                  </a:lnTo>
                  <a:lnTo>
                    <a:pt x="209" y="273"/>
                  </a:lnTo>
                  <a:lnTo>
                    <a:pt x="85" y="217"/>
                  </a:lnTo>
                  <a:lnTo>
                    <a:pt x="0" y="217"/>
                  </a:lnTo>
                  <a:lnTo>
                    <a:pt x="60" y="8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id="{F64E946F-E64C-9246-BFF1-477055C6BA71}"/>
              </a:ext>
            </a:extLst>
          </p:cNvPr>
          <p:cNvGrpSpPr>
            <a:grpSpLocks/>
          </p:cNvGrpSpPr>
          <p:nvPr/>
        </p:nvGrpSpPr>
        <p:grpSpPr bwMode="auto">
          <a:xfrm>
            <a:off x="5278438" y="1601788"/>
            <a:ext cx="1169987" cy="3830637"/>
            <a:chOff x="16784" y="3988"/>
            <a:chExt cx="3184" cy="10654"/>
          </a:xfrm>
        </p:grpSpPr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D628189-01EE-5748-81CD-BE068B9BB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0" y="9928"/>
              <a:ext cx="44" cy="1767"/>
            </a:xfrm>
            <a:custGeom>
              <a:avLst/>
              <a:gdLst>
                <a:gd name="T0" fmla="*/ 754 h 754"/>
                <a:gd name="T1" fmla="*/ 0 h 754"/>
                <a:gd name="T2" fmla="*/ 754 h 75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54">
                  <a:moveTo>
                    <a:pt x="0" y="754"/>
                  </a:moveTo>
                  <a:lnTo>
                    <a:pt x="0" y="0"/>
                  </a:lnTo>
                  <a:lnTo>
                    <a:pt x="0" y="75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69D058DF-33B1-0B44-81FA-5043785CC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84" y="3988"/>
              <a:ext cx="1512" cy="1603"/>
            </a:xfrm>
            <a:custGeom>
              <a:avLst/>
              <a:gdLst>
                <a:gd name="T0" fmla="*/ 0 w 725"/>
                <a:gd name="T1" fmla="*/ 678 h 684"/>
                <a:gd name="T2" fmla="*/ 4 w 725"/>
                <a:gd name="T3" fmla="*/ 611 h 684"/>
                <a:gd name="T4" fmla="*/ 9 w 725"/>
                <a:gd name="T5" fmla="*/ 575 h 684"/>
                <a:gd name="T6" fmla="*/ 15 w 725"/>
                <a:gd name="T7" fmla="*/ 541 h 684"/>
                <a:gd name="T8" fmla="*/ 33 w 725"/>
                <a:gd name="T9" fmla="*/ 478 h 684"/>
                <a:gd name="T10" fmla="*/ 44 w 725"/>
                <a:gd name="T11" fmla="*/ 445 h 684"/>
                <a:gd name="T12" fmla="*/ 59 w 725"/>
                <a:gd name="T13" fmla="*/ 414 h 684"/>
                <a:gd name="T14" fmla="*/ 88 w 725"/>
                <a:gd name="T15" fmla="*/ 355 h 684"/>
                <a:gd name="T16" fmla="*/ 125 w 725"/>
                <a:gd name="T17" fmla="*/ 299 h 684"/>
                <a:gd name="T18" fmla="*/ 166 w 725"/>
                <a:gd name="T19" fmla="*/ 246 h 684"/>
                <a:gd name="T20" fmla="*/ 212 w 725"/>
                <a:gd name="T21" fmla="*/ 199 h 684"/>
                <a:gd name="T22" fmla="*/ 264 w 725"/>
                <a:gd name="T23" fmla="*/ 154 h 684"/>
                <a:gd name="T24" fmla="*/ 318 w 725"/>
                <a:gd name="T25" fmla="*/ 116 h 684"/>
                <a:gd name="T26" fmla="*/ 350 w 725"/>
                <a:gd name="T27" fmla="*/ 97 h 684"/>
                <a:gd name="T28" fmla="*/ 379 w 725"/>
                <a:gd name="T29" fmla="*/ 82 h 684"/>
                <a:gd name="T30" fmla="*/ 411 w 725"/>
                <a:gd name="T31" fmla="*/ 67 h 684"/>
                <a:gd name="T32" fmla="*/ 443 w 725"/>
                <a:gd name="T33" fmla="*/ 54 h 684"/>
                <a:gd name="T34" fmla="*/ 507 w 725"/>
                <a:gd name="T35" fmla="*/ 31 h 684"/>
                <a:gd name="T36" fmla="*/ 544 w 725"/>
                <a:gd name="T37" fmla="*/ 21 h 684"/>
                <a:gd name="T38" fmla="*/ 580 w 725"/>
                <a:gd name="T39" fmla="*/ 14 h 684"/>
                <a:gd name="T40" fmla="*/ 651 w 725"/>
                <a:gd name="T41" fmla="*/ 2 h 684"/>
                <a:gd name="T42" fmla="*/ 722 w 725"/>
                <a:gd name="T43" fmla="*/ 0 h 684"/>
                <a:gd name="T44" fmla="*/ 725 w 725"/>
                <a:gd name="T45" fmla="*/ 95 h 684"/>
                <a:gd name="T46" fmla="*/ 659 w 725"/>
                <a:gd name="T47" fmla="*/ 97 h 684"/>
                <a:gd name="T48" fmla="*/ 595 w 725"/>
                <a:gd name="T49" fmla="*/ 107 h 684"/>
                <a:gd name="T50" fmla="*/ 566 w 725"/>
                <a:gd name="T51" fmla="*/ 114 h 684"/>
                <a:gd name="T52" fmla="*/ 538 w 725"/>
                <a:gd name="T53" fmla="*/ 121 h 684"/>
                <a:gd name="T54" fmla="*/ 478 w 725"/>
                <a:gd name="T55" fmla="*/ 142 h 684"/>
                <a:gd name="T56" fmla="*/ 452 w 725"/>
                <a:gd name="T57" fmla="*/ 154 h 684"/>
                <a:gd name="T58" fmla="*/ 425 w 725"/>
                <a:gd name="T59" fmla="*/ 166 h 684"/>
                <a:gd name="T60" fmla="*/ 398 w 725"/>
                <a:gd name="T61" fmla="*/ 180 h 684"/>
                <a:gd name="T62" fmla="*/ 373 w 725"/>
                <a:gd name="T63" fmla="*/ 195 h 684"/>
                <a:gd name="T64" fmla="*/ 324 w 725"/>
                <a:gd name="T65" fmla="*/ 229 h 684"/>
                <a:gd name="T66" fmla="*/ 280 w 725"/>
                <a:gd name="T67" fmla="*/ 267 h 684"/>
                <a:gd name="T68" fmla="*/ 239 w 725"/>
                <a:gd name="T69" fmla="*/ 309 h 684"/>
                <a:gd name="T70" fmla="*/ 204 w 725"/>
                <a:gd name="T71" fmla="*/ 354 h 684"/>
                <a:gd name="T72" fmla="*/ 172 w 725"/>
                <a:gd name="T73" fmla="*/ 402 h 684"/>
                <a:gd name="T74" fmla="*/ 145 w 725"/>
                <a:gd name="T75" fmla="*/ 455 h 684"/>
                <a:gd name="T76" fmla="*/ 134 w 725"/>
                <a:gd name="T77" fmla="*/ 481 h 684"/>
                <a:gd name="T78" fmla="*/ 125 w 725"/>
                <a:gd name="T79" fmla="*/ 506 h 684"/>
                <a:gd name="T80" fmla="*/ 108 w 725"/>
                <a:gd name="T81" fmla="*/ 565 h 684"/>
                <a:gd name="T82" fmla="*/ 103 w 725"/>
                <a:gd name="T83" fmla="*/ 593 h 684"/>
                <a:gd name="T84" fmla="*/ 99 w 725"/>
                <a:gd name="T85" fmla="*/ 620 h 684"/>
                <a:gd name="T86" fmla="*/ 96 w 725"/>
                <a:gd name="T87" fmla="*/ 684 h 684"/>
                <a:gd name="T88" fmla="*/ 0 w 725"/>
                <a:gd name="T89" fmla="*/ 678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5" h="684">
                  <a:moveTo>
                    <a:pt x="0" y="678"/>
                  </a:moveTo>
                  <a:lnTo>
                    <a:pt x="4" y="611"/>
                  </a:lnTo>
                  <a:lnTo>
                    <a:pt x="9" y="575"/>
                  </a:lnTo>
                  <a:lnTo>
                    <a:pt x="15" y="541"/>
                  </a:lnTo>
                  <a:lnTo>
                    <a:pt x="33" y="478"/>
                  </a:lnTo>
                  <a:lnTo>
                    <a:pt x="44" y="445"/>
                  </a:lnTo>
                  <a:lnTo>
                    <a:pt x="59" y="414"/>
                  </a:lnTo>
                  <a:lnTo>
                    <a:pt x="88" y="355"/>
                  </a:lnTo>
                  <a:lnTo>
                    <a:pt x="125" y="299"/>
                  </a:lnTo>
                  <a:lnTo>
                    <a:pt x="166" y="246"/>
                  </a:lnTo>
                  <a:lnTo>
                    <a:pt x="212" y="199"/>
                  </a:lnTo>
                  <a:lnTo>
                    <a:pt x="264" y="154"/>
                  </a:lnTo>
                  <a:lnTo>
                    <a:pt x="318" y="116"/>
                  </a:lnTo>
                  <a:lnTo>
                    <a:pt x="350" y="97"/>
                  </a:lnTo>
                  <a:lnTo>
                    <a:pt x="379" y="82"/>
                  </a:lnTo>
                  <a:lnTo>
                    <a:pt x="411" y="67"/>
                  </a:lnTo>
                  <a:lnTo>
                    <a:pt x="443" y="54"/>
                  </a:lnTo>
                  <a:lnTo>
                    <a:pt x="507" y="31"/>
                  </a:lnTo>
                  <a:lnTo>
                    <a:pt x="544" y="21"/>
                  </a:lnTo>
                  <a:lnTo>
                    <a:pt x="580" y="14"/>
                  </a:lnTo>
                  <a:lnTo>
                    <a:pt x="651" y="2"/>
                  </a:lnTo>
                  <a:lnTo>
                    <a:pt x="722" y="0"/>
                  </a:lnTo>
                  <a:lnTo>
                    <a:pt x="725" y="95"/>
                  </a:lnTo>
                  <a:lnTo>
                    <a:pt x="659" y="97"/>
                  </a:lnTo>
                  <a:lnTo>
                    <a:pt x="595" y="107"/>
                  </a:lnTo>
                  <a:lnTo>
                    <a:pt x="566" y="114"/>
                  </a:lnTo>
                  <a:lnTo>
                    <a:pt x="538" y="121"/>
                  </a:lnTo>
                  <a:lnTo>
                    <a:pt x="478" y="142"/>
                  </a:lnTo>
                  <a:lnTo>
                    <a:pt x="452" y="154"/>
                  </a:lnTo>
                  <a:lnTo>
                    <a:pt x="425" y="166"/>
                  </a:lnTo>
                  <a:lnTo>
                    <a:pt x="398" y="180"/>
                  </a:lnTo>
                  <a:lnTo>
                    <a:pt x="373" y="195"/>
                  </a:lnTo>
                  <a:lnTo>
                    <a:pt x="324" y="229"/>
                  </a:lnTo>
                  <a:lnTo>
                    <a:pt x="280" y="267"/>
                  </a:lnTo>
                  <a:lnTo>
                    <a:pt x="239" y="309"/>
                  </a:lnTo>
                  <a:lnTo>
                    <a:pt x="204" y="354"/>
                  </a:lnTo>
                  <a:lnTo>
                    <a:pt x="172" y="402"/>
                  </a:lnTo>
                  <a:lnTo>
                    <a:pt x="145" y="455"/>
                  </a:lnTo>
                  <a:lnTo>
                    <a:pt x="134" y="481"/>
                  </a:lnTo>
                  <a:lnTo>
                    <a:pt x="125" y="506"/>
                  </a:lnTo>
                  <a:lnTo>
                    <a:pt x="108" y="565"/>
                  </a:lnTo>
                  <a:lnTo>
                    <a:pt x="103" y="593"/>
                  </a:lnTo>
                  <a:lnTo>
                    <a:pt x="99" y="620"/>
                  </a:lnTo>
                  <a:lnTo>
                    <a:pt x="96" y="684"/>
                  </a:lnTo>
                  <a:lnTo>
                    <a:pt x="0" y="67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DF2C8C2E-3192-E24C-9C33-4E045AAE4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2" y="3988"/>
              <a:ext cx="1512" cy="1596"/>
            </a:xfrm>
            <a:custGeom>
              <a:avLst/>
              <a:gdLst>
                <a:gd name="T0" fmla="*/ 5 w 725"/>
                <a:gd name="T1" fmla="*/ 0 h 681"/>
                <a:gd name="T2" fmla="*/ 74 w 725"/>
                <a:gd name="T3" fmla="*/ 2 h 681"/>
                <a:gd name="T4" fmla="*/ 112 w 725"/>
                <a:gd name="T5" fmla="*/ 9 h 681"/>
                <a:gd name="T6" fmla="*/ 148 w 725"/>
                <a:gd name="T7" fmla="*/ 14 h 681"/>
                <a:gd name="T8" fmla="*/ 217 w 725"/>
                <a:gd name="T9" fmla="*/ 31 h 681"/>
                <a:gd name="T10" fmla="*/ 281 w 725"/>
                <a:gd name="T11" fmla="*/ 54 h 681"/>
                <a:gd name="T12" fmla="*/ 315 w 725"/>
                <a:gd name="T13" fmla="*/ 67 h 681"/>
                <a:gd name="T14" fmla="*/ 346 w 725"/>
                <a:gd name="T15" fmla="*/ 82 h 681"/>
                <a:gd name="T16" fmla="*/ 405 w 725"/>
                <a:gd name="T17" fmla="*/ 115 h 681"/>
                <a:gd name="T18" fmla="*/ 459 w 725"/>
                <a:gd name="T19" fmla="*/ 154 h 681"/>
                <a:gd name="T20" fmla="*/ 488 w 725"/>
                <a:gd name="T21" fmla="*/ 176 h 681"/>
                <a:gd name="T22" fmla="*/ 512 w 725"/>
                <a:gd name="T23" fmla="*/ 199 h 681"/>
                <a:gd name="T24" fmla="*/ 536 w 725"/>
                <a:gd name="T25" fmla="*/ 222 h 681"/>
                <a:gd name="T26" fmla="*/ 559 w 725"/>
                <a:gd name="T27" fmla="*/ 247 h 681"/>
                <a:gd name="T28" fmla="*/ 581 w 725"/>
                <a:gd name="T29" fmla="*/ 272 h 681"/>
                <a:gd name="T30" fmla="*/ 601 w 725"/>
                <a:gd name="T31" fmla="*/ 300 h 681"/>
                <a:gd name="T32" fmla="*/ 636 w 725"/>
                <a:gd name="T33" fmla="*/ 355 h 681"/>
                <a:gd name="T34" fmla="*/ 654 w 725"/>
                <a:gd name="T35" fmla="*/ 384 h 681"/>
                <a:gd name="T36" fmla="*/ 668 w 725"/>
                <a:gd name="T37" fmla="*/ 416 h 681"/>
                <a:gd name="T38" fmla="*/ 692 w 725"/>
                <a:gd name="T39" fmla="*/ 476 h 681"/>
                <a:gd name="T40" fmla="*/ 710 w 725"/>
                <a:gd name="T41" fmla="*/ 541 h 681"/>
                <a:gd name="T42" fmla="*/ 716 w 725"/>
                <a:gd name="T43" fmla="*/ 578 h 681"/>
                <a:gd name="T44" fmla="*/ 721 w 725"/>
                <a:gd name="T45" fmla="*/ 611 h 681"/>
                <a:gd name="T46" fmla="*/ 724 w 725"/>
                <a:gd name="T47" fmla="*/ 645 h 681"/>
                <a:gd name="T48" fmla="*/ 725 w 725"/>
                <a:gd name="T49" fmla="*/ 679 h 681"/>
                <a:gd name="T50" fmla="*/ 628 w 725"/>
                <a:gd name="T51" fmla="*/ 681 h 681"/>
                <a:gd name="T52" fmla="*/ 627 w 725"/>
                <a:gd name="T53" fmla="*/ 650 h 681"/>
                <a:gd name="T54" fmla="*/ 624 w 725"/>
                <a:gd name="T55" fmla="*/ 620 h 681"/>
                <a:gd name="T56" fmla="*/ 620 w 725"/>
                <a:gd name="T57" fmla="*/ 591 h 681"/>
                <a:gd name="T58" fmla="*/ 615 w 725"/>
                <a:gd name="T59" fmla="*/ 564 h 681"/>
                <a:gd name="T60" fmla="*/ 600 w 725"/>
                <a:gd name="T61" fmla="*/ 506 h 681"/>
                <a:gd name="T62" fmla="*/ 578 w 725"/>
                <a:gd name="T63" fmla="*/ 452 h 681"/>
                <a:gd name="T64" fmla="*/ 567 w 725"/>
                <a:gd name="T65" fmla="*/ 426 h 681"/>
                <a:gd name="T66" fmla="*/ 553 w 725"/>
                <a:gd name="T67" fmla="*/ 404 h 681"/>
                <a:gd name="T68" fmla="*/ 521 w 725"/>
                <a:gd name="T69" fmla="*/ 354 h 681"/>
                <a:gd name="T70" fmla="*/ 504 w 725"/>
                <a:gd name="T71" fmla="*/ 331 h 681"/>
                <a:gd name="T72" fmla="*/ 485 w 725"/>
                <a:gd name="T73" fmla="*/ 309 h 681"/>
                <a:gd name="T74" fmla="*/ 466 w 725"/>
                <a:gd name="T75" fmla="*/ 289 h 681"/>
                <a:gd name="T76" fmla="*/ 445 w 725"/>
                <a:gd name="T77" fmla="*/ 267 h 681"/>
                <a:gd name="T78" fmla="*/ 424 w 725"/>
                <a:gd name="T79" fmla="*/ 247 h 681"/>
                <a:gd name="T80" fmla="*/ 402 w 725"/>
                <a:gd name="T81" fmla="*/ 230 h 681"/>
                <a:gd name="T82" fmla="*/ 352 w 725"/>
                <a:gd name="T83" fmla="*/ 195 h 681"/>
                <a:gd name="T84" fmla="*/ 300 w 725"/>
                <a:gd name="T85" fmla="*/ 166 h 681"/>
                <a:gd name="T86" fmla="*/ 274 w 725"/>
                <a:gd name="T87" fmla="*/ 154 h 681"/>
                <a:gd name="T88" fmla="*/ 246 w 725"/>
                <a:gd name="T89" fmla="*/ 142 h 681"/>
                <a:gd name="T90" fmla="*/ 189 w 725"/>
                <a:gd name="T91" fmla="*/ 122 h 681"/>
                <a:gd name="T92" fmla="*/ 126 w 725"/>
                <a:gd name="T93" fmla="*/ 106 h 681"/>
                <a:gd name="T94" fmla="*/ 97 w 725"/>
                <a:gd name="T95" fmla="*/ 102 h 681"/>
                <a:gd name="T96" fmla="*/ 67 w 725"/>
                <a:gd name="T97" fmla="*/ 97 h 681"/>
                <a:gd name="T98" fmla="*/ 0 w 725"/>
                <a:gd name="T99" fmla="*/ 95 h 681"/>
                <a:gd name="T100" fmla="*/ 5 w 725"/>
                <a:gd name="T101" fmla="*/ 0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5" h="681">
                  <a:moveTo>
                    <a:pt x="5" y="0"/>
                  </a:moveTo>
                  <a:lnTo>
                    <a:pt x="74" y="2"/>
                  </a:lnTo>
                  <a:lnTo>
                    <a:pt x="112" y="9"/>
                  </a:lnTo>
                  <a:lnTo>
                    <a:pt x="148" y="14"/>
                  </a:lnTo>
                  <a:lnTo>
                    <a:pt x="217" y="31"/>
                  </a:lnTo>
                  <a:lnTo>
                    <a:pt x="281" y="54"/>
                  </a:lnTo>
                  <a:lnTo>
                    <a:pt x="315" y="67"/>
                  </a:lnTo>
                  <a:lnTo>
                    <a:pt x="346" y="82"/>
                  </a:lnTo>
                  <a:lnTo>
                    <a:pt x="405" y="115"/>
                  </a:lnTo>
                  <a:lnTo>
                    <a:pt x="459" y="154"/>
                  </a:lnTo>
                  <a:lnTo>
                    <a:pt x="488" y="176"/>
                  </a:lnTo>
                  <a:lnTo>
                    <a:pt x="512" y="199"/>
                  </a:lnTo>
                  <a:lnTo>
                    <a:pt x="536" y="222"/>
                  </a:lnTo>
                  <a:lnTo>
                    <a:pt x="559" y="247"/>
                  </a:lnTo>
                  <a:lnTo>
                    <a:pt x="581" y="272"/>
                  </a:lnTo>
                  <a:lnTo>
                    <a:pt x="601" y="300"/>
                  </a:lnTo>
                  <a:lnTo>
                    <a:pt x="636" y="355"/>
                  </a:lnTo>
                  <a:lnTo>
                    <a:pt x="654" y="384"/>
                  </a:lnTo>
                  <a:lnTo>
                    <a:pt x="668" y="416"/>
                  </a:lnTo>
                  <a:lnTo>
                    <a:pt x="692" y="476"/>
                  </a:lnTo>
                  <a:lnTo>
                    <a:pt x="710" y="541"/>
                  </a:lnTo>
                  <a:lnTo>
                    <a:pt x="716" y="578"/>
                  </a:lnTo>
                  <a:lnTo>
                    <a:pt x="721" y="611"/>
                  </a:lnTo>
                  <a:lnTo>
                    <a:pt x="724" y="645"/>
                  </a:lnTo>
                  <a:lnTo>
                    <a:pt x="725" y="679"/>
                  </a:lnTo>
                  <a:lnTo>
                    <a:pt x="628" y="681"/>
                  </a:lnTo>
                  <a:lnTo>
                    <a:pt x="627" y="650"/>
                  </a:lnTo>
                  <a:lnTo>
                    <a:pt x="624" y="620"/>
                  </a:lnTo>
                  <a:lnTo>
                    <a:pt x="620" y="591"/>
                  </a:lnTo>
                  <a:lnTo>
                    <a:pt x="615" y="564"/>
                  </a:lnTo>
                  <a:lnTo>
                    <a:pt x="600" y="506"/>
                  </a:lnTo>
                  <a:lnTo>
                    <a:pt x="578" y="452"/>
                  </a:lnTo>
                  <a:lnTo>
                    <a:pt x="567" y="426"/>
                  </a:lnTo>
                  <a:lnTo>
                    <a:pt x="553" y="404"/>
                  </a:lnTo>
                  <a:lnTo>
                    <a:pt x="521" y="354"/>
                  </a:lnTo>
                  <a:lnTo>
                    <a:pt x="504" y="331"/>
                  </a:lnTo>
                  <a:lnTo>
                    <a:pt x="485" y="309"/>
                  </a:lnTo>
                  <a:lnTo>
                    <a:pt x="466" y="289"/>
                  </a:lnTo>
                  <a:lnTo>
                    <a:pt x="445" y="267"/>
                  </a:lnTo>
                  <a:lnTo>
                    <a:pt x="424" y="247"/>
                  </a:lnTo>
                  <a:lnTo>
                    <a:pt x="402" y="230"/>
                  </a:lnTo>
                  <a:lnTo>
                    <a:pt x="352" y="195"/>
                  </a:lnTo>
                  <a:lnTo>
                    <a:pt x="300" y="166"/>
                  </a:lnTo>
                  <a:lnTo>
                    <a:pt x="274" y="154"/>
                  </a:lnTo>
                  <a:lnTo>
                    <a:pt x="246" y="142"/>
                  </a:lnTo>
                  <a:lnTo>
                    <a:pt x="189" y="122"/>
                  </a:lnTo>
                  <a:lnTo>
                    <a:pt x="126" y="106"/>
                  </a:lnTo>
                  <a:lnTo>
                    <a:pt x="97" y="102"/>
                  </a:lnTo>
                  <a:lnTo>
                    <a:pt x="67" y="97"/>
                  </a:lnTo>
                  <a:lnTo>
                    <a:pt x="0" y="9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26AE7158-A81D-5440-99F5-78822745A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2" y="3990"/>
              <a:ext cx="44" cy="222"/>
            </a:xfrm>
            <a:custGeom>
              <a:avLst/>
              <a:gdLst>
                <a:gd name="T0" fmla="*/ 0 w 5"/>
                <a:gd name="T1" fmla="*/ 0 h 95"/>
                <a:gd name="T2" fmla="*/ 2 w 5"/>
                <a:gd name="T3" fmla="*/ 0 h 95"/>
                <a:gd name="T4" fmla="*/ 5 w 5"/>
                <a:gd name="T5" fmla="*/ 0 h 95"/>
                <a:gd name="T6" fmla="*/ 0 w 5"/>
                <a:gd name="T7" fmla="*/ 95 h 95"/>
                <a:gd name="T8" fmla="*/ 3 w 5"/>
                <a:gd name="T9" fmla="*/ 95 h 95"/>
                <a:gd name="T10" fmla="*/ 0 w 5"/>
                <a:gd name="T1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95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0" y="95"/>
                  </a:lnTo>
                  <a:lnTo>
                    <a:pt x="3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D4165F8-9826-1C45-B708-CFBEFE86E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2" y="5575"/>
              <a:ext cx="1512" cy="1598"/>
            </a:xfrm>
            <a:custGeom>
              <a:avLst/>
              <a:gdLst>
                <a:gd name="T0" fmla="*/ 727 w 727"/>
                <a:gd name="T1" fmla="*/ 5 h 682"/>
                <a:gd name="T2" fmla="*/ 723 w 727"/>
                <a:gd name="T3" fmla="*/ 71 h 682"/>
                <a:gd name="T4" fmla="*/ 718 w 727"/>
                <a:gd name="T5" fmla="*/ 106 h 682"/>
                <a:gd name="T6" fmla="*/ 712 w 727"/>
                <a:gd name="T7" fmla="*/ 141 h 682"/>
                <a:gd name="T8" fmla="*/ 694 w 727"/>
                <a:gd name="T9" fmla="*/ 203 h 682"/>
                <a:gd name="T10" fmla="*/ 682 w 727"/>
                <a:gd name="T11" fmla="*/ 237 h 682"/>
                <a:gd name="T12" fmla="*/ 668 w 727"/>
                <a:gd name="T13" fmla="*/ 268 h 682"/>
                <a:gd name="T14" fmla="*/ 639 w 727"/>
                <a:gd name="T15" fmla="*/ 327 h 682"/>
                <a:gd name="T16" fmla="*/ 603 w 727"/>
                <a:gd name="T17" fmla="*/ 383 h 682"/>
                <a:gd name="T18" fmla="*/ 561 w 727"/>
                <a:gd name="T19" fmla="*/ 436 h 682"/>
                <a:gd name="T20" fmla="*/ 515 w 727"/>
                <a:gd name="T21" fmla="*/ 484 h 682"/>
                <a:gd name="T22" fmla="*/ 464 w 727"/>
                <a:gd name="T23" fmla="*/ 527 h 682"/>
                <a:gd name="T24" fmla="*/ 409 w 727"/>
                <a:gd name="T25" fmla="*/ 566 h 682"/>
                <a:gd name="T26" fmla="*/ 377 w 727"/>
                <a:gd name="T27" fmla="*/ 585 h 682"/>
                <a:gd name="T28" fmla="*/ 348 w 727"/>
                <a:gd name="T29" fmla="*/ 601 h 682"/>
                <a:gd name="T30" fmla="*/ 317 w 727"/>
                <a:gd name="T31" fmla="*/ 616 h 682"/>
                <a:gd name="T32" fmla="*/ 283 w 727"/>
                <a:gd name="T33" fmla="*/ 630 h 682"/>
                <a:gd name="T34" fmla="*/ 220 w 727"/>
                <a:gd name="T35" fmla="*/ 651 h 682"/>
                <a:gd name="T36" fmla="*/ 184 w 727"/>
                <a:gd name="T37" fmla="*/ 661 h 682"/>
                <a:gd name="T38" fmla="*/ 148 w 727"/>
                <a:gd name="T39" fmla="*/ 669 h 682"/>
                <a:gd name="T40" fmla="*/ 78 w 727"/>
                <a:gd name="T41" fmla="*/ 679 h 682"/>
                <a:gd name="T42" fmla="*/ 7 w 727"/>
                <a:gd name="T43" fmla="*/ 682 h 682"/>
                <a:gd name="T44" fmla="*/ 0 w 727"/>
                <a:gd name="T45" fmla="*/ 589 h 682"/>
                <a:gd name="T46" fmla="*/ 68 w 727"/>
                <a:gd name="T47" fmla="*/ 585 h 682"/>
                <a:gd name="T48" fmla="*/ 131 w 727"/>
                <a:gd name="T49" fmla="*/ 576 h 682"/>
                <a:gd name="T50" fmla="*/ 160 w 727"/>
                <a:gd name="T51" fmla="*/ 570 h 682"/>
                <a:gd name="T52" fmla="*/ 189 w 727"/>
                <a:gd name="T53" fmla="*/ 561 h 682"/>
                <a:gd name="T54" fmla="*/ 248 w 727"/>
                <a:gd name="T55" fmla="*/ 541 h 682"/>
                <a:gd name="T56" fmla="*/ 276 w 727"/>
                <a:gd name="T57" fmla="*/ 530 h 682"/>
                <a:gd name="T58" fmla="*/ 302 w 727"/>
                <a:gd name="T59" fmla="*/ 517 h 682"/>
                <a:gd name="T60" fmla="*/ 327 w 727"/>
                <a:gd name="T61" fmla="*/ 504 h 682"/>
                <a:gd name="T62" fmla="*/ 353 w 727"/>
                <a:gd name="T63" fmla="*/ 489 h 682"/>
                <a:gd name="T64" fmla="*/ 403 w 727"/>
                <a:gd name="T65" fmla="*/ 453 h 682"/>
                <a:gd name="T66" fmla="*/ 446 w 727"/>
                <a:gd name="T67" fmla="*/ 416 h 682"/>
                <a:gd name="T68" fmla="*/ 487 w 727"/>
                <a:gd name="T69" fmla="*/ 375 h 682"/>
                <a:gd name="T70" fmla="*/ 524 w 727"/>
                <a:gd name="T71" fmla="*/ 328 h 682"/>
                <a:gd name="T72" fmla="*/ 555 w 727"/>
                <a:gd name="T73" fmla="*/ 280 h 682"/>
                <a:gd name="T74" fmla="*/ 580 w 727"/>
                <a:gd name="T75" fmla="*/ 228 h 682"/>
                <a:gd name="T76" fmla="*/ 592 w 727"/>
                <a:gd name="T77" fmla="*/ 203 h 682"/>
                <a:gd name="T78" fmla="*/ 601 w 727"/>
                <a:gd name="T79" fmla="*/ 177 h 682"/>
                <a:gd name="T80" fmla="*/ 617 w 727"/>
                <a:gd name="T81" fmla="*/ 120 h 682"/>
                <a:gd name="T82" fmla="*/ 622 w 727"/>
                <a:gd name="T83" fmla="*/ 91 h 682"/>
                <a:gd name="T84" fmla="*/ 626 w 727"/>
                <a:gd name="T85" fmla="*/ 65 h 682"/>
                <a:gd name="T86" fmla="*/ 630 w 727"/>
                <a:gd name="T87" fmla="*/ 0 h 682"/>
                <a:gd name="T88" fmla="*/ 727 w 727"/>
                <a:gd name="T89" fmla="*/ 5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7" h="682">
                  <a:moveTo>
                    <a:pt x="727" y="5"/>
                  </a:moveTo>
                  <a:lnTo>
                    <a:pt x="723" y="71"/>
                  </a:lnTo>
                  <a:lnTo>
                    <a:pt x="718" y="106"/>
                  </a:lnTo>
                  <a:lnTo>
                    <a:pt x="712" y="141"/>
                  </a:lnTo>
                  <a:lnTo>
                    <a:pt x="694" y="203"/>
                  </a:lnTo>
                  <a:lnTo>
                    <a:pt x="682" y="237"/>
                  </a:lnTo>
                  <a:lnTo>
                    <a:pt x="668" y="268"/>
                  </a:lnTo>
                  <a:lnTo>
                    <a:pt x="639" y="327"/>
                  </a:lnTo>
                  <a:lnTo>
                    <a:pt x="603" y="383"/>
                  </a:lnTo>
                  <a:lnTo>
                    <a:pt x="561" y="436"/>
                  </a:lnTo>
                  <a:lnTo>
                    <a:pt x="515" y="484"/>
                  </a:lnTo>
                  <a:lnTo>
                    <a:pt x="464" y="527"/>
                  </a:lnTo>
                  <a:lnTo>
                    <a:pt x="409" y="566"/>
                  </a:lnTo>
                  <a:lnTo>
                    <a:pt x="377" y="585"/>
                  </a:lnTo>
                  <a:lnTo>
                    <a:pt x="348" y="601"/>
                  </a:lnTo>
                  <a:lnTo>
                    <a:pt x="317" y="616"/>
                  </a:lnTo>
                  <a:lnTo>
                    <a:pt x="283" y="630"/>
                  </a:lnTo>
                  <a:lnTo>
                    <a:pt x="220" y="651"/>
                  </a:lnTo>
                  <a:lnTo>
                    <a:pt x="184" y="661"/>
                  </a:lnTo>
                  <a:lnTo>
                    <a:pt x="148" y="669"/>
                  </a:lnTo>
                  <a:lnTo>
                    <a:pt x="78" y="679"/>
                  </a:lnTo>
                  <a:lnTo>
                    <a:pt x="7" y="682"/>
                  </a:lnTo>
                  <a:lnTo>
                    <a:pt x="0" y="589"/>
                  </a:lnTo>
                  <a:lnTo>
                    <a:pt x="68" y="585"/>
                  </a:lnTo>
                  <a:lnTo>
                    <a:pt x="131" y="576"/>
                  </a:lnTo>
                  <a:lnTo>
                    <a:pt x="160" y="570"/>
                  </a:lnTo>
                  <a:lnTo>
                    <a:pt x="189" y="561"/>
                  </a:lnTo>
                  <a:lnTo>
                    <a:pt x="248" y="541"/>
                  </a:lnTo>
                  <a:lnTo>
                    <a:pt x="276" y="530"/>
                  </a:lnTo>
                  <a:lnTo>
                    <a:pt x="302" y="517"/>
                  </a:lnTo>
                  <a:lnTo>
                    <a:pt x="327" y="504"/>
                  </a:lnTo>
                  <a:lnTo>
                    <a:pt x="353" y="489"/>
                  </a:lnTo>
                  <a:lnTo>
                    <a:pt x="403" y="453"/>
                  </a:lnTo>
                  <a:lnTo>
                    <a:pt x="446" y="416"/>
                  </a:lnTo>
                  <a:lnTo>
                    <a:pt x="487" y="375"/>
                  </a:lnTo>
                  <a:lnTo>
                    <a:pt x="524" y="328"/>
                  </a:lnTo>
                  <a:lnTo>
                    <a:pt x="555" y="280"/>
                  </a:lnTo>
                  <a:lnTo>
                    <a:pt x="580" y="228"/>
                  </a:lnTo>
                  <a:lnTo>
                    <a:pt x="592" y="203"/>
                  </a:lnTo>
                  <a:lnTo>
                    <a:pt x="601" y="177"/>
                  </a:lnTo>
                  <a:lnTo>
                    <a:pt x="617" y="120"/>
                  </a:lnTo>
                  <a:lnTo>
                    <a:pt x="622" y="91"/>
                  </a:lnTo>
                  <a:lnTo>
                    <a:pt x="626" y="65"/>
                  </a:lnTo>
                  <a:lnTo>
                    <a:pt x="630" y="0"/>
                  </a:lnTo>
                  <a:lnTo>
                    <a:pt x="727" y="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8F80718B-09C8-914A-A756-A4C72FE07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7" y="5545"/>
              <a:ext cx="201" cy="44"/>
            </a:xfrm>
            <a:custGeom>
              <a:avLst/>
              <a:gdLst>
                <a:gd name="T0" fmla="*/ 97 w 97"/>
                <a:gd name="T1" fmla="*/ 1 h 5"/>
                <a:gd name="T2" fmla="*/ 97 w 97"/>
                <a:gd name="T3" fmla="*/ 3 h 5"/>
                <a:gd name="T4" fmla="*/ 97 w 97"/>
                <a:gd name="T5" fmla="*/ 5 h 5"/>
                <a:gd name="T6" fmla="*/ 0 w 97"/>
                <a:gd name="T7" fmla="*/ 0 h 5"/>
                <a:gd name="T8" fmla="*/ 0 w 97"/>
                <a:gd name="T9" fmla="*/ 3 h 5"/>
                <a:gd name="T10" fmla="*/ 97 w 97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5">
                  <a:moveTo>
                    <a:pt x="97" y="1"/>
                  </a:moveTo>
                  <a:lnTo>
                    <a:pt x="97" y="3"/>
                  </a:lnTo>
                  <a:lnTo>
                    <a:pt x="97" y="5"/>
                  </a:lnTo>
                  <a:lnTo>
                    <a:pt x="0" y="0"/>
                  </a:lnTo>
                  <a:lnTo>
                    <a:pt x="0" y="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5C909169-9F88-4049-BB3F-FFF0EC4F6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84" y="5577"/>
              <a:ext cx="1517" cy="1596"/>
            </a:xfrm>
            <a:custGeom>
              <a:avLst/>
              <a:gdLst>
                <a:gd name="T0" fmla="*/ 722 w 727"/>
                <a:gd name="T1" fmla="*/ 681 h 681"/>
                <a:gd name="T2" fmla="*/ 651 w 727"/>
                <a:gd name="T3" fmla="*/ 678 h 681"/>
                <a:gd name="T4" fmla="*/ 613 w 727"/>
                <a:gd name="T5" fmla="*/ 674 h 681"/>
                <a:gd name="T6" fmla="*/ 576 w 727"/>
                <a:gd name="T7" fmla="*/ 668 h 681"/>
                <a:gd name="T8" fmla="*/ 508 w 727"/>
                <a:gd name="T9" fmla="*/ 650 h 681"/>
                <a:gd name="T10" fmla="*/ 443 w 727"/>
                <a:gd name="T11" fmla="*/ 629 h 681"/>
                <a:gd name="T12" fmla="*/ 410 w 727"/>
                <a:gd name="T13" fmla="*/ 614 h 681"/>
                <a:gd name="T14" fmla="*/ 378 w 727"/>
                <a:gd name="T15" fmla="*/ 599 h 681"/>
                <a:gd name="T16" fmla="*/ 319 w 727"/>
                <a:gd name="T17" fmla="*/ 566 h 681"/>
                <a:gd name="T18" fmla="*/ 265 w 727"/>
                <a:gd name="T19" fmla="*/ 526 h 681"/>
                <a:gd name="T20" fmla="*/ 236 w 727"/>
                <a:gd name="T21" fmla="*/ 505 h 681"/>
                <a:gd name="T22" fmla="*/ 212 w 727"/>
                <a:gd name="T23" fmla="*/ 483 h 681"/>
                <a:gd name="T24" fmla="*/ 189 w 727"/>
                <a:gd name="T25" fmla="*/ 460 h 681"/>
                <a:gd name="T26" fmla="*/ 166 w 727"/>
                <a:gd name="T27" fmla="*/ 435 h 681"/>
                <a:gd name="T28" fmla="*/ 144 w 727"/>
                <a:gd name="T29" fmla="*/ 410 h 681"/>
                <a:gd name="T30" fmla="*/ 124 w 727"/>
                <a:gd name="T31" fmla="*/ 382 h 681"/>
                <a:gd name="T32" fmla="*/ 88 w 727"/>
                <a:gd name="T33" fmla="*/ 327 h 681"/>
                <a:gd name="T34" fmla="*/ 71 w 727"/>
                <a:gd name="T35" fmla="*/ 296 h 681"/>
                <a:gd name="T36" fmla="*/ 57 w 727"/>
                <a:gd name="T37" fmla="*/ 266 h 681"/>
                <a:gd name="T38" fmla="*/ 33 w 727"/>
                <a:gd name="T39" fmla="*/ 204 h 681"/>
                <a:gd name="T40" fmla="*/ 15 w 727"/>
                <a:gd name="T41" fmla="*/ 140 h 681"/>
                <a:gd name="T42" fmla="*/ 7 w 727"/>
                <a:gd name="T43" fmla="*/ 105 h 681"/>
                <a:gd name="T44" fmla="*/ 4 w 727"/>
                <a:gd name="T45" fmla="*/ 72 h 681"/>
                <a:gd name="T46" fmla="*/ 1 w 727"/>
                <a:gd name="T47" fmla="*/ 37 h 681"/>
                <a:gd name="T48" fmla="*/ 0 w 727"/>
                <a:gd name="T49" fmla="*/ 4 h 681"/>
                <a:gd name="T50" fmla="*/ 96 w 727"/>
                <a:gd name="T51" fmla="*/ 0 h 681"/>
                <a:gd name="T52" fmla="*/ 97 w 727"/>
                <a:gd name="T53" fmla="*/ 31 h 681"/>
                <a:gd name="T54" fmla="*/ 99 w 727"/>
                <a:gd name="T55" fmla="*/ 61 h 681"/>
                <a:gd name="T56" fmla="*/ 103 w 727"/>
                <a:gd name="T57" fmla="*/ 91 h 681"/>
                <a:gd name="T58" fmla="*/ 108 w 727"/>
                <a:gd name="T59" fmla="*/ 117 h 681"/>
                <a:gd name="T60" fmla="*/ 125 w 727"/>
                <a:gd name="T61" fmla="*/ 174 h 681"/>
                <a:gd name="T62" fmla="*/ 147 w 727"/>
                <a:gd name="T63" fmla="*/ 230 h 681"/>
                <a:gd name="T64" fmla="*/ 158 w 727"/>
                <a:gd name="T65" fmla="*/ 254 h 681"/>
                <a:gd name="T66" fmla="*/ 171 w 727"/>
                <a:gd name="T67" fmla="*/ 279 h 681"/>
                <a:gd name="T68" fmla="*/ 204 w 727"/>
                <a:gd name="T69" fmla="*/ 329 h 681"/>
                <a:gd name="T70" fmla="*/ 220 w 727"/>
                <a:gd name="T71" fmla="*/ 351 h 681"/>
                <a:gd name="T72" fmla="*/ 239 w 727"/>
                <a:gd name="T73" fmla="*/ 372 h 681"/>
                <a:gd name="T74" fmla="*/ 259 w 727"/>
                <a:gd name="T75" fmla="*/ 394 h 681"/>
                <a:gd name="T76" fmla="*/ 280 w 727"/>
                <a:gd name="T77" fmla="*/ 415 h 681"/>
                <a:gd name="T78" fmla="*/ 301 w 727"/>
                <a:gd name="T79" fmla="*/ 435 h 681"/>
                <a:gd name="T80" fmla="*/ 324 w 727"/>
                <a:gd name="T81" fmla="*/ 451 h 681"/>
                <a:gd name="T82" fmla="*/ 373 w 727"/>
                <a:gd name="T83" fmla="*/ 488 h 681"/>
                <a:gd name="T84" fmla="*/ 425 w 727"/>
                <a:gd name="T85" fmla="*/ 516 h 681"/>
                <a:gd name="T86" fmla="*/ 452 w 727"/>
                <a:gd name="T87" fmla="*/ 529 h 681"/>
                <a:gd name="T88" fmla="*/ 478 w 727"/>
                <a:gd name="T89" fmla="*/ 540 h 681"/>
                <a:gd name="T90" fmla="*/ 536 w 727"/>
                <a:gd name="T91" fmla="*/ 560 h 681"/>
                <a:gd name="T92" fmla="*/ 598 w 727"/>
                <a:gd name="T93" fmla="*/ 575 h 681"/>
                <a:gd name="T94" fmla="*/ 627 w 727"/>
                <a:gd name="T95" fmla="*/ 580 h 681"/>
                <a:gd name="T96" fmla="*/ 659 w 727"/>
                <a:gd name="T97" fmla="*/ 584 h 681"/>
                <a:gd name="T98" fmla="*/ 727 w 727"/>
                <a:gd name="T99" fmla="*/ 588 h 681"/>
                <a:gd name="T100" fmla="*/ 722 w 727"/>
                <a:gd name="T101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27" h="681">
                  <a:moveTo>
                    <a:pt x="722" y="681"/>
                  </a:moveTo>
                  <a:lnTo>
                    <a:pt x="651" y="678"/>
                  </a:lnTo>
                  <a:lnTo>
                    <a:pt x="613" y="674"/>
                  </a:lnTo>
                  <a:lnTo>
                    <a:pt x="576" y="668"/>
                  </a:lnTo>
                  <a:lnTo>
                    <a:pt x="508" y="650"/>
                  </a:lnTo>
                  <a:lnTo>
                    <a:pt x="443" y="629"/>
                  </a:lnTo>
                  <a:lnTo>
                    <a:pt x="410" y="614"/>
                  </a:lnTo>
                  <a:lnTo>
                    <a:pt x="378" y="599"/>
                  </a:lnTo>
                  <a:lnTo>
                    <a:pt x="319" y="566"/>
                  </a:lnTo>
                  <a:lnTo>
                    <a:pt x="265" y="526"/>
                  </a:lnTo>
                  <a:lnTo>
                    <a:pt x="236" y="505"/>
                  </a:lnTo>
                  <a:lnTo>
                    <a:pt x="212" y="483"/>
                  </a:lnTo>
                  <a:lnTo>
                    <a:pt x="189" y="460"/>
                  </a:lnTo>
                  <a:lnTo>
                    <a:pt x="166" y="435"/>
                  </a:lnTo>
                  <a:lnTo>
                    <a:pt x="144" y="410"/>
                  </a:lnTo>
                  <a:lnTo>
                    <a:pt x="124" y="382"/>
                  </a:lnTo>
                  <a:lnTo>
                    <a:pt x="88" y="327"/>
                  </a:lnTo>
                  <a:lnTo>
                    <a:pt x="71" y="296"/>
                  </a:lnTo>
                  <a:lnTo>
                    <a:pt x="57" y="266"/>
                  </a:lnTo>
                  <a:lnTo>
                    <a:pt x="33" y="204"/>
                  </a:lnTo>
                  <a:lnTo>
                    <a:pt x="15" y="140"/>
                  </a:lnTo>
                  <a:lnTo>
                    <a:pt x="7" y="105"/>
                  </a:lnTo>
                  <a:lnTo>
                    <a:pt x="4" y="72"/>
                  </a:lnTo>
                  <a:lnTo>
                    <a:pt x="1" y="37"/>
                  </a:lnTo>
                  <a:lnTo>
                    <a:pt x="0" y="4"/>
                  </a:lnTo>
                  <a:lnTo>
                    <a:pt x="96" y="0"/>
                  </a:lnTo>
                  <a:lnTo>
                    <a:pt x="97" y="31"/>
                  </a:lnTo>
                  <a:lnTo>
                    <a:pt x="99" y="61"/>
                  </a:lnTo>
                  <a:lnTo>
                    <a:pt x="103" y="91"/>
                  </a:lnTo>
                  <a:lnTo>
                    <a:pt x="108" y="117"/>
                  </a:lnTo>
                  <a:lnTo>
                    <a:pt x="125" y="174"/>
                  </a:lnTo>
                  <a:lnTo>
                    <a:pt x="147" y="230"/>
                  </a:lnTo>
                  <a:lnTo>
                    <a:pt x="158" y="254"/>
                  </a:lnTo>
                  <a:lnTo>
                    <a:pt x="171" y="279"/>
                  </a:lnTo>
                  <a:lnTo>
                    <a:pt x="204" y="329"/>
                  </a:lnTo>
                  <a:lnTo>
                    <a:pt x="220" y="351"/>
                  </a:lnTo>
                  <a:lnTo>
                    <a:pt x="239" y="372"/>
                  </a:lnTo>
                  <a:lnTo>
                    <a:pt x="259" y="394"/>
                  </a:lnTo>
                  <a:lnTo>
                    <a:pt x="280" y="415"/>
                  </a:lnTo>
                  <a:lnTo>
                    <a:pt x="301" y="435"/>
                  </a:lnTo>
                  <a:lnTo>
                    <a:pt x="324" y="451"/>
                  </a:lnTo>
                  <a:lnTo>
                    <a:pt x="373" y="488"/>
                  </a:lnTo>
                  <a:lnTo>
                    <a:pt x="425" y="516"/>
                  </a:lnTo>
                  <a:lnTo>
                    <a:pt x="452" y="529"/>
                  </a:lnTo>
                  <a:lnTo>
                    <a:pt x="478" y="540"/>
                  </a:lnTo>
                  <a:lnTo>
                    <a:pt x="536" y="560"/>
                  </a:lnTo>
                  <a:lnTo>
                    <a:pt x="598" y="575"/>
                  </a:lnTo>
                  <a:lnTo>
                    <a:pt x="627" y="580"/>
                  </a:lnTo>
                  <a:lnTo>
                    <a:pt x="659" y="584"/>
                  </a:lnTo>
                  <a:lnTo>
                    <a:pt x="727" y="588"/>
                  </a:lnTo>
                  <a:lnTo>
                    <a:pt x="722" y="68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2F89B97F-EEB3-B743-A4B3-DE85613F5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2" y="6956"/>
              <a:ext cx="44" cy="217"/>
            </a:xfrm>
            <a:custGeom>
              <a:avLst/>
              <a:gdLst>
                <a:gd name="T0" fmla="*/ 7 w 7"/>
                <a:gd name="T1" fmla="*/ 93 h 93"/>
                <a:gd name="T2" fmla="*/ 4 w 7"/>
                <a:gd name="T3" fmla="*/ 93 h 93"/>
                <a:gd name="T4" fmla="*/ 2 w 7"/>
                <a:gd name="T5" fmla="*/ 93 h 93"/>
                <a:gd name="T6" fmla="*/ 7 w 7"/>
                <a:gd name="T7" fmla="*/ 0 h 93"/>
                <a:gd name="T8" fmla="*/ 0 w 7"/>
                <a:gd name="T9" fmla="*/ 0 h 93"/>
                <a:gd name="T10" fmla="*/ 7 w 7"/>
                <a:gd name="T11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93">
                  <a:moveTo>
                    <a:pt x="7" y="93"/>
                  </a:moveTo>
                  <a:lnTo>
                    <a:pt x="4" y="93"/>
                  </a:lnTo>
                  <a:lnTo>
                    <a:pt x="2" y="93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9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F7F25EE1-B2FE-7C42-9FD7-E90E75802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84" y="5547"/>
              <a:ext cx="201" cy="44"/>
            </a:xfrm>
            <a:custGeom>
              <a:avLst/>
              <a:gdLst>
                <a:gd name="T0" fmla="*/ 0 w 96"/>
                <a:gd name="T1" fmla="*/ 5 h 6"/>
                <a:gd name="T2" fmla="*/ 0 w 96"/>
                <a:gd name="T3" fmla="*/ 1 h 6"/>
                <a:gd name="T4" fmla="*/ 0 w 96"/>
                <a:gd name="T5" fmla="*/ 0 h 6"/>
                <a:gd name="T6" fmla="*/ 96 w 96"/>
                <a:gd name="T7" fmla="*/ 6 h 6"/>
                <a:gd name="T8" fmla="*/ 96 w 96"/>
                <a:gd name="T9" fmla="*/ 1 h 6"/>
                <a:gd name="T10" fmla="*/ 0 w 96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6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96" y="6"/>
                  </a:lnTo>
                  <a:lnTo>
                    <a:pt x="96" y="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13B1736D-0E3E-9347-B0B5-5F2CCDE8B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7" y="5976"/>
              <a:ext cx="96" cy="455"/>
            </a:xfrm>
            <a:custGeom>
              <a:avLst/>
              <a:gdLst>
                <a:gd name="T0" fmla="*/ 25 w 46"/>
                <a:gd name="T1" fmla="*/ 0 h 194"/>
                <a:gd name="T2" fmla="*/ 41 w 46"/>
                <a:gd name="T3" fmla="*/ 129 h 194"/>
                <a:gd name="T4" fmla="*/ 46 w 46"/>
                <a:gd name="T5" fmla="*/ 191 h 194"/>
                <a:gd name="T6" fmla="*/ 22 w 46"/>
                <a:gd name="T7" fmla="*/ 194 h 194"/>
                <a:gd name="T8" fmla="*/ 17 w 46"/>
                <a:gd name="T9" fmla="*/ 131 h 194"/>
                <a:gd name="T10" fmla="*/ 0 w 46"/>
                <a:gd name="T11" fmla="*/ 2 h 194"/>
                <a:gd name="T12" fmla="*/ 25 w 46"/>
                <a:gd name="T13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194">
                  <a:moveTo>
                    <a:pt x="25" y="0"/>
                  </a:moveTo>
                  <a:lnTo>
                    <a:pt x="41" y="129"/>
                  </a:lnTo>
                  <a:lnTo>
                    <a:pt x="46" y="191"/>
                  </a:lnTo>
                  <a:lnTo>
                    <a:pt x="22" y="194"/>
                  </a:lnTo>
                  <a:lnTo>
                    <a:pt x="17" y="131"/>
                  </a:lnTo>
                  <a:lnTo>
                    <a:pt x="0" y="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BB02352-5EDA-E546-9854-5986BFB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2" y="6426"/>
              <a:ext cx="75" cy="464"/>
            </a:xfrm>
            <a:custGeom>
              <a:avLst/>
              <a:gdLst>
                <a:gd name="T0" fmla="*/ 24 w 36"/>
                <a:gd name="T1" fmla="*/ 0 h 198"/>
                <a:gd name="T2" fmla="*/ 36 w 36"/>
                <a:gd name="T3" fmla="*/ 197 h 198"/>
                <a:gd name="T4" fmla="*/ 12 w 36"/>
                <a:gd name="T5" fmla="*/ 198 h 198"/>
                <a:gd name="T6" fmla="*/ 0 w 36"/>
                <a:gd name="T7" fmla="*/ 2 h 198"/>
                <a:gd name="T8" fmla="*/ 24 w 36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98">
                  <a:moveTo>
                    <a:pt x="24" y="0"/>
                  </a:moveTo>
                  <a:lnTo>
                    <a:pt x="36" y="197"/>
                  </a:lnTo>
                  <a:lnTo>
                    <a:pt x="12" y="198"/>
                  </a:lnTo>
                  <a:lnTo>
                    <a:pt x="0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778DDF5-A900-4743-838E-DBA3F098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2" y="6387"/>
              <a:ext cx="51" cy="44"/>
            </a:xfrm>
            <a:custGeom>
              <a:avLst/>
              <a:gdLst>
                <a:gd name="T0" fmla="*/ 24 w 24"/>
                <a:gd name="T1" fmla="*/ 0 h 3"/>
                <a:gd name="T2" fmla="*/ 24 w 24"/>
                <a:gd name="T3" fmla="*/ 1 h 3"/>
                <a:gd name="T4" fmla="*/ 0 w 24"/>
                <a:gd name="T5" fmla="*/ 3 h 3"/>
                <a:gd name="T6" fmla="*/ 24 w 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">
                  <a:moveTo>
                    <a:pt x="24" y="0"/>
                  </a:moveTo>
                  <a:lnTo>
                    <a:pt x="24" y="1"/>
                  </a:lnTo>
                  <a:lnTo>
                    <a:pt x="0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6871BA9D-E802-A946-A6D3-85B4D2119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7" y="6887"/>
              <a:ext cx="92" cy="555"/>
            </a:xfrm>
            <a:custGeom>
              <a:avLst/>
              <a:gdLst>
                <a:gd name="T0" fmla="*/ 24 w 44"/>
                <a:gd name="T1" fmla="*/ 0 h 237"/>
                <a:gd name="T2" fmla="*/ 34 w 44"/>
                <a:gd name="T3" fmla="*/ 140 h 237"/>
                <a:gd name="T4" fmla="*/ 44 w 44"/>
                <a:gd name="T5" fmla="*/ 235 h 237"/>
                <a:gd name="T6" fmla="*/ 20 w 44"/>
                <a:gd name="T7" fmla="*/ 237 h 237"/>
                <a:gd name="T8" fmla="*/ 10 w 44"/>
                <a:gd name="T9" fmla="*/ 142 h 237"/>
                <a:gd name="T10" fmla="*/ 0 w 44"/>
                <a:gd name="T11" fmla="*/ 1 h 237"/>
                <a:gd name="T12" fmla="*/ 24 w 44"/>
                <a:gd name="T1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37">
                  <a:moveTo>
                    <a:pt x="24" y="0"/>
                  </a:moveTo>
                  <a:lnTo>
                    <a:pt x="34" y="140"/>
                  </a:lnTo>
                  <a:lnTo>
                    <a:pt x="44" y="235"/>
                  </a:lnTo>
                  <a:lnTo>
                    <a:pt x="20" y="237"/>
                  </a:lnTo>
                  <a:lnTo>
                    <a:pt x="10" y="142"/>
                  </a:lnTo>
                  <a:lnTo>
                    <a:pt x="0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6D61B63-5E9C-7A43-8C0E-8FFFF4550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7" y="6846"/>
              <a:ext cx="50" cy="44"/>
            </a:xfrm>
            <a:custGeom>
              <a:avLst/>
              <a:gdLst>
                <a:gd name="T0" fmla="*/ 0 w 24"/>
                <a:gd name="T1" fmla="*/ 1 h 1"/>
                <a:gd name="T2" fmla="*/ 24 w 24"/>
                <a:gd name="T3" fmla="*/ 0 h 1"/>
                <a:gd name="T4" fmla="*/ 0 w 2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24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B4A6D983-33F1-A945-85DB-03601D7EA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0" y="7438"/>
              <a:ext cx="121" cy="292"/>
            </a:xfrm>
            <a:custGeom>
              <a:avLst/>
              <a:gdLst>
                <a:gd name="T0" fmla="*/ 24 w 58"/>
                <a:gd name="T1" fmla="*/ 0 h 125"/>
                <a:gd name="T2" fmla="*/ 38 w 58"/>
                <a:gd name="T3" fmla="*/ 65 h 125"/>
                <a:gd name="T4" fmla="*/ 47 w 58"/>
                <a:gd name="T5" fmla="*/ 91 h 125"/>
                <a:gd name="T6" fmla="*/ 58 w 58"/>
                <a:gd name="T7" fmla="*/ 117 h 125"/>
                <a:gd name="T8" fmla="*/ 35 w 58"/>
                <a:gd name="T9" fmla="*/ 125 h 125"/>
                <a:gd name="T10" fmla="*/ 24 w 58"/>
                <a:gd name="T11" fmla="*/ 99 h 125"/>
                <a:gd name="T12" fmla="*/ 14 w 58"/>
                <a:gd name="T13" fmla="*/ 69 h 125"/>
                <a:gd name="T14" fmla="*/ 0 w 58"/>
                <a:gd name="T15" fmla="*/ 4 h 125"/>
                <a:gd name="T16" fmla="*/ 24 w 58"/>
                <a:gd name="T17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5">
                  <a:moveTo>
                    <a:pt x="24" y="0"/>
                  </a:moveTo>
                  <a:lnTo>
                    <a:pt x="38" y="65"/>
                  </a:lnTo>
                  <a:lnTo>
                    <a:pt x="47" y="91"/>
                  </a:lnTo>
                  <a:lnTo>
                    <a:pt x="58" y="117"/>
                  </a:lnTo>
                  <a:lnTo>
                    <a:pt x="35" y="125"/>
                  </a:lnTo>
                  <a:lnTo>
                    <a:pt x="24" y="99"/>
                  </a:lnTo>
                  <a:lnTo>
                    <a:pt x="14" y="69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7373F40F-E86C-2A4C-A64B-650EB8CBA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0" y="7403"/>
              <a:ext cx="49" cy="44"/>
            </a:xfrm>
            <a:custGeom>
              <a:avLst/>
              <a:gdLst>
                <a:gd name="T0" fmla="*/ 0 w 24"/>
                <a:gd name="T1" fmla="*/ 2 h 4"/>
                <a:gd name="T2" fmla="*/ 0 w 24"/>
                <a:gd name="T3" fmla="*/ 4 h 4"/>
                <a:gd name="T4" fmla="*/ 24 w 24"/>
                <a:gd name="T5" fmla="*/ 0 h 4"/>
                <a:gd name="T6" fmla="*/ 0 w 2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">
                  <a:moveTo>
                    <a:pt x="0" y="2"/>
                  </a:moveTo>
                  <a:lnTo>
                    <a:pt x="0" y="4"/>
                  </a:lnTo>
                  <a:lnTo>
                    <a:pt x="2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9F99E03E-70B0-3E4E-8F74-2FEB9AB14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0" y="7708"/>
              <a:ext cx="515" cy="1167"/>
            </a:xfrm>
            <a:custGeom>
              <a:avLst/>
              <a:gdLst>
                <a:gd name="T0" fmla="*/ 21 w 246"/>
                <a:gd name="T1" fmla="*/ 0 h 498"/>
                <a:gd name="T2" fmla="*/ 246 w 246"/>
                <a:gd name="T3" fmla="*/ 488 h 498"/>
                <a:gd name="T4" fmla="*/ 224 w 246"/>
                <a:gd name="T5" fmla="*/ 498 h 498"/>
                <a:gd name="T6" fmla="*/ 0 w 246"/>
                <a:gd name="T7" fmla="*/ 10 h 498"/>
                <a:gd name="T8" fmla="*/ 21 w 246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6" h="498">
                  <a:moveTo>
                    <a:pt x="21" y="0"/>
                  </a:moveTo>
                  <a:lnTo>
                    <a:pt x="246" y="488"/>
                  </a:lnTo>
                  <a:lnTo>
                    <a:pt x="224" y="498"/>
                  </a:lnTo>
                  <a:lnTo>
                    <a:pt x="0" y="1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124A17F3-5012-204F-BE0B-4F5166610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10" y="7689"/>
              <a:ext cx="51" cy="44"/>
            </a:xfrm>
            <a:custGeom>
              <a:avLst/>
              <a:gdLst>
                <a:gd name="T0" fmla="*/ 0 w 23"/>
                <a:gd name="T1" fmla="*/ 9 h 10"/>
                <a:gd name="T2" fmla="*/ 0 w 23"/>
                <a:gd name="T3" fmla="*/ 10 h 10"/>
                <a:gd name="T4" fmla="*/ 21 w 23"/>
                <a:gd name="T5" fmla="*/ 0 h 10"/>
                <a:gd name="T6" fmla="*/ 23 w 23"/>
                <a:gd name="T7" fmla="*/ 1 h 10"/>
                <a:gd name="T8" fmla="*/ 0 w 23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0" y="9"/>
                  </a:moveTo>
                  <a:lnTo>
                    <a:pt x="0" y="10"/>
                  </a:lnTo>
                  <a:lnTo>
                    <a:pt x="21" y="0"/>
                  </a:lnTo>
                  <a:lnTo>
                    <a:pt x="23" y="1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05F0C477-ECD9-DA47-B96B-0463C63F3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3" y="8850"/>
              <a:ext cx="487" cy="1092"/>
            </a:xfrm>
            <a:custGeom>
              <a:avLst/>
              <a:gdLst>
                <a:gd name="T0" fmla="*/ 22 w 236"/>
                <a:gd name="T1" fmla="*/ 0 h 466"/>
                <a:gd name="T2" fmla="*/ 236 w 236"/>
                <a:gd name="T3" fmla="*/ 456 h 466"/>
                <a:gd name="T4" fmla="*/ 214 w 236"/>
                <a:gd name="T5" fmla="*/ 466 h 466"/>
                <a:gd name="T6" fmla="*/ 0 w 236"/>
                <a:gd name="T7" fmla="*/ 10 h 466"/>
                <a:gd name="T8" fmla="*/ 22 w 236"/>
                <a:gd name="T9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466">
                  <a:moveTo>
                    <a:pt x="22" y="0"/>
                  </a:moveTo>
                  <a:lnTo>
                    <a:pt x="236" y="456"/>
                  </a:lnTo>
                  <a:lnTo>
                    <a:pt x="214" y="466"/>
                  </a:lnTo>
                  <a:lnTo>
                    <a:pt x="0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EEC0EAF6-C637-D44F-99C7-BAC11F584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3" y="8831"/>
              <a:ext cx="44" cy="44"/>
            </a:xfrm>
            <a:custGeom>
              <a:avLst/>
              <a:gdLst>
                <a:gd name="T0" fmla="*/ 0 w 22"/>
                <a:gd name="T1" fmla="*/ 10 h 10"/>
                <a:gd name="T2" fmla="*/ 22 w 22"/>
                <a:gd name="T3" fmla="*/ 0 h 10"/>
                <a:gd name="T4" fmla="*/ 0 w 2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0">
                  <a:moveTo>
                    <a:pt x="0" y="10"/>
                  </a:moveTo>
                  <a:lnTo>
                    <a:pt x="2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EA942E3B-982E-5748-9FC5-23222BF8A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5" y="9919"/>
              <a:ext cx="96" cy="173"/>
            </a:xfrm>
            <a:custGeom>
              <a:avLst/>
              <a:gdLst>
                <a:gd name="T0" fmla="*/ 22 w 45"/>
                <a:gd name="T1" fmla="*/ 0 h 74"/>
                <a:gd name="T2" fmla="*/ 29 w 45"/>
                <a:gd name="T3" fmla="*/ 13 h 74"/>
                <a:gd name="T4" fmla="*/ 34 w 45"/>
                <a:gd name="T5" fmla="*/ 28 h 74"/>
                <a:gd name="T6" fmla="*/ 45 w 45"/>
                <a:gd name="T7" fmla="*/ 67 h 74"/>
                <a:gd name="T8" fmla="*/ 22 w 45"/>
                <a:gd name="T9" fmla="*/ 74 h 74"/>
                <a:gd name="T10" fmla="*/ 11 w 45"/>
                <a:gd name="T11" fmla="*/ 35 h 74"/>
                <a:gd name="T12" fmla="*/ 6 w 45"/>
                <a:gd name="T13" fmla="*/ 20 h 74"/>
                <a:gd name="T14" fmla="*/ 0 w 45"/>
                <a:gd name="T15" fmla="*/ 10 h 74"/>
                <a:gd name="T16" fmla="*/ 22 w 45"/>
                <a:gd name="T1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74">
                  <a:moveTo>
                    <a:pt x="22" y="0"/>
                  </a:moveTo>
                  <a:lnTo>
                    <a:pt x="29" y="13"/>
                  </a:lnTo>
                  <a:lnTo>
                    <a:pt x="34" y="28"/>
                  </a:lnTo>
                  <a:lnTo>
                    <a:pt x="45" y="67"/>
                  </a:lnTo>
                  <a:lnTo>
                    <a:pt x="22" y="74"/>
                  </a:lnTo>
                  <a:lnTo>
                    <a:pt x="11" y="35"/>
                  </a:lnTo>
                  <a:lnTo>
                    <a:pt x="6" y="20"/>
                  </a:lnTo>
                  <a:lnTo>
                    <a:pt x="0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4F6CC4F2-5149-6941-8BB9-7EF36217F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5" y="9898"/>
              <a:ext cx="47" cy="44"/>
            </a:xfrm>
            <a:custGeom>
              <a:avLst/>
              <a:gdLst>
                <a:gd name="T0" fmla="*/ 22 w 22"/>
                <a:gd name="T1" fmla="*/ 0 h 10"/>
                <a:gd name="T2" fmla="*/ 0 w 22"/>
                <a:gd name="T3" fmla="*/ 10 h 10"/>
                <a:gd name="T4" fmla="*/ 22 w 22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0">
                  <a:moveTo>
                    <a:pt x="22" y="0"/>
                  </a:moveTo>
                  <a:lnTo>
                    <a:pt x="0" y="1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FFD1B90-F588-714A-B993-1BE0D06F4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2" y="10079"/>
              <a:ext cx="70" cy="488"/>
            </a:xfrm>
            <a:custGeom>
              <a:avLst/>
              <a:gdLst>
                <a:gd name="T0" fmla="*/ 25 w 35"/>
                <a:gd name="T1" fmla="*/ 0 h 208"/>
                <a:gd name="T2" fmla="*/ 30 w 35"/>
                <a:gd name="T3" fmla="*/ 30 h 208"/>
                <a:gd name="T4" fmla="*/ 32 w 35"/>
                <a:gd name="T5" fmla="*/ 76 h 208"/>
                <a:gd name="T6" fmla="*/ 35 w 35"/>
                <a:gd name="T7" fmla="*/ 208 h 208"/>
                <a:gd name="T8" fmla="*/ 10 w 35"/>
                <a:gd name="T9" fmla="*/ 208 h 208"/>
                <a:gd name="T10" fmla="*/ 8 w 35"/>
                <a:gd name="T11" fmla="*/ 78 h 208"/>
                <a:gd name="T12" fmla="*/ 5 w 35"/>
                <a:gd name="T13" fmla="*/ 33 h 208"/>
                <a:gd name="T14" fmla="*/ 0 w 35"/>
                <a:gd name="T15" fmla="*/ 4 h 208"/>
                <a:gd name="T16" fmla="*/ 25 w 35"/>
                <a:gd name="T17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08">
                  <a:moveTo>
                    <a:pt x="25" y="0"/>
                  </a:moveTo>
                  <a:lnTo>
                    <a:pt x="30" y="30"/>
                  </a:lnTo>
                  <a:lnTo>
                    <a:pt x="32" y="76"/>
                  </a:lnTo>
                  <a:lnTo>
                    <a:pt x="35" y="208"/>
                  </a:lnTo>
                  <a:lnTo>
                    <a:pt x="10" y="208"/>
                  </a:lnTo>
                  <a:lnTo>
                    <a:pt x="8" y="78"/>
                  </a:lnTo>
                  <a:lnTo>
                    <a:pt x="5" y="33"/>
                  </a:lnTo>
                  <a:lnTo>
                    <a:pt x="0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B477BF21-A71F-F04D-95A7-35E19B7C2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2" y="10048"/>
              <a:ext cx="49" cy="44"/>
            </a:xfrm>
            <a:custGeom>
              <a:avLst/>
              <a:gdLst>
                <a:gd name="T0" fmla="*/ 25 w 25"/>
                <a:gd name="T1" fmla="*/ 4 h 11"/>
                <a:gd name="T2" fmla="*/ 23 w 25"/>
                <a:gd name="T3" fmla="*/ 0 h 11"/>
                <a:gd name="T4" fmla="*/ 25 w 25"/>
                <a:gd name="T5" fmla="*/ 6 h 11"/>
                <a:gd name="T6" fmla="*/ 0 w 25"/>
                <a:gd name="T7" fmla="*/ 10 h 11"/>
                <a:gd name="T8" fmla="*/ 2 w 25"/>
                <a:gd name="T9" fmla="*/ 11 h 11"/>
                <a:gd name="T10" fmla="*/ 25 w 25"/>
                <a:gd name="T1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1">
                  <a:moveTo>
                    <a:pt x="25" y="4"/>
                  </a:moveTo>
                  <a:lnTo>
                    <a:pt x="23" y="0"/>
                  </a:lnTo>
                  <a:lnTo>
                    <a:pt x="25" y="6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043026AE-AEB3-C849-A396-9681DE3C5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93" y="10549"/>
              <a:ext cx="49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83123D50-4F84-8747-ACC7-EE7318F95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7" y="5938"/>
              <a:ext cx="49" cy="44"/>
            </a:xfrm>
            <a:custGeom>
              <a:avLst/>
              <a:gdLst>
                <a:gd name="T0" fmla="*/ 26 w 26"/>
                <a:gd name="T1" fmla="*/ 11 h 13"/>
                <a:gd name="T2" fmla="*/ 24 w 26"/>
                <a:gd name="T3" fmla="*/ 0 h 13"/>
                <a:gd name="T4" fmla="*/ 0 w 26"/>
                <a:gd name="T5" fmla="*/ 2 h 13"/>
                <a:gd name="T6" fmla="*/ 1 w 26"/>
                <a:gd name="T7" fmla="*/ 13 h 13"/>
                <a:gd name="T8" fmla="*/ 26 w 2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26" y="11"/>
                  </a:moveTo>
                  <a:lnTo>
                    <a:pt x="24" y="0"/>
                  </a:lnTo>
                  <a:lnTo>
                    <a:pt x="0" y="2"/>
                  </a:lnTo>
                  <a:lnTo>
                    <a:pt x="1" y="13"/>
                  </a:lnTo>
                  <a:lnTo>
                    <a:pt x="26" y="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Rectangle 44">
              <a:extLst>
                <a:ext uri="{FF2B5EF4-FFF2-40B4-BE49-F238E27FC236}">
                  <a16:creationId xmlns:a16="http://schemas.microsoft.com/office/drawing/2014/main" id="{5F929E74-F640-5F4D-87C8-F374E8DE9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9" y="8025"/>
              <a:ext cx="49" cy="33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E29D84F5-AE6D-E045-BE2C-BA89F6795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0" y="8352"/>
              <a:ext cx="108" cy="474"/>
            </a:xfrm>
            <a:custGeom>
              <a:avLst/>
              <a:gdLst>
                <a:gd name="T0" fmla="*/ 53 w 53"/>
                <a:gd name="T1" fmla="*/ 3 h 202"/>
                <a:gd name="T2" fmla="*/ 28 w 53"/>
                <a:gd name="T3" fmla="*/ 0 h 202"/>
                <a:gd name="T4" fmla="*/ 0 w 53"/>
                <a:gd name="T5" fmla="*/ 199 h 202"/>
                <a:gd name="T6" fmla="*/ 25 w 53"/>
                <a:gd name="T7" fmla="*/ 202 h 202"/>
                <a:gd name="T8" fmla="*/ 53 w 53"/>
                <a:gd name="T9" fmla="*/ 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02">
                  <a:moveTo>
                    <a:pt x="53" y="3"/>
                  </a:moveTo>
                  <a:lnTo>
                    <a:pt x="28" y="0"/>
                  </a:lnTo>
                  <a:lnTo>
                    <a:pt x="0" y="199"/>
                  </a:lnTo>
                  <a:lnTo>
                    <a:pt x="25" y="202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8BA6A9B6-C6DB-1A4E-85C3-C50F7E429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9" y="8316"/>
              <a:ext cx="49" cy="44"/>
            </a:xfrm>
            <a:custGeom>
              <a:avLst/>
              <a:gdLst>
                <a:gd name="T0" fmla="*/ 26 w 26"/>
                <a:gd name="T1" fmla="*/ 2 h 3"/>
                <a:gd name="T2" fmla="*/ 25 w 26"/>
                <a:gd name="T3" fmla="*/ 3 h 3"/>
                <a:gd name="T4" fmla="*/ 0 w 26"/>
                <a:gd name="T5" fmla="*/ 0 h 3"/>
                <a:gd name="T6" fmla="*/ 2 w 26"/>
                <a:gd name="T7" fmla="*/ 2 h 3"/>
                <a:gd name="T8" fmla="*/ 26 w 26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">
                  <a:moveTo>
                    <a:pt x="26" y="2"/>
                  </a:moveTo>
                  <a:lnTo>
                    <a:pt x="25" y="3"/>
                  </a:lnTo>
                  <a:lnTo>
                    <a:pt x="0" y="0"/>
                  </a:lnTo>
                  <a:lnTo>
                    <a:pt x="2" y="2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BF389DB7-910D-D643-A08A-3DCBEBF88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4" y="8818"/>
              <a:ext cx="145" cy="506"/>
            </a:xfrm>
            <a:custGeom>
              <a:avLst/>
              <a:gdLst>
                <a:gd name="T0" fmla="*/ 71 w 71"/>
                <a:gd name="T1" fmla="*/ 4 h 216"/>
                <a:gd name="T2" fmla="*/ 46 w 71"/>
                <a:gd name="T3" fmla="*/ 0 h 216"/>
                <a:gd name="T4" fmla="*/ 0 w 71"/>
                <a:gd name="T5" fmla="*/ 213 h 216"/>
                <a:gd name="T6" fmla="*/ 25 w 71"/>
                <a:gd name="T7" fmla="*/ 216 h 216"/>
                <a:gd name="T8" fmla="*/ 71 w 71"/>
                <a:gd name="T9" fmla="*/ 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216">
                  <a:moveTo>
                    <a:pt x="71" y="4"/>
                  </a:moveTo>
                  <a:lnTo>
                    <a:pt x="46" y="0"/>
                  </a:lnTo>
                  <a:lnTo>
                    <a:pt x="0" y="213"/>
                  </a:lnTo>
                  <a:lnTo>
                    <a:pt x="25" y="216"/>
                  </a:lnTo>
                  <a:lnTo>
                    <a:pt x="71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3123FEFA-4392-304D-A51B-30DCD121A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0" y="8784"/>
              <a:ext cx="49" cy="44"/>
            </a:xfrm>
            <a:custGeom>
              <a:avLst/>
              <a:gdLst>
                <a:gd name="T0" fmla="*/ 25 w 25"/>
                <a:gd name="T1" fmla="*/ 3 h 4"/>
                <a:gd name="T2" fmla="*/ 25 w 25"/>
                <a:gd name="T3" fmla="*/ 4 h 4"/>
                <a:gd name="T4" fmla="*/ 0 w 25"/>
                <a:gd name="T5" fmla="*/ 0 h 4"/>
                <a:gd name="T6" fmla="*/ 25 w 2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4">
                  <a:moveTo>
                    <a:pt x="25" y="3"/>
                  </a:moveTo>
                  <a:lnTo>
                    <a:pt x="25" y="4"/>
                  </a:lnTo>
                  <a:lnTo>
                    <a:pt x="0" y="0"/>
                  </a:lnTo>
                  <a:lnTo>
                    <a:pt x="25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A259F92F-A341-3147-89FD-99BC0666D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5" y="9308"/>
              <a:ext cx="58" cy="44"/>
            </a:xfrm>
            <a:custGeom>
              <a:avLst/>
              <a:gdLst>
                <a:gd name="T0" fmla="*/ 27 w 27"/>
                <a:gd name="T1" fmla="*/ 3 h 15"/>
                <a:gd name="T2" fmla="*/ 24 w 27"/>
                <a:gd name="T3" fmla="*/ 15 h 15"/>
                <a:gd name="T4" fmla="*/ 0 w 27"/>
                <a:gd name="T5" fmla="*/ 11 h 15"/>
                <a:gd name="T6" fmla="*/ 2 w 27"/>
                <a:gd name="T7" fmla="*/ 0 h 15"/>
                <a:gd name="T8" fmla="*/ 27 w 27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3"/>
                  </a:moveTo>
                  <a:lnTo>
                    <a:pt x="24" y="15"/>
                  </a:lnTo>
                  <a:lnTo>
                    <a:pt x="0" y="11"/>
                  </a:lnTo>
                  <a:lnTo>
                    <a:pt x="2" y="0"/>
                  </a:lnTo>
                  <a:lnTo>
                    <a:pt x="27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Rectangle 50">
              <a:extLst>
                <a:ext uri="{FF2B5EF4-FFF2-40B4-BE49-F238E27FC236}">
                  <a16:creationId xmlns:a16="http://schemas.microsoft.com/office/drawing/2014/main" id="{979BEFA9-9C9D-5B46-96E4-D9C092570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9" y="7981"/>
              <a:ext cx="49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51">
              <a:extLst>
                <a:ext uri="{FF2B5EF4-FFF2-40B4-BE49-F238E27FC236}">
                  <a16:creationId xmlns:a16="http://schemas.microsoft.com/office/drawing/2014/main" id="{776D3916-B0E1-4D4E-8154-EF44B4A33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4" y="12045"/>
              <a:ext cx="49" cy="66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82D699D7-7053-4842-B983-51A067386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9" y="12702"/>
              <a:ext cx="74" cy="262"/>
            </a:xfrm>
            <a:custGeom>
              <a:avLst/>
              <a:gdLst>
                <a:gd name="T0" fmla="*/ 36 w 36"/>
                <a:gd name="T1" fmla="*/ 2 h 112"/>
                <a:gd name="T2" fmla="*/ 11 w 36"/>
                <a:gd name="T3" fmla="*/ 0 h 112"/>
                <a:gd name="T4" fmla="*/ 0 w 36"/>
                <a:gd name="T5" fmla="*/ 110 h 112"/>
                <a:gd name="T6" fmla="*/ 24 w 36"/>
                <a:gd name="T7" fmla="*/ 112 h 112"/>
                <a:gd name="T8" fmla="*/ 36 w 36"/>
                <a:gd name="T9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12">
                  <a:moveTo>
                    <a:pt x="36" y="2"/>
                  </a:moveTo>
                  <a:lnTo>
                    <a:pt x="11" y="0"/>
                  </a:lnTo>
                  <a:lnTo>
                    <a:pt x="0" y="110"/>
                  </a:lnTo>
                  <a:lnTo>
                    <a:pt x="24" y="112"/>
                  </a:lnTo>
                  <a:lnTo>
                    <a:pt x="36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0A7426FA-88DD-3048-9BEE-5E015409D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4" y="12662"/>
              <a:ext cx="49" cy="44"/>
            </a:xfrm>
            <a:custGeom>
              <a:avLst/>
              <a:gdLst>
                <a:gd name="T0" fmla="*/ 26 w 26"/>
                <a:gd name="T1" fmla="*/ 2 h 2"/>
                <a:gd name="T2" fmla="*/ 25 w 26"/>
                <a:gd name="T3" fmla="*/ 2 h 2"/>
                <a:gd name="T4" fmla="*/ 0 w 26"/>
                <a:gd name="T5" fmla="*/ 0 h 2"/>
                <a:gd name="T6" fmla="*/ 2 w 26"/>
                <a:gd name="T7" fmla="*/ 2 h 2"/>
                <a:gd name="T8" fmla="*/ 26 w 26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6" y="2"/>
                  </a:moveTo>
                  <a:lnTo>
                    <a:pt x="25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28C722DD-5E01-204A-825A-39C02A530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5" y="12957"/>
              <a:ext cx="113" cy="299"/>
            </a:xfrm>
            <a:custGeom>
              <a:avLst/>
              <a:gdLst>
                <a:gd name="T0" fmla="*/ 55 w 55"/>
                <a:gd name="T1" fmla="*/ 6 h 128"/>
                <a:gd name="T2" fmla="*/ 32 w 55"/>
                <a:gd name="T3" fmla="*/ 0 h 128"/>
                <a:gd name="T4" fmla="*/ 0 w 55"/>
                <a:gd name="T5" fmla="*/ 122 h 128"/>
                <a:gd name="T6" fmla="*/ 23 w 55"/>
                <a:gd name="T7" fmla="*/ 128 h 128"/>
                <a:gd name="T8" fmla="*/ 55 w 55"/>
                <a:gd name="T9" fmla="*/ 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28">
                  <a:moveTo>
                    <a:pt x="55" y="6"/>
                  </a:moveTo>
                  <a:lnTo>
                    <a:pt x="32" y="0"/>
                  </a:lnTo>
                  <a:lnTo>
                    <a:pt x="0" y="122"/>
                  </a:lnTo>
                  <a:lnTo>
                    <a:pt x="23" y="128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47459B7C-2DCC-9047-9214-8DDC8BB2A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9" y="12934"/>
              <a:ext cx="49" cy="44"/>
            </a:xfrm>
            <a:custGeom>
              <a:avLst/>
              <a:gdLst>
                <a:gd name="T0" fmla="*/ 24 w 24"/>
                <a:gd name="T1" fmla="*/ 3 h 9"/>
                <a:gd name="T2" fmla="*/ 24 w 24"/>
                <a:gd name="T3" fmla="*/ 9 h 9"/>
                <a:gd name="T4" fmla="*/ 24 w 24"/>
                <a:gd name="T5" fmla="*/ 6 h 9"/>
                <a:gd name="T6" fmla="*/ 1 w 24"/>
                <a:gd name="T7" fmla="*/ 0 h 9"/>
                <a:gd name="T8" fmla="*/ 0 w 24"/>
                <a:gd name="T9" fmla="*/ 1 h 9"/>
                <a:gd name="T10" fmla="*/ 24 w 24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9">
                  <a:moveTo>
                    <a:pt x="24" y="3"/>
                  </a:moveTo>
                  <a:lnTo>
                    <a:pt x="24" y="9"/>
                  </a:lnTo>
                  <a:lnTo>
                    <a:pt x="24" y="6"/>
                  </a:lnTo>
                  <a:lnTo>
                    <a:pt x="1" y="0"/>
                  </a:lnTo>
                  <a:lnTo>
                    <a:pt x="0" y="1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4326746E-E3A1-D147-BB70-665FCDF0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2" y="13237"/>
              <a:ext cx="179" cy="513"/>
            </a:xfrm>
            <a:custGeom>
              <a:avLst/>
              <a:gdLst>
                <a:gd name="T0" fmla="*/ 87 w 87"/>
                <a:gd name="T1" fmla="*/ 8 h 219"/>
                <a:gd name="T2" fmla="*/ 64 w 87"/>
                <a:gd name="T3" fmla="*/ 0 h 219"/>
                <a:gd name="T4" fmla="*/ 0 w 87"/>
                <a:gd name="T5" fmla="*/ 212 h 219"/>
                <a:gd name="T6" fmla="*/ 23 w 87"/>
                <a:gd name="T7" fmla="*/ 219 h 219"/>
                <a:gd name="T8" fmla="*/ 87 w 87"/>
                <a:gd name="T9" fmla="*/ 8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19">
                  <a:moveTo>
                    <a:pt x="87" y="8"/>
                  </a:moveTo>
                  <a:lnTo>
                    <a:pt x="64" y="0"/>
                  </a:lnTo>
                  <a:lnTo>
                    <a:pt x="0" y="212"/>
                  </a:lnTo>
                  <a:lnTo>
                    <a:pt x="23" y="219"/>
                  </a:lnTo>
                  <a:lnTo>
                    <a:pt x="87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18D91251-5CBC-4242-9249-20F8DF904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5" y="13212"/>
              <a:ext cx="47" cy="44"/>
            </a:xfrm>
            <a:custGeom>
              <a:avLst/>
              <a:gdLst>
                <a:gd name="T0" fmla="*/ 23 w 23"/>
                <a:gd name="T1" fmla="*/ 8 h 8"/>
                <a:gd name="T2" fmla="*/ 0 w 23"/>
                <a:gd name="T3" fmla="*/ 0 h 8"/>
                <a:gd name="T4" fmla="*/ 0 w 23"/>
                <a:gd name="T5" fmla="*/ 2 h 8"/>
                <a:gd name="T6" fmla="*/ 23 w 2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8">
                  <a:moveTo>
                    <a:pt x="23" y="8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Rectangle 58">
              <a:extLst>
                <a:ext uri="{FF2B5EF4-FFF2-40B4-BE49-F238E27FC236}">
                  <a16:creationId xmlns:a16="http://schemas.microsoft.com/office/drawing/2014/main" id="{D6F889A6-C32B-9045-A184-1B0CEE91C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4" y="12002"/>
              <a:ext cx="49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Rectangle 59">
              <a:extLst>
                <a:ext uri="{FF2B5EF4-FFF2-40B4-BE49-F238E27FC236}">
                  <a16:creationId xmlns:a16="http://schemas.microsoft.com/office/drawing/2014/main" id="{9ADB1EDF-3FFA-EB48-89C7-9E57B1DF3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9" y="11131"/>
              <a:ext cx="49" cy="21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74176FA1-BD3D-644E-8E16-7D75D1E73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9" y="11335"/>
              <a:ext cx="112" cy="323"/>
            </a:xfrm>
            <a:custGeom>
              <a:avLst/>
              <a:gdLst>
                <a:gd name="T0" fmla="*/ 23 w 55"/>
                <a:gd name="T1" fmla="*/ 0 h 138"/>
                <a:gd name="T2" fmla="*/ 0 w 55"/>
                <a:gd name="T3" fmla="*/ 7 h 138"/>
                <a:gd name="T4" fmla="*/ 32 w 55"/>
                <a:gd name="T5" fmla="*/ 138 h 138"/>
                <a:gd name="T6" fmla="*/ 55 w 55"/>
                <a:gd name="T7" fmla="*/ 132 h 138"/>
                <a:gd name="T8" fmla="*/ 23 w 55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38">
                  <a:moveTo>
                    <a:pt x="23" y="0"/>
                  </a:moveTo>
                  <a:lnTo>
                    <a:pt x="0" y="7"/>
                  </a:lnTo>
                  <a:lnTo>
                    <a:pt x="32" y="138"/>
                  </a:lnTo>
                  <a:lnTo>
                    <a:pt x="55" y="13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F860C3B2-0216-2940-A9DD-96BC0673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9" y="11307"/>
              <a:ext cx="49" cy="44"/>
            </a:xfrm>
            <a:custGeom>
              <a:avLst/>
              <a:gdLst>
                <a:gd name="T0" fmla="*/ 0 w 25"/>
                <a:gd name="T1" fmla="*/ 3 h 7"/>
                <a:gd name="T2" fmla="*/ 0 w 25"/>
                <a:gd name="T3" fmla="*/ 7 h 7"/>
                <a:gd name="T4" fmla="*/ 23 w 25"/>
                <a:gd name="T5" fmla="*/ 0 h 7"/>
                <a:gd name="T6" fmla="*/ 25 w 25"/>
                <a:gd name="T7" fmla="*/ 3 h 7"/>
                <a:gd name="T8" fmla="*/ 0 w 2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0" y="3"/>
                  </a:moveTo>
                  <a:lnTo>
                    <a:pt x="0" y="7"/>
                  </a:lnTo>
                  <a:lnTo>
                    <a:pt x="23" y="0"/>
                  </a:lnTo>
                  <a:lnTo>
                    <a:pt x="25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EAB88523-E5FA-864B-BFDB-7B16A1144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4" y="11641"/>
              <a:ext cx="158" cy="344"/>
            </a:xfrm>
            <a:custGeom>
              <a:avLst/>
              <a:gdLst>
                <a:gd name="T0" fmla="*/ 23 w 77"/>
                <a:gd name="T1" fmla="*/ 0 h 147"/>
                <a:gd name="T2" fmla="*/ 0 w 77"/>
                <a:gd name="T3" fmla="*/ 7 h 147"/>
                <a:gd name="T4" fmla="*/ 54 w 77"/>
                <a:gd name="T5" fmla="*/ 147 h 147"/>
                <a:gd name="T6" fmla="*/ 77 w 77"/>
                <a:gd name="T7" fmla="*/ 140 h 147"/>
                <a:gd name="T8" fmla="*/ 23 w 77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47">
                  <a:moveTo>
                    <a:pt x="23" y="0"/>
                  </a:moveTo>
                  <a:lnTo>
                    <a:pt x="0" y="7"/>
                  </a:lnTo>
                  <a:lnTo>
                    <a:pt x="54" y="147"/>
                  </a:lnTo>
                  <a:lnTo>
                    <a:pt x="77" y="14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8A3AEBA6-6AB0-3045-8541-EE09E2B25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4" y="11614"/>
              <a:ext cx="47" cy="44"/>
            </a:xfrm>
            <a:custGeom>
              <a:avLst/>
              <a:gdLst>
                <a:gd name="T0" fmla="*/ 0 w 23"/>
                <a:gd name="T1" fmla="*/ 7 h 7"/>
                <a:gd name="T2" fmla="*/ 23 w 23"/>
                <a:gd name="T3" fmla="*/ 0 h 7"/>
                <a:gd name="T4" fmla="*/ 23 w 23"/>
                <a:gd name="T5" fmla="*/ 1 h 7"/>
                <a:gd name="T6" fmla="*/ 0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0" y="7"/>
                  </a:moveTo>
                  <a:lnTo>
                    <a:pt x="23" y="0"/>
                  </a:lnTo>
                  <a:lnTo>
                    <a:pt x="23" y="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921E2174-5BE1-764E-B8C8-CDBF61A15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4" y="11964"/>
              <a:ext cx="158" cy="263"/>
            </a:xfrm>
            <a:custGeom>
              <a:avLst/>
              <a:gdLst>
                <a:gd name="T0" fmla="*/ 22 w 75"/>
                <a:gd name="T1" fmla="*/ 0 h 112"/>
                <a:gd name="T2" fmla="*/ 0 w 75"/>
                <a:gd name="T3" fmla="*/ 12 h 112"/>
                <a:gd name="T4" fmla="*/ 54 w 75"/>
                <a:gd name="T5" fmla="*/ 112 h 112"/>
                <a:gd name="T6" fmla="*/ 75 w 75"/>
                <a:gd name="T7" fmla="*/ 100 h 112"/>
                <a:gd name="T8" fmla="*/ 22 w 75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2">
                  <a:moveTo>
                    <a:pt x="22" y="0"/>
                  </a:moveTo>
                  <a:lnTo>
                    <a:pt x="0" y="12"/>
                  </a:lnTo>
                  <a:lnTo>
                    <a:pt x="54" y="112"/>
                  </a:lnTo>
                  <a:lnTo>
                    <a:pt x="75" y="10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D7E4390E-8DDE-5E48-8368-A77A96B3E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4" y="11963"/>
              <a:ext cx="49" cy="44"/>
            </a:xfrm>
            <a:custGeom>
              <a:avLst/>
              <a:gdLst>
                <a:gd name="T0" fmla="*/ 0 w 23"/>
                <a:gd name="T1" fmla="*/ 9 h 18"/>
                <a:gd name="T2" fmla="*/ 4 w 23"/>
                <a:gd name="T3" fmla="*/ 18 h 18"/>
                <a:gd name="T4" fmla="*/ 0 w 23"/>
                <a:gd name="T5" fmla="*/ 12 h 18"/>
                <a:gd name="T6" fmla="*/ 22 w 23"/>
                <a:gd name="T7" fmla="*/ 0 h 18"/>
                <a:gd name="T8" fmla="*/ 23 w 23"/>
                <a:gd name="T9" fmla="*/ 2 h 18"/>
                <a:gd name="T10" fmla="*/ 0 w 23"/>
                <a:gd name="T1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">
                  <a:moveTo>
                    <a:pt x="0" y="9"/>
                  </a:moveTo>
                  <a:lnTo>
                    <a:pt x="4" y="18"/>
                  </a:lnTo>
                  <a:lnTo>
                    <a:pt x="0" y="12"/>
                  </a:lnTo>
                  <a:lnTo>
                    <a:pt x="22" y="0"/>
                  </a:lnTo>
                  <a:lnTo>
                    <a:pt x="23" y="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9FC7FB25-18A8-B24E-B61F-E7E4BEF07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6" y="12198"/>
              <a:ext cx="113" cy="171"/>
            </a:xfrm>
            <a:custGeom>
              <a:avLst/>
              <a:gdLst>
                <a:gd name="T0" fmla="*/ 21 w 53"/>
                <a:gd name="T1" fmla="*/ 0 h 73"/>
                <a:gd name="T2" fmla="*/ 0 w 53"/>
                <a:gd name="T3" fmla="*/ 12 h 73"/>
                <a:gd name="T4" fmla="*/ 32 w 53"/>
                <a:gd name="T5" fmla="*/ 73 h 73"/>
                <a:gd name="T6" fmla="*/ 53 w 53"/>
                <a:gd name="T7" fmla="*/ 62 h 73"/>
                <a:gd name="T8" fmla="*/ 21 w 53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73">
                  <a:moveTo>
                    <a:pt x="21" y="0"/>
                  </a:moveTo>
                  <a:lnTo>
                    <a:pt x="0" y="12"/>
                  </a:lnTo>
                  <a:lnTo>
                    <a:pt x="32" y="73"/>
                  </a:lnTo>
                  <a:lnTo>
                    <a:pt x="53" y="6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6F6CDC64-ECF9-A44A-A09A-BCA1AB26E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6" y="12183"/>
              <a:ext cx="47" cy="44"/>
            </a:xfrm>
            <a:custGeom>
              <a:avLst/>
              <a:gdLst>
                <a:gd name="T0" fmla="*/ 0 w 21"/>
                <a:gd name="T1" fmla="*/ 12 h 12"/>
                <a:gd name="T2" fmla="*/ 21 w 21"/>
                <a:gd name="T3" fmla="*/ 0 h 12"/>
                <a:gd name="T4" fmla="*/ 0 w 21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2">
                  <a:moveTo>
                    <a:pt x="0" y="12"/>
                  </a:moveTo>
                  <a:lnTo>
                    <a:pt x="21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68">
              <a:extLst>
                <a:ext uri="{FF2B5EF4-FFF2-40B4-BE49-F238E27FC236}">
                  <a16:creationId xmlns:a16="http://schemas.microsoft.com/office/drawing/2014/main" id="{9ED97982-A81A-1545-A098-04DB5F23A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4" y="12355"/>
              <a:ext cx="49" cy="11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225E792F-D153-664F-8A5B-219AA2EB3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4" y="12325"/>
              <a:ext cx="49" cy="44"/>
            </a:xfrm>
            <a:custGeom>
              <a:avLst/>
              <a:gdLst>
                <a:gd name="T0" fmla="*/ 21 w 24"/>
                <a:gd name="T1" fmla="*/ 0 h 11"/>
                <a:gd name="T2" fmla="*/ 24 w 24"/>
                <a:gd name="T3" fmla="*/ 5 h 11"/>
                <a:gd name="T4" fmla="*/ 0 w 24"/>
                <a:gd name="T5" fmla="*/ 5 h 11"/>
                <a:gd name="T6" fmla="*/ 0 w 24"/>
                <a:gd name="T7" fmla="*/ 11 h 11"/>
                <a:gd name="T8" fmla="*/ 21 w 2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21" y="0"/>
                  </a:moveTo>
                  <a:lnTo>
                    <a:pt x="24" y="5"/>
                  </a:lnTo>
                  <a:lnTo>
                    <a:pt x="0" y="5"/>
                  </a:lnTo>
                  <a:lnTo>
                    <a:pt x="0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Rectangle 70">
              <a:extLst>
                <a:ext uri="{FF2B5EF4-FFF2-40B4-BE49-F238E27FC236}">
                  <a16:creationId xmlns:a16="http://schemas.microsoft.com/office/drawing/2014/main" id="{CCFDFB84-F364-5548-B098-39FC72515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4" y="12471"/>
              <a:ext cx="49" cy="612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E974B9E2-99D1-964B-80C4-78DE94767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4" y="12431"/>
              <a:ext cx="49" cy="44"/>
            </a:xfrm>
            <a:custGeom>
              <a:avLst/>
              <a:gdLst>
                <a:gd name="T0" fmla="*/ 0 w 24"/>
                <a:gd name="T1" fmla="*/ 24 w 24"/>
                <a:gd name="T2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F957688C-714D-7E48-A9E7-1D65B507C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5" y="13083"/>
              <a:ext cx="58" cy="283"/>
            </a:xfrm>
            <a:custGeom>
              <a:avLst/>
              <a:gdLst>
                <a:gd name="T0" fmla="*/ 27 w 27"/>
                <a:gd name="T1" fmla="*/ 0 h 121"/>
                <a:gd name="T2" fmla="*/ 2 w 27"/>
                <a:gd name="T3" fmla="*/ 0 h 121"/>
                <a:gd name="T4" fmla="*/ 0 w 27"/>
                <a:gd name="T5" fmla="*/ 121 h 121"/>
                <a:gd name="T6" fmla="*/ 24 w 27"/>
                <a:gd name="T7" fmla="*/ 121 h 121"/>
                <a:gd name="T8" fmla="*/ 27 w 27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21">
                  <a:moveTo>
                    <a:pt x="27" y="0"/>
                  </a:moveTo>
                  <a:lnTo>
                    <a:pt x="2" y="0"/>
                  </a:lnTo>
                  <a:lnTo>
                    <a:pt x="0" y="121"/>
                  </a:lnTo>
                  <a:lnTo>
                    <a:pt x="24" y="121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B4A8DA69-BA6B-0B48-AFD4-7A569A14C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4" y="13042"/>
              <a:ext cx="49" cy="44"/>
            </a:xfrm>
            <a:custGeom>
              <a:avLst/>
              <a:gdLst>
                <a:gd name="T0" fmla="*/ 26 w 26"/>
                <a:gd name="T1" fmla="*/ 25 w 26"/>
                <a:gd name="T2" fmla="*/ 0 w 26"/>
                <a:gd name="T3" fmla="*/ 2 w 26"/>
                <a:gd name="T4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117257C4-FCD4-2844-A8D1-53D881504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5" y="13366"/>
              <a:ext cx="58" cy="169"/>
            </a:xfrm>
            <a:custGeom>
              <a:avLst/>
              <a:gdLst>
                <a:gd name="T0" fmla="*/ 24 w 27"/>
                <a:gd name="T1" fmla="*/ 0 h 72"/>
                <a:gd name="T2" fmla="*/ 0 w 27"/>
                <a:gd name="T3" fmla="*/ 2 h 72"/>
                <a:gd name="T4" fmla="*/ 2 w 27"/>
                <a:gd name="T5" fmla="*/ 72 h 72"/>
                <a:gd name="T6" fmla="*/ 27 w 27"/>
                <a:gd name="T7" fmla="*/ 70 h 72"/>
                <a:gd name="T8" fmla="*/ 24 w 27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72">
                  <a:moveTo>
                    <a:pt x="24" y="0"/>
                  </a:moveTo>
                  <a:lnTo>
                    <a:pt x="0" y="2"/>
                  </a:lnTo>
                  <a:lnTo>
                    <a:pt x="2" y="72"/>
                  </a:lnTo>
                  <a:lnTo>
                    <a:pt x="27" y="7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35E3BE99-BC0B-5D49-8E9F-E3BB39670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5" y="13327"/>
              <a:ext cx="54" cy="44"/>
            </a:xfrm>
            <a:custGeom>
              <a:avLst/>
              <a:gdLst>
                <a:gd name="T0" fmla="*/ 0 w 24"/>
                <a:gd name="T1" fmla="*/ 0 h 2"/>
                <a:gd name="T2" fmla="*/ 0 w 24"/>
                <a:gd name="T3" fmla="*/ 2 h 2"/>
                <a:gd name="T4" fmla="*/ 24 w 24"/>
                <a:gd name="T5" fmla="*/ 0 h 2"/>
                <a:gd name="T6" fmla="*/ 0 w 2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">
                  <a:moveTo>
                    <a:pt x="0" y="0"/>
                  </a:moveTo>
                  <a:lnTo>
                    <a:pt x="0" y="2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5E5BC449-EE7E-CA4A-8197-FBF5DB0C1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4" y="13527"/>
              <a:ext cx="203" cy="1089"/>
            </a:xfrm>
            <a:custGeom>
              <a:avLst/>
              <a:gdLst>
                <a:gd name="T0" fmla="*/ 25 w 99"/>
                <a:gd name="T1" fmla="*/ 0 h 465"/>
                <a:gd name="T2" fmla="*/ 0 w 99"/>
                <a:gd name="T3" fmla="*/ 4 h 465"/>
                <a:gd name="T4" fmla="*/ 74 w 99"/>
                <a:gd name="T5" fmla="*/ 465 h 465"/>
                <a:gd name="T6" fmla="*/ 99 w 99"/>
                <a:gd name="T7" fmla="*/ 461 h 465"/>
                <a:gd name="T8" fmla="*/ 25 w 99"/>
                <a:gd name="T9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465">
                  <a:moveTo>
                    <a:pt x="25" y="0"/>
                  </a:moveTo>
                  <a:lnTo>
                    <a:pt x="0" y="4"/>
                  </a:lnTo>
                  <a:lnTo>
                    <a:pt x="74" y="465"/>
                  </a:lnTo>
                  <a:lnTo>
                    <a:pt x="99" y="46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9189F896-E772-D341-B593-E7249EE37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4" y="13493"/>
              <a:ext cx="49" cy="44"/>
            </a:xfrm>
            <a:custGeom>
              <a:avLst/>
              <a:gdLst>
                <a:gd name="T0" fmla="*/ 0 w 25"/>
                <a:gd name="T1" fmla="*/ 3 h 4"/>
                <a:gd name="T2" fmla="*/ 0 w 25"/>
                <a:gd name="T3" fmla="*/ 4 h 4"/>
                <a:gd name="T4" fmla="*/ 25 w 25"/>
                <a:gd name="T5" fmla="*/ 0 h 4"/>
                <a:gd name="T6" fmla="*/ 25 w 25"/>
                <a:gd name="T7" fmla="*/ 1 h 4"/>
                <a:gd name="T8" fmla="*/ 0 w 2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">
                  <a:moveTo>
                    <a:pt x="0" y="3"/>
                  </a:moveTo>
                  <a:lnTo>
                    <a:pt x="0" y="4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9913631F-B87F-AB4B-8DDB-051FC44D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9" y="14598"/>
              <a:ext cx="49" cy="44"/>
            </a:xfrm>
            <a:custGeom>
              <a:avLst/>
              <a:gdLst>
                <a:gd name="T0" fmla="*/ 25 w 26"/>
                <a:gd name="T1" fmla="*/ 0 h 15"/>
                <a:gd name="T2" fmla="*/ 26 w 26"/>
                <a:gd name="T3" fmla="*/ 12 h 15"/>
                <a:gd name="T4" fmla="*/ 2 w 26"/>
                <a:gd name="T5" fmla="*/ 15 h 15"/>
                <a:gd name="T6" fmla="*/ 0 w 26"/>
                <a:gd name="T7" fmla="*/ 4 h 15"/>
                <a:gd name="T8" fmla="*/ 25 w 26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5" y="0"/>
                  </a:moveTo>
                  <a:lnTo>
                    <a:pt x="26" y="12"/>
                  </a:lnTo>
                  <a:lnTo>
                    <a:pt x="2" y="15"/>
                  </a:lnTo>
                  <a:lnTo>
                    <a:pt x="0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Rectangle 79">
              <a:extLst>
                <a:ext uri="{FF2B5EF4-FFF2-40B4-BE49-F238E27FC236}">
                  <a16:creationId xmlns:a16="http://schemas.microsoft.com/office/drawing/2014/main" id="{B511101D-E474-4F48-A386-571091F8C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9" y="11087"/>
              <a:ext cx="49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88773134-1F79-EB44-85F9-302729B89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68" y="8808"/>
              <a:ext cx="381" cy="933"/>
            </a:xfrm>
            <a:custGeom>
              <a:avLst/>
              <a:gdLst>
                <a:gd name="T0" fmla="*/ 23 w 182"/>
                <a:gd name="T1" fmla="*/ 0 h 398"/>
                <a:gd name="T2" fmla="*/ 89 w 182"/>
                <a:gd name="T3" fmla="*/ 164 h 398"/>
                <a:gd name="T4" fmla="*/ 182 w 182"/>
                <a:gd name="T5" fmla="*/ 390 h 398"/>
                <a:gd name="T6" fmla="*/ 159 w 182"/>
                <a:gd name="T7" fmla="*/ 398 h 398"/>
                <a:gd name="T8" fmla="*/ 66 w 182"/>
                <a:gd name="T9" fmla="*/ 172 h 398"/>
                <a:gd name="T10" fmla="*/ 0 w 182"/>
                <a:gd name="T11" fmla="*/ 8 h 398"/>
                <a:gd name="T12" fmla="*/ 23 w 182"/>
                <a:gd name="T13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398">
                  <a:moveTo>
                    <a:pt x="23" y="0"/>
                  </a:moveTo>
                  <a:lnTo>
                    <a:pt x="89" y="164"/>
                  </a:lnTo>
                  <a:lnTo>
                    <a:pt x="182" y="390"/>
                  </a:lnTo>
                  <a:lnTo>
                    <a:pt x="159" y="398"/>
                  </a:lnTo>
                  <a:lnTo>
                    <a:pt x="66" y="172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055E8535-2574-3547-982F-688019AE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3" y="9721"/>
              <a:ext cx="271" cy="642"/>
            </a:xfrm>
            <a:custGeom>
              <a:avLst/>
              <a:gdLst>
                <a:gd name="T0" fmla="*/ 23 w 131"/>
                <a:gd name="T1" fmla="*/ 0 h 274"/>
                <a:gd name="T2" fmla="*/ 131 w 131"/>
                <a:gd name="T3" fmla="*/ 267 h 274"/>
                <a:gd name="T4" fmla="*/ 108 w 131"/>
                <a:gd name="T5" fmla="*/ 274 h 274"/>
                <a:gd name="T6" fmla="*/ 0 w 131"/>
                <a:gd name="T7" fmla="*/ 8 h 274"/>
                <a:gd name="T8" fmla="*/ 23 w 131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274">
                  <a:moveTo>
                    <a:pt x="23" y="0"/>
                  </a:moveTo>
                  <a:lnTo>
                    <a:pt x="131" y="267"/>
                  </a:lnTo>
                  <a:lnTo>
                    <a:pt x="108" y="274"/>
                  </a:ln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3CBBE3C5-DF16-7240-8AD8-9B98B76DA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3" y="9697"/>
              <a:ext cx="47" cy="44"/>
            </a:xfrm>
            <a:custGeom>
              <a:avLst/>
              <a:gdLst>
                <a:gd name="T0" fmla="*/ 23 w 23"/>
                <a:gd name="T1" fmla="*/ 0 h 8"/>
                <a:gd name="T2" fmla="*/ 0 w 23"/>
                <a:gd name="T3" fmla="*/ 8 h 8"/>
                <a:gd name="T4" fmla="*/ 23 w 2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">
                  <a:moveTo>
                    <a:pt x="23" y="0"/>
                  </a:move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A6EE727B-A96A-FF42-BEC5-DC37344F2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5" y="10351"/>
              <a:ext cx="71" cy="450"/>
            </a:xfrm>
            <a:custGeom>
              <a:avLst/>
              <a:gdLst>
                <a:gd name="T0" fmla="*/ 24 w 34"/>
                <a:gd name="T1" fmla="*/ 0 h 192"/>
                <a:gd name="T2" fmla="*/ 29 w 34"/>
                <a:gd name="T3" fmla="*/ 23 h 192"/>
                <a:gd name="T4" fmla="*/ 31 w 34"/>
                <a:gd name="T5" fmla="*/ 64 h 192"/>
                <a:gd name="T6" fmla="*/ 34 w 34"/>
                <a:gd name="T7" fmla="*/ 192 h 192"/>
                <a:gd name="T8" fmla="*/ 10 w 34"/>
                <a:gd name="T9" fmla="*/ 192 h 192"/>
                <a:gd name="T10" fmla="*/ 7 w 34"/>
                <a:gd name="T11" fmla="*/ 65 h 192"/>
                <a:gd name="T12" fmla="*/ 5 w 34"/>
                <a:gd name="T13" fmla="*/ 25 h 192"/>
                <a:gd name="T14" fmla="*/ 0 w 34"/>
                <a:gd name="T15" fmla="*/ 4 h 192"/>
                <a:gd name="T16" fmla="*/ 24 w 34"/>
                <a:gd name="T1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92">
                  <a:moveTo>
                    <a:pt x="24" y="0"/>
                  </a:moveTo>
                  <a:lnTo>
                    <a:pt x="29" y="23"/>
                  </a:lnTo>
                  <a:lnTo>
                    <a:pt x="31" y="64"/>
                  </a:lnTo>
                  <a:lnTo>
                    <a:pt x="34" y="192"/>
                  </a:lnTo>
                  <a:lnTo>
                    <a:pt x="10" y="192"/>
                  </a:lnTo>
                  <a:lnTo>
                    <a:pt x="7" y="65"/>
                  </a:lnTo>
                  <a:lnTo>
                    <a:pt x="5" y="25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4EBC1F52-CE82-4742-8731-B7D55017E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5" y="10319"/>
              <a:ext cx="50" cy="44"/>
            </a:xfrm>
            <a:custGeom>
              <a:avLst/>
              <a:gdLst>
                <a:gd name="T0" fmla="*/ 24 w 24"/>
                <a:gd name="T1" fmla="*/ 3 h 10"/>
                <a:gd name="T2" fmla="*/ 23 w 24"/>
                <a:gd name="T3" fmla="*/ 0 h 10"/>
                <a:gd name="T4" fmla="*/ 24 w 24"/>
                <a:gd name="T5" fmla="*/ 5 h 10"/>
                <a:gd name="T6" fmla="*/ 0 w 24"/>
                <a:gd name="T7" fmla="*/ 9 h 10"/>
                <a:gd name="T8" fmla="*/ 1 w 24"/>
                <a:gd name="T9" fmla="*/ 10 h 10"/>
                <a:gd name="T10" fmla="*/ 24 w 24"/>
                <a:gd name="T1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0">
                  <a:moveTo>
                    <a:pt x="24" y="3"/>
                  </a:moveTo>
                  <a:lnTo>
                    <a:pt x="23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1" y="10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Rectangle 85">
              <a:extLst>
                <a:ext uri="{FF2B5EF4-FFF2-40B4-BE49-F238E27FC236}">
                  <a16:creationId xmlns:a16="http://schemas.microsoft.com/office/drawing/2014/main" id="{15B119D0-EF4C-BE40-925C-A447D31FF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4" y="10783"/>
              <a:ext cx="52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3E29F9B7-B94B-C543-97C5-189E403BD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7" y="8784"/>
              <a:ext cx="58" cy="44"/>
            </a:xfrm>
            <a:custGeom>
              <a:avLst/>
              <a:gdLst>
                <a:gd name="T0" fmla="*/ 28 w 28"/>
                <a:gd name="T1" fmla="*/ 11 h 19"/>
                <a:gd name="T2" fmla="*/ 23 w 28"/>
                <a:gd name="T3" fmla="*/ 0 h 19"/>
                <a:gd name="T4" fmla="*/ 0 w 28"/>
                <a:gd name="T5" fmla="*/ 8 h 19"/>
                <a:gd name="T6" fmla="*/ 5 w 28"/>
                <a:gd name="T7" fmla="*/ 19 h 19"/>
                <a:gd name="T8" fmla="*/ 28 w 28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9">
                  <a:moveTo>
                    <a:pt x="28" y="11"/>
                  </a:moveTo>
                  <a:lnTo>
                    <a:pt x="23" y="0"/>
                  </a:lnTo>
                  <a:lnTo>
                    <a:pt x="0" y="8"/>
                  </a:lnTo>
                  <a:lnTo>
                    <a:pt x="5" y="19"/>
                  </a:lnTo>
                  <a:lnTo>
                    <a:pt x="28" y="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F04C2B41-3BD0-4E4C-81ED-8AD0F3963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0" y="10513"/>
              <a:ext cx="161" cy="70"/>
            </a:xfrm>
            <a:custGeom>
              <a:avLst/>
              <a:gdLst>
                <a:gd name="T0" fmla="*/ 1 w 79"/>
                <a:gd name="T1" fmla="*/ 0 h 30"/>
                <a:gd name="T2" fmla="*/ 46 w 79"/>
                <a:gd name="T3" fmla="*/ 1 h 30"/>
                <a:gd name="T4" fmla="*/ 79 w 79"/>
                <a:gd name="T5" fmla="*/ 6 h 30"/>
                <a:gd name="T6" fmla="*/ 76 w 79"/>
                <a:gd name="T7" fmla="*/ 30 h 30"/>
                <a:gd name="T8" fmla="*/ 43 w 79"/>
                <a:gd name="T9" fmla="*/ 25 h 30"/>
                <a:gd name="T10" fmla="*/ 0 w 79"/>
                <a:gd name="T11" fmla="*/ 24 h 30"/>
                <a:gd name="T12" fmla="*/ 1 w 79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30">
                  <a:moveTo>
                    <a:pt x="1" y="0"/>
                  </a:moveTo>
                  <a:lnTo>
                    <a:pt x="46" y="1"/>
                  </a:lnTo>
                  <a:lnTo>
                    <a:pt x="79" y="6"/>
                  </a:lnTo>
                  <a:lnTo>
                    <a:pt x="76" y="30"/>
                  </a:lnTo>
                  <a:lnTo>
                    <a:pt x="43" y="25"/>
                  </a:lnTo>
                  <a:lnTo>
                    <a:pt x="0" y="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8C98E902-DA63-6044-A1EC-DA2FF07A8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5" y="10527"/>
              <a:ext cx="70" cy="78"/>
            </a:xfrm>
            <a:custGeom>
              <a:avLst/>
              <a:gdLst>
                <a:gd name="T0" fmla="*/ 7 w 34"/>
                <a:gd name="T1" fmla="*/ 0 h 33"/>
                <a:gd name="T2" fmla="*/ 25 w 34"/>
                <a:gd name="T3" fmla="*/ 5 h 33"/>
                <a:gd name="T4" fmla="*/ 34 w 34"/>
                <a:gd name="T5" fmla="*/ 10 h 33"/>
                <a:gd name="T6" fmla="*/ 27 w 34"/>
                <a:gd name="T7" fmla="*/ 33 h 33"/>
                <a:gd name="T8" fmla="*/ 18 w 34"/>
                <a:gd name="T9" fmla="*/ 28 h 33"/>
                <a:gd name="T10" fmla="*/ 0 w 34"/>
                <a:gd name="T11" fmla="*/ 23 h 33"/>
                <a:gd name="T12" fmla="*/ 7 w 34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3">
                  <a:moveTo>
                    <a:pt x="7" y="0"/>
                  </a:moveTo>
                  <a:lnTo>
                    <a:pt x="25" y="5"/>
                  </a:lnTo>
                  <a:lnTo>
                    <a:pt x="34" y="10"/>
                  </a:lnTo>
                  <a:lnTo>
                    <a:pt x="27" y="33"/>
                  </a:lnTo>
                  <a:lnTo>
                    <a:pt x="18" y="28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48BD47A5-53BE-A54A-B7CC-067C23F69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5" y="10527"/>
              <a:ext cx="44" cy="56"/>
            </a:xfrm>
            <a:custGeom>
              <a:avLst/>
              <a:gdLst>
                <a:gd name="T0" fmla="*/ 5 w 9"/>
                <a:gd name="T1" fmla="*/ 0 h 24"/>
                <a:gd name="T2" fmla="*/ 9 w 9"/>
                <a:gd name="T3" fmla="*/ 0 h 24"/>
                <a:gd name="T4" fmla="*/ 7 w 9"/>
                <a:gd name="T5" fmla="*/ 0 h 24"/>
                <a:gd name="T6" fmla="*/ 0 w 9"/>
                <a:gd name="T7" fmla="*/ 23 h 24"/>
                <a:gd name="T8" fmla="*/ 2 w 9"/>
                <a:gd name="T9" fmla="*/ 24 h 24"/>
                <a:gd name="T10" fmla="*/ 5 w 9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4">
                  <a:moveTo>
                    <a:pt x="5" y="0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0" y="23"/>
                  </a:lnTo>
                  <a:lnTo>
                    <a:pt x="2" y="2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9918E23C-FC11-824C-B6A2-338F305DB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2" y="10574"/>
              <a:ext cx="63" cy="159"/>
            </a:xfrm>
            <a:custGeom>
              <a:avLst/>
              <a:gdLst>
                <a:gd name="T0" fmla="*/ 24 w 30"/>
                <a:gd name="T1" fmla="*/ 0 h 68"/>
                <a:gd name="T2" fmla="*/ 29 w 30"/>
                <a:gd name="T3" fmla="*/ 19 h 68"/>
                <a:gd name="T4" fmla="*/ 30 w 30"/>
                <a:gd name="T5" fmla="*/ 65 h 68"/>
                <a:gd name="T6" fmla="*/ 6 w 30"/>
                <a:gd name="T7" fmla="*/ 68 h 68"/>
                <a:gd name="T8" fmla="*/ 5 w 30"/>
                <a:gd name="T9" fmla="*/ 22 h 68"/>
                <a:gd name="T10" fmla="*/ 0 w 30"/>
                <a:gd name="T11" fmla="*/ 4 h 68"/>
                <a:gd name="T12" fmla="*/ 24 w 30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68">
                  <a:moveTo>
                    <a:pt x="24" y="0"/>
                  </a:moveTo>
                  <a:lnTo>
                    <a:pt x="29" y="19"/>
                  </a:lnTo>
                  <a:lnTo>
                    <a:pt x="30" y="65"/>
                  </a:lnTo>
                  <a:lnTo>
                    <a:pt x="6" y="68"/>
                  </a:lnTo>
                  <a:lnTo>
                    <a:pt x="5" y="22"/>
                  </a:lnTo>
                  <a:lnTo>
                    <a:pt x="0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2B9CCEEF-21AB-2C4E-BB63-B974052C3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2" y="10551"/>
              <a:ext cx="49" cy="54"/>
            </a:xfrm>
            <a:custGeom>
              <a:avLst/>
              <a:gdLst>
                <a:gd name="T0" fmla="*/ 16 w 24"/>
                <a:gd name="T1" fmla="*/ 0 h 23"/>
                <a:gd name="T2" fmla="*/ 23 w 24"/>
                <a:gd name="T3" fmla="*/ 3 h 23"/>
                <a:gd name="T4" fmla="*/ 24 w 24"/>
                <a:gd name="T5" fmla="*/ 10 h 23"/>
                <a:gd name="T6" fmla="*/ 0 w 24"/>
                <a:gd name="T7" fmla="*/ 14 h 23"/>
                <a:gd name="T8" fmla="*/ 9 w 24"/>
                <a:gd name="T9" fmla="*/ 23 h 23"/>
                <a:gd name="T10" fmla="*/ 16 w 24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3">
                  <a:moveTo>
                    <a:pt x="16" y="0"/>
                  </a:moveTo>
                  <a:lnTo>
                    <a:pt x="23" y="3"/>
                  </a:lnTo>
                  <a:lnTo>
                    <a:pt x="24" y="10"/>
                  </a:lnTo>
                  <a:lnTo>
                    <a:pt x="0" y="14"/>
                  </a:lnTo>
                  <a:lnTo>
                    <a:pt x="9" y="2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A1EABEE3-1E54-134B-B704-3E72D14F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2" y="10731"/>
              <a:ext cx="63" cy="164"/>
            </a:xfrm>
            <a:custGeom>
              <a:avLst/>
              <a:gdLst>
                <a:gd name="T0" fmla="*/ 30 w 30"/>
                <a:gd name="T1" fmla="*/ 0 h 70"/>
                <a:gd name="T2" fmla="*/ 29 w 30"/>
                <a:gd name="T3" fmla="*/ 47 h 70"/>
                <a:gd name="T4" fmla="*/ 24 w 30"/>
                <a:gd name="T5" fmla="*/ 70 h 70"/>
                <a:gd name="T6" fmla="*/ 0 w 30"/>
                <a:gd name="T7" fmla="*/ 68 h 70"/>
                <a:gd name="T8" fmla="*/ 5 w 30"/>
                <a:gd name="T9" fmla="*/ 46 h 70"/>
                <a:gd name="T10" fmla="*/ 6 w 30"/>
                <a:gd name="T11" fmla="*/ 0 h 70"/>
                <a:gd name="T12" fmla="*/ 30 w 30"/>
                <a:gd name="T1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70">
                  <a:moveTo>
                    <a:pt x="30" y="0"/>
                  </a:moveTo>
                  <a:lnTo>
                    <a:pt x="29" y="47"/>
                  </a:lnTo>
                  <a:lnTo>
                    <a:pt x="24" y="70"/>
                  </a:lnTo>
                  <a:lnTo>
                    <a:pt x="0" y="68"/>
                  </a:lnTo>
                  <a:lnTo>
                    <a:pt x="5" y="46"/>
                  </a:lnTo>
                  <a:lnTo>
                    <a:pt x="6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593D8C10-FCDE-7C49-B579-BB55D5EDC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4" y="10689"/>
              <a:ext cx="51" cy="44"/>
            </a:xfrm>
            <a:custGeom>
              <a:avLst/>
              <a:gdLst>
                <a:gd name="T0" fmla="*/ 24 w 24"/>
                <a:gd name="T1" fmla="*/ 0 h 3"/>
                <a:gd name="T2" fmla="*/ 24 w 24"/>
                <a:gd name="T3" fmla="*/ 2 h 3"/>
                <a:gd name="T4" fmla="*/ 0 w 24"/>
                <a:gd name="T5" fmla="*/ 2 h 3"/>
                <a:gd name="T6" fmla="*/ 0 w 24"/>
                <a:gd name="T7" fmla="*/ 3 h 3"/>
                <a:gd name="T8" fmla="*/ 24 w 2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">
                  <a:moveTo>
                    <a:pt x="24" y="0"/>
                  </a:moveTo>
                  <a:lnTo>
                    <a:pt x="24" y="2"/>
                  </a:lnTo>
                  <a:lnTo>
                    <a:pt x="0" y="2"/>
                  </a:lnTo>
                  <a:lnTo>
                    <a:pt x="0" y="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894FFB8D-FAA2-6847-AA79-5457B5221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1" y="10876"/>
              <a:ext cx="96" cy="82"/>
            </a:xfrm>
            <a:custGeom>
              <a:avLst/>
              <a:gdLst>
                <a:gd name="T0" fmla="*/ 44 w 44"/>
                <a:gd name="T1" fmla="*/ 15 h 35"/>
                <a:gd name="T2" fmla="*/ 39 w 44"/>
                <a:gd name="T3" fmla="*/ 21 h 35"/>
                <a:gd name="T4" fmla="*/ 30 w 44"/>
                <a:gd name="T5" fmla="*/ 29 h 35"/>
                <a:gd name="T6" fmla="*/ 7 w 44"/>
                <a:gd name="T7" fmla="*/ 35 h 35"/>
                <a:gd name="T8" fmla="*/ 0 w 44"/>
                <a:gd name="T9" fmla="*/ 13 h 35"/>
                <a:gd name="T10" fmla="*/ 20 w 44"/>
                <a:gd name="T11" fmla="*/ 8 h 35"/>
                <a:gd name="T12" fmla="*/ 23 w 44"/>
                <a:gd name="T13" fmla="*/ 4 h 35"/>
                <a:gd name="T14" fmla="*/ 25 w 44"/>
                <a:gd name="T15" fmla="*/ 0 h 35"/>
                <a:gd name="T16" fmla="*/ 44 w 44"/>
                <a:gd name="T17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5">
                  <a:moveTo>
                    <a:pt x="44" y="15"/>
                  </a:moveTo>
                  <a:lnTo>
                    <a:pt x="39" y="21"/>
                  </a:lnTo>
                  <a:lnTo>
                    <a:pt x="30" y="29"/>
                  </a:lnTo>
                  <a:lnTo>
                    <a:pt x="7" y="35"/>
                  </a:lnTo>
                  <a:lnTo>
                    <a:pt x="0" y="13"/>
                  </a:lnTo>
                  <a:lnTo>
                    <a:pt x="20" y="8"/>
                  </a:lnTo>
                  <a:lnTo>
                    <a:pt x="23" y="4"/>
                  </a:lnTo>
                  <a:lnTo>
                    <a:pt x="25" y="0"/>
                  </a:lnTo>
                  <a:lnTo>
                    <a:pt x="44" y="1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61F072C0-45B7-0543-A7FF-4E4A6C134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2" y="10867"/>
              <a:ext cx="49" cy="44"/>
            </a:xfrm>
            <a:custGeom>
              <a:avLst/>
              <a:gdLst>
                <a:gd name="T0" fmla="*/ 24 w 24"/>
                <a:gd name="T1" fmla="*/ 8 h 15"/>
                <a:gd name="T2" fmla="*/ 24 w 24"/>
                <a:gd name="T3" fmla="*/ 13 h 15"/>
                <a:gd name="T4" fmla="*/ 21 w 24"/>
                <a:gd name="T5" fmla="*/ 15 h 15"/>
                <a:gd name="T6" fmla="*/ 2 w 24"/>
                <a:gd name="T7" fmla="*/ 0 h 15"/>
                <a:gd name="T8" fmla="*/ 0 w 24"/>
                <a:gd name="T9" fmla="*/ 6 h 15"/>
                <a:gd name="T10" fmla="*/ 24 w 24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5">
                  <a:moveTo>
                    <a:pt x="24" y="8"/>
                  </a:moveTo>
                  <a:lnTo>
                    <a:pt x="24" y="13"/>
                  </a:lnTo>
                  <a:lnTo>
                    <a:pt x="21" y="15"/>
                  </a:lnTo>
                  <a:lnTo>
                    <a:pt x="2" y="0"/>
                  </a:lnTo>
                  <a:lnTo>
                    <a:pt x="0" y="6"/>
                  </a:lnTo>
                  <a:lnTo>
                    <a:pt x="24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0AFC51DC-6B68-AB4E-8B39-602E129FC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5" y="10906"/>
              <a:ext cx="150" cy="66"/>
            </a:xfrm>
            <a:custGeom>
              <a:avLst/>
              <a:gdLst>
                <a:gd name="T0" fmla="*/ 73 w 73"/>
                <a:gd name="T1" fmla="*/ 22 h 28"/>
                <a:gd name="T2" fmla="*/ 46 w 73"/>
                <a:gd name="T3" fmla="*/ 25 h 28"/>
                <a:gd name="T4" fmla="*/ 4 w 73"/>
                <a:gd name="T5" fmla="*/ 28 h 28"/>
                <a:gd name="T6" fmla="*/ 0 w 73"/>
                <a:gd name="T7" fmla="*/ 6 h 28"/>
                <a:gd name="T8" fmla="*/ 42 w 73"/>
                <a:gd name="T9" fmla="*/ 2 h 28"/>
                <a:gd name="T10" fmla="*/ 69 w 73"/>
                <a:gd name="T11" fmla="*/ 0 h 28"/>
                <a:gd name="T12" fmla="*/ 73 w 73"/>
                <a:gd name="T13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28">
                  <a:moveTo>
                    <a:pt x="73" y="22"/>
                  </a:moveTo>
                  <a:lnTo>
                    <a:pt x="46" y="25"/>
                  </a:lnTo>
                  <a:lnTo>
                    <a:pt x="4" y="28"/>
                  </a:lnTo>
                  <a:lnTo>
                    <a:pt x="0" y="6"/>
                  </a:lnTo>
                  <a:lnTo>
                    <a:pt x="42" y="2"/>
                  </a:lnTo>
                  <a:lnTo>
                    <a:pt x="69" y="0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3D3DEE0E-34A5-DF4C-8772-BA3AEA5C6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1" y="10906"/>
              <a:ext cx="44" cy="52"/>
            </a:xfrm>
            <a:custGeom>
              <a:avLst/>
              <a:gdLst>
                <a:gd name="T0" fmla="*/ 7 w 10"/>
                <a:gd name="T1" fmla="*/ 22 h 22"/>
                <a:gd name="T2" fmla="*/ 10 w 10"/>
                <a:gd name="T3" fmla="*/ 22 h 22"/>
                <a:gd name="T4" fmla="*/ 5 w 10"/>
                <a:gd name="T5" fmla="*/ 22 h 22"/>
                <a:gd name="T6" fmla="*/ 1 w 10"/>
                <a:gd name="T7" fmla="*/ 0 h 22"/>
                <a:gd name="T8" fmla="*/ 0 w 10"/>
                <a:gd name="T9" fmla="*/ 0 h 22"/>
                <a:gd name="T10" fmla="*/ 7 w 10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2">
                  <a:moveTo>
                    <a:pt x="7" y="22"/>
                  </a:moveTo>
                  <a:lnTo>
                    <a:pt x="10" y="22"/>
                  </a:lnTo>
                  <a:lnTo>
                    <a:pt x="5" y="22"/>
                  </a:lnTo>
                  <a:lnTo>
                    <a:pt x="1" y="0"/>
                  </a:lnTo>
                  <a:lnTo>
                    <a:pt x="0" y="0"/>
                  </a:lnTo>
                  <a:lnTo>
                    <a:pt x="7" y="2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A03CD6D5-E5D3-E948-9AAA-5364389E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19" y="10921"/>
              <a:ext cx="44" cy="56"/>
            </a:xfrm>
            <a:custGeom>
              <a:avLst/>
              <a:gdLst>
                <a:gd name="T0" fmla="*/ 15 w 15"/>
                <a:gd name="T1" fmla="*/ 22 h 24"/>
                <a:gd name="T2" fmla="*/ 3 w 15"/>
                <a:gd name="T3" fmla="*/ 24 h 24"/>
                <a:gd name="T4" fmla="*/ 0 w 15"/>
                <a:gd name="T5" fmla="*/ 1 h 24"/>
                <a:gd name="T6" fmla="*/ 11 w 15"/>
                <a:gd name="T7" fmla="*/ 0 h 24"/>
                <a:gd name="T8" fmla="*/ 15 w 15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4">
                  <a:moveTo>
                    <a:pt x="15" y="22"/>
                  </a:moveTo>
                  <a:lnTo>
                    <a:pt x="3" y="24"/>
                  </a:lnTo>
                  <a:lnTo>
                    <a:pt x="0" y="1"/>
                  </a:lnTo>
                  <a:lnTo>
                    <a:pt x="11" y="0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300B3809-17D3-D54E-B4F9-27892880D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14" y="10513"/>
              <a:ext cx="44" cy="56"/>
            </a:xfrm>
            <a:custGeom>
              <a:avLst/>
              <a:gdLst>
                <a:gd name="T0" fmla="*/ 13 w 13"/>
                <a:gd name="T1" fmla="*/ 0 h 24"/>
                <a:gd name="T2" fmla="*/ 2 w 13"/>
                <a:gd name="T3" fmla="*/ 0 h 24"/>
                <a:gd name="T4" fmla="*/ 0 w 13"/>
                <a:gd name="T5" fmla="*/ 24 h 24"/>
                <a:gd name="T6" fmla="*/ 12 w 13"/>
                <a:gd name="T7" fmla="*/ 24 h 24"/>
                <a:gd name="T8" fmla="*/ 13 w 1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3" y="0"/>
                  </a:moveTo>
                  <a:lnTo>
                    <a:pt x="2" y="0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342B88FB-3540-0441-89B0-AC7864727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3" y="8942"/>
              <a:ext cx="150" cy="574"/>
            </a:xfrm>
            <a:custGeom>
              <a:avLst/>
              <a:gdLst>
                <a:gd name="T0" fmla="*/ 71 w 71"/>
                <a:gd name="T1" fmla="*/ 0 h 245"/>
                <a:gd name="T2" fmla="*/ 71 w 71"/>
                <a:gd name="T3" fmla="*/ 37 h 245"/>
                <a:gd name="T4" fmla="*/ 69 w 71"/>
                <a:gd name="T5" fmla="*/ 63 h 245"/>
                <a:gd name="T6" fmla="*/ 62 w 71"/>
                <a:gd name="T7" fmla="*/ 92 h 245"/>
                <a:gd name="T8" fmla="*/ 47 w 71"/>
                <a:gd name="T9" fmla="*/ 162 h 245"/>
                <a:gd name="T10" fmla="*/ 23 w 71"/>
                <a:gd name="T11" fmla="*/ 245 h 245"/>
                <a:gd name="T12" fmla="*/ 0 w 71"/>
                <a:gd name="T13" fmla="*/ 237 h 245"/>
                <a:gd name="T14" fmla="*/ 24 w 71"/>
                <a:gd name="T15" fmla="*/ 156 h 245"/>
                <a:gd name="T16" fmla="*/ 38 w 71"/>
                <a:gd name="T17" fmla="*/ 88 h 245"/>
                <a:gd name="T18" fmla="*/ 44 w 71"/>
                <a:gd name="T19" fmla="*/ 61 h 245"/>
                <a:gd name="T20" fmla="*/ 47 w 71"/>
                <a:gd name="T21" fmla="*/ 36 h 245"/>
                <a:gd name="T22" fmla="*/ 47 w 71"/>
                <a:gd name="T23" fmla="*/ 0 h 245"/>
                <a:gd name="T24" fmla="*/ 71 w 71"/>
                <a:gd name="T2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245">
                  <a:moveTo>
                    <a:pt x="71" y="0"/>
                  </a:moveTo>
                  <a:lnTo>
                    <a:pt x="71" y="37"/>
                  </a:lnTo>
                  <a:lnTo>
                    <a:pt x="69" y="63"/>
                  </a:lnTo>
                  <a:lnTo>
                    <a:pt x="62" y="92"/>
                  </a:lnTo>
                  <a:lnTo>
                    <a:pt x="47" y="162"/>
                  </a:lnTo>
                  <a:lnTo>
                    <a:pt x="23" y="245"/>
                  </a:lnTo>
                  <a:lnTo>
                    <a:pt x="0" y="237"/>
                  </a:lnTo>
                  <a:lnTo>
                    <a:pt x="24" y="156"/>
                  </a:lnTo>
                  <a:lnTo>
                    <a:pt x="38" y="88"/>
                  </a:lnTo>
                  <a:lnTo>
                    <a:pt x="44" y="61"/>
                  </a:lnTo>
                  <a:lnTo>
                    <a:pt x="47" y="36"/>
                  </a:lnTo>
                  <a:lnTo>
                    <a:pt x="47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DEC90738-0B3B-9949-B6E5-4359D3875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5" y="9497"/>
              <a:ext cx="58" cy="45"/>
            </a:xfrm>
            <a:custGeom>
              <a:avLst/>
              <a:gdLst>
                <a:gd name="T0" fmla="*/ 27 w 27"/>
                <a:gd name="T1" fmla="*/ 8 h 19"/>
                <a:gd name="T2" fmla="*/ 23 w 27"/>
                <a:gd name="T3" fmla="*/ 19 h 19"/>
                <a:gd name="T4" fmla="*/ 0 w 27"/>
                <a:gd name="T5" fmla="*/ 11 h 19"/>
                <a:gd name="T6" fmla="*/ 4 w 27"/>
                <a:gd name="T7" fmla="*/ 0 h 19"/>
                <a:gd name="T8" fmla="*/ 27 w 27"/>
                <a:gd name="T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27" y="8"/>
                  </a:moveTo>
                  <a:lnTo>
                    <a:pt x="23" y="19"/>
                  </a:lnTo>
                  <a:lnTo>
                    <a:pt x="0" y="11"/>
                  </a:lnTo>
                  <a:lnTo>
                    <a:pt x="4" y="0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Rectangle 102">
              <a:extLst>
                <a:ext uri="{FF2B5EF4-FFF2-40B4-BE49-F238E27FC236}">
                  <a16:creationId xmlns:a16="http://schemas.microsoft.com/office/drawing/2014/main" id="{8852B2E9-AB25-804E-8A79-1A17CF187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3" y="8899"/>
              <a:ext cx="50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F1117941-C267-234B-9E9C-64ED6D5DE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3" y="6873"/>
              <a:ext cx="441" cy="515"/>
            </a:xfrm>
            <a:custGeom>
              <a:avLst/>
              <a:gdLst>
                <a:gd name="T0" fmla="*/ 211 w 211"/>
                <a:gd name="T1" fmla="*/ 16 h 220"/>
                <a:gd name="T2" fmla="*/ 86 w 211"/>
                <a:gd name="T3" fmla="*/ 146 h 220"/>
                <a:gd name="T4" fmla="*/ 18 w 211"/>
                <a:gd name="T5" fmla="*/ 220 h 220"/>
                <a:gd name="T6" fmla="*/ 0 w 211"/>
                <a:gd name="T7" fmla="*/ 203 h 220"/>
                <a:gd name="T8" fmla="*/ 68 w 211"/>
                <a:gd name="T9" fmla="*/ 130 h 220"/>
                <a:gd name="T10" fmla="*/ 193 w 211"/>
                <a:gd name="T11" fmla="*/ 0 h 220"/>
                <a:gd name="T12" fmla="*/ 211 w 211"/>
                <a:gd name="T13" fmla="*/ 1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20">
                  <a:moveTo>
                    <a:pt x="211" y="16"/>
                  </a:moveTo>
                  <a:lnTo>
                    <a:pt x="86" y="146"/>
                  </a:lnTo>
                  <a:lnTo>
                    <a:pt x="18" y="220"/>
                  </a:lnTo>
                  <a:lnTo>
                    <a:pt x="0" y="203"/>
                  </a:lnTo>
                  <a:lnTo>
                    <a:pt x="68" y="130"/>
                  </a:lnTo>
                  <a:lnTo>
                    <a:pt x="193" y="0"/>
                  </a:lnTo>
                  <a:lnTo>
                    <a:pt x="211" y="1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FEB4F621-111B-7942-9095-151CAC0EB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" y="7352"/>
              <a:ext cx="204" cy="448"/>
            </a:xfrm>
            <a:custGeom>
              <a:avLst/>
              <a:gdLst>
                <a:gd name="T0" fmla="*/ 97 w 97"/>
                <a:gd name="T1" fmla="*/ 12 h 191"/>
                <a:gd name="T2" fmla="*/ 89 w 97"/>
                <a:gd name="T3" fmla="*/ 25 h 191"/>
                <a:gd name="T4" fmla="*/ 80 w 97"/>
                <a:gd name="T5" fmla="*/ 38 h 191"/>
                <a:gd name="T6" fmla="*/ 63 w 97"/>
                <a:gd name="T7" fmla="*/ 76 h 191"/>
                <a:gd name="T8" fmla="*/ 44 w 97"/>
                <a:gd name="T9" fmla="*/ 127 h 191"/>
                <a:gd name="T10" fmla="*/ 23 w 97"/>
                <a:gd name="T11" fmla="*/ 191 h 191"/>
                <a:gd name="T12" fmla="*/ 0 w 97"/>
                <a:gd name="T13" fmla="*/ 183 h 191"/>
                <a:gd name="T14" fmla="*/ 21 w 97"/>
                <a:gd name="T15" fmla="*/ 120 h 191"/>
                <a:gd name="T16" fmla="*/ 40 w 97"/>
                <a:gd name="T17" fmla="*/ 68 h 191"/>
                <a:gd name="T18" fmla="*/ 58 w 97"/>
                <a:gd name="T19" fmla="*/ 28 h 191"/>
                <a:gd name="T20" fmla="*/ 68 w 97"/>
                <a:gd name="T21" fmla="*/ 12 h 191"/>
                <a:gd name="T22" fmla="*/ 76 w 97"/>
                <a:gd name="T23" fmla="*/ 0 h 191"/>
                <a:gd name="T24" fmla="*/ 97 w 97"/>
                <a:gd name="T25" fmla="*/ 1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91">
                  <a:moveTo>
                    <a:pt x="97" y="12"/>
                  </a:moveTo>
                  <a:lnTo>
                    <a:pt x="89" y="25"/>
                  </a:lnTo>
                  <a:lnTo>
                    <a:pt x="80" y="38"/>
                  </a:lnTo>
                  <a:lnTo>
                    <a:pt x="63" y="76"/>
                  </a:lnTo>
                  <a:lnTo>
                    <a:pt x="44" y="127"/>
                  </a:lnTo>
                  <a:lnTo>
                    <a:pt x="23" y="191"/>
                  </a:lnTo>
                  <a:lnTo>
                    <a:pt x="0" y="183"/>
                  </a:lnTo>
                  <a:lnTo>
                    <a:pt x="21" y="120"/>
                  </a:lnTo>
                  <a:lnTo>
                    <a:pt x="40" y="68"/>
                  </a:lnTo>
                  <a:lnTo>
                    <a:pt x="58" y="28"/>
                  </a:lnTo>
                  <a:lnTo>
                    <a:pt x="68" y="12"/>
                  </a:lnTo>
                  <a:lnTo>
                    <a:pt x="76" y="0"/>
                  </a:lnTo>
                  <a:lnTo>
                    <a:pt x="97" y="1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CD8C8E89-D0EF-E840-B55F-56353FC6B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3" y="7344"/>
              <a:ext cx="44" cy="44"/>
            </a:xfrm>
            <a:custGeom>
              <a:avLst/>
              <a:gdLst>
                <a:gd name="T0" fmla="*/ 1 w 21"/>
                <a:gd name="T1" fmla="*/ 0 h 17"/>
                <a:gd name="T2" fmla="*/ 0 w 21"/>
                <a:gd name="T3" fmla="*/ 2 h 17"/>
                <a:gd name="T4" fmla="*/ 21 w 21"/>
                <a:gd name="T5" fmla="*/ 14 h 17"/>
                <a:gd name="T6" fmla="*/ 19 w 21"/>
                <a:gd name="T7" fmla="*/ 17 h 17"/>
                <a:gd name="T8" fmla="*/ 1 w 2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7">
                  <a:moveTo>
                    <a:pt x="1" y="0"/>
                  </a:moveTo>
                  <a:lnTo>
                    <a:pt x="0" y="2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25DA8704-B1F6-7F4B-BE4B-B79AC1633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61" y="7781"/>
              <a:ext cx="158" cy="466"/>
            </a:xfrm>
            <a:custGeom>
              <a:avLst/>
              <a:gdLst>
                <a:gd name="T0" fmla="*/ 76 w 76"/>
                <a:gd name="T1" fmla="*/ 8 h 199"/>
                <a:gd name="T2" fmla="*/ 41 w 76"/>
                <a:gd name="T3" fmla="*/ 125 h 199"/>
                <a:gd name="T4" fmla="*/ 23 w 76"/>
                <a:gd name="T5" fmla="*/ 199 h 199"/>
                <a:gd name="T6" fmla="*/ 0 w 76"/>
                <a:gd name="T7" fmla="*/ 192 h 199"/>
                <a:gd name="T8" fmla="*/ 18 w 76"/>
                <a:gd name="T9" fmla="*/ 118 h 199"/>
                <a:gd name="T10" fmla="*/ 53 w 76"/>
                <a:gd name="T11" fmla="*/ 0 h 199"/>
                <a:gd name="T12" fmla="*/ 76 w 76"/>
                <a:gd name="T13" fmla="*/ 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9">
                  <a:moveTo>
                    <a:pt x="76" y="8"/>
                  </a:moveTo>
                  <a:lnTo>
                    <a:pt x="41" y="125"/>
                  </a:lnTo>
                  <a:lnTo>
                    <a:pt x="23" y="199"/>
                  </a:lnTo>
                  <a:lnTo>
                    <a:pt x="0" y="192"/>
                  </a:lnTo>
                  <a:lnTo>
                    <a:pt x="18" y="118"/>
                  </a:lnTo>
                  <a:lnTo>
                    <a:pt x="53" y="0"/>
                  </a:lnTo>
                  <a:lnTo>
                    <a:pt x="76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FF0A5D2A-3908-9744-AFD8-DD00D62B1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" y="7756"/>
              <a:ext cx="50" cy="44"/>
            </a:xfrm>
            <a:custGeom>
              <a:avLst/>
              <a:gdLst>
                <a:gd name="T0" fmla="*/ 0 w 23"/>
                <a:gd name="T1" fmla="*/ 0 h 8"/>
                <a:gd name="T2" fmla="*/ 23 w 23"/>
                <a:gd name="T3" fmla="*/ 8 h 8"/>
                <a:gd name="T4" fmla="*/ 0 w 2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">
                  <a:moveTo>
                    <a:pt x="0" y="0"/>
                  </a:move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D577F36B-6F32-1340-913F-9BC37A433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3" y="8236"/>
              <a:ext cx="88" cy="316"/>
            </a:xfrm>
            <a:custGeom>
              <a:avLst/>
              <a:gdLst>
                <a:gd name="T0" fmla="*/ 28 w 43"/>
                <a:gd name="T1" fmla="*/ 3 h 135"/>
                <a:gd name="T2" fmla="*/ 24 w 43"/>
                <a:gd name="T3" fmla="*/ 28 h 135"/>
                <a:gd name="T4" fmla="*/ 27 w 43"/>
                <a:gd name="T5" fmla="*/ 58 h 135"/>
                <a:gd name="T6" fmla="*/ 32 w 43"/>
                <a:gd name="T7" fmla="*/ 92 h 135"/>
                <a:gd name="T8" fmla="*/ 43 w 43"/>
                <a:gd name="T9" fmla="*/ 128 h 135"/>
                <a:gd name="T10" fmla="*/ 20 w 43"/>
                <a:gd name="T11" fmla="*/ 135 h 135"/>
                <a:gd name="T12" fmla="*/ 8 w 43"/>
                <a:gd name="T13" fmla="*/ 95 h 135"/>
                <a:gd name="T14" fmla="*/ 3 w 43"/>
                <a:gd name="T15" fmla="*/ 60 h 135"/>
                <a:gd name="T16" fmla="*/ 0 w 43"/>
                <a:gd name="T17" fmla="*/ 28 h 135"/>
                <a:gd name="T18" fmla="*/ 4 w 43"/>
                <a:gd name="T19" fmla="*/ 0 h 135"/>
                <a:gd name="T20" fmla="*/ 28 w 43"/>
                <a:gd name="T2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35">
                  <a:moveTo>
                    <a:pt x="28" y="3"/>
                  </a:moveTo>
                  <a:lnTo>
                    <a:pt x="24" y="28"/>
                  </a:lnTo>
                  <a:lnTo>
                    <a:pt x="27" y="58"/>
                  </a:lnTo>
                  <a:lnTo>
                    <a:pt x="32" y="92"/>
                  </a:lnTo>
                  <a:lnTo>
                    <a:pt x="43" y="128"/>
                  </a:lnTo>
                  <a:lnTo>
                    <a:pt x="20" y="135"/>
                  </a:lnTo>
                  <a:lnTo>
                    <a:pt x="8" y="95"/>
                  </a:lnTo>
                  <a:lnTo>
                    <a:pt x="3" y="60"/>
                  </a:lnTo>
                  <a:lnTo>
                    <a:pt x="0" y="28"/>
                  </a:lnTo>
                  <a:lnTo>
                    <a:pt x="4" y="0"/>
                  </a:lnTo>
                  <a:lnTo>
                    <a:pt x="28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1BEC7784-F0BA-404A-AFFD-DB43FEA2D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7" y="8203"/>
              <a:ext cx="54" cy="44"/>
            </a:xfrm>
            <a:custGeom>
              <a:avLst/>
              <a:gdLst>
                <a:gd name="T0" fmla="*/ 1 w 24"/>
                <a:gd name="T1" fmla="*/ 0 h 7"/>
                <a:gd name="T2" fmla="*/ 0 w 24"/>
                <a:gd name="T3" fmla="*/ 6 h 7"/>
                <a:gd name="T4" fmla="*/ 0 w 24"/>
                <a:gd name="T5" fmla="*/ 2 h 7"/>
                <a:gd name="T6" fmla="*/ 24 w 24"/>
                <a:gd name="T7" fmla="*/ 5 h 7"/>
                <a:gd name="T8" fmla="*/ 24 w 24"/>
                <a:gd name="T9" fmla="*/ 7 h 7"/>
                <a:gd name="T10" fmla="*/ 1 w 2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7">
                  <a:moveTo>
                    <a:pt x="1" y="0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24" y="5"/>
                  </a:lnTo>
                  <a:lnTo>
                    <a:pt x="24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4947D4E6-205F-7541-8FDE-0024463EF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5" y="8535"/>
              <a:ext cx="113" cy="251"/>
            </a:xfrm>
            <a:custGeom>
              <a:avLst/>
              <a:gdLst>
                <a:gd name="T0" fmla="*/ 23 w 55"/>
                <a:gd name="T1" fmla="*/ 0 h 107"/>
                <a:gd name="T2" fmla="*/ 55 w 55"/>
                <a:gd name="T3" fmla="*/ 100 h 107"/>
                <a:gd name="T4" fmla="*/ 32 w 55"/>
                <a:gd name="T5" fmla="*/ 107 h 107"/>
                <a:gd name="T6" fmla="*/ 0 w 55"/>
                <a:gd name="T7" fmla="*/ 7 h 107"/>
                <a:gd name="T8" fmla="*/ 23 w 55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07">
                  <a:moveTo>
                    <a:pt x="23" y="0"/>
                  </a:moveTo>
                  <a:lnTo>
                    <a:pt x="55" y="100"/>
                  </a:lnTo>
                  <a:lnTo>
                    <a:pt x="32" y="107"/>
                  </a:ln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119598BE-51DF-214C-AE5E-B4736649B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5" y="8508"/>
              <a:ext cx="46" cy="44"/>
            </a:xfrm>
            <a:custGeom>
              <a:avLst/>
              <a:gdLst>
                <a:gd name="T0" fmla="*/ 0 w 23"/>
                <a:gd name="T1" fmla="*/ 7 h 7"/>
                <a:gd name="T2" fmla="*/ 23 w 23"/>
                <a:gd name="T3" fmla="*/ 0 h 7"/>
                <a:gd name="T4" fmla="*/ 0 w 23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7">
                  <a:moveTo>
                    <a:pt x="0" y="7"/>
                  </a:moveTo>
                  <a:lnTo>
                    <a:pt x="2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4DEC434E-6B11-BF48-A2F6-066DC7B33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62" y="8769"/>
              <a:ext cx="54" cy="45"/>
            </a:xfrm>
            <a:custGeom>
              <a:avLst/>
              <a:gdLst>
                <a:gd name="T0" fmla="*/ 23 w 27"/>
                <a:gd name="T1" fmla="*/ 0 h 19"/>
                <a:gd name="T2" fmla="*/ 27 w 27"/>
                <a:gd name="T3" fmla="*/ 11 h 19"/>
                <a:gd name="T4" fmla="*/ 4 w 27"/>
                <a:gd name="T5" fmla="*/ 19 h 19"/>
                <a:gd name="T6" fmla="*/ 0 w 27"/>
                <a:gd name="T7" fmla="*/ 7 h 19"/>
                <a:gd name="T8" fmla="*/ 23 w 27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23" y="0"/>
                  </a:moveTo>
                  <a:lnTo>
                    <a:pt x="27" y="11"/>
                  </a:lnTo>
                  <a:lnTo>
                    <a:pt x="4" y="19"/>
                  </a:ln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1511B2D3-3F85-004C-88C2-448693FED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38" y="6853"/>
              <a:ext cx="50" cy="58"/>
            </a:xfrm>
            <a:custGeom>
              <a:avLst/>
              <a:gdLst>
                <a:gd name="T0" fmla="*/ 18 w 26"/>
                <a:gd name="T1" fmla="*/ 25 h 25"/>
                <a:gd name="T2" fmla="*/ 26 w 26"/>
                <a:gd name="T3" fmla="*/ 16 h 25"/>
                <a:gd name="T4" fmla="*/ 8 w 26"/>
                <a:gd name="T5" fmla="*/ 0 h 25"/>
                <a:gd name="T6" fmla="*/ 0 w 26"/>
                <a:gd name="T7" fmla="*/ 9 h 25"/>
                <a:gd name="T8" fmla="*/ 18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18" y="25"/>
                  </a:moveTo>
                  <a:lnTo>
                    <a:pt x="26" y="16"/>
                  </a:lnTo>
                  <a:lnTo>
                    <a:pt x="8" y="0"/>
                  </a:lnTo>
                  <a:lnTo>
                    <a:pt x="0" y="9"/>
                  </a:lnTo>
                  <a:lnTo>
                    <a:pt x="18" y="2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133FFD25-3B62-EE43-8D5C-AFB8BC05E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3" y="7409"/>
              <a:ext cx="50" cy="2568"/>
            </a:xfrm>
            <a:custGeom>
              <a:avLst/>
              <a:gdLst>
                <a:gd name="T0" fmla="*/ 26 w 26"/>
                <a:gd name="T1" fmla="*/ 0 h 1096"/>
                <a:gd name="T2" fmla="*/ 2 w 26"/>
                <a:gd name="T3" fmla="*/ 0 h 1096"/>
                <a:gd name="T4" fmla="*/ 0 w 26"/>
                <a:gd name="T5" fmla="*/ 547 h 1096"/>
                <a:gd name="T6" fmla="*/ 0 w 26"/>
                <a:gd name="T7" fmla="*/ 1096 h 1096"/>
                <a:gd name="T8" fmla="*/ 25 w 26"/>
                <a:gd name="T9" fmla="*/ 1096 h 1096"/>
                <a:gd name="T10" fmla="*/ 25 w 26"/>
                <a:gd name="T11" fmla="*/ 547 h 1096"/>
                <a:gd name="T12" fmla="*/ 26 w 26"/>
                <a:gd name="T13" fmla="*/ 0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096">
                  <a:moveTo>
                    <a:pt x="26" y="0"/>
                  </a:moveTo>
                  <a:lnTo>
                    <a:pt x="2" y="0"/>
                  </a:lnTo>
                  <a:lnTo>
                    <a:pt x="0" y="547"/>
                  </a:lnTo>
                  <a:lnTo>
                    <a:pt x="0" y="1096"/>
                  </a:lnTo>
                  <a:lnTo>
                    <a:pt x="25" y="1096"/>
                  </a:lnTo>
                  <a:lnTo>
                    <a:pt x="25" y="54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3B17D5D8-C250-DB4A-B35E-34E209A7D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7" y="9974"/>
              <a:ext cx="96" cy="593"/>
            </a:xfrm>
            <a:custGeom>
              <a:avLst/>
              <a:gdLst>
                <a:gd name="T0" fmla="*/ 45 w 45"/>
                <a:gd name="T1" fmla="*/ 1 h 253"/>
                <a:gd name="T2" fmla="*/ 20 w 45"/>
                <a:gd name="T3" fmla="*/ 0 h 253"/>
                <a:gd name="T4" fmla="*/ 0 w 45"/>
                <a:gd name="T5" fmla="*/ 251 h 253"/>
                <a:gd name="T6" fmla="*/ 24 w 45"/>
                <a:gd name="T7" fmla="*/ 253 h 253"/>
                <a:gd name="T8" fmla="*/ 45 w 45"/>
                <a:gd name="T9" fmla="*/ 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53">
                  <a:moveTo>
                    <a:pt x="45" y="1"/>
                  </a:moveTo>
                  <a:lnTo>
                    <a:pt x="20" y="0"/>
                  </a:lnTo>
                  <a:lnTo>
                    <a:pt x="0" y="251"/>
                  </a:lnTo>
                  <a:lnTo>
                    <a:pt x="24" y="253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E0F80D81-44A3-3247-8A96-3244E5B1F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3" y="9933"/>
              <a:ext cx="50" cy="44"/>
            </a:xfrm>
            <a:custGeom>
              <a:avLst/>
              <a:gdLst>
                <a:gd name="T0" fmla="*/ 25 w 25"/>
                <a:gd name="T1" fmla="*/ 1 h 1"/>
                <a:gd name="T2" fmla="*/ 0 w 25"/>
                <a:gd name="T3" fmla="*/ 0 h 1"/>
                <a:gd name="T4" fmla="*/ 0 w 25"/>
                <a:gd name="T5" fmla="*/ 1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9BCAB512-7203-9549-B546-252B8EAFD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5" y="10560"/>
              <a:ext cx="117" cy="295"/>
            </a:xfrm>
            <a:custGeom>
              <a:avLst/>
              <a:gdLst>
                <a:gd name="T0" fmla="*/ 56 w 56"/>
                <a:gd name="T1" fmla="*/ 6 h 126"/>
                <a:gd name="T2" fmla="*/ 33 w 56"/>
                <a:gd name="T3" fmla="*/ 0 h 126"/>
                <a:gd name="T4" fmla="*/ 0 w 56"/>
                <a:gd name="T5" fmla="*/ 120 h 126"/>
                <a:gd name="T6" fmla="*/ 23 w 56"/>
                <a:gd name="T7" fmla="*/ 126 h 126"/>
                <a:gd name="T8" fmla="*/ 56 w 56"/>
                <a:gd name="T9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26">
                  <a:moveTo>
                    <a:pt x="56" y="6"/>
                  </a:moveTo>
                  <a:lnTo>
                    <a:pt x="33" y="0"/>
                  </a:lnTo>
                  <a:lnTo>
                    <a:pt x="0" y="120"/>
                  </a:lnTo>
                  <a:lnTo>
                    <a:pt x="23" y="126"/>
                  </a:lnTo>
                  <a:lnTo>
                    <a:pt x="56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56766191-CAB7-3F44-9C23-93F9FB5B8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7" y="10535"/>
              <a:ext cx="55" cy="44"/>
            </a:xfrm>
            <a:custGeom>
              <a:avLst/>
              <a:gdLst>
                <a:gd name="T0" fmla="*/ 24 w 24"/>
                <a:gd name="T1" fmla="*/ 3 h 8"/>
                <a:gd name="T2" fmla="*/ 24 w 24"/>
                <a:gd name="T3" fmla="*/ 8 h 8"/>
                <a:gd name="T4" fmla="*/ 24 w 24"/>
                <a:gd name="T5" fmla="*/ 6 h 8"/>
                <a:gd name="T6" fmla="*/ 1 w 24"/>
                <a:gd name="T7" fmla="*/ 0 h 8"/>
                <a:gd name="T8" fmla="*/ 0 w 24"/>
                <a:gd name="T9" fmla="*/ 1 h 8"/>
                <a:gd name="T10" fmla="*/ 24 w 24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8">
                  <a:moveTo>
                    <a:pt x="24" y="3"/>
                  </a:moveTo>
                  <a:lnTo>
                    <a:pt x="24" y="8"/>
                  </a:lnTo>
                  <a:lnTo>
                    <a:pt x="24" y="6"/>
                  </a:lnTo>
                  <a:lnTo>
                    <a:pt x="1" y="0"/>
                  </a:lnTo>
                  <a:lnTo>
                    <a:pt x="0" y="1"/>
                  </a:lnTo>
                  <a:lnTo>
                    <a:pt x="24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A9927C9F-6738-8F4F-A054-91999B78F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9" y="10842"/>
              <a:ext cx="92" cy="687"/>
            </a:xfrm>
            <a:custGeom>
              <a:avLst/>
              <a:gdLst>
                <a:gd name="T0" fmla="*/ 45 w 45"/>
                <a:gd name="T1" fmla="*/ 2 h 293"/>
                <a:gd name="T2" fmla="*/ 21 w 45"/>
                <a:gd name="T3" fmla="*/ 0 h 293"/>
                <a:gd name="T4" fmla="*/ 0 w 45"/>
                <a:gd name="T5" fmla="*/ 292 h 293"/>
                <a:gd name="T6" fmla="*/ 25 w 45"/>
                <a:gd name="T7" fmla="*/ 293 h 293"/>
                <a:gd name="T8" fmla="*/ 45 w 45"/>
                <a:gd name="T9" fmla="*/ 2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93">
                  <a:moveTo>
                    <a:pt x="45" y="2"/>
                  </a:moveTo>
                  <a:lnTo>
                    <a:pt x="21" y="0"/>
                  </a:lnTo>
                  <a:lnTo>
                    <a:pt x="0" y="292"/>
                  </a:lnTo>
                  <a:lnTo>
                    <a:pt x="25" y="293"/>
                  </a:lnTo>
                  <a:lnTo>
                    <a:pt x="45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E7391C81-E2FD-4949-BABC-696478614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0" y="10811"/>
              <a:ext cx="51" cy="44"/>
            </a:xfrm>
            <a:custGeom>
              <a:avLst/>
              <a:gdLst>
                <a:gd name="T0" fmla="*/ 1 w 24"/>
                <a:gd name="T1" fmla="*/ 0 h 6"/>
                <a:gd name="T2" fmla="*/ 0 w 24"/>
                <a:gd name="T3" fmla="*/ 1 h 6"/>
                <a:gd name="T4" fmla="*/ 24 w 24"/>
                <a:gd name="T5" fmla="*/ 3 h 6"/>
                <a:gd name="T6" fmla="*/ 24 w 24"/>
                <a:gd name="T7" fmla="*/ 6 h 6"/>
                <a:gd name="T8" fmla="*/ 1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" y="0"/>
                  </a:moveTo>
                  <a:lnTo>
                    <a:pt x="0" y="1"/>
                  </a:lnTo>
                  <a:lnTo>
                    <a:pt x="24" y="3"/>
                  </a:lnTo>
                  <a:lnTo>
                    <a:pt x="24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Rectangle 121">
              <a:extLst>
                <a:ext uri="{FF2B5EF4-FFF2-40B4-BE49-F238E27FC236}">
                  <a16:creationId xmlns:a16="http://schemas.microsoft.com/office/drawing/2014/main" id="{328D45E0-2454-1742-802E-ED6632AA2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9" y="11529"/>
              <a:ext cx="50" cy="353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8F4075B4-C85E-C243-A3B6-3E51E3770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9" y="11485"/>
              <a:ext cx="50" cy="44"/>
            </a:xfrm>
            <a:custGeom>
              <a:avLst/>
              <a:gdLst>
                <a:gd name="T0" fmla="*/ 0 w 26"/>
                <a:gd name="T1" fmla="*/ 0 h 1"/>
                <a:gd name="T2" fmla="*/ 2 w 26"/>
                <a:gd name="T3" fmla="*/ 1 h 1"/>
                <a:gd name="T4" fmla="*/ 26 w 26"/>
                <a:gd name="T5" fmla="*/ 1 h 1"/>
                <a:gd name="T6" fmla="*/ 25 w 26"/>
                <a:gd name="T7" fmla="*/ 1 h 1"/>
                <a:gd name="T8" fmla="*/ 0 w 2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">
                  <a:moveTo>
                    <a:pt x="0" y="0"/>
                  </a:moveTo>
                  <a:lnTo>
                    <a:pt x="2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Rectangle 123">
              <a:extLst>
                <a:ext uri="{FF2B5EF4-FFF2-40B4-BE49-F238E27FC236}">
                  <a16:creationId xmlns:a16="http://schemas.microsoft.com/office/drawing/2014/main" id="{FF5BCCC5-43E6-6444-BF53-3B9D2DEAA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9" y="11882"/>
              <a:ext cx="50" cy="16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2BDFA5E9-9B38-E443-80F8-8F595F895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9" y="11841"/>
              <a:ext cx="50" cy="44"/>
            </a:xfrm>
            <a:custGeom>
              <a:avLst/>
              <a:gdLst>
                <a:gd name="T0" fmla="*/ 24 w 24"/>
                <a:gd name="T1" fmla="*/ 0 w 24"/>
                <a:gd name="T2" fmla="*/ 24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Rectangle 125">
              <a:extLst>
                <a:ext uri="{FF2B5EF4-FFF2-40B4-BE49-F238E27FC236}">
                  <a16:creationId xmlns:a16="http://schemas.microsoft.com/office/drawing/2014/main" id="{E3C6C7E2-50C4-CA40-84A9-F7DB7953D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9" y="12046"/>
              <a:ext cx="50" cy="30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05138040-8B1C-DB40-9CD0-9931BB0FA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9" y="12004"/>
              <a:ext cx="50" cy="44"/>
            </a:xfrm>
            <a:custGeom>
              <a:avLst/>
              <a:gdLst>
                <a:gd name="T0" fmla="*/ 24 w 24"/>
                <a:gd name="T1" fmla="*/ 0 w 24"/>
                <a:gd name="T2" fmla="*/ 24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">
                  <a:moveTo>
                    <a:pt x="24" y="0"/>
                  </a:move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B8E12418-F096-2949-B66A-0A495FF91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9" y="12346"/>
              <a:ext cx="142" cy="259"/>
            </a:xfrm>
            <a:custGeom>
              <a:avLst/>
              <a:gdLst>
                <a:gd name="T0" fmla="*/ 23 w 67"/>
                <a:gd name="T1" fmla="*/ 0 h 111"/>
                <a:gd name="T2" fmla="*/ 0 w 67"/>
                <a:gd name="T3" fmla="*/ 7 h 111"/>
                <a:gd name="T4" fmla="*/ 44 w 67"/>
                <a:gd name="T5" fmla="*/ 111 h 111"/>
                <a:gd name="T6" fmla="*/ 67 w 67"/>
                <a:gd name="T7" fmla="*/ 104 h 111"/>
                <a:gd name="T8" fmla="*/ 23 w 67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11">
                  <a:moveTo>
                    <a:pt x="23" y="0"/>
                  </a:moveTo>
                  <a:lnTo>
                    <a:pt x="0" y="7"/>
                  </a:lnTo>
                  <a:lnTo>
                    <a:pt x="44" y="111"/>
                  </a:lnTo>
                  <a:lnTo>
                    <a:pt x="67" y="10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BFC2692A-8277-5144-9F97-17779E8B9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9" y="12318"/>
              <a:ext cx="50" cy="44"/>
            </a:xfrm>
            <a:custGeom>
              <a:avLst/>
              <a:gdLst>
                <a:gd name="T0" fmla="*/ 0 w 24"/>
                <a:gd name="T1" fmla="*/ 4 h 7"/>
                <a:gd name="T2" fmla="*/ 0 w 24"/>
                <a:gd name="T3" fmla="*/ 7 h 7"/>
                <a:gd name="T4" fmla="*/ 23 w 24"/>
                <a:gd name="T5" fmla="*/ 0 h 7"/>
                <a:gd name="T6" fmla="*/ 24 w 24"/>
                <a:gd name="T7" fmla="*/ 4 h 7"/>
                <a:gd name="T8" fmla="*/ 0 w 24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lnTo>
                    <a:pt x="0" y="7"/>
                  </a:lnTo>
                  <a:lnTo>
                    <a:pt x="23" y="0"/>
                  </a:lnTo>
                  <a:lnTo>
                    <a:pt x="24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C235D0CB-6ABF-DB44-8C3B-EBE07B2E6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" y="12589"/>
              <a:ext cx="87" cy="143"/>
            </a:xfrm>
            <a:custGeom>
              <a:avLst/>
              <a:gdLst>
                <a:gd name="T0" fmla="*/ 23 w 42"/>
                <a:gd name="T1" fmla="*/ 0 h 61"/>
                <a:gd name="T2" fmla="*/ 0 w 42"/>
                <a:gd name="T3" fmla="*/ 7 h 61"/>
                <a:gd name="T4" fmla="*/ 19 w 42"/>
                <a:gd name="T5" fmla="*/ 61 h 61"/>
                <a:gd name="T6" fmla="*/ 42 w 42"/>
                <a:gd name="T7" fmla="*/ 53 h 61"/>
                <a:gd name="T8" fmla="*/ 23 w 42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1">
                  <a:moveTo>
                    <a:pt x="23" y="0"/>
                  </a:moveTo>
                  <a:lnTo>
                    <a:pt x="0" y="7"/>
                  </a:lnTo>
                  <a:lnTo>
                    <a:pt x="19" y="61"/>
                  </a:lnTo>
                  <a:lnTo>
                    <a:pt x="42" y="5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F32B39AA-E5AD-C54C-AAC8-993ADED4A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" y="12561"/>
              <a:ext cx="46" cy="44"/>
            </a:xfrm>
            <a:custGeom>
              <a:avLst/>
              <a:gdLst>
                <a:gd name="T0" fmla="*/ 23 w 23"/>
                <a:gd name="T1" fmla="*/ 0 h 7"/>
                <a:gd name="T2" fmla="*/ 0 w 23"/>
                <a:gd name="T3" fmla="*/ 7 h 7"/>
                <a:gd name="T4" fmla="*/ 23 w 2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7">
                  <a:moveTo>
                    <a:pt x="23" y="0"/>
                  </a:move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3B8C51D7-E07C-404E-97F2-942473362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2" y="12713"/>
              <a:ext cx="88" cy="152"/>
            </a:xfrm>
            <a:custGeom>
              <a:avLst/>
              <a:gdLst>
                <a:gd name="T0" fmla="*/ 23 w 41"/>
                <a:gd name="T1" fmla="*/ 0 h 65"/>
                <a:gd name="T2" fmla="*/ 0 w 41"/>
                <a:gd name="T3" fmla="*/ 8 h 65"/>
                <a:gd name="T4" fmla="*/ 18 w 41"/>
                <a:gd name="T5" fmla="*/ 65 h 65"/>
                <a:gd name="T6" fmla="*/ 41 w 41"/>
                <a:gd name="T7" fmla="*/ 58 h 65"/>
                <a:gd name="T8" fmla="*/ 23 w 4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5">
                  <a:moveTo>
                    <a:pt x="23" y="0"/>
                  </a:moveTo>
                  <a:lnTo>
                    <a:pt x="0" y="8"/>
                  </a:lnTo>
                  <a:lnTo>
                    <a:pt x="18" y="65"/>
                  </a:lnTo>
                  <a:lnTo>
                    <a:pt x="41" y="5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9776DC64-185B-BB4B-AACB-3EDC7D6B1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2" y="12688"/>
              <a:ext cx="50" cy="44"/>
            </a:xfrm>
            <a:custGeom>
              <a:avLst/>
              <a:gdLst>
                <a:gd name="T0" fmla="*/ 23 w 23"/>
                <a:gd name="T1" fmla="*/ 0 h 8"/>
                <a:gd name="T2" fmla="*/ 0 w 23"/>
                <a:gd name="T3" fmla="*/ 8 h 8"/>
                <a:gd name="T4" fmla="*/ 23 w 2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">
                  <a:moveTo>
                    <a:pt x="23" y="0"/>
                  </a:moveTo>
                  <a:lnTo>
                    <a:pt x="0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B7EDD5B4-B662-1648-8073-ECC7D2EDC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" y="12848"/>
              <a:ext cx="279" cy="925"/>
            </a:xfrm>
            <a:custGeom>
              <a:avLst/>
              <a:gdLst>
                <a:gd name="T0" fmla="*/ 23 w 134"/>
                <a:gd name="T1" fmla="*/ 0 h 395"/>
                <a:gd name="T2" fmla="*/ 0 w 134"/>
                <a:gd name="T3" fmla="*/ 7 h 395"/>
                <a:gd name="T4" fmla="*/ 111 w 134"/>
                <a:gd name="T5" fmla="*/ 395 h 395"/>
                <a:gd name="T6" fmla="*/ 134 w 134"/>
                <a:gd name="T7" fmla="*/ 388 h 395"/>
                <a:gd name="T8" fmla="*/ 23 w 134"/>
                <a:gd name="T9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395">
                  <a:moveTo>
                    <a:pt x="23" y="0"/>
                  </a:moveTo>
                  <a:lnTo>
                    <a:pt x="0" y="7"/>
                  </a:lnTo>
                  <a:lnTo>
                    <a:pt x="111" y="395"/>
                  </a:lnTo>
                  <a:lnTo>
                    <a:pt x="134" y="38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F6E5DDA6-B999-3740-86CE-8B86CE5E0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0" y="12821"/>
              <a:ext cx="50" cy="44"/>
            </a:xfrm>
            <a:custGeom>
              <a:avLst/>
              <a:gdLst>
                <a:gd name="T0" fmla="*/ 23 w 23"/>
                <a:gd name="T1" fmla="*/ 0 h 7"/>
                <a:gd name="T2" fmla="*/ 0 w 23"/>
                <a:gd name="T3" fmla="*/ 7 h 7"/>
                <a:gd name="T4" fmla="*/ 23 w 2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7">
                  <a:moveTo>
                    <a:pt x="23" y="0"/>
                  </a:move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A7207235-1647-D24E-AAFB-335266AAC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4" y="13755"/>
              <a:ext cx="54" cy="44"/>
            </a:xfrm>
            <a:custGeom>
              <a:avLst/>
              <a:gdLst>
                <a:gd name="T0" fmla="*/ 23 w 26"/>
                <a:gd name="T1" fmla="*/ 0 h 18"/>
                <a:gd name="T2" fmla="*/ 26 w 26"/>
                <a:gd name="T3" fmla="*/ 11 h 18"/>
                <a:gd name="T4" fmla="*/ 3 w 26"/>
                <a:gd name="T5" fmla="*/ 18 h 18"/>
                <a:gd name="T6" fmla="*/ 0 w 26"/>
                <a:gd name="T7" fmla="*/ 7 h 18"/>
                <a:gd name="T8" fmla="*/ 23 w 2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8">
                  <a:moveTo>
                    <a:pt x="23" y="0"/>
                  </a:moveTo>
                  <a:lnTo>
                    <a:pt x="26" y="11"/>
                  </a:lnTo>
                  <a:lnTo>
                    <a:pt x="3" y="18"/>
                  </a:lnTo>
                  <a:lnTo>
                    <a:pt x="0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1" name="Rectangle 136">
              <a:extLst>
                <a:ext uri="{FF2B5EF4-FFF2-40B4-BE49-F238E27FC236}">
                  <a16:creationId xmlns:a16="http://schemas.microsoft.com/office/drawing/2014/main" id="{2292CEE2-0052-134C-8248-77C045BAD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3" y="7368"/>
              <a:ext cx="50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2" name="Freeform 137">
              <a:extLst>
                <a:ext uri="{FF2B5EF4-FFF2-40B4-BE49-F238E27FC236}">
                  <a16:creationId xmlns:a16="http://schemas.microsoft.com/office/drawing/2014/main" id="{F97AC33E-77B2-C246-B54F-9FD6BDE29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8" y="6462"/>
              <a:ext cx="113" cy="306"/>
            </a:xfrm>
            <a:custGeom>
              <a:avLst/>
              <a:gdLst>
                <a:gd name="T0" fmla="*/ 55 w 55"/>
                <a:gd name="T1" fmla="*/ 3 h 131"/>
                <a:gd name="T2" fmla="*/ 49 w 55"/>
                <a:gd name="T3" fmla="*/ 32 h 131"/>
                <a:gd name="T4" fmla="*/ 42 w 55"/>
                <a:gd name="T5" fmla="*/ 67 h 131"/>
                <a:gd name="T6" fmla="*/ 33 w 55"/>
                <a:gd name="T7" fmla="*/ 101 h 131"/>
                <a:gd name="T8" fmla="*/ 23 w 55"/>
                <a:gd name="T9" fmla="*/ 131 h 131"/>
                <a:gd name="T10" fmla="*/ 0 w 55"/>
                <a:gd name="T11" fmla="*/ 123 h 131"/>
                <a:gd name="T12" fmla="*/ 10 w 55"/>
                <a:gd name="T13" fmla="*/ 93 h 131"/>
                <a:gd name="T14" fmla="*/ 19 w 55"/>
                <a:gd name="T15" fmla="*/ 60 h 131"/>
                <a:gd name="T16" fmla="*/ 25 w 55"/>
                <a:gd name="T17" fmla="*/ 28 h 131"/>
                <a:gd name="T18" fmla="*/ 30 w 55"/>
                <a:gd name="T19" fmla="*/ 0 h 131"/>
                <a:gd name="T20" fmla="*/ 55 w 55"/>
                <a:gd name="T21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131">
                  <a:moveTo>
                    <a:pt x="55" y="3"/>
                  </a:moveTo>
                  <a:lnTo>
                    <a:pt x="49" y="32"/>
                  </a:lnTo>
                  <a:lnTo>
                    <a:pt x="42" y="67"/>
                  </a:lnTo>
                  <a:lnTo>
                    <a:pt x="33" y="101"/>
                  </a:lnTo>
                  <a:lnTo>
                    <a:pt x="23" y="131"/>
                  </a:lnTo>
                  <a:lnTo>
                    <a:pt x="0" y="123"/>
                  </a:lnTo>
                  <a:lnTo>
                    <a:pt x="10" y="93"/>
                  </a:lnTo>
                  <a:lnTo>
                    <a:pt x="19" y="60"/>
                  </a:lnTo>
                  <a:lnTo>
                    <a:pt x="25" y="28"/>
                  </a:lnTo>
                  <a:lnTo>
                    <a:pt x="30" y="0"/>
                  </a:lnTo>
                  <a:lnTo>
                    <a:pt x="55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Freeform 138">
              <a:extLst>
                <a:ext uri="{FF2B5EF4-FFF2-40B4-BE49-F238E27FC236}">
                  <a16:creationId xmlns:a16="http://schemas.microsoft.com/office/drawing/2014/main" id="{B0A59338-ED7A-4B46-988D-D6C36F71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5" y="6749"/>
              <a:ext cx="258" cy="817"/>
            </a:xfrm>
            <a:custGeom>
              <a:avLst/>
              <a:gdLst>
                <a:gd name="T0" fmla="*/ 126 w 126"/>
                <a:gd name="T1" fmla="*/ 8 h 349"/>
                <a:gd name="T2" fmla="*/ 105 w 126"/>
                <a:gd name="T3" fmla="*/ 63 h 349"/>
                <a:gd name="T4" fmla="*/ 81 w 126"/>
                <a:gd name="T5" fmla="*/ 138 h 349"/>
                <a:gd name="T6" fmla="*/ 23 w 126"/>
                <a:gd name="T7" fmla="*/ 349 h 349"/>
                <a:gd name="T8" fmla="*/ 0 w 126"/>
                <a:gd name="T9" fmla="*/ 343 h 349"/>
                <a:gd name="T10" fmla="*/ 58 w 126"/>
                <a:gd name="T11" fmla="*/ 130 h 349"/>
                <a:gd name="T12" fmla="*/ 82 w 126"/>
                <a:gd name="T13" fmla="*/ 55 h 349"/>
                <a:gd name="T14" fmla="*/ 103 w 126"/>
                <a:gd name="T15" fmla="*/ 0 h 349"/>
                <a:gd name="T16" fmla="*/ 126 w 126"/>
                <a:gd name="T17" fmla="*/ 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" h="349">
                  <a:moveTo>
                    <a:pt x="126" y="8"/>
                  </a:moveTo>
                  <a:lnTo>
                    <a:pt x="105" y="63"/>
                  </a:lnTo>
                  <a:lnTo>
                    <a:pt x="81" y="138"/>
                  </a:lnTo>
                  <a:lnTo>
                    <a:pt x="23" y="349"/>
                  </a:lnTo>
                  <a:lnTo>
                    <a:pt x="0" y="343"/>
                  </a:lnTo>
                  <a:lnTo>
                    <a:pt x="58" y="130"/>
                  </a:lnTo>
                  <a:lnTo>
                    <a:pt x="82" y="55"/>
                  </a:lnTo>
                  <a:lnTo>
                    <a:pt x="103" y="0"/>
                  </a:lnTo>
                  <a:lnTo>
                    <a:pt x="126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Freeform 139">
              <a:extLst>
                <a:ext uri="{FF2B5EF4-FFF2-40B4-BE49-F238E27FC236}">
                  <a16:creationId xmlns:a16="http://schemas.microsoft.com/office/drawing/2014/main" id="{B7713313-204F-2A48-BBDD-CDB7A3F2B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88" y="6724"/>
              <a:ext cx="46" cy="44"/>
            </a:xfrm>
            <a:custGeom>
              <a:avLst/>
              <a:gdLst>
                <a:gd name="T0" fmla="*/ 23 w 23"/>
                <a:gd name="T1" fmla="*/ 8 h 8"/>
                <a:gd name="T2" fmla="*/ 0 w 23"/>
                <a:gd name="T3" fmla="*/ 0 h 8"/>
                <a:gd name="T4" fmla="*/ 23 w 23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">
                  <a:moveTo>
                    <a:pt x="23" y="8"/>
                  </a:moveTo>
                  <a:lnTo>
                    <a:pt x="0" y="0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Freeform 140">
              <a:extLst>
                <a:ext uri="{FF2B5EF4-FFF2-40B4-BE49-F238E27FC236}">
                  <a16:creationId xmlns:a16="http://schemas.microsoft.com/office/drawing/2014/main" id="{1832F50A-601F-5A4F-8E93-2B9F098D9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7" y="7548"/>
              <a:ext cx="54" cy="44"/>
            </a:xfrm>
            <a:custGeom>
              <a:avLst/>
              <a:gdLst>
                <a:gd name="T0" fmla="*/ 25 w 25"/>
                <a:gd name="T1" fmla="*/ 6 h 17"/>
                <a:gd name="T2" fmla="*/ 23 w 25"/>
                <a:gd name="T3" fmla="*/ 17 h 17"/>
                <a:gd name="T4" fmla="*/ 0 w 25"/>
                <a:gd name="T5" fmla="*/ 11 h 17"/>
                <a:gd name="T6" fmla="*/ 2 w 25"/>
                <a:gd name="T7" fmla="*/ 0 h 17"/>
                <a:gd name="T8" fmla="*/ 25 w 25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7">
                  <a:moveTo>
                    <a:pt x="25" y="6"/>
                  </a:moveTo>
                  <a:lnTo>
                    <a:pt x="23" y="17"/>
                  </a:lnTo>
                  <a:lnTo>
                    <a:pt x="0" y="11"/>
                  </a:lnTo>
                  <a:lnTo>
                    <a:pt x="2" y="0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6" name="Freeform 141">
              <a:extLst>
                <a:ext uri="{FF2B5EF4-FFF2-40B4-BE49-F238E27FC236}">
                  <a16:creationId xmlns:a16="http://schemas.microsoft.com/office/drawing/2014/main" id="{46A73DCC-DE16-2842-AB59-C9CBFA1DF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1" y="6425"/>
              <a:ext cx="54" cy="44"/>
            </a:xfrm>
            <a:custGeom>
              <a:avLst/>
              <a:gdLst>
                <a:gd name="T0" fmla="*/ 25 w 26"/>
                <a:gd name="T1" fmla="*/ 14 h 14"/>
                <a:gd name="T2" fmla="*/ 26 w 26"/>
                <a:gd name="T3" fmla="*/ 3 h 14"/>
                <a:gd name="T4" fmla="*/ 2 w 26"/>
                <a:gd name="T5" fmla="*/ 0 h 14"/>
                <a:gd name="T6" fmla="*/ 0 w 26"/>
                <a:gd name="T7" fmla="*/ 11 h 14"/>
                <a:gd name="T8" fmla="*/ 25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5" y="14"/>
                  </a:moveTo>
                  <a:lnTo>
                    <a:pt x="26" y="3"/>
                  </a:lnTo>
                  <a:lnTo>
                    <a:pt x="2" y="0"/>
                  </a:lnTo>
                  <a:lnTo>
                    <a:pt x="0" y="11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Freeform 142">
              <a:extLst>
                <a:ext uri="{FF2B5EF4-FFF2-40B4-BE49-F238E27FC236}">
                  <a16:creationId xmlns:a16="http://schemas.microsoft.com/office/drawing/2014/main" id="{83557FB8-C2B9-BD43-BFC6-A54A06D0D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2" y="6161"/>
              <a:ext cx="71" cy="528"/>
            </a:xfrm>
            <a:custGeom>
              <a:avLst/>
              <a:gdLst>
                <a:gd name="T0" fmla="*/ 24 w 35"/>
                <a:gd name="T1" fmla="*/ 0 h 225"/>
                <a:gd name="T2" fmla="*/ 0 w 35"/>
                <a:gd name="T3" fmla="*/ 1 h 225"/>
                <a:gd name="T4" fmla="*/ 10 w 35"/>
                <a:gd name="T5" fmla="*/ 225 h 225"/>
                <a:gd name="T6" fmla="*/ 35 w 35"/>
                <a:gd name="T7" fmla="*/ 224 h 225"/>
                <a:gd name="T8" fmla="*/ 24 w 35"/>
                <a:gd name="T9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25">
                  <a:moveTo>
                    <a:pt x="24" y="0"/>
                  </a:moveTo>
                  <a:lnTo>
                    <a:pt x="0" y="1"/>
                  </a:lnTo>
                  <a:lnTo>
                    <a:pt x="10" y="225"/>
                  </a:lnTo>
                  <a:lnTo>
                    <a:pt x="35" y="22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Freeform 143">
              <a:extLst>
                <a:ext uri="{FF2B5EF4-FFF2-40B4-BE49-F238E27FC236}">
                  <a16:creationId xmlns:a16="http://schemas.microsoft.com/office/drawing/2014/main" id="{3AC1356E-C9F3-004F-8945-8C59A0834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3" y="6685"/>
              <a:ext cx="50" cy="673"/>
            </a:xfrm>
            <a:custGeom>
              <a:avLst/>
              <a:gdLst>
                <a:gd name="T0" fmla="*/ 25 w 26"/>
                <a:gd name="T1" fmla="*/ 0 h 287"/>
                <a:gd name="T2" fmla="*/ 0 w 26"/>
                <a:gd name="T3" fmla="*/ 0 h 287"/>
                <a:gd name="T4" fmla="*/ 2 w 26"/>
                <a:gd name="T5" fmla="*/ 287 h 287"/>
                <a:gd name="T6" fmla="*/ 26 w 26"/>
                <a:gd name="T7" fmla="*/ 287 h 287"/>
                <a:gd name="T8" fmla="*/ 25 w 26"/>
                <a:gd name="T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7">
                  <a:moveTo>
                    <a:pt x="25" y="0"/>
                  </a:moveTo>
                  <a:lnTo>
                    <a:pt x="0" y="0"/>
                  </a:lnTo>
                  <a:lnTo>
                    <a:pt x="2" y="287"/>
                  </a:lnTo>
                  <a:lnTo>
                    <a:pt x="26" y="28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9" name="Freeform 144">
              <a:extLst>
                <a:ext uri="{FF2B5EF4-FFF2-40B4-BE49-F238E27FC236}">
                  <a16:creationId xmlns:a16="http://schemas.microsoft.com/office/drawing/2014/main" id="{BB7B0B97-7270-AB45-B5C2-8C99027B1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3" y="6645"/>
              <a:ext cx="50" cy="44"/>
            </a:xfrm>
            <a:custGeom>
              <a:avLst/>
              <a:gdLst>
                <a:gd name="T0" fmla="*/ 25 w 25"/>
                <a:gd name="T1" fmla="*/ 0 h 1"/>
                <a:gd name="T2" fmla="*/ 0 w 25"/>
                <a:gd name="T3" fmla="*/ 0 h 1"/>
                <a:gd name="T4" fmla="*/ 0 w 25"/>
                <a:gd name="T5" fmla="*/ 1 h 1"/>
                <a:gd name="T6" fmla="*/ 25 w 2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0" name="Freeform 145">
              <a:extLst>
                <a:ext uri="{FF2B5EF4-FFF2-40B4-BE49-F238E27FC236}">
                  <a16:creationId xmlns:a16="http://schemas.microsoft.com/office/drawing/2014/main" id="{C9860F89-435C-D648-8D8B-DF8B2DB40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5" y="7356"/>
              <a:ext cx="58" cy="157"/>
            </a:xfrm>
            <a:custGeom>
              <a:avLst/>
              <a:gdLst>
                <a:gd name="T0" fmla="*/ 29 w 29"/>
                <a:gd name="T1" fmla="*/ 1 h 67"/>
                <a:gd name="T2" fmla="*/ 5 w 29"/>
                <a:gd name="T3" fmla="*/ 0 h 67"/>
                <a:gd name="T4" fmla="*/ 0 w 29"/>
                <a:gd name="T5" fmla="*/ 66 h 67"/>
                <a:gd name="T6" fmla="*/ 24 w 29"/>
                <a:gd name="T7" fmla="*/ 67 h 67"/>
                <a:gd name="T8" fmla="*/ 29 w 29"/>
                <a:gd name="T9" fmla="*/ 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67">
                  <a:moveTo>
                    <a:pt x="29" y="1"/>
                  </a:moveTo>
                  <a:lnTo>
                    <a:pt x="5" y="0"/>
                  </a:lnTo>
                  <a:lnTo>
                    <a:pt x="0" y="66"/>
                  </a:lnTo>
                  <a:lnTo>
                    <a:pt x="24" y="67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1" name="Freeform 146">
              <a:extLst>
                <a:ext uri="{FF2B5EF4-FFF2-40B4-BE49-F238E27FC236}">
                  <a16:creationId xmlns:a16="http://schemas.microsoft.com/office/drawing/2014/main" id="{F47E7BD5-4B3F-774A-8722-7EF3EDFD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3" y="7314"/>
              <a:ext cx="50" cy="44"/>
            </a:xfrm>
            <a:custGeom>
              <a:avLst/>
              <a:gdLst>
                <a:gd name="T0" fmla="*/ 24 w 24"/>
                <a:gd name="T1" fmla="*/ 1 h 1"/>
                <a:gd name="T2" fmla="*/ 0 w 24"/>
                <a:gd name="T3" fmla="*/ 0 h 1"/>
                <a:gd name="T4" fmla="*/ 0 w 24"/>
                <a:gd name="T5" fmla="*/ 1 h 1"/>
                <a:gd name="T6" fmla="*/ 24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24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2" name="Freeform 147">
              <a:extLst>
                <a:ext uri="{FF2B5EF4-FFF2-40B4-BE49-F238E27FC236}">
                  <a16:creationId xmlns:a16="http://schemas.microsoft.com/office/drawing/2014/main" id="{B27B2821-A996-1648-A2E7-978F41BE8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1" y="7497"/>
              <a:ext cx="54" cy="44"/>
            </a:xfrm>
            <a:custGeom>
              <a:avLst/>
              <a:gdLst>
                <a:gd name="T0" fmla="*/ 26 w 26"/>
                <a:gd name="T1" fmla="*/ 1 h 13"/>
                <a:gd name="T2" fmla="*/ 25 w 26"/>
                <a:gd name="T3" fmla="*/ 13 h 13"/>
                <a:gd name="T4" fmla="*/ 0 w 26"/>
                <a:gd name="T5" fmla="*/ 11 h 13"/>
                <a:gd name="T6" fmla="*/ 2 w 26"/>
                <a:gd name="T7" fmla="*/ 0 h 13"/>
                <a:gd name="T8" fmla="*/ 26 w 2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3">
                  <a:moveTo>
                    <a:pt x="26" y="1"/>
                  </a:moveTo>
                  <a:lnTo>
                    <a:pt x="25" y="13"/>
                  </a:lnTo>
                  <a:lnTo>
                    <a:pt x="0" y="11"/>
                  </a:lnTo>
                  <a:lnTo>
                    <a:pt x="2" y="0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3" name="Freeform 148">
              <a:extLst>
                <a:ext uri="{FF2B5EF4-FFF2-40B4-BE49-F238E27FC236}">
                  <a16:creationId xmlns:a16="http://schemas.microsoft.com/office/drawing/2014/main" id="{45E947A9-2113-E543-85BF-015CA2C97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42" y="6120"/>
              <a:ext cx="50" cy="44"/>
            </a:xfrm>
            <a:custGeom>
              <a:avLst/>
              <a:gdLst>
                <a:gd name="T0" fmla="*/ 24 w 24"/>
                <a:gd name="T1" fmla="*/ 12 h 13"/>
                <a:gd name="T2" fmla="*/ 24 w 24"/>
                <a:gd name="T3" fmla="*/ 0 h 13"/>
                <a:gd name="T4" fmla="*/ 0 w 24"/>
                <a:gd name="T5" fmla="*/ 2 h 13"/>
                <a:gd name="T6" fmla="*/ 0 w 24"/>
                <a:gd name="T7" fmla="*/ 13 h 13"/>
                <a:gd name="T8" fmla="*/ 24 w 2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4" y="12"/>
                  </a:moveTo>
                  <a:lnTo>
                    <a:pt x="24" y="0"/>
                  </a:lnTo>
                  <a:lnTo>
                    <a:pt x="0" y="2"/>
                  </a:lnTo>
                  <a:lnTo>
                    <a:pt x="0" y="13"/>
                  </a:lnTo>
                  <a:lnTo>
                    <a:pt x="24" y="1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" name="Freeform 149">
              <a:extLst>
                <a:ext uri="{FF2B5EF4-FFF2-40B4-BE49-F238E27FC236}">
                  <a16:creationId xmlns:a16="http://schemas.microsoft.com/office/drawing/2014/main" id="{B5E2899C-F4C3-CE4F-9AFE-9CDE5BCD7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7" y="10115"/>
              <a:ext cx="250" cy="316"/>
            </a:xfrm>
            <a:custGeom>
              <a:avLst/>
              <a:gdLst>
                <a:gd name="T0" fmla="*/ 0 w 121"/>
                <a:gd name="T1" fmla="*/ 130 h 135"/>
                <a:gd name="T2" fmla="*/ 2 w 121"/>
                <a:gd name="T3" fmla="*/ 113 h 135"/>
                <a:gd name="T4" fmla="*/ 4 w 121"/>
                <a:gd name="T5" fmla="*/ 94 h 135"/>
                <a:gd name="T6" fmla="*/ 11 w 121"/>
                <a:gd name="T7" fmla="*/ 76 h 135"/>
                <a:gd name="T8" fmla="*/ 21 w 121"/>
                <a:gd name="T9" fmla="*/ 58 h 135"/>
                <a:gd name="T10" fmla="*/ 41 w 121"/>
                <a:gd name="T11" fmla="*/ 28 h 135"/>
                <a:gd name="T12" fmla="*/ 57 w 121"/>
                <a:gd name="T13" fmla="*/ 13 h 135"/>
                <a:gd name="T14" fmla="*/ 72 w 121"/>
                <a:gd name="T15" fmla="*/ 0 h 135"/>
                <a:gd name="T16" fmla="*/ 121 w 121"/>
                <a:gd name="T17" fmla="*/ 54 h 135"/>
                <a:gd name="T18" fmla="*/ 107 w 121"/>
                <a:gd name="T19" fmla="*/ 65 h 135"/>
                <a:gd name="T20" fmla="*/ 98 w 121"/>
                <a:gd name="T21" fmla="*/ 73 h 135"/>
                <a:gd name="T22" fmla="*/ 82 w 121"/>
                <a:gd name="T23" fmla="*/ 96 h 135"/>
                <a:gd name="T24" fmla="*/ 78 w 121"/>
                <a:gd name="T25" fmla="*/ 103 h 135"/>
                <a:gd name="T26" fmla="*/ 75 w 121"/>
                <a:gd name="T27" fmla="*/ 111 h 135"/>
                <a:gd name="T28" fmla="*/ 73 w 121"/>
                <a:gd name="T29" fmla="*/ 123 h 135"/>
                <a:gd name="T30" fmla="*/ 72 w 121"/>
                <a:gd name="T31" fmla="*/ 135 h 135"/>
                <a:gd name="T32" fmla="*/ 0 w 121"/>
                <a:gd name="T33" fmla="*/ 13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1" h="135">
                  <a:moveTo>
                    <a:pt x="0" y="130"/>
                  </a:moveTo>
                  <a:lnTo>
                    <a:pt x="2" y="113"/>
                  </a:lnTo>
                  <a:lnTo>
                    <a:pt x="4" y="94"/>
                  </a:lnTo>
                  <a:lnTo>
                    <a:pt x="11" y="76"/>
                  </a:lnTo>
                  <a:lnTo>
                    <a:pt x="21" y="58"/>
                  </a:lnTo>
                  <a:lnTo>
                    <a:pt x="41" y="28"/>
                  </a:lnTo>
                  <a:lnTo>
                    <a:pt x="57" y="13"/>
                  </a:lnTo>
                  <a:lnTo>
                    <a:pt x="72" y="0"/>
                  </a:lnTo>
                  <a:lnTo>
                    <a:pt x="121" y="54"/>
                  </a:lnTo>
                  <a:lnTo>
                    <a:pt x="107" y="65"/>
                  </a:lnTo>
                  <a:lnTo>
                    <a:pt x="98" y="73"/>
                  </a:lnTo>
                  <a:lnTo>
                    <a:pt x="82" y="96"/>
                  </a:lnTo>
                  <a:lnTo>
                    <a:pt x="78" y="103"/>
                  </a:lnTo>
                  <a:lnTo>
                    <a:pt x="75" y="111"/>
                  </a:lnTo>
                  <a:lnTo>
                    <a:pt x="73" y="123"/>
                  </a:lnTo>
                  <a:lnTo>
                    <a:pt x="72" y="1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" name="Freeform 150">
              <a:extLst>
                <a:ext uri="{FF2B5EF4-FFF2-40B4-BE49-F238E27FC236}">
                  <a16:creationId xmlns:a16="http://schemas.microsoft.com/office/drawing/2014/main" id="{6FB83417-3953-3044-AA17-5B0A8AA50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2" y="9928"/>
              <a:ext cx="337" cy="316"/>
            </a:xfrm>
            <a:custGeom>
              <a:avLst/>
              <a:gdLst>
                <a:gd name="T0" fmla="*/ 0 w 161"/>
                <a:gd name="T1" fmla="*/ 78 h 135"/>
                <a:gd name="T2" fmla="*/ 30 w 161"/>
                <a:gd name="T3" fmla="*/ 56 h 135"/>
                <a:gd name="T4" fmla="*/ 61 w 161"/>
                <a:gd name="T5" fmla="*/ 35 h 135"/>
                <a:gd name="T6" fmla="*/ 94 w 161"/>
                <a:gd name="T7" fmla="*/ 16 h 135"/>
                <a:gd name="T8" fmla="*/ 127 w 161"/>
                <a:gd name="T9" fmla="*/ 0 h 135"/>
                <a:gd name="T10" fmla="*/ 161 w 161"/>
                <a:gd name="T11" fmla="*/ 64 h 135"/>
                <a:gd name="T12" fmla="*/ 129 w 161"/>
                <a:gd name="T13" fmla="*/ 79 h 135"/>
                <a:gd name="T14" fmla="*/ 101 w 161"/>
                <a:gd name="T15" fmla="*/ 95 h 135"/>
                <a:gd name="T16" fmla="*/ 71 w 161"/>
                <a:gd name="T17" fmla="*/ 115 h 135"/>
                <a:gd name="T18" fmla="*/ 43 w 161"/>
                <a:gd name="T19" fmla="*/ 135 h 135"/>
                <a:gd name="T20" fmla="*/ 0 w 161"/>
                <a:gd name="T21" fmla="*/ 7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35">
                  <a:moveTo>
                    <a:pt x="0" y="78"/>
                  </a:moveTo>
                  <a:lnTo>
                    <a:pt x="30" y="56"/>
                  </a:lnTo>
                  <a:lnTo>
                    <a:pt x="61" y="35"/>
                  </a:lnTo>
                  <a:lnTo>
                    <a:pt x="94" y="16"/>
                  </a:lnTo>
                  <a:lnTo>
                    <a:pt x="127" y="0"/>
                  </a:lnTo>
                  <a:lnTo>
                    <a:pt x="161" y="64"/>
                  </a:lnTo>
                  <a:lnTo>
                    <a:pt x="129" y="79"/>
                  </a:lnTo>
                  <a:lnTo>
                    <a:pt x="101" y="95"/>
                  </a:lnTo>
                  <a:lnTo>
                    <a:pt x="71" y="115"/>
                  </a:lnTo>
                  <a:lnTo>
                    <a:pt x="43" y="135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6" name="Freeform 151">
              <a:extLst>
                <a:ext uri="{FF2B5EF4-FFF2-40B4-BE49-F238E27FC236}">
                  <a16:creationId xmlns:a16="http://schemas.microsoft.com/office/drawing/2014/main" id="{1A2A9679-0872-174E-947F-B0DAD2C5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97" y="10103"/>
              <a:ext cx="101" cy="141"/>
            </a:xfrm>
            <a:custGeom>
              <a:avLst/>
              <a:gdLst>
                <a:gd name="T0" fmla="*/ 0 w 49"/>
                <a:gd name="T1" fmla="*/ 5 h 60"/>
                <a:gd name="T2" fmla="*/ 6 w 49"/>
                <a:gd name="T3" fmla="*/ 0 h 60"/>
                <a:gd name="T4" fmla="*/ 3 w 49"/>
                <a:gd name="T5" fmla="*/ 3 h 60"/>
                <a:gd name="T6" fmla="*/ 46 w 49"/>
                <a:gd name="T7" fmla="*/ 60 h 60"/>
                <a:gd name="T8" fmla="*/ 49 w 49"/>
                <a:gd name="T9" fmla="*/ 59 h 60"/>
                <a:gd name="T10" fmla="*/ 0 w 49"/>
                <a:gd name="T11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60">
                  <a:moveTo>
                    <a:pt x="0" y="5"/>
                  </a:moveTo>
                  <a:lnTo>
                    <a:pt x="6" y="0"/>
                  </a:lnTo>
                  <a:lnTo>
                    <a:pt x="3" y="3"/>
                  </a:lnTo>
                  <a:lnTo>
                    <a:pt x="46" y="60"/>
                  </a:lnTo>
                  <a:lnTo>
                    <a:pt x="49" y="59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" name="Freeform 152">
              <a:extLst>
                <a:ext uri="{FF2B5EF4-FFF2-40B4-BE49-F238E27FC236}">
                  <a16:creationId xmlns:a16="http://schemas.microsoft.com/office/drawing/2014/main" id="{8F0E7EFD-3FD4-C441-8001-4CC96297B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3" y="9879"/>
              <a:ext cx="312" cy="201"/>
            </a:xfrm>
            <a:custGeom>
              <a:avLst/>
              <a:gdLst>
                <a:gd name="T0" fmla="*/ 0 w 149"/>
                <a:gd name="T1" fmla="*/ 20 h 86"/>
                <a:gd name="T2" fmla="*/ 36 w 149"/>
                <a:gd name="T3" fmla="*/ 7 h 86"/>
                <a:gd name="T4" fmla="*/ 74 w 149"/>
                <a:gd name="T5" fmla="*/ 0 h 86"/>
                <a:gd name="T6" fmla="*/ 96 w 149"/>
                <a:gd name="T7" fmla="*/ 0 h 86"/>
                <a:gd name="T8" fmla="*/ 116 w 149"/>
                <a:gd name="T9" fmla="*/ 1 h 86"/>
                <a:gd name="T10" fmla="*/ 149 w 149"/>
                <a:gd name="T11" fmla="*/ 7 h 86"/>
                <a:gd name="T12" fmla="*/ 135 w 149"/>
                <a:gd name="T13" fmla="*/ 77 h 86"/>
                <a:gd name="T14" fmla="*/ 103 w 149"/>
                <a:gd name="T15" fmla="*/ 71 h 86"/>
                <a:gd name="T16" fmla="*/ 93 w 149"/>
                <a:gd name="T17" fmla="*/ 71 h 86"/>
                <a:gd name="T18" fmla="*/ 82 w 149"/>
                <a:gd name="T19" fmla="*/ 71 h 86"/>
                <a:gd name="T20" fmla="*/ 55 w 149"/>
                <a:gd name="T21" fmla="*/ 76 h 86"/>
                <a:gd name="T22" fmla="*/ 27 w 149"/>
                <a:gd name="T23" fmla="*/ 86 h 86"/>
                <a:gd name="T24" fmla="*/ 0 w 149"/>
                <a:gd name="T25" fmla="*/ 2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9" h="86">
                  <a:moveTo>
                    <a:pt x="0" y="20"/>
                  </a:moveTo>
                  <a:lnTo>
                    <a:pt x="36" y="7"/>
                  </a:lnTo>
                  <a:lnTo>
                    <a:pt x="74" y="0"/>
                  </a:lnTo>
                  <a:lnTo>
                    <a:pt x="96" y="0"/>
                  </a:lnTo>
                  <a:lnTo>
                    <a:pt x="116" y="1"/>
                  </a:lnTo>
                  <a:lnTo>
                    <a:pt x="149" y="7"/>
                  </a:lnTo>
                  <a:lnTo>
                    <a:pt x="135" y="77"/>
                  </a:lnTo>
                  <a:lnTo>
                    <a:pt x="103" y="71"/>
                  </a:lnTo>
                  <a:lnTo>
                    <a:pt x="93" y="71"/>
                  </a:lnTo>
                  <a:lnTo>
                    <a:pt x="82" y="71"/>
                  </a:lnTo>
                  <a:lnTo>
                    <a:pt x="55" y="76"/>
                  </a:lnTo>
                  <a:lnTo>
                    <a:pt x="27" y="8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8" name="Freeform 153">
              <a:extLst>
                <a:ext uri="{FF2B5EF4-FFF2-40B4-BE49-F238E27FC236}">
                  <a16:creationId xmlns:a16="http://schemas.microsoft.com/office/drawing/2014/main" id="{8080BDE6-0A65-894C-AE5D-AB2953580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9" y="9926"/>
              <a:ext cx="71" cy="154"/>
            </a:xfrm>
            <a:custGeom>
              <a:avLst/>
              <a:gdLst>
                <a:gd name="T0" fmla="*/ 0 w 34"/>
                <a:gd name="T1" fmla="*/ 1 h 66"/>
                <a:gd name="T2" fmla="*/ 3 w 34"/>
                <a:gd name="T3" fmla="*/ 0 h 66"/>
                <a:gd name="T4" fmla="*/ 30 w 34"/>
                <a:gd name="T5" fmla="*/ 66 h 66"/>
                <a:gd name="T6" fmla="*/ 34 w 34"/>
                <a:gd name="T7" fmla="*/ 65 h 66"/>
                <a:gd name="T8" fmla="*/ 0 w 34"/>
                <a:gd name="T9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6">
                  <a:moveTo>
                    <a:pt x="0" y="1"/>
                  </a:moveTo>
                  <a:lnTo>
                    <a:pt x="3" y="0"/>
                  </a:lnTo>
                  <a:lnTo>
                    <a:pt x="30" y="66"/>
                  </a:lnTo>
                  <a:lnTo>
                    <a:pt x="34" y="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9" name="Freeform 154">
              <a:extLst>
                <a:ext uri="{FF2B5EF4-FFF2-40B4-BE49-F238E27FC236}">
                  <a16:creationId xmlns:a16="http://schemas.microsoft.com/office/drawing/2014/main" id="{E9FFF60B-C317-424C-88B2-79C587529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9" y="9900"/>
              <a:ext cx="291" cy="274"/>
            </a:xfrm>
            <a:custGeom>
              <a:avLst/>
              <a:gdLst>
                <a:gd name="T0" fmla="*/ 24 w 141"/>
                <a:gd name="T1" fmla="*/ 0 h 117"/>
                <a:gd name="T2" fmla="*/ 56 w 141"/>
                <a:gd name="T3" fmla="*/ 12 h 117"/>
                <a:gd name="T4" fmla="*/ 88 w 141"/>
                <a:gd name="T5" fmla="*/ 26 h 117"/>
                <a:gd name="T6" fmla="*/ 118 w 141"/>
                <a:gd name="T7" fmla="*/ 43 h 117"/>
                <a:gd name="T8" fmla="*/ 141 w 141"/>
                <a:gd name="T9" fmla="*/ 60 h 117"/>
                <a:gd name="T10" fmla="*/ 97 w 141"/>
                <a:gd name="T11" fmla="*/ 117 h 117"/>
                <a:gd name="T12" fmla="*/ 77 w 141"/>
                <a:gd name="T13" fmla="*/ 102 h 117"/>
                <a:gd name="T14" fmla="*/ 54 w 141"/>
                <a:gd name="T15" fmla="*/ 88 h 117"/>
                <a:gd name="T16" fmla="*/ 30 w 141"/>
                <a:gd name="T17" fmla="*/ 78 h 117"/>
                <a:gd name="T18" fmla="*/ 0 w 141"/>
                <a:gd name="T19" fmla="*/ 67 h 117"/>
                <a:gd name="T20" fmla="*/ 24 w 141"/>
                <a:gd name="T2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1" h="117">
                  <a:moveTo>
                    <a:pt x="24" y="0"/>
                  </a:moveTo>
                  <a:lnTo>
                    <a:pt x="56" y="12"/>
                  </a:lnTo>
                  <a:lnTo>
                    <a:pt x="88" y="26"/>
                  </a:lnTo>
                  <a:lnTo>
                    <a:pt x="118" y="43"/>
                  </a:lnTo>
                  <a:lnTo>
                    <a:pt x="141" y="60"/>
                  </a:lnTo>
                  <a:lnTo>
                    <a:pt x="97" y="117"/>
                  </a:lnTo>
                  <a:lnTo>
                    <a:pt x="77" y="102"/>
                  </a:lnTo>
                  <a:lnTo>
                    <a:pt x="54" y="88"/>
                  </a:lnTo>
                  <a:lnTo>
                    <a:pt x="30" y="78"/>
                  </a:lnTo>
                  <a:lnTo>
                    <a:pt x="0" y="6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" name="Freeform 155">
              <a:extLst>
                <a:ext uri="{FF2B5EF4-FFF2-40B4-BE49-F238E27FC236}">
                  <a16:creationId xmlns:a16="http://schemas.microsoft.com/office/drawing/2014/main" id="{E7500EB9-F221-DC4F-AEAB-C6B38FDB9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9" y="9895"/>
              <a:ext cx="50" cy="164"/>
            </a:xfrm>
            <a:custGeom>
              <a:avLst/>
              <a:gdLst>
                <a:gd name="T0" fmla="*/ 19 w 24"/>
                <a:gd name="T1" fmla="*/ 0 h 70"/>
                <a:gd name="T2" fmla="*/ 23 w 24"/>
                <a:gd name="T3" fmla="*/ 2 h 70"/>
                <a:gd name="T4" fmla="*/ 24 w 24"/>
                <a:gd name="T5" fmla="*/ 2 h 70"/>
                <a:gd name="T6" fmla="*/ 0 w 24"/>
                <a:gd name="T7" fmla="*/ 69 h 70"/>
                <a:gd name="T8" fmla="*/ 5 w 24"/>
                <a:gd name="T9" fmla="*/ 70 h 70"/>
                <a:gd name="T10" fmla="*/ 19 w 24"/>
                <a:gd name="T1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70">
                  <a:moveTo>
                    <a:pt x="19" y="0"/>
                  </a:moveTo>
                  <a:lnTo>
                    <a:pt x="23" y="2"/>
                  </a:lnTo>
                  <a:lnTo>
                    <a:pt x="24" y="2"/>
                  </a:lnTo>
                  <a:lnTo>
                    <a:pt x="0" y="69"/>
                  </a:lnTo>
                  <a:lnTo>
                    <a:pt x="5" y="7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" name="Freeform 156">
              <a:extLst>
                <a:ext uri="{FF2B5EF4-FFF2-40B4-BE49-F238E27FC236}">
                  <a16:creationId xmlns:a16="http://schemas.microsoft.com/office/drawing/2014/main" id="{27A2693E-3593-7547-B0A8-9DC3093A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5" y="10045"/>
              <a:ext cx="233" cy="257"/>
            </a:xfrm>
            <a:custGeom>
              <a:avLst/>
              <a:gdLst>
                <a:gd name="T0" fmla="*/ 47 w 112"/>
                <a:gd name="T1" fmla="*/ 0 h 110"/>
                <a:gd name="T2" fmla="*/ 112 w 112"/>
                <a:gd name="T3" fmla="*/ 56 h 110"/>
                <a:gd name="T4" fmla="*/ 65 w 112"/>
                <a:gd name="T5" fmla="*/ 110 h 110"/>
                <a:gd name="T6" fmla="*/ 0 w 112"/>
                <a:gd name="T7" fmla="*/ 54 h 110"/>
                <a:gd name="T8" fmla="*/ 47 w 112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0">
                  <a:moveTo>
                    <a:pt x="47" y="0"/>
                  </a:moveTo>
                  <a:lnTo>
                    <a:pt x="112" y="56"/>
                  </a:lnTo>
                  <a:lnTo>
                    <a:pt x="65" y="110"/>
                  </a:lnTo>
                  <a:lnTo>
                    <a:pt x="0" y="54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" name="Freeform 157">
              <a:extLst>
                <a:ext uri="{FF2B5EF4-FFF2-40B4-BE49-F238E27FC236}">
                  <a16:creationId xmlns:a16="http://schemas.microsoft.com/office/drawing/2014/main" id="{2C23F720-6EF5-414C-812D-50EF49629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45" y="10022"/>
              <a:ext cx="96" cy="152"/>
            </a:xfrm>
            <a:custGeom>
              <a:avLst/>
              <a:gdLst>
                <a:gd name="T0" fmla="*/ 46 w 47"/>
                <a:gd name="T1" fmla="*/ 8 h 65"/>
                <a:gd name="T2" fmla="*/ 34 w 47"/>
                <a:gd name="T3" fmla="*/ 0 h 65"/>
                <a:gd name="T4" fmla="*/ 47 w 47"/>
                <a:gd name="T5" fmla="*/ 10 h 65"/>
                <a:gd name="T6" fmla="*/ 0 w 47"/>
                <a:gd name="T7" fmla="*/ 64 h 65"/>
                <a:gd name="T8" fmla="*/ 2 w 47"/>
                <a:gd name="T9" fmla="*/ 65 h 65"/>
                <a:gd name="T10" fmla="*/ 46 w 47"/>
                <a:gd name="T1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65">
                  <a:moveTo>
                    <a:pt x="46" y="8"/>
                  </a:moveTo>
                  <a:lnTo>
                    <a:pt x="34" y="0"/>
                  </a:lnTo>
                  <a:lnTo>
                    <a:pt x="47" y="10"/>
                  </a:lnTo>
                  <a:lnTo>
                    <a:pt x="0" y="64"/>
                  </a:lnTo>
                  <a:lnTo>
                    <a:pt x="2" y="65"/>
                  </a:lnTo>
                  <a:lnTo>
                    <a:pt x="46" y="8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" name="Freeform 158">
              <a:extLst>
                <a:ext uri="{FF2B5EF4-FFF2-40B4-BE49-F238E27FC236}">
                  <a16:creationId xmlns:a16="http://schemas.microsoft.com/office/drawing/2014/main" id="{565A9404-1198-0040-88BE-16AE57FE6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6" y="10194"/>
              <a:ext cx="183" cy="516"/>
            </a:xfrm>
            <a:custGeom>
              <a:avLst/>
              <a:gdLst>
                <a:gd name="T0" fmla="*/ 62 w 89"/>
                <a:gd name="T1" fmla="*/ 0 h 220"/>
                <a:gd name="T2" fmla="*/ 69 w 89"/>
                <a:gd name="T3" fmla="*/ 12 h 220"/>
                <a:gd name="T4" fmla="*/ 76 w 89"/>
                <a:gd name="T5" fmla="*/ 32 h 220"/>
                <a:gd name="T6" fmla="*/ 82 w 89"/>
                <a:gd name="T7" fmla="*/ 76 h 220"/>
                <a:gd name="T8" fmla="*/ 87 w 89"/>
                <a:gd name="T9" fmla="*/ 137 h 220"/>
                <a:gd name="T10" fmla="*/ 89 w 89"/>
                <a:gd name="T11" fmla="*/ 219 h 220"/>
                <a:gd name="T12" fmla="*/ 16 w 89"/>
                <a:gd name="T13" fmla="*/ 220 h 220"/>
                <a:gd name="T14" fmla="*/ 15 w 89"/>
                <a:gd name="T15" fmla="*/ 140 h 220"/>
                <a:gd name="T16" fmla="*/ 9 w 89"/>
                <a:gd name="T17" fmla="*/ 82 h 220"/>
                <a:gd name="T18" fmla="*/ 4 w 89"/>
                <a:gd name="T19" fmla="*/ 46 h 220"/>
                <a:gd name="T20" fmla="*/ 3 w 89"/>
                <a:gd name="T21" fmla="*/ 41 h 220"/>
                <a:gd name="T22" fmla="*/ 0 w 89"/>
                <a:gd name="T23" fmla="*/ 39 h 220"/>
                <a:gd name="T24" fmla="*/ 62 w 89"/>
                <a:gd name="T25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220">
                  <a:moveTo>
                    <a:pt x="62" y="0"/>
                  </a:moveTo>
                  <a:lnTo>
                    <a:pt x="69" y="12"/>
                  </a:lnTo>
                  <a:lnTo>
                    <a:pt x="76" y="32"/>
                  </a:lnTo>
                  <a:lnTo>
                    <a:pt x="82" y="76"/>
                  </a:lnTo>
                  <a:lnTo>
                    <a:pt x="87" y="137"/>
                  </a:lnTo>
                  <a:lnTo>
                    <a:pt x="89" y="219"/>
                  </a:lnTo>
                  <a:lnTo>
                    <a:pt x="16" y="220"/>
                  </a:lnTo>
                  <a:lnTo>
                    <a:pt x="15" y="140"/>
                  </a:lnTo>
                  <a:lnTo>
                    <a:pt x="9" y="82"/>
                  </a:lnTo>
                  <a:lnTo>
                    <a:pt x="4" y="46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Freeform 159">
              <a:extLst>
                <a:ext uri="{FF2B5EF4-FFF2-40B4-BE49-F238E27FC236}">
                  <a16:creationId xmlns:a16="http://schemas.microsoft.com/office/drawing/2014/main" id="{3A748896-8E74-E44F-B2A7-9227BD5E0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6" y="10176"/>
              <a:ext cx="129" cy="126"/>
            </a:xfrm>
            <a:custGeom>
              <a:avLst/>
              <a:gdLst>
                <a:gd name="T0" fmla="*/ 54 w 62"/>
                <a:gd name="T1" fmla="*/ 0 h 54"/>
                <a:gd name="T2" fmla="*/ 61 w 62"/>
                <a:gd name="T3" fmla="*/ 5 h 54"/>
                <a:gd name="T4" fmla="*/ 62 w 62"/>
                <a:gd name="T5" fmla="*/ 8 h 54"/>
                <a:gd name="T6" fmla="*/ 0 w 62"/>
                <a:gd name="T7" fmla="*/ 47 h 54"/>
                <a:gd name="T8" fmla="*/ 7 w 62"/>
                <a:gd name="T9" fmla="*/ 54 h 54"/>
                <a:gd name="T10" fmla="*/ 54 w 62"/>
                <a:gd name="T1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54">
                  <a:moveTo>
                    <a:pt x="54" y="0"/>
                  </a:moveTo>
                  <a:lnTo>
                    <a:pt x="61" y="5"/>
                  </a:lnTo>
                  <a:lnTo>
                    <a:pt x="62" y="8"/>
                  </a:lnTo>
                  <a:lnTo>
                    <a:pt x="0" y="47"/>
                  </a:lnTo>
                  <a:lnTo>
                    <a:pt x="7" y="5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Freeform 160">
              <a:extLst>
                <a:ext uri="{FF2B5EF4-FFF2-40B4-BE49-F238E27FC236}">
                  <a16:creationId xmlns:a16="http://schemas.microsoft.com/office/drawing/2014/main" id="{0DF8B119-B46D-2A43-95F8-06A4F782F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9" y="10702"/>
              <a:ext cx="170" cy="539"/>
            </a:xfrm>
            <a:custGeom>
              <a:avLst/>
              <a:gdLst>
                <a:gd name="T0" fmla="*/ 83 w 83"/>
                <a:gd name="T1" fmla="*/ 2 h 230"/>
                <a:gd name="T2" fmla="*/ 79 w 83"/>
                <a:gd name="T3" fmla="*/ 148 h 230"/>
                <a:gd name="T4" fmla="*/ 76 w 83"/>
                <a:gd name="T5" fmla="*/ 198 h 230"/>
                <a:gd name="T6" fmla="*/ 74 w 83"/>
                <a:gd name="T7" fmla="*/ 217 h 230"/>
                <a:gd name="T8" fmla="*/ 71 w 83"/>
                <a:gd name="T9" fmla="*/ 230 h 230"/>
                <a:gd name="T10" fmla="*/ 0 w 83"/>
                <a:gd name="T11" fmla="*/ 217 h 230"/>
                <a:gd name="T12" fmla="*/ 2 w 83"/>
                <a:gd name="T13" fmla="*/ 204 h 230"/>
                <a:gd name="T14" fmla="*/ 3 w 83"/>
                <a:gd name="T15" fmla="*/ 192 h 230"/>
                <a:gd name="T16" fmla="*/ 6 w 83"/>
                <a:gd name="T17" fmla="*/ 147 h 230"/>
                <a:gd name="T18" fmla="*/ 10 w 83"/>
                <a:gd name="T19" fmla="*/ 0 h 230"/>
                <a:gd name="T20" fmla="*/ 83 w 83"/>
                <a:gd name="T21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230">
                  <a:moveTo>
                    <a:pt x="83" y="2"/>
                  </a:moveTo>
                  <a:lnTo>
                    <a:pt x="79" y="148"/>
                  </a:lnTo>
                  <a:lnTo>
                    <a:pt x="76" y="198"/>
                  </a:lnTo>
                  <a:lnTo>
                    <a:pt x="74" y="217"/>
                  </a:lnTo>
                  <a:lnTo>
                    <a:pt x="71" y="230"/>
                  </a:lnTo>
                  <a:lnTo>
                    <a:pt x="0" y="217"/>
                  </a:lnTo>
                  <a:lnTo>
                    <a:pt x="2" y="204"/>
                  </a:lnTo>
                  <a:lnTo>
                    <a:pt x="3" y="192"/>
                  </a:lnTo>
                  <a:lnTo>
                    <a:pt x="6" y="147"/>
                  </a:lnTo>
                  <a:lnTo>
                    <a:pt x="10" y="0"/>
                  </a:lnTo>
                  <a:lnTo>
                    <a:pt x="83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Freeform 161">
              <a:extLst>
                <a:ext uri="{FF2B5EF4-FFF2-40B4-BE49-F238E27FC236}">
                  <a16:creationId xmlns:a16="http://schemas.microsoft.com/office/drawing/2014/main" id="{08F0BEAB-73BC-454D-BCFE-0D480B8C9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9" y="10666"/>
              <a:ext cx="151" cy="44"/>
            </a:xfrm>
            <a:custGeom>
              <a:avLst/>
              <a:gdLst>
                <a:gd name="T0" fmla="*/ 73 w 73"/>
                <a:gd name="T1" fmla="*/ 2 h 3"/>
                <a:gd name="T2" fmla="*/ 0 w 73"/>
                <a:gd name="T3" fmla="*/ 0 h 3"/>
                <a:gd name="T4" fmla="*/ 0 w 73"/>
                <a:gd name="T5" fmla="*/ 3 h 3"/>
                <a:gd name="T6" fmla="*/ 73 w 7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3">
                  <a:moveTo>
                    <a:pt x="73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3" y="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Freeform 162">
              <a:extLst>
                <a:ext uri="{FF2B5EF4-FFF2-40B4-BE49-F238E27FC236}">
                  <a16:creationId xmlns:a16="http://schemas.microsoft.com/office/drawing/2014/main" id="{E8CE6591-F4C4-CB44-AE32-06D4F3978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1" y="11194"/>
              <a:ext cx="228" cy="258"/>
            </a:xfrm>
            <a:custGeom>
              <a:avLst/>
              <a:gdLst>
                <a:gd name="T0" fmla="*/ 112 w 112"/>
                <a:gd name="T1" fmla="*/ 25 h 110"/>
                <a:gd name="T2" fmla="*/ 103 w 112"/>
                <a:gd name="T3" fmla="*/ 49 h 110"/>
                <a:gd name="T4" fmla="*/ 89 w 112"/>
                <a:gd name="T5" fmla="*/ 72 h 110"/>
                <a:gd name="T6" fmla="*/ 69 w 112"/>
                <a:gd name="T7" fmla="*/ 94 h 110"/>
                <a:gd name="T8" fmla="*/ 48 w 112"/>
                <a:gd name="T9" fmla="*/ 110 h 110"/>
                <a:gd name="T10" fmla="*/ 0 w 112"/>
                <a:gd name="T11" fmla="*/ 57 h 110"/>
                <a:gd name="T12" fmla="*/ 18 w 112"/>
                <a:gd name="T13" fmla="*/ 43 h 110"/>
                <a:gd name="T14" fmla="*/ 30 w 112"/>
                <a:gd name="T15" fmla="*/ 29 h 110"/>
                <a:gd name="T16" fmla="*/ 37 w 112"/>
                <a:gd name="T17" fmla="*/ 18 h 110"/>
                <a:gd name="T18" fmla="*/ 44 w 112"/>
                <a:gd name="T19" fmla="*/ 0 h 110"/>
                <a:gd name="T20" fmla="*/ 112 w 112"/>
                <a:gd name="T21" fmla="*/ 2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110">
                  <a:moveTo>
                    <a:pt x="112" y="25"/>
                  </a:moveTo>
                  <a:lnTo>
                    <a:pt x="103" y="49"/>
                  </a:lnTo>
                  <a:lnTo>
                    <a:pt x="89" y="72"/>
                  </a:lnTo>
                  <a:lnTo>
                    <a:pt x="69" y="94"/>
                  </a:lnTo>
                  <a:lnTo>
                    <a:pt x="48" y="110"/>
                  </a:lnTo>
                  <a:lnTo>
                    <a:pt x="0" y="57"/>
                  </a:lnTo>
                  <a:lnTo>
                    <a:pt x="18" y="43"/>
                  </a:lnTo>
                  <a:lnTo>
                    <a:pt x="30" y="29"/>
                  </a:lnTo>
                  <a:lnTo>
                    <a:pt x="37" y="18"/>
                  </a:lnTo>
                  <a:lnTo>
                    <a:pt x="44" y="0"/>
                  </a:lnTo>
                  <a:lnTo>
                    <a:pt x="112" y="2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Freeform 163">
              <a:extLst>
                <a:ext uri="{FF2B5EF4-FFF2-40B4-BE49-F238E27FC236}">
                  <a16:creationId xmlns:a16="http://schemas.microsoft.com/office/drawing/2014/main" id="{8FC6208B-61E6-9B4C-BB79-C7F77A31E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9" y="11194"/>
              <a:ext cx="150" cy="59"/>
            </a:xfrm>
            <a:custGeom>
              <a:avLst/>
              <a:gdLst>
                <a:gd name="T0" fmla="*/ 71 w 72"/>
                <a:gd name="T1" fmla="*/ 20 h 25"/>
                <a:gd name="T2" fmla="*/ 72 w 72"/>
                <a:gd name="T3" fmla="*/ 17 h 25"/>
                <a:gd name="T4" fmla="*/ 69 w 72"/>
                <a:gd name="T5" fmla="*/ 25 h 25"/>
                <a:gd name="T6" fmla="*/ 1 w 72"/>
                <a:gd name="T7" fmla="*/ 0 h 25"/>
                <a:gd name="T8" fmla="*/ 0 w 72"/>
                <a:gd name="T9" fmla="*/ 7 h 25"/>
                <a:gd name="T10" fmla="*/ 71 w 72"/>
                <a:gd name="T11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25">
                  <a:moveTo>
                    <a:pt x="71" y="20"/>
                  </a:moveTo>
                  <a:lnTo>
                    <a:pt x="72" y="17"/>
                  </a:lnTo>
                  <a:lnTo>
                    <a:pt x="69" y="25"/>
                  </a:lnTo>
                  <a:lnTo>
                    <a:pt x="1" y="0"/>
                  </a:lnTo>
                  <a:lnTo>
                    <a:pt x="0" y="7"/>
                  </a:lnTo>
                  <a:lnTo>
                    <a:pt x="71" y="2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9" name="Freeform 164">
              <a:extLst>
                <a:ext uri="{FF2B5EF4-FFF2-40B4-BE49-F238E27FC236}">
                  <a16:creationId xmlns:a16="http://schemas.microsoft.com/office/drawing/2014/main" id="{335592B9-A819-F24B-9438-E59B44004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9" y="11320"/>
              <a:ext cx="283" cy="279"/>
            </a:xfrm>
            <a:custGeom>
              <a:avLst/>
              <a:gdLst>
                <a:gd name="T0" fmla="*/ 137 w 137"/>
                <a:gd name="T1" fmla="*/ 59 h 119"/>
                <a:gd name="T2" fmla="*/ 91 w 137"/>
                <a:gd name="T3" fmla="*/ 89 h 119"/>
                <a:gd name="T4" fmla="*/ 40 w 137"/>
                <a:gd name="T5" fmla="*/ 119 h 119"/>
                <a:gd name="T6" fmla="*/ 0 w 137"/>
                <a:gd name="T7" fmla="*/ 59 h 119"/>
                <a:gd name="T8" fmla="*/ 52 w 137"/>
                <a:gd name="T9" fmla="*/ 29 h 119"/>
                <a:gd name="T10" fmla="*/ 96 w 137"/>
                <a:gd name="T11" fmla="*/ 0 h 119"/>
                <a:gd name="T12" fmla="*/ 137 w 137"/>
                <a:gd name="T13" fmla="*/ 5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19">
                  <a:moveTo>
                    <a:pt x="137" y="59"/>
                  </a:moveTo>
                  <a:lnTo>
                    <a:pt x="91" y="89"/>
                  </a:lnTo>
                  <a:lnTo>
                    <a:pt x="40" y="119"/>
                  </a:lnTo>
                  <a:lnTo>
                    <a:pt x="0" y="59"/>
                  </a:lnTo>
                  <a:lnTo>
                    <a:pt x="52" y="29"/>
                  </a:lnTo>
                  <a:lnTo>
                    <a:pt x="96" y="0"/>
                  </a:lnTo>
                  <a:lnTo>
                    <a:pt x="137" y="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Freeform 165">
              <a:extLst>
                <a:ext uri="{FF2B5EF4-FFF2-40B4-BE49-F238E27FC236}">
                  <a16:creationId xmlns:a16="http://schemas.microsoft.com/office/drawing/2014/main" id="{D5E0534F-6A34-614C-ACB2-FA08E3329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1" y="11320"/>
              <a:ext cx="96" cy="143"/>
            </a:xfrm>
            <a:custGeom>
              <a:avLst/>
              <a:gdLst>
                <a:gd name="T0" fmla="*/ 48 w 48"/>
                <a:gd name="T1" fmla="*/ 56 h 61"/>
                <a:gd name="T2" fmla="*/ 43 w 48"/>
                <a:gd name="T3" fmla="*/ 61 h 61"/>
                <a:gd name="T4" fmla="*/ 45 w 48"/>
                <a:gd name="T5" fmla="*/ 59 h 61"/>
                <a:gd name="T6" fmla="*/ 4 w 48"/>
                <a:gd name="T7" fmla="*/ 0 h 61"/>
                <a:gd name="T8" fmla="*/ 0 w 48"/>
                <a:gd name="T9" fmla="*/ 3 h 61"/>
                <a:gd name="T10" fmla="*/ 48 w 48"/>
                <a:gd name="T11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61">
                  <a:moveTo>
                    <a:pt x="48" y="56"/>
                  </a:moveTo>
                  <a:lnTo>
                    <a:pt x="43" y="61"/>
                  </a:lnTo>
                  <a:lnTo>
                    <a:pt x="45" y="59"/>
                  </a:lnTo>
                  <a:lnTo>
                    <a:pt x="4" y="0"/>
                  </a:lnTo>
                  <a:lnTo>
                    <a:pt x="0" y="3"/>
                  </a:lnTo>
                  <a:lnTo>
                    <a:pt x="48" y="5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1" name="Freeform 166">
              <a:extLst>
                <a:ext uri="{FF2B5EF4-FFF2-40B4-BE49-F238E27FC236}">
                  <a16:creationId xmlns:a16="http://schemas.microsoft.com/office/drawing/2014/main" id="{E425154A-49E6-DD43-9585-21DFAE408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3" y="11456"/>
              <a:ext cx="220" cy="225"/>
            </a:xfrm>
            <a:custGeom>
              <a:avLst/>
              <a:gdLst>
                <a:gd name="T0" fmla="*/ 108 w 108"/>
                <a:gd name="T1" fmla="*/ 62 h 96"/>
                <a:gd name="T2" fmla="*/ 81 w 108"/>
                <a:gd name="T3" fmla="*/ 77 h 96"/>
                <a:gd name="T4" fmla="*/ 55 w 108"/>
                <a:gd name="T5" fmla="*/ 87 h 96"/>
                <a:gd name="T6" fmla="*/ 30 w 108"/>
                <a:gd name="T7" fmla="*/ 95 h 96"/>
                <a:gd name="T8" fmla="*/ 9 w 108"/>
                <a:gd name="T9" fmla="*/ 96 h 96"/>
                <a:gd name="T10" fmla="*/ 0 w 108"/>
                <a:gd name="T11" fmla="*/ 26 h 96"/>
                <a:gd name="T12" fmla="*/ 14 w 108"/>
                <a:gd name="T13" fmla="*/ 26 h 96"/>
                <a:gd name="T14" fmla="*/ 30 w 108"/>
                <a:gd name="T15" fmla="*/ 21 h 96"/>
                <a:gd name="T16" fmla="*/ 49 w 108"/>
                <a:gd name="T17" fmla="*/ 14 h 96"/>
                <a:gd name="T18" fmla="*/ 73 w 108"/>
                <a:gd name="T19" fmla="*/ 0 h 96"/>
                <a:gd name="T20" fmla="*/ 108 w 108"/>
                <a:gd name="T21" fmla="*/ 6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96">
                  <a:moveTo>
                    <a:pt x="108" y="62"/>
                  </a:moveTo>
                  <a:lnTo>
                    <a:pt x="81" y="77"/>
                  </a:lnTo>
                  <a:lnTo>
                    <a:pt x="55" y="87"/>
                  </a:lnTo>
                  <a:lnTo>
                    <a:pt x="30" y="95"/>
                  </a:lnTo>
                  <a:lnTo>
                    <a:pt x="9" y="96"/>
                  </a:lnTo>
                  <a:lnTo>
                    <a:pt x="0" y="26"/>
                  </a:lnTo>
                  <a:lnTo>
                    <a:pt x="14" y="26"/>
                  </a:lnTo>
                  <a:lnTo>
                    <a:pt x="30" y="21"/>
                  </a:lnTo>
                  <a:lnTo>
                    <a:pt x="49" y="14"/>
                  </a:lnTo>
                  <a:lnTo>
                    <a:pt x="73" y="0"/>
                  </a:lnTo>
                  <a:lnTo>
                    <a:pt x="108" y="6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" name="Freeform 167">
              <a:extLst>
                <a:ext uri="{FF2B5EF4-FFF2-40B4-BE49-F238E27FC236}">
                  <a16:creationId xmlns:a16="http://schemas.microsoft.com/office/drawing/2014/main" id="{A5A61FFE-15C5-C24A-945C-88420D649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9" y="11456"/>
              <a:ext cx="83" cy="145"/>
            </a:xfrm>
            <a:custGeom>
              <a:avLst/>
              <a:gdLst>
                <a:gd name="T0" fmla="*/ 40 w 41"/>
                <a:gd name="T1" fmla="*/ 61 h 62"/>
                <a:gd name="T2" fmla="*/ 41 w 41"/>
                <a:gd name="T3" fmla="*/ 61 h 62"/>
                <a:gd name="T4" fmla="*/ 38 w 41"/>
                <a:gd name="T5" fmla="*/ 62 h 62"/>
                <a:gd name="T6" fmla="*/ 3 w 41"/>
                <a:gd name="T7" fmla="*/ 0 h 62"/>
                <a:gd name="T8" fmla="*/ 0 w 41"/>
                <a:gd name="T9" fmla="*/ 1 h 62"/>
                <a:gd name="T10" fmla="*/ 40 w 41"/>
                <a:gd name="T11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62">
                  <a:moveTo>
                    <a:pt x="40" y="61"/>
                  </a:moveTo>
                  <a:lnTo>
                    <a:pt x="41" y="61"/>
                  </a:lnTo>
                  <a:lnTo>
                    <a:pt x="38" y="62"/>
                  </a:lnTo>
                  <a:lnTo>
                    <a:pt x="3" y="0"/>
                  </a:lnTo>
                  <a:lnTo>
                    <a:pt x="0" y="1"/>
                  </a:lnTo>
                  <a:lnTo>
                    <a:pt x="40" y="6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Freeform 168">
              <a:extLst>
                <a:ext uri="{FF2B5EF4-FFF2-40B4-BE49-F238E27FC236}">
                  <a16:creationId xmlns:a16="http://schemas.microsoft.com/office/drawing/2014/main" id="{1F847C5B-AC7E-3246-8DF2-22D9B59E5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4" y="11456"/>
              <a:ext cx="224" cy="225"/>
            </a:xfrm>
            <a:custGeom>
              <a:avLst/>
              <a:gdLst>
                <a:gd name="T0" fmla="*/ 98 w 107"/>
                <a:gd name="T1" fmla="*/ 96 h 96"/>
                <a:gd name="T2" fmla="*/ 78 w 107"/>
                <a:gd name="T3" fmla="*/ 95 h 96"/>
                <a:gd name="T4" fmla="*/ 52 w 107"/>
                <a:gd name="T5" fmla="*/ 87 h 96"/>
                <a:gd name="T6" fmla="*/ 27 w 107"/>
                <a:gd name="T7" fmla="*/ 77 h 96"/>
                <a:gd name="T8" fmla="*/ 0 w 107"/>
                <a:gd name="T9" fmla="*/ 62 h 96"/>
                <a:gd name="T10" fmla="*/ 34 w 107"/>
                <a:gd name="T11" fmla="*/ 0 h 96"/>
                <a:gd name="T12" fmla="*/ 59 w 107"/>
                <a:gd name="T13" fmla="*/ 14 h 96"/>
                <a:gd name="T14" fmla="*/ 78 w 107"/>
                <a:gd name="T15" fmla="*/ 21 h 96"/>
                <a:gd name="T16" fmla="*/ 93 w 107"/>
                <a:gd name="T17" fmla="*/ 26 h 96"/>
                <a:gd name="T18" fmla="*/ 107 w 107"/>
                <a:gd name="T19" fmla="*/ 26 h 96"/>
                <a:gd name="T20" fmla="*/ 98 w 107"/>
                <a:gd name="T2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96">
                  <a:moveTo>
                    <a:pt x="98" y="96"/>
                  </a:moveTo>
                  <a:lnTo>
                    <a:pt x="78" y="95"/>
                  </a:lnTo>
                  <a:lnTo>
                    <a:pt x="52" y="87"/>
                  </a:lnTo>
                  <a:lnTo>
                    <a:pt x="27" y="77"/>
                  </a:lnTo>
                  <a:lnTo>
                    <a:pt x="0" y="62"/>
                  </a:lnTo>
                  <a:lnTo>
                    <a:pt x="34" y="0"/>
                  </a:lnTo>
                  <a:lnTo>
                    <a:pt x="59" y="14"/>
                  </a:lnTo>
                  <a:lnTo>
                    <a:pt x="78" y="21"/>
                  </a:lnTo>
                  <a:lnTo>
                    <a:pt x="93" y="26"/>
                  </a:lnTo>
                  <a:lnTo>
                    <a:pt x="107" y="26"/>
                  </a:lnTo>
                  <a:lnTo>
                    <a:pt x="98" y="9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" name="Freeform 169">
              <a:extLst>
                <a:ext uri="{FF2B5EF4-FFF2-40B4-BE49-F238E27FC236}">
                  <a16:creationId xmlns:a16="http://schemas.microsoft.com/office/drawing/2014/main" id="{39B4C222-74F3-4C4A-B91B-467C0D198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3" y="11517"/>
              <a:ext cx="44" cy="164"/>
            </a:xfrm>
            <a:custGeom>
              <a:avLst/>
              <a:gdLst>
                <a:gd name="T0" fmla="*/ 9 w 9"/>
                <a:gd name="T1" fmla="*/ 70 h 70"/>
                <a:gd name="T2" fmla="*/ 4 w 9"/>
                <a:gd name="T3" fmla="*/ 70 h 70"/>
                <a:gd name="T4" fmla="*/ 0 w 9"/>
                <a:gd name="T5" fmla="*/ 70 h 70"/>
                <a:gd name="T6" fmla="*/ 9 w 9"/>
                <a:gd name="T7" fmla="*/ 0 h 70"/>
                <a:gd name="T8" fmla="*/ 0 w 9"/>
                <a:gd name="T9" fmla="*/ 0 h 70"/>
                <a:gd name="T10" fmla="*/ 9 w 9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0">
                  <a:moveTo>
                    <a:pt x="9" y="70"/>
                  </a:moveTo>
                  <a:lnTo>
                    <a:pt x="4" y="70"/>
                  </a:lnTo>
                  <a:lnTo>
                    <a:pt x="0" y="7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6B491CD1-A286-334B-A613-291E6B562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9" y="11318"/>
              <a:ext cx="283" cy="281"/>
            </a:xfrm>
            <a:custGeom>
              <a:avLst/>
              <a:gdLst>
                <a:gd name="T0" fmla="*/ 99 w 137"/>
                <a:gd name="T1" fmla="*/ 120 h 120"/>
                <a:gd name="T2" fmla="*/ 46 w 137"/>
                <a:gd name="T3" fmla="*/ 90 h 120"/>
                <a:gd name="T4" fmla="*/ 0 w 137"/>
                <a:gd name="T5" fmla="*/ 60 h 120"/>
                <a:gd name="T6" fmla="*/ 40 w 137"/>
                <a:gd name="T7" fmla="*/ 0 h 120"/>
                <a:gd name="T8" fmla="*/ 86 w 137"/>
                <a:gd name="T9" fmla="*/ 30 h 120"/>
                <a:gd name="T10" fmla="*/ 137 w 137"/>
                <a:gd name="T11" fmla="*/ 60 h 120"/>
                <a:gd name="T12" fmla="*/ 99 w 137"/>
                <a:gd name="T1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120">
                  <a:moveTo>
                    <a:pt x="99" y="120"/>
                  </a:moveTo>
                  <a:lnTo>
                    <a:pt x="46" y="90"/>
                  </a:lnTo>
                  <a:lnTo>
                    <a:pt x="0" y="60"/>
                  </a:lnTo>
                  <a:lnTo>
                    <a:pt x="40" y="0"/>
                  </a:lnTo>
                  <a:lnTo>
                    <a:pt x="86" y="30"/>
                  </a:lnTo>
                  <a:lnTo>
                    <a:pt x="137" y="60"/>
                  </a:lnTo>
                  <a:lnTo>
                    <a:pt x="99" y="12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569F1BC6-6C58-0942-BD26-42CCADC84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44" y="11456"/>
              <a:ext cx="79" cy="145"/>
            </a:xfrm>
            <a:custGeom>
              <a:avLst/>
              <a:gdLst>
                <a:gd name="T0" fmla="*/ 1 w 38"/>
                <a:gd name="T1" fmla="*/ 62 h 62"/>
                <a:gd name="T2" fmla="*/ 0 w 38"/>
                <a:gd name="T3" fmla="*/ 61 h 62"/>
                <a:gd name="T4" fmla="*/ 38 w 38"/>
                <a:gd name="T5" fmla="*/ 1 h 62"/>
                <a:gd name="T6" fmla="*/ 35 w 38"/>
                <a:gd name="T7" fmla="*/ 0 h 62"/>
                <a:gd name="T8" fmla="*/ 1 w 38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2">
                  <a:moveTo>
                    <a:pt x="1" y="62"/>
                  </a:moveTo>
                  <a:lnTo>
                    <a:pt x="0" y="61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" y="6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7" name="Freeform 172">
              <a:extLst>
                <a:ext uri="{FF2B5EF4-FFF2-40B4-BE49-F238E27FC236}">
                  <a16:creationId xmlns:a16="http://schemas.microsoft.com/office/drawing/2014/main" id="{79717920-70A9-8146-A618-FAD3B2780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93" y="11203"/>
              <a:ext cx="233" cy="249"/>
            </a:xfrm>
            <a:custGeom>
              <a:avLst/>
              <a:gdLst>
                <a:gd name="T0" fmla="*/ 67 w 113"/>
                <a:gd name="T1" fmla="*/ 106 h 106"/>
                <a:gd name="T2" fmla="*/ 46 w 113"/>
                <a:gd name="T3" fmla="*/ 91 h 106"/>
                <a:gd name="T4" fmla="*/ 27 w 113"/>
                <a:gd name="T5" fmla="*/ 74 h 106"/>
                <a:gd name="T6" fmla="*/ 12 w 113"/>
                <a:gd name="T7" fmla="*/ 55 h 106"/>
                <a:gd name="T8" fmla="*/ 0 w 113"/>
                <a:gd name="T9" fmla="*/ 39 h 106"/>
                <a:gd name="T10" fmla="*/ 62 w 113"/>
                <a:gd name="T11" fmla="*/ 0 h 106"/>
                <a:gd name="T12" fmla="*/ 69 w 113"/>
                <a:gd name="T13" fmla="*/ 13 h 106"/>
                <a:gd name="T14" fmla="*/ 79 w 113"/>
                <a:gd name="T15" fmla="*/ 24 h 106"/>
                <a:gd name="T16" fmla="*/ 93 w 113"/>
                <a:gd name="T17" fmla="*/ 38 h 106"/>
                <a:gd name="T18" fmla="*/ 113 w 113"/>
                <a:gd name="T19" fmla="*/ 51 h 106"/>
                <a:gd name="T20" fmla="*/ 67 w 113"/>
                <a:gd name="T2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06">
                  <a:moveTo>
                    <a:pt x="67" y="106"/>
                  </a:moveTo>
                  <a:lnTo>
                    <a:pt x="46" y="91"/>
                  </a:lnTo>
                  <a:lnTo>
                    <a:pt x="27" y="74"/>
                  </a:lnTo>
                  <a:lnTo>
                    <a:pt x="12" y="55"/>
                  </a:lnTo>
                  <a:lnTo>
                    <a:pt x="0" y="39"/>
                  </a:lnTo>
                  <a:lnTo>
                    <a:pt x="62" y="0"/>
                  </a:lnTo>
                  <a:lnTo>
                    <a:pt x="69" y="13"/>
                  </a:lnTo>
                  <a:lnTo>
                    <a:pt x="79" y="24"/>
                  </a:lnTo>
                  <a:lnTo>
                    <a:pt x="93" y="38"/>
                  </a:lnTo>
                  <a:lnTo>
                    <a:pt x="113" y="51"/>
                  </a:lnTo>
                  <a:lnTo>
                    <a:pt x="67" y="10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8" name="Freeform 173">
              <a:extLst>
                <a:ext uri="{FF2B5EF4-FFF2-40B4-BE49-F238E27FC236}">
                  <a16:creationId xmlns:a16="http://schemas.microsoft.com/office/drawing/2014/main" id="{97FBAD2D-E237-9B4D-B2B2-4B74598CA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1" y="11318"/>
              <a:ext cx="96" cy="145"/>
            </a:xfrm>
            <a:custGeom>
              <a:avLst/>
              <a:gdLst>
                <a:gd name="T0" fmla="*/ 2 w 46"/>
                <a:gd name="T1" fmla="*/ 60 h 62"/>
                <a:gd name="T2" fmla="*/ 6 w 46"/>
                <a:gd name="T3" fmla="*/ 62 h 62"/>
                <a:gd name="T4" fmla="*/ 0 w 46"/>
                <a:gd name="T5" fmla="*/ 57 h 62"/>
                <a:gd name="T6" fmla="*/ 46 w 46"/>
                <a:gd name="T7" fmla="*/ 2 h 62"/>
                <a:gd name="T8" fmla="*/ 42 w 46"/>
                <a:gd name="T9" fmla="*/ 0 h 62"/>
                <a:gd name="T10" fmla="*/ 2 w 46"/>
                <a:gd name="T11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62">
                  <a:moveTo>
                    <a:pt x="2" y="60"/>
                  </a:moveTo>
                  <a:lnTo>
                    <a:pt x="6" y="62"/>
                  </a:lnTo>
                  <a:lnTo>
                    <a:pt x="0" y="57"/>
                  </a:lnTo>
                  <a:lnTo>
                    <a:pt x="46" y="2"/>
                  </a:lnTo>
                  <a:lnTo>
                    <a:pt x="42" y="0"/>
                  </a:lnTo>
                  <a:lnTo>
                    <a:pt x="2" y="6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Freeform 174">
              <a:extLst>
                <a:ext uri="{FF2B5EF4-FFF2-40B4-BE49-F238E27FC236}">
                  <a16:creationId xmlns:a16="http://schemas.microsoft.com/office/drawing/2014/main" id="{6A08B2CC-2178-C544-A71B-5FB2F5D72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7" y="10870"/>
              <a:ext cx="183" cy="404"/>
            </a:xfrm>
            <a:custGeom>
              <a:avLst/>
              <a:gdLst>
                <a:gd name="T0" fmla="*/ 18 w 87"/>
                <a:gd name="T1" fmla="*/ 172 h 172"/>
                <a:gd name="T2" fmla="*/ 11 w 87"/>
                <a:gd name="T3" fmla="*/ 147 h 172"/>
                <a:gd name="T4" fmla="*/ 6 w 87"/>
                <a:gd name="T5" fmla="*/ 110 h 172"/>
                <a:gd name="T6" fmla="*/ 2 w 87"/>
                <a:gd name="T7" fmla="*/ 62 h 172"/>
                <a:gd name="T8" fmla="*/ 0 w 87"/>
                <a:gd name="T9" fmla="*/ 0 h 172"/>
                <a:gd name="T10" fmla="*/ 72 w 87"/>
                <a:gd name="T11" fmla="*/ 0 h 172"/>
                <a:gd name="T12" fmla="*/ 73 w 87"/>
                <a:gd name="T13" fmla="*/ 58 h 172"/>
                <a:gd name="T14" fmla="*/ 77 w 87"/>
                <a:gd name="T15" fmla="*/ 102 h 172"/>
                <a:gd name="T16" fmla="*/ 81 w 87"/>
                <a:gd name="T17" fmla="*/ 132 h 172"/>
                <a:gd name="T18" fmla="*/ 87 w 87"/>
                <a:gd name="T19" fmla="*/ 150 h 172"/>
                <a:gd name="T20" fmla="*/ 18 w 87"/>
                <a:gd name="T2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172">
                  <a:moveTo>
                    <a:pt x="18" y="172"/>
                  </a:moveTo>
                  <a:lnTo>
                    <a:pt x="11" y="147"/>
                  </a:lnTo>
                  <a:lnTo>
                    <a:pt x="6" y="110"/>
                  </a:lnTo>
                  <a:lnTo>
                    <a:pt x="2" y="6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3" y="58"/>
                  </a:lnTo>
                  <a:lnTo>
                    <a:pt x="77" y="102"/>
                  </a:lnTo>
                  <a:lnTo>
                    <a:pt x="81" y="132"/>
                  </a:lnTo>
                  <a:lnTo>
                    <a:pt x="87" y="150"/>
                  </a:lnTo>
                  <a:lnTo>
                    <a:pt x="18" y="172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0" name="Freeform 175">
              <a:extLst>
                <a:ext uri="{FF2B5EF4-FFF2-40B4-BE49-F238E27FC236}">
                  <a16:creationId xmlns:a16="http://schemas.microsoft.com/office/drawing/2014/main" id="{D1AE6336-3157-4941-9F18-5288EA19D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5" y="11203"/>
              <a:ext cx="146" cy="92"/>
            </a:xfrm>
            <a:custGeom>
              <a:avLst/>
              <a:gdLst>
                <a:gd name="T0" fmla="*/ 4 w 69"/>
                <a:gd name="T1" fmla="*/ 39 h 39"/>
                <a:gd name="T2" fmla="*/ 2 w 69"/>
                <a:gd name="T3" fmla="*/ 36 h 39"/>
                <a:gd name="T4" fmla="*/ 0 w 69"/>
                <a:gd name="T5" fmla="*/ 30 h 39"/>
                <a:gd name="T6" fmla="*/ 69 w 69"/>
                <a:gd name="T7" fmla="*/ 8 h 39"/>
                <a:gd name="T8" fmla="*/ 66 w 69"/>
                <a:gd name="T9" fmla="*/ 0 h 39"/>
                <a:gd name="T10" fmla="*/ 4 w 69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39">
                  <a:moveTo>
                    <a:pt x="4" y="39"/>
                  </a:moveTo>
                  <a:lnTo>
                    <a:pt x="2" y="36"/>
                  </a:lnTo>
                  <a:lnTo>
                    <a:pt x="0" y="30"/>
                  </a:lnTo>
                  <a:lnTo>
                    <a:pt x="69" y="8"/>
                  </a:lnTo>
                  <a:lnTo>
                    <a:pt x="66" y="0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1" name="Rectangle 176">
              <a:extLst>
                <a:ext uri="{FF2B5EF4-FFF2-40B4-BE49-F238E27FC236}">
                  <a16:creationId xmlns:a16="http://schemas.microsoft.com/office/drawing/2014/main" id="{7F764BE7-C47C-CF4E-B4F5-CA0158475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7" y="10425"/>
              <a:ext cx="150" cy="44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Freeform 177">
              <a:extLst>
                <a:ext uri="{FF2B5EF4-FFF2-40B4-BE49-F238E27FC236}">
                  <a16:creationId xmlns:a16="http://schemas.microsoft.com/office/drawing/2014/main" id="{D463BB5E-2F0D-AD4C-8CCE-91E15A61F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7" y="10829"/>
              <a:ext cx="150" cy="44"/>
            </a:xfrm>
            <a:custGeom>
              <a:avLst/>
              <a:gdLst>
                <a:gd name="T0" fmla="*/ 1 w 73"/>
                <a:gd name="T1" fmla="*/ 0 w 73"/>
                <a:gd name="T2" fmla="*/ 73 w 73"/>
                <a:gd name="T3" fmla="*/ 1 w 7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3">
                  <a:moveTo>
                    <a:pt x="1" y="0"/>
                  </a:moveTo>
                  <a:lnTo>
                    <a:pt x="0" y="0"/>
                  </a:lnTo>
                  <a:lnTo>
                    <a:pt x="7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3" name="Freeform 178">
              <a:extLst>
                <a:ext uri="{FF2B5EF4-FFF2-40B4-BE49-F238E27FC236}">
                  <a16:creationId xmlns:a16="http://schemas.microsoft.com/office/drawing/2014/main" id="{D5CCEF75-2D3C-C34E-A1C0-F7774B5AB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7" y="10419"/>
              <a:ext cx="150" cy="47"/>
            </a:xfrm>
            <a:custGeom>
              <a:avLst/>
              <a:gdLst>
                <a:gd name="T0" fmla="*/ 0 w 73"/>
                <a:gd name="T1" fmla="*/ 3 h 20"/>
                <a:gd name="T2" fmla="*/ 0 w 73"/>
                <a:gd name="T3" fmla="*/ 20 h 20"/>
                <a:gd name="T4" fmla="*/ 1 w 73"/>
                <a:gd name="T5" fmla="*/ 0 h 20"/>
                <a:gd name="T6" fmla="*/ 73 w 73"/>
                <a:gd name="T7" fmla="*/ 5 h 20"/>
                <a:gd name="T8" fmla="*/ 73 w 73"/>
                <a:gd name="T9" fmla="*/ 3 h 20"/>
                <a:gd name="T10" fmla="*/ 0 w 73"/>
                <a:gd name="T1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20">
                  <a:moveTo>
                    <a:pt x="0" y="3"/>
                  </a:moveTo>
                  <a:lnTo>
                    <a:pt x="0" y="20"/>
                  </a:lnTo>
                  <a:lnTo>
                    <a:pt x="1" y="0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4" name="Freeform 179">
              <a:extLst>
                <a:ext uri="{FF2B5EF4-FFF2-40B4-BE49-F238E27FC236}">
                  <a16:creationId xmlns:a16="http://schemas.microsoft.com/office/drawing/2014/main" id="{E3FD0E85-9638-7A41-BBF6-E9F913F1E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0" y="7487"/>
              <a:ext cx="75" cy="126"/>
            </a:xfrm>
            <a:custGeom>
              <a:avLst/>
              <a:gdLst>
                <a:gd name="T0" fmla="*/ 36 w 36"/>
                <a:gd name="T1" fmla="*/ 4 h 54"/>
                <a:gd name="T2" fmla="*/ 12 w 36"/>
                <a:gd name="T3" fmla="*/ 0 h 54"/>
                <a:gd name="T4" fmla="*/ 0 w 36"/>
                <a:gd name="T5" fmla="*/ 50 h 54"/>
                <a:gd name="T6" fmla="*/ 24 w 36"/>
                <a:gd name="T7" fmla="*/ 54 h 54"/>
                <a:gd name="T8" fmla="*/ 36 w 36"/>
                <a:gd name="T9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36" y="4"/>
                  </a:moveTo>
                  <a:lnTo>
                    <a:pt x="12" y="0"/>
                  </a:lnTo>
                  <a:lnTo>
                    <a:pt x="0" y="50"/>
                  </a:lnTo>
                  <a:lnTo>
                    <a:pt x="24" y="54"/>
                  </a:lnTo>
                  <a:lnTo>
                    <a:pt x="36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Freeform 180">
              <a:extLst>
                <a:ext uri="{FF2B5EF4-FFF2-40B4-BE49-F238E27FC236}">
                  <a16:creationId xmlns:a16="http://schemas.microsoft.com/office/drawing/2014/main" id="{B47640A8-988A-B647-B13D-AAAB0C400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9" y="7598"/>
              <a:ext cx="170" cy="436"/>
            </a:xfrm>
            <a:custGeom>
              <a:avLst/>
              <a:gdLst>
                <a:gd name="T0" fmla="*/ 81 w 81"/>
                <a:gd name="T1" fmla="*/ 7 h 186"/>
                <a:gd name="T2" fmla="*/ 58 w 81"/>
                <a:gd name="T3" fmla="*/ 0 h 186"/>
                <a:gd name="T4" fmla="*/ 0 w 81"/>
                <a:gd name="T5" fmla="*/ 178 h 186"/>
                <a:gd name="T6" fmla="*/ 23 w 81"/>
                <a:gd name="T7" fmla="*/ 186 h 186"/>
                <a:gd name="T8" fmla="*/ 81 w 81"/>
                <a:gd name="T9" fmla="*/ 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6">
                  <a:moveTo>
                    <a:pt x="81" y="7"/>
                  </a:moveTo>
                  <a:lnTo>
                    <a:pt x="58" y="0"/>
                  </a:lnTo>
                  <a:lnTo>
                    <a:pt x="0" y="178"/>
                  </a:lnTo>
                  <a:lnTo>
                    <a:pt x="23" y="186"/>
                  </a:lnTo>
                  <a:lnTo>
                    <a:pt x="81" y="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6" name="Freeform 181">
              <a:extLst>
                <a:ext uri="{FF2B5EF4-FFF2-40B4-BE49-F238E27FC236}">
                  <a16:creationId xmlns:a16="http://schemas.microsoft.com/office/drawing/2014/main" id="{A3411F9C-25E4-4B4F-B49B-CAFBC688A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0" y="7572"/>
              <a:ext cx="50" cy="44"/>
            </a:xfrm>
            <a:custGeom>
              <a:avLst/>
              <a:gdLst>
                <a:gd name="T0" fmla="*/ 24 w 24"/>
                <a:gd name="T1" fmla="*/ 6 h 7"/>
                <a:gd name="T2" fmla="*/ 24 w 24"/>
                <a:gd name="T3" fmla="*/ 7 h 7"/>
                <a:gd name="T4" fmla="*/ 1 w 24"/>
                <a:gd name="T5" fmla="*/ 0 h 7"/>
                <a:gd name="T6" fmla="*/ 0 w 24"/>
                <a:gd name="T7" fmla="*/ 2 h 7"/>
                <a:gd name="T8" fmla="*/ 24 w 24"/>
                <a:gd name="T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4" y="6"/>
                  </a:moveTo>
                  <a:lnTo>
                    <a:pt x="24" y="7"/>
                  </a:lnTo>
                  <a:lnTo>
                    <a:pt x="1" y="0"/>
                  </a:lnTo>
                  <a:lnTo>
                    <a:pt x="0" y="2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7" name="Freeform 182">
              <a:extLst>
                <a:ext uri="{FF2B5EF4-FFF2-40B4-BE49-F238E27FC236}">
                  <a16:creationId xmlns:a16="http://schemas.microsoft.com/office/drawing/2014/main" id="{86531C08-7D14-864D-8F85-02FAA5F5F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21" y="8020"/>
              <a:ext cx="138" cy="391"/>
            </a:xfrm>
            <a:custGeom>
              <a:avLst/>
              <a:gdLst>
                <a:gd name="T0" fmla="*/ 67 w 67"/>
                <a:gd name="T1" fmla="*/ 6 h 167"/>
                <a:gd name="T2" fmla="*/ 44 w 67"/>
                <a:gd name="T3" fmla="*/ 0 h 167"/>
                <a:gd name="T4" fmla="*/ 0 w 67"/>
                <a:gd name="T5" fmla="*/ 161 h 167"/>
                <a:gd name="T6" fmla="*/ 23 w 67"/>
                <a:gd name="T7" fmla="*/ 167 h 167"/>
                <a:gd name="T8" fmla="*/ 67 w 67"/>
                <a:gd name="T9" fmla="*/ 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67">
                  <a:moveTo>
                    <a:pt x="67" y="6"/>
                  </a:moveTo>
                  <a:lnTo>
                    <a:pt x="44" y="0"/>
                  </a:lnTo>
                  <a:lnTo>
                    <a:pt x="0" y="161"/>
                  </a:lnTo>
                  <a:lnTo>
                    <a:pt x="23" y="167"/>
                  </a:lnTo>
                  <a:lnTo>
                    <a:pt x="67" y="6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Freeform 183">
              <a:extLst>
                <a:ext uri="{FF2B5EF4-FFF2-40B4-BE49-F238E27FC236}">
                  <a16:creationId xmlns:a16="http://schemas.microsoft.com/office/drawing/2014/main" id="{9762970D-1461-0F46-8B2E-B7D9FAB58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9" y="7990"/>
              <a:ext cx="50" cy="44"/>
            </a:xfrm>
            <a:custGeom>
              <a:avLst/>
              <a:gdLst>
                <a:gd name="T0" fmla="*/ 0 w 23"/>
                <a:gd name="T1" fmla="*/ 0 h 8"/>
                <a:gd name="T2" fmla="*/ 0 w 23"/>
                <a:gd name="T3" fmla="*/ 2 h 8"/>
                <a:gd name="T4" fmla="*/ 23 w 23"/>
                <a:gd name="T5" fmla="*/ 8 h 8"/>
                <a:gd name="T6" fmla="*/ 0 w 2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8">
                  <a:moveTo>
                    <a:pt x="0" y="0"/>
                  </a:moveTo>
                  <a:lnTo>
                    <a:pt x="0" y="2"/>
                  </a:ln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9" name="Freeform 184">
              <a:extLst>
                <a:ext uri="{FF2B5EF4-FFF2-40B4-BE49-F238E27FC236}">
                  <a16:creationId xmlns:a16="http://schemas.microsoft.com/office/drawing/2014/main" id="{FC3C11E1-1C29-0B44-9666-ED2D5932F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9" y="8399"/>
              <a:ext cx="138" cy="504"/>
            </a:xfrm>
            <a:custGeom>
              <a:avLst/>
              <a:gdLst>
                <a:gd name="T0" fmla="*/ 66 w 66"/>
                <a:gd name="T1" fmla="*/ 4 h 215"/>
                <a:gd name="T2" fmla="*/ 42 w 66"/>
                <a:gd name="T3" fmla="*/ 0 h 215"/>
                <a:gd name="T4" fmla="*/ 0 w 66"/>
                <a:gd name="T5" fmla="*/ 212 h 215"/>
                <a:gd name="T6" fmla="*/ 24 w 66"/>
                <a:gd name="T7" fmla="*/ 215 h 215"/>
                <a:gd name="T8" fmla="*/ 66 w 66"/>
                <a:gd name="T9" fmla="*/ 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215">
                  <a:moveTo>
                    <a:pt x="66" y="4"/>
                  </a:moveTo>
                  <a:lnTo>
                    <a:pt x="42" y="0"/>
                  </a:lnTo>
                  <a:lnTo>
                    <a:pt x="0" y="212"/>
                  </a:lnTo>
                  <a:lnTo>
                    <a:pt x="24" y="215"/>
                  </a:lnTo>
                  <a:lnTo>
                    <a:pt x="66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Freeform 185">
              <a:extLst>
                <a:ext uri="{FF2B5EF4-FFF2-40B4-BE49-F238E27FC236}">
                  <a16:creationId xmlns:a16="http://schemas.microsoft.com/office/drawing/2014/main" id="{7C3422F9-90BF-9D46-AEC0-E01994110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7" y="8367"/>
              <a:ext cx="50" cy="44"/>
            </a:xfrm>
            <a:custGeom>
              <a:avLst/>
              <a:gdLst>
                <a:gd name="T0" fmla="*/ 1 w 24"/>
                <a:gd name="T1" fmla="*/ 0 h 6"/>
                <a:gd name="T2" fmla="*/ 0 w 24"/>
                <a:gd name="T3" fmla="*/ 1 h 6"/>
                <a:gd name="T4" fmla="*/ 24 w 24"/>
                <a:gd name="T5" fmla="*/ 5 h 6"/>
                <a:gd name="T6" fmla="*/ 24 w 24"/>
                <a:gd name="T7" fmla="*/ 6 h 6"/>
                <a:gd name="T8" fmla="*/ 1 w 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">
                  <a:moveTo>
                    <a:pt x="1" y="0"/>
                  </a:moveTo>
                  <a:lnTo>
                    <a:pt x="0" y="1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Freeform 186">
              <a:extLst>
                <a:ext uri="{FF2B5EF4-FFF2-40B4-BE49-F238E27FC236}">
                  <a16:creationId xmlns:a16="http://schemas.microsoft.com/office/drawing/2014/main" id="{968A6A17-78AF-DC43-9BB8-95B488DDD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37" y="8895"/>
              <a:ext cx="142" cy="988"/>
            </a:xfrm>
            <a:custGeom>
              <a:avLst/>
              <a:gdLst>
                <a:gd name="T0" fmla="*/ 68 w 68"/>
                <a:gd name="T1" fmla="*/ 1 h 422"/>
                <a:gd name="T2" fmla="*/ 44 w 68"/>
                <a:gd name="T3" fmla="*/ 0 h 422"/>
                <a:gd name="T4" fmla="*/ 0 w 68"/>
                <a:gd name="T5" fmla="*/ 421 h 422"/>
                <a:gd name="T6" fmla="*/ 25 w 68"/>
                <a:gd name="T7" fmla="*/ 422 h 422"/>
                <a:gd name="T8" fmla="*/ 68 w 68"/>
                <a:gd name="T9" fmla="*/ 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22">
                  <a:moveTo>
                    <a:pt x="68" y="1"/>
                  </a:moveTo>
                  <a:lnTo>
                    <a:pt x="44" y="0"/>
                  </a:lnTo>
                  <a:lnTo>
                    <a:pt x="0" y="421"/>
                  </a:lnTo>
                  <a:lnTo>
                    <a:pt x="25" y="42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2" name="Freeform 187">
              <a:extLst>
                <a:ext uri="{FF2B5EF4-FFF2-40B4-BE49-F238E27FC236}">
                  <a16:creationId xmlns:a16="http://schemas.microsoft.com/office/drawing/2014/main" id="{CD93B889-56A3-D541-A536-9858F88A2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9" y="8859"/>
              <a:ext cx="50" cy="44"/>
            </a:xfrm>
            <a:custGeom>
              <a:avLst/>
              <a:gdLst>
                <a:gd name="T0" fmla="*/ 0 w 24"/>
                <a:gd name="T1" fmla="*/ 0 h 3"/>
                <a:gd name="T2" fmla="*/ 24 w 24"/>
                <a:gd name="T3" fmla="*/ 1 h 3"/>
                <a:gd name="T4" fmla="*/ 24 w 24"/>
                <a:gd name="T5" fmla="*/ 3 h 3"/>
                <a:gd name="T6" fmla="*/ 0 w 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">
                  <a:moveTo>
                    <a:pt x="0" y="0"/>
                  </a:moveTo>
                  <a:lnTo>
                    <a:pt x="24" y="1"/>
                  </a:lnTo>
                  <a:lnTo>
                    <a:pt x="2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Freeform 188">
              <a:extLst>
                <a:ext uri="{FF2B5EF4-FFF2-40B4-BE49-F238E27FC236}">
                  <a16:creationId xmlns:a16="http://schemas.microsoft.com/office/drawing/2014/main" id="{8B4AA233-8B49-C84C-8A14-09E7CB3E7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50" y="9880"/>
              <a:ext cx="137" cy="457"/>
            </a:xfrm>
            <a:custGeom>
              <a:avLst/>
              <a:gdLst>
                <a:gd name="T0" fmla="*/ 67 w 67"/>
                <a:gd name="T1" fmla="*/ 4 h 195"/>
                <a:gd name="T2" fmla="*/ 42 w 67"/>
                <a:gd name="T3" fmla="*/ 0 h 195"/>
                <a:gd name="T4" fmla="*/ 0 w 67"/>
                <a:gd name="T5" fmla="*/ 191 h 195"/>
                <a:gd name="T6" fmla="*/ 24 w 67"/>
                <a:gd name="T7" fmla="*/ 195 h 195"/>
                <a:gd name="T8" fmla="*/ 67 w 67"/>
                <a:gd name="T9" fmla="*/ 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95">
                  <a:moveTo>
                    <a:pt x="67" y="4"/>
                  </a:moveTo>
                  <a:lnTo>
                    <a:pt x="42" y="0"/>
                  </a:lnTo>
                  <a:lnTo>
                    <a:pt x="0" y="191"/>
                  </a:lnTo>
                  <a:lnTo>
                    <a:pt x="24" y="195"/>
                  </a:lnTo>
                  <a:lnTo>
                    <a:pt x="67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Freeform 189">
              <a:extLst>
                <a:ext uri="{FF2B5EF4-FFF2-40B4-BE49-F238E27FC236}">
                  <a16:creationId xmlns:a16="http://schemas.microsoft.com/office/drawing/2014/main" id="{5E712E56-D835-AF4A-88AE-FBF0E0041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33" y="9851"/>
              <a:ext cx="51" cy="44"/>
            </a:xfrm>
            <a:custGeom>
              <a:avLst/>
              <a:gdLst>
                <a:gd name="T0" fmla="*/ 25 w 25"/>
                <a:gd name="T1" fmla="*/ 1 h 6"/>
                <a:gd name="T2" fmla="*/ 25 w 25"/>
                <a:gd name="T3" fmla="*/ 6 h 6"/>
                <a:gd name="T4" fmla="*/ 25 w 25"/>
                <a:gd name="T5" fmla="*/ 4 h 6"/>
                <a:gd name="T6" fmla="*/ 0 w 25"/>
                <a:gd name="T7" fmla="*/ 0 h 6"/>
                <a:gd name="T8" fmla="*/ 25 w 2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25" y="1"/>
                  </a:moveTo>
                  <a:lnTo>
                    <a:pt x="25" y="6"/>
                  </a:lnTo>
                  <a:lnTo>
                    <a:pt x="25" y="4"/>
                  </a:ln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5" name="Rectangle 190">
              <a:extLst>
                <a:ext uri="{FF2B5EF4-FFF2-40B4-BE49-F238E27FC236}">
                  <a16:creationId xmlns:a16="http://schemas.microsoft.com/office/drawing/2014/main" id="{4F708C65-9B2E-AC47-9C29-D734A73E9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9" y="10333"/>
              <a:ext cx="51" cy="37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6" name="Freeform 191">
              <a:extLst>
                <a:ext uri="{FF2B5EF4-FFF2-40B4-BE49-F238E27FC236}">
                  <a16:creationId xmlns:a16="http://schemas.microsoft.com/office/drawing/2014/main" id="{57FB6AF6-E357-AE46-9414-73EA14483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6" y="10294"/>
              <a:ext cx="54" cy="44"/>
            </a:xfrm>
            <a:custGeom>
              <a:avLst/>
              <a:gdLst>
                <a:gd name="T0" fmla="*/ 0 w 26"/>
                <a:gd name="T1" fmla="*/ 0 h 4"/>
                <a:gd name="T2" fmla="*/ 1 w 26"/>
                <a:gd name="T3" fmla="*/ 2 h 4"/>
                <a:gd name="T4" fmla="*/ 26 w 26"/>
                <a:gd name="T5" fmla="*/ 2 h 4"/>
                <a:gd name="T6" fmla="*/ 24 w 26"/>
                <a:gd name="T7" fmla="*/ 4 h 4"/>
                <a:gd name="T8" fmla="*/ 0 w 2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">
                  <a:moveTo>
                    <a:pt x="0" y="0"/>
                  </a:moveTo>
                  <a:lnTo>
                    <a:pt x="1" y="2"/>
                  </a:lnTo>
                  <a:lnTo>
                    <a:pt x="26" y="2"/>
                  </a:lnTo>
                  <a:lnTo>
                    <a:pt x="2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7" name="Rectangle 192">
              <a:extLst>
                <a:ext uri="{FF2B5EF4-FFF2-40B4-BE49-F238E27FC236}">
                  <a16:creationId xmlns:a16="http://schemas.microsoft.com/office/drawing/2014/main" id="{276F296A-11AF-9047-975C-3A42E9C1F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9" y="10689"/>
              <a:ext cx="51" cy="44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8" name="Freeform 193">
              <a:extLst>
                <a:ext uri="{FF2B5EF4-FFF2-40B4-BE49-F238E27FC236}">
                  <a16:creationId xmlns:a16="http://schemas.microsoft.com/office/drawing/2014/main" id="{9F424B39-83AA-9A43-B9BD-60FF52682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2" y="7452"/>
              <a:ext cx="54" cy="44"/>
            </a:xfrm>
            <a:custGeom>
              <a:avLst/>
              <a:gdLst>
                <a:gd name="T0" fmla="*/ 24 w 26"/>
                <a:gd name="T1" fmla="*/ 15 h 15"/>
                <a:gd name="T2" fmla="*/ 26 w 26"/>
                <a:gd name="T3" fmla="*/ 4 h 15"/>
                <a:gd name="T4" fmla="*/ 2 w 26"/>
                <a:gd name="T5" fmla="*/ 0 h 15"/>
                <a:gd name="T6" fmla="*/ 0 w 26"/>
                <a:gd name="T7" fmla="*/ 11 h 15"/>
                <a:gd name="T8" fmla="*/ 24 w 26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4" y="15"/>
                  </a:moveTo>
                  <a:lnTo>
                    <a:pt x="26" y="4"/>
                  </a:lnTo>
                  <a:lnTo>
                    <a:pt x="2" y="0"/>
                  </a:lnTo>
                  <a:lnTo>
                    <a:pt x="0" y="11"/>
                  </a:lnTo>
                  <a:lnTo>
                    <a:pt x="24" y="1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Freeform 194">
              <a:extLst>
                <a:ext uri="{FF2B5EF4-FFF2-40B4-BE49-F238E27FC236}">
                  <a16:creationId xmlns:a16="http://schemas.microsoft.com/office/drawing/2014/main" id="{60D3BF1E-4181-3C46-80A1-338529B81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0" y="5391"/>
              <a:ext cx="117" cy="408"/>
            </a:xfrm>
            <a:custGeom>
              <a:avLst/>
              <a:gdLst>
                <a:gd name="T0" fmla="*/ 56 w 56"/>
                <a:gd name="T1" fmla="*/ 4 h 174"/>
                <a:gd name="T2" fmla="*/ 32 w 56"/>
                <a:gd name="T3" fmla="*/ 0 h 174"/>
                <a:gd name="T4" fmla="*/ 0 w 56"/>
                <a:gd name="T5" fmla="*/ 170 h 174"/>
                <a:gd name="T6" fmla="*/ 24 w 56"/>
                <a:gd name="T7" fmla="*/ 174 h 174"/>
                <a:gd name="T8" fmla="*/ 56 w 56"/>
                <a:gd name="T9" fmla="*/ 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74">
                  <a:moveTo>
                    <a:pt x="56" y="4"/>
                  </a:moveTo>
                  <a:lnTo>
                    <a:pt x="32" y="0"/>
                  </a:lnTo>
                  <a:lnTo>
                    <a:pt x="0" y="170"/>
                  </a:lnTo>
                  <a:lnTo>
                    <a:pt x="24" y="174"/>
                  </a:lnTo>
                  <a:lnTo>
                    <a:pt x="56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0" name="Freeform 195">
              <a:extLst>
                <a:ext uri="{FF2B5EF4-FFF2-40B4-BE49-F238E27FC236}">
                  <a16:creationId xmlns:a16="http://schemas.microsoft.com/office/drawing/2014/main" id="{14F7C873-3034-FB4E-A136-EA4649DDF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4" y="5790"/>
              <a:ext cx="75" cy="119"/>
            </a:xfrm>
            <a:custGeom>
              <a:avLst/>
              <a:gdLst>
                <a:gd name="T0" fmla="*/ 35 w 35"/>
                <a:gd name="T1" fmla="*/ 4 h 51"/>
                <a:gd name="T2" fmla="*/ 11 w 35"/>
                <a:gd name="T3" fmla="*/ 0 h 51"/>
                <a:gd name="T4" fmla="*/ 0 w 35"/>
                <a:gd name="T5" fmla="*/ 47 h 51"/>
                <a:gd name="T6" fmla="*/ 24 w 35"/>
                <a:gd name="T7" fmla="*/ 51 h 51"/>
                <a:gd name="T8" fmla="*/ 35 w 35"/>
                <a:gd name="T9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1">
                  <a:moveTo>
                    <a:pt x="35" y="4"/>
                  </a:moveTo>
                  <a:lnTo>
                    <a:pt x="11" y="0"/>
                  </a:lnTo>
                  <a:lnTo>
                    <a:pt x="0" y="47"/>
                  </a:lnTo>
                  <a:lnTo>
                    <a:pt x="24" y="51"/>
                  </a:lnTo>
                  <a:lnTo>
                    <a:pt x="35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1" name="Freeform 196">
              <a:extLst>
                <a:ext uri="{FF2B5EF4-FFF2-40B4-BE49-F238E27FC236}">
                  <a16:creationId xmlns:a16="http://schemas.microsoft.com/office/drawing/2014/main" id="{039ED42D-6B5E-5544-9867-7E7E7EAC7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0" y="5755"/>
              <a:ext cx="49" cy="44"/>
            </a:xfrm>
            <a:custGeom>
              <a:avLst/>
              <a:gdLst>
                <a:gd name="T0" fmla="*/ 24 w 24"/>
                <a:gd name="T1" fmla="*/ 4 h 4"/>
                <a:gd name="T2" fmla="*/ 0 w 24"/>
                <a:gd name="T3" fmla="*/ 0 h 4"/>
                <a:gd name="T4" fmla="*/ 24 w 24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4"/>
                  </a:moveTo>
                  <a:lnTo>
                    <a:pt x="0" y="0"/>
                  </a:lnTo>
                  <a:lnTo>
                    <a:pt x="24" y="4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2" name="Freeform 197">
              <a:extLst>
                <a:ext uri="{FF2B5EF4-FFF2-40B4-BE49-F238E27FC236}">
                  <a16:creationId xmlns:a16="http://schemas.microsoft.com/office/drawing/2014/main" id="{4C8AB8ED-5769-EF4A-96F4-E25DD98D8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94" y="5872"/>
              <a:ext cx="49" cy="44"/>
            </a:xfrm>
            <a:custGeom>
              <a:avLst/>
              <a:gdLst>
                <a:gd name="T0" fmla="*/ 24 w 24"/>
                <a:gd name="T1" fmla="*/ 7 h 10"/>
                <a:gd name="T2" fmla="*/ 24 w 24"/>
                <a:gd name="T3" fmla="*/ 6 h 10"/>
                <a:gd name="T4" fmla="*/ 23 w 24"/>
                <a:gd name="T5" fmla="*/ 10 h 10"/>
                <a:gd name="T6" fmla="*/ 1 w 24"/>
                <a:gd name="T7" fmla="*/ 0 h 10"/>
                <a:gd name="T8" fmla="*/ 0 w 24"/>
                <a:gd name="T9" fmla="*/ 3 h 10"/>
                <a:gd name="T10" fmla="*/ 24 w 24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0">
                  <a:moveTo>
                    <a:pt x="24" y="7"/>
                  </a:moveTo>
                  <a:lnTo>
                    <a:pt x="24" y="6"/>
                  </a:lnTo>
                  <a:lnTo>
                    <a:pt x="23" y="10"/>
                  </a:lnTo>
                  <a:lnTo>
                    <a:pt x="1" y="0"/>
                  </a:lnTo>
                  <a:lnTo>
                    <a:pt x="0" y="3"/>
                  </a:lnTo>
                  <a:lnTo>
                    <a:pt x="24" y="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3" name="Freeform 198">
              <a:extLst>
                <a:ext uri="{FF2B5EF4-FFF2-40B4-BE49-F238E27FC236}">
                  <a16:creationId xmlns:a16="http://schemas.microsoft.com/office/drawing/2014/main" id="{DB3757BE-A424-3D4C-AF62-6475AE50B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5" y="5357"/>
              <a:ext cx="54" cy="44"/>
            </a:xfrm>
            <a:custGeom>
              <a:avLst/>
              <a:gdLst>
                <a:gd name="T0" fmla="*/ 24 w 26"/>
                <a:gd name="T1" fmla="*/ 15 h 15"/>
                <a:gd name="T2" fmla="*/ 26 w 26"/>
                <a:gd name="T3" fmla="*/ 3 h 15"/>
                <a:gd name="T4" fmla="*/ 1 w 26"/>
                <a:gd name="T5" fmla="*/ 0 h 15"/>
                <a:gd name="T6" fmla="*/ 0 w 26"/>
                <a:gd name="T7" fmla="*/ 11 h 15"/>
                <a:gd name="T8" fmla="*/ 24 w 26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5">
                  <a:moveTo>
                    <a:pt x="24" y="15"/>
                  </a:moveTo>
                  <a:lnTo>
                    <a:pt x="26" y="3"/>
                  </a:lnTo>
                  <a:lnTo>
                    <a:pt x="1" y="0"/>
                  </a:lnTo>
                  <a:lnTo>
                    <a:pt x="0" y="11"/>
                  </a:lnTo>
                  <a:lnTo>
                    <a:pt x="24" y="1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4" name="Freeform 199">
            <a:extLst>
              <a:ext uri="{FF2B5EF4-FFF2-40B4-BE49-F238E27FC236}">
                <a16:creationId xmlns:a16="http://schemas.microsoft.com/office/drawing/2014/main" id="{5ECBB4B1-27C3-CC4A-B954-FD1C7F59A440}"/>
              </a:ext>
            </a:extLst>
          </p:cNvPr>
          <p:cNvSpPr>
            <a:spLocks/>
          </p:cNvSpPr>
          <p:nvPr/>
        </p:nvSpPr>
        <p:spPr bwMode="auto">
          <a:xfrm>
            <a:off x="4803775" y="2286000"/>
            <a:ext cx="493713" cy="1196975"/>
          </a:xfrm>
          <a:custGeom>
            <a:avLst/>
            <a:gdLst>
              <a:gd name="T0" fmla="*/ 647 w 647"/>
              <a:gd name="T1" fmla="*/ 10 h 1420"/>
              <a:gd name="T2" fmla="*/ 625 w 647"/>
              <a:gd name="T3" fmla="*/ 0 h 1420"/>
              <a:gd name="T4" fmla="*/ 312 w 647"/>
              <a:gd name="T5" fmla="*/ 705 h 1420"/>
              <a:gd name="T6" fmla="*/ 0 w 647"/>
              <a:gd name="T7" fmla="*/ 1410 h 1420"/>
              <a:gd name="T8" fmla="*/ 22 w 647"/>
              <a:gd name="T9" fmla="*/ 1420 h 1420"/>
              <a:gd name="T10" fmla="*/ 334 w 647"/>
              <a:gd name="T11" fmla="*/ 715 h 1420"/>
              <a:gd name="T12" fmla="*/ 647 w 647"/>
              <a:gd name="T13" fmla="*/ 10 h 1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7" h="1420">
                <a:moveTo>
                  <a:pt x="647" y="10"/>
                </a:moveTo>
                <a:lnTo>
                  <a:pt x="625" y="0"/>
                </a:lnTo>
                <a:lnTo>
                  <a:pt x="312" y="705"/>
                </a:lnTo>
                <a:lnTo>
                  <a:pt x="0" y="1410"/>
                </a:lnTo>
                <a:lnTo>
                  <a:pt x="22" y="1420"/>
                </a:lnTo>
                <a:lnTo>
                  <a:pt x="334" y="715"/>
                </a:lnTo>
                <a:lnTo>
                  <a:pt x="647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Rectangle 200">
            <a:extLst>
              <a:ext uri="{FF2B5EF4-FFF2-40B4-BE49-F238E27FC236}">
                <a16:creationId xmlns:a16="http://schemas.microsoft.com/office/drawing/2014/main" id="{55A449C5-D651-7343-A77E-4291A8343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3770313"/>
            <a:ext cx="184150" cy="1047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" name="Freeform 201">
            <a:extLst>
              <a:ext uri="{FF2B5EF4-FFF2-40B4-BE49-F238E27FC236}">
                <a16:creationId xmlns:a16="http://schemas.microsoft.com/office/drawing/2014/main" id="{B76C4864-8359-7A48-8B7A-70E0280FCBFB}"/>
              </a:ext>
            </a:extLst>
          </p:cNvPr>
          <p:cNvSpPr>
            <a:spLocks/>
          </p:cNvSpPr>
          <p:nvPr/>
        </p:nvSpPr>
        <p:spPr bwMode="auto">
          <a:xfrm>
            <a:off x="2357438" y="3957638"/>
            <a:ext cx="80962" cy="82550"/>
          </a:xfrm>
          <a:custGeom>
            <a:avLst/>
            <a:gdLst>
              <a:gd name="T0" fmla="*/ 0 w 105"/>
              <a:gd name="T1" fmla="*/ 95 h 99"/>
              <a:gd name="T2" fmla="*/ 3 w 105"/>
              <a:gd name="T3" fmla="*/ 78 h 99"/>
              <a:gd name="T4" fmla="*/ 8 w 105"/>
              <a:gd name="T5" fmla="*/ 59 h 99"/>
              <a:gd name="T6" fmla="*/ 17 w 105"/>
              <a:gd name="T7" fmla="*/ 43 h 99"/>
              <a:gd name="T8" fmla="*/ 30 w 105"/>
              <a:gd name="T9" fmla="*/ 28 h 99"/>
              <a:gd name="T10" fmla="*/ 45 w 105"/>
              <a:gd name="T11" fmla="*/ 17 h 99"/>
              <a:gd name="T12" fmla="*/ 64 w 105"/>
              <a:gd name="T13" fmla="*/ 8 h 99"/>
              <a:gd name="T14" fmla="*/ 82 w 105"/>
              <a:gd name="T15" fmla="*/ 2 h 99"/>
              <a:gd name="T16" fmla="*/ 104 w 105"/>
              <a:gd name="T17" fmla="*/ 0 h 99"/>
              <a:gd name="T18" fmla="*/ 105 w 105"/>
              <a:gd name="T19" fmla="*/ 24 h 99"/>
              <a:gd name="T20" fmla="*/ 86 w 105"/>
              <a:gd name="T21" fmla="*/ 25 h 99"/>
              <a:gd name="T22" fmla="*/ 72 w 105"/>
              <a:gd name="T23" fmla="*/ 30 h 99"/>
              <a:gd name="T24" fmla="*/ 58 w 105"/>
              <a:gd name="T25" fmla="*/ 37 h 99"/>
              <a:gd name="T26" fmla="*/ 46 w 105"/>
              <a:gd name="T27" fmla="*/ 45 h 99"/>
              <a:gd name="T28" fmla="*/ 36 w 105"/>
              <a:gd name="T29" fmla="*/ 58 h 99"/>
              <a:gd name="T30" fmla="*/ 30 w 105"/>
              <a:gd name="T31" fmla="*/ 69 h 99"/>
              <a:gd name="T32" fmla="*/ 26 w 105"/>
              <a:gd name="T33" fmla="*/ 84 h 99"/>
              <a:gd name="T34" fmla="*/ 23 w 105"/>
              <a:gd name="T35" fmla="*/ 99 h 99"/>
              <a:gd name="T36" fmla="*/ 0 w 105"/>
              <a:gd name="T37" fmla="*/ 95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5" h="99">
                <a:moveTo>
                  <a:pt x="0" y="95"/>
                </a:moveTo>
                <a:lnTo>
                  <a:pt x="3" y="78"/>
                </a:lnTo>
                <a:lnTo>
                  <a:pt x="8" y="59"/>
                </a:lnTo>
                <a:lnTo>
                  <a:pt x="17" y="43"/>
                </a:lnTo>
                <a:lnTo>
                  <a:pt x="30" y="28"/>
                </a:lnTo>
                <a:lnTo>
                  <a:pt x="45" y="17"/>
                </a:lnTo>
                <a:lnTo>
                  <a:pt x="64" y="8"/>
                </a:lnTo>
                <a:lnTo>
                  <a:pt x="82" y="2"/>
                </a:lnTo>
                <a:lnTo>
                  <a:pt x="104" y="0"/>
                </a:lnTo>
                <a:lnTo>
                  <a:pt x="105" y="24"/>
                </a:lnTo>
                <a:lnTo>
                  <a:pt x="86" y="25"/>
                </a:lnTo>
                <a:lnTo>
                  <a:pt x="72" y="30"/>
                </a:lnTo>
                <a:lnTo>
                  <a:pt x="58" y="37"/>
                </a:lnTo>
                <a:lnTo>
                  <a:pt x="46" y="45"/>
                </a:lnTo>
                <a:lnTo>
                  <a:pt x="36" y="58"/>
                </a:lnTo>
                <a:lnTo>
                  <a:pt x="30" y="69"/>
                </a:lnTo>
                <a:lnTo>
                  <a:pt x="26" y="84"/>
                </a:lnTo>
                <a:lnTo>
                  <a:pt x="23" y="99"/>
                </a:lnTo>
                <a:lnTo>
                  <a:pt x="0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7" name="Freeform 202">
            <a:extLst>
              <a:ext uri="{FF2B5EF4-FFF2-40B4-BE49-F238E27FC236}">
                <a16:creationId xmlns:a16="http://schemas.microsoft.com/office/drawing/2014/main" id="{B7CC0B55-0426-FD49-88CA-35E431DCE2CF}"/>
              </a:ext>
            </a:extLst>
          </p:cNvPr>
          <p:cNvSpPr>
            <a:spLocks/>
          </p:cNvSpPr>
          <p:nvPr/>
        </p:nvSpPr>
        <p:spPr bwMode="auto">
          <a:xfrm>
            <a:off x="2436813" y="3956050"/>
            <a:ext cx="17462" cy="22225"/>
          </a:xfrm>
          <a:custGeom>
            <a:avLst/>
            <a:gdLst>
              <a:gd name="T0" fmla="*/ 0 w 13"/>
              <a:gd name="T1" fmla="*/ 1 h 25"/>
              <a:gd name="T2" fmla="*/ 11 w 13"/>
              <a:gd name="T3" fmla="*/ 0 h 25"/>
              <a:gd name="T4" fmla="*/ 13 w 13"/>
              <a:gd name="T5" fmla="*/ 24 h 25"/>
              <a:gd name="T6" fmla="*/ 1 w 13"/>
              <a:gd name="T7" fmla="*/ 25 h 25"/>
              <a:gd name="T8" fmla="*/ 0 w 13"/>
              <a:gd name="T9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5">
                <a:moveTo>
                  <a:pt x="0" y="1"/>
                </a:moveTo>
                <a:lnTo>
                  <a:pt x="11" y="0"/>
                </a:lnTo>
                <a:lnTo>
                  <a:pt x="13" y="24"/>
                </a:lnTo>
                <a:lnTo>
                  <a:pt x="1" y="25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8" name="Freeform 203">
            <a:extLst>
              <a:ext uri="{FF2B5EF4-FFF2-40B4-BE49-F238E27FC236}">
                <a16:creationId xmlns:a16="http://schemas.microsoft.com/office/drawing/2014/main" id="{29EBC6C8-7D18-D64F-8257-5E225051F863}"/>
              </a:ext>
            </a:extLst>
          </p:cNvPr>
          <p:cNvSpPr>
            <a:spLocks/>
          </p:cNvSpPr>
          <p:nvPr/>
        </p:nvSpPr>
        <p:spPr bwMode="auto">
          <a:xfrm>
            <a:off x="2357438" y="4033838"/>
            <a:ext cx="17462" cy="15875"/>
          </a:xfrm>
          <a:custGeom>
            <a:avLst/>
            <a:gdLst>
              <a:gd name="T0" fmla="*/ 1 w 24"/>
              <a:gd name="T1" fmla="*/ 0 h 15"/>
              <a:gd name="T2" fmla="*/ 0 w 24"/>
              <a:gd name="T3" fmla="*/ 12 h 15"/>
              <a:gd name="T4" fmla="*/ 23 w 24"/>
              <a:gd name="T5" fmla="*/ 15 h 15"/>
              <a:gd name="T6" fmla="*/ 24 w 24"/>
              <a:gd name="T7" fmla="*/ 4 h 15"/>
              <a:gd name="T8" fmla="*/ 1 w 24"/>
              <a:gd name="T9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5">
                <a:moveTo>
                  <a:pt x="1" y="0"/>
                </a:moveTo>
                <a:lnTo>
                  <a:pt x="0" y="12"/>
                </a:lnTo>
                <a:lnTo>
                  <a:pt x="23" y="15"/>
                </a:lnTo>
                <a:lnTo>
                  <a:pt x="24" y="4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" name="Freeform 204">
            <a:extLst>
              <a:ext uri="{FF2B5EF4-FFF2-40B4-BE49-F238E27FC236}">
                <a16:creationId xmlns:a16="http://schemas.microsoft.com/office/drawing/2014/main" id="{AEEBD5BA-0442-7B43-B049-CA6ACC3949E8}"/>
              </a:ext>
            </a:extLst>
          </p:cNvPr>
          <p:cNvSpPr>
            <a:spLocks/>
          </p:cNvSpPr>
          <p:nvPr/>
        </p:nvSpPr>
        <p:spPr bwMode="auto">
          <a:xfrm>
            <a:off x="2357438" y="3894138"/>
            <a:ext cx="80962" cy="82550"/>
          </a:xfrm>
          <a:custGeom>
            <a:avLst/>
            <a:gdLst>
              <a:gd name="T0" fmla="*/ 103 w 105"/>
              <a:gd name="T1" fmla="*/ 98 h 98"/>
              <a:gd name="T2" fmla="*/ 84 w 105"/>
              <a:gd name="T3" fmla="*/ 97 h 98"/>
              <a:gd name="T4" fmla="*/ 63 w 105"/>
              <a:gd name="T5" fmla="*/ 92 h 98"/>
              <a:gd name="T6" fmla="*/ 45 w 105"/>
              <a:gd name="T7" fmla="*/ 83 h 98"/>
              <a:gd name="T8" fmla="*/ 31 w 105"/>
              <a:gd name="T9" fmla="*/ 70 h 98"/>
              <a:gd name="T10" fmla="*/ 18 w 105"/>
              <a:gd name="T11" fmla="*/ 57 h 98"/>
              <a:gd name="T12" fmla="*/ 8 w 105"/>
              <a:gd name="T13" fmla="*/ 39 h 98"/>
              <a:gd name="T14" fmla="*/ 3 w 105"/>
              <a:gd name="T15" fmla="*/ 23 h 98"/>
              <a:gd name="T16" fmla="*/ 0 w 105"/>
              <a:gd name="T17" fmla="*/ 4 h 98"/>
              <a:gd name="T18" fmla="*/ 23 w 105"/>
              <a:gd name="T19" fmla="*/ 0 h 98"/>
              <a:gd name="T20" fmla="*/ 26 w 105"/>
              <a:gd name="T21" fmla="*/ 17 h 98"/>
              <a:gd name="T22" fmla="*/ 30 w 105"/>
              <a:gd name="T23" fmla="*/ 29 h 98"/>
              <a:gd name="T24" fmla="*/ 38 w 105"/>
              <a:gd name="T25" fmla="*/ 42 h 98"/>
              <a:gd name="T26" fmla="*/ 48 w 105"/>
              <a:gd name="T27" fmla="*/ 53 h 98"/>
              <a:gd name="T28" fmla="*/ 59 w 105"/>
              <a:gd name="T29" fmla="*/ 64 h 98"/>
              <a:gd name="T30" fmla="*/ 73 w 105"/>
              <a:gd name="T31" fmla="*/ 70 h 98"/>
              <a:gd name="T32" fmla="*/ 89 w 105"/>
              <a:gd name="T33" fmla="*/ 74 h 98"/>
              <a:gd name="T34" fmla="*/ 105 w 105"/>
              <a:gd name="T35" fmla="*/ 75 h 98"/>
              <a:gd name="T36" fmla="*/ 103 w 105"/>
              <a:gd name="T37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05" h="98">
                <a:moveTo>
                  <a:pt x="103" y="98"/>
                </a:moveTo>
                <a:lnTo>
                  <a:pt x="84" y="97"/>
                </a:lnTo>
                <a:lnTo>
                  <a:pt x="63" y="92"/>
                </a:lnTo>
                <a:lnTo>
                  <a:pt x="45" y="83"/>
                </a:lnTo>
                <a:lnTo>
                  <a:pt x="31" y="70"/>
                </a:lnTo>
                <a:lnTo>
                  <a:pt x="18" y="57"/>
                </a:lnTo>
                <a:lnTo>
                  <a:pt x="8" y="39"/>
                </a:lnTo>
                <a:lnTo>
                  <a:pt x="3" y="23"/>
                </a:lnTo>
                <a:lnTo>
                  <a:pt x="0" y="4"/>
                </a:lnTo>
                <a:lnTo>
                  <a:pt x="23" y="0"/>
                </a:lnTo>
                <a:lnTo>
                  <a:pt x="26" y="17"/>
                </a:lnTo>
                <a:lnTo>
                  <a:pt x="30" y="29"/>
                </a:lnTo>
                <a:lnTo>
                  <a:pt x="38" y="42"/>
                </a:lnTo>
                <a:lnTo>
                  <a:pt x="48" y="53"/>
                </a:lnTo>
                <a:lnTo>
                  <a:pt x="59" y="64"/>
                </a:lnTo>
                <a:lnTo>
                  <a:pt x="73" y="70"/>
                </a:lnTo>
                <a:lnTo>
                  <a:pt x="89" y="74"/>
                </a:lnTo>
                <a:lnTo>
                  <a:pt x="105" y="75"/>
                </a:lnTo>
                <a:lnTo>
                  <a:pt x="103" y="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0" name="Freeform 205">
            <a:extLst>
              <a:ext uri="{FF2B5EF4-FFF2-40B4-BE49-F238E27FC236}">
                <a16:creationId xmlns:a16="http://schemas.microsoft.com/office/drawing/2014/main" id="{73877B2E-627F-2244-9DD6-93BBC033F719}"/>
              </a:ext>
            </a:extLst>
          </p:cNvPr>
          <p:cNvSpPr>
            <a:spLocks/>
          </p:cNvSpPr>
          <p:nvPr/>
        </p:nvSpPr>
        <p:spPr bwMode="auto">
          <a:xfrm>
            <a:off x="2357438" y="3881438"/>
            <a:ext cx="17462" cy="15875"/>
          </a:xfrm>
          <a:custGeom>
            <a:avLst/>
            <a:gdLst>
              <a:gd name="T0" fmla="*/ 1 w 24"/>
              <a:gd name="T1" fmla="*/ 15 h 15"/>
              <a:gd name="T2" fmla="*/ 0 w 24"/>
              <a:gd name="T3" fmla="*/ 4 h 15"/>
              <a:gd name="T4" fmla="*/ 23 w 24"/>
              <a:gd name="T5" fmla="*/ 0 h 15"/>
              <a:gd name="T6" fmla="*/ 24 w 24"/>
              <a:gd name="T7" fmla="*/ 11 h 15"/>
              <a:gd name="T8" fmla="*/ 1 w 24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5">
                <a:moveTo>
                  <a:pt x="1" y="15"/>
                </a:moveTo>
                <a:lnTo>
                  <a:pt x="0" y="4"/>
                </a:lnTo>
                <a:lnTo>
                  <a:pt x="23" y="0"/>
                </a:lnTo>
                <a:lnTo>
                  <a:pt x="24" y="11"/>
                </a:lnTo>
                <a:lnTo>
                  <a:pt x="1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1" name="Freeform 206">
            <a:extLst>
              <a:ext uri="{FF2B5EF4-FFF2-40B4-BE49-F238E27FC236}">
                <a16:creationId xmlns:a16="http://schemas.microsoft.com/office/drawing/2014/main" id="{9545E489-39E7-9C42-9B91-92DF016B1875}"/>
              </a:ext>
            </a:extLst>
          </p:cNvPr>
          <p:cNvSpPr>
            <a:spLocks/>
          </p:cNvSpPr>
          <p:nvPr/>
        </p:nvSpPr>
        <p:spPr bwMode="auto">
          <a:xfrm>
            <a:off x="2435225" y="3957638"/>
            <a:ext cx="15875" cy="20637"/>
          </a:xfrm>
          <a:custGeom>
            <a:avLst/>
            <a:gdLst>
              <a:gd name="T0" fmla="*/ 0 w 14"/>
              <a:gd name="T1" fmla="*/ 23 h 24"/>
              <a:gd name="T2" fmla="*/ 11 w 14"/>
              <a:gd name="T3" fmla="*/ 24 h 24"/>
              <a:gd name="T4" fmla="*/ 14 w 14"/>
              <a:gd name="T5" fmla="*/ 2 h 24"/>
              <a:gd name="T6" fmla="*/ 2 w 14"/>
              <a:gd name="T7" fmla="*/ 0 h 24"/>
              <a:gd name="T8" fmla="*/ 0 w 14"/>
              <a:gd name="T9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24">
                <a:moveTo>
                  <a:pt x="0" y="23"/>
                </a:moveTo>
                <a:lnTo>
                  <a:pt x="11" y="24"/>
                </a:lnTo>
                <a:lnTo>
                  <a:pt x="14" y="2"/>
                </a:lnTo>
                <a:lnTo>
                  <a:pt x="2" y="0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2" name="Rectangle 207">
            <a:extLst>
              <a:ext uri="{FF2B5EF4-FFF2-40B4-BE49-F238E27FC236}">
                <a16:creationId xmlns:a16="http://schemas.microsoft.com/office/drawing/2014/main" id="{E4FD124C-8019-8A42-9F80-4D7928581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175" y="3794125"/>
            <a:ext cx="163513" cy="101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Rectangle 208">
            <a:extLst>
              <a:ext uri="{FF2B5EF4-FFF2-40B4-BE49-F238E27FC236}">
                <a16:creationId xmlns:a16="http://schemas.microsoft.com/office/drawing/2014/main" id="{F586CABC-0254-354C-AE43-4D9307A21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175" y="4030663"/>
            <a:ext cx="163513" cy="101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4" name="Freeform 209">
            <a:extLst>
              <a:ext uri="{FF2B5EF4-FFF2-40B4-BE49-F238E27FC236}">
                <a16:creationId xmlns:a16="http://schemas.microsoft.com/office/drawing/2014/main" id="{52D35B2D-2C3B-D247-AE70-3FB417D0250C}"/>
              </a:ext>
            </a:extLst>
          </p:cNvPr>
          <p:cNvSpPr>
            <a:spLocks/>
          </p:cNvSpPr>
          <p:nvPr/>
        </p:nvSpPr>
        <p:spPr bwMode="auto">
          <a:xfrm>
            <a:off x="3041650" y="3771900"/>
            <a:ext cx="73025" cy="58738"/>
          </a:xfrm>
          <a:custGeom>
            <a:avLst/>
            <a:gdLst>
              <a:gd name="T0" fmla="*/ 13 w 93"/>
              <a:gd name="T1" fmla="*/ 0 h 69"/>
              <a:gd name="T2" fmla="*/ 0 w 93"/>
              <a:gd name="T3" fmla="*/ 20 h 69"/>
              <a:gd name="T4" fmla="*/ 80 w 93"/>
              <a:gd name="T5" fmla="*/ 69 h 69"/>
              <a:gd name="T6" fmla="*/ 93 w 93"/>
              <a:gd name="T7" fmla="*/ 49 h 69"/>
              <a:gd name="T8" fmla="*/ 13 w 93"/>
              <a:gd name="T9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9">
                <a:moveTo>
                  <a:pt x="13" y="0"/>
                </a:moveTo>
                <a:lnTo>
                  <a:pt x="0" y="20"/>
                </a:lnTo>
                <a:lnTo>
                  <a:pt x="80" y="69"/>
                </a:lnTo>
                <a:lnTo>
                  <a:pt x="93" y="49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" name="Freeform 210">
            <a:extLst>
              <a:ext uri="{FF2B5EF4-FFF2-40B4-BE49-F238E27FC236}">
                <a16:creationId xmlns:a16="http://schemas.microsoft.com/office/drawing/2014/main" id="{D95BA1DA-8F21-404E-BF84-EC06F4F07329}"/>
              </a:ext>
            </a:extLst>
          </p:cNvPr>
          <p:cNvSpPr>
            <a:spLocks/>
          </p:cNvSpPr>
          <p:nvPr/>
        </p:nvSpPr>
        <p:spPr bwMode="auto">
          <a:xfrm>
            <a:off x="3035300" y="3767138"/>
            <a:ext cx="19050" cy="22225"/>
          </a:xfrm>
          <a:custGeom>
            <a:avLst/>
            <a:gdLst>
              <a:gd name="T0" fmla="*/ 23 w 23"/>
              <a:gd name="T1" fmla="*/ 6 h 26"/>
              <a:gd name="T2" fmla="*/ 12 w 23"/>
              <a:gd name="T3" fmla="*/ 0 h 26"/>
              <a:gd name="T4" fmla="*/ 0 w 23"/>
              <a:gd name="T5" fmla="*/ 20 h 26"/>
              <a:gd name="T6" fmla="*/ 10 w 23"/>
              <a:gd name="T7" fmla="*/ 26 h 26"/>
              <a:gd name="T8" fmla="*/ 23 w 23"/>
              <a:gd name="T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23" y="6"/>
                </a:moveTo>
                <a:lnTo>
                  <a:pt x="12" y="0"/>
                </a:lnTo>
                <a:lnTo>
                  <a:pt x="0" y="20"/>
                </a:lnTo>
                <a:lnTo>
                  <a:pt x="10" y="26"/>
                </a:lnTo>
                <a:lnTo>
                  <a:pt x="2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6" name="Freeform 211">
            <a:extLst>
              <a:ext uri="{FF2B5EF4-FFF2-40B4-BE49-F238E27FC236}">
                <a16:creationId xmlns:a16="http://schemas.microsoft.com/office/drawing/2014/main" id="{13344E5D-98F8-774D-999E-C205902E98DC}"/>
              </a:ext>
            </a:extLst>
          </p:cNvPr>
          <p:cNvSpPr>
            <a:spLocks/>
          </p:cNvSpPr>
          <p:nvPr/>
        </p:nvSpPr>
        <p:spPr bwMode="auto">
          <a:xfrm>
            <a:off x="2960688" y="3721100"/>
            <a:ext cx="93662" cy="68263"/>
          </a:xfrm>
          <a:custGeom>
            <a:avLst/>
            <a:gdLst>
              <a:gd name="T0" fmla="*/ 108 w 121"/>
              <a:gd name="T1" fmla="*/ 80 h 80"/>
              <a:gd name="T2" fmla="*/ 121 w 121"/>
              <a:gd name="T3" fmla="*/ 60 h 80"/>
              <a:gd name="T4" fmla="*/ 13 w 121"/>
              <a:gd name="T5" fmla="*/ 0 h 80"/>
              <a:gd name="T6" fmla="*/ 0 w 121"/>
              <a:gd name="T7" fmla="*/ 20 h 80"/>
              <a:gd name="T8" fmla="*/ 108 w 121"/>
              <a:gd name="T9" fmla="*/ 8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" h="80">
                <a:moveTo>
                  <a:pt x="108" y="80"/>
                </a:moveTo>
                <a:lnTo>
                  <a:pt x="121" y="60"/>
                </a:lnTo>
                <a:lnTo>
                  <a:pt x="13" y="0"/>
                </a:lnTo>
                <a:lnTo>
                  <a:pt x="0" y="20"/>
                </a:lnTo>
                <a:lnTo>
                  <a:pt x="108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7" name="Freeform 212">
            <a:extLst>
              <a:ext uri="{FF2B5EF4-FFF2-40B4-BE49-F238E27FC236}">
                <a16:creationId xmlns:a16="http://schemas.microsoft.com/office/drawing/2014/main" id="{27E7E1D6-9262-7146-8E5A-7D3FFDE00192}"/>
              </a:ext>
            </a:extLst>
          </p:cNvPr>
          <p:cNvSpPr>
            <a:spLocks/>
          </p:cNvSpPr>
          <p:nvPr/>
        </p:nvSpPr>
        <p:spPr bwMode="auto">
          <a:xfrm>
            <a:off x="3043238" y="3771900"/>
            <a:ext cx="19050" cy="22225"/>
          </a:xfrm>
          <a:custGeom>
            <a:avLst/>
            <a:gdLst>
              <a:gd name="T0" fmla="*/ 0 w 23"/>
              <a:gd name="T1" fmla="*/ 20 h 25"/>
              <a:gd name="T2" fmla="*/ 10 w 23"/>
              <a:gd name="T3" fmla="*/ 25 h 25"/>
              <a:gd name="T4" fmla="*/ 23 w 23"/>
              <a:gd name="T5" fmla="*/ 5 h 25"/>
              <a:gd name="T6" fmla="*/ 13 w 23"/>
              <a:gd name="T7" fmla="*/ 0 h 25"/>
              <a:gd name="T8" fmla="*/ 0 w 23"/>
              <a:gd name="T9" fmla="*/ 2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5">
                <a:moveTo>
                  <a:pt x="0" y="20"/>
                </a:moveTo>
                <a:lnTo>
                  <a:pt x="10" y="25"/>
                </a:lnTo>
                <a:lnTo>
                  <a:pt x="23" y="5"/>
                </a:lnTo>
                <a:lnTo>
                  <a:pt x="13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" name="Freeform 213">
            <a:extLst>
              <a:ext uri="{FF2B5EF4-FFF2-40B4-BE49-F238E27FC236}">
                <a16:creationId xmlns:a16="http://schemas.microsoft.com/office/drawing/2014/main" id="{6CCB9706-108A-2740-AC72-8C9F0D534AE0}"/>
              </a:ext>
            </a:extLst>
          </p:cNvPr>
          <p:cNvSpPr>
            <a:spLocks/>
          </p:cNvSpPr>
          <p:nvPr/>
        </p:nvSpPr>
        <p:spPr bwMode="auto">
          <a:xfrm>
            <a:off x="2960688" y="3778250"/>
            <a:ext cx="87312" cy="71438"/>
          </a:xfrm>
          <a:custGeom>
            <a:avLst/>
            <a:gdLst>
              <a:gd name="T0" fmla="*/ 113 w 113"/>
              <a:gd name="T1" fmla="*/ 20 h 83"/>
              <a:gd name="T2" fmla="*/ 100 w 113"/>
              <a:gd name="T3" fmla="*/ 0 h 83"/>
              <a:gd name="T4" fmla="*/ 0 w 113"/>
              <a:gd name="T5" fmla="*/ 63 h 83"/>
              <a:gd name="T6" fmla="*/ 13 w 113"/>
              <a:gd name="T7" fmla="*/ 83 h 83"/>
              <a:gd name="T8" fmla="*/ 113 w 113"/>
              <a:gd name="T9" fmla="*/ 20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" h="83">
                <a:moveTo>
                  <a:pt x="113" y="20"/>
                </a:moveTo>
                <a:lnTo>
                  <a:pt x="100" y="0"/>
                </a:lnTo>
                <a:lnTo>
                  <a:pt x="0" y="63"/>
                </a:lnTo>
                <a:lnTo>
                  <a:pt x="13" y="83"/>
                </a:lnTo>
                <a:lnTo>
                  <a:pt x="11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9" name="Freeform 214">
            <a:extLst>
              <a:ext uri="{FF2B5EF4-FFF2-40B4-BE49-F238E27FC236}">
                <a16:creationId xmlns:a16="http://schemas.microsoft.com/office/drawing/2014/main" id="{52E20A0F-5837-7149-9D8D-D785D58FBAE6}"/>
              </a:ext>
            </a:extLst>
          </p:cNvPr>
          <p:cNvSpPr>
            <a:spLocks/>
          </p:cNvSpPr>
          <p:nvPr/>
        </p:nvSpPr>
        <p:spPr bwMode="auto">
          <a:xfrm>
            <a:off x="2954338" y="3832225"/>
            <a:ext cx="15875" cy="22225"/>
          </a:xfrm>
          <a:custGeom>
            <a:avLst/>
            <a:gdLst>
              <a:gd name="T0" fmla="*/ 23 w 23"/>
              <a:gd name="T1" fmla="*/ 20 h 26"/>
              <a:gd name="T2" fmla="*/ 13 w 23"/>
              <a:gd name="T3" fmla="*/ 26 h 26"/>
              <a:gd name="T4" fmla="*/ 0 w 23"/>
              <a:gd name="T5" fmla="*/ 6 h 26"/>
              <a:gd name="T6" fmla="*/ 10 w 23"/>
              <a:gd name="T7" fmla="*/ 0 h 26"/>
              <a:gd name="T8" fmla="*/ 23 w 23"/>
              <a:gd name="T9" fmla="*/ 2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23" y="20"/>
                </a:moveTo>
                <a:lnTo>
                  <a:pt x="13" y="26"/>
                </a:lnTo>
                <a:lnTo>
                  <a:pt x="0" y="6"/>
                </a:lnTo>
                <a:lnTo>
                  <a:pt x="10" y="0"/>
                </a:lnTo>
                <a:lnTo>
                  <a:pt x="2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0" name="Freeform 215">
            <a:extLst>
              <a:ext uri="{FF2B5EF4-FFF2-40B4-BE49-F238E27FC236}">
                <a16:creationId xmlns:a16="http://schemas.microsoft.com/office/drawing/2014/main" id="{D7F1E12A-909D-3E45-B180-BDC9F71F4959}"/>
              </a:ext>
            </a:extLst>
          </p:cNvPr>
          <p:cNvSpPr>
            <a:spLocks/>
          </p:cNvSpPr>
          <p:nvPr/>
        </p:nvSpPr>
        <p:spPr bwMode="auto">
          <a:xfrm>
            <a:off x="3038475" y="3775075"/>
            <a:ext cx="17463" cy="22225"/>
          </a:xfrm>
          <a:custGeom>
            <a:avLst/>
            <a:gdLst>
              <a:gd name="T0" fmla="*/ 13 w 23"/>
              <a:gd name="T1" fmla="*/ 26 h 26"/>
              <a:gd name="T2" fmla="*/ 23 w 23"/>
              <a:gd name="T3" fmla="*/ 20 h 26"/>
              <a:gd name="T4" fmla="*/ 10 w 23"/>
              <a:gd name="T5" fmla="*/ 0 h 26"/>
              <a:gd name="T6" fmla="*/ 0 w 23"/>
              <a:gd name="T7" fmla="*/ 6 h 26"/>
              <a:gd name="T8" fmla="*/ 13 w 23"/>
              <a:gd name="T9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13" y="26"/>
                </a:moveTo>
                <a:lnTo>
                  <a:pt x="23" y="20"/>
                </a:lnTo>
                <a:lnTo>
                  <a:pt x="10" y="0"/>
                </a:lnTo>
                <a:lnTo>
                  <a:pt x="0" y="6"/>
                </a:lnTo>
                <a:lnTo>
                  <a:pt x="13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1" name="Freeform 216">
            <a:extLst>
              <a:ext uri="{FF2B5EF4-FFF2-40B4-BE49-F238E27FC236}">
                <a16:creationId xmlns:a16="http://schemas.microsoft.com/office/drawing/2014/main" id="{1F4ADAC0-5C25-184F-9516-A71DE8EE6605}"/>
              </a:ext>
            </a:extLst>
          </p:cNvPr>
          <p:cNvSpPr>
            <a:spLocks/>
          </p:cNvSpPr>
          <p:nvPr/>
        </p:nvSpPr>
        <p:spPr bwMode="auto">
          <a:xfrm>
            <a:off x="4400550" y="3935413"/>
            <a:ext cx="44450" cy="36512"/>
          </a:xfrm>
          <a:custGeom>
            <a:avLst/>
            <a:gdLst>
              <a:gd name="T0" fmla="*/ 0 w 59"/>
              <a:gd name="T1" fmla="*/ 21 h 43"/>
              <a:gd name="T2" fmla="*/ 10 w 59"/>
              <a:gd name="T3" fmla="*/ 43 h 43"/>
              <a:gd name="T4" fmla="*/ 59 w 59"/>
              <a:gd name="T5" fmla="*/ 21 h 43"/>
              <a:gd name="T6" fmla="*/ 49 w 59"/>
              <a:gd name="T7" fmla="*/ 0 h 43"/>
              <a:gd name="T8" fmla="*/ 0 w 59"/>
              <a:gd name="T9" fmla="*/ 21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43">
                <a:moveTo>
                  <a:pt x="0" y="21"/>
                </a:moveTo>
                <a:lnTo>
                  <a:pt x="10" y="43"/>
                </a:lnTo>
                <a:lnTo>
                  <a:pt x="59" y="21"/>
                </a:lnTo>
                <a:lnTo>
                  <a:pt x="49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Freeform 217">
            <a:extLst>
              <a:ext uri="{FF2B5EF4-FFF2-40B4-BE49-F238E27FC236}">
                <a16:creationId xmlns:a16="http://schemas.microsoft.com/office/drawing/2014/main" id="{75D399DE-9092-0040-A962-6062047220CE}"/>
              </a:ext>
            </a:extLst>
          </p:cNvPr>
          <p:cNvSpPr>
            <a:spLocks/>
          </p:cNvSpPr>
          <p:nvPr/>
        </p:nvSpPr>
        <p:spPr bwMode="auto">
          <a:xfrm>
            <a:off x="4438650" y="3916363"/>
            <a:ext cx="38100" cy="36512"/>
          </a:xfrm>
          <a:custGeom>
            <a:avLst/>
            <a:gdLst>
              <a:gd name="T0" fmla="*/ 0 w 50"/>
              <a:gd name="T1" fmla="*/ 22 h 42"/>
              <a:gd name="T2" fmla="*/ 13 w 50"/>
              <a:gd name="T3" fmla="*/ 42 h 42"/>
              <a:gd name="T4" fmla="*/ 50 w 50"/>
              <a:gd name="T5" fmla="*/ 20 h 42"/>
              <a:gd name="T6" fmla="*/ 37 w 50"/>
              <a:gd name="T7" fmla="*/ 0 h 42"/>
              <a:gd name="T8" fmla="*/ 0 w 50"/>
              <a:gd name="T9" fmla="*/ 2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42">
                <a:moveTo>
                  <a:pt x="0" y="22"/>
                </a:moveTo>
                <a:lnTo>
                  <a:pt x="13" y="42"/>
                </a:lnTo>
                <a:lnTo>
                  <a:pt x="50" y="20"/>
                </a:lnTo>
                <a:lnTo>
                  <a:pt x="37" y="0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3" name="Freeform 218">
            <a:extLst>
              <a:ext uri="{FF2B5EF4-FFF2-40B4-BE49-F238E27FC236}">
                <a16:creationId xmlns:a16="http://schemas.microsoft.com/office/drawing/2014/main" id="{A9D65211-8BC2-4E4E-8D49-E2CB7DF29EF0}"/>
              </a:ext>
            </a:extLst>
          </p:cNvPr>
          <p:cNvSpPr>
            <a:spLocks/>
          </p:cNvSpPr>
          <p:nvPr/>
        </p:nvSpPr>
        <p:spPr bwMode="auto">
          <a:xfrm>
            <a:off x="4438650" y="3935413"/>
            <a:ext cx="15875" cy="17462"/>
          </a:xfrm>
          <a:custGeom>
            <a:avLst/>
            <a:gdLst>
              <a:gd name="T0" fmla="*/ 12 w 13"/>
              <a:gd name="T1" fmla="*/ 21 h 21"/>
              <a:gd name="T2" fmla="*/ 13 w 13"/>
              <a:gd name="T3" fmla="*/ 20 h 21"/>
              <a:gd name="T4" fmla="*/ 0 w 13"/>
              <a:gd name="T5" fmla="*/ 0 h 21"/>
              <a:gd name="T6" fmla="*/ 2 w 13"/>
              <a:gd name="T7" fmla="*/ 0 h 21"/>
              <a:gd name="T8" fmla="*/ 12 w 13"/>
              <a:gd name="T9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1">
                <a:moveTo>
                  <a:pt x="12" y="21"/>
                </a:moveTo>
                <a:lnTo>
                  <a:pt x="13" y="20"/>
                </a:lnTo>
                <a:lnTo>
                  <a:pt x="0" y="0"/>
                </a:lnTo>
                <a:lnTo>
                  <a:pt x="2" y="0"/>
                </a:lnTo>
                <a:lnTo>
                  <a:pt x="12" y="21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4" name="Freeform 219">
            <a:extLst>
              <a:ext uri="{FF2B5EF4-FFF2-40B4-BE49-F238E27FC236}">
                <a16:creationId xmlns:a16="http://schemas.microsoft.com/office/drawing/2014/main" id="{4B7F00CF-EF59-7742-B4F4-27DA9F53FFBB}"/>
              </a:ext>
            </a:extLst>
          </p:cNvPr>
          <p:cNvSpPr>
            <a:spLocks/>
          </p:cNvSpPr>
          <p:nvPr/>
        </p:nvSpPr>
        <p:spPr bwMode="auto">
          <a:xfrm>
            <a:off x="4464050" y="3630613"/>
            <a:ext cx="307975" cy="301625"/>
          </a:xfrm>
          <a:custGeom>
            <a:avLst/>
            <a:gdLst>
              <a:gd name="T0" fmla="*/ 0 w 402"/>
              <a:gd name="T1" fmla="*/ 342 h 359"/>
              <a:gd name="T2" fmla="*/ 16 w 402"/>
              <a:gd name="T3" fmla="*/ 359 h 359"/>
              <a:gd name="T4" fmla="*/ 402 w 402"/>
              <a:gd name="T5" fmla="*/ 18 h 359"/>
              <a:gd name="T6" fmla="*/ 386 w 402"/>
              <a:gd name="T7" fmla="*/ 0 h 359"/>
              <a:gd name="T8" fmla="*/ 0 w 402"/>
              <a:gd name="T9" fmla="*/ 342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359">
                <a:moveTo>
                  <a:pt x="0" y="342"/>
                </a:moveTo>
                <a:lnTo>
                  <a:pt x="16" y="359"/>
                </a:lnTo>
                <a:lnTo>
                  <a:pt x="402" y="18"/>
                </a:lnTo>
                <a:lnTo>
                  <a:pt x="386" y="0"/>
                </a:lnTo>
                <a:lnTo>
                  <a:pt x="0" y="3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" name="Freeform 220">
            <a:extLst>
              <a:ext uri="{FF2B5EF4-FFF2-40B4-BE49-F238E27FC236}">
                <a16:creationId xmlns:a16="http://schemas.microsoft.com/office/drawing/2014/main" id="{DDB8B08E-323B-7C4C-86CD-6BF21CEE1BA2}"/>
              </a:ext>
            </a:extLst>
          </p:cNvPr>
          <p:cNvSpPr>
            <a:spLocks/>
          </p:cNvSpPr>
          <p:nvPr/>
        </p:nvSpPr>
        <p:spPr bwMode="auto">
          <a:xfrm>
            <a:off x="4464050" y="3916363"/>
            <a:ext cx="17463" cy="17462"/>
          </a:xfrm>
          <a:custGeom>
            <a:avLst/>
            <a:gdLst>
              <a:gd name="T0" fmla="*/ 15 w 16"/>
              <a:gd name="T1" fmla="*/ 20 h 20"/>
              <a:gd name="T2" fmla="*/ 16 w 16"/>
              <a:gd name="T3" fmla="*/ 18 h 20"/>
              <a:gd name="T4" fmla="*/ 0 w 16"/>
              <a:gd name="T5" fmla="*/ 1 h 20"/>
              <a:gd name="T6" fmla="*/ 2 w 16"/>
              <a:gd name="T7" fmla="*/ 0 h 20"/>
              <a:gd name="T8" fmla="*/ 15 w 16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0">
                <a:moveTo>
                  <a:pt x="15" y="20"/>
                </a:moveTo>
                <a:lnTo>
                  <a:pt x="16" y="18"/>
                </a:lnTo>
                <a:lnTo>
                  <a:pt x="0" y="1"/>
                </a:lnTo>
                <a:lnTo>
                  <a:pt x="2" y="0"/>
                </a:lnTo>
                <a:lnTo>
                  <a:pt x="15" y="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6" name="Freeform 221">
            <a:extLst>
              <a:ext uri="{FF2B5EF4-FFF2-40B4-BE49-F238E27FC236}">
                <a16:creationId xmlns:a16="http://schemas.microsoft.com/office/drawing/2014/main" id="{65A0BC49-463E-E54A-B108-9AF0CFC01FD9}"/>
              </a:ext>
            </a:extLst>
          </p:cNvPr>
          <p:cNvSpPr>
            <a:spLocks/>
          </p:cNvSpPr>
          <p:nvPr/>
        </p:nvSpPr>
        <p:spPr bwMode="auto">
          <a:xfrm>
            <a:off x="4760913" y="3624263"/>
            <a:ext cx="19050" cy="20637"/>
          </a:xfrm>
          <a:custGeom>
            <a:avLst/>
            <a:gdLst>
              <a:gd name="T0" fmla="*/ 0 w 25"/>
              <a:gd name="T1" fmla="*/ 7 h 25"/>
              <a:gd name="T2" fmla="*/ 9 w 25"/>
              <a:gd name="T3" fmla="*/ 0 h 25"/>
              <a:gd name="T4" fmla="*/ 25 w 25"/>
              <a:gd name="T5" fmla="*/ 17 h 25"/>
              <a:gd name="T6" fmla="*/ 16 w 25"/>
              <a:gd name="T7" fmla="*/ 25 h 25"/>
              <a:gd name="T8" fmla="*/ 0 w 25"/>
              <a:gd name="T9" fmla="*/ 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5">
                <a:moveTo>
                  <a:pt x="0" y="7"/>
                </a:moveTo>
                <a:lnTo>
                  <a:pt x="9" y="0"/>
                </a:lnTo>
                <a:lnTo>
                  <a:pt x="25" y="17"/>
                </a:lnTo>
                <a:lnTo>
                  <a:pt x="16" y="25"/>
                </a:lnTo>
                <a:lnTo>
                  <a:pt x="0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7" name="Freeform 222">
            <a:extLst>
              <a:ext uri="{FF2B5EF4-FFF2-40B4-BE49-F238E27FC236}">
                <a16:creationId xmlns:a16="http://schemas.microsoft.com/office/drawing/2014/main" id="{AA6CF934-C9D8-CE48-AE0A-03510E0DFC07}"/>
              </a:ext>
            </a:extLst>
          </p:cNvPr>
          <p:cNvSpPr>
            <a:spLocks/>
          </p:cNvSpPr>
          <p:nvPr/>
        </p:nvSpPr>
        <p:spPr bwMode="auto">
          <a:xfrm>
            <a:off x="4392613" y="3952875"/>
            <a:ext cx="15875" cy="22225"/>
          </a:xfrm>
          <a:custGeom>
            <a:avLst/>
            <a:gdLst>
              <a:gd name="T0" fmla="*/ 11 w 21"/>
              <a:gd name="T1" fmla="*/ 0 h 27"/>
              <a:gd name="T2" fmla="*/ 0 w 21"/>
              <a:gd name="T3" fmla="*/ 5 h 27"/>
              <a:gd name="T4" fmla="*/ 10 w 21"/>
              <a:gd name="T5" fmla="*/ 27 h 27"/>
              <a:gd name="T6" fmla="*/ 21 w 21"/>
              <a:gd name="T7" fmla="*/ 22 h 27"/>
              <a:gd name="T8" fmla="*/ 11 w 21"/>
              <a:gd name="T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27">
                <a:moveTo>
                  <a:pt x="11" y="0"/>
                </a:moveTo>
                <a:lnTo>
                  <a:pt x="0" y="5"/>
                </a:lnTo>
                <a:lnTo>
                  <a:pt x="10" y="27"/>
                </a:lnTo>
                <a:lnTo>
                  <a:pt x="21" y="22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8" name="Freeform 223">
            <a:extLst>
              <a:ext uri="{FF2B5EF4-FFF2-40B4-BE49-F238E27FC236}">
                <a16:creationId xmlns:a16="http://schemas.microsoft.com/office/drawing/2014/main" id="{66289AAE-AB95-7049-97A7-C5FA99E3ABE4}"/>
              </a:ext>
            </a:extLst>
          </p:cNvPr>
          <p:cNvSpPr>
            <a:spLocks/>
          </p:cNvSpPr>
          <p:nvPr/>
        </p:nvSpPr>
        <p:spPr bwMode="auto">
          <a:xfrm>
            <a:off x="4410075" y="3957638"/>
            <a:ext cx="31750" cy="26987"/>
          </a:xfrm>
          <a:custGeom>
            <a:avLst/>
            <a:gdLst>
              <a:gd name="T0" fmla="*/ 7 w 39"/>
              <a:gd name="T1" fmla="*/ 0 h 33"/>
              <a:gd name="T2" fmla="*/ 0 w 39"/>
              <a:gd name="T3" fmla="*/ 23 h 33"/>
              <a:gd name="T4" fmla="*/ 32 w 39"/>
              <a:gd name="T5" fmla="*/ 33 h 33"/>
              <a:gd name="T6" fmla="*/ 39 w 39"/>
              <a:gd name="T7" fmla="*/ 10 h 33"/>
              <a:gd name="T8" fmla="*/ 7 w 39"/>
              <a:gd name="T9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33">
                <a:moveTo>
                  <a:pt x="7" y="0"/>
                </a:moveTo>
                <a:lnTo>
                  <a:pt x="0" y="23"/>
                </a:lnTo>
                <a:lnTo>
                  <a:pt x="32" y="33"/>
                </a:lnTo>
                <a:lnTo>
                  <a:pt x="39" y="10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" name="Freeform 224">
            <a:extLst>
              <a:ext uri="{FF2B5EF4-FFF2-40B4-BE49-F238E27FC236}">
                <a16:creationId xmlns:a16="http://schemas.microsoft.com/office/drawing/2014/main" id="{61E15DE0-9550-6545-B5D3-9C61345CFF3B}"/>
              </a:ext>
            </a:extLst>
          </p:cNvPr>
          <p:cNvSpPr>
            <a:spLocks/>
          </p:cNvSpPr>
          <p:nvPr/>
        </p:nvSpPr>
        <p:spPr bwMode="auto">
          <a:xfrm>
            <a:off x="4433888" y="3967163"/>
            <a:ext cx="23812" cy="26987"/>
          </a:xfrm>
          <a:custGeom>
            <a:avLst/>
            <a:gdLst>
              <a:gd name="T0" fmla="*/ 10 w 32"/>
              <a:gd name="T1" fmla="*/ 0 h 31"/>
              <a:gd name="T2" fmla="*/ 0 w 32"/>
              <a:gd name="T3" fmla="*/ 21 h 31"/>
              <a:gd name="T4" fmla="*/ 22 w 32"/>
              <a:gd name="T5" fmla="*/ 31 h 31"/>
              <a:gd name="T6" fmla="*/ 32 w 32"/>
              <a:gd name="T7" fmla="*/ 10 h 31"/>
              <a:gd name="T8" fmla="*/ 10 w 32"/>
              <a:gd name="T9" fmla="*/ 0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1">
                <a:moveTo>
                  <a:pt x="10" y="0"/>
                </a:moveTo>
                <a:lnTo>
                  <a:pt x="0" y="21"/>
                </a:lnTo>
                <a:lnTo>
                  <a:pt x="22" y="31"/>
                </a:lnTo>
                <a:lnTo>
                  <a:pt x="32" y="10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0" name="Freeform 225">
            <a:extLst>
              <a:ext uri="{FF2B5EF4-FFF2-40B4-BE49-F238E27FC236}">
                <a16:creationId xmlns:a16="http://schemas.microsoft.com/office/drawing/2014/main" id="{4F09B812-A5D1-AF46-8B8A-A7C1B3AE236C}"/>
              </a:ext>
            </a:extLst>
          </p:cNvPr>
          <p:cNvSpPr>
            <a:spLocks/>
          </p:cNvSpPr>
          <p:nvPr/>
        </p:nvSpPr>
        <p:spPr bwMode="auto">
          <a:xfrm>
            <a:off x="4433888" y="3965575"/>
            <a:ext cx="15875" cy="19050"/>
          </a:xfrm>
          <a:custGeom>
            <a:avLst/>
            <a:gdLst>
              <a:gd name="T0" fmla="*/ 9 w 10"/>
              <a:gd name="T1" fmla="*/ 0 h 23"/>
              <a:gd name="T2" fmla="*/ 10 w 10"/>
              <a:gd name="T3" fmla="*/ 2 h 23"/>
              <a:gd name="T4" fmla="*/ 0 w 10"/>
              <a:gd name="T5" fmla="*/ 23 h 23"/>
              <a:gd name="T6" fmla="*/ 2 w 10"/>
              <a:gd name="T7" fmla="*/ 23 h 23"/>
              <a:gd name="T8" fmla="*/ 9 w 10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23">
                <a:moveTo>
                  <a:pt x="9" y="0"/>
                </a:moveTo>
                <a:lnTo>
                  <a:pt x="10" y="2"/>
                </a:lnTo>
                <a:lnTo>
                  <a:pt x="0" y="23"/>
                </a:lnTo>
                <a:lnTo>
                  <a:pt x="2" y="23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1" name="Freeform 226">
            <a:extLst>
              <a:ext uri="{FF2B5EF4-FFF2-40B4-BE49-F238E27FC236}">
                <a16:creationId xmlns:a16="http://schemas.microsoft.com/office/drawing/2014/main" id="{E3116715-E03C-634D-BFD6-F0C3D4AD5126}"/>
              </a:ext>
            </a:extLst>
          </p:cNvPr>
          <p:cNvSpPr>
            <a:spLocks/>
          </p:cNvSpPr>
          <p:nvPr/>
        </p:nvSpPr>
        <p:spPr bwMode="auto">
          <a:xfrm>
            <a:off x="4448175" y="3976688"/>
            <a:ext cx="28575" cy="31750"/>
          </a:xfrm>
          <a:custGeom>
            <a:avLst/>
            <a:gdLst>
              <a:gd name="T0" fmla="*/ 17 w 38"/>
              <a:gd name="T1" fmla="*/ 0 h 37"/>
              <a:gd name="T2" fmla="*/ 0 w 38"/>
              <a:gd name="T3" fmla="*/ 17 h 37"/>
              <a:gd name="T4" fmla="*/ 22 w 38"/>
              <a:gd name="T5" fmla="*/ 37 h 37"/>
              <a:gd name="T6" fmla="*/ 38 w 38"/>
              <a:gd name="T7" fmla="*/ 20 h 37"/>
              <a:gd name="T8" fmla="*/ 17 w 38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37">
                <a:moveTo>
                  <a:pt x="17" y="0"/>
                </a:moveTo>
                <a:lnTo>
                  <a:pt x="0" y="17"/>
                </a:lnTo>
                <a:lnTo>
                  <a:pt x="22" y="37"/>
                </a:lnTo>
                <a:lnTo>
                  <a:pt x="38" y="20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2" name="Freeform 227">
            <a:extLst>
              <a:ext uri="{FF2B5EF4-FFF2-40B4-BE49-F238E27FC236}">
                <a16:creationId xmlns:a16="http://schemas.microsoft.com/office/drawing/2014/main" id="{DD2C738C-285F-A443-965B-15DD389446A9}"/>
              </a:ext>
            </a:extLst>
          </p:cNvPr>
          <p:cNvSpPr>
            <a:spLocks/>
          </p:cNvSpPr>
          <p:nvPr/>
        </p:nvSpPr>
        <p:spPr bwMode="auto">
          <a:xfrm>
            <a:off x="4448175" y="3975100"/>
            <a:ext cx="15875" cy="19050"/>
          </a:xfrm>
          <a:custGeom>
            <a:avLst/>
            <a:gdLst>
              <a:gd name="T0" fmla="*/ 14 w 17"/>
              <a:gd name="T1" fmla="*/ 0 h 21"/>
              <a:gd name="T2" fmla="*/ 17 w 17"/>
              <a:gd name="T3" fmla="*/ 1 h 21"/>
              <a:gd name="T4" fmla="*/ 0 w 17"/>
              <a:gd name="T5" fmla="*/ 18 h 21"/>
              <a:gd name="T6" fmla="*/ 4 w 17"/>
              <a:gd name="T7" fmla="*/ 21 h 21"/>
              <a:gd name="T8" fmla="*/ 14 w 17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1">
                <a:moveTo>
                  <a:pt x="14" y="0"/>
                </a:moveTo>
                <a:lnTo>
                  <a:pt x="17" y="1"/>
                </a:lnTo>
                <a:lnTo>
                  <a:pt x="0" y="18"/>
                </a:lnTo>
                <a:lnTo>
                  <a:pt x="4" y="2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3" name="Freeform 228">
            <a:extLst>
              <a:ext uri="{FF2B5EF4-FFF2-40B4-BE49-F238E27FC236}">
                <a16:creationId xmlns:a16="http://schemas.microsoft.com/office/drawing/2014/main" id="{52B6536A-E4F3-8A40-9F66-F924DA6A2C57}"/>
              </a:ext>
            </a:extLst>
          </p:cNvPr>
          <p:cNvSpPr>
            <a:spLocks/>
          </p:cNvSpPr>
          <p:nvPr/>
        </p:nvSpPr>
        <p:spPr bwMode="auto">
          <a:xfrm>
            <a:off x="4462463" y="3995738"/>
            <a:ext cx="31750" cy="36512"/>
          </a:xfrm>
          <a:custGeom>
            <a:avLst/>
            <a:gdLst>
              <a:gd name="T0" fmla="*/ 20 w 40"/>
              <a:gd name="T1" fmla="*/ 0 h 43"/>
              <a:gd name="T2" fmla="*/ 0 w 40"/>
              <a:gd name="T3" fmla="*/ 13 h 43"/>
              <a:gd name="T4" fmla="*/ 20 w 40"/>
              <a:gd name="T5" fmla="*/ 43 h 43"/>
              <a:gd name="T6" fmla="*/ 40 w 40"/>
              <a:gd name="T7" fmla="*/ 30 h 43"/>
              <a:gd name="T8" fmla="*/ 20 w 40"/>
              <a:gd name="T9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" h="43">
                <a:moveTo>
                  <a:pt x="20" y="0"/>
                </a:moveTo>
                <a:lnTo>
                  <a:pt x="0" y="13"/>
                </a:lnTo>
                <a:lnTo>
                  <a:pt x="20" y="43"/>
                </a:lnTo>
                <a:lnTo>
                  <a:pt x="40" y="30"/>
                </a:lnTo>
                <a:lnTo>
                  <a:pt x="2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4" name="Freeform 229">
            <a:extLst>
              <a:ext uri="{FF2B5EF4-FFF2-40B4-BE49-F238E27FC236}">
                <a16:creationId xmlns:a16="http://schemas.microsoft.com/office/drawing/2014/main" id="{D695789A-43F0-6649-9B65-D5B0C6ADFF78}"/>
              </a:ext>
            </a:extLst>
          </p:cNvPr>
          <p:cNvSpPr>
            <a:spLocks/>
          </p:cNvSpPr>
          <p:nvPr/>
        </p:nvSpPr>
        <p:spPr bwMode="auto">
          <a:xfrm>
            <a:off x="4464050" y="3992563"/>
            <a:ext cx="17463" cy="15875"/>
          </a:xfrm>
          <a:custGeom>
            <a:avLst/>
            <a:gdLst>
              <a:gd name="T0" fmla="*/ 17 w 20"/>
              <a:gd name="T1" fmla="*/ 0 h 17"/>
              <a:gd name="T2" fmla="*/ 20 w 20"/>
              <a:gd name="T3" fmla="*/ 2 h 17"/>
              <a:gd name="T4" fmla="*/ 0 w 20"/>
              <a:gd name="T5" fmla="*/ 15 h 17"/>
              <a:gd name="T6" fmla="*/ 1 w 20"/>
              <a:gd name="T7" fmla="*/ 17 h 17"/>
              <a:gd name="T8" fmla="*/ 17 w 20"/>
              <a:gd name="T9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17">
                <a:moveTo>
                  <a:pt x="17" y="0"/>
                </a:moveTo>
                <a:lnTo>
                  <a:pt x="20" y="2"/>
                </a:lnTo>
                <a:lnTo>
                  <a:pt x="0" y="15"/>
                </a:lnTo>
                <a:lnTo>
                  <a:pt x="1" y="17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" name="Freeform 230">
            <a:extLst>
              <a:ext uri="{FF2B5EF4-FFF2-40B4-BE49-F238E27FC236}">
                <a16:creationId xmlns:a16="http://schemas.microsoft.com/office/drawing/2014/main" id="{8559D753-DCE8-A542-8B8E-F56A9A1E7D9C}"/>
              </a:ext>
            </a:extLst>
          </p:cNvPr>
          <p:cNvSpPr>
            <a:spLocks/>
          </p:cNvSpPr>
          <p:nvPr/>
        </p:nvSpPr>
        <p:spPr bwMode="auto">
          <a:xfrm>
            <a:off x="4483100" y="4017963"/>
            <a:ext cx="34925" cy="33337"/>
          </a:xfrm>
          <a:custGeom>
            <a:avLst/>
            <a:gdLst>
              <a:gd name="T0" fmla="*/ 13 w 46"/>
              <a:gd name="T1" fmla="*/ 0 h 40"/>
              <a:gd name="T2" fmla="*/ 0 w 46"/>
              <a:gd name="T3" fmla="*/ 20 h 40"/>
              <a:gd name="T4" fmla="*/ 33 w 46"/>
              <a:gd name="T5" fmla="*/ 40 h 40"/>
              <a:gd name="T6" fmla="*/ 46 w 46"/>
              <a:gd name="T7" fmla="*/ 20 h 40"/>
              <a:gd name="T8" fmla="*/ 13 w 46"/>
              <a:gd name="T9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" h="40">
                <a:moveTo>
                  <a:pt x="13" y="0"/>
                </a:moveTo>
                <a:lnTo>
                  <a:pt x="0" y="20"/>
                </a:lnTo>
                <a:lnTo>
                  <a:pt x="33" y="40"/>
                </a:lnTo>
                <a:lnTo>
                  <a:pt x="46" y="20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6" name="Freeform 231">
            <a:extLst>
              <a:ext uri="{FF2B5EF4-FFF2-40B4-BE49-F238E27FC236}">
                <a16:creationId xmlns:a16="http://schemas.microsoft.com/office/drawing/2014/main" id="{D3C45681-38BE-034B-B9B5-8D55CA0C143E}"/>
              </a:ext>
            </a:extLst>
          </p:cNvPr>
          <p:cNvSpPr>
            <a:spLocks/>
          </p:cNvSpPr>
          <p:nvPr/>
        </p:nvSpPr>
        <p:spPr bwMode="auto">
          <a:xfrm>
            <a:off x="4481513" y="4017963"/>
            <a:ext cx="15875" cy="17462"/>
          </a:xfrm>
          <a:custGeom>
            <a:avLst/>
            <a:gdLst>
              <a:gd name="T0" fmla="*/ 0 w 20"/>
              <a:gd name="T1" fmla="*/ 16 h 20"/>
              <a:gd name="T2" fmla="*/ 1 w 20"/>
              <a:gd name="T3" fmla="*/ 18 h 20"/>
              <a:gd name="T4" fmla="*/ 4 w 20"/>
              <a:gd name="T5" fmla="*/ 20 h 20"/>
              <a:gd name="T6" fmla="*/ 17 w 20"/>
              <a:gd name="T7" fmla="*/ 0 h 20"/>
              <a:gd name="T8" fmla="*/ 20 w 20"/>
              <a:gd name="T9" fmla="*/ 3 h 20"/>
              <a:gd name="T10" fmla="*/ 0 w 20"/>
              <a:gd name="T11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0">
                <a:moveTo>
                  <a:pt x="0" y="16"/>
                </a:moveTo>
                <a:lnTo>
                  <a:pt x="1" y="18"/>
                </a:lnTo>
                <a:lnTo>
                  <a:pt x="4" y="20"/>
                </a:lnTo>
                <a:lnTo>
                  <a:pt x="17" y="0"/>
                </a:lnTo>
                <a:lnTo>
                  <a:pt x="20" y="3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7" name="Freeform 232">
            <a:extLst>
              <a:ext uri="{FF2B5EF4-FFF2-40B4-BE49-F238E27FC236}">
                <a16:creationId xmlns:a16="http://schemas.microsoft.com/office/drawing/2014/main" id="{DACDEB1D-2258-1740-9B21-EC4A5D14CACB}"/>
              </a:ext>
            </a:extLst>
          </p:cNvPr>
          <p:cNvSpPr>
            <a:spLocks/>
          </p:cNvSpPr>
          <p:nvPr/>
        </p:nvSpPr>
        <p:spPr bwMode="auto">
          <a:xfrm>
            <a:off x="4508500" y="4035425"/>
            <a:ext cx="26988" cy="31750"/>
          </a:xfrm>
          <a:custGeom>
            <a:avLst/>
            <a:gdLst>
              <a:gd name="T0" fmla="*/ 16 w 37"/>
              <a:gd name="T1" fmla="*/ 0 h 37"/>
              <a:gd name="T2" fmla="*/ 0 w 37"/>
              <a:gd name="T3" fmla="*/ 17 h 37"/>
              <a:gd name="T4" fmla="*/ 20 w 37"/>
              <a:gd name="T5" fmla="*/ 37 h 37"/>
              <a:gd name="T6" fmla="*/ 37 w 37"/>
              <a:gd name="T7" fmla="*/ 20 h 37"/>
              <a:gd name="T8" fmla="*/ 16 w 37"/>
              <a:gd name="T9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" h="37">
                <a:moveTo>
                  <a:pt x="16" y="0"/>
                </a:moveTo>
                <a:lnTo>
                  <a:pt x="0" y="17"/>
                </a:lnTo>
                <a:lnTo>
                  <a:pt x="20" y="37"/>
                </a:lnTo>
                <a:lnTo>
                  <a:pt x="37" y="2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Freeform 233">
            <a:extLst>
              <a:ext uri="{FF2B5EF4-FFF2-40B4-BE49-F238E27FC236}">
                <a16:creationId xmlns:a16="http://schemas.microsoft.com/office/drawing/2014/main" id="{2895190D-D3A3-424F-B319-A747EC55AB8A}"/>
              </a:ext>
            </a:extLst>
          </p:cNvPr>
          <p:cNvSpPr>
            <a:spLocks/>
          </p:cNvSpPr>
          <p:nvPr/>
        </p:nvSpPr>
        <p:spPr bwMode="auto">
          <a:xfrm>
            <a:off x="4508500" y="4035425"/>
            <a:ext cx="15875" cy="15875"/>
          </a:xfrm>
          <a:custGeom>
            <a:avLst/>
            <a:gdLst>
              <a:gd name="T0" fmla="*/ 15 w 16"/>
              <a:gd name="T1" fmla="*/ 0 h 20"/>
              <a:gd name="T2" fmla="*/ 16 w 16"/>
              <a:gd name="T3" fmla="*/ 1 h 20"/>
              <a:gd name="T4" fmla="*/ 0 w 16"/>
              <a:gd name="T5" fmla="*/ 18 h 20"/>
              <a:gd name="T6" fmla="*/ 2 w 16"/>
              <a:gd name="T7" fmla="*/ 20 h 20"/>
              <a:gd name="T8" fmla="*/ 15 w 16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0">
                <a:moveTo>
                  <a:pt x="15" y="0"/>
                </a:moveTo>
                <a:lnTo>
                  <a:pt x="16" y="1"/>
                </a:lnTo>
                <a:lnTo>
                  <a:pt x="0" y="18"/>
                </a:lnTo>
                <a:lnTo>
                  <a:pt x="2" y="2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9" name="Rectangle 234">
            <a:extLst>
              <a:ext uri="{FF2B5EF4-FFF2-40B4-BE49-F238E27FC236}">
                <a16:creationId xmlns:a16="http://schemas.microsoft.com/office/drawing/2014/main" id="{667D8C27-5445-2743-8410-5850F7301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38" y="4049713"/>
            <a:ext cx="26987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0" name="Freeform 235">
            <a:extLst>
              <a:ext uri="{FF2B5EF4-FFF2-40B4-BE49-F238E27FC236}">
                <a16:creationId xmlns:a16="http://schemas.microsoft.com/office/drawing/2014/main" id="{5F51F00C-16DB-A34A-99A9-02AB108E17B1}"/>
              </a:ext>
            </a:extLst>
          </p:cNvPr>
          <p:cNvSpPr>
            <a:spLocks/>
          </p:cNvSpPr>
          <p:nvPr/>
        </p:nvSpPr>
        <p:spPr bwMode="auto">
          <a:xfrm>
            <a:off x="4522788" y="4049713"/>
            <a:ext cx="15875" cy="20637"/>
          </a:xfrm>
          <a:custGeom>
            <a:avLst/>
            <a:gdLst>
              <a:gd name="T0" fmla="*/ 0 w 17"/>
              <a:gd name="T1" fmla="*/ 20 h 24"/>
              <a:gd name="T2" fmla="*/ 4 w 17"/>
              <a:gd name="T3" fmla="*/ 24 h 24"/>
              <a:gd name="T4" fmla="*/ 9 w 17"/>
              <a:gd name="T5" fmla="*/ 24 h 24"/>
              <a:gd name="T6" fmla="*/ 9 w 17"/>
              <a:gd name="T7" fmla="*/ 0 h 24"/>
              <a:gd name="T8" fmla="*/ 17 w 17"/>
              <a:gd name="T9" fmla="*/ 3 h 24"/>
              <a:gd name="T10" fmla="*/ 0 w 17"/>
              <a:gd name="T11" fmla="*/ 2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24">
                <a:moveTo>
                  <a:pt x="0" y="20"/>
                </a:moveTo>
                <a:lnTo>
                  <a:pt x="4" y="24"/>
                </a:lnTo>
                <a:lnTo>
                  <a:pt x="9" y="24"/>
                </a:lnTo>
                <a:lnTo>
                  <a:pt x="9" y="0"/>
                </a:lnTo>
                <a:lnTo>
                  <a:pt x="17" y="3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1" name="Rectangle 236">
            <a:extLst>
              <a:ext uri="{FF2B5EF4-FFF2-40B4-BE49-F238E27FC236}">
                <a16:creationId xmlns:a16="http://schemas.microsoft.com/office/drawing/2014/main" id="{1E53AB15-9604-4941-8D57-A8254AE5C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25" y="4049713"/>
            <a:ext cx="466725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2" name="Freeform 237">
            <a:extLst>
              <a:ext uri="{FF2B5EF4-FFF2-40B4-BE49-F238E27FC236}">
                <a16:creationId xmlns:a16="http://schemas.microsoft.com/office/drawing/2014/main" id="{86AEC389-6C27-DE4C-9DEC-75F033EA7459}"/>
              </a:ext>
            </a:extLst>
          </p:cNvPr>
          <p:cNvSpPr>
            <a:spLocks/>
          </p:cNvSpPr>
          <p:nvPr/>
        </p:nvSpPr>
        <p:spPr bwMode="auto">
          <a:xfrm>
            <a:off x="4556125" y="4049713"/>
            <a:ext cx="15875" cy="20637"/>
          </a:xfrm>
          <a:custGeom>
            <a:avLst/>
            <a:gdLst>
              <a:gd name="T0" fmla="*/ 0 h 24"/>
              <a:gd name="T1" fmla="*/ 24 h 24"/>
              <a:gd name="T2" fmla="*/ 0 h 2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4">
                <a:moveTo>
                  <a:pt x="0" y="0"/>
                </a:moveTo>
                <a:lnTo>
                  <a:pt x="0" y="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3" name="Freeform 238">
            <a:extLst>
              <a:ext uri="{FF2B5EF4-FFF2-40B4-BE49-F238E27FC236}">
                <a16:creationId xmlns:a16="http://schemas.microsoft.com/office/drawing/2014/main" id="{19B9A5F4-B2FC-A646-86C1-4E568624CA9B}"/>
              </a:ext>
            </a:extLst>
          </p:cNvPr>
          <p:cNvSpPr>
            <a:spLocks/>
          </p:cNvSpPr>
          <p:nvPr/>
        </p:nvSpPr>
        <p:spPr bwMode="auto">
          <a:xfrm>
            <a:off x="4403725" y="3954463"/>
            <a:ext cx="15875" cy="22225"/>
          </a:xfrm>
          <a:custGeom>
            <a:avLst/>
            <a:gdLst>
              <a:gd name="T0" fmla="*/ 19 w 19"/>
              <a:gd name="T1" fmla="*/ 3 h 26"/>
              <a:gd name="T2" fmla="*/ 8 w 19"/>
              <a:gd name="T3" fmla="*/ 0 h 26"/>
              <a:gd name="T4" fmla="*/ 0 w 19"/>
              <a:gd name="T5" fmla="*/ 22 h 26"/>
              <a:gd name="T6" fmla="*/ 12 w 19"/>
              <a:gd name="T7" fmla="*/ 26 h 26"/>
              <a:gd name="T8" fmla="*/ 19 w 19"/>
              <a:gd name="T9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19" y="3"/>
                </a:moveTo>
                <a:lnTo>
                  <a:pt x="8" y="0"/>
                </a:lnTo>
                <a:lnTo>
                  <a:pt x="0" y="22"/>
                </a:lnTo>
                <a:lnTo>
                  <a:pt x="12" y="26"/>
                </a:lnTo>
                <a:lnTo>
                  <a:pt x="19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4" name="Freeform 239">
            <a:extLst>
              <a:ext uri="{FF2B5EF4-FFF2-40B4-BE49-F238E27FC236}">
                <a16:creationId xmlns:a16="http://schemas.microsoft.com/office/drawing/2014/main" id="{F38FEF32-B9C8-D34D-A830-03B8B6CEA490}"/>
              </a:ext>
            </a:extLst>
          </p:cNvPr>
          <p:cNvSpPr>
            <a:spLocks/>
          </p:cNvSpPr>
          <p:nvPr/>
        </p:nvSpPr>
        <p:spPr bwMode="auto">
          <a:xfrm>
            <a:off x="4471988" y="4013200"/>
            <a:ext cx="66675" cy="119063"/>
          </a:xfrm>
          <a:custGeom>
            <a:avLst/>
            <a:gdLst>
              <a:gd name="T0" fmla="*/ 21 w 85"/>
              <a:gd name="T1" fmla="*/ 0 h 141"/>
              <a:gd name="T2" fmla="*/ 0 w 85"/>
              <a:gd name="T3" fmla="*/ 10 h 141"/>
              <a:gd name="T4" fmla="*/ 63 w 85"/>
              <a:gd name="T5" fmla="*/ 141 h 141"/>
              <a:gd name="T6" fmla="*/ 85 w 85"/>
              <a:gd name="T7" fmla="*/ 131 h 141"/>
              <a:gd name="T8" fmla="*/ 21 w 85"/>
              <a:gd name="T9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141">
                <a:moveTo>
                  <a:pt x="21" y="0"/>
                </a:moveTo>
                <a:lnTo>
                  <a:pt x="0" y="10"/>
                </a:lnTo>
                <a:lnTo>
                  <a:pt x="63" y="141"/>
                </a:lnTo>
                <a:lnTo>
                  <a:pt x="85" y="131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" name="Freeform 240">
            <a:extLst>
              <a:ext uri="{FF2B5EF4-FFF2-40B4-BE49-F238E27FC236}">
                <a16:creationId xmlns:a16="http://schemas.microsoft.com/office/drawing/2014/main" id="{9FA66EC8-A1F9-5841-A7C7-5CA8ADCA56F3}"/>
              </a:ext>
            </a:extLst>
          </p:cNvPr>
          <p:cNvSpPr>
            <a:spLocks/>
          </p:cNvSpPr>
          <p:nvPr/>
        </p:nvSpPr>
        <p:spPr bwMode="auto">
          <a:xfrm>
            <a:off x="4521200" y="4124325"/>
            <a:ext cx="20638" cy="15875"/>
          </a:xfrm>
          <a:custGeom>
            <a:avLst/>
            <a:gdLst>
              <a:gd name="T0" fmla="*/ 22 w 27"/>
              <a:gd name="T1" fmla="*/ 0 h 20"/>
              <a:gd name="T2" fmla="*/ 27 w 27"/>
              <a:gd name="T3" fmla="*/ 10 h 20"/>
              <a:gd name="T4" fmla="*/ 6 w 27"/>
              <a:gd name="T5" fmla="*/ 20 h 20"/>
              <a:gd name="T6" fmla="*/ 0 w 27"/>
              <a:gd name="T7" fmla="*/ 10 h 20"/>
              <a:gd name="T8" fmla="*/ 22 w 27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0">
                <a:moveTo>
                  <a:pt x="22" y="0"/>
                </a:moveTo>
                <a:lnTo>
                  <a:pt x="27" y="10"/>
                </a:lnTo>
                <a:lnTo>
                  <a:pt x="6" y="20"/>
                </a:lnTo>
                <a:lnTo>
                  <a:pt x="0" y="10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6" name="Freeform 241">
            <a:extLst>
              <a:ext uri="{FF2B5EF4-FFF2-40B4-BE49-F238E27FC236}">
                <a16:creationId xmlns:a16="http://schemas.microsoft.com/office/drawing/2014/main" id="{D3D314B7-D068-7547-8D6E-74E0958D0C59}"/>
              </a:ext>
            </a:extLst>
          </p:cNvPr>
          <p:cNvSpPr>
            <a:spLocks/>
          </p:cNvSpPr>
          <p:nvPr/>
        </p:nvSpPr>
        <p:spPr bwMode="auto">
          <a:xfrm>
            <a:off x="4468813" y="4003675"/>
            <a:ext cx="20637" cy="19050"/>
          </a:xfrm>
          <a:custGeom>
            <a:avLst/>
            <a:gdLst>
              <a:gd name="T0" fmla="*/ 27 w 27"/>
              <a:gd name="T1" fmla="*/ 12 h 22"/>
              <a:gd name="T2" fmla="*/ 22 w 27"/>
              <a:gd name="T3" fmla="*/ 0 h 22"/>
              <a:gd name="T4" fmla="*/ 0 w 27"/>
              <a:gd name="T5" fmla="*/ 10 h 22"/>
              <a:gd name="T6" fmla="*/ 6 w 27"/>
              <a:gd name="T7" fmla="*/ 22 h 22"/>
              <a:gd name="T8" fmla="*/ 27 w 27"/>
              <a:gd name="T9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2">
                <a:moveTo>
                  <a:pt x="27" y="12"/>
                </a:moveTo>
                <a:lnTo>
                  <a:pt x="22" y="0"/>
                </a:lnTo>
                <a:lnTo>
                  <a:pt x="0" y="10"/>
                </a:lnTo>
                <a:lnTo>
                  <a:pt x="6" y="22"/>
                </a:lnTo>
                <a:lnTo>
                  <a:pt x="2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7" name="Freeform 242">
            <a:extLst>
              <a:ext uri="{FF2B5EF4-FFF2-40B4-BE49-F238E27FC236}">
                <a16:creationId xmlns:a16="http://schemas.microsoft.com/office/drawing/2014/main" id="{2B959424-4C7F-0748-ADA4-1FDAC2F5846F}"/>
              </a:ext>
            </a:extLst>
          </p:cNvPr>
          <p:cNvSpPr>
            <a:spLocks/>
          </p:cNvSpPr>
          <p:nvPr/>
        </p:nvSpPr>
        <p:spPr bwMode="auto">
          <a:xfrm>
            <a:off x="4478338" y="4052888"/>
            <a:ext cx="23812" cy="41275"/>
          </a:xfrm>
          <a:custGeom>
            <a:avLst/>
            <a:gdLst>
              <a:gd name="T0" fmla="*/ 30 w 30"/>
              <a:gd name="T1" fmla="*/ 1 h 49"/>
              <a:gd name="T2" fmla="*/ 6 w 30"/>
              <a:gd name="T3" fmla="*/ 0 h 49"/>
              <a:gd name="T4" fmla="*/ 0 w 30"/>
              <a:gd name="T5" fmla="*/ 48 h 49"/>
              <a:gd name="T6" fmla="*/ 25 w 30"/>
              <a:gd name="T7" fmla="*/ 49 h 49"/>
              <a:gd name="T8" fmla="*/ 30 w 30"/>
              <a:gd name="T9" fmla="*/ 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49">
                <a:moveTo>
                  <a:pt x="30" y="1"/>
                </a:moveTo>
                <a:lnTo>
                  <a:pt x="6" y="0"/>
                </a:lnTo>
                <a:lnTo>
                  <a:pt x="0" y="48"/>
                </a:lnTo>
                <a:lnTo>
                  <a:pt x="25" y="49"/>
                </a:lnTo>
                <a:lnTo>
                  <a:pt x="3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8" name="Freeform 243">
            <a:extLst>
              <a:ext uri="{FF2B5EF4-FFF2-40B4-BE49-F238E27FC236}">
                <a16:creationId xmlns:a16="http://schemas.microsoft.com/office/drawing/2014/main" id="{B05CE216-C367-2E46-9B35-716738FD60FC}"/>
              </a:ext>
            </a:extLst>
          </p:cNvPr>
          <p:cNvSpPr>
            <a:spLocks/>
          </p:cNvSpPr>
          <p:nvPr/>
        </p:nvSpPr>
        <p:spPr bwMode="auto">
          <a:xfrm>
            <a:off x="4478338" y="4094163"/>
            <a:ext cx="28575" cy="68262"/>
          </a:xfrm>
          <a:custGeom>
            <a:avLst/>
            <a:gdLst>
              <a:gd name="T0" fmla="*/ 25 w 36"/>
              <a:gd name="T1" fmla="*/ 0 h 82"/>
              <a:gd name="T2" fmla="*/ 0 w 36"/>
              <a:gd name="T3" fmla="*/ 2 h 82"/>
              <a:gd name="T4" fmla="*/ 12 w 36"/>
              <a:gd name="T5" fmla="*/ 82 h 82"/>
              <a:gd name="T6" fmla="*/ 36 w 36"/>
              <a:gd name="T7" fmla="*/ 80 h 82"/>
              <a:gd name="T8" fmla="*/ 25 w 36"/>
              <a:gd name="T9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82">
                <a:moveTo>
                  <a:pt x="25" y="0"/>
                </a:moveTo>
                <a:lnTo>
                  <a:pt x="0" y="2"/>
                </a:lnTo>
                <a:lnTo>
                  <a:pt x="12" y="82"/>
                </a:lnTo>
                <a:lnTo>
                  <a:pt x="36" y="80"/>
                </a:lnTo>
                <a:lnTo>
                  <a:pt x="2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9" name="Freeform 244">
            <a:extLst>
              <a:ext uri="{FF2B5EF4-FFF2-40B4-BE49-F238E27FC236}">
                <a16:creationId xmlns:a16="http://schemas.microsoft.com/office/drawing/2014/main" id="{A8CE77ED-A7F4-6249-8997-4404897F7FD3}"/>
              </a:ext>
            </a:extLst>
          </p:cNvPr>
          <p:cNvSpPr>
            <a:spLocks/>
          </p:cNvSpPr>
          <p:nvPr/>
        </p:nvSpPr>
        <p:spPr bwMode="auto">
          <a:xfrm>
            <a:off x="4478338" y="4079875"/>
            <a:ext cx="19050" cy="15875"/>
          </a:xfrm>
          <a:custGeom>
            <a:avLst/>
            <a:gdLst>
              <a:gd name="T0" fmla="*/ 0 w 25"/>
              <a:gd name="T1" fmla="*/ 0 h 2"/>
              <a:gd name="T2" fmla="*/ 0 w 25"/>
              <a:gd name="T3" fmla="*/ 1 h 2"/>
              <a:gd name="T4" fmla="*/ 0 w 25"/>
              <a:gd name="T5" fmla="*/ 2 h 2"/>
              <a:gd name="T6" fmla="*/ 25 w 25"/>
              <a:gd name="T7" fmla="*/ 0 h 2"/>
              <a:gd name="T8" fmla="*/ 25 w 25"/>
              <a:gd name="T9" fmla="*/ 1 h 2"/>
              <a:gd name="T10" fmla="*/ 0 w 25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" h="2">
                <a:moveTo>
                  <a:pt x="0" y="0"/>
                </a:moveTo>
                <a:lnTo>
                  <a:pt x="0" y="1"/>
                </a:lnTo>
                <a:lnTo>
                  <a:pt x="0" y="2"/>
                </a:lnTo>
                <a:lnTo>
                  <a:pt x="25" y="0"/>
                </a:lnTo>
                <a:lnTo>
                  <a:pt x="25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0" name="Freeform 245">
            <a:extLst>
              <a:ext uri="{FF2B5EF4-FFF2-40B4-BE49-F238E27FC236}">
                <a16:creationId xmlns:a16="http://schemas.microsoft.com/office/drawing/2014/main" id="{6B4EEAE2-7398-164E-B4D2-FB2363D16A5C}"/>
              </a:ext>
            </a:extLst>
          </p:cNvPr>
          <p:cNvSpPr>
            <a:spLocks/>
          </p:cNvSpPr>
          <p:nvPr/>
        </p:nvSpPr>
        <p:spPr bwMode="auto">
          <a:xfrm>
            <a:off x="4487863" y="4156075"/>
            <a:ext cx="20637" cy="15875"/>
          </a:xfrm>
          <a:custGeom>
            <a:avLst/>
            <a:gdLst>
              <a:gd name="T0" fmla="*/ 24 w 26"/>
              <a:gd name="T1" fmla="*/ 0 h 13"/>
              <a:gd name="T2" fmla="*/ 26 w 26"/>
              <a:gd name="T3" fmla="*/ 11 h 13"/>
              <a:gd name="T4" fmla="*/ 1 w 26"/>
              <a:gd name="T5" fmla="*/ 13 h 13"/>
              <a:gd name="T6" fmla="*/ 0 w 26"/>
              <a:gd name="T7" fmla="*/ 2 h 13"/>
              <a:gd name="T8" fmla="*/ 24 w 26"/>
              <a:gd name="T9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3">
                <a:moveTo>
                  <a:pt x="24" y="0"/>
                </a:moveTo>
                <a:lnTo>
                  <a:pt x="26" y="11"/>
                </a:lnTo>
                <a:lnTo>
                  <a:pt x="1" y="13"/>
                </a:lnTo>
                <a:lnTo>
                  <a:pt x="0" y="2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1" name="Freeform 246">
            <a:extLst>
              <a:ext uri="{FF2B5EF4-FFF2-40B4-BE49-F238E27FC236}">
                <a16:creationId xmlns:a16="http://schemas.microsoft.com/office/drawing/2014/main" id="{92BC4B8B-E784-5C43-BD65-CBBDD52138C9}"/>
              </a:ext>
            </a:extLst>
          </p:cNvPr>
          <p:cNvSpPr>
            <a:spLocks/>
          </p:cNvSpPr>
          <p:nvPr/>
        </p:nvSpPr>
        <p:spPr bwMode="auto">
          <a:xfrm>
            <a:off x="4483100" y="4038600"/>
            <a:ext cx="20638" cy="15875"/>
          </a:xfrm>
          <a:custGeom>
            <a:avLst/>
            <a:gdLst>
              <a:gd name="T0" fmla="*/ 24 w 25"/>
              <a:gd name="T1" fmla="*/ 12 h 12"/>
              <a:gd name="T2" fmla="*/ 25 w 25"/>
              <a:gd name="T3" fmla="*/ 1 h 12"/>
              <a:gd name="T4" fmla="*/ 1 w 25"/>
              <a:gd name="T5" fmla="*/ 0 h 12"/>
              <a:gd name="T6" fmla="*/ 0 w 25"/>
              <a:gd name="T7" fmla="*/ 11 h 12"/>
              <a:gd name="T8" fmla="*/ 24 w 25"/>
              <a:gd name="T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12">
                <a:moveTo>
                  <a:pt x="24" y="12"/>
                </a:moveTo>
                <a:lnTo>
                  <a:pt x="25" y="1"/>
                </a:lnTo>
                <a:lnTo>
                  <a:pt x="1" y="0"/>
                </a:lnTo>
                <a:lnTo>
                  <a:pt x="0" y="11"/>
                </a:lnTo>
                <a:lnTo>
                  <a:pt x="24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2" name="Freeform 247">
            <a:extLst>
              <a:ext uri="{FF2B5EF4-FFF2-40B4-BE49-F238E27FC236}">
                <a16:creationId xmlns:a16="http://schemas.microsoft.com/office/drawing/2014/main" id="{4EF123B9-DBBA-CF48-9A0A-CE859CA45AB7}"/>
              </a:ext>
            </a:extLst>
          </p:cNvPr>
          <p:cNvSpPr>
            <a:spLocks/>
          </p:cNvSpPr>
          <p:nvPr/>
        </p:nvSpPr>
        <p:spPr bwMode="auto">
          <a:xfrm>
            <a:off x="4522788" y="4052888"/>
            <a:ext cx="95250" cy="100012"/>
          </a:xfrm>
          <a:custGeom>
            <a:avLst/>
            <a:gdLst>
              <a:gd name="T0" fmla="*/ 17 w 124"/>
              <a:gd name="T1" fmla="*/ 0 h 119"/>
              <a:gd name="T2" fmla="*/ 0 w 124"/>
              <a:gd name="T3" fmla="*/ 17 h 119"/>
              <a:gd name="T4" fmla="*/ 107 w 124"/>
              <a:gd name="T5" fmla="*/ 119 h 119"/>
              <a:gd name="T6" fmla="*/ 124 w 124"/>
              <a:gd name="T7" fmla="*/ 101 h 119"/>
              <a:gd name="T8" fmla="*/ 17 w 124"/>
              <a:gd name="T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" h="119">
                <a:moveTo>
                  <a:pt x="17" y="0"/>
                </a:moveTo>
                <a:lnTo>
                  <a:pt x="0" y="17"/>
                </a:lnTo>
                <a:lnTo>
                  <a:pt x="107" y="119"/>
                </a:lnTo>
                <a:lnTo>
                  <a:pt x="124" y="101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3" name="Freeform 248">
            <a:extLst>
              <a:ext uri="{FF2B5EF4-FFF2-40B4-BE49-F238E27FC236}">
                <a16:creationId xmlns:a16="http://schemas.microsoft.com/office/drawing/2014/main" id="{25CEA503-A4F6-8F4C-970C-6B193145D159}"/>
              </a:ext>
            </a:extLst>
          </p:cNvPr>
          <p:cNvSpPr>
            <a:spLocks/>
          </p:cNvSpPr>
          <p:nvPr/>
        </p:nvSpPr>
        <p:spPr bwMode="auto">
          <a:xfrm>
            <a:off x="4606925" y="4137025"/>
            <a:ext cx="17463" cy="22225"/>
          </a:xfrm>
          <a:custGeom>
            <a:avLst/>
            <a:gdLst>
              <a:gd name="T0" fmla="*/ 17 w 26"/>
              <a:gd name="T1" fmla="*/ 0 h 25"/>
              <a:gd name="T2" fmla="*/ 26 w 26"/>
              <a:gd name="T3" fmla="*/ 8 h 25"/>
              <a:gd name="T4" fmla="*/ 9 w 26"/>
              <a:gd name="T5" fmla="*/ 25 h 25"/>
              <a:gd name="T6" fmla="*/ 0 w 26"/>
              <a:gd name="T7" fmla="*/ 18 h 25"/>
              <a:gd name="T8" fmla="*/ 17 w 26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17" y="0"/>
                </a:moveTo>
                <a:lnTo>
                  <a:pt x="26" y="8"/>
                </a:lnTo>
                <a:lnTo>
                  <a:pt x="9" y="25"/>
                </a:lnTo>
                <a:lnTo>
                  <a:pt x="0" y="18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4" name="Freeform 249">
            <a:extLst>
              <a:ext uri="{FF2B5EF4-FFF2-40B4-BE49-F238E27FC236}">
                <a16:creationId xmlns:a16="http://schemas.microsoft.com/office/drawing/2014/main" id="{0E48A1DD-B35C-3949-AAFB-890B4E01C722}"/>
              </a:ext>
            </a:extLst>
          </p:cNvPr>
          <p:cNvSpPr>
            <a:spLocks/>
          </p:cNvSpPr>
          <p:nvPr/>
        </p:nvSpPr>
        <p:spPr bwMode="auto">
          <a:xfrm>
            <a:off x="4516438" y="4044950"/>
            <a:ext cx="19050" cy="22225"/>
          </a:xfrm>
          <a:custGeom>
            <a:avLst/>
            <a:gdLst>
              <a:gd name="T0" fmla="*/ 26 w 26"/>
              <a:gd name="T1" fmla="*/ 9 h 26"/>
              <a:gd name="T2" fmla="*/ 17 w 26"/>
              <a:gd name="T3" fmla="*/ 0 h 26"/>
              <a:gd name="T4" fmla="*/ 0 w 26"/>
              <a:gd name="T5" fmla="*/ 18 h 26"/>
              <a:gd name="T6" fmla="*/ 9 w 26"/>
              <a:gd name="T7" fmla="*/ 26 h 26"/>
              <a:gd name="T8" fmla="*/ 26 w 26"/>
              <a:gd name="T9" fmla="*/ 9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6">
                <a:moveTo>
                  <a:pt x="26" y="9"/>
                </a:moveTo>
                <a:lnTo>
                  <a:pt x="17" y="0"/>
                </a:lnTo>
                <a:lnTo>
                  <a:pt x="0" y="18"/>
                </a:lnTo>
                <a:lnTo>
                  <a:pt x="9" y="26"/>
                </a:lnTo>
                <a:lnTo>
                  <a:pt x="26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5" name="Freeform 250">
            <a:extLst>
              <a:ext uri="{FF2B5EF4-FFF2-40B4-BE49-F238E27FC236}">
                <a16:creationId xmlns:a16="http://schemas.microsoft.com/office/drawing/2014/main" id="{C3DE07BA-972C-B74B-8095-2EA85A092C4A}"/>
              </a:ext>
            </a:extLst>
          </p:cNvPr>
          <p:cNvSpPr>
            <a:spLocks/>
          </p:cNvSpPr>
          <p:nvPr/>
        </p:nvSpPr>
        <p:spPr bwMode="auto">
          <a:xfrm>
            <a:off x="4557713" y="4098925"/>
            <a:ext cx="55562" cy="107950"/>
          </a:xfrm>
          <a:custGeom>
            <a:avLst/>
            <a:gdLst>
              <a:gd name="T0" fmla="*/ 23 w 72"/>
              <a:gd name="T1" fmla="*/ 0 h 128"/>
              <a:gd name="T2" fmla="*/ 0 w 72"/>
              <a:gd name="T3" fmla="*/ 8 h 128"/>
              <a:gd name="T4" fmla="*/ 49 w 72"/>
              <a:gd name="T5" fmla="*/ 128 h 128"/>
              <a:gd name="T6" fmla="*/ 72 w 72"/>
              <a:gd name="T7" fmla="*/ 120 h 128"/>
              <a:gd name="T8" fmla="*/ 23 w 72"/>
              <a:gd name="T9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128">
                <a:moveTo>
                  <a:pt x="23" y="0"/>
                </a:moveTo>
                <a:lnTo>
                  <a:pt x="0" y="8"/>
                </a:lnTo>
                <a:lnTo>
                  <a:pt x="49" y="128"/>
                </a:lnTo>
                <a:lnTo>
                  <a:pt x="72" y="120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6" name="Freeform 251">
            <a:extLst>
              <a:ext uri="{FF2B5EF4-FFF2-40B4-BE49-F238E27FC236}">
                <a16:creationId xmlns:a16="http://schemas.microsoft.com/office/drawing/2014/main" id="{7C2F6C6A-5071-C745-A906-1A2E310E20D5}"/>
              </a:ext>
            </a:extLst>
          </p:cNvPr>
          <p:cNvSpPr>
            <a:spLocks/>
          </p:cNvSpPr>
          <p:nvPr/>
        </p:nvSpPr>
        <p:spPr bwMode="auto">
          <a:xfrm>
            <a:off x="4595813" y="4200525"/>
            <a:ext cx="20637" cy="15875"/>
          </a:xfrm>
          <a:custGeom>
            <a:avLst/>
            <a:gdLst>
              <a:gd name="T0" fmla="*/ 23 w 27"/>
              <a:gd name="T1" fmla="*/ 0 h 19"/>
              <a:gd name="T2" fmla="*/ 27 w 27"/>
              <a:gd name="T3" fmla="*/ 11 h 19"/>
              <a:gd name="T4" fmla="*/ 4 w 27"/>
              <a:gd name="T5" fmla="*/ 19 h 19"/>
              <a:gd name="T6" fmla="*/ 0 w 27"/>
              <a:gd name="T7" fmla="*/ 8 h 19"/>
              <a:gd name="T8" fmla="*/ 23 w 27"/>
              <a:gd name="T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9">
                <a:moveTo>
                  <a:pt x="23" y="0"/>
                </a:moveTo>
                <a:lnTo>
                  <a:pt x="27" y="11"/>
                </a:lnTo>
                <a:lnTo>
                  <a:pt x="4" y="19"/>
                </a:lnTo>
                <a:lnTo>
                  <a:pt x="0" y="8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7" name="Freeform 252">
            <a:extLst>
              <a:ext uri="{FF2B5EF4-FFF2-40B4-BE49-F238E27FC236}">
                <a16:creationId xmlns:a16="http://schemas.microsoft.com/office/drawing/2014/main" id="{BBC08264-5314-0843-AA71-3B8C71C55192}"/>
              </a:ext>
            </a:extLst>
          </p:cNvPr>
          <p:cNvSpPr>
            <a:spLocks/>
          </p:cNvSpPr>
          <p:nvPr/>
        </p:nvSpPr>
        <p:spPr bwMode="auto">
          <a:xfrm>
            <a:off x="4554538" y="4090988"/>
            <a:ext cx="20637" cy="15875"/>
          </a:xfrm>
          <a:custGeom>
            <a:avLst/>
            <a:gdLst>
              <a:gd name="T0" fmla="*/ 28 w 28"/>
              <a:gd name="T1" fmla="*/ 11 h 19"/>
              <a:gd name="T2" fmla="*/ 23 w 28"/>
              <a:gd name="T3" fmla="*/ 0 h 19"/>
              <a:gd name="T4" fmla="*/ 0 w 28"/>
              <a:gd name="T5" fmla="*/ 7 h 19"/>
              <a:gd name="T6" fmla="*/ 5 w 28"/>
              <a:gd name="T7" fmla="*/ 19 h 19"/>
              <a:gd name="T8" fmla="*/ 28 w 28"/>
              <a:gd name="T9" fmla="*/ 1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19">
                <a:moveTo>
                  <a:pt x="28" y="11"/>
                </a:moveTo>
                <a:lnTo>
                  <a:pt x="23" y="0"/>
                </a:lnTo>
                <a:lnTo>
                  <a:pt x="0" y="7"/>
                </a:lnTo>
                <a:lnTo>
                  <a:pt x="5" y="19"/>
                </a:lnTo>
                <a:lnTo>
                  <a:pt x="28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8" name="Freeform 253">
            <a:extLst>
              <a:ext uri="{FF2B5EF4-FFF2-40B4-BE49-F238E27FC236}">
                <a16:creationId xmlns:a16="http://schemas.microsoft.com/office/drawing/2014/main" id="{B37277BA-EFF2-7341-9FDB-C59962863CC9}"/>
              </a:ext>
            </a:extLst>
          </p:cNvPr>
          <p:cNvSpPr>
            <a:spLocks/>
          </p:cNvSpPr>
          <p:nvPr/>
        </p:nvSpPr>
        <p:spPr bwMode="auto">
          <a:xfrm>
            <a:off x="4610100" y="4052888"/>
            <a:ext cx="39688" cy="33337"/>
          </a:xfrm>
          <a:custGeom>
            <a:avLst/>
            <a:gdLst>
              <a:gd name="T0" fmla="*/ 7 w 49"/>
              <a:gd name="T1" fmla="*/ 0 h 39"/>
              <a:gd name="T2" fmla="*/ 0 w 49"/>
              <a:gd name="T3" fmla="*/ 23 h 39"/>
              <a:gd name="T4" fmla="*/ 42 w 49"/>
              <a:gd name="T5" fmla="*/ 39 h 39"/>
              <a:gd name="T6" fmla="*/ 49 w 49"/>
              <a:gd name="T7" fmla="*/ 16 h 39"/>
              <a:gd name="T8" fmla="*/ 7 w 49"/>
              <a:gd name="T9" fmla="*/ 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39">
                <a:moveTo>
                  <a:pt x="7" y="0"/>
                </a:moveTo>
                <a:lnTo>
                  <a:pt x="0" y="23"/>
                </a:lnTo>
                <a:lnTo>
                  <a:pt x="42" y="39"/>
                </a:lnTo>
                <a:lnTo>
                  <a:pt x="49" y="16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9" name="Freeform 254">
            <a:extLst>
              <a:ext uri="{FF2B5EF4-FFF2-40B4-BE49-F238E27FC236}">
                <a16:creationId xmlns:a16="http://schemas.microsoft.com/office/drawing/2014/main" id="{E80D54BA-E02B-6145-913B-5B266A99D1F4}"/>
              </a:ext>
            </a:extLst>
          </p:cNvPr>
          <p:cNvSpPr>
            <a:spLocks/>
          </p:cNvSpPr>
          <p:nvPr/>
        </p:nvSpPr>
        <p:spPr bwMode="auto">
          <a:xfrm>
            <a:off x="4641850" y="4068763"/>
            <a:ext cx="33338" cy="34925"/>
          </a:xfrm>
          <a:custGeom>
            <a:avLst/>
            <a:gdLst>
              <a:gd name="T0" fmla="*/ 13 w 45"/>
              <a:gd name="T1" fmla="*/ 0 h 41"/>
              <a:gd name="T2" fmla="*/ 0 w 45"/>
              <a:gd name="T3" fmla="*/ 20 h 41"/>
              <a:gd name="T4" fmla="*/ 32 w 45"/>
              <a:gd name="T5" fmla="*/ 41 h 41"/>
              <a:gd name="T6" fmla="*/ 45 w 45"/>
              <a:gd name="T7" fmla="*/ 21 h 41"/>
              <a:gd name="T8" fmla="*/ 13 w 45"/>
              <a:gd name="T9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1">
                <a:moveTo>
                  <a:pt x="13" y="0"/>
                </a:moveTo>
                <a:lnTo>
                  <a:pt x="0" y="20"/>
                </a:lnTo>
                <a:lnTo>
                  <a:pt x="32" y="41"/>
                </a:lnTo>
                <a:lnTo>
                  <a:pt x="45" y="21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0" name="Freeform 255">
            <a:extLst>
              <a:ext uri="{FF2B5EF4-FFF2-40B4-BE49-F238E27FC236}">
                <a16:creationId xmlns:a16="http://schemas.microsoft.com/office/drawing/2014/main" id="{E747AE34-5497-8F4E-86ED-4890219DCDA0}"/>
              </a:ext>
            </a:extLst>
          </p:cNvPr>
          <p:cNvSpPr>
            <a:spLocks/>
          </p:cNvSpPr>
          <p:nvPr/>
        </p:nvSpPr>
        <p:spPr bwMode="auto">
          <a:xfrm>
            <a:off x="4641850" y="4067175"/>
            <a:ext cx="15875" cy="19050"/>
          </a:xfrm>
          <a:custGeom>
            <a:avLst/>
            <a:gdLst>
              <a:gd name="T0" fmla="*/ 10 w 13"/>
              <a:gd name="T1" fmla="*/ 0 h 23"/>
              <a:gd name="T2" fmla="*/ 12 w 13"/>
              <a:gd name="T3" fmla="*/ 0 h 23"/>
              <a:gd name="T4" fmla="*/ 13 w 13"/>
              <a:gd name="T5" fmla="*/ 2 h 23"/>
              <a:gd name="T6" fmla="*/ 0 w 13"/>
              <a:gd name="T7" fmla="*/ 22 h 23"/>
              <a:gd name="T8" fmla="*/ 3 w 13"/>
              <a:gd name="T9" fmla="*/ 23 h 23"/>
              <a:gd name="T10" fmla="*/ 10 w 13"/>
              <a:gd name="T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23">
                <a:moveTo>
                  <a:pt x="10" y="0"/>
                </a:moveTo>
                <a:lnTo>
                  <a:pt x="12" y="0"/>
                </a:lnTo>
                <a:lnTo>
                  <a:pt x="13" y="2"/>
                </a:lnTo>
                <a:lnTo>
                  <a:pt x="0" y="22"/>
                </a:lnTo>
                <a:lnTo>
                  <a:pt x="3" y="23"/>
                </a:lnTo>
                <a:lnTo>
                  <a:pt x="1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1" name="Freeform 256">
            <a:extLst>
              <a:ext uri="{FF2B5EF4-FFF2-40B4-BE49-F238E27FC236}">
                <a16:creationId xmlns:a16="http://schemas.microsoft.com/office/drawing/2014/main" id="{E5072FA8-1079-9348-8F6C-AC969E98A833}"/>
              </a:ext>
            </a:extLst>
          </p:cNvPr>
          <p:cNvSpPr>
            <a:spLocks/>
          </p:cNvSpPr>
          <p:nvPr/>
        </p:nvSpPr>
        <p:spPr bwMode="auto">
          <a:xfrm>
            <a:off x="4662488" y="4086225"/>
            <a:ext cx="28575" cy="33338"/>
          </a:xfrm>
          <a:custGeom>
            <a:avLst/>
            <a:gdLst>
              <a:gd name="T0" fmla="*/ 16 w 38"/>
              <a:gd name="T1" fmla="*/ 0 h 38"/>
              <a:gd name="T2" fmla="*/ 0 w 38"/>
              <a:gd name="T3" fmla="*/ 18 h 38"/>
              <a:gd name="T4" fmla="*/ 21 w 38"/>
              <a:gd name="T5" fmla="*/ 38 h 38"/>
              <a:gd name="T6" fmla="*/ 38 w 38"/>
              <a:gd name="T7" fmla="*/ 20 h 38"/>
              <a:gd name="T8" fmla="*/ 16 w 38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" h="38">
                <a:moveTo>
                  <a:pt x="16" y="0"/>
                </a:moveTo>
                <a:lnTo>
                  <a:pt x="0" y="18"/>
                </a:lnTo>
                <a:lnTo>
                  <a:pt x="21" y="38"/>
                </a:lnTo>
                <a:lnTo>
                  <a:pt x="38" y="2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2" name="Freeform 257">
            <a:extLst>
              <a:ext uri="{FF2B5EF4-FFF2-40B4-BE49-F238E27FC236}">
                <a16:creationId xmlns:a16="http://schemas.microsoft.com/office/drawing/2014/main" id="{448F1B16-D056-5B48-89F9-3BA651AA3D5D}"/>
              </a:ext>
            </a:extLst>
          </p:cNvPr>
          <p:cNvSpPr>
            <a:spLocks/>
          </p:cNvSpPr>
          <p:nvPr/>
        </p:nvSpPr>
        <p:spPr bwMode="auto">
          <a:xfrm>
            <a:off x="4662488" y="4086225"/>
            <a:ext cx="15875" cy="17463"/>
          </a:xfrm>
          <a:custGeom>
            <a:avLst/>
            <a:gdLst>
              <a:gd name="T0" fmla="*/ 15 w 16"/>
              <a:gd name="T1" fmla="*/ 0 h 20"/>
              <a:gd name="T2" fmla="*/ 16 w 16"/>
              <a:gd name="T3" fmla="*/ 1 h 20"/>
              <a:gd name="T4" fmla="*/ 0 w 16"/>
              <a:gd name="T5" fmla="*/ 19 h 20"/>
              <a:gd name="T6" fmla="*/ 2 w 16"/>
              <a:gd name="T7" fmla="*/ 20 h 20"/>
              <a:gd name="T8" fmla="*/ 15 w 16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0">
                <a:moveTo>
                  <a:pt x="15" y="0"/>
                </a:moveTo>
                <a:lnTo>
                  <a:pt x="16" y="1"/>
                </a:lnTo>
                <a:lnTo>
                  <a:pt x="0" y="19"/>
                </a:lnTo>
                <a:lnTo>
                  <a:pt x="2" y="2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3" name="Freeform 258">
            <a:extLst>
              <a:ext uri="{FF2B5EF4-FFF2-40B4-BE49-F238E27FC236}">
                <a16:creationId xmlns:a16="http://schemas.microsoft.com/office/drawing/2014/main" id="{0C76B079-0E78-614A-AD40-36BD5FC9AC07}"/>
              </a:ext>
            </a:extLst>
          </p:cNvPr>
          <p:cNvSpPr>
            <a:spLocks/>
          </p:cNvSpPr>
          <p:nvPr/>
        </p:nvSpPr>
        <p:spPr bwMode="auto">
          <a:xfrm>
            <a:off x="4679950" y="4106863"/>
            <a:ext cx="30163" cy="34925"/>
          </a:xfrm>
          <a:custGeom>
            <a:avLst/>
            <a:gdLst>
              <a:gd name="T0" fmla="*/ 21 w 41"/>
              <a:gd name="T1" fmla="*/ 0 h 42"/>
              <a:gd name="T2" fmla="*/ 0 w 41"/>
              <a:gd name="T3" fmla="*/ 12 h 42"/>
              <a:gd name="T4" fmla="*/ 21 w 41"/>
              <a:gd name="T5" fmla="*/ 42 h 42"/>
              <a:gd name="T6" fmla="*/ 41 w 41"/>
              <a:gd name="T7" fmla="*/ 30 h 42"/>
              <a:gd name="T8" fmla="*/ 21 w 41"/>
              <a:gd name="T9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" h="42">
                <a:moveTo>
                  <a:pt x="21" y="0"/>
                </a:moveTo>
                <a:lnTo>
                  <a:pt x="0" y="12"/>
                </a:lnTo>
                <a:lnTo>
                  <a:pt x="21" y="42"/>
                </a:lnTo>
                <a:lnTo>
                  <a:pt x="41" y="30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4" name="Freeform 259">
            <a:extLst>
              <a:ext uri="{FF2B5EF4-FFF2-40B4-BE49-F238E27FC236}">
                <a16:creationId xmlns:a16="http://schemas.microsoft.com/office/drawing/2014/main" id="{60BAAC0F-96F0-D64E-A73B-18D146BF6516}"/>
              </a:ext>
            </a:extLst>
          </p:cNvPr>
          <p:cNvSpPr>
            <a:spLocks/>
          </p:cNvSpPr>
          <p:nvPr/>
        </p:nvSpPr>
        <p:spPr bwMode="auto">
          <a:xfrm>
            <a:off x="4679950" y="4103688"/>
            <a:ext cx="15875" cy="15875"/>
          </a:xfrm>
          <a:custGeom>
            <a:avLst/>
            <a:gdLst>
              <a:gd name="T0" fmla="*/ 18 w 21"/>
              <a:gd name="T1" fmla="*/ 0 h 18"/>
              <a:gd name="T2" fmla="*/ 21 w 21"/>
              <a:gd name="T3" fmla="*/ 3 h 18"/>
              <a:gd name="T4" fmla="*/ 0 w 21"/>
              <a:gd name="T5" fmla="*/ 15 h 18"/>
              <a:gd name="T6" fmla="*/ 1 w 21"/>
              <a:gd name="T7" fmla="*/ 18 h 18"/>
              <a:gd name="T8" fmla="*/ 18 w 21"/>
              <a:gd name="T9" fmla="*/ 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" h="18">
                <a:moveTo>
                  <a:pt x="18" y="0"/>
                </a:moveTo>
                <a:lnTo>
                  <a:pt x="21" y="3"/>
                </a:lnTo>
                <a:lnTo>
                  <a:pt x="0" y="15"/>
                </a:lnTo>
                <a:lnTo>
                  <a:pt x="1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5" name="Freeform 260">
            <a:extLst>
              <a:ext uri="{FF2B5EF4-FFF2-40B4-BE49-F238E27FC236}">
                <a16:creationId xmlns:a16="http://schemas.microsoft.com/office/drawing/2014/main" id="{3233746D-8005-D746-86A2-67724F0D4C45}"/>
              </a:ext>
            </a:extLst>
          </p:cNvPr>
          <p:cNvSpPr>
            <a:spLocks/>
          </p:cNvSpPr>
          <p:nvPr/>
        </p:nvSpPr>
        <p:spPr bwMode="auto">
          <a:xfrm>
            <a:off x="4695825" y="4129088"/>
            <a:ext cx="20638" cy="23812"/>
          </a:xfrm>
          <a:custGeom>
            <a:avLst/>
            <a:gdLst>
              <a:gd name="T0" fmla="*/ 16 w 28"/>
              <a:gd name="T1" fmla="*/ 0 h 28"/>
              <a:gd name="T2" fmla="*/ 0 w 28"/>
              <a:gd name="T3" fmla="*/ 18 h 28"/>
              <a:gd name="T4" fmla="*/ 11 w 28"/>
              <a:gd name="T5" fmla="*/ 28 h 28"/>
              <a:gd name="T6" fmla="*/ 28 w 28"/>
              <a:gd name="T7" fmla="*/ 10 h 28"/>
              <a:gd name="T8" fmla="*/ 16 w 28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" h="28">
                <a:moveTo>
                  <a:pt x="16" y="0"/>
                </a:moveTo>
                <a:lnTo>
                  <a:pt x="0" y="18"/>
                </a:lnTo>
                <a:lnTo>
                  <a:pt x="11" y="28"/>
                </a:lnTo>
                <a:lnTo>
                  <a:pt x="28" y="1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" name="Freeform 261">
            <a:extLst>
              <a:ext uri="{FF2B5EF4-FFF2-40B4-BE49-F238E27FC236}">
                <a16:creationId xmlns:a16="http://schemas.microsoft.com/office/drawing/2014/main" id="{371567D4-DE4F-2E4A-9125-47E710AA32D1}"/>
              </a:ext>
            </a:extLst>
          </p:cNvPr>
          <p:cNvSpPr>
            <a:spLocks/>
          </p:cNvSpPr>
          <p:nvPr/>
        </p:nvSpPr>
        <p:spPr bwMode="auto">
          <a:xfrm>
            <a:off x="4695825" y="4129088"/>
            <a:ext cx="15875" cy="15875"/>
          </a:xfrm>
          <a:custGeom>
            <a:avLst/>
            <a:gdLst>
              <a:gd name="T0" fmla="*/ 0 w 20"/>
              <a:gd name="T1" fmla="*/ 15 h 19"/>
              <a:gd name="T2" fmla="*/ 2 w 20"/>
              <a:gd name="T3" fmla="*/ 19 h 19"/>
              <a:gd name="T4" fmla="*/ 1 w 20"/>
              <a:gd name="T5" fmla="*/ 18 h 19"/>
              <a:gd name="T6" fmla="*/ 17 w 20"/>
              <a:gd name="T7" fmla="*/ 0 h 19"/>
              <a:gd name="T8" fmla="*/ 20 w 20"/>
              <a:gd name="T9" fmla="*/ 3 h 19"/>
              <a:gd name="T10" fmla="*/ 0 w 20"/>
              <a:gd name="T11" fmla="*/ 1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19">
                <a:moveTo>
                  <a:pt x="0" y="15"/>
                </a:moveTo>
                <a:lnTo>
                  <a:pt x="2" y="19"/>
                </a:lnTo>
                <a:lnTo>
                  <a:pt x="1" y="18"/>
                </a:lnTo>
                <a:lnTo>
                  <a:pt x="17" y="0"/>
                </a:lnTo>
                <a:lnTo>
                  <a:pt x="20" y="3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7" name="Freeform 262">
            <a:extLst>
              <a:ext uri="{FF2B5EF4-FFF2-40B4-BE49-F238E27FC236}">
                <a16:creationId xmlns:a16="http://schemas.microsoft.com/office/drawing/2014/main" id="{A537EB19-C164-7C4C-90B1-7AFDB3D2CA1D}"/>
              </a:ext>
            </a:extLst>
          </p:cNvPr>
          <p:cNvSpPr>
            <a:spLocks/>
          </p:cNvSpPr>
          <p:nvPr/>
        </p:nvSpPr>
        <p:spPr bwMode="auto">
          <a:xfrm>
            <a:off x="4703763" y="4137025"/>
            <a:ext cx="20637" cy="22225"/>
          </a:xfrm>
          <a:custGeom>
            <a:avLst/>
            <a:gdLst>
              <a:gd name="T0" fmla="*/ 17 w 26"/>
              <a:gd name="T1" fmla="*/ 0 h 25"/>
              <a:gd name="T2" fmla="*/ 26 w 26"/>
              <a:gd name="T3" fmla="*/ 8 h 25"/>
              <a:gd name="T4" fmla="*/ 9 w 26"/>
              <a:gd name="T5" fmla="*/ 25 h 25"/>
              <a:gd name="T6" fmla="*/ 0 w 26"/>
              <a:gd name="T7" fmla="*/ 18 h 25"/>
              <a:gd name="T8" fmla="*/ 17 w 26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17" y="0"/>
                </a:moveTo>
                <a:lnTo>
                  <a:pt x="26" y="8"/>
                </a:lnTo>
                <a:lnTo>
                  <a:pt x="9" y="25"/>
                </a:lnTo>
                <a:lnTo>
                  <a:pt x="0" y="18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8" name="Freeform 263">
            <a:extLst>
              <a:ext uri="{FF2B5EF4-FFF2-40B4-BE49-F238E27FC236}">
                <a16:creationId xmlns:a16="http://schemas.microsoft.com/office/drawing/2014/main" id="{55313FC9-8644-9A42-B8F1-8EF4FEA38EEE}"/>
              </a:ext>
            </a:extLst>
          </p:cNvPr>
          <p:cNvSpPr>
            <a:spLocks/>
          </p:cNvSpPr>
          <p:nvPr/>
        </p:nvSpPr>
        <p:spPr bwMode="auto">
          <a:xfrm>
            <a:off x="4602163" y="4049713"/>
            <a:ext cx="15875" cy="22225"/>
          </a:xfrm>
          <a:custGeom>
            <a:avLst/>
            <a:gdLst>
              <a:gd name="T0" fmla="*/ 19 w 19"/>
              <a:gd name="T1" fmla="*/ 4 h 27"/>
              <a:gd name="T2" fmla="*/ 8 w 19"/>
              <a:gd name="T3" fmla="*/ 0 h 27"/>
              <a:gd name="T4" fmla="*/ 0 w 19"/>
              <a:gd name="T5" fmla="*/ 23 h 27"/>
              <a:gd name="T6" fmla="*/ 12 w 19"/>
              <a:gd name="T7" fmla="*/ 27 h 27"/>
              <a:gd name="T8" fmla="*/ 19 w 19"/>
              <a:gd name="T9" fmla="*/ 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7">
                <a:moveTo>
                  <a:pt x="19" y="4"/>
                </a:moveTo>
                <a:lnTo>
                  <a:pt x="8" y="0"/>
                </a:lnTo>
                <a:lnTo>
                  <a:pt x="0" y="23"/>
                </a:lnTo>
                <a:lnTo>
                  <a:pt x="12" y="27"/>
                </a:lnTo>
                <a:lnTo>
                  <a:pt x="19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9" name="Freeform 264">
            <a:extLst>
              <a:ext uri="{FF2B5EF4-FFF2-40B4-BE49-F238E27FC236}">
                <a16:creationId xmlns:a16="http://schemas.microsoft.com/office/drawing/2014/main" id="{DA9B8B0B-7864-A245-BBA6-702627231E32}"/>
              </a:ext>
            </a:extLst>
          </p:cNvPr>
          <p:cNvSpPr>
            <a:spLocks/>
          </p:cNvSpPr>
          <p:nvPr/>
        </p:nvSpPr>
        <p:spPr bwMode="auto">
          <a:xfrm>
            <a:off x="4708525" y="4054475"/>
            <a:ext cx="47625" cy="39688"/>
          </a:xfrm>
          <a:custGeom>
            <a:avLst/>
            <a:gdLst>
              <a:gd name="T0" fmla="*/ 12 w 63"/>
              <a:gd name="T1" fmla="*/ 0 h 48"/>
              <a:gd name="T2" fmla="*/ 0 w 63"/>
              <a:gd name="T3" fmla="*/ 22 h 48"/>
              <a:gd name="T4" fmla="*/ 52 w 63"/>
              <a:gd name="T5" fmla="*/ 48 h 48"/>
              <a:gd name="T6" fmla="*/ 63 w 63"/>
              <a:gd name="T7" fmla="*/ 27 h 48"/>
              <a:gd name="T8" fmla="*/ 12 w 63"/>
              <a:gd name="T9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48">
                <a:moveTo>
                  <a:pt x="12" y="0"/>
                </a:moveTo>
                <a:lnTo>
                  <a:pt x="0" y="22"/>
                </a:lnTo>
                <a:lnTo>
                  <a:pt x="52" y="48"/>
                </a:lnTo>
                <a:lnTo>
                  <a:pt x="63" y="27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0" name="Freeform 265">
            <a:extLst>
              <a:ext uri="{FF2B5EF4-FFF2-40B4-BE49-F238E27FC236}">
                <a16:creationId xmlns:a16="http://schemas.microsoft.com/office/drawing/2014/main" id="{57FEA1D2-7609-414C-B8F0-DD9B504E674E}"/>
              </a:ext>
            </a:extLst>
          </p:cNvPr>
          <p:cNvSpPr>
            <a:spLocks/>
          </p:cNvSpPr>
          <p:nvPr/>
        </p:nvSpPr>
        <p:spPr bwMode="auto">
          <a:xfrm>
            <a:off x="4746625" y="4078288"/>
            <a:ext cx="36513" cy="41275"/>
          </a:xfrm>
          <a:custGeom>
            <a:avLst/>
            <a:gdLst>
              <a:gd name="T0" fmla="*/ 17 w 49"/>
              <a:gd name="T1" fmla="*/ 0 h 49"/>
              <a:gd name="T2" fmla="*/ 0 w 49"/>
              <a:gd name="T3" fmla="*/ 17 h 49"/>
              <a:gd name="T4" fmla="*/ 32 w 49"/>
              <a:gd name="T5" fmla="*/ 49 h 49"/>
              <a:gd name="T6" fmla="*/ 49 w 49"/>
              <a:gd name="T7" fmla="*/ 31 h 49"/>
              <a:gd name="T8" fmla="*/ 17 w 49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49">
                <a:moveTo>
                  <a:pt x="17" y="0"/>
                </a:moveTo>
                <a:lnTo>
                  <a:pt x="0" y="17"/>
                </a:lnTo>
                <a:lnTo>
                  <a:pt x="32" y="49"/>
                </a:lnTo>
                <a:lnTo>
                  <a:pt x="49" y="31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1" name="Freeform 266">
            <a:extLst>
              <a:ext uri="{FF2B5EF4-FFF2-40B4-BE49-F238E27FC236}">
                <a16:creationId xmlns:a16="http://schemas.microsoft.com/office/drawing/2014/main" id="{5E03C89B-703C-2247-870C-A250F0733079}"/>
              </a:ext>
            </a:extLst>
          </p:cNvPr>
          <p:cNvSpPr>
            <a:spLocks/>
          </p:cNvSpPr>
          <p:nvPr/>
        </p:nvSpPr>
        <p:spPr bwMode="auto">
          <a:xfrm>
            <a:off x="4746625" y="4076700"/>
            <a:ext cx="15875" cy="17463"/>
          </a:xfrm>
          <a:custGeom>
            <a:avLst/>
            <a:gdLst>
              <a:gd name="T0" fmla="*/ 14 w 17"/>
              <a:gd name="T1" fmla="*/ 0 h 21"/>
              <a:gd name="T2" fmla="*/ 17 w 17"/>
              <a:gd name="T3" fmla="*/ 1 h 21"/>
              <a:gd name="T4" fmla="*/ 0 w 17"/>
              <a:gd name="T5" fmla="*/ 18 h 21"/>
              <a:gd name="T6" fmla="*/ 3 w 17"/>
              <a:gd name="T7" fmla="*/ 21 h 21"/>
              <a:gd name="T8" fmla="*/ 14 w 17"/>
              <a:gd name="T9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1">
                <a:moveTo>
                  <a:pt x="14" y="0"/>
                </a:moveTo>
                <a:lnTo>
                  <a:pt x="17" y="1"/>
                </a:lnTo>
                <a:lnTo>
                  <a:pt x="0" y="18"/>
                </a:lnTo>
                <a:lnTo>
                  <a:pt x="3" y="21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2" name="Freeform 267">
            <a:extLst>
              <a:ext uri="{FF2B5EF4-FFF2-40B4-BE49-F238E27FC236}">
                <a16:creationId xmlns:a16="http://schemas.microsoft.com/office/drawing/2014/main" id="{5FAE0A47-52B7-0243-BD34-BCFDB75A8B0C}"/>
              </a:ext>
            </a:extLst>
          </p:cNvPr>
          <p:cNvSpPr>
            <a:spLocks/>
          </p:cNvSpPr>
          <p:nvPr/>
        </p:nvSpPr>
        <p:spPr bwMode="auto">
          <a:xfrm>
            <a:off x="4770438" y="4103688"/>
            <a:ext cx="53975" cy="57150"/>
          </a:xfrm>
          <a:custGeom>
            <a:avLst/>
            <a:gdLst>
              <a:gd name="T0" fmla="*/ 17 w 70"/>
              <a:gd name="T1" fmla="*/ 0 h 68"/>
              <a:gd name="T2" fmla="*/ 0 w 70"/>
              <a:gd name="T3" fmla="*/ 18 h 68"/>
              <a:gd name="T4" fmla="*/ 54 w 70"/>
              <a:gd name="T5" fmla="*/ 68 h 68"/>
              <a:gd name="T6" fmla="*/ 70 w 70"/>
              <a:gd name="T7" fmla="*/ 50 h 68"/>
              <a:gd name="T8" fmla="*/ 17 w 70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68">
                <a:moveTo>
                  <a:pt x="17" y="0"/>
                </a:moveTo>
                <a:lnTo>
                  <a:pt x="0" y="18"/>
                </a:lnTo>
                <a:lnTo>
                  <a:pt x="54" y="68"/>
                </a:lnTo>
                <a:lnTo>
                  <a:pt x="70" y="50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3" name="Freeform 268">
            <a:extLst>
              <a:ext uri="{FF2B5EF4-FFF2-40B4-BE49-F238E27FC236}">
                <a16:creationId xmlns:a16="http://schemas.microsoft.com/office/drawing/2014/main" id="{D8A287EF-60E5-984D-B8EB-199A61FF7DD6}"/>
              </a:ext>
            </a:extLst>
          </p:cNvPr>
          <p:cNvSpPr>
            <a:spLocks/>
          </p:cNvSpPr>
          <p:nvPr/>
        </p:nvSpPr>
        <p:spPr bwMode="auto">
          <a:xfrm>
            <a:off x="4770438" y="4103688"/>
            <a:ext cx="15875" cy="15875"/>
          </a:xfrm>
          <a:custGeom>
            <a:avLst/>
            <a:gdLst>
              <a:gd name="T0" fmla="*/ 0 w 17"/>
              <a:gd name="T1" fmla="*/ 18 h 18"/>
              <a:gd name="T2" fmla="*/ 17 w 17"/>
              <a:gd name="T3" fmla="*/ 0 h 18"/>
              <a:gd name="T4" fmla="*/ 0 w 17"/>
              <a:gd name="T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18">
                <a:moveTo>
                  <a:pt x="0" y="18"/>
                </a:moveTo>
                <a:lnTo>
                  <a:pt x="17" y="0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4" name="Freeform 269">
            <a:extLst>
              <a:ext uri="{FF2B5EF4-FFF2-40B4-BE49-F238E27FC236}">
                <a16:creationId xmlns:a16="http://schemas.microsoft.com/office/drawing/2014/main" id="{38C4EC63-B53E-F348-8524-EBAA87AD9A09}"/>
              </a:ext>
            </a:extLst>
          </p:cNvPr>
          <p:cNvSpPr>
            <a:spLocks/>
          </p:cNvSpPr>
          <p:nvPr/>
        </p:nvSpPr>
        <p:spPr bwMode="auto">
          <a:xfrm>
            <a:off x="4811713" y="4146550"/>
            <a:ext cx="53975" cy="57150"/>
          </a:xfrm>
          <a:custGeom>
            <a:avLst/>
            <a:gdLst>
              <a:gd name="T0" fmla="*/ 16 w 70"/>
              <a:gd name="T1" fmla="*/ 0 h 68"/>
              <a:gd name="T2" fmla="*/ 0 w 70"/>
              <a:gd name="T3" fmla="*/ 18 h 68"/>
              <a:gd name="T4" fmla="*/ 53 w 70"/>
              <a:gd name="T5" fmla="*/ 68 h 68"/>
              <a:gd name="T6" fmla="*/ 70 w 70"/>
              <a:gd name="T7" fmla="*/ 50 h 68"/>
              <a:gd name="T8" fmla="*/ 16 w 70"/>
              <a:gd name="T9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68">
                <a:moveTo>
                  <a:pt x="16" y="0"/>
                </a:moveTo>
                <a:lnTo>
                  <a:pt x="0" y="18"/>
                </a:lnTo>
                <a:lnTo>
                  <a:pt x="53" y="68"/>
                </a:lnTo>
                <a:lnTo>
                  <a:pt x="70" y="50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5" name="Freeform 270">
            <a:extLst>
              <a:ext uri="{FF2B5EF4-FFF2-40B4-BE49-F238E27FC236}">
                <a16:creationId xmlns:a16="http://schemas.microsoft.com/office/drawing/2014/main" id="{04311E82-9389-864C-8D97-737171E761F6}"/>
              </a:ext>
            </a:extLst>
          </p:cNvPr>
          <p:cNvSpPr>
            <a:spLocks/>
          </p:cNvSpPr>
          <p:nvPr/>
        </p:nvSpPr>
        <p:spPr bwMode="auto">
          <a:xfrm>
            <a:off x="4852988" y="4187825"/>
            <a:ext cx="19050" cy="20638"/>
          </a:xfrm>
          <a:custGeom>
            <a:avLst/>
            <a:gdLst>
              <a:gd name="T0" fmla="*/ 17 w 26"/>
              <a:gd name="T1" fmla="*/ 0 h 25"/>
              <a:gd name="T2" fmla="*/ 26 w 26"/>
              <a:gd name="T3" fmla="*/ 8 h 25"/>
              <a:gd name="T4" fmla="*/ 9 w 26"/>
              <a:gd name="T5" fmla="*/ 25 h 25"/>
              <a:gd name="T6" fmla="*/ 0 w 26"/>
              <a:gd name="T7" fmla="*/ 18 h 25"/>
              <a:gd name="T8" fmla="*/ 17 w 26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17" y="0"/>
                </a:moveTo>
                <a:lnTo>
                  <a:pt x="26" y="8"/>
                </a:lnTo>
                <a:lnTo>
                  <a:pt x="9" y="25"/>
                </a:lnTo>
                <a:lnTo>
                  <a:pt x="0" y="18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" name="Freeform 271">
            <a:extLst>
              <a:ext uri="{FF2B5EF4-FFF2-40B4-BE49-F238E27FC236}">
                <a16:creationId xmlns:a16="http://schemas.microsoft.com/office/drawing/2014/main" id="{2F01D273-1920-AD47-A4E4-47DBF618DB74}"/>
              </a:ext>
            </a:extLst>
          </p:cNvPr>
          <p:cNvSpPr>
            <a:spLocks/>
          </p:cNvSpPr>
          <p:nvPr/>
        </p:nvSpPr>
        <p:spPr bwMode="auto">
          <a:xfrm>
            <a:off x="4702175" y="4049713"/>
            <a:ext cx="15875" cy="22225"/>
          </a:xfrm>
          <a:custGeom>
            <a:avLst/>
            <a:gdLst>
              <a:gd name="T0" fmla="*/ 22 w 22"/>
              <a:gd name="T1" fmla="*/ 5 h 27"/>
              <a:gd name="T2" fmla="*/ 12 w 22"/>
              <a:gd name="T3" fmla="*/ 0 h 27"/>
              <a:gd name="T4" fmla="*/ 0 w 22"/>
              <a:gd name="T5" fmla="*/ 22 h 27"/>
              <a:gd name="T6" fmla="*/ 10 w 22"/>
              <a:gd name="T7" fmla="*/ 27 h 27"/>
              <a:gd name="T8" fmla="*/ 22 w 22"/>
              <a:gd name="T9" fmla="*/ 5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22" y="5"/>
                </a:moveTo>
                <a:lnTo>
                  <a:pt x="12" y="0"/>
                </a:lnTo>
                <a:lnTo>
                  <a:pt x="0" y="22"/>
                </a:lnTo>
                <a:lnTo>
                  <a:pt x="10" y="27"/>
                </a:lnTo>
                <a:lnTo>
                  <a:pt x="22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7" name="Freeform 272">
            <a:extLst>
              <a:ext uri="{FF2B5EF4-FFF2-40B4-BE49-F238E27FC236}">
                <a16:creationId xmlns:a16="http://schemas.microsoft.com/office/drawing/2014/main" id="{7DF7E91F-6DB4-9745-A733-251EE61AB130}"/>
              </a:ext>
            </a:extLst>
          </p:cNvPr>
          <p:cNvSpPr>
            <a:spLocks/>
          </p:cNvSpPr>
          <p:nvPr/>
        </p:nvSpPr>
        <p:spPr bwMode="auto">
          <a:xfrm>
            <a:off x="4756150" y="4078288"/>
            <a:ext cx="65088" cy="42862"/>
          </a:xfrm>
          <a:custGeom>
            <a:avLst/>
            <a:gdLst>
              <a:gd name="T0" fmla="*/ 8 w 84"/>
              <a:gd name="T1" fmla="*/ 0 h 50"/>
              <a:gd name="T2" fmla="*/ 0 w 84"/>
              <a:gd name="T3" fmla="*/ 23 h 50"/>
              <a:gd name="T4" fmla="*/ 77 w 84"/>
              <a:gd name="T5" fmla="*/ 50 h 50"/>
              <a:gd name="T6" fmla="*/ 84 w 84"/>
              <a:gd name="T7" fmla="*/ 28 h 50"/>
              <a:gd name="T8" fmla="*/ 8 w 84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" h="50">
                <a:moveTo>
                  <a:pt x="8" y="0"/>
                </a:moveTo>
                <a:lnTo>
                  <a:pt x="0" y="23"/>
                </a:lnTo>
                <a:lnTo>
                  <a:pt x="77" y="50"/>
                </a:lnTo>
                <a:lnTo>
                  <a:pt x="84" y="28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8" name="Freeform 273">
            <a:extLst>
              <a:ext uri="{FF2B5EF4-FFF2-40B4-BE49-F238E27FC236}">
                <a16:creationId xmlns:a16="http://schemas.microsoft.com/office/drawing/2014/main" id="{0A50C28D-BD48-7844-A0B3-D56CD4C0BFD9}"/>
              </a:ext>
            </a:extLst>
          </p:cNvPr>
          <p:cNvSpPr>
            <a:spLocks/>
          </p:cNvSpPr>
          <p:nvPr/>
        </p:nvSpPr>
        <p:spPr bwMode="auto">
          <a:xfrm>
            <a:off x="4814888" y="4102100"/>
            <a:ext cx="15875" cy="22225"/>
          </a:xfrm>
          <a:custGeom>
            <a:avLst/>
            <a:gdLst>
              <a:gd name="T0" fmla="*/ 7 w 19"/>
              <a:gd name="T1" fmla="*/ 0 h 26"/>
              <a:gd name="T2" fmla="*/ 19 w 19"/>
              <a:gd name="T3" fmla="*/ 3 h 26"/>
              <a:gd name="T4" fmla="*/ 11 w 19"/>
              <a:gd name="T5" fmla="*/ 26 h 26"/>
              <a:gd name="T6" fmla="*/ 0 w 19"/>
              <a:gd name="T7" fmla="*/ 22 h 26"/>
              <a:gd name="T8" fmla="*/ 7 w 19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7" y="0"/>
                </a:moveTo>
                <a:lnTo>
                  <a:pt x="19" y="3"/>
                </a:lnTo>
                <a:lnTo>
                  <a:pt x="11" y="26"/>
                </a:lnTo>
                <a:lnTo>
                  <a:pt x="0" y="22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9" name="Freeform 274">
            <a:extLst>
              <a:ext uri="{FF2B5EF4-FFF2-40B4-BE49-F238E27FC236}">
                <a16:creationId xmlns:a16="http://schemas.microsoft.com/office/drawing/2014/main" id="{A1308043-F3EA-E64B-9A78-2B2855C6EB52}"/>
              </a:ext>
            </a:extLst>
          </p:cNvPr>
          <p:cNvSpPr>
            <a:spLocks/>
          </p:cNvSpPr>
          <p:nvPr/>
        </p:nvSpPr>
        <p:spPr bwMode="auto">
          <a:xfrm>
            <a:off x="4746625" y="4075113"/>
            <a:ext cx="17463" cy="22225"/>
          </a:xfrm>
          <a:custGeom>
            <a:avLst/>
            <a:gdLst>
              <a:gd name="T0" fmla="*/ 19 w 19"/>
              <a:gd name="T1" fmla="*/ 4 h 27"/>
              <a:gd name="T2" fmla="*/ 7 w 19"/>
              <a:gd name="T3" fmla="*/ 0 h 27"/>
              <a:gd name="T4" fmla="*/ 0 w 19"/>
              <a:gd name="T5" fmla="*/ 23 h 27"/>
              <a:gd name="T6" fmla="*/ 11 w 19"/>
              <a:gd name="T7" fmla="*/ 27 h 27"/>
              <a:gd name="T8" fmla="*/ 19 w 19"/>
              <a:gd name="T9" fmla="*/ 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7">
                <a:moveTo>
                  <a:pt x="19" y="4"/>
                </a:moveTo>
                <a:lnTo>
                  <a:pt x="7" y="0"/>
                </a:lnTo>
                <a:lnTo>
                  <a:pt x="0" y="23"/>
                </a:lnTo>
                <a:lnTo>
                  <a:pt x="11" y="27"/>
                </a:lnTo>
                <a:lnTo>
                  <a:pt x="19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0" name="Freeform 275">
            <a:extLst>
              <a:ext uri="{FF2B5EF4-FFF2-40B4-BE49-F238E27FC236}">
                <a16:creationId xmlns:a16="http://schemas.microsoft.com/office/drawing/2014/main" id="{4F53D4B4-BC95-DD45-B842-D511075F5F04}"/>
              </a:ext>
            </a:extLst>
          </p:cNvPr>
          <p:cNvSpPr>
            <a:spLocks/>
          </p:cNvSpPr>
          <p:nvPr/>
        </p:nvSpPr>
        <p:spPr bwMode="auto">
          <a:xfrm>
            <a:off x="4811713" y="4054475"/>
            <a:ext cx="44450" cy="39688"/>
          </a:xfrm>
          <a:custGeom>
            <a:avLst/>
            <a:gdLst>
              <a:gd name="T0" fmla="*/ 12 w 57"/>
              <a:gd name="T1" fmla="*/ 0 h 47"/>
              <a:gd name="T2" fmla="*/ 0 w 57"/>
              <a:gd name="T3" fmla="*/ 20 h 47"/>
              <a:gd name="T4" fmla="*/ 44 w 57"/>
              <a:gd name="T5" fmla="*/ 47 h 47"/>
              <a:gd name="T6" fmla="*/ 57 w 57"/>
              <a:gd name="T7" fmla="*/ 27 h 47"/>
              <a:gd name="T8" fmla="*/ 12 w 57"/>
              <a:gd name="T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" h="47">
                <a:moveTo>
                  <a:pt x="12" y="0"/>
                </a:moveTo>
                <a:lnTo>
                  <a:pt x="0" y="20"/>
                </a:lnTo>
                <a:lnTo>
                  <a:pt x="44" y="47"/>
                </a:lnTo>
                <a:lnTo>
                  <a:pt x="57" y="27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1" name="Freeform 276">
            <a:extLst>
              <a:ext uri="{FF2B5EF4-FFF2-40B4-BE49-F238E27FC236}">
                <a16:creationId xmlns:a16="http://schemas.microsoft.com/office/drawing/2014/main" id="{BDD4B51A-8BDA-F647-958F-D7517CD17F5A}"/>
              </a:ext>
            </a:extLst>
          </p:cNvPr>
          <p:cNvSpPr>
            <a:spLocks/>
          </p:cNvSpPr>
          <p:nvPr/>
        </p:nvSpPr>
        <p:spPr bwMode="auto">
          <a:xfrm>
            <a:off x="4843463" y="4078288"/>
            <a:ext cx="46037" cy="49212"/>
          </a:xfrm>
          <a:custGeom>
            <a:avLst/>
            <a:gdLst>
              <a:gd name="T0" fmla="*/ 16 w 60"/>
              <a:gd name="T1" fmla="*/ 0 h 59"/>
              <a:gd name="T2" fmla="*/ 0 w 60"/>
              <a:gd name="T3" fmla="*/ 17 h 59"/>
              <a:gd name="T4" fmla="*/ 43 w 60"/>
              <a:gd name="T5" fmla="*/ 59 h 59"/>
              <a:gd name="T6" fmla="*/ 60 w 60"/>
              <a:gd name="T7" fmla="*/ 41 h 59"/>
              <a:gd name="T8" fmla="*/ 16 w 60"/>
              <a:gd name="T9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59">
                <a:moveTo>
                  <a:pt x="16" y="0"/>
                </a:moveTo>
                <a:lnTo>
                  <a:pt x="0" y="17"/>
                </a:lnTo>
                <a:lnTo>
                  <a:pt x="43" y="59"/>
                </a:lnTo>
                <a:lnTo>
                  <a:pt x="60" y="41"/>
                </a:lnTo>
                <a:lnTo>
                  <a:pt x="1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2" name="Freeform 277">
            <a:extLst>
              <a:ext uri="{FF2B5EF4-FFF2-40B4-BE49-F238E27FC236}">
                <a16:creationId xmlns:a16="http://schemas.microsoft.com/office/drawing/2014/main" id="{39425238-8B22-F44A-9192-FEFEBE563511}"/>
              </a:ext>
            </a:extLst>
          </p:cNvPr>
          <p:cNvSpPr>
            <a:spLocks/>
          </p:cNvSpPr>
          <p:nvPr/>
        </p:nvSpPr>
        <p:spPr bwMode="auto">
          <a:xfrm>
            <a:off x="4843463" y="4076700"/>
            <a:ext cx="17462" cy="17463"/>
          </a:xfrm>
          <a:custGeom>
            <a:avLst/>
            <a:gdLst>
              <a:gd name="T0" fmla="*/ 15 w 16"/>
              <a:gd name="T1" fmla="*/ 0 h 20"/>
              <a:gd name="T2" fmla="*/ 16 w 16"/>
              <a:gd name="T3" fmla="*/ 1 h 20"/>
              <a:gd name="T4" fmla="*/ 0 w 16"/>
              <a:gd name="T5" fmla="*/ 18 h 20"/>
              <a:gd name="T6" fmla="*/ 2 w 16"/>
              <a:gd name="T7" fmla="*/ 20 h 20"/>
              <a:gd name="T8" fmla="*/ 15 w 16"/>
              <a:gd name="T9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20">
                <a:moveTo>
                  <a:pt x="15" y="0"/>
                </a:moveTo>
                <a:lnTo>
                  <a:pt x="16" y="1"/>
                </a:lnTo>
                <a:lnTo>
                  <a:pt x="0" y="18"/>
                </a:lnTo>
                <a:lnTo>
                  <a:pt x="2" y="20"/>
                </a:lnTo>
                <a:lnTo>
                  <a:pt x="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3" name="Freeform 278">
            <a:extLst>
              <a:ext uri="{FF2B5EF4-FFF2-40B4-BE49-F238E27FC236}">
                <a16:creationId xmlns:a16="http://schemas.microsoft.com/office/drawing/2014/main" id="{5C759CCC-CE64-6348-BD55-D7B143CEFB03}"/>
              </a:ext>
            </a:extLst>
          </p:cNvPr>
          <p:cNvSpPr>
            <a:spLocks/>
          </p:cNvSpPr>
          <p:nvPr/>
        </p:nvSpPr>
        <p:spPr bwMode="auto">
          <a:xfrm>
            <a:off x="4878388" y="4111625"/>
            <a:ext cx="44450" cy="49213"/>
          </a:xfrm>
          <a:custGeom>
            <a:avLst/>
            <a:gdLst>
              <a:gd name="T0" fmla="*/ 17 w 59"/>
              <a:gd name="T1" fmla="*/ 0 h 58"/>
              <a:gd name="T2" fmla="*/ 0 w 59"/>
              <a:gd name="T3" fmla="*/ 18 h 58"/>
              <a:gd name="T4" fmla="*/ 42 w 59"/>
              <a:gd name="T5" fmla="*/ 58 h 58"/>
              <a:gd name="T6" fmla="*/ 59 w 59"/>
              <a:gd name="T7" fmla="*/ 40 h 58"/>
              <a:gd name="T8" fmla="*/ 17 w 59"/>
              <a:gd name="T9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8">
                <a:moveTo>
                  <a:pt x="17" y="0"/>
                </a:moveTo>
                <a:lnTo>
                  <a:pt x="0" y="18"/>
                </a:lnTo>
                <a:lnTo>
                  <a:pt x="42" y="58"/>
                </a:lnTo>
                <a:lnTo>
                  <a:pt x="59" y="40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4" name="Freeform 279">
            <a:extLst>
              <a:ext uri="{FF2B5EF4-FFF2-40B4-BE49-F238E27FC236}">
                <a16:creationId xmlns:a16="http://schemas.microsoft.com/office/drawing/2014/main" id="{A5431526-0082-E842-B03D-8D64DB963B0F}"/>
              </a:ext>
            </a:extLst>
          </p:cNvPr>
          <p:cNvSpPr>
            <a:spLocks/>
          </p:cNvSpPr>
          <p:nvPr/>
        </p:nvSpPr>
        <p:spPr bwMode="auto">
          <a:xfrm>
            <a:off x="4910138" y="4146550"/>
            <a:ext cx="19050" cy="20638"/>
          </a:xfrm>
          <a:custGeom>
            <a:avLst/>
            <a:gdLst>
              <a:gd name="T0" fmla="*/ 17 w 26"/>
              <a:gd name="T1" fmla="*/ 0 h 25"/>
              <a:gd name="T2" fmla="*/ 26 w 26"/>
              <a:gd name="T3" fmla="*/ 8 h 25"/>
              <a:gd name="T4" fmla="*/ 9 w 26"/>
              <a:gd name="T5" fmla="*/ 25 h 25"/>
              <a:gd name="T6" fmla="*/ 0 w 26"/>
              <a:gd name="T7" fmla="*/ 18 h 25"/>
              <a:gd name="T8" fmla="*/ 17 w 26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5">
                <a:moveTo>
                  <a:pt x="17" y="0"/>
                </a:moveTo>
                <a:lnTo>
                  <a:pt x="26" y="8"/>
                </a:lnTo>
                <a:lnTo>
                  <a:pt x="9" y="25"/>
                </a:lnTo>
                <a:lnTo>
                  <a:pt x="0" y="18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5" name="Freeform 280">
            <a:extLst>
              <a:ext uri="{FF2B5EF4-FFF2-40B4-BE49-F238E27FC236}">
                <a16:creationId xmlns:a16="http://schemas.microsoft.com/office/drawing/2014/main" id="{BB363C28-4E99-8143-928C-AFF54AC53878}"/>
              </a:ext>
            </a:extLst>
          </p:cNvPr>
          <p:cNvSpPr>
            <a:spLocks/>
          </p:cNvSpPr>
          <p:nvPr/>
        </p:nvSpPr>
        <p:spPr bwMode="auto">
          <a:xfrm>
            <a:off x="4803775" y="4049713"/>
            <a:ext cx="17463" cy="20637"/>
          </a:xfrm>
          <a:custGeom>
            <a:avLst/>
            <a:gdLst>
              <a:gd name="T0" fmla="*/ 23 w 23"/>
              <a:gd name="T1" fmla="*/ 6 h 26"/>
              <a:gd name="T2" fmla="*/ 13 w 23"/>
              <a:gd name="T3" fmla="*/ 0 h 26"/>
              <a:gd name="T4" fmla="*/ 0 w 23"/>
              <a:gd name="T5" fmla="*/ 20 h 26"/>
              <a:gd name="T6" fmla="*/ 11 w 23"/>
              <a:gd name="T7" fmla="*/ 26 h 26"/>
              <a:gd name="T8" fmla="*/ 23 w 23"/>
              <a:gd name="T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6">
                <a:moveTo>
                  <a:pt x="23" y="6"/>
                </a:moveTo>
                <a:lnTo>
                  <a:pt x="13" y="0"/>
                </a:lnTo>
                <a:lnTo>
                  <a:pt x="0" y="20"/>
                </a:lnTo>
                <a:lnTo>
                  <a:pt x="11" y="26"/>
                </a:lnTo>
                <a:lnTo>
                  <a:pt x="23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6" name="Freeform 281">
            <a:extLst>
              <a:ext uri="{FF2B5EF4-FFF2-40B4-BE49-F238E27FC236}">
                <a16:creationId xmlns:a16="http://schemas.microsoft.com/office/drawing/2014/main" id="{458A094F-496F-DE42-A26B-134ADA37E719}"/>
              </a:ext>
            </a:extLst>
          </p:cNvPr>
          <p:cNvSpPr>
            <a:spLocks/>
          </p:cNvSpPr>
          <p:nvPr/>
        </p:nvSpPr>
        <p:spPr bwMode="auto">
          <a:xfrm>
            <a:off x="4852988" y="4075113"/>
            <a:ext cx="149225" cy="79375"/>
          </a:xfrm>
          <a:custGeom>
            <a:avLst/>
            <a:gdLst>
              <a:gd name="T0" fmla="*/ 8 w 193"/>
              <a:gd name="T1" fmla="*/ 0 h 94"/>
              <a:gd name="T2" fmla="*/ 0 w 193"/>
              <a:gd name="T3" fmla="*/ 23 h 94"/>
              <a:gd name="T4" fmla="*/ 186 w 193"/>
              <a:gd name="T5" fmla="*/ 94 h 94"/>
              <a:gd name="T6" fmla="*/ 193 w 193"/>
              <a:gd name="T7" fmla="*/ 72 h 94"/>
              <a:gd name="T8" fmla="*/ 8 w 193"/>
              <a:gd name="T9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" h="94">
                <a:moveTo>
                  <a:pt x="8" y="0"/>
                </a:moveTo>
                <a:lnTo>
                  <a:pt x="0" y="23"/>
                </a:lnTo>
                <a:lnTo>
                  <a:pt x="186" y="94"/>
                </a:lnTo>
                <a:lnTo>
                  <a:pt x="193" y="72"/>
                </a:lnTo>
                <a:lnTo>
                  <a:pt x="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7" name="Freeform 282">
            <a:extLst>
              <a:ext uri="{FF2B5EF4-FFF2-40B4-BE49-F238E27FC236}">
                <a16:creationId xmlns:a16="http://schemas.microsoft.com/office/drawing/2014/main" id="{7F9046E0-7717-5046-B060-5B26B55436F0}"/>
              </a:ext>
            </a:extLst>
          </p:cNvPr>
          <p:cNvSpPr>
            <a:spLocks/>
          </p:cNvSpPr>
          <p:nvPr/>
        </p:nvSpPr>
        <p:spPr bwMode="auto">
          <a:xfrm>
            <a:off x="4995863" y="4135438"/>
            <a:ext cx="15875" cy="22225"/>
          </a:xfrm>
          <a:custGeom>
            <a:avLst/>
            <a:gdLst>
              <a:gd name="T0" fmla="*/ 7 w 19"/>
              <a:gd name="T1" fmla="*/ 0 h 26"/>
              <a:gd name="T2" fmla="*/ 19 w 19"/>
              <a:gd name="T3" fmla="*/ 3 h 26"/>
              <a:gd name="T4" fmla="*/ 11 w 19"/>
              <a:gd name="T5" fmla="*/ 26 h 26"/>
              <a:gd name="T6" fmla="*/ 0 w 19"/>
              <a:gd name="T7" fmla="*/ 22 h 26"/>
              <a:gd name="T8" fmla="*/ 7 w 19"/>
              <a:gd name="T9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7" y="0"/>
                </a:moveTo>
                <a:lnTo>
                  <a:pt x="19" y="3"/>
                </a:lnTo>
                <a:lnTo>
                  <a:pt x="11" y="26"/>
                </a:lnTo>
                <a:lnTo>
                  <a:pt x="0" y="22"/>
                </a:lnTo>
                <a:lnTo>
                  <a:pt x="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" name="Freeform 283">
            <a:extLst>
              <a:ext uri="{FF2B5EF4-FFF2-40B4-BE49-F238E27FC236}">
                <a16:creationId xmlns:a16="http://schemas.microsoft.com/office/drawing/2014/main" id="{EE74F799-0D2B-874D-AEC9-10BA4815F6DF}"/>
              </a:ext>
            </a:extLst>
          </p:cNvPr>
          <p:cNvSpPr>
            <a:spLocks/>
          </p:cNvSpPr>
          <p:nvPr/>
        </p:nvSpPr>
        <p:spPr bwMode="auto">
          <a:xfrm>
            <a:off x="4843463" y="4071938"/>
            <a:ext cx="17462" cy="22225"/>
          </a:xfrm>
          <a:custGeom>
            <a:avLst/>
            <a:gdLst>
              <a:gd name="T0" fmla="*/ 19 w 19"/>
              <a:gd name="T1" fmla="*/ 3 h 26"/>
              <a:gd name="T2" fmla="*/ 8 w 19"/>
              <a:gd name="T3" fmla="*/ 0 h 26"/>
              <a:gd name="T4" fmla="*/ 0 w 19"/>
              <a:gd name="T5" fmla="*/ 22 h 26"/>
              <a:gd name="T6" fmla="*/ 11 w 19"/>
              <a:gd name="T7" fmla="*/ 26 h 26"/>
              <a:gd name="T8" fmla="*/ 19 w 19"/>
              <a:gd name="T9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19" y="3"/>
                </a:moveTo>
                <a:lnTo>
                  <a:pt x="8" y="0"/>
                </a:lnTo>
                <a:lnTo>
                  <a:pt x="0" y="22"/>
                </a:lnTo>
                <a:lnTo>
                  <a:pt x="11" y="26"/>
                </a:lnTo>
                <a:lnTo>
                  <a:pt x="19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9" name="Freeform 284">
            <a:extLst>
              <a:ext uri="{FF2B5EF4-FFF2-40B4-BE49-F238E27FC236}">
                <a16:creationId xmlns:a16="http://schemas.microsoft.com/office/drawing/2014/main" id="{144D8C36-76C9-904F-836D-FB1CABF0CC69}"/>
              </a:ext>
            </a:extLst>
          </p:cNvPr>
          <p:cNvSpPr>
            <a:spLocks/>
          </p:cNvSpPr>
          <p:nvPr/>
        </p:nvSpPr>
        <p:spPr bwMode="auto">
          <a:xfrm>
            <a:off x="4689475" y="3652838"/>
            <a:ext cx="139700" cy="76200"/>
          </a:xfrm>
          <a:custGeom>
            <a:avLst/>
            <a:gdLst>
              <a:gd name="T0" fmla="*/ 0 w 183"/>
              <a:gd name="T1" fmla="*/ 66 h 89"/>
              <a:gd name="T2" fmla="*/ 8 w 183"/>
              <a:gd name="T3" fmla="*/ 89 h 89"/>
              <a:gd name="T4" fmla="*/ 183 w 183"/>
              <a:gd name="T5" fmla="*/ 22 h 89"/>
              <a:gd name="T6" fmla="*/ 175 w 183"/>
              <a:gd name="T7" fmla="*/ 0 h 89"/>
              <a:gd name="T8" fmla="*/ 0 w 183"/>
              <a:gd name="T9" fmla="*/ 66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3" h="89">
                <a:moveTo>
                  <a:pt x="0" y="66"/>
                </a:moveTo>
                <a:lnTo>
                  <a:pt x="8" y="89"/>
                </a:lnTo>
                <a:lnTo>
                  <a:pt x="183" y="22"/>
                </a:lnTo>
                <a:lnTo>
                  <a:pt x="175" y="0"/>
                </a:lnTo>
                <a:lnTo>
                  <a:pt x="0" y="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0" name="Freeform 285">
            <a:extLst>
              <a:ext uri="{FF2B5EF4-FFF2-40B4-BE49-F238E27FC236}">
                <a16:creationId xmlns:a16="http://schemas.microsoft.com/office/drawing/2014/main" id="{FEED1BBD-6518-2C47-B2E6-8E1336E820FE}"/>
              </a:ext>
            </a:extLst>
          </p:cNvPr>
          <p:cNvSpPr>
            <a:spLocks/>
          </p:cNvSpPr>
          <p:nvPr/>
        </p:nvSpPr>
        <p:spPr bwMode="auto">
          <a:xfrm>
            <a:off x="4822825" y="3649663"/>
            <a:ext cx="15875" cy="22225"/>
          </a:xfrm>
          <a:custGeom>
            <a:avLst/>
            <a:gdLst>
              <a:gd name="T0" fmla="*/ 0 w 19"/>
              <a:gd name="T1" fmla="*/ 4 h 26"/>
              <a:gd name="T2" fmla="*/ 11 w 19"/>
              <a:gd name="T3" fmla="*/ 0 h 26"/>
              <a:gd name="T4" fmla="*/ 19 w 19"/>
              <a:gd name="T5" fmla="*/ 23 h 26"/>
              <a:gd name="T6" fmla="*/ 8 w 19"/>
              <a:gd name="T7" fmla="*/ 26 h 26"/>
              <a:gd name="T8" fmla="*/ 0 w 19"/>
              <a:gd name="T9" fmla="*/ 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6">
                <a:moveTo>
                  <a:pt x="0" y="4"/>
                </a:moveTo>
                <a:lnTo>
                  <a:pt x="11" y="0"/>
                </a:lnTo>
                <a:lnTo>
                  <a:pt x="19" y="23"/>
                </a:lnTo>
                <a:lnTo>
                  <a:pt x="8" y="26"/>
                </a:lnTo>
                <a:lnTo>
                  <a:pt x="0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1" name="Freeform 286">
            <a:extLst>
              <a:ext uri="{FF2B5EF4-FFF2-40B4-BE49-F238E27FC236}">
                <a16:creationId xmlns:a16="http://schemas.microsoft.com/office/drawing/2014/main" id="{AF29980C-15B0-8141-954A-5154DA318AD5}"/>
              </a:ext>
            </a:extLst>
          </p:cNvPr>
          <p:cNvSpPr>
            <a:spLocks/>
          </p:cNvSpPr>
          <p:nvPr/>
        </p:nvSpPr>
        <p:spPr bwMode="auto">
          <a:xfrm>
            <a:off x="4679950" y="3708400"/>
            <a:ext cx="15875" cy="23813"/>
          </a:xfrm>
          <a:custGeom>
            <a:avLst/>
            <a:gdLst>
              <a:gd name="T0" fmla="*/ 12 w 20"/>
              <a:gd name="T1" fmla="*/ 0 h 27"/>
              <a:gd name="T2" fmla="*/ 0 w 20"/>
              <a:gd name="T3" fmla="*/ 4 h 27"/>
              <a:gd name="T4" fmla="*/ 8 w 20"/>
              <a:gd name="T5" fmla="*/ 27 h 27"/>
              <a:gd name="T6" fmla="*/ 20 w 20"/>
              <a:gd name="T7" fmla="*/ 23 h 27"/>
              <a:gd name="T8" fmla="*/ 12 w 20"/>
              <a:gd name="T9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7">
                <a:moveTo>
                  <a:pt x="12" y="0"/>
                </a:moveTo>
                <a:lnTo>
                  <a:pt x="0" y="4"/>
                </a:lnTo>
                <a:lnTo>
                  <a:pt x="8" y="27"/>
                </a:lnTo>
                <a:lnTo>
                  <a:pt x="20" y="23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2" name="Freeform 287">
            <a:extLst>
              <a:ext uri="{FF2B5EF4-FFF2-40B4-BE49-F238E27FC236}">
                <a16:creationId xmlns:a16="http://schemas.microsoft.com/office/drawing/2014/main" id="{E870E761-4C29-9B4B-B5DD-B8F43413DEFA}"/>
              </a:ext>
            </a:extLst>
          </p:cNvPr>
          <p:cNvSpPr>
            <a:spLocks/>
          </p:cNvSpPr>
          <p:nvPr/>
        </p:nvSpPr>
        <p:spPr bwMode="auto">
          <a:xfrm>
            <a:off x="4649788" y="3746500"/>
            <a:ext cx="227012" cy="26988"/>
          </a:xfrm>
          <a:custGeom>
            <a:avLst/>
            <a:gdLst>
              <a:gd name="T0" fmla="*/ 0 w 295"/>
              <a:gd name="T1" fmla="*/ 9 h 33"/>
              <a:gd name="T2" fmla="*/ 0 w 295"/>
              <a:gd name="T3" fmla="*/ 33 h 33"/>
              <a:gd name="T4" fmla="*/ 295 w 295"/>
              <a:gd name="T5" fmla="*/ 24 h 33"/>
              <a:gd name="T6" fmla="*/ 295 w 295"/>
              <a:gd name="T7" fmla="*/ 0 h 33"/>
              <a:gd name="T8" fmla="*/ 0 w 295"/>
              <a:gd name="T9" fmla="*/ 9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" h="33">
                <a:moveTo>
                  <a:pt x="0" y="9"/>
                </a:moveTo>
                <a:lnTo>
                  <a:pt x="0" y="33"/>
                </a:lnTo>
                <a:lnTo>
                  <a:pt x="295" y="24"/>
                </a:lnTo>
                <a:lnTo>
                  <a:pt x="295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3" name="Rectangle 288">
            <a:extLst>
              <a:ext uri="{FF2B5EF4-FFF2-40B4-BE49-F238E27FC236}">
                <a16:creationId xmlns:a16="http://schemas.microsoft.com/office/drawing/2014/main" id="{9DCCE99F-52EC-8A49-B551-9339B2417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746500"/>
            <a:ext cx="1587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" name="Rectangle 289">
            <a:extLst>
              <a:ext uri="{FF2B5EF4-FFF2-40B4-BE49-F238E27FC236}">
                <a16:creationId xmlns:a16="http://schemas.microsoft.com/office/drawing/2014/main" id="{E1A92618-DFB7-9F4D-BF5E-DAFA74A4D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1850" y="3752850"/>
            <a:ext cx="15875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5" name="Rectangle 290">
            <a:extLst>
              <a:ext uri="{FF2B5EF4-FFF2-40B4-BE49-F238E27FC236}">
                <a16:creationId xmlns:a16="http://schemas.microsoft.com/office/drawing/2014/main" id="{90F2A380-4323-C44C-834B-8ED961E5D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688" y="3930650"/>
            <a:ext cx="19050" cy="28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6" name="Freeform 291">
            <a:extLst>
              <a:ext uri="{FF2B5EF4-FFF2-40B4-BE49-F238E27FC236}">
                <a16:creationId xmlns:a16="http://schemas.microsoft.com/office/drawing/2014/main" id="{187D0FFD-8E20-3B49-8D3B-6A7F851ED66F}"/>
              </a:ext>
            </a:extLst>
          </p:cNvPr>
          <p:cNvSpPr>
            <a:spLocks/>
          </p:cNvSpPr>
          <p:nvPr/>
        </p:nvSpPr>
        <p:spPr bwMode="auto">
          <a:xfrm>
            <a:off x="4611688" y="3914775"/>
            <a:ext cx="22225" cy="20638"/>
          </a:xfrm>
          <a:custGeom>
            <a:avLst/>
            <a:gdLst>
              <a:gd name="T0" fmla="*/ 0 w 27"/>
              <a:gd name="T1" fmla="*/ 15 h 25"/>
              <a:gd name="T2" fmla="*/ 22 w 27"/>
              <a:gd name="T3" fmla="*/ 25 h 25"/>
              <a:gd name="T4" fmla="*/ 27 w 27"/>
              <a:gd name="T5" fmla="*/ 10 h 25"/>
              <a:gd name="T6" fmla="*/ 5 w 27"/>
              <a:gd name="T7" fmla="*/ 0 h 25"/>
              <a:gd name="T8" fmla="*/ 0 w 27"/>
              <a:gd name="T9" fmla="*/ 1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25">
                <a:moveTo>
                  <a:pt x="0" y="15"/>
                </a:moveTo>
                <a:lnTo>
                  <a:pt x="22" y="25"/>
                </a:lnTo>
                <a:lnTo>
                  <a:pt x="27" y="10"/>
                </a:lnTo>
                <a:lnTo>
                  <a:pt x="5" y="0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" name="Freeform 292">
            <a:extLst>
              <a:ext uri="{FF2B5EF4-FFF2-40B4-BE49-F238E27FC236}">
                <a16:creationId xmlns:a16="http://schemas.microsoft.com/office/drawing/2014/main" id="{B432BB2E-BA78-484C-8A47-7073EB96C48E}"/>
              </a:ext>
            </a:extLst>
          </p:cNvPr>
          <p:cNvSpPr>
            <a:spLocks/>
          </p:cNvSpPr>
          <p:nvPr/>
        </p:nvSpPr>
        <p:spPr bwMode="auto">
          <a:xfrm>
            <a:off x="4611688" y="3919538"/>
            <a:ext cx="19050" cy="15875"/>
          </a:xfrm>
          <a:custGeom>
            <a:avLst/>
            <a:gdLst>
              <a:gd name="T0" fmla="*/ 0 w 24"/>
              <a:gd name="T1" fmla="*/ 5 h 10"/>
              <a:gd name="T2" fmla="*/ 0 w 24"/>
              <a:gd name="T3" fmla="*/ 0 h 10"/>
              <a:gd name="T4" fmla="*/ 22 w 24"/>
              <a:gd name="T5" fmla="*/ 10 h 10"/>
              <a:gd name="T6" fmla="*/ 24 w 24"/>
              <a:gd name="T7" fmla="*/ 5 h 10"/>
              <a:gd name="T8" fmla="*/ 0 w 24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0">
                <a:moveTo>
                  <a:pt x="0" y="5"/>
                </a:moveTo>
                <a:lnTo>
                  <a:pt x="0" y="0"/>
                </a:lnTo>
                <a:lnTo>
                  <a:pt x="22" y="10"/>
                </a:lnTo>
                <a:lnTo>
                  <a:pt x="24" y="5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8" name="Freeform 293">
            <a:extLst>
              <a:ext uri="{FF2B5EF4-FFF2-40B4-BE49-F238E27FC236}">
                <a16:creationId xmlns:a16="http://schemas.microsoft.com/office/drawing/2014/main" id="{AECFA0BA-0E03-A640-A337-0765BE3534AF}"/>
              </a:ext>
            </a:extLst>
          </p:cNvPr>
          <p:cNvSpPr>
            <a:spLocks/>
          </p:cNvSpPr>
          <p:nvPr/>
        </p:nvSpPr>
        <p:spPr bwMode="auto">
          <a:xfrm>
            <a:off x="4616450" y="3897313"/>
            <a:ext cx="25400" cy="26987"/>
          </a:xfrm>
          <a:custGeom>
            <a:avLst/>
            <a:gdLst>
              <a:gd name="T0" fmla="*/ 0 w 32"/>
              <a:gd name="T1" fmla="*/ 19 h 31"/>
              <a:gd name="T2" fmla="*/ 20 w 32"/>
              <a:gd name="T3" fmla="*/ 31 h 31"/>
              <a:gd name="T4" fmla="*/ 32 w 32"/>
              <a:gd name="T5" fmla="*/ 13 h 31"/>
              <a:gd name="T6" fmla="*/ 11 w 32"/>
              <a:gd name="T7" fmla="*/ 0 h 31"/>
              <a:gd name="T8" fmla="*/ 0 w 32"/>
              <a:gd name="T9" fmla="*/ 19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" h="31">
                <a:moveTo>
                  <a:pt x="0" y="19"/>
                </a:moveTo>
                <a:lnTo>
                  <a:pt x="20" y="31"/>
                </a:lnTo>
                <a:lnTo>
                  <a:pt x="32" y="13"/>
                </a:lnTo>
                <a:lnTo>
                  <a:pt x="11" y="0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9" name="Freeform 294">
            <a:extLst>
              <a:ext uri="{FF2B5EF4-FFF2-40B4-BE49-F238E27FC236}">
                <a16:creationId xmlns:a16="http://schemas.microsoft.com/office/drawing/2014/main" id="{50246F78-86AC-5E4E-99AD-6425C4D41A00}"/>
              </a:ext>
            </a:extLst>
          </p:cNvPr>
          <p:cNvSpPr>
            <a:spLocks/>
          </p:cNvSpPr>
          <p:nvPr/>
        </p:nvSpPr>
        <p:spPr bwMode="auto">
          <a:xfrm>
            <a:off x="4616450" y="3908425"/>
            <a:ext cx="17463" cy="15875"/>
          </a:xfrm>
          <a:custGeom>
            <a:avLst/>
            <a:gdLst>
              <a:gd name="T0" fmla="*/ 0 w 22"/>
              <a:gd name="T1" fmla="*/ 1 h 12"/>
              <a:gd name="T2" fmla="*/ 2 w 22"/>
              <a:gd name="T3" fmla="*/ 0 h 12"/>
              <a:gd name="T4" fmla="*/ 22 w 22"/>
              <a:gd name="T5" fmla="*/ 12 h 12"/>
              <a:gd name="T6" fmla="*/ 22 w 22"/>
              <a:gd name="T7" fmla="*/ 11 h 12"/>
              <a:gd name="T8" fmla="*/ 0 w 22"/>
              <a:gd name="T9" fmla="*/ 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2">
                <a:moveTo>
                  <a:pt x="0" y="1"/>
                </a:moveTo>
                <a:lnTo>
                  <a:pt x="2" y="0"/>
                </a:lnTo>
                <a:lnTo>
                  <a:pt x="22" y="12"/>
                </a:lnTo>
                <a:lnTo>
                  <a:pt x="22" y="1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0" name="Freeform 295">
            <a:extLst>
              <a:ext uri="{FF2B5EF4-FFF2-40B4-BE49-F238E27FC236}">
                <a16:creationId xmlns:a16="http://schemas.microsoft.com/office/drawing/2014/main" id="{25711894-F1DA-AA43-81E7-60C0540A8366}"/>
              </a:ext>
            </a:extLst>
          </p:cNvPr>
          <p:cNvSpPr>
            <a:spLocks/>
          </p:cNvSpPr>
          <p:nvPr/>
        </p:nvSpPr>
        <p:spPr bwMode="auto">
          <a:xfrm>
            <a:off x="4627563" y="3851275"/>
            <a:ext cx="57150" cy="58738"/>
          </a:xfrm>
          <a:custGeom>
            <a:avLst/>
            <a:gdLst>
              <a:gd name="T0" fmla="*/ 0 w 74"/>
              <a:gd name="T1" fmla="*/ 54 h 71"/>
              <a:gd name="T2" fmla="*/ 17 w 74"/>
              <a:gd name="T3" fmla="*/ 71 h 71"/>
              <a:gd name="T4" fmla="*/ 74 w 74"/>
              <a:gd name="T5" fmla="*/ 17 h 71"/>
              <a:gd name="T6" fmla="*/ 58 w 74"/>
              <a:gd name="T7" fmla="*/ 0 h 71"/>
              <a:gd name="T8" fmla="*/ 0 w 74"/>
              <a:gd name="T9" fmla="*/ 54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" h="71">
                <a:moveTo>
                  <a:pt x="0" y="54"/>
                </a:moveTo>
                <a:lnTo>
                  <a:pt x="17" y="71"/>
                </a:lnTo>
                <a:lnTo>
                  <a:pt x="74" y="17"/>
                </a:lnTo>
                <a:lnTo>
                  <a:pt x="58" y="0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1" name="Freeform 296">
            <a:extLst>
              <a:ext uri="{FF2B5EF4-FFF2-40B4-BE49-F238E27FC236}">
                <a16:creationId xmlns:a16="http://schemas.microsoft.com/office/drawing/2014/main" id="{E0BE51D5-47B8-6D4F-A176-04FBC054A732}"/>
              </a:ext>
            </a:extLst>
          </p:cNvPr>
          <p:cNvSpPr>
            <a:spLocks/>
          </p:cNvSpPr>
          <p:nvPr/>
        </p:nvSpPr>
        <p:spPr bwMode="auto">
          <a:xfrm>
            <a:off x="4625975" y="3894138"/>
            <a:ext cx="15875" cy="15875"/>
          </a:xfrm>
          <a:custGeom>
            <a:avLst/>
            <a:gdLst>
              <a:gd name="T0" fmla="*/ 0 w 21"/>
              <a:gd name="T1" fmla="*/ 2 h 17"/>
              <a:gd name="T2" fmla="*/ 3 w 21"/>
              <a:gd name="T3" fmla="*/ 0 h 17"/>
              <a:gd name="T4" fmla="*/ 1 w 21"/>
              <a:gd name="T5" fmla="*/ 0 h 17"/>
              <a:gd name="T6" fmla="*/ 18 w 21"/>
              <a:gd name="T7" fmla="*/ 17 h 17"/>
              <a:gd name="T8" fmla="*/ 21 w 21"/>
              <a:gd name="T9" fmla="*/ 15 h 17"/>
              <a:gd name="T10" fmla="*/ 0 w 21"/>
              <a:gd name="T11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17">
                <a:moveTo>
                  <a:pt x="0" y="2"/>
                </a:moveTo>
                <a:lnTo>
                  <a:pt x="3" y="0"/>
                </a:lnTo>
                <a:lnTo>
                  <a:pt x="1" y="0"/>
                </a:lnTo>
                <a:lnTo>
                  <a:pt x="18" y="17"/>
                </a:lnTo>
                <a:lnTo>
                  <a:pt x="21" y="15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2" name="Freeform 297">
            <a:extLst>
              <a:ext uri="{FF2B5EF4-FFF2-40B4-BE49-F238E27FC236}">
                <a16:creationId xmlns:a16="http://schemas.microsoft.com/office/drawing/2014/main" id="{9A345FCF-682D-CF47-96F9-AE5D0F2C35A4}"/>
              </a:ext>
            </a:extLst>
          </p:cNvPr>
          <p:cNvSpPr>
            <a:spLocks/>
          </p:cNvSpPr>
          <p:nvPr/>
        </p:nvSpPr>
        <p:spPr bwMode="auto">
          <a:xfrm>
            <a:off x="4670425" y="3843338"/>
            <a:ext cx="20638" cy="20637"/>
          </a:xfrm>
          <a:custGeom>
            <a:avLst/>
            <a:gdLst>
              <a:gd name="T0" fmla="*/ 0 w 25"/>
              <a:gd name="T1" fmla="*/ 9 h 26"/>
              <a:gd name="T2" fmla="*/ 9 w 25"/>
              <a:gd name="T3" fmla="*/ 0 h 26"/>
              <a:gd name="T4" fmla="*/ 25 w 25"/>
              <a:gd name="T5" fmla="*/ 18 h 26"/>
              <a:gd name="T6" fmla="*/ 16 w 25"/>
              <a:gd name="T7" fmla="*/ 26 h 26"/>
              <a:gd name="T8" fmla="*/ 0 w 25"/>
              <a:gd name="T9" fmla="*/ 9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" h="26">
                <a:moveTo>
                  <a:pt x="0" y="9"/>
                </a:moveTo>
                <a:lnTo>
                  <a:pt x="9" y="0"/>
                </a:lnTo>
                <a:lnTo>
                  <a:pt x="25" y="18"/>
                </a:lnTo>
                <a:lnTo>
                  <a:pt x="16" y="26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3" name="Rectangle 298">
            <a:extLst>
              <a:ext uri="{FF2B5EF4-FFF2-40B4-BE49-F238E27FC236}">
                <a16:creationId xmlns:a16="http://schemas.microsoft.com/office/drawing/2014/main" id="{34CBC9A9-183E-E14D-9AE2-A07DFBA1D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688" y="3952875"/>
            <a:ext cx="190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4" name="Rectangle 299">
            <a:extLst>
              <a:ext uri="{FF2B5EF4-FFF2-40B4-BE49-F238E27FC236}">
                <a16:creationId xmlns:a16="http://schemas.microsoft.com/office/drawing/2014/main" id="{A21B325A-C552-BF49-8665-A37F63671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957638"/>
            <a:ext cx="639762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5" name="Rectangle 300">
            <a:extLst>
              <a:ext uri="{FF2B5EF4-FFF2-40B4-BE49-F238E27FC236}">
                <a16:creationId xmlns:a16="http://schemas.microsoft.com/office/drawing/2014/main" id="{10715C92-3DEA-E141-B288-0A5A75426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425" y="3957638"/>
            <a:ext cx="17463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6" name="Rectangle 301">
            <a:extLst>
              <a:ext uri="{FF2B5EF4-FFF2-40B4-BE49-F238E27FC236}">
                <a16:creationId xmlns:a16="http://schemas.microsoft.com/office/drawing/2014/main" id="{20140D78-B96F-0140-BD6E-56ED29454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957638"/>
            <a:ext cx="15875" cy="2063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" name="Freeform 302">
            <a:extLst>
              <a:ext uri="{FF2B5EF4-FFF2-40B4-BE49-F238E27FC236}">
                <a16:creationId xmlns:a16="http://schemas.microsoft.com/office/drawing/2014/main" id="{29333516-40DD-BD4A-B787-912439E99007}"/>
              </a:ext>
            </a:extLst>
          </p:cNvPr>
          <p:cNvSpPr>
            <a:spLocks/>
          </p:cNvSpPr>
          <p:nvPr/>
        </p:nvSpPr>
        <p:spPr bwMode="auto">
          <a:xfrm>
            <a:off x="2446338" y="3935413"/>
            <a:ext cx="1804987" cy="61912"/>
          </a:xfrm>
          <a:custGeom>
            <a:avLst/>
            <a:gdLst>
              <a:gd name="T0" fmla="*/ 0 w 2352"/>
              <a:gd name="T1" fmla="*/ 0 h 74"/>
              <a:gd name="T2" fmla="*/ 588 w 2352"/>
              <a:gd name="T3" fmla="*/ 0 h 74"/>
              <a:gd name="T4" fmla="*/ 1175 w 2352"/>
              <a:gd name="T5" fmla="*/ 0 h 74"/>
              <a:gd name="T6" fmla="*/ 1763 w 2352"/>
              <a:gd name="T7" fmla="*/ 0 h 74"/>
              <a:gd name="T8" fmla="*/ 2352 w 2352"/>
              <a:gd name="T9" fmla="*/ 0 h 74"/>
              <a:gd name="T10" fmla="*/ 2352 w 2352"/>
              <a:gd name="T11" fmla="*/ 74 h 74"/>
              <a:gd name="T12" fmla="*/ 1763 w 2352"/>
              <a:gd name="T13" fmla="*/ 74 h 74"/>
              <a:gd name="T14" fmla="*/ 1175 w 2352"/>
              <a:gd name="T15" fmla="*/ 74 h 74"/>
              <a:gd name="T16" fmla="*/ 588 w 2352"/>
              <a:gd name="T17" fmla="*/ 74 h 74"/>
              <a:gd name="T18" fmla="*/ 0 w 2352"/>
              <a:gd name="T19" fmla="*/ 74 h 74"/>
              <a:gd name="T20" fmla="*/ 0 w 2352"/>
              <a:gd name="T21" fmla="*/ 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352" h="74">
                <a:moveTo>
                  <a:pt x="0" y="0"/>
                </a:moveTo>
                <a:lnTo>
                  <a:pt x="588" y="0"/>
                </a:lnTo>
                <a:lnTo>
                  <a:pt x="1175" y="0"/>
                </a:lnTo>
                <a:lnTo>
                  <a:pt x="1763" y="0"/>
                </a:lnTo>
                <a:lnTo>
                  <a:pt x="2352" y="0"/>
                </a:lnTo>
                <a:lnTo>
                  <a:pt x="2352" y="74"/>
                </a:lnTo>
                <a:lnTo>
                  <a:pt x="1763" y="74"/>
                </a:lnTo>
                <a:lnTo>
                  <a:pt x="1175" y="74"/>
                </a:lnTo>
                <a:lnTo>
                  <a:pt x="588" y="74"/>
                </a:lnTo>
                <a:lnTo>
                  <a:pt x="0" y="7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8" name="Freeform 303">
            <a:extLst>
              <a:ext uri="{FF2B5EF4-FFF2-40B4-BE49-F238E27FC236}">
                <a16:creationId xmlns:a16="http://schemas.microsoft.com/office/drawing/2014/main" id="{30393866-AC74-A547-8EAA-FF21917B6BDC}"/>
              </a:ext>
            </a:extLst>
          </p:cNvPr>
          <p:cNvSpPr>
            <a:spLocks/>
          </p:cNvSpPr>
          <p:nvPr/>
        </p:nvSpPr>
        <p:spPr bwMode="auto">
          <a:xfrm>
            <a:off x="3074988" y="3813175"/>
            <a:ext cx="58737" cy="87313"/>
          </a:xfrm>
          <a:custGeom>
            <a:avLst/>
            <a:gdLst>
              <a:gd name="T0" fmla="*/ 0 w 77"/>
              <a:gd name="T1" fmla="*/ 101 h 104"/>
              <a:gd name="T2" fmla="*/ 1 w 77"/>
              <a:gd name="T3" fmla="*/ 83 h 104"/>
              <a:gd name="T4" fmla="*/ 4 w 77"/>
              <a:gd name="T5" fmla="*/ 64 h 104"/>
              <a:gd name="T6" fmla="*/ 10 w 77"/>
              <a:gd name="T7" fmla="*/ 48 h 104"/>
              <a:gd name="T8" fmla="*/ 19 w 77"/>
              <a:gd name="T9" fmla="*/ 31 h 104"/>
              <a:gd name="T10" fmla="*/ 31 w 77"/>
              <a:gd name="T11" fmla="*/ 19 h 104"/>
              <a:gd name="T12" fmla="*/ 43 w 77"/>
              <a:gd name="T13" fmla="*/ 9 h 104"/>
              <a:gd name="T14" fmla="*/ 59 w 77"/>
              <a:gd name="T15" fmla="*/ 3 h 104"/>
              <a:gd name="T16" fmla="*/ 74 w 77"/>
              <a:gd name="T17" fmla="*/ 0 h 104"/>
              <a:gd name="T18" fmla="*/ 77 w 77"/>
              <a:gd name="T19" fmla="*/ 24 h 104"/>
              <a:gd name="T20" fmla="*/ 66 w 77"/>
              <a:gd name="T21" fmla="*/ 25 h 104"/>
              <a:gd name="T22" fmla="*/ 56 w 77"/>
              <a:gd name="T23" fmla="*/ 29 h 104"/>
              <a:gd name="T24" fmla="*/ 47 w 77"/>
              <a:gd name="T25" fmla="*/ 36 h 104"/>
              <a:gd name="T26" fmla="*/ 38 w 77"/>
              <a:gd name="T27" fmla="*/ 46 h 104"/>
              <a:gd name="T28" fmla="*/ 32 w 77"/>
              <a:gd name="T29" fmla="*/ 58 h 104"/>
              <a:gd name="T30" fmla="*/ 27 w 77"/>
              <a:gd name="T31" fmla="*/ 71 h 104"/>
              <a:gd name="T32" fmla="*/ 24 w 77"/>
              <a:gd name="T33" fmla="*/ 88 h 104"/>
              <a:gd name="T34" fmla="*/ 23 w 77"/>
              <a:gd name="T35" fmla="*/ 104 h 104"/>
              <a:gd name="T36" fmla="*/ 0 w 77"/>
              <a:gd name="T37" fmla="*/ 101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" h="104">
                <a:moveTo>
                  <a:pt x="0" y="101"/>
                </a:moveTo>
                <a:lnTo>
                  <a:pt x="1" y="83"/>
                </a:lnTo>
                <a:lnTo>
                  <a:pt x="4" y="64"/>
                </a:lnTo>
                <a:lnTo>
                  <a:pt x="10" y="48"/>
                </a:lnTo>
                <a:lnTo>
                  <a:pt x="19" y="31"/>
                </a:lnTo>
                <a:lnTo>
                  <a:pt x="31" y="19"/>
                </a:lnTo>
                <a:lnTo>
                  <a:pt x="43" y="9"/>
                </a:lnTo>
                <a:lnTo>
                  <a:pt x="59" y="3"/>
                </a:lnTo>
                <a:lnTo>
                  <a:pt x="74" y="0"/>
                </a:lnTo>
                <a:lnTo>
                  <a:pt x="77" y="24"/>
                </a:lnTo>
                <a:lnTo>
                  <a:pt x="66" y="25"/>
                </a:lnTo>
                <a:lnTo>
                  <a:pt x="56" y="29"/>
                </a:lnTo>
                <a:lnTo>
                  <a:pt x="47" y="36"/>
                </a:lnTo>
                <a:lnTo>
                  <a:pt x="38" y="46"/>
                </a:lnTo>
                <a:lnTo>
                  <a:pt x="32" y="58"/>
                </a:lnTo>
                <a:lnTo>
                  <a:pt x="27" y="71"/>
                </a:lnTo>
                <a:lnTo>
                  <a:pt x="24" y="88"/>
                </a:lnTo>
                <a:lnTo>
                  <a:pt x="23" y="104"/>
                </a:lnTo>
                <a:lnTo>
                  <a:pt x="0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9" name="Freeform 304">
            <a:extLst>
              <a:ext uri="{FF2B5EF4-FFF2-40B4-BE49-F238E27FC236}">
                <a16:creationId xmlns:a16="http://schemas.microsoft.com/office/drawing/2014/main" id="{EDF1CE67-1FAA-364F-8F0E-CC8CD907FD30}"/>
              </a:ext>
            </a:extLst>
          </p:cNvPr>
          <p:cNvSpPr>
            <a:spLocks/>
          </p:cNvSpPr>
          <p:nvPr/>
        </p:nvSpPr>
        <p:spPr bwMode="auto">
          <a:xfrm>
            <a:off x="3132138" y="3811588"/>
            <a:ext cx="17462" cy="22225"/>
          </a:xfrm>
          <a:custGeom>
            <a:avLst/>
            <a:gdLst>
              <a:gd name="T0" fmla="*/ 0 w 14"/>
              <a:gd name="T1" fmla="*/ 1 h 25"/>
              <a:gd name="T2" fmla="*/ 12 w 14"/>
              <a:gd name="T3" fmla="*/ 0 h 25"/>
              <a:gd name="T4" fmla="*/ 14 w 14"/>
              <a:gd name="T5" fmla="*/ 24 h 25"/>
              <a:gd name="T6" fmla="*/ 3 w 14"/>
              <a:gd name="T7" fmla="*/ 25 h 25"/>
              <a:gd name="T8" fmla="*/ 0 w 14"/>
              <a:gd name="T9" fmla="*/ 1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25">
                <a:moveTo>
                  <a:pt x="0" y="1"/>
                </a:moveTo>
                <a:lnTo>
                  <a:pt x="12" y="0"/>
                </a:lnTo>
                <a:lnTo>
                  <a:pt x="14" y="24"/>
                </a:lnTo>
                <a:lnTo>
                  <a:pt x="3" y="25"/>
                </a:lnTo>
                <a:lnTo>
                  <a:pt x="0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0" name="Freeform 305">
            <a:extLst>
              <a:ext uri="{FF2B5EF4-FFF2-40B4-BE49-F238E27FC236}">
                <a16:creationId xmlns:a16="http://schemas.microsoft.com/office/drawing/2014/main" id="{2436C1BD-0291-7646-80AD-DB9E2F093791}"/>
              </a:ext>
            </a:extLst>
          </p:cNvPr>
          <p:cNvSpPr>
            <a:spLocks/>
          </p:cNvSpPr>
          <p:nvPr/>
        </p:nvSpPr>
        <p:spPr bwMode="auto">
          <a:xfrm>
            <a:off x="3074988" y="3894138"/>
            <a:ext cx="17462" cy="15875"/>
          </a:xfrm>
          <a:custGeom>
            <a:avLst/>
            <a:gdLst>
              <a:gd name="T0" fmla="*/ 1 w 24"/>
              <a:gd name="T1" fmla="*/ 0 h 14"/>
              <a:gd name="T2" fmla="*/ 0 w 24"/>
              <a:gd name="T3" fmla="*/ 12 h 14"/>
              <a:gd name="T4" fmla="*/ 23 w 24"/>
              <a:gd name="T5" fmla="*/ 14 h 14"/>
              <a:gd name="T6" fmla="*/ 24 w 24"/>
              <a:gd name="T7" fmla="*/ 3 h 14"/>
              <a:gd name="T8" fmla="*/ 1 w 24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14">
                <a:moveTo>
                  <a:pt x="1" y="0"/>
                </a:moveTo>
                <a:lnTo>
                  <a:pt x="0" y="12"/>
                </a:lnTo>
                <a:lnTo>
                  <a:pt x="23" y="14"/>
                </a:lnTo>
                <a:lnTo>
                  <a:pt x="24" y="3"/>
                </a:lnTo>
                <a:lnTo>
                  <a:pt x="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1" name="Rectangle 306">
            <a:extLst>
              <a:ext uri="{FF2B5EF4-FFF2-40B4-BE49-F238E27FC236}">
                <a16:creationId xmlns:a16="http://schemas.microsoft.com/office/drawing/2014/main" id="{A0618325-4D11-2144-96D4-C72229C37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813175"/>
            <a:ext cx="60325" cy="174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2" name="Rectangle 307">
            <a:extLst>
              <a:ext uri="{FF2B5EF4-FFF2-40B4-BE49-F238E27FC236}">
                <a16:creationId xmlns:a16="http://schemas.microsoft.com/office/drawing/2014/main" id="{1E957121-983D-2A45-B5C9-2872914B3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13175"/>
            <a:ext cx="15875" cy="20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3" name="Freeform 308">
            <a:extLst>
              <a:ext uri="{FF2B5EF4-FFF2-40B4-BE49-F238E27FC236}">
                <a16:creationId xmlns:a16="http://schemas.microsoft.com/office/drawing/2014/main" id="{4C2F0478-6A90-1E4C-81DA-0810341A8758}"/>
              </a:ext>
            </a:extLst>
          </p:cNvPr>
          <p:cNvSpPr>
            <a:spLocks/>
          </p:cNvSpPr>
          <p:nvPr/>
        </p:nvSpPr>
        <p:spPr bwMode="auto">
          <a:xfrm>
            <a:off x="3076575" y="3900488"/>
            <a:ext cx="50800" cy="74612"/>
          </a:xfrm>
          <a:custGeom>
            <a:avLst/>
            <a:gdLst>
              <a:gd name="T0" fmla="*/ 64 w 66"/>
              <a:gd name="T1" fmla="*/ 90 h 90"/>
              <a:gd name="T2" fmla="*/ 49 w 66"/>
              <a:gd name="T3" fmla="*/ 88 h 90"/>
              <a:gd name="T4" fmla="*/ 36 w 66"/>
              <a:gd name="T5" fmla="*/ 83 h 90"/>
              <a:gd name="T6" fmla="*/ 24 w 66"/>
              <a:gd name="T7" fmla="*/ 76 h 90"/>
              <a:gd name="T8" fmla="*/ 15 w 66"/>
              <a:gd name="T9" fmla="*/ 66 h 90"/>
              <a:gd name="T10" fmla="*/ 8 w 66"/>
              <a:gd name="T11" fmla="*/ 52 h 90"/>
              <a:gd name="T12" fmla="*/ 4 w 66"/>
              <a:gd name="T13" fmla="*/ 37 h 90"/>
              <a:gd name="T14" fmla="*/ 0 w 66"/>
              <a:gd name="T15" fmla="*/ 18 h 90"/>
              <a:gd name="T16" fmla="*/ 0 w 66"/>
              <a:gd name="T17" fmla="*/ 0 h 90"/>
              <a:gd name="T18" fmla="*/ 23 w 66"/>
              <a:gd name="T19" fmla="*/ 0 h 90"/>
              <a:gd name="T20" fmla="*/ 23 w 66"/>
              <a:gd name="T21" fmla="*/ 16 h 90"/>
              <a:gd name="T22" fmla="*/ 27 w 66"/>
              <a:gd name="T23" fmla="*/ 31 h 90"/>
              <a:gd name="T24" fmla="*/ 29 w 66"/>
              <a:gd name="T25" fmla="*/ 42 h 90"/>
              <a:gd name="T26" fmla="*/ 35 w 66"/>
              <a:gd name="T27" fmla="*/ 52 h 90"/>
              <a:gd name="T28" fmla="*/ 41 w 66"/>
              <a:gd name="T29" fmla="*/ 58 h 90"/>
              <a:gd name="T30" fmla="*/ 47 w 66"/>
              <a:gd name="T31" fmla="*/ 63 h 90"/>
              <a:gd name="T32" fmla="*/ 55 w 66"/>
              <a:gd name="T33" fmla="*/ 66 h 90"/>
              <a:gd name="T34" fmla="*/ 66 w 66"/>
              <a:gd name="T35" fmla="*/ 67 h 90"/>
              <a:gd name="T36" fmla="*/ 64 w 66"/>
              <a:gd name="T37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6" h="90">
                <a:moveTo>
                  <a:pt x="64" y="90"/>
                </a:moveTo>
                <a:lnTo>
                  <a:pt x="49" y="88"/>
                </a:lnTo>
                <a:lnTo>
                  <a:pt x="36" y="83"/>
                </a:lnTo>
                <a:lnTo>
                  <a:pt x="24" y="76"/>
                </a:lnTo>
                <a:lnTo>
                  <a:pt x="15" y="66"/>
                </a:lnTo>
                <a:lnTo>
                  <a:pt x="8" y="52"/>
                </a:lnTo>
                <a:lnTo>
                  <a:pt x="4" y="37"/>
                </a:lnTo>
                <a:lnTo>
                  <a:pt x="0" y="18"/>
                </a:lnTo>
                <a:lnTo>
                  <a:pt x="0" y="0"/>
                </a:lnTo>
                <a:lnTo>
                  <a:pt x="23" y="0"/>
                </a:lnTo>
                <a:lnTo>
                  <a:pt x="23" y="16"/>
                </a:lnTo>
                <a:lnTo>
                  <a:pt x="27" y="31"/>
                </a:lnTo>
                <a:lnTo>
                  <a:pt x="29" y="42"/>
                </a:lnTo>
                <a:lnTo>
                  <a:pt x="35" y="52"/>
                </a:lnTo>
                <a:lnTo>
                  <a:pt x="41" y="58"/>
                </a:lnTo>
                <a:lnTo>
                  <a:pt x="47" y="63"/>
                </a:lnTo>
                <a:lnTo>
                  <a:pt x="55" y="66"/>
                </a:lnTo>
                <a:lnTo>
                  <a:pt x="66" y="67"/>
                </a:lnTo>
                <a:lnTo>
                  <a:pt x="64" y="9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4" name="Freeform 309">
            <a:extLst>
              <a:ext uri="{FF2B5EF4-FFF2-40B4-BE49-F238E27FC236}">
                <a16:creationId xmlns:a16="http://schemas.microsoft.com/office/drawing/2014/main" id="{B3C6DE72-8EF9-C946-8C47-3D046EAE7FC3}"/>
              </a:ext>
            </a:extLst>
          </p:cNvPr>
          <p:cNvSpPr>
            <a:spLocks/>
          </p:cNvSpPr>
          <p:nvPr/>
        </p:nvSpPr>
        <p:spPr bwMode="auto">
          <a:xfrm>
            <a:off x="3124200" y="3956050"/>
            <a:ext cx="15875" cy="20638"/>
          </a:xfrm>
          <a:custGeom>
            <a:avLst/>
            <a:gdLst>
              <a:gd name="T0" fmla="*/ 0 w 14"/>
              <a:gd name="T1" fmla="*/ 23 h 24"/>
              <a:gd name="T2" fmla="*/ 11 w 14"/>
              <a:gd name="T3" fmla="*/ 24 h 24"/>
              <a:gd name="T4" fmla="*/ 14 w 14"/>
              <a:gd name="T5" fmla="*/ 1 h 24"/>
              <a:gd name="T6" fmla="*/ 2 w 14"/>
              <a:gd name="T7" fmla="*/ 0 h 24"/>
              <a:gd name="T8" fmla="*/ 0 w 14"/>
              <a:gd name="T9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24">
                <a:moveTo>
                  <a:pt x="0" y="23"/>
                </a:moveTo>
                <a:lnTo>
                  <a:pt x="11" y="24"/>
                </a:lnTo>
                <a:lnTo>
                  <a:pt x="14" y="1"/>
                </a:lnTo>
                <a:lnTo>
                  <a:pt x="2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5" name="Rectangle 310">
            <a:extLst>
              <a:ext uri="{FF2B5EF4-FFF2-40B4-BE49-F238E27FC236}">
                <a16:creationId xmlns:a16="http://schemas.microsoft.com/office/drawing/2014/main" id="{FEE7863A-ED13-FF4B-AF3C-D083839A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3957638"/>
            <a:ext cx="179388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6" name="Rectangle 311">
            <a:extLst>
              <a:ext uri="{FF2B5EF4-FFF2-40B4-BE49-F238E27FC236}">
                <a16:creationId xmlns:a16="http://schemas.microsoft.com/office/drawing/2014/main" id="{17D2725D-D993-3242-8F2F-3901190B1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957638"/>
            <a:ext cx="15875" cy="20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" name="Rectangle 312">
            <a:extLst>
              <a:ext uri="{FF2B5EF4-FFF2-40B4-BE49-F238E27FC236}">
                <a16:creationId xmlns:a16="http://schemas.microsoft.com/office/drawing/2014/main" id="{154993A3-65A8-4340-82DB-AE277E9C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3" y="3957638"/>
            <a:ext cx="17462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8" name="Rectangle 313">
            <a:extLst>
              <a:ext uri="{FF2B5EF4-FFF2-40B4-BE49-F238E27FC236}">
                <a16:creationId xmlns:a16="http://schemas.microsoft.com/office/drawing/2014/main" id="{95F3CAA5-6929-AB48-9A81-A8584388A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863" y="3889375"/>
            <a:ext cx="190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9" name="Freeform 314">
            <a:extLst>
              <a:ext uri="{FF2B5EF4-FFF2-40B4-BE49-F238E27FC236}">
                <a16:creationId xmlns:a16="http://schemas.microsoft.com/office/drawing/2014/main" id="{2A9C6161-457F-244F-8F7E-5CAE01D5DB7B}"/>
              </a:ext>
            </a:extLst>
          </p:cNvPr>
          <p:cNvSpPr>
            <a:spLocks/>
          </p:cNvSpPr>
          <p:nvPr/>
        </p:nvSpPr>
        <p:spPr bwMode="auto">
          <a:xfrm>
            <a:off x="3192463" y="3949700"/>
            <a:ext cx="15875" cy="15875"/>
          </a:xfrm>
          <a:custGeom>
            <a:avLst/>
            <a:gdLst>
              <a:gd name="T0" fmla="*/ 9 w 9"/>
              <a:gd name="T1" fmla="*/ 4 h 10"/>
              <a:gd name="T2" fmla="*/ 6 w 9"/>
              <a:gd name="T3" fmla="*/ 0 h 10"/>
              <a:gd name="T4" fmla="*/ 0 w 9"/>
              <a:gd name="T5" fmla="*/ 6 h 10"/>
              <a:gd name="T6" fmla="*/ 2 w 9"/>
              <a:gd name="T7" fmla="*/ 10 h 10"/>
              <a:gd name="T8" fmla="*/ 9 w 9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" h="10">
                <a:moveTo>
                  <a:pt x="9" y="4"/>
                </a:moveTo>
                <a:lnTo>
                  <a:pt x="6" y="0"/>
                </a:lnTo>
                <a:lnTo>
                  <a:pt x="0" y="6"/>
                </a:lnTo>
                <a:lnTo>
                  <a:pt x="2" y="10"/>
                </a:lnTo>
                <a:lnTo>
                  <a:pt x="9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0" name="Freeform 315">
            <a:extLst>
              <a:ext uri="{FF2B5EF4-FFF2-40B4-BE49-F238E27FC236}">
                <a16:creationId xmlns:a16="http://schemas.microsoft.com/office/drawing/2014/main" id="{8BF4F7BC-C585-DA47-B932-1CC13C4D5865}"/>
              </a:ext>
            </a:extLst>
          </p:cNvPr>
          <p:cNvSpPr>
            <a:spLocks/>
          </p:cNvSpPr>
          <p:nvPr/>
        </p:nvSpPr>
        <p:spPr bwMode="auto">
          <a:xfrm>
            <a:off x="4773613" y="3473450"/>
            <a:ext cx="47625" cy="76200"/>
          </a:xfrm>
          <a:custGeom>
            <a:avLst/>
            <a:gdLst>
              <a:gd name="T0" fmla="*/ 61 w 61"/>
              <a:gd name="T1" fmla="*/ 10 h 91"/>
              <a:gd name="T2" fmla="*/ 39 w 61"/>
              <a:gd name="T3" fmla="*/ 0 h 91"/>
              <a:gd name="T4" fmla="*/ 0 w 61"/>
              <a:gd name="T5" fmla="*/ 81 h 91"/>
              <a:gd name="T6" fmla="*/ 21 w 61"/>
              <a:gd name="T7" fmla="*/ 91 h 91"/>
              <a:gd name="T8" fmla="*/ 61 w 61"/>
              <a:gd name="T9" fmla="*/ 1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" h="91">
                <a:moveTo>
                  <a:pt x="61" y="10"/>
                </a:moveTo>
                <a:lnTo>
                  <a:pt x="39" y="0"/>
                </a:lnTo>
                <a:lnTo>
                  <a:pt x="0" y="81"/>
                </a:lnTo>
                <a:lnTo>
                  <a:pt x="21" y="91"/>
                </a:lnTo>
                <a:lnTo>
                  <a:pt x="61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1" name="Freeform 316">
            <a:extLst>
              <a:ext uri="{FF2B5EF4-FFF2-40B4-BE49-F238E27FC236}">
                <a16:creationId xmlns:a16="http://schemas.microsoft.com/office/drawing/2014/main" id="{7803BD7C-54F4-E641-921C-F1664D2D4495}"/>
              </a:ext>
            </a:extLst>
          </p:cNvPr>
          <p:cNvSpPr>
            <a:spLocks/>
          </p:cNvSpPr>
          <p:nvPr/>
        </p:nvSpPr>
        <p:spPr bwMode="auto">
          <a:xfrm>
            <a:off x="4805363" y="3465513"/>
            <a:ext cx="15875" cy="15875"/>
          </a:xfrm>
          <a:custGeom>
            <a:avLst/>
            <a:gdLst>
              <a:gd name="T0" fmla="*/ 22 w 22"/>
              <a:gd name="T1" fmla="*/ 10 h 10"/>
              <a:gd name="T2" fmla="*/ 0 w 22"/>
              <a:gd name="T3" fmla="*/ 0 h 10"/>
              <a:gd name="T4" fmla="*/ 22 w 22"/>
              <a:gd name="T5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" h="10">
                <a:moveTo>
                  <a:pt x="22" y="10"/>
                </a:moveTo>
                <a:lnTo>
                  <a:pt x="0" y="0"/>
                </a:lnTo>
                <a:lnTo>
                  <a:pt x="22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2" name="Freeform 317">
            <a:extLst>
              <a:ext uri="{FF2B5EF4-FFF2-40B4-BE49-F238E27FC236}">
                <a16:creationId xmlns:a16="http://schemas.microsoft.com/office/drawing/2014/main" id="{0BED00A7-AE90-1541-80AD-E52021822B4D}"/>
              </a:ext>
            </a:extLst>
          </p:cNvPr>
          <p:cNvSpPr>
            <a:spLocks/>
          </p:cNvSpPr>
          <p:nvPr/>
        </p:nvSpPr>
        <p:spPr bwMode="auto">
          <a:xfrm>
            <a:off x="4752975" y="3541713"/>
            <a:ext cx="38100" cy="52387"/>
          </a:xfrm>
          <a:custGeom>
            <a:avLst/>
            <a:gdLst>
              <a:gd name="T0" fmla="*/ 50 w 50"/>
              <a:gd name="T1" fmla="*/ 12 h 62"/>
              <a:gd name="T2" fmla="*/ 29 w 50"/>
              <a:gd name="T3" fmla="*/ 0 h 62"/>
              <a:gd name="T4" fmla="*/ 0 w 50"/>
              <a:gd name="T5" fmla="*/ 50 h 62"/>
              <a:gd name="T6" fmla="*/ 22 w 50"/>
              <a:gd name="T7" fmla="*/ 62 h 62"/>
              <a:gd name="T8" fmla="*/ 50 w 50"/>
              <a:gd name="T9" fmla="*/ 1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62">
                <a:moveTo>
                  <a:pt x="50" y="12"/>
                </a:moveTo>
                <a:lnTo>
                  <a:pt x="29" y="0"/>
                </a:lnTo>
                <a:lnTo>
                  <a:pt x="0" y="50"/>
                </a:lnTo>
                <a:lnTo>
                  <a:pt x="22" y="62"/>
                </a:lnTo>
                <a:lnTo>
                  <a:pt x="50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3" name="Freeform 318">
            <a:extLst>
              <a:ext uri="{FF2B5EF4-FFF2-40B4-BE49-F238E27FC236}">
                <a16:creationId xmlns:a16="http://schemas.microsoft.com/office/drawing/2014/main" id="{9B4E4673-ADFD-664D-A2E5-8C2244CB618D}"/>
              </a:ext>
            </a:extLst>
          </p:cNvPr>
          <p:cNvSpPr>
            <a:spLocks/>
          </p:cNvSpPr>
          <p:nvPr/>
        </p:nvSpPr>
        <p:spPr bwMode="auto">
          <a:xfrm>
            <a:off x="4773613" y="3535363"/>
            <a:ext cx="17462" cy="15875"/>
          </a:xfrm>
          <a:custGeom>
            <a:avLst/>
            <a:gdLst>
              <a:gd name="T0" fmla="*/ 21 w 21"/>
              <a:gd name="T1" fmla="*/ 10 h 12"/>
              <a:gd name="T2" fmla="*/ 21 w 21"/>
              <a:gd name="T3" fmla="*/ 12 h 12"/>
              <a:gd name="T4" fmla="*/ 0 w 21"/>
              <a:gd name="T5" fmla="*/ 0 h 12"/>
              <a:gd name="T6" fmla="*/ 21 w 21"/>
              <a:gd name="T7" fmla="*/ 1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2">
                <a:moveTo>
                  <a:pt x="21" y="10"/>
                </a:moveTo>
                <a:lnTo>
                  <a:pt x="21" y="12"/>
                </a:lnTo>
                <a:lnTo>
                  <a:pt x="0" y="0"/>
                </a:lnTo>
                <a:lnTo>
                  <a:pt x="21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4" name="Freeform 319">
            <a:extLst>
              <a:ext uri="{FF2B5EF4-FFF2-40B4-BE49-F238E27FC236}">
                <a16:creationId xmlns:a16="http://schemas.microsoft.com/office/drawing/2014/main" id="{E01873C6-767C-EB4D-8A7E-8033BD94A747}"/>
              </a:ext>
            </a:extLst>
          </p:cNvPr>
          <p:cNvSpPr>
            <a:spLocks/>
          </p:cNvSpPr>
          <p:nvPr/>
        </p:nvSpPr>
        <p:spPr bwMode="auto">
          <a:xfrm>
            <a:off x="4724400" y="3581400"/>
            <a:ext cx="44450" cy="52388"/>
          </a:xfrm>
          <a:custGeom>
            <a:avLst/>
            <a:gdLst>
              <a:gd name="T0" fmla="*/ 59 w 59"/>
              <a:gd name="T1" fmla="*/ 15 h 62"/>
              <a:gd name="T2" fmla="*/ 40 w 59"/>
              <a:gd name="T3" fmla="*/ 0 h 62"/>
              <a:gd name="T4" fmla="*/ 0 w 59"/>
              <a:gd name="T5" fmla="*/ 47 h 62"/>
              <a:gd name="T6" fmla="*/ 19 w 59"/>
              <a:gd name="T7" fmla="*/ 62 h 62"/>
              <a:gd name="T8" fmla="*/ 59 w 59"/>
              <a:gd name="T9" fmla="*/ 15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62">
                <a:moveTo>
                  <a:pt x="59" y="15"/>
                </a:moveTo>
                <a:lnTo>
                  <a:pt x="40" y="0"/>
                </a:lnTo>
                <a:lnTo>
                  <a:pt x="0" y="47"/>
                </a:lnTo>
                <a:lnTo>
                  <a:pt x="19" y="62"/>
                </a:lnTo>
                <a:lnTo>
                  <a:pt x="59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5" name="Freeform 320">
            <a:extLst>
              <a:ext uri="{FF2B5EF4-FFF2-40B4-BE49-F238E27FC236}">
                <a16:creationId xmlns:a16="http://schemas.microsoft.com/office/drawing/2014/main" id="{7E8CADC2-926D-2943-B3E2-8EEDB4418959}"/>
              </a:ext>
            </a:extLst>
          </p:cNvPr>
          <p:cNvSpPr>
            <a:spLocks/>
          </p:cNvSpPr>
          <p:nvPr/>
        </p:nvSpPr>
        <p:spPr bwMode="auto">
          <a:xfrm>
            <a:off x="4752975" y="3578225"/>
            <a:ext cx="17463" cy="15875"/>
          </a:xfrm>
          <a:custGeom>
            <a:avLst/>
            <a:gdLst>
              <a:gd name="T0" fmla="*/ 22 w 22"/>
              <a:gd name="T1" fmla="*/ 14 h 15"/>
              <a:gd name="T2" fmla="*/ 21 w 22"/>
              <a:gd name="T3" fmla="*/ 15 h 15"/>
              <a:gd name="T4" fmla="*/ 2 w 22"/>
              <a:gd name="T5" fmla="*/ 0 h 15"/>
              <a:gd name="T6" fmla="*/ 0 w 22"/>
              <a:gd name="T7" fmla="*/ 2 h 15"/>
              <a:gd name="T8" fmla="*/ 22 w 22"/>
              <a:gd name="T9" fmla="*/ 1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15">
                <a:moveTo>
                  <a:pt x="22" y="14"/>
                </a:moveTo>
                <a:lnTo>
                  <a:pt x="21" y="15"/>
                </a:lnTo>
                <a:lnTo>
                  <a:pt x="2" y="0"/>
                </a:lnTo>
                <a:lnTo>
                  <a:pt x="0" y="2"/>
                </a:lnTo>
                <a:lnTo>
                  <a:pt x="22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6" name="Freeform 321">
            <a:extLst>
              <a:ext uri="{FF2B5EF4-FFF2-40B4-BE49-F238E27FC236}">
                <a16:creationId xmlns:a16="http://schemas.microsoft.com/office/drawing/2014/main" id="{4686CEEF-31B9-9D44-8B66-959327B5617C}"/>
              </a:ext>
            </a:extLst>
          </p:cNvPr>
          <p:cNvSpPr>
            <a:spLocks/>
          </p:cNvSpPr>
          <p:nvPr/>
        </p:nvSpPr>
        <p:spPr bwMode="auto">
          <a:xfrm>
            <a:off x="4471988" y="3621088"/>
            <a:ext cx="266700" cy="260350"/>
          </a:xfrm>
          <a:custGeom>
            <a:avLst/>
            <a:gdLst>
              <a:gd name="T0" fmla="*/ 345 w 345"/>
              <a:gd name="T1" fmla="*/ 18 h 310"/>
              <a:gd name="T2" fmla="*/ 328 w 345"/>
              <a:gd name="T3" fmla="*/ 0 h 310"/>
              <a:gd name="T4" fmla="*/ 0 w 345"/>
              <a:gd name="T5" fmla="*/ 293 h 310"/>
              <a:gd name="T6" fmla="*/ 17 w 345"/>
              <a:gd name="T7" fmla="*/ 310 h 310"/>
              <a:gd name="T8" fmla="*/ 345 w 345"/>
              <a:gd name="T9" fmla="*/ 18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5" h="310">
                <a:moveTo>
                  <a:pt x="345" y="18"/>
                </a:moveTo>
                <a:lnTo>
                  <a:pt x="328" y="0"/>
                </a:lnTo>
                <a:lnTo>
                  <a:pt x="0" y="293"/>
                </a:lnTo>
                <a:lnTo>
                  <a:pt x="17" y="310"/>
                </a:lnTo>
                <a:lnTo>
                  <a:pt x="345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" name="Freeform 322">
            <a:extLst>
              <a:ext uri="{FF2B5EF4-FFF2-40B4-BE49-F238E27FC236}">
                <a16:creationId xmlns:a16="http://schemas.microsoft.com/office/drawing/2014/main" id="{2942121C-ACFF-1F4B-A96F-024E326091E9}"/>
              </a:ext>
            </a:extLst>
          </p:cNvPr>
          <p:cNvSpPr>
            <a:spLocks/>
          </p:cNvSpPr>
          <p:nvPr/>
        </p:nvSpPr>
        <p:spPr bwMode="auto">
          <a:xfrm>
            <a:off x="4724400" y="3619500"/>
            <a:ext cx="15875" cy="15875"/>
          </a:xfrm>
          <a:custGeom>
            <a:avLst/>
            <a:gdLst>
              <a:gd name="T0" fmla="*/ 19 w 19"/>
              <a:gd name="T1" fmla="*/ 16 h 18"/>
              <a:gd name="T2" fmla="*/ 18 w 19"/>
              <a:gd name="T3" fmla="*/ 18 h 18"/>
              <a:gd name="T4" fmla="*/ 1 w 19"/>
              <a:gd name="T5" fmla="*/ 0 h 18"/>
              <a:gd name="T6" fmla="*/ 0 w 19"/>
              <a:gd name="T7" fmla="*/ 1 h 18"/>
              <a:gd name="T8" fmla="*/ 19 w 19"/>
              <a:gd name="T9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18">
                <a:moveTo>
                  <a:pt x="19" y="16"/>
                </a:moveTo>
                <a:lnTo>
                  <a:pt x="18" y="18"/>
                </a:lnTo>
                <a:lnTo>
                  <a:pt x="1" y="0"/>
                </a:lnTo>
                <a:lnTo>
                  <a:pt x="0" y="1"/>
                </a:lnTo>
                <a:lnTo>
                  <a:pt x="19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8" name="Freeform 323">
            <a:extLst>
              <a:ext uri="{FF2B5EF4-FFF2-40B4-BE49-F238E27FC236}">
                <a16:creationId xmlns:a16="http://schemas.microsoft.com/office/drawing/2014/main" id="{5A59494B-0CBE-FD49-92DC-A351B590653B}"/>
              </a:ext>
            </a:extLst>
          </p:cNvPr>
          <p:cNvSpPr>
            <a:spLocks/>
          </p:cNvSpPr>
          <p:nvPr/>
        </p:nvSpPr>
        <p:spPr bwMode="auto">
          <a:xfrm>
            <a:off x="4454525" y="3867150"/>
            <a:ext cx="30163" cy="31750"/>
          </a:xfrm>
          <a:custGeom>
            <a:avLst/>
            <a:gdLst>
              <a:gd name="T0" fmla="*/ 39 w 39"/>
              <a:gd name="T1" fmla="*/ 17 h 37"/>
              <a:gd name="T2" fmla="*/ 22 w 39"/>
              <a:gd name="T3" fmla="*/ 0 h 37"/>
              <a:gd name="T4" fmla="*/ 0 w 39"/>
              <a:gd name="T5" fmla="*/ 20 h 37"/>
              <a:gd name="T6" fmla="*/ 17 w 39"/>
              <a:gd name="T7" fmla="*/ 37 h 37"/>
              <a:gd name="T8" fmla="*/ 39 w 39"/>
              <a:gd name="T9" fmla="*/ 1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" h="37">
                <a:moveTo>
                  <a:pt x="39" y="17"/>
                </a:moveTo>
                <a:lnTo>
                  <a:pt x="22" y="0"/>
                </a:lnTo>
                <a:lnTo>
                  <a:pt x="0" y="20"/>
                </a:lnTo>
                <a:lnTo>
                  <a:pt x="17" y="37"/>
                </a:lnTo>
                <a:lnTo>
                  <a:pt x="39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9" name="Freeform 324">
            <a:extLst>
              <a:ext uri="{FF2B5EF4-FFF2-40B4-BE49-F238E27FC236}">
                <a16:creationId xmlns:a16="http://schemas.microsoft.com/office/drawing/2014/main" id="{C11FB3BB-390C-5243-9CF2-8F14390F47A8}"/>
              </a:ext>
            </a:extLst>
          </p:cNvPr>
          <p:cNvSpPr>
            <a:spLocks/>
          </p:cNvSpPr>
          <p:nvPr/>
        </p:nvSpPr>
        <p:spPr bwMode="auto">
          <a:xfrm>
            <a:off x="4471988" y="3865563"/>
            <a:ext cx="15875" cy="15875"/>
          </a:xfrm>
          <a:custGeom>
            <a:avLst/>
            <a:gdLst>
              <a:gd name="T0" fmla="*/ 0 w 17"/>
              <a:gd name="T1" fmla="*/ 0 h 17"/>
              <a:gd name="T2" fmla="*/ 17 w 17"/>
              <a:gd name="T3" fmla="*/ 17 h 17"/>
              <a:gd name="T4" fmla="*/ 0 w 17"/>
              <a:gd name="T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17">
                <a:moveTo>
                  <a:pt x="0" y="0"/>
                </a:moveTo>
                <a:lnTo>
                  <a:pt x="17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0" name="Freeform 325">
            <a:extLst>
              <a:ext uri="{FF2B5EF4-FFF2-40B4-BE49-F238E27FC236}">
                <a16:creationId xmlns:a16="http://schemas.microsoft.com/office/drawing/2014/main" id="{ADE0D7AD-DEF9-5943-9A58-6D456CF7EE75}"/>
              </a:ext>
            </a:extLst>
          </p:cNvPr>
          <p:cNvSpPr>
            <a:spLocks/>
          </p:cNvSpPr>
          <p:nvPr/>
        </p:nvSpPr>
        <p:spPr bwMode="auto">
          <a:xfrm>
            <a:off x="4430713" y="3884613"/>
            <a:ext cx="38100" cy="39687"/>
          </a:xfrm>
          <a:custGeom>
            <a:avLst/>
            <a:gdLst>
              <a:gd name="T0" fmla="*/ 49 w 49"/>
              <a:gd name="T1" fmla="*/ 17 h 47"/>
              <a:gd name="T2" fmla="*/ 32 w 49"/>
              <a:gd name="T3" fmla="*/ 0 h 47"/>
              <a:gd name="T4" fmla="*/ 0 w 49"/>
              <a:gd name="T5" fmla="*/ 30 h 47"/>
              <a:gd name="T6" fmla="*/ 17 w 49"/>
              <a:gd name="T7" fmla="*/ 47 h 47"/>
              <a:gd name="T8" fmla="*/ 49 w 49"/>
              <a:gd name="T9" fmla="*/ 1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" h="47">
                <a:moveTo>
                  <a:pt x="49" y="17"/>
                </a:moveTo>
                <a:lnTo>
                  <a:pt x="32" y="0"/>
                </a:lnTo>
                <a:lnTo>
                  <a:pt x="0" y="30"/>
                </a:lnTo>
                <a:lnTo>
                  <a:pt x="17" y="47"/>
                </a:lnTo>
                <a:lnTo>
                  <a:pt x="49" y="17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1" name="Freeform 326">
            <a:extLst>
              <a:ext uri="{FF2B5EF4-FFF2-40B4-BE49-F238E27FC236}">
                <a16:creationId xmlns:a16="http://schemas.microsoft.com/office/drawing/2014/main" id="{1D3B3C43-0158-2C48-A291-4292F0501E24}"/>
              </a:ext>
            </a:extLst>
          </p:cNvPr>
          <p:cNvSpPr>
            <a:spLocks/>
          </p:cNvSpPr>
          <p:nvPr/>
        </p:nvSpPr>
        <p:spPr bwMode="auto">
          <a:xfrm>
            <a:off x="4454525" y="3883025"/>
            <a:ext cx="17463" cy="15875"/>
          </a:xfrm>
          <a:custGeom>
            <a:avLst/>
            <a:gdLst>
              <a:gd name="T0" fmla="*/ 0 w 17"/>
              <a:gd name="T1" fmla="*/ 0 h 17"/>
              <a:gd name="T2" fmla="*/ 17 w 17"/>
              <a:gd name="T3" fmla="*/ 17 h 17"/>
              <a:gd name="T4" fmla="*/ 0 w 17"/>
              <a:gd name="T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" h="17">
                <a:moveTo>
                  <a:pt x="0" y="0"/>
                </a:moveTo>
                <a:lnTo>
                  <a:pt x="17" y="1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2" name="Freeform 327">
            <a:extLst>
              <a:ext uri="{FF2B5EF4-FFF2-40B4-BE49-F238E27FC236}">
                <a16:creationId xmlns:a16="http://schemas.microsoft.com/office/drawing/2014/main" id="{1A01C2AA-E4DA-EC46-BF9C-75C200028583}"/>
              </a:ext>
            </a:extLst>
          </p:cNvPr>
          <p:cNvSpPr>
            <a:spLocks/>
          </p:cNvSpPr>
          <p:nvPr/>
        </p:nvSpPr>
        <p:spPr bwMode="auto">
          <a:xfrm>
            <a:off x="4410075" y="3908425"/>
            <a:ext cx="33338" cy="33338"/>
          </a:xfrm>
          <a:custGeom>
            <a:avLst/>
            <a:gdLst>
              <a:gd name="T0" fmla="*/ 45 w 45"/>
              <a:gd name="T1" fmla="*/ 20 h 40"/>
              <a:gd name="T2" fmla="*/ 32 w 45"/>
              <a:gd name="T3" fmla="*/ 0 h 40"/>
              <a:gd name="T4" fmla="*/ 0 w 45"/>
              <a:gd name="T5" fmla="*/ 20 h 40"/>
              <a:gd name="T6" fmla="*/ 13 w 45"/>
              <a:gd name="T7" fmla="*/ 40 h 40"/>
              <a:gd name="T8" fmla="*/ 45 w 45"/>
              <a:gd name="T9" fmla="*/ 2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0">
                <a:moveTo>
                  <a:pt x="45" y="20"/>
                </a:moveTo>
                <a:lnTo>
                  <a:pt x="32" y="0"/>
                </a:lnTo>
                <a:lnTo>
                  <a:pt x="0" y="20"/>
                </a:lnTo>
                <a:lnTo>
                  <a:pt x="13" y="40"/>
                </a:lnTo>
                <a:lnTo>
                  <a:pt x="45" y="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3" name="Freeform 328">
            <a:extLst>
              <a:ext uri="{FF2B5EF4-FFF2-40B4-BE49-F238E27FC236}">
                <a16:creationId xmlns:a16="http://schemas.microsoft.com/office/drawing/2014/main" id="{B1EC05D4-1D62-244D-B299-A1AD9B1BD31E}"/>
              </a:ext>
            </a:extLst>
          </p:cNvPr>
          <p:cNvSpPr>
            <a:spLocks/>
          </p:cNvSpPr>
          <p:nvPr/>
        </p:nvSpPr>
        <p:spPr bwMode="auto">
          <a:xfrm>
            <a:off x="4430713" y="3908425"/>
            <a:ext cx="17462" cy="17463"/>
          </a:xfrm>
          <a:custGeom>
            <a:avLst/>
            <a:gdLst>
              <a:gd name="T0" fmla="*/ 17 w 17"/>
              <a:gd name="T1" fmla="*/ 18 h 20"/>
              <a:gd name="T2" fmla="*/ 16 w 17"/>
              <a:gd name="T3" fmla="*/ 20 h 20"/>
              <a:gd name="T4" fmla="*/ 3 w 17"/>
              <a:gd name="T5" fmla="*/ 0 h 20"/>
              <a:gd name="T6" fmla="*/ 0 w 17"/>
              <a:gd name="T7" fmla="*/ 1 h 20"/>
              <a:gd name="T8" fmla="*/ 17 w 17"/>
              <a:gd name="T9" fmla="*/ 1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20">
                <a:moveTo>
                  <a:pt x="17" y="18"/>
                </a:moveTo>
                <a:lnTo>
                  <a:pt x="16" y="20"/>
                </a:lnTo>
                <a:lnTo>
                  <a:pt x="3" y="0"/>
                </a:lnTo>
                <a:lnTo>
                  <a:pt x="0" y="1"/>
                </a:lnTo>
                <a:lnTo>
                  <a:pt x="17" y="18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4" name="Freeform 329">
            <a:extLst>
              <a:ext uri="{FF2B5EF4-FFF2-40B4-BE49-F238E27FC236}">
                <a16:creationId xmlns:a16="http://schemas.microsoft.com/office/drawing/2014/main" id="{BAB3E8AE-82DF-A94E-BFAB-4FD8CDD141BA}"/>
              </a:ext>
            </a:extLst>
          </p:cNvPr>
          <p:cNvSpPr>
            <a:spLocks/>
          </p:cNvSpPr>
          <p:nvPr/>
        </p:nvSpPr>
        <p:spPr bwMode="auto">
          <a:xfrm>
            <a:off x="4368800" y="3925888"/>
            <a:ext cx="49213" cy="33337"/>
          </a:xfrm>
          <a:custGeom>
            <a:avLst/>
            <a:gdLst>
              <a:gd name="T0" fmla="*/ 64 w 64"/>
              <a:gd name="T1" fmla="*/ 21 h 41"/>
              <a:gd name="T2" fmla="*/ 53 w 64"/>
              <a:gd name="T3" fmla="*/ 0 h 41"/>
              <a:gd name="T4" fmla="*/ 0 w 64"/>
              <a:gd name="T5" fmla="*/ 20 h 41"/>
              <a:gd name="T6" fmla="*/ 10 w 64"/>
              <a:gd name="T7" fmla="*/ 41 h 41"/>
              <a:gd name="T8" fmla="*/ 64 w 64"/>
              <a:gd name="T9" fmla="*/ 2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41">
                <a:moveTo>
                  <a:pt x="64" y="21"/>
                </a:moveTo>
                <a:lnTo>
                  <a:pt x="53" y="0"/>
                </a:lnTo>
                <a:lnTo>
                  <a:pt x="0" y="20"/>
                </a:lnTo>
                <a:lnTo>
                  <a:pt x="10" y="41"/>
                </a:lnTo>
                <a:lnTo>
                  <a:pt x="64" y="21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5" name="Freeform 330">
            <a:extLst>
              <a:ext uri="{FF2B5EF4-FFF2-40B4-BE49-F238E27FC236}">
                <a16:creationId xmlns:a16="http://schemas.microsoft.com/office/drawing/2014/main" id="{F0850E78-10A6-8D47-9A66-FE87305CBAAE}"/>
              </a:ext>
            </a:extLst>
          </p:cNvPr>
          <p:cNvSpPr>
            <a:spLocks/>
          </p:cNvSpPr>
          <p:nvPr/>
        </p:nvSpPr>
        <p:spPr bwMode="auto">
          <a:xfrm>
            <a:off x="4410075" y="3925888"/>
            <a:ext cx="15875" cy="17462"/>
          </a:xfrm>
          <a:custGeom>
            <a:avLst/>
            <a:gdLst>
              <a:gd name="T0" fmla="*/ 13 w 13"/>
              <a:gd name="T1" fmla="*/ 20 h 21"/>
              <a:gd name="T2" fmla="*/ 12 w 13"/>
              <a:gd name="T3" fmla="*/ 21 h 21"/>
              <a:gd name="T4" fmla="*/ 1 w 13"/>
              <a:gd name="T5" fmla="*/ 0 h 21"/>
              <a:gd name="T6" fmla="*/ 0 w 13"/>
              <a:gd name="T7" fmla="*/ 0 h 21"/>
              <a:gd name="T8" fmla="*/ 13 w 13"/>
              <a:gd name="T9" fmla="*/ 2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21">
                <a:moveTo>
                  <a:pt x="13" y="20"/>
                </a:moveTo>
                <a:lnTo>
                  <a:pt x="12" y="21"/>
                </a:lnTo>
                <a:lnTo>
                  <a:pt x="1" y="0"/>
                </a:lnTo>
                <a:lnTo>
                  <a:pt x="0" y="0"/>
                </a:lnTo>
                <a:lnTo>
                  <a:pt x="13" y="20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6" name="Freeform 331">
            <a:extLst>
              <a:ext uri="{FF2B5EF4-FFF2-40B4-BE49-F238E27FC236}">
                <a16:creationId xmlns:a16="http://schemas.microsoft.com/office/drawing/2014/main" id="{8687EF99-23C0-2245-A10A-7F47E84944CE}"/>
              </a:ext>
            </a:extLst>
          </p:cNvPr>
          <p:cNvSpPr>
            <a:spLocks/>
          </p:cNvSpPr>
          <p:nvPr/>
        </p:nvSpPr>
        <p:spPr bwMode="auto">
          <a:xfrm>
            <a:off x="4337050" y="3940175"/>
            <a:ext cx="36513" cy="28575"/>
          </a:xfrm>
          <a:custGeom>
            <a:avLst/>
            <a:gdLst>
              <a:gd name="T0" fmla="*/ 48 w 48"/>
              <a:gd name="T1" fmla="*/ 23 h 33"/>
              <a:gd name="T2" fmla="*/ 42 w 48"/>
              <a:gd name="T3" fmla="*/ 0 h 33"/>
              <a:gd name="T4" fmla="*/ 0 w 48"/>
              <a:gd name="T5" fmla="*/ 10 h 33"/>
              <a:gd name="T6" fmla="*/ 6 w 48"/>
              <a:gd name="T7" fmla="*/ 33 h 33"/>
              <a:gd name="T8" fmla="*/ 48 w 48"/>
              <a:gd name="T9" fmla="*/ 2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" h="33">
                <a:moveTo>
                  <a:pt x="48" y="23"/>
                </a:moveTo>
                <a:lnTo>
                  <a:pt x="42" y="0"/>
                </a:lnTo>
                <a:lnTo>
                  <a:pt x="0" y="10"/>
                </a:lnTo>
                <a:lnTo>
                  <a:pt x="6" y="33"/>
                </a:lnTo>
                <a:lnTo>
                  <a:pt x="48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7" name="Freeform 332">
            <a:extLst>
              <a:ext uri="{FF2B5EF4-FFF2-40B4-BE49-F238E27FC236}">
                <a16:creationId xmlns:a16="http://schemas.microsoft.com/office/drawing/2014/main" id="{3FE31372-74F8-324B-B4A8-66E9C6FDB2DB}"/>
              </a:ext>
            </a:extLst>
          </p:cNvPr>
          <p:cNvSpPr>
            <a:spLocks/>
          </p:cNvSpPr>
          <p:nvPr/>
        </p:nvSpPr>
        <p:spPr bwMode="auto">
          <a:xfrm>
            <a:off x="4368800" y="3940175"/>
            <a:ext cx="15875" cy="19050"/>
          </a:xfrm>
          <a:custGeom>
            <a:avLst/>
            <a:gdLst>
              <a:gd name="T0" fmla="*/ 10 w 14"/>
              <a:gd name="T1" fmla="*/ 23 h 23"/>
              <a:gd name="T2" fmla="*/ 14 w 14"/>
              <a:gd name="T3" fmla="*/ 22 h 23"/>
              <a:gd name="T4" fmla="*/ 7 w 14"/>
              <a:gd name="T5" fmla="*/ 23 h 23"/>
              <a:gd name="T6" fmla="*/ 1 w 14"/>
              <a:gd name="T7" fmla="*/ 0 h 23"/>
              <a:gd name="T8" fmla="*/ 0 w 14"/>
              <a:gd name="T9" fmla="*/ 2 h 23"/>
              <a:gd name="T10" fmla="*/ 10 w 14"/>
              <a:gd name="T11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" h="23">
                <a:moveTo>
                  <a:pt x="10" y="23"/>
                </a:moveTo>
                <a:lnTo>
                  <a:pt x="14" y="22"/>
                </a:lnTo>
                <a:lnTo>
                  <a:pt x="7" y="23"/>
                </a:lnTo>
                <a:lnTo>
                  <a:pt x="1" y="0"/>
                </a:lnTo>
                <a:lnTo>
                  <a:pt x="0" y="2"/>
                </a:lnTo>
                <a:lnTo>
                  <a:pt x="10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8" name="Freeform 333">
            <a:extLst>
              <a:ext uri="{FF2B5EF4-FFF2-40B4-BE49-F238E27FC236}">
                <a16:creationId xmlns:a16="http://schemas.microsoft.com/office/drawing/2014/main" id="{67F7388A-12E3-DF42-A492-2D578A2ADB46}"/>
              </a:ext>
            </a:extLst>
          </p:cNvPr>
          <p:cNvSpPr>
            <a:spLocks/>
          </p:cNvSpPr>
          <p:nvPr/>
        </p:nvSpPr>
        <p:spPr bwMode="auto">
          <a:xfrm>
            <a:off x="4287838" y="3949700"/>
            <a:ext cx="53975" cy="26988"/>
          </a:xfrm>
          <a:custGeom>
            <a:avLst/>
            <a:gdLst>
              <a:gd name="T0" fmla="*/ 70 w 70"/>
              <a:gd name="T1" fmla="*/ 23 h 33"/>
              <a:gd name="T2" fmla="*/ 65 w 70"/>
              <a:gd name="T3" fmla="*/ 0 h 33"/>
              <a:gd name="T4" fmla="*/ 0 w 70"/>
              <a:gd name="T5" fmla="*/ 10 h 33"/>
              <a:gd name="T6" fmla="*/ 5 w 70"/>
              <a:gd name="T7" fmla="*/ 33 h 33"/>
              <a:gd name="T8" fmla="*/ 70 w 70"/>
              <a:gd name="T9" fmla="*/ 2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33">
                <a:moveTo>
                  <a:pt x="70" y="23"/>
                </a:moveTo>
                <a:lnTo>
                  <a:pt x="65" y="0"/>
                </a:lnTo>
                <a:lnTo>
                  <a:pt x="0" y="10"/>
                </a:lnTo>
                <a:lnTo>
                  <a:pt x="5" y="33"/>
                </a:lnTo>
                <a:lnTo>
                  <a:pt x="70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9" name="Freeform 334">
            <a:extLst>
              <a:ext uri="{FF2B5EF4-FFF2-40B4-BE49-F238E27FC236}">
                <a16:creationId xmlns:a16="http://schemas.microsoft.com/office/drawing/2014/main" id="{DBC0DDBA-DB1A-B943-B588-7B061160FD08}"/>
              </a:ext>
            </a:extLst>
          </p:cNvPr>
          <p:cNvSpPr>
            <a:spLocks/>
          </p:cNvSpPr>
          <p:nvPr/>
        </p:nvSpPr>
        <p:spPr bwMode="auto">
          <a:xfrm>
            <a:off x="4337050" y="3949700"/>
            <a:ext cx="15875" cy="19050"/>
          </a:xfrm>
          <a:custGeom>
            <a:avLst/>
            <a:gdLst>
              <a:gd name="T0" fmla="*/ 6 w 6"/>
              <a:gd name="T1" fmla="*/ 23 h 23"/>
              <a:gd name="T2" fmla="*/ 1 w 6"/>
              <a:gd name="T3" fmla="*/ 0 h 23"/>
              <a:gd name="T4" fmla="*/ 0 w 6"/>
              <a:gd name="T5" fmla="*/ 0 h 23"/>
              <a:gd name="T6" fmla="*/ 6 w 6"/>
              <a:gd name="T7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23">
                <a:moveTo>
                  <a:pt x="6" y="23"/>
                </a:moveTo>
                <a:lnTo>
                  <a:pt x="1" y="0"/>
                </a:lnTo>
                <a:lnTo>
                  <a:pt x="0" y="0"/>
                </a:lnTo>
                <a:lnTo>
                  <a:pt x="6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0" name="Rectangle 335">
            <a:extLst>
              <a:ext uri="{FF2B5EF4-FFF2-40B4-BE49-F238E27FC236}">
                <a16:creationId xmlns:a16="http://schemas.microsoft.com/office/drawing/2014/main" id="{0FFE1D50-3792-C54A-8AF4-2835E3C51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888" y="3957638"/>
            <a:ext cx="109537" cy="2063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1" name="Freeform 336">
            <a:extLst>
              <a:ext uri="{FF2B5EF4-FFF2-40B4-BE49-F238E27FC236}">
                <a16:creationId xmlns:a16="http://schemas.microsoft.com/office/drawing/2014/main" id="{395336B1-2D1B-7446-9825-EBB4048BF5FA}"/>
              </a:ext>
            </a:extLst>
          </p:cNvPr>
          <p:cNvSpPr>
            <a:spLocks/>
          </p:cNvSpPr>
          <p:nvPr/>
        </p:nvSpPr>
        <p:spPr bwMode="auto">
          <a:xfrm>
            <a:off x="4286250" y="3957638"/>
            <a:ext cx="15875" cy="20637"/>
          </a:xfrm>
          <a:custGeom>
            <a:avLst/>
            <a:gdLst>
              <a:gd name="T0" fmla="*/ 8 w 8"/>
              <a:gd name="T1" fmla="*/ 23 h 24"/>
              <a:gd name="T2" fmla="*/ 0 w 8"/>
              <a:gd name="T3" fmla="*/ 24 h 24"/>
              <a:gd name="T4" fmla="*/ 5 w 8"/>
              <a:gd name="T5" fmla="*/ 24 h 24"/>
              <a:gd name="T6" fmla="*/ 5 w 8"/>
              <a:gd name="T7" fmla="*/ 0 h 24"/>
              <a:gd name="T8" fmla="*/ 3 w 8"/>
              <a:gd name="T9" fmla="*/ 0 h 24"/>
              <a:gd name="T10" fmla="*/ 8 w 8"/>
              <a:gd name="T11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" h="24">
                <a:moveTo>
                  <a:pt x="8" y="23"/>
                </a:moveTo>
                <a:lnTo>
                  <a:pt x="0" y="24"/>
                </a:lnTo>
                <a:lnTo>
                  <a:pt x="5" y="24"/>
                </a:lnTo>
                <a:lnTo>
                  <a:pt x="5" y="0"/>
                </a:lnTo>
                <a:lnTo>
                  <a:pt x="3" y="0"/>
                </a:lnTo>
                <a:lnTo>
                  <a:pt x="8" y="2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2" name="Rectangle 337">
            <a:extLst>
              <a:ext uri="{FF2B5EF4-FFF2-40B4-BE49-F238E27FC236}">
                <a16:creationId xmlns:a16="http://schemas.microsoft.com/office/drawing/2014/main" id="{C289091F-5F9E-4D45-B8F7-412761E25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3957638"/>
            <a:ext cx="15875" cy="20637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3" name="Freeform 338">
            <a:extLst>
              <a:ext uri="{FF2B5EF4-FFF2-40B4-BE49-F238E27FC236}">
                <a16:creationId xmlns:a16="http://schemas.microsoft.com/office/drawing/2014/main" id="{DE3CFA47-9C35-1E40-85B5-000857A1F2C4}"/>
              </a:ext>
            </a:extLst>
          </p:cNvPr>
          <p:cNvSpPr>
            <a:spLocks/>
          </p:cNvSpPr>
          <p:nvPr/>
        </p:nvSpPr>
        <p:spPr bwMode="auto">
          <a:xfrm>
            <a:off x="4281488" y="3873500"/>
            <a:ext cx="84137" cy="98425"/>
          </a:xfrm>
          <a:custGeom>
            <a:avLst/>
            <a:gdLst>
              <a:gd name="T0" fmla="*/ 0 w 227"/>
              <a:gd name="T1" fmla="*/ 272 h 272"/>
              <a:gd name="T2" fmla="*/ 182 w 227"/>
              <a:gd name="T3" fmla="*/ 182 h 272"/>
              <a:gd name="T4" fmla="*/ 227 w 227"/>
              <a:gd name="T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7" h="272">
                <a:moveTo>
                  <a:pt x="0" y="272"/>
                </a:moveTo>
                <a:cubicBezTo>
                  <a:pt x="72" y="249"/>
                  <a:pt x="144" y="227"/>
                  <a:pt x="182" y="182"/>
                </a:cubicBezTo>
                <a:cubicBezTo>
                  <a:pt x="220" y="137"/>
                  <a:pt x="223" y="68"/>
                  <a:pt x="227" y="0"/>
                </a:cubicBezTo>
              </a:path>
            </a:pathLst>
          </a:custGeom>
          <a:solidFill>
            <a:srgbClr val="0000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4" name="Line 339">
            <a:extLst>
              <a:ext uri="{FF2B5EF4-FFF2-40B4-BE49-F238E27FC236}">
                <a16:creationId xmlns:a16="http://schemas.microsoft.com/office/drawing/2014/main" id="{0CE4FC45-7500-7545-A355-D342042A82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65625" y="3652838"/>
            <a:ext cx="0" cy="2333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5" name="Line 340">
            <a:extLst>
              <a:ext uri="{FF2B5EF4-FFF2-40B4-BE49-F238E27FC236}">
                <a16:creationId xmlns:a16="http://schemas.microsoft.com/office/drawing/2014/main" id="{BA0AD113-1445-9446-9203-6808988A8C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02125" y="3663950"/>
            <a:ext cx="63500" cy="133350"/>
          </a:xfrm>
          <a:prstGeom prst="line">
            <a:avLst/>
          </a:prstGeom>
          <a:noFill/>
          <a:ln w="635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6" name="Line 341">
            <a:extLst>
              <a:ext uri="{FF2B5EF4-FFF2-40B4-BE49-F238E27FC236}">
                <a16:creationId xmlns:a16="http://schemas.microsoft.com/office/drawing/2014/main" id="{770A4501-0250-C04B-A840-7EA4BEA5410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81488" y="3732213"/>
            <a:ext cx="84137" cy="6508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7" name="Oval 342">
            <a:extLst>
              <a:ext uri="{FF2B5EF4-FFF2-40B4-BE49-F238E27FC236}">
                <a16:creationId xmlns:a16="http://schemas.microsoft.com/office/drawing/2014/main" id="{99E9662A-8761-A240-BD64-57C63240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275" y="3992563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48" name="Oval 343">
            <a:extLst>
              <a:ext uri="{FF2B5EF4-FFF2-40B4-BE49-F238E27FC236}">
                <a16:creationId xmlns:a16="http://schemas.microsoft.com/office/drawing/2014/main" id="{737D502B-EEA3-C243-A450-1E640D6EB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738" y="3989388"/>
            <a:ext cx="134937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9" name="Oval 344">
            <a:extLst>
              <a:ext uri="{FF2B5EF4-FFF2-40B4-BE49-F238E27FC236}">
                <a16:creationId xmlns:a16="http://schemas.microsoft.com/office/drawing/2014/main" id="{1067E0BC-9498-8345-932B-00C45BCDD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525" y="5064125"/>
            <a:ext cx="134938" cy="131763"/>
          </a:xfrm>
          <a:prstGeom prst="ellipse">
            <a:avLst/>
          </a:prstGeom>
          <a:solidFill>
            <a:srgbClr val="3366FF"/>
          </a:solidFill>
          <a:ln w="38100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0" name="Rectangle 345">
            <a:extLst>
              <a:ext uri="{FF2B5EF4-FFF2-40B4-BE49-F238E27FC236}">
                <a16:creationId xmlns:a16="http://schemas.microsoft.com/office/drawing/2014/main" id="{03968C22-26CF-8045-8F07-D3F8E13BE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3611563"/>
            <a:ext cx="215900" cy="215900"/>
          </a:xfrm>
          <a:prstGeom prst="rect">
            <a:avLst/>
          </a:prstGeom>
          <a:solidFill>
            <a:srgbClr val="B2B2B2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1" name="Oval 346">
            <a:extLst>
              <a:ext uri="{FF2B5EF4-FFF2-40B4-BE49-F238E27FC236}">
                <a16:creationId xmlns:a16="http://schemas.microsoft.com/office/drawing/2014/main" id="{2F5C7368-74D1-4947-8D92-C73658848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3441700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2" name="Oval 347">
            <a:extLst>
              <a:ext uri="{FF2B5EF4-FFF2-40B4-BE49-F238E27FC236}">
                <a16:creationId xmlns:a16="http://schemas.microsoft.com/office/drawing/2014/main" id="{80C8D20E-D53D-7F44-83D9-EDC2F6853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5072063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53" name="Rectangle 348">
            <a:extLst>
              <a:ext uri="{FF2B5EF4-FFF2-40B4-BE49-F238E27FC236}">
                <a16:creationId xmlns:a16="http://schemas.microsoft.com/office/drawing/2014/main" id="{70542E2E-E012-804B-94ED-725A7CB58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221163"/>
            <a:ext cx="158273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8 % - 15 % speed of light</a:t>
            </a: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4" name="Line 349">
            <a:extLst>
              <a:ext uri="{FF2B5EF4-FFF2-40B4-BE49-F238E27FC236}">
                <a16:creationId xmlns:a16="http://schemas.microsoft.com/office/drawing/2014/main" id="{F28BA3EF-7EA5-6946-ADB4-FC403809297E}"/>
              </a:ext>
            </a:extLst>
          </p:cNvPr>
          <p:cNvSpPr>
            <a:spLocks noChangeShapeType="1"/>
          </p:cNvSpPr>
          <p:nvPr/>
        </p:nvSpPr>
        <p:spPr bwMode="auto">
          <a:xfrm rot="19932323">
            <a:off x="2516188" y="3130550"/>
            <a:ext cx="0" cy="720725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5" name="Text Box 352">
            <a:extLst>
              <a:ext uri="{FF2B5EF4-FFF2-40B4-BE49-F238E27FC236}">
                <a16:creationId xmlns:a16="http://schemas.microsoft.com/office/drawing/2014/main" id="{4CF4B973-09C6-2A4E-807F-26D17F87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022" y="2620503"/>
            <a:ext cx="1728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linear accelerator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UNILAC</a:t>
            </a:r>
          </a:p>
        </p:txBody>
      </p: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CE477CF1-F612-C443-9D9B-60675C517123}"/>
              </a:ext>
            </a:extLst>
          </p:cNvPr>
          <p:cNvGrpSpPr>
            <a:grpSpLocks/>
          </p:cNvGrpSpPr>
          <p:nvPr/>
        </p:nvGrpSpPr>
        <p:grpSpPr bwMode="auto">
          <a:xfrm>
            <a:off x="6124694" y="3012098"/>
            <a:ext cx="2743348" cy="307975"/>
            <a:chOff x="3840" y="1907"/>
            <a:chExt cx="1967" cy="194"/>
          </a:xfrm>
        </p:grpSpPr>
        <p:sp>
          <p:nvSpPr>
            <p:cNvPr id="357" name="Text Box 356">
              <a:extLst>
                <a:ext uri="{FF2B5EF4-FFF2-40B4-BE49-F238E27FC236}">
                  <a16:creationId xmlns:a16="http://schemas.microsoft.com/office/drawing/2014/main" id="{2797B033-5EBE-9D49-8D99-2BC2FE1E2F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8" y="1907"/>
              <a:ext cx="118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Fragment Separator</a:t>
              </a:r>
            </a:p>
          </p:txBody>
        </p:sp>
        <p:sp>
          <p:nvSpPr>
            <p:cNvPr id="358" name="Line 358">
              <a:extLst>
                <a:ext uri="{FF2B5EF4-FFF2-40B4-BE49-F238E27FC236}">
                  <a16:creationId xmlns:a16="http://schemas.microsoft.com/office/drawing/2014/main" id="{C1FF55E3-74A7-E54F-9BE9-1A79E9C9A1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024"/>
              <a:ext cx="726" cy="0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9" name="Text Box 363">
            <a:extLst>
              <a:ext uri="{FF2B5EF4-FFF2-40B4-BE49-F238E27FC236}">
                <a16:creationId xmlns:a16="http://schemas.microsoft.com/office/drawing/2014/main" id="{B45BB531-4AD4-8D43-83CA-98672A8A1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710" y="3902075"/>
            <a:ext cx="1624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storage ring ESR</a:t>
            </a:r>
          </a:p>
        </p:txBody>
      </p:sp>
      <p:sp>
        <p:nvSpPr>
          <p:cNvPr id="360" name="Rectangle 367">
            <a:extLst>
              <a:ext uri="{FF2B5EF4-FFF2-40B4-BE49-F238E27FC236}">
                <a16:creationId xmlns:a16="http://schemas.microsoft.com/office/drawing/2014/main" id="{530DEDFE-F810-D44A-9D0A-1AFB4F330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125538"/>
            <a:ext cx="18002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" b="1" i="0" u="none" strike="noStrike" kern="1200" cap="none" spc="0" normalizeH="0" baseline="0" noProof="0">
              <a:ln>
                <a:noFill/>
              </a:ln>
              <a:solidFill>
                <a:srgbClr val="690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to 90 % speed of light</a:t>
            </a: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1" name="Text Box 370">
            <a:extLst>
              <a:ext uri="{FF2B5EF4-FFF2-40B4-BE49-F238E27FC236}">
                <a16:creationId xmlns:a16="http://schemas.microsoft.com/office/drawing/2014/main" id="{99116CAC-D501-CA4E-866B-4CDCC5CB4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364" y="1873344"/>
            <a:ext cx="2447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heavy-ion synchrotron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 18</a:t>
            </a:r>
          </a:p>
        </p:txBody>
      </p:sp>
      <p:sp>
        <p:nvSpPr>
          <p:cNvPr id="362" name="Line 371">
            <a:extLst>
              <a:ext uri="{FF2B5EF4-FFF2-40B4-BE49-F238E27FC236}">
                <a16:creationId xmlns:a16="http://schemas.microsoft.com/office/drawing/2014/main" id="{DF7CECAE-F832-C14A-87ED-70D9D321F1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8125" y="2060575"/>
            <a:ext cx="360363" cy="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3" name="Group 372">
            <a:extLst>
              <a:ext uri="{FF2B5EF4-FFF2-40B4-BE49-F238E27FC236}">
                <a16:creationId xmlns:a16="http://schemas.microsoft.com/office/drawing/2014/main" id="{1DC2EB78-BB7A-A84E-BC2E-449022ED469D}"/>
              </a:ext>
            </a:extLst>
          </p:cNvPr>
          <p:cNvGrpSpPr>
            <a:grpSpLocks/>
          </p:cNvGrpSpPr>
          <p:nvPr/>
        </p:nvGrpSpPr>
        <p:grpSpPr bwMode="auto">
          <a:xfrm>
            <a:off x="94749" y="3014663"/>
            <a:ext cx="1757363" cy="1595438"/>
            <a:chOff x="49" y="1961"/>
            <a:chExt cx="1107" cy="1005"/>
          </a:xfrm>
        </p:grpSpPr>
        <p:grpSp>
          <p:nvGrpSpPr>
            <p:cNvPr id="364" name="Group 373">
              <a:extLst>
                <a:ext uri="{FF2B5EF4-FFF2-40B4-BE49-F238E27FC236}">
                  <a16:creationId xmlns:a16="http://schemas.microsoft.com/office/drawing/2014/main" id="{92D04A65-CA72-9644-B12B-FBA3559FDB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" y="1961"/>
              <a:ext cx="1099" cy="1005"/>
              <a:chOff x="49" y="1961"/>
              <a:chExt cx="1099" cy="1005"/>
            </a:xfrm>
          </p:grpSpPr>
          <p:pic>
            <p:nvPicPr>
              <p:cNvPr id="366" name="Picture 374">
                <a:extLst>
                  <a:ext uri="{FF2B5EF4-FFF2-40B4-BE49-F238E27FC236}">
                    <a16:creationId xmlns:a16="http://schemas.microsoft.com/office/drawing/2014/main" id="{B9620E58-EA52-8144-956C-6378D1A540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" y="2171"/>
                <a:ext cx="908" cy="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7" name="Text Box 375">
                <a:extLst>
                  <a:ext uri="{FF2B5EF4-FFF2-40B4-BE49-F238E27FC236}">
                    <a16:creationId xmlns:a16="http://schemas.microsoft.com/office/drawing/2014/main" id="{D37F9AD8-22EB-214C-9E7E-DBA2E379FF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" y="1961"/>
                <a:ext cx="108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ion sources</a:t>
                </a:r>
              </a:p>
            </p:txBody>
          </p:sp>
        </p:grpSp>
        <p:sp>
          <p:nvSpPr>
            <p:cNvPr id="365" name="Line 376">
              <a:extLst>
                <a:ext uri="{FF2B5EF4-FFF2-40B4-BE49-F238E27FC236}">
                  <a16:creationId xmlns:a16="http://schemas.microsoft.com/office/drawing/2014/main" id="{6564E877-8D72-9241-9E4A-AFF3B863B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2562"/>
              <a:ext cx="136" cy="0"/>
            </a:xfrm>
            <a:prstGeom prst="line">
              <a:avLst/>
            </a:prstGeom>
            <a:noFill/>
            <a:ln w="3810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8" name="Oval 377">
            <a:extLst>
              <a:ext uri="{FF2B5EF4-FFF2-40B4-BE49-F238E27FC236}">
                <a16:creationId xmlns:a16="http://schemas.microsoft.com/office/drawing/2014/main" id="{F17D07EA-BCDE-1B4B-A590-D03480FC6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63" y="4005263"/>
            <a:ext cx="134937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69" name="Oval 378">
            <a:extLst>
              <a:ext uri="{FF2B5EF4-FFF2-40B4-BE49-F238E27FC236}">
                <a16:creationId xmlns:a16="http://schemas.microsoft.com/office/drawing/2014/main" id="{46B0D1B2-E6F2-A346-904C-B264A0EF6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963" y="4017963"/>
            <a:ext cx="134937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70" name="Oval 379">
            <a:extLst>
              <a:ext uri="{FF2B5EF4-FFF2-40B4-BE49-F238E27FC236}">
                <a16:creationId xmlns:a16="http://schemas.microsoft.com/office/drawing/2014/main" id="{E831853F-49A4-5A49-B89A-75017567D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005263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71" name="Oval 380">
            <a:extLst>
              <a:ext uri="{FF2B5EF4-FFF2-40B4-BE49-F238E27FC236}">
                <a16:creationId xmlns:a16="http://schemas.microsoft.com/office/drawing/2014/main" id="{8604E142-1479-7B4A-BB3C-FBB177D3D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3565525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72" name="Line 381">
            <a:extLst>
              <a:ext uri="{FF2B5EF4-FFF2-40B4-BE49-F238E27FC236}">
                <a16:creationId xmlns:a16="http://schemas.microsoft.com/office/drawing/2014/main" id="{68D89CDF-C5C5-1D4C-8AD7-B7BCA723CC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3141663"/>
            <a:ext cx="142875" cy="288925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3" name="Oval 382">
            <a:extLst>
              <a:ext uri="{FF2B5EF4-FFF2-40B4-BE49-F238E27FC236}">
                <a16:creationId xmlns:a16="http://schemas.microsoft.com/office/drawing/2014/main" id="{33948A88-FD51-D44B-BFA3-39F3AC4CF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2838" y="3676650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74" name="Line 390">
            <a:extLst>
              <a:ext uri="{FF2B5EF4-FFF2-40B4-BE49-F238E27FC236}">
                <a16:creationId xmlns:a16="http://schemas.microsoft.com/office/drawing/2014/main" id="{F15CF4DC-BEB5-3040-8E00-D72FDA59429A}"/>
              </a:ext>
            </a:extLst>
          </p:cNvPr>
          <p:cNvSpPr>
            <a:spLocks noChangeShapeType="1"/>
          </p:cNvSpPr>
          <p:nvPr/>
        </p:nvSpPr>
        <p:spPr bwMode="auto">
          <a:xfrm rot="1290629" flipV="1">
            <a:off x="6680644" y="5054129"/>
            <a:ext cx="375737" cy="181179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5" name="Line 391">
            <a:extLst>
              <a:ext uri="{FF2B5EF4-FFF2-40B4-BE49-F238E27FC236}">
                <a16:creationId xmlns:a16="http://schemas.microsoft.com/office/drawing/2014/main" id="{34E69DD1-1C30-D743-B00A-F769D4D41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6825" y="3732810"/>
            <a:ext cx="358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6" name="Rectangle 392">
            <a:extLst>
              <a:ext uri="{FF2B5EF4-FFF2-40B4-BE49-F238E27FC236}">
                <a16:creationId xmlns:a16="http://schemas.microsoft.com/office/drawing/2014/main" id="{CACD0DE0-226F-8B40-86B9-B0FCE6EBB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1700213"/>
            <a:ext cx="15128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7" name="Rectangle 393">
            <a:extLst>
              <a:ext uri="{FF2B5EF4-FFF2-40B4-BE49-F238E27FC236}">
                <a16:creationId xmlns:a16="http://schemas.microsoft.com/office/drawing/2014/main" id="{F548CBA5-B60A-1140-ADAD-855BA8A54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3141663"/>
            <a:ext cx="194468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" name="Rectangle 394">
            <a:extLst>
              <a:ext uri="{FF2B5EF4-FFF2-40B4-BE49-F238E27FC236}">
                <a16:creationId xmlns:a16="http://schemas.microsoft.com/office/drawing/2014/main" id="{ABBC5403-C1FA-CA4A-830C-99A3D96BE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5014913"/>
            <a:ext cx="2160587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9" name="Text Box 396">
            <a:extLst>
              <a:ext uri="{FF2B5EF4-FFF2-40B4-BE49-F238E27FC236}">
                <a16:creationId xmlns:a16="http://schemas.microsoft.com/office/drawing/2014/main" id="{2650E4AE-906A-0F4A-9584-9A4FBEB55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200" y="2789687"/>
            <a:ext cx="1728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M-branch</a:t>
            </a:r>
          </a:p>
        </p:txBody>
      </p:sp>
      <p:sp>
        <p:nvSpPr>
          <p:cNvPr id="380" name="Rectangle 398">
            <a:extLst>
              <a:ext uri="{FF2B5EF4-FFF2-40B4-BE49-F238E27FC236}">
                <a16:creationId xmlns:a16="http://schemas.microsoft.com/office/drawing/2014/main" id="{42370588-5952-8B4A-A856-E1B01FF44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7" y="1772859"/>
            <a:ext cx="3240087" cy="363537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Accelerated ions: H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,..., U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92+</a:t>
            </a:r>
          </a:p>
        </p:txBody>
      </p:sp>
      <p:sp>
        <p:nvSpPr>
          <p:cNvPr id="381" name="Line 381">
            <a:extLst>
              <a:ext uri="{FF2B5EF4-FFF2-40B4-BE49-F238E27FC236}">
                <a16:creationId xmlns:a16="http://schemas.microsoft.com/office/drawing/2014/main" id="{5C44DEF3-4906-DB45-95B2-3D346852A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075" y="2759653"/>
            <a:ext cx="582487" cy="797902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2" name="Text Box 396">
            <a:extLst>
              <a:ext uri="{FF2B5EF4-FFF2-40B4-BE49-F238E27FC236}">
                <a16:creationId xmlns:a16="http://schemas.microsoft.com/office/drawing/2014/main" id="{539CFD00-D25E-F241-B651-245523732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663" y="2432287"/>
            <a:ext cx="1728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PHELIX</a:t>
            </a:r>
          </a:p>
        </p:txBody>
      </p:sp>
      <p:sp>
        <p:nvSpPr>
          <p:cNvPr id="383" name="Line 390">
            <a:extLst>
              <a:ext uri="{FF2B5EF4-FFF2-40B4-BE49-F238E27FC236}">
                <a16:creationId xmlns:a16="http://schemas.microsoft.com/office/drawing/2014/main" id="{EEEE2D3A-8E54-7D46-9E85-0974F2C615FE}"/>
              </a:ext>
            </a:extLst>
          </p:cNvPr>
          <p:cNvSpPr>
            <a:spLocks noChangeShapeType="1"/>
          </p:cNvSpPr>
          <p:nvPr/>
        </p:nvSpPr>
        <p:spPr bwMode="auto">
          <a:xfrm rot="1290629" flipV="1">
            <a:off x="6256604" y="3973140"/>
            <a:ext cx="508046" cy="213222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4" name="Oval 347">
            <a:extLst>
              <a:ext uri="{FF2B5EF4-FFF2-40B4-BE49-F238E27FC236}">
                <a16:creationId xmlns:a16="http://schemas.microsoft.com/office/drawing/2014/main" id="{75BE5186-75D5-F647-89D0-FC7B793C6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5654" y="5127409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85" name="Textfeld 382">
            <a:extLst>
              <a:ext uri="{FF2B5EF4-FFF2-40B4-BE49-F238E27FC236}">
                <a16:creationId xmlns:a16="http://schemas.microsoft.com/office/drawing/2014/main" id="{2CE17D50-D4DE-AF4F-AE7D-68E3D8FA2D8F}"/>
              </a:ext>
            </a:extLst>
          </p:cNvPr>
          <p:cNvSpPr txBox="1"/>
          <p:nvPr/>
        </p:nvSpPr>
        <p:spPr>
          <a:xfrm>
            <a:off x="7118389" y="4975438"/>
            <a:ext cx="156079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Cave C (R3B) </a:t>
            </a:r>
          </a:p>
        </p:txBody>
      </p:sp>
      <p:sp>
        <p:nvSpPr>
          <p:cNvPr id="386" name="Ellipse 383">
            <a:extLst>
              <a:ext uri="{FF2B5EF4-FFF2-40B4-BE49-F238E27FC236}">
                <a16:creationId xmlns:a16="http://schemas.microsoft.com/office/drawing/2014/main" id="{85C8B2D4-2B38-1549-83DA-FF0881B31762}"/>
              </a:ext>
            </a:extLst>
          </p:cNvPr>
          <p:cNvSpPr/>
          <p:nvPr/>
        </p:nvSpPr>
        <p:spPr>
          <a:xfrm>
            <a:off x="6204065" y="5488780"/>
            <a:ext cx="241053" cy="277161"/>
          </a:xfrm>
          <a:prstGeom prst="ellipse">
            <a:avLst/>
          </a:prstGeom>
          <a:noFill/>
          <a:ln w="6032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Line 390">
            <a:extLst>
              <a:ext uri="{FF2B5EF4-FFF2-40B4-BE49-F238E27FC236}">
                <a16:creationId xmlns:a16="http://schemas.microsoft.com/office/drawing/2014/main" id="{30561794-DA38-C044-9DFE-98B81379CEF9}"/>
              </a:ext>
            </a:extLst>
          </p:cNvPr>
          <p:cNvSpPr>
            <a:spLocks noChangeShapeType="1"/>
          </p:cNvSpPr>
          <p:nvPr/>
        </p:nvSpPr>
        <p:spPr bwMode="auto">
          <a:xfrm rot="1290629" flipH="1">
            <a:off x="5759874" y="5595257"/>
            <a:ext cx="370749" cy="156336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8" name="Textfeld 385">
            <a:extLst>
              <a:ext uri="{FF2B5EF4-FFF2-40B4-BE49-F238E27FC236}">
                <a16:creationId xmlns:a16="http://schemas.microsoft.com/office/drawing/2014/main" id="{AEBEE9D3-36B8-4846-B426-19EE3CA7B60E}"/>
              </a:ext>
            </a:extLst>
          </p:cNvPr>
          <p:cNvSpPr txBox="1"/>
          <p:nvPr/>
        </p:nvSpPr>
        <p:spPr>
          <a:xfrm>
            <a:off x="4757397" y="5513970"/>
            <a:ext cx="100675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CRYRING</a:t>
            </a:r>
          </a:p>
        </p:txBody>
      </p:sp>
      <p:sp>
        <p:nvSpPr>
          <p:cNvPr id="389" name="Line 381">
            <a:extLst>
              <a:ext uri="{FF2B5EF4-FFF2-40B4-BE49-F238E27FC236}">
                <a16:creationId xmlns:a16="http://schemas.microsoft.com/office/drawing/2014/main" id="{EDD4F78C-2F08-A546-86F5-5363570F0B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35385" y="3514590"/>
            <a:ext cx="641127" cy="331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0" name="Text Box 396">
            <a:extLst>
              <a:ext uri="{FF2B5EF4-FFF2-40B4-BE49-F238E27FC236}">
                <a16:creationId xmlns:a16="http://schemas.microsoft.com/office/drawing/2014/main" id="{3401D5AC-C91F-2847-8CEC-CED45CDCD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6522" y="2924833"/>
            <a:ext cx="5021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Z6</a:t>
            </a:r>
          </a:p>
        </p:txBody>
      </p:sp>
      <p:sp>
        <p:nvSpPr>
          <p:cNvPr id="391" name="Line 381">
            <a:extLst>
              <a:ext uri="{FF2B5EF4-FFF2-40B4-BE49-F238E27FC236}">
                <a16:creationId xmlns:a16="http://schemas.microsoft.com/office/drawing/2014/main" id="{115D73E2-0A76-BA42-8CD7-3978B0C62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5050" y="3245828"/>
            <a:ext cx="291195" cy="327228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2" name="Text Box 363">
            <a:extLst>
              <a:ext uri="{FF2B5EF4-FFF2-40B4-BE49-F238E27FC236}">
                <a16:creationId xmlns:a16="http://schemas.microsoft.com/office/drawing/2014/main" id="{1788E5D0-E1E8-7245-910F-0AF35E96C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2657" y="3366096"/>
            <a:ext cx="55335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HHT</a:t>
            </a:r>
          </a:p>
        </p:txBody>
      </p:sp>
      <p:sp>
        <p:nvSpPr>
          <p:cNvPr id="393" name="Line 390">
            <a:extLst>
              <a:ext uri="{FF2B5EF4-FFF2-40B4-BE49-F238E27FC236}">
                <a16:creationId xmlns:a16="http://schemas.microsoft.com/office/drawing/2014/main" id="{1EEA59CD-B82B-6340-9B2C-CCC18E2BADCF}"/>
              </a:ext>
            </a:extLst>
          </p:cNvPr>
          <p:cNvSpPr>
            <a:spLocks noChangeShapeType="1"/>
          </p:cNvSpPr>
          <p:nvPr/>
        </p:nvSpPr>
        <p:spPr bwMode="auto">
          <a:xfrm rot="1290629" flipH="1">
            <a:off x="5595800" y="5070885"/>
            <a:ext cx="370749" cy="156336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4" name="Text Box 396">
            <a:extLst>
              <a:ext uri="{FF2B5EF4-FFF2-40B4-BE49-F238E27FC236}">
                <a16:creationId xmlns:a16="http://schemas.microsoft.com/office/drawing/2014/main" id="{F35E83AD-FB97-9549-AD96-0326BB022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949" y="4983307"/>
            <a:ext cx="1728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Cave A, M</a:t>
            </a:r>
          </a:p>
        </p:txBody>
      </p:sp>
      <p:sp>
        <p:nvSpPr>
          <p:cNvPr id="395" name="Oval 346">
            <a:extLst>
              <a:ext uri="{FF2B5EF4-FFF2-40B4-BE49-F238E27FC236}">
                <a16:creationId xmlns:a16="http://schemas.microsoft.com/office/drawing/2014/main" id="{C2809822-AED5-FA4F-BDD3-3C15A37D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659" y="3136775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6" name="Oval 346">
            <a:extLst>
              <a:ext uri="{FF2B5EF4-FFF2-40B4-BE49-F238E27FC236}">
                <a16:creationId xmlns:a16="http://schemas.microsoft.com/office/drawing/2014/main" id="{5F4A9696-0688-A347-99CC-6D5996F11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4035" y="4203700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7" name="Oval 346">
            <a:extLst>
              <a:ext uri="{FF2B5EF4-FFF2-40B4-BE49-F238E27FC236}">
                <a16:creationId xmlns:a16="http://schemas.microsoft.com/office/drawing/2014/main" id="{FBE47066-DB38-564C-9ABC-51A443059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799" y="5696173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8" name="Oval 346">
            <a:extLst>
              <a:ext uri="{FF2B5EF4-FFF2-40B4-BE49-F238E27FC236}">
                <a16:creationId xmlns:a16="http://schemas.microsoft.com/office/drawing/2014/main" id="{ED3DACCB-D97C-9F4E-94E4-2671736E5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4472" y="3525049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99" name="Oval 346">
            <a:extLst>
              <a:ext uri="{FF2B5EF4-FFF2-40B4-BE49-F238E27FC236}">
                <a16:creationId xmlns:a16="http://schemas.microsoft.com/office/drawing/2014/main" id="{BC962F70-9D4F-3F4B-AD39-694068AEA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177" y="3624263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0" name="Oval 347">
            <a:extLst>
              <a:ext uri="{FF2B5EF4-FFF2-40B4-BE49-F238E27FC236}">
                <a16:creationId xmlns:a16="http://schemas.microsoft.com/office/drawing/2014/main" id="{D2E411CE-EA19-FF47-9E15-BAF407B48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3584" y="4907759"/>
            <a:ext cx="134938" cy="131762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1" name="Textfeld 398">
            <a:extLst>
              <a:ext uri="{FF2B5EF4-FFF2-40B4-BE49-F238E27FC236}">
                <a16:creationId xmlns:a16="http://schemas.microsoft.com/office/drawing/2014/main" id="{E528E41A-E4F5-D54B-AC6E-23536EC5A5D4}"/>
              </a:ext>
            </a:extLst>
          </p:cNvPr>
          <p:cNvSpPr txBox="1"/>
          <p:nvPr/>
        </p:nvSpPr>
        <p:spPr>
          <a:xfrm>
            <a:off x="6969049" y="4672696"/>
            <a:ext cx="1560792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HADES, mCBM</a:t>
            </a:r>
          </a:p>
        </p:txBody>
      </p:sp>
      <p:sp>
        <p:nvSpPr>
          <p:cNvPr id="402" name="Line 390">
            <a:extLst>
              <a:ext uri="{FF2B5EF4-FFF2-40B4-BE49-F238E27FC236}">
                <a16:creationId xmlns:a16="http://schemas.microsoft.com/office/drawing/2014/main" id="{7436A565-457B-4249-B611-CFF0737CEEB2}"/>
              </a:ext>
            </a:extLst>
          </p:cNvPr>
          <p:cNvSpPr>
            <a:spLocks noChangeShapeType="1"/>
          </p:cNvSpPr>
          <p:nvPr/>
        </p:nvSpPr>
        <p:spPr bwMode="auto">
          <a:xfrm rot="1290629" flipV="1">
            <a:off x="6550917" y="4833221"/>
            <a:ext cx="375737" cy="181179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3" name="Line 358">
            <a:extLst>
              <a:ext uri="{FF2B5EF4-FFF2-40B4-BE49-F238E27FC236}">
                <a16:creationId xmlns:a16="http://schemas.microsoft.com/office/drawing/2014/main" id="{07CC1808-8822-B24C-8406-85E817036C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9551" y="3707991"/>
            <a:ext cx="340352" cy="907179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4" name="Text Box 363">
            <a:extLst>
              <a:ext uri="{FF2B5EF4-FFF2-40B4-BE49-F238E27FC236}">
                <a16:creationId xmlns:a16="http://schemas.microsoft.com/office/drawing/2014/main" id="{6E929359-DDF4-FA44-85C6-53629D608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4622791"/>
            <a:ext cx="8531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HITRAP</a:t>
            </a:r>
          </a:p>
        </p:txBody>
      </p:sp>
      <p:sp>
        <p:nvSpPr>
          <p:cNvPr id="405" name="Oval 380">
            <a:extLst>
              <a:ext uri="{FF2B5EF4-FFF2-40B4-BE49-F238E27FC236}">
                <a16:creationId xmlns:a16="http://schemas.microsoft.com/office/drawing/2014/main" id="{E8B8919C-3E85-0B42-B1EE-DDF5D4957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74" y="2295091"/>
            <a:ext cx="134937" cy="131763"/>
          </a:xfrm>
          <a:prstGeom prst="ellipse">
            <a:avLst/>
          </a:prstGeom>
          <a:solidFill>
            <a:srgbClr val="000000"/>
          </a:solidFill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967" tIns="10484" rIns="20967" bIns="10484" anchor="ctr"/>
          <a:lstStyle>
            <a:lvl1pPr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10477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20955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314325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419100" defTabSz="2095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8763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13335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17907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2247900" defTabSz="2095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2095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06" name="Textfeld 403">
            <a:extLst>
              <a:ext uri="{FF2B5EF4-FFF2-40B4-BE49-F238E27FC236}">
                <a16:creationId xmlns:a16="http://schemas.microsoft.com/office/drawing/2014/main" id="{D6B1261D-65C1-F64A-AF81-AEFE506ACBB4}"/>
              </a:ext>
            </a:extLst>
          </p:cNvPr>
          <p:cNvSpPr txBox="1"/>
          <p:nvPr/>
        </p:nvSpPr>
        <p:spPr>
          <a:xfrm>
            <a:off x="312929" y="2169400"/>
            <a:ext cx="179568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 station</a:t>
            </a:r>
          </a:p>
        </p:txBody>
      </p:sp>
      <p:sp>
        <p:nvSpPr>
          <p:cNvPr id="407" name="Textfeld 406">
            <a:extLst>
              <a:ext uri="{FF2B5EF4-FFF2-40B4-BE49-F238E27FC236}">
                <a16:creationId xmlns:a16="http://schemas.microsoft.com/office/drawing/2014/main" id="{8E0FA8B3-5F15-F040-A6BF-468203A77011}"/>
              </a:ext>
            </a:extLst>
          </p:cNvPr>
          <p:cNvSpPr txBox="1"/>
          <p:nvPr/>
        </p:nvSpPr>
        <p:spPr>
          <a:xfrm>
            <a:off x="72684" y="5002610"/>
            <a:ext cx="4687859" cy="10464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External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Cooperations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FAIR Phase-0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RIKEN, MSU, IMP/Lanzhou, BESIII/Beijing/IHEP, JLAB/Newport, RHIC/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Brookhaven,Dubna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8" name="Rechteck 407">
            <a:extLst>
              <a:ext uri="{FF2B5EF4-FFF2-40B4-BE49-F238E27FC236}">
                <a16:creationId xmlns:a16="http://schemas.microsoft.com/office/drawing/2014/main" id="{C743DE3A-A21D-B74B-B2CE-187D34E1A6D7}"/>
              </a:ext>
            </a:extLst>
          </p:cNvPr>
          <p:cNvSpPr/>
          <p:nvPr/>
        </p:nvSpPr>
        <p:spPr>
          <a:xfrm>
            <a:off x="67316" y="4948637"/>
            <a:ext cx="4534847" cy="110041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Textfeld 405">
            <a:extLst>
              <a:ext uri="{FF2B5EF4-FFF2-40B4-BE49-F238E27FC236}">
                <a16:creationId xmlns:a16="http://schemas.microsoft.com/office/drawing/2014/main" id="{FF73F903-79A6-5340-8DBC-DF58B216F7E9}"/>
              </a:ext>
            </a:extLst>
          </p:cNvPr>
          <p:cNvSpPr txBox="1"/>
          <p:nvPr/>
        </p:nvSpPr>
        <p:spPr>
          <a:xfrm>
            <a:off x="4876801" y="5983643"/>
            <a:ext cx="3886577" cy="584775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GPAC: Beam time for FAIR Phase-0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149 experiments; more than 1000 scientists</a:t>
            </a:r>
          </a:p>
        </p:txBody>
      </p:sp>
    </p:spTree>
    <p:extLst>
      <p:ext uri="{BB962C8B-B14F-4D97-AF65-F5344CB8AC3E}">
        <p14:creationId xmlns:p14="http://schemas.microsoft.com/office/powerpoint/2010/main" val="13155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026CA2-3AC8-F549-9162-D0848E4A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Phase-0 – Beamtime 2019</a:t>
            </a: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2CB40DC2-50E6-D340-B4F2-676CD1DA8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65111" y="1982714"/>
            <a:ext cx="3916363" cy="3011488"/>
          </a:xfrm>
        </p:spPr>
      </p:pic>
      <p:pic>
        <p:nvPicPr>
          <p:cNvPr id="8" name="Bild 4">
            <a:extLst>
              <a:ext uri="{FF2B5EF4-FFF2-40B4-BE49-F238E27FC236}">
                <a16:creationId xmlns:a16="http://schemas.microsoft.com/office/drawing/2014/main" id="{C86EF6E0-6550-5E47-8122-59C7B29865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06" b="-388"/>
          <a:stretch>
            <a:fillRect/>
          </a:stretch>
        </p:blipFill>
        <p:spPr bwMode="auto">
          <a:xfrm>
            <a:off x="398174" y="2676452"/>
            <a:ext cx="126365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6">
            <a:extLst>
              <a:ext uri="{FF2B5EF4-FFF2-40B4-BE49-F238E27FC236}">
                <a16:creationId xmlns:a16="http://schemas.microsoft.com/office/drawing/2014/main" id="{2A9E06E0-B4D3-D94D-BBAE-151495F7CF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1536" y="4898952"/>
            <a:ext cx="1881188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7">
            <a:extLst>
              <a:ext uri="{FF2B5EF4-FFF2-40B4-BE49-F238E27FC236}">
                <a16:creationId xmlns:a16="http://schemas.microsoft.com/office/drawing/2014/main" id="{E53525BE-DF24-AC48-968C-0EA5808A96C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136" y="1161977"/>
            <a:ext cx="1754188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9">
            <a:extLst>
              <a:ext uri="{FF2B5EF4-FFF2-40B4-BE49-F238E27FC236}">
                <a16:creationId xmlns:a16="http://schemas.microsoft.com/office/drawing/2014/main" id="{3E9C7C76-D156-8F45-A340-F176F26696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136" y="1169914"/>
            <a:ext cx="224472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10">
            <a:extLst>
              <a:ext uri="{FF2B5EF4-FFF2-40B4-BE49-F238E27FC236}">
                <a16:creationId xmlns:a16="http://schemas.microsoft.com/office/drawing/2014/main" id="{AA59D327-DCC9-3243-97F2-B7B547116A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86" y="4906889"/>
            <a:ext cx="178276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 11">
            <a:extLst>
              <a:ext uri="{FF2B5EF4-FFF2-40B4-BE49-F238E27FC236}">
                <a16:creationId xmlns:a16="http://schemas.microsoft.com/office/drawing/2014/main" id="{21171463-1B2A-DA4A-BCAF-E177A31702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1286" y="4883077"/>
            <a:ext cx="1709738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 12">
            <a:extLst>
              <a:ext uri="{FF2B5EF4-FFF2-40B4-BE49-F238E27FC236}">
                <a16:creationId xmlns:a16="http://schemas.microsoft.com/office/drawing/2014/main" id="{17CA2261-9D9A-E34A-8659-AE813E1DA98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3549" y="2703439"/>
            <a:ext cx="22479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13">
            <a:extLst>
              <a:ext uri="{FF2B5EF4-FFF2-40B4-BE49-F238E27FC236}">
                <a16:creationId xmlns:a16="http://schemas.microsoft.com/office/drawing/2014/main" id="{1F49DFC1-0144-1D4E-833E-6BBA23C39D0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6561" y="4484614"/>
            <a:ext cx="22272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6">
            <a:extLst>
              <a:ext uri="{FF2B5EF4-FFF2-40B4-BE49-F238E27FC236}">
                <a16:creationId xmlns:a16="http://schemas.microsoft.com/office/drawing/2014/main" id="{AA5BF979-A239-204A-BC86-0909C1C2C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11" y="4208389"/>
            <a:ext cx="2030413" cy="346075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UNILAC  /  SIS18   </a:t>
            </a:r>
          </a:p>
        </p:txBody>
      </p:sp>
      <p:sp>
        <p:nvSpPr>
          <p:cNvPr id="17" name="Textfeld 17">
            <a:extLst>
              <a:ext uri="{FF2B5EF4-FFF2-40B4-BE49-F238E27FC236}">
                <a16:creationId xmlns:a16="http://schemas.microsoft.com/office/drawing/2014/main" id="{83B6A1D0-0AFC-6442-B45B-267A4E1CD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286" y="5819702"/>
            <a:ext cx="727075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TASCA</a:t>
            </a:r>
          </a:p>
        </p:txBody>
      </p:sp>
      <p:sp>
        <p:nvSpPr>
          <p:cNvPr id="18" name="Textfeld 19">
            <a:extLst>
              <a:ext uri="{FF2B5EF4-FFF2-40B4-BE49-F238E27FC236}">
                <a16:creationId xmlns:a16="http://schemas.microsoft.com/office/drawing/2014/main" id="{2572E9D3-5040-014B-BF4E-141BBC303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536" y="5819702"/>
            <a:ext cx="576263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</a:p>
        </p:txBody>
      </p:sp>
      <p:sp>
        <p:nvSpPr>
          <p:cNvPr id="19" name="Textfeld 20">
            <a:extLst>
              <a:ext uri="{FF2B5EF4-FFF2-40B4-BE49-F238E27FC236}">
                <a16:creationId xmlns:a16="http://schemas.microsoft.com/office/drawing/2014/main" id="{CB74181C-C32E-004D-A48E-747F785E8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136" y="2090664"/>
            <a:ext cx="796925" cy="338138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Cryring</a:t>
            </a:r>
          </a:p>
        </p:txBody>
      </p:sp>
      <p:sp>
        <p:nvSpPr>
          <p:cNvPr id="20" name="Textfeld 21">
            <a:extLst>
              <a:ext uri="{FF2B5EF4-FFF2-40B4-BE49-F238E27FC236}">
                <a16:creationId xmlns:a16="http://schemas.microsoft.com/office/drawing/2014/main" id="{C23DF6BC-49C2-CC42-B0DA-559F9B82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549" y="3863902"/>
            <a:ext cx="519112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R3B</a:t>
            </a:r>
          </a:p>
        </p:txBody>
      </p:sp>
      <p:sp>
        <p:nvSpPr>
          <p:cNvPr id="21" name="Textfeld 22">
            <a:extLst>
              <a:ext uri="{FF2B5EF4-FFF2-40B4-BE49-F238E27FC236}">
                <a16:creationId xmlns:a16="http://schemas.microsoft.com/office/drawing/2014/main" id="{0F292C82-6161-DD4D-B09C-3587B5BD9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561" y="5822877"/>
            <a:ext cx="763588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HADES</a:t>
            </a:r>
          </a:p>
        </p:txBody>
      </p:sp>
      <p:sp>
        <p:nvSpPr>
          <p:cNvPr id="22" name="Textfeld 23">
            <a:extLst>
              <a:ext uri="{FF2B5EF4-FFF2-40B4-BE49-F238E27FC236}">
                <a16:creationId xmlns:a16="http://schemas.microsoft.com/office/drawing/2014/main" id="{5932EBD0-1492-F74C-8EE6-E8F7F3762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99" y="5813352"/>
            <a:ext cx="777875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PHELIX</a:t>
            </a:r>
          </a:p>
        </p:txBody>
      </p:sp>
      <p:sp>
        <p:nvSpPr>
          <p:cNvPr id="23" name="Textfeld 24">
            <a:extLst>
              <a:ext uri="{FF2B5EF4-FFF2-40B4-BE49-F238E27FC236}">
                <a16:creationId xmlns:a16="http://schemas.microsoft.com/office/drawing/2014/main" id="{709B22BA-A243-C54E-8568-BF63B3E96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136" y="2079552"/>
            <a:ext cx="495300" cy="338137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ESR</a:t>
            </a:r>
          </a:p>
        </p:txBody>
      </p:sp>
      <p:sp>
        <p:nvSpPr>
          <p:cNvPr id="24" name="Textfeld 25">
            <a:extLst>
              <a:ext uri="{FF2B5EF4-FFF2-40B4-BE49-F238E27FC236}">
                <a16:creationId xmlns:a16="http://schemas.microsoft.com/office/drawing/2014/main" id="{9CE44B8C-B8B8-B843-85EF-B68049AF8932}"/>
              </a:ext>
            </a:extLst>
          </p:cNvPr>
          <p:cNvSpPr txBox="1">
            <a:spLocks noChangeArrowheads="1"/>
          </p:cNvSpPr>
          <p:nvPr/>
        </p:nvSpPr>
        <p:spPr bwMode="auto">
          <a:xfrm rot="844950">
            <a:off x="4139911" y="3281289"/>
            <a:ext cx="6080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UNILAC</a:t>
            </a:r>
          </a:p>
        </p:txBody>
      </p:sp>
      <p:sp>
        <p:nvSpPr>
          <p:cNvPr id="25" name="Textfeld 26">
            <a:extLst>
              <a:ext uri="{FF2B5EF4-FFF2-40B4-BE49-F238E27FC236}">
                <a16:creationId xmlns:a16="http://schemas.microsoft.com/office/drawing/2014/main" id="{C2DA743C-14EE-9F44-B9E3-5BCAEED5C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0574" y="2881239"/>
            <a:ext cx="4984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SIS18</a:t>
            </a:r>
          </a:p>
        </p:txBody>
      </p:sp>
      <p:sp>
        <p:nvSpPr>
          <p:cNvPr id="26" name="Textfeld 27">
            <a:extLst>
              <a:ext uri="{FF2B5EF4-FFF2-40B4-BE49-F238E27FC236}">
                <a16:creationId xmlns:a16="http://schemas.microsoft.com/office/drawing/2014/main" id="{A2BD5EDF-663E-244F-B348-368421360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124" y="3695627"/>
            <a:ext cx="3968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ESR</a:t>
            </a:r>
          </a:p>
        </p:txBody>
      </p:sp>
      <p:pic>
        <p:nvPicPr>
          <p:cNvPr id="27" name="Picture 2" descr="Bildergebnis für gsi frs photo">
            <a:extLst>
              <a:ext uri="{FF2B5EF4-FFF2-40B4-BE49-F238E27FC236}">
                <a16:creationId xmlns:a16="http://schemas.microsoft.com/office/drawing/2014/main" id="{A2CE0132-195D-FA42-B397-B6C9CBB4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86" y="1166739"/>
            <a:ext cx="1979613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8">
            <a:extLst>
              <a:ext uri="{FF2B5EF4-FFF2-40B4-BE49-F238E27FC236}">
                <a16:creationId xmlns:a16="http://schemas.microsoft.com/office/drawing/2014/main" id="{5D82158D-A31C-A941-A1D9-2FCD4A117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99" y="2090664"/>
            <a:ext cx="490537" cy="338138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FRS</a:t>
            </a:r>
          </a:p>
        </p:txBody>
      </p:sp>
      <p:sp>
        <p:nvSpPr>
          <p:cNvPr id="29" name="Textfeld 29">
            <a:extLst>
              <a:ext uri="{FF2B5EF4-FFF2-40B4-BE49-F238E27FC236}">
                <a16:creationId xmlns:a16="http://schemas.microsoft.com/office/drawing/2014/main" id="{C85D92B3-5F68-BB49-A85B-733228AE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049" y="4484614"/>
            <a:ext cx="6572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CRYRING</a:t>
            </a:r>
          </a:p>
        </p:txBody>
      </p:sp>
      <p:pic>
        <p:nvPicPr>
          <p:cNvPr id="30" name="Grafik 8">
            <a:extLst>
              <a:ext uri="{FF2B5EF4-FFF2-40B4-BE49-F238E27FC236}">
                <a16:creationId xmlns:a16="http://schemas.microsoft.com/office/drawing/2014/main" id="{4C6E0497-AA97-1D43-9720-BAA635AE2A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749" y="1177852"/>
            <a:ext cx="17653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34B074F9-E957-9745-8AE8-CBD0C9490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399" y="2103364"/>
            <a:ext cx="819150" cy="339725"/>
          </a:xfrm>
          <a:prstGeom prst="rect">
            <a:avLst/>
          </a:pr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6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40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HITRAP</a:t>
            </a:r>
          </a:p>
        </p:txBody>
      </p:sp>
      <p:pic>
        <p:nvPicPr>
          <p:cNvPr id="32" name="Grafik 14">
            <a:extLst>
              <a:ext uri="{FF2B5EF4-FFF2-40B4-BE49-F238E27FC236}">
                <a16:creationId xmlns:a16="http://schemas.microsoft.com/office/drawing/2014/main" id="{02CDBA21-0C9A-A34A-9246-391A10BD0B0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17"/>
          <a:stretch>
            <a:fillRect/>
          </a:stretch>
        </p:blipFill>
        <p:spPr bwMode="auto">
          <a:xfrm>
            <a:off x="1199861" y="2720902"/>
            <a:ext cx="1223963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488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B01A3-40DA-E747-89AE-FC6830B2B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FAIR Project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 Review 2019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961345-682E-0C43-9B6E-533DEE781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Evans-Report – Press Release April 30, 2019</a:t>
            </a:r>
          </a:p>
          <a:p>
            <a:pPr>
              <a:lnSpc>
                <a:spcPct val="120000"/>
              </a:lnSpc>
            </a:pPr>
            <a:r>
              <a:rPr lang="en-US" dirty="0"/>
              <a:t>The full 39-page report is publicly available via: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en-US" sz="1900" i="1" dirty="0">
                <a:solidFill>
                  <a:schemeClr val="accent2">
                    <a:lumMod val="75000"/>
                  </a:schemeClr>
                </a:solidFill>
              </a:rPr>
              <a:t>https://</a:t>
            </a:r>
            <a:r>
              <a:rPr lang="en-US" sz="1900" i="1" dirty="0" err="1">
                <a:solidFill>
                  <a:schemeClr val="accent2">
                    <a:lumMod val="75000"/>
                  </a:schemeClr>
                </a:solidFill>
              </a:rPr>
              <a:t>www.gsi.de</a:t>
            </a:r>
            <a:r>
              <a:rPr lang="en-US" sz="1900" i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1900" i="1" dirty="0" err="1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sz="1900" i="1" dirty="0">
                <a:solidFill>
                  <a:schemeClr val="accent2">
                    <a:lumMod val="75000"/>
                  </a:schemeClr>
                </a:solidFill>
              </a:rPr>
              <a:t>/start/news/details/2019/04/30/expertengruppe_abschlussbericht_zum_fair_projekt0.htm</a:t>
            </a:r>
            <a:endParaRPr lang="de-DE" sz="1900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/>
              <a:t>Here are some important statements from the executive summary related to the experiments: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en-US" sz="2100" i="1" dirty="0">
                <a:solidFill>
                  <a:schemeClr val="accent2">
                    <a:lumMod val="50000"/>
                  </a:schemeClr>
                </a:solidFill>
              </a:rPr>
              <a:t>“The FAIR Project is based on the scientific pillars APPA, CBM, NUSTAR and PANDA. Their </a:t>
            </a:r>
            <a:r>
              <a:rPr lang="en-US" sz="2100" i="1" dirty="0" err="1">
                <a:solidFill>
                  <a:schemeClr val="accent2">
                    <a:lumMod val="50000"/>
                  </a:schemeClr>
                </a:solidFill>
              </a:rPr>
              <a:t>programmes</a:t>
            </a:r>
            <a:r>
              <a:rPr lang="en-US" sz="2100" i="1" dirty="0">
                <a:solidFill>
                  <a:schemeClr val="accent2">
                    <a:lumMod val="50000"/>
                  </a:schemeClr>
                </a:solidFill>
              </a:rPr>
              <a:t> will enable unique and world leading discovery science. The breadth and reach of these </a:t>
            </a:r>
            <a:r>
              <a:rPr lang="en-US" sz="2100" i="1" dirty="0" err="1">
                <a:solidFill>
                  <a:schemeClr val="accent2">
                    <a:lumMod val="50000"/>
                  </a:schemeClr>
                </a:solidFill>
              </a:rPr>
              <a:t>programmes</a:t>
            </a:r>
            <a:r>
              <a:rPr lang="en-US" sz="2100" i="1" dirty="0">
                <a:solidFill>
                  <a:schemeClr val="accent2">
                    <a:lumMod val="50000"/>
                  </a:schemeClr>
                </a:solidFill>
              </a:rPr>
              <a:t> will remain unsurpassed at the planned start of FAIR operation in 2025 and for many decades beyond.”</a:t>
            </a:r>
            <a:endParaRPr lang="de-DE" sz="2100" i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i="1" dirty="0">
                <a:solidFill>
                  <a:schemeClr val="accent2">
                    <a:lumMod val="50000"/>
                  </a:schemeClr>
                </a:solidFill>
              </a:rPr>
              <a:t>“Delaying or reducing part of the MSV’s scope is not recommended, for scientific and also cost reasons. Interrupting and later resuming a part of civil construction would lead to very considerable additional cost and considerable obstruction of the use of the already working parts of the facility.”</a:t>
            </a:r>
            <a:endParaRPr lang="de-DE" sz="2100" i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627AD31-087C-3947-AE76-48E6B1BF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Peters - FAIR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AD6526-3BD8-724E-BF4F-1E001D53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E633-0A11-1543-9171-5EAF8C77A1F8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5676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983E5-D7C5-EB47-AFAF-1B474E9D9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Summary/Outlook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6F11945-4BE8-6B48-9692-65FE79D7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Peters - FAIR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057CA4-0B98-F843-BD7F-DAE22D6D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E633-0A11-1543-9171-5EAF8C77A1F8}" type="slidenum">
              <a:rPr lang="de-DE" smtClean="0"/>
              <a:t>37</a:t>
            </a:fld>
            <a:endParaRPr lang="de-DE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1D5FC56-FA93-D743-AC95-0EE9C2C58A05}"/>
              </a:ext>
            </a:extLst>
          </p:cNvPr>
          <p:cNvSpPr txBox="1">
            <a:spLocks/>
          </p:cNvSpPr>
          <p:nvPr/>
        </p:nvSpPr>
        <p:spPr>
          <a:xfrm>
            <a:off x="540433" y="1387358"/>
            <a:ext cx="7494614" cy="46502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6100" indent="-279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23E95"/>
              </a:buClr>
              <a:buSzPct val="65000"/>
              <a:buFont typeface=".AppleSystemUIFont" charset="-120"/>
              <a:buChar char="●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587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Tx/>
              <a:buSzPct val="100000"/>
              <a:buFont typeface="Courier New" charset="0"/>
              <a:buChar char="o"/>
              <a:tabLst/>
              <a:defRPr sz="2000" kern="1200">
                <a:solidFill>
                  <a:srgbClr val="323E95"/>
                </a:solidFill>
                <a:latin typeface="+mn-lt"/>
                <a:ea typeface="+mn-ea"/>
                <a:cs typeface="+mn-cs"/>
              </a:defRPr>
            </a:lvl3pPr>
            <a:lvl4pPr marL="804863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kern="1200">
                <a:solidFill>
                  <a:srgbClr val="E5332C"/>
                </a:solidFill>
                <a:latin typeface="+mn-lt"/>
                <a:ea typeface="+mn-ea"/>
                <a:cs typeface="+mn-cs"/>
              </a:defRPr>
            </a:lvl4pPr>
            <a:lvl5pPr marL="1077913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FontTx/>
              <a:buNone/>
              <a:tabLst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8150" indent="-378150">
              <a:spcBef>
                <a:spcPts val="1959"/>
              </a:spcBef>
              <a:buFont typeface="Arial"/>
              <a:buChar char="•"/>
            </a:pPr>
            <a:r>
              <a:rPr lang="en-US" sz="2000"/>
              <a:t>Despite of certain delays </a:t>
            </a:r>
            <a:r>
              <a:rPr lang="en-US" sz="2000">
                <a:solidFill>
                  <a:srgbClr val="C00000"/>
                </a:solidFill>
              </a:rPr>
              <a:t>FAIR is progressing well</a:t>
            </a:r>
            <a:r>
              <a:rPr lang="en-US" sz="2000"/>
              <a:t>.</a:t>
            </a:r>
          </a:p>
          <a:p>
            <a:pPr marL="378150" indent="-378150">
              <a:spcBef>
                <a:spcPts val="1959"/>
              </a:spcBef>
              <a:buFont typeface="Arial"/>
              <a:buChar char="•"/>
            </a:pPr>
            <a:r>
              <a:rPr lang="en-US" sz="2000"/>
              <a:t>Rich scientific program and discovery potential already with completion of Modularized Start Version. </a:t>
            </a:r>
          </a:p>
          <a:p>
            <a:pPr marL="378150" indent="-378150">
              <a:spcBef>
                <a:spcPts val="1959"/>
              </a:spcBef>
              <a:buFont typeface="Arial"/>
              <a:buChar char="•"/>
            </a:pPr>
            <a:r>
              <a:rPr lang="en-US" sz="2000">
                <a:solidFill>
                  <a:srgbClr val="C00000"/>
                </a:solidFill>
              </a:rPr>
              <a:t>FAIR</a:t>
            </a:r>
            <a:r>
              <a:rPr lang="en-US" sz="2000"/>
              <a:t> will allow for </a:t>
            </a:r>
            <a:r>
              <a:rPr lang="en-US" sz="2000">
                <a:solidFill>
                  <a:srgbClr val="C00000"/>
                </a:solidFill>
              </a:rPr>
              <a:t>unique measurements</a:t>
            </a:r>
            <a:r>
              <a:rPr lang="en-US" sz="2000"/>
              <a:t> in many fields and remain competitive for decades.</a:t>
            </a:r>
          </a:p>
          <a:p>
            <a:pPr marL="378150" indent="-378150">
              <a:spcBef>
                <a:spcPts val="1959"/>
              </a:spcBef>
              <a:buFont typeface="Arial"/>
              <a:buChar char="•"/>
            </a:pPr>
            <a:r>
              <a:rPr lang="en-US" sz="2000"/>
              <a:t>Versatile detector configurations for optimal performance are under construction.</a:t>
            </a:r>
          </a:p>
          <a:p>
            <a:pPr marL="378150" indent="-378150">
              <a:spcBef>
                <a:spcPts val="1959"/>
              </a:spcBef>
              <a:buFont typeface="Arial"/>
              <a:buChar char="•"/>
            </a:pPr>
            <a:r>
              <a:rPr lang="en-US" sz="2000">
                <a:solidFill>
                  <a:srgbClr val="C00000"/>
                </a:solidFill>
              </a:rPr>
              <a:t>Day-one physics </a:t>
            </a:r>
            <a:r>
              <a:rPr lang="en-US" sz="2000"/>
              <a:t>with start version for high interaction rates in preparation.</a:t>
            </a:r>
          </a:p>
          <a:p>
            <a:pPr marL="378150" indent="-378150">
              <a:spcBef>
                <a:spcPts val="1959"/>
              </a:spcBef>
              <a:buFont typeface="Arial"/>
              <a:buChar char="•"/>
            </a:pPr>
            <a:r>
              <a:rPr lang="en-US" sz="2000">
                <a:solidFill>
                  <a:srgbClr val="C00000"/>
                </a:solidFill>
              </a:rPr>
              <a:t>Strong and experienced international collaborations </a:t>
            </a:r>
            <a:r>
              <a:rPr lang="en-US" sz="2000"/>
              <a:t>are active, more scientists expected to join in the coming years. </a:t>
            </a:r>
          </a:p>
          <a:p>
            <a:pPr marL="378150" indent="-378150">
              <a:buFont typeface="Arial"/>
              <a:buChar char="•"/>
            </a:pPr>
            <a:endParaRPr lang="en-US" sz="1800"/>
          </a:p>
          <a:p>
            <a:pPr marL="378150" indent="-378150">
              <a:buFont typeface="Arial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82798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21762" y="1945171"/>
            <a:ext cx="3976570" cy="1107996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323E95"/>
                </a:solidFill>
                <a:effectLst>
                  <a:glow rad="76200">
                    <a:schemeClr val="tx1">
                      <a:lumMod val="50000"/>
                      <a:lumOff val="50000"/>
                      <a:alpha val="50000"/>
                    </a:schemeClr>
                  </a:glo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8042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Physics of Hadrons and Nuclei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463858"/>
            <a:ext cx="8335964" cy="4557194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CC3300"/>
                </a:solidFill>
              </a:rPr>
              <a:t>Our Mission: Study strongly interacting matter on all scales</a:t>
            </a:r>
          </a:p>
          <a:p>
            <a:endParaRPr lang="en-US" sz="2800" b="1" i="1" dirty="0">
              <a:solidFill>
                <a:srgbClr val="CC3300"/>
              </a:solidFill>
            </a:endParaRPr>
          </a:p>
          <a:p>
            <a:r>
              <a:rPr lang="en-US" sz="2000" dirty="0"/>
              <a:t>The </a:t>
            </a:r>
            <a:r>
              <a:rPr lang="en-US" sz="2000" b="1" dirty="0">
                <a:solidFill>
                  <a:srgbClr val="CC3300"/>
                </a:solidFill>
              </a:rPr>
              <a:t>strong force</a:t>
            </a:r>
            <a:r>
              <a:rPr lang="en-US" sz="2000" b="1" dirty="0"/>
              <a:t> </a:t>
            </a:r>
            <a:r>
              <a:rPr lang="en-US" sz="2000" dirty="0"/>
              <a:t>is responsible for forming </a:t>
            </a:r>
            <a:br>
              <a:rPr lang="en-US" sz="2000" dirty="0"/>
            </a:br>
            <a:r>
              <a:rPr lang="en-US" sz="2000" dirty="0"/>
              <a:t>		the pion, the proton, all nuclei,</a:t>
            </a:r>
            <a:br>
              <a:rPr lang="en-US" sz="2000" dirty="0"/>
            </a:br>
            <a:r>
              <a:rPr lang="en-US" sz="2000" dirty="0"/>
              <a:t>				thus it is the basis of our existence</a:t>
            </a:r>
          </a:p>
          <a:p>
            <a:endParaRPr lang="en-US" sz="1400" dirty="0"/>
          </a:p>
          <a:p>
            <a:r>
              <a:rPr lang="en-US" sz="2000" dirty="0"/>
              <a:t>The </a:t>
            </a:r>
            <a:r>
              <a:rPr lang="en-US" sz="2000" b="1" dirty="0">
                <a:solidFill>
                  <a:srgbClr val="CC3300"/>
                </a:solidFill>
              </a:rPr>
              <a:t>strong force</a:t>
            </a:r>
            <a:r>
              <a:rPr lang="en-US" sz="2000" b="1" dirty="0"/>
              <a:t> </a:t>
            </a:r>
            <a:r>
              <a:rPr lang="en-US" sz="2000" dirty="0"/>
              <a:t>is the least understood (not calculable), </a:t>
            </a:r>
            <a:br>
              <a:rPr lang="en-US" sz="2000" dirty="0"/>
            </a:br>
            <a:r>
              <a:rPr lang="en-US" sz="2000" dirty="0"/>
              <a:t>		when it comes down to </a:t>
            </a:r>
            <a:br>
              <a:rPr lang="en-US" sz="2000" dirty="0"/>
            </a:br>
            <a:r>
              <a:rPr lang="en-US" sz="2000" dirty="0"/>
              <a:t>				relations to the real life …</a:t>
            </a:r>
          </a:p>
          <a:p>
            <a:endParaRPr lang="en-US" sz="1400" dirty="0"/>
          </a:p>
          <a:p>
            <a:r>
              <a:rPr lang="en-US" sz="2000" dirty="0"/>
              <a:t>The combination of the </a:t>
            </a:r>
            <a:r>
              <a:rPr lang="en-US" sz="2000" dirty="0">
                <a:solidFill>
                  <a:srgbClr val="C00000"/>
                </a:solidFill>
              </a:rPr>
              <a:t>large coupling </a:t>
            </a:r>
            <a:r>
              <a:rPr lang="en-US" sz="2000" dirty="0"/>
              <a:t>and the </a:t>
            </a:r>
            <a:r>
              <a:rPr lang="en-US" sz="2000" dirty="0">
                <a:solidFill>
                  <a:srgbClr val="C00000"/>
                </a:solidFill>
              </a:rPr>
              <a:t>non-</a:t>
            </a:r>
            <a:r>
              <a:rPr lang="en-US" sz="2000" dirty="0" err="1">
                <a:solidFill>
                  <a:srgbClr val="C00000"/>
                </a:solidFill>
              </a:rPr>
              <a:t>abelian</a:t>
            </a:r>
            <a:r>
              <a:rPr lang="en-US" sz="2000" dirty="0"/>
              <a:t> structure</a:t>
            </a:r>
            <a:br>
              <a:rPr lang="en-US" sz="2000" dirty="0"/>
            </a:br>
            <a:r>
              <a:rPr lang="en-US" sz="2000" dirty="0"/>
              <a:t>		of the interaction are the scientific reasons for the difficulties</a:t>
            </a:r>
          </a:p>
          <a:p>
            <a:endParaRPr lang="en-US" sz="1400" dirty="0"/>
          </a:p>
          <a:p>
            <a:r>
              <a:rPr lang="en-US" sz="2000" dirty="0"/>
              <a:t>It requires theoretical and experimental progress on </a:t>
            </a:r>
            <a:br>
              <a:rPr lang="en-US" sz="2000" dirty="0"/>
            </a:br>
            <a:r>
              <a:rPr lang="en-US" sz="2000" dirty="0"/>
              <a:t>		</a:t>
            </a:r>
            <a:r>
              <a:rPr lang="en-US" sz="2000" dirty="0">
                <a:solidFill>
                  <a:srgbClr val="C00000"/>
                </a:solidFill>
              </a:rPr>
              <a:t>strongly interacting systems </a:t>
            </a:r>
            <a:r>
              <a:rPr lang="en-US" sz="2000" dirty="0"/>
              <a:t>on all relevant scales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418C3A-5F7A-974C-ABBE-3AF8B290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7F8744EF-E2F3-E648-8E49-B094731FC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41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Common Features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28650" y="1350949"/>
            <a:ext cx="7886700" cy="4826014"/>
          </a:xfrm>
        </p:spPr>
        <p:txBody>
          <a:bodyPr/>
          <a:lstStyle/>
          <a:p>
            <a:r>
              <a:rPr lang="en-US" noProof="0" dirty="0">
                <a:sym typeface="Wingdings" pitchFamily="2" charset="2"/>
              </a:rPr>
              <a:t>High reaction rate  Frequent events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Speed is an issue (few 10</a:t>
            </a:r>
            <a:r>
              <a:rPr lang="en-US" baseline="30000" noProof="0" dirty="0">
                <a:solidFill>
                  <a:srgbClr val="C00000"/>
                </a:solidFill>
                <a:sym typeface="Wingdings" pitchFamily="2" charset="2"/>
              </a:rPr>
              <a:t>7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)</a:t>
            </a:r>
          </a:p>
          <a:p>
            <a:r>
              <a:rPr lang="en-US" noProof="0" dirty="0"/>
              <a:t>High incident flux </a:t>
            </a:r>
            <a:r>
              <a:rPr lang="en-US" noProof="0" dirty="0">
                <a:sym typeface="Wingdings" pitchFamily="2" charset="2"/>
              </a:rPr>
              <a:t> Luminosity and high doses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Radiation hardness is an issue (up to 100 </a:t>
            </a:r>
            <a:r>
              <a:rPr lang="en-US" noProof="0" dirty="0" err="1">
                <a:solidFill>
                  <a:srgbClr val="C00000"/>
                </a:solidFill>
                <a:sym typeface="Wingdings" pitchFamily="2" charset="2"/>
              </a:rPr>
              <a:t>krad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)</a:t>
            </a:r>
          </a:p>
          <a:p>
            <a:r>
              <a:rPr lang="en-US" noProof="0" dirty="0">
                <a:sym typeface="Wingdings" pitchFamily="2" charset="2"/>
              </a:rPr>
              <a:t>Price scales with volume 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Compactness of the detector (up to 1000 t)</a:t>
            </a:r>
          </a:p>
          <a:p>
            <a:r>
              <a:rPr lang="en-US" noProof="0" dirty="0">
                <a:sym typeface="Wingdings" pitchFamily="2" charset="2"/>
              </a:rPr>
              <a:t>Compact volumes </a:t>
            </a:r>
            <a:br>
              <a:rPr lang="en-US" noProof="0" dirty="0">
                <a:sym typeface="Wingdings" pitchFamily="2" charset="2"/>
              </a:rPr>
            </a:br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High fields are an issue (2 T) Heat is an issue</a:t>
            </a:r>
          </a:p>
          <a:p>
            <a:r>
              <a:rPr lang="en-US" noProof="0" dirty="0">
                <a:sym typeface="Wingdings" pitchFamily="2" charset="2"/>
              </a:rPr>
              <a:t>High Precision 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Systematics is an issue</a:t>
            </a:r>
          </a:p>
          <a:p>
            <a:r>
              <a:rPr lang="en-US" noProof="0" dirty="0">
                <a:sym typeface="Wingdings" pitchFamily="2" charset="2"/>
              </a:rPr>
              <a:t>Rare signals  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Dead-time is an issue</a:t>
            </a:r>
          </a:p>
          <a:p>
            <a:endParaRPr lang="en-US" noProof="0" dirty="0">
              <a:solidFill>
                <a:srgbClr val="C00000"/>
              </a:solidFill>
              <a:sym typeface="Wingdings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5677887" y="4974376"/>
            <a:ext cx="2991012" cy="440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2686" fontAlgn="base">
              <a:spcBef>
                <a:spcPct val="0"/>
              </a:spcBef>
              <a:spcAft>
                <a:spcPct val="0"/>
              </a:spcAft>
            </a:pPr>
            <a:r>
              <a:rPr lang="en-US" sz="2265">
                <a:solidFill>
                  <a:srgbClr val="C00000"/>
                </a:solidFill>
                <a:sym typeface="Wingdings" pitchFamily="2" charset="2"/>
              </a:rPr>
              <a:t>Full coverage is an issue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67332" y="4583230"/>
            <a:ext cx="474461" cy="105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2686" fontAlgn="base">
              <a:spcBef>
                <a:spcPct val="0"/>
              </a:spcBef>
              <a:spcAft>
                <a:spcPct val="0"/>
              </a:spcAft>
            </a:pPr>
            <a:r>
              <a:rPr lang="de-DE" sz="6226" dirty="0">
                <a:solidFill>
                  <a:srgbClr val="C00000"/>
                </a:solidFill>
                <a:latin typeface="Arial Narrow" pitchFamily="34" charset="0"/>
              </a:rPr>
              <a:t>}</a:t>
            </a:r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1990A75D-EBF8-5E4C-9798-E6BA0C00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9" name="Foliennummernplatzhalter 1">
            <a:extLst>
              <a:ext uri="{FF2B5EF4-FFF2-40B4-BE49-F238E27FC236}">
                <a16:creationId xmlns:a16="http://schemas.microsoft.com/office/drawing/2014/main" id="{941B94ED-C251-154B-A92B-1B68C8D7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14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Additional Features (not common to all)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28650" y="1653702"/>
            <a:ext cx="8340252" cy="4523261"/>
          </a:xfrm>
        </p:spPr>
        <p:txBody>
          <a:bodyPr>
            <a:normAutofit fontScale="92500"/>
          </a:bodyPr>
          <a:lstStyle/>
          <a:p>
            <a:r>
              <a:rPr lang="en-US" noProof="0" dirty="0">
                <a:sym typeface="Wingdings" pitchFamily="2" charset="2"/>
              </a:rPr>
              <a:t>High dynamic range 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Hadron physics (e.g. calorimeters 10 MeV-10 GeV)</a:t>
            </a:r>
          </a:p>
          <a:p>
            <a:r>
              <a:rPr lang="en-US" noProof="0" dirty="0">
                <a:sym typeface="Wingdings" pitchFamily="2" charset="2"/>
              </a:rPr>
              <a:t>High occupancy 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Relativistic heavy ion coll. (e.g. tracking, &gt;1000 tracks)</a:t>
            </a:r>
          </a:p>
          <a:p>
            <a:r>
              <a:rPr lang="en-US" noProof="0" dirty="0">
                <a:sym typeface="Wingdings" pitchFamily="2" charset="2"/>
              </a:rPr>
              <a:t>Complex topologies 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Challenging hardware &amp; software (e.g. FPGA, GPU,..)</a:t>
            </a:r>
            <a:r>
              <a:rPr lang="en-US" noProof="0" dirty="0">
                <a:sym typeface="Wingdings" pitchFamily="2" charset="2"/>
              </a:rPr>
              <a:t>	</a:t>
            </a:r>
          </a:p>
          <a:p>
            <a:r>
              <a:rPr lang="en-US" noProof="0" dirty="0">
                <a:sym typeface="Wingdings" pitchFamily="2" charset="2"/>
              </a:rPr>
              <a:t>Factory mode 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Rare access  durability</a:t>
            </a:r>
          </a:p>
          <a:p>
            <a:r>
              <a:rPr lang="en-US" noProof="0" dirty="0">
                <a:sym typeface="Wingdings" pitchFamily="2" charset="2"/>
              </a:rPr>
              <a:t>Large assemblies </a:t>
            </a:r>
          </a:p>
          <a:p>
            <a:r>
              <a:rPr lang="en-US" noProof="0" dirty="0">
                <a:sym typeface="Wingdings" pitchFamily="2" charset="2"/>
              </a:rPr>
              <a:t>		</a:t>
            </a:r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Many electronics channels  high integration		</a:t>
            </a:r>
          </a:p>
          <a:p>
            <a:r>
              <a:rPr lang="en-US" noProof="0" dirty="0">
                <a:solidFill>
                  <a:srgbClr val="C00000"/>
                </a:solidFill>
                <a:sym typeface="Wingdings" pitchFamily="2" charset="2"/>
              </a:rPr>
              <a:t>		Long delivery and assembly lines/times</a:t>
            </a:r>
          </a:p>
          <a:p>
            <a:r>
              <a:rPr lang="en-US" noProof="0" dirty="0">
                <a:sym typeface="Wingdings" pitchFamily="2" charset="2"/>
              </a:rPr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>
          <a:xfrm>
            <a:off x="6338956" y="7223223"/>
            <a:ext cx="4349682" cy="339628"/>
          </a:xfrm>
          <a:prstGeom prst="rect">
            <a:avLst/>
          </a:prstGeom>
          <a:solidFill>
            <a:srgbClr val="004080">
              <a:alpha val="51000"/>
            </a:srgb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94891" rtl="0" eaLnBrk="1" latinLnBrk="0" hangingPunct="1">
              <a:defRPr sz="882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446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89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233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78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7231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4675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2120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9567" algn="l" defTabSz="994891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CD81438-0111-3547-8733-FC952A5FC2BF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6E50F7-9E50-BD4E-B570-1A2F6AA22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E3F456DA-8B18-7A4E-9D2A-4E3DCC608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2250" y="6439575"/>
            <a:ext cx="673100" cy="365125"/>
          </a:xfrm>
        </p:spPr>
        <p:txBody>
          <a:bodyPr/>
          <a:lstStyle/>
          <a:p>
            <a:fld id="{457DE633-0A11-1543-9171-5EAF8C77A1F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41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9690" y="271335"/>
            <a:ext cx="6648086" cy="787557"/>
          </a:xfrm>
        </p:spPr>
        <p:txBody>
          <a:bodyPr>
            <a:noAutofit/>
          </a:bodyPr>
          <a:lstStyle/>
          <a:p>
            <a:r>
              <a:rPr lang="en-GB">
                <a:latin typeface="Calibri"/>
                <a:cs typeface="Calibri"/>
              </a:rPr>
              <a:t>FAIR: International Cooperation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556500" y="6556375"/>
            <a:ext cx="15875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CC8DDF-7ABC-9A4A-977E-E3234F04E4D4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8046" y="1462614"/>
            <a:ext cx="8263354" cy="370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D322943F-1C2F-694E-97C5-6F94CB8A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3458" y="6439575"/>
            <a:ext cx="5313192" cy="365125"/>
          </a:xfrm>
        </p:spPr>
        <p:txBody>
          <a:bodyPr/>
          <a:lstStyle/>
          <a:p>
            <a:r>
              <a:rPr lang="en-US" altLang="x-none" dirty="0"/>
              <a:t>Klaus Peters - FAIR</a:t>
            </a:r>
          </a:p>
        </p:txBody>
      </p:sp>
      <p:sp>
        <p:nvSpPr>
          <p:cNvPr id="10" name="Foliennummernplatzhalter 1">
            <a:extLst>
              <a:ext uri="{FF2B5EF4-FFF2-40B4-BE49-F238E27FC236}">
                <a16:creationId xmlns:a16="http://schemas.microsoft.com/office/drawing/2014/main" id="{12578866-551F-AA4F-BB93-19B17B8FA833}"/>
              </a:ext>
            </a:extLst>
          </p:cNvPr>
          <p:cNvSpPr txBox="1">
            <a:spLocks/>
          </p:cNvSpPr>
          <p:nvPr/>
        </p:nvSpPr>
        <p:spPr>
          <a:xfrm>
            <a:off x="7842250" y="6439575"/>
            <a:ext cx="6731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7DE633-0A11-1543-9171-5EAF8C77A1F8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39DA99B-48E6-A64C-92DA-DC486470F7BB}"/>
              </a:ext>
            </a:extLst>
          </p:cNvPr>
          <p:cNvGrpSpPr/>
          <p:nvPr/>
        </p:nvGrpSpPr>
        <p:grpSpPr>
          <a:xfrm>
            <a:off x="2115800" y="1061429"/>
            <a:ext cx="5320760" cy="401185"/>
            <a:chOff x="175683" y="6457548"/>
            <a:chExt cx="5320760" cy="401185"/>
          </a:xfrm>
        </p:grpSpPr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3EA19CCA-B6EB-A945-B7FD-52EA1335B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427" y="6700436"/>
              <a:ext cx="49483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Sweden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25FA9AB2-5206-2840-B133-B6278C474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442" y="6703611"/>
              <a:ext cx="4371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France</a:t>
              </a:r>
            </a:p>
          </p:txBody>
        </p:sp>
        <p:pic>
          <p:nvPicPr>
            <p:cNvPr id="14" name="Picture 15">
              <a:extLst>
                <a:ext uri="{FF2B5EF4-FFF2-40B4-BE49-F238E27FC236}">
                  <a16:creationId xmlns:a16="http://schemas.microsoft.com/office/drawing/2014/main" id="{6329D473-4266-4C40-8318-E43210F7006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596" y="6460723"/>
              <a:ext cx="3587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A044ED58-0727-7C4C-92C5-350BD01B0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215" y="6703611"/>
              <a:ext cx="328123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India</a:t>
              </a:r>
            </a:p>
          </p:txBody>
        </p:sp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8A1122A6-41DF-E94A-B9A7-AAF6DCAFFAB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191" y="6460723"/>
              <a:ext cx="330200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8">
              <a:extLst>
                <a:ext uri="{FF2B5EF4-FFF2-40B4-BE49-F238E27FC236}">
                  <a16:creationId xmlns:a16="http://schemas.microsoft.com/office/drawing/2014/main" id="{A0497A03-1A34-3249-BD08-C94FCA954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683" y="6702023"/>
              <a:ext cx="45636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Finland</a:t>
              </a:r>
            </a:p>
          </p:txBody>
        </p:sp>
        <p:pic>
          <p:nvPicPr>
            <p:cNvPr id="18" name="Picture 19">
              <a:extLst>
                <a:ext uri="{FF2B5EF4-FFF2-40B4-BE49-F238E27FC236}">
                  <a16:creationId xmlns:a16="http://schemas.microsoft.com/office/drawing/2014/main" id="{B087D37B-79DC-004D-8145-20362C8A60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158" y="6460723"/>
              <a:ext cx="3587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0">
              <a:extLst>
                <a:ext uri="{FF2B5EF4-FFF2-40B4-BE49-F238E27FC236}">
                  <a16:creationId xmlns:a16="http://schemas.microsoft.com/office/drawing/2014/main" id="{13BAB3CB-DE58-9049-8CF2-1D347003136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564" y="6460723"/>
              <a:ext cx="400050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D1689E3D-3695-9D48-8AC8-AC8325E84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08" y="6703611"/>
              <a:ext cx="55254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Germany</a:t>
              </a:r>
            </a:p>
          </p:txBody>
        </p:sp>
        <p:pic>
          <p:nvPicPr>
            <p:cNvPr id="21" name="Picture 22">
              <a:extLst>
                <a:ext uri="{FF2B5EF4-FFF2-40B4-BE49-F238E27FC236}">
                  <a16:creationId xmlns:a16="http://schemas.microsoft.com/office/drawing/2014/main" id="{01F67CAE-6848-F347-8EC1-B38443AD88E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9409" y="6460723"/>
              <a:ext cx="3841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F4F57EC6-F91F-314F-88F1-C0E76C23F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878" y="6703611"/>
              <a:ext cx="437128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Poland</a:t>
              </a:r>
            </a:p>
          </p:txBody>
        </p:sp>
        <p:pic>
          <p:nvPicPr>
            <p:cNvPr id="23" name="Picture 26">
              <a:extLst>
                <a:ext uri="{FF2B5EF4-FFF2-40B4-BE49-F238E27FC236}">
                  <a16:creationId xmlns:a16="http://schemas.microsoft.com/office/drawing/2014/main" id="{2AFA6B2E-0D12-F24C-A4F7-DFB0DE06388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996" y="6457548"/>
              <a:ext cx="384175" cy="242888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0B2C80EC-7234-6E45-B651-66893E763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855" y="6703611"/>
              <a:ext cx="53972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Romania</a:t>
              </a:r>
            </a:p>
          </p:txBody>
        </p:sp>
        <p:pic>
          <p:nvPicPr>
            <p:cNvPr id="25" name="Picture 28">
              <a:extLst>
                <a:ext uri="{FF2B5EF4-FFF2-40B4-BE49-F238E27FC236}">
                  <a16:creationId xmlns:a16="http://schemas.microsoft.com/office/drawing/2014/main" id="{A14B51E5-6CDE-784F-9B2E-396AB4A3BAD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757" y="6459136"/>
              <a:ext cx="358775" cy="242887"/>
            </a:xfrm>
            <a:prstGeom prst="rect">
              <a:avLst/>
            </a:prstGeom>
            <a:noFill/>
            <a:ln w="9360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DE4E5065-14AA-9D4F-92FE-F8D7210C6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814" y="6702023"/>
              <a:ext cx="43071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Russia</a:t>
              </a: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6216BEAC-5163-3A46-A438-8D46E22E1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5391" y="6698848"/>
              <a:ext cx="52048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Slovenia</a:t>
              </a:r>
            </a:p>
          </p:txBody>
        </p:sp>
        <p:pic>
          <p:nvPicPr>
            <p:cNvPr id="28" name="Picture 31">
              <a:extLst>
                <a:ext uri="{FF2B5EF4-FFF2-40B4-BE49-F238E27FC236}">
                  <a16:creationId xmlns:a16="http://schemas.microsoft.com/office/drawing/2014/main" id="{25AFC250-96D8-E248-AB83-5E88EB1CD18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435" y="6460723"/>
              <a:ext cx="363537" cy="241300"/>
            </a:xfrm>
            <a:prstGeom prst="rect">
              <a:avLst/>
            </a:prstGeom>
            <a:noFill/>
            <a:ln w="936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2">
              <a:extLst>
                <a:ext uri="{FF2B5EF4-FFF2-40B4-BE49-F238E27FC236}">
                  <a16:creationId xmlns:a16="http://schemas.microsoft.com/office/drawing/2014/main" id="{A9A931A9-55F6-2846-AEA6-7BE0CDA503B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899" y="6459136"/>
              <a:ext cx="363537" cy="242887"/>
            </a:xfrm>
            <a:prstGeom prst="rect">
              <a:avLst/>
            </a:prstGeom>
            <a:noFill/>
            <a:ln w="9360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35">
              <a:extLst>
                <a:ext uri="{FF2B5EF4-FFF2-40B4-BE49-F238E27FC236}">
                  <a16:creationId xmlns:a16="http://schemas.microsoft.com/office/drawing/2014/main" id="{2666340B-A76C-4741-9828-9DB5BBF62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8318" y="6720620"/>
              <a:ext cx="238125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9200" bIns="0">
              <a:spAutoFit/>
            </a:bodyPr>
            <a:lstStyle>
              <a:lvl1pPr marL="381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1pPr>
              <a:lvl2pPr marL="742950" indent="-28575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2pPr>
              <a:lvl3pPr marL="11430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3pPr>
              <a:lvl4pPr marL="16002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4pPr>
              <a:lvl5pPr marL="2057400" indent="-228600" eaLnBrk="0" hangingPunct="0"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 sz="2400">
                  <a:solidFill>
                    <a:srgbClr val="000000"/>
                  </a:solidFill>
                  <a:latin typeface="Arial" pitchFamily="34" charset="0"/>
                  <a:ea typeface="Heiti SC Light" charset="-122"/>
                  <a:sym typeface="Arial" pitchFamily="34" charset="0"/>
                </a:defRPr>
              </a:lvl9pPr>
            </a:lstStyle>
            <a:p>
              <a:pPr marL="3810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563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8100" algn="l"/>
                  <a:tab pos="952500" algn="l"/>
                  <a:tab pos="1866900" algn="l"/>
                  <a:tab pos="2781300" algn="l"/>
                  <a:tab pos="3695700" algn="l"/>
                  <a:tab pos="4610100" algn="l"/>
                  <a:tab pos="5524500" algn="l"/>
                  <a:tab pos="6438900" algn="l"/>
                  <a:tab pos="7353300" algn="l"/>
                  <a:tab pos="8267700" algn="l"/>
                  <a:tab pos="9182100" algn="l"/>
                  <a:tab pos="10096500" algn="l"/>
                  <a:tab pos="10375900" algn="l"/>
                </a:tabLst>
                <a:defRPr/>
              </a:pPr>
              <a:r>
                <a:rPr kumimoji="0" lang="en-US" alt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+mn-cs"/>
                  <a:sym typeface="Arial" pitchFamily="34" charset="0"/>
                </a:rPr>
                <a:t>UK</a:t>
              </a:r>
            </a:p>
          </p:txBody>
        </p:sp>
      </p:grp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47374" y="4591455"/>
            <a:ext cx="8114026" cy="1862685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latin typeface="Calibri"/>
                <a:cs typeface="Calibri"/>
              </a:rPr>
              <a:t>Realisation and operation of FAIR in </a:t>
            </a:r>
            <a:r>
              <a:rPr lang="en-GB" sz="2000" b="1" dirty="0">
                <a:latin typeface="Calibri"/>
                <a:cs typeface="Calibri"/>
              </a:rPr>
              <a:t>international cooperation</a:t>
            </a:r>
          </a:p>
          <a:p>
            <a:r>
              <a:rPr lang="en-GB" sz="2000" b="1" dirty="0">
                <a:latin typeface="Calibri"/>
                <a:cs typeface="Calibri"/>
              </a:rPr>
              <a:t>9 international FAIR shareholders plus </a:t>
            </a:r>
          </a:p>
          <a:p>
            <a:r>
              <a:rPr lang="en-GB" sz="2000" b="1" dirty="0">
                <a:latin typeface="Calibri"/>
                <a:cs typeface="Calibri"/>
              </a:rPr>
              <a:t>1 Associate Partners and </a:t>
            </a:r>
          </a:p>
          <a:p>
            <a:r>
              <a:rPr lang="en-GB" sz="2000" b="1" dirty="0">
                <a:latin typeface="Calibri"/>
                <a:cs typeface="Calibri"/>
              </a:rPr>
              <a:t>Aspirants</a:t>
            </a:r>
          </a:p>
          <a:p>
            <a:r>
              <a:rPr lang="en-GB" sz="2000" dirty="0">
                <a:latin typeface="Calibri"/>
                <a:cs typeface="Calibri"/>
              </a:rPr>
              <a:t>Participation of </a:t>
            </a:r>
            <a:br>
              <a:rPr lang="en-GB" sz="2000" dirty="0">
                <a:latin typeface="Calibri"/>
                <a:cs typeface="Calibri"/>
              </a:rPr>
            </a:br>
            <a:r>
              <a:rPr lang="en-GB" sz="2000" b="1" dirty="0">
                <a:latin typeface="Calibri"/>
                <a:cs typeface="Calibri"/>
              </a:rPr>
              <a:t>3.000 scientists from all continents (</a:t>
            </a:r>
            <a:r>
              <a:rPr lang="en" sz="2000" b="1" dirty="0">
                <a:cs typeface="Calibri"/>
              </a:rPr>
              <a:t>200 institutions from 53 countries </a:t>
            </a:r>
            <a:endParaRPr lang="en-GB" sz="2000" b="1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GB" sz="2000" dirty="0">
              <a:latin typeface="Calibri"/>
              <a:cs typeface="Calibri"/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7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8F4B29F9-5B01-1042-8E7F-8A5F76A5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680" y="1816762"/>
            <a:ext cx="5687320" cy="3797618"/>
          </a:xfrm>
          <a:prstGeom prst="rect">
            <a:avLst/>
          </a:prstGeom>
        </p:spPr>
      </p:pic>
      <p:sp>
        <p:nvSpPr>
          <p:cNvPr id="400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94" b="1" dirty="0"/>
              <a:t>FAIR </a:t>
            </a:r>
            <a:r>
              <a:rPr lang="en-US" sz="2994" dirty="0"/>
              <a:t>@ Darmstadt</a:t>
            </a:r>
          </a:p>
        </p:txBody>
      </p:sp>
      <p:sp>
        <p:nvSpPr>
          <p:cNvPr id="400397" name="Text Box 13"/>
          <p:cNvSpPr txBox="1">
            <a:spLocks noChangeArrowheads="1"/>
          </p:cNvSpPr>
          <p:nvPr/>
        </p:nvSpPr>
        <p:spPr bwMode="auto">
          <a:xfrm>
            <a:off x="78350" y="4648245"/>
            <a:ext cx="3725987" cy="84491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marL="319174" indent="-319174"/>
            <a:r>
              <a:rPr lang="en-US" sz="1454" b="1" dirty="0">
                <a:solidFill>
                  <a:srgbClr val="323E95"/>
                </a:solidFill>
              </a:rPr>
              <a:t>Dense Bulk Plasmas </a:t>
            </a:r>
          </a:p>
          <a:p>
            <a:pPr marL="319174" indent="-319174"/>
            <a:r>
              <a:rPr lang="en-US" sz="1454" dirty="0">
                <a:solidFill>
                  <a:srgbClr val="323E95"/>
                </a:solidFill>
              </a:rPr>
              <a:t>(ion beam bunch compression</a:t>
            </a:r>
          </a:p>
          <a:p>
            <a:pPr marL="319174" indent="-319174"/>
            <a:r>
              <a:rPr lang="en-US" sz="1454" dirty="0">
                <a:solidFill>
                  <a:srgbClr val="323E95"/>
                </a:solidFill>
              </a:rPr>
              <a:t>&amp; </a:t>
            </a:r>
            <a:r>
              <a:rPr lang="en-US" sz="1454" dirty="0" err="1">
                <a:solidFill>
                  <a:srgbClr val="323E95"/>
                </a:solidFill>
              </a:rPr>
              <a:t>petawatt</a:t>
            </a:r>
            <a:r>
              <a:rPr lang="en-US" sz="1454" dirty="0">
                <a:solidFill>
                  <a:srgbClr val="323E95"/>
                </a:solidFill>
              </a:rPr>
              <a:t>-laser)</a:t>
            </a:r>
          </a:p>
        </p:txBody>
      </p:sp>
      <p:sp>
        <p:nvSpPr>
          <p:cNvPr id="400398" name="Text Box 14"/>
          <p:cNvSpPr txBox="1">
            <a:spLocks noChangeArrowheads="1"/>
          </p:cNvSpPr>
          <p:nvPr/>
        </p:nvSpPr>
        <p:spPr bwMode="auto">
          <a:xfrm>
            <a:off x="78350" y="5563293"/>
            <a:ext cx="4662092" cy="59732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spAutoFit/>
          </a:bodyPr>
          <a:lstStyle/>
          <a:p>
            <a:pPr marL="319174" indent="-319174"/>
            <a:r>
              <a:rPr lang="en-US" sz="1454" b="1" dirty="0">
                <a:solidFill>
                  <a:srgbClr val="323E95"/>
                </a:solidFill>
              </a:rPr>
              <a:t>Materials Science &amp; Radiation Biology </a:t>
            </a:r>
          </a:p>
          <a:p>
            <a:pPr marL="319174" indent="-319174"/>
            <a:r>
              <a:rPr lang="en-US" sz="1454" dirty="0">
                <a:solidFill>
                  <a:srgbClr val="323E95"/>
                </a:solidFill>
              </a:rPr>
              <a:t>(ion &amp; anti-proton beams)</a:t>
            </a:r>
          </a:p>
        </p:txBody>
      </p: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7369899" y="5817951"/>
            <a:ext cx="1653139" cy="34266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85112" tIns="42555" rIns="85112" bIns="42555" anchor="ctr" anchorCtr="0">
            <a:spAutoFit/>
          </a:bodyPr>
          <a:lstStyle/>
          <a:p>
            <a:pPr marL="319174" indent="-319174" algn="r"/>
            <a:r>
              <a:rPr lang="en-US" sz="1454" dirty="0">
                <a:solidFill>
                  <a:srgbClr val="E5332C"/>
                </a:solidFill>
              </a:rPr>
              <a:t>Accelerator Physics</a:t>
            </a:r>
          </a:p>
        </p:txBody>
      </p:sp>
      <p:sp>
        <p:nvSpPr>
          <p:cNvPr id="400394" name="Text Box 10"/>
          <p:cNvSpPr txBox="1">
            <a:spLocks noChangeArrowheads="1"/>
          </p:cNvSpPr>
          <p:nvPr/>
        </p:nvSpPr>
        <p:spPr bwMode="auto">
          <a:xfrm>
            <a:off x="78350" y="2736791"/>
            <a:ext cx="3005905" cy="59025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5112" tIns="42555" rIns="85112" bIns="42555">
            <a:spAutoFit/>
          </a:bodyPr>
          <a:lstStyle/>
          <a:p>
            <a:pPr marL="319174" indent="-319174"/>
            <a:r>
              <a:rPr lang="en-US" sz="1454" b="1" dirty="0">
                <a:solidFill>
                  <a:srgbClr val="323E95"/>
                </a:solidFill>
              </a:rPr>
              <a:t>QCD-Phase Diagram</a:t>
            </a:r>
          </a:p>
          <a:p>
            <a:pPr marL="319174" indent="-319174"/>
            <a:r>
              <a:rPr lang="en-US" sz="1454" dirty="0">
                <a:solidFill>
                  <a:srgbClr val="323E95"/>
                </a:solidFill>
              </a:rPr>
              <a:t>(HI beams 2 to 45 GeV/u)</a:t>
            </a:r>
          </a:p>
        </p:txBody>
      </p:sp>
      <p:sp>
        <p:nvSpPr>
          <p:cNvPr id="400395" name="Text Box 11"/>
          <p:cNvSpPr txBox="1">
            <a:spLocks noChangeArrowheads="1"/>
          </p:cNvSpPr>
          <p:nvPr/>
        </p:nvSpPr>
        <p:spPr bwMode="auto">
          <a:xfrm>
            <a:off x="78350" y="1840292"/>
            <a:ext cx="2897894" cy="83784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5112" tIns="42555" rIns="85112" bIns="42555" anchor="ctr" anchorCtr="0">
            <a:spAutoFit/>
          </a:bodyPr>
          <a:lstStyle/>
          <a:p>
            <a:pPr marL="319174" indent="-319174"/>
            <a:r>
              <a:rPr lang="en-US" sz="1454" b="1" dirty="0">
                <a:solidFill>
                  <a:srgbClr val="323E95"/>
                </a:solidFill>
              </a:rPr>
              <a:t>Hadron Physics </a:t>
            </a:r>
          </a:p>
          <a:p>
            <a:pPr marL="319174" indent="-319174"/>
            <a:r>
              <a:rPr lang="en-US" sz="1454" dirty="0">
                <a:solidFill>
                  <a:srgbClr val="323E95"/>
                </a:solidFill>
              </a:rPr>
              <a:t>(stored and cooled</a:t>
            </a:r>
          </a:p>
          <a:p>
            <a:pPr marL="319174" indent="-319174"/>
            <a:r>
              <a:rPr lang="en-US" sz="1454" dirty="0">
                <a:solidFill>
                  <a:srgbClr val="323E95"/>
                </a:solidFill>
              </a:rPr>
              <a:t>15 GeV/c anti-protons)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78350" y="1191378"/>
            <a:ext cx="4087180" cy="59025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5112" tIns="42555" rIns="85112" bIns="42555" anchor="ctr" anchorCtr="0">
            <a:spAutoFit/>
          </a:bodyPr>
          <a:lstStyle/>
          <a:p>
            <a:pPr marL="319174" indent="-319174"/>
            <a:r>
              <a:rPr lang="en-US" sz="1454" b="1" dirty="0">
                <a:solidFill>
                  <a:srgbClr val="323E95"/>
                </a:solidFill>
              </a:rPr>
              <a:t>Nuclear Structure &amp; Astrophysics</a:t>
            </a:r>
          </a:p>
          <a:p>
            <a:pPr marL="319174" indent="-319174"/>
            <a:r>
              <a:rPr lang="en-US" sz="1454" dirty="0">
                <a:solidFill>
                  <a:srgbClr val="323E95"/>
                </a:solidFill>
              </a:rPr>
              <a:t>(rare isotope beams)</a:t>
            </a:r>
          </a:p>
        </p:txBody>
      </p:sp>
      <p:sp>
        <p:nvSpPr>
          <p:cNvPr id="400396" name="Text Box 12"/>
          <p:cNvSpPr txBox="1">
            <a:spLocks noChangeArrowheads="1"/>
          </p:cNvSpPr>
          <p:nvPr/>
        </p:nvSpPr>
        <p:spPr bwMode="auto">
          <a:xfrm>
            <a:off x="78350" y="3385706"/>
            <a:ext cx="3222569" cy="83784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5112" tIns="42555" rIns="85112" bIns="42555" anchor="ctr" anchorCtr="0">
            <a:spAutoFit/>
          </a:bodyPr>
          <a:lstStyle/>
          <a:p>
            <a:pPr marL="319174" indent="-319174"/>
            <a:r>
              <a:rPr lang="en-US" sz="1454" b="1" dirty="0">
                <a:solidFill>
                  <a:srgbClr val="323E95"/>
                </a:solidFill>
              </a:rPr>
              <a:t>Fundamental Symmetries</a:t>
            </a:r>
          </a:p>
          <a:p>
            <a:pPr marL="319174" indent="-319174"/>
            <a:r>
              <a:rPr lang="en-US" sz="1454" b="1" dirty="0">
                <a:solidFill>
                  <a:srgbClr val="323E95"/>
                </a:solidFill>
              </a:rPr>
              <a:t>&amp; Ultra-High EM Fields</a:t>
            </a:r>
          </a:p>
          <a:p>
            <a:pPr marL="319174" indent="-319174"/>
            <a:r>
              <a:rPr lang="en-US" sz="1454" dirty="0">
                <a:solidFill>
                  <a:srgbClr val="323E95"/>
                </a:solidFill>
              </a:rPr>
              <a:t>(anti-protons &amp; highly stripped ions)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348197" y="1115662"/>
            <a:ext cx="3618074" cy="111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11" dirty="0">
                <a:solidFill>
                  <a:srgbClr val="323E95"/>
                </a:solidFill>
              </a:rPr>
              <a:t>Our Mission</a:t>
            </a:r>
            <a:r>
              <a:rPr lang="en-US" sz="1711" dirty="0">
                <a:solidFill>
                  <a:srgbClr val="CC3300"/>
                </a:solidFill>
              </a:rPr>
              <a:t> </a:t>
            </a:r>
          </a:p>
          <a:p>
            <a:r>
              <a:rPr lang="en-US" sz="1711" dirty="0">
                <a:solidFill>
                  <a:srgbClr val="CC3300"/>
                </a:solidFill>
              </a:rPr>
              <a:t>Study strongly interacting matter </a:t>
            </a:r>
          </a:p>
          <a:p>
            <a:r>
              <a:rPr lang="en-US" sz="1711" dirty="0">
                <a:solidFill>
                  <a:srgbClr val="CC3300"/>
                </a:solidFill>
              </a:rPr>
              <a:t>on (almost) all scales</a:t>
            </a:r>
          </a:p>
          <a:p>
            <a:endParaRPr lang="en-US" sz="154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Klaus Peters - FAIR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E633-0A11-1543-9171-5EAF8C77A1F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13283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"/>
          <a:stretch/>
        </p:blipFill>
        <p:spPr bwMode="auto">
          <a:xfrm>
            <a:off x="1055520" y="1054914"/>
            <a:ext cx="6581999" cy="489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" name="Rechteck 28"/>
          <p:cNvSpPr/>
          <p:nvPr/>
        </p:nvSpPr>
        <p:spPr>
          <a:xfrm>
            <a:off x="6213021" y="182661"/>
            <a:ext cx="2751843" cy="2595549"/>
          </a:xfrm>
          <a:prstGeom prst="rect">
            <a:avLst/>
          </a:prstGeom>
          <a:solidFill>
            <a:schemeClr val="bg1"/>
          </a:solidFill>
          <a:ln w="19050">
            <a:solidFill>
              <a:srgbClr val="323E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118287" y="3793786"/>
            <a:ext cx="3186790" cy="2298929"/>
          </a:xfrm>
          <a:prstGeom prst="rect">
            <a:avLst/>
          </a:prstGeom>
          <a:solidFill>
            <a:schemeClr val="bg1"/>
          </a:solidFill>
          <a:ln w="19050">
            <a:solidFill>
              <a:srgbClr val="323E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ierung 5"/>
          <p:cNvGrpSpPr/>
          <p:nvPr/>
        </p:nvGrpSpPr>
        <p:grpSpPr>
          <a:xfrm>
            <a:off x="6432208" y="3033517"/>
            <a:ext cx="2532655" cy="3735662"/>
            <a:chOff x="6432209" y="3033517"/>
            <a:chExt cx="2140978" cy="3157939"/>
          </a:xfrm>
        </p:grpSpPr>
        <p:sp>
          <p:nvSpPr>
            <p:cNvPr id="33" name="Rechteck 32"/>
            <p:cNvSpPr/>
            <p:nvPr/>
          </p:nvSpPr>
          <p:spPr>
            <a:xfrm>
              <a:off x="6432209" y="3033517"/>
              <a:ext cx="2140978" cy="315793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23E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72" t="9733" r="1561" b="16251"/>
            <a:stretch/>
          </p:blipFill>
          <p:spPr bwMode="auto">
            <a:xfrm rot="5400000">
              <a:off x="5812017" y="3942425"/>
              <a:ext cx="2912553" cy="1286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7098974" y="4319971"/>
              <a:ext cx="1260141" cy="1703054"/>
              <a:chOff x="8844809" y="4672735"/>
              <a:chExt cx="1260140" cy="1805205"/>
            </a:xfrm>
            <a:solidFill>
              <a:schemeClr val="bg1"/>
            </a:solidFill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824712" cy="34907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540" b="1" dirty="0">
                    <a:solidFill>
                      <a:srgbClr val="E5332C"/>
                    </a:solidFill>
                    <a:ea typeface="ＭＳ Ｐゴシック" charset="-128"/>
                  </a:rPr>
                  <a:t>NuSTAR</a:t>
                </a:r>
                <a:endParaRPr lang="de-DE" sz="1454" b="1" dirty="0">
                  <a:solidFill>
                    <a:srgbClr val="E5332C"/>
                  </a:solidFill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44809" y="4672735"/>
                <a:ext cx="1260140" cy="349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540" b="1" dirty="0">
                    <a:solidFill>
                      <a:srgbClr val="E5332C"/>
                    </a:solidFill>
                  </a:rPr>
                  <a:t>Super-FRS</a:t>
                </a:r>
              </a:p>
            </p:txBody>
          </p:sp>
        </p:grp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Experiments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98850" y="381807"/>
            <a:ext cx="2459454" cy="2243560"/>
            <a:chOff x="8441220" y="329659"/>
            <a:chExt cx="2459454" cy="2378132"/>
          </a:xfrm>
          <a:solidFill>
            <a:schemeClr val="bg1"/>
          </a:solidFill>
        </p:grpSpPr>
        <p:pic>
          <p:nvPicPr>
            <p:cNvPr id="17" name="Picture 16" descr="HadesCBM_wo_2008.jpg"/>
            <p:cNvPicPr>
              <a:picLocks noChangeAspect="1"/>
            </p:cNvPicPr>
            <p:nvPr/>
          </p:nvPicPr>
          <p:blipFill rotWithShape="1">
            <a:blip r:embed="rId5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41220" y="329659"/>
              <a:ext cx="2459454" cy="2378132"/>
            </a:xfrm>
            <a:prstGeom prst="rect">
              <a:avLst/>
            </a:prstGeom>
            <a:grpFill/>
            <a:ln w="9525">
              <a:noFill/>
            </a:ln>
          </p:spPr>
        </p:pic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9792580" y="2242864"/>
              <a:ext cx="572593" cy="34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sz="1540" b="1" dirty="0">
                  <a:solidFill>
                    <a:srgbClr val="E5332C"/>
                  </a:solidFill>
                  <a:ea typeface="ＭＳ Ｐゴシック" charset="-128"/>
                </a:rPr>
                <a:t>CBM</a:t>
              </a:r>
              <a:endParaRPr lang="de-DE" sz="1454" b="1" dirty="0">
                <a:solidFill>
                  <a:srgbClr val="E5332C"/>
                </a:solidFill>
                <a:ea typeface="ＭＳ Ｐゴシック" charset="-128"/>
              </a:endParaRPr>
            </a:p>
          </p:txBody>
        </p:sp>
      </p:grp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Klaus Peters - FAIR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481925" y="1225419"/>
            <a:ext cx="3113205" cy="1943100"/>
          </a:xfrm>
          <a:prstGeom prst="rect">
            <a:avLst/>
          </a:prstGeom>
          <a:solidFill>
            <a:schemeClr val="bg1"/>
          </a:solidFill>
          <a:ln w="19050">
            <a:solidFill>
              <a:srgbClr val="323E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Gerade Verbindung mit Pfeil 15"/>
          <p:cNvCxnSpPr>
            <a:stCxn id="29" idx="1"/>
          </p:cNvCxnSpPr>
          <p:nvPr/>
        </p:nvCxnSpPr>
        <p:spPr>
          <a:xfrm flipH="1">
            <a:off x="5496541" y="1480436"/>
            <a:ext cx="716480" cy="1497570"/>
          </a:xfrm>
          <a:prstGeom prst="straightConnector1">
            <a:avLst/>
          </a:prstGeom>
          <a:ln w="28575">
            <a:solidFill>
              <a:srgbClr val="E5332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>
            <a:stCxn id="33" idx="1"/>
          </p:cNvCxnSpPr>
          <p:nvPr/>
        </p:nvCxnSpPr>
        <p:spPr>
          <a:xfrm flipH="1" flipV="1">
            <a:off x="5421087" y="3812721"/>
            <a:ext cx="1011121" cy="1088627"/>
          </a:xfrm>
          <a:prstGeom prst="straightConnector1">
            <a:avLst/>
          </a:prstGeom>
          <a:ln w="28575">
            <a:solidFill>
              <a:srgbClr val="E5332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stCxn id="14" idx="2"/>
          </p:cNvCxnSpPr>
          <p:nvPr/>
        </p:nvCxnSpPr>
        <p:spPr>
          <a:xfrm>
            <a:off x="2038528" y="3168519"/>
            <a:ext cx="1265380" cy="487973"/>
          </a:xfrm>
          <a:prstGeom prst="straightConnector1">
            <a:avLst/>
          </a:prstGeom>
          <a:ln w="28575">
            <a:solidFill>
              <a:srgbClr val="E5332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>
            <a:stCxn id="35" idx="3"/>
          </p:cNvCxnSpPr>
          <p:nvPr/>
        </p:nvCxnSpPr>
        <p:spPr>
          <a:xfrm flipV="1">
            <a:off x="3305077" y="3690257"/>
            <a:ext cx="1082097" cy="1252994"/>
          </a:xfrm>
          <a:prstGeom prst="straightConnector1">
            <a:avLst/>
          </a:prstGeom>
          <a:ln w="28575">
            <a:solidFill>
              <a:srgbClr val="E5332C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 3"/>
          <p:cNvPicPr>
            <a:picLocks noChangeAspect="1"/>
          </p:cNvPicPr>
          <p:nvPr/>
        </p:nvPicPr>
        <p:blipFill>
          <a:blip r:embed="rId6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0" y="1238814"/>
            <a:ext cx="3082040" cy="1924128"/>
          </a:xfrm>
          <a:prstGeom prst="rect">
            <a:avLst/>
          </a:prstGeom>
        </p:spPr>
      </p:pic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2694352" y="2655077"/>
            <a:ext cx="610724" cy="3229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5112" tIns="42555" rIns="85112" bIns="42555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de-DE" sz="1540" b="1" dirty="0">
                <a:solidFill>
                  <a:srgbClr val="E5332C"/>
                </a:solidFill>
                <a:ea typeface="ＭＳ Ｐゴシック" charset="-128"/>
              </a:rPr>
              <a:t>APPA</a:t>
            </a: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6" y="3916640"/>
            <a:ext cx="3080172" cy="216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7" name="Gruppierung 26"/>
          <p:cNvGrpSpPr/>
          <p:nvPr/>
        </p:nvGrpSpPr>
        <p:grpSpPr>
          <a:xfrm>
            <a:off x="4387174" y="4852708"/>
            <a:ext cx="1371600" cy="1202560"/>
            <a:chOff x="4387174" y="4881892"/>
            <a:chExt cx="1371600" cy="1202560"/>
          </a:xfrm>
        </p:grpSpPr>
        <p:sp>
          <p:nvSpPr>
            <p:cNvPr id="23" name="Rechteck 22"/>
            <p:cNvSpPr/>
            <p:nvPr/>
          </p:nvSpPr>
          <p:spPr>
            <a:xfrm>
              <a:off x="4523362" y="5068111"/>
              <a:ext cx="1235412" cy="1016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4795736" y="4881892"/>
              <a:ext cx="914400" cy="259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4387174" y="5574455"/>
              <a:ext cx="136188" cy="361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8D16195-AC10-AC48-8A64-7581D642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E633-0A11-1543-9171-5EAF8C77A1F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72131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1698</Words>
  <Application>Microsoft Macintosh PowerPoint</Application>
  <PresentationFormat>Bildschirmpräsentation (4:3)</PresentationFormat>
  <Paragraphs>520</Paragraphs>
  <Slides>38</Slides>
  <Notes>13</Notes>
  <HiddenSlides>3</HiddenSlides>
  <MMClips>1</MMClips>
  <ScaleCrop>false</ScaleCrop>
  <HeadingPairs>
    <vt:vector size="6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53" baseType="lpstr">
      <vt:lpstr>Arial Unicode MS</vt:lpstr>
      <vt:lpstr>.AppleSystemUIFont</vt:lpstr>
      <vt:lpstr>AmerType Md BT</vt:lpstr>
      <vt:lpstr>Arial</vt:lpstr>
      <vt:lpstr>Arial Narrow</vt:lpstr>
      <vt:lpstr>Calibri</vt:lpstr>
      <vt:lpstr>Calibri Light</vt:lpstr>
      <vt:lpstr>Courier New</vt:lpstr>
      <vt:lpstr>Symbol</vt:lpstr>
      <vt:lpstr>Tahoma</vt:lpstr>
      <vt:lpstr>Times</vt:lpstr>
      <vt:lpstr>Verdana</vt:lpstr>
      <vt:lpstr>VerdanaBar</vt:lpstr>
      <vt:lpstr>Wingdings</vt:lpstr>
      <vt:lpstr>Office-Design</vt:lpstr>
      <vt:lpstr>FAIR  Facility for Antiproton and Ion Research    Status   GWU, May 3, 2019     Klaus Peters    GSI/U Frankfurt </vt:lpstr>
      <vt:lpstr>PowerPoint-Präsentation</vt:lpstr>
      <vt:lpstr>sub nuclear material research….</vt:lpstr>
      <vt:lpstr>Physics of Hadrons and Nuclei</vt:lpstr>
      <vt:lpstr>Common Features</vt:lpstr>
      <vt:lpstr>Additional Features (not common to all)</vt:lpstr>
      <vt:lpstr>FAIR: International Cooperation</vt:lpstr>
      <vt:lpstr>FAIR @ Darmstadt</vt:lpstr>
      <vt:lpstr>FAIR Experiments</vt:lpstr>
      <vt:lpstr>FAIR Experimental Stations</vt:lpstr>
      <vt:lpstr>Civil Engineering</vt:lpstr>
      <vt:lpstr>Construction Site</vt:lpstr>
      <vt:lpstr>Construction Site</vt:lpstr>
      <vt:lpstr>Construction Site</vt:lpstr>
      <vt:lpstr>Construction Site</vt:lpstr>
      <vt:lpstr>Construction Site</vt:lpstr>
      <vt:lpstr>Construction Site</vt:lpstr>
      <vt:lpstr>Overall Project – Recent Highlights</vt:lpstr>
      <vt:lpstr>Overall Project – Recent Highlights</vt:lpstr>
      <vt:lpstr>FAIR Experiments</vt:lpstr>
      <vt:lpstr>NUSTAR @ FAIR: physics of the nuclei</vt:lpstr>
      <vt:lpstr>NUSTAR @ FAIR: Installations</vt:lpstr>
      <vt:lpstr>NUSTAR @ FAIR: Day-1</vt:lpstr>
      <vt:lpstr>APPA - Plasmas</vt:lpstr>
      <vt:lpstr>APPA– Day 1 (Examples)</vt:lpstr>
      <vt:lpstr>CBM: Exploring the phases of nuclear matter</vt:lpstr>
      <vt:lpstr>CBM at FAIR: Detector</vt:lpstr>
      <vt:lpstr>CBM at FAIR: Day-1 Equipment</vt:lpstr>
      <vt:lpstr>PANDA at FAIR: Detector</vt:lpstr>
      <vt:lpstr>PANDA at FAIR: Hadron Physics with Antiprotons</vt:lpstr>
      <vt:lpstr>Accessible Charmed Hadrons at PANDA</vt:lpstr>
      <vt:lpstr>PANDA Detector ...</vt:lpstr>
      <vt:lpstr>Status of FAIR: experiments detector R&amp;D and construction well on track …</vt:lpstr>
      <vt:lpstr>FAIR Phase-0 – Beamtime 2018/19</vt:lpstr>
      <vt:lpstr>FAIR Phase-0 – Beamtime 2019</vt:lpstr>
      <vt:lpstr>FAIR Project and Cost Review 2019</vt:lpstr>
      <vt:lpstr>Summary/Outlook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Klaus Peters</dc:creator>
  <cp:lastModifiedBy>Klaus Peters</cp:lastModifiedBy>
  <cp:revision>295</cp:revision>
  <cp:lastPrinted>2018-09-10T16:38:30Z</cp:lastPrinted>
  <dcterms:created xsi:type="dcterms:W3CDTF">2017-01-27T09:06:51Z</dcterms:created>
  <dcterms:modified xsi:type="dcterms:W3CDTF">2019-05-03T02:35:37Z</dcterms:modified>
</cp:coreProperties>
</file>