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809" r:id="rId2"/>
    <p:sldId id="1035" r:id="rId3"/>
    <p:sldId id="1056" r:id="rId4"/>
    <p:sldId id="708" r:id="rId5"/>
    <p:sldId id="1049" r:id="rId6"/>
    <p:sldId id="1043" r:id="rId7"/>
    <p:sldId id="1048" r:id="rId8"/>
    <p:sldId id="1041" r:id="rId9"/>
    <p:sldId id="1042" r:id="rId10"/>
    <p:sldId id="1051" r:id="rId11"/>
    <p:sldId id="1052" r:id="rId12"/>
    <p:sldId id="1053" r:id="rId13"/>
    <p:sldId id="1054" r:id="rId14"/>
    <p:sldId id="1055" r:id="rId15"/>
    <p:sldId id="1057" r:id="rId16"/>
    <p:sldId id="1060" r:id="rId17"/>
    <p:sldId id="1061" r:id="rId18"/>
    <p:sldId id="755" r:id="rId19"/>
    <p:sldId id="1063" r:id="rId20"/>
    <p:sldId id="1019" r:id="rId21"/>
    <p:sldId id="1065" r:id="rId22"/>
    <p:sldId id="1066" r:id="rId23"/>
    <p:sldId id="1067" r:id="rId24"/>
    <p:sldId id="1058" r:id="rId25"/>
    <p:sldId id="1050" r:id="rId26"/>
    <p:sldId id="1062" r:id="rId27"/>
    <p:sldId id="1064" r:id="rId28"/>
    <p:sldId id="1059" r:id="rId29"/>
    <p:sldId id="731" r:id="rId30"/>
    <p:sldId id="894" r:id="rId31"/>
    <p:sldId id="1023" r:id="rId32"/>
    <p:sldId id="998" r:id="rId33"/>
    <p:sldId id="933" r:id="rId34"/>
    <p:sldId id="1029" r:id="rId35"/>
    <p:sldId id="1040" r:id="rId36"/>
    <p:sldId id="1000" r:id="rId37"/>
    <p:sldId id="1030" r:id="rId38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2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1"/>
    <p:restoredTop sz="86398"/>
  </p:normalViewPr>
  <p:slideViewPr>
    <p:cSldViewPr>
      <p:cViewPr varScale="1">
        <p:scale>
          <a:sx n="77" d="100"/>
          <a:sy n="77" d="100"/>
        </p:scale>
        <p:origin x="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DBF72B6F-A3D6-C948-8D99-059F7334BD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3C23167-3EB7-5D41-B9B4-0A0668E26C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A07224F2-C725-E24B-BD72-9964788FB6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302A68BB-4FB6-F748-A222-0905E1995B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39363F-6B81-8544-A29E-67C572B40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680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7193995-F5DA-714C-9779-8E199BB97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B7AE1BE-F956-8B4A-805D-52753B4759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0A1BFDC-57DC-2C40-BB64-573A27D9AD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C38D0B6-AA4E-454F-A11C-FE2B891A52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70E23B2-8B98-204E-BCC7-E67208C86C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B3BB127-A7A4-B449-86E2-4A12C59B6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BF46713E-173B-4D45-8278-8E77D8D77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8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ECD1BACF-8FF4-4340-AAF0-F01A3B7C9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2140B9-3A6F-0A48-AF68-3C906AFDF48A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A0AA4D2-F2CA-384A-A4A0-D3768ABEA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95FC1D1-10F5-9E40-BDE3-3ADEB4DA6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ea typeface="ＭＳ Ｐゴシック" charset="0"/>
                <a:cs typeface="ＭＳ Ｐゴシック" charset="0"/>
              </a:rPr>
              <a:t>{\cal{F}}_{LU}^{\sin(\phi_1-\phi_2)}=\frac{\mid\vec{P}_{1\perp}\vec{P}_{2\perp}\mid}{m_Nm_2} {\cal{C}}[w_5M_L^{\perp,h}D_1]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A23A4D-60D8-AE44-B5DC-9C0D8D789344}" type="slidenum">
              <a:rPr lang="en-US" sz="1300"/>
              <a:pPr eaLnBrk="1" hangingPunct="1"/>
              <a:t>37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DC548FD-C5AD-944B-988F-F297149B3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1D5BD6AE-8CDF-E74E-ADF6-AE9E8039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{\cal{F}}_{LU}^{\sin(\phi_1-\phi_2)}=\frac{\mid\vec{P}_{1\perp}\vec{P}_{2\perp}\mid}{m_Nm_2} {\cal{C}}[w_5M_L^{\perp,h}D_1]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C71A8E1E-918E-474D-AC50-91F0279BB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83" indent="-285725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98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5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21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37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53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69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85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94295E-7739-1249-A91F-9FA448C3F566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673852-56C3-3849-93F4-F3451C5D6689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6713E-173B-4D45-8278-8E77D8D774D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4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D10FA96-8B42-F843-A7CB-448278EA60EF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3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D10FA96-8B42-F843-A7CB-448278EA60EF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3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$\</a:t>
            </a:r>
            <a:r>
              <a:rPr lang="en-US" altLang="en-US" dirty="0" err="1"/>
              <a:t>frac</a:t>
            </a:r>
            <a:r>
              <a:rPr lang="en-US" altLang="en-US" dirty="0"/>
              <a:t>{d\sigma_{\lambda\Lambda}^{</a:t>
            </a:r>
            <a:r>
              <a:rPr lang="en-US" altLang="en-US" dirty="0" err="1"/>
              <a:t>eN</a:t>
            </a:r>
            <a:r>
              <a:rPr lang="en-US" altLang="en-US" dirty="0"/>
              <a:t> \</a:t>
            </a:r>
            <a:r>
              <a:rPr lang="en-US" altLang="en-US" dirty="0" err="1"/>
              <a:t>rightarrow</a:t>
            </a:r>
            <a:r>
              <a:rPr lang="en-US" altLang="en-US" dirty="0"/>
              <a:t> e^\prime h X}}{dxdQ^2 </a:t>
            </a:r>
            <a:r>
              <a:rPr lang="en-US" altLang="en-US" dirty="0" err="1"/>
              <a:t>dz</a:t>
            </a:r>
            <a:r>
              <a:rPr lang="en-US" altLang="en-US" dirty="0"/>
              <a:t> </a:t>
            </a:r>
            <a:r>
              <a:rPr lang="en-US" altLang="en-US" dirty="0" err="1"/>
              <a:t>dP</a:t>
            </a:r>
            <a:r>
              <a:rPr lang="en-US" altLang="en-US" dirty="0"/>
              <a:t>_{</a:t>
            </a:r>
            <a:r>
              <a:rPr lang="en-US" altLang="en-US" dirty="0" err="1"/>
              <a:t>hT</a:t>
            </a:r>
            <a:r>
              <a:rPr lang="en-US" altLang="en-US" dirty="0"/>
              <a:t>}^2 d\</a:t>
            </a:r>
            <a:r>
              <a:rPr lang="en-US" altLang="en-US" dirty="0" err="1"/>
              <a:t>phi_h</a:t>
            </a:r>
            <a:r>
              <a:rPr lang="en-US" altLang="en-US" dirty="0"/>
              <a:t> d\</a:t>
            </a:r>
            <a:r>
              <a:rPr lang="en-US" altLang="en-US" dirty="0" err="1"/>
              <a:t>phi_l</a:t>
            </a:r>
            <a:r>
              <a:rPr lang="en-US" altLang="en-US" dirty="0"/>
              <a:t> d\</a:t>
            </a:r>
            <a:r>
              <a:rPr lang="en-US" altLang="en-US" dirty="0" err="1"/>
              <a:t>phi_s</a:t>
            </a:r>
            <a:r>
              <a:rPr lang="en-US" altLang="en-US" dirty="0"/>
              <a:t>}$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0F22C9-C7EF-3043-8F70-43CB6C015797}" type="slidenum">
              <a:rPr lang="en-US" altLang="en-US" sz="1300"/>
              <a:pPr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4282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B3A20C-3F5D-2044-B489-0C3025C14B25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905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ea typeface="ＭＳ Ｐゴシック" charset="0"/>
                <a:cs typeface="ＭＳ Ｐゴシック" charset="0"/>
              </a:rPr>
              <a:t>{\cal{F}}_{LU}^{\sin(\phi_1-\phi_2)}=\frac{\mid\vec{P}_{1\perp}\vec{P}_{2\perp}\mid}{m_Nm_2} {\cal{C}}[w_5M_L^{\perp,h}D_1]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1469D9-422D-F447-B3F2-E8FC443ADE0D}" type="slidenum">
              <a:rPr lang="en-US" sz="1300"/>
              <a:pPr eaLnBrk="1" hangingPunct="1"/>
              <a:t>34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6EAACD-47AF-5241-B448-94F125DCE6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B8580-12D9-A34B-A0D1-4E626DCBF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7A92-6ADF-2942-B7BB-965ACCF9A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73770-D642-C742-BC1A-170C932272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7EF2B-60AB-FA47-A47A-6901ABFA55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CA2B-2E67-1444-8CF6-AAD611C39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1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30CEC5-B562-7041-A952-5809FA5690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F0C125-BC9A-DB47-BECF-CF63B6A60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77ED-7354-D741-9E70-454F8DCAB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0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CDCAD-CD8D-E342-A823-899CC0855B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6E203A-09A3-4D42-99AA-3808BD916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CEC60-966E-5046-BDA9-C52971E7D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BE7AA-E77E-E746-A49D-5D078114D5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5098B-9B5A-DB4C-A28B-092DDE68C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DC59-26DD-604C-ABDA-762636BF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3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887B9-D230-B14E-BC2A-ABA431EF3F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D46B0-9464-9740-80C8-F0D20DF781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930C-AA9D-7540-83CC-E3B25BFE5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0481C4-5501-974B-A50B-2D0B4BEC52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5BFD5D-4084-6443-9F42-672443AFE5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B546-C54F-2348-8E07-3F43B042F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10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461F86-5EE8-EE4A-9165-C5BD855E41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07299B-14ED-8A47-B961-E2A07BDD9B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EE4D-C421-E040-893A-889E42B43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3506EC-E6E9-8546-991F-91AA28BB10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B4C0C-3790-354E-B069-23868BE20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783D-3BB5-584C-9C96-3FCA05A5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9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CE346-C205-674F-9D76-5F4AE2D435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F2C04-42FF-974C-9A0E-C231B3C782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C71-13BD-484E-8F20-A9309DB9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7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C6B5-88EB-414B-A3AD-F1092FD81C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CC26F-BDC4-654A-86E0-FCD2C90ACB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50DC-CE50-384A-84F0-51CDE5704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9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FA6FC8-016C-984F-960D-B5BB0ED5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CD4D20-08F3-D146-8944-D7C145F98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4A62767-CF11-FB43-9BBD-A86D605A7F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F96DC37-BEC8-9A4E-970D-4A7BB0054C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E485EB-2F23-DA49-89B1-44BD3E03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6" descr="JLab_logo_white1">
            <a:extLst>
              <a:ext uri="{FF2B5EF4-FFF2-40B4-BE49-F238E27FC236}">
                <a16:creationId xmlns:a16="http://schemas.microsoft.com/office/drawing/2014/main" id="{5CEAAB78-650C-264D-AB0C-E8CB187F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04EAD73-DFF2-4142-87D1-F3FAE6DA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497638"/>
            <a:ext cx="762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>
            <a:extLst>
              <a:ext uri="{FF2B5EF4-FFF2-40B4-BE49-F238E27FC236}">
                <a16:creationId xmlns:a16="http://schemas.microsoft.com/office/drawing/2014/main" id="{8E59DD59-5C30-3240-950A-3CA99E946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4EF56AE1-8DEE-E84E-8457-D88E42F935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1.png"/><Relationship Id="rId2" Type="http://schemas.openxmlformats.org/officeDocument/2006/relationships/tags" Target="../tags/tag3.xml"/><Relationship Id="rId16" Type="http://schemas.openxmlformats.org/officeDocument/2006/relationships/image" Target="../media/image4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0.png"/><Relationship Id="rId5" Type="http://schemas.openxmlformats.org/officeDocument/2006/relationships/tags" Target="../tags/tag6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fersonLab/clasdis-nocernli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oject-gpd-full-chain-mc.web.cern.ch/project-gpd-full-chain-mc/hepgen/" TargetMode="External"/><Relationship Id="rId5" Type="http://schemas.openxmlformats.org/officeDocument/2006/relationships/hyperlink" Target="https://github.com/JeffersonLab/dvcsgen" TargetMode="External"/><Relationship Id="rId4" Type="http://schemas.openxmlformats.org/officeDocument/2006/relationships/hyperlink" Target="https://github.com/JeffersonLab/inclusive-dis-ra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93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96.png"/><Relationship Id="rId10" Type="http://schemas.openxmlformats.org/officeDocument/2006/relationships/image" Target="../media/image12.emf"/><Relationship Id="rId4" Type="http://schemas.openxmlformats.org/officeDocument/2006/relationships/image" Target="../media/image94.emf"/><Relationship Id="rId9" Type="http://schemas.openxmlformats.org/officeDocument/2006/relationships/image" Target="../media/image11.emf"/><Relationship Id="rId1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gi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emf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B86190AE-0369-494F-8108-14461EC92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08038"/>
          </a:xfrm>
        </p:spPr>
        <p:txBody>
          <a:bodyPr/>
          <a:lstStyle/>
          <a:p>
            <a:r>
              <a:rPr lang="en-US" sz="3200" dirty="0"/>
              <a:t>Correlated di-hadron production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9210E761-0279-3549-820C-393A8B2A9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3352800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Harut </a:t>
            </a:r>
            <a:r>
              <a:rPr lang="en-US" altLang="en-US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Avakian</a:t>
            </a:r>
            <a:r>
              <a:rPr lang="en-US" altLang="en-US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(JLab)</a:t>
            </a:r>
          </a:p>
        </p:txBody>
      </p:sp>
      <p:sp>
        <p:nvSpPr>
          <p:cNvPr id="15363" name="Slide Number Placeholder 6">
            <a:extLst>
              <a:ext uri="{FF2B5EF4-FFF2-40B4-BE49-F238E27FC236}">
                <a16:creationId xmlns:a16="http://schemas.microsoft.com/office/drawing/2014/main" id="{E03E3E64-7EF7-944A-A394-2FC077B2F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E9ECA-C26D-FE4B-8180-EB8D84AF9E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5365" name="Footer Placeholder 2">
            <a:extLst>
              <a:ext uri="{FF2B5EF4-FFF2-40B4-BE49-F238E27FC236}">
                <a16:creationId xmlns:a16="http://schemas.microsoft.com/office/drawing/2014/main" id="{6EF045A8-869E-6942-B512-C53D7B600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JLab,  March 7</a:t>
            </a:r>
            <a:endParaRPr lang="en-US" altLang="en-US" sz="1400"/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87EBDA3E-63FD-114E-B17C-C58CDD371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73400"/>
            <a:ext cx="6781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6002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Jlab</a:t>
            </a:r>
            <a:r>
              <a:rPr lang="en-US" sz="2000" dirty="0"/>
              <a:t> 7 March 2019 </a:t>
            </a: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685800" y="2438400"/>
            <a:ext cx="5562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Introduction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sz="2000" dirty="0" err="1"/>
              <a:t>Dihadron</a:t>
            </a:r>
            <a:r>
              <a:rPr lang="en-US" altLang="en-US" sz="2000" dirty="0"/>
              <a:t> production on proton and deuteron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sz="2000" dirty="0"/>
              <a:t>Simulations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sz="2000" dirty="0"/>
              <a:t>Di-hadron multiplicities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Data  MC  comparison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The role of </a:t>
            </a:r>
            <a:r>
              <a:rPr lang="en-US" altLang="en-US" sz="2000" dirty="0" err="1"/>
              <a:t>dihadrons</a:t>
            </a:r>
            <a:r>
              <a:rPr lang="en-US" altLang="en-US" sz="2000" dirty="0"/>
              <a:t> in interpretation of single hadron observables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sz="2000" dirty="0"/>
              <a:t>Correlated di-hadron production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Conclusions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563563"/>
          </a:xfrm>
        </p:spPr>
        <p:txBody>
          <a:bodyPr/>
          <a:lstStyle/>
          <a:p>
            <a:r>
              <a:rPr lang="en-US" sz="3200" dirty="0"/>
              <a:t>Sources of inclusive hadron electro-production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5240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pic>
        <p:nvPicPr>
          <p:cNvPr id="10" name="Picture 9" descr="sidi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1389768" cy="1311910"/>
          </a:xfrm>
          <a:prstGeom prst="rect">
            <a:avLst/>
          </a:prstGeom>
        </p:spPr>
      </p:pic>
      <p:pic>
        <p:nvPicPr>
          <p:cNvPr id="11" name="Picture 10" descr="sidi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76800"/>
            <a:ext cx="1524000" cy="1438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5029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2</a:t>
            </a:r>
          </a:p>
        </p:txBody>
      </p:sp>
      <p:pic>
        <p:nvPicPr>
          <p:cNvPr id="14" name="Picture 13" descr="sidis1-tf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1587500" cy="1347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3886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990600"/>
            <a:ext cx="1871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hadron in CFR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743200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hadron in TFR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572000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correlated hadrons(</a:t>
            </a:r>
            <a:r>
              <a:rPr lang="en-US" sz="1400" dirty="0" err="1"/>
              <a:t>dihadron,rho</a:t>
            </a:r>
            <a:r>
              <a:rPr lang="en-US" sz="1400" dirty="0"/>
              <a:t>,..) in CFR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15240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pic>
        <p:nvPicPr>
          <p:cNvPr id="22" name="Picture 21" descr="sidi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1600"/>
            <a:ext cx="1389768" cy="1311910"/>
          </a:xfrm>
          <a:prstGeom prst="rect">
            <a:avLst/>
          </a:prstGeom>
        </p:spPr>
      </p:pic>
      <p:pic>
        <p:nvPicPr>
          <p:cNvPr id="23" name="Picture 22" descr="sidi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76800"/>
            <a:ext cx="1524000" cy="14386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0" y="5029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0" y="5029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2</a:t>
            </a:r>
          </a:p>
        </p:txBody>
      </p:sp>
      <p:pic>
        <p:nvPicPr>
          <p:cNvPr id="26" name="Picture 25" descr="sidis1-tf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1587500" cy="13475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10200" y="3886200"/>
            <a:ext cx="35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990600"/>
            <a:ext cx="1871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hadron in CFR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2743200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 hadron in TFR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4572000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correlated hadrons(</a:t>
            </a:r>
            <a:r>
              <a:rPr lang="en-US" sz="1400" dirty="0" err="1"/>
              <a:t>dihadron,rho</a:t>
            </a:r>
            <a:r>
              <a:rPr lang="en-US" sz="1400" dirty="0"/>
              <a:t>,..) in CFR</a:t>
            </a:r>
          </a:p>
        </p:txBody>
      </p:sp>
      <p:pic>
        <p:nvPicPr>
          <p:cNvPr id="20" name="Picture 19" descr="photon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406400" cy="76200"/>
          </a:xfrm>
          <a:prstGeom prst="rect">
            <a:avLst/>
          </a:prstGeom>
        </p:spPr>
      </p:pic>
      <p:pic>
        <p:nvPicPr>
          <p:cNvPr id="31" name="Picture 30" descr="photon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8" y="3056699"/>
            <a:ext cx="406400" cy="76200"/>
          </a:xfrm>
          <a:prstGeom prst="rect">
            <a:avLst/>
          </a:prstGeom>
        </p:spPr>
      </p:pic>
      <p:pic>
        <p:nvPicPr>
          <p:cNvPr id="32" name="Picture 31" descr="photon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0"/>
            <a:ext cx="406400" cy="76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81400" y="838200"/>
            <a:ext cx="1658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with additional radiation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9906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radiation mixes contributions from different structure functions and complicates separation of exclusive from semi-inclusive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67400" y="2895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Does it matter what is the source of the single hadron, and if yes, where?</a:t>
            </a:r>
          </a:p>
        </p:txBody>
      </p:sp>
    </p:spTree>
    <p:extLst>
      <p:ext uri="{BB962C8B-B14F-4D97-AF65-F5344CB8AC3E}">
        <p14:creationId xmlns:p14="http://schemas.microsoft.com/office/powerpoint/2010/main" val="426616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A5783D-3BB5-584C-9C96-3FCA05A560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"/>
            <a:ext cx="7591441" cy="46166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Does it matter if the pion comes from correlated pairs?</a:t>
            </a:r>
          </a:p>
        </p:txBody>
      </p:sp>
      <p:pic>
        <p:nvPicPr>
          <p:cNvPr id="7" name="Picture 6" descr="Screen Shot 2019-01-17 at 11.08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" y="1600200"/>
            <a:ext cx="5482427" cy="3670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43" y="6096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Gonzalez-Hernandez et al, PRD 98, 114005 (2018)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334000"/>
            <a:ext cx="54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measurements disagree with leading order and next-to-leading order calculations most significantly at the more moderate values of </a:t>
            </a:r>
            <a:r>
              <a:rPr lang="en-US" sz="1400" b="1" dirty="0"/>
              <a:t>x </a:t>
            </a:r>
            <a:r>
              <a:rPr lang="en-US" sz="1400" dirty="0"/>
              <a:t>close to the valence region.</a:t>
            </a:r>
          </a:p>
        </p:txBody>
      </p:sp>
      <p:pic>
        <p:nvPicPr>
          <p:cNvPr id="11" name="Picture 10" descr="Screen Shot 2019-01-17 at 11.1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3327276" cy="2286000"/>
          </a:xfrm>
          <a:prstGeom prst="rect">
            <a:avLst/>
          </a:prstGeom>
        </p:spPr>
      </p:pic>
      <p:pic>
        <p:nvPicPr>
          <p:cNvPr id="12" name="Picture 11" descr="Screen Shot 2019-01-17 at 11.14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67" y="1266111"/>
            <a:ext cx="3581400" cy="2120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5900" y="5648980"/>
            <a:ext cx="37338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understanding the fraction of </a:t>
            </a:r>
            <a:r>
              <a:rPr lang="en-US" sz="1400" dirty="0" err="1"/>
              <a:t>pions</a:t>
            </a:r>
            <a:r>
              <a:rPr lang="en-US" sz="1400" dirty="0"/>
              <a:t> from “correlated </a:t>
            </a:r>
            <a:r>
              <a:rPr lang="en-US" sz="1400" dirty="0" err="1"/>
              <a:t>dihadrons</a:t>
            </a:r>
            <a:r>
              <a:rPr lang="en-US" sz="1400" dirty="0"/>
              <a:t>” will be important to make sense out of </a:t>
            </a:r>
            <a:r>
              <a:rPr lang="en-US" sz="1400" dirty="0" err="1"/>
              <a:t>qT</a:t>
            </a:r>
            <a:r>
              <a:rPr lang="en-US" sz="1400" dirty="0"/>
              <a:t> distributions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3581400"/>
            <a:ext cx="1071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</a:t>
            </a:r>
            <a:r>
              <a:rPr lang="en-US" sz="1600" baseline="-25000" dirty="0" err="1"/>
              <a:t>T</a:t>
            </a:r>
            <a:r>
              <a:rPr lang="en-US" sz="1600" dirty="0"/>
              <a:t> =P</a:t>
            </a:r>
            <a:r>
              <a:rPr lang="en-US" sz="1600" baseline="-25000" dirty="0"/>
              <a:t>T</a:t>
            </a:r>
            <a:r>
              <a:rPr lang="en-US" sz="1600" dirty="0"/>
              <a:t>/ </a:t>
            </a:r>
            <a:r>
              <a:rPr lang="en-US" sz="1600" dirty="0" err="1"/>
              <a:t>z</a:t>
            </a:r>
            <a:r>
              <a:rPr lang="en-US" sz="1600" baseline="-25000" dirty="0" err="1">
                <a:latin typeface="Symbol"/>
              </a:rPr>
              <a:t>r</a:t>
            </a:r>
            <a:endParaRPr lang="en-US" sz="1600" baseline="-25000" dirty="0">
              <a:latin typeface="Symbo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4572000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</a:t>
            </a:r>
            <a:r>
              <a:rPr lang="en-US" sz="1600" baseline="-25000" dirty="0" err="1"/>
              <a:t>T</a:t>
            </a:r>
            <a:r>
              <a:rPr lang="en-US" sz="1600" dirty="0"/>
              <a:t>=P</a:t>
            </a:r>
            <a:r>
              <a:rPr lang="en-US" sz="1600" baseline="-25000" dirty="0"/>
              <a:t>T</a:t>
            </a:r>
            <a:r>
              <a:rPr lang="en-US" sz="1600" dirty="0"/>
              <a:t>/ </a:t>
            </a:r>
            <a:r>
              <a:rPr lang="en-US" sz="1600" dirty="0" err="1"/>
              <a:t>z</a:t>
            </a:r>
            <a:r>
              <a:rPr lang="en-US" sz="1600" baseline="-25000" dirty="0" err="1">
                <a:latin typeface="Symbol"/>
              </a:rPr>
              <a:t>p</a:t>
            </a:r>
            <a:endParaRPr lang="en-US" sz="1600" baseline="-25000" dirty="0">
              <a:latin typeface="Symbo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229600" y="4495800"/>
            <a:ext cx="228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96200" y="3962400"/>
            <a:ext cx="123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30000" dirty="0"/>
              <a:t>2</a:t>
            </a:r>
            <a:r>
              <a:rPr lang="en-US" sz="1400" dirty="0"/>
              <a:t>&gt;2</a:t>
            </a:r>
          </a:p>
          <a:p>
            <a:r>
              <a:rPr lang="en-US" sz="1400" dirty="0" err="1"/>
              <a:t>perturbative</a:t>
            </a:r>
            <a:r>
              <a:rPr lang="en-US" sz="1400" dirty="0"/>
              <a:t>?</a:t>
            </a:r>
          </a:p>
        </p:txBody>
      </p:sp>
      <p:pic>
        <p:nvPicPr>
          <p:cNvPr id="18" name="Picture 10" descr="latex-image-1.pdf">
            <a:extLst>
              <a:ext uri="{FF2B5EF4-FFF2-40B4-BE49-F238E27FC236}">
                <a16:creationId xmlns:a16="http://schemas.microsoft.com/office/drawing/2014/main" id="{D6F8F409-11DC-9C45-AD94-3298ADE8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" y="918376"/>
            <a:ext cx="6189494" cy="28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latex-image-1.pdf">
            <a:extLst>
              <a:ext uri="{FF2B5EF4-FFF2-40B4-BE49-F238E27FC236}">
                <a16:creationId xmlns:a16="http://schemas.microsoft.com/office/drawing/2014/main" id="{AB983170-2227-B64D-B6EC-A1AAA42F3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7" y="1291560"/>
            <a:ext cx="24638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638D3-0124-BD4D-AFC2-E49F975DD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985" y="1995488"/>
            <a:ext cx="957084" cy="290512"/>
          </a:xfrm>
          <a:prstGeom prst="rect">
            <a:avLst/>
          </a:prstGeom>
        </p:spPr>
      </p:pic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6DAE22A-EA5B-8B4A-95DB-219AE2CEC7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514600" y="1182635"/>
            <a:ext cx="733913" cy="1288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B70D89A-278C-9A4D-AEB6-8B5B48A86057}"/>
              </a:ext>
            </a:extLst>
          </p:cNvPr>
          <p:cNvSpPr txBox="1"/>
          <p:nvPr/>
        </p:nvSpPr>
        <p:spPr>
          <a:xfrm>
            <a:off x="3550727" y="1148705"/>
            <a:ext cx="195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quark transverse momentum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E838F5-0F6D-9D48-8B88-93EAD9B50AED}"/>
              </a:ext>
            </a:extLst>
          </p:cNvPr>
          <p:cNvCxnSpPr>
            <a:stCxn id="23" idx="1"/>
          </p:cNvCxnSpPr>
          <p:nvPr/>
        </p:nvCxnSpPr>
        <p:spPr>
          <a:xfrm flipH="1">
            <a:off x="2857279" y="1471871"/>
            <a:ext cx="693448" cy="580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9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JLab,  March 7</a:t>
            </a:r>
          </a:p>
        </p:txBody>
      </p:sp>
      <p:sp>
        <p:nvSpPr>
          <p:cNvPr id="14029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6897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479459-77B0-5D4D-88EF-27DBF2C47746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486400" cy="3048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Collins effect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Simple string fragmentation for pions (Artru model)</a:t>
            </a: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6407150" y="838200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leading pion out of  page</a:t>
            </a:r>
          </a:p>
        </p:txBody>
      </p:sp>
      <p:sp>
        <p:nvSpPr>
          <p:cNvPr id="140294" name="Text Box 5"/>
          <p:cNvSpPr txBox="1">
            <a:spLocks noChangeArrowheads="1"/>
          </p:cNvSpPr>
          <p:nvPr/>
        </p:nvSpPr>
        <p:spPr bwMode="auto">
          <a:xfrm>
            <a:off x="0" y="25146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Symbol" charset="0"/>
              </a:rPr>
              <a:t>r</a:t>
            </a:r>
            <a:r>
              <a:rPr lang="en-US" sz="2000"/>
              <a:t> production may produce an opposite sign A</a:t>
            </a:r>
            <a:r>
              <a:rPr lang="en-US" sz="2000" baseline="-25000"/>
              <a:t>UT</a:t>
            </a:r>
          </a:p>
        </p:txBody>
      </p:sp>
      <p:sp>
        <p:nvSpPr>
          <p:cNvPr id="140295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Leading </a:t>
            </a:r>
            <a:r>
              <a:rPr lang="en-US" sz="2000" dirty="0">
                <a:latin typeface="Symbol" charset="0"/>
              </a:rPr>
              <a:t>r</a:t>
            </a:r>
            <a:r>
              <a:rPr lang="en-US" sz="2000" dirty="0"/>
              <a:t> opposite to leading 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dirty="0"/>
              <a:t>(into page)</a:t>
            </a:r>
          </a:p>
        </p:txBody>
      </p:sp>
      <p:sp>
        <p:nvSpPr>
          <p:cNvPr id="140296" name="Text Box 7"/>
          <p:cNvSpPr txBox="1">
            <a:spLocks noChangeArrowheads="1"/>
          </p:cNvSpPr>
          <p:nvPr/>
        </p:nvSpPr>
        <p:spPr bwMode="auto">
          <a:xfrm>
            <a:off x="5064125" y="3051175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3300"/>
                </a:solidFill>
                <a:latin typeface="Symbol" charset="0"/>
              </a:rPr>
              <a:t>r</a:t>
            </a:r>
          </a:p>
        </p:txBody>
      </p:sp>
      <p:pic>
        <p:nvPicPr>
          <p:cNvPr id="14029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600200"/>
            <a:ext cx="1831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77001" y="2667001"/>
            <a:ext cx="2427288" cy="976313"/>
            <a:chOff x="4080" y="2160"/>
            <a:chExt cx="1529" cy="615"/>
          </a:xfrm>
        </p:grpSpPr>
        <p:pic>
          <p:nvPicPr>
            <p:cNvPr id="140346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60"/>
              <a:ext cx="14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7" name="Rectangle 11"/>
            <p:cNvSpPr>
              <a:spLocks noChangeArrowheads="1"/>
            </p:cNvSpPr>
            <p:nvPr/>
          </p:nvSpPr>
          <p:spPr bwMode="auto">
            <a:xfrm>
              <a:off x="4080" y="2544"/>
              <a:ext cx="1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 err="1"/>
                <a:t>hep-ph</a:t>
              </a:r>
              <a:r>
                <a:rPr lang="en-US" dirty="0"/>
                <a:t>/9606390 </a:t>
              </a:r>
            </a:p>
          </p:txBody>
        </p:sp>
      </p:grpSp>
      <p:graphicFrame>
        <p:nvGraphicFramePr>
          <p:cNvPr id="367628" name="Group 12"/>
          <p:cNvGraphicFramePr>
            <a:graphicFrameLocks noGrp="1"/>
          </p:cNvGraphicFramePr>
          <p:nvPr/>
        </p:nvGraphicFramePr>
        <p:xfrm>
          <a:off x="228600" y="3886200"/>
          <a:ext cx="3352800" cy="1676400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Fraction of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 r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left from 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381000" y="5334000"/>
            <a:ext cx="30480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Pions</a:t>
            </a:r>
            <a:r>
              <a:rPr lang="en-US" sz="1800" dirty="0"/>
              <a:t> from rho decays may require special treatment for understanding of certain observables</a:t>
            </a:r>
          </a:p>
        </p:txBody>
      </p:sp>
      <p:sp>
        <p:nvSpPr>
          <p:cNvPr id="140315" name="Line 30"/>
          <p:cNvSpPr>
            <a:spLocks noChangeShapeType="1"/>
          </p:cNvSpPr>
          <p:nvPr/>
        </p:nvSpPr>
        <p:spPr bwMode="auto">
          <a:xfrm>
            <a:off x="4343400" y="160020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6" name="Oval 31"/>
          <p:cNvSpPr>
            <a:spLocks noChangeArrowheads="1"/>
          </p:cNvSpPr>
          <p:nvPr/>
        </p:nvSpPr>
        <p:spPr bwMode="auto">
          <a:xfrm>
            <a:off x="3733800" y="1524000"/>
            <a:ext cx="1219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317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219200"/>
            <a:ext cx="2365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318" name="Group 33"/>
          <p:cNvGrpSpPr>
            <a:grpSpLocks/>
          </p:cNvGrpSpPr>
          <p:nvPr/>
        </p:nvGrpSpPr>
        <p:grpSpPr bwMode="auto">
          <a:xfrm>
            <a:off x="5105400" y="1295400"/>
            <a:ext cx="457200" cy="457200"/>
            <a:chOff x="3216" y="1776"/>
            <a:chExt cx="288" cy="288"/>
          </a:xfrm>
        </p:grpSpPr>
        <p:sp>
          <p:nvSpPr>
            <p:cNvPr id="140344" name="Oval 34"/>
            <p:cNvSpPr>
              <a:spLocks noChangeArrowheads="1"/>
            </p:cNvSpPr>
            <p:nvPr/>
          </p:nvSpPr>
          <p:spPr bwMode="auto">
            <a:xfrm>
              <a:off x="3216" y="1776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5" name="Line 35"/>
            <p:cNvSpPr>
              <a:spLocks noChangeShapeType="1"/>
            </p:cNvSpPr>
            <p:nvPr/>
          </p:nvSpPr>
          <p:spPr bwMode="auto">
            <a:xfrm>
              <a:off x="3360" y="1824"/>
              <a:ext cx="0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9" name="Line 36"/>
          <p:cNvSpPr>
            <a:spLocks noChangeShapeType="1"/>
          </p:cNvSpPr>
          <p:nvPr/>
        </p:nvSpPr>
        <p:spPr bwMode="auto">
          <a:xfrm rot="10800000">
            <a:off x="4114800" y="1295400"/>
            <a:ext cx="0" cy="3048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0" name="Line 37"/>
          <p:cNvSpPr>
            <a:spLocks noChangeShapeType="1"/>
          </p:cNvSpPr>
          <p:nvPr/>
        </p:nvSpPr>
        <p:spPr bwMode="auto">
          <a:xfrm rot="10800000">
            <a:off x="4724400" y="1295400"/>
            <a:ext cx="0" cy="3048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1" name="Line 38"/>
          <p:cNvSpPr>
            <a:spLocks noChangeShapeType="1"/>
          </p:cNvSpPr>
          <p:nvPr/>
        </p:nvSpPr>
        <p:spPr bwMode="auto">
          <a:xfrm flipH="1">
            <a:off x="39624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322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2174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23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762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24" name="Text Box 41"/>
          <p:cNvSpPr txBox="1">
            <a:spLocks noChangeArrowheads="1"/>
          </p:cNvSpPr>
          <p:nvPr/>
        </p:nvSpPr>
        <p:spPr bwMode="auto">
          <a:xfrm>
            <a:off x="4343400" y="1752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40325" name="Line 42"/>
          <p:cNvSpPr>
            <a:spLocks noChangeShapeType="1"/>
          </p:cNvSpPr>
          <p:nvPr/>
        </p:nvSpPr>
        <p:spPr bwMode="auto">
          <a:xfrm>
            <a:off x="57150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6" name="Text Box 43"/>
          <p:cNvSpPr txBox="1">
            <a:spLocks noChangeArrowheads="1"/>
          </p:cNvSpPr>
          <p:nvPr/>
        </p:nvSpPr>
        <p:spPr bwMode="auto">
          <a:xfrm>
            <a:off x="6080125" y="11795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z</a:t>
            </a:r>
          </a:p>
        </p:txBody>
      </p:sp>
      <p:sp>
        <p:nvSpPr>
          <p:cNvPr id="140327" name="Oval 44"/>
          <p:cNvSpPr>
            <a:spLocks noChangeArrowheads="1"/>
          </p:cNvSpPr>
          <p:nvPr/>
        </p:nvSpPr>
        <p:spPr bwMode="auto">
          <a:xfrm>
            <a:off x="4495800" y="838200"/>
            <a:ext cx="13716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Line 45"/>
          <p:cNvSpPr>
            <a:spLocks noChangeShapeType="1"/>
          </p:cNvSpPr>
          <p:nvPr/>
        </p:nvSpPr>
        <p:spPr bwMode="auto">
          <a:xfrm>
            <a:off x="3444875" y="3192463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Oval 46"/>
          <p:cNvSpPr>
            <a:spLocks noChangeArrowheads="1"/>
          </p:cNvSpPr>
          <p:nvPr/>
        </p:nvSpPr>
        <p:spPr bwMode="auto">
          <a:xfrm>
            <a:off x="2835275" y="3116263"/>
            <a:ext cx="12192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330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11463"/>
            <a:ext cx="2365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331" name="Group 48"/>
          <p:cNvGrpSpPr>
            <a:grpSpLocks/>
          </p:cNvGrpSpPr>
          <p:nvPr/>
        </p:nvGrpSpPr>
        <p:grpSpPr bwMode="auto">
          <a:xfrm rot="10800000">
            <a:off x="4206875" y="2887663"/>
            <a:ext cx="457200" cy="457200"/>
            <a:chOff x="3216" y="1776"/>
            <a:chExt cx="288" cy="288"/>
          </a:xfrm>
        </p:grpSpPr>
        <p:sp>
          <p:nvSpPr>
            <p:cNvPr id="140342" name="Oval 49"/>
            <p:cNvSpPr>
              <a:spLocks noChangeArrowheads="1"/>
            </p:cNvSpPr>
            <p:nvPr/>
          </p:nvSpPr>
          <p:spPr bwMode="auto">
            <a:xfrm>
              <a:off x="3216" y="1776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3" name="Line 50"/>
            <p:cNvSpPr>
              <a:spLocks noChangeShapeType="1"/>
            </p:cNvSpPr>
            <p:nvPr/>
          </p:nvSpPr>
          <p:spPr bwMode="auto">
            <a:xfrm>
              <a:off x="3360" y="1824"/>
              <a:ext cx="0" cy="19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32" name="Line 51"/>
          <p:cNvSpPr>
            <a:spLocks noChangeShapeType="1"/>
          </p:cNvSpPr>
          <p:nvPr/>
        </p:nvSpPr>
        <p:spPr bwMode="auto">
          <a:xfrm rot="10800000">
            <a:off x="3216275" y="2887663"/>
            <a:ext cx="0" cy="3048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3" name="Line 52"/>
          <p:cNvSpPr>
            <a:spLocks noChangeShapeType="1"/>
          </p:cNvSpPr>
          <p:nvPr/>
        </p:nvSpPr>
        <p:spPr bwMode="auto">
          <a:xfrm rot="10800000">
            <a:off x="3825875" y="2887663"/>
            <a:ext cx="0" cy="3048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4" name="Line 53"/>
          <p:cNvSpPr>
            <a:spLocks noChangeShapeType="1"/>
          </p:cNvSpPr>
          <p:nvPr/>
        </p:nvSpPr>
        <p:spPr bwMode="auto">
          <a:xfrm flipH="1">
            <a:off x="3063875" y="33448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0335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735263"/>
            <a:ext cx="2174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36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735263"/>
            <a:ext cx="2762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37" name="Text Box 56"/>
          <p:cNvSpPr txBox="1">
            <a:spLocks noChangeArrowheads="1"/>
          </p:cNvSpPr>
          <p:nvPr/>
        </p:nvSpPr>
        <p:spPr bwMode="auto">
          <a:xfrm>
            <a:off x="3444875" y="3344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40338" name="Line 57"/>
          <p:cNvSpPr>
            <a:spLocks noChangeShapeType="1"/>
          </p:cNvSpPr>
          <p:nvPr/>
        </p:nvSpPr>
        <p:spPr bwMode="auto">
          <a:xfrm>
            <a:off x="4816475" y="31162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9" name="Text Box 58"/>
          <p:cNvSpPr txBox="1">
            <a:spLocks noChangeArrowheads="1"/>
          </p:cNvSpPr>
          <p:nvPr/>
        </p:nvSpPr>
        <p:spPr bwMode="auto">
          <a:xfrm>
            <a:off x="5562600" y="2895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z</a:t>
            </a:r>
          </a:p>
        </p:txBody>
      </p:sp>
      <p:sp>
        <p:nvSpPr>
          <p:cNvPr id="140341" name="Text Box 60"/>
          <p:cNvSpPr txBox="1">
            <a:spLocks noChangeArrowheads="1"/>
          </p:cNvSpPr>
          <p:nvPr/>
        </p:nvSpPr>
        <p:spPr bwMode="auto">
          <a:xfrm>
            <a:off x="5795963" y="685800"/>
            <a:ext cx="554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3300"/>
                </a:solidFill>
                <a:latin typeface="Symbol" charset="0"/>
              </a:rPr>
              <a:t>p</a:t>
            </a:r>
            <a:r>
              <a:rPr lang="en-US" sz="3200" baseline="30000">
                <a:solidFill>
                  <a:srgbClr val="FF3300"/>
                </a:solidFill>
                <a:latin typeface="Symbol" charset="0"/>
              </a:rPr>
              <a:t>+</a:t>
            </a:r>
          </a:p>
        </p:txBody>
      </p:sp>
      <p:sp>
        <p:nvSpPr>
          <p:cNvPr id="49" name="Slide Number Placeholder 2"/>
          <p:cNvSpPr txBox="1">
            <a:spLocks/>
          </p:cNvSpPr>
          <p:nvPr/>
        </p:nvSpPr>
        <p:spPr bwMode="auto">
          <a:xfrm>
            <a:off x="8458200" y="66897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6001169-E0E7-594B-BF1D-06A68AE8EA4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0" name="Picture 49" descr="Screen Shot 2017-12-06 at 11.11.54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33800"/>
            <a:ext cx="4537188" cy="2804667"/>
          </a:xfrm>
          <a:prstGeom prst="rect">
            <a:avLst/>
          </a:prstGeom>
        </p:spPr>
      </p:pic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8305800" y="4876800"/>
            <a:ext cx="684397" cy="826061"/>
            <a:chOff x="4629" y="1347"/>
            <a:chExt cx="674" cy="644"/>
          </a:xfrm>
        </p:grpSpPr>
        <p:sp>
          <p:nvSpPr>
            <p:cNvPr id="52" name="Line 10"/>
            <p:cNvSpPr>
              <a:spLocks noChangeShapeType="1"/>
            </p:cNvSpPr>
            <p:nvPr/>
          </p:nvSpPr>
          <p:spPr bwMode="auto">
            <a:xfrm flipH="1">
              <a:off x="4704" y="1347"/>
              <a:ext cx="384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4629" y="1703"/>
              <a:ext cx="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Symbol" charset="0"/>
                </a:rPr>
                <a:t>p+p</a:t>
              </a:r>
              <a:r>
                <a:rPr lang="en-US" dirty="0">
                  <a:solidFill>
                    <a:srgbClr val="FF0000"/>
                  </a:solidFill>
                  <a:latin typeface="Symbol" charset="0"/>
                </a:rPr>
                <a:t>-</a:t>
              </a:r>
            </a:p>
          </p:txBody>
        </p:sp>
      </p:grpSp>
      <p:sp>
        <p:nvSpPr>
          <p:cNvPr id="54" name="Line 13"/>
          <p:cNvSpPr>
            <a:spLocks noChangeShapeType="1"/>
          </p:cNvSpPr>
          <p:nvPr/>
        </p:nvSpPr>
        <p:spPr bwMode="auto">
          <a:xfrm flipH="1">
            <a:off x="8382000" y="5483225"/>
            <a:ext cx="38992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8305800" y="4416425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Symbol" charset="0"/>
              </a:rPr>
              <a:t>p+p</a:t>
            </a:r>
            <a:r>
              <a:rPr lang="en-US" baseline="30000" dirty="0">
                <a:solidFill>
                  <a:srgbClr val="CC0000"/>
                </a:solidFill>
                <a:latin typeface="Symbol" charset="0"/>
              </a:rPr>
              <a:t>0</a:t>
            </a:r>
          </a:p>
        </p:txBody>
      </p:sp>
      <p:sp>
        <p:nvSpPr>
          <p:cNvPr id="140340" name="Oval 59"/>
          <p:cNvSpPr>
            <a:spLocks noChangeArrowheads="1"/>
          </p:cNvSpPr>
          <p:nvPr/>
        </p:nvSpPr>
        <p:spPr bwMode="auto">
          <a:xfrm>
            <a:off x="3597275" y="2430463"/>
            <a:ext cx="13716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01169-E0E7-594B-BF1D-06A68AE8EA4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76200"/>
            <a:ext cx="341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Dihadron</a:t>
            </a:r>
            <a:r>
              <a:rPr lang="en-US" sz="2800"/>
              <a:t> production </a:t>
            </a:r>
          </a:p>
        </p:txBody>
      </p:sp>
      <p:pic>
        <p:nvPicPr>
          <p:cNvPr id="5" name="Picture 4" descr="Screen Shot 2017-12-07 at 8.1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78" y="762000"/>
            <a:ext cx="4079522" cy="3048000"/>
          </a:xfrm>
          <a:prstGeom prst="rect">
            <a:avLst/>
          </a:prstGeom>
        </p:spPr>
      </p:pic>
      <p:pic>
        <p:nvPicPr>
          <p:cNvPr id="6" name="Picture 5" descr="Screen Shot 2017-12-07 at 8.1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3486912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971800"/>
            <a:ext cx="2876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/>
              <a:t> COMPASS: arXiv:1507.07593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3429000" y="106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is the origin of </a:t>
            </a:r>
            <a:r>
              <a:rPr lang="en-US" err="1"/>
              <a:t>dihadrons</a:t>
            </a:r>
            <a:r>
              <a:rPr lang="en-US"/>
              <a:t>?</a:t>
            </a:r>
          </a:p>
          <a:p>
            <a:r>
              <a:rPr lang="en-US"/>
              <a:t>What is a single hadron?</a:t>
            </a:r>
          </a:p>
        </p:txBody>
      </p:sp>
      <p:pic>
        <p:nvPicPr>
          <p:cNvPr id="10" name="Picture 9" descr="Screen Shot 2017-12-08 at 2.38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4343400" cy="2582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5638800"/>
            <a:ext cx="2597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err="1"/>
              <a:t>Matevosyan</a:t>
            </a:r>
            <a:r>
              <a:rPr lang="nb-NO" sz="1200"/>
              <a:t> et al, arXiv:1312.4556</a:t>
            </a:r>
            <a:endParaRPr lang="en-US" sz="1200"/>
          </a:p>
        </p:txBody>
      </p:sp>
      <p:pic>
        <p:nvPicPr>
          <p:cNvPr id="13" name="Picture 12" descr="Screen Shot 2017-12-08 at 3.03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4470400" cy="2133600"/>
          </a:xfrm>
          <a:prstGeom prst="rect">
            <a:avLst/>
          </a:prstGeom>
        </p:spPr>
      </p:pic>
      <p:pic>
        <p:nvPicPr>
          <p:cNvPr id="14" name="Picture 13" descr="Screen Shot 2017-12-08 at 3.03.3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57" y="5884562"/>
            <a:ext cx="3683343" cy="596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0" y="3810000"/>
            <a:ext cx="2391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R. </a:t>
            </a:r>
            <a:r>
              <a:rPr lang="en-US" sz="1200" err="1"/>
              <a:t>Seidl</a:t>
            </a:r>
            <a:r>
              <a:rPr lang="en-US" sz="1200"/>
              <a:t> et al. </a:t>
            </a:r>
            <a:r>
              <a:rPr lang="en-US" sz="1200" err="1"/>
              <a:t>arXiv</a:t>
            </a:r>
            <a:r>
              <a:rPr lang="en-US" sz="1200"/>
              <a:t>:</a:t>
            </a:r>
            <a:r>
              <a:rPr lang="is-IS" sz="1200"/>
              <a:t> 1706.08348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105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76200"/>
            <a:ext cx="7904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Dihadrons</a:t>
            </a:r>
            <a:r>
              <a:rPr lang="en-US" sz="3200" dirty="0"/>
              <a:t> and Vector meson contributions</a:t>
            </a:r>
          </a:p>
        </p:txBody>
      </p:sp>
      <p:pic>
        <p:nvPicPr>
          <p:cNvPr id="6" name="Picture 5" descr="Screen Shot 2017-12-06 at 10.5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37338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8382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/>
              <a:t>Should we worry about </a:t>
            </a:r>
            <a:r>
              <a:rPr lang="en-US" sz="1600" dirty="0" err="1"/>
              <a:t>pions</a:t>
            </a:r>
            <a:r>
              <a:rPr lang="en-US" sz="1600" dirty="0"/>
              <a:t>/</a:t>
            </a:r>
            <a:r>
              <a:rPr lang="en-US" sz="1600" dirty="0" err="1"/>
              <a:t>kaons</a:t>
            </a:r>
            <a:r>
              <a:rPr lang="en-US" sz="1600" dirty="0"/>
              <a:t> coming from vector meson decays?</a:t>
            </a:r>
          </a:p>
          <a:p>
            <a:pPr marL="342900" indent="-342900">
              <a:buAutoNum type="arabicParenR"/>
            </a:pPr>
            <a:r>
              <a:rPr lang="en-US" sz="1600" dirty="0"/>
              <a:t>What about  </a:t>
            </a:r>
            <a:r>
              <a:rPr lang="en-US" sz="1600" dirty="0">
                <a:latin typeface="Symbol"/>
              </a:rPr>
              <a:t>r</a:t>
            </a:r>
            <a:r>
              <a:rPr lang="en-US" sz="1600" dirty="0"/>
              <a:t>+ and </a:t>
            </a:r>
            <a:r>
              <a:rPr lang="en-US" sz="1600" dirty="0">
                <a:latin typeface="Symbol"/>
              </a:rPr>
              <a:t>r</a:t>
            </a:r>
            <a:r>
              <a:rPr lang="en-US" sz="1600" dirty="0"/>
              <a:t>-</a:t>
            </a:r>
          </a:p>
          <a:p>
            <a:pPr marL="342900" indent="-342900">
              <a:buAutoNum type="arabicParenR"/>
            </a:pPr>
            <a:r>
              <a:rPr lang="en-US" sz="1600" dirty="0"/>
              <a:t>What do we know about relevant observables for </a:t>
            </a:r>
            <a:r>
              <a:rPr lang="en-US" sz="1600" dirty="0" err="1"/>
              <a:t>pions</a:t>
            </a:r>
            <a:r>
              <a:rPr lang="en-US" sz="1600" dirty="0"/>
              <a:t> specifically coming from vector meson decays</a:t>
            </a:r>
          </a:p>
          <a:p>
            <a:pPr marL="342900" indent="-342900">
              <a:buAutoNum type="arabicParenR"/>
            </a:pPr>
            <a:r>
              <a:rPr lang="en-US" sz="1600" dirty="0"/>
              <a:t>What about SIDIS </a:t>
            </a:r>
            <a:r>
              <a:rPr lang="en-US" sz="1600" dirty="0" err="1"/>
              <a:t>rhos</a:t>
            </a:r>
            <a:r>
              <a:rPr lang="en-US" sz="1600" dirty="0"/>
              <a:t> (can we measure?)</a:t>
            </a:r>
          </a:p>
          <a:p>
            <a:pPr marL="342900" indent="-342900">
              <a:buAutoNum type="arabicParenR"/>
            </a:pPr>
            <a:r>
              <a:rPr lang="en-US" sz="1600" dirty="0"/>
              <a:t>What is </a:t>
            </a:r>
            <a:r>
              <a:rPr lang="en-US" sz="1600" dirty="0" err="1"/>
              <a:t>radiative</a:t>
            </a:r>
            <a:r>
              <a:rPr lang="en-US" sz="1600" dirty="0"/>
              <a:t> correction due to rho?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Vector meson as resonance in </a:t>
            </a:r>
            <a:r>
              <a:rPr lang="en-US" sz="1600" dirty="0" err="1">
                <a:solidFill>
                  <a:srgbClr val="FF0000"/>
                </a:solidFill>
              </a:rPr>
              <a:t>dihadron</a:t>
            </a:r>
            <a:r>
              <a:rPr lang="en-US" sz="1600" dirty="0">
                <a:solidFill>
                  <a:srgbClr val="FF0000"/>
                </a:solidFill>
              </a:rPr>
              <a:t> production?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260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COMPASS:1709.07374</a:t>
            </a:r>
          </a:p>
        </p:txBody>
      </p:sp>
      <p:pic>
        <p:nvPicPr>
          <p:cNvPr id="9" name="Picture 8" descr="Screen Shot 2017-12-06 at 11.08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0"/>
            <a:ext cx="3529724" cy="1905000"/>
          </a:xfrm>
          <a:prstGeom prst="rect">
            <a:avLst/>
          </a:prstGeom>
        </p:spPr>
      </p:pic>
      <p:pic>
        <p:nvPicPr>
          <p:cNvPr id="5" name="Picture 4" descr="Screen Shot 2019-03-06 at 5.47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2895600"/>
            <a:ext cx="5302250" cy="38561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A5783D-3BB5-584C-9C96-3FCA05A560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B3BD1-450C-5F43-9153-1FF0E3EDC39E}"/>
              </a:ext>
            </a:extLst>
          </p:cNvPr>
          <p:cNvSpPr txBox="1"/>
          <p:nvPr/>
        </p:nvSpPr>
        <p:spPr>
          <a:xfrm>
            <a:off x="4587240" y="3065403"/>
            <a:ext cx="456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Hard exclusive meson production from clas6</a:t>
            </a:r>
          </a:p>
        </p:txBody>
      </p:sp>
    </p:spTree>
    <p:extLst>
      <p:ext uri="{BB962C8B-B14F-4D97-AF65-F5344CB8AC3E}">
        <p14:creationId xmlns:p14="http://schemas.microsoft.com/office/powerpoint/2010/main" val="36431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2-13 at 5.5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386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A5783D-3BB5-584C-9C96-3FCA05A560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7086600" y="1752600"/>
            <a:ext cx="1219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198120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p,n</a:t>
            </a:r>
            <a:endParaRPr lang="en-US" dirty="0"/>
          </a:p>
        </p:txBody>
      </p:sp>
      <p:pic>
        <p:nvPicPr>
          <p:cNvPr id="8" name="Picture 7" descr="Screen Shot 2019-03-06 at 6.0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" y="838200"/>
            <a:ext cx="3653807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28600"/>
            <a:ext cx="64401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Exclusive </a:t>
            </a:r>
            <a:r>
              <a:rPr lang="en-US" sz="3200" dirty="0">
                <a:latin typeface="Symbol"/>
              </a:rPr>
              <a:t>p/r </a:t>
            </a:r>
            <a:r>
              <a:rPr lang="en-US" sz="3200" dirty="0"/>
              <a:t>production  at large 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1"/>
            <a:ext cx="32004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199" y="3276600"/>
            <a:ext cx="5638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x-section of measured exclusive process at large t exhibit similar pattern</a:t>
            </a:r>
            <a:endParaRPr lang="en-US" sz="2000" dirty="0">
              <a:latin typeface="Symbo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Symbol"/>
              </a:rPr>
              <a:t>r+&gt;r</a:t>
            </a:r>
            <a:r>
              <a:rPr lang="en-US" sz="2000" baseline="30000" dirty="0">
                <a:latin typeface="Symbol"/>
              </a:rPr>
              <a:t>0</a:t>
            </a:r>
            <a:r>
              <a:rPr lang="en-US" sz="2000" dirty="0">
                <a:latin typeface="Symbol"/>
              </a:rPr>
              <a:t>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Diffractive production suppressed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at large t production mechanism most likely is similar to SIDIS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Slightly higher rho x-sections indicate the fraction of SIDIS </a:t>
            </a:r>
            <a:r>
              <a:rPr lang="en-US" sz="2000" dirty="0" err="1"/>
              <a:t>pions</a:t>
            </a:r>
            <a:r>
              <a:rPr lang="en-US" sz="2000" dirty="0"/>
              <a:t> from VM &gt; 60%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consistent with LUND-MC in fraction of </a:t>
            </a:r>
            <a:r>
              <a:rPr lang="en-US" sz="2000" dirty="0" err="1"/>
              <a:t>pions</a:t>
            </a:r>
            <a:r>
              <a:rPr lang="en-US" sz="2000" dirty="0"/>
              <a:t> from rho </a:t>
            </a:r>
          </a:p>
          <a:p>
            <a:pPr marL="342900" indent="-342900">
              <a:buFont typeface="Arial"/>
              <a:buChar char="•"/>
            </a:pPr>
            <a:r>
              <a:rPr lang="is-IS" sz="2000" dirty="0"/>
              <a:t>…......</a:t>
            </a:r>
            <a:r>
              <a:rPr lang="en-US" sz="2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2743200"/>
            <a:ext cx="180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Implications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400"/>
            <a:ext cx="914400" cy="7511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562600"/>
            <a:ext cx="216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 PRELIMINARY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2819400"/>
            <a:ext cx="216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 PRELIMINARY</a:t>
            </a:r>
          </a:p>
        </p:txBody>
      </p:sp>
    </p:spTree>
    <p:extLst>
      <p:ext uri="{BB962C8B-B14F-4D97-AF65-F5344CB8AC3E}">
        <p14:creationId xmlns:p14="http://schemas.microsoft.com/office/powerpoint/2010/main" val="27034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DIS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9ED22C-ACDD-1841-9084-6F9DC8AB5389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pic>
        <p:nvPicPr>
          <p:cNvPr id="22532" name="Picture 1" descr="Screen Shot 2017-11-20 at 6.4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581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572000" y="914400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Akushevich et al. http://www.jlab.org/RC/radgen/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0" y="2057400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generate a single kinematical point at 10.6 </a:t>
            </a:r>
            <a:r>
              <a:rPr lang="en-US" sz="1800" dirty="0" err="1"/>
              <a:t>GeV</a:t>
            </a:r>
            <a:r>
              <a:rPr lang="en-US" sz="1800" dirty="0"/>
              <a:t> with e’=2.5 </a:t>
            </a:r>
            <a:r>
              <a:rPr lang="en-US" sz="1800" dirty="0" err="1"/>
              <a:t>GeV</a:t>
            </a:r>
            <a:r>
              <a:rPr lang="en-US" sz="1800" dirty="0"/>
              <a:t>, </a:t>
            </a:r>
            <a:r>
              <a:rPr lang="en-US" sz="1800" b="1" dirty="0">
                <a:latin typeface="Symbol" charset="0"/>
                <a:sym typeface="Wingdings" charset="0"/>
              </a:rPr>
              <a:t>q</a:t>
            </a:r>
            <a:r>
              <a:rPr lang="en-US" sz="1800" dirty="0"/>
              <a:t>=0.3</a:t>
            </a:r>
          </a:p>
          <a:p>
            <a:r>
              <a:rPr lang="en-US" sz="1800" dirty="0">
                <a:sym typeface="Wingdings" charset="0"/>
              </a:rPr>
              <a:t> </a:t>
            </a:r>
            <a:r>
              <a:rPr lang="en-US" sz="1800" b="1" dirty="0">
                <a:sym typeface="Wingdings" charset="0"/>
              </a:rPr>
              <a:t>x,y,Q</a:t>
            </a:r>
            <a:r>
              <a:rPr lang="en-US" sz="1800" b="1" baseline="30000" dirty="0">
                <a:sym typeface="Wingdings" charset="0"/>
              </a:rPr>
              <a:t>2</a:t>
            </a:r>
            <a:r>
              <a:rPr lang="en-US" sz="1800" b="1" dirty="0">
                <a:sym typeface="Wingdings" charset="0"/>
              </a:rPr>
              <a:t>,W</a:t>
            </a:r>
            <a:r>
              <a:rPr lang="en-US" sz="1800" b="1" baseline="30000" dirty="0">
                <a:sym typeface="Wingdings" charset="0"/>
              </a:rPr>
              <a:t>2</a:t>
            </a:r>
            <a:r>
              <a:rPr lang="en-US" sz="1800" b="1" dirty="0">
                <a:sym typeface="Wingdings" charset="0"/>
              </a:rPr>
              <a:t>(0.16,0.76,2.38,13.75)</a:t>
            </a:r>
          </a:p>
          <a:p>
            <a:r>
              <a:rPr lang="en-US" sz="1800" dirty="0">
                <a:sym typeface="Wingdings" charset="0"/>
              </a:rPr>
              <a:t>Integrated over all </a:t>
            </a:r>
            <a:r>
              <a:rPr lang="en-US" sz="1800" b="1" dirty="0" err="1">
                <a:sym typeface="Wingdings" charset="0"/>
              </a:rPr>
              <a:t>E</a:t>
            </a:r>
            <a:r>
              <a:rPr lang="en-US" sz="1800" b="1" dirty="0" err="1">
                <a:latin typeface="Symbol" charset="0"/>
                <a:sym typeface="Wingdings" charset="0"/>
              </a:rPr>
              <a:t>g</a:t>
            </a:r>
            <a:r>
              <a:rPr lang="en-US" sz="1800" b="1" dirty="0">
                <a:sym typeface="Wingdings" charset="0"/>
              </a:rPr>
              <a:t>   </a:t>
            </a:r>
            <a:r>
              <a:rPr lang="en-US" sz="1800" b="1" dirty="0" err="1">
                <a:latin typeface="Symbol" charset="0"/>
                <a:sym typeface="Wingdings" charset="0"/>
              </a:rPr>
              <a:t>s</a:t>
            </a:r>
            <a:r>
              <a:rPr lang="en-US" sz="1800" b="1" baseline="-25000" dirty="0" err="1">
                <a:sym typeface="Wingdings" charset="0"/>
              </a:rPr>
              <a:t>Rad</a:t>
            </a:r>
            <a:r>
              <a:rPr lang="en-US" sz="1800" b="1" dirty="0">
                <a:sym typeface="Wingdings" charset="0"/>
              </a:rPr>
              <a:t>/</a:t>
            </a:r>
            <a:r>
              <a:rPr lang="en-US" sz="1800" b="1" dirty="0" err="1">
                <a:latin typeface="Symbol" charset="0"/>
                <a:sym typeface="Wingdings" charset="0"/>
              </a:rPr>
              <a:t>s</a:t>
            </a:r>
            <a:r>
              <a:rPr lang="en-US" sz="1800" b="1" baseline="-25000" dirty="0" err="1">
                <a:sym typeface="Wingdings" charset="0"/>
              </a:rPr>
              <a:t>Born</a:t>
            </a:r>
            <a:r>
              <a:rPr lang="en-US" sz="1800" b="1" dirty="0">
                <a:sym typeface="Wingdings" charset="0"/>
              </a:rPr>
              <a:t>=1.425</a:t>
            </a:r>
            <a:endParaRPr lang="en-US" sz="1800" b="1" dirty="0"/>
          </a:p>
        </p:txBody>
      </p:sp>
      <p:pic>
        <p:nvPicPr>
          <p:cNvPr id="22535" name="Picture 5" descr="Screen Shot 2019-03-01 at 6.1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620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676400"/>
            <a:ext cx="41148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SIDIS may need </a:t>
            </a:r>
            <a:r>
              <a:rPr lang="en-US" sz="3200" b="1" dirty="0">
                <a:latin typeface="Symbol" charset="0"/>
                <a:sym typeface="Wingdings" charset="0"/>
              </a:rPr>
              <a:t>r</a:t>
            </a:r>
            <a:r>
              <a:rPr lang="en-US" sz="3200" dirty="0"/>
              <a:t> </a:t>
            </a:r>
            <a:r>
              <a:rPr lang="en-US" dirty="0"/>
              <a:t>x-sections in the full W range, including exclusive part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EE0A2F-84AE-0A44-BC71-FA21A2BD1726}"/>
              </a:ext>
            </a:extLst>
          </p:cNvPr>
          <p:cNvCxnSpPr>
            <a:cxnSpLocks/>
          </p:cNvCxnSpPr>
          <p:nvPr/>
        </p:nvCxnSpPr>
        <p:spPr>
          <a:xfrm>
            <a:off x="3657600" y="2809965"/>
            <a:ext cx="4267200" cy="754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7CACB6-7D73-FD4D-BA45-6F3122650852}"/>
              </a:ext>
            </a:extLst>
          </p:cNvPr>
          <p:cNvSpPr txBox="1"/>
          <p:nvPr/>
        </p:nvSpPr>
        <p:spPr>
          <a:xfrm>
            <a:off x="7003898" y="3020460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W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825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8DEE4D-C421-E040-893A-889E42B4379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76200" y="2956005"/>
            <a:ext cx="89916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interpretation of di-hadron production in SIDIS, as well as interpretation of single-hadron production is intimately related to contributions to those samples from correlated semi-</a:t>
            </a:r>
            <a:r>
              <a:rPr lang="en-US" dirty="0" err="1"/>
              <a:t>iclusive</a:t>
            </a:r>
            <a:r>
              <a:rPr lang="en-US" dirty="0"/>
              <a:t> and exclusive di-hadrons in general, and vector mesons, in particular.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879729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CLAS12 (Fall) proton and deuteron (Spring) data compared with </a:t>
            </a:r>
            <a:r>
              <a:rPr lang="en-US" sz="2000" dirty="0" err="1"/>
              <a:t>clasDIS</a:t>
            </a:r>
            <a:r>
              <a:rPr lang="en-US" sz="2000" dirty="0"/>
              <a:t> MC based on the LUND string fragmentation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Exclusive di-hadrons can be separated and used for data analysis (also calibration)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Understanding exclusive production of hadrons, in particular, at large t, where they show similar behavior, will be important for SIDIS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ED8AE-BE73-B34B-A533-D7246F84A9B9}"/>
              </a:ext>
            </a:extLst>
          </p:cNvPr>
          <p:cNvSpPr txBox="1"/>
          <p:nvPr/>
        </p:nvSpPr>
        <p:spPr>
          <a:xfrm>
            <a:off x="245225" y="489481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CAA: Propose multiplicity measurements of exclusive </a:t>
            </a:r>
            <a:r>
              <a:rPr lang="en-US" dirty="0" err="1"/>
              <a:t>dihadrons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0</a:t>
            </a:r>
            <a:r>
              <a:rPr lang="en-US" dirty="0">
                <a:latin typeface="Symbol" pitchFamily="2" charset="2"/>
              </a:rPr>
              <a:t>,p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-</a:t>
            </a:r>
            <a:r>
              <a:rPr lang="en-US" dirty="0">
                <a:latin typeface="Symbol" pitchFamily="2" charset="2"/>
              </a:rPr>
              <a:t>,p</a:t>
            </a:r>
            <a:r>
              <a:rPr lang="en-US" baseline="30000" dirty="0">
                <a:latin typeface="Symbol" pitchFamily="2" charset="2"/>
              </a:rPr>
              <a:t>-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0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from RGA/RGB (</a:t>
            </a:r>
            <a:r>
              <a:rPr lang="en-US" dirty="0" err="1"/>
              <a:t>JLab,Duke,LNF,Ferrara,Tunisia</a:t>
            </a:r>
            <a:r>
              <a:rPr lang="en-US" dirty="0"/>
              <a:t>,…) </a:t>
            </a:r>
            <a:endParaRPr lang="en-US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454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>
            <a:extLst>
              <a:ext uri="{FF2B5EF4-FFF2-40B4-BE49-F238E27FC236}">
                <a16:creationId xmlns:a16="http://schemas.microsoft.com/office/drawing/2014/main" id="{2A349B41-3CCD-734A-893F-7384E530C3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0800" y="2514600"/>
            <a:ext cx="441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Support slides</a:t>
            </a:r>
          </a:p>
        </p:txBody>
      </p:sp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76B61D1A-7891-2244-A08D-D25920C41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JLab,  March 7</a:t>
            </a:r>
            <a:endParaRPr lang="en-US" altLang="en-US" sz="1400"/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CA7CB09D-DDBC-C649-9177-29E1AD041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A1AD7-CFB0-5C41-9141-BFC63E40CF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080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Event generators for DIS/SIDIS/HEP studies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1026F-9DB2-BA44-8185-0EBC0E6C68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6553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JLab,  March 7</a:t>
            </a: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228600" y="838200"/>
            <a:ext cx="83820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MR12" charset="0"/>
              </a:rPr>
              <a:t>Main classes of event generators: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MR12" charset="0"/>
              </a:rPr>
              <a:t>a)Full event generators </a:t>
            </a:r>
            <a:r>
              <a:rPr lang="en-US" altLang="en-US" sz="1800" dirty="0">
                <a:latin typeface="CMR12" charset="0"/>
              </a:rPr>
              <a:t>where sets of outgoing particles are produced in the interactions between two incoming particles and a complete event is generated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Applications:  attempt to reproduce the raw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                        understand background conditions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                        estimating rates of certain types of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	        planning and optimizing detector performances,</a:t>
            </a:r>
            <a:r>
              <a:rPr lang="is-IS" altLang="en-US" sz="1800" dirty="0">
                <a:latin typeface="CMR12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MR12" charset="0"/>
              </a:rPr>
              <a:t>b) </a:t>
            </a:r>
            <a:r>
              <a:rPr lang="en-US" altLang="en-US" sz="2000" b="1" dirty="0">
                <a:latin typeface="CMR12" charset="0"/>
              </a:rPr>
              <a:t>Specific event  generators </a:t>
            </a:r>
            <a:r>
              <a:rPr lang="en-US" altLang="en-US" sz="1800" b="1" dirty="0">
                <a:latin typeface="CMR12" charset="0"/>
              </a:rPr>
              <a:t>(single hadron, di-hadron, DVCS</a:t>
            </a:r>
            <a:r>
              <a:rPr lang="is-IS" altLang="en-US" sz="1800" b="1" dirty="0">
                <a:latin typeface="CMR12" charset="0"/>
              </a:rPr>
              <a:t>…) </a:t>
            </a:r>
            <a:r>
              <a:rPr lang="en-US" altLang="en-US" sz="1800" b="1" dirty="0">
                <a:latin typeface="CMR12" charset="0"/>
              </a:rPr>
              <a:t>, where only the final state particles of interest are generated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Applications:   providing fast tests of analysis procedures with relatively simple       	         integration of different input models.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	        developing analysis frameworks.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CMR12" charset="0"/>
              </a:rPr>
              <a:t>	1) </a:t>
            </a:r>
            <a:r>
              <a:rPr lang="en-US" sz="1800" dirty="0"/>
              <a:t>Providing events with cross section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	2) Phase space with realistic x-sections provided as weight factors</a:t>
            </a: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+unfolding measured data for acceptance and detector resolution effects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	</a:t>
            </a:r>
            <a:r>
              <a:rPr lang="en-US" altLang="en-US" sz="1800" dirty="0">
                <a:solidFill>
                  <a:srgbClr val="FF0000"/>
                </a:solidFill>
                <a:latin typeface="CMR12" charset="0"/>
              </a:rPr>
              <a:t>3) Easier implementation of </a:t>
            </a:r>
            <a:r>
              <a:rPr lang="en-US" altLang="en-US" sz="1800" dirty="0" err="1">
                <a:solidFill>
                  <a:srgbClr val="FF0000"/>
                </a:solidFill>
                <a:latin typeface="CMR12" charset="0"/>
              </a:rPr>
              <a:t>Radiative</a:t>
            </a:r>
            <a:r>
              <a:rPr lang="en-US" altLang="en-US" sz="1800" dirty="0">
                <a:solidFill>
                  <a:srgbClr val="FF0000"/>
                </a:solidFill>
                <a:latin typeface="CMR12" charset="0"/>
              </a:rPr>
              <a:t> Effects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516A72-94EE-4345-AC08-1D45DAC1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Di-hadron production in SIDIS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27853D2F-787D-504B-885B-E72381D43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6B70F5-2BCA-474D-941B-01E110427853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C7CB69AD-1828-524F-801E-E783EB71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0" y="44196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Beam SSA provides access to quark </a:t>
            </a:r>
            <a:r>
              <a:rPr lang="en-US" altLang="en-US" dirty="0" err="1"/>
              <a:t>helicity</a:t>
            </a:r>
            <a:r>
              <a:rPr lang="en-US" altLang="en-US" dirty="0"/>
              <a:t> in SIDIS via </a:t>
            </a:r>
            <a:r>
              <a:rPr lang="en-US" altLang="en-US" dirty="0" err="1"/>
              <a:t>dihadron</a:t>
            </a:r>
            <a:r>
              <a:rPr lang="en-US" altLang="en-US" dirty="0"/>
              <a:t> correlations using the </a:t>
            </a:r>
            <a:r>
              <a:rPr lang="en-US" altLang="en-US" dirty="0" err="1"/>
              <a:t>helicity</a:t>
            </a:r>
            <a:r>
              <a:rPr lang="en-US" altLang="en-US" dirty="0"/>
              <a:t>-dependent </a:t>
            </a:r>
            <a:r>
              <a:rPr lang="en-US" altLang="en-US" dirty="0" err="1"/>
              <a:t>dihadron</a:t>
            </a:r>
            <a:r>
              <a:rPr lang="en-US" altLang="en-US" dirty="0"/>
              <a:t> fragmentation function (</a:t>
            </a:r>
            <a:r>
              <a:rPr lang="en-US" altLang="en-US" dirty="0" err="1"/>
              <a:t>DiFF</a:t>
            </a:r>
            <a:r>
              <a:rPr lang="en-US" altLang="en-US" dirty="0"/>
              <a:t>) .</a:t>
            </a:r>
          </a:p>
        </p:txBody>
      </p:sp>
      <p:sp>
        <p:nvSpPr>
          <p:cNvPr id="18437" name="TextBox 7">
            <a:extLst>
              <a:ext uri="{FF2B5EF4-FFF2-40B4-BE49-F238E27FC236}">
                <a16:creationId xmlns:a16="http://schemas.microsoft.com/office/drawing/2014/main" id="{50D728D7-2ACA-754E-8639-00309B14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067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2h  </a:t>
            </a:r>
            <a:r>
              <a:rPr lang="en-US" altLang="en-US" dirty="0"/>
              <a:t>production in SIDIS provides access to correlations inaccessible in simple SIDIS (</a:t>
            </a:r>
            <a:r>
              <a:rPr lang="en-US" altLang="en-US" dirty="0" err="1"/>
              <a:t>dihadron</a:t>
            </a:r>
            <a:r>
              <a:rPr lang="en-US" altLang="en-US" dirty="0"/>
              <a:t> fragmentation, correlations of target and current regions, entanglement....)</a:t>
            </a:r>
          </a:p>
        </p:txBody>
      </p:sp>
      <p:pic>
        <p:nvPicPr>
          <p:cNvPr id="18438" name="Picture 9" descr="Screen Shot 2018-06-19 at 6.36.48 PM.png">
            <a:extLst>
              <a:ext uri="{FF2B5EF4-FFF2-40B4-BE49-F238E27FC236}">
                <a16:creationId xmlns:a16="http://schemas.microsoft.com/office/drawing/2014/main" id="{D6102FE9-5438-2849-8515-FD24DF64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60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0">
            <a:extLst>
              <a:ext uri="{FF2B5EF4-FFF2-40B4-BE49-F238E27FC236}">
                <a16:creationId xmlns:a16="http://schemas.microsoft.com/office/drawing/2014/main" id="{4CDAA4D9-2AFB-DA4A-83E4-7DAF26082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43600"/>
            <a:ext cx="8091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s-IS" altLang="en-US" dirty="0"/>
              <a:t>Dedicated CLAS12 proposals: E12-06-112B/E12-09-008B</a:t>
            </a:r>
            <a:endParaRPr lang="en-US" altLang="en-US" dirty="0"/>
          </a:p>
        </p:txBody>
      </p:sp>
      <p:pic>
        <p:nvPicPr>
          <p:cNvPr id="18440" name="Picture 11" descr="Screen Shot 2018-06-20 at 10.06.58 AM.png">
            <a:extLst>
              <a:ext uri="{FF2B5EF4-FFF2-40B4-BE49-F238E27FC236}">
                <a16:creationId xmlns:a16="http://schemas.microsoft.com/office/drawing/2014/main" id="{882E78F0-D971-D044-AE96-A4D55D6D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971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Screen Shot 2018-06-20 at 10.09.54 AM.png">
            <a:extLst>
              <a:ext uri="{FF2B5EF4-FFF2-40B4-BE49-F238E27FC236}">
                <a16:creationId xmlns:a16="http://schemas.microsoft.com/office/drawing/2014/main" id="{8AC337F2-DF9F-774A-8B28-B9C9CF61D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124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194C0A-0177-7A45-BF2A-199C4AF5E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</p:spTree>
    <p:extLst>
      <p:ext uri="{BB962C8B-B14F-4D97-AF65-F5344CB8AC3E}">
        <p14:creationId xmlns:p14="http://schemas.microsoft.com/office/powerpoint/2010/main" val="223084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8686800" cy="487362"/>
          </a:xfrm>
        </p:spPr>
        <p:txBody>
          <a:bodyPr/>
          <a:lstStyle/>
          <a:p>
            <a:r>
              <a:rPr lang="en-US" altLang="en-US" sz="2800"/>
              <a:t>3D PDF Extraction and VAlidation (EVA) framework</a:t>
            </a: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215900" y="5562600"/>
            <a:ext cx="8912225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Development of a reliable techniques for the extraction of 3D PDFs and fragmentation functions from the </a:t>
            </a:r>
            <a:r>
              <a:rPr lang="en-US" altLang="en-US" sz="1800">
                <a:solidFill>
                  <a:srgbClr val="FF0000"/>
                </a:solidFill>
              </a:rPr>
              <a:t>multidimensional</a:t>
            </a:r>
            <a:r>
              <a:rPr lang="en-US" altLang="en-US" sz="1800"/>
              <a:t> experimental observables with controlled systematics requires close collaboration of experiment, theory and computing</a:t>
            </a:r>
          </a:p>
        </p:txBody>
      </p:sp>
      <p:sp>
        <p:nvSpPr>
          <p:cNvPr id="77827" name="TextBox 6"/>
          <p:cNvSpPr txBox="1">
            <a:spLocks noChangeArrowheads="1"/>
          </p:cNvSpPr>
          <p:nvPr/>
        </p:nvSpPr>
        <p:spPr bwMode="auto">
          <a:xfrm>
            <a:off x="152400" y="2971800"/>
            <a:ext cx="2032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Counts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(x-sections, multiplicities,….)</a:t>
            </a:r>
          </a:p>
        </p:txBody>
      </p:sp>
      <p:sp>
        <p:nvSpPr>
          <p:cNvPr id="77828" name="TextBox 8"/>
          <p:cNvSpPr txBox="1">
            <a:spLocks noChangeArrowheads="1"/>
          </p:cNvSpPr>
          <p:nvPr/>
        </p:nvSpPr>
        <p:spPr bwMode="auto">
          <a:xfrm>
            <a:off x="5029200" y="2057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QCD fundamentals</a:t>
            </a:r>
          </a:p>
        </p:txBody>
      </p:sp>
      <p:sp>
        <p:nvSpPr>
          <p:cNvPr id="77829" name="TextBox 10"/>
          <p:cNvSpPr txBox="1">
            <a:spLocks noChangeArrowheads="1"/>
          </p:cNvSpPr>
          <p:nvPr/>
        </p:nvSpPr>
        <p:spPr bwMode="auto">
          <a:xfrm>
            <a:off x="7162800" y="2057400"/>
            <a:ext cx="16764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Library for Structure Function (SF) calculations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3D PDF and  FF </a:t>
            </a:r>
            <a:r>
              <a:rPr lang="en-US" altLang="en-US" sz="1400"/>
              <a:t>(models,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parametrizations)</a:t>
            </a:r>
          </a:p>
        </p:txBody>
      </p:sp>
      <p:sp>
        <p:nvSpPr>
          <p:cNvPr id="77830" name="TextBox 12"/>
          <p:cNvSpPr txBox="1">
            <a:spLocks noChangeArrowheads="1"/>
          </p:cNvSpPr>
          <p:nvPr/>
        </p:nvSpPr>
        <p:spPr bwMode="auto">
          <a:xfrm>
            <a:off x="1981200" y="990600"/>
            <a:ext cx="27305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Hard Scattering MC (GEANT, FASTMC,</a:t>
            </a:r>
            <a:r>
              <a:rPr lang="is-IS" altLang="en-US" sz="1800"/>
              <a:t>…)</a:t>
            </a:r>
            <a:endParaRPr lang="en-US" altLang="en-US" sz="1800"/>
          </a:p>
        </p:txBody>
      </p:sp>
      <p:sp>
        <p:nvSpPr>
          <p:cNvPr id="77831" name="TextBox 13"/>
          <p:cNvSpPr txBox="1">
            <a:spLocks noChangeArrowheads="1"/>
          </p:cNvSpPr>
          <p:nvPr/>
        </p:nvSpPr>
        <p:spPr bwMode="auto">
          <a:xfrm>
            <a:off x="5105400" y="4343400"/>
            <a:ext cx="1524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Extract 3D PDFs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5400" y="39624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743200" y="1676400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24000" y="16764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924800" y="4343400"/>
            <a:ext cx="1588" cy="3905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53200" y="2819400"/>
            <a:ext cx="55721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37" name="Rectangle 20"/>
          <p:cNvSpPr>
            <a:spLocks noChangeArrowheads="1"/>
          </p:cNvSpPr>
          <p:nvPr/>
        </p:nvSpPr>
        <p:spPr bwMode="auto">
          <a:xfrm>
            <a:off x="6216650" y="973138"/>
            <a:ext cx="2927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EVA/TED meetings at JLab to finalize goals and coordinate efforts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953000" y="2057400"/>
            <a:ext cx="1752600" cy="2819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7839" name="TextBox 13"/>
          <p:cNvSpPr txBox="1">
            <a:spLocks noChangeArrowheads="1"/>
          </p:cNvSpPr>
          <p:nvPr/>
        </p:nvSpPr>
        <p:spPr bwMode="auto">
          <a:xfrm>
            <a:off x="2590800" y="2662238"/>
            <a:ext cx="838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Radiative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x-section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629400" y="4267200"/>
            <a:ext cx="557213" cy="22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41" name="TextBox 12"/>
          <p:cNvSpPr txBox="1">
            <a:spLocks noChangeArrowheads="1"/>
          </p:cNvSpPr>
          <p:nvPr/>
        </p:nvSpPr>
        <p:spPr bwMode="auto">
          <a:xfrm>
            <a:off x="0" y="990600"/>
            <a:ext cx="19256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SIDIS,DY,e+/e-)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experiments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85800" y="1676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43" name="TextBox 13"/>
          <p:cNvSpPr txBox="1">
            <a:spLocks noChangeArrowheads="1"/>
          </p:cNvSpPr>
          <p:nvPr/>
        </p:nvSpPr>
        <p:spPr bwMode="auto">
          <a:xfrm>
            <a:off x="3657600" y="2667000"/>
            <a:ext cx="990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x-section  calculations</a:t>
            </a:r>
          </a:p>
        </p:txBody>
      </p:sp>
      <p:sp>
        <p:nvSpPr>
          <p:cNvPr id="77844" name="TextBox 13"/>
          <p:cNvSpPr txBox="1">
            <a:spLocks noChangeArrowheads="1"/>
          </p:cNvSpPr>
          <p:nvPr/>
        </p:nvSpPr>
        <p:spPr bwMode="auto">
          <a:xfrm>
            <a:off x="5257800" y="2667000"/>
            <a:ext cx="11430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SF calculations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724400" y="2895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29000" y="2895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47" name="TextBox 13"/>
          <p:cNvSpPr txBox="1">
            <a:spLocks noChangeArrowheads="1"/>
          </p:cNvSpPr>
          <p:nvPr/>
        </p:nvSpPr>
        <p:spPr bwMode="auto">
          <a:xfrm>
            <a:off x="5105400" y="3429000"/>
            <a:ext cx="14478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Defined set of assumptions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91200" y="3125788"/>
            <a:ext cx="0" cy="303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86200" y="3124200"/>
            <a:ext cx="0" cy="30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24200" y="3124200"/>
            <a:ext cx="0" cy="30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51" name="TextBox 13"/>
          <p:cNvSpPr txBox="1">
            <a:spLocks noChangeArrowheads="1"/>
          </p:cNvSpPr>
          <p:nvPr/>
        </p:nvSpPr>
        <p:spPr bwMode="auto">
          <a:xfrm>
            <a:off x="3733800" y="4495800"/>
            <a:ext cx="838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Extract SFs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67400" y="4038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53" name="TextBox 12"/>
          <p:cNvSpPr txBox="1">
            <a:spLocks noChangeArrowheads="1"/>
          </p:cNvSpPr>
          <p:nvPr/>
        </p:nvSpPr>
        <p:spPr bwMode="auto">
          <a:xfrm>
            <a:off x="6858000" y="4724400"/>
            <a:ext cx="22098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Validation of extracted SFs or 3D PDFs (for a given set of assumptions)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0" y="4648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5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JLab,  March 7</a:t>
            </a:r>
            <a:endParaRPr lang="en-US" altLang="en-US" sz="1400"/>
          </a:p>
        </p:txBody>
      </p:sp>
      <p:sp>
        <p:nvSpPr>
          <p:cNvPr id="7785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FBDA2-9D83-1941-8F53-212DC384A9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77857" name="TextBox 13"/>
          <p:cNvSpPr txBox="1">
            <a:spLocks noChangeArrowheads="1"/>
          </p:cNvSpPr>
          <p:nvPr/>
        </p:nvSpPr>
        <p:spPr bwMode="auto">
          <a:xfrm>
            <a:off x="2895600" y="3505200"/>
            <a:ext cx="14478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Defined set of assumptions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86000" y="2057400"/>
            <a:ext cx="2438400" cy="3124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038600" y="4114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48000" y="4114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2438400" y="4495800"/>
            <a:ext cx="838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extract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x-section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52800" y="4724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63" name="TextBox 19491"/>
          <p:cNvSpPr txBox="1">
            <a:spLocks noChangeArrowheads="1"/>
          </p:cNvSpPr>
          <p:nvPr/>
        </p:nvSpPr>
        <p:spPr bwMode="auto">
          <a:xfrm>
            <a:off x="2667000" y="21336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Grid operations</a:t>
            </a:r>
          </a:p>
        </p:txBody>
      </p:sp>
      <p:sp>
        <p:nvSpPr>
          <p:cNvPr id="19498" name="Oval 19497"/>
          <p:cNvSpPr/>
          <p:nvPr/>
        </p:nvSpPr>
        <p:spPr>
          <a:xfrm>
            <a:off x="228600" y="21336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143000" y="2667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66" name="TextBox 19501"/>
          <p:cNvSpPr txBox="1">
            <a:spLocks noChangeArrowheads="1"/>
          </p:cNvSpPr>
          <p:nvPr/>
        </p:nvSpPr>
        <p:spPr bwMode="auto">
          <a:xfrm>
            <a:off x="457200" y="2133600"/>
            <a:ext cx="138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event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e</a:t>
            </a:r>
            <a:r>
              <a:rPr lang="ja-JP" altLang="en-US" sz="1400"/>
              <a:t>’</a:t>
            </a:r>
            <a:r>
              <a:rPr lang="en-US" altLang="ja-JP" sz="1400"/>
              <a:t>hX, e</a:t>
            </a:r>
            <a:r>
              <a:rPr lang="ja-JP" altLang="en-US" sz="1400"/>
              <a:t>’</a:t>
            </a:r>
            <a:r>
              <a:rPr lang="en-US" altLang="ja-JP" sz="1400"/>
              <a:t>hhX,..</a:t>
            </a:r>
            <a:endParaRPr lang="en-US" altLang="en-US" sz="140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572000" y="4911725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8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080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Event generators for DIS/SIDIS/HEP studies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1026F-9DB2-BA44-8185-0EBC0E6C68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6553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JLab,  March 7</a:t>
            </a: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353205" y="762000"/>
            <a:ext cx="8763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  <a:hlinkClick r:id="rId3"/>
              </a:rPr>
              <a:t>https://github.com/JeffersonLab/clasdis-nocernlib</a:t>
            </a: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  <a:hlinkClick r:id="rId4"/>
              </a:rPr>
              <a:t>https://github.com/JeffersonLab/inclusive-dis-rad</a:t>
            </a: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  <a:hlinkClick r:id="rId5"/>
              </a:rPr>
              <a:t>https://github.com/JeffersonLab/dvcsgen</a:t>
            </a: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en-US" sz="1800" dirty="0">
                <a:latin typeface="CMR12" charset="0"/>
              </a:rPr>
              <a:t>….....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en-US" sz="1800" dirty="0">
                <a:latin typeface="CMR12" charset="0"/>
              </a:rPr>
              <a:t>More generators announced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en-US" sz="1800" dirty="0">
                <a:latin typeface="CMR12" charset="0"/>
              </a:rPr>
              <a:t>Exclusive 2 pion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en-US" sz="1800" dirty="0">
                <a:latin typeface="CMR12" charset="0"/>
              </a:rPr>
              <a:t>HEPGEN  </a:t>
            </a:r>
            <a:r>
              <a:rPr lang="en-US" altLang="en-US" sz="1800" dirty="0">
                <a:latin typeface="CMR12" charset="0"/>
              </a:rPr>
              <a:t>/group/</a:t>
            </a:r>
            <a:r>
              <a:rPr lang="en-US" altLang="en-US" sz="1800" dirty="0" err="1">
                <a:latin typeface="CMR12" charset="0"/>
              </a:rPr>
              <a:t>gpd</a:t>
            </a:r>
            <a:r>
              <a:rPr lang="en-US" altLang="en-US" sz="1800" dirty="0">
                <a:latin typeface="CMR12" charset="0"/>
              </a:rPr>
              <a:t>/</a:t>
            </a:r>
            <a:r>
              <a:rPr lang="en-US" altLang="en-US" sz="1800" dirty="0" err="1">
                <a:latin typeface="CMR12" charset="0"/>
              </a:rPr>
              <a:t>sidis</a:t>
            </a:r>
            <a:r>
              <a:rPr lang="en-US" altLang="en-US" sz="1800" dirty="0">
                <a:latin typeface="CMR12" charset="0"/>
              </a:rPr>
              <a:t>/</a:t>
            </a:r>
            <a:r>
              <a:rPr lang="en-US" altLang="en-US" sz="1800" dirty="0" err="1">
                <a:latin typeface="CMR12" charset="0"/>
              </a:rPr>
              <a:t>hepgen</a:t>
            </a:r>
            <a:r>
              <a:rPr lang="en-US" altLang="en-US" sz="1800" dirty="0">
                <a:latin typeface="CMR12" charset="0"/>
              </a:rPr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</a:rPr>
              <a:t>Manual:</a:t>
            </a:r>
            <a:endParaRPr lang="is-I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MR12" charset="0"/>
                <a:hlinkClick r:id="rId6"/>
              </a:rPr>
              <a:t>http://project-gpd-full-chain-mc.web.cern.ch/project-gpd-full-chain-mc/hepgen/</a:t>
            </a: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MR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-- single photon production (DVCS + BH)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-- exclusive π</a:t>
            </a:r>
            <a:r>
              <a:rPr lang="en-US" sz="2000" baseline="30000" dirty="0"/>
              <a:t>0</a:t>
            </a:r>
            <a:r>
              <a:rPr lang="en-US" sz="2000" dirty="0"/>
              <a:t> production and decay π</a:t>
            </a:r>
            <a:r>
              <a:rPr lang="en-US" sz="2000" baseline="30000" dirty="0"/>
              <a:t>0</a:t>
            </a:r>
            <a:r>
              <a:rPr lang="en-US" sz="2000" dirty="0"/>
              <a:t> → </a:t>
            </a:r>
            <a:r>
              <a:rPr lang="en-US" sz="2000" dirty="0" err="1"/>
              <a:t>γ</a:t>
            </a:r>
            <a:r>
              <a:rPr lang="en-US" sz="2000" dirty="0"/>
              <a:t> + </a:t>
            </a:r>
            <a:r>
              <a:rPr lang="en-US" sz="2000" dirty="0" err="1"/>
              <a:t>γ</a:t>
            </a:r>
            <a:r>
              <a:rPr lang="en-US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-- exclusive ρ</a:t>
            </a:r>
            <a:r>
              <a:rPr lang="en-US" sz="2000" baseline="30000" dirty="0"/>
              <a:t>0</a:t>
            </a:r>
            <a:r>
              <a:rPr lang="en-US" sz="2000" dirty="0"/>
              <a:t> production and decay ρ</a:t>
            </a:r>
            <a:r>
              <a:rPr lang="en-US" sz="2000" baseline="30000" dirty="0"/>
              <a:t>0</a:t>
            </a:r>
            <a:r>
              <a:rPr lang="en-US" sz="2000" dirty="0"/>
              <a:t> → π</a:t>
            </a:r>
            <a:r>
              <a:rPr lang="en-US" sz="2000" baseline="30000" dirty="0"/>
              <a:t>+</a:t>
            </a:r>
            <a:r>
              <a:rPr lang="en-US" sz="2000" dirty="0"/>
              <a:t> + π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-- exclusive </a:t>
            </a:r>
            <a:r>
              <a:rPr lang="en-US" sz="2000" dirty="0" err="1"/>
              <a:t>φ</a:t>
            </a:r>
            <a:r>
              <a:rPr lang="en-US" sz="2000" dirty="0"/>
              <a:t> production and decay </a:t>
            </a:r>
            <a:r>
              <a:rPr lang="en-US" sz="2000" dirty="0" err="1"/>
              <a:t>φ</a:t>
            </a:r>
            <a:r>
              <a:rPr lang="en-US" sz="2000" dirty="0"/>
              <a:t> → K</a:t>
            </a:r>
            <a:r>
              <a:rPr lang="en-US" sz="2000" baseline="30000" dirty="0"/>
              <a:t>+</a:t>
            </a:r>
            <a:r>
              <a:rPr lang="en-US" sz="2000" dirty="0"/>
              <a:t> + K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-- exclusive </a:t>
            </a:r>
            <a:r>
              <a:rPr lang="en-US" sz="2000" dirty="0" err="1"/>
              <a:t>ω</a:t>
            </a:r>
            <a:r>
              <a:rPr lang="en-US" sz="2000" dirty="0"/>
              <a:t> production and decays </a:t>
            </a:r>
            <a:r>
              <a:rPr lang="en-US" sz="2000" dirty="0" err="1"/>
              <a:t>ω</a:t>
            </a:r>
            <a:r>
              <a:rPr lang="en-US" sz="2000" dirty="0"/>
              <a:t> → π</a:t>
            </a:r>
            <a:r>
              <a:rPr lang="en-US" sz="2000" baseline="30000" dirty="0"/>
              <a:t>+</a:t>
            </a:r>
            <a:r>
              <a:rPr lang="en-US" sz="2000" dirty="0"/>
              <a:t> + π</a:t>
            </a:r>
            <a:r>
              <a:rPr lang="en-US" sz="2000" baseline="30000" dirty="0"/>
              <a:t>-</a:t>
            </a:r>
            <a:r>
              <a:rPr lang="en-US" sz="2000" dirty="0"/>
              <a:t> + π</a:t>
            </a:r>
            <a:r>
              <a:rPr lang="en-US" sz="2000" baseline="30000" dirty="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aseline="30000" dirty="0"/>
              <a:t>---</a:t>
            </a:r>
            <a:r>
              <a:rPr lang="en-US" sz="2000" dirty="0"/>
              <a:t> exclusive </a:t>
            </a:r>
            <a:r>
              <a:rPr lang="en-US" sz="2000" dirty="0" err="1"/>
              <a:t>ρ</a:t>
            </a:r>
            <a:r>
              <a:rPr lang="en-US" sz="2000" baseline="30000" dirty="0"/>
              <a:t>+</a:t>
            </a:r>
            <a:r>
              <a:rPr lang="en-US" sz="2000" dirty="0"/>
              <a:t> production and decay </a:t>
            </a:r>
            <a:r>
              <a:rPr lang="en-US" sz="2000" dirty="0" err="1"/>
              <a:t>ρ</a:t>
            </a:r>
            <a:r>
              <a:rPr lang="en-US" sz="2000" baseline="30000" dirty="0"/>
              <a:t>+</a:t>
            </a:r>
            <a:r>
              <a:rPr lang="en-US" sz="2000" dirty="0"/>
              <a:t> → π</a:t>
            </a:r>
            <a:r>
              <a:rPr lang="en-US" sz="2000" baseline="30000" dirty="0"/>
              <a:t>+</a:t>
            </a:r>
            <a:r>
              <a:rPr lang="en-US" sz="2000" dirty="0"/>
              <a:t> + π</a:t>
            </a:r>
            <a:r>
              <a:rPr lang="en-US" sz="2000" baseline="30000" dirty="0"/>
              <a:t>0</a:t>
            </a:r>
            <a:r>
              <a:rPr lang="en-US" sz="2000" dirty="0"/>
              <a:t>,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-- exclusive J/</a:t>
            </a:r>
            <a:r>
              <a:rPr lang="en-US" sz="2000" dirty="0" err="1"/>
              <a:t>ψ</a:t>
            </a:r>
            <a:r>
              <a:rPr lang="en-US" sz="2000" dirty="0"/>
              <a:t> production and decays J/</a:t>
            </a:r>
            <a:r>
              <a:rPr lang="en-US" sz="2000" dirty="0" err="1"/>
              <a:t>ψ</a:t>
            </a:r>
            <a:r>
              <a:rPr lang="en-US" sz="2000" dirty="0"/>
              <a:t> → e</a:t>
            </a:r>
            <a:r>
              <a:rPr lang="en-US" sz="2000" baseline="30000" dirty="0"/>
              <a:t>+</a:t>
            </a:r>
            <a:r>
              <a:rPr lang="en-US" sz="2000" dirty="0"/>
              <a:t> + e</a:t>
            </a:r>
            <a:r>
              <a:rPr lang="en-US" sz="2000" baseline="30000" dirty="0"/>
              <a:t>-</a:t>
            </a:r>
            <a:r>
              <a:rPr lang="en-US" sz="2000" dirty="0"/>
              <a:t> or J/</a:t>
            </a:r>
            <a:r>
              <a:rPr lang="en-US" sz="2000" dirty="0" err="1"/>
              <a:t>ψ</a:t>
            </a:r>
            <a:r>
              <a:rPr lang="en-US" sz="2000" dirty="0"/>
              <a:t> → μ</a:t>
            </a:r>
            <a:r>
              <a:rPr lang="en-US" sz="2000" baseline="30000" dirty="0"/>
              <a:t>+</a:t>
            </a:r>
            <a:r>
              <a:rPr lang="en-US" sz="2000" dirty="0"/>
              <a:t> + μ</a:t>
            </a:r>
            <a:r>
              <a:rPr lang="en-US" sz="2000" baseline="30000" dirty="0"/>
              <a:t>-</a:t>
            </a:r>
            <a:endParaRPr lang="en-US" altLang="en-US" sz="2000" dirty="0">
              <a:latin typeface="CMR1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943600"/>
            <a:ext cx="751682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Radiative</a:t>
            </a:r>
            <a:r>
              <a:rPr lang="en-US" sz="1800" dirty="0"/>
              <a:t> corrections for all relevant processes should be done with MC generating a </a:t>
            </a:r>
            <a:r>
              <a:rPr lang="en-US" sz="1800" dirty="0" err="1"/>
              <a:t>radiative</a:t>
            </a:r>
            <a:r>
              <a:rPr lang="en-US" sz="1800" dirty="0"/>
              <a:t> photon with account of proper SF set involved.</a:t>
            </a:r>
          </a:p>
        </p:txBody>
      </p:sp>
    </p:spTree>
    <p:extLst>
      <p:ext uri="{BB962C8B-B14F-4D97-AF65-F5344CB8AC3E}">
        <p14:creationId xmlns:p14="http://schemas.microsoft.com/office/powerpoint/2010/main" val="1058364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2AE5-70BB-5F41-9093-AFB829AE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HERMES </a:t>
            </a:r>
            <a:r>
              <a:rPr lang="en-US" dirty="0" err="1"/>
              <a:t>dihadrons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5075D-DE2C-974B-A3A6-808B5E22A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7F346-AD3D-B749-BEE7-7AC3646A1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CBD6F-9446-6A46-B92E-F47EF46E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738"/>
            <a:ext cx="8077200" cy="5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C93-C7FE-FD48-9EE5-0AC8A7DE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</a:t>
            </a:r>
            <a:r>
              <a:rPr lang="en-US" dirty="0" err="1"/>
              <a:t>dihadrons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FD3ACF-2F2D-954B-8AC2-06B53729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1695450"/>
            <a:ext cx="5664200" cy="38481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2DD00-0D98-D841-8DA6-6BB2F415E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987D2-3F9E-E04C-A5CA-254A16C51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D6B25BD-B136-8C40-9549-931CA945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990600"/>
            <a:ext cx="695406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687D4-858F-384D-A55D-3DEE7D727648}"/>
              </a:ext>
            </a:extLst>
          </p:cNvPr>
          <p:cNvSpPr txBox="1"/>
          <p:nvPr/>
        </p:nvSpPr>
        <p:spPr>
          <a:xfrm>
            <a:off x="419793" y="5543550"/>
            <a:ext cx="766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energy, higher the probability to pick up </a:t>
            </a:r>
            <a:r>
              <a:rPr lang="en-US" dirty="0" err="1"/>
              <a:t>pions</a:t>
            </a:r>
            <a:r>
              <a:rPr lang="en-US" dirty="0"/>
              <a:t> from different </a:t>
            </a:r>
            <a:r>
              <a:rPr lang="en-US" dirty="0" err="1"/>
              <a:t>rhos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6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9-02-21 at 5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4" y="299700"/>
            <a:ext cx="4146790" cy="2794478"/>
          </a:xfrm>
          <a:prstGeom prst="rect">
            <a:avLst/>
          </a:prstGeom>
        </p:spPr>
      </p:pic>
      <p:pic>
        <p:nvPicPr>
          <p:cNvPr id="21" name="Picture 20" descr="Screen Shot 2019-02-21 at 5.2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55" y="299700"/>
            <a:ext cx="4341172" cy="2794479"/>
          </a:xfrm>
          <a:prstGeom prst="rect">
            <a:avLst/>
          </a:prstGeom>
        </p:spPr>
      </p:pic>
      <p:pic>
        <p:nvPicPr>
          <p:cNvPr id="23" name="Picture 22" descr="Screen Shot 2019-02-21 at 5.50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83" y="3317237"/>
            <a:ext cx="4314174" cy="3125214"/>
          </a:xfrm>
          <a:prstGeom prst="rect">
            <a:avLst/>
          </a:prstGeom>
        </p:spPr>
      </p:pic>
      <p:pic>
        <p:nvPicPr>
          <p:cNvPr id="2" name="Picture 1" descr="Screen Shot 2019-03-05 at 11.45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1" y="3317237"/>
            <a:ext cx="4328214" cy="31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Correlated pairs: Data/MC(Run 5038,T-1,10.6GeV)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257800"/>
            <a:ext cx="83248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Fraction of exclusive pairs could be separated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Most of the pion pairs comes  from SIDIS VM decays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those </a:t>
            </a:r>
            <a:r>
              <a:rPr lang="en-US" altLang="en-US"/>
              <a:t>are mostly SIDIS </a:t>
            </a:r>
            <a:r>
              <a:rPr lang="en-US" altLang="en-US" dirty="0"/>
              <a:t>VM</a:t>
            </a:r>
          </a:p>
        </p:txBody>
      </p:sp>
      <p:pic>
        <p:nvPicPr>
          <p:cNvPr id="2" name="Picture 1" descr="Screen Shot 2019-03-06 at 8.2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3047999" cy="4139479"/>
          </a:xfrm>
          <a:prstGeom prst="rect">
            <a:avLst/>
          </a:prstGeom>
        </p:spPr>
      </p:pic>
      <p:pic>
        <p:nvPicPr>
          <p:cNvPr id="6" name="Picture 5" descr="Screen Shot 2019-03-06 at 2.49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3048000" cy="3962400"/>
          </a:xfrm>
          <a:prstGeom prst="rect">
            <a:avLst/>
          </a:prstGeom>
        </p:spPr>
      </p:pic>
      <p:pic>
        <p:nvPicPr>
          <p:cNvPr id="7" name="Picture 6" descr="Screen Shot 2019-03-06 at 2.1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31242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3733800"/>
            <a:ext cx="8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733800"/>
            <a:ext cx="16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5038vsMC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866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Data/MC normalization by number of reconstructed </a:t>
            </a:r>
            <a:r>
              <a:rPr lang="en-US" dirty="0" err="1"/>
              <a:t>e’X</a:t>
            </a:r>
            <a:r>
              <a:rPr lang="en-US" dirty="0"/>
              <a:t>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8194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3600" baseline="30000" dirty="0">
                <a:solidFill>
                  <a:srgbClr val="FF0000"/>
                </a:solidFill>
                <a:latin typeface="Symbol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350520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sz="3600" baseline="30000" dirty="0">
                <a:solidFill>
                  <a:srgbClr val="0000FF"/>
                </a:solidFill>
                <a:latin typeface="Symbol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3733800"/>
            <a:ext cx="50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29F3"/>
                </a:solidFill>
                <a:latin typeface="Symbol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12069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269081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990600"/>
            <a:ext cx="2733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Dihadron simulations with LUND-MC @6 GeV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JLab,  March 7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CEEAA1-94C1-6C4D-A00D-1BDB90E78DA3}" type="slidenum">
              <a:rPr lang="en-US" sz="1400"/>
              <a:pPr/>
              <a:t>26</a:t>
            </a:fld>
            <a:endParaRPr lang="en-US" sz="1400"/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097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965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16638"/>
            <a:ext cx="990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1100"/>
            <a:ext cx="366236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667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8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Beam SSA for single pions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5DDCD0-C502-5244-813B-F8D905FF046A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685800" y="5715000"/>
            <a:ext cx="7858125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Significant beam SSA generated for single pions by the dihadron SSA input</a:t>
            </a:r>
          </a:p>
        </p:txBody>
      </p:sp>
      <p:pic>
        <p:nvPicPr>
          <p:cNvPr id="33797" name="Picture 11" descr="Screen Shot 2018-06-20 at 3.3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4267200" y="2362200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&lt;sin&gt;</a:t>
            </a:r>
            <a:r>
              <a:rPr lang="en-US" sz="1800" baseline="30000"/>
              <a:t>+</a:t>
            </a:r>
          </a:p>
        </p:txBody>
      </p:sp>
      <p:sp>
        <p:nvSpPr>
          <p:cNvPr id="33799" name="TextBox 13"/>
          <p:cNvSpPr txBox="1">
            <a:spLocks noChangeArrowheads="1"/>
          </p:cNvSpPr>
          <p:nvPr/>
        </p:nvSpPr>
        <p:spPr bwMode="auto">
          <a:xfrm>
            <a:off x="4191000" y="34290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-&lt;sin&gt;</a:t>
            </a:r>
            <a:r>
              <a:rPr lang="en-US" sz="1800" baseline="30000"/>
              <a:t>-</a:t>
            </a:r>
          </a:p>
        </p:txBody>
      </p:sp>
      <p:sp>
        <p:nvSpPr>
          <p:cNvPr id="33800" name="TextBox 14"/>
          <p:cNvSpPr txBox="1">
            <a:spLocks noChangeArrowheads="1"/>
          </p:cNvSpPr>
          <p:nvPr/>
        </p:nvSpPr>
        <p:spPr bwMode="auto">
          <a:xfrm>
            <a:off x="3200400" y="37338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sum of &lt;sin&gt;</a:t>
            </a:r>
            <a:endParaRPr lang="en-US" sz="1800" baseline="3000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76400" y="32004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17"/>
          <p:cNvSpPr txBox="1">
            <a:spLocks noChangeArrowheads="1"/>
          </p:cNvSpPr>
          <p:nvPr/>
        </p:nvSpPr>
        <p:spPr bwMode="auto">
          <a:xfrm>
            <a:off x="1524000" y="38100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fit to </a:t>
            </a:r>
            <a:r>
              <a:rPr lang="en-US" sz="1800">
                <a:latin typeface="Symbol" charset="0"/>
              </a:rPr>
              <a:t>f</a:t>
            </a:r>
            <a:r>
              <a:rPr lang="en-US" sz="1800"/>
              <a:t>-dep</a:t>
            </a:r>
            <a:endParaRPr lang="en-US" sz="1800" baseline="300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962400" y="32004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4" name="TextBox 19"/>
          <p:cNvSpPr txBox="1">
            <a:spLocks noChangeArrowheads="1"/>
          </p:cNvSpPr>
          <p:nvPr/>
        </p:nvSpPr>
        <p:spPr bwMode="auto">
          <a:xfrm>
            <a:off x="4876800" y="1524000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diff of &lt;sin&gt;</a:t>
            </a:r>
            <a:endParaRPr lang="en-US" sz="1800" baseline="30000"/>
          </a:p>
        </p:txBody>
      </p:sp>
      <p:cxnSp>
        <p:nvCxnSpPr>
          <p:cNvPr id="21" name="Straight Arrow Connector 20"/>
          <p:cNvCxnSpPr>
            <a:stCxn id="33804" idx="2"/>
          </p:cNvCxnSpPr>
          <p:nvPr/>
        </p:nvCxnSpPr>
        <p:spPr>
          <a:xfrm>
            <a:off x="5595938" y="1893888"/>
            <a:ext cx="576262" cy="620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838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1879" y="87868"/>
            <a:ext cx="7475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 Resonant vs Non-resonant 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ＭＳ Ｐゴシック" pitchFamily="-110" charset="-128"/>
                <a:cs typeface="Arial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ontributions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+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2" charset="2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3333FF"/>
                </a:solidFill>
                <a:latin typeface="Arial"/>
                <a:ea typeface="ＭＳ Ｐゴシック" pitchFamily="-110" charset="-128"/>
                <a:cs typeface="Arial" pitchFamily="34" charset="0"/>
              </a:rPr>
              <a:t>Electroproduction off Protons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0" y="918865"/>
            <a:ext cx="91440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55" y="4913510"/>
            <a:ext cx="1658256" cy="102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675" y="1160910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=2.20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25" y="1314798"/>
            <a:ext cx="2871344" cy="28713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9" y="1314798"/>
            <a:ext cx="2805518" cy="28055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06185" y="1160910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=3.20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37" y="1242798"/>
            <a:ext cx="3015343" cy="30153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4472" y="4274204"/>
            <a:ext cx="68780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Opening of </a:t>
            </a:r>
            <a:r>
              <a:rPr lang="en-US" sz="1600" dirty="0">
                <a:latin typeface="Symbol" panose="05050102010706020507" pitchFamily="18" charset="2"/>
              </a:rPr>
              <a:t>r</a:t>
            </a:r>
            <a:r>
              <a:rPr lang="en-US" sz="1600" dirty="0"/>
              <a:t>p,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baseline="30000" dirty="0"/>
              <a:t>+</a:t>
            </a:r>
            <a:r>
              <a:rPr lang="en-US" sz="1600" dirty="0"/>
              <a:t>N</a:t>
            </a:r>
            <a:r>
              <a:rPr lang="en-US" sz="1600" baseline="30000" dirty="0"/>
              <a:t>0</a:t>
            </a:r>
            <a:r>
              <a:rPr lang="en-US" sz="1600" dirty="0"/>
              <a:t>(1680)5/2</a:t>
            </a:r>
            <a:r>
              <a:rPr lang="en-US" sz="1600" baseline="30000" dirty="0"/>
              <a:t>+</a:t>
            </a:r>
            <a:r>
              <a:rPr lang="en-US" sz="1600" dirty="0"/>
              <a:t>,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baseline="30000" dirty="0"/>
              <a:t>+</a:t>
            </a:r>
            <a:r>
              <a:rPr lang="en-US" sz="1600" dirty="0"/>
              <a:t>N</a:t>
            </a:r>
            <a:r>
              <a:rPr lang="en-US" sz="1600" baseline="30000" dirty="0"/>
              <a:t>0</a:t>
            </a:r>
            <a:r>
              <a:rPr lang="en-US" sz="1600" dirty="0"/>
              <a:t>(1520)3/2</a:t>
            </a:r>
            <a:r>
              <a:rPr lang="en-US" sz="1600" baseline="30000" dirty="0"/>
              <a:t>-</a:t>
            </a:r>
            <a:r>
              <a:rPr lang="en-US" sz="1600" dirty="0"/>
              <a:t> meson-baryon channels results in sharp growth of the non-resonant contributions at 1.65 GeV&lt;W&lt;1.75 GeV into </a:t>
            </a:r>
            <a:r>
              <a:rPr lang="en-US" sz="1600" dirty="0" err="1">
                <a:latin typeface="Symbol" panose="05050102010706020507" pitchFamily="18" charset="2"/>
              </a:rPr>
              <a:t>p</a:t>
            </a:r>
            <a:r>
              <a:rPr lang="en-US" sz="1600" baseline="30000" dirty="0" err="1"/>
              <a:t>+</a:t>
            </a:r>
            <a:r>
              <a:rPr lang="en-US" sz="1600" dirty="0" err="1">
                <a:latin typeface="Symbol" panose="05050102010706020507" pitchFamily="18" charset="2"/>
              </a:rPr>
              <a:t>p</a:t>
            </a:r>
            <a:r>
              <a:rPr lang="en-US" sz="1600" baseline="30000" dirty="0" err="1"/>
              <a:t>-</a:t>
            </a:r>
            <a:r>
              <a:rPr lang="en-US" sz="1600" dirty="0" err="1"/>
              <a:t>p</a:t>
            </a:r>
            <a:r>
              <a:rPr lang="en-US" sz="1600" dirty="0"/>
              <a:t> electroproduction off proton cross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Opening of several meson-baryon channels at </a:t>
            </a:r>
            <a:r>
              <a:rPr lang="en-US" sz="1600" dirty="0">
                <a:solidFill>
                  <a:srgbClr val="000000"/>
                </a:solidFill>
              </a:rPr>
              <a:t>1.65 GeV&lt;W&lt;1.75 GeV</a:t>
            </a:r>
            <a:r>
              <a:rPr lang="en-US" sz="1600" dirty="0"/>
              <a:t> causes increase of the non-resonant contributions into inclusive structure functions in the aforementioned W-range seen from the data (slide # 24)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8033" y="1125197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=4.20 GeV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1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6D03BA4-46A1-2342-BE5D-D9C48279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Extracting beam SSA: cross check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96C78-2A66-0F43-8754-5C1B19BA9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172A30BA-142A-F74C-8056-24B3F8236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DEE583-4B5E-D345-A97E-DB22BEA06A57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pic>
        <p:nvPicPr>
          <p:cNvPr id="32772" name="Picture 2" descr="Screen Shot 2018-06-20 at 3.45.45 PM.png">
            <a:extLst>
              <a:ext uri="{FF2B5EF4-FFF2-40B4-BE49-F238E27FC236}">
                <a16:creationId xmlns:a16="http://schemas.microsoft.com/office/drawing/2014/main" id="{616FA206-31E9-D041-87BA-0B4977FD7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1693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DA54D2-83BA-7249-89D7-9519F2F6B203}"/>
              </a:ext>
            </a:extLst>
          </p:cNvPr>
          <p:cNvSpPr/>
          <p:nvPr/>
        </p:nvSpPr>
        <p:spPr>
          <a:xfrm>
            <a:off x="76200" y="9906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4" name="TextBox 6">
            <a:extLst>
              <a:ext uri="{FF2B5EF4-FFF2-40B4-BE49-F238E27FC236}">
                <a16:creationId xmlns:a16="http://schemas.microsoft.com/office/drawing/2014/main" id="{A839F951-E5C5-C640-A5AE-687A936E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749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Generated curves in reasonable agreement with extraction </a:t>
            </a:r>
          </a:p>
          <a:p>
            <a:r>
              <a:rPr lang="en-US" altLang="en-US" sz="1800"/>
              <a:t>Small systematic difference (likely from acceptance) under investigation </a:t>
            </a: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AA434680-01D0-DD4F-9F6C-5FE913CF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3810000"/>
            <a:ext cx="189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Input asymmetry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6B48D4-032E-B347-ACC0-D276E35551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29400" y="4038600"/>
            <a:ext cx="6858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0787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1">
            <a:extLst>
              <a:ext uri="{FF2B5EF4-FFF2-40B4-BE49-F238E27FC236}">
                <a16:creationId xmlns:a16="http://schemas.microsoft.com/office/drawing/2014/main" id="{C692BB2D-3FB4-3B42-BCAE-2DBF69855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13500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JLab,  March 7</a:t>
            </a:r>
          </a:p>
        </p:txBody>
      </p:sp>
      <p:sp>
        <p:nvSpPr>
          <p:cNvPr id="49154" name="Slide Number Placeholder 2">
            <a:extLst>
              <a:ext uri="{FF2B5EF4-FFF2-40B4-BE49-F238E27FC236}">
                <a16:creationId xmlns:a16="http://schemas.microsoft.com/office/drawing/2014/main" id="{98A2E02E-C869-544B-8676-6DE9F0061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58200" y="6311900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08C0D-848E-1C46-A5FA-902062EA33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8BA53BD0-DD1C-F748-B2A8-DAE533F6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52400"/>
            <a:ext cx="782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Correlated hadron production  in hard scattering</a:t>
            </a:r>
          </a:p>
        </p:txBody>
      </p:sp>
      <p:grpSp>
        <p:nvGrpSpPr>
          <p:cNvPr id="49157" name="Group 17">
            <a:extLst>
              <a:ext uri="{FF2B5EF4-FFF2-40B4-BE49-F238E27FC236}">
                <a16:creationId xmlns:a16="http://schemas.microsoft.com/office/drawing/2014/main" id="{2B56FF7C-876C-F149-87A2-D21670C77FA4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1600200"/>
            <a:ext cx="3505200" cy="3505200"/>
            <a:chOff x="1524000" y="1981200"/>
            <a:chExt cx="5325208" cy="554617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064293C3-22E6-E946-8C40-FD1356AC8251}"/>
                </a:ext>
              </a:extLst>
            </p:cNvPr>
            <p:cNvSpPr>
              <a:spLocks/>
            </p:cNvSpPr>
            <p:nvPr/>
          </p:nvSpPr>
          <p:spPr bwMode="auto">
            <a:xfrm rot="8231355" flipH="1">
              <a:off x="3477541" y="3593811"/>
              <a:ext cx="3371667" cy="3933565"/>
            </a:xfrm>
            <a:custGeom>
              <a:avLst/>
              <a:gdLst>
                <a:gd name="T0" fmla="*/ 2700300 w 3371667"/>
                <a:gd name="T1" fmla="*/ 3537618 h 3933577"/>
                <a:gd name="T2" fmla="*/ 1452441 w 3371667"/>
                <a:gd name="T3" fmla="*/ 3914638 h 39335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71667" h="3933577" stroke="0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  <a:lnTo>
                    <a:pt x="1685834" y="1966789"/>
                  </a:lnTo>
                  <a:lnTo>
                    <a:pt x="2700300" y="3537618"/>
                  </a:lnTo>
                  <a:close/>
                </a:path>
                <a:path w="3371667" h="3933577" fill="none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7BE0BB-E357-C24E-8343-1B520DF921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75943" y="2059068"/>
              <a:ext cx="1143183" cy="914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5762EF-22BB-324F-85F5-C9CD707CE7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9126" y="2059068"/>
              <a:ext cx="2819369" cy="11403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238922-731B-6140-89D9-B876823230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75943" y="2973384"/>
              <a:ext cx="1753363" cy="25143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E29148-565D-CF4A-A213-5B3325E037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305" y="3199451"/>
              <a:ext cx="2209190" cy="22882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62D9A4-F530-0A4F-893E-D9B8E6EEB1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59238" y="3003526"/>
              <a:ext cx="991240" cy="75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65AE45-895D-514A-8CB2-1015CD1A35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85361" y="2383097"/>
              <a:ext cx="74764" cy="6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AC417-C04E-6542-BD06-97D6E41754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0478" y="3071345"/>
              <a:ext cx="2590251" cy="1906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00CAF5-4B35-D440-9AA1-F8B310D5A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366" y="1981200"/>
              <a:ext cx="991242" cy="1753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A4FFA9-8ECC-4045-810F-BDE458E504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01608" y="1981200"/>
              <a:ext cx="836887" cy="381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A06A26-6559-9C47-AA0A-D166D2221C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50783" y="2363002"/>
              <a:ext cx="1087712" cy="194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4689945-14AC-B541-9649-16FD748D3E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524000" y="3352673"/>
              <a:ext cx="1828128" cy="77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78C895-94C6-EC48-82B3-534FB546FD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27884" y="4191632"/>
              <a:ext cx="2713252" cy="130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365ED9-A2DD-7F4D-A470-6A35A8EA9C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3352673"/>
              <a:ext cx="303884" cy="838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53D21E-96C4-0643-B5EF-89988F854D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366" y="3277317"/>
              <a:ext cx="991242" cy="4571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C5194C-D801-704A-B225-03362D61A1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38065" y="3430541"/>
              <a:ext cx="1372301" cy="3039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876327-C9D7-294D-94FC-A222F01E39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0021" y="2820160"/>
              <a:ext cx="991242" cy="989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D004C59-4499-0448-B5F6-B764677B35F4}"/>
                </a:ext>
              </a:extLst>
            </p:cNvPr>
            <p:cNvCxnSpPr/>
            <p:nvPr/>
          </p:nvCxnSpPr>
          <p:spPr>
            <a:xfrm>
              <a:off x="4420547" y="2699591"/>
              <a:ext cx="836887" cy="336589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23CE2-3FA8-9A47-85BA-CADBDA1C27DA}"/>
                </a:ext>
              </a:extLst>
            </p:cNvPr>
            <p:cNvCxnSpPr/>
            <p:nvPr/>
          </p:nvCxnSpPr>
          <p:spPr>
            <a:xfrm>
              <a:off x="1982238" y="3430541"/>
              <a:ext cx="533004" cy="76109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2F2FDF-DCCE-6342-9561-0EED733BB6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20547" y="2709638"/>
              <a:ext cx="836887" cy="336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CF5BC2-A511-804A-AB4B-217AE9624D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0886" y="3352673"/>
              <a:ext cx="533002" cy="7610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9ACD44-1CC6-6746-A25B-3ED79FCB3E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366" y="2973384"/>
              <a:ext cx="455827" cy="7610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3AEB9D-14E3-4A40-A4E5-5C008A55E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38065" y="3387839"/>
              <a:ext cx="914063" cy="42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72584E-63FB-9248-B719-24C587471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66193" y="2973384"/>
              <a:ext cx="535415" cy="303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60A0748-1A92-FB47-B716-6CEDD252E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076369"/>
              <a:ext cx="921300" cy="663130"/>
            </a:xfrm>
            <a:custGeom>
              <a:avLst/>
              <a:gdLst>
                <a:gd name="T0" fmla="*/ 0 w 920911"/>
                <a:gd name="T1" fmla="*/ 3939 h 661644"/>
                <a:gd name="T2" fmla="*/ 156218 w 920911"/>
                <a:gd name="T3" fmla="*/ 24786 h 661644"/>
                <a:gd name="T4" fmla="*/ 72902 w 920911"/>
                <a:gd name="T5" fmla="*/ 191558 h 661644"/>
                <a:gd name="T6" fmla="*/ 333265 w 920911"/>
                <a:gd name="T7" fmla="*/ 139441 h 661644"/>
                <a:gd name="T8" fmla="*/ 249949 w 920911"/>
                <a:gd name="T9" fmla="*/ 316636 h 661644"/>
                <a:gd name="T10" fmla="*/ 499897 w 920911"/>
                <a:gd name="T11" fmla="*/ 243674 h 661644"/>
                <a:gd name="T12" fmla="*/ 426995 w 920911"/>
                <a:gd name="T13" fmla="*/ 431292 h 661644"/>
                <a:gd name="T14" fmla="*/ 624872 w 920911"/>
                <a:gd name="T15" fmla="*/ 358330 h 661644"/>
                <a:gd name="T16" fmla="*/ 551970 w 920911"/>
                <a:gd name="T17" fmla="*/ 545948 h 661644"/>
                <a:gd name="T18" fmla="*/ 760261 w 920911"/>
                <a:gd name="T19" fmla="*/ 462562 h 661644"/>
                <a:gd name="T20" fmla="*/ 687359 w 920911"/>
                <a:gd name="T21" fmla="*/ 660604 h 661644"/>
                <a:gd name="T22" fmla="*/ 906064 w 920911"/>
                <a:gd name="T23" fmla="*/ 566794 h 661644"/>
                <a:gd name="T24" fmla="*/ 885235 w 920911"/>
                <a:gd name="T25" fmla="*/ 660604 h 6616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0911" h="661644">
                  <a:moveTo>
                    <a:pt x="0" y="3934"/>
                  </a:moveTo>
                  <a:cubicBezTo>
                    <a:pt x="72003" y="-1271"/>
                    <a:pt x="144007" y="-6476"/>
                    <a:pt x="156152" y="24756"/>
                  </a:cubicBezTo>
                  <a:cubicBezTo>
                    <a:pt x="168297" y="55988"/>
                    <a:pt x="43376" y="172240"/>
                    <a:pt x="72871" y="191326"/>
                  </a:cubicBezTo>
                  <a:cubicBezTo>
                    <a:pt x="102366" y="210412"/>
                    <a:pt x="303629" y="118451"/>
                    <a:pt x="333124" y="139272"/>
                  </a:cubicBezTo>
                  <a:cubicBezTo>
                    <a:pt x="362619" y="160093"/>
                    <a:pt x="222083" y="298902"/>
                    <a:pt x="249843" y="316253"/>
                  </a:cubicBezTo>
                  <a:cubicBezTo>
                    <a:pt x="277603" y="333604"/>
                    <a:pt x="470191" y="224293"/>
                    <a:pt x="499686" y="243379"/>
                  </a:cubicBezTo>
                  <a:cubicBezTo>
                    <a:pt x="529181" y="262465"/>
                    <a:pt x="405995" y="411684"/>
                    <a:pt x="426815" y="430770"/>
                  </a:cubicBezTo>
                  <a:cubicBezTo>
                    <a:pt x="447635" y="449856"/>
                    <a:pt x="603788" y="338810"/>
                    <a:pt x="624608" y="357896"/>
                  </a:cubicBezTo>
                  <a:cubicBezTo>
                    <a:pt x="645428" y="376982"/>
                    <a:pt x="529182" y="527936"/>
                    <a:pt x="551737" y="545287"/>
                  </a:cubicBezTo>
                  <a:cubicBezTo>
                    <a:pt x="574292" y="562638"/>
                    <a:pt x="737385" y="442916"/>
                    <a:pt x="759940" y="462002"/>
                  </a:cubicBezTo>
                  <a:cubicBezTo>
                    <a:pt x="782495" y="481088"/>
                    <a:pt x="662779" y="642453"/>
                    <a:pt x="687069" y="659804"/>
                  </a:cubicBezTo>
                  <a:cubicBezTo>
                    <a:pt x="711359" y="677155"/>
                    <a:pt x="872716" y="566108"/>
                    <a:pt x="905681" y="566108"/>
                  </a:cubicBezTo>
                  <a:cubicBezTo>
                    <a:pt x="938646" y="566108"/>
                    <a:pt x="911753" y="612956"/>
                    <a:pt x="884861" y="659804"/>
                  </a:cubicBezTo>
                </a:path>
              </a:pathLst>
            </a:custGeom>
            <a:noFill/>
            <a:ln w="25400" cap="flat" cmpd="sng">
              <a:solidFill>
                <a:srgbClr val="CCBE7F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3568FA1-5FC8-1D44-B6DE-CD3F3D7B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190" y="3656608"/>
              <a:ext cx="151943" cy="153222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0FFDD2B4-7AC5-5D4C-9B1C-3F386DA8B4B5}"/>
                </a:ext>
              </a:extLst>
            </p:cNvPr>
            <p:cNvSpPr>
              <a:spLocks/>
            </p:cNvSpPr>
            <p:nvPr/>
          </p:nvSpPr>
          <p:spPr bwMode="auto">
            <a:xfrm rot="7685355" flipH="1">
              <a:off x="4165604" y="3401404"/>
              <a:ext cx="1235833" cy="1198653"/>
            </a:xfrm>
            <a:custGeom>
              <a:avLst/>
              <a:gdLst>
                <a:gd name="T0" fmla="*/ 1218307 w 1235439"/>
                <a:gd name="T1" fmla="*/ 459157 h 1198653"/>
                <a:gd name="T2" fmla="*/ 1223325 w 1235439"/>
                <a:gd name="T3" fmla="*/ 717438 h 11986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5439" h="1198653" stroke="0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  <a:lnTo>
                    <a:pt x="617720" y="599327"/>
                  </a:lnTo>
                  <a:lnTo>
                    <a:pt x="1218307" y="459157"/>
                  </a:lnTo>
                  <a:close/>
                </a:path>
                <a:path w="1235439" h="1198653" fill="none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49190" name="Picture 47" descr="latex-image-1.pdf">
              <a:extLst>
                <a:ext uri="{FF2B5EF4-FFF2-40B4-BE49-F238E27FC236}">
                  <a16:creationId xmlns:a16="http://schemas.microsoft.com/office/drawing/2014/main" id="{E6A670B4-C5D2-DC4A-8F64-F14AC856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121" y="3405516"/>
              <a:ext cx="276479" cy="25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1" name="Picture 48" descr="latex-image-1.pdf">
              <a:extLst>
                <a:ext uri="{FF2B5EF4-FFF2-40B4-BE49-F238E27FC236}">
                  <a16:creationId xmlns:a16="http://schemas.microsoft.com/office/drawing/2014/main" id="{6603687F-703D-D246-8F4B-3D5B609D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581400"/>
              <a:ext cx="335871" cy="297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2" name="Picture 49" descr="latex-image-1.pdf">
              <a:extLst>
                <a:ext uri="{FF2B5EF4-FFF2-40B4-BE49-F238E27FC236}">
                  <a16:creationId xmlns:a16="http://schemas.microsoft.com/office/drawing/2014/main" id="{3940E1A4-023F-464E-9CFE-3310625F7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886200"/>
              <a:ext cx="461241" cy="31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3" name="Picture 50" descr="latex-image-1.pdf">
              <a:extLst>
                <a:ext uri="{FF2B5EF4-FFF2-40B4-BE49-F238E27FC236}">
                  <a16:creationId xmlns:a16="http://schemas.microsoft.com/office/drawing/2014/main" id="{901E730F-41FE-0D4F-BB2B-BA4D5B8D4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200400"/>
              <a:ext cx="279755" cy="28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4" name="Picture 51" descr="latex-image-1.pdf">
              <a:extLst>
                <a:ext uri="{FF2B5EF4-FFF2-40B4-BE49-F238E27FC236}">
                  <a16:creationId xmlns:a16="http://schemas.microsoft.com/office/drawing/2014/main" id="{2E770FAE-EDD1-154F-BE39-804346928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594" y="2895600"/>
              <a:ext cx="380804" cy="21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5" name="Picture 52" descr="latex-image-1.pdf">
              <a:extLst>
                <a:ext uri="{FF2B5EF4-FFF2-40B4-BE49-F238E27FC236}">
                  <a16:creationId xmlns:a16="http://schemas.microsoft.com/office/drawing/2014/main" id="{C9732A2D-99DF-144B-9B4F-469D46F97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9" y="3124200"/>
              <a:ext cx="391383" cy="21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53" descr="latex-image-1.pdf">
              <a:extLst>
                <a:ext uri="{FF2B5EF4-FFF2-40B4-BE49-F238E27FC236}">
                  <a16:creationId xmlns:a16="http://schemas.microsoft.com/office/drawing/2014/main" id="{F7FA3A68-3B75-7844-8831-2CC1E93A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601" y="2971799"/>
              <a:ext cx="331866" cy="23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7" name="Picture 54" descr="latex-image-1.pdf">
              <a:extLst>
                <a:ext uri="{FF2B5EF4-FFF2-40B4-BE49-F238E27FC236}">
                  <a16:creationId xmlns:a16="http://schemas.microsoft.com/office/drawing/2014/main" id="{8D88A7E3-7581-7940-9CF3-821C050B5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569" y="2754972"/>
              <a:ext cx="1905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8" name="Picture 55" descr="latex-image-1.pdf">
              <a:extLst>
                <a:ext uri="{FF2B5EF4-FFF2-40B4-BE49-F238E27FC236}">
                  <a16:creationId xmlns:a16="http://schemas.microsoft.com/office/drawing/2014/main" id="{DF10F025-8A95-1448-B921-0DCCA714B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247" y="2193533"/>
              <a:ext cx="2921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8" name="Picture 18" descr="Screen Shot 2018-06-20 at 6.33.58 PM.png">
            <a:extLst>
              <a:ext uri="{FF2B5EF4-FFF2-40B4-BE49-F238E27FC236}">
                <a16:creationId xmlns:a16="http://schemas.microsoft.com/office/drawing/2014/main" id="{08E38420-5F99-A44B-B645-46D13D06D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08113"/>
            <a:ext cx="36861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1">
            <a:extLst>
              <a:ext uri="{FF2B5EF4-FFF2-40B4-BE49-F238E27FC236}">
                <a16:creationId xmlns:a16="http://schemas.microsoft.com/office/drawing/2014/main" id="{C86E36BC-02B1-544E-969D-9C89CFF9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409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2 hadrons in current fragmentation</a:t>
            </a:r>
          </a:p>
        </p:txBody>
      </p:sp>
      <p:sp>
        <p:nvSpPr>
          <p:cNvPr id="49160" name="TextBox 55">
            <a:extLst>
              <a:ext uri="{FF2B5EF4-FFF2-40B4-BE49-F238E27FC236}">
                <a16:creationId xmlns:a16="http://schemas.microsoft.com/office/drawing/2014/main" id="{28AD0CDC-E416-3B40-AA72-74D79883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990600"/>
            <a:ext cx="492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hadrons in current &amp; target  fragmentation</a:t>
            </a:r>
          </a:p>
        </p:txBody>
      </p:sp>
      <p:sp>
        <p:nvSpPr>
          <p:cNvPr id="49161" name="TextBox 2">
            <a:extLst>
              <a:ext uri="{FF2B5EF4-FFF2-40B4-BE49-F238E27FC236}">
                <a16:creationId xmlns:a16="http://schemas.microsoft.com/office/drawing/2014/main" id="{523EA040-AEA9-3D4B-81DA-94E9B831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73538"/>
            <a:ext cx="544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With </a:t>
            </a:r>
            <a:r>
              <a:rPr lang="en-US" altLang="en-US" sz="2000">
                <a:latin typeface="Symbol" pitchFamily="2" charset="2"/>
              </a:rPr>
              <a:t>f</a:t>
            </a:r>
            <a:r>
              <a:rPr lang="en-US" altLang="en-US" sz="2000" baseline="-25000"/>
              <a:t>S</a:t>
            </a:r>
            <a:r>
              <a:rPr lang="en-US" altLang="en-US" sz="2000">
                <a:latin typeface="Symbol" pitchFamily="2" charset="2"/>
              </a:rPr>
              <a:t>, f</a:t>
            </a:r>
            <a:r>
              <a:rPr lang="en-US" altLang="en-US" sz="2000" baseline="-25000">
                <a:latin typeface="Symbol" pitchFamily="2" charset="2"/>
              </a:rPr>
              <a:t>1</a:t>
            </a:r>
            <a:r>
              <a:rPr lang="en-US" altLang="en-US" sz="2000">
                <a:latin typeface="Symbol" pitchFamily="2" charset="2"/>
              </a:rPr>
              <a:t>, f</a:t>
            </a:r>
            <a:r>
              <a:rPr lang="en-US" altLang="en-US" sz="2000" baseline="-25000">
                <a:latin typeface="Symbol" pitchFamily="2" charset="2"/>
              </a:rPr>
              <a:t>2</a:t>
            </a:r>
            <a:r>
              <a:rPr lang="en-US" altLang="en-US" sz="2000">
                <a:latin typeface="Symbol" pitchFamily="2" charset="2"/>
              </a:rPr>
              <a:t>, f</a:t>
            </a:r>
            <a:r>
              <a:rPr lang="en-US" altLang="en-US" sz="2000" baseline="-25000"/>
              <a:t>R</a:t>
            </a:r>
            <a:r>
              <a:rPr lang="en-US" altLang="en-US" sz="2000">
                <a:latin typeface="Symbol" pitchFamily="2" charset="2"/>
              </a:rPr>
              <a:t>, f</a:t>
            </a:r>
            <a:r>
              <a:rPr lang="en-US" altLang="en-US" sz="2000" baseline="-25000"/>
              <a:t>h </a:t>
            </a:r>
            <a:r>
              <a:rPr lang="en-US" altLang="en-US" sz="2000"/>
              <a:t>several observables have been identified to study correlations</a:t>
            </a:r>
            <a:endParaRPr lang="en-US" altLang="en-US" sz="2000" baseline="-25000"/>
          </a:p>
        </p:txBody>
      </p:sp>
      <p:sp>
        <p:nvSpPr>
          <p:cNvPr id="49162" name="TextBox 57">
            <a:extLst>
              <a:ext uri="{FF2B5EF4-FFF2-40B4-BE49-F238E27FC236}">
                <a16:creationId xmlns:a16="http://schemas.microsoft.com/office/drawing/2014/main" id="{1CA76524-FE29-054A-8995-79416559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4977913"/>
            <a:ext cx="8924925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 err="1">
                <a:latin typeface="Symbol" pitchFamily="2" charset="2"/>
              </a:rPr>
              <a:t>f</a:t>
            </a:r>
            <a:r>
              <a:rPr lang="en-US" altLang="en-US" sz="2000" baseline="-25000" dirty="0" err="1"/>
              <a:t>R</a:t>
            </a:r>
            <a:r>
              <a:rPr lang="en-US" altLang="en-US" sz="2000" dirty="0" err="1">
                <a:latin typeface="Symbol" pitchFamily="2" charset="2"/>
              </a:rPr>
              <a:t>-f</a:t>
            </a:r>
            <a:r>
              <a:rPr lang="en-US" altLang="en-US" sz="2000" baseline="-25000" dirty="0" err="1"/>
              <a:t>S</a:t>
            </a:r>
            <a:r>
              <a:rPr lang="en-US" altLang="en-US" sz="2000" dirty="0">
                <a:latin typeface="Symbol" pitchFamily="2" charset="2"/>
              </a:rPr>
              <a:t>, </a:t>
            </a:r>
            <a:r>
              <a:rPr lang="en-US" altLang="en-US" sz="2000" dirty="0" err="1">
                <a:latin typeface="Symbol" pitchFamily="2" charset="2"/>
              </a:rPr>
              <a:t>f</a:t>
            </a:r>
            <a:r>
              <a:rPr lang="en-US" altLang="en-US" sz="2000" baseline="-25000" dirty="0" err="1"/>
              <a:t>R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-</a:t>
            </a:r>
            <a:r>
              <a:rPr lang="en-US" altLang="en-US" sz="1800" dirty="0"/>
              <a:t>accessing </a:t>
            </a:r>
            <a:r>
              <a:rPr lang="en-US" altLang="en-US" sz="1800" dirty="0" err="1"/>
              <a:t>transversity</a:t>
            </a:r>
            <a:r>
              <a:rPr lang="en-US" altLang="en-US" sz="1800" dirty="0"/>
              <a:t> and quark-gluon correlations </a:t>
            </a:r>
            <a:r>
              <a:rPr lang="en-US" altLang="en-US" sz="1200" i="1" dirty="0" err="1"/>
              <a:t>Radici</a:t>
            </a:r>
            <a:r>
              <a:rPr lang="en-US" altLang="en-US" sz="1200" i="1" dirty="0"/>
              <a:t> &amp; </a:t>
            </a:r>
            <a:r>
              <a:rPr lang="en-US" altLang="en-US" sz="1200" i="1" dirty="0" err="1"/>
              <a:t>Bacchetta</a:t>
            </a:r>
            <a:endParaRPr lang="en-US" altLang="en-US" sz="2000" i="1" dirty="0"/>
          </a:p>
          <a:p>
            <a:r>
              <a:rPr lang="en-US" altLang="en-US" sz="1800" dirty="0" err="1">
                <a:latin typeface="Symbol" pitchFamily="2" charset="2"/>
              </a:rPr>
              <a:t>f</a:t>
            </a:r>
            <a:r>
              <a:rPr lang="en-US" altLang="en-US" sz="1800" baseline="-25000" dirty="0" err="1"/>
              <a:t>R</a:t>
            </a:r>
            <a:r>
              <a:rPr lang="en-US" altLang="en-US" sz="1800" dirty="0" err="1">
                <a:latin typeface="Symbol" pitchFamily="2" charset="2"/>
              </a:rPr>
              <a:t>-f</a:t>
            </a:r>
            <a:r>
              <a:rPr lang="en-US" altLang="en-US" sz="1800" baseline="-25000" dirty="0" err="1"/>
              <a:t>h</a:t>
            </a:r>
            <a:r>
              <a:rPr lang="en-US" altLang="en-US" sz="1800" baseline="-25000" dirty="0"/>
              <a:t>  </a:t>
            </a:r>
            <a:r>
              <a:rPr lang="en-US" altLang="en-US" sz="1800" dirty="0"/>
              <a:t>-accessing leading twist polarized fragmentation functions </a:t>
            </a:r>
            <a:r>
              <a:rPr lang="en-US" altLang="en-US" sz="1200" i="1" dirty="0" err="1"/>
              <a:t>Matevosyan,Kotzinian,Thomas</a:t>
            </a:r>
            <a:endParaRPr lang="en-US" altLang="en-US" sz="1800" i="1" dirty="0"/>
          </a:p>
          <a:p>
            <a:r>
              <a:rPr lang="en-US" altLang="en-US" sz="2000" dirty="0">
                <a:latin typeface="Symbol" pitchFamily="2" charset="2"/>
              </a:rPr>
              <a:t>f</a:t>
            </a:r>
            <a:r>
              <a:rPr lang="en-US" altLang="en-US" sz="2000" baseline="-25000" dirty="0">
                <a:latin typeface="Symbol" pitchFamily="2" charset="2"/>
              </a:rPr>
              <a:t>1</a:t>
            </a:r>
            <a:r>
              <a:rPr lang="en-US" altLang="en-US" sz="2000" dirty="0">
                <a:latin typeface="Symbol" pitchFamily="2" charset="2"/>
              </a:rPr>
              <a:t>-f</a:t>
            </a:r>
            <a:r>
              <a:rPr lang="en-US" altLang="en-US" sz="2000" baseline="-25000" dirty="0">
                <a:latin typeface="Symbol" pitchFamily="2" charset="2"/>
              </a:rPr>
              <a:t>2 </a:t>
            </a:r>
            <a:r>
              <a:rPr lang="en-US" altLang="en-US" sz="1800" dirty="0"/>
              <a:t>-accessing correlations in current and target regions    </a:t>
            </a:r>
            <a:r>
              <a:rPr lang="en-US" altLang="en-US" sz="1200" i="1" dirty="0" err="1"/>
              <a:t>Anselmino</a:t>
            </a:r>
            <a:r>
              <a:rPr lang="en-US" altLang="en-US" sz="1200" i="1" dirty="0"/>
              <a:t>, Barone, </a:t>
            </a:r>
            <a:r>
              <a:rPr lang="en-US" altLang="en-US" sz="1200" i="1" dirty="0" err="1"/>
              <a:t>Kotzinian</a:t>
            </a:r>
            <a:endParaRPr lang="en-US" altLang="en-US" sz="2000" i="1" dirty="0"/>
          </a:p>
          <a:p>
            <a:endParaRPr lang="en-US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87607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4"/>
          <p:cNvGrpSpPr>
            <a:grpSpLocks/>
          </p:cNvGrpSpPr>
          <p:nvPr/>
        </p:nvGrpSpPr>
        <p:grpSpPr bwMode="auto">
          <a:xfrm>
            <a:off x="6096000" y="304800"/>
            <a:ext cx="3200400" cy="1846263"/>
            <a:chOff x="3886200" y="1049338"/>
            <a:chExt cx="5257800" cy="3141662"/>
          </a:xfrm>
        </p:grpSpPr>
        <p:pic>
          <p:nvPicPr>
            <p:cNvPr id="67606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r="6735" b="18639"/>
            <a:stretch>
              <a:fillRect/>
            </a:stretch>
          </p:blipFill>
          <p:spPr bwMode="auto">
            <a:xfrm>
              <a:off x="3886200" y="1049338"/>
              <a:ext cx="5257800" cy="314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7" name="Rectangle 59"/>
            <p:cNvSpPr>
              <a:spLocks noChangeArrowheads="1"/>
            </p:cNvSpPr>
            <p:nvPr/>
          </p:nvSpPr>
          <p:spPr bwMode="auto">
            <a:xfrm>
              <a:off x="5638800" y="2449191"/>
              <a:ext cx="529090" cy="44516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100">
                  <a:solidFill>
                    <a:srgbClr val="FF0000"/>
                  </a:solidFill>
                </a:rPr>
                <a:t>p</a:t>
              </a:r>
              <a:r>
                <a:rPr lang="it-IT" altLang="en-US" sz="1100" baseline="-25000">
                  <a:solidFill>
                    <a:srgbClr val="FF0000"/>
                  </a:solidFill>
                </a:rPr>
                <a:t>┴</a:t>
              </a:r>
              <a:endParaRPr lang="en-US" altLang="en-US" sz="1100" baseline="-25000">
                <a:solidFill>
                  <a:srgbClr val="FF0000"/>
                </a:solidFill>
              </a:endParaRPr>
            </a:p>
          </p:txBody>
        </p:sp>
        <p:sp>
          <p:nvSpPr>
            <p:cNvPr id="67608" name="Line 61"/>
            <p:cNvSpPr>
              <a:spLocks noChangeShapeType="1"/>
            </p:cNvSpPr>
            <p:nvPr/>
          </p:nvSpPr>
          <p:spPr bwMode="auto">
            <a:xfrm flipV="1">
              <a:off x="5486400" y="1774825"/>
              <a:ext cx="1600200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010400" cy="411163"/>
          </a:xfrm>
        </p:spPr>
        <p:txBody>
          <a:bodyPr/>
          <a:lstStyle/>
          <a:p>
            <a:r>
              <a:rPr lang="en-US" altLang="en-US" sz="2800" dirty="0"/>
              <a:t>MC Generator to simulate  SIDIS output</a:t>
            </a:r>
          </a:p>
        </p:txBody>
      </p:sp>
      <p:sp>
        <p:nvSpPr>
          <p:cNvPr id="67587" name="TextBox 10"/>
          <p:cNvSpPr txBox="1">
            <a:spLocks noChangeArrowheads="1"/>
          </p:cNvSpPr>
          <p:nvPr/>
        </p:nvSpPr>
        <p:spPr bwMode="auto">
          <a:xfrm>
            <a:off x="2438400" y="914400"/>
            <a:ext cx="3276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SIDIS MC in 7D (10D)</a:t>
            </a:r>
          </a:p>
        </p:txBody>
      </p:sp>
      <p:sp>
        <p:nvSpPr>
          <p:cNvPr id="67588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3520EC-4123-E940-997F-599C2D3D0F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7589" name="Footer Placeholder 1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JLab,  March 7</a:t>
            </a:r>
            <a:endParaRPr lang="en-US" altLang="en-US" sz="1400"/>
          </a:p>
        </p:txBody>
      </p:sp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381000" y="32004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step-1 </a:t>
            </a:r>
          </a:p>
        </p:txBody>
      </p:sp>
      <p:pic>
        <p:nvPicPr>
          <p:cNvPr id="67591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368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42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Box 23"/>
          <p:cNvSpPr txBox="1">
            <a:spLocks noChangeArrowheads="1"/>
          </p:cNvSpPr>
          <p:nvPr/>
        </p:nvSpPr>
        <p:spPr bwMode="auto">
          <a:xfrm>
            <a:off x="304800" y="4114800"/>
            <a:ext cx="313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step-2 (for a given E</a:t>
            </a:r>
            <a:r>
              <a:rPr lang="en-US" altLang="en-US" sz="1800" baseline="-25000"/>
              <a:t>beam</a:t>
            </a:r>
            <a:r>
              <a:rPr lang="en-US" altLang="en-US" sz="1800"/>
              <a:t>,</a:t>
            </a:r>
            <a:r>
              <a:rPr lang="en-US" altLang="en-US" sz="1800">
                <a:latin typeface="Symbol" charset="2"/>
              </a:rPr>
              <a:t>l,L)</a:t>
            </a:r>
            <a:r>
              <a:rPr lang="en-US" altLang="en-US" sz="1800"/>
              <a:t> </a:t>
            </a:r>
          </a:p>
        </p:txBody>
      </p:sp>
      <p:sp>
        <p:nvSpPr>
          <p:cNvPr id="67594" name="TextBox 24"/>
          <p:cNvSpPr txBox="1">
            <a:spLocks noChangeArrowheads="1"/>
          </p:cNvSpPr>
          <p:nvPr/>
        </p:nvSpPr>
        <p:spPr bwMode="auto">
          <a:xfrm>
            <a:off x="0" y="4648200"/>
            <a:ext cx="539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step-3 (detected for a given Detector configuration</a:t>
            </a:r>
            <a:r>
              <a:rPr lang="en-US" altLang="en-US" sz="1800">
                <a:latin typeface="Symbol" charset="2"/>
              </a:rPr>
              <a:t>)</a:t>
            </a:r>
            <a:r>
              <a:rPr lang="en-US" altLang="en-US" sz="1800"/>
              <a:t> </a:t>
            </a:r>
          </a:p>
        </p:txBody>
      </p:sp>
      <p:pic>
        <p:nvPicPr>
          <p:cNvPr id="67595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3952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6" name="TextBox 9"/>
          <p:cNvSpPr txBox="1">
            <a:spLocks noChangeArrowheads="1"/>
          </p:cNvSpPr>
          <p:nvPr/>
        </p:nvSpPr>
        <p:spPr bwMode="auto">
          <a:xfrm>
            <a:off x="6477000" y="2895600"/>
            <a:ext cx="21812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Provide a set of SF</a:t>
            </a:r>
            <a:r>
              <a:rPr lang="en-US" altLang="en-US" sz="1800" baseline="-25000"/>
              <a:t>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7800" y="3581400"/>
            <a:ext cx="2286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598" name="TextBox 32"/>
          <p:cNvSpPr txBox="1">
            <a:spLocks noChangeArrowheads="1"/>
          </p:cNvSpPr>
          <p:nvPr/>
        </p:nvSpPr>
        <p:spPr bwMode="auto">
          <a:xfrm>
            <a:off x="5943600" y="3733800"/>
            <a:ext cx="3048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For a given model/theory based on underlying non-</a:t>
            </a:r>
            <a:r>
              <a:rPr lang="en-US" altLang="en-US" sz="1600" dirty="0" err="1"/>
              <a:t>perturbative</a:t>
            </a:r>
            <a:r>
              <a:rPr lang="en-US" altLang="en-US" sz="1600" dirty="0"/>
              <a:t>  input and assumptions calculate </a:t>
            </a:r>
            <a:r>
              <a:rPr lang="en-US" altLang="en-US" sz="1600" dirty="0" err="1"/>
              <a:t>SF</a:t>
            </a:r>
            <a:r>
              <a:rPr lang="en-US" altLang="en-US" sz="1600" baseline="-25000" dirty="0" err="1"/>
              <a:t>l</a:t>
            </a:r>
            <a:r>
              <a:rPr lang="en-US" altLang="en-US" sz="1600" baseline="-25000" dirty="0"/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800600" y="54864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92800" y="2590800"/>
            <a:ext cx="32512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467600" y="3276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602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715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3" name="TextBox 5"/>
          <p:cNvSpPr txBox="1">
            <a:spLocks noChangeArrowheads="1"/>
          </p:cNvSpPr>
          <p:nvPr/>
        </p:nvSpPr>
        <p:spPr bwMode="auto">
          <a:xfrm>
            <a:off x="7239000" y="22098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Theory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410200" y="25908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05" name="TextBox 7"/>
          <p:cNvSpPr txBox="1">
            <a:spLocks noChangeArrowheads="1"/>
          </p:cNvSpPr>
          <p:nvPr/>
        </p:nvSpPr>
        <p:spPr bwMode="auto">
          <a:xfrm>
            <a:off x="5943600" y="5410200"/>
            <a:ext cx="3048000" cy="9233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Need criteria to compare the input and output parameter spaces (validate)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76800"/>
            <a:ext cx="2895600" cy="25743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43600"/>
            <a:ext cx="4341062" cy="3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00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8" name="Picture 7" descr="Screen Shot 2018-12-07 at 5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113662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9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63563"/>
          </a:xfrm>
        </p:spPr>
        <p:txBody>
          <a:bodyPr/>
          <a:lstStyle/>
          <a:p>
            <a:r>
              <a:rPr lang="en-US" altLang="en-US" sz="2400" dirty="0"/>
              <a:t> </a:t>
            </a:r>
            <a:r>
              <a:rPr lang="en-US" altLang="en-US" sz="1800" dirty="0"/>
              <a:t>Additional complications: Experiment covers ranges described by different SFs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EDD28-8AF0-1A43-BAE2-8A76052BCC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4419600" y="55626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Multidimensional bins (</a:t>
            </a:r>
            <a:r>
              <a:rPr lang="en-US" altLang="en-US" sz="1800" u="sng"/>
              <a:t>x,y,z,P</a:t>
            </a:r>
            <a:r>
              <a:rPr lang="en-US" altLang="en-US" sz="1800" u="sng" baseline="-25000"/>
              <a:t>T</a:t>
            </a:r>
            <a:r>
              <a:rPr lang="en-US" altLang="en-US" sz="1800" u="sng"/>
              <a:t>,</a:t>
            </a:r>
            <a:r>
              <a:rPr lang="en-US" altLang="en-US" sz="1800" u="sng">
                <a:latin typeface="Symbol" charset="2"/>
              </a:rPr>
              <a:t>f</a:t>
            </a:r>
            <a:r>
              <a:rPr lang="en-US" altLang="en-US" sz="1800"/>
              <a:t>) are crucial for separation of different contributions</a:t>
            </a:r>
          </a:p>
        </p:txBody>
      </p:sp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4343400" y="3276600"/>
            <a:ext cx="464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Understanding of the scale of ignored contributions (M/Q</a:t>
            </a:r>
            <a:r>
              <a:rPr lang="en-US" altLang="en-US" sz="1800" baseline="30000"/>
              <a:t>2</a:t>
            </a:r>
            <a:r>
              <a:rPr lang="en-US" altLang="en-US" sz="1800"/>
              <a:t>,P</a:t>
            </a:r>
            <a:r>
              <a:rPr lang="en-US" altLang="en-US" sz="1800" baseline="-25000"/>
              <a:t>T</a:t>
            </a:r>
            <a:r>
              <a:rPr lang="en-US" altLang="en-US" sz="1800"/>
              <a:t>/Q</a:t>
            </a:r>
            <a:r>
              <a:rPr lang="en-US" altLang="en-US" sz="1800" baseline="30000"/>
              <a:t>2</a:t>
            </a:r>
            <a:r>
              <a:rPr lang="en-US" altLang="en-US" sz="1800"/>
              <a:t>, Target/Current correlations,</a:t>
            </a:r>
            <a:r>
              <a:rPr lang="is-IS" altLang="en-US" sz="1800"/>
              <a:t>…) </a:t>
            </a:r>
            <a:r>
              <a:rPr lang="en-US" altLang="en-US" sz="1800"/>
              <a:t>will define the limits on precision for other involved contributions (ex. evolution). </a:t>
            </a:r>
          </a:p>
        </p:txBody>
      </p:sp>
      <p:sp>
        <p:nvSpPr>
          <p:cNvPr id="53254" name="TextBox 4"/>
          <p:cNvSpPr txBox="1">
            <a:spLocks noChangeArrowheads="1"/>
          </p:cNvSpPr>
          <p:nvPr/>
        </p:nvSpPr>
        <p:spPr bwMode="auto">
          <a:xfrm>
            <a:off x="5334000" y="1371600"/>
            <a:ext cx="3279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Kinematics covers regions with different fractions from target and current fragmentation</a:t>
            </a:r>
          </a:p>
        </p:txBody>
      </p:sp>
      <p:grpSp>
        <p:nvGrpSpPr>
          <p:cNvPr id="53255" name="Group 10"/>
          <p:cNvGrpSpPr>
            <a:grpSpLocks/>
          </p:cNvGrpSpPr>
          <p:nvPr/>
        </p:nvGrpSpPr>
        <p:grpSpPr bwMode="auto">
          <a:xfrm>
            <a:off x="0" y="2819400"/>
            <a:ext cx="4267200" cy="3454400"/>
            <a:chOff x="914400" y="990600"/>
            <a:chExt cx="6007100" cy="3454400"/>
          </a:xfrm>
        </p:grpSpPr>
        <p:pic>
          <p:nvPicPr>
            <p:cNvPr id="53259" name="Picture 1" descr="Screen Shot 2017-03-14 at 5.55.4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90600"/>
              <a:ext cx="60071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0" name="TextBox 3"/>
            <p:cNvSpPr txBox="1">
              <a:spLocks noChangeArrowheads="1"/>
            </p:cNvSpPr>
            <p:nvPr/>
          </p:nvSpPr>
          <p:spPr bwMode="auto">
            <a:xfrm>
              <a:off x="1981200" y="1295400"/>
              <a:ext cx="9419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JLab12</a:t>
              </a:r>
            </a:p>
          </p:txBody>
        </p:sp>
        <p:sp>
          <p:nvSpPr>
            <p:cNvPr id="53261" name="TextBox 5"/>
            <p:cNvSpPr txBox="1">
              <a:spLocks noChangeArrowheads="1"/>
            </p:cNvSpPr>
            <p:nvPr/>
          </p:nvSpPr>
          <p:spPr bwMode="auto">
            <a:xfrm>
              <a:off x="4419600" y="2286000"/>
              <a:ext cx="659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Breit</a:t>
              </a:r>
            </a:p>
          </p:txBody>
        </p:sp>
        <p:sp>
          <p:nvSpPr>
            <p:cNvPr id="53262" name="TextBox 6"/>
            <p:cNvSpPr txBox="1">
              <a:spLocks noChangeArrowheads="1"/>
            </p:cNvSpPr>
            <p:nvPr/>
          </p:nvSpPr>
          <p:spPr bwMode="auto">
            <a:xfrm>
              <a:off x="3733800" y="2286000"/>
              <a:ext cx="543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CM</a:t>
              </a:r>
            </a:p>
          </p:txBody>
        </p:sp>
        <p:sp>
          <p:nvSpPr>
            <p:cNvPr id="53263" name="TextBox 7"/>
            <p:cNvSpPr txBox="1">
              <a:spLocks noChangeArrowheads="1"/>
            </p:cNvSpPr>
            <p:nvPr/>
          </p:nvSpPr>
          <p:spPr bwMode="auto">
            <a:xfrm>
              <a:off x="2286000" y="1676400"/>
              <a:ext cx="42269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more CFR            more TFR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6375" y="1981200"/>
              <a:ext cx="434442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56" name="Picture 2" descr="Screen Shot 2017-03-03 at 7.30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100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3460750" y="800100"/>
            <a:ext cx="2984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en-US" sz="1000" dirty="0"/>
              <a:t>Boglione et al, Phys.Lett. B766 (2017) 245-253</a:t>
            </a:r>
            <a:endParaRPr lang="en-US" altLang="en-US" sz="1000" dirty="0"/>
          </a:p>
        </p:txBody>
      </p:sp>
      <p:pic>
        <p:nvPicPr>
          <p:cNvPr id="53258" name="Picture 12" descr="Screen Shot 2017-03-15 at 3.02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08" y="2536912"/>
            <a:ext cx="1562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1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C94F-6C17-A04B-A852-3B658BEF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pi0s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305C9-75FF-1C4F-8A55-A839D9F23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66546-42DE-EE4B-8E46-DF02B9DCF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DB20D-347D-A34A-9E63-89741104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765"/>
            <a:ext cx="9144000" cy="3682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F9426-0BA3-874F-A304-BB47DAC6E929}"/>
              </a:ext>
            </a:extLst>
          </p:cNvPr>
          <p:cNvSpPr/>
          <p:nvPr/>
        </p:nvSpPr>
        <p:spPr>
          <a:xfrm>
            <a:off x="1524000" y="963686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arxiv.org</a:t>
            </a:r>
            <a:r>
              <a:rPr lang="en-US" sz="2000" dirty="0"/>
              <a:t>/pdf/1512.05379.pdf</a:t>
            </a:r>
          </a:p>
        </p:txBody>
      </p:sp>
    </p:spTree>
    <p:extLst>
      <p:ext uri="{BB962C8B-B14F-4D97-AF65-F5344CB8AC3E}">
        <p14:creationId xmlns:p14="http://schemas.microsoft.com/office/powerpoint/2010/main" val="3978352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3276600" y="990600"/>
            <a:ext cx="5270500" cy="1371600"/>
            <a:chOff x="31750" y="4114800"/>
            <a:chExt cx="5397500" cy="1638300"/>
          </a:xfrm>
        </p:grpSpPr>
        <p:pic>
          <p:nvPicPr>
            <p:cNvPr id="53296" name="Picture 11" descr="Screen Shot 2014-06-19 at 8.59.3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" y="4114800"/>
              <a:ext cx="53975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7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0" y="4945063"/>
              <a:ext cx="1428750" cy="69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13500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JLab,  March 7</a:t>
            </a:r>
            <a:endParaRPr lang="en-US" sz="1400"/>
          </a:p>
        </p:txBody>
      </p:sp>
      <p:sp>
        <p:nvSpPr>
          <p:cNvPr id="5325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311900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70EC5-3343-C44D-A071-B18CCBEBA0E3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588963" y="152400"/>
            <a:ext cx="752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B2B hadron production  in SIDIS: First measurements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3" y="762000"/>
            <a:ext cx="2819401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M. </a:t>
            </a:r>
            <a:r>
              <a:rPr lang="en-US" sz="1050" dirty="0" err="1"/>
              <a:t>Anselmino</a:t>
            </a:r>
            <a:r>
              <a:rPr lang="en-US" sz="1050" dirty="0"/>
              <a:t>, V. </a:t>
            </a:r>
            <a:r>
              <a:rPr lang="en-US" sz="1050" dirty="0" err="1"/>
              <a:t>Barone</a:t>
            </a:r>
            <a:r>
              <a:rPr lang="en-US" sz="1050" dirty="0"/>
              <a:t> and A. </a:t>
            </a:r>
            <a:r>
              <a:rPr lang="en-US" sz="1050" dirty="0" err="1"/>
              <a:t>Kotzinian</a:t>
            </a:r>
            <a:r>
              <a:rPr lang="en-US" sz="1050" dirty="0"/>
              <a:t>, Physics Letters B 713 (2012)</a:t>
            </a:r>
          </a:p>
        </p:txBody>
      </p:sp>
      <p:sp>
        <p:nvSpPr>
          <p:cNvPr id="53255" name="TextBox 13"/>
          <p:cNvSpPr txBox="1">
            <a:spLocks noChangeArrowheads="1"/>
          </p:cNvSpPr>
          <p:nvPr/>
        </p:nvSpPr>
        <p:spPr bwMode="auto">
          <a:xfrm>
            <a:off x="609600" y="5562600"/>
            <a:ext cx="74676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Asymmetry transverse momentum dependence (linear with P</a:t>
            </a:r>
            <a:r>
              <a:rPr lang="en-US" baseline="-25000"/>
              <a:t>T</a:t>
            </a:r>
            <a:r>
              <a:rPr lang="en-US" baseline="-25000">
                <a:latin typeface="Symbol" charset="0"/>
              </a:rPr>
              <a:t>p</a:t>
            </a:r>
            <a:r>
              <a:rPr lang="en-US"/>
              <a:t>P</a:t>
            </a:r>
            <a:r>
              <a:rPr lang="en-US" baseline="-25000"/>
              <a:t>Tp </a:t>
            </a:r>
            <a:r>
              <a:rPr lang="en-US"/>
              <a:t>)  consistent with theory prediction</a:t>
            </a:r>
          </a:p>
        </p:txBody>
      </p:sp>
      <p:grpSp>
        <p:nvGrpSpPr>
          <p:cNvPr id="53256" name="Group 17"/>
          <p:cNvGrpSpPr>
            <a:grpSpLocks/>
          </p:cNvGrpSpPr>
          <p:nvPr/>
        </p:nvGrpSpPr>
        <p:grpSpPr bwMode="auto">
          <a:xfrm>
            <a:off x="0" y="1295400"/>
            <a:ext cx="3505200" cy="3641725"/>
            <a:chOff x="1524000" y="1981200"/>
            <a:chExt cx="5325208" cy="5546176"/>
          </a:xfrm>
        </p:grpSpPr>
        <p:sp>
          <p:nvSpPr>
            <p:cNvPr id="19" name="Arc 18"/>
            <p:cNvSpPr/>
            <p:nvPr/>
          </p:nvSpPr>
          <p:spPr>
            <a:xfrm rot="8231355" flipH="1">
              <a:off x="3477541" y="3593799"/>
              <a:ext cx="3371667" cy="3933577"/>
            </a:xfrm>
            <a:prstGeom prst="arc">
              <a:avLst>
                <a:gd name="adj1" fmla="val 3428700"/>
                <a:gd name="adj2" fmla="val 5809958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75943" y="2058566"/>
              <a:ext cx="1143183" cy="9138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19126" y="2058566"/>
              <a:ext cx="2819369" cy="1141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675943" y="2972452"/>
              <a:ext cx="1753363" cy="2514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429305" y="3199715"/>
              <a:ext cx="2209190" cy="2287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59238" y="3003883"/>
              <a:ext cx="991240" cy="749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785361" y="2382536"/>
              <a:ext cx="74764" cy="6866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50478" y="3071578"/>
              <a:ext cx="2590251" cy="1905138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810366" y="1981200"/>
              <a:ext cx="991242" cy="175282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01608" y="1981200"/>
              <a:ext cx="836887" cy="3819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50783" y="2363195"/>
              <a:ext cx="1087712" cy="19486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524000" y="3352030"/>
              <a:ext cx="1828128" cy="77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827884" y="4190967"/>
              <a:ext cx="2713252" cy="1305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4000" y="3352030"/>
              <a:ext cx="303884" cy="8389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810366" y="3277081"/>
              <a:ext cx="991242" cy="456944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2438065" y="3429396"/>
              <a:ext cx="1372301" cy="304629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50021" y="2820138"/>
              <a:ext cx="991242" cy="98883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20547" y="2699254"/>
              <a:ext cx="836887" cy="33605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82238" y="3429396"/>
              <a:ext cx="533004" cy="76157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20547" y="2708925"/>
              <a:ext cx="836887" cy="3384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50886" y="3352030"/>
              <a:ext cx="533002" cy="7615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810366" y="2972452"/>
              <a:ext cx="455827" cy="7615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438065" y="3388294"/>
              <a:ext cx="914063" cy="4110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266193" y="2972452"/>
              <a:ext cx="535415" cy="30462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2903538" y="3076413"/>
              <a:ext cx="921300" cy="662446"/>
            </a:xfrm>
            <a:custGeom>
              <a:avLst/>
              <a:gdLst>
                <a:gd name="connsiteX0" fmla="*/ 0 w 920911"/>
                <a:gd name="connsiteY0" fmla="*/ 3934 h 661644"/>
                <a:gd name="connsiteX1" fmla="*/ 156152 w 920911"/>
                <a:gd name="connsiteY1" fmla="*/ 24756 h 661644"/>
                <a:gd name="connsiteX2" fmla="*/ 72871 w 920911"/>
                <a:gd name="connsiteY2" fmla="*/ 191326 h 661644"/>
                <a:gd name="connsiteX3" fmla="*/ 333124 w 920911"/>
                <a:gd name="connsiteY3" fmla="*/ 139272 h 661644"/>
                <a:gd name="connsiteX4" fmla="*/ 249843 w 920911"/>
                <a:gd name="connsiteY4" fmla="*/ 316253 h 661644"/>
                <a:gd name="connsiteX5" fmla="*/ 499686 w 920911"/>
                <a:gd name="connsiteY5" fmla="*/ 243379 h 661644"/>
                <a:gd name="connsiteX6" fmla="*/ 426815 w 920911"/>
                <a:gd name="connsiteY6" fmla="*/ 430770 h 661644"/>
                <a:gd name="connsiteX7" fmla="*/ 624608 w 920911"/>
                <a:gd name="connsiteY7" fmla="*/ 357896 h 661644"/>
                <a:gd name="connsiteX8" fmla="*/ 551737 w 920911"/>
                <a:gd name="connsiteY8" fmla="*/ 545287 h 661644"/>
                <a:gd name="connsiteX9" fmla="*/ 759940 w 920911"/>
                <a:gd name="connsiteY9" fmla="*/ 462002 h 661644"/>
                <a:gd name="connsiteX10" fmla="*/ 687069 w 920911"/>
                <a:gd name="connsiteY10" fmla="*/ 659804 h 661644"/>
                <a:gd name="connsiteX11" fmla="*/ 905681 w 920911"/>
                <a:gd name="connsiteY11" fmla="*/ 566108 h 661644"/>
                <a:gd name="connsiteX12" fmla="*/ 884861 w 920911"/>
                <a:gd name="connsiteY12" fmla="*/ 659804 h 66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911" h="661644">
                  <a:moveTo>
                    <a:pt x="0" y="3934"/>
                  </a:moveTo>
                  <a:cubicBezTo>
                    <a:pt x="72003" y="-1271"/>
                    <a:pt x="144007" y="-6476"/>
                    <a:pt x="156152" y="24756"/>
                  </a:cubicBezTo>
                  <a:cubicBezTo>
                    <a:pt x="168297" y="55988"/>
                    <a:pt x="43376" y="172240"/>
                    <a:pt x="72871" y="191326"/>
                  </a:cubicBezTo>
                  <a:cubicBezTo>
                    <a:pt x="102366" y="210412"/>
                    <a:pt x="303629" y="118451"/>
                    <a:pt x="333124" y="139272"/>
                  </a:cubicBezTo>
                  <a:cubicBezTo>
                    <a:pt x="362619" y="160093"/>
                    <a:pt x="222083" y="298902"/>
                    <a:pt x="249843" y="316253"/>
                  </a:cubicBezTo>
                  <a:cubicBezTo>
                    <a:pt x="277603" y="333604"/>
                    <a:pt x="470191" y="224293"/>
                    <a:pt x="499686" y="243379"/>
                  </a:cubicBezTo>
                  <a:cubicBezTo>
                    <a:pt x="529181" y="262465"/>
                    <a:pt x="405995" y="411684"/>
                    <a:pt x="426815" y="430770"/>
                  </a:cubicBezTo>
                  <a:cubicBezTo>
                    <a:pt x="447635" y="449856"/>
                    <a:pt x="603788" y="338810"/>
                    <a:pt x="624608" y="357896"/>
                  </a:cubicBezTo>
                  <a:cubicBezTo>
                    <a:pt x="645428" y="376982"/>
                    <a:pt x="529182" y="527936"/>
                    <a:pt x="551737" y="545287"/>
                  </a:cubicBezTo>
                  <a:cubicBezTo>
                    <a:pt x="574292" y="562638"/>
                    <a:pt x="737385" y="442916"/>
                    <a:pt x="759940" y="462002"/>
                  </a:cubicBezTo>
                  <a:cubicBezTo>
                    <a:pt x="782495" y="481088"/>
                    <a:pt x="662779" y="642453"/>
                    <a:pt x="687069" y="659804"/>
                  </a:cubicBezTo>
                  <a:cubicBezTo>
                    <a:pt x="711359" y="677155"/>
                    <a:pt x="872716" y="566108"/>
                    <a:pt x="905681" y="566108"/>
                  </a:cubicBezTo>
                  <a:cubicBezTo>
                    <a:pt x="938646" y="566108"/>
                    <a:pt x="911753" y="612956"/>
                    <a:pt x="884861" y="659804"/>
                  </a:cubicBezTo>
                </a:path>
              </a:pathLst>
            </a:custGeom>
            <a:ln>
              <a:solidFill>
                <a:srgbClr val="CCBE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733190" y="3656658"/>
              <a:ext cx="151943" cy="15231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7685355" flipH="1">
              <a:off x="4165800" y="3401852"/>
              <a:ext cx="1235439" cy="1198653"/>
            </a:xfrm>
            <a:prstGeom prst="arc">
              <a:avLst>
                <a:gd name="adj1" fmla="val 20811783"/>
                <a:gd name="adj2" fmla="val 662152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4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121" y="3405516"/>
              <a:ext cx="276479" cy="25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88" name="Picture 4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581400"/>
              <a:ext cx="335871" cy="297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89" name="Picture 4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886200"/>
              <a:ext cx="461241" cy="31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0" name="Picture 5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200400"/>
              <a:ext cx="279755" cy="28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1" name="Picture 51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594" y="2895600"/>
              <a:ext cx="380804" cy="21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2" name="Picture 52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9" y="3124200"/>
              <a:ext cx="391383" cy="21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3" name="Picture 53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601" y="2971799"/>
              <a:ext cx="331866" cy="23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4" name="Picture 54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569" y="2754972"/>
              <a:ext cx="1905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5" name="Picture 55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247" y="2193533"/>
              <a:ext cx="2921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7" name="Picture 52" descr="Screen Shot 2015-08-29 at 10.27.48 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8800"/>
            <a:ext cx="604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5" descr="Screen Shot 2015-12-24 at 10.59.12 A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5648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5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5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5F42-728D-E44F-AC55-C267411D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mechanism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49231-0AEC-8247-881A-D940DA1B7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JLab,  March 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7233A-6A1F-DA47-9E10-7EF3255DF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CEC60-966E-5046-BDA9-C52971E7D1C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87655-BEC4-0948-BE69-08ACF89F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24" y="1778000"/>
            <a:ext cx="3175000" cy="172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FCE08-AFCC-A44D-92F4-0EF854013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0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2F515DAF-DC27-844E-A3F2-88D18450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162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11" descr="Screen Shot 2015-05-24 at 2.31.44 AM.png">
            <a:extLst>
              <a:ext uri="{FF2B5EF4-FFF2-40B4-BE49-F238E27FC236}">
                <a16:creationId xmlns:a16="http://schemas.microsoft.com/office/drawing/2014/main" id="{447DC123-FB44-FC44-BD88-A82CD2D4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927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5B0B1B0F-8DC4-6A40-B490-731910374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391400" cy="5635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Non-perturbative distributions  </a:t>
            </a: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B28144BF-FBD6-C745-B8E1-9035E899A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JLab,  March 7</a:t>
            </a:r>
            <a:endParaRPr lang="en-US" altLang="en-US" sz="1400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893C574F-4557-324B-91FE-E913E2C2C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4E9AAB-F2E5-E644-83FC-E8A8089830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25606" name="Rectangle 12">
            <a:extLst>
              <a:ext uri="{FF2B5EF4-FFF2-40B4-BE49-F238E27FC236}">
                <a16:creationId xmlns:a16="http://schemas.microsoft.com/office/drawing/2014/main" id="{B9AC1CBE-F6FD-9F45-9E70-EF1D7472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6773862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 dirty="0">
              <a:solidFill>
                <a:srgbClr val="000000"/>
              </a:solidFill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spin and momentum of struck quarks are correlated with remnant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correlations of spins of q-q-bar with valence quark spin and transverse momentum will lead to observable effects 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Non-perturbative sea most relevant for x&gt;0.01, more for 0.1&lt;x&lt;0.2</a:t>
            </a:r>
          </a:p>
        </p:txBody>
      </p:sp>
      <p:grpSp>
        <p:nvGrpSpPr>
          <p:cNvPr id="25607" name="Group 50">
            <a:extLst>
              <a:ext uri="{FF2B5EF4-FFF2-40B4-BE49-F238E27FC236}">
                <a16:creationId xmlns:a16="http://schemas.microsoft.com/office/drawing/2014/main" id="{FA89ABBF-17B9-8B44-B172-EAFC2C41C207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175"/>
            <a:ext cx="914400" cy="911225"/>
            <a:chOff x="6857994" y="3733825"/>
            <a:chExt cx="1295398" cy="1125452"/>
          </a:xfrm>
        </p:grpSpPr>
        <p:grpSp>
          <p:nvGrpSpPr>
            <p:cNvPr id="25614" name="Group 5">
              <a:extLst>
                <a:ext uri="{FF2B5EF4-FFF2-40B4-BE49-F238E27FC236}">
                  <a16:creationId xmlns:a16="http://schemas.microsoft.com/office/drawing/2014/main" id="{49E5AF4C-1A5B-154D-AAD2-6729A06DD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7994" y="3733825"/>
              <a:ext cx="1295398" cy="1080832"/>
              <a:chOff x="5459413" y="4267200"/>
              <a:chExt cx="1614487" cy="131564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23510BB-77A2-544B-ABAE-93DEF0998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480" y="4799433"/>
                <a:ext cx="1143595" cy="1527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619099A-CD6B-554C-8F70-2B2C4E9039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638800" y="5028555"/>
                <a:ext cx="532556" cy="238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2527A3F-FCAD-CC4E-8275-17EFA00766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5333" y="4570102"/>
                <a:ext cx="608607" cy="2802"/>
              </a:xfrm>
              <a:prstGeom prst="line">
                <a:avLst/>
              </a:prstGeom>
              <a:noFill/>
              <a:ln w="1111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D24176-8775-654B-84ED-2EB816BD14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64336" y="4571504"/>
                <a:ext cx="608607" cy="0"/>
              </a:xfrm>
              <a:prstGeom prst="line">
                <a:avLst/>
              </a:prstGeom>
              <a:noFill/>
              <a:ln w="1111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A1433D-6F03-6E41-9E15-7833EAFAB0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907348" y="5239777"/>
                <a:ext cx="684981" cy="0"/>
              </a:xfrm>
              <a:prstGeom prst="line">
                <a:avLst/>
              </a:prstGeom>
              <a:noFill/>
              <a:ln w="92075">
                <a:solidFill>
                  <a:srgbClr val="008000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pic>
            <p:nvPicPr>
              <p:cNvPr id="25621" name="Picture 12" descr="latex-image-1.pdf">
                <a:extLst>
                  <a:ext uri="{FF2B5EF4-FFF2-40B4-BE49-F238E27FC236}">
                    <a16:creationId xmlns:a16="http://schemas.microsoft.com/office/drawing/2014/main" id="{49CD21A0-495B-0A49-8CDE-B90B1ABB9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4343400"/>
                <a:ext cx="2159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2" name="Picture 13" descr="latex-image-1.pdf">
                <a:extLst>
                  <a:ext uri="{FF2B5EF4-FFF2-40B4-BE49-F238E27FC236}">
                    <a16:creationId xmlns:a16="http://schemas.microsoft.com/office/drawing/2014/main" id="{C4F73C64-DE46-E147-9470-466CFEA40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413" y="4446588"/>
                <a:ext cx="203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5" name="TextBox 52">
              <a:extLst>
                <a:ext uri="{FF2B5EF4-FFF2-40B4-BE49-F238E27FC236}">
                  <a16:creationId xmlns:a16="http://schemas.microsoft.com/office/drawing/2014/main" id="{72E51BC4-D9A9-B746-8799-B646BDF82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4343401"/>
              <a:ext cx="464927" cy="5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L</a:t>
              </a:r>
            </a:p>
          </p:txBody>
        </p:sp>
      </p:grpSp>
      <p:sp>
        <p:nvSpPr>
          <p:cNvPr id="25608" name="Rectangle 1">
            <a:extLst>
              <a:ext uri="{FF2B5EF4-FFF2-40B4-BE49-F238E27FC236}">
                <a16:creationId xmlns:a16="http://schemas.microsoft.com/office/drawing/2014/main" id="{C0D0593B-FD37-654C-B1BC-BEB6F9F3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1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Non-perturbative sea in nucleon is a key to understand  the nucleon structure </a:t>
            </a:r>
          </a:p>
        </p:txBody>
      </p:sp>
      <p:sp>
        <p:nvSpPr>
          <p:cNvPr id="25609" name="Rectangle 3">
            <a:extLst>
              <a:ext uri="{FF2B5EF4-FFF2-40B4-BE49-F238E27FC236}">
                <a16:creationId xmlns:a16="http://schemas.microsoft.com/office/drawing/2014/main" id="{7E697296-B312-1F45-B4E9-FABAC906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 -- Large flavor asymmetry  as evidence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r>
              <a:rPr lang="en-US" altLang="en-US" sz="1600" dirty="0">
                <a:solidFill>
                  <a:srgbClr val="000000"/>
                </a:solidFill>
              </a:rPr>
              <a:t>provides a hint for region where non-perturbative effects will be significant</a:t>
            </a:r>
            <a:endParaRPr lang="en-US" altLang="en-US" sz="2400" dirty="0"/>
          </a:p>
        </p:txBody>
      </p:sp>
      <p:pic>
        <p:nvPicPr>
          <p:cNvPr id="25610" name="Picture 27" descr="proton_quark_version_new006.gif">
            <a:extLst>
              <a:ext uri="{FF2B5EF4-FFF2-40B4-BE49-F238E27FC236}">
                <a16:creationId xmlns:a16="http://schemas.microsoft.com/office/drawing/2014/main" id="{74DFC7D1-B9D8-5F4C-9437-64FC35DA3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0574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1" descr="latex-image-1.pdf">
            <a:extLst>
              <a:ext uri="{FF2B5EF4-FFF2-40B4-BE49-F238E27FC236}">
                <a16:creationId xmlns:a16="http://schemas.microsoft.com/office/drawing/2014/main" id="{FB4FFA2E-42B2-F442-9F83-16EA2469A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6175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2">
            <a:extLst>
              <a:ext uri="{FF2B5EF4-FFF2-40B4-BE49-F238E27FC236}">
                <a16:creationId xmlns:a16="http://schemas.microsoft.com/office/drawing/2014/main" id="{2316AF21-BC2A-7345-A995-B66A08C8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73375"/>
            <a:ext cx="5410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Predictions from dynamical model of chiral symmetry breaking </a:t>
            </a:r>
            <a:r>
              <a:rPr lang="en-US" altLang="en-US" sz="1200" dirty="0"/>
              <a:t>[Schweitzer, </a:t>
            </a:r>
            <a:r>
              <a:rPr lang="en-US" altLang="en-US" sz="1200" dirty="0" err="1"/>
              <a:t>Strikman</a:t>
            </a:r>
            <a:r>
              <a:rPr lang="en-US" altLang="en-US" sz="1200" dirty="0"/>
              <a:t>, Weiss JHEP 1301 (2013) 163] </a:t>
            </a:r>
            <a:br>
              <a:rPr lang="en-US" altLang="en-US" sz="1600" dirty="0"/>
            </a:br>
            <a:br>
              <a:rPr lang="en-US" altLang="en-US" sz="1600" dirty="0"/>
            </a:br>
            <a:r>
              <a:rPr lang="en-US" altLang="en-US" sz="1600" dirty="0"/>
              <a:t>   -- </a:t>
            </a:r>
            <a:r>
              <a:rPr lang="en-US" altLang="en-US" sz="1600" dirty="0" err="1"/>
              <a:t>k</a:t>
            </a:r>
            <a:r>
              <a:rPr lang="en-US" altLang="en-US" sz="1600" baseline="-25000" dirty="0" err="1"/>
              <a:t>T</a:t>
            </a:r>
            <a:r>
              <a:rPr lang="en-US" altLang="en-US" sz="1600" dirty="0"/>
              <a:t> (sea) &gt;&gt; </a:t>
            </a:r>
            <a:r>
              <a:rPr lang="en-US" altLang="en-US" sz="1600" dirty="0" err="1"/>
              <a:t>k</a:t>
            </a:r>
            <a:r>
              <a:rPr lang="en-US" altLang="en-US" sz="1600" baseline="-25000" dirty="0" err="1"/>
              <a:t>T</a:t>
            </a:r>
            <a:r>
              <a:rPr lang="en-US" altLang="en-US" sz="1600" dirty="0"/>
              <a:t> (valence) </a:t>
            </a:r>
            <a:br>
              <a:rPr lang="en-US" altLang="en-US" sz="1600" dirty="0"/>
            </a:br>
            <a:r>
              <a:rPr lang="en-US" altLang="en-US" sz="1600" dirty="0"/>
              <a:t>   -- short-range correlations between </a:t>
            </a:r>
            <a:r>
              <a:rPr lang="en-US" altLang="en-US" sz="1600" dirty="0" err="1"/>
              <a:t>partons</a:t>
            </a:r>
            <a:r>
              <a:rPr lang="en-US" altLang="en-US" sz="1600" dirty="0"/>
              <a:t> (small-size q-</a:t>
            </a:r>
            <a:r>
              <a:rPr lang="en-US" altLang="en-US" sz="1600" dirty="0" err="1"/>
              <a:t>qbar</a:t>
            </a:r>
            <a:r>
              <a:rPr lang="en-US" altLang="en-US" sz="1600" dirty="0"/>
              <a:t> pairs) </a:t>
            </a:r>
            <a:br>
              <a:rPr lang="en-US" altLang="en-US" sz="1600" dirty="0"/>
            </a:br>
            <a:r>
              <a:rPr lang="en-US" altLang="en-US" sz="1600" dirty="0"/>
              <a:t>   -- directly observable in P</a:t>
            </a:r>
            <a:r>
              <a:rPr lang="en-US" altLang="en-US" sz="1600" baseline="-25000" dirty="0"/>
              <a:t>T</a:t>
            </a:r>
            <a:r>
              <a:rPr lang="en-US" altLang="en-US" sz="1600" dirty="0"/>
              <a:t>-dependence of hadrons in SIDIS</a:t>
            </a:r>
            <a:br>
              <a:rPr lang="en-US" altLang="en-US" sz="1600" dirty="0"/>
            </a:br>
            <a:endParaRPr lang="en-US" altLang="en-US" sz="1600" dirty="0"/>
          </a:p>
        </p:txBody>
      </p:sp>
      <p:pic>
        <p:nvPicPr>
          <p:cNvPr id="25613" name="Picture 1" descr="Screen Shot 2018-09-07 at 3.47.19 PM.png">
            <a:extLst>
              <a:ext uri="{FF2B5EF4-FFF2-40B4-BE49-F238E27FC236}">
                <a16:creationId xmlns:a16="http://schemas.microsoft.com/office/drawing/2014/main" id="{C4028631-966A-F54D-9484-E9F0D35BA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DF4693-0696-FB4E-BE09-5DA92AD583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4089400"/>
            <a:ext cx="381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4398C-4E92-814A-8445-9FD851289B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" y="2438400"/>
            <a:ext cx="381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0A7D5A-BF49-BF44-B4EB-E6A969CB6B11}"/>
              </a:ext>
            </a:extLst>
          </p:cNvPr>
          <p:cNvSpPr txBox="1"/>
          <p:nvPr/>
        </p:nvSpPr>
        <p:spPr>
          <a:xfrm>
            <a:off x="30892" y="327660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“Pion tornado”?</a:t>
            </a:r>
          </a:p>
        </p:txBody>
      </p:sp>
    </p:spTree>
    <p:extLst>
      <p:ext uri="{BB962C8B-B14F-4D97-AF65-F5344CB8AC3E}">
        <p14:creationId xmlns:p14="http://schemas.microsoft.com/office/powerpoint/2010/main" val="2115036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JLab,  March 7</a:t>
            </a:r>
            <a:endParaRPr lang="en-US" sz="1400"/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1CFF1C-A08F-DD49-B91F-B699785D7D8D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588963" y="152400"/>
            <a:ext cx="665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Back-to-back hadron (b2b) production  in SIDIS</a:t>
            </a:r>
          </a:p>
        </p:txBody>
      </p:sp>
      <p:pic>
        <p:nvPicPr>
          <p:cNvPr id="51205" name="Picture 9" descr="Screen Shot 2014-06-19 at 8.5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071688"/>
            <a:ext cx="3074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12"/>
          <p:cNvSpPr>
            <a:spLocks noChangeArrowheads="1"/>
          </p:cNvSpPr>
          <p:nvPr/>
        </p:nvSpPr>
        <p:spPr bwMode="auto">
          <a:xfrm>
            <a:off x="2743200" y="3148013"/>
            <a:ext cx="6324600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1400"/>
              <a:t>The beam–spin asymmetry appears, at leading twist and low transverse momenta, in the deep inelastic inclusive lepto-production of two hadrons, one in the target fragmentation region and one in the current fragmentation region.</a:t>
            </a:r>
          </a:p>
        </p:txBody>
      </p:sp>
      <p:pic>
        <p:nvPicPr>
          <p:cNvPr id="51207" name="Picture 42" descr="Screen Shot 2014-06-19 at 12.1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066800"/>
            <a:ext cx="28194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M. </a:t>
            </a:r>
            <a:r>
              <a:rPr lang="en-US" sz="1050" dirty="0" err="1"/>
              <a:t>Anselmino</a:t>
            </a:r>
            <a:r>
              <a:rPr lang="en-US" sz="1050" dirty="0"/>
              <a:t>, V. </a:t>
            </a:r>
            <a:r>
              <a:rPr lang="en-US" sz="1050" dirty="0" err="1"/>
              <a:t>Barone</a:t>
            </a:r>
            <a:r>
              <a:rPr lang="en-US" sz="1050" dirty="0"/>
              <a:t> and A. </a:t>
            </a:r>
            <a:r>
              <a:rPr lang="en-US" sz="1050" dirty="0" err="1"/>
              <a:t>Kotzinian</a:t>
            </a:r>
            <a:r>
              <a:rPr lang="en-US" sz="1050" dirty="0"/>
              <a:t>, Physics Letters B 713 (2012)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162800" y="1382713"/>
            <a:ext cx="685800" cy="5984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Rectangle 1"/>
          <p:cNvSpPr>
            <a:spLocks noChangeArrowheads="1"/>
          </p:cNvSpPr>
          <p:nvPr/>
        </p:nvSpPr>
        <p:spPr bwMode="auto">
          <a:xfrm>
            <a:off x="3657600" y="4114800"/>
            <a:ext cx="5257800" cy="2295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Back-to-back hadron production in SIDIS would allow: </a:t>
            </a:r>
          </a:p>
          <a:p>
            <a:pPr>
              <a:buFont typeface="Arial" charset="0"/>
              <a:buChar char="•"/>
            </a:pPr>
            <a:r>
              <a:rPr lang="en-US" sz="1600"/>
              <a:t>study SSAs not accessible in SIDIS at leading twist</a:t>
            </a:r>
          </a:p>
          <a:p>
            <a:pPr>
              <a:buFont typeface="Arial" charset="0"/>
              <a:buChar char="•"/>
            </a:pPr>
            <a:r>
              <a:rPr lang="en-US" sz="1600"/>
              <a:t>measure fracture functions</a:t>
            </a:r>
          </a:p>
          <a:p>
            <a:pPr>
              <a:buFont typeface="Arial" charset="0"/>
              <a:buChar char="•"/>
            </a:pPr>
            <a:r>
              <a:rPr lang="en-US" sz="1600"/>
              <a:t>control the flavor content of the final state hadron in current fragmentation (detecting the target hadron)</a:t>
            </a:r>
          </a:p>
          <a:p>
            <a:pPr>
              <a:buFont typeface="Arial" charset="0"/>
              <a:buChar char="•"/>
            </a:pPr>
            <a:r>
              <a:rPr lang="en-US" sz="1600"/>
              <a:t>study entanglement in correlations in target vs current</a:t>
            </a:r>
          </a:p>
          <a:p>
            <a:pPr>
              <a:buFont typeface="Arial" charset="0"/>
              <a:buChar char="•"/>
            </a:pPr>
            <a:r>
              <a:rPr lang="en-US" sz="1600"/>
              <a:t>access quark short-range correlations and </a:t>
            </a:r>
            <a:r>
              <a:rPr lang="en-US" sz="1600">
                <a:latin typeface="Symbol" charset="0"/>
              </a:rPr>
              <a:t>c</a:t>
            </a:r>
            <a:r>
              <a:rPr lang="en-US" sz="1600"/>
              <a:t>SB </a:t>
            </a:r>
            <a:r>
              <a:rPr lang="en-US" sz="1400"/>
              <a:t>(Schweitzer et al)</a:t>
            </a:r>
          </a:p>
          <a:p>
            <a:pPr>
              <a:buFont typeface="Arial" charset="0"/>
              <a:buChar char="•"/>
            </a:pPr>
            <a:r>
              <a:rPr lang="en-US" sz="1600"/>
              <a:t>...</a:t>
            </a:r>
          </a:p>
        </p:txBody>
      </p:sp>
      <p:pic>
        <p:nvPicPr>
          <p:cNvPr id="51211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1950"/>
            <a:ext cx="3886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 descr="targetfr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676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TextBox 4"/>
          <p:cNvSpPr txBox="1">
            <a:spLocks noChangeArrowheads="1"/>
          </p:cNvSpPr>
          <p:nvPr/>
        </p:nvSpPr>
        <p:spPr bwMode="auto">
          <a:xfrm>
            <a:off x="0" y="16764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</a:t>
            </a:r>
            <a:r>
              <a:rPr lang="en-US" sz="1800" baseline="-25000"/>
              <a:t>2</a:t>
            </a:r>
          </a:p>
        </p:txBody>
      </p:sp>
      <p:sp>
        <p:nvSpPr>
          <p:cNvPr id="51214" name="TextBox 19"/>
          <p:cNvSpPr txBox="1">
            <a:spLocks noChangeArrowheads="1"/>
          </p:cNvSpPr>
          <p:nvPr/>
        </p:nvSpPr>
        <p:spPr bwMode="auto">
          <a:xfrm flipH="1">
            <a:off x="1905000" y="762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</a:t>
            </a:r>
            <a:r>
              <a:rPr lang="en-US" sz="1800" baseline="-25000"/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724400" y="1676400"/>
            <a:ext cx="457200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1171575" y="3917950"/>
            <a:ext cx="1022350" cy="6381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5181600" y="1676400"/>
            <a:ext cx="457200" cy="4572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1346200" y="2743200"/>
            <a:ext cx="685800" cy="4572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19" name="Picture 21" descr="Screen Shot 2015-09-03 at 3.20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409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0" name="TextBox 21"/>
          <p:cNvSpPr txBox="1">
            <a:spLocks noChangeArrowheads="1"/>
          </p:cNvSpPr>
          <p:nvPr/>
        </p:nvSpPr>
        <p:spPr bwMode="auto">
          <a:xfrm>
            <a:off x="6324600" y="685800"/>
            <a:ext cx="207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Leading Twist</a:t>
            </a:r>
          </a:p>
        </p:txBody>
      </p:sp>
    </p:spTree>
    <p:extLst>
      <p:ext uri="{BB962C8B-B14F-4D97-AF65-F5344CB8AC3E}">
        <p14:creationId xmlns:p14="http://schemas.microsoft.com/office/powerpoint/2010/main" val="354457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4DB515B-6048-0148-B9BC-56DB4114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Generators for MC simulations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8968BAB-6206-F54A-A0CE-9CDA4562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1524000"/>
          </a:xfrm>
        </p:spPr>
        <p:txBody>
          <a:bodyPr/>
          <a:lstStyle/>
          <a:p>
            <a:r>
              <a:rPr lang="en-US" altLang="en-US" sz="2400" u="sng" dirty="0">
                <a:ea typeface="ＭＳ Ｐゴシック" panose="020B0600070205080204" pitchFamily="34" charset="-128"/>
              </a:rPr>
              <a:t>Full event generators (LUND-MC PEPSI, LEPTO)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Dedicated event generators for </a:t>
            </a:r>
            <a:r>
              <a:rPr lang="en-US" altLang="ja-JP" sz="2400" dirty="0">
                <a:ea typeface="ＭＳ Ｐゴシック" panose="020B0600070205080204" pitchFamily="34" charset="-128"/>
              </a:rPr>
              <a:t>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hhx</a:t>
            </a:r>
            <a:r>
              <a:rPr lang="en-US" altLang="ja-JP" sz="2400" dirty="0">
                <a:ea typeface="ＭＳ Ｐゴシック" panose="020B0600070205080204" pitchFamily="34" charset="-128"/>
              </a:rPr>
              <a:t> (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TMDGen</a:t>
            </a:r>
            <a:r>
              <a:rPr lang="en-US" altLang="ja-JP" sz="2400" dirty="0"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T.Hayward</a:t>
            </a:r>
            <a:r>
              <a:rPr lang="en-US" altLang="ja-JP" sz="2400" dirty="0">
                <a:ea typeface="ＭＳ Ｐゴシック" panose="020B0600070205080204" pitchFamily="34" charset="-128"/>
              </a:rPr>
              <a:t>)</a:t>
            </a:r>
            <a:endParaRPr lang="is-I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4E1E2-0471-0F49-AFE4-4A1AF5920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ACD634C2-DCC6-AD42-9053-45C974CE2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17275-3DF2-7E41-9F8E-59ACC07FE77E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pic>
        <p:nvPicPr>
          <p:cNvPr id="8" name="Picture 7" descr="Screen Shot 2019-03-06 at 11.0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6553200" cy="4121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2286000"/>
            <a:ext cx="420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Data(Run 6144,T-1,10.6GeV)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SIDIS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ehX</a:t>
            </a:r>
            <a:r>
              <a:rPr lang="en-US" altLang="en-US" sz="3200" dirty="0">
                <a:ea typeface="ＭＳ Ｐゴシック" panose="020B0600070205080204" pitchFamily="34" charset="-128"/>
              </a:rPr>
              <a:t>: Data(Run 6144,T-1,10.6GeV)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893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Pion counts for normalized </a:t>
            </a:r>
            <a:r>
              <a:rPr lang="en-US" altLang="en-US" dirty="0" err="1"/>
              <a:t>e’X</a:t>
            </a:r>
            <a:r>
              <a:rPr lang="en-US" altLang="en-US" dirty="0"/>
              <a:t> events consistent with </a:t>
            </a:r>
            <a:r>
              <a:rPr lang="en-US" altLang="en-US" dirty="0" err="1"/>
              <a:t>clasdis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e’hX</a:t>
            </a:r>
            <a:r>
              <a:rPr lang="en-US" dirty="0"/>
              <a:t> (Data/MC normalized to number of electrons) </a:t>
            </a:r>
          </a:p>
        </p:txBody>
      </p:sp>
      <p:pic>
        <p:nvPicPr>
          <p:cNvPr id="2" name="Picture 1" descr="Screen Shot 2019-03-06 at 11.1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" y="1524000"/>
            <a:ext cx="3962400" cy="3606800"/>
          </a:xfrm>
          <a:prstGeom prst="rect">
            <a:avLst/>
          </a:prstGeom>
        </p:spPr>
      </p:pic>
      <p:pic>
        <p:nvPicPr>
          <p:cNvPr id="3" name="Picture 2" descr="Screen Shot 2019-03-06 at 11.1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648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Correlated pairs: Data(Run 5038,T-1,10.6GeV)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401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Data/MC normalized by number of </a:t>
            </a:r>
            <a:r>
              <a:rPr lang="en-US" altLang="en-US" dirty="0" err="1"/>
              <a:t>e’X</a:t>
            </a:r>
            <a:r>
              <a:rPr lang="en-US" altLang="en-US" dirty="0"/>
              <a:t> events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Reasonable agreement for pi+ (apart from region 3&lt;p&lt;5)</a:t>
            </a:r>
          </a:p>
        </p:txBody>
      </p:sp>
      <p:pic>
        <p:nvPicPr>
          <p:cNvPr id="2" name="Picture 1" descr="Screen Shot 2019-03-06 at 9.5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337672" cy="3429000"/>
          </a:xfrm>
          <a:prstGeom prst="rect">
            <a:avLst/>
          </a:prstGeom>
        </p:spPr>
      </p:pic>
      <p:pic>
        <p:nvPicPr>
          <p:cNvPr id="3" name="Picture 2" descr="Screen Shot 2019-03-06 at 9.52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295400"/>
            <a:ext cx="4466051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762000"/>
            <a:ext cx="144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e’hX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Correlated pairs: Data(Run 6144,T-1,10.6GeV)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" y="5311685"/>
            <a:ext cx="8401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Normalized to number of electrons pion pair multiplicities consistent with </a:t>
            </a:r>
            <a:r>
              <a:rPr lang="en-US" altLang="en-US" dirty="0" err="1"/>
              <a:t>clasdis</a:t>
            </a:r>
            <a:r>
              <a:rPr lang="en-US" altLang="en-US" dirty="0"/>
              <a:t> MC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Fraction of exclusive states may be significant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762000"/>
            <a:ext cx="144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e’hX</a:t>
            </a:r>
            <a:endParaRPr lang="en-US" dirty="0"/>
          </a:p>
        </p:txBody>
      </p:sp>
      <p:pic>
        <p:nvPicPr>
          <p:cNvPr id="8" name="Picture 7" descr="Screen Shot 2019-03-06 at 11.1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524000"/>
            <a:ext cx="4864100" cy="3733800"/>
          </a:xfrm>
          <a:prstGeom prst="rect">
            <a:avLst/>
          </a:prstGeom>
        </p:spPr>
      </p:pic>
      <p:pic>
        <p:nvPicPr>
          <p:cNvPr id="10" name="Picture 9" descr="Screen Shot 2019-03-06 at 11.14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279900" cy="3581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9E9832-C97F-D545-B753-6164617F34A0}"/>
              </a:ext>
            </a:extLst>
          </p:cNvPr>
          <p:cNvCxnSpPr>
            <a:cxnSpLocks/>
          </p:cNvCxnSpPr>
          <p:nvPr/>
        </p:nvCxnSpPr>
        <p:spPr>
          <a:xfrm flipV="1">
            <a:off x="1524000" y="3200400"/>
            <a:ext cx="0" cy="141754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E41058-112B-6647-BA17-7BEA33BF8A20}"/>
              </a:ext>
            </a:extLst>
          </p:cNvPr>
          <p:cNvCxnSpPr>
            <a:cxnSpLocks/>
          </p:cNvCxnSpPr>
          <p:nvPr/>
        </p:nvCxnSpPr>
        <p:spPr>
          <a:xfrm flipV="1">
            <a:off x="1828800" y="3200400"/>
            <a:ext cx="0" cy="141754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4DA1E8-B627-7346-909A-E3AAC2627158}"/>
              </a:ext>
            </a:extLst>
          </p:cNvPr>
          <p:cNvCxnSpPr>
            <a:cxnSpLocks/>
          </p:cNvCxnSpPr>
          <p:nvPr/>
        </p:nvCxnSpPr>
        <p:spPr>
          <a:xfrm flipV="1">
            <a:off x="2139950" y="3200399"/>
            <a:ext cx="0" cy="141754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2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Correlated pairs: Data/MC(Run 5038,T-1,10.6GeV)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257800"/>
            <a:ext cx="83248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Fraction of exclusive pairs could be separated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Most of the pion pairs comes  from SIDIS VM decays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those are mostly SIDIS VM</a:t>
            </a:r>
          </a:p>
        </p:txBody>
      </p:sp>
      <p:pic>
        <p:nvPicPr>
          <p:cNvPr id="6" name="Picture 5" descr="Screen Shot 2019-03-06 at 2.4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2667000" cy="4114800"/>
          </a:xfrm>
          <a:prstGeom prst="rect">
            <a:avLst/>
          </a:prstGeom>
        </p:spPr>
      </p:pic>
      <p:pic>
        <p:nvPicPr>
          <p:cNvPr id="7" name="Picture 6" descr="Screen Shot 2019-03-06 at 2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30480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3733800"/>
            <a:ext cx="8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810000"/>
            <a:ext cx="165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5038vsMC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866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Data/MC normalization by number of reconstructed </a:t>
            </a:r>
            <a:r>
              <a:rPr lang="en-US" dirty="0" err="1"/>
              <a:t>e’X</a:t>
            </a:r>
            <a:r>
              <a:rPr lang="en-US" dirty="0"/>
              <a:t>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8194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3600" baseline="30000" dirty="0">
                <a:solidFill>
                  <a:srgbClr val="FF0000"/>
                </a:solidFill>
                <a:latin typeface="Symbol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350520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sz="3600" baseline="30000" dirty="0">
                <a:solidFill>
                  <a:srgbClr val="0000FF"/>
                </a:solidFill>
                <a:latin typeface="Symbol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3733800"/>
            <a:ext cx="50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29F3"/>
                </a:solidFill>
                <a:latin typeface="Symbol"/>
              </a:rPr>
              <a:t>w</a:t>
            </a:r>
          </a:p>
        </p:txBody>
      </p:sp>
      <p:pic>
        <p:nvPicPr>
          <p:cNvPr id="12" name="Picture 11" descr="Screen Shot 2019-03-06 at 5.2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" y="1143000"/>
            <a:ext cx="3420362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04C105-A1F1-9F4B-8E3D-C3B80D2A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Correlated pairs: Data(Run 5038,T-1,10.6GeV)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5A34-C865-6940-B813-963C73F31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JLab,  March 7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9A592E3-0CE7-4B4C-A154-B4B62A96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CE61A-F17F-5449-91F4-59A643D57F4D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28676" name="TextBox 8">
            <a:extLst>
              <a:ext uri="{FF2B5EF4-FFF2-40B4-BE49-F238E27FC236}">
                <a16:creationId xmlns:a16="http://schemas.microsoft.com/office/drawing/2014/main" id="{A5EE6D79-0575-C842-9625-A9BF839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Similar z-distributions for </a:t>
            </a:r>
            <a:r>
              <a:rPr lang="en-US" altLang="en-US" dirty="0" err="1"/>
              <a:t>dihadrons</a:t>
            </a:r>
            <a:endParaRPr lang="en-US" altLang="en-US" dirty="0"/>
          </a:p>
        </p:txBody>
      </p:sp>
      <p:pic>
        <p:nvPicPr>
          <p:cNvPr id="5" name="Picture 4" descr="Screen Shot 2019-03-06 at 9.4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810000" cy="2590800"/>
          </a:xfrm>
          <a:prstGeom prst="rect">
            <a:avLst/>
          </a:prstGeom>
        </p:spPr>
      </p:pic>
      <p:pic>
        <p:nvPicPr>
          <p:cNvPr id="6" name="Picture 5" descr="Screen Shot 2019-03-06 at 9.47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038600" cy="2550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762000"/>
            <a:ext cx="161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e’hhX</a:t>
            </a:r>
            <a:endParaRPr lang="en-US" dirty="0"/>
          </a:p>
        </p:txBody>
      </p:sp>
      <p:pic>
        <p:nvPicPr>
          <p:cNvPr id="8" name="Picture 7" descr="Screen Shot 2019-03-06 at 9.57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4971498" cy="383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3505200"/>
            <a:ext cx="107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z&gt;0.6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3505200"/>
            <a:ext cx="107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0.2&lt;z&lt;0.3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3505200"/>
            <a:ext cx="107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0.5&lt;z&lt;0.6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3200400"/>
            <a:ext cx="107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04&lt;z&lt;0.5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0" y="3048000"/>
            <a:ext cx="107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0.3&lt;z&lt;0.4</a:t>
            </a:r>
          </a:p>
        </p:txBody>
      </p:sp>
    </p:spTree>
    <p:extLst>
      <p:ext uri="{BB962C8B-B14F-4D97-AF65-F5344CB8AC3E}">
        <p14:creationId xmlns:p14="http://schemas.microsoft.com/office/powerpoint/2010/main" val="3138056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1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722"/>
  <p:tag name="DEFAULTHEIGHT" val="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{h_{1} H_1^{\perp u\rightarrow \pi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6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{u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blue} {d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9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blue} {\bar d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2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{u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blue} {d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9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blue} {\bar d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4"/>
  <p:tag name="PICTUREFILESIZE" val="21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{ H_1^{\perp u\rightarrow \rho} \sim -\frac{1}{3}H_1^{\perp u\rightarrow \pi} 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00"/>
  <p:tag name="PICTUREFILESIZE" val="16441"/>
</p:tagLst>
</file>

<file path=ppt/theme/theme1.xml><?xml version="1.0" encoding="utf-8"?>
<a:theme xmlns:a="http://schemas.openxmlformats.org/drawingml/2006/main" name="harut">
  <a:themeElements>
    <a:clrScheme name="har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ar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harut</Template>
  <TotalTime>72055</TotalTime>
  <Words>2471</Words>
  <Application>Microsoft Macintosh PowerPoint</Application>
  <PresentationFormat>On-screen Show (4:3)</PresentationFormat>
  <Paragraphs>372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CMR12</vt:lpstr>
      <vt:lpstr>Symbol</vt:lpstr>
      <vt:lpstr>Wingdings</vt:lpstr>
      <vt:lpstr>harut</vt:lpstr>
      <vt:lpstr>Correlated di-hadron production</vt:lpstr>
      <vt:lpstr>Di-hadron production in SIDIS</vt:lpstr>
      <vt:lpstr>PowerPoint Presentation</vt:lpstr>
      <vt:lpstr>Generators for MC simulations</vt:lpstr>
      <vt:lpstr>SIDIS ehX: Data(Run 6144,T-1,10.6GeV)</vt:lpstr>
      <vt:lpstr>Correlated pairs: Data(Run 5038,T-1,10.6GeV)</vt:lpstr>
      <vt:lpstr>Correlated pairs: Data(Run 6144,T-1,10.6GeV)</vt:lpstr>
      <vt:lpstr>Correlated pairs: Data/MC(Run 5038,T-1,10.6GeV)</vt:lpstr>
      <vt:lpstr>Correlated pairs: Data(Run 5038,T-1,10.6GeV)</vt:lpstr>
      <vt:lpstr>Sources of inclusive hadron electro-production </vt:lpstr>
      <vt:lpstr>PowerPoint Presentation</vt:lpstr>
      <vt:lpstr>Collins effect</vt:lpstr>
      <vt:lpstr>PowerPoint Presentation</vt:lpstr>
      <vt:lpstr>PowerPoint Presentation</vt:lpstr>
      <vt:lpstr>PowerPoint Presentation</vt:lpstr>
      <vt:lpstr>Radiative DIS</vt:lpstr>
      <vt:lpstr>SUMMARY</vt:lpstr>
      <vt:lpstr>PowerPoint Presentation</vt:lpstr>
      <vt:lpstr>Event generators for DIS/SIDIS/HEP studies</vt:lpstr>
      <vt:lpstr>3D PDF Extraction and VAlidation (EVA) framework</vt:lpstr>
      <vt:lpstr>Event generators for DIS/SIDIS/HEP studies</vt:lpstr>
      <vt:lpstr>HERMES dihadrons</vt:lpstr>
      <vt:lpstr>COMPASS dihadrons</vt:lpstr>
      <vt:lpstr>PowerPoint Presentation</vt:lpstr>
      <vt:lpstr>Correlated pairs: Data/MC(Run 5038,T-1,10.6GeV)</vt:lpstr>
      <vt:lpstr>Dihadron simulations with LUND-MC @6 GeV</vt:lpstr>
      <vt:lpstr>Beam SSA for single pions </vt:lpstr>
      <vt:lpstr>PowerPoint Presentation</vt:lpstr>
      <vt:lpstr>Extracting beam SSA: cross check</vt:lpstr>
      <vt:lpstr>MC Generator to simulate  SIDIS output</vt:lpstr>
      <vt:lpstr>PowerPoint Presentation</vt:lpstr>
      <vt:lpstr> Additional complications: Experiment covers ranges described by different SFs</vt:lpstr>
      <vt:lpstr>pi0s</vt:lpstr>
      <vt:lpstr>PowerPoint Presentation</vt:lpstr>
      <vt:lpstr>Production mechanism</vt:lpstr>
      <vt:lpstr>Non-perturbative distributions  </vt:lpstr>
      <vt:lpstr>PowerPoint Presentation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avakian</dc:creator>
  <cp:lastModifiedBy>Microsoft Office User</cp:lastModifiedBy>
  <cp:revision>1078</cp:revision>
  <cp:lastPrinted>2019-03-06T15:07:33Z</cp:lastPrinted>
  <dcterms:created xsi:type="dcterms:W3CDTF">2016-01-08T16:43:31Z</dcterms:created>
  <dcterms:modified xsi:type="dcterms:W3CDTF">2019-03-07T12:08:04Z</dcterms:modified>
</cp:coreProperties>
</file>