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67" r:id="rId3"/>
    <p:sldId id="457" r:id="rId4"/>
    <p:sldId id="407" r:id="rId5"/>
    <p:sldId id="452" r:id="rId6"/>
    <p:sldId id="453" r:id="rId7"/>
    <p:sldId id="388" r:id="rId8"/>
    <p:sldId id="281" r:id="rId9"/>
    <p:sldId id="538" r:id="rId10"/>
    <p:sldId id="259" r:id="rId11"/>
    <p:sldId id="260" r:id="rId12"/>
    <p:sldId id="261" r:id="rId13"/>
    <p:sldId id="404" r:id="rId14"/>
    <p:sldId id="456" r:id="rId15"/>
    <p:sldId id="257" r:id="rId16"/>
    <p:sldId id="533" r:id="rId17"/>
    <p:sldId id="532" r:id="rId18"/>
    <p:sldId id="534" r:id="rId19"/>
    <p:sldId id="536" r:id="rId20"/>
    <p:sldId id="537" r:id="rId21"/>
    <p:sldId id="468" r:id="rId22"/>
    <p:sldId id="469" r:id="rId23"/>
    <p:sldId id="539" r:id="rId24"/>
    <p:sldId id="385" r:id="rId25"/>
    <p:sldId id="459" r:id="rId26"/>
    <p:sldId id="369" r:id="rId27"/>
    <p:sldId id="45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91"/>
    <p:restoredTop sz="94643"/>
  </p:normalViewPr>
  <p:slideViewPr>
    <p:cSldViewPr snapToGrid="0" snapToObjects="1">
      <p:cViewPr varScale="1">
        <p:scale>
          <a:sx n="116" d="100"/>
          <a:sy n="116" d="100"/>
        </p:scale>
        <p:origin x="1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7D85F-E4A9-CC41-8F4E-337F5EE811D2}" type="datetimeFigureOut">
              <a:rPr lang="en-US" smtClean="0"/>
              <a:t>2/13/19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D3824-AD3F-6449-BA9B-F9C8BA2B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39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304BA-082E-EE48-A40B-353BDF057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FED43-7823-C546-81CD-5D6C8B86E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9DB0B-E590-0A4C-A2B9-F4FBB77B0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35D7-CD86-B149-B38C-7DD50A8DF947}" type="datetime1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68006-307E-5B4D-8D0C-F33E026A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C76EE-BE03-324B-A584-464BA120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2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C3DBD-D276-9341-A439-EEAA15BB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A30BB-17B3-224D-A76D-C6E8E0ADA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70980-DB49-8547-B671-0F4AAD541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A9A3-F344-5347-BE8F-086EB2F03D81}" type="datetime1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97B15-059B-7D43-BF18-C042E904C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F9BD4-77EE-8940-A93B-0BC0A294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9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2D2269-BCBE-D84E-8F0F-0ED4C2776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3C6C6-E050-C642-AE65-2E4BE9CF6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6688B-BAB2-024B-83FC-23113777B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C3D4-8503-994B-8FF5-D6EEEC1B88A3}" type="datetime1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88E5A-0BBE-AC47-843B-7AD11DFA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623E4-64E1-9143-B636-52B99087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2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469E6-E0FA-0643-9078-64593FF26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22F1D-5DFC-0740-BC3E-4FD27324D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B4E88-761A-0840-A570-47F961F27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A29E-5865-4547-96C2-22AD1EAE96A1}" type="datetime1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F0298-6E0D-8146-86A9-8279DE17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941B9-4B35-A342-8C08-33A1D29D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0047" y="6481124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9FD22-13C3-4343-99AF-1DC9E5A0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DB5A2-A20C-4A43-AABB-4DE7A0DA4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32EA7-2BD7-B74A-9952-BA16B87B8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D207-E780-9E46-A7CC-26D7A3BFC612}" type="datetime1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D5F20-F588-1046-9EE2-B515E0571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B33A3-DDAA-934C-8F71-DA7754BA6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76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39AA9-98A0-2843-97D9-9B7DE84D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46A1A-BEA2-8648-A2B4-8C2733543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138BC-91D9-3243-8597-18EA06913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BC781-0600-264D-94D1-148436B9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605A-90DF-714D-90CA-BD178F0C76E4}" type="datetime1">
              <a:rPr lang="en-US" smtClean="0"/>
              <a:t>2/13/19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BF253-554A-4348-8F63-024CD3AF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0D0E8-6E07-8B48-AE28-A6218E81A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6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33BAB-F2FE-F440-94A6-2AD4001D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A65EF-6B6F-A844-8619-2739627D1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54343-73B3-9644-B90A-20C7F781E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6EA673-EC23-1343-870D-5F9FA67CD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C0A5DE-9C5B-DC41-A031-48F8464F0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F83CA5-CD5C-444A-A406-DDBC80BB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90FA9-BB97-D244-BFDD-AEE443BC8B53}" type="datetime1">
              <a:rPr lang="en-US" smtClean="0"/>
              <a:t>2/13/19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275D28-BF9B-9C46-8C6F-1A1C2EAD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82F9CB-713F-5844-87D9-3609A267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7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2BC6-A0CB-6744-9DCD-FFD86B62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A1C05-6BD5-3D43-9A15-C3CFD32A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63DC-1996-3E4E-AA32-6922BAE77BBA}" type="datetime1">
              <a:rPr lang="en-US" smtClean="0"/>
              <a:t>2/13/19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CDAAB-B8EF-7245-8172-10B82ED5F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A2209-7DBC-804B-BCBF-3B4AF469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4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F2F3B5-4A70-604E-8997-68046B7C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87F0-9C2E-6740-A905-E44E0433AE7A}" type="datetime1">
              <a:rPr lang="en-US" smtClean="0"/>
              <a:t>2/13/19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D3652-73F6-A344-BF9D-8F1646BC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0806B-EEDE-CF4F-88F9-ACA77FB44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6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25B9E-AAAA-8D4E-BA33-B057D549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4DB00-A156-DE49-8EA8-B5E18189F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4C9C1-F5A4-2F49-A44E-DAD2AC694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FBEF4-E08B-6144-85FC-60F72B7D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C935-E8DB-1145-ABC1-F8F7F063FFA9}" type="datetime1">
              <a:rPr lang="en-US" smtClean="0"/>
              <a:t>2/13/19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A1B2E-13C1-1041-B957-2355A9EC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73274-DF82-7842-84FA-8EBAA9E9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38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01235-DC99-7A4C-8888-A95AA5D7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5D05EC-D8F4-584F-9D0A-2CA996B0AA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D8D65-4D0C-EA4A-8133-7EA3A8914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479B8-0E17-4941-AE62-CE545B7CD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3A6D-BA59-ED47-9DCE-7E853FA8174F}" type="datetime1">
              <a:rPr lang="en-US" smtClean="0"/>
              <a:t>2/13/19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77AA5-6B87-BC4E-A06B-9B75F0AF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82222-A3BE-4644-94A8-50C7B83A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4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A3324-EAA8-784B-8770-AF42D71CB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340BC-A6A8-F348-9608-27C512AB7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0F0E6-8B5D-5142-B0CD-8C5922716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75F59-D8FE-864A-BE5F-E334BB117F10}" type="datetime1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44AF6-CCE0-1C41-A1F7-0244C01A0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298F5-BA76-6649-BC3C-02C34BBE5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6C80F-E337-1E44-B5E3-0EACE8A3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5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427297a" TargetMode="External"/><Relationship Id="rId2" Type="http://schemas.openxmlformats.org/officeDocument/2006/relationships/hyperlink" Target="https://www.webofstories.com/people/freeman.dyson/94?o=SH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03/PhysRevD.44.299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doi.org/10.1103/PhysRevLett.96.08250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114.16920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doi.org/10.1103/PhysRevLett.91.252001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doi.org/10.1103/PhysRevLett.91.252001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whiginbotham/status/1043837703991832577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doi.org/10.5281/zenodo.1436555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dhiginbotham/PolynomialMagic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higinbotham/PolynomialMagic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0550-3213(76)90449-1" TargetMode="External"/><Relationship Id="rId2" Type="http://schemas.openxmlformats.org/officeDocument/2006/relationships/hyperlink" Target="https://arxiv.org/abs/1809.06373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3E0a_60PMR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tter.com/realDonaldTrump/status/109007425401040486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doi.org/10.1016/S0140-6736(97)11096-0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eal.cern.ch/documents/minuit/mnerror.pdf" TargetMode="External"/><Relationship Id="rId2" Type="http://schemas.openxmlformats.org/officeDocument/2006/relationships/hyperlink" Target="https://projecteuclid.org/euclid.ss/129416796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How_to_Lie_with_Statistics" TargetMode="External"/><Relationship Id="rId5" Type="http://schemas.openxmlformats.org/officeDocument/2006/relationships/hyperlink" Target="https://www.anaconda.com/download" TargetMode="External"/><Relationship Id="rId4" Type="http://schemas.openxmlformats.org/officeDocument/2006/relationships/hyperlink" Target="https://www.springer.com/us/book/9783319316093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hepg.sdu.edu.cn/doc/cernlib/mnerror.pdf" TargetMode="External"/><Relationship Id="rId2" Type="http://schemas.openxmlformats.org/officeDocument/2006/relationships/hyperlink" Target="http://lmu.web.psi.ch/docu/manuals/software_manuals/minuit2/mnerro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eal.cern.ch/documents/minuit/mnerror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rxiv.org/abs/1012.375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2.05706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eal.cern.ch/documents/minuit/mnerror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pdg.lbl.gov/2014/reviews/rpp2014-rev-statistics.pdf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B7F7D-3C21-7545-A2A8-BFFC56042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High Crimes and Misdemeanors In 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F8C71E-13AE-EE4B-AD52-04229CCAC9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</a:t>
            </a:r>
          </a:p>
          <a:p>
            <a:r>
              <a:rPr lang="en-US" dirty="0"/>
              <a:t>Douglas W. Higinbotham</a:t>
            </a:r>
          </a:p>
        </p:txBody>
      </p:sp>
    </p:spTree>
    <p:extLst>
      <p:ext uri="{BB962C8B-B14F-4D97-AF65-F5344CB8AC3E}">
        <p14:creationId xmlns:p14="http://schemas.microsoft.com/office/powerpoint/2010/main" val="323819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t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9" b="225"/>
          <a:stretch/>
        </p:blipFill>
        <p:spPr>
          <a:xfrm>
            <a:off x="1151826" y="1503910"/>
            <a:ext cx="5614255" cy="4979823"/>
          </a:xfrm>
          <a:prstGeom prst="rect">
            <a:avLst/>
          </a:prstGeom>
        </p:spPr>
      </p:pic>
      <p:pic>
        <p:nvPicPr>
          <p:cNvPr id="4" name="Picture 3" descr="part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" b="2594"/>
          <a:stretch/>
        </p:blipFill>
        <p:spPr>
          <a:xfrm>
            <a:off x="6766081" y="1858382"/>
            <a:ext cx="4907364" cy="42708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6484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“My Hobby: Extrapolating” from XKCD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5F6D01-EC7D-834B-B52C-ABA968EEB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9713" y="6492875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319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t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8481" r="15870" b="-220"/>
          <a:stretch/>
        </p:blipFill>
        <p:spPr>
          <a:xfrm>
            <a:off x="670722" y="1971303"/>
            <a:ext cx="3821278" cy="41075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18369" y="781304"/>
            <a:ext cx="280653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r>
              <a:rPr lang="uk-UA" sz="800" dirty="0"/>
              <a:t>#</a:t>
            </a:r>
          </a:p>
          <a:p>
            <a:r>
              <a:rPr lang="en-US" sz="800" dirty="0"/>
              <a:t># gnuplot overfitting of xkcd Husband Data</a:t>
            </a:r>
          </a:p>
          <a:p>
            <a:r>
              <a:rPr lang="en-US" sz="800" dirty="0"/>
              <a:t># modified from https://xkcd.com/605/ </a:t>
            </a:r>
          </a:p>
          <a:p>
            <a:r>
              <a:rPr lang="uk-UA" sz="800" dirty="0"/>
              <a:t># by</a:t>
            </a:r>
          </a:p>
          <a:p>
            <a:r>
              <a:rPr lang="en-US" sz="800" dirty="0"/>
              <a:t># Douglas W. Higinbotham</a:t>
            </a:r>
          </a:p>
          <a:p>
            <a:r>
              <a:rPr lang="uk-UA" sz="800" dirty="0"/>
              <a:t>#</a:t>
            </a:r>
          </a:p>
          <a:p>
            <a:endParaRPr lang="uk-UA" sz="800" dirty="0"/>
          </a:p>
          <a:p>
            <a:r>
              <a:rPr lang="en-US" sz="800" dirty="0"/>
              <a:t>set terminal wxt  enhanced font "verdana,12" size 900,450</a:t>
            </a:r>
          </a:p>
          <a:p>
            <a:r>
              <a:rPr lang="en-US" sz="800" dirty="0"/>
              <a:t>set nokey</a:t>
            </a:r>
          </a:p>
          <a:p>
            <a:r>
              <a:rPr lang="en-US" sz="800" dirty="0"/>
              <a:t>set xtic rotate 90</a:t>
            </a:r>
          </a:p>
          <a:p>
            <a:r>
              <a:rPr lang="fi-FI" sz="800" dirty="0"/>
              <a:t>set ytic 0,1,1</a:t>
            </a:r>
          </a:p>
          <a:p>
            <a:r>
              <a:rPr lang="fi-FI" sz="800" dirty="0"/>
              <a:t>set border 3</a:t>
            </a:r>
          </a:p>
          <a:p>
            <a:endParaRPr lang="fi-FI" sz="800" dirty="0"/>
          </a:p>
          <a:p>
            <a:r>
              <a:rPr lang="fi-FI" sz="800" dirty="0"/>
              <a:t>set xtics nomirror</a:t>
            </a:r>
          </a:p>
          <a:p>
            <a:r>
              <a:rPr lang="fi-FI" sz="800" dirty="0"/>
              <a:t>set ytics nomirror</a:t>
            </a:r>
          </a:p>
          <a:p>
            <a:endParaRPr lang="fi-FI" sz="800" dirty="0"/>
          </a:p>
          <a:p>
            <a:r>
              <a:rPr lang="fi-FI" sz="800" dirty="0"/>
              <a:t>set multiplot layout 1,2</a:t>
            </a:r>
          </a:p>
          <a:p>
            <a:endParaRPr lang="fi-FI" sz="800" dirty="0"/>
          </a:p>
          <a:p>
            <a:r>
              <a:rPr lang="fi-FI" sz="800" dirty="0"/>
              <a:t>set ylabel "Number of Husbands"</a:t>
            </a:r>
          </a:p>
          <a:p>
            <a:endParaRPr lang="fi-FI" sz="800" dirty="0"/>
          </a:p>
          <a:p>
            <a:r>
              <a:rPr lang="en-US" sz="800" dirty="0"/>
              <a:t>f(x)=f0+f1*x</a:t>
            </a:r>
          </a:p>
          <a:p>
            <a:r>
              <a:rPr lang="fr-FR" sz="800" dirty="0"/>
              <a:t>g(x)=g0*exp(g1*x)</a:t>
            </a:r>
          </a:p>
          <a:p>
            <a:endParaRPr lang="fr-FR" sz="800" dirty="0"/>
          </a:p>
          <a:p>
            <a:r>
              <a:rPr lang="en-US" sz="800" dirty="0"/>
              <a:t>fit f(x) '1.dat' using 1:3 via f0,f1</a:t>
            </a:r>
          </a:p>
          <a:p>
            <a:r>
              <a:rPr lang="en-US" sz="800" dirty="0"/>
              <a:t>fit g(x) '2.dat' using 1:3 via g0,g1</a:t>
            </a:r>
          </a:p>
          <a:p>
            <a:endParaRPr lang="en-US" sz="800" dirty="0"/>
          </a:p>
          <a:p>
            <a:endParaRPr lang="en-US" sz="800" dirty="0"/>
          </a:p>
          <a:p>
            <a:r>
              <a:rPr lang="en-US" sz="800" dirty="0"/>
              <a:t>set arrow from 0,1 to 2,1 nohead dashtype 7 lc 'black'</a:t>
            </a:r>
          </a:p>
          <a:p>
            <a:r>
              <a:rPr lang="en-US" sz="800" dirty="0"/>
              <a:t>set arrow from 2,-0.5 to 2,1 nohead dashtype 7 lc 'black'</a:t>
            </a:r>
          </a:p>
          <a:p>
            <a:r>
              <a:rPr lang="en-US" sz="800" dirty="0"/>
              <a:t>set xrange [0:3]</a:t>
            </a:r>
          </a:p>
          <a:p>
            <a:r>
              <a:rPr lang="pt-BR" sz="800" dirty="0"/>
              <a:t>set yrange [-0.5:2]</a:t>
            </a:r>
          </a:p>
          <a:p>
            <a:r>
              <a:rPr lang="pt-BR" sz="800" dirty="0"/>
              <a:t>plot '1.dat' using 1:3:xtic(2) lt 7 lc 'black' ,f(x) lw 2 lc 'black'</a:t>
            </a:r>
          </a:p>
          <a:p>
            <a:r>
              <a:rPr lang="pt-BR" sz="800" dirty="0"/>
              <a:t>unset arrow</a:t>
            </a:r>
          </a:p>
          <a:p>
            <a:endParaRPr lang="pt-BR" sz="800" dirty="0"/>
          </a:p>
          <a:p>
            <a:r>
              <a:rPr lang="en-US" sz="800" dirty="0"/>
              <a:t>set xrange [-2:6]</a:t>
            </a:r>
          </a:p>
          <a:p>
            <a:r>
              <a:rPr lang="en-US" sz="800" dirty="0"/>
              <a:t>set arrow from -2,1 to 2,1 nohead dashtype 7 lc 'black'</a:t>
            </a:r>
          </a:p>
          <a:p>
            <a:r>
              <a:rPr lang="en-US" sz="800" dirty="0"/>
              <a:t>set arrow from 2,-0.5 to 2,1 nohead dashtype 7 lc 'black'</a:t>
            </a:r>
          </a:p>
          <a:p>
            <a:r>
              <a:rPr lang="en-US" sz="800" dirty="0"/>
              <a:t>plot '2.dat' using 1:3:xtic(2) lt 7 lc 'black' ,g(x) lw 2 lc 'black'</a:t>
            </a:r>
          </a:p>
          <a:p>
            <a:endParaRPr lang="en-US" sz="800" dirty="0"/>
          </a:p>
          <a:p>
            <a:r>
              <a:rPr lang="en-US" sz="800" dirty="0"/>
              <a:t>unset multiplot</a:t>
            </a:r>
          </a:p>
          <a:p>
            <a:endParaRPr lang="en-US" sz="800" dirty="0"/>
          </a:p>
          <a:p>
            <a:r>
              <a:rPr lang="en-US" sz="800" dirty="0"/>
              <a:t>pause -1</a:t>
            </a:r>
          </a:p>
          <a:p>
            <a:endParaRPr lang="en-US" sz="800" dirty="0"/>
          </a:p>
        </p:txBody>
      </p:sp>
      <p:pic>
        <p:nvPicPr>
          <p:cNvPr id="6" name="Picture 5" descr="part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46" b="3046"/>
          <a:stretch/>
        </p:blipFill>
        <p:spPr>
          <a:xfrm>
            <a:off x="4772649" y="1543791"/>
            <a:ext cx="3670706" cy="46366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314D59-5F8C-724A-8132-26AB2E7ED536}"/>
              </a:ext>
            </a:extLst>
          </p:cNvPr>
          <p:cNvSpPr txBox="1"/>
          <p:nvPr/>
        </p:nvSpPr>
        <p:spPr>
          <a:xfrm>
            <a:off x="0" y="26342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“My Hobby: Extrapolating” from XKCD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3C0BCF-4EA4-F34A-A932-CFB3E94F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301" y="6492875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06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8248"/>
            <a:ext cx="12192000" cy="95303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Fermi’s Rejection of </a:t>
            </a:r>
            <a:r>
              <a:rPr lang="en-US" sz="4000" b="1" dirty="0"/>
              <a:t>Dyson’s</a:t>
            </a:r>
            <a:r>
              <a:rPr lang="en-US" b="1" dirty="0"/>
              <a:t>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460" y="1315192"/>
            <a:ext cx="10222723" cy="4967514"/>
          </a:xfrm>
        </p:spPr>
        <p:txBody>
          <a:bodyPr/>
          <a:lstStyle/>
          <a:p>
            <a:pPr marL="0" indent="0">
              <a:buNone/>
            </a:pP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 https://www.webofstories.com/people/freeman.dyson/94?o=SH</a:t>
            </a:r>
            <a:r>
              <a:rPr lang="en-US" dirty="0"/>
              <a:t> </a:t>
            </a:r>
          </a:p>
          <a:p>
            <a:r>
              <a:rPr lang="en-US" dirty="0"/>
              <a:t>Also written as a Nature article: </a:t>
            </a:r>
            <a:r>
              <a:rPr lang="en-US" dirty="0">
                <a:hlinkClick r:id="rId3"/>
              </a:rPr>
              <a:t>https://www.nature.com/articles/427297a</a:t>
            </a:r>
            <a:r>
              <a:rPr lang="en-US" dirty="0"/>
              <a:t>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132E4-6684-DF43-87B1-F14CD28E9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0047" y="6492875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68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5190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Five Parameter Elephant</a:t>
            </a:r>
          </a:p>
        </p:txBody>
      </p:sp>
      <p:pic>
        <p:nvPicPr>
          <p:cNvPr id="7" name="Picture 6" descr="elepha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44" y="1324310"/>
            <a:ext cx="5783283" cy="5783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55616"/>
            <a:ext cx="12192000" cy="369328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www.johndcook.com</a:t>
            </a:r>
            <a:r>
              <a:rPr lang="en-US" dirty="0"/>
              <a:t>/blog/2011/06/21/how-to-fit-an-elephant/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989291"/>
            <a:ext cx="12192000" cy="707882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“Drawing an elephant with four complex parameters” </a:t>
            </a:r>
          </a:p>
          <a:p>
            <a:pPr algn="ctr"/>
            <a:r>
              <a:rPr lang="en-US" sz="2000" dirty="0">
                <a:latin typeface="+mj-lt"/>
              </a:rPr>
              <a:t>by </a:t>
            </a:r>
            <a:r>
              <a:rPr lang="en-US" sz="2000" dirty="0" err="1">
                <a:latin typeface="+mj-lt"/>
              </a:rPr>
              <a:t>Jurgen</a:t>
            </a:r>
            <a:r>
              <a:rPr lang="en-US" sz="2000" dirty="0">
                <a:latin typeface="+mj-lt"/>
              </a:rPr>
              <a:t> Mayer, </a:t>
            </a:r>
            <a:r>
              <a:rPr lang="en-US" sz="2000" dirty="0" err="1">
                <a:latin typeface="+mj-lt"/>
              </a:rPr>
              <a:t>Khaled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Khairy</a:t>
            </a:r>
            <a:r>
              <a:rPr lang="en-US" sz="2000" dirty="0">
                <a:latin typeface="+mj-lt"/>
              </a:rPr>
              <a:t>, and Jonathon Howard,  Am. J. Phys. 78 (2010) 648.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7478F-6445-D446-8E19-FCA77C25F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18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76DF9-5BFC-7949-BE70-EFB2B3170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Too Many Free Parameters </a:t>
            </a:r>
          </a:p>
        </p:txBody>
      </p:sp>
      <p:pic>
        <p:nvPicPr>
          <p:cNvPr id="4" name="simpsons_arrow_l.m4v">
            <a:hlinkClick r:id="" action="ppaction://media"/>
            <a:extLst>
              <a:ext uri="{FF2B5EF4-FFF2-40B4-BE49-F238E27FC236}">
                <a16:creationId xmlns:a16="http://schemas.microsoft.com/office/drawing/2014/main" id="{8780E273-4159-3A49-991E-AC0A8278DA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0929" y="1147432"/>
            <a:ext cx="6886832" cy="51970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79ED0-B69E-CA45-A307-64F4C5B3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5380" y="6492875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8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ECEF-4C41-EB4A-A16C-A28242643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24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Statistical notes on the problem of experimental observations near an unphysical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53880-A36B-8640-A256-E612CE6A0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when everyone knows that the neutrino mass must be positive?!  </a:t>
            </a:r>
          </a:p>
          <a:p>
            <a:r>
              <a:rPr lang="en-US" dirty="0">
                <a:hlinkClick r:id="rId2"/>
              </a:rPr>
              <a:t>https://doi.org/10.1103/PhysRevD.44.299</a:t>
            </a:r>
            <a:r>
              <a:rPr lang="en-US" dirty="0"/>
              <a:t> </a:t>
            </a:r>
          </a:p>
          <a:p>
            <a:r>
              <a:rPr lang="en-US" dirty="0"/>
              <a:t>Image being the student who walks into the professor’s office with the negative results.</a:t>
            </a:r>
          </a:p>
          <a:p>
            <a:r>
              <a:rPr lang="en-US" dirty="0"/>
              <a:t>Now image the sum of the effect of everyone being pushed to report the “physical” result instead of quoting unbiased results.</a:t>
            </a:r>
          </a:p>
          <a:p>
            <a:r>
              <a:rPr lang="en-US" dirty="0"/>
              <a:t>The solution is of course to report both, but if you can only do one publish the biased results (i.e. what you actually measured)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F05A3-DE4E-544F-9B7D-23FFE236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5381" y="6492875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604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D7E7-2436-B646-9CF1-520016990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4405"/>
          </a:xfrm>
        </p:spPr>
        <p:txBody>
          <a:bodyPr/>
          <a:lstStyle/>
          <a:p>
            <a:pPr algn="ctr"/>
            <a:r>
              <a:rPr lang="en-US" dirty="0"/>
              <a:t>CLAS </a:t>
            </a:r>
            <a:r>
              <a:rPr lang="en-US" dirty="0" err="1"/>
              <a:t>x</a:t>
            </a:r>
            <a:r>
              <a:rPr lang="en-US" baseline="-25000" dirty="0" err="1"/>
              <a:t>B</a:t>
            </a:r>
            <a:r>
              <a:rPr lang="en-US" dirty="0"/>
              <a:t> &gt; 2 Three Nucleon Plateau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8D04-C600-8A40-A5A6-1879E9F80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945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 used to show this plot at conferences and tell a story about 2 and 3 nucleon correlations.</a:t>
            </a:r>
          </a:p>
          <a:p>
            <a:r>
              <a:rPr lang="en-US" dirty="0">
                <a:hlinkClick r:id="rId2"/>
              </a:rPr>
              <a:t>https://doi.org/10.1103/PhysRevLett.96.082501</a:t>
            </a:r>
            <a:r>
              <a:rPr lang="en-US" dirty="0"/>
              <a:t> </a:t>
            </a:r>
          </a:p>
          <a:p>
            <a:r>
              <a:rPr lang="en-US" dirty="0"/>
              <a:t>Then when the Hall C preliminary results only agreed with the </a:t>
            </a:r>
            <a:r>
              <a:rPr lang="en-US" dirty="0" err="1"/>
              <a:t>xB</a:t>
            </a:r>
            <a:r>
              <a:rPr lang="en-US" dirty="0"/>
              <a:t> &lt; 2 data, I thought hard about what was going on . . </a:t>
            </a:r>
          </a:p>
        </p:txBody>
      </p:sp>
      <p:pic>
        <p:nvPicPr>
          <p:cNvPr id="1026" name="Picture 2" descr="https://journals.aps.org/prl/article/10.1103/PhysRevLett.96.082501/figures/1/medium">
            <a:extLst>
              <a:ext uri="{FF2B5EF4-FFF2-40B4-BE49-F238E27FC236}">
                <a16:creationId xmlns:a16="http://schemas.microsoft.com/office/drawing/2014/main" id="{8B833AE6-C2FF-1D49-90C8-B8BF7CC21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67" y="1690688"/>
            <a:ext cx="4736433" cy="491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3AC8E-B7C3-534A-8A28-661ACBA9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83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018"/>
            <a:ext cx="12192000" cy="1055451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Plotting CLAS Results vs. E’ instead of </a:t>
            </a:r>
            <a:r>
              <a:rPr lang="en-US" sz="3600" dirty="0" err="1"/>
              <a:t>x</a:t>
            </a:r>
            <a:r>
              <a:rPr lang="en-US" sz="3600" baseline="-25000" dirty="0" err="1"/>
              <a:t>B</a:t>
            </a:r>
            <a:endParaRPr lang="en-US" sz="36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9380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D. H. and O. Hen, Phys. Rev. </a:t>
            </a:r>
            <a:r>
              <a:rPr lang="en-US" dirty="0" err="1"/>
              <a:t>Lett</a:t>
            </a:r>
            <a:r>
              <a:rPr lang="en-US" dirty="0"/>
              <a:t>.  </a:t>
            </a:r>
            <a:r>
              <a:rPr lang="en-US" b="1" dirty="0"/>
              <a:t>114</a:t>
            </a:r>
            <a:r>
              <a:rPr lang="en-US" dirty="0"/>
              <a:t> (2015) 169201.  (</a:t>
            </a:r>
            <a:r>
              <a:rPr lang="en-US" i="1" dirty="0"/>
              <a:t>a PRL from checking a result on the back of an envelope </a:t>
            </a:r>
            <a:r>
              <a:rPr lang="en-US" dirty="0"/>
              <a:t>)</a:t>
            </a:r>
          </a:p>
        </p:txBody>
      </p:sp>
      <p:pic>
        <p:nvPicPr>
          <p:cNvPr id="9" name="Picture 8" descr="new-fig1-draf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306" y="2133920"/>
            <a:ext cx="8651388" cy="4343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2D8ACA-AB3A-2640-B94E-F227BECE17D0}"/>
              </a:ext>
            </a:extLst>
          </p:cNvPr>
          <p:cNvSpPr txBox="1"/>
          <p:nvPr/>
        </p:nvSpPr>
        <p:spPr>
          <a:xfrm>
            <a:off x="0" y="133972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https://doi.org/10.1103/PhysRevLett.114.169201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1B31B-96B7-B644-91CC-454D7D69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0047" y="6514990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441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AA4A7-3A38-6647-A121-D946132F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8638"/>
            <a:ext cx="12268200" cy="1050142"/>
          </a:xfrm>
        </p:spPr>
        <p:txBody>
          <a:bodyPr/>
          <a:lstStyle/>
          <a:p>
            <a:pPr algn="ctr"/>
            <a:r>
              <a:rPr lang="en-US" dirty="0"/>
              <a:t>And with over 600 citations, the CLAS Pentaquark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5DBD-B76F-C041-903B-078D9C40A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104" y="1330036"/>
            <a:ext cx="5842824" cy="4788209"/>
          </a:xfrm>
        </p:spPr>
        <p:txBody>
          <a:bodyPr>
            <a:noAutofit/>
          </a:bodyPr>
          <a:lstStyle/>
          <a:p>
            <a:r>
              <a:rPr lang="en-US" sz="2000" dirty="0"/>
              <a:t>Shown is the data with two different cuts (one a subset of the other).</a:t>
            </a:r>
          </a:p>
          <a:p>
            <a:r>
              <a:rPr lang="en-US" sz="2000" dirty="0"/>
              <a:t>Cuts were made until a peak they wanted to see was emphasized and the </a:t>
            </a:r>
            <a:r>
              <a:rPr lang="en-US" sz="2000" i="1" dirty="0"/>
              <a:t>crime</a:t>
            </a:r>
            <a:r>
              <a:rPr lang="en-US" sz="2000" dirty="0"/>
              <a:t> was then quoting an error as if it was a frequentist result.</a:t>
            </a:r>
          </a:p>
          <a:p>
            <a:r>
              <a:rPr lang="en-US" sz="2000" dirty="0">
                <a:hlinkClick r:id="rId2"/>
              </a:rPr>
              <a:t>https://doi.org/10.1103/PhysRevLett.91.252001</a:t>
            </a:r>
            <a:r>
              <a:rPr lang="en-US" sz="2000" dirty="0"/>
              <a:t> </a:t>
            </a:r>
          </a:p>
          <a:p>
            <a:r>
              <a:rPr lang="en-US" sz="2000" dirty="0"/>
              <a:t>Notice how the HPS and similar experiments talk about the ”look elsewhere” effect to take this into account.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54E98-44C7-0941-BD9B-969B66B27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928" y="1068780"/>
            <a:ext cx="5559284" cy="5418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74462C-8990-2045-A0B8-9EB01FA2E508}"/>
              </a:ext>
            </a:extLst>
          </p:cNvPr>
          <p:cNvSpPr txBox="1"/>
          <p:nvPr/>
        </p:nvSpPr>
        <p:spPr>
          <a:xfrm>
            <a:off x="0" y="64008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was good science was repeating the experiment and using the same cuts and not seeing a peak.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94323F-0A3F-E044-A46E-6F8077A4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995" y="6505669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81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AA4A7-3A38-6647-A121-D946132F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8638"/>
            <a:ext cx="12268200" cy="1050142"/>
          </a:xfrm>
        </p:spPr>
        <p:txBody>
          <a:bodyPr/>
          <a:lstStyle/>
          <a:p>
            <a:pPr algn="ctr"/>
            <a:r>
              <a:rPr lang="en-US" dirty="0"/>
              <a:t>And with over 600 citations, the CLAS Pentaquark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5DBD-B76F-C041-903B-078D9C40A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104" y="1330036"/>
            <a:ext cx="5842824" cy="4788209"/>
          </a:xfrm>
        </p:spPr>
        <p:txBody>
          <a:bodyPr>
            <a:noAutofit/>
          </a:bodyPr>
          <a:lstStyle/>
          <a:p>
            <a:r>
              <a:rPr lang="en-US" sz="2000" dirty="0"/>
              <a:t>Shown is the data with two different cuts (one a subset of the other).</a:t>
            </a:r>
          </a:p>
          <a:p>
            <a:r>
              <a:rPr lang="en-US" sz="2000" dirty="0"/>
              <a:t>Cuts were made until a peak they wanted to see was emphasized and the </a:t>
            </a:r>
            <a:r>
              <a:rPr lang="en-US" sz="2000" i="1" dirty="0"/>
              <a:t>crime</a:t>
            </a:r>
            <a:r>
              <a:rPr lang="en-US" sz="2000" dirty="0"/>
              <a:t> was then quoting an error as if it was a frequentist result.</a:t>
            </a:r>
          </a:p>
          <a:p>
            <a:r>
              <a:rPr lang="en-US" sz="2000" dirty="0">
                <a:hlinkClick r:id="rId2"/>
              </a:rPr>
              <a:t>https://doi.org/10.1103/PhysRevLett.91.252001</a:t>
            </a:r>
            <a:r>
              <a:rPr lang="en-US" sz="2000" dirty="0"/>
              <a:t> </a:t>
            </a:r>
          </a:p>
          <a:p>
            <a:r>
              <a:rPr lang="en-US" sz="2000" dirty="0"/>
              <a:t>Notice how the HPS and similar experiments talk about the ”look elsewhere” effect to take this into account.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4462C-8990-2045-A0B8-9EB01FA2E508}"/>
              </a:ext>
            </a:extLst>
          </p:cNvPr>
          <p:cNvSpPr txBox="1"/>
          <p:nvPr/>
        </p:nvSpPr>
        <p:spPr>
          <a:xfrm>
            <a:off x="0" y="64008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was good science was repeating the experiment and using the same cuts and not seeing a peak.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4132C4-3698-8C4D-B4BA-4AAFD3BDC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928" y="789709"/>
            <a:ext cx="5781806" cy="56229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4BCFF-B461-4B4B-A707-0923BC04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9534" y="6488985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308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/>
          <p:cNvSpPr>
            <a:spLocks noGrp="1"/>
          </p:cNvSpPr>
          <p:nvPr>
            <p:ph type="title"/>
          </p:nvPr>
        </p:nvSpPr>
        <p:spPr>
          <a:xfrm>
            <a:off x="0" y="-26259"/>
            <a:ext cx="12191999" cy="13609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Did anyone here have a class with one of these textbooks?</a:t>
            </a:r>
            <a:br>
              <a:rPr lang="en-US" dirty="0"/>
            </a:br>
            <a:r>
              <a:rPr lang="en-US" sz="3100" dirty="0"/>
              <a:t>( if not, did you have a class on these topics with another book?)</a:t>
            </a:r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6038851" y="3346451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102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1" y="3346451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9" descr="Bevingt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374" y="1520468"/>
            <a:ext cx="3295739" cy="477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 descr="jam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0" y="1520467"/>
            <a:ext cx="3181788" cy="477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irc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24" y="1520467"/>
            <a:ext cx="3140856" cy="472074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AF32CA-FAEC-404D-9DC2-0C6B98BA5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96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8B4E6B-7BA7-DB40-BB00-81429987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632" y="11874"/>
            <a:ext cx="9628489" cy="6877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831B3-32AC-D741-8F0A-952BFBE48ECF}"/>
              </a:ext>
            </a:extLst>
          </p:cNvPr>
          <p:cNvSpPr txBox="1"/>
          <p:nvPr/>
        </p:nvSpPr>
        <p:spPr>
          <a:xfrm rot="16200000">
            <a:off x="8302669" y="3105836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hlinkClick r:id="rId3"/>
              </a:rPr>
              <a:t>https://twitter.com/dwhiginbotham/status/1043837703991832577</a:t>
            </a:r>
            <a:r>
              <a:rPr lang="en-US" dirty="0">
                <a:latin typeface="+mj-lt"/>
              </a:rPr>
              <a:t>  </a:t>
            </a:r>
          </a:p>
          <a:p>
            <a:pPr algn="ctr"/>
            <a:r>
              <a:rPr lang="en-US" dirty="0">
                <a:latin typeface="+mj-lt"/>
              </a:rPr>
              <a:t>and the source code: </a:t>
            </a:r>
            <a:r>
              <a:rPr lang="en-US" dirty="0">
                <a:latin typeface="+mj-lt"/>
                <a:hlinkClick r:id="rId4"/>
              </a:rPr>
              <a:t>http://doi.org/10.5281/zenodo.1436555</a:t>
            </a:r>
            <a:endParaRPr lang="en-US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E7B70-8241-9D4D-BEF3-02EBC4390514}"/>
              </a:ext>
            </a:extLst>
          </p:cNvPr>
          <p:cNvSpPr txBox="1"/>
          <p:nvPr/>
        </p:nvSpPr>
        <p:spPr>
          <a:xfrm rot="16200000">
            <a:off x="-2947640" y="3146358"/>
            <a:ext cx="6877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And just for fitting fun!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76D0E9-49BA-DD45-8BCB-BB07A4E3F4C9}"/>
              </a:ext>
            </a:extLst>
          </p:cNvPr>
          <p:cNvSpPr/>
          <p:nvPr/>
        </p:nvSpPr>
        <p:spPr>
          <a:xfrm>
            <a:off x="4132674" y="3244334"/>
            <a:ext cx="3926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Probability of Physics – Simon </a:t>
            </a:r>
            <a:r>
              <a:rPr lang="en-US" dirty="0" err="1"/>
              <a:t>Širca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D853E47-7E54-224B-B693-B8CCE977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24241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24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F71D3-DAD2-E748-BDE5-8EB5BE38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45"/>
            <a:ext cx="12192000" cy="86163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Finding Any Proton Radius With Polynomials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F24F8-115F-BD4A-8A5C-D09E41481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4381" y="868683"/>
            <a:ext cx="8589981" cy="5446057"/>
          </a:xfrm>
        </p:spPr>
        <p:txBody>
          <a:bodyPr/>
          <a:lstStyle/>
          <a:p>
            <a:endParaRPr lang="en-US" sz="1800" dirty="0"/>
          </a:p>
          <a:p>
            <a:r>
              <a:rPr lang="en-US" sz="2000" dirty="0"/>
              <a:t>Code Outline</a:t>
            </a:r>
          </a:p>
          <a:p>
            <a:pPr lvl="1"/>
            <a:r>
              <a:rPr lang="en-US" sz="2000" dirty="0"/>
              <a:t>generate ONE set of equal spaced random data with 1000 points from 0.01 to 10 fm</a:t>
            </a:r>
            <a:r>
              <a:rPr lang="en-US" sz="2000" baseline="30000" dirty="0"/>
              <a:t>-2</a:t>
            </a:r>
            <a:r>
              <a:rPr lang="en-US" sz="2000" dirty="0"/>
              <a:t> using standard dipole and 0.003 random errors</a:t>
            </a:r>
          </a:p>
          <a:p>
            <a:pPr lvl="1"/>
            <a:r>
              <a:rPr lang="en-US" sz="2000" dirty="0"/>
              <a:t>pick a proton radius from 0.70 to 0.92 fm (as example I picked 0.92 fm)</a:t>
            </a:r>
          </a:p>
          <a:p>
            <a:pPr lvl="1"/>
            <a:r>
              <a:rPr lang="en-US" sz="2000" dirty="0"/>
              <a:t>loop over polynomial functions to see if code can find the chosen radius</a:t>
            </a:r>
          </a:p>
          <a:p>
            <a:pPr lvl="1"/>
            <a:r>
              <a:rPr lang="en-US" sz="2000" dirty="0"/>
              <a:t>it fails, drop one low q2 data point and try again</a:t>
            </a:r>
          </a:p>
          <a:p>
            <a:pPr lvl="1"/>
            <a:r>
              <a:rPr lang="en-US" sz="2000" dirty="0"/>
              <a:t>repeat until we find at polynomial that will give the answer we want</a:t>
            </a:r>
          </a:p>
          <a:p>
            <a:r>
              <a:rPr lang="en-US" sz="2000" dirty="0"/>
              <a:t>Bonus </a:t>
            </a:r>
          </a:p>
          <a:p>
            <a:pPr lvl="1"/>
            <a:r>
              <a:rPr lang="en-US" sz="2000" dirty="0"/>
              <a:t>float the normalizing of the "rejected" low q2 data and then show all the data now agrees with the high order polynomial function</a:t>
            </a:r>
          </a:p>
          <a:p>
            <a:r>
              <a:rPr lang="en-US" sz="2000" dirty="0"/>
              <a:t>Code Posted On </a:t>
            </a:r>
            <a:r>
              <a:rPr lang="en-US" sz="2000" dirty="0" err="1"/>
              <a:t>Github</a:t>
            </a:r>
            <a:endParaRPr lang="en-US" sz="2000" dirty="0"/>
          </a:p>
          <a:p>
            <a:pPr lvl="1"/>
            <a:r>
              <a:rPr lang="en-US" sz="2000" dirty="0">
                <a:hlinkClick r:id="rId2"/>
              </a:rPr>
              <a:t>https://github.com/dhiginbotham/PolynomialMagic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B5BA5-5EB7-B340-A85D-FF7CA066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74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BC284-0B2C-9540-BF6C-905558A0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266"/>
            <a:ext cx="12192000" cy="3968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From 0.81 fm to 0.90 fm With A Polynomial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46E5CC-C998-6E4C-A62C-08A94730C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12"/>
          <a:stretch/>
        </p:blipFill>
        <p:spPr>
          <a:xfrm>
            <a:off x="2572976" y="1197669"/>
            <a:ext cx="6832282" cy="440880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EB8372-D362-1243-9C6E-FD5D00F198AB}"/>
              </a:ext>
            </a:extLst>
          </p:cNvPr>
          <p:cNvSpPr txBox="1"/>
          <p:nvPr/>
        </p:nvSpPr>
        <p:spPr>
          <a:xfrm>
            <a:off x="1514152" y="828337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https://github.com/dhiginbotham/PolynomialMagic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68304D-6A7E-AF4B-84EE-E6D14AEE7EC7}"/>
              </a:ext>
            </a:extLst>
          </p:cNvPr>
          <p:cNvSpPr txBox="1"/>
          <p:nvPr/>
        </p:nvSpPr>
        <p:spPr>
          <a:xfrm>
            <a:off x="0" y="594953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LET’S TRY IT!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113CA-9363-C940-A6A7-A6B8DC78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78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5E5D6-F2FE-D240-9519-6178C568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" y="0"/>
            <a:ext cx="10515600" cy="1325563"/>
          </a:xfrm>
        </p:spPr>
        <p:txBody>
          <a:bodyPr/>
          <a:lstStyle/>
          <a:p>
            <a:r>
              <a:rPr lang="en-US" dirty="0"/>
              <a:t>Full Mainz Data Set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104894-A0F5-CD4F-A629-D50C8BAD0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9436" y="1134094"/>
            <a:ext cx="6412676" cy="572390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1422 Data Points</a:t>
            </a:r>
          </a:p>
          <a:p>
            <a:r>
              <a:rPr lang="en-US" dirty="0"/>
              <a:t>31 Normalization Parameters</a:t>
            </a:r>
          </a:p>
          <a:p>
            <a:r>
              <a:rPr lang="en-US" dirty="0"/>
              <a:t>Fit with a high order polynomial</a:t>
            </a:r>
          </a:p>
          <a:p>
            <a:pPr lvl="1"/>
            <a:r>
              <a:rPr lang="en-US" dirty="0"/>
              <a:t>Green 11 order G</a:t>
            </a:r>
            <a:r>
              <a:rPr lang="en-US" baseline="-25000" dirty="0"/>
              <a:t>E</a:t>
            </a:r>
            <a:r>
              <a:rPr lang="en-US" dirty="0"/>
              <a:t> &amp; G</a:t>
            </a:r>
            <a:r>
              <a:rPr lang="en-US" baseline="-25000" dirty="0"/>
              <a:t>M</a:t>
            </a:r>
          </a:p>
          <a:p>
            <a:pPr lvl="2"/>
            <a:r>
              <a:rPr lang="en-US" dirty="0"/>
              <a:t>No bounds on the fit</a:t>
            </a:r>
          </a:p>
          <a:p>
            <a:pPr lvl="1"/>
            <a:r>
              <a:rPr lang="en-US" dirty="0"/>
              <a:t>Yellow 11 order G</a:t>
            </a:r>
            <a:r>
              <a:rPr lang="en-US" baseline="-25000" dirty="0"/>
              <a:t>E</a:t>
            </a:r>
            <a:r>
              <a:rPr lang="en-US" dirty="0"/>
              <a:t> &amp; G</a:t>
            </a:r>
            <a:r>
              <a:rPr lang="en-US" baseline="-25000" dirty="0"/>
              <a:t>M</a:t>
            </a:r>
          </a:p>
          <a:p>
            <a:pPr lvl="2"/>
            <a:r>
              <a:rPr lang="en-US" dirty="0"/>
              <a:t>Force Alternating signs </a:t>
            </a:r>
          </a:p>
          <a:p>
            <a:pPr lvl="2"/>
            <a:r>
              <a:rPr lang="en-US" dirty="0"/>
              <a:t>As one would expect from a monotonically decreasing function</a:t>
            </a:r>
          </a:p>
          <a:p>
            <a:r>
              <a:rPr lang="en-US" dirty="0"/>
              <a:t>Green gives a radius of 0.880 fm</a:t>
            </a:r>
          </a:p>
          <a:p>
            <a:r>
              <a:rPr lang="en-US" dirty="0"/>
              <a:t>Yellow gives a radius 0f 0.845 fm</a:t>
            </a:r>
          </a:p>
          <a:p>
            <a:r>
              <a:rPr lang="en-US" dirty="0"/>
              <a:t>I don’t believe Fermi would be happy with any of this! </a:t>
            </a:r>
          </a:p>
          <a:p>
            <a:r>
              <a:rPr lang="en-US" dirty="0"/>
              <a:t>Fermi would want a physical model.</a:t>
            </a:r>
          </a:p>
          <a:p>
            <a:pPr lvl="1"/>
            <a:r>
              <a:rPr lang="en-US" sz="1900" dirty="0"/>
              <a:t>From 2018: </a:t>
            </a:r>
            <a:r>
              <a:rPr lang="en-US" sz="1900" dirty="0">
                <a:hlinkClick r:id="rId2"/>
              </a:rPr>
              <a:t>https://arxiv.org/abs/1809.06373</a:t>
            </a:r>
            <a:r>
              <a:rPr lang="en-US" sz="1900" dirty="0"/>
              <a:t> to</a:t>
            </a:r>
          </a:p>
          <a:p>
            <a:pPr lvl="1"/>
            <a:r>
              <a:rPr lang="en-US" sz="1900" dirty="0"/>
              <a:t>1976 </a:t>
            </a:r>
            <a:r>
              <a:rPr lang="en-US" sz="1900" dirty="0">
                <a:hlinkClick r:id="rId3"/>
              </a:rPr>
              <a:t>https://doi.org/10.1016/0550-3213(76)90449-1</a:t>
            </a:r>
            <a:endParaRPr lang="en-US" sz="1900" dirty="0"/>
          </a:p>
          <a:p>
            <a:pPr lvl="1"/>
            <a:r>
              <a:rPr lang="en-US" sz="1900" dirty="0"/>
              <a:t>And many in-between that you can research.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D43C4-6E19-C542-824E-0885DA949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806" y="0"/>
            <a:ext cx="27432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DCB3E6-B393-0245-B5F9-7D9DBA3BA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006" y="0"/>
            <a:ext cx="274320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CC74C7B-36E5-9D45-8CAF-EF872DC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9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4"/>
            <a:ext cx="12192000" cy="396875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Warning:</a:t>
            </a:r>
            <a:r>
              <a:rPr lang="en-US" sz="4000" dirty="0"/>
              <a:t> Danger of Confirmation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8320" y="735490"/>
            <a:ext cx="8540023" cy="1814956"/>
          </a:xfrm>
        </p:spPr>
        <p:txBody>
          <a:bodyPr/>
          <a:lstStyle/>
          <a:p>
            <a:pPr marL="0" indent="0">
              <a:buNone/>
            </a:pPr>
            <a:r>
              <a:rPr lang="en-US" sz="2403" dirty="0"/>
              <a:t>In psychology and cognitive science, confirmation bias is a </a:t>
            </a:r>
          </a:p>
          <a:p>
            <a:pPr marL="0" indent="0">
              <a:buNone/>
            </a:pPr>
            <a:r>
              <a:rPr lang="en-US" sz="2403" dirty="0"/>
              <a:t>tendency to search for or interpret information in a way that confirms one's preconceptions, leading to statistical errors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https://www.youtube.com/watch?v=3E0a_60PMR8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274" y="2550446"/>
            <a:ext cx="5523452" cy="36823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102DC5-6F24-2045-8831-7E980158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AEBB4-C58E-864B-8901-3DBE5DB0A6A2}"/>
              </a:ext>
            </a:extLst>
          </p:cNvPr>
          <p:cNvSpPr txBox="1"/>
          <p:nvPr/>
        </p:nvSpPr>
        <p:spPr>
          <a:xfrm>
            <a:off x="0" y="638543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And this week we have tweets: </a:t>
            </a:r>
            <a:r>
              <a:rPr lang="en-US" dirty="0">
                <a:hlinkClick r:id="rId4"/>
              </a:rPr>
              <a:t>https://twitter.com/realDonaldTrump/status/1090074254010404864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63333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811B0-87DC-4548-963C-274A8762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0031"/>
          </a:xfrm>
        </p:spPr>
        <p:txBody>
          <a:bodyPr/>
          <a:lstStyle/>
          <a:p>
            <a:pPr algn="ctr"/>
            <a:r>
              <a:rPr lang="en-US" b="1" dirty="0"/>
              <a:t>And the high crime…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6A9995-04D8-F441-8BEB-BE67F7337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2717" y="906916"/>
            <a:ext cx="5993080" cy="5268252"/>
          </a:xfrm>
        </p:spPr>
        <p:txBody>
          <a:bodyPr>
            <a:normAutofit/>
          </a:bodyPr>
          <a:lstStyle/>
          <a:p>
            <a:r>
              <a:rPr lang="en-US" sz="2400" dirty="0"/>
              <a:t>The LANCET is a top tier medical journal and this is a highly cited article (&gt;1.4k citations).</a:t>
            </a:r>
          </a:p>
          <a:p>
            <a:r>
              <a:rPr lang="en-US" sz="2400" dirty="0">
                <a:hlinkClick r:id="rId2"/>
              </a:rPr>
              <a:t>https://doi.org/10.1016/S0140-6736(97)11096-0</a:t>
            </a:r>
            <a:r>
              <a:rPr lang="en-US" sz="2400" dirty="0"/>
              <a:t> </a:t>
            </a:r>
          </a:p>
          <a:p>
            <a:r>
              <a:rPr lang="en-US" sz="2400" dirty="0"/>
              <a:t>The red </a:t>
            </a:r>
            <a:r>
              <a:rPr lang="en-US" sz="2400" dirty="0">
                <a:solidFill>
                  <a:srgbClr val="FF0000"/>
                </a:solidFill>
              </a:rPr>
              <a:t>retracted</a:t>
            </a:r>
            <a:r>
              <a:rPr lang="en-US" sz="2400" dirty="0"/>
              <a:t> was added by the journal, but the damage has been done.  </a:t>
            </a:r>
          </a:p>
          <a:p>
            <a:r>
              <a:rPr lang="en-US" sz="2400" dirty="0"/>
              <a:t>MANY people know the news story of the original publication, but few know it has been retracted.  </a:t>
            </a:r>
          </a:p>
          <a:p>
            <a:r>
              <a:rPr lang="en-US" sz="2400" dirty="0"/>
              <a:t>This author’s work led to a decline in vaccination rates in the United States, United Kingdom and Ireland and a corresponding rise in measles and mumps resulting in serious illness and deaths.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F4209C2-F43E-4549-A532-DA5E65E36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685" y="918792"/>
            <a:ext cx="5799529" cy="48470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B3F22E-A7CF-0246-9A60-15531816BAE0}"/>
              </a:ext>
            </a:extLst>
          </p:cNvPr>
          <p:cNvSpPr txBox="1"/>
          <p:nvPr/>
        </p:nvSpPr>
        <p:spPr>
          <a:xfrm>
            <a:off x="0" y="6242447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“A lie can travel half way around the world while the truth is putting on its shoes.” – </a:t>
            </a:r>
            <a:r>
              <a:rPr lang="en-US" sz="1600" dirty="0"/>
              <a:t>attributed to Mark Twain but that too is a lie</a:t>
            </a:r>
          </a:p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B506489-AB2A-D34B-9349-3B4221118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3120" y="6492875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38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078"/>
            <a:ext cx="12192000" cy="70969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Further Reading &amp; Source For Python &amp; R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74" y="1008934"/>
            <a:ext cx="12069726" cy="565475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To Explain or Predict?   ( Descriptive, Predictive and Explanatory Modeling )</a:t>
            </a:r>
          </a:p>
          <a:p>
            <a:pPr lvl="1"/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https://projecteuclid.org/euclid.ss/1294167961</a:t>
            </a:r>
            <a:endParaRPr lang="en-US" dirty="0"/>
          </a:p>
          <a:p>
            <a:r>
              <a:rPr lang="en-US" sz="2400" b="1" dirty="0"/>
              <a:t>The Interpretation of Errors – Fredrick James  (most of you use MINUIT, so please read!)</a:t>
            </a:r>
          </a:p>
          <a:p>
            <a:pPr lvl="1"/>
            <a:r>
              <a:rPr lang="en-U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http://seal.cern.ch/documents/minuit/mnerror.pdf</a:t>
            </a:r>
            <a:endParaRPr lang="en-US" b="1" dirty="0"/>
          </a:p>
          <a:p>
            <a:r>
              <a:rPr lang="en-US" sz="2400" dirty="0"/>
              <a:t>Data Analysis Textbooks</a:t>
            </a:r>
          </a:p>
          <a:p>
            <a:pPr lvl="1"/>
            <a:r>
              <a:rPr lang="en-US" dirty="0"/>
              <a:t>Data Reduction and Error Analysis – Philip </a:t>
            </a:r>
            <a:r>
              <a:rPr lang="en-US" dirty="0" err="1"/>
              <a:t>Bevington</a:t>
            </a:r>
            <a:endParaRPr lang="en-US" dirty="0"/>
          </a:p>
          <a:p>
            <a:pPr lvl="1"/>
            <a:r>
              <a:rPr lang="en-US" dirty="0"/>
              <a:t>Statistical Methods in Experimental Physics – Fredrick James</a:t>
            </a:r>
          </a:p>
          <a:p>
            <a:pPr lvl="1"/>
            <a:r>
              <a:rPr lang="en-US" dirty="0"/>
              <a:t>Computation Methods for the Physical Science –  Simon </a:t>
            </a:r>
            <a:r>
              <a:rPr lang="en-US" dirty="0" err="1"/>
              <a:t>Širca</a:t>
            </a:r>
            <a:endParaRPr lang="en-US" dirty="0"/>
          </a:p>
          <a:p>
            <a:pPr lvl="1"/>
            <a:r>
              <a:rPr lang="en-US" dirty="0"/>
              <a:t>Probability of Physics – Simon </a:t>
            </a:r>
            <a:r>
              <a:rPr lang="en-US" dirty="0" err="1"/>
              <a:t>Širca</a:t>
            </a:r>
            <a:r>
              <a:rPr lang="en-US" dirty="0"/>
              <a:t> (</a:t>
            </a:r>
            <a:r>
              <a:rPr lang="en-US" dirty="0">
                <a:hlinkClick r:id="rId4"/>
              </a:rPr>
              <a:t>https://www.springer.com/us/book/9783319316093</a:t>
            </a:r>
            <a:r>
              <a:rPr lang="en-US" dirty="0"/>
              <a:t>) </a:t>
            </a:r>
          </a:p>
          <a:p>
            <a:r>
              <a:rPr lang="en-US" sz="2400" dirty="0"/>
              <a:t>Anaconda Open Source Software (</a:t>
            </a:r>
            <a:r>
              <a:rPr 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https://www.anaconda.com/download</a:t>
            </a:r>
            <a:r>
              <a:rPr lang="en-US" sz="2400" dirty="0"/>
              <a:t>) </a:t>
            </a:r>
          </a:p>
          <a:p>
            <a:r>
              <a:rPr lang="en-US" sz="2400" dirty="0"/>
              <a:t>And one of my favorites: </a:t>
            </a:r>
            <a:r>
              <a:rPr lang="en-US" sz="2400" dirty="0">
                <a:hlinkClick r:id="rId6"/>
              </a:rPr>
              <a:t>https://en.wikipedia.org/wiki/How_to_Lie_with_Statistics</a:t>
            </a:r>
            <a:r>
              <a:rPr lang="en-US" sz="2400" dirty="0"/>
              <a:t> </a:t>
            </a:r>
          </a:p>
          <a:p>
            <a:pPr lvl="1"/>
            <a:r>
              <a:rPr lang="en-US" dirty="0"/>
              <a:t>This book shows you the lies</a:t>
            </a:r>
          </a:p>
          <a:p>
            <a:pPr lvl="1"/>
            <a:r>
              <a:rPr lang="en-US" dirty="0"/>
              <a:t>Though it is old, you can see example after example that was discussed in this book on social media sites!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04337-5747-744F-B318-998A8CB9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0047" y="6492875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8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617B75-D626-4B42-93CC-6E4C2BE40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765"/>
            <a:ext cx="12192000" cy="58098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E8E6C4-EB83-2B48-A872-0F77F8B8CB19}"/>
              </a:ext>
            </a:extLst>
          </p:cNvPr>
          <p:cNvSpPr txBox="1"/>
          <p:nvPr/>
        </p:nvSpPr>
        <p:spPr>
          <a:xfrm>
            <a:off x="0" y="23706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Hall A Collaboration Meeting 30 – 31 January 2019</a:t>
            </a:r>
          </a:p>
        </p:txBody>
      </p:sp>
    </p:spTree>
    <p:extLst>
      <p:ext uri="{BB962C8B-B14F-4D97-AF65-F5344CB8AC3E}">
        <p14:creationId xmlns:p14="http://schemas.microsoft.com/office/powerpoint/2010/main" val="119870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11318-E61D-D843-82FC-987DCC5ED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Hopefully A Fun Talk, But Hopefully One That Gets You To 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1C4C6-A49C-6745-A368-421557008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89" y="1325563"/>
            <a:ext cx="11198430" cy="4851400"/>
          </a:xfrm>
        </p:spPr>
        <p:txBody>
          <a:bodyPr>
            <a:normAutofit/>
          </a:bodyPr>
          <a:lstStyle/>
          <a:p>
            <a:r>
              <a:rPr lang="en-US" dirty="0"/>
              <a:t>How many of you have reported errors from MINIUT?</a:t>
            </a:r>
          </a:p>
          <a:p>
            <a:r>
              <a:rPr lang="en-US" dirty="0"/>
              <a:t>How many of you have read the note interpretation of errors from MINIUT?</a:t>
            </a:r>
          </a:p>
          <a:p>
            <a:r>
              <a:rPr lang="en-US" dirty="0"/>
              <a:t>16 page write-up ( three links since not archival )   [ I read this in 2014 … ]</a:t>
            </a:r>
          </a:p>
          <a:p>
            <a:pPr lvl="1"/>
            <a:r>
              <a:rPr lang="en-US" dirty="0">
                <a:hlinkClick r:id="rId2"/>
              </a:rPr>
              <a:t>http://lmu.web.psi.ch/docu/manuals/software_manuals/minuit2/mnerror.pdf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https://wiki.hepg.sdu.edu.cn/doc/cernlib/mnerror.pdf</a:t>
            </a:r>
            <a:r>
              <a:rPr lang="en-US" dirty="0"/>
              <a:t>  </a:t>
            </a:r>
          </a:p>
          <a:p>
            <a:pPr lvl="1"/>
            <a:r>
              <a:rPr lang="en-US" dirty="0">
                <a:hlinkClick r:id="rId4"/>
              </a:rPr>
              <a:t>http://seal.cern.ch/documents/minuit/mnerror.pdf</a:t>
            </a:r>
            <a:r>
              <a:rPr lang="en-US" dirty="0"/>
              <a:t>  </a:t>
            </a:r>
          </a:p>
          <a:p>
            <a:r>
              <a:rPr lang="en-US" dirty="0"/>
              <a:t>I also remember doing my first fit as a student at NIKHHEF [ 1996 ] with MINIUT and being happy that I had gotten it to run.</a:t>
            </a:r>
          </a:p>
          <a:p>
            <a:r>
              <a:rPr lang="en-US" dirty="0"/>
              <a:t>I also remember seeing A LOT of numbers go by that I didn’t understand and being told not to worry about it since my 𝝌</a:t>
            </a:r>
            <a:r>
              <a:rPr lang="en-US" baseline="30000" dirty="0"/>
              <a:t>2</a:t>
            </a:r>
            <a:r>
              <a:rPr lang="en-US" dirty="0"/>
              <a:t> was “good”.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DABAE-C0F0-9747-84C7-4D823F2D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2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498"/>
            <a:ext cx="12192000" cy="1216038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i="1" dirty="0">
                <a:latin typeface="Cambria Math" panose="02040503050406030204" pitchFamily="18" charset="0"/>
              </a:rPr>
            </a:br>
            <a:r>
              <a:rPr lang="en-US" b="1" dirty="0"/>
              <a:t>What’s a nuclear physicist need to know about fitting?!  </a:t>
            </a:r>
            <a:br>
              <a:rPr lang="en-US" b="1" dirty="0"/>
            </a:br>
            <a:r>
              <a:rPr lang="en-US" b="1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3315330"/>
            <a:ext cx="12191999" cy="707882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en-US" sz="2000" dirty="0"/>
              <a:t>Just fit until you get total χ</a:t>
            </a:r>
            <a:r>
              <a:rPr lang="en-US" sz="2000" baseline="30000" dirty="0"/>
              <a:t>2</a:t>
            </a:r>
            <a:r>
              <a:rPr lang="en-US" sz="2000" dirty="0"/>
              <a:t> divided by number of degrees of freedom &lt; 1 and your good!</a:t>
            </a:r>
          </a:p>
          <a:p>
            <a:pPr algn="ctr"/>
            <a:r>
              <a:rPr lang="en-US" sz="2000" dirty="0"/>
              <a:t>And </a:t>
            </a:r>
            <a:r>
              <a:rPr lang="en-US" sz="2000" i="1" dirty="0"/>
              <a:t>knowledgeable</a:t>
            </a:r>
            <a:r>
              <a:rPr lang="en-US" sz="2000" dirty="0"/>
              <a:t> physicists love to add terms to 𝛳 and make fun of those who have less terms then them)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" y="4532861"/>
            <a:ext cx="12191999" cy="2031321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What if the weights (sigma’s) are underestimated or overestimated?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What if I have the wrong mode?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What if the data aren’t normally distributed?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How do you get the number of degrees of freedom if you do a non-linear regression?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What if average reduced χ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is good, but one over-fits one area and under-fits another?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What are the number of degrees of freedom in a non-linear model? (see </a:t>
            </a:r>
            <a:r>
              <a:rPr lang="en-US" dirty="0">
                <a:solidFill>
                  <a:srgbClr val="0000FF"/>
                </a:solidFill>
                <a:hlinkClick r:id="rId2"/>
              </a:rPr>
              <a:t>https://arxiv.org/abs/1012.3754</a:t>
            </a:r>
            <a:r>
              <a:rPr lang="en-US" dirty="0">
                <a:solidFill>
                  <a:srgbClr val="0000FF"/>
                </a:solidFill>
              </a:rPr>
              <a:t> )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( It is not trivial and just getting a reduced χ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~ 1 does not mean you have a good result!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" y="4100055"/>
            <a:ext cx="12192000" cy="716218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en-US" sz="2027" b="1" dirty="0"/>
              <a:t>What could possibly go wrong?!</a:t>
            </a:r>
          </a:p>
          <a:p>
            <a:pPr algn="ctr"/>
            <a:endParaRPr lang="en-US" sz="2027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0E86F-3205-EA4F-AC22-70D2669C9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167" y="901349"/>
            <a:ext cx="6413665" cy="22780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66F3E1-01B5-1049-979C-C3687EA0DC00}"/>
              </a:ext>
            </a:extLst>
          </p:cNvPr>
          <p:cNvSpPr txBox="1"/>
          <p:nvPr/>
        </p:nvSpPr>
        <p:spPr>
          <a:xfrm>
            <a:off x="0" y="293773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Where you have data y</a:t>
            </a:r>
            <a:r>
              <a:rPr lang="en-US" sz="2000" baseline="-25000" dirty="0"/>
              <a:t> </a:t>
            </a:r>
            <a:r>
              <a:rPr lang="en-US" sz="2000" dirty="0"/>
              <a:t>with uncertainness 𝛔</a:t>
            </a:r>
            <a:r>
              <a:rPr lang="en-US" sz="2000" baseline="-25000" dirty="0"/>
              <a:t>n </a:t>
            </a:r>
            <a:r>
              <a:rPr lang="en-US" sz="2000" dirty="0"/>
              <a:t> at different values of </a:t>
            </a:r>
            <a:r>
              <a:rPr lang="en-US" sz="2000" b="1" dirty="0" err="1"/>
              <a:t>x</a:t>
            </a:r>
            <a:r>
              <a:rPr lang="en-US" sz="2000" baseline="-25000" dirty="0" err="1"/>
              <a:t>n</a:t>
            </a:r>
            <a:r>
              <a:rPr lang="en-US" sz="2000" baseline="-25000" dirty="0"/>
              <a:t> </a:t>
            </a:r>
            <a:r>
              <a:rPr lang="en-US" sz="2000" dirty="0"/>
              <a:t>fit to a function f with parameters 𝛳. </a:t>
            </a:r>
            <a:endParaRPr lang="en-US" sz="2000" baseline="-25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C4C24-508E-0F42-AD52-B37C3D09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03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4317"/>
          </a:xfrm>
        </p:spPr>
        <p:txBody>
          <a:bodyPr/>
          <a:lstStyle/>
          <a:p>
            <a:pPr algn="ctr"/>
            <a:r>
              <a:rPr lang="en-US" dirty="0" err="1"/>
              <a:t>Anscombe's</a:t>
            </a:r>
            <a:r>
              <a:rPr lang="en-US" dirty="0"/>
              <a:t> Quartet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810382"/>
            <a:ext cx="9144000" cy="369304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algn="ctr"/>
            <a:r>
              <a:rPr lang="en-US" dirty="0"/>
              <a:t>F. J. </a:t>
            </a:r>
            <a:r>
              <a:rPr lang="en-US" dirty="0" err="1"/>
              <a:t>Anscombe</a:t>
            </a:r>
            <a:r>
              <a:rPr lang="en-US" dirty="0"/>
              <a:t>, The American Statistician 27 </a:t>
            </a:r>
            <a:r>
              <a:rPr lang="is-IS" dirty="0"/>
              <a:t>(1973) 17 with added dy terms.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007" y="1478264"/>
            <a:ext cx="7087029" cy="50606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536B78-7951-0642-9E51-90C1CE9A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01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195266"/>
            <a:ext cx="12108873" cy="396875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When fit with a linear function, Slope, Intercept, 𝝌</a:t>
            </a:r>
            <a:r>
              <a:rPr lang="en-US" sz="2800" baseline="30000" dirty="0"/>
              <a:t>2</a:t>
            </a:r>
            <a:r>
              <a:rPr lang="en-US" sz="2800" dirty="0"/>
              <a:t>, etc. are all the same.</a:t>
            </a:r>
          </a:p>
        </p:txBody>
      </p:sp>
      <p:pic>
        <p:nvPicPr>
          <p:cNvPr id="5" name="Picture 4" descr="quart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98" y="1089609"/>
            <a:ext cx="8140095" cy="53387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6223"/>
            <a:ext cx="12192000" cy="369304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algn="ctr"/>
            <a:r>
              <a:rPr lang="en-US" dirty="0"/>
              <a:t>NOTE: Standard error assumes that the data are normally disturbed about the fit function.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6E2494-44BF-F24A-89A0-B76E8F176751}"/>
              </a:ext>
            </a:extLst>
          </p:cNvPr>
          <p:cNvSpPr/>
          <p:nvPr/>
        </p:nvSpPr>
        <p:spPr>
          <a:xfrm>
            <a:off x="4439649" y="3244334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/abs/1812.05706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A5740-22CA-FE4B-A27F-4BDE9899B518}"/>
              </a:ext>
            </a:extLst>
          </p:cNvPr>
          <p:cNvSpPr txBox="1"/>
          <p:nvPr/>
        </p:nvSpPr>
        <p:spPr>
          <a:xfrm>
            <a:off x="0" y="6428338"/>
            <a:ext cx="1208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Details in appendix of </a:t>
            </a:r>
            <a:r>
              <a:rPr lang="en-US" dirty="0">
                <a:hlinkClick r:id="rId3"/>
              </a:rPr>
              <a:t>https://arxiv.org/abs/1812.05706</a:t>
            </a:r>
            <a:r>
              <a:rPr lang="en-US" dirty="0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1EB3DB-1DBF-DF49-9A4A-05BB431C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30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inuit-shap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43183" r="-79055" b="-24848"/>
          <a:stretch/>
        </p:blipFill>
        <p:spPr>
          <a:xfrm>
            <a:off x="416158" y="-953226"/>
            <a:ext cx="7528204" cy="6187568"/>
          </a:xfrm>
        </p:spPr>
      </p:pic>
      <p:pic>
        <p:nvPicPr>
          <p:cNvPr id="5" name="Picture 4" descr="minuit-error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496" y="3028083"/>
            <a:ext cx="5268199" cy="3247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50"/>
            <a:ext cx="12192000" cy="819669"/>
          </a:xfrm>
        </p:spPr>
        <p:txBody>
          <a:bodyPr/>
          <a:lstStyle/>
          <a:p>
            <a:pPr algn="ctr"/>
            <a:r>
              <a:rPr lang="en-US" dirty="0"/>
              <a:t>Multivariate Errors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6220" y="865736"/>
            <a:ext cx="5877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per the particle data handbook, one should</a:t>
            </a:r>
          </a:p>
          <a:p>
            <a:r>
              <a:rPr lang="en-US" dirty="0"/>
              <a:t>be using a co-variance matrix and calculating the</a:t>
            </a:r>
          </a:p>
          <a:p>
            <a:r>
              <a:rPr lang="en-US" dirty="0"/>
              <a:t>probably content of the hyper-contour of the </a:t>
            </a:r>
          </a:p>
          <a:p>
            <a:r>
              <a:rPr lang="en-US" dirty="0"/>
              <a:t>fit.   Default setting of Minuit of “up”(often call Δχ2 )is one.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0385" y="2237905"/>
            <a:ext cx="5072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Also note standard Errors often underestimate true</a:t>
            </a:r>
          </a:p>
          <a:p>
            <a:r>
              <a:rPr lang="en-US" dirty="0"/>
              <a:t> uncertainties.  (manual of </a:t>
            </a:r>
            <a:r>
              <a:rPr lang="en-US" dirty="0" err="1"/>
              <a:t>gnuplot</a:t>
            </a:r>
            <a:r>
              <a:rPr lang="en-US" dirty="0"/>
              <a:t> fitting has an </a:t>
            </a:r>
          </a:p>
          <a:p>
            <a:r>
              <a:rPr lang="en-US" dirty="0"/>
              <a:t>explicate warning about this)</a:t>
            </a:r>
          </a:p>
        </p:txBody>
      </p:sp>
      <p:sp>
        <p:nvSpPr>
          <p:cNvPr id="3" name="Rectangle 2"/>
          <p:cNvSpPr/>
          <p:nvPr/>
        </p:nvSpPr>
        <p:spPr>
          <a:xfrm>
            <a:off x="404062" y="4618113"/>
            <a:ext cx="40000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/>
              </a:rPr>
              <a:t>http://seal.cern.ch/documents/minuit/mnerror.pdf</a:t>
            </a:r>
            <a:r>
              <a:rPr lang="en-US" sz="1400" dirty="0"/>
              <a:t>  </a:t>
            </a:r>
          </a:p>
        </p:txBody>
      </p:sp>
      <p:sp>
        <p:nvSpPr>
          <p:cNvPr id="9" name="Rectangle 8"/>
          <p:cNvSpPr/>
          <p:nvPr/>
        </p:nvSpPr>
        <p:spPr>
          <a:xfrm>
            <a:off x="404062" y="4341114"/>
            <a:ext cx="36343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The Interpretation of Errors in Minuit (2004 by James)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158" y="5478180"/>
            <a:ext cx="358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ROOT: </a:t>
            </a:r>
            <a:r>
              <a:rPr lang="en-US" b="1" dirty="0" err="1">
                <a:solidFill>
                  <a:srgbClr val="0000FF"/>
                </a:solidFill>
              </a:rPr>
              <a:t>SetDefaultErrorDef</a:t>
            </a:r>
            <a:r>
              <a:rPr lang="en-US" b="1" dirty="0">
                <a:solidFill>
                  <a:srgbClr val="0000FF"/>
                </a:solidFill>
              </a:rPr>
              <a:t>(real #)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345" y="5811930"/>
            <a:ext cx="5153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Default is 1 and doesn’t change unless you change it!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8FEA39-BDD4-6940-A58B-47D01523DCF8}"/>
              </a:ext>
            </a:extLst>
          </p:cNvPr>
          <p:cNvSpPr txBox="1"/>
          <p:nvPr/>
        </p:nvSpPr>
        <p:spPr>
          <a:xfrm>
            <a:off x="0" y="634940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SHOW COIN EXAMPLE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17FCF8E-30C6-FE46-B6D0-1C002DCC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C80F-E337-1E44-B5E3-0EACE8A360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14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0" y="76200"/>
            <a:ext cx="12192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</a:rPr>
              <a:t>Rosenbluth Separation</a:t>
            </a: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>
            <p:extLst/>
          </p:nvPr>
        </p:nvGraphicFramePr>
        <p:xfrm>
          <a:off x="975490" y="1447799"/>
          <a:ext cx="5349110" cy="918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3" imgW="2514600" imgH="431640" progId="Equation.3">
                  <p:embed/>
                </p:oleObj>
              </mc:Choice>
              <mc:Fallback>
                <p:oleObj name="Equation" r:id="rId3" imgW="2514600" imgH="431640" progId="Equation.3">
                  <p:embed/>
                  <p:pic>
                    <p:nvPicPr>
                      <p:cNvPr id="205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490" y="1447799"/>
                        <a:ext cx="5349110" cy="918865"/>
                      </a:xfrm>
                      <a:prstGeom prst="rect">
                        <a:avLst/>
                      </a:prstGeom>
                      <a:solidFill>
                        <a:srgbClr val="FFFF00">
                          <a:alpha val="8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1371601"/>
            <a:ext cx="4207042" cy="35975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772126" y="2502456"/>
            <a:ext cx="4191000" cy="13626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ea typeface="宋体" pitchFamily="2" charset="-122"/>
              </a:rPr>
              <a:t>Method: Vary      at fixed </a:t>
            </a:r>
            <a:r>
              <a:rPr lang="en-US" altLang="zh-CN" sz="2000" i="1" dirty="0">
                <a:ea typeface="宋体" pitchFamily="2" charset="-122"/>
              </a:rPr>
              <a:t>Q</a:t>
            </a:r>
            <a:r>
              <a:rPr lang="en-US" altLang="zh-CN" sz="2000" baseline="30000" dirty="0">
                <a:ea typeface="宋体" pitchFamily="2" charset="-122"/>
              </a:rPr>
              <a:t>2</a:t>
            </a:r>
            <a:r>
              <a:rPr lang="en-US" altLang="zh-CN" sz="2000" dirty="0">
                <a:ea typeface="宋体" pitchFamily="2" charset="-122"/>
              </a:rPr>
              <a:t>, fit linearly</a:t>
            </a:r>
          </a:p>
          <a:p>
            <a:pPr>
              <a:defRPr/>
            </a:pPr>
            <a:endParaRPr lang="en-US" altLang="zh-CN" sz="2000" dirty="0">
              <a:ea typeface="宋体" pitchFamily="2" charset="-122"/>
            </a:endParaRPr>
          </a:p>
          <a:p>
            <a:pPr>
              <a:defRPr/>
            </a:pPr>
            <a:r>
              <a:rPr lang="en-US" altLang="zh-CN" sz="2000" dirty="0">
                <a:ea typeface="宋体" pitchFamily="2" charset="-122"/>
              </a:rPr>
              <a:t>Slope                    </a:t>
            </a:r>
            <a:r>
              <a:rPr lang="en-US" altLang="zh-CN" sz="2000" i="1" dirty="0">
                <a:ea typeface="宋体" pitchFamily="2" charset="-122"/>
              </a:rPr>
              <a:t>G</a:t>
            </a:r>
            <a:r>
              <a:rPr lang="en-US" altLang="zh-CN" sz="2000" baseline="30000" dirty="0">
                <a:ea typeface="宋体" pitchFamily="2" charset="-122"/>
              </a:rPr>
              <a:t>2</a:t>
            </a:r>
            <a:r>
              <a:rPr lang="en-US" altLang="zh-CN" sz="2000" baseline="-25000" dirty="0">
                <a:ea typeface="宋体" pitchFamily="2" charset="-122"/>
              </a:rPr>
              <a:t>E</a:t>
            </a:r>
            <a:endParaRPr lang="en-US" altLang="zh-CN" sz="2000" dirty="0">
              <a:ea typeface="宋体" pitchFamily="2" charset="-122"/>
            </a:endParaRPr>
          </a:p>
          <a:p>
            <a:pPr>
              <a:defRPr/>
            </a:pPr>
            <a:r>
              <a:rPr lang="en-US" altLang="zh-CN" sz="2000" dirty="0">
                <a:ea typeface="宋体" pitchFamily="2" charset="-122"/>
              </a:rPr>
              <a:t>Intercept             </a:t>
            </a:r>
            <a:r>
              <a:rPr lang="en-US" altLang="zh-CN" sz="2000" i="1" dirty="0">
                <a:ea typeface="宋体" pitchFamily="2" charset="-122"/>
              </a:rPr>
              <a:t>G</a:t>
            </a:r>
            <a:r>
              <a:rPr lang="en-US" altLang="zh-CN" sz="2000" baseline="30000" dirty="0">
                <a:ea typeface="宋体" pitchFamily="2" charset="-122"/>
              </a:rPr>
              <a:t>2</a:t>
            </a:r>
            <a:r>
              <a:rPr lang="en-US" altLang="zh-CN" sz="2000" baseline="-25000" dirty="0">
                <a:ea typeface="宋体" pitchFamily="2" charset="-122"/>
              </a:rPr>
              <a:t>M</a:t>
            </a:r>
            <a:endParaRPr lang="en-US" altLang="zh-CN" sz="2000" dirty="0">
              <a:ea typeface="宋体" pitchFamily="2" charset="-122"/>
            </a:endParaRPr>
          </a:p>
        </p:txBody>
      </p:sp>
      <p:graphicFrame>
        <p:nvGraphicFramePr>
          <p:cNvPr id="205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685854"/>
              </p:ext>
            </p:extLst>
          </p:nvPr>
        </p:nvGraphicFramePr>
        <p:xfrm>
          <a:off x="3347132" y="2538350"/>
          <a:ext cx="27781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6" imgW="126720" imgH="139680" progId="Equation.3">
                  <p:embed/>
                </p:oleObj>
              </mc:Choice>
              <mc:Fallback>
                <p:oleObj name="Equation" r:id="rId6" imgW="126720" imgH="139680" progId="Equation.3">
                  <p:embed/>
                  <p:pic>
                    <p:nvPicPr>
                      <p:cNvPr id="205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132" y="2538350"/>
                        <a:ext cx="277813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Line 10"/>
          <p:cNvSpPr>
            <a:spLocks noChangeShapeType="1"/>
          </p:cNvSpPr>
          <p:nvPr/>
        </p:nvSpPr>
        <p:spPr bwMode="auto">
          <a:xfrm>
            <a:off x="2988625" y="3288476"/>
            <a:ext cx="457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2057" name="Line 11"/>
          <p:cNvSpPr>
            <a:spLocks noChangeShapeType="1"/>
          </p:cNvSpPr>
          <p:nvPr/>
        </p:nvSpPr>
        <p:spPr bwMode="auto">
          <a:xfrm>
            <a:off x="3000500" y="3581399"/>
            <a:ext cx="457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2059" name="Text Box 14"/>
          <p:cNvSpPr txBox="1">
            <a:spLocks noChangeArrowheads="1"/>
          </p:cNvSpPr>
          <p:nvPr/>
        </p:nvSpPr>
        <p:spPr bwMode="auto">
          <a:xfrm>
            <a:off x="926278" y="5233211"/>
            <a:ext cx="11115301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altLang="zh-CN" sz="2400" dirty="0">
                <a:ea typeface="宋体" pitchFamily="2" charset="-122"/>
              </a:rPr>
              <a:t> When you run your regression in MINUIT it uses “up” of 1 by default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zh-CN" sz="2400" dirty="0">
                <a:ea typeface="宋体" pitchFamily="2" charset="-122"/>
              </a:rPr>
              <a:t> In other words, each uncertainty is calculated without regards to other values.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838200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unpolarized beam on unpolarized target, cross section measurement.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8F344-13DE-354D-AA56-A21C2156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379" y="6492875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62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AE267-EAFD-824C-8F7D-04EC3BCE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18103"/>
          </a:xfrm>
        </p:spPr>
        <p:txBody>
          <a:bodyPr/>
          <a:lstStyle/>
          <a:p>
            <a:pPr algn="ctr"/>
            <a:r>
              <a:rPr lang="en-US" dirty="0"/>
              <a:t>This discussion can also be </a:t>
            </a:r>
            <a:r>
              <a:rPr lang="en-US" sz="4000" dirty="0"/>
              <a:t>found</a:t>
            </a:r>
            <a:r>
              <a:rPr lang="en-US" dirty="0"/>
              <a:t> in PDG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2B0A2-DD3C-FD42-A6ED-C1BDCD45F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2261" y="943659"/>
            <a:ext cx="10527477" cy="501939"/>
          </a:xfrm>
        </p:spPr>
        <p:txBody>
          <a:bodyPr/>
          <a:lstStyle/>
          <a:p>
            <a:r>
              <a:rPr lang="en-US" dirty="0">
                <a:hlinkClick r:id="rId2"/>
              </a:rPr>
              <a:t>http://pdg.lbl.gov/2014/reviews/rpp2014-rev-statistics.pdf</a:t>
            </a:r>
            <a:r>
              <a:rPr lang="en-US" dirty="0"/>
              <a:t> page 29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54A7C7-ADE4-C04C-9E79-BC049AC35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09" y="1582599"/>
            <a:ext cx="3793805" cy="4514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285BF-4630-4945-A312-A02B5C511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239" y="1701350"/>
            <a:ext cx="4243688" cy="4168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357DFD-9166-2042-9497-0BFA4FB5A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721" y="1736429"/>
            <a:ext cx="4057403" cy="40363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028F60-0B36-0A41-8712-63B5B76FFB21}"/>
              </a:ext>
            </a:extLst>
          </p:cNvPr>
          <p:cNvSpPr txBox="1"/>
          <p:nvPr/>
        </p:nvSpPr>
        <p:spPr>
          <a:xfrm>
            <a:off x="424655" y="5795372"/>
            <a:ext cx="306237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Confidence region for parameter 1</a:t>
            </a:r>
          </a:p>
          <a:p>
            <a:pPr algn="ctr"/>
            <a:r>
              <a:rPr lang="en-US" sz="1600" dirty="0"/>
              <a:t>( shown for 68% CL 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2C9BBE-96B8-714B-A4C4-7A68CFF84AF6}"/>
              </a:ext>
            </a:extLst>
          </p:cNvPr>
          <p:cNvSpPr txBox="1"/>
          <p:nvPr/>
        </p:nvSpPr>
        <p:spPr>
          <a:xfrm>
            <a:off x="3816153" y="5549151"/>
            <a:ext cx="441069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 </a:t>
            </a:r>
          </a:p>
          <a:p>
            <a:r>
              <a:rPr lang="en-US" sz="1600" dirty="0"/>
              <a:t>Rectangular confidence region for parameter 1 &amp;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95112-DA6C-0948-B320-26A073FB481B}"/>
              </a:ext>
            </a:extLst>
          </p:cNvPr>
          <p:cNvSpPr txBox="1"/>
          <p:nvPr/>
        </p:nvSpPr>
        <p:spPr>
          <a:xfrm>
            <a:off x="8577211" y="5487595"/>
            <a:ext cx="305243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   Optimal Confidence Region</a:t>
            </a:r>
          </a:p>
          <a:p>
            <a:pPr algn="ctr"/>
            <a:r>
              <a:rPr lang="en-US" dirty="0"/>
              <a:t>         ( this is only a 39% CL )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90ADF7-9FF2-A846-A274-519CC1351897}"/>
              </a:ext>
            </a:extLst>
          </p:cNvPr>
          <p:cNvSpPr txBox="1"/>
          <p:nvPr/>
        </p:nvSpPr>
        <p:spPr>
          <a:xfrm>
            <a:off x="0" y="6500426"/>
            <a:ext cx="1218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THNK CAREFULLY ABOUT WHAT YOUR FIT IS DOING AND DON’T JUST BLINDLY USE THE DEFAULTS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55B9E3F-9198-0F43-BF75-2CF36802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867" y="6476141"/>
            <a:ext cx="2743200" cy="365125"/>
          </a:xfrm>
        </p:spPr>
        <p:txBody>
          <a:bodyPr/>
          <a:lstStyle/>
          <a:p>
            <a:fld id="{C276C80F-E337-1E44-B5E3-0EACE8A3605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691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3219</TotalTime>
  <Words>2193</Words>
  <Application>Microsoft Macintosh PowerPoint</Application>
  <PresentationFormat>Widescreen</PresentationFormat>
  <Paragraphs>229</Paragraphs>
  <Slides>27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等线</vt:lpstr>
      <vt:lpstr>宋体</vt:lpstr>
      <vt:lpstr>Arial</vt:lpstr>
      <vt:lpstr>Calibri</vt:lpstr>
      <vt:lpstr>Calibri Light</vt:lpstr>
      <vt:lpstr>Cambria Math</vt:lpstr>
      <vt:lpstr>Office Theme</vt:lpstr>
      <vt:lpstr>Equation</vt:lpstr>
      <vt:lpstr>High Crimes and Misdemeanors In Data Analysis</vt:lpstr>
      <vt:lpstr>Did anyone here have a class with one of these textbooks? ( if not, did you have a class on these topics with another book?)</vt:lpstr>
      <vt:lpstr>Hopefully A Fun Talk, But Hopefully One That Gets You To Think</vt:lpstr>
      <vt:lpstr> What’s a nuclear physicist need to know about fitting?!    </vt:lpstr>
      <vt:lpstr>Anscombe's Quartet </vt:lpstr>
      <vt:lpstr>When fit with a linear function, Slope, Intercept, 𝝌2, etc. are all the same.</vt:lpstr>
      <vt:lpstr>Multivariate Errors</vt:lpstr>
      <vt:lpstr>PowerPoint Presentation</vt:lpstr>
      <vt:lpstr>This discussion can also be found in PDG book</vt:lpstr>
      <vt:lpstr>PowerPoint Presentation</vt:lpstr>
      <vt:lpstr>PowerPoint Presentation</vt:lpstr>
      <vt:lpstr>Fermi’s Rejection of Dyson’s Work</vt:lpstr>
      <vt:lpstr>The Five Parameter Elephant</vt:lpstr>
      <vt:lpstr>Too Many Free Parameters </vt:lpstr>
      <vt:lpstr>Statistical notes on the problem of experimental observations near an unphysical region</vt:lpstr>
      <vt:lpstr>CLAS xB &gt; 2 Three Nucleon Plateau</vt:lpstr>
      <vt:lpstr>Plotting CLAS Results vs. E’ instead of xB</vt:lpstr>
      <vt:lpstr>And with over 600 citations, the CLAS Pentaquark</vt:lpstr>
      <vt:lpstr>And with over 600 citations, the CLAS Pentaquark</vt:lpstr>
      <vt:lpstr>PowerPoint Presentation</vt:lpstr>
      <vt:lpstr>Finding Any Proton Radius With Polynomials</vt:lpstr>
      <vt:lpstr>From 0.81 fm to 0.90 fm With A Polynomial</vt:lpstr>
      <vt:lpstr>Full Mainz Data Set</vt:lpstr>
      <vt:lpstr>Warning: Danger of Confirmation Bias</vt:lpstr>
      <vt:lpstr>And the high crime…</vt:lpstr>
      <vt:lpstr>Further Reading &amp; Source For Python &amp; R Software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Crimes and Misdemeanors In Fitting</dc:title>
  <dc:creator>douglas.higinbotham@gmail.com</dc:creator>
  <cp:lastModifiedBy>douglas.higinbotham@gmail.com</cp:lastModifiedBy>
  <cp:revision>44</cp:revision>
  <cp:lastPrinted>2019-01-31T16:21:49Z</cp:lastPrinted>
  <dcterms:created xsi:type="dcterms:W3CDTF">2019-01-30T00:50:17Z</dcterms:created>
  <dcterms:modified xsi:type="dcterms:W3CDTF">2019-02-13T16:35:34Z</dcterms:modified>
</cp:coreProperties>
</file>