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56" r:id="rId2"/>
    <p:sldId id="317" r:id="rId3"/>
    <p:sldId id="259" r:id="rId4"/>
    <p:sldId id="303" r:id="rId5"/>
    <p:sldId id="265" r:id="rId6"/>
    <p:sldId id="299" r:id="rId7"/>
    <p:sldId id="301" r:id="rId8"/>
    <p:sldId id="316" r:id="rId9"/>
    <p:sldId id="338" r:id="rId10"/>
    <p:sldId id="318" r:id="rId11"/>
    <p:sldId id="321" r:id="rId12"/>
    <p:sldId id="323" r:id="rId13"/>
    <p:sldId id="325" r:id="rId14"/>
    <p:sldId id="331" r:id="rId15"/>
    <p:sldId id="332" r:id="rId16"/>
    <p:sldId id="335" r:id="rId17"/>
    <p:sldId id="336" r:id="rId18"/>
    <p:sldId id="334" r:id="rId19"/>
    <p:sldId id="339" r:id="rId20"/>
    <p:sldId id="340" r:id="rId21"/>
    <p:sldId id="257" r:id="rId22"/>
    <p:sldId id="260" r:id="rId23"/>
    <p:sldId id="266" r:id="rId24"/>
    <p:sldId id="314" r:id="rId25"/>
    <p:sldId id="319" r:id="rId26"/>
    <p:sldId id="322" r:id="rId27"/>
    <p:sldId id="320" r:id="rId28"/>
    <p:sldId id="324" r:id="rId29"/>
    <p:sldId id="326" r:id="rId30"/>
    <p:sldId id="327" r:id="rId31"/>
    <p:sldId id="328" r:id="rId32"/>
    <p:sldId id="330" r:id="rId33"/>
    <p:sldId id="33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3" autoAdjust="0"/>
    <p:restoredTop sz="95963"/>
  </p:normalViewPr>
  <p:slideViewPr>
    <p:cSldViewPr snapToObjects="1">
      <p:cViewPr varScale="1">
        <p:scale>
          <a:sx n="182" d="100"/>
          <a:sy n="182" d="100"/>
        </p:scale>
        <p:origin x="97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28D62-94EF-5847-933E-D9DC697F0AB3}" type="datetimeFigureOut">
              <a:rPr lang="en-US" smtClean="0"/>
              <a:t>1/29/19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757D-68B9-A146-B52D-8A1C393A8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2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2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6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5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6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2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9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1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58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8499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96910" y="6492238"/>
            <a:ext cx="1154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1/30/19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93796" y="6492238"/>
            <a:ext cx="3512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Hall A Winter Meeting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6068" y="6492238"/>
            <a:ext cx="1137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127209B-B3F5-498A-AD06-B1E95A6A5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240"/>
            <a:ext cx="1749647" cy="36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58" y="6400163"/>
            <a:ext cx="14630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2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tiff"/><Relationship Id="rId7" Type="http://schemas.openxmlformats.org/officeDocument/2006/relationships/image" Target="../media/image19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27.tiff"/><Relationship Id="rId4" Type="http://schemas.openxmlformats.org/officeDocument/2006/relationships/image" Target="../media/image49.tiff"/><Relationship Id="rId9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8.emf"/><Relationship Id="rId7" Type="http://schemas.openxmlformats.org/officeDocument/2006/relationships/hyperlink" Target="https://journals.aps.org/prc/abstract/10.1103/PhysRevC.96.055203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0.png"/><Relationship Id="rId5" Type="http://schemas.openxmlformats.org/officeDocument/2006/relationships/image" Target="../media/image60.emf"/><Relationship Id="rId10" Type="http://schemas.openxmlformats.org/officeDocument/2006/relationships/image" Target="../media/image320.png"/><Relationship Id="rId4" Type="http://schemas.openxmlformats.org/officeDocument/2006/relationships/image" Target="../media/image59.emf"/><Relationship Id="rId9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613323" TargetMode="External"/><Relationship Id="rId2" Type="http://schemas.openxmlformats.org/officeDocument/2006/relationships/image" Target="../media/image62.(null)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3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E02-013 (GEN) Data Analysis and Archival Publication Status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Puckett </a:t>
            </a:r>
          </a:p>
          <a:p>
            <a:r>
              <a:rPr lang="en-US" dirty="0"/>
              <a:t>University of Connecticut</a:t>
            </a:r>
          </a:p>
          <a:p>
            <a:r>
              <a:rPr lang="en-US" dirty="0"/>
              <a:t>Hall A Winter Collaboration Meeting,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38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61B8-69BD-324B-B584-30BA02C6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Target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2DD8BF-9956-E140-B05A-8AAE60D9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39A3B-10F1-9149-B50C-C60E3E8D8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9EF78-3292-AB41-AF20-13CFE15F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22929B-8B36-3C40-AC72-7DF6AC6F98BC}"/>
              </a:ext>
            </a:extLst>
          </p:cNvPr>
          <p:cNvGrpSpPr/>
          <p:nvPr/>
        </p:nvGrpSpPr>
        <p:grpSpPr>
          <a:xfrm>
            <a:off x="117348" y="609600"/>
            <a:ext cx="2508504" cy="1462445"/>
            <a:chOff x="6324600" y="990600"/>
            <a:chExt cx="2508504" cy="1462445"/>
          </a:xfrm>
        </p:grpSpPr>
        <p:pic>
          <p:nvPicPr>
            <p:cNvPr id="8" name="Picture 7" descr="states.png">
              <a:extLst>
                <a:ext uri="{FF2B5EF4-FFF2-40B4-BE49-F238E27FC236}">
                  <a16:creationId xmlns:a16="http://schemas.microsoft.com/office/drawing/2014/main" id="{6E3AD956-92FB-AD40-BD5E-57CC33C10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30696" y="990600"/>
              <a:ext cx="2432304" cy="1143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B22550-F0B2-E942-AEF5-039A2E4F0903}"/>
                </a:ext>
              </a:extLst>
            </p:cNvPr>
            <p:cNvSpPr txBox="1"/>
            <p:nvPr/>
          </p:nvSpPr>
          <p:spPr>
            <a:xfrm>
              <a:off x="6324600" y="2145268"/>
              <a:ext cx="2508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~87%              ~8%           ~1.5%  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E70739-2C86-AE49-8BE7-E9D33877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11379"/>
            <a:ext cx="6400800" cy="44837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75FE02-C962-144A-811E-39C350118EFD}"/>
              </a:ext>
            </a:extLst>
          </p:cNvPr>
          <p:cNvSpPr txBox="1"/>
          <p:nvPr/>
        </p:nvSpPr>
        <p:spPr>
          <a:xfrm>
            <a:off x="0" y="2083713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Reminder—Polarized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as effective polarized neutron target: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state wavefunction dominated by S-state, with unpaired neutron carrying the nuclear spin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4B04FB-F943-9748-A56F-8CD9E22B4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9758"/>
            <a:ext cx="2743200" cy="1633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8DC8AC-C89F-114F-8E94-F6EE12FD0DAC}"/>
              </a:ext>
            </a:extLst>
          </p:cNvPr>
          <p:cNvSpPr txBox="1"/>
          <p:nvPr/>
        </p:nvSpPr>
        <p:spPr>
          <a:xfrm>
            <a:off x="2743200" y="51816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 (2006) was the first electron-polarized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scattering experiment to utilize the alkali-hybrid spin-exchange optical pumping technique to increase figure-of-merit.</a:t>
            </a:r>
          </a:p>
        </p:txBody>
      </p:sp>
    </p:spTree>
    <p:extLst>
      <p:ext uri="{BB962C8B-B14F-4D97-AF65-F5344CB8AC3E}">
        <p14:creationId xmlns:p14="http://schemas.microsoft.com/office/powerpoint/2010/main" val="400173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DD8C-01F7-7D4C-A2C4-6A2167D0B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Nucleon Detection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54D46D-0D4A-BD46-83FE-56BABA50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1D3C0-9CF1-1540-999D-1C9281E1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E1F93-EF0C-1D4F-92D6-7DF240C3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0E375-E1CC-EF41-8FEC-7F363169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78"/>
            <a:ext cx="0" cy="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13C8C-CB11-C340-8044-723163462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03" y="751761"/>
            <a:ext cx="3168723" cy="283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87C995-EF2A-B44D-A9C3-BC9F875A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54108"/>
            <a:ext cx="3670999" cy="2834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07BF6-D02A-6F47-A8B2-A4B1945B0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53" y="3576891"/>
            <a:ext cx="2486995" cy="2834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E2FF4E-912F-7345-87F3-4C627B7BA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6" y="690307"/>
            <a:ext cx="3894549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203A-F4B7-1B4A-BB50-187FC007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Quasi-elastic Event Selection: </a:t>
            </a:r>
            <a:r>
              <a:rPr lang="en-US" baseline="30000" dirty="0"/>
              <a:t>3</a:t>
            </a:r>
            <a:r>
              <a:rPr lang="en-US" dirty="0"/>
              <a:t>He data, Q</a:t>
            </a:r>
            <a:r>
              <a:rPr lang="en-US" baseline="30000" dirty="0"/>
              <a:t>2</a:t>
            </a:r>
            <a:r>
              <a:rPr lang="en-US" dirty="0"/>
              <a:t> = 1.16 GeV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F34A0-5B7A-224C-85CC-EDC980B6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25539-A98F-654C-8756-AC746B60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230CB-38A0-424E-8DFB-A09BCF5A1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8EA749-F126-BB44-8805-FC93EAB90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942"/>
            <a:ext cx="5029200" cy="4290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234470-2584-644F-B027-35C4B227F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87" y="609600"/>
            <a:ext cx="2926080" cy="25714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EA63A5-27F3-DD49-B375-FB088C7D8500}"/>
              </a:ext>
            </a:extLst>
          </p:cNvPr>
          <p:cNvSpPr txBox="1"/>
          <p:nvPr/>
        </p:nvSpPr>
        <p:spPr>
          <a:xfrm>
            <a:off x="5029200" y="313048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Nucleon identification and momentum reconstruction via time-of-flight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9C213-47B3-9242-BFE4-B952285C886A}"/>
              </a:ext>
            </a:extLst>
          </p:cNvPr>
          <p:cNvSpPr txBox="1"/>
          <p:nvPr/>
        </p:nvSpPr>
        <p:spPr>
          <a:xfrm>
            <a:off x="0" y="51054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main cuts to select the coincidence quasi-elastic channel: Invariant mass W, missing parallel and perpendicular momentum, and ”missing mass”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997A7D-C160-884F-B853-11D28BD67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8706"/>
            <a:ext cx="2926080" cy="22282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EED6EA-D47B-344B-8361-4EBC5DEEA552}"/>
              </a:ext>
            </a:extLst>
          </p:cNvPr>
          <p:cNvSpPr txBox="1"/>
          <p:nvPr/>
        </p:nvSpPr>
        <p:spPr>
          <a:xfrm>
            <a:off x="5071312" y="5992280"/>
            <a:ext cx="407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distribution before and after cuts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5164B9-0DC8-B544-947E-D49654F2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4623291"/>
            <a:ext cx="1422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81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B3C50-BAA5-9C42-ACE3-71B32EFB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Quasi-elastic coincidence event selection: All kinematics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DA0486-C03F-C042-9CE8-2EDA4778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161AE-0422-7746-86B0-2C46A9CE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B8F89-5608-7D49-BA0A-C35A7FF80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19DFA4-F12E-8246-9FCB-5C7DB874C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7" y="609600"/>
            <a:ext cx="9144000" cy="4121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76A433-BE31-9349-BA28-4DBBF3C58227}"/>
              </a:ext>
            </a:extLst>
          </p:cNvPr>
          <p:cNvSpPr txBox="1"/>
          <p:nvPr/>
        </p:nvSpPr>
        <p:spPr>
          <a:xfrm>
            <a:off x="0" y="4800600"/>
            <a:ext cx="9138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Width of quasi-elastic W distribution due to Fermi smearing increases with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Inelastic scattering yield relative to quasi-elastic also increases with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Nevertheless, two-arm coincidence and exclusivity cuts result in a very clean selection of QE events at all four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48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B645-5866-EE48-A634-3FDAC243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Asymmetries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62A07-E1D4-2948-A98D-632DD2C2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BF684-DCAA-1540-AE67-435E9A54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7C383-9605-6345-8F64-A2D5E722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E9170-2E0B-6A46-9D10-0FFF0895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127500" cy="529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E3E8BA-AD6D-5344-AA35-EC3CB952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968" y="825081"/>
            <a:ext cx="4572000" cy="545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34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6F22-4017-6D45-965A-5578C9C38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14"/>
            <a:ext cx="9144000" cy="688765"/>
          </a:xfrm>
        </p:spPr>
        <p:txBody>
          <a:bodyPr>
            <a:noAutofit/>
          </a:bodyPr>
          <a:lstStyle/>
          <a:p>
            <a:r>
              <a:rPr lang="en-US" sz="2000" dirty="0"/>
              <a:t>Raw asymmetry to ”physics” asymmetry—Summary of  Dilution Factors/Corrections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1DA14-1B92-6F49-8846-ABFD6987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0E4A9-5FEE-734A-B959-7876C8A7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0540F-250B-3440-9924-74B4D063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ABC99-C7F8-5547-A233-D64DD3860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8" y="716279"/>
            <a:ext cx="4324216" cy="5669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D04037-5C88-0E44-B16D-4F32A9D3762B}"/>
              </a:ext>
            </a:extLst>
          </p:cNvPr>
          <p:cNvSpPr txBox="1"/>
          <p:nvPr/>
        </p:nvSpPr>
        <p:spPr>
          <a:xfrm>
            <a:off x="4451684" y="2133600"/>
            <a:ext cx="4692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backup slides for more plots/details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significant dilution factors: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Accidental coincidence background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Nitrogen dilution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misidentification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 include FSI, inelastic contamination,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latter two are basically negligible.</a:t>
            </a:r>
          </a:p>
        </p:txBody>
      </p:sp>
    </p:spTree>
    <p:extLst>
      <p:ext uri="{BB962C8B-B14F-4D97-AF65-F5344CB8AC3E}">
        <p14:creationId xmlns:p14="http://schemas.microsoft.com/office/powerpoint/2010/main" val="264221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D4B-AC58-7646-BFC2-4C0697E4D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corrections—Mainly FSI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9DE3D-D984-7A40-886F-2E29BE15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A2342-51D5-764E-BDB8-0FFBB8378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55638-816C-0740-9AD2-6475BFB2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A4F19-36D7-CF42-BFC2-50323C1CE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95746"/>
            <a:ext cx="5486400" cy="1106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DDAD8-912F-8142-BE96-DC34CEB3D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560" y="693419"/>
            <a:ext cx="3329440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9AA3E9-5288-8248-B3DF-C0380DD99F0F}"/>
              </a:ext>
            </a:extLst>
          </p:cNvPr>
          <p:cNvSpPr txBox="1"/>
          <p:nvPr/>
        </p:nvSpPr>
        <p:spPr>
          <a:xfrm>
            <a:off x="0" y="1905000"/>
            <a:ext cx="5715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corrections calculated within Generalized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Eikonal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Approximation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section/asymmetry calculation code provided by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Misak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Sargsian (FIU)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Event-by-event MC simulation folded with experimental acceptance—lots of numerical integration, computationally expensive! (Much easier to do with 2019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scientific computing facilities than 2009)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PWIA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FSI/charge-exchange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Meson Exchange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Isobar Configurations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Diagrams “A” and “B” dominant in E02-013 kinematics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Exclusivity selection increases effective neutron polarization from the canonical 86% (of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the inclusive case to 96% in the coincidence—quasi-elastic case.</a:t>
            </a:r>
          </a:p>
        </p:txBody>
      </p:sp>
    </p:spTree>
    <p:extLst>
      <p:ext uri="{BB962C8B-B14F-4D97-AF65-F5344CB8AC3E}">
        <p14:creationId xmlns:p14="http://schemas.microsoft.com/office/powerpoint/2010/main" val="1444387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423BD-A4E3-844E-8C6F-A7CC4BE6D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Nuclear Effects Compute Farm Stats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BC18-A72A-4E48-9C41-67D14C0F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DCD08-B7A4-AE4D-A3A9-1B67587A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5BAE2-4CDA-634A-9B76-703D848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A91B6-F72C-8242-BE07-F91348FD8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37" y="693419"/>
            <a:ext cx="5096282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65E831-C225-8D47-B3AC-40DB9783CCCD}"/>
              </a:ext>
            </a:extLst>
          </p:cNvPr>
          <p:cNvSpPr txBox="1"/>
          <p:nvPr/>
        </p:nvSpPr>
        <p:spPr>
          <a:xfrm>
            <a:off x="0" y="1066800"/>
            <a:ext cx="32969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calendar 2018, the GEN nuclear corrections calculations accounted for approximately 25% of Hall A batch farm usage by process-hours.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Essentially ALL of this was the nuclear corrections; no reconstruction, no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corrections redone for all four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 with higher MC statistics, better precision/accuracy, exploiting a decade of improvements in batch farm capacity.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major changes in nuclear corrections observed since 2009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4ED51-E6CE-3143-B4A7-451420E92140}"/>
              </a:ext>
            </a:extLst>
          </p:cNvPr>
          <p:cNvSpPr/>
          <p:nvPr/>
        </p:nvSpPr>
        <p:spPr>
          <a:xfrm>
            <a:off x="5791200" y="3276600"/>
            <a:ext cx="2514600" cy="152400"/>
          </a:xfrm>
          <a:prstGeom prst="rect">
            <a:avLst/>
          </a:prstGeom>
          <a:solidFill>
            <a:srgbClr val="FF0000">
              <a:alpha val="39000"/>
            </a:srgb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14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CF2A55-3EE3-4142-9184-A20EB46F7D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7515"/>
                <a:ext cx="9144000" cy="103928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Extraction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bSup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𝒑𝒉𝒚𝒔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𝒆𝒏</m:t>
                        </m:r>
                      </m:sup>
                    </m:sSubSup>
                  </m:oMath>
                </a14:m>
                <a:r>
                  <a:rPr lang="en-US" dirty="0"/>
                  <a:t>--target spin direction measurement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CF2A55-3EE3-4142-9184-A20EB46F7D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7515"/>
                <a:ext cx="9144000" cy="1039285"/>
              </a:xfrm>
              <a:blipFill>
                <a:blip r:embed="rId2"/>
                <a:stretch>
                  <a:fillRect l="-139" t="-9639" r="-1250" b="-1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30A32-D649-F84D-9F2A-F0CEEA66C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E067C0-000C-7245-8ECF-B4799018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1FC64-A1C5-034E-861F-C970E025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98B18-1EDB-5E43-BC10-BB38759CA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3017520" cy="2525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11195-6AD3-8E40-B7C3-1F8688F70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0" y="1066800"/>
            <a:ext cx="3017520" cy="2622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567F0-12F9-0746-A9AC-100306B6E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72390"/>
            <a:ext cx="3657600" cy="1140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7D266A-F1DD-294B-8E25-14CF4552D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320457"/>
            <a:ext cx="3017520" cy="200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43CE3C-6F4E-8E40-8CD4-ED179778C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3768751"/>
            <a:ext cx="5486400" cy="15050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81E9AA-86A6-AE44-BE8E-76C5C2D50C21}"/>
                  </a:ext>
                </a:extLst>
              </p:cNvPr>
              <p:cNvSpPr txBox="1"/>
              <p:nvPr/>
            </p:nvSpPr>
            <p:spPr>
              <a:xfrm>
                <a:off x="0" y="5410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 is a nonlinear function of FF ratio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Born approximation formula defines a quadratic equation for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an analytic solution (but also sign ambiguity).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 sensitivity to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target polarization is orthogonal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parallel to scattering plane. 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81E9AA-86A6-AE44-BE8E-76C5C2D50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10200"/>
                <a:ext cx="9144000" cy="923330"/>
              </a:xfrm>
              <a:prstGeom prst="rect">
                <a:avLst/>
              </a:prstGeom>
              <a:blipFill>
                <a:blip r:embed="rId8"/>
                <a:stretch>
                  <a:fillRect l="-278" t="-2703" r="-1111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E5C2D82-593C-9E4D-A2DF-3B4AECC5DD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4740311"/>
            <a:ext cx="1028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9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97B8-1A58-0949-AD82-96E74BD6B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DF492-9990-914E-8ADC-3EE84B15D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7734F-D6D3-BC48-8586-D0C3827C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409EB-F86F-AA49-8948-4F2F0F89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AAB3C-70DF-DE40-B036-4F0272194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96" y="609600"/>
            <a:ext cx="6922008" cy="4813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1CB20-1E71-0A41-A9EC-0BB02DFABFA3}"/>
              </a:ext>
            </a:extLst>
          </p:cNvPr>
          <p:cNvSpPr txBox="1"/>
          <p:nvPr/>
        </p:nvSpPr>
        <p:spPr>
          <a:xfrm>
            <a:off x="0" y="5486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at 1.16 GeV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consistent with other data in this region.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uncertainty ~12% relative. Systematics dominated by target polarization. Statistical error slightly smaller than total systematics.</a:t>
            </a:r>
          </a:p>
        </p:txBody>
      </p:sp>
    </p:spTree>
    <p:extLst>
      <p:ext uri="{BB962C8B-B14F-4D97-AF65-F5344CB8AC3E}">
        <p14:creationId xmlns:p14="http://schemas.microsoft.com/office/powerpoint/2010/main" val="326172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662D-0389-664C-B5DC-3D830D7A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792AD-C959-0B4B-9C5F-822AB471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5250"/>
            <a:ext cx="4800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talk is based on the doctoral dissertation research of Freddy </a:t>
            </a:r>
            <a:r>
              <a:rPr lang="en-US" dirty="0" err="1"/>
              <a:t>Obrecht</a:t>
            </a:r>
            <a:r>
              <a:rPr lang="en-US" dirty="0"/>
              <a:t>, who successfully defended his thesis on 1/4/2019</a:t>
            </a:r>
          </a:p>
          <a:p>
            <a:r>
              <a:rPr lang="en-US" dirty="0"/>
              <a:t>Special thanks to Seamus Riordan (ANL) and Bogdan </a:t>
            </a:r>
            <a:r>
              <a:rPr lang="en-US" dirty="0" err="1"/>
              <a:t>Wojtsekhowski</a:t>
            </a:r>
            <a:r>
              <a:rPr lang="en-US" dirty="0"/>
              <a:t> (</a:t>
            </a:r>
            <a:r>
              <a:rPr lang="en-US" dirty="0" err="1"/>
              <a:t>JLab</a:t>
            </a:r>
            <a:r>
              <a:rPr lang="en-US" dirty="0"/>
              <a:t>) for enormous contributions to the success of this project</a:t>
            </a:r>
          </a:p>
          <a:p>
            <a:r>
              <a:rPr lang="en-US" dirty="0"/>
              <a:t>Support from US Department Of Energy, Office of Science, Office of Nuclear Physics, Award ID DE-SC0014230 (Early Career research program)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D84E8-22A0-404D-B372-A47990F1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12373-1794-1B4F-BB18-AD5E48D64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2C0A2-E763-8B4D-A178-C66A6341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5D0D8-B2EF-0144-8D8B-2C2F1E2F6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400" y="149351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8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95DE60-FF22-2943-9401-E7202454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6C9C60-F839-834F-88D0-100E369DE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Draft archival publication (Phys. Rev. C) in preparation, ~90% complete (very much in editing and proofreading stage)</a:t>
            </a:r>
          </a:p>
          <a:p>
            <a:r>
              <a:rPr lang="en-US" dirty="0"/>
              <a:t>Analysis is complete and final, up to finalizing the target polarization systematics for the lowest Q</a:t>
            </a:r>
            <a:r>
              <a:rPr lang="en-US" baseline="30000" dirty="0"/>
              <a:t>2</a:t>
            </a:r>
            <a:r>
              <a:rPr lang="en-US" dirty="0"/>
              <a:t> point.</a:t>
            </a:r>
          </a:p>
          <a:p>
            <a:r>
              <a:rPr lang="en-US" dirty="0"/>
              <a:t>Completion of low-Q</a:t>
            </a:r>
            <a:r>
              <a:rPr lang="en-US" baseline="30000" dirty="0"/>
              <a:t>2</a:t>
            </a:r>
            <a:r>
              <a:rPr lang="en-US" dirty="0"/>
              <a:t> analysis and archival publication of whole experiment brings closure to E02-013</a:t>
            </a:r>
          </a:p>
          <a:p>
            <a:r>
              <a:rPr lang="en-US" dirty="0"/>
              <a:t>Consistency of low-Q</a:t>
            </a:r>
            <a:r>
              <a:rPr lang="en-US" baseline="30000" dirty="0"/>
              <a:t>2</a:t>
            </a:r>
            <a:r>
              <a:rPr lang="en-US" dirty="0"/>
              <a:t> data with existing overlapping data also increases confidence in validity of high-Q</a:t>
            </a:r>
            <a:r>
              <a:rPr lang="en-US" baseline="30000" dirty="0"/>
              <a:t>2</a:t>
            </a:r>
            <a:r>
              <a:rPr lang="en-US" dirty="0"/>
              <a:t> data (not that they were in doubt…).   </a:t>
            </a:r>
          </a:p>
          <a:p>
            <a:r>
              <a:rPr lang="en-US" dirty="0"/>
              <a:t>Expect archival paper submission to PRC in first half of 2019</a:t>
            </a:r>
          </a:p>
          <a:p>
            <a:r>
              <a:rPr lang="en-US" dirty="0"/>
              <a:t>Thank you for your attention!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A66B2-73FA-9B41-9B25-6243F7CD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BE515-62AA-7A4F-8CBD-352870ED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DA0A1-FD69-0A44-9AAE-14E3AC5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3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EFAA3-2F70-DE45-89B5-CD0F530A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9F13A-029B-AC4F-8D68-70A3BDF18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BE44F-2FB5-3B47-B05B-CE66178A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BBED6-AE8D-AE4C-A4E2-79B781886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1D63A-1AC9-3642-A000-9D0B4A9D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Transfer in Elastic </a:t>
            </a:r>
            <a:r>
              <a:rPr lang="en-US" i="1" dirty="0" err="1"/>
              <a:t>eN</a:t>
            </a:r>
            <a:r>
              <a:rPr lang="en-US" dirty="0"/>
              <a:t> scattering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27"/>
            <a:ext cx="4572000" cy="44267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72201"/>
            <a:ext cx="4533900" cy="2578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0" y="3160238"/>
            <a:ext cx="457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Akhiezer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Rekalo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(1968) + Arnold, Carlson, Gross (1981):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Derived the relations between transferred polarization components in elastic </a:t>
            </a:r>
            <a:r>
              <a:rPr lang="en-US" sz="1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scattering and the ratio of electromagnetic FFs R = </a:t>
            </a:r>
            <a:r>
              <a:rPr lang="el-GR" sz="1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US" sz="1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G</a:t>
            </a:r>
            <a:r>
              <a:rPr lang="en-US" sz="1600" b="1" i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1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/G</a:t>
            </a:r>
            <a:r>
              <a:rPr lang="en-US" sz="1600" b="1" i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endParaRPr lang="en-US" sz="1600" b="1" i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>
                <a:latin typeface="Times New Roman"/>
                <a:cs typeface="Times New Roman"/>
              </a:rPr>
              <a:t>Perdrisat</a:t>
            </a:r>
            <a:r>
              <a:rPr lang="en-US" sz="1600" dirty="0">
                <a:latin typeface="Times New Roman"/>
                <a:cs typeface="Times New Roman"/>
              </a:rPr>
              <a:t> + Punjabi, 1993 proposal to CEBAF PAC: A </a:t>
            </a:r>
            <a:r>
              <a:rPr lang="en-US" sz="1600" b="1" i="1" dirty="0">
                <a:latin typeface="Times New Roman"/>
                <a:cs typeface="Times New Roman"/>
              </a:rPr>
              <a:t>simultaneous</a:t>
            </a:r>
            <a:r>
              <a:rPr lang="en-US" sz="1600" dirty="0">
                <a:latin typeface="Times New Roman"/>
                <a:cs typeface="Times New Roman"/>
              </a:rPr>
              <a:t> measurement of the two recoil polarization components in a </a:t>
            </a:r>
            <a:r>
              <a:rPr lang="en-US" sz="1600" dirty="0" err="1">
                <a:latin typeface="Times New Roman"/>
                <a:cs typeface="Times New Roman"/>
              </a:rPr>
              <a:t>polarimeter</a:t>
            </a:r>
            <a:r>
              <a:rPr lang="en-US" sz="1600" dirty="0">
                <a:latin typeface="Times New Roman"/>
                <a:cs typeface="Times New Roman"/>
              </a:rPr>
              <a:t> determines the FF ratio while canceling many systematic uncertainties (beam polarization, analyzing power, FPP instrumental asymmetry)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12531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The ratio of transferred polarization components is directly proportional to G</a:t>
            </a:r>
            <a:r>
              <a:rPr lang="en-US" b="1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/G</a:t>
            </a:r>
            <a:r>
              <a:rPr lang="en-US" b="1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, and therefore much more sensitive to G</a:t>
            </a:r>
            <a:r>
              <a:rPr lang="en-US" b="1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 at large Q</a:t>
            </a:r>
            <a:r>
              <a:rPr lang="en-US" b="1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 the cross section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18" y="2151495"/>
            <a:ext cx="8890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82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" y="571012"/>
            <a:ext cx="3108960" cy="304864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FFs—</a:t>
            </a:r>
            <a:r>
              <a:rPr lang="en-US" dirty="0" err="1"/>
              <a:t>Rosenbluth</a:t>
            </a:r>
            <a:r>
              <a:rPr lang="en-US" dirty="0"/>
              <a:t>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561738"/>
            <a:ext cx="3017520" cy="3106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618666"/>
            <a:ext cx="3017520" cy="3047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282" y="4340281"/>
            <a:ext cx="2019300" cy="82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08960" y="3666122"/>
                <a:ext cx="6035040" cy="674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𝐸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2000" dirty="0">
                    <a:latin typeface="Times New Roman"/>
                    <a:cs typeface="Times New Roman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𝑀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2000" dirty="0">
                    <a:latin typeface="Times New Roman"/>
                    <a:cs typeface="Times New Roman"/>
                  </a:rPr>
                  <a:t> </a:t>
                </a:r>
                <a:r>
                  <a:rPr lang="en-US" sz="2000" dirty="0" err="1">
                    <a:latin typeface="Times New Roman"/>
                    <a:cs typeface="Times New Roman"/>
                  </a:rPr>
                  <a:t>Rosenbluth</a:t>
                </a:r>
                <a:r>
                  <a:rPr lang="en-US" sz="2000" dirty="0">
                    <a:latin typeface="Times New Roman"/>
                    <a:cs typeface="Times New Roman"/>
                  </a:rPr>
                  <a:t> Data: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𝐸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𝑝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  <a:cs typeface="Times New Roman"/>
                      </a:rPr>
                      <m:t>≈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charset="0"/>
                                <a:cs typeface="Times New Roman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cs typeface="Times New Roman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charset="0"/>
                                <a:cs typeface="Times New Roman"/>
                              </a:rPr>
                              <m:t>𝑝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cs typeface="Times New Roman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cs typeface="Times New Roman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charset="0"/>
                        <a:cs typeface="Times New Roman"/>
                      </a:rPr>
                      <m:t>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cs typeface="Times New Roman"/>
                          </a:rPr>
                          <m:t>𝐷</m:t>
                        </m:r>
                      </m:sub>
                    </m:sSub>
                  </m:oMath>
                </a14:m>
                <a:endParaRPr 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0" y="3666122"/>
                <a:ext cx="6035040" cy="67415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47982" y="701893"/>
            <a:ext cx="2406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problem—G</a:t>
            </a:r>
            <a:r>
              <a:rPr lang="en-US" sz="1400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sensitivity of </a:t>
            </a:r>
            <a:r>
              <a:rPr lang="el-GR" sz="1400" b="1" i="1" dirty="0">
                <a:solidFill>
                  <a:srgbClr val="0000FF"/>
                </a:solidFill>
                <a:latin typeface="Times New Roman"/>
                <a:cs typeface="Times New Roman"/>
              </a:rPr>
              <a:t>σ</a:t>
            </a:r>
            <a:r>
              <a:rPr lang="en-US" sz="1400" b="1" i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n-US" sz="1400" b="1" i="1" dirty="0">
                <a:solidFill>
                  <a:srgbClr val="0000FF"/>
                </a:solidFill>
                <a:latin typeface="Times New Roman"/>
                <a:cs typeface="Times New Roman"/>
              </a:rPr>
              <a:t> vanishes at large Q</a:t>
            </a:r>
            <a:r>
              <a:rPr lang="en-US" sz="1400" b="1" i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3516489"/>
                <a:ext cx="3108960" cy="1481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Maximum contribution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term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vanishes at large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𝜏</m:t>
                    </m:r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. Fits to FF data are described in </a:t>
                </a:r>
                <a:r>
                  <a:rPr lang="is-IS" dirty="0">
                    <a:latin typeface="Times New Roman" charset="0"/>
                    <a:ea typeface="Times New Roman" charset="0"/>
                    <a:cs typeface="Times New Roman" charset="0"/>
                    <a:hlinkClick r:id="rId7"/>
                  </a:rPr>
                  <a:t>Phys. Rev. C, 96, 055203 (2017)</a:t>
                </a:r>
                <a:r>
                  <a:rPr lang="is-IS" dirty="0">
                    <a:latin typeface="Times New Roman" charset="0"/>
                    <a:ea typeface="Times New Roman" charset="0"/>
                    <a:cs typeface="Times New Roman" charset="0"/>
                  </a:rPr>
                  <a:t> (more on these later)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16489"/>
                <a:ext cx="3108960" cy="1481175"/>
              </a:xfrm>
              <a:prstGeom prst="rect">
                <a:avLst/>
              </a:prstGeom>
              <a:blipFill rotWithShape="0">
                <a:blip r:embed="rId8"/>
                <a:stretch>
                  <a:fillRect l="-196" t="-2058" r="-1961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858" y="5045131"/>
            <a:ext cx="1879600" cy="241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5372100"/>
                <a:ext cx="9144000" cy="1100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Elastic </a:t>
                </a:r>
                <a:r>
                  <a:rPr lang="en-US" sz="1600" i="1" dirty="0">
                    <a:latin typeface="Times New Roman" charset="0"/>
                    <a:ea typeface="Times New Roman" charset="0"/>
                    <a:cs typeface="Times New Roman" charset="0"/>
                  </a:rPr>
                  <a:t>ep</a:t>
                </a: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cross sections have been measured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0.003≤</m:t>
                        </m:r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≤31.2</m:t>
                    </m:r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GeV</a:t>
                </a:r>
                <a:r>
                  <a:rPr lang="en-US" sz="1600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 err="1">
                    <a:latin typeface="Times New Roman" charset="0"/>
                    <a:ea typeface="Times New Roman" charset="0"/>
                    <a:cs typeface="Times New Roman" charset="0"/>
                  </a:rPr>
                  <a:t>Rosenbluth</a:t>
                </a: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data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sub>
                      <m:sup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𝑀</m:t>
                        </m:r>
                      </m:sub>
                      <m:sup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are qualitatively described by the “dipole” form factor, which is the Fourier transform of a spherically symmetric, exponentially decreasing radial charge/magnetization density.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72100"/>
                <a:ext cx="9144000" cy="1100751"/>
              </a:xfrm>
              <a:prstGeom prst="rect">
                <a:avLst/>
              </a:prstGeom>
              <a:blipFill rotWithShape="0">
                <a:blip r:embed="rId10"/>
                <a:stretch>
                  <a:fillRect l="-267" t="-165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995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36083A-8228-CE4D-A56F-6F78125B5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0" y="512780"/>
            <a:ext cx="5486400" cy="560524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AADB732-8DC3-9247-966A-824EF56A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FFs—Polarization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5A4B0-CDA4-2042-81AB-157808925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FE6DD-D66E-5B49-8D10-B27FFDAA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9E1F3-6B00-F54C-967F-6D84959DC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2BA86C-2A15-1A4A-8C6A-BBE2D1BA6609}"/>
                  </a:ext>
                </a:extLst>
              </p:cNvPr>
              <p:cNvSpPr txBox="1"/>
              <p:nvPr/>
            </p:nvSpPr>
            <p:spPr>
              <a:xfrm>
                <a:off x="0" y="6022401"/>
                <a:ext cx="62226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charset="0"/>
                    <a:ea typeface="Times New Roman" charset="0"/>
                    <a:cs typeface="Times New Roman" charset="0"/>
                  </a:rPr>
                  <a:t>GEp-III/GEp-2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𝜸</m:t>
                    </m:r>
                  </m:oMath>
                </a14:m>
                <a:r>
                  <a:rPr lang="en-US" sz="1400" b="1" dirty="0">
                    <a:latin typeface="Times New Roman" charset="0"/>
                    <a:ea typeface="Times New Roman" charset="0"/>
                    <a:cs typeface="Times New Roman" charset="0"/>
                  </a:rPr>
                  <a:t> final results (Puckett </a:t>
                </a:r>
                <a:r>
                  <a:rPr lang="en-US" sz="1400" b="1" i="1" dirty="0">
                    <a:latin typeface="Times New Roman" charset="0"/>
                    <a:ea typeface="Times New Roman" charset="0"/>
                    <a:cs typeface="Times New Roman" charset="0"/>
                  </a:rPr>
                  <a:t>et al., </a:t>
                </a:r>
                <a:r>
                  <a:rPr lang="en-US" sz="1400" b="1" dirty="0">
                    <a:latin typeface="Times New Roman" charset="0"/>
                    <a:ea typeface="Times New Roman" charset="0"/>
                    <a:cs typeface="Times New Roman" charset="0"/>
                    <a:hlinkClick r:id="rId3"/>
                  </a:rPr>
                  <a:t>Phys. Rev. C 95, 055203 (2017)</a:t>
                </a:r>
                <a:r>
                  <a:rPr lang="en-US" sz="1400" b="1" dirty="0">
                    <a:latin typeface="Times New Roman" charset="0"/>
                    <a:ea typeface="Times New Roman" charset="0"/>
                    <a:cs typeface="Times New Roman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2BA86C-2A15-1A4A-8C6A-BBE2D1BA6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22401"/>
                <a:ext cx="6222682" cy="307777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BD27A2F-D745-074E-8989-69D845D60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6226" y="3498675"/>
            <a:ext cx="2858992" cy="2926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F2219-CACF-3048-9CA4-77FA1100E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9082" y="538656"/>
            <a:ext cx="285899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6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60E3-AC7A-324C-8C9C-023DFA8BB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1450254"/>
          </a:xfrm>
        </p:spPr>
        <p:txBody>
          <a:bodyPr>
            <a:normAutofit/>
          </a:bodyPr>
          <a:lstStyle/>
          <a:p>
            <a:r>
              <a:rPr lang="en-US" dirty="0"/>
              <a:t>Kin. 1 Calibrations and reconstruction improvements—</a:t>
            </a:r>
            <a:r>
              <a:rPr lang="en-US" dirty="0" err="1"/>
              <a:t>BigBite</a:t>
            </a:r>
            <a:r>
              <a:rPr lang="en-US" dirty="0"/>
              <a:t> </a:t>
            </a:r>
            <a:r>
              <a:rPr lang="en-US" dirty="0" err="1"/>
              <a:t>preshower</a:t>
            </a:r>
            <a:r>
              <a:rPr lang="en-US" dirty="0"/>
              <a:t> and shower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63A60-463E-2548-8BD0-6077EE29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F4FD1-ADAF-9347-8C40-A9ABFE93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9FEA-E200-0549-9545-05194681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240F5-AF94-7C46-A1A5-220A1DB36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77769"/>
            <a:ext cx="3657600" cy="3630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FFECF-8E00-6D46-9102-AD7D4AF2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" y="1360378"/>
            <a:ext cx="4572000" cy="3865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2B2E1-8256-9841-B132-B0855E906219}"/>
              </a:ext>
            </a:extLst>
          </p:cNvPr>
          <p:cNvSpPr txBox="1"/>
          <p:nvPr/>
        </p:nvSpPr>
        <p:spPr>
          <a:xfrm>
            <a:off x="0" y="5334000"/>
            <a:ext cx="460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Preshower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Calibration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91D04-6FEA-C542-A2ED-532F04051A6E}"/>
              </a:ext>
            </a:extLst>
          </p:cNvPr>
          <p:cNvSpPr txBox="1"/>
          <p:nvPr/>
        </p:nvSpPr>
        <p:spPr>
          <a:xfrm>
            <a:off x="4608064" y="5225666"/>
            <a:ext cx="4535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Trigger Logic Sums—poor initial gain matching and calibration leads to non-uniform trigger efficiency/”gaps”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calibration, this is reproducible in simulation—important for dilution analysis</a:t>
            </a:r>
          </a:p>
        </p:txBody>
      </p:sp>
    </p:spTree>
    <p:extLst>
      <p:ext uri="{BB962C8B-B14F-4D97-AF65-F5344CB8AC3E}">
        <p14:creationId xmlns:p14="http://schemas.microsoft.com/office/powerpoint/2010/main" val="624577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BF11-A792-9E40-B86D-2FB15205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Kin. 1 Calibrations—Summary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2D41B-1BCF-6141-AD03-C784FB2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6EFC7-B539-F44C-BBFD-9BA84AA5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288EC-3BDD-3B4A-8DCF-7B1A2B0F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D42E5-5094-5F4C-BDBA-08209CAF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29600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35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34EB-83E7-734E-B700-EE94AEC02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arm Kin. 1 Gain Calibration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9244B-052C-5043-B51A-61BB5B39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C177C-FD23-9344-9513-1BC9248E2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B44E9-F19B-0A44-BB83-62A546BD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58928-1FF3-0E41-B1A2-AAD87D51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16" y="609600"/>
            <a:ext cx="4572000" cy="3486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85556E-4FFD-184C-8C18-530CD21D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609600"/>
            <a:ext cx="3185599" cy="292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390B7-A8F0-5A4D-9FC6-240FF05A5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944" y="3535680"/>
            <a:ext cx="3642109" cy="2926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A5A60E-7A9F-7D45-872A-5E0AC206D0FD}"/>
              </a:ext>
            </a:extLst>
          </p:cNvPr>
          <p:cNvSpPr txBox="1"/>
          <p:nvPr/>
        </p:nvSpPr>
        <p:spPr>
          <a:xfrm>
            <a:off x="0" y="42672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arm gain/trigger threshold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simulation of trigger logic including realistic channel-to-channel gain variations required to reproduce Kin. 1 nucleon misidentification probabilities/dilution factors</a:t>
            </a:r>
          </a:p>
        </p:txBody>
      </p:sp>
    </p:spTree>
    <p:extLst>
      <p:ext uri="{BB962C8B-B14F-4D97-AF65-F5344CB8AC3E}">
        <p14:creationId xmlns:p14="http://schemas.microsoft.com/office/powerpoint/2010/main" val="1914418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68F20-D6C1-6C4E-9CD6-1F881924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Quasi-elastic Event Selection: H</a:t>
            </a:r>
            <a:r>
              <a:rPr lang="en-US" baseline="-25000" dirty="0"/>
              <a:t>2</a:t>
            </a:r>
            <a:r>
              <a:rPr lang="en-US" dirty="0"/>
              <a:t> elastic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82D9F-1C00-3344-8DE0-20EB97BE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DA477-C0C2-D646-9999-6C22ED7D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FF116-D4D2-1546-B823-3DFD1DB4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97A22-0750-D749-8C56-E31E6849C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52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46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FDD38-3E7A-F641-8784-75C41314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Inelastic Dilution: All kinematics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CA332-2132-924B-95F4-88344ABE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C3B29-7A46-ED44-A51D-D388DDE6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B89D6-DD2C-684F-848A-C967E195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A41F5-A59F-7249-B7CC-D83EF59F4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6400800" cy="56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9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Elastic </a:t>
            </a:r>
            <a:r>
              <a:rPr lang="en-US" i="1" dirty="0" err="1"/>
              <a:t>eN</a:t>
            </a:r>
            <a:r>
              <a:rPr lang="en-US" dirty="0"/>
              <a:t> scattering and form factors: formalism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1234448"/>
            <a:ext cx="7297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Invariant amplitude for elastic </a:t>
            </a:r>
            <a:r>
              <a:rPr lang="en-US" sz="1500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15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scattering in the one-photon-exchange approximation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0107" y="1625105"/>
            <a:ext cx="2743200" cy="2661422"/>
            <a:chOff x="6945" y="838200"/>
            <a:chExt cx="2743200" cy="266142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" y="838200"/>
              <a:ext cx="2743200" cy="2642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27" y="1278218"/>
              <a:ext cx="394335" cy="245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828" y="1278218"/>
              <a:ext cx="525780" cy="25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07" y="1743110"/>
              <a:ext cx="520065" cy="245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42" y="3229281"/>
              <a:ext cx="548640" cy="27034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777" y="3206056"/>
              <a:ext cx="579120" cy="274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195" y="2604134"/>
              <a:ext cx="266700" cy="21907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826000" y="1593470"/>
            <a:ext cx="6318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most general possible form of the virtual photon-nucleon vertex consistent with Lorentz invariance, parity conservation and gauge invariance is described by two form factors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(Dirac) and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(Pauli):</a:t>
            </a:r>
          </a:p>
          <a:p>
            <a:pPr marL="557213" lvl="1" indent="-214313">
              <a:buFont typeface="Arial" pitchFamily="34" charset="0"/>
              <a:buChar char="•"/>
            </a:pPr>
            <a:r>
              <a:rPr lang="en-US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describes the helicity-conserving amplitude (charge and Dirac magnetic moment)</a:t>
            </a:r>
          </a:p>
          <a:p>
            <a:pPr marL="557213" lvl="1" indent="-214313">
              <a:buFont typeface="Arial" pitchFamily="34" charset="0"/>
              <a:buChar char="•"/>
            </a:pPr>
            <a:r>
              <a:rPr lang="en-US" sz="14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400" baseline="-25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describes the helicity-flip amplitude (anomalous magnetic moment contribution)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70757" y="4151354"/>
            <a:ext cx="4973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Sachs Form Factors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(electric) and G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(magnetic), are experimentally convenient linearly independent combinations of F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F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730232"/>
            <a:ext cx="413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Differential cross section in the nucleon rest frame: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Rosenbluth</a:t>
            </a:r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formula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643462"/>
            <a:ext cx="7315200" cy="6190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57" y="4468486"/>
            <a:ext cx="4114800" cy="10939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9857" y="3060685"/>
            <a:ext cx="1828800" cy="1090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9916" y="4959109"/>
            <a:ext cx="3886200" cy="847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032" y="5887951"/>
            <a:ext cx="514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Times New Roman" charset="0"/>
                <a:ea typeface="Times New Roman" charset="0"/>
                <a:cs typeface="Times New Roman" charset="0"/>
              </a:rPr>
              <a:t>Rosenbluth</a:t>
            </a:r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 Separation Method: Measure cross section at fixed Q</a:t>
            </a:r>
            <a:r>
              <a:rPr lang="en-US" sz="1400" b="1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 as a function of </a:t>
            </a:r>
            <a:r>
              <a:rPr lang="en-US" sz="1400" b="1" dirty="0" err="1">
                <a:latin typeface="Times New Roman" charset="0"/>
                <a:ea typeface="Times New Roman" charset="0"/>
                <a:cs typeface="Times New Roman" charset="0"/>
              </a:rPr>
              <a:t>ε</a:t>
            </a:r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 to obtain G</a:t>
            </a:r>
            <a:r>
              <a:rPr lang="en-US" sz="1400" b="1" baseline="-25000" dirty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400" b="1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 (slope) and G</a:t>
            </a:r>
            <a:r>
              <a:rPr lang="en-US" sz="1400" b="1" baseline="-2500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1400" b="1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 (intercept).  </a:t>
            </a:r>
          </a:p>
        </p:txBody>
      </p:sp>
    </p:spTree>
    <p:extLst>
      <p:ext uri="{BB962C8B-B14F-4D97-AF65-F5344CB8AC3E}">
        <p14:creationId xmlns:p14="http://schemas.microsoft.com/office/powerpoint/2010/main" val="779798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C124-23B9-2846-B816-6C8B38A8B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Background Dilution (Q</a:t>
            </a:r>
            <a:r>
              <a:rPr lang="en-US" baseline="30000" dirty="0"/>
              <a:t>2</a:t>
            </a:r>
            <a:r>
              <a:rPr lang="en-US" dirty="0"/>
              <a:t>=1.16 GeV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C0F43-F4FF-7D46-B0DF-825B19BB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13CEE-EDEE-FB43-B4AC-542AF071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006A4-63FF-1E4B-85B6-5E1078FF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6E7C77-C459-704E-A19D-A266C11BE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501650"/>
            <a:ext cx="53721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12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06DD-1004-1C43-92E7-B8B1FFFA8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dilution-–All kinematics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3845E-5BFC-0047-B5DB-522574ED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6CFF3-D76B-DE4D-9F45-346A64B2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1B85C-C31D-6D4D-AFB8-DDA3DE3A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47C16-522E-E14B-BFE4-C3ACAEF1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636"/>
            <a:ext cx="9144000" cy="444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8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21F3-E941-6F46-8C9B-27BC8CFF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Dilution (Q</a:t>
            </a:r>
            <a:r>
              <a:rPr lang="en-US" baseline="30000" dirty="0"/>
              <a:t>2 </a:t>
            </a:r>
            <a:r>
              <a:rPr lang="en-US" dirty="0"/>
              <a:t>= 1.16 GeV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9EAFBA-B549-AD46-8EE5-F3139F14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25299-D6C7-EB41-9CEE-39B04C9C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A8DC8-9480-C245-A99A-287D1363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ADFB5-9C78-1445-8123-EEBEC4118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572000" cy="2162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7596D-0441-D649-A29E-A9E66C86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09600"/>
            <a:ext cx="4572000" cy="3142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09C60-5D11-D54A-830B-0B5BAB60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04126"/>
            <a:ext cx="4572000" cy="3636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23703C-A0E0-5F44-AAFF-E9D6D67B2835}"/>
              </a:ext>
            </a:extLst>
          </p:cNvPr>
          <p:cNvSpPr txBox="1"/>
          <p:nvPr/>
        </p:nvSpPr>
        <p:spPr>
          <a:xfrm>
            <a:off x="4451684" y="3657600"/>
            <a:ext cx="46923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relevant nucleon misidentification probabilities are estimated from both the GEANT4 simulation and data using ”three-target” method and theoretical estimate of effective neutron/proton ratios passing quasi-two-body elastic kinematic cuts.</a:t>
            </a:r>
          </a:p>
        </p:txBody>
      </p:sp>
    </p:spTree>
    <p:extLst>
      <p:ext uri="{BB962C8B-B14F-4D97-AF65-F5344CB8AC3E}">
        <p14:creationId xmlns:p14="http://schemas.microsoft.com/office/powerpoint/2010/main" val="812801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DEDB1-C10E-2F48-B58E-0B3B4ECF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Dilution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024F49-8856-7A4F-A856-A48B043D4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6A3F3-4FAA-834F-97D7-5601A739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56220-9A20-7240-8090-793B9D64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0187C-D951-7446-9530-455765B2A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09600"/>
            <a:ext cx="8178800" cy="482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3C9C1-53BC-7E4D-B4B7-D553989FDAF2}"/>
              </a:ext>
            </a:extLst>
          </p:cNvPr>
          <p:cNvSpPr txBox="1"/>
          <p:nvPr/>
        </p:nvSpPr>
        <p:spPr>
          <a:xfrm>
            <a:off x="0" y="5486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foil data used in lieu of 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ref. cell data for lowest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2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650285"/>
          </a:xfrm>
        </p:spPr>
        <p:txBody>
          <a:bodyPr>
            <a:noAutofit/>
          </a:bodyPr>
          <a:lstStyle/>
          <a:p>
            <a:r>
              <a:rPr lang="en-US" sz="2400" dirty="0"/>
              <a:t>Nucleon FFs—Existing Data (ca. 2012)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45959"/>
            <a:ext cx="3657600" cy="3139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668253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data 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selected theoretical model predictions from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Puckett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Phys. Rev. C, 85, 045203 (2012)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4006516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Flavor decomposition of nucleon FFs: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Cates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Phys. Rev. Lett., 106, 252003 (2011)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behavior of u and d quark contributions to FFs can be interpreted as a probe/signature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diquark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correlations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683916"/>
            <a:ext cx="3657600" cy="647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60DA06-7559-FE4C-BD5A-2AE0C2055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800"/>
            <a:ext cx="5486400" cy="39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68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Beam-Polarized Target Asymmetry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2201"/>
            <a:ext cx="3963086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4617379"/>
            <a:ext cx="6527800" cy="179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63085" y="701964"/>
                <a:ext cx="5180915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The beam helicity asymmetry in elastic </a:t>
                </a:r>
                <a:r>
                  <a:rPr lang="en-US" sz="1600" i="1" dirty="0" err="1">
                    <a:latin typeface="Times New Roman" charset="0"/>
                    <a:ea typeface="Times New Roman" charset="0"/>
                    <a:cs typeface="Times New Roman" charset="0"/>
                  </a:rPr>
                  <a:t>eN</a:t>
                </a: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scattering from a polarized target is related to the transferred polarization by time reversal symmetry.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The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for target polarization perpendicular to the momentum transfer but parallel to the scattering plane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𝜃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  <m:r>
                      <a:rPr lang="en-US" sz="16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90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∘</m:t>
                        </m:r>
                      </m:sup>
                    </m:sSup>
                    <m:r>
                      <a:rPr lang="en-US" sz="16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, 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𝜙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  <m:r>
                      <a:rPr lang="en-US" sz="16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=0</m:t>
                    </m:r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) equals the transverse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of the transferred polarization.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The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for target polarization along the momentum transfer direction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𝜃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∗</m:t>
                        </m:r>
                      </m:sup>
                    </m:sSup>
                    <m:r>
                      <a:rPr lang="en-US" sz="16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=0</m:t>
                    </m:r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) is equal in magnitude but opposite in sign to the longitudinal transferred polarization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.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The sign change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 is due to the proton spin flip required for the absorption of the transversely polarized virtual photon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16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085" y="701964"/>
                <a:ext cx="5180915" cy="3785652"/>
              </a:xfrm>
              <a:prstGeom prst="rect">
                <a:avLst/>
              </a:prstGeom>
              <a:blipFill rotWithShape="0">
                <a:blip r:embed="rId4"/>
                <a:stretch>
                  <a:fillRect l="-471" t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356" y="4334164"/>
            <a:ext cx="24257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50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form factors—</a:t>
            </a:r>
            <a:r>
              <a:rPr lang="en-US" dirty="0" err="1"/>
              <a:t>G</a:t>
            </a:r>
            <a:r>
              <a:rPr lang="en-US" baseline="-25000" dirty="0" err="1"/>
              <a:t>Mn</a:t>
            </a:r>
            <a:r>
              <a:rPr lang="en-US" dirty="0"/>
              <a:t> existing data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572000" cy="3567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09600"/>
            <a:ext cx="4572000" cy="3096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2448" y="3699987"/>
            <a:ext cx="4692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Lachniet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et al.,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CLAS Collaboration, </a:t>
            </a:r>
            <a:r>
              <a:rPr lang="hu-HU" b="1" dirty="0" err="1">
                <a:latin typeface="Times New Roman" charset="0"/>
                <a:ea typeface="Times New Roman" charset="0"/>
                <a:cs typeface="Times New Roman" charset="0"/>
              </a:rPr>
              <a:t>Phys.Rev.Lett</a:t>
            </a:r>
            <a:r>
              <a:rPr lang="hu-HU" b="1" dirty="0">
                <a:latin typeface="Times New Roman" charset="0"/>
                <a:ea typeface="Times New Roman" charset="0"/>
                <a:cs typeface="Times New Roman" charset="0"/>
              </a:rPr>
              <a:t>. 102 (2009) 192001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177121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Three main methods have been used to measure 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1600" baseline="-25000" dirty="0" err="1">
                <a:latin typeface="Times New Roman" charset="0"/>
                <a:ea typeface="Times New Roman" charset="0"/>
                <a:cs typeface="Times New Roman" charset="0"/>
              </a:rPr>
              <a:t>Mn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“Ratio” method: measure cross section ratio of d(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e,e’n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)p/d(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e,e’p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)n in quasi-elastic kinematics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Absolute d(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e,e’n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)p quasi-elastic cross section measurement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Beam-target double-spin asymmetry* in inclusive quasi-elastic </a:t>
            </a:r>
            <a:r>
              <a:rPr lang="en-US" sz="1600" baseline="30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He(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e,e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’)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2764" y="4294954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*Note: double-spin asymmetry method for </a:t>
            </a:r>
            <a:r>
              <a:rPr lang="en-US" sz="1600" i="1" dirty="0" err="1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16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Mn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 would not work for a free neutron target, as the free nucleon asymmetry depends only on the ratio G</a:t>
            </a:r>
            <a:r>
              <a:rPr lang="en-US" sz="1600" i="1" baseline="-25000" dirty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/G</a:t>
            </a:r>
            <a:r>
              <a:rPr lang="en-US" sz="1600" i="1" baseline="-2500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, and not G</a:t>
            </a:r>
            <a:r>
              <a:rPr lang="en-US" sz="1600" i="1" baseline="-25000" dirty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 or G</a:t>
            </a:r>
            <a:r>
              <a:rPr lang="en-US" sz="1600" i="1" baseline="-2500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 independently.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Widest combined Q</a:t>
            </a:r>
            <a:r>
              <a:rPr lang="en-US" sz="16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coverage and precision from recent CLAS 6 GeV data from 1 &lt; Q</a:t>
            </a:r>
            <a:r>
              <a:rPr lang="en-US" sz="16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&lt; 5 GeV</a:t>
            </a:r>
            <a:r>
              <a:rPr lang="en-US" sz="16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—consistent with “standard” dipole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Consistency issues in low-Q</a:t>
            </a:r>
            <a:r>
              <a:rPr lang="en-US" sz="16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7971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form factors—</a:t>
            </a:r>
            <a:r>
              <a:rPr lang="en-US" dirty="0" err="1"/>
              <a:t>G</a:t>
            </a:r>
            <a:r>
              <a:rPr lang="en-US" baseline="-25000" dirty="0" err="1"/>
              <a:t>En</a:t>
            </a:r>
            <a:r>
              <a:rPr lang="en-US" dirty="0"/>
              <a:t> existing data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572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69374"/>
            <a:ext cx="4572000" cy="3269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038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Riordan 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et al.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hu-HU" b="1" dirty="0" err="1">
                <a:latin typeface="Times New Roman" charset="0"/>
                <a:ea typeface="Times New Roman" charset="0"/>
                <a:cs typeface="Times New Roman" charset="0"/>
              </a:rPr>
              <a:t>Phys</a:t>
            </a:r>
            <a:r>
              <a:rPr lang="hu-HU" b="1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hu-HU" b="1" dirty="0" err="1">
                <a:latin typeface="Times New Roman" charset="0"/>
                <a:ea typeface="Times New Roman" charset="0"/>
                <a:cs typeface="Times New Roman" charset="0"/>
              </a:rPr>
              <a:t>Rev</a:t>
            </a:r>
            <a:r>
              <a:rPr lang="hu-HU" b="1" dirty="0">
                <a:latin typeface="Times New Roman" charset="0"/>
                <a:ea typeface="Times New Roman" charset="0"/>
                <a:cs typeface="Times New Roman" charset="0"/>
              </a:rPr>
              <a:t>. Lett. 105, 262302 (2010)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3981993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Schlimme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et al.,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u-HU" b="1" dirty="0" err="1">
                <a:latin typeface="Times New Roman" charset="0"/>
                <a:ea typeface="Times New Roman" charset="0"/>
                <a:cs typeface="Times New Roman" charset="0"/>
              </a:rPr>
              <a:t>Phys.Rev.Lett</a:t>
            </a:r>
            <a:r>
              <a:rPr lang="hu-HU" b="1" dirty="0">
                <a:latin typeface="Times New Roman" charset="0"/>
                <a:ea typeface="Times New Roman" charset="0"/>
                <a:cs typeface="Times New Roman" charset="0"/>
              </a:rPr>
              <a:t>. 111 (2013), 132504</a:t>
            </a:r>
            <a:endParaRPr lang="hu-H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684931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En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is the least well-known and most difficult to measure of the nucleon EMFFs: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Goes to zero at low Q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2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and cross-section contribution is small at large Q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2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Existing knowledge (believed to be reliable) is mostly based on polarization observables: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Beam-target double-spin asymmetry in semi-exclusive quasi-elastic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He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,e’n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)pp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Beam-target double-spin asymmetry in semi-exclusive quasi-elastic 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,e’n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Neutron recoil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polarimetery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d(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,e’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)p</a:t>
            </a:r>
          </a:p>
        </p:txBody>
      </p:sp>
    </p:spTree>
    <p:extLst>
      <p:ext uri="{BB962C8B-B14F-4D97-AF65-F5344CB8AC3E}">
        <p14:creationId xmlns:p14="http://schemas.microsoft.com/office/powerpoint/2010/main" val="329388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588A-C30D-8F48-B663-313F8E0B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E02-013 Layout (in GEANT4)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AD4F70-C1B5-5048-B493-3D406156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4ED63-3E13-B148-A3BE-ACB7EB5B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FF74C-78AA-6545-9994-401C96CF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26E00-73D3-D24F-9939-F53FFFB7C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29600" cy="5477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614502-0D17-7844-8027-2912CEB8C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32" y="3377281"/>
            <a:ext cx="5486400" cy="1710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601122-4589-394A-AEA1-2AC5524E94AA}"/>
              </a:ext>
            </a:extLst>
          </p:cNvPr>
          <p:cNvSpPr txBox="1"/>
          <p:nvPr/>
        </p:nvSpPr>
        <p:spPr>
          <a:xfrm>
            <a:off x="3581400" y="5087948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E02-013 Kinematics: lowest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included in PRL 2010 publication</a:t>
            </a:r>
          </a:p>
        </p:txBody>
      </p:sp>
    </p:spTree>
    <p:extLst>
      <p:ext uri="{BB962C8B-B14F-4D97-AF65-F5344CB8AC3E}">
        <p14:creationId xmlns:p14="http://schemas.microsoft.com/office/powerpoint/2010/main" val="145691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F53360-5244-9546-816F-DD5A6DE8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E02-013 Analysis and Motivation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7A90C7-161F-BB47-A217-28DA3AB61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Lowest Q</a:t>
            </a:r>
            <a:r>
              <a:rPr lang="en-US" baseline="30000" dirty="0"/>
              <a:t>2</a:t>
            </a:r>
            <a:r>
              <a:rPr lang="en-US" dirty="0"/>
              <a:t> data were collected at the beginning of the experiment—commissioning phase of entirely new detectors/target/etc. </a:t>
            </a:r>
          </a:p>
          <a:p>
            <a:r>
              <a:rPr lang="en-US" dirty="0"/>
              <a:t>Detector response/performance was initially poorly understood</a:t>
            </a:r>
          </a:p>
          <a:p>
            <a:r>
              <a:rPr lang="en-US" dirty="0"/>
              <a:t>Detector calibrations were not in good shape; </a:t>
            </a:r>
            <a:r>
              <a:rPr lang="en-US" dirty="0" err="1"/>
              <a:t>BigBite</a:t>
            </a:r>
            <a:r>
              <a:rPr lang="en-US" dirty="0"/>
              <a:t> calorimeter and </a:t>
            </a:r>
            <a:r>
              <a:rPr lang="en-US" dirty="0" err="1"/>
              <a:t>BigHAND</a:t>
            </a:r>
            <a:r>
              <a:rPr lang="en-US" dirty="0"/>
              <a:t> poorly gain-matched, trigger efficiency highly nonuniform, event reconstruction poor.</a:t>
            </a:r>
          </a:p>
          <a:p>
            <a:r>
              <a:rPr lang="en-US" dirty="0"/>
              <a:t>Freddy’s calibrations of detectors and recooking of the low-Q</a:t>
            </a:r>
            <a:r>
              <a:rPr lang="en-US" baseline="30000" dirty="0"/>
              <a:t>2</a:t>
            </a:r>
            <a:r>
              <a:rPr lang="en-US" dirty="0"/>
              <a:t> data </a:t>
            </a:r>
            <a:r>
              <a:rPr lang="en-US" b="1" i="1" dirty="0"/>
              <a:t>more than doubled </a:t>
            </a:r>
            <a:r>
              <a:rPr lang="en-US" dirty="0"/>
              <a:t>the statistics of quasi-elastic neutral coincidence events passing the cuts relative to a preliminary analysis done “over a weekend” in 2011.</a:t>
            </a:r>
          </a:p>
          <a:p>
            <a:r>
              <a:rPr lang="en-US" dirty="0"/>
              <a:t>All four Q</a:t>
            </a:r>
            <a:r>
              <a:rPr lang="en-US" baseline="30000" dirty="0"/>
              <a:t>2</a:t>
            </a:r>
            <a:r>
              <a:rPr lang="en-US" dirty="0"/>
              <a:t> points were reanalyzed with the new and improved machinery developed for the unpublished point-–no significant changes relative to original PRL publication in higher-Q</a:t>
            </a:r>
            <a:r>
              <a:rPr lang="en-US" baseline="30000" dirty="0"/>
              <a:t>2</a:t>
            </a:r>
            <a:r>
              <a:rPr lang="en-US" dirty="0"/>
              <a:t> points 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27348-9348-3E4A-88A1-D8449E78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9C1F1-C2FD-C44C-B077-3B472E708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 A Winter Meeting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C1489-5B40-F24D-9125-138B2210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59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FF93D45-925C-9A42-B6ED-BD1C2C1FDAE2}" vid="{D669DCE7-84E9-DE4F-8A84-BF061BB29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1357</TotalTime>
  <Words>2099</Words>
  <Application>Microsoft Macintosh PowerPoint</Application>
  <PresentationFormat>On-screen Show (4:3)</PresentationFormat>
  <Paragraphs>227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Cambria Math</vt:lpstr>
      <vt:lpstr>Times New Roman</vt:lpstr>
      <vt:lpstr>Wingdings</vt:lpstr>
      <vt:lpstr>Office Theme</vt:lpstr>
      <vt:lpstr>E02-013 (GEN) Data Analysis and Archival Publication Status</vt:lpstr>
      <vt:lpstr>Acknowledgements</vt:lpstr>
      <vt:lpstr>Elastic eN scattering and form factors: formalism</vt:lpstr>
      <vt:lpstr>Nucleon FFs—Existing Data (ca. 2012)</vt:lpstr>
      <vt:lpstr>Polarized Beam-Polarized Target Asymmetry</vt:lpstr>
      <vt:lpstr>Neutron form factors—GMn existing data</vt:lpstr>
      <vt:lpstr>Neutron form factors—GEn existing data</vt:lpstr>
      <vt:lpstr>Experiment E02-013 Layout (in GEANT4)</vt:lpstr>
      <vt:lpstr>E02-013 Analysis and Motivation</vt:lpstr>
      <vt:lpstr>Polarized 3He Target </vt:lpstr>
      <vt:lpstr>Electron and Nucleon Detection</vt:lpstr>
      <vt:lpstr>Quasi-elastic Event Selection: 3He data, Q2 = 1.16 GeV2</vt:lpstr>
      <vt:lpstr>Quasi-elastic coincidence event selection: All kinematics</vt:lpstr>
      <vt:lpstr>Raw Asymmetries</vt:lpstr>
      <vt:lpstr>Raw asymmetry to ”physics” asymmetry—Summary of  Dilution Factors/Corrections</vt:lpstr>
      <vt:lpstr>Nuclear corrections—Mainly FSI</vt:lpstr>
      <vt:lpstr>GEN Nuclear Effects Compute Farm Stats</vt:lpstr>
      <vt:lpstr>Extraction of G_E^n from A_phys^en--target spin direction measurement</vt:lpstr>
      <vt:lpstr>Results</vt:lpstr>
      <vt:lpstr>Summary and Conclusions</vt:lpstr>
      <vt:lpstr>Backup Slides</vt:lpstr>
      <vt:lpstr>Polarization Transfer in Elastic eN scattering</vt:lpstr>
      <vt:lpstr>Proton FFs—Rosenbluth data</vt:lpstr>
      <vt:lpstr>Proton FFs—Polarization Data</vt:lpstr>
      <vt:lpstr>Kin. 1 Calibrations and reconstruction improvements—BigBite preshower and shower</vt:lpstr>
      <vt:lpstr>Kin. 1 Calibrations—Summary</vt:lpstr>
      <vt:lpstr>Neutron arm Kin. 1 Gain Calibration</vt:lpstr>
      <vt:lpstr>Quasi-elastic Event Selection: H2 elastic data</vt:lpstr>
      <vt:lpstr>Inelastic Dilution: All kinematics</vt:lpstr>
      <vt:lpstr>Random Background Dilution (Q2=1.16 GeV2)</vt:lpstr>
      <vt:lpstr>Pion dilution-–All kinematics</vt:lpstr>
      <vt:lpstr>Proton Dilution (Q2 = 1.16 GeV2)</vt:lpstr>
      <vt:lpstr>Nitrogen Dilution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E02-013 (GEN) Data Analysis and Archival Publication</dc:title>
  <dc:creator>Puckett, Andrew</dc:creator>
  <cp:lastModifiedBy>Puckett, Andrew</cp:lastModifiedBy>
  <cp:revision>80</cp:revision>
  <dcterms:created xsi:type="dcterms:W3CDTF">2019-01-29T17:50:43Z</dcterms:created>
  <dcterms:modified xsi:type="dcterms:W3CDTF">2019-01-30T19:21:58Z</dcterms:modified>
</cp:coreProperties>
</file>