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306" r:id="rId2"/>
    <p:sldId id="618" r:id="rId3"/>
    <p:sldId id="610" r:id="rId4"/>
    <p:sldId id="619" r:id="rId5"/>
    <p:sldId id="628" r:id="rId6"/>
    <p:sldId id="622" r:id="rId7"/>
    <p:sldId id="611" r:id="rId8"/>
    <p:sldId id="629" r:id="rId9"/>
    <p:sldId id="605" r:id="rId10"/>
    <p:sldId id="575" r:id="rId11"/>
    <p:sldId id="624" r:id="rId12"/>
    <p:sldId id="625" r:id="rId13"/>
    <p:sldId id="630" r:id="rId14"/>
    <p:sldId id="631" r:id="rId15"/>
    <p:sldId id="609" r:id="rId16"/>
    <p:sldId id="632" r:id="rId17"/>
    <p:sldId id="616" r:id="rId18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7575"/>
    <a:srgbClr val="0080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5" autoAdjust="0"/>
    <p:restoredTop sz="96421" autoAdjust="0"/>
  </p:normalViewPr>
  <p:slideViewPr>
    <p:cSldViewPr snapToGrid="0" snapToObjects="1">
      <p:cViewPr varScale="1">
        <p:scale>
          <a:sx n="128" d="100"/>
          <a:sy n="128" d="100"/>
        </p:scale>
        <p:origin x="103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-3786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Weeks of </a:t>
            </a:r>
            <a:r>
              <a:rPr lang="en-US" dirty="0" smtClean="0">
                <a:solidFill>
                  <a:schemeClr val="tx1"/>
                </a:solidFill>
              </a:rPr>
              <a:t>CEBAF Operations</a:t>
            </a:r>
            <a:endParaRPr lang="en-US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9404654074461865E-2"/>
          <c:y val="0.10483973294315894"/>
          <c:w val="0.94447191314167112"/>
          <c:h val="0.832659012410863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'chart data'!$C$6</c:f>
              <c:strCache>
                <c:ptCount val="1"/>
                <c:pt idx="0">
                  <c:v>Weeks of OPS Delivered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bg1">
                  <a:lumMod val="85000"/>
                </a:schemeClr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morning" dir="t"/>
            </a:scene3d>
            <a:sp3d prstMaterial="dkEdge">
              <a:bevelT w="63500" h="25400" prst="softRound"/>
            </a:sp3d>
          </c:spPr>
          <c:invertIfNegative val="0"/>
          <c:dPt>
            <c:idx val="12"/>
            <c:invertIfNegative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B1B-4FA1-8FFA-42EF1FA287B3}"/>
              </c:ext>
            </c:extLst>
          </c:dPt>
          <c:dPt>
            <c:idx val="16"/>
            <c:invertIfNegative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solidFill>
                  <a:schemeClr val="bg1">
                    <a:lumMod val="85000"/>
                  </a:schemeClr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morning" dir="t"/>
              </a:scene3d>
              <a:sp3d prstMaterial="dkEdge">
                <a:bevelT w="63500" h="25400" prst="softRound"/>
              </a:sp3d>
            </c:spPr>
            <c:extLst>
              <c:ext xmlns:c16="http://schemas.microsoft.com/office/drawing/2014/chart" uri="{C3380CC4-5D6E-409C-BE32-E72D297353CC}">
                <c16:uniqueId val="{00000003-6B1B-4FA1-8FFA-42EF1FA287B3}"/>
              </c:ext>
            </c:extLst>
          </c:dPt>
          <c:dPt>
            <c:idx val="17"/>
            <c:invertIfNegative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solidFill>
                  <a:schemeClr val="bg1">
                    <a:lumMod val="85000"/>
                  </a:schemeClr>
                </a:solidFill>
              </a:ln>
              <a:effectLst>
                <a:outerShdw sx="1000" sy="1000" rotWithShape="0">
                  <a:srgbClr val="000000"/>
                </a:outerShdw>
              </a:effectLst>
              <a:scene3d>
                <a:camera prst="orthographicFront"/>
                <a:lightRig rig="morning" dir="t"/>
              </a:scene3d>
              <a:sp3d prstMaterial="dkEdge">
                <a:bevelT w="63500" h="25400" prst="softRound"/>
              </a:sp3d>
            </c:spPr>
            <c:extLst>
              <c:ext xmlns:c16="http://schemas.microsoft.com/office/drawing/2014/chart" uri="{C3380CC4-5D6E-409C-BE32-E72D297353CC}">
                <c16:uniqueId val="{00000005-6B1B-4FA1-8FFA-42EF1FA287B3}"/>
              </c:ext>
            </c:extLst>
          </c:dPt>
          <c:dPt>
            <c:idx val="18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morning" dir="t"/>
              </a:scene3d>
              <a:sp3d prstMaterial="dkEdge">
                <a:bevelT w="63500" h="25400" prst="softRound"/>
              </a:sp3d>
            </c:spPr>
            <c:extLst>
              <c:ext xmlns:c16="http://schemas.microsoft.com/office/drawing/2014/chart" uri="{C3380CC4-5D6E-409C-BE32-E72D297353CC}">
                <c16:uniqueId val="{00000007-6B1B-4FA1-8FFA-42EF1FA287B3}"/>
              </c:ext>
            </c:extLst>
          </c:dPt>
          <c:cat>
            <c:strRef>
              <c:f>'chart data'!$B$7:$B$25</c:f>
              <c:strCache>
                <c:ptCount val="19"/>
                <c:pt idx="0">
                  <c:v>FY01</c:v>
                </c:pt>
                <c:pt idx="1">
                  <c:v>FY02</c:v>
                </c:pt>
                <c:pt idx="2">
                  <c:v>FY03</c:v>
                </c:pt>
                <c:pt idx="3">
                  <c:v>FY04</c:v>
                </c:pt>
                <c:pt idx="4">
                  <c:v>FY05</c:v>
                </c:pt>
                <c:pt idx="5">
                  <c:v>FY06</c:v>
                </c:pt>
                <c:pt idx="6">
                  <c:v>FY07</c:v>
                </c:pt>
                <c:pt idx="7">
                  <c:v>FY08</c:v>
                </c:pt>
                <c:pt idx="8">
                  <c:v>FY09</c:v>
                </c:pt>
                <c:pt idx="9">
                  <c:v>FY10</c:v>
                </c:pt>
                <c:pt idx="10">
                  <c:v>FY11</c:v>
                </c:pt>
                <c:pt idx="11">
                  <c:v>FY12</c:v>
                </c:pt>
                <c:pt idx="12">
                  <c:v>FY13</c:v>
                </c:pt>
                <c:pt idx="13">
                  <c:v>FY14</c:v>
                </c:pt>
                <c:pt idx="14">
                  <c:v>FY15</c:v>
                </c:pt>
                <c:pt idx="15">
                  <c:v>FY16</c:v>
                </c:pt>
                <c:pt idx="16">
                  <c:v>FY17</c:v>
                </c:pt>
                <c:pt idx="17">
                  <c:v>FY18</c:v>
                </c:pt>
                <c:pt idx="18">
                  <c:v>FY19</c:v>
                </c:pt>
              </c:strCache>
            </c:strRef>
          </c:cat>
          <c:val>
            <c:numRef>
              <c:f>'chart data'!$C$7:$C$25</c:f>
              <c:numCache>
                <c:formatCode>General</c:formatCode>
                <c:ptCount val="19"/>
                <c:pt idx="0">
                  <c:v>37.5</c:v>
                </c:pt>
                <c:pt idx="1">
                  <c:v>32.700000000000003</c:v>
                </c:pt>
                <c:pt idx="2">
                  <c:v>37.5</c:v>
                </c:pt>
                <c:pt idx="3" formatCode="0.00">
                  <c:v>40.982143000000001</c:v>
                </c:pt>
                <c:pt idx="4" formatCode="0.00">
                  <c:v>42.488095000000001</c:v>
                </c:pt>
                <c:pt idx="5" formatCode="0.00">
                  <c:v>35.422618999999997</c:v>
                </c:pt>
                <c:pt idx="6" formatCode="0.00">
                  <c:v>36</c:v>
                </c:pt>
                <c:pt idx="7" formatCode="0.00">
                  <c:v>25.327380999999999</c:v>
                </c:pt>
                <c:pt idx="8" formatCode="0.00">
                  <c:v>33.297618999999997</c:v>
                </c:pt>
                <c:pt idx="9" formatCode="0.00">
                  <c:v>35.5</c:v>
                </c:pt>
                <c:pt idx="10" formatCode="0.00">
                  <c:v>29.916667</c:v>
                </c:pt>
                <c:pt idx="11" formatCode="0.00">
                  <c:v>26.6</c:v>
                </c:pt>
                <c:pt idx="13" formatCode="0.00">
                  <c:v>20</c:v>
                </c:pt>
                <c:pt idx="14" formatCode="0.00">
                  <c:v>18</c:v>
                </c:pt>
                <c:pt idx="15" formatCode="0.00">
                  <c:v>16</c:v>
                </c:pt>
                <c:pt idx="16" formatCode="0.00">
                  <c:v>16</c:v>
                </c:pt>
                <c:pt idx="17" formatCode="0.00">
                  <c:v>19</c:v>
                </c:pt>
                <c:pt idx="18" formatCode="0.00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B1B-4FA1-8FFA-42EF1FA287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4"/>
        <c:overlap val="-33"/>
        <c:axId val="546540976"/>
        <c:axId val="546541632"/>
      </c:barChart>
      <c:catAx>
        <c:axId val="546540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6541632"/>
        <c:crosses val="autoZero"/>
        <c:auto val="1"/>
        <c:lblAlgn val="ctr"/>
        <c:lblOffset val="100"/>
        <c:noMultiLvlLbl val="0"/>
      </c:catAx>
      <c:valAx>
        <c:axId val="546541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6540976"/>
        <c:crosses val="autoZero"/>
        <c:crossBetween val="between"/>
      </c:valAx>
      <c:spPr>
        <a:gradFill>
          <a:gsLst>
            <a:gs pos="0">
              <a:schemeClr val="tx1">
                <a:lumMod val="50000"/>
                <a:lumOff val="5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>
          <a:solidFill>
            <a:schemeClr val="bg1">
              <a:lumMod val="85000"/>
            </a:schemeClr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>
          <a:lumMod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'[User Growth FY11-18.xlsx]Sheet1'!$B$1</c:f>
              <c:strCache>
                <c:ptCount val="1"/>
                <c:pt idx="0">
                  <c:v>US University Users</c:v>
                </c:pt>
              </c:strCache>
            </c:strRef>
          </c:tx>
          <c:marker>
            <c:symbol val="diamond"/>
            <c:size val="6"/>
          </c:marker>
          <c:cat>
            <c:strRef>
              <c:f>'[User Growth FY11-18.xlsx]Sheet1'!$A$2:$A$14</c:f>
              <c:strCache>
                <c:ptCount val="13"/>
                <c:pt idx="0">
                  <c:v>FY06</c:v>
                </c:pt>
                <c:pt idx="1">
                  <c:v>FY07</c:v>
                </c:pt>
                <c:pt idx="2">
                  <c:v>FY08</c:v>
                </c:pt>
                <c:pt idx="3">
                  <c:v>FY09</c:v>
                </c:pt>
                <c:pt idx="4">
                  <c:v>FY10</c:v>
                </c:pt>
                <c:pt idx="5">
                  <c:v>FY11</c:v>
                </c:pt>
                <c:pt idx="6">
                  <c:v>FY12</c:v>
                </c:pt>
                <c:pt idx="7">
                  <c:v>FY13</c:v>
                </c:pt>
                <c:pt idx="8">
                  <c:v>FY14</c:v>
                </c:pt>
                <c:pt idx="9">
                  <c:v>FY15</c:v>
                </c:pt>
                <c:pt idx="10">
                  <c:v>FY16</c:v>
                </c:pt>
                <c:pt idx="11">
                  <c:v>FY17</c:v>
                </c:pt>
                <c:pt idx="12">
                  <c:v>FY18</c:v>
                </c:pt>
              </c:strCache>
            </c:strRef>
          </c:cat>
          <c:val>
            <c:numRef>
              <c:f>'[User Growth FY11-18.xlsx]Sheet1'!$B$2:$B$14</c:f>
              <c:numCache>
                <c:formatCode>General</c:formatCode>
                <c:ptCount val="13"/>
                <c:pt idx="0">
                  <c:v>584</c:v>
                </c:pt>
                <c:pt idx="1">
                  <c:v>555</c:v>
                </c:pt>
                <c:pt idx="2">
                  <c:v>545</c:v>
                </c:pt>
                <c:pt idx="3">
                  <c:v>527</c:v>
                </c:pt>
                <c:pt idx="4">
                  <c:v>574</c:v>
                </c:pt>
                <c:pt idx="5" formatCode="0">
                  <c:v>586</c:v>
                </c:pt>
                <c:pt idx="6" formatCode="0">
                  <c:v>605</c:v>
                </c:pt>
                <c:pt idx="7" formatCode="0">
                  <c:v>556</c:v>
                </c:pt>
                <c:pt idx="8" formatCode="0">
                  <c:v>657</c:v>
                </c:pt>
                <c:pt idx="9" formatCode="0">
                  <c:v>663</c:v>
                </c:pt>
                <c:pt idx="10" formatCode="0">
                  <c:v>692</c:v>
                </c:pt>
                <c:pt idx="11" formatCode="0">
                  <c:v>724</c:v>
                </c:pt>
                <c:pt idx="12">
                  <c:v>795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066-438A-A73B-85D6632C07E0}"/>
            </c:ext>
          </c:extLst>
        </c:ser>
        <c:ser>
          <c:idx val="1"/>
          <c:order val="1"/>
          <c:tx>
            <c:strRef>
              <c:f>'[User Growth FY11-18.xlsx]Sheet1'!$C$1</c:f>
              <c:strCache>
                <c:ptCount val="1"/>
                <c:pt idx="0">
                  <c:v>International Users</c:v>
                </c:pt>
              </c:strCache>
            </c:strRef>
          </c:tx>
          <c:marker>
            <c:symbol val="square"/>
            <c:size val="6"/>
          </c:marker>
          <c:cat>
            <c:strRef>
              <c:f>'[User Growth FY11-18.xlsx]Sheet1'!$A$2:$A$14</c:f>
              <c:strCache>
                <c:ptCount val="13"/>
                <c:pt idx="0">
                  <c:v>FY06</c:v>
                </c:pt>
                <c:pt idx="1">
                  <c:v>FY07</c:v>
                </c:pt>
                <c:pt idx="2">
                  <c:v>FY08</c:v>
                </c:pt>
                <c:pt idx="3">
                  <c:v>FY09</c:v>
                </c:pt>
                <c:pt idx="4">
                  <c:v>FY10</c:v>
                </c:pt>
                <c:pt idx="5">
                  <c:v>FY11</c:v>
                </c:pt>
                <c:pt idx="6">
                  <c:v>FY12</c:v>
                </c:pt>
                <c:pt idx="7">
                  <c:v>FY13</c:v>
                </c:pt>
                <c:pt idx="8">
                  <c:v>FY14</c:v>
                </c:pt>
                <c:pt idx="9">
                  <c:v>FY15</c:v>
                </c:pt>
                <c:pt idx="10">
                  <c:v>FY16</c:v>
                </c:pt>
                <c:pt idx="11">
                  <c:v>FY17</c:v>
                </c:pt>
                <c:pt idx="12">
                  <c:v>FY18</c:v>
                </c:pt>
              </c:strCache>
            </c:strRef>
          </c:cat>
          <c:val>
            <c:numRef>
              <c:f>'[User Growth FY11-18.xlsx]Sheet1'!$C$2:$C$14</c:f>
              <c:numCache>
                <c:formatCode>General</c:formatCode>
                <c:ptCount val="13"/>
                <c:pt idx="0">
                  <c:v>429</c:v>
                </c:pt>
                <c:pt idx="1">
                  <c:v>445</c:v>
                </c:pt>
                <c:pt idx="2">
                  <c:v>442</c:v>
                </c:pt>
                <c:pt idx="3">
                  <c:v>407</c:v>
                </c:pt>
                <c:pt idx="4">
                  <c:v>402</c:v>
                </c:pt>
                <c:pt idx="5" formatCode="0">
                  <c:v>417</c:v>
                </c:pt>
                <c:pt idx="6" formatCode="0">
                  <c:v>408</c:v>
                </c:pt>
                <c:pt idx="7" formatCode="0">
                  <c:v>418</c:v>
                </c:pt>
                <c:pt idx="8" formatCode="0">
                  <c:v>482</c:v>
                </c:pt>
                <c:pt idx="9" formatCode="0">
                  <c:v>564</c:v>
                </c:pt>
                <c:pt idx="10" formatCode="0">
                  <c:v>543</c:v>
                </c:pt>
                <c:pt idx="11" formatCode="0">
                  <c:v>567</c:v>
                </c:pt>
                <c:pt idx="12">
                  <c:v>558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066-438A-A73B-85D6632C07E0}"/>
            </c:ext>
          </c:extLst>
        </c:ser>
        <c:ser>
          <c:idx val="2"/>
          <c:order val="2"/>
          <c:tx>
            <c:strRef>
              <c:f>'[User Growth FY11-18.xlsx]Sheet1'!$D$1</c:f>
              <c:strCache>
                <c:ptCount val="1"/>
                <c:pt idx="0">
                  <c:v>Other Users</c:v>
                </c:pt>
              </c:strCache>
            </c:strRef>
          </c:tx>
          <c:marker>
            <c:symbol val="triangle"/>
            <c:size val="6"/>
          </c:marker>
          <c:cat>
            <c:strRef>
              <c:f>'[User Growth FY11-18.xlsx]Sheet1'!$A$2:$A$14</c:f>
              <c:strCache>
                <c:ptCount val="13"/>
                <c:pt idx="0">
                  <c:v>FY06</c:v>
                </c:pt>
                <c:pt idx="1">
                  <c:v>FY07</c:v>
                </c:pt>
                <c:pt idx="2">
                  <c:v>FY08</c:v>
                </c:pt>
                <c:pt idx="3">
                  <c:v>FY09</c:v>
                </c:pt>
                <c:pt idx="4">
                  <c:v>FY10</c:v>
                </c:pt>
                <c:pt idx="5">
                  <c:v>FY11</c:v>
                </c:pt>
                <c:pt idx="6">
                  <c:v>FY12</c:v>
                </c:pt>
                <c:pt idx="7">
                  <c:v>FY13</c:v>
                </c:pt>
                <c:pt idx="8">
                  <c:v>FY14</c:v>
                </c:pt>
                <c:pt idx="9">
                  <c:v>FY15</c:v>
                </c:pt>
                <c:pt idx="10">
                  <c:v>FY16</c:v>
                </c:pt>
                <c:pt idx="11">
                  <c:v>FY17</c:v>
                </c:pt>
                <c:pt idx="12">
                  <c:v>FY18</c:v>
                </c:pt>
              </c:strCache>
            </c:strRef>
          </c:cat>
          <c:val>
            <c:numRef>
              <c:f>'[User Growth FY11-18.xlsx]Sheet1'!$D$2:$D$14</c:f>
              <c:numCache>
                <c:formatCode>General</c:formatCode>
                <c:ptCount val="13"/>
                <c:pt idx="0">
                  <c:v>240</c:v>
                </c:pt>
                <c:pt idx="1">
                  <c:v>247</c:v>
                </c:pt>
                <c:pt idx="2">
                  <c:v>253</c:v>
                </c:pt>
                <c:pt idx="3">
                  <c:v>269</c:v>
                </c:pt>
                <c:pt idx="4">
                  <c:v>286</c:v>
                </c:pt>
                <c:pt idx="5" formatCode="0">
                  <c:v>274</c:v>
                </c:pt>
                <c:pt idx="6" formatCode="0">
                  <c:v>265</c:v>
                </c:pt>
                <c:pt idx="7" formatCode="0">
                  <c:v>287</c:v>
                </c:pt>
                <c:pt idx="8" formatCode="0">
                  <c:v>241</c:v>
                </c:pt>
                <c:pt idx="9" formatCode="0">
                  <c:v>283</c:v>
                </c:pt>
                <c:pt idx="10" formatCode="0">
                  <c:v>295</c:v>
                </c:pt>
                <c:pt idx="11" formatCode="0">
                  <c:v>306</c:v>
                </c:pt>
                <c:pt idx="12" formatCode="0">
                  <c:v>277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066-438A-A73B-85D6632C07E0}"/>
            </c:ext>
          </c:extLst>
        </c:ser>
        <c:ser>
          <c:idx val="3"/>
          <c:order val="3"/>
          <c:tx>
            <c:strRef>
              <c:f>'[User Growth FY11-18.xlsx]Sheet1'!$E$1</c:f>
              <c:strCache>
                <c:ptCount val="1"/>
                <c:pt idx="0">
                  <c:v>Total Users</c:v>
                </c:pt>
              </c:strCache>
            </c:strRef>
          </c:tx>
          <c:marker>
            <c:symbol val="x"/>
            <c:size val="6"/>
          </c:marker>
          <c:cat>
            <c:strRef>
              <c:f>'[User Growth FY11-18.xlsx]Sheet1'!$A$2:$A$14</c:f>
              <c:strCache>
                <c:ptCount val="13"/>
                <c:pt idx="0">
                  <c:v>FY06</c:v>
                </c:pt>
                <c:pt idx="1">
                  <c:v>FY07</c:v>
                </c:pt>
                <c:pt idx="2">
                  <c:v>FY08</c:v>
                </c:pt>
                <c:pt idx="3">
                  <c:v>FY09</c:v>
                </c:pt>
                <c:pt idx="4">
                  <c:v>FY10</c:v>
                </c:pt>
                <c:pt idx="5">
                  <c:v>FY11</c:v>
                </c:pt>
                <c:pt idx="6">
                  <c:v>FY12</c:v>
                </c:pt>
                <c:pt idx="7">
                  <c:v>FY13</c:v>
                </c:pt>
                <c:pt idx="8">
                  <c:v>FY14</c:v>
                </c:pt>
                <c:pt idx="9">
                  <c:v>FY15</c:v>
                </c:pt>
                <c:pt idx="10">
                  <c:v>FY16</c:v>
                </c:pt>
                <c:pt idx="11">
                  <c:v>FY17</c:v>
                </c:pt>
                <c:pt idx="12">
                  <c:v>FY18</c:v>
                </c:pt>
              </c:strCache>
            </c:strRef>
          </c:cat>
          <c:val>
            <c:numRef>
              <c:f>'[User Growth FY11-18.xlsx]Sheet1'!$E$2:$E$14</c:f>
              <c:numCache>
                <c:formatCode>General</c:formatCode>
                <c:ptCount val="13"/>
                <c:pt idx="0">
                  <c:v>1253</c:v>
                </c:pt>
                <c:pt idx="1">
                  <c:v>1247</c:v>
                </c:pt>
                <c:pt idx="2">
                  <c:v>1240</c:v>
                </c:pt>
                <c:pt idx="3">
                  <c:v>1203</c:v>
                </c:pt>
                <c:pt idx="4">
                  <c:v>1262</c:v>
                </c:pt>
                <c:pt idx="5" formatCode="0">
                  <c:v>1277</c:v>
                </c:pt>
                <c:pt idx="6" formatCode="0">
                  <c:v>1278</c:v>
                </c:pt>
                <c:pt idx="7" formatCode="0">
                  <c:v>1261</c:v>
                </c:pt>
                <c:pt idx="8" formatCode="0">
                  <c:v>1380</c:v>
                </c:pt>
                <c:pt idx="9" formatCode="0">
                  <c:v>1510</c:v>
                </c:pt>
                <c:pt idx="10" formatCode="0">
                  <c:v>1530</c:v>
                </c:pt>
                <c:pt idx="11" formatCode="0">
                  <c:v>1597</c:v>
                </c:pt>
                <c:pt idx="12">
                  <c:v>1630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066-438A-A73B-85D6632C07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3859584"/>
        <c:axId val="113865472"/>
      </c:lineChart>
      <c:catAx>
        <c:axId val="1138595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13865472"/>
        <c:crosses val="autoZero"/>
        <c:auto val="1"/>
        <c:lblAlgn val="ctr"/>
        <c:lblOffset val="100"/>
        <c:noMultiLvlLbl val="0"/>
      </c:catAx>
      <c:valAx>
        <c:axId val="1138654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13859584"/>
        <c:crosses val="autoZero"/>
        <c:crossBetween val="between"/>
      </c:valAx>
      <c:spPr>
        <a:solidFill>
          <a:srgbClr val="FFFFFF"/>
        </a:solidFill>
      </c:spPr>
    </c:plotArea>
    <c:legend>
      <c:legendPos val="r"/>
      <c:layout/>
      <c:overlay val="0"/>
    </c:legend>
    <c:plotVisOnly val="1"/>
    <c:dispBlanksAs val="gap"/>
    <c:showDLblsOverMax val="0"/>
  </c:chart>
  <c:spPr>
    <a:solidFill>
      <a:srgbClr val="757575"/>
    </a:solidFill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922025790301577"/>
          <c:y val="2.68438320209974E-2"/>
          <c:w val="0.81376968011364215"/>
          <c:h val="0.9035804899387579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Recordable Case (TRC) Rate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strRef>
              <c:f>Sheet1!$A$2:$A$10</c:f>
              <c:strCach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 (YTD)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0.96</c:v>
                </c:pt>
                <c:pt idx="1">
                  <c:v>0.84</c:v>
                </c:pt>
                <c:pt idx="2">
                  <c:v>1.3</c:v>
                </c:pt>
                <c:pt idx="3">
                  <c:v>0.95</c:v>
                </c:pt>
                <c:pt idx="4">
                  <c:v>0.38</c:v>
                </c:pt>
                <c:pt idx="5">
                  <c:v>0.32</c:v>
                </c:pt>
                <c:pt idx="6">
                  <c:v>0.74</c:v>
                </c:pt>
                <c:pt idx="7" formatCode="0.00">
                  <c:v>0.25</c:v>
                </c:pt>
                <c:pt idx="8">
                  <c:v>0.38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953-42A4-B24B-31E31F1C527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SC TRC Average</c:v>
                </c:pt>
              </c:strCache>
            </c:strRef>
          </c:tx>
          <c:spPr>
            <a:ln>
              <a:solidFill>
                <a:srgbClr val="0070C0"/>
              </a:solidFill>
              <a:prstDash val="sysDash"/>
            </a:ln>
          </c:spPr>
          <c:marker>
            <c:symbol val="none"/>
          </c:marker>
          <c:cat>
            <c:strRef>
              <c:f>Sheet1!$A$2:$A$10</c:f>
              <c:strCach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 (YTD)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0.9</c:v>
                </c:pt>
                <c:pt idx="4">
                  <c:v>1.1000000000000001</c:v>
                </c:pt>
                <c:pt idx="5">
                  <c:v>1</c:v>
                </c:pt>
                <c:pt idx="6">
                  <c:v>1.1000000000000001</c:v>
                </c:pt>
                <c:pt idx="7" formatCode="0.0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953-42A4-B24B-31E31F1C527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Days Away, Restricted or Transferred (DART) Case Rate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strRef>
              <c:f>Sheet1!$A$2:$A$10</c:f>
              <c:strCach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 (YTD)</c:v>
                </c:pt>
              </c:strCache>
            </c:strRef>
          </c:cat>
          <c:val>
            <c:numRef>
              <c:f>Sheet1!$D$2:$D$10</c:f>
              <c:numCache>
                <c:formatCode>General</c:formatCode>
                <c:ptCount val="9"/>
                <c:pt idx="0">
                  <c:v>0.43</c:v>
                </c:pt>
                <c:pt idx="1">
                  <c:v>0.27</c:v>
                </c:pt>
                <c:pt idx="2">
                  <c:v>0.69</c:v>
                </c:pt>
                <c:pt idx="3">
                  <c:v>0.74</c:v>
                </c:pt>
                <c:pt idx="4">
                  <c:v>0.38</c:v>
                </c:pt>
                <c:pt idx="5">
                  <c:v>0.16</c:v>
                </c:pt>
                <c:pt idx="6">
                  <c:v>0.49</c:v>
                </c:pt>
                <c:pt idx="7" formatCode="0.00">
                  <c:v>0.12</c:v>
                </c:pt>
                <c:pt idx="8">
                  <c:v>0.13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953-42A4-B24B-31E31F1C527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SC DART Average</c:v>
                </c:pt>
              </c:strCache>
            </c:strRef>
          </c:tx>
          <c:spPr>
            <a:ln>
              <a:solidFill>
                <a:srgbClr val="FF0000"/>
              </a:solidFill>
              <a:prstDash val="sysDash"/>
            </a:ln>
          </c:spPr>
          <c:marker>
            <c:symbol val="none"/>
          </c:marker>
          <c:cat>
            <c:strRef>
              <c:f>Sheet1!$A$2:$A$10</c:f>
              <c:strCach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 (YTD)</c:v>
                </c:pt>
              </c:strCache>
            </c:strRef>
          </c:cat>
          <c:val>
            <c:numRef>
              <c:f>Sheet1!$E$2:$E$10</c:f>
              <c:numCache>
                <c:formatCode>General</c:formatCode>
                <c:ptCount val="9"/>
                <c:pt idx="0">
                  <c:v>0.6</c:v>
                </c:pt>
                <c:pt idx="1">
                  <c:v>0.5</c:v>
                </c:pt>
                <c:pt idx="2">
                  <c:v>0.6</c:v>
                </c:pt>
                <c:pt idx="3">
                  <c:v>0.4</c:v>
                </c:pt>
                <c:pt idx="4">
                  <c:v>0.5</c:v>
                </c:pt>
                <c:pt idx="5">
                  <c:v>0.5</c:v>
                </c:pt>
                <c:pt idx="6">
                  <c:v>0.6</c:v>
                </c:pt>
                <c:pt idx="7" formatCode="0.0">
                  <c:v>0.4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953-42A4-B24B-31E31F1C52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889216"/>
        <c:axId val="42890752"/>
      </c:lineChart>
      <c:catAx>
        <c:axId val="428892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 baseline="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42890752"/>
        <c:crosses val="autoZero"/>
        <c:auto val="1"/>
        <c:lblAlgn val="ctr"/>
        <c:lblOffset val="100"/>
        <c:tickMarkSkip val="2"/>
        <c:noMultiLvlLbl val="0"/>
      </c:catAx>
      <c:valAx>
        <c:axId val="42890752"/>
        <c:scaling>
          <c:orientation val="minMax"/>
          <c:max val="6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>
                    <a:latin typeface="Arial" pitchFamily="34" charset="0"/>
                    <a:cs typeface="Arial" pitchFamily="34" charset="0"/>
                  </a:defRPr>
                </a:pP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# Cases/200,000 Hours Worked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42889216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200" b="1">
                <a:latin typeface="Arial" pitchFamily="34" charset="0"/>
                <a:cs typeface="Arial" pitchFamily="34" charset="0"/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200" b="1">
                <a:latin typeface="Arial" pitchFamily="34" charset="0"/>
                <a:cs typeface="Arial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29936727144870501"/>
          <c:y val="0.36039901319317819"/>
          <c:w val="0.65464982856764053"/>
          <c:h val="0.2746215823557101"/>
        </c:manualLayout>
      </c:layout>
      <c:overlay val="0"/>
      <c:txPr>
        <a:bodyPr/>
        <a:lstStyle/>
        <a:p>
          <a:pPr>
            <a:defRPr sz="1200" b="1"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69474" cy="481053"/>
          </a:xfrm>
          <a:prstGeom prst="rect">
            <a:avLst/>
          </a:prstGeom>
        </p:spPr>
        <p:txBody>
          <a:bodyPr vert="horz" lIns="95666" tIns="47833" rIns="95666" bIns="4783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4056" y="0"/>
            <a:ext cx="3169474" cy="481053"/>
          </a:xfrm>
          <a:prstGeom prst="rect">
            <a:avLst/>
          </a:prstGeom>
        </p:spPr>
        <p:txBody>
          <a:bodyPr vert="horz" lIns="95666" tIns="47833" rIns="95666" bIns="47833" rtlCol="0"/>
          <a:lstStyle>
            <a:lvl1pPr algn="r">
              <a:defRPr sz="1200"/>
            </a:lvl1pPr>
          </a:lstStyle>
          <a:p>
            <a:fld id="{496053D4-4411-4BA1-ABB6-E327C86F6016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20149"/>
            <a:ext cx="3169474" cy="481051"/>
          </a:xfrm>
          <a:prstGeom prst="rect">
            <a:avLst/>
          </a:prstGeom>
        </p:spPr>
        <p:txBody>
          <a:bodyPr vert="horz" lIns="95666" tIns="47833" rIns="95666" bIns="4783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4056" y="9120149"/>
            <a:ext cx="3169474" cy="481051"/>
          </a:xfrm>
          <a:prstGeom prst="rect">
            <a:avLst/>
          </a:prstGeom>
        </p:spPr>
        <p:txBody>
          <a:bodyPr vert="horz" lIns="95666" tIns="47833" rIns="95666" bIns="47833" rtlCol="0" anchor="b"/>
          <a:lstStyle>
            <a:lvl1pPr algn="r">
              <a:defRPr sz="1200"/>
            </a:lvl1pPr>
          </a:lstStyle>
          <a:p>
            <a:fld id="{CBB0BDA9-1711-4099-B801-DC3DF4257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7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1727"/>
          </a:xfrm>
          <a:prstGeom prst="rect">
            <a:avLst/>
          </a:prstGeom>
        </p:spPr>
        <p:txBody>
          <a:bodyPr vert="horz" lIns="96651" tIns="48326" rIns="96651" bIns="4832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1"/>
            <a:ext cx="3169920" cy="481727"/>
          </a:xfrm>
          <a:prstGeom prst="rect">
            <a:avLst/>
          </a:prstGeom>
        </p:spPr>
        <p:txBody>
          <a:bodyPr vert="horz" lIns="96651" tIns="48326" rIns="96651" bIns="48326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1" tIns="48326" rIns="96651" bIns="4832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51" tIns="48326" rIns="96651" bIns="4832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51" tIns="48326" rIns="96651" bIns="4832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6651" tIns="48326" rIns="96651" bIns="48326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5DF9A8-A8E8-41EA-B260-D01AD0AE4F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822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5DF9A8-A8E8-41EA-B260-D01AD0AE4FE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343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5">
              <a:defRPr/>
            </a:pPr>
            <a:fld id="{CC5D57BF-9709-4F95-A032-C1177D04A7B5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14305">
                <a:defRPr/>
              </a:pPr>
              <a:t>12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06240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56565">
              <a:defRPr/>
            </a:pPr>
            <a:fld id="{CD009CCE-D96A-474A-AB30-60268BC5A8F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56565">
                <a:defRPr/>
              </a:pPr>
              <a:t>15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83417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6" y="1720792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02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3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6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04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37" y="659731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37" y="5588000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7898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1254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 userDrawn="1"/>
        </p:nvSpPr>
        <p:spPr bwMode="auto">
          <a:xfrm>
            <a:off x="1219200" y="6496822"/>
            <a:ext cx="6629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hangingPunct="0">
              <a:spcBef>
                <a:spcPts val="1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89EDE09-E4EE-4782-BF53-0BC46E61FA20}" type="slidenum">
              <a:rPr lang="en-US" sz="1000" kern="0">
                <a:solidFill>
                  <a:srgbClr val="FFFFFF"/>
                </a:solidFill>
              </a:rPr>
              <a:pPr algn="ctr" hangingPunct="0">
                <a:spcBef>
                  <a:spcPts val="100"/>
                </a:spcBef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43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21" name="Straight Connector 20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9766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48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lIns="91418" tIns="45709" rIns="91418" bIns="45709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0211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82" r:id="rId4"/>
    <p:sldLayoutId id="2147483687" r:id="rId5"/>
    <p:sldLayoutId id="2147483688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jleic-docdb.jlab.org/cgi-bin/private/ShowDocument?docid=273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996" y="505595"/>
            <a:ext cx="7730160" cy="617838"/>
          </a:xfrm>
        </p:spPr>
        <p:txBody>
          <a:bodyPr/>
          <a:lstStyle/>
          <a:p>
            <a:r>
              <a:rPr lang="en-US" cap="none" dirty="0" smtClean="0"/>
              <a:t>Jefferson Lab Status</a:t>
            </a:r>
            <a:endParaRPr lang="en-US" cap="none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172996" y="3492794"/>
            <a:ext cx="5082577" cy="138032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Stuart Henderson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Laboratory Director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/>
              <a:t>January 30, 2019</a:t>
            </a:r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47" y="1748116"/>
            <a:ext cx="5703584" cy="427415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705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0" y="42041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10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85834" y="87678"/>
            <a:ext cx="8922314" cy="6655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ts val="2600"/>
              </a:lnSpc>
            </a:pPr>
            <a:r>
              <a:rPr lang="en-US" kern="0" cap="none" dirty="0">
                <a:solidFill>
                  <a:srgbClr val="000000"/>
                </a:solidFill>
                <a:latin typeface="Arial" pitchFamily="34" charset="0"/>
              </a:rPr>
              <a:t>Jefferson </a:t>
            </a:r>
            <a:r>
              <a:rPr lang="en-US" kern="0" cap="none" dirty="0" smtClean="0">
                <a:solidFill>
                  <a:srgbClr val="000000"/>
                </a:solidFill>
                <a:latin typeface="Arial" pitchFamily="34" charset="0"/>
              </a:rPr>
              <a:t>Lab’s Scientific User Community</a:t>
            </a:r>
            <a:endParaRPr lang="en-US" kern="0" cap="none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01" y="816858"/>
            <a:ext cx="7451909" cy="558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10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195569"/>
            <a:ext cx="8464378" cy="487490"/>
          </a:xfrm>
        </p:spPr>
        <p:txBody>
          <a:bodyPr>
            <a:normAutofit/>
          </a:bodyPr>
          <a:lstStyle/>
          <a:p>
            <a:r>
              <a:rPr lang="en-US" dirty="0" smtClean="0"/>
              <a:t>Electron-Ion Collider Planning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26807" y="6453889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98" y="944977"/>
            <a:ext cx="1191569" cy="146927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198786" y="1168521"/>
            <a:ext cx="6729084" cy="1014178"/>
          </a:xfrm>
          <a:prstGeom prst="rect">
            <a:avLst/>
          </a:prstGeom>
          <a:ln w="38100">
            <a:solidFill>
              <a:srgbClr val="00B0F0"/>
            </a:solidFill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ts val="600"/>
              </a:spcBef>
              <a:spcAft>
                <a:spcPct val="30000"/>
              </a:spcAft>
              <a:buFont typeface="Wingdings" pitchFamily="2" charset="2"/>
              <a:buNone/>
              <a:defRPr/>
            </a:pPr>
            <a:r>
              <a:rPr lang="en-US" sz="1600" b="1" kern="0" dirty="0" smtClean="0">
                <a:solidFill>
                  <a:srgbClr val="005D9A"/>
                </a:solidFill>
                <a:latin typeface="Arial" pitchFamily="34" charset="0"/>
                <a:cs typeface="Arial" pitchFamily="34" charset="0"/>
              </a:rPr>
              <a:t>Federal Nuclear Science Advisory </a:t>
            </a:r>
            <a:r>
              <a:rPr lang="en-US" sz="1600" b="1" kern="0" dirty="0" err="1" smtClean="0">
                <a:solidFill>
                  <a:srgbClr val="005D9A"/>
                </a:solidFill>
                <a:latin typeface="Arial" pitchFamily="34" charset="0"/>
                <a:cs typeface="Arial" pitchFamily="34" charset="0"/>
              </a:rPr>
              <a:t>Cmte</a:t>
            </a:r>
            <a:r>
              <a:rPr lang="en-US" sz="1600" b="1" kern="0" dirty="0" smtClean="0">
                <a:solidFill>
                  <a:srgbClr val="005D9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kern="0" dirty="0">
                <a:solidFill>
                  <a:srgbClr val="005D9A"/>
                </a:solidFill>
                <a:latin typeface="Arial" pitchFamily="34" charset="0"/>
                <a:cs typeface="Arial" pitchFamily="34" charset="0"/>
              </a:rPr>
              <a:t>2007 Long-Range </a:t>
            </a:r>
            <a:r>
              <a:rPr lang="en-US" sz="1600" b="1" kern="0" dirty="0" smtClean="0">
                <a:solidFill>
                  <a:srgbClr val="005D9A"/>
                </a:solidFill>
                <a:latin typeface="Arial" pitchFamily="34" charset="0"/>
                <a:cs typeface="Arial" pitchFamily="34" charset="0"/>
              </a:rPr>
              <a:t>Plan</a:t>
            </a:r>
            <a:endParaRPr lang="en-US" sz="1600" b="1" kern="0" dirty="0">
              <a:solidFill>
                <a:srgbClr val="005D9A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lnSpc>
                <a:spcPct val="90000"/>
              </a:lnSpc>
              <a:spcBef>
                <a:spcPts val="600"/>
              </a:spcBef>
              <a:spcAft>
                <a:spcPct val="30000"/>
              </a:spcAft>
              <a:buFont typeface="Wingdings" pitchFamily="2" charset="2"/>
              <a:buNone/>
              <a:defRPr/>
            </a:pPr>
            <a:r>
              <a:rPr lang="en-US" sz="1400" kern="0" dirty="0" smtClean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“</a:t>
            </a:r>
            <a:r>
              <a:rPr lang="en-US" sz="1400" kern="0" dirty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An Electron-Ion Collider (EIC) with polarized beams has been embraced by </a:t>
            </a:r>
            <a:r>
              <a:rPr lang="en-US" sz="1400" kern="0" dirty="0" smtClean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the U.S</a:t>
            </a:r>
            <a:r>
              <a:rPr lang="en-US" sz="1400" kern="0" dirty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. nuclear science community as embodying the vision for reaching the next QCD </a:t>
            </a:r>
            <a:r>
              <a:rPr lang="en-US" sz="1400" kern="0" dirty="0" smtClean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frontier”</a:t>
            </a:r>
            <a:endParaRPr lang="en-US" sz="1400" kern="0" dirty="0">
              <a:latin typeface="Arial" pitchFamily="34" charset="0"/>
              <a:ea typeface="ＭＳ Ｐゴシック" pitchFamily="1" charset="-128"/>
              <a:cs typeface="Arial" pitchFamily="34" charset="0"/>
            </a:endParaRPr>
          </a:p>
        </p:txBody>
      </p:sp>
      <p:pic>
        <p:nvPicPr>
          <p:cNvPr id="4102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97" y="2739192"/>
            <a:ext cx="1191569" cy="15375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24451" y="3102368"/>
            <a:ext cx="6703420" cy="81253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1600" b="1" kern="0" dirty="0">
                <a:solidFill>
                  <a:srgbClr val="005D9A"/>
                </a:solidFill>
                <a:latin typeface="Arial" pitchFamily="34" charset="0"/>
                <a:cs typeface="Arial" pitchFamily="34" charset="0"/>
              </a:rPr>
              <a:t>Federal Nuclear Science Advisory </a:t>
            </a:r>
            <a:r>
              <a:rPr lang="en-US" sz="1600" b="1" kern="0" dirty="0" err="1">
                <a:solidFill>
                  <a:srgbClr val="005D9A"/>
                </a:solidFill>
                <a:latin typeface="Arial" pitchFamily="34" charset="0"/>
                <a:cs typeface="Arial" pitchFamily="34" charset="0"/>
              </a:rPr>
              <a:t>Cmte</a:t>
            </a:r>
            <a:r>
              <a:rPr lang="en-US" sz="1600" b="1" kern="0" dirty="0">
                <a:solidFill>
                  <a:srgbClr val="005D9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kern="0" dirty="0" smtClean="0">
                <a:solidFill>
                  <a:srgbClr val="005D9A"/>
                </a:solidFill>
                <a:latin typeface="Arial" pitchFamily="34" charset="0"/>
                <a:cs typeface="Arial" pitchFamily="34" charset="0"/>
              </a:rPr>
              <a:t>2015 Long Range Plan</a:t>
            </a:r>
            <a:endParaRPr lang="en-US" sz="1400" b="1" kern="0" dirty="0" smtClean="0">
              <a:solidFill>
                <a:srgbClr val="005D9A"/>
              </a:solidFill>
              <a:latin typeface="Arial" pitchFamily="34" charset="0"/>
              <a:cs typeface="Arial" pitchFamily="34" charset="0"/>
            </a:endParaRP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14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“We </a:t>
            </a:r>
            <a:r>
              <a:rPr lang="en-US" sz="14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recommend a high-energy high-luminosity polarized EIC as the highest priority for new facility construction following the completion of FRIB</a:t>
            </a:r>
            <a:r>
              <a:rPr lang="en-US" sz="14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.”</a:t>
            </a:r>
            <a:endParaRPr lang="en-US" sz="1400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24451" y="4823862"/>
            <a:ext cx="6703420" cy="127419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1600" b="1" kern="0" dirty="0" smtClean="0">
                <a:solidFill>
                  <a:srgbClr val="005D9A"/>
                </a:solidFill>
                <a:latin typeface="Arial" pitchFamily="34" charset="0"/>
                <a:cs typeface="Arial" pitchFamily="34" charset="0"/>
              </a:rPr>
              <a:t>National Academy of Sciences – Assessment of U.S. Based Electron-Ion Collider Science (2018)</a:t>
            </a:r>
            <a:endParaRPr lang="en-US" sz="1400" b="1" kern="0" dirty="0" smtClean="0">
              <a:solidFill>
                <a:srgbClr val="005D9A"/>
              </a:solidFill>
              <a:latin typeface="Arial" pitchFamily="34" charset="0"/>
              <a:cs typeface="Arial" pitchFamily="34" charset="0"/>
            </a:endParaRP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14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“…the committee finds a compelling scientific case for such a facility.  The science questions that an EIC will answer are central to completing an understanding of atoms as well as being integral to the agenda of nuclear physics today.”</a:t>
            </a:r>
            <a:endParaRPr lang="en-US" sz="1400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896" y="4566362"/>
            <a:ext cx="1191569" cy="1721541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>
            <a:off x="4626996" y="2286000"/>
            <a:ext cx="1029251" cy="726428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4626996" y="4019828"/>
            <a:ext cx="1029251" cy="726428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0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16878" y="873863"/>
            <a:ext cx="4343399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2880" marR="0" lvl="2" indent="-1828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Highly optimized greenfield design </a:t>
            </a: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to deliver 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s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cientific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goals </a:t>
            </a:r>
            <a:r>
              <a:rPr kumimoji="0" lang="en-US" sz="16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– emphasis on:</a:t>
            </a:r>
            <a:endParaRPr kumimoji="0" lang="en-US" sz="160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548640" lvl="3" indent="-285750" defTabSz="457200">
              <a:spcAft>
                <a:spcPts val="600"/>
              </a:spcAft>
              <a:buSzPct val="100000"/>
              <a:buFont typeface="Arial" panose="020B0604020202020204" pitchFamily="34" charset="0"/>
              <a:buChar char="–"/>
              <a:defRPr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High Luminosity</a:t>
            </a:r>
          </a:p>
          <a:p>
            <a:pPr marL="548640" lvl="3" indent="-285750" defTabSz="457200">
              <a:spcAft>
                <a:spcPts val="600"/>
              </a:spcAft>
              <a:buSzPct val="100000"/>
              <a:buFont typeface="Arial" panose="020B0604020202020204" pitchFamily="34" charset="0"/>
              <a:buChar char="–"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High Polarization and preservation</a:t>
            </a:r>
          </a:p>
          <a:p>
            <a:pPr marL="182880" marR="0" lvl="2" indent="-1828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Energy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Range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: 20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to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100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GeV</a:t>
            </a:r>
          </a:p>
          <a:p>
            <a:pPr marL="182880" lvl="2" indent="-182880" defTabSz="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Cost effective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operations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676400" cy="707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21027" y="139398"/>
            <a:ext cx="6672072" cy="487490"/>
          </a:xfrm>
        </p:spPr>
        <p:txBody>
          <a:bodyPr>
            <a:normAutofit/>
          </a:bodyPr>
          <a:lstStyle/>
          <a:p>
            <a:r>
              <a:rPr lang="en-US" sz="2700" dirty="0" smtClean="0">
                <a:solidFill>
                  <a:prstClr val="black"/>
                </a:solidFill>
              </a:rPr>
              <a:t>Jefferson Lab Electron Ion Collider</a:t>
            </a:r>
            <a:endParaRPr lang="en-US" sz="27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560277" y="873863"/>
            <a:ext cx="4343399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2880" indent="-182880" defTabSz="4572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Flexible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timeframe for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construction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consistent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w/running 12 GeV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CEBAF</a:t>
            </a:r>
          </a:p>
          <a:p>
            <a:pPr marL="182880" lvl="2" indent="-182880" defTabSz="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Strong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multi-institutional effort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including: ANL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, BNL, FNAL, LBNL,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SLAC</a:t>
            </a:r>
          </a:p>
          <a:p>
            <a:pPr marL="182880" lvl="2" indent="-182880" defTabSz="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Carrying-out R&amp;D on highest priority topics through DOE/NP EIC R&amp;D Program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r="1105"/>
          <a:stretch/>
        </p:blipFill>
        <p:spPr bwMode="auto">
          <a:xfrm>
            <a:off x="156437" y="3119717"/>
            <a:ext cx="6198842" cy="3240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180" y="3119716"/>
            <a:ext cx="2200870" cy="3240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6653180" y="2665401"/>
            <a:ext cx="2250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JLEIC Pre-CDR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392530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AC0DC9-5F45-0E49-80C5-0ED9ACD3B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9B570CD-1FDA-4965-AA53-1D667D462198}"/>
              </a:ext>
            </a:extLst>
          </p:cNvPr>
          <p:cNvSpPr txBox="1">
            <a:spLocks/>
          </p:cNvSpPr>
          <p:nvPr/>
        </p:nvSpPr>
        <p:spPr>
          <a:xfrm>
            <a:off x="234969" y="152075"/>
            <a:ext cx="8901535" cy="487490"/>
          </a:xfrm>
          <a:prstGeom prst="rect">
            <a:avLst/>
          </a:prstGeom>
        </p:spPr>
        <p:txBody>
          <a:bodyPr vert="horz" lIns="91418" tIns="45709" rIns="91418" bIns="45709" rtlCol="0" anchor="ctr">
            <a:normAutofit/>
          </a:bodyPr>
          <a:lstStyle>
            <a:lvl1pPr algn="l" defTabSz="9141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cap="none" dirty="0">
                <a:solidFill>
                  <a:prstClr val="black"/>
                </a:solidFill>
              </a:rPr>
              <a:t>JLEIC: Update on design parameters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80EB91-687F-46E3-8208-0038C6D91FB5}"/>
              </a:ext>
            </a:extLst>
          </p:cNvPr>
          <p:cNvSpPr txBox="1"/>
          <p:nvPr/>
        </p:nvSpPr>
        <p:spPr>
          <a:xfrm>
            <a:off x="6719475" y="207796"/>
            <a:ext cx="2264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DocDB-doc-273-v3</a:t>
            </a:r>
            <a:endParaRPr lang="en-US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Screen Shot 2018-10-21 at 8.42.27 AM.png">
            <a:extLst>
              <a:ext uri="{FF2B5EF4-FFF2-40B4-BE49-F238E27FC236}">
                <a16:creationId xmlns:a16="http://schemas.microsoft.com/office/drawing/2014/main" id="{3C6D051C-ECE0-41C0-B795-D3592728EB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40" y="2549776"/>
            <a:ext cx="7775584" cy="35759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233459-6C24-4796-815A-39F9E808E73D}"/>
              </a:ext>
            </a:extLst>
          </p:cNvPr>
          <p:cNvSpPr txBox="1"/>
          <p:nvPr/>
        </p:nvSpPr>
        <p:spPr>
          <a:xfrm>
            <a:off x="409427" y="977047"/>
            <a:ext cx="8227611" cy="123110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energy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3 to 12 GeV   (same as before)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30 to </a:t>
            </a:r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GeV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(enabled by 3T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6T dipoles)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upgradable to </a:t>
            </a:r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 GeV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(use HE-LHC/FCC development of 12T dipoles)</a:t>
            </a:r>
          </a:p>
        </p:txBody>
      </p:sp>
    </p:spTree>
    <p:extLst>
      <p:ext uri="{BB962C8B-B14F-4D97-AF65-F5344CB8AC3E}">
        <p14:creationId xmlns:p14="http://schemas.microsoft.com/office/powerpoint/2010/main" val="4026289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32B7D-8F5E-1349-996F-D6DF2B07D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705" y="180285"/>
            <a:ext cx="8250211" cy="487490"/>
          </a:xfrm>
        </p:spPr>
        <p:txBody>
          <a:bodyPr>
            <a:noAutofit/>
          </a:bodyPr>
          <a:lstStyle/>
          <a:p>
            <a:r>
              <a:rPr lang="en-US" cap="none" dirty="0">
                <a:solidFill>
                  <a:prstClr val="black"/>
                </a:solidFill>
              </a:rPr>
              <a:t>Two Centers Launched in 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AC0DC9-5F45-0E49-80C5-0ED9ACD3B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7E8665-BA6F-46DE-BC8F-CC1FFD78048B}"/>
              </a:ext>
            </a:extLst>
          </p:cNvPr>
          <p:cNvSpPr txBox="1"/>
          <p:nvPr/>
        </p:nvSpPr>
        <p:spPr>
          <a:xfrm>
            <a:off x="286023" y="3350029"/>
            <a:ext cx="38422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spcBef>
                <a:spcPts val="1000"/>
              </a:spcBef>
            </a:pPr>
            <a:r>
              <a:rPr lang="en-US" sz="1600" dirty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The Electron-Ion Collider Center (EIC</a:t>
            </a:r>
            <a:r>
              <a:rPr lang="en-US" sz="1600" baseline="30000" dirty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2</a:t>
            </a:r>
            <a:r>
              <a:rPr lang="en-US" sz="1600" dirty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@JLab)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advances </a:t>
            </a:r>
            <a:r>
              <a:rPr lang="en-US" sz="1600" dirty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and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promotes </a:t>
            </a:r>
            <a:r>
              <a:rPr lang="en-US" sz="1600" dirty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the science program at a future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EIC facility, with emphasis on close </a:t>
            </a:r>
            <a:r>
              <a:rPr lang="en-US" sz="1600" dirty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connection of EIC  science to </a:t>
            </a:r>
            <a:r>
              <a:rPr lang="en-US" sz="1600" dirty="0" err="1" smtClean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JLab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12 GeV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program </a:t>
            </a:r>
            <a:endParaRPr lang="en-US" sz="1600" dirty="0">
              <a:solidFill>
                <a:srgbClr val="000000"/>
              </a:solidFill>
              <a:latin typeface="Arial" charset="0"/>
              <a:cs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EEC90AD-9CED-4BE3-9B4D-0A2DF72C4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11" y="1514711"/>
            <a:ext cx="3120390" cy="170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D17FC5A-A7E5-4CB9-AF76-F710594197ED}"/>
              </a:ext>
            </a:extLst>
          </p:cNvPr>
          <p:cNvSpPr/>
          <p:nvPr/>
        </p:nvSpPr>
        <p:spPr>
          <a:xfrm>
            <a:off x="267692" y="648088"/>
            <a:ext cx="38854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914400"/>
            <a:r>
              <a:rPr lang="en-US" sz="5400" b="1" dirty="0">
                <a:ln w="12700">
                  <a:solidFill>
                    <a:srgbClr val="5E5E5E">
                      <a:satMod val="155000"/>
                    </a:srgb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eiccenter.org</a:t>
            </a:r>
            <a:endParaRPr lang="en-US" sz="5400" b="1" cap="all" dirty="0">
              <a:ln/>
              <a:solidFill>
                <a:srgbClr val="0000FF"/>
              </a:solidFill>
              <a:effectLst>
                <a:outerShdw blurRad="19685" dist="12700" dir="5400000" algn="tl" rotWithShape="0">
                  <a:srgbClr val="BE1D1D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2EEEDC-B390-432C-907F-FC64B7ED7197}"/>
              </a:ext>
            </a:extLst>
          </p:cNvPr>
          <p:cNvSpPr txBox="1"/>
          <p:nvPr/>
        </p:nvSpPr>
        <p:spPr>
          <a:xfrm>
            <a:off x="307743" y="4919689"/>
            <a:ext cx="37902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EIC themed seminars</a:t>
            </a:r>
          </a:p>
          <a:p>
            <a:pPr marL="285750" indent="-285750" defTabSz="914400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Enhanced EIC content in HUGS summer school.</a:t>
            </a:r>
          </a:p>
          <a:p>
            <a:pPr marL="285750" indent="-285750" defTabSz="914400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Graduate and Post-doc Fellowships</a:t>
            </a:r>
          </a:p>
          <a:p>
            <a:pPr marL="285750" indent="-285750" defTabSz="91440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Visitor Program</a:t>
            </a:r>
            <a:endParaRPr lang="en-US" sz="1600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>
            <a:endCxn id="5" idx="0"/>
          </p:cNvCxnSpPr>
          <p:nvPr/>
        </p:nvCxnSpPr>
        <p:spPr>
          <a:xfrm flipH="1">
            <a:off x="4494886" y="1055077"/>
            <a:ext cx="0" cy="54122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093" y="3471361"/>
            <a:ext cx="3604349" cy="2401898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569131" y="921556"/>
            <a:ext cx="4450773" cy="2472433"/>
          </a:xfrm>
          <a:noFill/>
        </p:spPr>
        <p:txBody>
          <a:bodyPr>
            <a:noAutofit/>
          </a:bodyPr>
          <a:lstStyle/>
          <a:p>
            <a:pPr>
              <a:buNone/>
            </a:pPr>
            <a:r>
              <a:rPr lang="en-US" sz="2000" b="1" dirty="0"/>
              <a:t>Center for Nuclear </a:t>
            </a:r>
            <a:r>
              <a:rPr lang="en-US" sz="2000" b="1" dirty="0" err="1"/>
              <a:t>Femtography</a:t>
            </a:r>
            <a:r>
              <a:rPr lang="en-US" sz="2000" b="1" dirty="0"/>
              <a:t>:</a:t>
            </a:r>
            <a:endParaRPr lang="en-US" sz="2000" kern="0" dirty="0">
              <a:solidFill>
                <a:srgbClr val="000000"/>
              </a:solidFill>
              <a:latin typeface="Arial" pitchFamily="34" charset="0"/>
            </a:endParaRPr>
          </a:p>
          <a:p>
            <a:pPr marL="274320" indent="-274320"/>
            <a:r>
              <a:rPr lang="en-US" sz="1600" dirty="0"/>
              <a:t>Awarded $</a:t>
            </a:r>
            <a:r>
              <a:rPr lang="en-US" sz="1600" dirty="0" smtClean="0"/>
              <a:t>0.5M by Commonwealth of VA to bring VA university system around emerging field of science</a:t>
            </a:r>
            <a:endParaRPr lang="en-US" sz="1600" dirty="0"/>
          </a:p>
          <a:p>
            <a:pPr marL="274320" indent="-274320"/>
            <a:r>
              <a:rPr lang="en-US" sz="1600" dirty="0" smtClean="0">
                <a:solidFill>
                  <a:srgbClr val="000000"/>
                </a:solidFill>
              </a:rPr>
              <a:t>Interdisciplinary challenge and opportunity: </a:t>
            </a:r>
            <a:r>
              <a:rPr lang="en-US" sz="1600" dirty="0">
                <a:solidFill>
                  <a:srgbClr val="000000"/>
                </a:solidFill>
              </a:rPr>
              <a:t>theoretical physics, experimental physics, computation, data science, statistics </a:t>
            </a:r>
            <a:endParaRPr lang="en-US" sz="1600" u="sng" dirty="0">
              <a:solidFill>
                <a:srgbClr val="000000"/>
              </a:solidFill>
            </a:endParaRPr>
          </a:p>
          <a:p>
            <a:pPr marL="274320" indent="-274320"/>
            <a:r>
              <a:rPr lang="en-US" sz="1600" dirty="0">
                <a:solidFill>
                  <a:srgbClr val="000000"/>
                </a:solidFill>
              </a:rPr>
              <a:t>Benefit to 12 GeV program and for strengthening position for </a:t>
            </a:r>
            <a:r>
              <a:rPr lang="en-US" sz="1600" dirty="0" smtClean="0">
                <a:solidFill>
                  <a:srgbClr val="000000"/>
                </a:solidFill>
              </a:rPr>
              <a:t>EIC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31848" y="5849353"/>
            <a:ext cx="3786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0000"/>
                </a:solidFill>
              </a:rPr>
              <a:t>Symposium on Imaging and Visualization in Science, </a:t>
            </a:r>
            <a:r>
              <a:rPr lang="en-US" sz="1600" i="1" dirty="0" smtClean="0">
                <a:solidFill>
                  <a:srgbClr val="000000"/>
                </a:solidFill>
              </a:rPr>
              <a:t>Univ. Virginia, Dec</a:t>
            </a:r>
            <a:r>
              <a:rPr lang="en-US" sz="1600" i="1" dirty="0">
                <a:solidFill>
                  <a:srgbClr val="000000"/>
                </a:solidFill>
              </a:rPr>
              <a:t>. 10-11, </a:t>
            </a:r>
            <a:r>
              <a:rPr lang="en-US" sz="1600" i="1" dirty="0" smtClean="0">
                <a:solidFill>
                  <a:srgbClr val="000000"/>
                </a:solidFill>
              </a:rPr>
              <a:t>2018</a:t>
            </a:r>
            <a:endParaRPr lang="en-US" sz="16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590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77319" y="183630"/>
            <a:ext cx="8753993" cy="523959"/>
          </a:xfrm>
        </p:spPr>
        <p:txBody>
          <a:bodyPr>
            <a:noAutofit/>
          </a:bodyPr>
          <a:lstStyle/>
          <a:p>
            <a:r>
              <a:rPr lang="en-US" kern="0" cap="none" dirty="0">
                <a:solidFill>
                  <a:srgbClr val="000000"/>
                </a:solidFill>
                <a:latin typeface="Arial" pitchFamily="34" charset="0"/>
              </a:rPr>
              <a:t>Getting Work Done Safely is Our Highest </a:t>
            </a:r>
            <a:r>
              <a:rPr lang="en-US" kern="0" cap="none" dirty="0" smtClean="0">
                <a:solidFill>
                  <a:srgbClr val="000000"/>
                </a:solidFill>
                <a:latin typeface="Arial" pitchFamily="34" charset="0"/>
              </a:rPr>
              <a:t>Priority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5740658"/>
              </p:ext>
            </p:extLst>
          </p:nvPr>
        </p:nvGraphicFramePr>
        <p:xfrm>
          <a:off x="100438" y="1431683"/>
          <a:ext cx="3319770" cy="4112720"/>
        </p:xfrm>
        <a:graphic>
          <a:graphicData uri="http://schemas.openxmlformats.org/drawingml/2006/table">
            <a:tbl>
              <a:tblPr firstRow="1" bandRow="1"/>
              <a:tblGrid>
                <a:gridCol w="33197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1272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287338" marR="0" lvl="0" indent="-2873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Nothing is more important than accomplishing our work safely.</a:t>
                      </a:r>
                    </a:p>
                    <a:p>
                      <a:pPr marL="287338" marR="0" lvl="0" indent="-2873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Safety and Quality before Schedule!</a:t>
                      </a:r>
                    </a:p>
                    <a:p>
                      <a:pPr marL="287338" marR="0" lvl="0" indent="-2873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An emphasis on “Human Performance Improvement”</a:t>
                      </a:r>
                    </a:p>
                    <a:p>
                      <a:pPr marL="287338" marR="0" lvl="0" indent="-2873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Principle tenets:</a:t>
                      </a:r>
                    </a:p>
                    <a:p>
                      <a:pPr marL="457200" marR="0" lvl="1" indent="-2873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People are fallible; the goal is reducing severity and consequences of mistakes</a:t>
                      </a:r>
                    </a:p>
                    <a:p>
                      <a:pPr marL="457200" marR="0" lvl="1" indent="-2873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Have a questioning attitude: what could go wrong?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4037365"/>
              </p:ext>
            </p:extLst>
          </p:nvPr>
        </p:nvGraphicFramePr>
        <p:xfrm>
          <a:off x="3420208" y="1644161"/>
          <a:ext cx="5539154" cy="4011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2851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03064"/>
            <a:ext cx="8464378" cy="487490"/>
          </a:xfrm>
        </p:spPr>
        <p:txBody>
          <a:bodyPr>
            <a:normAutofit/>
          </a:bodyPr>
          <a:lstStyle/>
          <a:p>
            <a:r>
              <a:rPr lang="en-US" cap="none" dirty="0" smtClean="0"/>
              <a:t>Perspective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529" y="835946"/>
            <a:ext cx="8591157" cy="5103757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The Lab is in good shape and in a strong position moving forward</a:t>
            </a:r>
          </a:p>
          <a:p>
            <a:r>
              <a:rPr lang="en-US" sz="2000" dirty="0"/>
              <a:t>We look forward to continuing to work with the user community to do all we can so that you can be </a:t>
            </a:r>
            <a:r>
              <a:rPr lang="en-US" sz="2000" dirty="0" smtClean="0"/>
              <a:t>successful</a:t>
            </a:r>
            <a:endParaRPr lang="en-US" dirty="0" smtClean="0"/>
          </a:p>
          <a:p>
            <a:r>
              <a:rPr lang="en-US" sz="2000" dirty="0" smtClean="0"/>
              <a:t>High priority for us is:</a:t>
            </a:r>
          </a:p>
          <a:p>
            <a:pPr lvl="1"/>
            <a:r>
              <a:rPr lang="en-US" sz="1800" dirty="0" smtClean="0"/>
              <a:t>Keeping up the strong support for CEBAF and Jefferson Lab to support CEBAF Operations at 34 weeks/year</a:t>
            </a:r>
          </a:p>
          <a:p>
            <a:pPr lvl="1"/>
            <a:r>
              <a:rPr lang="en-US" sz="1800" dirty="0" smtClean="0"/>
              <a:t>Successful execution of the Reliability Plan</a:t>
            </a:r>
          </a:p>
          <a:p>
            <a:pPr lvl="1"/>
            <a:r>
              <a:rPr lang="en-US" sz="1800" dirty="0" smtClean="0"/>
              <a:t>Preparing for next steps with the U.S. Electron-Ion Collider planning</a:t>
            </a:r>
          </a:p>
          <a:p>
            <a:pPr lvl="1"/>
            <a:r>
              <a:rPr lang="en-US" sz="1800" dirty="0" smtClean="0"/>
              <a:t>Delivering good project performance</a:t>
            </a:r>
            <a:endParaRPr lang="en-US" sz="1800" dirty="0"/>
          </a:p>
          <a:p>
            <a:r>
              <a:rPr lang="en-US" sz="2000" dirty="0" smtClean="0"/>
              <a:t>For the User Community:</a:t>
            </a:r>
          </a:p>
          <a:p>
            <a:pPr lvl="1"/>
            <a:r>
              <a:rPr lang="en-US" sz="1800" dirty="0"/>
              <a:t>I would ask that you </a:t>
            </a:r>
            <a:r>
              <a:rPr lang="en-US" sz="1800" dirty="0" smtClean="0"/>
              <a:t>be mindful of the </a:t>
            </a:r>
            <a:r>
              <a:rPr lang="en-US" sz="1800" dirty="0"/>
              <a:t>competitive environment in which we </a:t>
            </a:r>
            <a:r>
              <a:rPr lang="en-US" sz="1800" dirty="0" smtClean="0"/>
              <a:t>operate</a:t>
            </a:r>
            <a:endParaRPr lang="en-US" sz="1800" dirty="0"/>
          </a:p>
          <a:p>
            <a:pPr lvl="1"/>
            <a:r>
              <a:rPr lang="en-US" sz="1800" dirty="0" smtClean="0"/>
              <a:t>Keep </a:t>
            </a:r>
            <a:r>
              <a:rPr lang="en-US" sz="1800" dirty="0"/>
              <a:t>up the good </a:t>
            </a:r>
            <a:r>
              <a:rPr lang="en-US" sz="1800" dirty="0" smtClean="0"/>
              <a:t>work; proceed </a:t>
            </a:r>
            <a:r>
              <a:rPr lang="en-US" sz="1800" dirty="0"/>
              <a:t>with </a:t>
            </a:r>
            <a:r>
              <a:rPr lang="en-US" sz="1800" dirty="0" smtClean="0"/>
              <a:t>appropriate </a:t>
            </a:r>
            <a:r>
              <a:rPr lang="en-US" sz="1800" dirty="0"/>
              <a:t>sense of urgency</a:t>
            </a:r>
          </a:p>
          <a:p>
            <a:pPr lvl="1"/>
            <a:r>
              <a:rPr lang="en-US" sz="1800" dirty="0" smtClean="0"/>
              <a:t>Demonstrate the value of CEBAF and your physics research by delivering timely scientific results</a:t>
            </a:r>
          </a:p>
          <a:p>
            <a:pPr lvl="1"/>
            <a:r>
              <a:rPr lang="en-US" sz="1800" dirty="0" smtClean="0"/>
              <a:t>Articulate the excitement of the work that you are doing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08919" y="5924795"/>
            <a:ext cx="8143186" cy="690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80000"/>
              </a:lnSpc>
            </a:pPr>
            <a:r>
              <a:rPr lang="en-US" sz="2400" b="1" i="1" dirty="0"/>
              <a:t>Thank you for your continued enthusiasm and support for Jefferson Lab and its future!</a:t>
            </a:r>
          </a:p>
        </p:txBody>
      </p:sp>
    </p:spTree>
    <p:extLst>
      <p:ext uri="{BB962C8B-B14F-4D97-AF65-F5344CB8AC3E}">
        <p14:creationId xmlns:p14="http://schemas.microsoft.com/office/powerpoint/2010/main" val="365422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03064"/>
            <a:ext cx="8464378" cy="487490"/>
          </a:xfrm>
        </p:spPr>
        <p:txBody>
          <a:bodyPr/>
          <a:lstStyle/>
          <a:p>
            <a:r>
              <a:rPr lang="en-US" cap="none" dirty="0" smtClean="0"/>
              <a:t>Thank you!</a:t>
            </a:r>
            <a:endParaRPr lang="en-US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50" y="846468"/>
            <a:ext cx="7181516" cy="538169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36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spect="1"/>
          </p:cNvSpPr>
          <p:nvPr/>
        </p:nvSpPr>
        <p:spPr>
          <a:xfrm>
            <a:off x="-505345" y="0"/>
            <a:ext cx="10241557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26807" y="6535916"/>
            <a:ext cx="536158" cy="30336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48229" y="821380"/>
            <a:ext cx="8289909" cy="5704114"/>
            <a:chOff x="541679" y="944461"/>
            <a:chExt cx="8289909" cy="5704114"/>
          </a:xfrm>
        </p:grpSpPr>
        <p:sp>
          <p:nvSpPr>
            <p:cNvPr id="6" name="Snip Single Corner Rectangle 5"/>
            <p:cNvSpPr/>
            <p:nvPr/>
          </p:nvSpPr>
          <p:spPr>
            <a:xfrm>
              <a:off x="2010825" y="2325841"/>
              <a:ext cx="4114800" cy="1913963"/>
            </a:xfrm>
            <a:prstGeom prst="snip1Rect">
              <a:avLst/>
            </a:prstGeom>
            <a:pattFill prst="pct70">
              <a:fgClr>
                <a:srgbClr val="8064A2">
                  <a:lumMod val="20000"/>
                  <a:lumOff val="80000"/>
                </a:srgbClr>
              </a:fgClr>
              <a:bgClr>
                <a:sysClr val="window" lastClr="FFFFFF"/>
              </a:bgClr>
            </a:pattFill>
            <a:ln w="1270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 flipV="1">
              <a:off x="2723201" y="5604946"/>
              <a:ext cx="0" cy="265176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8" name="Straight Connector 7"/>
            <p:cNvCxnSpPr/>
            <p:nvPr/>
          </p:nvCxnSpPr>
          <p:spPr>
            <a:xfrm flipV="1">
              <a:off x="4094570" y="5595981"/>
              <a:ext cx="0" cy="265176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>
            <a:xfrm flipV="1">
              <a:off x="5294244" y="5595981"/>
              <a:ext cx="0" cy="265176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>
            <a:xfrm flipV="1">
              <a:off x="6610724" y="5604947"/>
              <a:ext cx="0" cy="256032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>
            <a:xfrm flipV="1">
              <a:off x="6780429" y="4390157"/>
              <a:ext cx="0" cy="1207008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>
            <a:xfrm flipV="1">
              <a:off x="2125505" y="4504265"/>
              <a:ext cx="0" cy="246529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>
            <a:xfrm flipV="1">
              <a:off x="3407648" y="4504264"/>
              <a:ext cx="0" cy="246529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>
            <a:xfrm flipV="1">
              <a:off x="4720787" y="4504455"/>
              <a:ext cx="0" cy="246529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>
            <a:xfrm flipV="1">
              <a:off x="5997233" y="4512014"/>
              <a:ext cx="0" cy="246529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>
            <a:xfrm>
              <a:off x="1637954" y="3279342"/>
              <a:ext cx="365760" cy="0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>
            <a:xfrm flipV="1">
              <a:off x="5285183" y="4247630"/>
              <a:ext cx="0" cy="137160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>
            <a:xfrm>
              <a:off x="5285183" y="4385673"/>
              <a:ext cx="1499616" cy="0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>
            <a:xfrm>
              <a:off x="7009029" y="3292739"/>
              <a:ext cx="0" cy="1655064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3503829" y="2439565"/>
              <a:ext cx="1115568" cy="784830"/>
            </a:xfrm>
            <a:prstGeom prst="rect">
              <a:avLst/>
            </a:prstGeom>
            <a:solidFill>
              <a:srgbClr val="8064A2">
                <a:lumMod val="40000"/>
                <a:lumOff val="60000"/>
              </a:srgb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Laboratory Director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Stuart Henderson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480013" y="3508119"/>
              <a:ext cx="1119468" cy="630942"/>
            </a:xfrm>
            <a:prstGeom prst="rect">
              <a:avLst/>
            </a:prstGeom>
            <a:solidFill>
              <a:srgbClr val="8064A2">
                <a:lumMod val="40000"/>
                <a:lumOff val="60000"/>
              </a:srgb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S&amp;T Programs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Bob McKeown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271183" y="3505006"/>
              <a:ext cx="1066800" cy="630942"/>
            </a:xfrm>
            <a:prstGeom prst="rect">
              <a:avLst/>
            </a:prstGeom>
            <a:solidFill>
              <a:srgbClr val="8064A2">
                <a:lumMod val="40000"/>
                <a:lumOff val="60000"/>
              </a:srgb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000" b="0" i="0" u="none" strike="noStrike" kern="0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Planning</a:t>
              </a: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Allison Lung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41511" y="3505006"/>
              <a:ext cx="1106036" cy="630942"/>
            </a:xfrm>
            <a:prstGeom prst="rect">
              <a:avLst/>
            </a:prstGeom>
            <a:solidFill>
              <a:srgbClr val="8064A2">
                <a:lumMod val="40000"/>
                <a:lumOff val="60000"/>
              </a:srgb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000" b="0" i="0" u="none" strike="noStrike" kern="0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Operations</a:t>
              </a: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Mike Maier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592295" y="4683486"/>
              <a:ext cx="1066800" cy="784830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Experimental Physics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Rolf Ent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880310" y="4680163"/>
              <a:ext cx="1066800" cy="784830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Accelerator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Andrei </a:t>
              </a:r>
              <a:r>
                <a:rPr kumimoji="0" lang="en-US" sz="1000" b="1" i="1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Seryi</a:t>
              </a:r>
              <a:endParaRPr kumimoji="0" lang="en-US" sz="1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189157" y="4666308"/>
              <a:ext cx="1066800" cy="784830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Theoretical and Comp Physics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Jianwei</a:t>
              </a: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000" b="1" i="1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Qiu</a:t>
              </a:r>
              <a:endParaRPr kumimoji="0" lang="en-US" sz="1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471582" y="4664257"/>
              <a:ext cx="1066800" cy="784830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Engineering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Will Oren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41679" y="2931144"/>
              <a:ext cx="1098176" cy="707886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ysClr val="window" lastClr="FFFFFF">
                  <a:lumMod val="85000"/>
                </a:sysClr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LCLS-II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Project Office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Joe Preble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062666" y="5854545"/>
              <a:ext cx="1098176" cy="784830"/>
            </a:xfrm>
            <a:prstGeom prst="rect">
              <a:avLst/>
            </a:prstGeom>
            <a:solidFill>
              <a:srgbClr val="C0504D">
                <a:lumMod val="60000"/>
                <a:lumOff val="40000"/>
              </a:srgb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Facilities Mgt.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and Logistics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Rusty </a:t>
              </a:r>
              <a:r>
                <a:rPr kumimoji="0" lang="en-US" sz="1000" b="1" i="1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Sprouse</a:t>
              </a:r>
              <a:endParaRPr kumimoji="0" lang="en-US" sz="1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783247" y="5859884"/>
              <a:ext cx="1098176" cy="784830"/>
            </a:xfrm>
            <a:prstGeom prst="rect">
              <a:avLst/>
            </a:prstGeom>
            <a:solidFill>
              <a:srgbClr val="C0504D">
                <a:lumMod val="60000"/>
                <a:lumOff val="40000"/>
              </a:srgb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Business          and </a:t>
              </a: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Finance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Jennifer Logan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503829" y="5863745"/>
              <a:ext cx="1098176" cy="784830"/>
            </a:xfrm>
            <a:prstGeom prst="rect">
              <a:avLst/>
            </a:prstGeom>
            <a:solidFill>
              <a:srgbClr val="C0504D">
                <a:lumMod val="60000"/>
                <a:lumOff val="40000"/>
              </a:srgb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Human Resources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Rhonda Barbosa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182330" y="5859884"/>
              <a:ext cx="1098176" cy="784830"/>
            </a:xfrm>
            <a:prstGeom prst="rect">
              <a:avLst/>
            </a:prstGeom>
            <a:solidFill>
              <a:srgbClr val="C0504D">
                <a:lumMod val="60000"/>
                <a:lumOff val="40000"/>
              </a:srgb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Information Technology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Amber </a:t>
              </a:r>
              <a:r>
                <a:rPr kumimoji="0" lang="en-US" sz="1000" b="1" i="1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Boehnlein</a:t>
              </a:r>
              <a:endParaRPr kumimoji="0" lang="en-US" sz="1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81872" y="5843379"/>
              <a:ext cx="1098176" cy="784830"/>
            </a:xfrm>
            <a:prstGeom prst="rect">
              <a:avLst/>
            </a:prstGeom>
            <a:solidFill>
              <a:srgbClr val="C0504D">
                <a:lumMod val="60000"/>
                <a:lumOff val="40000"/>
              </a:srgb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ESH&amp;Q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Mary Logue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130052" y="3271306"/>
              <a:ext cx="1307727" cy="553998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ysClr val="window" lastClr="FFFFFF">
                  <a:lumMod val="85000"/>
                </a:sysClr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Communications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Lauren Hansen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619831" y="2339590"/>
              <a:ext cx="1072513" cy="266194"/>
            </a:xfrm>
            <a:prstGeom prst="snipRoundRect">
              <a:avLst/>
            </a:prstGeom>
            <a:solidFill>
              <a:sysClr val="window" lastClr="FFFFF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Director’s Office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046629" y="944461"/>
              <a:ext cx="2057400" cy="782994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kern="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Jefferson </a:t>
              </a: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Science Associates LLC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Jerry </a:t>
              </a:r>
              <a:r>
                <a:rPr kumimoji="0" lang="en-US" sz="1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Draayer</a:t>
              </a: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, SURA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Timothy Sands, Virginia </a:t>
              </a: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Tech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Chico Moline, </a:t>
              </a: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PAE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 flipV="1">
              <a:off x="1411029" y="5597855"/>
              <a:ext cx="0" cy="256032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sp>
          <p:nvSpPr>
            <p:cNvPr id="40" name="TextBox 39"/>
            <p:cNvSpPr txBox="1"/>
            <p:nvPr/>
          </p:nvSpPr>
          <p:spPr>
            <a:xfrm>
              <a:off x="7130053" y="3880906"/>
              <a:ext cx="1307726" cy="707886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ysClr val="window" lastClr="FFFFFF">
                  <a:lumMod val="85000"/>
                </a:sysClr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Tech Transfer and Commercialization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Drew Weisenberger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130053" y="4639023"/>
              <a:ext cx="1309127" cy="553998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ysClr val="window" lastClr="FFFFFF">
                  <a:lumMod val="85000"/>
                </a:sysClr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Legal Counsel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Rhonda Scales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122304" y="1689526"/>
              <a:ext cx="1307592" cy="553998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ysClr val="window" lastClr="FFFFFF">
                  <a:lumMod val="85000"/>
                </a:sysClr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000" b="0" i="0" u="none" strike="noStrike" kern="0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Internal Audit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Gail </a:t>
              </a:r>
              <a:r>
                <a:rPr kumimoji="0" lang="en-US" sz="10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Lucento</a:t>
              </a:r>
              <a:endPara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 flipV="1">
              <a:off x="7009029" y="4247303"/>
              <a:ext cx="121024" cy="1283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44" name="Straight Connector 43"/>
            <p:cNvCxnSpPr/>
            <p:nvPr/>
          </p:nvCxnSpPr>
          <p:spPr>
            <a:xfrm flipV="1">
              <a:off x="7013977" y="4940173"/>
              <a:ext cx="109728" cy="1283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sp>
          <p:nvSpPr>
            <p:cNvPr id="45" name="TextBox 44"/>
            <p:cNvSpPr txBox="1"/>
            <p:nvPr/>
          </p:nvSpPr>
          <p:spPr>
            <a:xfrm>
              <a:off x="3002513" y="3301848"/>
              <a:ext cx="42511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CPO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253401" y="3301848"/>
              <a:ext cx="43152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CRO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489410" y="3309597"/>
              <a:ext cx="43794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COO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490339" y="5645006"/>
              <a:ext cx="40588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CFO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163785" y="5646866"/>
              <a:ext cx="51167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CHRO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964766" y="5639117"/>
              <a:ext cx="38183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CIO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387768" y="3309059"/>
              <a:ext cx="43152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CCO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406472" y="3953855"/>
              <a:ext cx="42511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CTO</a:t>
              </a:r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7011366" y="3548305"/>
              <a:ext cx="110938" cy="0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54" name="Straight Connector 53"/>
            <p:cNvCxnSpPr/>
            <p:nvPr/>
          </p:nvCxnSpPr>
          <p:spPr>
            <a:xfrm>
              <a:off x="4061501" y="1700257"/>
              <a:ext cx="0" cy="630936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grpSp>
          <p:nvGrpSpPr>
            <p:cNvPr id="55" name="Group 54"/>
            <p:cNvGrpSpPr/>
            <p:nvPr/>
          </p:nvGrpSpPr>
          <p:grpSpPr>
            <a:xfrm>
              <a:off x="4684929" y="1715755"/>
              <a:ext cx="2437166" cy="256032"/>
              <a:chOff x="4684929" y="1708006"/>
              <a:chExt cx="2437166" cy="256032"/>
            </a:xfrm>
          </p:grpSpPr>
          <p:cxnSp>
            <p:nvCxnSpPr>
              <p:cNvPr id="60" name="Straight Connector 59"/>
              <p:cNvCxnSpPr/>
              <p:nvPr/>
            </p:nvCxnSpPr>
            <p:spPr>
              <a:xfrm>
                <a:off x="4684929" y="1708006"/>
                <a:ext cx="0" cy="256032"/>
              </a:xfrm>
              <a:prstGeom prst="line">
                <a:avLst/>
              </a:prstGeom>
              <a:noFill/>
              <a:ln w="12700" cap="flat" cmpd="sng" algn="ctr">
                <a:solidFill>
                  <a:srgbClr val="990000"/>
                </a:solidFill>
                <a:prstDash val="solid"/>
              </a:ln>
              <a:effectLst/>
            </p:spPr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4689791" y="1960535"/>
                <a:ext cx="243230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990000"/>
                </a:solidFill>
                <a:prstDash val="solid"/>
              </a:ln>
              <a:effectLst/>
            </p:spPr>
          </p:cxnSp>
        </p:grpSp>
        <p:cxnSp>
          <p:nvCxnSpPr>
            <p:cNvPr id="56" name="Straight Connector 55"/>
            <p:cNvCxnSpPr/>
            <p:nvPr/>
          </p:nvCxnSpPr>
          <p:spPr>
            <a:xfrm>
              <a:off x="2115514" y="4504264"/>
              <a:ext cx="3886200" cy="0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57" name="Straight Connector 56"/>
            <p:cNvCxnSpPr/>
            <p:nvPr/>
          </p:nvCxnSpPr>
          <p:spPr>
            <a:xfrm>
              <a:off x="1403280" y="5595982"/>
              <a:ext cx="5376672" cy="0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58" name="Straight Connector 57"/>
            <p:cNvCxnSpPr/>
            <p:nvPr/>
          </p:nvCxnSpPr>
          <p:spPr>
            <a:xfrm flipV="1">
              <a:off x="4063574" y="4240837"/>
              <a:ext cx="0" cy="265176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59" name="Straight Connector 58"/>
            <p:cNvCxnSpPr/>
            <p:nvPr/>
          </p:nvCxnSpPr>
          <p:spPr>
            <a:xfrm>
              <a:off x="6125625" y="3294840"/>
              <a:ext cx="886968" cy="0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</p:grpSp>
      <p:sp>
        <p:nvSpPr>
          <p:cNvPr id="62" name="Title 1"/>
          <p:cNvSpPr>
            <a:spLocks noGrp="1"/>
          </p:cNvSpPr>
          <p:nvPr>
            <p:ph type="title"/>
          </p:nvPr>
        </p:nvSpPr>
        <p:spPr>
          <a:xfrm>
            <a:off x="279113" y="210816"/>
            <a:ext cx="8464378" cy="487490"/>
          </a:xfrm>
        </p:spPr>
        <p:txBody>
          <a:bodyPr>
            <a:normAutofit/>
          </a:bodyPr>
          <a:lstStyle/>
          <a:p>
            <a:r>
              <a:rPr lang="en-US" cap="none" dirty="0" smtClean="0"/>
              <a:t>Jefferson Lab Organization</a:t>
            </a:r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263100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4897" y="-43915"/>
            <a:ext cx="9144000" cy="672860"/>
          </a:xfrm>
        </p:spPr>
        <p:txBody>
          <a:bodyPr>
            <a:noAutofit/>
          </a:bodyPr>
          <a:lstStyle/>
          <a:p>
            <a:r>
              <a:rPr lang="en-US" b="1" cap="none" dirty="0" smtClean="0"/>
              <a:t/>
            </a:r>
            <a:br>
              <a:rPr lang="en-US" b="1" cap="none" dirty="0" smtClean="0"/>
            </a:br>
            <a:r>
              <a:rPr lang="en-US" b="1" cap="none" dirty="0" smtClean="0"/>
              <a:t>   Vision for Jefferson Lab</a:t>
            </a:r>
            <a:endParaRPr lang="en-US" b="1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908" y="913083"/>
            <a:ext cx="8839200" cy="10426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/>
              <a:t>Jefferson Lab </a:t>
            </a:r>
            <a:r>
              <a:rPr lang="en-US" sz="1800" b="1" dirty="0" smtClean="0"/>
              <a:t>supports the DOE Office of Science and serves the Nuclear Physics user community as a world-leading center for fundamental nuclear science and associated technologies</a:t>
            </a:r>
            <a:endParaRPr lang="en-US" sz="1800" b="1" dirty="0"/>
          </a:p>
          <a:p>
            <a:pPr lvl="1"/>
            <a:endParaRPr lang="en-US" sz="1400" dirty="0" smtClean="0"/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935131" y="2256122"/>
            <a:ext cx="3605080" cy="116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2573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tabLst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7145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33363" indent="-233363">
              <a:buFontTx/>
              <a:buNone/>
              <a:defRPr/>
            </a:pPr>
            <a:r>
              <a:rPr lang="en-US" sz="1600" b="1" kern="0" dirty="0" smtClean="0">
                <a:solidFill>
                  <a:srgbClr val="000000"/>
                </a:solidFill>
              </a:rPr>
              <a:t>1. Deliver on 12 GeV Scientific Program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935131" y="3412805"/>
            <a:ext cx="2979619" cy="109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2573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tabLst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7145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33363" indent="-233363">
              <a:buFontTx/>
              <a:buNone/>
              <a:defRPr/>
            </a:pPr>
            <a:r>
              <a:rPr lang="en-US" sz="1600" b="1" kern="0" dirty="0" smtClean="0">
                <a:solidFill>
                  <a:srgbClr val="000000"/>
                </a:solidFill>
              </a:rPr>
              <a:t>2. Provide a long-term path for the field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935131" y="4413053"/>
            <a:ext cx="3133188" cy="101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2573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tabLst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7145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33363" indent="-233363">
              <a:buFontTx/>
              <a:buNone/>
              <a:defRPr/>
            </a:pPr>
            <a:r>
              <a:rPr lang="en-US" sz="1600" b="1" kern="0" dirty="0" smtClean="0">
                <a:solidFill>
                  <a:srgbClr val="000000"/>
                </a:solidFill>
              </a:rPr>
              <a:t>3. Provide technology solutions supporting DOE mission</a:t>
            </a:r>
            <a:endParaRPr lang="en-US" sz="1600" b="1" kern="0" dirty="0">
              <a:solidFill>
                <a:srgbClr val="000000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1" t="9974" r="17039" b="16184"/>
          <a:stretch/>
        </p:blipFill>
        <p:spPr bwMode="auto">
          <a:xfrm>
            <a:off x="339000" y="1884244"/>
            <a:ext cx="1233716" cy="12954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00" y="3401528"/>
            <a:ext cx="1498958" cy="68488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14"/>
          <p:cNvPicPr/>
          <p:nvPr/>
        </p:nvPicPr>
        <p:blipFill>
          <a:blip r:embed="rId5" cstate="print"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00" y="4322775"/>
            <a:ext cx="1454495" cy="107998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1935131" y="5605731"/>
            <a:ext cx="3386895" cy="101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2573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tabLst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7145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33363" indent="-233363">
              <a:buFontTx/>
              <a:buNone/>
              <a:defRPr/>
            </a:pPr>
            <a:r>
              <a:rPr lang="en-US" sz="1600" b="1" kern="0" dirty="0">
                <a:solidFill>
                  <a:srgbClr val="000000"/>
                </a:solidFill>
              </a:rPr>
              <a:t>4</a:t>
            </a:r>
            <a:r>
              <a:rPr lang="en-US" sz="1600" b="1" kern="0" dirty="0" smtClean="0">
                <a:solidFill>
                  <a:srgbClr val="000000"/>
                </a:solidFill>
              </a:rPr>
              <a:t>. Enable world-class science through excellence in Laboratory Operations</a:t>
            </a:r>
            <a:endParaRPr lang="en-US" sz="1600" b="1" kern="0" dirty="0">
              <a:solidFill>
                <a:srgbClr val="00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5" t="23341" r="21485" b="28783"/>
          <a:stretch/>
        </p:blipFill>
        <p:spPr>
          <a:xfrm>
            <a:off x="339000" y="5639127"/>
            <a:ext cx="1563381" cy="85079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618" y="1726584"/>
            <a:ext cx="4007982" cy="444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4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756" y="178589"/>
            <a:ext cx="9144000" cy="397933"/>
          </a:xfrm>
        </p:spPr>
        <p:txBody>
          <a:bodyPr>
            <a:noAutofit/>
          </a:bodyPr>
          <a:lstStyle/>
          <a:p>
            <a:r>
              <a:rPr lang="en-US" cap="none" dirty="0" smtClean="0"/>
              <a:t>Considerable Progress in CEBAF Operations for 12 GeV Scientific Program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918" y="935345"/>
            <a:ext cx="8410689" cy="2045529"/>
          </a:xfrm>
        </p:spPr>
        <p:txBody>
          <a:bodyPr>
            <a:noAutofit/>
          </a:bodyPr>
          <a:lstStyle/>
          <a:p>
            <a:pPr marL="339725" indent="-339725">
              <a:lnSpc>
                <a:spcPct val="100000"/>
              </a:lnSpc>
            </a:pPr>
            <a:r>
              <a:rPr lang="en-US" sz="2000" dirty="0" smtClean="0"/>
              <a:t>Completed first full year of 12 GeV Operations with many successes: </a:t>
            </a:r>
          </a:p>
          <a:p>
            <a:pPr marL="796925" lvl="1" indent="-339725">
              <a:lnSpc>
                <a:spcPct val="100000"/>
              </a:lnSpc>
            </a:pPr>
            <a:r>
              <a:rPr lang="en-US" sz="1800" dirty="0" smtClean="0"/>
              <a:t>4-Hall operation, achieving full power</a:t>
            </a:r>
          </a:p>
          <a:p>
            <a:pPr marL="796925" lvl="1" indent="-339725">
              <a:lnSpc>
                <a:spcPct val="100000"/>
              </a:lnSpc>
            </a:pPr>
            <a:r>
              <a:rPr lang="en-US" sz="1800" dirty="0" smtClean="0"/>
              <a:t>Complete tritium run and Glue-X Phase 1</a:t>
            </a:r>
          </a:p>
          <a:p>
            <a:pPr marL="339725" indent="-339725">
              <a:lnSpc>
                <a:spcPct val="100000"/>
              </a:lnSpc>
            </a:pPr>
            <a:r>
              <a:rPr lang="en-US" sz="2000" dirty="0" smtClean="0"/>
              <a:t>We have developed a </a:t>
            </a:r>
            <a:r>
              <a:rPr lang="en-US" sz="2000" b="1" i="1" dirty="0" smtClean="0"/>
              <a:t>CEBAF Reliability Plan </a:t>
            </a:r>
            <a:r>
              <a:rPr lang="en-US" sz="2000" dirty="0" smtClean="0"/>
              <a:t>to improve reliability of the facility and energy performance of the accelerator </a:t>
            </a:r>
          </a:p>
          <a:p>
            <a:pPr marL="339725" indent="-339725">
              <a:lnSpc>
                <a:spcPct val="100000"/>
              </a:lnSpc>
            </a:pPr>
            <a:r>
              <a:rPr lang="en-US" sz="2000" dirty="0" smtClean="0"/>
              <a:t>We made a significant investment in FY18 and that will continue</a:t>
            </a: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185" y="3612886"/>
            <a:ext cx="4329422" cy="269001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43918" y="3321877"/>
            <a:ext cx="3879674" cy="33392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9725" marR="0" lvl="0" indent="-33972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C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ryogenic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infrastructure investments are key</a:t>
            </a:r>
          </a:p>
          <a:p>
            <a:pPr marL="339725" lvl="0" indent="-339725">
              <a:lnSpc>
                <a:spcPct val="100000"/>
              </a:lnSpc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Reliability </a:t>
            </a:r>
            <a:r>
              <a:rPr lang="en-US" sz="2000" dirty="0">
                <a:solidFill>
                  <a:srgbClr val="000000"/>
                </a:solidFill>
              </a:rPr>
              <a:t>in FY18: 77.1%</a:t>
            </a:r>
          </a:p>
          <a:p>
            <a:pPr marL="339725" lvl="0" indent="-339725">
              <a:lnSpc>
                <a:spcPct val="100000"/>
              </a:lnSpc>
              <a:defRPr/>
            </a:pPr>
            <a:r>
              <a:rPr lang="en-US" sz="2000" dirty="0">
                <a:solidFill>
                  <a:srgbClr val="000000"/>
                </a:solidFill>
              </a:rPr>
              <a:t>Q1 Reliability in FY19: 85.3%</a:t>
            </a:r>
          </a:p>
          <a:p>
            <a:pPr marL="339725" lvl="0" indent="-339725">
              <a:lnSpc>
                <a:spcPct val="100000"/>
              </a:lnSpc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Successful DOE-NP Operations Review in July 2018</a:t>
            </a:r>
          </a:p>
          <a:p>
            <a:pPr marL="796925" lvl="1" indent="-339725">
              <a:lnSpc>
                <a:spcPct val="100000"/>
              </a:lnSpc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Proposed baseline operations at 34 weeks/</a:t>
            </a:r>
            <a:r>
              <a:rPr lang="en-US" sz="1800" dirty="0" err="1" smtClean="0">
                <a:solidFill>
                  <a:srgbClr val="000000"/>
                </a:solidFill>
              </a:rPr>
              <a:t>yr</a:t>
            </a:r>
            <a:endParaRPr lang="en-US" sz="1800" dirty="0" smtClean="0">
              <a:solidFill>
                <a:srgbClr val="000000"/>
              </a:solidFill>
            </a:endParaRPr>
          </a:p>
          <a:p>
            <a:pPr marL="339725" marR="0" lvl="0" indent="-33972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9185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18054"/>
            <a:ext cx="8464378" cy="487490"/>
          </a:xfrm>
        </p:spPr>
        <p:txBody>
          <a:bodyPr/>
          <a:lstStyle/>
          <a:p>
            <a:r>
              <a:rPr lang="en-US" dirty="0" smtClean="0"/>
              <a:t>Q1FY19 DOE Performance Metric:  Accelerator Reliability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20" y="1572726"/>
            <a:ext cx="8334138" cy="4722566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8919" y="857990"/>
            <a:ext cx="6810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itchFamily="34" charset="0"/>
              <a:buChar char="•"/>
            </a:pPr>
            <a:r>
              <a:rPr lang="en-US" sz="1600" dirty="0"/>
              <a:t>First quarter in 12 </a:t>
            </a:r>
            <a:r>
              <a:rPr lang="en-US" sz="1600" dirty="0" err="1"/>
              <a:t>GeV</a:t>
            </a:r>
            <a:r>
              <a:rPr lang="en-US" sz="1600" dirty="0"/>
              <a:t> era with reliability &gt; 80 %</a:t>
            </a:r>
          </a:p>
          <a:p>
            <a:pPr marL="214313" indent="-214313">
              <a:buFont typeface="Arial" pitchFamily="34" charset="0"/>
              <a:buChar char="•"/>
            </a:pPr>
            <a:r>
              <a:rPr lang="en-US" sz="1600" b="1" dirty="0" smtClean="0"/>
              <a:t>805 </a:t>
            </a:r>
            <a:r>
              <a:rPr lang="en-US" sz="1600" b="1" dirty="0"/>
              <a:t>MeV/</a:t>
            </a:r>
            <a:r>
              <a:rPr lang="en-US" sz="1600" b="1" dirty="0" err="1"/>
              <a:t>linac</a:t>
            </a:r>
            <a:r>
              <a:rPr lang="en-US" sz="1600" b="1" dirty="0"/>
              <a:t>, last eight days of the run, had reliability &gt; 98%</a:t>
            </a:r>
          </a:p>
        </p:txBody>
      </p:sp>
    </p:spTree>
    <p:extLst>
      <p:ext uri="{BB962C8B-B14F-4D97-AF65-F5344CB8AC3E}">
        <p14:creationId xmlns:p14="http://schemas.microsoft.com/office/powerpoint/2010/main" val="4144482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8919" y="144867"/>
            <a:ext cx="8464378" cy="487490"/>
          </a:xfrm>
        </p:spPr>
        <p:txBody>
          <a:bodyPr>
            <a:normAutofit fontScale="90000"/>
          </a:bodyPr>
          <a:lstStyle/>
          <a:p>
            <a:r>
              <a:rPr lang="en-US" sz="2600" cap="none" dirty="0" smtClean="0"/>
              <a:t>Jefferson Lab’s Operating </a:t>
            </a:r>
            <a:r>
              <a:rPr lang="en-US" sz="2600" cap="none" dirty="0"/>
              <a:t>B</a:t>
            </a:r>
            <a:r>
              <a:rPr lang="en-US" sz="2600" cap="none" dirty="0" smtClean="0"/>
              <a:t>udget Supports the 12 GeV Scientific Program</a:t>
            </a:r>
            <a:endParaRPr lang="en-US" sz="2600" cap="none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68580" y="1113215"/>
            <a:ext cx="4142056" cy="24644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R</a:t>
            </a:r>
            <a:r>
              <a:rPr lang="en-US" sz="1800" dirty="0" smtClean="0"/>
              <a:t>ecent challenge has been achieving adequate funding to fully operate our facility and address aging infrastructure </a:t>
            </a:r>
          </a:p>
          <a:p>
            <a:r>
              <a:rPr lang="en-US" sz="1800" dirty="0"/>
              <a:t>O</a:t>
            </a:r>
            <a:r>
              <a:rPr lang="en-US" sz="1800" dirty="0" smtClean="0"/>
              <a:t>perations funding was increased in FY18 and FY19 </a:t>
            </a:r>
            <a:r>
              <a:rPr lang="en-US" sz="1800" dirty="0" err="1" smtClean="0"/>
              <a:t>approps</a:t>
            </a:r>
            <a:r>
              <a:rPr lang="en-US" sz="1800" dirty="0" smtClean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546AA-4D7D-854A-93FC-293B099FE9E5}" type="slidenum">
              <a:rPr lang="en-US" smtClean="0"/>
              <a:t>6</a:t>
            </a:fld>
            <a:endParaRPr lang="en-US"/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268579" y="4490717"/>
            <a:ext cx="8655533" cy="19830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Received DOE approval for CEBAF Center Renovation and Expansion project to renovate and expand our main building</a:t>
            </a:r>
          </a:p>
          <a:p>
            <a:r>
              <a:rPr lang="en-US" sz="1800" dirty="0" smtClean="0"/>
              <a:t>Secured Jefferson Lab involvement in two additional accelerator construction projects, one at Oak Ridge NL, another at SLAC (Stanford U.)</a:t>
            </a:r>
          </a:p>
          <a:p>
            <a:r>
              <a:rPr lang="en-US" sz="1800" dirty="0" smtClean="0"/>
              <a:t>We are working with DOE/NP to start MOLLER, and get </a:t>
            </a:r>
            <a:r>
              <a:rPr lang="en-US" sz="1800" dirty="0" err="1" smtClean="0"/>
              <a:t>SoLID</a:t>
            </a:r>
            <a:r>
              <a:rPr lang="en-US" sz="1800" dirty="0" smtClean="0"/>
              <a:t> moving forward</a:t>
            </a:r>
          </a:p>
          <a:p>
            <a:pPr lvl="1"/>
            <a:r>
              <a:rPr lang="en-US" sz="1600" dirty="0" smtClean="0"/>
              <a:t>Director’s Reviews in the planning stages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5655282"/>
              </p:ext>
            </p:extLst>
          </p:nvPr>
        </p:nvGraphicFramePr>
        <p:xfrm>
          <a:off x="390305" y="3513672"/>
          <a:ext cx="412790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1977">
                  <a:extLst>
                    <a:ext uri="{9D8B030D-6E8A-4147-A177-3AD203B41FA5}">
                      <a16:colId xmlns:a16="http://schemas.microsoft.com/office/drawing/2014/main" val="1908170523"/>
                    </a:ext>
                  </a:extLst>
                </a:gridCol>
                <a:gridCol w="1031977">
                  <a:extLst>
                    <a:ext uri="{9D8B030D-6E8A-4147-A177-3AD203B41FA5}">
                      <a16:colId xmlns:a16="http://schemas.microsoft.com/office/drawing/2014/main" val="1842533296"/>
                    </a:ext>
                  </a:extLst>
                </a:gridCol>
                <a:gridCol w="1031977">
                  <a:extLst>
                    <a:ext uri="{9D8B030D-6E8A-4147-A177-3AD203B41FA5}">
                      <a16:colId xmlns:a16="http://schemas.microsoft.com/office/drawing/2014/main" val="60627904"/>
                    </a:ext>
                  </a:extLst>
                </a:gridCol>
                <a:gridCol w="1031977">
                  <a:extLst>
                    <a:ext uri="{9D8B030D-6E8A-4147-A177-3AD203B41FA5}">
                      <a16:colId xmlns:a16="http://schemas.microsoft.com/office/drawing/2014/main" val="10466588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FY16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FY17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FY18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FY19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5076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107.6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111.2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122.9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128.9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253280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03752" y="2981167"/>
            <a:ext cx="4405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Jefferson Lab Nuclear Physics funding ($M)</a:t>
            </a:r>
            <a:endParaRPr lang="en-US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514" y="1371034"/>
            <a:ext cx="4285536" cy="26627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245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152896"/>
            <a:ext cx="8464378" cy="487490"/>
          </a:xfrm>
        </p:spPr>
        <p:txBody>
          <a:bodyPr>
            <a:noAutofit/>
          </a:bodyPr>
          <a:lstStyle/>
          <a:p>
            <a:r>
              <a:rPr lang="en-US" cap="none" dirty="0"/>
              <a:t>Our Goal is to Establish and Maintain CEBAF Operation of 34 Weeks Per Year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6" name="Chart 5"/>
          <p:cNvGraphicFramePr>
            <a:graphicFrameLocks noGrp="1"/>
          </p:cNvGraphicFramePr>
          <p:nvPr>
            <p:extLst/>
          </p:nvPr>
        </p:nvGraphicFramePr>
        <p:xfrm>
          <a:off x="208904" y="914400"/>
          <a:ext cx="8664408" cy="5433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 rot="16200000">
            <a:off x="4876066" y="4664109"/>
            <a:ext cx="21013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 GeV Construction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11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8F21AC-3534-492E-8951-0FB8C8B7F1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2C0985-B796-40DF-8AFC-169CAEFD77F2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0" y="216995"/>
            <a:ext cx="9144000" cy="42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12 GeV Approved Experiments by PHYSICS TOPICS</a:t>
            </a:r>
            <a:endParaRPr lang="en-US" b="1" dirty="0">
              <a:latin typeface="Arial" panose="020B0604020202020204" pitchFamily="34" charset="0"/>
            </a:endParaRPr>
          </a:p>
        </p:txBody>
      </p:sp>
      <p:sp>
        <p:nvSpPr>
          <p:cNvPr id="3" name="AutoShape 2" descr="data:image/jpeg;base64,/9j/4AAQSkZJRgABAQAAAQABAAD/2wBDABALDA4MChAODQ4SERATGCgaGBYWGDEjJR0oOjM9PDkzODdASFxOQERXRTc4UG1RV19iZ2hnPk1xeXBkeFxlZ2P/2wBDARESEhgVGC8aGi9jQjhCY2NjY2NjY2NjY2NjY2NjY2NjY2NjY2NjY2NjY2NjY2NjY2NjY2NjY2NjY2NjY2NjY2P/wAARCAMVBQ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0Ckorl7fxDq97PcrY6RHLFBM0Rcz7TwfTFAHUUtVkvbcvJGZoxLEu6VNwyn1pn9p2OxH+1w7XUsp3j5gOpFAFyiq1pfWt7EZbW4jlRTgsjZApltqljdzNDbXcMsq9VVgTQBcpKqf2lZNIsSXUJlZiipvGSw6iqulam8unrPqMtrG7ymNTHICp54GfWgDWoqgusaaySut9AVi++d4+Wp4722ltftUc8bQYz5gb5fzoAsUVUtNSsr1Xa1uopQn3tjZxTP7Y03fEn26DdL9wbx83agC9RWPP4j0+21cadLMqvs3FywCqf7p561auNX061lEVxewRyH+FnANAF6krFv8AVZoPEOmWUJQwXSuznGTwOMGp/EGqNo+mNdpEJSHVdpOOpxQBp0tZGu6w2lQ2jpCJPtE6xEE4xnvVq61WwspBFdXcMUh6K7gGgC7RWFrGrzWmqaRBbFGivJdrkjORx0o8P6rcajfapDPs22s/lx7Rjjnr+VAG5RWT4i1dtHskkhh8+eWQRxx5xuJqbQ9SGr6VDeBQhcYZQc7SOooA0aKKKACiiigAooooAKKKKACiiigAooooAKKKKACiiigAooooAKKKKACiiigAooooAKKKKACiiigAooooAKSlooAhjjQoCVBNO8qP+4KWL/VrT6AI/Kj/ALgo8qP+4KkooAj8qP8AuCjyo/7gqSsC58TJDqdxYQ6deXMsGN5iUEcjPrQBt+VH/cFHlR/3BWbDrkb6smnTW8tvLJEJUMmMMO4+o/pT9I1mLV2uTBFIsUEnliRsYc98UAX/ACo/7go8qP8AuCs/V9WbTSiRWNzdyOC22FeAB6mq1r4psLjRZtTIkjjhO142HzBvSgDZ8qP+4KPKj/uCsXTvEsd3fx2VxZ3FnNMu+HzQMOPwpYvFNnPrcWmQpK7Sbh5uMJkZz169KANnyo/7go8qP+4KydR18Wl+bK2s57y4SPzHWPACr7k1b0jVINYsFu7cMEJKlWGCpHUGgC35Uf8AcFHlR/3BUlFAEflR/wBwUeVH/cFSUUAQLGnnONoxgU/yo/7gpF/17/Qf1qWgCPyo/wC4KPKj/uCpKKAI/Kj/ALgo8qP+4KkooAj8qP8AuCjyo/7gqSigCPyo/wC4KPKj/uCpKKAI/Kj/ALgo8qP+4KkooAj8qP8AuCjyo/7gqSigCPyo/wC4KPKj/uCpKKAI/Kj/ALgo8qP+4KkooAj8qP8AuCjyo/7gqSigCPyo/wC4KPKj/uCpKKAI/Kj/ALgo8qP+4Kkqlq2oxaTp0t7MrOkWMhepycUAWfKj/uCjyo/7grFg8RST28s66RfKiRGUFlADD259KdN4mtE0m1v445JftThI4lxuLen4UAbHlR/3BR5Uf9wUu7CbmBHGSPSudbxhDHdwx3Gn3cEM7bY5pFwGP0oA6Hyo/wC4KPKj/uCsfUvESWd69pb2c95NGnmSiLGEX3zT/wDhJNP/ALIj1ENIY5CVRAuXLDquPWgDV8qP+4KPKj/uCs2x161u9DOrMrw26hiQ3JGDjtVWz8UR3F3bwz2Nxapd/wDHvJJjEn+FAG55Uf8AcFHlR/3BUlFAEflR/wBwUeVH/cFSUUAR+VH/AHBR5Uf9wVJRQBH5Uf8AcFHlR/3BUlFAEflR/wBwUeVH/cFSUUAR+VH/AHBR5Uf9wVJRQBH5Uf8AcFHlR/3BUlFAEflR/wBwUeVH/cFSUUAR+VH/AHBR5Uf9wVJRQBH5Uf8AcFHlR/3BUlFAEflR/wBwUeVH/cFSUUAR+VH/AHBTIo0IbKg/Mf51PUcPRv8AfP8AOgA8qP8AuCjyo/7gqSigCPyo/wC4KPKj/uCpKKAI/Kj/ALgo8qP+4KkooAj8qP8AuCjyo/7gqSigCPyo/wC4KPKj/uCpKKAI/Kj/ALgo8qP+4KfWVrWuR6RJbRvbzXElySqJEATkY9T70AaXlR/3BR5Uf9wVizeJFtrSK5utPureJ5hExkAGzPRjz0q0+tQjW49LiieWVo/MZ1xtRfegDQ8qP+4KPKj/ALgqG/vFsbR7hopJduAEiXLMScAAVl6X4liv9QewntJ7O5Vd4SUDlaANryo/7go8qP8AuCudfxlaqxlFnctYrJ5RugBt3fTrirGreJF052Een3Vykah5JY1+RQRnr3oA2vKj/uCjyo/7grIl8S2aaRb6giyyLcEJFEo+dm9KfpOvRajdTWclvLa3cQ3NDLjOPUEUAanlR/3BR5Uf9wVJRQBH5Uf9wUeVH/cFSUUAR+VH/cFHlR/3BUlFAEflR/3BR5Uf9wVJRQBH5Uf9wUeVH/cFSUUAR+VH/cFMmjRYmIUAgVPUc/8AqX+lAEleeaNLpsV9qDXuqzWki3rkRJKVVhnuK70XCEZAcj/dqForNmLNaISTkkxCgDiPF++bWppNLDlo7X/TWQ9UJHH1xTtZl0t7/wAOuQv9neUcjGQF9D+PWu4BgBciHBf7x2fe+tZd5pEFzqtjeLmNLTcPKEXDZoA5eIeYPEz6IpFoYlCeWMAn+Lb+Gam0e3t7i50iSLU7BJISNsUMO2RuOVbn69a7aLyIE2QweWn91EwKZHFaRSGSO1VJD1ZYgD+dAHMeEbC1m1DVruWFXniu2WNzyUHt+dY+wSeC7GNhlX1LaR7FjXoaNDHu2RFdxycJjJ9abi32BPs42g7gPL4B9aAOP/sfTh4+W0+yRfZvsu/ysfKT64rMCSr4RvIociCPUcSDBICZ/lnFeibofN8zyT5mMbtnOPrQpgVWVYcK3JATg0AcnplvBJqxu4dSsZGFq6mG1i2blx1PPbisQafajwAb4Qr9q+0f63+IfPjH5V6JDHaQZ8m1WPd12RAZp2LfyvK+zjy+uzy+PyoA5HUYtNt/F1lNqEUKwTWmWaReGkz1PvVLXryK5l1iJYbC2MXH7yPdNMcdVPbpXdyi3m2+bbh9pyu6POPpSOlq8vmvbK0mMbjHk4+tAHIWZJ1LwmScn7M/X6VrePRnw1IPWWPp/vVtjyAUIgwU4T5Pu/T0pZHilTbJEXX0ZMigDivEWjLpyaZKL28n3Xca7ZpSyj8KXxDdxzahqluYrC3aOIAvcR7pJvl4212jtDIAJIiwByNyZwaY6Wskolktg0g4DNHkj8aAOIt2ZofB5Y5PmEc/Wtjwf/yFdf8A+vr/ABroP9HGweR/q/ufu/u/T0pyNDGWKRFSxyxCYyfegDldYub2+8XQw6dbx3P9nJvZXfaN7d8+wxR4OmuLLWNR0m9iWF2b7RHGpyBnqAfyrqVaFHZ1iKs33mCcn60bofN83yT5mMb9nOPrQBZoqHz1/uv/AN80eev91/8AvmgCaiofPX+6/wD3zR56/wB1/wDvmgCaiofPX+6//fNHnr/df/vmgCaiofPX+6//AHzR56/3X/75oAmoqHz1/uv/AN80eev91/8AvmgCaiofPX+6/wD3zR56/wB1/wDvmgCaiofPX+6//fNHnr/df/vmgCaiofPX+6//AHzR56/3X/75oAmoqHz1/uv/AN80eev91/8AvmgCaiofPX+6/wD3zR56/wB1/wDvmgCaiofPX+6//fNHnr/df/vmgCaiofPX+6//AHzR56/3X/75oAmoqHz1/uv/AN80eev91/8AvmgCaiofPX+6/wD3zR56/wB1/wDvmgCaiofPX+6//fNHnr/df/vmgCaiofPX+6//AHzTkkD5xkY65GKAFi/1a0+q0c6hANrnHotP+0L/AHJP++aAJqKh+0L/AHJP++aPtC/3JP8AvmgCauIhg1CfxprI068S2YCPeXj35GBXY/aF/uSf981XiitYbqW6jtys82BI4Q5bHSgDn/HVu8WkW+oLKVvLVwokUYzu4NaMFteaVoVpBo1vFM4ALiVtucjJP1zV+8jtb6AwXVu0sRIJVlOMiplmRVCqjgAYA20AYes+IJ9K0qEXEcS6pcfKkStlQfXPpWDqFhDY+CWSK4juJftCS3TRsGGSfauuv7DTdSdXvbITsgwpdDwKS203S7WGWGCwVIphiRBHw31oAw9RnhvvF+hfY5Fk2IzsUOcLjvTNUubYePtLdZogiROGIYYU4bg1v2Gn6Zprs9lYiFm4LBDnHpmoH0HQ5JGkfS0Z2O4koeTQBh6wj3/iu4SyvF0+WG2AkmZv9aCMgY9PetXwNcJN4fVEgWLyZGRipyHPds++auXul6Vfuj3dgJWQbQSpBA9OKuWwt7WBYbeAxRr0VUwBQBboqH7Qv9yT/vmj7Qv9yT/vmgCaioftC/3JP++ahuNStrXZ9ocx+Y2xdwxk+lAE6/69/oP61LWP/wAJDpaO0jXahT8oPuOopf8AhJtI/wCfxP1pXA1qKyf+Em0j/n8T9afD4h0ueZIorpXkc4VQOSaLgalFUINXsrmeSGCbzJY/voo5XnFWftC/3JP++aYE1FQ/aF/uSf8AfNH2hf7kn/fNAE1FQ/aF/uSf980faF/uSf8AfNAE1FQ/aF/uSf8AfNH2hf7kn/fNAE1FQ/aF/uSf980faF/uSf8AfNAE1FQ/aF/uSf8AfNH2hf7kn/fNAE1FQ/aF/uSf980faF/uSf8AfNAE1FQ/aF/uSf8AfNH2hf7kn/fNAE1FQ/aF/uSf980faF/uSf8AfNAE1YHjj/kVb36L/wChCtn7Qv8Ack/75qG7W2vbdre5gaWJ/vIynBoAzvDttqUdtC95fRz27QrsjEW0rwMc96wdE01E8a3VoXLW1jumhjPRWfFdlHJHFGsaRuqKMABegqGOGzivJLuO2K3Eow8gU5YUAV0uNZGpsstpbLYBj+98z5tvY4rnrm9t/EuvQhriGLTLGTdudwDM/sPSuwaZHUq0blSMEFetZQ8P6CDn+yo8/wC4aAM2xuILTxVr32qRI98aOpc43KF7UzwkyW/hGaS4ZY1kklMRc4zxjjP0Nbl9pml6g6PeWIlZBhSUOcelSXNlp93bR21xZB4Y+UQpwv0oA57w1Dbaj4FexluEj3CTedwynzHBNUbi3vm1LQ7CW/tbryZlZFt15VV/iY/QV1VtpWk2qyrb6esazLskAQ/MvoadYadpmmuz2ViInbgsEJP5mgDUpah+0L/ck/75o+0L/ck/75oAmoqH7Qv9yT/vmj7Qv9yT/vmgCaioftC/3JP++aPtC/3JP++aAJqKh+0L/ck/75o+0L/ck/75oAmoqH7Qv9yT/vmj7Qv9yT/vmgCaioftC/3JP++aPtC/3JP++aAJqKh+0L/ck/75o+0L/ck/75oAmoqH7Qv9yT/vmj7Qv9yT/vmgCaioftC/3JP++aPtC/3JP++aAJqKh+0L/ck/75o+0L/ck/75oAmoqH7Qv9yT/vmj7Qv9yT/vmgCao4ejf75/nTftC/3JP++aZFOoDfK/3j/D70AWaKh+0L/ck/75o+0L/ck/75oAmoqH7Qv9yT/vmj7Qv9yT/vmgCaioftC/3JP++aPtC/3JP++aAJqKh+0L/ck/75o+0L/ck/75oAmoqH7Qv9yT/vmj7Qv9yT/vmgCWuT8YpNJrGhJbSiKYyuFcjIU4Haun+0L/AHJP++arzxWtzNDNNbF5ICWjYqcqfagCpNplxd6Fc2eq3KXLuDiRI9uPTj61j+B4ZTo9zqI/fXsuY1Lnsowoz6V1RnQggo+D/s1BZxWlhB5NpbtFHknaqnGTQBSi1S9srG5u9dggto4gCvlPu3e316Vi6JjVL671m6mhW6niaO2t1cFlTHp611F5Ha31uYLq3MsRwSrIccVUtdI0izuEnttOWKVPuuqHIoA44XVv/wAK3a18xftHnbPLz827fnp9K19e1Upp9voNvJGLyeFUmd2wsS4Gcn1ra/snSBefa/7OTz87t/l9/XHTNF3pOkXtw091pyyyt1dkOTQBz+owWumx+G1gmWS0t7gq8oOV3HHJ/HNW7NluviJcTWzB4o7UK7qcjPHGa2Bp2mCwNj9hH2UnPl7DjPrUlha2OmxmOytPJVjk7UPP1NAGjRUP2hf7kn/fNH2hf7kn/fNAE1FQ/aF/uSf980faF/uSf980ATUVD9oX+5J/3zR9oX+5J/3zQBNRUP2hf7kn/fNH2hf7kn/fNAE1FQ/aF/uSf980faF/uSf980ATVHP/AKl/pTftC/3JP++aZLOrRMNrjI/u0AJD/ql+lPpkP+qX6U+gAooooAKKKKACiiigAooooAyLXXYmF+94Ugitbgwhifven41YfWdOSzW7e6RYWO1WOck+mOtYMmlTfZdTFxZXEglvjLEYWAcDs4/wqNLTWVXTb+8tWuntZJMxceZtIwpPYmgDohrWmmzN2LyMwBtu7P8AF6Y659qH1rTkgime7jWOXOwtkZx1rm/7IuJLe9urqwuFNzciWOKBh5kOAcN6Z9qZcnUYm0Jr63+0XKyykRHAZhjjPbdigDoZ9ZhktIbiwubdkedYi0hOOeo+v1qWfXdLt5jFNexJIH2FSeh965saRqE0Mtx9kaJrjUY5xBkZRB1JqzdaPdSWPiBRa7pbmbdD0yw46UAb+r3p0/Sri8RRIYk3BSeDWWmvXttPZrqllHFDdkLHLFJuAJ6AjFWtYtZ7jwxNaxRlp2gChB1JwKy5bXUtY/s63msWs7e0dZJHkcEsVHQAUAbj6zpyXn2VruMTbtu339M9M1HPr+lW8jRzXsaOr7GBzwfeuYj0O7Saa0uoL6WN7nzVaCRBGecgnPINRMlzNP4gtLXTzctcT7BKCP3Z980Adjd6xp9kyrc3UaMw3AdePXjoKbda3ptoQJ7yNCUDgdcqehGOtcxcaJfWt9IzpeTwT26RE2rLnIXBDbu1X7PR5Ytbt5DbN9mj0/ygZCGIbPQ+9AGzLrGnw2kV1JdxiCX7j5zu+lU9M16K4t765upokt4Lho43HQr2+prEttK1Gxg0i5axef7IZFktwRuG4nBFNk0XUpNPlcWzwyC/+0iGNhkrj+E9MigDqE1rTntWuhdx+SrBGY5G0noCO1OtNWsL0Sm2uo5BDy+DjaPXntXNTaRcXGk3ZjtbwzzzxMwuWXcwU8nA9quano9zc32oi3jEcc9isSMMAFgen5UAa0Ot6bPFLLHeRmOEZdjkAD8amstSs9QDfZJ1lKfeAyCPwNc3fWuoaroItU017WS32H5mUGTb1A/nzV3w9ZOl/PeTQ30crxhC10ynPPYD0oA073WdPsJRFdXSRyEZ2nJIHqcdKy9V8RCHVbGxs54AJ/meVwWAHYDHrVa8tb601TVXTTmvEv4wsbqR8hwRg56Dmiy0S7tdQ0MvFvS2gdZnGMKT0FAGprmsPpslpBDHG0105VWlbai49TVa/wBbu9ObTftqW8InmZZiG3KFHcGrPiBfNgWGTSn1CFs7thAZD2xn+dYNnoepLHpC3MLOkV20hRmDeVGcYBoA6eLWNPms3vEu4zAhw7k4APoabDremzwTTxXaGOEZkPIKj1I61zl7od/J/aLxW2V+3JcRx5AEqgcgU+7sL/U21S8Wwe2820EEcLEbpGznNAGpeeK9MthCY51mV5RGxXOF9T05xWwsySWwniO5GXcp9Riue1PTrhNF0v7PZ+ZJaSRvJEuATgc1orp0ks/243N3GXT/AI9C42KduMYoAy7PxPeSR2VxcWcItruXylKSEsDk9R+FbL61p0d59ke7QTbtm056+mema5jTvD11p9vpl9HbMbuKUieEsDlSTyMnAI9qXU7HWb66kV4LghLoOgTaIvLB4PqTQB0lxrul20zQzXsaSK+xlOcg+9PvNZ06wcLdXSRsV3Y5PHrxWHLpFy8PiLNrue6P7gnGW47fjWXqaztqF7Ggk8iO1iS6ERXOAuSDu7/SgDrp9b023SJ5btFWVdycE5X1x2H1qzPeQQWL3jODAib9w5yMdq5K7sbiW+F/bRXslnd2yKotioZRj7rA9q3jpXm+GDpqb4t0GweYQSp7ZIoAi0zU9Vv/ACblrCKOym5B8z5wvYkVbi1zTJbv7LHeRtMTtCjoT6A9DWZpk2qCxj0qfTJIikXlNcbxsAxgMO5rPtdP1B7PT9KfTmhNpcCR7kkbSASeO5zmgDozrmmCZ4TeR+ZHu3Lz8u3rmhdb0xoJJlvIjFGQGbPGT0HvWTbaVcJpuuK1tia5llMXTLAjioNQ0S6bQNJW3hZZbQq8sUZAcnHJHbIoA0NW8QRxaUt3pssU379ImyDxk85HUGrs2t6bb3P2aa7jSXIUg5wD6E9BXNz6Pcz6XO0FreefNdRO4uWXcwHU8UzXbHW9QkvYDBOyeYrQiPaIio7nuWoA308RWj61NpgYCSNeGPRm7jp2p9trUCaVDd39zbr5hIDRElWOe3c1SFpdW/ieacWbSQXNsqCRcYRgOc1nWmmahYQaPdNZPObRZFkt1I3DceCKAOlGsaebRbv7XH5DNsDk8bvT2pIda06e2luI7uMxQnEjdNtc8dIvZ7RpHtNhuNRS4MBIOxB1zVm90t3vNYZ7KWW3nSLYISAzEdSPcUAb9ne29/EZbWTzEBwTgjB/GrMP35PwrG8NJqCWUi6h5mPMPk+bjzNnbditmH78n4UAMi+4KdTYvuCnUAFFFFABRRRQAUUUUAFFFFABRRRQAUUUUAFFFFABXOeM/wDV6X/1/J/Wujrm/Gf+r0v/AK/k/rQBmacwGmx5A/1j/wDoRqfevoPyqtp6Z06P/rpJ/wChGpvKNcNR+8Qx+9fQflTUYHU9OwAP9JH8jSeUaSNNuqacf+ngfyNFP4kCJ/DP/Ix3v+4//o011tcj4YH/ABUd9/uP/wCjTXXV2osKKKKYBRRRQAUUUUAFFFFABRRRQAUUUUAFFFFABRRRQAUUUUAFFFFABRRRQAUUUUAFFFFABRRRQAUUUUAFFFFABRRRQAUUUUAFFFFABRRRQAUUUUAFFFFABRRRQAUUUUAFMj6N/vH+dPpkXRv94/zoAfRRRQAUUUUAFFFFABRRRQAUUUUAFFFFABRRRQAUUUUAFFFFABRRRQAUUUUAFFFFABRRRQAUUUUAFFFFABTJf9U30p9Ml/1TfSgBsRfyl+Tt607c/wDcH50Q/wCqX6U+gBm5/wC4Pzo3P/cH50+igBm5/wC4Pzo3P/cH50+igBm5/wC4Pzo3P/cH50+igBm5/wC4Pzo3P/cH50+igBu5/wC5+tG5/wC5+tOooAZuf+5+tRyQpLLHLJArPESUY9Vz1xU9FADdz/3P1o3P/c/WnUUAMy/9z9aXc/8Ac/WnUUAM3P8A3P1qKG3SB5Xht0RpW3OR/EfU1YooAbuf+5+tG5/7n606igBm5/7n60u5/wC5+tOooAZuf+4Pzpdz/wBz9adRQA3c/wDc/Wky/wDc/Wn0UAM3P/c/Wjc/9wfnT6KAG7n/ALn60m5/7n60+sOw1aWbXpYJeLedC1qfXacN+fWgDZ3P/c/Wl3P/AHP1rmZvEVzaeKZbS4C/2eGWLcByjMuRk/nUF1r+pjSpZbdozcf2gbZMpxt7CgDrNz/3P1oy/wDc/WsK01172TSDFtVbnzFnQjlWUDj25p3iTUrmxurCGC6htVuC4eWVdwGAMUAbm5/7n60m5/7g/OsLS9fP9jS3mosriOYxJJCv+u5wCB71ZTxFaGK6aWOeF7VPMkikTDbfUCgDUy/9z9aqXGm2d1N509jDJJ/eYAmkfWLaO6it2375YTOvHG0DP51UtPFFhdz28SLOouDtjkePClvTPrQBrruVQqxgAcAA0bn/ALn61y2veKFNoy6cZ0ZJ1j8/y/kJzyAa1fE2pXGl6Qbi2A3l1UuwyEB/ixQBqbn/ALn60Zf+5+tc5Lrdzp2gtetcQ6mWkCpJEm0AHruAPFaUutpFAkpsr1tyFyoh5QD1oA0cv/c/WjL/ANz9awLnxSi3enLa20k8F2C24Id30Hv61cufEFpbTSo0c7rAQJpETKxk9iaANTc/9z9aTL/3P1rN8RajNp2iy3logkcYwSMhQf4jVbTtVMGly31/qUF5bjG14o9rAn+Ej16UAbm5/wC5+tJuf+4PzrOg163l89WhuY5oFDtC0fzlT0IA61GviO023QliuIJLaPzHjkTDbfUUAa25/wC5+tG5/wC5+tZC+JbJrIXQjuNjyCOIeX80pI/hHes/UPEEsWr6YyJcpBIJBJbmP52I6DFAHT7n/ufrToCS0mRg8VT0vU7fVbU3FtvADFGVxhlI7EVdh+/J+FAEMbPsGEyPrTt0n/PMf99UsX+rFOoAZuk/55j/AL6o3Sf88x/31T6KAGbpP+eY/wC+qN0n/PMf99U+igBm6T/nmP8AvqjdJ/zzH/fVPooAZuk/55j/AL6o3Sf88x/31T6KAGbpP+eY/wC+qN0n/PMf99U+igBm6T/nmP8AvqjdJ/zzH/fVPooAZuk/55j/AL6o3Sf88x/31T6KAGbpP+eY/wC+qy9b0ybVFtAhWP7POsxyc5A7Vr0UActFoepQQCCGa2+VmbLKehOR3+tO/sbWf+e9n/3w3+NdIv8Arm+gp9Q4Re6FY5j+xtZ/572f/fDf406DRNSF7bTXE1syQyByEUgng+/vXS0UKnFaodjlI4n8O6lJd3WZ1udyRpCuWHzFufzq7/wlEX/Phe/9+6TxQds2nn/po/8A6DWb5vvWdSo4OyE3Y0/+Eoi/58L3/v3SN4qgRSz2V4qjqTHwKzvNqvfyZsZh/sGoVZtiudoHdlBEfB560u6T/nmP++qWL/VJ/uinV1FDN0n/ADzH/fVG6T/nmP8Avqn0UAM3Sf8APMf99UbpP+eY/wC+qfRQAzdJ/wA8x/31Ruk/55j/AL6p9FADN0n/ADzH/fVG6T/nmP8Avqn0UAM3Sf8APMf99UbpP+eY/wC+qfRQAzdJ/wA8x/31Ruk/55j/AL6p9FADN0n/ADzH/fVG6T/nmP8Avqn0UAM3Sf8APMf99UbpP+eY/wC+qfRQAzdJ/wA8x/31Ruk/55j/AL6p9FADN0n/ADzH/fVG6T/nmP8Avqn0UAM3Sf8APMf99UbpP+eY/wC+qfRQAzdJ/wA8x/31Ruk/55j/AL6p9FADN0n/ADzH/fVG6T/nmP8Avqn0UAM3Sf8APMf99UbpP+eY/wC+qfRQAzdJ/wA8x/31Ruk/55j/AL6p9FADN0n/ADzH/fVG6T/nmP8Avqn0UAM3Sf8APMf99UbpP+eY/wC+qfRQAzdJ/wA8x/31Ruk/55j/AL6p9FADN0n/ADzH/fVG6T/nmP8Avqn0UAM3Sf8APMf99UbpP+eY/wC+qfRQAzdJ/wA8x/31Ruk/55j/AL6p9FADN0n/ADzH/fVG6T/nmP8Avqn0UAM3Sf8APP8AWmRs+G+T+I9/epqZF0b/AHj/ADoAN0n/ADzH/fVG6T/nmP8Avqn0UAM3Sf8APMf99UbpP+eY/wC+qfRQAzdJ/wA8x/31Ruk/55j/AL6p9FADN0n/ADzH/fVG6T/nmP8Avqn0UAM3Sf8APMf99UbpP+eY/wC+qfRQAzdJ/wA8x/31Ruk/55j/AL6p9FADN0n/ADzH/fVG6T/nmP8Avqn0UAM3Sf8APMf99UbpP+eY/wC+qfRQAzdJ/wA8x/31Ruk/55j/AL6p9FADN0n/ADzH/fVG6T/nmP8Avqn0UAM3Sf8APMf99UbpP+eY/wC+qfRQAzdJ/wA8x/31Ruk/55j/AL6p9FADN0n/ADzH/fVG6T/nmP8Avqn0UAM3Sf8APMf99UbpP+eY/wC+qfRQAzdJ/wA8x/31Ruk/55j/AL6p9FADN0n/ADzH/fVNkZ/LOUwMetS0yX/VN9KACH/VL9KfUMQk8tcMuMelPxL/AHl/KgB9FMxL/eX8qMS/3l/KgB9FMxL/AHl/KjEv95fyoAfRTMS/3l/KjEv95fyoAfRTMS/3l/KjEv8AeX8qAH0UzEv95fyoxL/eX8qAH0UzEv8AeX8qMS/3l/KgB9FMxL/eX8qMS/3l/KgB9FMxL/eX8qMS/wB5fyoAfRTMS/3l/KjEv95fyoAfRTMS/wB5fyoxL/eX8qAH0UzEv95fyoxL/eX8qAH0UzEv95fyoxL/AHl/KgB9FMxL/eX8qMS/3l/KgB9FMxL/AHl/KjEv95fyoAh1AXDWUq2ihpmXauWwBnvWXqml3Dw6Y9hEqz2bgjc+AFxgr75raxL/AHl/KjEn95fyoAw5NCe8n1Y3SqI7xU8vByVZV6/gaoWXhzUYtKggmeNpkv1uHO7gqMZ/GurxL/eX8qMS/wB5fyoA55PD09v4qS/t3UWRLSNGTyrkYOB78VY8Q6dd3d3YXFpDBP8AZi5aOc4U5AFbOJP7y/lRiX+8v5UAcsPDl8LGdwbeO6e6W5jhTPlKV7fjUsui6hqJ1G5vRDBPcW3kRRo24AZzkn610mJf7y/lRiX+8v5UAczb6Tq81/Bc3qW8YitXtwsbknkYB/GpIdCu0sNEhby99lNvlw3bJ6V0WJf7y/lRiT+8v5UAcfL4f1n+z30yMWptVuPOWQsdzDOcYrp9TF79lH2GKCZ8/PHMcKy1ZxL/AHl/KjEv95fyoA5RfDN62k6kmIIJ7uRXSCMny02n196m1DTtbvpIJJFiKGExvAJ2VUfs3HXjtXS4l/vL+VGJf7y/lQBysWg6laWmjNCIHuLBn3ozkKQ3oadcaBdJqF462kN3Bdvv+edk2E9QQOorqMS/3l/KjEv95fyoArXq3aWKrp8cDSLgGOUnaV7jNcwfCl5cWuoO4t7WW4dHjgiJ2KV9T712GJf7y/lRiX+8v5UAcyuj6i1rdtDbQ2N28QRJUnZ2bnJGT0FVk8Oai730jxxRG4tPJVfOLndkckn6V1+Jf7y/lRiX+8v5UAYV7o942maV9m8s3enlW2OcK3y4IzR/Z+pXesabf3aQR/Z/M3ojk4BHH1rdxL/eX8qMSf3l/KgDN0HT5tPS9E+399dPKu05+U9K1ofvyfhUeJP7y/lT4N259xBPHSgBsX+rFOqFBLtGGUD6U7E399PyNAElFR4m/vp+RoxN/fT8jQBJRUeJv76fkaMTf30/I0ASUVHib++n5GjE399PyNAElFR4m/vp+RoxN/fT8jQBJRUeJv76fkaMTf30/I0ASUVHib++n5GjE399PyNAElFR4m/vp+RoxN/fT8jQBJRUeJv76fkaMTf30/I0AKv+ub6Cn1ABL5rfMucDtT8Tf30/I0ASUVHib++n5GjE399PyNAGJ4oG6bTx/wBNH/8AQazfK9q39T0t9SEO65MTRMWUoPUY71S/4RuX/oKT/wDfK/4VhUpuTuJozfK9qr38eLGY4/gNbX/CNy/9BO4/75X/AApr+GHkQo+pTsrcEbV5/SoVGSYrG/F/qk/3RTqiVJVUKHTgY6UuJv7yfka6iiSio8Tf30/I0Ym/vp+RoAkoqPE399PyNGJv76fkaAJKKjxN/fT8jRib++n5GgCSio8Tf30/I0Ym/vp+RoAkorI1jVbnTpLeOKBbh5txA3bcYx6/WqH/AAkOp/8AQLT/AL/ipcktwOmormv+Eh1L/oFp/wB/xSf8JDqX/QLT/v8Ailzx7iudNRXNf8JDqX/QLT/v+Ka/iTUY42dtMUKoyf3w6U+ePcLnT0VXt5JZ7eOUFBvUNjHTIqTE399PyNUMkoqPE399PyNGJv76fkaAJKKjxN/fT8jRib++n5GgCSio8Tf30/I0Ym/vp+RoAkoqPE399PyNGJv76fkaAJKKjxN/fT8jRib++n5GgCSio8Tf30/I0Ym/vp+RoAkoqPE399PyNGJv76fkaAJKKjxN/fT8jRib++n5GgCSio8Tf30/I0Ym/vp+RoAkoqPE399PyNGJv76fkaAJKKjxN/fT8jRib++n5GgCSio8Tf30/I0Ym/vp+RoAkoqPE399PyNGJv76fkaAJKKjxN/fT8jRib++n5GgCSmR9G/3j/OkxN/eT8jTYxLg4ZfvHtQBNRUeJv76fkaMTf30/I0ASUVHib++n5GjE399PyNAElFR4m/vp+RoxN/fT8jQBJRUeJv76fkaMTf30/I0ASUVHib++n5GjE399PyNAElFR4m/vp+RoxN/fT8jQBJRUeJv76fkaMTf30/I0ASUVHib++n5GjE399PyNAElFR4m/vp+RoxN/fT8jQBJRUeJv76fkaMTf30/I0ASUVHib++n5GjE399PyNAElFR4m/vp+RoxN/fT8jQBJRUeJv76fkaMTf30/I0ASUVHib++n5GjE399PyNAElFR4m/vp+RoxN/fT8jQBJTJf9U30pMTf30/I02QS+W2WXGPSgB8P+qX6U+mQ/6pfpT6ACiiigAooooAKKKKACiiigAooooAKKKKACiiigAooooAKKKKACiiigAooooAKKKKACud8U3Ny8lvp9jdG3nkV5WcNggKOB+Jroqxp/DtrearPe34FwHRUjjYYEYFAGVf6vLP4X026W6e3aWZI5pEOCOob+VVpdSvo9M1k217PNawBPIuW+9kkZAPetdPC6RwfZ47jbAt2LmNNuduOq/StLV9OXUtLmsg/lCQAbgM45z0oAyLVHutIu2ttQ1ETeWCHuMrtYc8ZA4qLwzql1r179oklaOK1iCNErcSOerEelaL6VqE2nzWdxqQZZFCBlhClR36eop9vokdnqcV3aSeUiwiGSILw4HQ/UUAWLvWdOs5zDc3SRyAZKnNSRX0F5ZSz2kwkVQRuXsQKsFFJyVBPuKR4w0TIMKGBHAoA4WXxHN/wiEarJeC84zPsOD83976Vs6h4oNpcTQwwRyi2RWmMkwQnI6KO5qxJ4dEnhpNH+0EBcfvNvvnpRLoEi6hNd2lzGhnVRIssIkGQMZHpQBHqPiKa2t47m3tYnt2iWXMk4RmB7Beuakj8SRNOVeLZGbQXUbk/eGOR+FR33hprq5mlW6RfOhELhoQSMDqvpTb/wAKpeWdhCLlo2tI/KLhfvrjBFADrPxIZGAvLX7PvtTcx/NncBnI6enNXBfTXPhuS+KGCV7d5FAOSvBwf5Vl+LdKN5/ZkNtFJvEnllkBwsZGDmuhntVlsJLRTsV4jGD6AjFAHJaPqFzJd6cLfUJ7zzoma7RzuWPjjntzT/D2t3dtY6fFcWbG2mlMIuDJkliTjj0rp7CyWy0+K1Ug+XGE34xnjrWdH4fCafYWn2gn7JOJt2373JOP1oArXPia4i+0XMWn+Zp9vL5Uk3mYYkHBIHpRb6zqD+JLm38lGsY4lkzuAKoed/vn0p03hqWRLi1S/KWFxKZXi8sbuTkgN6VabRGXV2vIbjZFLCIZYSmdyj0PagCnD4nuH+z3T6fs064l8pJvMG7k4BK+nFRy+KrlftMqabutbW48mWXzB64yBU0HhmSOO3tZL9pLC3l81IvLAbOcgFvTmpT4cB07ULT7Qf8ATJ/O3bfu8g4/SgCx4ikvhokr6YGM/B+X723vj3xWVZa5ZWGk3F0l3dXTIVUwXB+dHPbnt/hXQXdvcS2qx2tybeRSCH2hgcdiD2rGfwotzFeNeXbSXN0VYyKgUKV6YFAD7LxHLcNdQNbRG5gjEirFOGRwf9rtioovFThb5J7aLzrWHzgIpg6sPTPrVmbQp7rT7i1ubuPEqhQ0MATGDnn1+lVx4WZmuXluk3XFt9nIjiCqvI5A/CgB48R3P2CGdtOKy3cgS1iMg+cEZyT2FUNUvtSXXNIc2ZW5IkH2dZflY44OfTvWxd6H52n2MMVwY57HaYpdueQMcj3oXRp5NRsr66vfOltt+cRhQ24dPbFAE2hao2q2bySQGCWKRopEznDD3rTh+/J+FZ+k6b/Zq3I8zzPPnabpjGe1aEP35PwoAji/1Yp9Ni+4KdQAUUUUAFFFFABRRRQAUUUUAFFFFABRRRQAUUUUAFFFFADF/wBc30FPpi/65voKfQAUUUUAFFFFABRRRQAUUUUAFFFFABRRRQAUUUUAFFFFAHOeJ226hp5/2Zf/AGWqHm1o+JV3ahp4/wBmX/2WqPle1cdb4iWM82jzaf5XtR5XtWIhnm1DdyZtJv8Arm38qs+V7VDdxYs5+P8Alm38qcVqB1unf8g62/65L/KrFV9P/wCQdbf9cl/lVivRLCiiigAooooAKKKKACiiigAooooAKKKKACiiigAooooAKKKKACiiigAooooAKKKKACiiigAooooAKZH0b/eP86fTI+jf7x/nQA+iiigAooooAKKKKACiiigAooooAKKKKACiiigAooooAKKKKACiiigAooooAKKKKACiiigAooooAKKKKACmS/6pvpT6ZL/qm+lADIkYxr+8YcdOKd5bf89W/Slh/wBUv0p9AEflt/z1b9KPLb/nq36VJRQBH5bf89W/Sjy2/wCerfpUlFAEflt/z1b9KPLb/nq36VJRQBH5bf8APVv0o8tv+erfpUlFAEflt/z1b9KPLb/nq36VJRQBH5bf89W/Sjy2/wCerfpUlFAEflt/z1b9KPLb/nq36VJRQBH5bf8APVv0o8tv+erfpUlFAEflt/z1b9KPLb/nq36VJRQBH5bf89W/Sjy2/wCerfpUlFAEW3Bx5xz6cUFcdZiPriuH1WNZ9e1iIWlzcXJCC3aLOI2x1J7U3UUkh1SCPUbaW+eLTgZFRuQw6t+FAHdlSOsxH1xSAZ6TH9K4SaKU6JoCSt9tEtwSEV/vKei5rS1uzis/D0d3DAdPubeYSRx79xLZxjr3FAHVbDnHmtn8KNjZx5rZ/CuX8PX8UGnXWsXjSSXFxOVlRELGPHRcVPJcrdeJ7SaLeI3sHYBgQevcUAdCEYjIlYj8KNjf89W/SsTwtMYfCcEzLJKUVjtQZY8npU8fiASSKn9maiu44y0BAH1oA1CpHWVh+VGxs481s/hXM+NLeW7utKt4JGjkd32kHuFyKq2GufaNTF7IpEttp8gmj9HVuaAOw8tv+erfpR5bf89W/SuZ0vxDfXF1AsqLLHcRsx2QOohIGRkngipo9fu303SLgrFvvLjypODgDJHHPtQB0Hlt/wA9W/Sl2N/z1b9K5Cxv9VtYteunmhkFtI3yspPzYGMc8D2q6NX1VbGyZxbfaNQkAhwDtjUrk59TQB0Plt/z1b9KXy2/56N+lczca/qNlBqEM6wS3Vm0eHUEK4Y+meDV7TdR1A63Lp+oCAnyRMjRAjHOMc9aANYrt6zEZ9cUmQZDH9o/eY3bcjOPXFc14jtZIdUbUbqya+08QhSqthoT3YCqd9rKWGu/arRN/n2USQl/ujLcFj6UAdlj59vnHdjOOM0uxv8Anq36Vzt3fTWmsXLNFbtcQ6b5vmhTkkE8delO07V9Te7077YLcwX8bMqxghkIGeT3oA3yMMFMxDHoDjJpfLb/AJ6t+lZGqziPxFpcfkxuXWUh2HzLgDpWdZ69q0tvZX0y2v2ae48hkVTu5JG7OfagDqChAyZWA98UBSRkTEj14qnrcFjLYM+pE/Z4fnI3FQeO+OtcdHFdWvhuNH82K3vr5QiEncsR7fjQB3oUsMiYkeoxQqlvuzE/TFcTqkUenT6zZW05tbcwROFBJAYn7o+tTaFdR2Gp3k1xay2IW3Q/ZVBcvz98UAdhsYY/et+lHlt/z1b9KwLq+jvtW0KeDzBG0kow6lTwvpSa1r9xbasbC1KRlIvMZ2iaTcey4Xp9aAOg2N/z1b9KXy2/56t+lc1c+ILv+zrWYSQWk8sZdoZIndyQewHQe5plv4iv9SXTIbNIIri6RnkaQEqApI4HvigDpYysoJjuN4U7TtIOD6VLbghnBYnpya53wVv+xX/m7Q/22Tdt6Z4ziukh+/J+FAECRsVBErD2AFO8tv8Ans/5CnRfcFOoAj8tv+ez/kKPLb/ns/5CpKKAI/Lb/ns/5Cjy2/57P+QqSigCPy2/57P+Qo8tv+ez/kKkooAj8tv+ez/kKPLb/ns/5CpKKAI/Lb/ns/5Cjy2/57P+QqSigCPy2/57P+Qo8tv+ez/kKkooAj8tv+ez/kKPLb/ns/5CpKKAI/Lb/ns/5Cjy2/57P+QqSigCARt5rfvW6Dnin+W3/PZ/yFKv+ub6Cn0AR+W3/PZ/yFHlt/z2f8hUlFAEflt/z2f8hR5bf89n/IVJRQBH5bf89n/IUeW3/PZ/yFSUUAR+W3/PZ/yFHlt/z2f8hUlFAEflt/z2f8hR5bf89n/IVJRQBH5bf89n/IUeW3/PZ/yFSUUAR+W3/PZ/yFHlt/z2f8hUlFAEflt/z2f8hR5bf89n/IVJRQBn3+j22peWbsyOY87SG24z16fSqn/CK6Z/dm/7+t/jW3RSsgMT/hFNM/uzf9/W/wAaP+EU0z+7N/39b/GtuiiyAxP+EU0z+7N/39b/ABpD4U0sjBSUg9vNb/GtyiiyAhjt/LjWNJXCqMAcdKd5bf8APZ/yFSUUwI/Lb/ns/wCQo8tv+ez/AJCpKKAI/Lb/AJ7P+Qo8tv8Ans/5CpKKAI/Lb/ns/wCQo8tv+ez/AJCpKKAI/Lb/AJ7P+Qo8tv8Ans/5CpKKAI/Lb/ns/wCQo8tv+ez/AJCpKKAI/Lb/AJ7P+Qo8t/8Ans/5D/CpKKAOVbVtVe5uEhkt1SKVoxvQk8fjS/2lrP8Az2tf+/Z/xqirEXl8P+nl/wCdSeYa5J1ZKVkTctf2lrP/AD2tf+/Z/wAaP7S1n/nta/8Afs/41V8w0eYan2swuWv7S1n/AJ7Wv/fs/wCNH9paz/z2tf8Av2f8aq+YaPMNHtZhctf2lrP/AD2tf+/Z/wAaP7S1n/nta/8Afs/41V8w0eYaPazC5a/tLWf+e1r/AN+z/jU+l6lqFxqy2d1JEVaFpAY1IOQQO/1rO8w1NojbvEsef+fZ/wD0Ja0p1JOVmCZ1Plt/z2f8hR5bf89n/IVJRXSUR+W3/PZ/yFHlt/z2f8hUlFAEflt/z2f8hR5bf89n/IVJRQBH5bf89n/IUyONiD+9YfMfSp6ZH0b/AHj/ADoATy2/57P+Qo8tv+ez/kKkooAj8tv+ez/kKPLb/ns/5CpKKAI/Lb/ns/5Cjy2/57P+QqSigCPy2/57P+Qo8tv+ez/kKkooAj8tv+ez/kKPLb/ns/5CpKKAI/Lb/ns/5Cjy2/57P+QqSigCPy2/57P+Qo8tv+ez/kKkooAj8tv+ez/kKPLb/ns/5CpKKAI/Lb/ns/5Cjy2/57P+QqSigCPy2/57P+Qo8tv+ez/kKkooAj8tv+ez/kKPLb/ns/5CpKKAI/Lb/ns/5Cjy2/57P+QqSigCPy2/57P+Qo8tv+ez/kKkooAj8tv+ez/kKPLb/ns/5CpKKAI/Lb/ns/5Cjy2/57P+QqSigCPy2/57P+QpskbCMnzWPtxU1Ml/1TfSgAh/1S/Sn1FFGpiU89PWneWvv+ZoAfRTPLX3/M0eWvv+ZoAfRTPLX3/M0eWvv+ZoAfRTPLX3/M0eWvv+ZoAfRTPLX3/M0eWvv+ZoAfRTPLX3/M0eWvv+ZoAfRTPLX3/M0eWvv+ZoAfRTPLX3/M0eWvv+ZoAfRTPLX3/M0eWvv+ZoAfRTPLX3/M0eWvv+ZoAfRTPLX3/M0eWvv/30aAK9vp8NtfXN5GW825278njjpikbTLdtTN+24ymIwkZ+Xbn0ovLyxsApu7lId3Te+M1HLqmlwLG0t9CokXchMn3h6igCo3haxNrFbrLcIkMpljKyYKk+hx0qVdAtibfzp7m4FvJ5qCWTdlvf6VZlvtPht0uJbuNYZDhJDJwfoaZHqemSqjJexMrv5akScFvT60APtNLt7K9ubmDerXJDSJn5c+oFOl06CXUVvmL+akRiGDxtNPWW2a5a2WUGZFDMgbkD1qXy19/zNAEOnWMOm2Udpb7jHHnG45PXNWahnaG3haWZ/LjQZZmbAFRi5szbpcCdDDIQFcPwSegoALrT4bu7tbmTd5lqxZMHjJGOarLoNgupXF8Iz5lwhSRc/KQevFaHlr7/APfRo8tff8zQBn2GiRWEimO6u3jQFUheTKKPpVaDwrYQyxOstyRDL5sSNJlUOc4A9K2CsYYLuwxGQN3NL5S+/wCZoAy5PDtm814/mTqt4CJY1f5ST3xjrU1zo1rc6fBaMZFW32+VIjYdSBgHNXvLX3/M0eUvv+ZoAy18OWX2Oe3d5pDOyvLK75diDkc1cXT4V1M34LecYvK68bc5p9zLbWcJmuZRFGOrO2BVY6np3kwzLcq8c0giRlJILelADNQ0ODUJ2kkubpFcBZI45cK49xRLoFhK8heM7XgFvszwFHTHvVq7uLWyEZuZfLEjhEyTyx6Cp/LX3/76NAGd/YFoSxZ5nZrb7KSzclPy61Mmk20ZsSpf/QgVi59Rjmpbua2srdri5k8uJOrEnipURHUMpJBGQcmgCC506C5vre7k3eZbhgmDx8w5zVeLQrSKxgs1MnlQTCZctzuyTz7c1oeUvv8AmagS5s3u3tEuFNwg3NGH5AoAh1jSLfWLdIbl5VRH3jy2xk+9QDw9atYyWk09zOjkMDJJlkI6FT2qxBqWm3NybeC8ikmH8CyZNW3WONGd22qoySWwAKAMpfDNgbWeGYzTtOQXlkfL5HTB9qn0/RYLG5a586e4nZdnmTPuIX0FSWd/p9+7JaXUczJ1CPkiprmSC0tpLidisUa7mOTwKAK+qaRBqjQNLLNE8BJRon2kZ61Xfw5bM0UiXN3HPGuzz1l+dlznBOOa0oTFPCksZJR1DKcnkGo4ri1nupraKXdNDjzFBPy56UAUp/D1tPJDKZ7lZYozEZFk+Z1PUMaYfC9gLe2ije4iNtu8uRJMNgnJGa1/LX3/ADNHlL7/AJmgCrpel2+lQyRWu/Y8hkO855NXofvyfhUflr7/AJmnwKFaQD2oAZF/qxT6iSNSgJzn6mneUnv+ZoAfRTPKT3/M0eUnv+ZoAfRTPKT3/M0eUnv+ZoAfRTPKT3/M0eUnv+ZoAfRTPKT3/M0eUnv+ZoAfRTPKT3/M0eUnv+ZoAfRTPKT3/M0eUnv+ZoAfRTPKT3/M0eUnv+ZoAfRTPKT3/M0eUnv+ZoAB/rX+gp9QiJfNYc9B3NP8pPf8zQA+imeUnv8AmaPKT3/M0APopnlJ7/maPKT3/M0APopnlJ7/AJmjyk9/zNAD6KZ5Se/5mjyk9/zNAD6KZ5Se/wCZo8pPf8zQA+imeUnv+Zo8pPf8zQA+imeUnv8AmaPKT3/M0APopnlJ7/maPKT3/M0APopnlJ7/AJmjyk9/zNAD6KZ5Se/5mjyk9/zNAD6KZ5Se/wCZo8pPf8zQA+imeUnv+Zo8pPf8zQA+imeUnv8AmaPKT3/M0APopnlJ7/maPKT3/M0APopnlJ7/AJmjyk9/zNAD6KZ5Se/5mjyk9/zNAD6KZ5Se/wCZo8pPf8zQA+imeUnv+Zo8pPf8zQBxivEt3fB5UU/aX4LAHrUnm2//AD3i/wC+xXSSaPp0rl5LOFnY5LFQSaT+xNL/AOfC3/74FYSo3dxWOc823/57xf8AfYo823/57xf99iuj/sTS/wDnwt/++BR/Yml/8+Fv/wB8Cl7BdxWOc823/wCe8X/fYo823/57xf8AfYro/wCxNL/58Lf/AL4FH9iaX/z4W/8A3wKPYLuFjnPNt/8AnvF/32KPNt/+e8X/AH2K6P8AsTS/+fC3/wC+BR/Yml/8+Fv/AN8Cj2HmFjnPNt/+e8X/AH2Km0Vo28Sx+W6t/or52nP8S1u/2Jpf/Phb/wDfAqSDS7G2ffBbRxNjGUXBxVQpcruOxbopnlJ7/maPKT3/ADNbDH0Uzyk9/wAzR5Se/wCZoAfRTPKT3/M0eUnv+ZoAfTIujf7x/nR5Se/5mmRxKQ3X7x7mgCaimeUnv+Zo8pPf8zQA+imeUnv+ZrM8Ru9ro001vI0cgKgMDyMsBQBrUVxuL3/oK3X/AI7/AIUYvf8AoK3X/jv+FZe2iK52VFcbi9/6Ct1/47/hRi9/6Ct1/wCO/wCFHtoBc7KiuNxe/wDQVuv/AB3/AAoxe/8AQVuv/Hf8KPbQC52VFcY320Kx/tW64Gf4f8K6TRybjSLSaVmaR4lZjk8nFXGalsFy/RTPKT3/ADNHlJ7/AJmqGPopnlJ7/maPKT3/ADNAD6KZ5Se/5mjyk9/zNAD6KZ5Se/5msrxE0lvp6G3meF2mRN6nkA/Wi4GxRXG4vf8AoK3X/jv+FGL3/oK3X/jv+FZe2iK52VFcbi9/6Ct1/wCO/wCFGL3/AKCt1/47/hR7aAXOyorjcXv/AEFbr/x3/CrGmSXQ1m3hlvZp45FfKvjsBjpTjVi3ZBc6qimeUnv+Zo8pPf8AM1oMfRTPKT3/ADNHlJ7/AJmgB9Ml/wBW30o8pPf8zTZIlEZPPT1NADof9Uv0p9RxMvlL8w6etP3L/eH50ALRSbl/vD86Ny/3h+dAC0Um5f7w/Ojcv94fnQAtFJuX+8Pzo3L/AHh+dAC0Um5f7w/Ojcv94fnQAtFJuX+8Pzo3L/eH50ALRSbl/vD86Ny/3h+dAC0Um5f7w/Ojcv8AeH50ALRSbl/vD86Ny/3h+dAC0Um5f7w/Ojcv94fnQAtFJuX+8Pzo3L/eH50ActAlrN411EagI2dIk8gS4I245xmqWrRhPEdsulWtrcKtm+2JsbMZOcV0+oaTpupsrXlvHKy8BicHH1FPg02wt5YpYYI0eJPLQj+FfSgDhzEg8N6OLZ0kd7/JWUYRWOflI9K29Zhjj8LyrfJapceYDCLMYHmfw49615ND0mWFoXtYjG0hlK5ON3r1pYdE0qBY1jtY1EcnmIMkgN69aAMrwWdwv2vN39p+bi439cY+XHtV+bUNZSZ1i0ZZIwSFf7SBkeuMVfS1tUvJLtERbiRQruDywHrVjcv94fnQBieInlk8I3b3EXkymLLIG3bTn1rmpHfTFg0mQHyZp4Li2J9CRuX867u5ht7u3eC4CyROMMpPBqG40+xufI8+GN/s5Biz/Dj0oA5q41DVbm+1D7IbjfbTbIkQoIwBj72eeauTapcRXGuLJceX5FujRKSPlJTPH41p3Wi6Xd3X2me2jaY4y24jOPXB5pbvRtLvbkXFzbRSShdu4ntQBz8ST3eu6RNJfyxvLY7yRjqMZH40Wuoal9k1jUWu3kWzkkSKDaMfU/TNdDPpGm3AtxLbxt9mwIufugdqmgs7O3SZIoo1SZi0g6hieuaAOftbq8tr3ST/AGi92L5GMsbYwvy5yMdKq2d7qYstN1GXUJJPOuhC0JUbdpJH58V0dloul6fO01pbRxyEY3A5wPQZ6VIunWC28UAhjEUT+Yi54Vs5z+tAFPxLYNqFtAkM8UdxFKJYll+65A6EVzd/qT3Gm2jfYo47m31EK8cONruAeldjqFhZalEsd5Ekqqcrk4IPsaZHpOmx28UCW0Sxwv5iAdm9frQBzJ1O6l0fT7p7rzJp79VkQqMRcn5AKbcXuqPBrN3HqMiCxudscYUYIyODXUNpOms7MbePLSiY8/xj+KnHTbAxXERhj2XLbpRn759TQBQ8T3UsPheW4jYLJhDnAPUj1rLmudRutS1GGHUJLeO2tUmUIo+9tz+VdRc2trd2ptrhFkhOAUJ446UwWFkss0qxIHmQRyHP3lAxigClb6lcDwrHqBQzXBgD7VH3mrldLnt4NeZ7g3BaWxc3DmMhi5OWP07ZrvbeKC2gSCEKkSDaqg9BUbWlo92bpo0Mxj8sue6+lAHCaOHgu9GkuYlNpuf7IY9okJPTfWv4nvrq50QiayntIfPjWUuwO5M89O3Stq10LSbO5Fxb2sSSjlTknb9B2q9PHDcQtDMEkjcYZW5BFAGVePpWn6e9xA8NswiwskCqXCkjoO/asCe+ung1mzlluHhFl5ii427wT9O1dJB4f0e3jljitIgsw2uCc5HpzTodE0qCORI7aMLKnlvySWX0JzQBiWlzc3d7b6et81lDDYxygpjLMQOeewqC+1K8tzrzQ3HzQJCUkVR36n8a6O60XSrwQi4ton8ldqc4wPT6VJ/ZmnYnH2eLFwoSUf3gOg/CgDDv9WuBqzxW91mNdNaXCkEB+xqlb3OrSSaMDqkv/EyjO/5F+TAzx710lvoWk2oPk2kS5Qxk5OSp6gnNTrp1ghtSsMYNoMQ8/cHTigCh4Wu7m4tbuO6mMz29y8QkI5IHrW5D9+T8KrW1ta2nmfZ0SPzXLvg9WPU1ZhILPg56UAMi+4KdUcbqEGWA/Gnb0/vL+dADqKbvT+8v50b0/vL+dADqKbvT+8v50b0/vL+dADqKbvT+8v50b0/vL+dADqKbvT+8v50b0/vL+dADqKbvT+8v50b0/vL+dADqKbvT+8v50b0/vL+dADqKbvT+8v50b0/vL+dADqKbvT+8v50b0/vL+dACL/rm+gp9RB181vmHQd6fvT+8v50AOopu9P7y/nRvT+8v50AOopu9P7y/nRvT+8v50AOopu9P7y/nRvT+8v50AOopu9P7y/nRvT+8v50AOopu9P7y/nRvT+8v50AOopu9P7y/nRvT+8v50AOopu9P7y/nRvT+8v50AOopu9P7y/nRvT+8v50AOopu9P7y/nRvT+8v50AOopu9P7y/nRvT+8v50AOopu9P7y/nRvT+8v50AOopu9P7y/nRvT+8v50AOopu9P7y/nRvT+8v50AOopu9P7y/nRvT+8v50AOopu9P7y/nRvT+8v50AOopu9P7y/nRvT+8v50AOopu9P7y/nRvT+8v50AOopu9P7y/nRvT+8v50AOopu9P7y/nRvT+8v50AOopu9P7y/nRvT+8v50AOopu9P7y/nRvT+8v50AOopu9P7y/nRvT+8v50AOopu9P7y/nRvT+8v50AOopu9P7y/nRvT+8v50AOopu9P7y/nRvT+8v50AOopu9P7y/nRvT+8v50AOpkfRv94/zpd6f3l/OmxuuG+YfePf3oAkopu9P7y/nRvT+8v50AOrH8Wf8i/cf7yf+hCtben95fzrI8VENoM4U7jlDgcn7wpPYDEy1GWpv220/vt/3w3+FH221/vt/3w3+FcHLLsQOy1GWpv220/vt/wB8N/hR9utP77f9+2/wo5JdgHZajLU37baf32/74b/Cj7daf32/79t/hRyS7AEhby247Gum0D/kBWP/AFxX+Vcu97alGAds4P8Ayzb/AArqNCIXQ7JWIBEK5B6jiuigmr3KRoUU3en95fzo3p/eX866BjqKbvT+8v50b0/vL+dADqKbvT+8v50b0/vL+dADqxvFX/INi/6+E/nWvvT+8v51j+KXUabGc5CzoTjnjNKWwGLlqMtTPttp/fb/AL4b/Cl+22v99v8Avhv8K4OWXYiw7LUZam/bbT++3/fDf4UfbrT++3/ftv8ACjkl2Adlqm0sk6/Z5/uSfyFV/ttr/fb/AL4b/Cp9Kmim160MRJCrJuJUgDgetaU4tS2Gjr6KTev94fnRvX+8PzrsKFopN6/3h+dG9f7w/OgBaZL/AKpvpTt6/wB4fnTJWXy2+YdPWgAiRTEvyjp6U7Yv90flSQ/6pfpT6AG7F/uj8qNi/wB0flTqKAG7F/uj8qNi/wB0flTqKAG7F/uj8qNi/wB0flTqKAG7F/uj8qNi/wB0flTqKAG7F/uj8qNi/wB0flTqKAG7F/uj8qNi/wB0flTqKAG7F/uj8qNi/wB0flTqKAG7F/uj8qNi/wB0flTqKAG7F/uj8qNi/wB0flTqKAG7F/uj8qNi/wB0flTqKAG7F/uj8qNi/wB0flTqKAG7F/uj8qNi/wB0flTqKAG7F/uj8qNi/wB0flTqKAG7F/uj8qNi/wB0flTqKAG7F/uj8qNi/wB0flTqKAG7F/uj8qNi/wB0flTqKAG7F/uj8qNi/wB0flTqKAG7F/uj8qNi/wB0flTqKAG7F/uj8qNi/wB0flTqKAG7F/uj8qNi/wB0flTqKAG7F/uj8qr3l1bWQiM/y+bIIlwucselWqw/FP8Aq9N/6/o/60AbW1P7q/lRsT+6v5Vwt7a+dFr96004ltLkmHEhAXkdqs6rIkOrw3c7pdh/KTyRMVliYgcqB1B60AdZDPazySxwvG7xHbIB1U+hpZ3igt5ZmUFY0LEAc8DNcdp8djp+oa+7+b50W4pGJCGZCvJH+NQ2DhL6Zbfy0im0+R2SOZpBnHGSf4qAOntdatbqeyiSFwbuEzISBwB2NTajqljpskcU4ZpZOVjjjLsR64Hauc0UH+0vD/8A14v/ADq74lW0S+S7TU1sdRt4iU3dHXnjB60AaFxrum2wt/M8wm4UtGqwsSQOvGKc2uaWNPW9EoaF22KFQli393HXNctcX895e6FeXM62ErwyZlKjC9s4Pr/WlsYbKfR2gurz7MYrx3tr0ZAkbru54oA7Gwu7e/gMsKMoB2lZIyrA/Q1bhADPgYHFYfhbUbrULSf7U6TeTKY0nRcCUDvW7D9+T8KAIo0QoCVBP0p3lp/cX8qIvuCnUAN8tP7i/lR5af3F/KnUUAN8tP7i/lR5af3F/KnUUAN8tP7i/lR5af3F/KnUUAN8tP7i/lR5af3F/KnUUAN8tP7i/lR5af3F/KnUUAN8tP7i/lR5af3F/KnUUAN8tP7i/lR5af3F/KnUUAN8tP7i/lR5af3F/KnUUARBE81vlXoO1P8ALT+4v5Ui/wCub6Cn0AN8tP7i/lR5af3F/KnUUAN8tP7i/lR5af3F/KnUUAN8tP7i/lR5af3F/KnUUAN8tP7i/lR5af3F/KnUUAN8tP7i/lR5af3F/KnUUAN8tP7i/lR5af3F/KnUUAN8tP7i/lR5af3F/KnUUAN8tP7i/lR5af3F/KnUUAN8tP7i/lR5af3F/KnUUAN8tP7i/lR5af3F/KnUUAN8tP7i/lR5af3F/KnUUAN8tP7i/lR5af3F/KnUUAN8tP7i/lR5af3F/KnUUAN8tP7i/lR5af3F/KnUUAN8tP7i/lR5af3F/KnUUAN8tP7i/lR5af3F/KnUUAN8tP7i/lR5af3F/KnUUAN8tP7i/lR5af3F/KnUUAN8tP7i/lR5af3F/KnUUAN8tP7i/lR5af3F/KnUUAN8tP7i/lR5af3F/KnUUAN8tP7i/lR5af3F/KnUUAN8tP7i/lR5af3F/KnUUAN8tP7i/lR5af3F/KnUUAN8tP7i/lR5af3F/KnUUAN8tP7i/lR5af3F/KnUUAN8tP7i/lTI0Qg/Kv3j296lpkfRv94/zoAXy0/uL+VHlp/cX8qdRQA3y0/uL+VHlp/cX8qdRQA3y4/7i/lR5af3F/KnUUAN8tP7i/lR5af3F/KnUUAN8tP7i/lR5af3F/KnUUAN8uP+4v5UeWn9xfyp1FADfLT+4v5UeWn9xfyp1FADfLT+4v5UeWn9xfyp1FADfLT+4v5UeWn9xfyp1FADfLT+4v5UeWn9xfyp1FADfLT+4v5UeWn9xfyp1FADfLT+4v5UeWn9xfyp1FADfLT+4v5Vi+KY1/s+JRlA06KSh2nHPcVuVieK/wDkHwf9fCf1pS2YGD/Z9v8A35/+/wC3+NH9n239+f8A7/t/jUuGow1cPPLuQRf2fbf35/8Av+3+NH9n239+f/v+3+NS4ajDUueXcCP+z7b+/P8A9/2/xpY7OGKVHR5twYYzMxHX60/DUANvT/eH86qM5X3A6+ORVjUEkED0p3mp6/oatUV3FlXzU9f0NHmp6/oatUUAVfNT1/Q0eanr+hq1RQBV81PX9DR5qev6GrVFAFXzU9f0NHmp6/oatUUAVfNT1/Q0eanr+hq1RQBV81PX9DR5qev6GrVFAFXzU9f0NHmp6/oatUUAVfNT1/Q0eanr+hq1RQBV81PX9DR5qev6GrVFAFXzU9f0NHmp6/oatUUAVfNT1/Q0eanr+hq1RQBV81PX9DR5qev6GrVFAFXzU9f0NHmp6/oatUUAVfNT1/Q0eanr+hq1RQBV81PX9DR5qev6GrVFAFXzU9f0NHmp6/oatUUAVfNT1/Q0eanr+hq1RQBV81PX9DR5qev6GrVFAFXzU9f0NHmp6/oatUUAVfNT1/Q0eanr+hq1RQBV81PX9DSM0T43AHByMjoat0UAU/3JDDauG5Ybev1ppS2MgkMaFx0bZyPxq9RQBSxB5hk2LvIwW2849KREtoxhI0UeyYq9RQBTHkgghVBUYGF6CmyrbzEGWNHI6bkzir1FAFF1t5Mb40bHTKZxQ627x+W8aMn90rkVeooApo0UahUAVR0AXAqWAhmcjpxU9FAFNJUVQCeR7U7zk9T+RqeL/VrT6AKvnJ6n8jR5yep/I1aooAq+cnqfyNHnJ6n8jVqigCr5yep/I0ecnqfyNWqKAKvnJ6n8jR5yep/I1aooAq+cnqfyNHnJ6n8jVqigCr5yep/I0ecnqfyNWqKAKvnJ6n8jR5yep/I1aooAq+cnqfyNHnJ6n8jVqigCkJU81jnsOxp/nJ6n8jUq/wCvf6D+tS0AVfOT1P5Gjzk9T+Rq1RQBV85PU/kaPOT1P5GrVFAFXzk9T+Ro85PU/katUUAVfOT1P5Gjzk9T+Rq1RQBV85PU/kaPOT1P5GrVFAFXzk9T+Ro85PU/katUUAVfOT1P5Gjzk9T+Rq1RQBV85PU/kaPOT1P5GrVFAFXzk9T+Ro85PU/katUUAVfOT1P5Gjzk9T+Rq1RQBV85PU/kaPOT1P5GrVFAFXzk9T+Ro85PU/katUUAVfOT1P5Gjzk9T+Rq1RQBV85PU/kaPOT1P5GrVFAFXzk9T+Ro85PU/katUUAVfOT1P5Gjzk9T+Rq1RQBV85PU/kaPOT1P5GrVFAFXzk9T+Ro85PU/katUUAVfOT1P5Gjzk9T+Rq1RQBV85PU/kaPOT1P5GrVFAFXzk9T+Ro85PU/katUUAVfOT1P5Gjzk9T+Rq1RQBV85PU/kaPOT1P5GrVFAFXzk9T+Ro85PU/katUUAVfOT1P5Gjzk9T+Rq1RQBV85PU/kaPOT1P5GrVFAFTzo/X9DTY5UAbn+I9j61dqOH7rf75/nQBD5yep/I0ecnqfyNWqKAKvnJ6n8jR5yep/I1aooAq+cnqfyNHnJ6n8jVqigCr5yep/I0ecnqfyNWqKAKvnJ6n8jR5yep/I1aooAq+cnqfyNHnJ6n8jVqigCr5yep/I0ecnqfyNWqKAKvnJ6n8jR5yep/I1aooAq+cnqfyNHnJ6n8jVqigCr5yep/I0ecnqfyNWqKAKvnJ6n8jR5yep/I1aooAq+cnqfyNHnJ6n8jVqigCr5yep/I1keJA81hF9nieZkmViiDnAzXQUUPUDhfMuv+gVef98j/ABpfMuv+gVef98j/ABruqKx9jEVjhPMuv+gXef8AfI/xo8y6/wCgXef98j/Gu7oo9jELHC+Zdf8AQKvP++R/jSobl5EU6bdICw+ZlGBz9a7imT/6l/pT9jFBYkooorUYUUUUAFFFFABRRRQAUUUUAFFFFABRRRQAUUUUAFFFFABRRRQAUUUUAFFFFABRRRQAUUUUAFFFFABRRRQAUUUUAFFFFABRRRQAUUUUAFFFFABRRRQAUUUUAFFFFABRRRQAUUUUAFFFFADIv9WtPpkX+rWn0AFFFFABRRRQAUUUUAFFFFABRRRQAUUUUAFFFFABRRRQBEv+vf6D+tS1Ev8Ar3+g/rUtABRRRQAUUUUAFFFFABRRRQAUUUUAFFFFABRRRQAUUUUAFFFFABRRRQAUUUUAFFFFABRRRQAUUUUAFFFFABRRRQAUUUUAFFFFABRRRQAUUUUAFFFFABRRRQAUUUUAFFFFABRRRQAUUUUAFRw9G/3z/OpKjh6N/vn+dAElFFFABRRRQAUUUUAFFFFABRRRQAUUUUAFFFFABRRRQAUUUUAFFFFABRRRQAUUUUAFFFFABRRRQAUUUUAFRz/6l/pUlRz/AOpf6UASUUlYr+KtJWaSLzpGeNijbYXIBHbIFAG3RTVIZQR0PNOoAKKKSgBaKaTgZ9Kq6bqEepWv2iKOWNdxXbKu08UAXKKSloAKKSloAKKgN1At0tqZV89l3iPPJHrU1AC0VnXWqxWuq2mnujmS6DFWGMDHrU2oahb6bam5u3KRAhcgE8k4FAFuiqV9qVrp6QvdSFRM4jTCk5Y9KuUALRWbqGrxWF9ZWsiOz3j7EK4wPrRpmrxanc3kMUbq1pJ5bFsYJ9vyoA0qKy9Q1/T9NuxbXMriYpvCrGzcfgKs2GoWupW4ns5hLHnGRxg+hFAFuiiigAooooAKKKKACiiigAooooAKKKKACiiigAooooAKKKKACiiigAooooAKKKKACiiigAooooAKKKKACiiigBkX+rWn0yL/AFa0+gAooooAKKKKACiiigAooooAKKKKACiiigAooooAKKKKAIl/17/Qf1qWol/17/Qf1qWgAooooAKKKKACiiigAooooAKKKKACiiigAooooAKKKKACiiigAooooAKKKKACiiigAooooAKKKKACiiigAooooAKKKKACiiigAooooAKKKKACiiigAooooAKKKKACiiigAooooAKKKKACo4ejf75/nUlRw9G/3z/OgCSiiigAooooAKKKKACiiigAooooAKKKKACiiigAooooAKKKKACiiigAooooAKKKKACiiigAooooAKKKKACo5/8AUv8ASpKjn/1L/SgCSuJ8MrqZudS+xm0EH2594lB3decY9q7WuffwfprzyzCS6RpXLsEmIGSaAMfxXql5o2sv9lumZLuDDRliRAc43j0p+pi5h1HQtPg1OdUnjZZJg+S+R157+ldC+gWMk13LKryPdRiJyzZwoHQelYupeFzLf6RbxJLJYWyuru0nzKO3PWgCnFqF5on9v2sd1JdLaRq8TyncVLY/x/Sl0gasl9p9xBFqTxykfamuJA0bKe4GeK6TTvD2n6fa3FvGjSLc/wCtMrbi/sTUVj4ZsrC5jmimu2ERzHG8xKL+FAGT4djvNR1O9uJ9QuPKs7p1SEN8pz6+3Tis8ahfnwlZzJeSrO9/5fmFsnGT+Y9q7PTtKttNNwbff/pEhkfcc8n0qoPDdgNPisgJPJim89fm53Zz+VAHOrZXq+KJNFGr3ht5ofNdy2Xz7HtUEes39t4TmRZ5ZJVvTarLnLhfr612f9k239sf2p8/2ny/L68Y+lV08O6cthcWRjZobiQyOGbkMe4PagDE0hdUttRcLDqCWLwMXN3IGKuBwQc1jB9R/wCEWi1s6rdGaKbYse75cbsc+v412mn+HrWwkaRJ7qVmQoPNlLBQfQUn/COWH9i/2ViX7Nv3/f8AmznPX60Ac/d6c1142twb26jM1r5u5HwV5+6Pb2qLxHdCSe/e0utVlmtRyYW2xQn0PrXTal4estSmt5ZjMkkC7VaJ9pK+hqG58Kabc3M8zeevn/62NJSEc+pFAGNHcSXeteF55m3SSW7sx9TitLx7n/hGpMdfNjx/31WhHoVnFLYyL5m6xQpFlux9fWrGqadBqtmbW53eWWDfKcHIOaAOP8RjWQmmf2k1mYftce3yQ27PvmpvEs6y312LefVJJraMErbNtjhOM8+vrXT6jpdtqUcCXAbEEgkTaccjpVS98M2F7ey3LmdGmAEqRyFVkx6igDnHu5b5vCVzO26V5Dub1IOM1p+D/wDkK6//ANfX+NaaeHbFF09VEmLAkw/N/P1qxp+lW2nT3Utvv3XT+ZJuOefagDndTF4fHqfYPI877F/y2ztxk+lTeCH8s6nZyri6iuC8zKcqxPp6dK0tU8N2OqXou52nSYJs3RyFeKt6ZpVppMBis4tgY7mYklmPqTQBeooooAKKKKACiiigAooooAKKKKACiiigAooooAKKKKACiiigAooooAKKKKACiiigAooooAKKKKACiiigAopKKAGxf6tafUcX+rFSUAFFFFABRRRQAUUUUAFFFFABRRRQAUUUUAFFFFABRSUUARr/AK9/oP61LUS/69/oP61JQAtFJRQAtFJRQAtFJRQAtFJRQAtFFFABRRRQAUUUUAFFFFABRRRQAUUUUAFFFJQAtFJRQAtFJRQAtFJRQAtFFFABRRRQAUUUUAFFFFABRRRQAUUUUAFFFFABRRRQAUUUUAFFFFABRRRQAUUUUAFRw9G/3z/On0yHo3++f50ASUUUUAFFFFABRRRQAUUUUAFFFFABRRRQAUUUUAFFFFABRRRQAUUUUAFFFFABRRRQAUUUUAFFFFABRRRQAVHP/qX+lSVHP/qX+lAEEe5o1Yu+SPWnbT/ff86SH/VL9KfQA3af77/nRtP99/zp1FADdp/vv+dG0/33/OnUUAN2n++/50bT/ff86dRQA3af77/nRtP99/zp1FADdp/vv+dG0/33/OnUUAN2n++/50bT/ff86dRQAm0/33/OmB0MZkE+UHVg/H5089DXHaeQPh/egnkeaD9c0AdgPmUMsjEHkENRtP8Aff8AOuQt7vVHksNNsbmOBTpyylnj3EEelNi17Vbu20dYpo45ruSSKRymQcHAOKAOy2n++/51HPLHbQtNPOY40GWZmwBXI/8ACQanBFPYvLHJdrerbJcFMAA9yPWk1e6vorPWdLvrhbry7dZUlCBTyRwQKAOxXDqGWRipGQQ3UU7af77/AJ1x+qatd21uBZXxVre1RzDHb78cfxt2qePU9V1HWLa2triO3jktI7h8pu78gfWgDpYpI5t3lT79jFW2vnB9DUm0/wB9/wA65A31zFo+o3FvcR2rxXzqNkIJk7BcepPenXOqaxA2n6fLIy3UsTSzSRQh29lA6fWgDrdp/vv+dQwXENw0iw3HmGJtjhWztPoa5gatrU66bYPizvLmRw8rx9VXoQvvVjwaJVl1cTsryi7IdlGATjrQB0PnRb9n2kb+m3zBn8qk2n++/wCdeevZPf3etQW+ntPdNdfu7gEARc+vWtu1utVk1+eyF2gt7JI2kBTLP8vIB9+aAOn2n++/50mD/ff865FNX1UWNtrLXMbW884T7KIxwpOOG65pLOa/sb/Xbt7zzY7VtzRFMbzt+X6YoA7Daf77/nSbT/ff865WDU9WtZdLmuruO4i1HrEsYHl5GRg96qWutaybOz1GW6iaCS6+ztD5YBIyRnNAHZuyxrukmKD1Z8URukoJin3467Xziue8dDdpVsNofN0g2noevFJe/adH0KW7trW20+SOQO8SEMsq9MZwOeaAOl2n++/50bT/AH3/ADrkG13UpNJiv4Zo1N1eCKONlBEa8jB9+9JPr2paUdUtrmWO6mt0RopAm0DccYI/GgDr9p/vv+dMllihKCW42FztUM+Nx9BXLJqms29tfNL5zxpbGSOeWAR7XHbHcUSXGoeTo099LBM13dIygRD92pXoPf3oA6zaf77/AJ0u0/33/OuKn1jWhb3t9FdRCK1vDCIjH94bscn8RVqTWNS0p9RjvJo7porZZ4yE2gFjjH0oA6vaf77/AJ0m0/33/OuVtNS1hI7h5jNLF9kaUSyQCMI4GQB6ilsL/WDcaY1zeRPHqMbYRYseWQuQfegDqtp/vv8AnRtP99/zrjdIOtRaLfz21z9pkWZ0SPywSCG+Zhz6dq3vD14byydnunuHRyreZF5bIfQigDU2n++/50bT/ff864+TXL2PUoHhvTcW8t15BAt9sYGezdyKteGI77+19UM975scc5Vk2Y3NjqPT6UAdHI6RgGSYoCcAs+M0SMsS7pJii+rNgVzXje1jMNndHcZBcxoPm4Aye1O8eWsb6KbhtxeN1C/McDJ5OPWgDptp/vv+dRNPCkgje5CueimQA/lTbh3i02WSIZkSEso98cVx1ullB4Yj1O405dQaQF7iZnAZWzigDt9p/vv+dIGUuUExLL1UNyK5O91nUZb6W303zY0t4UZEjh8wuSMgMewp011Jp2tafqt1GYFvbby7hDxtcDIoA6pSrMyrKSV6gNyPrUkOcuCScY61heEoXOnSX0w/e30rTHPoT8v6Vuw/fk/CgCKNSUB3uPoadsP/AD0f/vqiL7gp1ADdh/56P/31RsP/AD0f/vqnUUAN2H/no/8A31RsP/PR/wDvqnUUAN2H/no//fVGw/8APR/++qdRQA3Yf+ej/wDfVGw/89H/AO+qdRQA3Yf+ej/99UbD/wA9H/76p1FADdh/56P/AN9UbD/z0f8A76p1FADdh/56P/31RsP/AD0f/vqnUUAN2H/no/8A31WJ4ovrvTrW3azmKvJLsJb5uME/0rdrnfGQzb2P/Xx/7K1KWiNaKUqiTMhtc1cQJILpN7MQx8vtxio/7f1v/n7T/v3SOi/Zo/8AeP8ASoti1yOpLue/DCUHvEm/t/W/+ftP+/dWNO1zVpdUtIZ7lWilkCsAmD0PeqOxalsVA1jT8f8APcfyNOE5OVmZ4jC0Y0m4rUkn1/WBdTrHdKqJKyqCmeASKZ/b+t/8/af9+6hZQbi4z/z3k/8AQjRsWiU5Jjo4WhKmm0Tf2/rf/P2n/fuj+39b/wCftP8Av3UWxaTYtT7SXc2+p4f+U0NK1zVZ9YtLe4uVaKVyrAJg/dJ/pXY7D/z0f/vquF0xQNe03H/PVv8A0A13ldNNtx1PExtONOryx2G7D/z0f/vqjYf+ej/99U6itDjG7D/z0f8A76o2H/no/wD31TqKAG7D/wA9H/76o2H/AJ6P/wB9U6igBuw/89H/AO+qNh/56P8A99U6igBuw/8APR/++qNh/wCej/8AfVOooAbsP/PR/wDvqjYf+ej/APfVOooAbsP/AD0f/vqjYf8Ano//AH1TqKAOd8Uaje6e9qtnNtMu7cWG7pj/ABrE/t/W/wDn7T/v3Wt4vANzYZ9JP6Vh7FrmqzkpWR7WBw9KpTvNak39v63/AM/af9+6P7f1v/n7T/v3/wDXqHYtLsWs/aTO36nh/wCU0dG1vVLnWba2ubhWil3ZCrg8KTXX7D/z0f8A76rh9HUDxHp+P+mn/oBruq6abbjdnh4yEYVXGOw3Yf8Ano//AH1RsP8Az0f/AL6p1FaHIN2H/no//fVGw/8APR/++qdRQA3Yf+ej/wDfVGw/89H/AO+qdRQA3Yf+ej/99UbD/wA9H/76p1FADdh/56P/AN9UbD/z0f8A76p1FADdh/56P/31RsP/AD0f/vqnUUAN2H/no/8A31RsP/PR/wDvqnUUAN2H/no//fVGw/8APR/++qdRQA3Yf+ej/wDfVGw/89H/AO+qdRQA3Yf+ej/99UbD/wA9H/76p1FADdh/56P/AN9UbD/z0f8A76p1FADdh/56P/31RsP/AD0f/vqnUUAN2H/no/8A31TI1OG+d/vHv71LTI+jf7x/nQAuw/8APR/++qNh/wCej/8AfVOooAbsP/PR/wDvqjYf+ej/APfVOooAbsP/AD0f/vqjYf8Ano//AH1TqKAG7D/z0f8A76o2H/no/wD31TqKAG7D/wA9H/76o2H/AJ6P/wB9U6igBuw/89H/AO+qNh/56P8A99U6igBuw/8APR/++qNh/wCej/8AfVOooAbsP/PR/wDvqjYf+ej/APfVOooAbsP/AD0f/vqjYf8Ano//AH1TqKAG7D/z0f8A76o2H/no/wD31TqKAG7D/wA9H/76o2H/AJ6P/wB9U6igBuw/89H/AO+qNh/56P8A99U6igBuw/8APR/++qNh/wCej/8AfVOooAbsP/PR/wDvqjYf+ej/APfVOooAbsP/AD0f/vqjYf8Ano//AH1TqKAG7D/z0f8A76pkikRt87njualpkv8Aqm+lABD/AKpfpT6iijQxKSozineUn90UAPopnlJ/dFHlJ/dFAD6KZ5Sf3RR5Sf3RQA+imeUn90UeUn90UAPopnlJ/dFHlJ/dFAD6KZ5Sf3RR5Sf3RQA+imeUn90UGONVJKgADJoAfWRL4a0yWZ5GicCRt7xrIQjH1K9Ksi+sDp5v/NX7KBnzOcdcVZjWGSNZEAKsAwPqKAIv7OtherdiPEyxeUCDwF9MVi3/AIYjkn02K2QLaW8jtIC5Dc+h+tdD5Sf3RR5Sf3RQBnL4e01bFrTyMxu/mMSxLFvXPXNEfh/T47a4h8t3FwAJWdyzMB05qzqFza6daNc3PyxKQCQM9Tip1jjZQwUYIzQBnz+HtOnlZ3icF0EbhZCA4HTIHWp7fSrS2uUuIYysqQiAHJPyDoKteUn90VBaTW17EZIBuUMUOVI5HXrQBVm8P6fPEYnibaZjPw5B3nvSyaDYyRwqRKGhz5cglbeM9fmzmtDyk/uijyk/uigDPn0Gxnt4YZVkbyWLI/mNvBPX5s5qfTtMtNMWRbSPyxI25uScmixurTUFla2+YRSGJsjHzDrVb+29G+0G3+1xCQPsIOR83pmgC5aWFvZy3EkCbWuH3yHOcmiKwt4b6e8RMTzgCRs9QOlTeUn90UeUn90UAZsfh3TorlZlib5X3rGXJRW9QvSpTo1k17LdmNvMmXbIu47X4xyOnSrUZt5S4jZHKHawU5wfQ0/yk/uigDOtPD2nWc6TRROWjBEYdywjz/dB6U9NDsEs47RYSIY5fOUbjw2c5q95Sf3RVa/vLHTo1kvJFiVztBOeTQA7UdOttTgWG7QsisGGGIII9xVYaDY+UImWWRBIJNskrMMjp1NWLG6stQiaS0dZEU7SQCOaseUn90UAYOr+G47iFI7ONVV7pZ5lLkAjvj0q9DoGnQwXEIg3rcf60yMWZvTk1oeUn90UeUn90UAUItDs44ZYSZpElTyyJJWbC+gyeKmk0y0kjtI3jJW0YNCMn5SBgU64ntbaaCGXh522oApOT/Sp/KT+7QBSOiWBtp7cxHy55fOkG48tnOf0qSXS7OaeWaWEO00QhfJ4K+mKs+Un90UeUn90UAULfRLS3jkjUzOjoYyryswCnsMnipl0y1T7JtjP+hgiHk/LkY/GrPlJ/dFMiNvOm+IpIucZU5FAFJdBskacx+dH57bmCSsADnOR6VZsNPt9PjZIA3ztvdnYszH1JNT+Un90UeUn92gDMXw5pqyq4jf5JPNVPMO1WznIGasw6XawahLfRKyzS/fwx2k+uOmaniNvNu8pkfY21tpzg+lP8pP7ooApalotlqkivdrI2zoBIQB74HemXmg2N7BFBcLK8cQ2qDK3P155/Gpr2+0+waNbqaOJpDhAep/Ci/vbDTo1e8ljiDHA3Hk/hQBYtbaO0t1gi3FF4G5ix/M1ly+F9LldyYpFSQ7njSRgjH3GcVrCOMgEKMGsyfXdGt7hoJbuMOpw2MkA+5oAkuNDsricTbZIpAoQtFIUJUdAcdalvdJs9QsktLqIyQpgqCxyMcDmrKpEyhlAIIyCKhSe0kvJLRWUzxqGZO4B6GgCeKNIYkijXaiAKoHYCpIfvyfhVWCa0uJZooWV3gbbIB/CfSrMChWkAGBxQA2L/VinVEkSFASoJp3kx/3BQA+imeTH/cFHkx/3BQA+imeTH/cFHkx/3BQA+imeTH/cFHkx/wBwUAPopnkx/wBwUeTH/cFAD6KZ5Mf9wUeTH/cFAD6KZ5Mf9wUeTH/cFAD6KZ5Mf9wUeTH/AHBQA+ua8cOI7KzdjgC46/8AAWrovJj/ALgprW0LjDRKw9xmk1dWLpy5JKXY87e8iFpE3mLgsw6/SoPt0X/PVa9HFpb+Yy+RHgAcbad9itv+eEf/AHyKxdBHpRzOS+yebfbov+ei1a0q5SbW9PVXDHzgcD6Gu/8AsVr/AM+8f/fIpRaW6nIgjB9QtONFJ3Jq5jKpBxa3PObi6jjvLlGcAid+D/vGo/t0X/PVa9JNnbE5MEZP+7R9itv+feP/AL5FJ0U3cdPMpQio8ux5t9ui/wCei0fbov8Anqtek/Yrb/nhH/3yKPsVr/z7x/8AfIpewXcv+1ZfynBaJcJN4h09UcMRIx4/3TXolQi0t1OVhjB9QtcNqd1eDWL5I7uZI45dqqrYAGBWmlOJyvnxlXTc7+ivPLW7vRf2ga8nZXnRWVm4IJ6Vb8QXF0mvXEMNzLFGiphUbA5FCqLl5iXhJqp7PqdxRXP+Ene50+Y3LtMyTFQznJxgVu+TH/cFWndXOaUXGTi+g+imeTH/AHBR5Mf9wUyR9FM8mP8AuCjyY/7goAfRTPJj/uCjyY/7goAfRTPJj/uCjyY/7goAfRTPJj/uCjyY/wC4KAOX8byLFNYMxwP3n9K5r7dF/wA9V/OvS2toH+/EjfUZpv2O2/54R/8AfIrKdLmdzvw+OlQhypHm/wBui/56LSfbov8Anqv516T9itv+eEf/AHyKPsVt/wA+8X/fIqPYLudH9qy/lOF8PzpN4ksQjBsb+n+6a9BqFbS3U5WGMH1C0/yY/wC4K2hHlVjzq9Z1p87H0UzyY/7go8mP+4KoxH0UzyY/7go8mP8AuCgB9FM8mP8AuCjyY/7goAfRTPJj/uCjyY/7goAfRTPJj/uCjyY/7goAfRTPJj/uCjyY/wC4KAH0UzyY/wC4KPJj/uCgB9FM8mP+4KPJj/uCgB9FM8mP+4KPJj/uCgB9FM8mP+4KPJj/ALgoAfRTPJj/ALgo8mP+4KAH0UzyY/7go8mP+4KAH0yPo3+8f50eTH/cFMjijIbKD7x/nQBNRTPJj/uCjyY/7goAfRTPJj/uCjyY/wC4KAH0UzyY/wC4KPJj/uCgB9FM8mP+4KPJj/uCgB9FM8mP+4KPJj/uCgB9FM8mP+4KPJj/ALgoAfRTPJj/ALgo8mP+4KAH0UzyY/7go8mP+4KAH0UzyY/7go8mP+4KAH0UzyY/7go8mP8AuCgB9FM8mP8AuCjyY/7goAfRTPJj/uCjyY/7goAfRTPJj/uCjyY/7goAfRTPJj/uCjyY/wC4KAH0UzyY/wC4KPJj/uCgB9Ml/wBU30o8mP8AuCmSRRiNiFGcUAPh/wBUv0p9RROoiUbh09af5if3x+dADqKb5if3x+dHmJ/fH50AOopvmJ/fH50eYn98fnQA6im+Yn98fnR5if3x+dADqKb5if3x+dHmJ/fH50AOopvmJ/fH50eYn98fnQA6mSgmFwOSVI/Sl8xP74/OjzE/vj86AOGW7t1+Hj2pmQXABQxZ+bdu6Yq063c+qPY/bbi3ji05JNkbY+YAV0f9nab9q+1fZbfz858zYM59an8q1MzTbIvNZdjPgZK+mfSgDi4tTuroaCtzqMtulxHIs0ivt3YJA59eOtNi1S8+yx2pv5fsrag0H2st83l9vm/rXR3ehWdzfWUv7pbe2V18jaNrBqv/AGKw+x/ZPIg+z/8APLaNv5UAcbqszjTtZs0u5Lu0haExu7byCSMjd3qXxBqbq119jnu1ltFTJE4REJA4C9WrrEsdPjtTbJbQLATkxhRtJ+lJLp+mzzedLbW8km3buZATj0oAwrVrrUfEzRPezxwx20U3lxtgM2B+lUZ76VvDgdr2dLt7uSOHbLtyd3c+gFdjHDaxSmWOOJZCoUsAAcDoKhk0/TZYxHJa27IrFgpQEAnqfxoA5a+ub1L2y05buSeIWu/zEuBH5r55O49celH2u/km0qy1LUGt43SRpJopQN5BOBuHFdRLp2mzQJBJa27RR/cQqML9KdLYadNBHBJbW7RR8ohUYX6UAY/gfB0+8Ik8wfa5PnP8XTmsWx06+1aHUbOFLdbVr9meZyd6kEdBXbwR21urLAkcSsdxCADJ9aWGO2tw/krHHvYs20AZPqaAOaszdS63qx+13DJYEGKEN8rHb0Ptx0qna3s6w6VexalNPd3U4SaAyZXB6/L2xXYRxW0UskkaRrJKcuwABb61DDYadBctcw21ukzdXVQDQByVsz6bFr89tdStdQysEjZ85HHzkdyPWpobqW2vdPFpqc139qt3e4V5N4U7c5H93muqFpYi5e5EMImcbWfaMkehpltYadaM7W1tbxM/DFFAyPSgDk9OnvltNF1B9QuZHuLnyZI3fKlcnt68da0/GpITSysixt9sXDuMqODyfatxbWyWOKNYYQkTbo1CjCn1FOube0vECXUUUyg5AcAgGgDntZurmDRYp4tRjkvEnAQW3Cykn7hAPPFZ51GdtM06dtTlie5vCtw27HldiuD0ArrIrDTodnlW1umxt67UAw3qPeql/otndzWzp5MQjn86RQgxIfegDmp9VvrO31aG0vJbiCKaNY52fcVDfe+apJrnU7XTNTdbh1hEStFm6Ero24ZORzg110VnYQWzW8UECQt96MKNp+opkWm6ZDDJFFaW6xyffUKMN9aAMR/tNnPoSm9nlNzKXlLt1ygOPp7VlLNftpaX41O6Ev27yAN3yhSxHTvXbtFbO0TMkZMXMZIHy/T0pn2SxEXleRB5e/ft2jG71+tAHK3l5faSNat4LqeYQrEyPK25k3feOaWKbUYLHUZFmdYRZl13XQlYP/eBHIrrDDal5HMcRaUBZCQMsPQ+tQQadptukiQ2tuiyjDgKMMPQ0AYNot1HqOnxvqF1Kt/auZdz9CAMFfTrVHS4Z18NSCw1BluTMVaJ5wvAY8D+6T612YitQ8bhIw0Q2ocDKj0FV20zS2EoNpbkTHMnyj5j70AQeHLtLnSi6+eDG7I4mfeQR1G7uK5uHU5ZdWsJbWe7EFzM0bGWcHeP9wfdrtII7a2hWG3WOKNeiqAAKgj07TYpTLHa26yFt24IM59aAMPwhAkN5qQ+1StItw6+W8mcjI+Yj196m1qa9XUGS7a4h0ogYktVyT67z1A+lbUdtZxXL3McUSzyDDyAAM31NT70P8S/nQByXi5bFNP094jHv82IKxPzeWOnvipvHJs5ND87MLTEqI2yCSu7nHtW7c2On3bK9zbW8rKNoLqCQPSkl07TZkjSW1t3WMbUDICFHoKAHSO02lSNaOHcxHy2U5GccfrXH2+orp/hON7NrPzYwftMM4y7Pn0rtYEt7aJYoFjjjXoq8AVWl0zS57jz5bS2eX+8UGaAOWv77ULvU5oIneIR28bQqlwIVUkZ3HP3qsX88+k3elazdFS0sHkXJQ5UnGQePeukurDTrxla6toJSvCl1BxUk1vZzwCCaKGSIYwjAFRjpxQBm+FLV4NHE83+vu3M8mf9o8fpituH78n4VGrRqoVWUAcACnwEFpMHI4oAbF9wU6o45ECAFgD9ad5qf31/OgB1FN81P76/nR5qf31/OgB1FN81P76/nR5qf31/OgB1FN81P76/nR5qf31/OgB1FN81P76/nR5qf31/OgB1FN81P76/nR5qf31/OgB1FN81P76/nR5qf31/OgB1FN81P76/nR5qf31/OgB1FN81P76/nR5qf31/OgBF/wBc30FPqISJ5rHeOg70/wA1P76/nQA6im+an99fzo81P76/nQA6im+an99fzo81P76/nQA6im+an99fzo81P76/nQA6uBvcf2zqWf8Anuf5Cu881P7y/nXn+qpOutX5W3mZWm3KyxkgjA71lVV46HdgJRjVvJ2CPb9tscf8/Mf86t65t/4SS8z/AHI/5Vn2iXD6jZ5tpwFuEYloyAADVzxEs3/CQXMkcEro6JhkQsOB7Vmk+Sx2TqQ+tKV9Db8H/wDHjdY6faG/kK6Cue8H7o9On85WjLTkgONpxgVv+an99fzreOyPKrNOpJodRTfNT++v50ean95fzqjIdRTfNT++v5037RD/AM9U/wC+hQBJRUf2iH/nqn/fQo+0Q/8APVP++hQFmSUVH9oh/wCeqf8AfQo+0Q/89U/76FAWZJRUf2iH/nqn/fQo+0Q/89U/76FAWZJRTBNEekiH6Gl81P76/nQA6im+an99fzo81P76/nQA6im+an99fzo81P76/nQA6im+an99fzo81P76/nQA6im+an99fzo81P76/nQA6im+an99fzo81P76/nQA6im+an99fzo81P76/nQA6im+an99fzo81P76/nQA6im+an99fzo81P76/nQA6im+an99fzo81P76/nQA6im+an99fzo81P76/nQA6im+an99fzo81P76/nQA6im+an99fzo81P76/nQA6im+an99fzo81P76/nQA6im+an99fzo81P76/nQA6mR9G/3j/Ol81P76/nTI5EAPzL949/egCWim+an99fzo81P76/nQA6im+an99fzpDLGOrqPxoAfRUf2iH/nqn/fQo+0Q/wDPVP8AvoUBZklFR/aIf+eqf99Cj7RD/wA9U/76FAWZJRUf2iH/AJ6p/wB9Cj7RD/z1T/voUBZklFR/aIf+eqf99Cl82P8Avr+dAD6Kb5qf31/OjzU/vr+dADqKb5qf31/OjzU/vr+dADqKb5qf31/OjzU/vr+dADqKb5qf31/OjzU/vr+dADqKb5qf31/OjzU/vr+dADqKb5qf31/OjzU/vr+dADqKb5qf31/OjzU/vr+dADqKb5qf31/OjzU/vr+dADqKb5qf31/OjzU/vr+dADqZL/qm+lL5qf31/OmSSIY2AYE49aAHQgeUvHan4HpTIf8AVL9KfQAYHpRgelFFABgelGB6UUUAGB6UYHpRRQAYHpRgelFFABgelGB6UUUAUtV1KDSrUXFwrFC4TCDJyadc38Ntd2ls6sXuiVQgcDAzzWX40gln0ImJGcxSpIVUZOAearNqNvrev6SbAtKtvvklbYQEyMAHPegDpt6ZA3Lk9BmgvGvVlHOOTXBLZImkJfhX+1jUdofJyF34wPao9Vex+268l0JGuvMH2bG4gNgdMd6APQWdExvZVz6nFUrjUkg1e0sPKLNcqzBweBgZrk5jBHesPEQcn7DGIdwJG/HzYx/Fml04XUVzoLXaSNItvOdpzu24O0fligDuA8bMVVlJHUA1XvrsWlo8yRNcMoz5ceNx5xXFabcxza5pctrFDAXMglji3bhweHJ6mkSxjTwTeXu1zdO7KWJOQok6CgDvElRlUnCswB2kjIpxZA+3cu70zzXE3c2mzeI7KKdfJMCo8suGzK+BtXjtVdl82+u4rq5htr37ZuR3RzLjPy7SOMUAdpql/Hp1jNcsocxLu2A4Jolv4odJ/tCRCIxEJSBycYzXEa19kMmuJfrI2oGT/R+GPyY4x7etdNqQJ8EyDBz9jXj/AICKAH2niWyubiKGSG4tmn/1Rnj2q/0NbBZAwUsu49s81xdzeRazZ6Rp2nrJLPE8bSOEIEQUc5JqkyGW7vYr65htr37XuR5EcyYzxtI7UAeg5TnleOvtUBvrUXy2ZlX7Qybwvt9a4vULoWkniO1m8zz7jaYQFJ3DHJ+lWEgsoPEOlTXcQAms02sQTmXIx+PSgDs9yb9m5d3pnmjcm7buXPpmuCtF8278u5uYLfUFvdxLI5lPzcAHptIq/b2HmLr17EjtexzSrC2T8vHYfjQB1wdGYqrKSOoBpA8ZIG5cnoM1wenm0e60YaUsgu1Um8IDZxjnd+Oahs7NU0Swv1Vxd/2gE35OQu48fSgDt9W1SDSLVZ50dwzhAI1ySTRp2orfI7G2uLbaQMXCbC30rI8dj/iU253MoFyhLKOVHPNUdQuLW58OyRW1/c39z56iF3GGWQ9B0HHWgDsdyZxlc9KFZGBKlSB6GvPbiQLoYW6Mou11Efa8Z3Hr0x2x0pX3NFrj6IsosDHGBtBxnPzY/DNAHoIeNgSrKQOpBqtd3v2d4FSB5/NkCEx4Oz3NcbGkLWmozWd1AVNiQ0FujAZyME571aeyjs7Lw80CsGmuY3lYkksSvU0AdhvjyBuXJ4AzSqyNnaVOOuD0rz64sUk0vVbtkf7THqO2NwTlQWGcfnV69tJLC61a30pHTfYI+1STk55I98ZoA7NXjbO1lOOuD0oDoTgMpOM4zXEWSwPDcy2lzbgiwdXhgRgScdWz3qXT9Pht5vD8kcbB7mN1nJJO8bOhoA6u0vrW9jd7eVXVGKMemCOtTqyOMoVYeo5rhLS304aXqdo0os7pZ2DOUY4TeNoPtXReFbhZ7CXZbxRKkpUNCCEl/wBpQaANnfHv2bl3emeagtr61u5ZooJA7wNskGOhrhpbmOfUrWSC3it5hfYdV3mXGeSxPGD6VseHILK18RapB5QjuRKTEMH/AFeB09qANbVdcs9Jlhin3tJKwAVFzjJxk0us63Z6NGjXO9mf7qIuTj1rH8dXdvHBa27N++E6SkBSflBPNJ401G0m8Posb7nuCrxYU8qDz2oA6oEFQ3YjNYj+KLXzH8izvLiGM7Xnii3IP8avrKmp6MzWkmRLEyo+Mc4xXGNqr2Ph+K0gup7LUbQFGtxFnzTnrnFAHeiWMojbgA4BGeM1Wj1GCTVZdO2ss0cYk5HDA+lcfqZMmrXA1KSGIS20fkvcIxA45246HNW9V87SYtI1hHa4aKLyJXAILgrwaAOmstQgvprqOFW/0aTy2YjgnvirsP3n/CsjwxZNZaLCJP8AXTZmk/3m5rXh+/J+FAEcYHljinYHpSRfcFOoATA9KMD0paKAEwPSjA9KWigBMD0owPSlooATA9KMD0paKAEwPSjA9KWigBMD0owPSlooATA9KMD0paKAEwPSjA9KWigCMAec3HYU/A9Kav8Arm+gp9ACYHpRgelLRQAmB6UYHpS0UAJgelGB6UtFACYHpRgelLRQAYHpRgelFFACYHpRgelLRQAmB6UYHpS0UANcDY3HavMIrZXQMRknnOa9Qf7jfSvObZlFumaxrOyPTy2KlN3Vyv8AZE/u0fZE/u1d3rRvWua77nt+zh/Kil9kT+7R9kT+7V3etG9aLvuHs4fyopfZE/u0fZE/u/rV3etG9aLvuHs4fyml4LjEeoXqjp5aHH4muvwPSuV8JEHVL3H/ADyT+bV1ddkPhR8zilatJITA9KMD0paKs5xMD0owPSlooATA9KMD0paKAEwPSjA9KWigBMD0owPSlooATA9KMD0paKAEwPSjA9KWigBMD0owPSlooATA9KMD0paKAEwPSjA9KWigBMD0owPSlooATA9KMD0paKAEwPSjA9KWigBMD0owPSlooATA9KbGBhuP4j/On0yPo3+8f50AOwPSjA9KWigBMD0rH8XD/inbnHH3en+8K2axvF3/ACL1x9U/9CFJ7FQ+JHE/ZE/u/rR9kT+7V3evpRvWuFt9z6tU4W+EpfZE/u0fZE/u1d3rRvWi77j9nD+VFL7In92j7In92ru9aN60XfcPZw/lRRa0Tafl7etegaDzodiTyfJX+VcWzLsbjsa7XQP+QFY/9cV/lW9FvU8fM4qLjZWL2B6UYHpS0V0HkiYHpRgelLRQAmB6UYHpS0UAJgelGB6UtFACYHpRgelLRQAmB6UYHpS0UAJgelGB6UtFACYHpRgelLRQAmB6UYHpS0UAJgelNlA8tuO1Ppkv+qb6UAMikAjUbW6elP8AMH91vyoh/wBUv0p9ADPMH91vyo8wf3W/Kn0UAM8wf3W/KjzB/db8qfRQAzzB/db8qPMH91vyp9FADPMH91vyo8wf3W/Kn0UAM8wf3W/KjzB/db8qfRQAzzB/db8qRWRc7YyM+i1JRQBHvXGNjf8AfNVLWxt7W5up0WRnuXDvuGQCBjir9FAEbMjY3ITj1Wjeuc7Gz/u1JRQBGGQdIyP+A0b1xjY2PTbUlFAEZZCc+Wc+u2gshbcYyT67eakooAjLITkoSfXbR5gxja2PTbUlFAEYdV6Iw+i0FkJ3GMk+u2pKKAIyyE5KEnpnbQWU4yjHHT5elSUUAR7k3bvLO71280CRR0Vh/wABqpean9l1SxsvK3fa93zbsbcDPTvVS61/7PNqcf2fd9giWTO/7+e3TigDWDICSIyCeuF60b1xjYcf7tYcHidlljjv7FrczQmeIrIHDKBn8DirWi6tdaoqTtZLFayKWSQTBjwehGOKANIupGCjEe60BkHSMj/gNSU2R9kbP12gmgClqFjb6gsImEg8qVZQUGMkdM1bDqBgIwHstY8niLy/DSax9mzux+63+px1xV+41ewtHjjurqKGRwCFZueaALAKDOIyM9cJS714+RuOny1Wu9X0+ykWO5vIonYZALdvWplvLZ5XiWdDIiB2UHkKeh+lAD964xsbH+7R5i5zsbP+7UNtqVldlhb3Mcm1d52noPWh7+E6bJewMJo0jZwVPDYB7/hQBKCgziMjPXC0u9ePkbjp8tYll4jlmmtEu7A263iFoHEgcHAzg8cVLoniG21C3gWeeBLyXP7pW54JoA1cpzmM89fl60odVGAjAegWq0usadDdi0kvIVnJxsLc5qGPX7F9Yk0zzQJ0xyTwx/uj3oAv7kyT5Zye+2jeu7dsbPrtqqmsadJefZEvIWnzjYG5z6Uj63piTCFr6ESFym3dzu9KALZZG6oT9VoLIesZP/Aaqa1qkekac93IhkAIUKDjJPTmiyvrhreSbUbeO0RAGDiUMpHrnigC2JFAwFYf8BoLIW3GMk+u2q0Gr6fcwSTw3kTRRffbdwv1pINZ064hlmhvInjhGZCG+6PegC0zI2N0ZP1WgupGCjEf7tVv7X0828s/2yLyojtd93APpWbd+JYIdQsFjmgayuFcvMT93aKANzzB/db/AL5p8DbmkOCOnUVDa3cF7AJ7aVZYm6MpyKnh++/4UAQJKAoG1j9Fp3mj+6//AHzTov8AVinUAR+aP7r/APfNHmj+6/8A3zUlFAEfmj+6/wD3zR5o/uv/AN81JRQBH5o/uv8A980eaP7r/wDfNSUUAR+aP7r/APfNHmj+6/8A3zUlFAEfmj+6/wD3zR5o/uv/AN81JRQBH5o/uv8A980eaP7r/wDfNSUUAR+aP7r/APfNHmj+6/8A3zUlFAEfmj+6/wD3zR5o/uv/AN81JRQBCJR5rHa/Qfw07zR/df8A75pV/wBc30FPoAj80f3X/wC+aPNH91/++akooAj80f3X/wC+aPNH91/++akooAj80f3X/wC+aPNH91/++akooAj80f3X/wC+aPNH91/++akooAj80f3X/wC+aPNH91/++akooAj80f3X/wC+aPNH91/++akooAj80f3X/wC+aPNH91/++akooAiaUFSAj9P7tcGmiaui7fsZOO+4V6DRUyipbm9GvOi7wOA/sbV/+fJv++xR/Y2r/wDPk3/fYrv6Kj2MTp/tKv3OA/sbV/8Anyb/AL7FH9jav/z5N/32K7+ij2MQ/tGv3OA/sbV/+fJv++xR/Y2r/wDPk3/fYrv6KPYxD+0a/c5jwvY3ljd3Ut5A0YkRVXBznBPp9a6PzR/df/vmpKK0SsrI4pzc5OUiPzR/df8A75o80f3X/wC+akopkEfmj+6//fNHmj+6/wD3zUlFAEfmj+6//fNHmj+6/wD3zUlFAEfmj+6//fNHmj+6/wD3zUlFAEfmj+6//fNHmj+6/wD3zUlFAEfmj+6//fNHmj+6/wD3zUlFAGdJrmmQyNHLeQo6nBVnAINN/wCEh0n/AJ/4P++xXF3kIfU75ioP+kP/ADqP7Ov90flWEq1nax6tLLfaQUubc7j/AISHSf8An/g/77FH/CQ6T/z/AMH/AH2K4f7Ov90flR9nX+6Pyqfb+Rp/ZX947j/hIdJ/5/4P++xR/wAJDpP/AD/wf99iuH+zr/dH5UfZ1/uj8qPb+Q/7K/vHcf8ACQ6T/wA/8H/fYo/4SHSf+f8Ag/77FcP9nX+6Pyo+zr/dH5Ue38g/sr+8dx/wkOk/8/8AB/32KmttXsLuQx21zHM4GdqHJx61wP2df7o/KtTwrGI/EQwMZtn/APQlq4VeZ2sc+IwHsYOfNc7PzR/df/vmjzR/df8A75qSitjzSPzR/df/AL5o80f3X/75qSigCPzR/df/AL5o80f3X/75qSigCPzR/df/AL5pscoAPyv94/w1NTI+jf7x/nQAnmj+6/8A3zR5o/uv/wB81JRQBH5o/uv/AN81m+IoZb7Rp7e2jZpW24BGOhBrWooGnZ3OA/sbV/8Anyb/AL7FH9jav/z5N/32K7+isvYxO7+0a66nAf2Nq/8Az5N/32KP7G1f/nyb/vsV39FHsYj/ALRr9zgP7G1f/nyb/vsUf2Nq/wDz5N/32K7+ij2MQ/tGv3PPzo2rkEfYj/32K7HSVe10q1glRxJHEqsAM8gVfoq4wUdjmrYipW+Mj80f3X/75o80f3X/AO+akoqjAj80f3X/AO+aPNH91/8AvmpKKAI/NH91/wDvmjzR/df/AL5qSigCPzR/df8A75o80f3X/wC+akooAj80f3X/AO+aPNH91/8AvmpKKAI/NH91/wDvmjzR/df/AL5qSigCPzR/df8A75o80f3X/wC+akooAj80f3X/AO+aPNH91/8AvmpKKAI/NH91/wDvmjzR/df/AL5qSigCPzR/df8A75pskgMbDa/T+7U1Ml/1TfSgAh/1S/Sn1DEzCJcITx6in73/AOeZ/MUAPopm9/8AnmfzFG9/+eZ/MUAPopm9/wDnmfzFG9/+eZ/MUAPopm9/+eZ/MUb3/wCeZ/MUAPopm9/+eZ/MUb3/AOeZ/MUAPopm9/8AnmfzFG9/+eZ/MUAPopm9/wDnmfzFG9/+eZ/MUAPopm9/+eZ/MUb3/wCeZ/MUAPopm9/+eZ/MUb3/AOeZ/MUAPopm9/8AnmfzFG9/+eZ/MUAPopm9/wDnmfzFG9/+eZ/MUAPopm9/+eZ/MUb3/wCeZ/MUAPopm9/+eZ/MUb3/AOeZ/MUAPopm9/8AnmfzFG9/+eZ/MUAYev6YdR1jSw8Lvbp5nmFSRt4GORWZLosts2vxWltJ5UsCCLktuPcAmuv3v/zzP5ije/8AzzP5igDD07RIrO1ivJknu7pLcKElbO35eVA6D0qlpFnJHr6S6bZ3VlZFW+0RzcKW7bRk11O9/wDnmfzFG9v+eZ/MUAUrvS/tU5l+3XkOQBsil2r+VSw2htbKWETTTkgkNK25unSrG9/+eZ/MUb3/AOeZ/MUAcNL4ZP8AwiMbJaTf2hxlNxz9706dKsXumzjVb83MV41vdxoqtbxq+QBgqc9K7He//PM/mKN7/wDPM/mKAOO1SzvtklnHb3Bg+yKkRWFWaQ46O3bFMvdO1O3tdPns7d2mlsvss6jqvAwT9P6V2m9/+eZ/MUb3/wCeZ/MUAcb4hs5dGjsHsAAZITZMPXI4P55rpHsvs/h2SygXJW2aNQO52/41Nc2kN3LBJPbb2gbfHlvun1qxvf8A55n8xQBhaJoKQWlpc3LTyXMcOFSVsiIkcgDtWba6PNFpOj7bMrcR3geUhfmAyckn6Yrr97/88z+Yo3v/AM8z+YoA4u5sLo2GoaadNlku7i5Lx3AUbSCQQS3bAq+tjPbeI5ybV3W4tVjSdVBCuBySe1dLvb/nmfzFG9/+eZ/MUAcTbafdNp+n6b/ZkkV3b3QkkuCo2gAkk7u+akfRpm0nWs2RNzJeb4jt+YruHI/Wuy3v/wA8z+Yo3v8A88z+YoApaps/svZNZPeRsArxIATj159K5J9I1GbTNQhtIblLIyI0FvO3zEA/MAK7re//ADzP5ije/wDzzP5igDkhaziG+vLO2u5btoVTZcwqqnB7AdSKpnT7+abUpRBcsJrHYpkjCFmyOMCu53t/zzP5ije3/PM/mKAOWutLkg0jRmhsi627pJcwIo3MdvUjuQafPZm/13SbgaY8VqhkLrIgGDjgke5rpt7/APPM/mKN7f8APM/mKAMfwvZyWUF9HJCYla7kaMEY+XjBHtW5D9+T8Kj3v/zzP5inwElpMrg8UANi/wBWKdUSO4UYjJHrkUu9/wDnkfzFAElFR73/AOeR/MUb3/55H8xQBJRUe9/+eR/MUb3/AOeR/MUASUVHvf8A55H8xRvf/nkfzFAElFR73/55H8xRvf8A55H8xQBJRUe9/wDnkfzFG9/+eR/MUASUVHvf/nkfzFG9/wDnkfzFAElFR73/AOeR/MUb3/55H8xQBJRUe9/+eR/MUb3/AOeR/MUAKv8Arm+gp9Qh381v3R6DjIp29/8AnkfzFAElFR73/wCeR/MUb3/55H8xQBJRUe9/+eR/MUb3/wCeR/MUASUVHvf/AJ5H8xRvf/nkfzFAElFR73/55H8xRvf/AJ5H8xQBJRUe9/8AnkfzFG9/+eR/MUASUVHvf/nkfzFG9/8AnkfzFAElFR73/wCeR/MUb3/55H8xQBJRUe9/+eR/MUb3/wCeR/MUASUVHvf/AJ5H8xRvf/nkfzFAElFR73/55H8xRvf/AJ5H8xQBJRUe9/8AnkfzFG9/+eR/MUASUVHvf/nkfzFG9/8AnkfzFAElFR73/wCeR/MUb3/55H8xQBJRUe9/+eR/MUb3/wCeR/MUASUVHvf/AJ5H8xRvf/nkfzFAElFR73/55H8xRvf/AJ5H8xQBJRUe9/8AnkfzFG9/+eR/MUASUVHvf/nkfzFG9/8AnkfzFAHBTuF1C+H/AE8v/Om+aK0bvwxqUt7cTRSwBJZC4DZyM1H/AMIrqv8Az2t/1rllTk3dHvUMZQhTUZMpeaKPNFXf+EV1X/nrb/rR/wAIrqv/AD1t/wBan2Ujb6/h+5S80UeaKu/8Irqv/PW3/Wj/AIRXVf8Anrb/AK0eykH1/D9yj5oo80Ve/wCEV1X/AJ62/wCtH/CK6r/z1t/1o9lMPr+H7lHzRWh4abd4jXH/AD7P/wChLTf+EV1X/ntb/rV/QtBvtO1P7VcNE6+UUCp15IPf6VdOnJSuzlxeLo1KTjF6nT0VHvf/AJ5H8xRvf/nkfzFdJ4pJRUe9/wDnkfzFG9/+eR/MUASUVHvf/nkfzFG9/wDnkfzFAElMj6N/vH+dJvf/AJ5H8xTY3cA/uifmPcUATUVHvf8A55H8xRvf/nkfzFAElFR73/55H8xRvf8A55H8xQBJRUe9/wDnkfzFG9/+eR/MUASUVHvf/nkfzFG9/wDnkfzFAElFR73/AOeR/MUb3/55H8xQBJRUe9/+eR/MUb3/AOeR/MUASUVHvf8A55H8xRvf/nkfzFAElFR73/55H8xRvf8A55H8xQBJRUe9/wDnkfzFG9/+eR/MUASUVHvf/nkfzFZtx4hsbaS4jlLh7cqJABnBbpQCRrUVg/8ACXaZ6zf9+zR/wl2mes3/AH7NLmRp7KfZm9RWD/wl2mes3/fs0f8ACXaZ6zf9+zRzIPZT7M3qKwf+Eu0z1m/79mj/AIS7TPWb/v2aOZB7KfZm9RWD/wAJdpnrN/37NH/CXaZ6zf8Afs0cyD2U+zN6isH/AIS7TPWb/v2aP+Eu0z1m/wC/Zo5kHsp9mb1Ml/1TfSsT/hLtM9Zf+/Z/wrRt75L+yFxbqxicHDHj26UJpkyhKO6LUP8Aql+lPpkP+qX6U+mSFFFFABRRRQAUUUUAFFFFABRRRQAUUUUAFFFFABRRRQAUUUUAFFFFABRRRQAUUUUAFFFFAHN6zrN3ba2LKC4tbeP7P5peccE5PHWrNl4hQ6Ja31+hjlnJVY41LFz/ALIqtq+lXsviBL+Czt7uIW/lFJnwM569KrReHtQsbbT54fKmuLSV38jdhdrfwg+1AF7UvEI/sSa60zmeOVYzHKhBVicYIqG38SS3MelFEVXuJzBcIRyjAc4pjaJqFzbXk0yRpc3dzFIYg+QiqR37nFLdeHbgeJ7a/tCgtfNEsyE4w+MEge9AGmfEFgLJrve/kpN5BOzndn0rO/tm+uddubKGe1thAwCRzqd0w7kGqEugawbO409I7cwG7+0LKZOWGemO1XNd0rUtXf7ObK1UK4Md4JPmVQfTrmgDpmdU++wX6nFCyI5wrqx9jmqt5pdpqEEcV7EJhH0ySOcdeKZY6Lp+nTGW0tlikI2kgk8fiaAFfV7RPtu5m/0LBm+XpkZ49ap67qRGjRNZOVmvSiQEcEbu/wCAqhqOlaqbrVUtIoXg1BR+8d8FCBjGKdZWsk+u2VvMPk0q1XdjoZSMfyoAt6rrtvpsE1oskr3UUGd4QuFOOCx96uaffE6BBfXbZPkCSRgPbJ4rKvtM1Nb/AFP7HFDLDqCAF5HwYyFx071oR2E6+GP7PIXz/spixnjdtx1oASLxFYzW7TQrcSICANsLHcT6evSquoeKbeDS/tdrG8rCYRMjoQUPcH0pL3TdRGh6fa2pw0O0TxxybC4A5AbtWenhzUF0bUIAkayzXKzRoZd3AxwWNAGwmrpJq0K/aDFA1sZTDJEVbg9Se30p9r4i0+6uY4I2lBlyIneMqsmPQ1RutHvtS1IXNwkcCyWTQOA+7axz+dRWmlarL/ZdreQwRW+nOG81H3GTAwMDtQBvX+oQ2CoZUmkL/dWKMuT+VZGoeK7eC1s7i0R5kuJdjfIcrzyPr7VP4hstRu5bX7IWe3UnzolmMRb0+YdhWTH4d1GDQ4YUWJriC++0hN/DL6ZoA3dcv5Lfw7cXtqTHIIwyFl5GSOoNNn162sYo/tSzsfLV5HSEsq5HUmn61aXOo+H57ZEVbiWMDbu4ByCRmsTV9E1a8kli/wBZA0CpEPPKLGwHOVH3s0AbVx4gsILpLYvI8siK6iOMtlW6GmP4jsEuBCBO5aXyg6REqW7gGoNM0i5tdaju5VTy1sUgyDk7h1rndPm8q/huZMTxtet5cAmwyMWI3eXjj86AOsfX7BLowFpCBJ5RlEZ8sP8A3S3rVq/1C309I3uSypI4QMBkAnpn0rmYvDlxDeSRSWn2mB5zKJTdMoAJzynqK3PEFncajYCygCbJnAldj9xM8ke9AFqyv7e/802zF1icxlscEjrj1q3D9+T8KyPDdhdaXp7WVwEKRSN5TqfvKTnn3rXh+/J+FADIvuCnU2L7gp1ABRRRQAUUUUAFFFFABRRRQAUUUUAFFFFABRRRQAUUUUAMX/XN9BT6Yv8Arm+gp9ABRRRQAUUUUAFFFFABRRRQAUUUUAFFFFABRRRQAUUUUAFFFFABRRRQAUUUUAFFFFABRRRQAUUUUAFFFFABRRRQAUUUUAFFFFABRRRQAUUUUAFFFFABRRRQAUUUUAFFFFABRRRQAUUUUAFMj6N/vH+dPpkfRv8AeP8AOgB9FFFABRRRQAUUUUAFFFFABRRRQAUUUUAFFFFABRRRQAUUUUAFefaqM61rQ/6awf1r0GvPtUONa1o/9NYP61MtjSj/ABEQ+TR5PtTvOo86uA+uVxvk+1Hk+1O86jzqA1G+T7UeT7U7zqPOoDUb5PtR5PtTvOo86gNRvk+1Hk+1O86jzqA1G+TXW+GuPDcH/Av/AEI1ynnV1fhrnw3D/wAC/wDQjXRQ3PIzS/LG5spE6qFypxTvLk9Vqaiuk8Qh8uT1Wjy5PVamooAh8uT1Wjy5PVamooAh8uT1Wjy5PVamooAh8uT1Wjy5PVamooAh8uT1Wjy5PVamooAh8uT1Wjy5PVamooAh8uT1Wjy5PVamooAh8uT1Wjy5PVamooAh8uT1Wjy5PVamooAh8uT1Wjy5PVamooAh8uT1Wjy5PVamooAh8uT1Wjy5PVamooAh8uT1Wjy5PVamooAh8uT1Wjy5PVamooAh8uT1Wjy5P9mpqKAIfLk9Vo8uT1WpqKAIfLk/2aPLk9VqaigCHy5PVaTy3BJGzJqeigCHy5PVaPLk9VqaigCHy5PVaPLk9VqaigCHy5PVaPLk9VqaigCHy5PVaPLk9VqaigCHy5PVaPLk9VqaigCHy5PVaiFoqyGQRQhz/EF5/OrdFAEPlyeq0eXJ6rU1FAEPlyeq0saMpYsRz6VLRQBWjSTYMbce9O8uT/YqSL/VrT6AIPLk/wBijy5P9ip6KAIPLk/2KPLk/wBip6KAIPLk/wBijy5P9ip6KAIPLk/2KPLk/wBip6KAIPLk/wBijy5P9ip6KAIPLk/2KPLk/wBip6KAIPLk/wBijy5P9ip6KAIPLk/2KPLk/wBip6KAKqpJ5zfdzgU/y5P9inL/AK9/oP61LQBB5cn+xR5cn+xU9FAEHlyf7FHlyf7FT0UAQeXJ/sUeXJ/sVPRQBB5cn+xR5cn+xU9FAEHlyf7FHlyf7FT0UAQeXJ/sUeXJ/sVPRQBB5cn+xR5cn+xU9FAEHlyf7FHlyf7FT0UAQeXJ/sUeXJ/sVPRQBB5cn+xR5cn+xU9FAEHlyf7FHlyf7FT0UAQeXJ/sUeXJ/sVPRQBB5cn+xR5cn+xU9FAEHlyf7FHlyf7FT0UAQeXJ/sUeXJ/sVPRQBB5cn+xR5cn+xU9FAEHlyf7FHlyf7FT0UAQeXJ/sUeXJ/sVPRQBB5cn+xR5cn+xU9FAEHlyf7FHlyf7FT0UAQeXJ/sUeXJ/sVPRQBB5cn+xR5cn+xU9FAEHlyf7FHlyf7FT0UAQeXJ/sUeXJ/sVPRQBB5cn+xR5cn+xU9FAEHlyf7FHlyf7FT0UAQbJP9j9aZEkhDY2/eP8AOrVRw9G/3z/OgBnlyf7FHlyf7FT0UAQeXJ/sUeXJ/sVPRQBB5cn+xR5cn+xU9FAEHlyf7FHlyf7FT0UAQeXJ/sUeXJ/sVPRQBB5cn+xR5cn+xU9FAEHlyf7FHlyf7FT0UAQeXJ/sUeXJ/sVPRQBB5cn+xR5cn+xU9JQBDsk/2awbzwqLq4vJvtRRrpkY4XO3b6V0lFAJtao5D/hCX/6CT/8AfsUv/CEv/wBBJ/8Av2K66io5I9jo+tVv5jkf+EJf/oJP/wB+xR/whL/9BJ/+/YrrqKOSPYPrVb+Y5H/hCX/6CT/9+xSf8IS//QSf/v2K6+ijkj2D61W/mOR/4Ql/+gk//fsUf8IS/wD0En/79iuuoo5I9g+tVv5jkf8AhCX/AOgk/wD37FH/AAhL/wDQSf8A79iuuoo5I9g+tVv5jkP+EJf/AKCT/wDfsVt2GnNpmlpaiQSLGD8xGCcnNalRz/6l/pVKKWxnOrOp8TuS0UUUzMKKKKACiiigAooooAKKKKACiiigAooooAKKKKACiiigAooooAKKKKACiiigAooooAKKKKACiiigAooooAKKKKACiiigAooooAKKKKACiiigAooooAKKKKACiiigAooooAKKKKACiiigBkX+rWn0yL/VrT6ACiiigAooooAKKKKACiiigAooooAKKKKACiiigAooooAiX/Xv9B/WpaiX/Xv9B/WpaACiiigAooooAKKKKACiiigAooooAKKKKACiiigAooooAKKKKACiiigAooooAKKKKACiiigAooooAKKKKACiiigAooooAKKKKACiiigAooooAKKKKACiiigAooooAKKKKACiiigAooooAKjh6N/vn+dSVHD0b/fP86AJKKKKACiiigAooooAKKKKACiiigAooooAKKKKACiiigAooooASloooAKKKKACiiigAooooAKKKKACiiigBKZP/qX+lSVHP/qX+lAElFFJQAtFFFABRRRQAUUlFAC0UUUAFFFFABRSUtABRSUtABRRRQAUUlFAC0UlFAC0UUUAFFFFABRRRQAUUUUAFFFFABRRRQAUUUUAFFFFABRRRQAUUUUAFFFFABRRRQAUUUUAFFFFABRRRQAUUUUAMi/1a0+mRf6tafQAUUUUAFFFFABRRRQAUUUUAFFFFABRRRQAUUUUAFFFFAES/wCvf6D+tS1Ev+vf6D+tS0AFFFFABRRRQAUUUUAFFFFABRRRQAUUUUAFFFFABRRRQAUUUUAFFFFABRRRQAUUUUAFFFFABRRRQAUUUUAFFFFABRRRQAUUUUAFFFFABRRRQAUUUUAFFFFABRRRQAUUUUAFFFFABRRRQAVHD0b/AHz/ADqSo4ejf75/nQBJRRRQAUUUUAFFFFABRRRQAUUUUAFFFFABRRRQAUUUUAFFFFABRRRQAUUUUAFFFFABRRRQAUUUUAFFFFABUc/+pf6VJUc/+pf6UAPrkbDU9Z1K5vBFqFlbpDcNEqSR5YgHjvXXV57p32Czv75tS0e7nn+1u8UiQFsDPHNAHYtrVjFcz2s0+ya3j8yQMpA2+o9ahk8S6ZDFbySzNGtwhePchG4Cua8VWNzrWqTSWlsyrZW4LMVI84nnZ78U3V9RVtU8PXos5CFRibcJ8wxwQB7UAdZp+u6fqME01vNhYP8AWiRSpT3INR2XiPTb65W3ilcPJny/MjKiT/dJ61zEdndayviG8tbaWBLqNViR12lyMZ498frS6RHDeXemJPLqzT2zAiOSEBIiB3OOnFAHTReI9NnvRZxTlrgu0e0IeCPX2qtp2t29vo6XV/qInR5jGJvK2DOemPw61X8I2rRTaw8sBRnu22sy4JHt7VhrZ3B8I2MTW8hYaiCyFDnG48kelAHTL4v0ZhKRcsGj/hMbBm/3RjmrcOu6dNpZ1JbgC2XgswIIPpj1rH+yN/wsNZfIPki0wH2fLn61i/2beyeGb1YoJVaLUTLsVcMyj0FAHY2Gv2F+7xxO6yIu8pJGUbb6gHqKqjxhopaIC6bEhxnyzhTnHJ7Vk6Ulve6n9qWbVJ547d13XEQVQCPu5wOeaoCxmHw6Mf2V/P8AtG7b5Z3ff64+lAG9eeLLe08QDT3VjCEy7hGJDZ6Adx71cvvE2m2M7RTSSlk++UiZlT6nFZOpStp3ifTr6W2nlgNp5RMUe4hs1n67daldXGqWk32yMYxbwwQZWUY6s2KANy+1KU+JNGjtbgm1uUdmC9H44NWvFOoz6XozXVsVEgkRcsMjBPNYVnbTi/8AC7GGQCO3cOSp+U47+lavjiGS48OvHFG0jGVPlUZON1AB4g1x7KGxNlNCzzXCRuOG+U9at6h4isNOnMNw0pdQC+yJmCg+pArA8ReH7Ozj06XTrDbJ9qTeUBJ2+9N8QXd++o6haSteRReWBbx20O4TZHO5sUAaOsarJ/amhfYrg/ZruX5tvR14qTwzfXV3qOsx3EzSJBcbYwf4RzxWHb2tyIfCe6CUGKQ78ofl57+la/hOGWLU9caSJ0D3WVLKRkc9KAJNV1e+k1yPR9I8pJtnmSzSDIQfT/PWtLS11ONZU1OSCUgjy5Il27h3yKwNVW40TxZ/bAtZbm0uIvLk8pcshGO34VvaRqh1VJZVtJ7eJSAhmXaX9cCgDSooooAKKKKACiiigAooooAKKKKACiiigAooooAKKKKACiiigAooooAKKKKACiiigAooooAKKKKACiiigAooooAZF/q1p9Mi/wBWtPoAKKKKACiiigAooooAKKKKACiiigAooooAKKKKACikooAjX/Xv9B/WpaiX/Xv9B/WpKAFopKWgAooooAKKKKACikooAWikooAWiiigAooooAKKKKACiiigAooooAKKKKACiikoAWikooAWiiigAooooAKKKKACiiigAooooAKKKKACiiigAooooAKKKKACiiigAooooAKKKKACiiigAqOHo3++f51JUcPRv98/zoAkooooAKKKKACiiigAooooAKKKKACiiigAooooAKKKKACiiigAooooAKKKKACiiigAooooAKKKKACiiigAqOf/AFL/AEqSo5/9S/0oAYszMoIQYPvS+a//ADzH51HD/ql+lPoAXzH/ALg/OqF3p0V3qdpfyK4mtc7AG4OfXir1FAC+Y/8AcH50eY/9wfnSUUAL5r/3B+dHmP8A3B+dJRQAvmP/AHB+dHmv/wA8x+dJRQAvmP8A3B+dHmv/AM8x+dJRQAvmv/cH50eY/wDcH50lFAC+a/8AcH/fVHmv/cH50lFAC+a/9wf99Uea/wDcH50lFAC+a/8AcH50ea/9wfnWReX08XiPT7NGAhmjkZxjqQOKi8U3Ey2UNlasVuL2VYlIOCB1J/KgDc81/wC4Pzo81/7g/OuVv/7ctNSs7OHVIxHcsypmAEoFGefWtLWLq90zw9JOhE91Ggy4TjPdsUAbHmv/AHB+dHmv/cH51z2lasI9Kmv7vU476BQDlI9rKe6kflVhfENuEufPt54JLeLzmjkUbinqOaANnzX/ALg/OjzX/uD86xbTxJa3V3HbiG4jMqF4mkTAkA64qSDXYpL2O1mtbm2eVS0RlUAOB1oA1vNf+4Pzo81/7g/OsS08SW97HLLb2l3IkY5Kx5y2cbR71DdeJhHZ3xjtJ0u7VAxilToD0JwelAHQ+a/9wfnR5r/3B+dYlv4gVtNtJpbWf7Rc8JCq8ucZJGT096c/iO1SyE/lTGQzeQIAvz7/AExQBs+a/wDcH50ea/8AcH51geH9Sm1DVNU3+ascboEilGCnHIx9ap3viG6g1e/0+IiS4Z447RMDglckn2FAHV+a/wDcH50ea/8AcH51k3OpS6ZAi3Fvc3bpFvllijG0ep/TpST6/bxi2EEM1zJcx+akcS5O31NAGv5r/wBwfnR5r/3B+dYjeJrIWtvcKkz/AGiRo1RUywcdVI9auaVqkOqRStEkkbwv5ckcgwymgC/5r/3B+dHmv/cH51yR1S8m167tf7YgtFinCRwvECzjA6GrkGrfZLvWpLyV2ht5kSNRyeVHAHuaAOh81/7g/OjzX/uD86xx4gtkiuXuoprZ7ZQ7xyAbsHpjHXNUtU8TzWunfaIdOuEfeq4mjwMHvwaAOl81/wC4Pzo81/7g/OsW48RQ28kEL2d01xPH5ixLHlgM45H4Uy48UWkDzfuLl4YG2SzomUQ+lAG75r/3B+dHmv8A3B+dV5px9jeaJgf3ZdT+GRXJaXrup50ya4vILlL6Qo0AQB09+KAO181/7g/OjzX/ALg/OsO38T2c63EgiuFhtwxklZPlBBxjPrT7XxFbTTiGaCe1ZozKnnJjeo5JFAGz5r/3B+dHmv8A3B+dclceInvdS0hbRLmCGafBLrhZV9q1W8RWa6c96Ul8pJ/IIwM7s4/KgDY81/7g/OjzX/uD86yH16D+0HtIbe4nMTBZXjTKoT0zWaviKe6stU3wz2v2csFmWPO0DHByfvc0AdT5r/3B+dHmv/cH51hf8JBFbxW8Ijub24a3WV/LjGQuPvH0ofxTY+XatEk8xulYxrGmSSOox60Abvmv/cH/AH1To5C+4EYI981n6TqkGrWpngV12uUZHGCrDqDV6H78n4UAMjlcIMICP96nebJ/zzH/AH1TYv8AVinUAHmyf88x/wB9UebJ/wA8x/31RRQAebJ/zzH/AH1R5sn/ADzH/fVFFAB5sn/PMf8AfVHmyf8APMf99UUUAHmyf88x/wB9UebJ/wA8x/31RRQAebJ/zzH/AH1R5sn/ADzH/fVFFAB5sn/PMf8AfVHmyf8APMf99UUUAHmyf88x/wB9UebJ/wA8x/31RRQAea//ADzH/fVUtS1b+zo4mkt5JTK+xVj5JOCf6VdrH1/mfTP+vk/+gNUTlyxbQ4q7sJ/wkLL+8/sy8O7jbtGRj8fej/hJW/6BN7/3yP8AGn7eaNteXLHzXQ6lQiM/4SVv+gTe/wDfI/xqzp2t/wBoTSwraSwvEoYrLxwc4/lUO2otLGNfvf8ArhF/Nq3w2LlVnytGdSkoq6NvzZP+eY/76o82T/nmP++qKK9AwDzZP+eY/wC+qPNk/wCeY/76oooAPNk/55j/AL6rIm8SCO5mgSwuZTC2xmjAIz1/rWvXOWQzfap/19H/ANBWsMRVdKHMi6cVJ2ZaXxMDLFHJp11EJHEYZ1AGScCpLrxCLa9ktRZXE0kYUsYgCBkcVQ1RcfY/+vuL/wBCp4GfEWpf7sX/AKCa544mToupY0dNc/Kaum6r/aMLyR27x7HKMsnBB/yauebJ/wA8x/31WToHH2//AK+j/wCgrWtXZCXNFMxas7B5sn/PMf8AfVHmyf8APMf99UUVYg82T/nmP++qPNk/55j/AL6oooAPNk/55j/vqjzZP+eY/wC+qKKADzZP+eY/76o82T/nmP8AvqiigA82T/nmP++qPNk/55j/AL6oooAoalrP9nvEjWsszy52rFyeMZ/nVX/hJm/6BN7/AN8j/Gl1YZ1aw/3Jf/Zadtrz8Ti5Up8qRvTpKSuxn/CSt/0Cb3/vkf40n/CTqrKJdPuogxwGcADOKk21na2uLeD/AK7D/wBBasqWOnOai0VKjFK5oWXiVLy5ghWzuI/tAJjeQAKcDP8AKtfzZP8AnmP++q5PTh/pPh//AHG/9F11lehSm5xuzCcbMPNk/wCeY/76o82T/nmP++qKK1JDzZP+eY/76o82T/nmP++qKKADzZP+eY/76o82T/nmP++qKKADzZP+eY/76o82T/nmP++qKKADzZP+eY/76o82T/nmP++qKKADzZP+eY/76o82T/nmP++qKKADzZP+eY/76o82T/nmP++qKKADzZP+eY/76o82T/nmP++qKKADzZP+eY/76o82T/nmP++qKKADzZP+eY/76o82T/nmP++qKKADzZP+eY/76o82T/nmP++qKKADzZP+eY/76o82T/nmP++qKKADzZP+eY/76pkUrgN8g+8e/vT6ZH0b/eP86AH+bJ/zzH/fVHmyf88x/wB9UUUAHmyf88x/31R5sn/PMf8AfVFFAB5sn/PMf99UebJ/zzH/AH1RRQAebJ/zzH/fVHmyf88x/wB9UUUAHmyf88x/31R5sn/PMf8AfVFFAB5sn/PMf99UebJ/zzH/AH1RRQAebJ/zzH/fVHmyf88x/wB9UUUAHmyf88x/31R5sn/PMf8AfVFFAB5sn/PMf99UebJ/zzH/AH1RRQAebJ/zzH/fVHmyf88x/wB9UUUAHmyf88x/31R5sn/PMf8AfVFFAB5sn/PMf99UebJ/zzH/AH1RRQAebJ/zzH/fVHmyf88x/wB9UUUAHmyf88x/31R5sn/PMf8AfVFFAB5sn/PMf99UebJ/zzH/AH1RRQAebJ/zzH/fVMlkcxMCgAx60+mS/wCqb6UAEP8Aql+lPqGISeWuHAGP7tP2yf31/wC+aAH0UzbJ/fX/AL5o2yf31/75oAfRTNsn99f++aNsn99f++aAH0UzbJ/fX/vmjbJ/fX/vmgB9FM2yf31/75o2yf31/wC+aAH0UzbJ/fX/AL5o2yf31/75oAfRTNsn99f++aNsn99f++aAH0UzbJ/fX/vmk2yf31/75oAkoqPbJ/fX/vml2y/31/75oAx9ZsNRl1Wzv9OEBa3R1ImJAOfpUNkLq/8AEYkvI1X7BBt+UHYZG6kZ68VvbZf76/8AfNG2T++v/fNAFDULCW51XTrlCvl2zOXyeeRgYqzqAuzan7D5RmyOJc7SO4qbbJ/fX/vmjbJ/fX/vmgDlP+EXu7qLUZJ/s9tNdhdkUOdilTnJ+tF3ps9to2pTXFlawv8AZigaJ2dm9evQV1e2T++v/fNIVkIwXUj/AHaAOXsNJ1S9ewurqWCNLa2KwNHncSy4BPpijTvD2oxajZXNyIQbcOJHErM0hIIzz0rqNsn99f8Avml2yf31/wC+aAOfj0TUIfCp06GdYrrzGbcrEAgtnGe3FV7bw3d51MyiCEXlsIlVHZ9p9ya6jbJ/fX/vmjbJ/fX/AL5oA5ibQdQnsdOMqWzXFjlPL3sFkTAHXseKkl0K7NpbS20Frb3dvcecI1ZijZGDknnNdHtk/vr/AN80bZP76/8AfNAGVomn31te391ftCXumVsRZwMDGOap33huS8vNSuN6JJK0b2sgPKMo710O2T++v/fNG2X++v8A3zQBzWo6Rq99IrS+RIHt/LZGlYLG/OWAA5zT49G1KwewubP7PJNDa/Z5Y5GIU85yDXRbZP76/wDfNG2T++v/AHzQBz1p4euYP7Od5I2kiunuJ8ZAyw6CtHSdPmsrvUpZSpW5n8xMHtjHNaG2T++v/fNG2T++v/fNAGAmnara6veXFvDZSxXEwk3Sk7lGMccUy/8ADtxdrqnzxhridJock4+UdDXRbZP76/8AfNG2T++v/fNAHNt4fuLrTruKS2tbSeRV2PG7Pkqc857VLf6drGq6NLb3X2WKYMjRBCSDtPOT71v7ZP76/wDfNG2T++v/AHzQBlQWF4+s22oXIhUpamJ1Qk4bdnj2rNn0LVRDfafbvbGzvJjIZGJ3oCeRjv0rptsn99f++aXbJ/fX/vmgDOGhWUSmSKEfaBF5YkJP93FQ+HdBh0qxh863hN4gIaVRk9fWtfbJ/fX/AL5o2yf31/75oAwLfw/OPDl5pssiLJPI7qw5AycjP5UwaLqOo3Uc2qG3iEFu8KCEk7iwwWOen0rotsn99f8AvmjbJ/fX/vmgDl7bQ9YMmlJctaiDT5BgoTudfWoZ/DmrtbT2Mclr9la6+0KxJ3Hnp7V122T++v8A3zRtk/vr/wB80AYVtpuq6fqt09m1s1rdyiRjJncnrgd6hk0XUvL1i1T7Obe9ZpEcsQwY44PFdHtk/vr/AN80bZP76/8AfNAHOLo2qWF0lzYG3kZ7RLeVJSQAVGMik0/w1cWN3pMnmo62okMx6ZZs9K6TbJ/fX/vmjbJ/fX/vmgDO0LTptOS8ExU+dcvKu09j0rVh+/J+FR7ZP76/980+3DBpNxyeOgoAbF/qxTqhQS7Rh1A/3adtm/56L/3z/wDXoAkoqPbN/wA9F/75/wDr0bZv+ei/98//AF6AJKKj2zf89F/75/8Ar0bZv+ei/wDfP/16AJKKj2zf89F/75/+vRtm/wCei/8AfP8A9egCSio9s3/PRf8Avn/69G2b/nov/fP/ANegCSio9s3/AD0X/vn/AOvRtm/56L/3z/8AXoAkoqPbN/z0X/vn/wCvRtm/56L/AN8//XoAkoqPbN/z0X/vn/69G2b/AJ6L/wB8/wD16AJKx9f4n0z/AK+T/wCgNWptm/56L/3z/wDXqnqOmnUViElw0ZiferRjBBwR/WonHmi0OLs7kO6jdUf9iSH93/aNyCvO7jJz+FH9gSf9BO6/T/CvKlgKj6nUq8STdUWlnOv3v/XCL+bUv9gSf9BO6/T/AAqqVOh6xaRLJJcSagfLLyEfIF5HH41vhsLOlPmkyKlVSVkdJRXOjWtUkaTyLCF41dkDGbBODjpj2pG1vVIihnsIUjZ1QsJskZOOmK7PbU78t9THkla9jo6Kj2zf89F/75/+vRtm/wCei/8AfP8A9etSSSucsji+1T/r6P8A6Ctb+2b/AJ6L/wB8/wD16yZNA3XM0yX08RmfewTGM9P6Vz4ik6sOVF05KLuytqZz9j/6+4v/AEKnA48Q6l/uxf8AoJqYeHsyxPJf3EgjcOFbGMg8VJc6Gbi9kuheTRSShQwjwAcDArCOGkqLp31NHUTnzBoH/L//ANfR/wDQVrXqhp2nNp8UiR3DSeY5dmcZJPH+FW9s3/PRf++f/r12QjyxSZjJ3dySio9s3/PRf++f/r0bZv8Anov/AHz/APXqxElFR7Zv+ei/98//AF6Ns3/PRf8Avn/69AElFR7Zv+ei/wDfP/16Ns3/AD0X/vn/AOvQBJRUe2b/AJ6L/wB8/wD16Ns3/PRf++f/AK9AElFR7Zv+ei/98/8A16Nsv/PRf++f/r0AZernGrWH+5L/AOy07dUmoaW1/JFI1y8TxZCmMY64z/Kq/wDYEn/QTuv0/wAK87E4WdWfMmdFOqoqzJN1Z2tnNvD/ANdh/wCgmrv9gSf9BO6/T/Cmnw7vZTLf3EgU5CtjGcfT3rOlgqkJqTZUq0WrGfpxzc+Hx/sN/wCi66ysWz8PLaXFvMt3NJ9nBEavggZGP5VrbZf+ei/98/8A169ClBwjZnPJ3ZJRUe2b/nov/fP/ANejbN/z0X/vn/69akklFR7Zv+ei/wDfP/16Ns3/AD0X/vn/AOvQBJRUe2b/AJ6L/wB8/wD16Ns3/PRf++f/AK9AElFR7Zv+ei/98/8A16Ns3/PRf++f/r0ASUVHtm/56L/3z/8AXo2zf89F/wC+f/r0ASUVHtm/56L/AN8//Xo2zf8APRf++f8A69AElFR7Zv8Anov/AHz/APXo2zf89F/75/8Ar0ASUVHtm/56L/3z/wDXo2zf89F/75/+vQBJRUe2b/nov/fP/wBejbN/z0X/AL5/+vQBJRUe2b/nov8A3z/9ejbN/wA9F/75/wDr0ASUVHtm/wCei/8AfP8A9ejbN/z0X/vn/wCvQBJRUe2b/nov/fP/ANejbN/z0X/vn/69AElMj6N/vH+dJtl/56L/AN8//Xpkay4OHUfMf4aAJ6Kj2zf89F/75/8Ar0bZv+ei/wDfP/16AJKKj2zf89F/75/+vRtm/wCei/8AfP8A9egCSio9s3/PRf8Avn/69G2b/nov/fP/ANegCSio9s3/AD0X/vn/AOvRtm/56L/3z/8AXoAkoqPbN/z0X/vn/wCvRtm/56L/AN8//XoAkoqPbN/z0X/vn/69G2b/AJ6L/wB8/wD16AJKKj2zf89F/wC+f/r0bZv+ei/98/8A16AJKKj2zf8APRf++f8A69G2b/nov/fP/wBegCSio9s3/PRf++f/AK9G2b/nov8A3z/9egCSio9s3/PRf++f/r0bZv8Anov/AHz/APXoAkoqPbN/z0X/AL5/+vRtm/56L/3z/wDXoAkoqPbN/wA9F/75/wDr0bZv+ei/98//AF6AJKKj2zf89F/75/8Ar0bZv+ei/wDfP/16AJKKj2zf89F/75/+vRtm/wCei/8AfP8A9egCSio9s3/PRf8Avn/69G2b/nov/fP/ANegCSmS/wCqb6Um2b/nov8A3z/9emyLJ5bZdSP92gB8P+qX6U+mQ/6pfpT6ACiiigAooooAKKKKACiiigAooooAKKKKACsnxM16mklrASFw6+Z5X39nfb71rVWv4LieEC1ujbSK2d2wMD7EGgDmp9QjHhySTTr+7dluI1YTMfMjywypqyYbjUfEmoQf2hdQJDFGYxE+ACR6VP8A8I0HtLlJrpnuLmZJZJQgAypyABUtxoty2pXF5a6i1ubhFRwIw3AGOCaAMBdav5rWxWS4YSx6kLeR048xR61Ygu5odelTWbu8tXM/+jkHELp2X0rT/wCEYt0tbOCGV1FtcC4LHkyN3zS3Wg3F/Ki3uotLaxy+YsflgNkdAW9KALHiGCR9MmniuriB4I2ceU+3ccd/yrItL2bSfD9rqUklzfS3XlqY5JM4J/u10t7bi7sp7YttEqFM+mRWfJoayaTZWHnEC1dGD4+9toAq3ut6jZWsck1jbxSFCzrJcgYweg9Tio28USy/2etlY+dJexM6qXxtI7E+nBq1qeg/btSF4lx5bGIwsrRhxtPcZ6Gm2XhxLOfTpRcM32GNkAK/e3Z/xoApnxY/9nQzfZFSd52gcSSYjjYdy2Kvx626XsFvdwpEJbYzB1k3DI6gH6c1Gvh+WG0nggvFCzzPK4khDg7u2Pao7nwpFNpdnZx3UkbW24CUDJIbqP1oAifxTJ9ntNtvCk9yrSATS7FVAcA5x1NPbxPLJa2ElnY+dNdl0Ee/GGX39PerV5oIkktZrWZYZbeLyRvjDqV9CDUw0gtPYTSzhntC5+WMKH3DHQdKAKcGvXMuriwa1hjZNvmB5sNkjnaMcgVAfFo+1/LFCbUT+Ru8395nON230zV6+0SS+1CKea5XyopBIiiIBxjtu9KjttAks7hjbXMa27SmTy2gVmGTkgN6UAHi2W4i0uIWs7wSSXCJvQ4ODWS2t3lxoNvZJKy6m8xt5HH3lC8s35V0mq6cNSgiiaQx+XMsuQM529qqR+HbePXLnUw53zIVCY4UkYLD60AZ+na3drpOlwRRG8v7pWOZHwMAnkmnt4sdLUM1iftK3X2aSEP0btg1YXw20EFj9lvGiuLMMqSlAQwY8gimr4XjEUe66dpvtQupJCo+dh2x2FAFR/FWoRrdq2kjzbI5nHnDaq9sHuanvvFYjlSO0hidvIE7maXYMEZCj1NWpfD6SvqrfaGH9oqFPy/cwP1qI+GjFPFPaXKxyrCsL+ZEHVgOhwehoAiPiiaeW0isLDz3urfzlDSbdpzyD+Rqpd+JNSnttMnsrVU8+cxSIzjlhkbenT3rai0bbqltfvPueCAxFQgUNnvx0qqfDONPggiu2SW3uTcRybAeSTwRQBYGsyC4v4JLdVezt1lOGzklckVTPiO6k+xx2mniaa6tvPA8zAXnnJqe80Ca4u5p49QaH7TCIpwIwd+BjI9Kls9CS0ubSYTs32a2+zgbeo9aAM+18VzzGzlk04xWlxKIDIZASH6cD0zVrxZNNFa2awTyQmW6SNmjODg9aE8NIun2dp9pbFtc+eG2/e5zirmtaWdVt4o1nMDRSrKrBc8jpxQBlPdXGha7FbTXs1zZTQvIfN+ZkKjJ5o0/xYbu7t43t4liud3llJdzrgZG4ds1di8Pq91JdahdSXkzxGIEqFVFPXAFN0/RJ9PVI1u0kt4lIRTAocjBwC1AFG38V3UsNtdSaaEspZvJMolyQ2cZA9KWfxesd1L5cMTWsUwhYmXEhOcEhe4zVbQPD91caXape3EsUEc5lNs0YByCcc9cVqReH3tbqV7S6RIZpfNZHgVyCeuCaAK134mu4p79bbThNFYsPNcyY+XHp61Ne69cSTtbadZG4224mlJfaVDDgD1NWDoKkaqPPP8AxMRg/L9zjH41HJ4ekF151pfvbl4FgmwgO4AYBHoaAMzTtdaw0PSrdRHJczxs2Z5digA9Sat/8JRJJa2UlvZebNdSPF5Yk4DL6HuKl/4RkRwWQt7kLPaIYw7xhlZSehFWjozSSWEk1wDJaSM/yRhQ2RjGB0oApr4llWwmaay23sdwLYQB8hnPTn0pb3X7nT4IEu7OKK8nkKIpm/d4H8RbsKkuPDiTLdEXLJJLci5jcL/q2Ax+NF1oM94kEtxfb7y3cskpiG0AjBG30oAs6Fq39rW0rtGsckMhjcK25SfUHuK1IfvyfhVTT7aW1gKTSpK5OcpGEH0wKtw/fk/CgBkX3BTqbF9wU6gAooooAKKKKACiiigAooooAKKKKACiiigAooooAKKKKAGL/rn+gp9MX/XN9BT6ACuc8Rf8jHoH/XZ/5CujrnPEP/Ix6B/12f8AkKAHaYM28v8A13l/9DNJqo/0VP8ArtH/AOhijTGxBKM/8t5P/QzSaq2bZB/02j/9DFeD/wAxHzO3/l2dHRRRXvHEFFFFABRRRQAUUUUAFFFFABRRRQAUUUUAFFFFABRRRQAUUUUAFFFFABRRRQAUUUUAFFFFABRRRQAUUUUAFFFFABRRRQAUUUUAFFFFABRRRQAUUUUAFFFFABRRRQAUyPo3+8f50+mR9G/3j/OgB9FFFABRRRQAUUUUAFFFFABRRRQAUUUUAFFFFABRRRQAUUUUAFFFFABRRRQAUUUUAFFFFABRRRQAUUUUAFMl/wBU30p9Ml/1TfSgBsSnyl+dhx7U7Yf+ejfpRD/ql+lPoAZsP/PRv0o2H/no36U+igBmw/8APRv0o2H/AJ6N+lPooAZsP/PRv0o2H/no36U+igBmw/8APRv0o2H/AJ6N+lPooAZsP/PRv0o2H/no36U+igBmw/8APRv0o2H/AJ6N+lPooAZsP/PRv0o2H/no36U+igBmw/8APRv0o2H/AJ6N+lPooAZsP/PRv0o2H/no36U+igBmw/8APRv0o2H/AJ6N+lPooAZtP/PRv0poZWUlZ8gdSCOKqa7aT32j3NtavsmkXCnOO/SuW823i0TVrL+z2sL6K2BkQMSrD+8DQB2pIXGZsZ9SKCMDJlIHqcVyiWdvqHiGzhu4/Nj/ALNVtpJ65HNZl48kGl6rYpK8lvbXsaxFmyQCeRmgDvmIUhWmwT0BI5pdjf8APRv0rjtXtv7P1WfUNTsze2M2zbKrHdb/AIVq+L7ySDw20ls5TzSq7x1CnvQBstJGqszXICpyxJGB9acg3qGSUspGQRgg1zeq6Hp+n+Hrqa1jKyC2Kl95O/OOT61Ho+pahaTaXZ3Rtzb3Nruj2ggptXue9AHU7D/z0b9KNh/56N+lcta+JLltYtrczwXUNxuGY4WQKQOzH71Ja6/qr6FcarKLby0JRECnOdwG4+2D09qAOq2H/no36UbD/wA9G/SuUXxHfQWmoXTyQ3UFvsSKRIigd2/HtV/QtWvLu/e3uB5sXlBxMIGiAOeV560AbbEJjfNtz0yQKXYf+ejfpXJ+I7R7bVZdTvbP7fp5jClQ2Gg9SBUs/iV7FrhdqmA2izWRIOW7YPrzQB0+xv8Ano36UbD/AM9G/SuXk1fWzcS2qfZUlhs1uJCyHg4yQBmiz1/U5JtLmuFt/s+oZUIgO5SB1zQB1Gw/89G/SjYf+ejfpXHJ4j1lrKC+AtDFJcm38sqck5ODnPFWZfEV9p0Opx3qwzT2jIEaNSFO/pke1AHUbD/z0b9KNh/56N+lck+r6ndWOoQhwQlsZFuPs7xY9V57+hqWLUNXttL0iJJLeWa8O1WdTwu3IzzyaAOo2H/no36UhG0ZaUge+K5u78QXulTXltfeU8qW6y27IuA7dCMfWr+rWtzf+FnSbAu/KEh2DGHHPFAGqRtxmUjPrikjKyrujm3r0ypBrloL0+IL7R1X7kEJuZx/tD5QD+NQ6XrFwLGztLGC2gnu7mVQ207EC8k4zyaAOuldIV3Sz7FzjLEAZp+w/wDPRv0ritb1C6ubC5sr7y2mtLyFfMjBAcHkcVc1vxHc6fcSmC5t5VidVaBYWJAP95+gNAHU7D/z0b9KRMSKGSbcp6EEEVzdtLqDeLr5fPjMKwK5jKnG0jgDnr71BpmrXL2OlWVhHb2810JHLbCUQKewz1oA6zYf+ejfpRsP/PRv0rmX1/UYrORCkDXcN8tqzYIRgR1x2qQ6vq0CapA8cVxdWgR0MSEAhuvHfFAHRbG/56N+n+FPgBDSck9OtZmgX51CyaVrmO4YNglIyhX2IPetSH78n4UAQxoSg/eMPbinbG/56v8Ap/hSxfcFOoAZsb/nq/6f4UbG/wCer/p/hT6KAGbG/wCer/p/hRsb/nq/6f4U+igBmxv+er/p/hRsb/nq/wCn+FPooAZsb/nq/wCn+FGxv+er/p/hT6KAGbG/56v+n+FGxv8Anq/6f4U+igBmxv8Anq/6f4UbG/56v+n+FPooAZsb/nq/6f4UbG/56v8Ap/hT6KAGbG/56v8Ap/hRsb/nq/6f4U+igCEI3mt+8boPSn7G/wCer/p/hQv+ub6Cn0AM2N/z1f8AT/Cq8+nQXNxBPNuaW3JaNv7pNW6KAMd/DOmSSPI0T7nJZiJCMk1XvfD+nWVnNdRRMZIEMibnJGRyOM10FU9Z/wCQPe/9cH/kalxW47sx4LnWpYI5ftduN6hseSe4+tP83Wv+fy3/AO/J/wAalsR/oFv/ANcl/kKnwK8SWLrKTszsVKFilHe6pFqNnDcXELxzyFDsjwR8pPr7Vv7G/wCer/p/hWDdD/ibaV/13b/0Bq6GvUws5Tppy3OaqkpWQzY3/PV/0/wo2N/z1f8AT/Cn0V0mYzY3/PV/0/wo2N/z1f8AT/Cn0UAM2N/z1f8AT/CjY3/PV/0/wp9FADNjf89X/T/CjY3/AD1f9P8ACn0UAM2N/wA9X/T/AAo2N/z1f9P8KfRQAzY3/PV/0/wqpqs01nplxcQyEyRrldwBGc1erO8Qf8gS6/3f6ik9hrczxNrRH/H5b/8Afk/40ye61mGCSX7XbnYpbHknnA+tXgOBUN+P+Jfc/wDXJv5GvEWLrc1rnY6ULGpaF5rWGVpGy6BjgDuKl2N/z1f9P8Ki07/kHW3/AFyX+VWK9xHEM2N/z1f9P8KNjf8APV/0/wAKfRQAzY3/AD1f9P8ACjY3/PV/0/wp9FADNjf89X/T/CjY3/PV/wBP8KfRQAzY3/PV/wBP8KNjf89X/T/Cn0UAM2N/z1f9P8KNjf8APV/0/wAKfRQAzY3/AD1f9P8ACjY3/PV/0/wp9FADNjf89X/T/CjY3/PV/wBP8KfRQAzY3/PV/wBP8KNjf89X/T/Cn0UAM2N/z1f9P8KNjf8APV/0/wAKfRQAzY3/AD1f9P8ACjY3/PV/0/wp9FADNjf89X/T/CjY3/PV/wBP8KfRQAzY3/PV/wBP8KNjf89X/T/Cn0UAM2N/z1f9P8KNjf8APV/0/wAKfRQAzY3/AD1f9P8ACjY3/PV/0/wp9FADNjf89W/T/CmRo2G/eMPmPp61NTI+jf7x/nQAbG/56v8Ap/hRsb/nq/6f4U+igBmxv+er/p/hRsb/AJ6v+n+FPooAZsb/AJ6v+n+FGxv+er/p/hT6KAGbG/56v+n+FGxv+er/AKf4U+igBmxv+er/AKf4UbG/56v+n+FPooAZsb/nq/6f4UbG/wCer/p/hT6KAGbG/wCer/p/hRsb/nq/6f4U+igBmxv+er/p/hRsb/nq/wCn+FPooAZsb/nq/wCn+FGxv+er/p/hT6KAGbG/56v+n+FGxv8Anq/6f4U+igBmxv8Anq/6f4UbG/56v+n+FPooAZsb/nq/6f4UbG/56v8Ap/hT6KAGbG/56v8Ap/hRsb/nq/6f4U+igBmxv+er/p/hRsb/AJ6v+n+FPooAZsb/AJ6v+n+FGxv+er/p/hT6KAGbG/56v+n+FNkQiNv3jHj2qWmS/wCqb6UAEP8Aql+lPqKKNTGpx29af5a+h/OgB1FN8tfQ/nR5a+h/OgB1FN8tfQ/nR5a+h/OgB1FN8tfQ/nR5a+h/OgB1FN8tfQ/nR5a+h/OgB1FN8tfQ/nR5a+h/OgB1FN8tfQ/nR5a+h/OgB1FN8tfQ/nR5a+h/OgB1FN8tfQ/nR5a+h/OgB1FN8tfQ/nR5a+h/OgB1FN8tfQ/nR5a+h/OgCK9tUvbZoJGdVbHzRttYfQ1nReG7KO3uYneeZrlNkkskmXK+ma1vLX0P50eWvofzoAyrrw9aXM0UxluYniiEIMUu3Kjsac3h7Tjpv2BY2SEuJCVb5mYHOSe9aflr6H86PLX0P50AZN14bs7u4aSaW5MbtueDzT5bH6Vo3Vnb3lo1rcRh4WG0r7VL5a+h/Ojy19D+dAGNF4Ys44ZIWnu5UeMxhZJiQqn0q02iWbPaMwc/ZYjFGC3BUjBz+FX/AC19D+dHlr6H86AMe18MWNrNBIslw5tyTEryZCA9QB6VFqGg7PDzabpoyplDkSNyRuyQD2Nbvlr6H86hhltp2kWGRXMTbHAb7p9DQBiadokz/a4b5HWxmQKIHn8whs8tntWpp2lpp7MwurqfI2gTSbgo9qkS7sntXulnQwR5DyBuBjrmkur6ws4FnubmOKJ/uszfe+lAFW/8P2uoXDyzTXSrJjzIklIR/qKr6xoYvbzSljgQW9o2WbPRRjC479Kvx6jYSy28cU6yNcBjEVJIYDrzV3y19P1oApvpVs97cXZ3+ZcQ+S/PG32qJNCs0jsUXzMWJJi+b19fWnjVNLN0bYXsPnbtuzzOc+lXvLX0/WgDLXw7YrZRWg8zy4p/PX5+d2c/lUk2h2NxJePMjObwKJAW446Y9K0PLX/JppWMMFJG49Bu5NAFG10WK3imikubq5SVPLImk3AL6CmWugWtstqoknk+yyGSLfJnGRjH0rT8tfQ/nR5a+h/OgDG1vSG1PVdMl8pTFbuXkcnnHGFx35rb603y19D+dHlr6H86AM/S9DstKkuHtFYGc5bc2cew9uagPhnT/sUdspmTy5DLHIr4dWPXBrX8tfQ/nVeK4tprqa2RiZYMeYOeM8igCiPDVgLNrZvNbfKJXkZ8u7Dpk0y58LWFzLcM73CpcNvkjSTClv72PWtWZoLeJpZnEcaDLMzYAFQ2V5Y6gjPZzpMqnDbG6UARSaLbPqa34eVJgmxgj4Vx2yKgfw3Ymzt7dGmiNsSYpUfDrnrzWt5a+h/Ojy19D+dAGbHoFlHaR248whJhOXLZZnHcnvUk2kW8s11MJJo5bkKGeN8EbemKveWvofzqtNd2sF7BaSORNOCY155x1oAbpmmQaZFIkJkdpW3yPI2WY+pq9D9+T8KZ5a+n606ABWkA9qAGx/6sU6oo41KAkfrTvKT0P50APopnlJ6H86PKT0P50APopnlJ6H86PKT0P50APopnlJ6H86PKT0P50APopnlJ6H86PKT0P50APopnlJ6H86PKT0P50APopnlJ6H86PKT0P50APopnlJ6H86PKT0P50APopnlJ6H86PKT0P50AA/1zfQU+oRGvmsOeg70/yk9D+dAD6KZ5Seh/Ojyk9D+dAD6paz/yBr3/AK4P/I1a8pPQ/nSNBGylWXKkYIJ60Ac7Z6haLZQA3UIIjUEGQelT/wBo2f8Az9Q/9/BWl/ZGnf8APlB/3wKP7I07/nyg/wC+BXmvL03fmOhV2uhiPdQT6xpSxTRyETscKwP8DV1FVI9MsYnDx2sSOOjKoBFWPKT0P5120aXsocplOXM7j6KZ5Seh/Ojyk9D+dakD6KZ5Seh/Ojyk9D+dAD6KZ5Seh/Ojyk9D+dAD6KZ5Seh/Ojyk9D+dAD6KwtcWU31lBDcywLIsjMYzycbcdfrVb7Bc/wDQUvf++x/hXNVxVOlLlkaRpykro6as7xCQNDuyeAE/qKyvsFz/ANBS9/76H+FQzW88FxZh764njluFjeOUgqynPt7VEcXSqPlXUbpSjqy4NRtMD/SoP+/gqG9v7RrG4UXUJJiYACQehrZ/sjTv+fKD/vgUf2Rp3/PlB/3wKxWXpSvcv27tsS6f/wAg62/65L/KrFRiGNQAFwBwADS+Unofzr0jnH0Uzyk9D+dHlJ6H86AH0Uzyk9D+dHlJ6H86AH0Uzyk9D+dHlJ6H86AH0Uzyk9D+dHlJ6H86AH0Uzyk9D+dHlJ6H86AH0Uzyk9D+dHlJ6H86AH0Uzyk9D+dHlJ6H86AH0Uzyk9D+dHlJ6H86AH0Uzyk9D+dHlJ6H86AH0Uzyk9D+dHlJ6H86AH0Uzyk9D+dHlJ6H86AH0Uzyk9D+dHlJ6H86AH0Uzyk9D+dHlJ6H86AH0Uzyk9D+dHlJ6H86AH0yPo3+8f50eUnofzpkcakHj+I9/egCaimeUnofzo8pPQ/nQA+imeUnofzo8pPQ/nQA+imeUnofzo8pPQ/nQA+imeUnofzo8pPQ/nQA+imeUnofzo8pPQ/nQA+imeUnofzo8pPQ/nQA+imeUnofzo8pPQ/nQA+imeUnofzo8pPQ/nQA+imeUnofzo8pPQ/nQA+imeUnofzo8pPQ/nQA+imeUnofzo8pPQ/nQA+imeUnofzo8pPQ/nQA+imeUnofzo8pPQ/nQA+imeUnofzo8pPQ/nQA+imeUnofzo8pPQ/nQA+mS/6pvpR5Seh/OmyRqI2OD09aAHQ/6pfpT6jidREvzDp607en94fnQA6im70/vD86N6f3h+dADqKbvT+8Pzo3p/eH50AOopu9P7w/Ojen94fnQA6im70/vD86N6f3h+dADqKbvT+8Pzo3p/eH50AOopu9P7w/Ojen94fnQA6im70/vD86N6f3h+dADqKbvT+8Pzo3p/eH50AOopu9P7w/Ojen94fnQA6im70/vD86N6f3h+dADqKbvT+8Pzo3p/eH50AOopu9P7w/Ojen94fnQA6im70/vD86N6f3h+dADqKbvT+8Pzo3p/eH50AOrnfDkiLd6yrOoY3jYBPJ4roN6f3h+dZzaJpLXhu2tYjOX37887vWgDjrYar/AMInqJha1Flvl3hwfM6847VqW3kyeJrNb/YYxYIbcSY27u+M966RLCwSzktEijFvJkumeDnrTLzS9NvoY4rqCKVIhhAeqj2NAGDq8Vu2vaTFZXCWsbCYb4ccHjIHbNaXha6nuLa6jnmNx9nuGiSY9XUVYk0TSJII4XtIDHECEX0z1q3Z29rY2629qiRRL0UUAcXBp91qi6hawWcO037MbtmG5MNyAMZq3c3mqXN/qKWr3AktHCRKjqqDAHLAnJzXU28Fta+Z5ConmOXfB6sepqtd6Ppd5c/aLi3ieXjLZxn6+tAGJeS6jdalqca38tsttbJKEjx97bnr6Zqsvm3+saHczXssTz2hYlSBggDOPrXV/ZLPzJpPLj3zoEkOfvKBgCoZtJ0yeK3jlt4mS3/1Qz92gDmdS1eeKf7VZXd46rdiJt+0RdeVA6/jTdQ1G+eLWbxdTe3e0l8qKAYwR6/WukfQtHedpmtITIzbiff1qvrXh6w1KG4dI4I7yVcCY9j60AUI9WnTU7lJrrbGumrKoYgDfgc/Wq0OqTXWl2KPe3pu3t2kKwbRnBPzMx/lXQNo2mzrbNdwQzTQRqgc+wpZNE0iWOFHtYSsIxGPQen0oA5uDUtS1C30KIXzwvd+assigZIXv9eKZfXdzYa9ewxzNHHK9vHNd4yUG3r9TXWRabp0JtzHBGv2csYsH7meuKdLYWExuDLDG/2gAS5/ix0oAreILCPUdHa0e5WEuV2SOeCw5APrmubl128stPv7fyLeK9gaNGntwNrKe/1/xrr7izsrq0FrcRxyQDGEY9MdKhg0nS7e1ktYraFYZfvrjO760AYa3V7YxXsl5cXUdl5KskkjI8qtnHGPWqf9q31vJqkCz3IVLMTR+eyl1bI5yPrXSw6JpMEMsUdrEEmG1wTnI9OaItE0mFXWO1iUSJ5b8/eX0PNAGHJcX8GmaWJNRk3alKvmTEAeUCudq+lM1K0kbxBo9tHqMrt+9H2jguBjp6Z7V009jYXNktnNFG9uoAVD0GOmKZBpem2zQNDbxI0GfLI/hz1oAp+Fbm5ns7qO6mad7e5eESN1IHrW5D9+T8KrW1va2okFuqR+Y5dsHqx6mrEBBaTBz0oAbF9wU6o43QIAWUH607zE/vr+dADqKb5if31/OjzE/vr+dADqKb5if31/OjzE/vr+dADqKb5if31/OjzE/vr+dADqKb5if31/OjzE/vr+dADqKb5if31/OjzE/vr+dADqKb5if31/OjzE/vr+dADqKb5if31/OjzE/vr+dADqKb5if31/OjzE/vr+dACL/rm+gp9RCRPNb516DvT/ADE/vr+dADqKb5if31/OjzE/vr+dADqKb5if31/OjzE/vr+dADqKb5if31/OjzE/vr+dADqKb5if31/OjzE/vr+dADqKb5if31/OjzE/vr+dADqKb5if31/OjzE/vr+dADqKb5if31/OjzE/vr+dADqKb5if31/OjzE/vr+dAGTq3/IY0/8A3Jf/AGWpOKq69cJBqNhM24oFlBKKWxnbjpVf+2LT1l/78t/hXj42nOVS6VzrotKOrNHAqlqOPP07/r8T+RqP+2LT1l/78t/hUMt9Dd3dgkPmErdIxzGwAAzzkiscPTmqibiVOS5XqdZRTfMT++v50eYn99fzr3jiHUU3zE/vr+dHmJ/fX86AHUU3zE/vr+dHmJ/fX86AHUU3zE/vr+dHmJ/fX86AHUU3zE/vr+dHmJ/fX86AHUU3zE/vr+dHmJ/fX86AHUU3zE/vr+dHmJ/fX86AHUU3zE/vr+dHmJ/fX86AHUU3zE/vr+dHmJ/fX86AHUU3zE/vr+dHmJ/fX86AHUU3zE/vr+dHmJ/fX86AHUU3zE/vr+dHmJ/fX86AHUU3zE/vr+dHmJ/fX86AHUU3zE/vr+dHmJ/fX86AHUU3zE/vr+dHmJ/fX86AHUU3zE/vr+dHmJ/fX86AHUyPo3+8f50vmJ/fX86ZHImG+dfvHv70AS0U3zE/vr+dHmJ/fX86AHUU3zE/vr+dHmJ/fX86AHUU3zE/vr+dHmJ/fX86AHUU3zE/vr+dHmJ/fX86AHUU3zE/vr+dHmJ/fX86AHUU3zE/vr+dHmJ/fX86AHUU3zE/vr+dHmJ/fX86AHUU3zE/vr+dHmJ/fX86AHUU3zE/vr+dHmJ/fX86AHUU3zE/vr+dHmJ/fX86AHUU3zE/vr+dHmJ/fX86AHUU3zE/vr+dHmJ/fX86AHUU3zE/vr+dHmJ/fX86AHUU3zE/vr+dHmJ/fX86AHUU3zE/vr+dHmJ/fX86AHUyX/VN9KXzE/vr+dNkdDGwDL09aACJV8peB09KftX0H5U2H/VL9KfQAm1fQflRtX0H5UtFACbV9B+VG1fQflS0UAJtX0H5UbV9B+VLRQAm1fQflRtX0H5UtFACbV9B+VG1fQflS0UAJtX+6PyqlqWpWmlrE1yG/etsQJHuJP0FXq53xWJmutHFsUWX7V8pcZAOO9AF6PW7Ka2M9ukk2JBGyJH86E+oPStIhAQMLzXI6ppk2m2D3Es/mXN3exNI0Y2qOegFVNUNtLPrMl/PIl/E+LRRIVIGPl2gdaAO5wg7LSPsRGdgMAZPFcZ9kk1PU3j1F5gy6akjorlQXx3x9a2vDksk3hKB5WZ38phlupwSBQBPp+u2GpTLHbJMdwJDNCQvHv0rTwmcYXNcp4ej1GLwt58NyGUQymKERDIbJxz9apacLZLrRZNNnkkvJW/0weYWJGPm3A9OaAO4wnotGE54XiuEWzH/AAi2p6iZJmud8kakucKu/oBUsWkQvrdpavLcmG5svOmHmt87epoA7YhMZwMfSsqx1/T9QuFhtlmYsSAxhIXI9+lReEnkfw3F5jMxUuoLHJwCcVm+E47uPQ2uDck2qGUmBYxuPXo3WgDrMITjC0jGNVLNtAUZPsK4DTJ8a1p01kqxeesm9FmaRj8pxvz3yKuaJBpt7p8huJ5n1SVJRNGZGDHrwR2HSgDsLeaC6gSeBlkicZVh0IqQBCM4XHrXn8H2WLw1YLDNIsUs6LflHOVHPB9KS9ZYLXW49LmkbT0SIoQ5ZQ+4Z2mgD0Lap7D8qTCZIwuRVDTbSLTdKIjMr5UysWYszMRzXIaXMh1vTJ7UCITs4kUTtI5GD9/PQ0Ad9hPRaraldw6dYzXcqbliXcVXGTXEWlrs0mz1PzZ/tQvxGCZDgLuORim6v9nmXW3v5pF1BJdsEYcjKcYwOhGKAO6nvLe209r2YbYVTeTtyQKqWmu6feM6Q+Z5ixmQRvEVZl9RnrUGuj/ijbj/AK9h/IVSi0u6a0Go3txGzQ2LJCkSlcAr1J9aAOitpo7m1jn8to1cZ2yLhh9RU21f7o/KuGiaKcaNDq0rJp5tC2S5VWkz3P0psSSXNnplu004tnv5EjYMQzRY459KAO7CqegBH0rNfWrFb5rRVkkdWCOyRFlVj2Jqn4Yi+y3Oq2kbOYILgCNWYnaCoOMmsu9uY9M1OS50fUA8s9wFnsWXO5s4JHcUAdjtXOMLmjCZxhc1yFm1nNrd7Lq80kd9FdAW6b2Hy/whQOoNZkdyjarYXVoogd7zY4M7PIRnB3A8AUAdbb67b3EbOlrOQtybc7UBwfU+1a2F9BXn8TOlum0sM61zjjjikvrYyWGt35lnE9teEQ4kIC8joPxoA9A2qOoWl2r/AHR+Vef6uwvdWu4Z5kRsRBJZpinlcAkgDrmuo1t4LLw2QEaWFVRAFkIyMjBLdcUAakskMMLzSMqxoMsx6AUsbRSxLLHtZGAYEDqK4W3hSW3120XY1utusiJBKzoGwehNdL4YSzTQovsT7gUBk+cth9oyOen0oAvafe22pW3n2vzR7imSuOR1qzhMkALn0rj/AA3qUUPh65tYZ1F/umaOL+Inkiq2nrbC40Z9OnkkvJmxeDzCxK4+bcD0oA7ravoPyo2r6D8q87lu7yJVtIzIW0eV5ZDz8y7hgfkTXVeF909tc6g5b/TJ2dQ3ZQcCgCS78Qada3EkLCWRov8AWGKIuE+pFST63p0NnFdBmljmBKeVGXJx14FYui6lZ6TDqVtqMqw3AuJHZX6yA9CPWqem6sujeEoj8vn3cj+QD0UE9T6AUAddpt/aapai5tGDxk45XBB9CKuQgBpMDHSsTwpBZ2ukiKzuUuSGLSyL03nrW3D9+T8KAIo1UoPlH5U/Yv8AdX8qSL7gp1ACbF/ur+VGxf7q/lS0UAJsX+6v5UbF/ur+VLRQAmxf7q/lRsX+6v5UtFACbF/ur+VGxf7q/lS0UAJsX+6v5UbF/ur+VLRQAmxf7q/lRsX+6v5UtFACbF/ur+VGxf7q/lS0UAJsX+6v5UbF/ur+VLRQBGqr5rfKOg7U/Yv91fypq/65voKfQAmxf7q/lRsX+6v5UtFACbF/ur+VGxf7q/lS0UAJsX+6v5UbF/ur+VLRQAmxf7q/lRsX+6v5UtFACbF/ur+VGxf7q/lS0UAJsX+6v5UbF/ur+VLRQAmxf7q/lRsX+6v5UtFACbF/ur+VGxf7q/lS0UAJsX+6Pyo2L/dX8qWigBNi/wB1fyo2L/dH5UtFACbF/ur+VGxf7q/lS0UAJsX+6v5UbF/ur+VLRQAmxf7q/lRsX+6v5UtFACbF/ur+VGxf7q/lS0UAJsX+6v5UbF/ur+VLRQAmxf7q/lRsX+6v5UtFACbF/ur+VGxf7q/lS0UAJsX+6v5UbF/ur+VLRQAmxf7o/KuUOnW95qOoPOHYrOVGJGUAbR2BrrK5+z/4/dS/6+T/AOgrXJjJONK8XY1pK8tR/huBIJNQhQEoky7QzFsfKPWtzYv90flWRof/AB+an/12X/0AVsVvRbdNNkT+JibF/ur+VGxf7q/lS0VoSJsX+6v5UbF/ur+VLRQAmxf7q/lRsX+6v5UtFACbF/ur+VGxf7q/lS0UAJsX+6v5UbF/ur+VLRQAmxf7q/lRsX+6v5UtFACbF/uj8qZGq4Pyj7x7e9SUyPo3+8f50AO2L/dX8qNi/wB1fypaKAE2L/dX8qNi/wB1fypaKAE2L/dX8qNi/wB1fypaKAE2L/dX8qNi/wB1fypaKAE2L/dX8qNi/wB1fypaKAE2L/dX8qNi/wB1fypaKAE2L/dX8qNi/wB1fypaKAE2L/dX8qNi/wB1fypaKAE2L/dX8qNi/wB1fypaKAE2L/dX8qNi/wB1fypaKAE2L/dX8qNi/wB1fypaKAE2L/dX8qNi/wB1fypaKAE2L/dX8qNi/wB1fypaKAE2L/dX8qNi/wB1fypaKAE2L/dX8qNi/wB1fypaKAE2L/dX8qZKqiNvlHT0qSmS/wCqb6UAMikURKMnp6U/zU9T+Roh/wBUv0p9ADPNT1P5GjzU9T+Rp9FADPNT1P5GjzU9T+Rp9FADPNT1P5GjzU9T+Rp9FADPNT1P5GjzU9T+Rp9FADPNT1P5GjzU9T+Rp9FADPNT1P5GkLxMQWGSORlelSUUARs8TDDDI68rTWFu7h2RWYdCU5FTUUAR7otxbHzEYJ284oV4lXaowvoF4qvqmow6XZtcz7iMhVReWZj0AqvZanez3EcdzpM9ukmSJC4YDjPOOlAGgrxKoVRgegXFNQW6MWRFVj1ITBNIl5ayTtDHcRNKvVA4LD8KQX1o0iRrdQl34VRIMt9KAH5h2ldo2nqNvFG6LcGwMgYB29qbJeWsUywyXESSt91GcBj+FK13bLL5TTxCTIXaXGcnoMUAOV4kGFGB6BaFeJFwo2j0C0yO+tJZjDFcwvKOqK4LD8KyrDXpbyC3kFtGvm3DQsDKBgDuM9fpQBqqLdDlY1U5zkJilXyFcuqKGPUhOTTYr+zml8qK6hkk5+RZAT78UsN5azyNFDcRSSJ95UcEigBQLcKyhFCt1GzrQBAE2BFCf3QnFZ2pa9DaT2sMDRTvLcLC6rIMpnvxU2s6r/ZUMLiBp3mlESopA5NAF7zU9f0pii3U5WNQc5yE71R0zWo72S5hmhe1ntceakhHAPfNS3Oq26abc3drLFceQhbCOD07HFAFrMO3btGM5xt70h8hmLMiliMZKc1VtdWtpNPtbm6mht2uIw4R5AOo7Zq1LeW0OPNuIkyNw3OBx60AOLxsu0jK+hXijzI9u3t0xtqnDqaeZc/ajBBFFJsVzMp3cd/Q+1TnULJYBObuARE4D+YNpPpmgB7C3dAjIrKOgKcCl3Q/KNo+Xp8vT6VR1HV0tDYtH5csV1MI94fgDHXNSXepIlibmzaG5AcLxMqr19aALYeMEkDBPJIXrTcW/meZsXf/AHtnNZj63KJ9SiS3jJszHjdKFDbvUnpVhNas21F7DzFFwiBsFhgk/wAIPrQBbPkGQOUUuOjbOaQLbhiwjUMTnOznNV7PUll08XV4YbYbiv8Argy8H+90qw97apbid7mFYT0kLjafxoAX9x/cXrn7nf1pSYSCCowxyRt609HSRFeNgysMgg5BFQx39pLI0cd1C7p95VkBIoAx7vw/Bcz3TLe3EUV2QZolUEN9CRkVsxJBFbJbqP3SKECkE8Dis7RtabVbu6WNYRbwuVVlky7YPXHoae+v2fm3sEcitPaKSVLD5jgnA/LmgC+nkIMIiqMY4TFKhhjXaihR1wq4qlo+rwanZwSF4kuJU3mEOCw/DrVv7ZbfaPs/2iLzv+ee8bvyoAFW3VtyxqG9QnNKggRiyIqsepCYJqnrWrf2TFAwgad55REiKQDk9OtR6drsN3JcQ3MbWc9uQJElYd+mDQBo5hyx2jLdfl60qvGqgLwB2AqNr+zSDzmuoRFnbvMg259M1BfazZWNvDPJMjRzOEQowIOe/wBBQBYdbeRsyRqx9WTNV7XT9PtDJ5ECqJG3FdpIz7DtU8l/ZxRpJJdQokn3GaQAN9PWnPd20YBkuIlDLuBLgZHrQAqGGMYRQo9AuKlgYM0hHtTIZop4xJDIkiHoyHINSQ/ff8KAIElQKASc/Q07zk9T+Rp0f3BTqAI/OT1P5Gjzk9T+RqSigCPzk9T+Ro85PU/kakooAj85PU/kaPOT1P5GpKKAI/OT1P5Gjzk9T+RqSigCPzk9T+Ro85PU/kakooAj85PU/kaPOT1P5GpKKAI/OT1P5Gjzk9T+RqSigCPzk9T+Ro85PU/kakooAhEyeaxyeg7GnecnqfyNKv8Arm+gp9AEfnJ6n8jR5yep/I1JRQBH5yep/I0ecnqfyNSUUAR+cnqfyNHnJ6n8jUlFAEfnJ6n8jR5yep/I1JRQBH5yep/I0ecnqfyNSUUAR+cnqfyNHnJ6n8jUlFAEfnJ6n8jR5yep/I1JRQBH5yep/I0ecnqfyNSUUAR+cnqfyNHnJ6n8jUlFAEfnJ6n8jR5yep/I1JRQBH5yep/I0ecnqfyNSUUAR+cnqfyNHnJ6n8jUlFAEfnJ6n8jR5yep/I1JRQBH5yep/I0ecnqfyNSUUAR+cnqfyNHnJ6n8jUlFAEfnJ6n8jR5yep/I1JRQBH5yep/I0ecnqfyNSUUAR+cnqfyNHnJ6n8jUlFAEfnR+p/I1zZe6tr+9K2E8qSzb0dMYIwB3PtXUUVnUpxqR5ZbFRk4u6MDRblbaS9kvR9kM0gZElYAkBQM1qf2pY/8AP3D/AN9isjUoY5vEwWVFcC0yAwz/AB1J9gtf+feL/vgVx1MUqD9mkaxpOa5rmvHd28q7opVcdMrzT/OT1P5Gsvw8ixtqCIoVRccADA+6tbFd0Jc0UzFqzsR+cnqfyNHnJ6n8jUlFUIj85PU/kaPOT1P5GpKKAI/OT1P5Gjzk9T+RqSigCPzk9T+Ro85PU/kakooAj85PU/kaPOT1P5GpKKAI/OT1P5GmxyoAeT949j61NTI+jf7x/nQAnnR+p/I0ecnqfyNSUUAR+cnqfyNHnJ6n8jUlFAEfnJ6n8jR5yep/I1JRQBH5yep/I0ecnqfyNSUUAR+cnqfyNHnJ6n8jUlFAEfnJ6n8jR5yep/I1JRQBH5yep/I0ecnqfyNSUUAR+cnqfyNHnJ6n8jUlFAEfnJ6n8jR5yep/I1JRQBH5yep/I0ecnqfyNSUUAR+cnqfyNHnJ6n8jUlFAEfnJ6n8jR5yep/I1JRQBH5yep/I0ecnqfyNSUUAR+cnqfyNHnJ6n8jUlFAEfnJ6n8jR5yep/I1JRQBH5yep/I02SVDGwBOcehqamS/6pvpQAQ/6pfpT6iiYiJflbpT95/uNQA6im7z/cajef7jUAOopu8/3Go3n+41ADqKbvP9xqN5/uNQA6im7z/cajef7jUAOopu8/3Go3n+41ADqKbvP9xqN5/uNQA6im7z/cajef7jUAY3iizuLi1tZ7WMyvaXCzGIdXA6ge9ZKT3d/r0b2C6jHE8cnnLOCqKxU4Az711+4/3Go3n+41AHCaJYSfarGK4NzFcW0hYoLTA75zJ3BpF0iRdASUWTi8GobtwjO8Lu6/Su83n+41G4/3GoA4K/0+ZtR1KG8+0KLibfG0dr5pZe2G7YrY03TSPEepXE9s0pjjj8l5F+8QvOD68V0u8/3Go3n+41AHC6fHeT6xps7WjQmOZhKkdr5axcHjd/FT7Oyuli0ndbTDy9QkdsoflXPBPtXb7z/cajcf7jUAcbZR/atT1GZdOntriSJ4rX9yVVRg8k+pNRaHYyPcWis1xFcW8brs+ybACVIwX7812+8/3Go3n+41AHAW1qWi0mBNLnS7trpTcymI/wB7rnvXReLbWe7gsUtxIG+1oS8a5KD+9+Fbu8/3Go3H+41AHL6voDW2j3LQGa8uZpUe4Zj80ig8gAfyqjNbNe3d9dabYzW9r9haIqYim9+wA71224/3Go3n+41AHDXiXYsrO0azKA2KqH+y+Y7Pj7mf4am03TJJ77Qxe2jvHFZsH8xDhWBOAa7Pef7rUbz/AHGoA424Se1i10jTnuGmugIQYtwHH3se1DgW2ladBaWciQhmWWWW0LurYHIX3Peuy3n+61G8/wBxqAODjsbkaLYJPYzzLHfs7xeXzs+npRLZzz2uqT2llNFbT3EPlReWQTg/Mdtd5vP9xqN5/uNQBx2rWdzJ/wAJBst5W80weXhCd+OuPWrX2dLbxY0ktk7LPbKI5FiyA46knsa6fef7jUbz/cagDz6OwvotL0uR4ZkihmlMg8nzCmScMUPWrD6dFFpUcqy3m8XLyxMbP5QxA4Kehrud5/uNRvP9xqAMuBby58L7DEttdyW7AIo2hWwccdq5+wtxcS6Pb2+nSwT2jZupHi2jGMEE9812m8/3Go3n+41AGH4UsRaRXrNbeS5upApKYJTPH4VnSWywa3rKGxcvcxboJFiyM7Du57Zrrd5/uNRvP9xqAOLsdJeCHw7LFZtHOHbz2CEEZB+9VXT9OnFxHbXpuI7hLrzPktd27nr5npXfbz/cajef7jUAYHi+1nu4dPS3Em4XaEvGuSg/vfhVLXtA+y6FdGAz3l3cSo0kjDLNg+g7V1m8/wBxqNx/uNQBzGqWcVhqGnTGxaTToo2Vo4o9wVz/ABFf61nS6dL/AGHJcGxfyvt4njh8vLJFnnjtn0ruN5/uNRvP9xqAOPuBDDrDXlxpk8tjNahLdBBnyz6bexqvp+j3IudCivbV3iQSs6suQgOSoNdxuP8Acajef7jUAYnhS2e0t76JomiQXkhjVhj5eMY9q3ofvyfhTN5/uNToDln4I6daAGxfcFOqKNyEHyMadvP9xv0oAfRTN5/uN+lG8/3G/SgB9FM3n+436Ubz/cb9KAH0Uzef7jfpRvP9xv0oAfRTN5/uN+lG8/3G/SgB9FM3n+436Ubz/cb9KAH0Uzef7jfpRvP9xv0oAfRTN5/uN+lG8/3G/SgB9FM3n+436Ubz/cb9KABf9c30FPqIOfNb5G6Cnbz/AHG/SgB9FM3n+436Ubz/AHG/SgB9FM3n+436Ubz/AHG/SgB9FM3n+436Ubz/AHG/SgB9FM3n+436Ubz/AHG/SgB9FM3n+436Ubz/AHG/SgB9FM3n+436Ubz/AHG/SgB9FM3n+436Ubz/AHG/SgB9FM3n+436Ubz/AHG/SgB9FM3n+436Ubz/AHG/SgB9FM3n+436Ubz/AHG/SgB9FM3n+436Ubz/AHG/SgB9FM3n+436Ubz/AHG/SgB9FM3n+436Ubz/AHG/SgB9FM3n+436Ubz/AHG/SgB9FM3n+436Ubz/AHG/SgB9FM3n+436Ubz/AHG/SgB9FM3n+436Ubz/AHG/SgB9FM3n+436Ubz/AHG/SgB9FM3n+436Ubz/AHG/SgDEvDjxR/25/wDs9Wc1X1K0v31Zby0hjdfI8oiR9pzuz6Go/K1r/nyt/wDv+f8ACvJxWHqzqc0VodVOpFRsy3oX+u1H/r4/9kWtasrRbe6tVuWu4lV5pd+EbcAMAdfwrS3n+436V6dNNQSZzSd2Popm8/3G/Sjef7jfpViH0Uzef7jfpRvP9xv0oAfRTN5/uN+lG8/3G/SgB9FM3n+436Ubz/cb9KAH0Uzef7jfpRvP9xv0oAfTI+jf7x/nRvP/ADzb9KbG5w3yN94/zoAlopm8/wBxv0o3n+436UAPopm8/wBxv0qG7vYrK3a4uAyRp1OM0AWaKyP+El07+9L/AN+m/wAKP+El07+9N/36b/Cp549x2Zr0Vkf8JLp396b/AL9N/hR/wkunf3pv+/Tf4Uc8e4WZr0Vkf8JLp396b/v03+FH/CS6d/em/wC/Tf4Uc8e4WZr0Vkf8JLp396X/AL9N/hWjBcpcQJNErNG4DKfUU1JPYTTJqKZvP9xv0o3n+436UwH0Uzef7jfpRvP9xv0oAfRTN5/uN+lG8/3G/SgB9FM3n+436VnT6/Y287wStIJIzhgIycH8KTaW4I1KKyP+El07+9N/36b/AAo/4SXTv703/fpv8KXPHuPlZr0Vm2muWV5cCCBpDIQWAKEZA69av7z/AHG/SmnfYTH0Uzef7jfpRvP9xv0pgPopm8/3G/Sjef7jfpQA+imbz/cb9KN5/uN+lAD6ZL/qm+lG8/3G/SmyOTG3yMOKAHQ/6pfpT6ZD/ql+lPoAKKKKACiiigAooooAKKKKACiiigAooooAKKKKACiiigAooooAKKKKACue1/xBNpGqW0Kwq9u6b5m53KucEiuhrE1DS5L3xDBLJFutPsskUhyOp7UATJq6/wBo3kUrRra28CTCX2bNSQa5YTpMyysvkx+Y4dCp2+uCORXNW/hvVBa6raSnIaNI7aQsPnVWyAfTjirdrpdxdRXXnWd1DO1q0KyXFwHBJ7ADtQBvtqlmvkZl/wBfGZI8KfmUDJP5VnWHiqwubKS5mJgEb7WyCRjOAc471R0y01WTUNKe6sPs8NlE0ZYyAknbjOPSq02l6pLoN3pf2HkXBkSTzBiQF8/yoA6Ftf01bWO488lJWKxgISzEdcDGaU6/pgs0uzcgQu/lgkHhvQjtVLV7O7h1PT9Rs7b7SLeNo2hDBSM9xmqC6LfyRRzSW6rJLqQuXi3AiNMUAdFp+p2mprI1pJv8s7XBUqQfoayZNZv59dnsbIWiLblQUnYh5cjJK1e0+zmg1vU7h49sU5j8s8c4XBrH8QWF7qd2Y49JVZkkHlXyygYUHqR1/CgDYu/EWmWc8kM85EsRAdQhO3Izzx0pG1RV1Qg3MP2UWvn7QCWxn72emMVzsn2/+2Net7SyF2ZlSJmLAbCUxk57Vd/sS9imKqm9RpZtw2Ry/PFAGvZ6/pt9cpb29xvkcbl+UgN64NV/EGrz2FxaWtt5CSXJb97cEhFx2471BBpd1GfD/wC5x9kVhNgj5crj+dWPEUc08aw/2QuowMDn94FZG7YzQBHdeITpjWMOoRqZ58+YYclVHYjjnPpVxtd05bz7IZ/3+QCgU8cZ54rBTSNUstN0hxB9pms5mdoRIMhT0AJ9K1tP0+ddV1a4miCLc7PLbIP8OD+tAFpNasHt7edZ8x3MnlRHafmbOMU1tf05bp7bzy0iEhtqEgEDOM+tcza6TrAt9OsZLELFZXfmNL5gO4bicgfjWnotvqel3M1k1gskElw0n2nzABtPt1zQBPp/iqxu7CW6m3QLE21gQTxnAOcd60p9Vs7eaSKWXa8cPnsMHhPWuY/sjU5PDt9pRtNrrMZYpC4xJ82cD0p8lhq1/dXl1NYiDzdPaBE8wE7u2aANyPxDpklu9wlxmNWCZCnknoBxz+FW7G/t9QjZ7Zy2xtrAqVZT6EGsC+0i8OgaUkMTefZlWeJHCseMHB9a0fD9o0C3M0ltcQSTOC3nyh2bA68dKAJpdcsIbr7PJKyvv8vcY227vTdjFQWfiG2u9Zn05VYNGQqttPzHGT24xWNqen61e3E0ckU0ii5V42EqiLywRj5epNa1tBeWvie7l+y77W7VP3wcAJtXHIoAsXGoyxeILSwCqY5ondieoIp99rdjp8pjuZGVlALERsQoPqQOKoazDfx69ZX9lZG6WKJ0ZRIF5P1rP1i313UDcxtbTCKeECOOOZQqNj5g/rQBu3Gu6db3CQST/vZFVlUKTkHoeKa/iDTUuBAZmLGTywRGxUt6ZxiqOl6Xcwa7FczQ4iSwSLdkHDjqKwtOu/LvYZJ0eW2+2sYlSVeHLEbtmN1AHXPrmnpd/ZmmO8P5ZO07Q3pu6ZqzeX1vYrG1y+xZHCKcHGT0rlYtGu4riW0uLS6nge5MqulwFjwWzkj1FbniO0uL/TlsreIMJpFV3OP3S5yW+tAF60vbe8837O+8ROUYgcbh1Ge9WYfvyfhWL4Xs7nTtOeyuYgvkysEkBH7xSc5PvW1D9+T8KAGRf6sU6mxf6sU6gAooooAKKKKACiiigAooooAKKKKACiiigAooooAKKKKAGL/rm+gp9MX/AFzfQU+gAooooAKKKKACiiigAooooAKKKKACiiigAooooAKKKKACiiigAooooAKKKKACiiigAooooAKKKKACiiigAooooAKKKKACiiigAooooAKKKKACiiigAooooAKKKKACiiigAooooAKKKKACmR9G/wB4/wA6fTI+jf7x/nQA+iiigArJ8Uf8gOX/AH0/9DFa1ZPij/kBy/78f/oYqZ/CxrcTbRtp26jdXzDaueihNtG2l3UbqV13Abto207dRuougI5V/dP/ALpq1oP/ACA7H/riv8qrSt+5f/dP8qs6D/yA7H/riv8AKvWy7aRzV+hfooor1DmCiiigAooooAK5+AZ1HUf+u/8A7KtdBWBbnGoaj/18f+yrXHjv4RrR+Is7aNtLuo3V4N0dpWQY8QWX/XKX+lb1YKHPiCx/65y/0rer6DB/wUcVX4mFFFFdRkFFFFABRRRQAUyX/VN9KfTJf9U30oAbEZPLXAXGPWnZk9F/OiH/AFS/Sn0AMzJ6L+dGZPRfzp9FADMyei/nRmT0X86fRQAzMnov50Zk9F/On0UAMzJ6L+dGZPRfzp9FADMyei/nRmT0X86fRQAzMnov50Zk9F/On0UAMzJ6L+dGZPRfzp9FADMyei/nRmT0X86fRQAzMnov50Zk9F/On0UAMzJ6L+dGZPRfzp9FADMyei/nRmT+6v51n+IdRk0vS2ngVWmZ1jj3dNxOKihF9pcMt5qepC4t0jLOvlBSp9sUAauZPRfzozJ6L+dYkXiJbh/s8tpcWck0LPA0gHzgDPHoar6ZrzwaJpwkjnvb25ViqJyxAJySTQB0eZP7q/nRmT+6v51ht4rs1sVuWgnDed5DxY+ZH9MVdu76b/hH571Int5hCzhJBypA7igC/mT+6v50Zk/ur+dcppetXwvNOWe/iu0u4i8qBFBhwM5yP61oweKIZpoSbO4S1nk8uK5YDazf0oA2syei/nRmT+6v51z2lapcx2t/I8dxeut68aIvJA7cnoKmPim3TTpLuW2mRopxBJFwWVj/ADoA10hEcrypDEskmN7Dgtj14qTMn91fzrEj1WSfVLTdHdQNJBI/2VgPmwe/v6U+08Ri6a7T+z7pZLUAumASSeg4PWgDYzJ6L+dGZPRfzrm9Q8QNPpepwrDNZXlvCHAYjOCeoIqTSvEXnxwWlxBcwyyW2+OaQf6zC8kUAdBmT+6v50Zk/ur+dclZ6ncTXeh7bud4p4pmcvgFsZxkDjikh8SXUFppnkw3F4LmRlZ5FG5sE/KMHGaAOuzJ/dX86Myf3V/OstvEFvHFfvNFJG1ljejYy2Rxj60a9emDQTdCSa3J2HMYBYZI45oA1Myf3V/OjMnov51h3fiiO0uLi3WzubhrZVaRkAwFIzmtC61LZorahaxNN+68xFA56UAXMyf3V/OjMn91fzrk7nX7yXSdLvWgngZ7lQ6oP9cME/KM8itSLxLbmzup57eaCS1cI8Lj5sn7oH1oA2Myei/nRmT0X86oaZq639xLbSW8ltcRAMY3IOVPQgisjVNdvdP8SlCQ2nRiMSjaMruz82frQB02ZPRfzozJ/dX865638QmBdRkvGMoju/It0RRlsjgCpm8U28Vpcyz200cts6pJCSCRu6EHoRQBt5k/ur+dV0sLdLg3CWdusx53hQG/PFUtQ10Ws1zbQ20ks8Vt54xjGOlVLfxQV0a2vb2ymVpnCKEH3yRnKjPTtQB0GZP7q/nRmT+6v51jS+JNjRwpp11JdGPzZIVAzEue9NfxVaGO0aC3nna7VjGiL82R1UigDbzJ/dX86fBu3PuAB46VQ0fVYtXtDPHG8ZRyjo/VWHUVoQ/fk/CgCFDJtGFXHuaXMv8AdT86dF9wU6gCPMv91PzozL/dT86kooAjzL/dT86My/3U/OpKKAI8y/3U/OjMv91PzqSigCPMv91PzozL/dT86kooAjzL/dT86My/3U/OpKKAI8y/3U/OjMv91PzqSigCPMv91PzozL/dT86kooAjzL/dT86My/3U/OpKKAIQZfNbhc4HenZl/up+dKv+ub6Cn0AR5l/up+dGZf7qfnUlFAEeZf7qfnRmX+6n51JRQBHmX+6n50Zl/up+dSUUAR5l/up+dGZf7qfnUlFAEeZf7qfnRmX+6n51JRQBHmX+6n50Zl/up+dSUUAR5l/up+dGZf7qfnUlFAEeZf7qfnRmX+6n51JRQBHmX+6n50Zl/up+dSUUAR5l/up+dGZf7qfnUlFAEeZf7qfnRmX+6n51JRQBHmX+6n50Zl/up+dSUUAR5l/up+dGZf7qfnUlFAEeZf7qfnRmX+6n51JRQBHmX+6n50Zl/up+dSUUAR5l/up+dGZf7qfnUlFAEeZf7qfnRmX+6n51JRQBHmX+6n50Zl/up+dSUUAR5l/up+dGZf7qfnUlFAEeZf7qfnRmX+6n51JRQBHmX+6n50Zl/up+dSUUAR5l/up+dGZf7qfnUlFAEeZf7qfnRmX+6n51JRQBHmX+6n50Zl/up+dSUUAR5l/up+dGZf7qfnUlFAEeZf7qfnRmX+6n51JRQBHmX+6n502MyYbCr949/epqZH0b/eP86AEzL/dT86My/wB1PzqSigCPMv8AdT86qapZS6jYPbbkjLEEN1xgg/0q/RQ0Bh/2Vqn/AD/Q/wDfr/69H9lap/z/AEP/AH6/+vW5RWH1al/KX7SXcw/7K1T/AJ/of+/X/wBej+ytU/5/of8Av1/9etyij6tS/lH7SXcw/wCytU/5/of+/X/16P7K1T/n+h/79f8A163KKPq1L+UPaS7mE2k6mykG/hwRj/Vf/XrSsbeWzsYLYbGESBd2cZxVuirhThD4US5N7keZf7qfnRmX+6n51JRWhJHmX+6n50Zl/up+dSUUAR5l/up+dGZf7qfnUlFAEeZf7qfnWRLpF6bueaC7jjWZt5Ux7sHAHX8K26KmUIzVpDTa1Rh/2Vqn/P8AQ/8Afr/69H9lap/z/Q/9+v8A69blFZfVqX8pftJdzmriK40i4g1C7l+07SYUjijwSW/H2qx/wkM3/QJu/wAl/wAal8S/8e9l/wBfkf8AWnba5sRXeHtGC0NKcFU1ZB/wkM3/AECbv8l/xo/4SGb/AKBN3+S/41Pto21y/wBoVOyNPYR7kH/CQzf9Am7/ACX/ABo/4SGb/oE3f5L/AI1Pto20f2hU7B7CJB/wkM3/AECbv8l/xo/4SGb/AKBN3+S/41Pto20f2hU7B7CJWfxOIlczWFxFtTeAwHzcgcc+4rRs706hYC5SPYj54Y/MMHB/lXN+IRg/9sT/AOjErc0H/kBL/vP/AOhmvSoVXUimzmnFRdkacP8Aql+lPoWB1UAOMD/ZpfKf++P++a6CBKKXyn/vj/vmjyn/AL4/75oASil8p/74/wC+aPKf++P++aAEopfKf++P++aPKf8Avj/vmgBKKXyn/vj/AL5o8p/74/75oASil8p/74/75o8p/wC+P++aAEopfKf++P8Avmjyn/vj/vmgBKKXyn/vj/vmjyn/AL4/75oASil8p/74/wC+aPKf++P++aAEopfKf++P++aPKf8Avj/vmgBKKXyn/vj/AL5o8p/74/75oAztc00atpr2ok8t8hkfGdrA5FUZNN1fULGez1K4tRG8RQGFDktxhjn6dq3/ACn/AL4/75o8p/74/wC+aAOcTRdQuru2n1CaD/RImjiEQPzErjJzTINAvrKPTZbWaA3NnG8bCQHa4Yk9ua6byn/vj/vmjyn/AL4/75oA5ZfDFx5UbPPGbhr4XcpAIX6Ct/U7ZrzTbm2RgrSxsgJ6DIq15T/3x/3zR5T/AN8f980AZem6NBZ6WlqYohKYfLkkRQC3GCc1mW+gagLezsJ57c2VpMJFZQd74JIB7DrXT+U/98f980eU/wDfH/fNAHLyeHLv7NIiTxndetcGNiQsin+FsU1fC9wLOaLzIEMl2lxhAQqgdQK6ryn/AL4/75o8p/74/wC+aAMq806eXWIb+GRF8q3eMBv7x6H6Vl2+gammjXVi1xbo8x3mZN252zk7j6Y4rqfKf++P++aPKf8Avj/vmgDkh4WuSL5s20JubYQhI84Ugjnn6VYt9Cv2urR724gaOzgaKIRqQWJGMnNdL5T/AN8f980eU/8AfH/fNAHM2Hhu4tm0otNGfscciPjPzbs4xTI/Dd5BpmnRQzwm5sp2lG4Ha2SeK6nyn/vj/vmjyn/vj/vmgDkNc097vxTp8StgTIGugo+UqhyP14rc1/Tn1TSZLOJ1RmKkFunBBrS8p853j/vml8p/74/75oAwRocwutWl81MXsIjQf3SFxzV+2sGi0RLB3G4QeUWHTpjNX/Kf++P++aPKf++P++aAOcg0O++wadbTywH7DOrqUB+ZAP580t/4dkvf7SzKg+0yRyR5GQCnr9a6Lyn/AL4/75o8p/74/wC+aAMnR9OktJJJJbWyhZlCg24OT9SaSbRxc3+oSzlWhu4Fi29xjPNa/lP/AHx/3zR5T/3x/wB80AcdD4OuF0t4JbmOSYXInQsCVbAxhquXHh6W70q6tjFZWkspUqYFODg5+Ymul8p/74/75o8p/wC+P++aAOdttFvn1C4u76eEtNaG3xEpwv59aSDQ777Bp1tPLB/oM6upQH5kA/nXR+U/98f980eU/wDfH/fNAGFeaXfprEuoadLBunh8qRJgcDHQjFV7DwzJZXWlyLOrraCQyEjBYt6V0vlP/fH/AHzR5T/3x/3zQBmaJp0mnLdiR1bz7l5ht7A9q04fvyfhR5T/AN8f9806OMoWJOSfagCKL7gp1NjicoMOAP8Ad/8Ar07ypP8Anov/AHz/APXoAKKPKk/56L/3z/8AXo8qT/nov/fP/wBegAoo8qT/AJ6L/wB8/wD16PKk/wCei/8AfP8A9egAoo8qT/nov/fP/wBejypP+ei/98//AF6ACijypP8Anov/AHz/APXo8qT/AJ6L/wB8/wD16ACijypP+ei/98//AF6PKk/56L/3z/8AXoAKKPKk/wCei/8AfP8A9ejypP8Anov/AHz/APXoAKKPKk/56L/3z/8AXo8qT/nov/fP/wBegAoo8qT/AJ6L/wB8/wD16PKk/wCei/8AfP8A9egBi/65voKfTBFJ5zDzB0H8NP8AKk/56L/3z/8AXoAKKPKk/wCei/8AfP8A9ejypP8Anov/AHz/APXoAKKPKk/56L/3z/8AXo8qT/nov/fP/wBegAoo8qT/AJ6L/wB8/wD16PKk/wCei/8AfP8A9egAoo8qT/nov/fP/wBejypP+ei/98//AF6ACijypP8Anov/AHz/APXo8qT/AJ6L/wB8/wD16ACijypP+ei/98//AF6PKk/56L/3z/8AXoAKKPKk/wCei/8AfP8A9ejypP8Anov/AHz/APXoAKKPKk/56L/3z/8AXo8qT/nov/fP/wBegAoo8qT/AJ6L/wB8/wD16PKk/wCei/8AfP8A9egAoo8qT/nov/fP/wBejypP+ei/98//AF6ACijypP8Anov/AHz/APXo8qT/AJ6L/wB8/wD16ACijypP+ei/98//AF6PKk/56L/3z/8AXoAKKPKk/wCei/8AfP8A9ejypP8Anov/AHz/APXoAKKPKk/56L/3z/8AXo8qT/nov/fP/wBegAoo8qT/AJ6L/wB8/wD16PKk/wCei/8AfP8A9egAoo8qT/nov/fP/wBejypP+ei/98//AF6ACijypP8Anov/AHz/APXo8qT/AJ6L/wB8/wD16ACijypP+ei/98//AF6PKk/56L/3z/8AXoAKKPKk/wCei/8AfP8A9ejypP8Anov/AHz/APXoAKKPKk/56L/3z/8AXo8qT/nov/fP/wBegAoo8qT/AJ6L/wB8/wD16PKk/wCei/8AfP8A9egAoo8qT/nov/fP/wBejypP+ei/98//AF6ACijypP8Anov/AHz/APXo8qT/AJ6L/wB8/wD16ACijypP+ei/98//AF6PKk/56L/3z/8AXoAKKPKk/wCei/8AfP8A9ejypP8Anov/AHz/APXoAKKPKk/56L/3z/8AXo8qT/nov/fP/wBegApkfRv94/zp/lSf89F/75/+vTIo5MNiQfeP8PvQA+ijypP+ei/98/8A16PKk/56L/3z/wDXoAKKPKk/56L/AN8//Xo8qT/nov8A3z/9egAoo8qT/nov/fP/ANejypP+ei/98/8A16ACijypP+ei/wDfP/16PKk/56L/AN8//XoAKKPKk/56L/3z/wDXo8qT/nov/fP/ANegAoo8qT/nov8A3z/9ejypP+ei/wDfP/16ACijypP+ei/98/8A16PKk/56L/3z/wDXoAKKPKk/56L/AN8//Xo8qT/nov8A3z/9egAoo8qT/nov/fP/ANejypP+ei/98/8A16ACijypP+ei/wDfP/16PKk/56L/AN8//XoAKKPKk/56L/3z/wDXo8qT/nov/fP/ANegDH8S/wDHvZf9fkf9aduq3qOlDUoFhmmZQrh1aPggjpVL/hGR/wBBK9/7+Vw4rDSrNOLsbU6igtR26jdTf+EZH/QSvv8Av5R/wjI/6CV9/wB/K5P7PqdzX28R26jdTf8AhGR/0Er7/v5R/wAIyP8AoJX3/fyj+z6ncPbx7Dt1G6m/8IyP+glff9/KP+EZH/QSvv8Av5R/Z9TuHt49jF8QnJ/7Yn/0Ylbmg/8AICX/AHn/APQzUbeFYHVxLeXMm9dmXfOBkHj8hV+20/8As+wFvFKWjQH7wyTk5616VCk6cUmc85KT0NKiiityAooooAKKKKACiiigAooooAKKKKACiiigAooooAKKKKACiiigAooooAKKKKACiiigAooooAKKKKACiiigAooooAKKKKACiiigAooooAKKKKACiiigAooooAKKKKACiiigAooooAKKKKAGRf6tafTIv9WtPoAKKKKACiiigAooooAKKKKACiiigAooooAKKKKACiiigCJf9e/0H9alqJf9e/0H9aloAKKKKACiiigAooooAKKKKACiiigAooooAKKKKACiiigAooooAKKKKACiiigAooooAKKKKACiiigAooooAKKKKACiiigAooooAKKKKACiiigAooooAKKKKACiiigAooooAKKKKACiiigAqOHo3++f51JUcPRv98/zoAkooooAKKKKACiiigAooooAKKKKACiiigAooooAKKKKACiiigAooooAKKKKACkpaKAEopaKAEopaKAEopaKAEpk/wDqX+lSVHP/AKl/pQBJRRRQAUUUUAFFFFABRRRQAUUUUAFFFFABRRRQAUUUUAFFFFABRSUtABRRRQAUUUUAFFFFABRRRQAUUUUAFFFFABRRRQAUUUUAFFFFABRRRQAUUUUAFFFFABRRRQAUUUUAFFFFABRRRQAUUUUAMi/1a0+mRf6tafQAUUUUAFFFFABRRRQAUUUUAFFFFABRRRQAUUUUAFFFFAES/wCvf6D+tS1Ev+vf6D+tS0AFFFFABRRRQAUUUUAFFFFABRRRQAUUUUAFFFFABRRRQAUUUUAFFFFABRRRQAUUUUAFFFFABRRRQAUUUUAFFFFABRRRQAUUUUAFFFFABRRRQAUUUUAFFFFABRRRQAUUUUAFFFFABRRRQAVHD0b/AHz/ADqSo4ejf75/nQBJRRRQAUUUUAFFFFABRRRQAUUUUAFFFFABRRRQAUUUUAFFFFABRRRQAUUUUAFFFFABRRRQAUUUUAFFFFABUc/+pf6VJUc/+pf6UASVhyeLNHjnkha4cvGxRsRMcEfhW5XE+GF1I3OpfZBaGD7c+/zQ27rzjHtQB2gYMoI6EZpa4fxVqt5omsv9muS0d3BgxsxIhPTcPSpNTF5DqGh6dBqcyrPGyyTbsls8k/X0oA7SiuGi1G90T+3rUXUl2LSNXieU7ipbA/r+lGkNqqX2nzwJqckcxH2prkgxkH+JeeKAO4JwCfSqumajFqdr9ohSRV3FcSLtPFc14dS91HVL24m1GcQ2d06pCDw319ulZ41G/PhKzmjvJFne/wDL8wnJxk9fUUAegUVwq2eoL4nk0UazdmGWHzXkJy2fb0qGPWtQtvCcyCeSSZb37Ks3Vwvr9aAPQKK47Sf7TttSdVj1EWLwMXa8IJVwOCDWMJdT/wCEYi1s6tcmSKbYseflxuxz6/jQB6KbmAXAtzKgmZdwjzyR64qWuHvNNe78bQf6dcxGa183cjYKc/dHtUfiK6L3F+1pe6pLNajJ8j5YoT6H1oA6261WG11S0090cyXQYowxgY9am1C/t9NtjcXblIgQuQCeScDpXJx3El3rXhe4mbdJJbuWPqcVpePc/wDCNSY6+bHj/vqgDYvtStdPSF7mQos0gjTCk5Y9Kt1wviT+2PL0z+0RZiH7XHt8jduz75qbxJcCS+u1t7rVHmt4wxS14jhOM/Me/rQB0moatDYXtlayI7PePsQrjAPvSaZq8OpXF5DEjq1pJ5blsYJ9vyrlHu5b5/CVzO26V5DuPqQcZ/StLwf/AMhXX/8Ar6/xoA1tR8Qabpl0La7mZZSu8KI2bj8B7VY0/VLLU4zJZXCygcEDgj6jqKxJAD8RUBAI+w9/941Xs1jj+I1wtoAIzbZmC9N3H/1qAOwooooAKKKKACiiigAooooAKKKKACiiigAooooAKKKKACiiigAooooAKKKKACiiigAooooAKKKKACiiigAooooAZF/q1p9Mi/1a0+gAooooAKKKKACiiigAooooAKKKKACiiigAooooAKKSloAiX/Xv9B/WpaiX/Xv9B/WpaACiikoAWikpaACiiigAoopKAFooooAKKKKACiiigAooooAKKKKACiiigAooooAKKKKACiiigAooooAKKKKACiiigAooooAKKKKACiiigAooooAKKKKACiiigAooooAKKKKACiiigAooooAKjh6N/vn+dSVHD0b/AHz/ADoAkooooAKKKKACiiigAooooAKKKKACiiigAooooAKKKKACiiigAooooAKKKKACiiigAooooAKKKKACiiigAqOf/Uv9KkqOf/Uv9KAH1gN4R08zSyrNeRmVy7COcqMmtWJQY1JyTj1p+xfT9aAKL6BYyzXcsqvK91GInLtnCjsPSsXUvDDS6jpFvEs0ljbqyvIZPmQdua6jYv8Ak0bF/wAmgChp/h2wsLW4gVXmFz/rWlbcz/U1HYeGrWwuI5Yrm8ZYjmOJ5iUX8K09i/5NGxfT9aAINO0q2003Jt9/+kyGR9xzyfSqo8N2A0+KyHm+TFN56/Nzuzn8q0di/wCTRsX/ACaAIP7Jtv7Y/tT5/tPl+X1+XH0qsvhzT1sLiyKO0NxIZX3NyGPcHtWhsX0/WjYvp+tAFCw0CCxdnFzdzkoUHnSlgoPoKb/wjlh/Yv8AZX737Nv3/e+bOc9a0di+n60bF/yaAKGpeH7PUZreaR5o5LddqvE+0lfQ1BceFNOuLqaZmuEFx/rY0lIRz6kVrbF9P1o2L/k0AUotCs4pbCRfM3WKFIst2Pr61Y1TTYNVsza3O7yywb5Tg5BzUuxf8mjYvp+tAEGo6VbanHAlxvxBIJE2nHI6VTvPDNjeXkty73EZmAEqRSbVkx6itPYvp+tGxfT9aAKCeHbFE09V8zGnndD83frz61Y0/SrbTp7qaDfuupPMk3HPPt+dT7F9P1o2L6frQBnan4cstTvRdzPcJME2bopNvH+TVnS9HstJRls4trPy7sdzN9SasbF9P1o2L6frQBPRUGxfT9aNi+n60AT0VBsX0/WjYvp+tAE9FQbF9P1o2L6frQBPRUGxfT9aNi+n60AT0VBsX0/WjYvp+tAE9FQbF9P1o2L6frQBPRUGxfT9aNi+n60AT0VBsX0/WjYvp+tAE9FQbF9P1o2L6frQBPRVWQxxRs8jBEUZLE4AFUrTWdKvZzBa3kUsvJ2hjk/T1oA16KoWN1b39qtxbktGxIBOR0OKsbF9P1oAnoqjd3FtZxCW5kESFgu5icZPSg3FsLtbUyjz3XeEyc7fWgC9RWXe6np2nyLHeXUcLsMgO3anG/sxNbRiTcboExFTkNgZPNAGlRUGxfT9aTYv+TQBYoqDYv8Ak0bF9P1oAnoqja3FteIz20qyKrFSVJ4I6irEPDOO3FAD4v8AVrT6qxopQE/zp3lr7/nQBYoqv5a+/wCdHlr7/nQBYoqv5a+/50eWvv8AnQBYoqv5a+/50eWvv+dAFiiq/lr7/nR5a+/50AWKKr+Wvv8AnR5a+/50AWKKr+Wvv+dHlr7/AJ0AWKKr+Wvv+dHlr7/nQBYoqv5a+/51geLpp7a0tfss0kLPNtZkPONpP9KcVd2Qm7K7OjX/AF7/AEFSV501zqH2WMjULgMWbJ3cnpUX2vUv+glc/wDfQroWFqM53iqaPSqK81+16l/0Ern/AL6FWNMvL/8AteySS+nkjklCsrNwRg0pYacVdjjiYSdkehUV5xPe6i11cbb+4VRK6hQ3AAJFR/a9S/6CNz/30KI4apJXQSxNOLsz0uivNftepf8AQRuf++hR9r1L/oI3P/fQqvqlQn63TPSqK8/0m8vjrdlFLezyxyOQyO3B+Umu48tf8msJwcHZm8JqauixRVfy19/zo8tff86gssUVX8tff86PLX3/ADoAsUVX8tff86PLX3/OgCxRVfy19/zo8tff86ALFFV/LX3/ADo8tff86ALFFV/LX3/Ojy19/wA6ALFFV/LX3/Ojy19/zoAsUVX8tff86PLX3/OgCxRVfy19/wA6PLX3/OgCxRVfy19/zo8tff8AOgCxRVfy19/zo8tff86ALFFV/LX3/Ojy19/zoAsUVX8tff8AOjy19/zoAsUVX8tff86PLX3/ADoAsUVX8tff86PLX3/OgCxRVfy19/zo8tff86ALFFV/LX3/ADo8tff86ALFFV/LX3/Ojy19/wA6ALFFV/LX3/Ojy19/zoAsUVX8tff86PLX3/OgCxRVfy19/wA6PLX3/OgCxRVfy19/zo8tff8AOgCxTIejf7x/nUXlr7/nTI0Uhv8AePf3oAt0VX8tff8AOjy19/zoAsUVX8tff86PLX3/ADoAsUVX8tff86PLX3/OgCxRVfy19/zo8tff86ALFFV/LX3/ADo8tff86ALFFV/LX3/Ojy19/wA6ALFFV/LX3/Ojy19/zoAsUVX8tff86PLX3/OgCxRVfy19/wA6PLX3/OgCxRVfy19/zo8tff8AOgCxRVfy19/zo8tff86ALFFV/LX3/Ojy19/zoAsUVX8tff8AOjy19/zoAsUVX8tff86PLX3/ADoAsUVX8tff86PLX3/OgCxTJ/8AUv8ASovLX3/OmSIojb6etADof9Uv0p9RROgiX5h09af5if31/OgB1FN8xP76/nR5if31/OgB1FN8xP76/nR5if31/OgB1FN8xP76/nR5if31/OgB1FN8xP76/nR5if31/OgB1FN8xP76/nR5if31/OgB1FN8xP76/nR5if31/OgB1FN8xP76/nR5if31/OgB1FN8xP76/nR5if31/OgB1FN8xP76/nR5if31/OgB1FN8xP76/nR5if31/OgB1FN8xP76/nR5if31/OgB1FN8xP76/nR5if31/OgB1FN8xP76/nR5if31/OgB1FN8xP76/nR5if31/OgB1FN8xP76/nR5if31/OgB1FN8xP76/nR5if31/OgB1FN8xP76/nR5if31/OgB1FN8xP76/nR5if31/OgB1FN8xP76/nR5if31/OgDnvGxI02237vsv2lPPx/cz3pq3gi12ztY7fT2tpg5hkh5dVC9/SuglEM0bRyiN0YYKtggiqVpo+k2U/nW1rBHL/eHUfSgDnNHu5Laz0FFmMcUs8yyDOA3XGaW41m7+x3zQ3DurakIFdGHyoewJ4FdLLpemTWi2sltC0CNuVD0B9aUadpq20lsLaAQSHLxgDBNAGC5lTSNWTVPMaz2AxCWVXkBI6ZHvjFJ4OEsd9cx6nu/tERR7d558rHGP61uRaRpUMPkx2sIjLByPVh0NWTBaNdrdFI/PRdok7gelAHO6yJz4thFtaRXTmyI2SsAo+brVM6PPZzaDYG6aKUtMzSRfw5GSFzXXmK2N0LkqhnCbA+eQvpRJFbSzxTOqNJFnYx6rnrigDlbbUJV0+S1uru7kkW+a3iaIgSSADgEnpSWt1qlzpd3FDNKzwXmzDSgSGPGSobpmujm0zTJoXikt4WR5PMYerev1pp0jSjbNb/ZYBEzByo4+bGM0Ac5NrEs66ZbWkl55MzSCQtIqykr/DuPFb/h43v2F1v2LMsrBCzhm29skd6mk0vTJLNLR7aAwIcqmOh9RU1pb2ljAIbVI4owc7VPegDG8E/8g67/AOvuT+ldHD9+T8KrW0FraIyWyRxKzFiF7k9TViAgs5Bz06UANi+4KdUcciBAC6g/WneZH/fX86AHUU3zI/76/nR5kf8AfX86AHUU3zI/76/nR5kf99fzoAdRTfMj/vr+dHmR/wB9fzoAdRTfMj/vr+dHmR/31/OgB1FN8yP++v50eZH/AH1/OgB1FN8yP++v50eZH/fX86AHUU3zI/76/nR5kf8AfX86AHVzvjL/AI9rH/r4/wDZWroPMj/vr+dc74zbdZ2ZjBk2z5OwbiBtPpV03aabIqK8GkYr4+zR/wC839KjwtMeVvskR8qX7zceWfb2qHzW/wCeU3/ftv8ACvYjWh3PGlQn2LOFqSyx/bGn4/57j+Rql5rf88pv+/bf4VY0xnfWbD93IAswJLIQAMGorVYODSZpQozVRNoDj7Rcf9d5P/QjS4WoZ2eO7uVMUv8ArnORGSPvH2pnmt/zym/79t/hTpVoKCTZNWjNzbSLOFowtVvNb/nlN/37b/CjzW/55Tf9+2/wrT20O5n7Cp2L+mAf29p2P+erf+gmu8rz7R2d9esD5ciqshJLIQB8p9a7/wA2P++v515eJkpVLo9XCxcaaTHUU3zI/wC+v50ebH/fX865jpHUU3zE/vr+dHmR/wB9fzoAdRTfMj/vr+dHmR/31/OgB1FN8yP++v50eZH/AH1/OgB1FN8yP++v50eZH/fX86AHUU3zI/76/nR5kf8AfX86AHUU3zI/76/nR5kf99fzoAdRTfMj/vr+dHmR/wB9fzoAdRTfMj/vr+dHmR/31/OgB1FN8yP++v50eZH/AH1/OgB1FN8yP++v50eZH/fX86AHUU3zI/76/nR5kf8AfX86AHUU3zI/76/nR5kf99fzoAdRTfMj/vr+dHmR/wB9fzoAdRTfMj/vr+dHmR/31/OgB1FN8yP++v50eZH/AH1/OgB1FN8yP++v50eZH/fX86AHUU3zI/76/nR5kf8AfX86AHUU3zI/76/nR5kf99fzoAdRTfMj/vr+dHmR/wB9fzoAdRTfMj/vr+dHmR/31/OgB1FN8yP++v50eZH/AH1/OgB1Mj6N/vH+dL5kf99fzpkciYb51+8e/vQBLRTfMj/vr+dHmR/31/OgB1FN8yP++v50eZH/AH1/OgB1FN8yP++v50eZH/fX86AHUU3zI/76/nR5kf8AfX86AHUU3zI/76/nR5kf99fzoAdRTfMj/vr+dHmR/wB9fzoAdRTfMj/vr+dHmR/31/OgB1FN8yP++v50eZH/AH1/OgB1FN8yP++v50eZH/fX86AHUU3zI/76/nR5kf8AfX86AHUU3zI/76/nR5kf99fzoAdRTfMj/vr+dHmR/wB9fzoAdRTfMj/vr+dHmR/31/OgB1FN8yP++v50eZH/AH1/OgB1FN8yP++v50eZH/fX86AHUyX/AFTfSl8yP++v50ySRDGwDqTj1oAWJR5S8DpT9q+g/Kmw/wCqX6U+gBNq+g/KjavoPypaKAE2r6D8qNq+g/KlooATavoPyo2r6D8qWigBNq+g/KjavoPypaKAE2r6D8qNq+g/KlooATavoPyo2r6D8qWigBNq+g/KjavoPypaKAE2r6D8qNq+g/KlooATavoPyo2r6D8qWigBNq+g/KjavoPypaKAE2r6D8qNq+g/KlooATavoPyo2r6D8qWigBNq+g/KjavoPypaKAE2r6D8qNq+g/KlooATavoPyo2r6D8qWigBNq+g/Kqmo39rpsKS3OQjuEG1c8npVyud8agnS7fAz/pUf86AOgOwddo7UEICAdoJ6ZrhNRslupfEk8plL2zK0IDkAHHXH4U+/ZUuLO/mkjvJDDCptXZlkUkD5kx1NAHZxXNtNPLBG6NJCQHUdVz0p0jxpFI+FbYCSB7VyEUOn2evaw8kb/aAu+GMOwZgUJbH+eKo6ZIo1e3e1WOKOe0k8yOKRn/hJAfP8VAHUWfiC2u5NPRLd1N8rlM4+XbnOfyqxc6iIdWjslhVh5LTSv8A3FHTj3rldEBW48NFgQBHPknty1a+jbr5dX1ZxxOWjh/3FBA/WgC3B4m0uYxZ82JJTiOSWIqrH69K2CEBAO0Z6e9cHLdwXfgq00u2zPeuFURIpJUhup9KZfwSTapfQ31zDBJGqLBJO7rtAHVMe9AHc/a7X7abPzE+0Bd+zHOPWpsJux8ufSuMjtLaHxhbvdtuke0R0kJYCSX1H+FVdJiluLyCaa6t4NQW6Jk3u3mtzyuOmKAO9OwHB2g9cVDaXVrfQ+dbOkkeSuQO461yelxWF3eXP9rPJ/ajXLoELMDt6AADtis+xRLbwtdC1MiXP2gJdBSdyxbvTtxQB6ENhGRtI9qPkweAcdcVxO21im1JdFdmsv7PYybWJXzO2Ce+K6HwzYQ2elxSpvMtxGrys7EknHvQBF/wk+nfaPI+z3fm43bPsxzj1xWyNhxwoJGcHrWGAf8AhPGOOPsI5/4FXPmKS41G6aa7t7a9W7+R5XcSBQeAo6EEUAd78mcfLn0qG2urW7Vzbukgjco2OxHUVysiwxeKfnMV6bmYodrsJYOMEY6baq6fZWKafq9uLkWl15zIWdm4j3DGfY9M0Ad0AjDICkeop8IAZ8DHSsDwjKkllcJHbxwiOYqTExaNzgfMua34fvyfhQBFGqlBlR+VP2L/AHR+VJF9wU6gBNi/3R+VGxf7o/KlooATYv8AdH5UbF/uj8qWigBNi/3R+VGxf7o/KlooATYv90flRsX+6PypaKAE2L/dH5UbF/uj8qWigBNi/wB0flRsX+6PypaKAE2L/dH5UbF/uj8qWigBNi/3R+VGxf7o/KlooAjVV81vlHQdqfsX+6Pypq/65voKfQAmxf7o/KjYv90flS0UAJsX+6Pyo2L/AHR+VLRQAmxf7o/KjYv90flS0UAJsX+6PyrzzVIvN1u/JeTibAAcgDgV6JXA32P7Z1HP/Pc/yFdOFipVLM5sVJxp3RUtYvK1GyZXk5uEBy5PGau+I4/M8RXSlnCqkeArEAce1QxkfbrL/r5j/wDQqta4R/wkd5n+5H/KumVOPt0jmjUk6DlfU1vBi/8AEtuFbLbZ2A3HPYV0Oxf7o/KsDwf/AMeN1/18N/IV0FcFRWk0d9N3gmxNi/3R+VGxf7o/KloqCxNi/wB0flRsX+6PypaKAE2L/dH5UbF/uj8qWigBNi/3R+VGxf7o/KlooATYv90flRsX+6PypaKAE2L/AHR+VGxf7o/KlooATYv90flRsX+6PypaKAE2L/dH5UbF/uj8qWigBNi/3R+VGxf7o/KlooATYv8AdH5UbF/uj8qWigBNi/3R+VGxf7o/KlooATYv90flRsX+6PypaKAE2L/dH5UbF/uj8qWigBNi/wB0flRsX+6PypaKAE2L/dH5UbF/uj8qWigBNi/3R+VGxf7o/KlooATYv90flRsX+6PypaKAE2L/AHR+VGxf7o/KlooATYv90flRsX+6PypaKAE2L/dH5UbF/uj8qWigBNi/3R+VMjVcH5R949vepKZH0b/eP86AHbF/uj8qNi/3R+VLRQAmxf7o/KjYv90flS0UAJsX+6Pyo2L/AHR+VLRQAmxf7o/KjYv90flS0UAJsX+6Pyo2L/dH5UtFACbF/uj8qNi/3R+VLRQAmxf7o/KjYv8AdH5UtFACbF/uj8qNi/3R+VLRQAmxf7o/KjYv90flS0UAJsX+6Pyo2L/dH5UtFACbF/uj8qNi/wB0flS0UAJsX+6Pyo2L/dH5UtFACbF/uj8qNi/3R+VLRQAmxf7o/KjYv90flS0UAJsX+6Pyo2L/AHR+VLRQAmxf7o/KmSqojb5R09Kkpkv+qb6UAMilURqCT09DT/NT1P5GiH/VL9KfQAzzU9T+Ro81PU/kafRQAzzU9T+Ro81PU/kafRQAzzU9T+Ro81PU/kafRQAzzU9T+Ro81PU/kafRQAzzU9T+Ro81PU/kafRQAzzU9T+Ro81PU/kafRQAzzU9T+Ro81PU/kafVee+tLaRY57mKJ3+6ruATQBL5qep/I0eanqf++TVFtasl1f+zWlVZtm7JYYz/d+tWE1CykuTbJdwtOP+WYkBb8qAJvNT1P5Gjzk9T+RrP1vV/wCyUtytuZ3uJREqhgvJ6U3T9aNzfvY3dpJaXSpvCOQQy+oIoA0vNT1P5GjzU9T+RqKC/tLmVooLmGWRPvKjgkUiahZvLJEl1C0kYy6hxlfrQBN5qep/I0ecnqf++TUEep2EySPHeQOsf3yJAQv1qU3EAeNDNHulGYxuGW+nrQA7zU9T/wB8mjzU9T/3yapf2oq6y+nPGVKwecHzwwzgiqFj4pgvNKvr4QsgtCQULct6fnQBueanqf8Avk0eanqf++TVKz1F57h0ljjijWFZM+aCwyM8jt9arv4gtzqsFtDLBJbvE8jzCQEJt7UAavnJ6n8jR5qep/I1hz+KLc6St9Z7JMyrG0bMAVycZOK2be7trrd9mnjl2HDbHBwfegB/nJ6n/vk0ecnqfyNN+0wZlHnR5i/1nzD5Pr6VXi1ASXcqboPs6RLIJRKDkH1HYe9AFrzU9T+RpDJG33ufqpplrfWt5u+y3MU23rsYHFZ2oa1Na6n9htrB7qTyfOO2QLxnHegDT3xc8devy9aQmEsG2DcOh2ciqlnrljc6fFePMkCyAnbKwUjBwf1p1vqSvNc+c0EcMTKFkEwO7PTI7UAWt0JbeVy3TOzmkUwL91APon/1qiOqaeEdze24WM7WPmDAPoadPqFnbRpJPdQxo/KlnADfT1oAWZYZoXiOVDKVyq4Iz6U2yht7GzitYAwiiXaMg1Uu9YEOq6faRKkkV4GPmBugAzxVxtQskt/Pa7hEOcbzINufTNAEitCpyq4PstI5hcgugYjoSmcVnazr1vp2lC8geKfewWMCQYY/X2qsniF5NVtNPj+yNJJGHlcS5Uc/dX1NAG2XiYhiuSOhK9KTMG/fsG/+9s5oubq3tI/MuZ44VzjLsAKBeWzNEq3ERMozGA4+ce3rQAu6Hfv2jd67eaA0ILELjd1+XrUZ1GyChjdwBTnB8wYOOv5Uq31o9qblbmIwDrIHG386AHKYUUqqBVPUBMD+VOEqAYGR/wABNRJqFm9uJ1uoTCTt3hxtz6ZqIaikt5BHbtBLBIrEyCUZBX0HegC15ke7djnpnaaaTCXDlAWHQlOajGp2DPsW9ty23fgSDp60+O9tZbc3EdzE0I6yBxtH40AOzCHLhRu/vbOaQmA7soCW6/J1psd/Zy25njuoWhBwXDjAP1pj6pZLDcSrcxOLcZkCuDtoAmV4kXag2j0CkVLAwZnI9u1U9M1K21WzS5tnBVhyuRlfY+lXYfvyfhQBAkqKoBzn6GnefH6n/vk0sX+rFPoAj8+P1P8A3yaPPj9T/wB8mpKKAI/Pj9T/AN8mjz4/U/8AfJqSigCPz4/U/wDfJo8+P1P/AHyakooAj8+P1P8A3yaPPj9T/wB8mpKKAI/Pj9T/AN8mjz4/U/8AfJqSigCPz4/U/wDfJo8+P1P/AHyakooAj8+P1P8A3yaPPj9T/wB8mpKKAI/Pj9T/AN8mjz4/U/8AfJqSigCATJ5rHJxgfwmn+fH6n/vk0q/65voKfQBH58fqf++TR58fqf8Avk1JRQBH58fqf++TR58fqf8Avk1JRQBH58fqf++TR58fqf8Avk1JRQBH56ep/wC+TXD6lZaidXvZIbGaSOSXcrLjBGB6mu8oq4TcHdETgpqzPP7Wx1I39o0mnzRok6MzHGAAee9WtetL6XXLie2spZonVAGXA6DnrXbUVTrScubqSqMVHl6GB4UjmtNPmW7heF3mLBWGTjA9K2/Pj9T/AN8mpKKzbu7s0SsrIj8+P1P/AHyaPPj9T/3yakopDI/Pj9T/AN8mjz4/U/8AfJqSigCPz4/U/wDfJo8+P1P/AHyakooAry3ttAoaaVY1Jxl+BUX9sad/z+w/991keNVD2dmpGR9o6H/dauZ+zR/881/Kumjh3VVzmrYhUnZo73+2NO/5/Yf++6P7Y07/AJ/Yf++q4L7NH/zzX8qPs0f/ADzT8q2+pS7mP16PY73+2NO/5/Yf++qP7Y07/n9h/wC+q4L7NH/zzT8qPs0f/PNfyo+pS7h9ej2O9/tjTv8An9h/76o/tjTv+f2H/vuuC+zR/wDPNfyo+zR/881/Kj6lLuH16PY7+PU7GZwkVzG7HoqnJqfz4/U/98muF0KJY/ElgVUDO/oP9k131clSn7OXKzrpVPaR5kR+fH6n/vk0efH6n/vk1JRWZoR+fH6n/vk0efH6n/vk1JRQBH58fqf++TR58fqf++TUlFAEfnx+p/75NHnx+p/75NSUUAR+fH6n/vk0efH6n/vk1JRQBH58fqf++TR58fqf++TUlFAEfnx+p/75NHnx+p/75NSUUAR+fH6n/vk0efH6n/vk1JRQBH58fqf++TR58fqf++TUlFAEfnx+p/75NHnx+p/75NSUUAR+fH6n/vk0efH6n/vk1JRQBH58fqf++TR58fqf++TUlFAEfnx+p/75NNjmQA5J+8f4TU1Mj6N/vH+dACefH6n/AL5NHnx+p/75NSUUAR+fH6n/AL5NHnx+p/75NSUUAR+fH6n/AL5NHnx+p/75NSUUAR+fH6n/AL5NHnx+p/75NSUUAR+fH6n/AL5NHnx+p/75NSUUAR+fH6n/AL5NHnx+p/75NSUUAR+fH6n/AL5NHnx+p/75NSUUAR+fH6n/AL5NHnx+p/75NSUUAR+fH6n/AL5NHnx+p/75NSUUAR+fH6n/AL5NHnx+p/75NSUUAR+fH6n/AL5NHnx+p/75NSUUAR+fH6n/AL5NHnx+p/75NSUUAR+fH6n/AL5NHnx+p/75NSUUAR+fH6n/AL5NHnx+p/75NSUUAR+fH6n/AL5NHnx+p/75NSUUAR+fH6n/AL5NNkmQxsATk/7JqamS/wCqb6UAEP8Aql+lPqKJiIl+RjxTt7f882/SgB9FM3t/zzb9KN7f882/SgB9FM3t/wA82/Sje3/PNv0oAfRTN7f882/Sje3/ADzb9KAH0Uze3/PNv0o3t/zzb9KAH0Uze3/PNv0o3t/zzb9KAH0Uze3/ADzb9KN7f882/SgB9cTq9jP/AGzqIuVuvJugvltDbCXIA6Z/h5rs97f882/Sje3/ADzb9KAOWFobHxJZyvZzTxNaLEJPLyQ4I5b0PvWaItRutRsZJLOSJobzLxx221UXPXf1au73t/zzb9KN7f8APNv0oAwfF8czLpssMEswhulkcRruIA9qrXEF9reoyXkNtNaJFaSRRGYbWd2Hp6V0+9v7jUb2/wCebfpQBxmi2MryWyMbuK5t4XUBrUIikrjl+/NSacXttEe0TRZG1CCJwzSQ/Kxz6/xZrr97f3Go3n+41AHFaVY3F7rRa4hlEE9k0bs1v5ShuOMe1TeEre4m1NzeDP8AZaG1jPqcnn8q6/e39xv0qvZ2sNkrrbwFBI5duc5Y9T1oAwvF1vdpc2l9YQSSybJIGCDJwy8H86zr7RrqC9gsLaBzbXaQCZ1HyrsPOfqK7be3/PNqN7f882/SgDktZ068uL7WxbRPiS2iVCBw+Oqj8KTTrdbnXLKaLSpba3Fq0Uhki2hmx3rrt7f3Go3t/cagDhlspX8M/YBp0y3EVynm5ixvG89D3GK3NOsTaeLLxobcxWzWyAFVwpbP863d7f8APNqN5/uN+lAHJ+ILO9TV50s4JHh1OJY5HUcIQwBJ/Cpri1ubS/1VrWz81VsokiVkyrY7e+PSum3t/wA82o3t/wA82/SgDlvDkNydfkuXjmET2oXe9v5I3A9MVPqWl3F94qDJNcW0P2TaZYuM/Mflya6Le39xqN7f3GoA5yfRIItY0i3S1MlnBFKCWG4A8Yz71n6jp9y8OvJHayESXEPlgKfmA9K7Pe39xqN7f3GoA5WXRY/+EgvCtgPs/wBgwmI/l39OPeqKJqEWl6ZbPZuqfZ3VpPs3muGycLz90V3G8/8APNv0o3n+436UAefx6RqU9ho9usc0MqLOpcqfkznAPpn+taDK4XSLqbSphbWoeOa3WLO1sYDY7j3rsN7f3Go3n/nm36UAcLPpdzLot7KljIiz3yyQwlPmVe5x2zW2mnBPGazLaBYFtAA4TCht386397f882o3t/cagDmvE1tdf2xZXaiU2yRshMUIlKMe+0+vrVC50uaXR7KysIrkztK8qTyx+X5Q5yOOmfSu03t/cajef+ebfpQBwcxSH/hHVm06QeT5iyW+zLMQOSAevrSSabfSWElzBazQ2xv/ADhb+XlgnrsPX6V2s9rDcXUFzLbs0tuSY2z93PWrG9v+ebfpQBw13prz6RdvbpdzNPcxMyvb+X06kKP1rbu7Axa5YfZrbbBHbTKdi/KCccVvbz/zzb9KN7f882oA4u20X/iW6CHsDvFwTPmPnHP3vbpSXmmXn2fVkt7eRYhfJKqKn3kA52jofpXa72/uNRvb+41AHFTWEk+k6rNAt5LJOI1KPbeVnDdgOtXpNJ2a2629ntgfTShwmFL54B966fe3/PNv0o3t/cagDG8IDy9Fjha0kt5Yvkk3x7dx9fet2H78n4VHvP8Azzb9KfASWk4I6daAGxfcFOqJHYIB5bH3GKXzG/55N+lAElFR+Y3/ADyb9KPMb/nk36UASUVH5jf88m/SjzG/55N+lAElFR+Y3/PJv0o8xv8Ank36UASUVH5jf88m/SjzG/55N+lAElFR+Y3/ADyb9KPMb/nk36UASUVH5jf88m/SjzG/55N+lAElFR+Y3/PJv0o8xv8Ank36UASUVH5jf88m/SjzG/55N+lACr/rm+gp9Qhz5rfu26D0p3mN/wA8m/SgCSio/Mb/AJ5N+lHmN/zyb9KAJKKj8xv+eTfpR5jf88m/SgCSio/Mb/nk36UeY3/PJv0oAkoqPzG/55N+lHmN/wA8m/SgCSio/Mb/AJ5N+lHmN/zyb9KAJKKj8xv+eTfpR5jf88m/SgCSio/Mb/nk36UeY3/PJv0oAkoqPzG/55N+lHmN/wA8m/SgCSis7UdZtdM8v7ZvTzM7cLnOOvT61T/4S7Sf+ekv/fs00mxNoi8ZnFrZf9fH/srVz24Vr6reReJVhtdLcNPC/mkSAqNuCPT3FU/+Ed1n/nnb/wDfw/4V3YatGnG0jhxNCVSV4lTeKN4q3/wjus/887f/AL+H/Cj/AIR3Wf8Annb/APfw/wCFdP1umcv1OoVN4o3irf8Awjus/wDPO3/7+H/Cj/hHdZ/552//AH8P+FH1umH1OoVN4o3irf8Awjus/wDPO3/7+H/Cj/hHdZ/552//AH8P+FH1umH1OoN0c58R6fj1k/8AQDXdVyOk6FqVrq9vd3KReXFuyEfJOQR6V1XmN/zyb9K86vNTndHpYeDhDlZJRUfmN/zyb9KPMb/nk36VgbklFR+Y3/PJv0o8xv8Ank36UASUVH5jf88m/SjzG/55N+lAElFR+Y3/ADyb9KPMb/nk36UASUVH5jf88m/SjzG/55N+lAElFR+Y3/PJv0o8xv8Ank36UASUVH5jf88m/SjzG/55N+lAElFR+Y3/ADyb9KPMb/nk36UASUVH5jf88m/SjzG/55N+lAElFR+Y3/PJv0o8xv8Ank36UASUVH5jf88m/SjzG/55N+lAElFR+Y3/ADyb9KPMb/nk36UASUyPo3+8f50eY3/PJv0pkbtg/u2PzH0oAmoqPzG/55N+lHmN/wA8m/SgCSio/Mb/AJ5N+lQ3l/HY2z3FyrJEnU9aALVFYX/CXaT/AM9Jf+/Zo/4S7Sf+ekv/AH7NVysXMjdorC/4S7Sf+ekv/fs0f8JdpP8Az0l/79mjlfYOZdzdorC/4S7Sf+ekv/fs0f8ACXaT/wA9Jf8Av2aOV9g5l3N2isL/AIS/Sf8AnpJ/37Na1vdLcwRzwozRyKGU+oNJpoE0yeio/Mb/AJ5N+lHmN/zyb9KQySio/Mb/AJ5N+lHmN/zyb9KAJKKj8xv+eTfpR5jf88m/SgCSio/Mb/nk36Vl3fiXTrO5e3neRZEOGAQnFCVwbNiisL/hLtJ/56S/9+zR/wAJdpP/AD0l/wC/ZquV9hcy7m7RWF/wl2k/89Jf+/Zo/wCEu0n/AJ6S/wDfs0cr7BzLubtFYX/CXaT/AM9Jf+/Zo/4S7Sf+ekv/AH7NHK+wcy7m7RWF/wAJdpP/AD0l/wC/Zo/4S7Sf+ekv/fs0cr7BzLubtFYX/CXaT/z0l/79mj/hLtJ/56S/9+zRyvsHMu5u0yX/AFTfSsX/AIS7Sf8AnpL/AN+zWjb30V9ZC4twzROOGIx3pNNbgmnsWYf9Uv0p9Mh/1S/Sn0hhRRRQAUUUUAFFFFABRRRQAUUUUAFMmlSCF5ZDhI1LMfYU+orqBbm1lgf7sqFTj3FAHPQanrl9Ct7bJYw2z8xRTsQ7r657VOmtPBrGpJeyBbW2hjfAGdpPX61i32i6tNpaaVJpkU7wfJBeCUDaufSr13oV7PLqwCKBcWsccbbh8zL1FAG+dUtFuYrdpcSSxeagI424znNQW+u2V5MILaU+bICYi6EK+PQ96wo9L1a/voJLq0W1jSye3yJAxztxk07SNKvIJLNbvTpmezB2Sm6ymcHG1fegCSDxJfTvHpywRjVPtBjlUg7VQclvyrT8S6ncaXp8c1qsbSvKsY3g45rGi0TVYJ4dZUb9SecmeLeMeWeNvpwBWr4r06fVNNigt497CdGYbsfL3oAyr/xFqdra6lbzLAl5aKjrLDypBI7HvzW3YeILC8DIkx8yOLzHBQjIxyR6iqWreHYU0C8tdKth58+3JLZZsHuTSXWmagNXF1ZoqFdPMKuSMB+wxQBoW+v6fPM0QkeN1QyYkjKZUdSMjmnW+t2Nxby3Cu6wxLvLvGVBX1BPWuetNK1WXUoLq8tZJNls8cgmnDb2I7egNLHoupzadf2aRyWtq8aiCCWYPhwQTgjoOKAOjsdWtL+VooWcSKu/ZIhUlfUZ6iq1xqk0Ws3Fmqp5cVmZwSOd2T+lVtDsp1vvtN1Y3EMqReX5ktz5meRwB6VLdafcya9dXKpmKSxMKnI+9k8UAXtGu3v9ItbuUKHljDMF6VdrL0vTiPDtvYXqEERBJFDf1FNg8N6ZbzJNHFIHQhgTMx5/OgCzfara2EyQzM5lcFgkaFjgdTgdqor4jhOvDTfKfBjDCTaep7Yx096h8S2V3cTxS2NpI1yiER3McwQoc9CD1FNSy1O38RW160K3CvarDM6uF2tnJOKAL0PiPTZ2lEUrt5SlmIjbAwcY6dfanRa9YSx3D73T7Om+RZIypC+uDWbYadqdl4ZuoLdRFfPK7JyMkFvX1xVJNI1KY6nI9vKpuLPykE04di2e57UAb9nr+nXtx5EExL7C43IQGUdSCetJB4gsLi4jgjeQtLkoTEwVgOpBx096zrnT7iGXT7kxgR2llIkp67Ts6Y71keH5cz2UFwGdpoHigdJw/lAjnKgZH40AdVba7YXNykEUjZkJEbFCFcjrg9DU2o6pa6asZunIMh2oqqWZj7AVz2jaRd28tnBeWUzC1YlZjdZjHXBC/wBK0ddtL3+09P1GygFy1tvVoiwXhh1BNAFqPXtOltxOk+YzMIc7T989BUsmq2kctzE0h32yq0gCk4B6fWuVtrS+vdMv/LhQ3UWp+cYQ3BI6gGrgs9ckm1W9S3W2uLiOMRKsgJGDyM+uKANmLXrCWK4k3un2Zd8qyRlWVfXBrNvfESTS6edOmJikuhFKWTAIx2zVJdI1KZdUd7eVTc2gijE04diwPc9qu6xos99ZaRbJHhYXXztrAbRtwcUAbdjf29/E0tsxeNWK7sEAkenrVeDW7K4aTymkKxhiZPLO07euD3qPw9DeWmnfY7yJVNuxSN1IxInY47GsaKxv7aS8aO2ks7I28pkiaYOrMQcFB2oA2bTxHpl5cxQQzMWl/wBWShAb2B9aemvae90LdZWyzmNX2HYW9A3TNc3otpqOo2mio9qkNranzfPDgl+DgAdRU2m6LeW0kVndWc80UU/mLMLrEeM5DbfWgDdfX9PW6e3Ejs6EqxSMlQwHTIHWqem+KrS706a8uFa3WJ9rZUkYzgHOKj0e21PTLiay+xpJbyXDSfaTIPunnp1zVBdH1T/hHr3S2tFz9oEkbiQYkBcE8duKAN0+ItNFvHN5khEjFUURtuYjrgY6Uo8QacbRblZiyu/lhVQli3pt65qrqtnexanYahZWy3P2eNo3h3hTyOozWauiXS2M0tzYtLPcXRnCQThGg44IPrQBv3GuWNtDDJK0gM+diCMlzjr8vWmXHiDTrcRbpXZpE8wIkZZgvqQOlZC2OtW0unahJCL24iiaKWMyAMATkHPQn1p8ltq9rq76nFYJcNc2wjeISgeU31PUUAakviHTIoreU3G5bgExbVJ3Y6jA70sHiDTpxAUmP7+QxICpHzDsfQ1y72V5pF1oEKwpPdJ5zmINgEnkgGrNxplzF4e1C9vES3ujcfbI0DZEZB4GfegDqre9gupp4oX3Nbtsk46H0qzD9+T8KxfClo9toySz/wDHxdMZ5SfVuf5Yrah+/J+FADIvuCnU2L7gp1ABRRRQAUUUUAFFFFABRRRQAUUUUAFFFFABRRRQAUUUUAMX/XN9BT6Yv+ub6Cn0AFFFFABRRRQAUUUUAFFFFABRRRQAUUUUAFFFFABRRRQBy3jEZutPHtJ/7LWF5db3jA4utPPtJ/7LWHvr1cIl7PU8nGN+00NDwuu3xEf+vZv/AEIV2lcZ4YbPiL/t2b/0IV2dcOJ/iM78N/DQUUUVgbhRRRQAUUUUAFFFFABRRRQAUUUUAFFFFABRRRQAUUUUAFFFFABRRRQAUUUUAFFFFABRRRQAUUUUAFFFFABTI+jf7x/nT6ZH0b/eP86AH0UUUAFY3i7/AJF24+qf+hCtmsbxb/yL1x9U/wDQhVR3RMtmcl5dHl07fRvr3ko2PAblcb5dHl07fRvotEV5DfLo8unb6N9FoheQxo/lP0rt9A/5AVj/ANcV/lXFO/yN9K7bQf8AkBWP/XFf5V5+NS0selgW7O5fooorzz0AooooAKKKKACuC1VN2uX5/wCmg/8AQRXe1weqNjW7/wD66j/0EV1YT+JqcuLv7PQq+XR5dO30b69a0Tx7yG+XR5dO30b6LRC8hvl0eXTt9G+i0QvIb5dHl07fRvotELyG+XR5dO30b6LRC8hvl11nhrjw3B/wL/0I1yu+uq8Nf8i3D/wL/wBCNcGNSSVj0MC227mwkUqqF+Tj3NO2S+ifmanorzj0iDZL6J+Zo2S+ifmanooAg2S+ifmaNkvon5mp6KAINkvon5mjZL6J+ZqeigCDZL6J+Zo2S+ifmanooAg2S+ifmaNkvon5mp6KAINkvon5mjZN6J+ZqeigCDZL6J+Zo2S+ifmanooAg2S+ifmaNk3on5mp6KAINkvon5mk2S+ifmasUUAQbJfRPzNGyX0T8zU9FAEGyX0T8zRsl9E/M1PRQBBsl9E/M0bJfRPzNT0UAQbJfRPzNGyX0T8zU9FAEGyX0T8zSbJfRPzNWKKAK+yX0T8zS7JfRPzNT0UAV9kp6iP8/wD61Qw2Edu5eC2t42PUouCf0q9RQBBsm9E/M0bJfRPzNT0UAVY7cx7vLjiTedzbeMn1PFP2S+ifmanooAg2S+ifmaNkvon5mp6KAINkvon5mmtHIylWWMgjBBPX9Ks0UAVY4GijVI0iRFGAq8AfpT9k3on5mp6KAINkvon5mjZL6J+ZqeigCDZL6J+Zo2S+ifmanooAr7JfRPzNLsm/2PzNT0UAVGti8iSPFCzpnax5K/Q4pZbdpozHLHE6Hqrcg/pVqigCuI5QAAEAHuafEjKWLYyfSpaSgCtGkuwbQmPcmnbJvSP8z/hSxxkoPncfQ0/y/wDpo/5igCPZN6R/mf8ACjZN6R/mf8Kk8v8A6aP+Yo8v/po/5igCPZN6R/mf8KNk3pH+Z/wqTy/+mj/mKPL/AOmj/mKAI9k3pH+Z/wAKNk3pH+Z/wqTy/wDpo/5ijy/+mj/mKAI9k3pH+Z/wo2Tekf5n/CpPL/6aP+Yo8v8A6aP+YoAj2Tekf5n/AAo2Tekf5n/CpPL/AOmj/mKPL/6aP+YoAj2Tekf5n/CjZN6R/mf8Kk8v/po/5ijy/wDpo/5igCPZN6R/mf8ACjZN6R/mf8Kk8v8A6aP+Yo8v/po/5igCPZN6R/mf8KNk3pH+Z/wqTy/+mj/mKPL/AOmj/mKAIAs3nNwmcDuafsm9I/zP+FP8n5ifMfJ96Xy/+mj/AJigCPZN6R/mf8KNk3pH+Z/wqTy/+mj/AJijy/8Apo/5igCPZN6R/mf8KNk3pH+Z/wAKk8v/AKaP+Yo8v/po/wCYoAj2Tekf5n/CjZN6R/mf8Kk8v/po/wCYo8v/AKaP+YoAj2Tekf5n/CjZN6R/mf8ACpPL/wCmj/mKPL/6aP8AmKAI9k3pH+Z/wo2Tekf5n/CpPL/6aP8AmKPL/wCmj/mKAI9k3pH+Z/wo2Tekf5n/AAqTy/8Apo/5ijy/+mj/AJigCPZN6R/mf8KNk3pH+Z/wpY1Zt2ZH4YjtT/L/AOmj/mKAI9k3pH+Z/wAKNk3pH+Z/wqTy/wDpo/5ijy/+mj/mKAMXXNDm1ZoGE6QtDu6DdnOP8KzP+ENuv+ggv/fuut8s/wDPR/zFHln/AJ6P+dXGpKKsmRKnGTu0c9o/hufTL83TXSzExmMDbjqQf6Vu7ZvSP8z/AIVJ5f8A00f86PLP/PR/zFS227spJJWRHsm9I/zP+FGyb0j/ADP+FSeWf+ej/mKPL/6aP+YpDI9k3pH+Z/wo2Tekf5n/AAqTy/8Apo/5ijy/+mj/AJigCPZN6R/mf8KNk3pH+Z/wqTy/+mj/AJijy/8Apo/5igCPZN6R/mf8KNk3pH+Z/wAKk8v/AKaP+Yo8v/po/wCYoAj2Tekf5n/CjZN6R/mf8Kk8v/po/wCYo8v/AKaP+YoAj2Tekf5n/CjZN6R/mf8ACpPL/wCmj/mKPL/6aP8AmKAI9k3pH+Z/wo2Tekf5n/CpPL/6aP8AmKPL/wCmj/mKAI9k3pH+Z/wo2Tekf5n/AAqTy/8Apo/5ijy/+mj/AJigCPZN6R/mf8KNk3pH+Z/wqTy/+mj/AJijy/8Apo/5igCPZN6R/mf8KNk3pH+Z/wAKk8v/AKaP+Yo8v/po/wCYoAj2Tekf5n/CjZN6R/mf8Kk8v/po/wCYo8v/AKaP+YoAj2Tekf5n/CjZN6R/mf8ACpPL/wCmj/mKPL/6aP8AmKAI9k3pH+Z/wo2Tekf5n/CpPL/6aP8AmKPL/wCmj/mKAI9k3pH+Z/wo2Tekf5n/AAqTy/8Apo/5ijy/+mj/AJigCPZN6R/mf8KNk3pH+Z/wqTy/+mj/AJijy/8Apo/5igCPZN6R/mf8KNk3pH+Z/wAKk8v/AKaP+Yo8v/po/wCYoAj2Tekf5mmRpLhsBPvHufWp/L/6aP8AnSCLGcO/XPWgBmyb0j/M/wCFGyb0j/M/4VJ5Z/56P+Yo8v8A6aP+YoAj2Tekf5n/AAqlq2mzanp0toXSPfj5hk4wc1o+X/00f8xR5f8A00f86AOS/wCENuv+ggv/AH7o/wCENuv+ggv/AH7rrfLP/PR/zo8s/wDPR/zrT2s+5l7GHY5L/hDbr/oIL/37o/4Q26/6CC/9+663yz/z0f8AOjyz/wA9H/Oj20+4exh2OS/4Q26/6CC/9+6P+ENuv+ggv/fuut8s/wDPR/zo8s/89H/On7afcPYw7HInwbdEEHUF5/6Z10VjZy2djBbAowiQJuJPOKueWf8Ano/50eWf+ej/AJ1Epyluy4wjHYj2Tekf5n/CjZN6R/mf8Kc6FUYiR8gZ60IhZFJkfJGeoqShuyb0j/M/4UbJvSP8z/hUnl/9NH/MUeX/ANNH/MUAR7JvSP8AM/4UbJvSP8z/AIVJ5f8A00f8xR5f/TR/zFAEeyb0j/M/4Vzt/wCFZ7u/nulvFj81txXZnHAFdN5f/TR/zo8s/wDPR/zFOMnF3QpRUlZnJf8ACG3X/QQX/v3R/wAIbdf9BBf+/ddb5Z/56P8AnR5Z/wCej/nWntp9zP2MOxyX/CG3X/QQX/v3R/wht1/0EF/7911vln/no/50eWf+ej/nR7afcPYw7HJf8Ibdf9BBf+/dH/CG3X/QQX/v3XW+Wf8Ano/50eWf+ej/AJ0e2n3D2MOxyX/CG3X/AEEF/wC/dH/CG3X/AEEF/wC/ddb5Z/56P+dHln/no/50e2n3D2MOxyX/AAht1/0EF/790f8ACG3X/QQX/v3XW+Wf+ej/AJ0eWf8Ano/50e2n3D2MOxyX/CG3X/QQX/v3W3p2ny6bpaWpdZBGDluhOTmtLyz/AM9H/OmTRkRMd7nj1qZTlLdlRhGOyJ6KKKgsKKKKACiiigAooooAKKKKACiiigAooooAKKKKACiiigAooooAKKKKACiiigAooooAKKKKACiiigAooooAKKKKACiiigAooooAKKKKACiiigAooooAKKKKACiiigAooooAKKKKACkpaKAGRf6tafTIv9WtPoAKKKKACiiigAooooASis/XtTXSNJmvSu8oPlX1J6VlaXD4jnFtfz6jDslw723lYAU9geucUAdNSVhXPiqxtbh45YboRo/ltP5R8sHOOtQNeS/8J1HCJ2+zGzL7M/LnPWgDpaKwF8W6c86qBP5LyeWtwYz5Zb0zTr/xVp9hdzWsizvPFglI49xIIzkUAblFY8niTTo9Hj1MyMYJDtUBfmLemPWsnTdcOpeMSIZJ0thaEtDICu1ge4oA6+isCLxXYyXMUJiuo0mbZHNJEVRj7GpLvxNYWuoNYP5rXCuq7VTPXv8ASgDaoqpqSXklmyafLHFOxADyDIUdzj1rm9J1TU7PXb3TdRuVvI4IDMZQgUrwDjj60AdfRXBvrGuppMfiE3cZt3mx9k8sY2Zx161oeLtW1axtYriyMcNsxT95952J5xjoBQB1tFc74p1O6sLOz+zzC3FxKEkuCu4RjHXFR+F9QvrnUL61nulvraAjZdKgG49xxwaAOmooooAKKKKACiiigAooooAih/j/AN81LUUP8f8AvmpaACiiigBKWiigAooooAKKKKACiiigAooooAKKKKACiiigAoopKAFpK5a4vtV1fXbrT9LuUs4LPAllKbizHt/n0q9/aM+jWMaasz3dy7lUNtESXA9u1AG5RXL6nr8d/wCF9SnsWmgntwFYMNrocirn9uQ2GnaeJxNPc3ESlY4l3O3AyaANyisQ+J9OGlnUC0giWQROpXDI3oRRp3ifT9S1D7HD5qyFSyGRNoceooA2qWuO8R+LLb7BfW1m9ws0fyCdFO0NnpurQh1+Oy0vTxPHdXNxLbJIRFGXOMck0AdDRWL/AMJPp39kLqe9/s5kEZ+XlW9xVrSdVg1eB5rZZFRW25kXbn3HtQBforjvE9xr+lRSaiuowrCsoVLdYxypPGSepqze6nqN/qFjpljMLOWa3FxNLs3FfYA0AdRRXM6Lqup3FtqFowiuL+yl8sO3yq4PQnH0pfDeqX09pqkmoSCaS0mdRsGBgDoKAOlorg11rWRpUfiBr2MwNNta0EYwF3Y69c13aMHRWHRhmgB1FFFABRRRQAUUUUAFFFFABRRRQAUUUUAFFFFABRRRQAUlLRQAyT/VP9DRF/qk+gok/wBW/wDumiL/AFSfQUAPpKRmCqWPQDJrkbG81zxI1xdWN7HY2kchSNfLDF8dzQB19FY11rf9lpDBeQz3F0Yw8gtoiwHbP51l+I9a+06HY3umzyIktyqkj5T3yDQB1tLWNqPiOz0+6a2KTzyxrvkWGPd5Y9TRc+JtNtbS1upJWMN1ny2Vc9B3oA2aSsjTPEdjqS3JQyQtbDdIsy7SF9a53XPFkV9HaJp0lzCxul+cqVEi9Dg96AO6orF1HxHbadO8LwXUpiAMjRRFlQEZ5NLe+JdNsre1nlkYxXSlo2Vc5wKANiiq1ldrfWMdzErKJFyokGCPqK5TUrzxBot/Yy3N9DcrdTbDbpHgD6d+9AHaUVyd3e6tqmtX1npt4tpFYoCTsDGRiOnPapNOvdX1/QbeW0uYbWbcyzyFMnjpge9AHUUVxmk+Ir6LStYkvnW5fT2KpKBgOc47e+KF1HWdLn0u4v7xLmDUGCvF5YXy84xg/jQB2dMn/wBS/wBKfTJ/9S/0oAkooooAKKKKACiiigAooooAKKKKACiiigAooooAKKKKACiiigAooooAKKKKACiiigAooooAKKKKACiiigAooooAKKKKACiiigAooooAKKKKACiiigAooooAKKKKACiiigAooooAKKKKACiiigBkX+rWn0yL/VrT6ACiiigAooooAKKKKAMjxRpkmraHPawkeacMmehIOcVQ0jWr4Q2thNo92s6BY5HK4jAHG7NdLRQB55q0OrX1rqEFzDqMl15p8uOMfuNgPH1rVk067m8SIwhdUbTDF5hHAYjpmuuooA8907TNtlFpupWertJHJ9yM/uT83DA1vWFlPH4u1W4eBxC8KLHIRw3A4BrpKKAPPI9L1CHw9YS/YpXe0vmmeDb8xXPYVqWgv7zxXJqaafNbxvZskfmrjLDpn0rr6KAPO3t9Uvo7I3EOpyXUd0rzCRcRIM/wiui0yzmTxjq11JAyxPHGI5CvB45wa6KigDN1+6vLPSpZNPt3uLk/KiqM4z3/AArA8OwulvPaTaffLd3iMZruePAJIPHXpXY0UAee+Rqc3hyLw5/Ztws6S4aYr+72bs5zWl40S6uNPh020sLqYxlH8xEypAHTPrXYUUAclrxutRstOkawuzZLIftVttxIQOnHp1pfC1rcRaxeTW9rPaaW6jZDMMfPxyB2711lFAC0UUUAFFFFABRRRQAUUUUARQ/x/wC+alqKH+P/AHzUtABRRRQAUUUUAFFFFABRRRQAUUUUAFFFFABRRRQAUUUUAFJS0lAHIgXvh/xFf3IsZ7uyviH3QDcyN7j8TS6xfavdRWUsdpe2lq0jCdYgDNt7HHbNdbRQB5/Dpl8dL8RL9lu83G0xCYZd+f1NWtR0+6hvNLvXivTClmIZPsv+sjb6eldtRQBweo6V5nhq6/s+yv8AzJ7lHZbgZd8fxY9Oa2L6ynbxVo80cD+THA6u6rwvHANdJRQB575OoW3h+/0P+y7mWcyMwlVfkZc5zn1q7P8A2rB/ZcDpfpZLaKri0X5/Mx0PpXa0UAeeJpOoDwlLbNZz+ab8PsZcsV9a9BjXbGqgYwAMU6loA4XUZb2/18yajpN7LYWrHyYYo8h2/vNV2/Nza6/Z64lhcyQSW3lSRImXjPUZFdZRQBy2gxXNhHqerXNnPvu5t6W6rmQL24/GovCklzBdX8Vxpt3Gt1cPKrPHhQMdD7111FAHAXmlW+pOtrp2h3VpI8oMsswKpGuecc4z9K75FCIqjoBilpaACiiigAooooAKKKKACiiigAooooAKKKKACiiigAooooAKKKKAGSf6t/8AdNEX+qT6CiT/AFb/AO6aIv8AVJ9BQASIHjZD0YEVxuiS3/hhJ9PuNMublDKXhlt13Bs9j6V2tJQByWqzanLqUHnQ38Nm9uCEs8FvM7hjWSNK1AeE7W3NnP5y3+8ptywXPWvQ6KAOHvLCez8R6hPcRai1vdYKPZHOfZqmm0oonh9LOzuFghuGd1lGWQH+96V2VFAHI3ul3dzr2tmOF1S4sgkchGFZuOM1lzJqF5o2l2C6RcxvZTJ5rlMDjjj19a9CooA4vWhqc+pX8EyagYWj22q2owjZHO4/WmQaZeeX4WV7STFuzecCv3PTNdvRQA1ztRmALEDOB3rhrKe+k1qTVNV0jUJZVOLeNI8rEvr9a7uigDjnN5ouv6ncDT7m5hv0VozEucNjofSqwg1jRvCkFla2crXNyzNK8Y3GEE/zxXdUUAcfb2X2nwveaTaabd2rmLdvuFx5r5z19eKgMd9rj6NaNp9xbLZMr3Eky4X5ccD16V29FABTJ/8AUv8ASn0yf/Uv9KAJKKKKACiiigAooooAKKKKACiiigAooooAKKKKACiiigAooooAKKKKACiiigAooooAKKKKACiiigAooooAKKKKACiiigAooooAKKKKACiiigAooooAKKKKACiiigAooooAKKKKACiiigApKKKAKnnunygKcUfan9FoooAPtT+i0fan9FoooAPtT+i0fan9FoooAPtT+i0fan9FoooAPtT+i0fan9FoooAPtT+i0fan9FoooAPtT+i0fan9FoooAPtT+i0fan9FoooAPtT+i0fan9FoooAPtT+i0fan9FoooAPtT+i0fan9FoooAPtT+i0fan9FoooAPtT+i0fan9FoooAPtT+i0fan9FoooAPtT+i0fan9FoooAPtT+i0fan9FoooAalw654Xkk077U/otFFAB9qf0Wj7U/otFFAB9qf0Wj7U/otFFAB9qf0Wj7U/otFFAB9qf0Wj7U/otFFAB9qf0Wj7U/otFFAB9qf0Wj7U/otFFAB9qf0Wj7U/otFFAB9qf0Wj7U/otFFAB9qf0Wj7U/otFFAB9qf0Wj7U/otFFAB9qf0Wj7U/otFFAB9qf0Wj7U/otFFAB9qf0Wj7U/otFFAB9qf0Wj7U/otFFAB9qf0Wj7U/otFFAB9qf0Wj7U/otFFAB9qf0Wj7U/otFFAB9qf0Wj7U/otFFAB9qf0Wj7U/otFFAB9qf0Wj7U/otFFAB9qf0Wj7U/otFFAB9qf0Wj7U/otFFAB9qf0Wj7U/otFFAB9qf0Wj7U/otFFAB9qf0Wj7U/otFFAB9qf0Wj7U/otFFACNcuykYXkYoW5dVAwvAoooAX7U/otH2p/RaKKAD7U/otH2p/RaKKAD7U/otH2p/RaKKAD7U/otH2p/RaKKAD7U/otH2p/RaKKAD7U/otH2p/RaKKAD7U/otH2p/RaKKAD7U/otH2p/RaKKAD7U/otNa4d1KEKAaKKA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57241" y="827504"/>
          <a:ext cx="8829518" cy="4171408"/>
        </p:xfrm>
        <a:graphic>
          <a:graphicData uri="http://schemas.openxmlformats.org/drawingml/2006/table">
            <a:tbl>
              <a:tblPr/>
              <a:tblGrid>
                <a:gridCol w="4155068">
                  <a:extLst>
                    <a:ext uri="{9D8B030D-6E8A-4147-A177-3AD203B41FA5}">
                      <a16:colId xmlns:a16="http://schemas.microsoft.com/office/drawing/2014/main" val="2346093399"/>
                    </a:ext>
                  </a:extLst>
                </a:gridCol>
                <a:gridCol w="779075">
                  <a:extLst>
                    <a:ext uri="{9D8B030D-6E8A-4147-A177-3AD203B41FA5}">
                      <a16:colId xmlns:a16="http://schemas.microsoft.com/office/drawing/2014/main" val="2772920345"/>
                    </a:ext>
                  </a:extLst>
                </a:gridCol>
                <a:gridCol w="779075">
                  <a:extLst>
                    <a:ext uri="{9D8B030D-6E8A-4147-A177-3AD203B41FA5}">
                      <a16:colId xmlns:a16="http://schemas.microsoft.com/office/drawing/2014/main" val="4279294724"/>
                    </a:ext>
                  </a:extLst>
                </a:gridCol>
                <a:gridCol w="779075">
                  <a:extLst>
                    <a:ext uri="{9D8B030D-6E8A-4147-A177-3AD203B41FA5}">
                      <a16:colId xmlns:a16="http://schemas.microsoft.com/office/drawing/2014/main" val="2293011276"/>
                    </a:ext>
                  </a:extLst>
                </a:gridCol>
                <a:gridCol w="779075">
                  <a:extLst>
                    <a:ext uri="{9D8B030D-6E8A-4147-A177-3AD203B41FA5}">
                      <a16:colId xmlns:a16="http://schemas.microsoft.com/office/drawing/2014/main" val="1546401306"/>
                    </a:ext>
                  </a:extLst>
                </a:gridCol>
                <a:gridCol w="779075">
                  <a:extLst>
                    <a:ext uri="{9D8B030D-6E8A-4147-A177-3AD203B41FA5}">
                      <a16:colId xmlns:a16="http://schemas.microsoft.com/office/drawing/2014/main" val="3020550188"/>
                    </a:ext>
                  </a:extLst>
                </a:gridCol>
                <a:gridCol w="779075">
                  <a:extLst>
                    <a:ext uri="{9D8B030D-6E8A-4147-A177-3AD203B41FA5}">
                      <a16:colId xmlns:a16="http://schemas.microsoft.com/office/drawing/2014/main" val="2419155690"/>
                    </a:ext>
                  </a:extLst>
                </a:gridCol>
              </a:tblGrid>
              <a:tr h="3792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Topic</a:t>
                      </a:r>
                    </a:p>
                  </a:txBody>
                  <a:tcPr marL="18288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A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B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C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D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Other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194920"/>
                  </a:ext>
                </a:extLst>
              </a:tr>
              <a:tr h="3792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The Hadron spectra as probes of QCD</a:t>
                      </a:r>
                    </a:p>
                  </a:txBody>
                  <a:tcPr marL="18288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243389"/>
                  </a:ext>
                </a:extLst>
              </a:tr>
              <a:tr h="3792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The transverse structure of the hadrons</a:t>
                      </a:r>
                    </a:p>
                  </a:txBody>
                  <a:tcPr marL="18288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13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8458048"/>
                  </a:ext>
                </a:extLst>
              </a:tr>
              <a:tr h="3792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The longitudinal structure of the hadrons</a:t>
                      </a:r>
                    </a:p>
                  </a:txBody>
                  <a:tcPr marL="18288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12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6698354"/>
                  </a:ext>
                </a:extLst>
              </a:tr>
              <a:tr h="3792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The 3D structure of the hadrons</a:t>
                      </a:r>
                    </a:p>
                  </a:txBody>
                  <a:tcPr marL="18288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3167854"/>
                  </a:ext>
                </a:extLst>
              </a:tr>
              <a:tr h="3792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Hadrons and cold nuclear matter</a:t>
                      </a:r>
                    </a:p>
                  </a:txBody>
                  <a:tcPr marL="18288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21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7670934"/>
                  </a:ext>
                </a:extLst>
              </a:tr>
              <a:tr h="75843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Low-energy tests of the Standard Model and Fundamental Symmetries</a:t>
                      </a:r>
                    </a:p>
                  </a:txBody>
                  <a:tcPr marL="18288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1710089"/>
                  </a:ext>
                </a:extLst>
              </a:tr>
              <a:tr h="3792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</a:t>
                      </a:r>
                    </a:p>
                  </a:txBody>
                  <a:tcPr marL="18288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24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23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24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79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6005081"/>
                  </a:ext>
                </a:extLst>
              </a:tr>
              <a:tr h="3792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Experiments Completed</a:t>
                      </a:r>
                    </a:p>
                  </a:txBody>
                  <a:tcPr marL="18288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6.7</a:t>
                      </a:r>
                    </a:p>
                  </a:txBody>
                  <a:tcPr marL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4.1</a:t>
                      </a:r>
                    </a:p>
                  </a:txBody>
                  <a:tcPr marL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3.7</a:t>
                      </a:r>
                    </a:p>
                  </a:txBody>
                  <a:tcPr marL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1.0</a:t>
                      </a:r>
                    </a:p>
                  </a:txBody>
                  <a:tcPr marL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15.5</a:t>
                      </a:r>
                    </a:p>
                  </a:txBody>
                  <a:tcPr marL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8061754"/>
                  </a:ext>
                </a:extLst>
              </a:tr>
              <a:tr h="3792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Experiments Remaining</a:t>
                      </a:r>
                    </a:p>
                  </a:txBody>
                  <a:tcPr marL="18288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17.3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18.9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20.3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4.0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3.0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63.5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626729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07975" y="5038874"/>
            <a:ext cx="86162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Situation January 2018	Total = 76 </a:t>
            </a:r>
            <a:r>
              <a:rPr lang="en-US" sz="1200" b="1" dirty="0"/>
              <a:t>(last year’s table showed 78 but there was a mistake in it)</a:t>
            </a:r>
            <a:endParaRPr lang="en-US" b="1" dirty="0"/>
          </a:p>
          <a:p>
            <a:r>
              <a:rPr lang="en-US" b="1" dirty="0"/>
              <a:t>			Total Experiments Completed = 4.0</a:t>
            </a:r>
          </a:p>
          <a:p>
            <a:r>
              <a:rPr lang="en-US" b="1" dirty="0"/>
              <a:t>			Total Experiments Remaining = 72.0</a:t>
            </a:r>
          </a:p>
          <a:p>
            <a:r>
              <a:rPr lang="en-US" b="1" dirty="0"/>
              <a:t>Approved in last year: Beam Dump </a:t>
            </a:r>
            <a:r>
              <a:rPr lang="en-US" b="1" dirty="0" err="1"/>
              <a:t>eXperiment</a:t>
            </a:r>
            <a:r>
              <a:rPr lang="en-US" b="1" dirty="0"/>
              <a:t> search (parasitic), polarized Wide-Angle Compton Scattering (release CA status), electrons for neutrinos </a:t>
            </a:r>
          </a:p>
        </p:txBody>
      </p:sp>
    </p:spTree>
    <p:extLst>
      <p:ext uri="{BB962C8B-B14F-4D97-AF65-F5344CB8AC3E}">
        <p14:creationId xmlns:p14="http://schemas.microsoft.com/office/powerpoint/2010/main" val="4149903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132963"/>
            <a:ext cx="7409693" cy="487490"/>
          </a:xfrm>
        </p:spPr>
        <p:txBody>
          <a:bodyPr>
            <a:noAutofit/>
          </a:bodyPr>
          <a:lstStyle/>
          <a:p>
            <a:r>
              <a:rPr lang="en-US" cap="none" dirty="0">
                <a:solidFill>
                  <a:srgbClr val="000000"/>
                </a:solidFill>
              </a:rPr>
              <a:t>Jefferson Lab’s User Community Continues to Grow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8529584"/>
              </p:ext>
            </p:extLst>
          </p:nvPr>
        </p:nvGraphicFramePr>
        <p:xfrm>
          <a:off x="309563" y="966788"/>
          <a:ext cx="8462962" cy="5381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3074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A9992D1-7024-A740-925F-C69EF509E2FF}" vid="{1BA63485-8226-9948-BD88-7C461ED892F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20243</TotalTime>
  <Words>1176</Words>
  <Application>Microsoft Office PowerPoint</Application>
  <PresentationFormat>On-screen Show (4:3)</PresentationFormat>
  <Paragraphs>288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ＭＳ Ｐゴシック</vt:lpstr>
      <vt:lpstr>.AppleSystemUIFont</vt:lpstr>
      <vt:lpstr>Arial</vt:lpstr>
      <vt:lpstr>Arial Narrow</vt:lpstr>
      <vt:lpstr>Calibri</vt:lpstr>
      <vt:lpstr>Minion Pro</vt:lpstr>
      <vt:lpstr>PingFangSC-Regular</vt:lpstr>
      <vt:lpstr>Wingdings</vt:lpstr>
      <vt:lpstr>JeffersonLabTemplate</vt:lpstr>
      <vt:lpstr>Jefferson Lab Status</vt:lpstr>
      <vt:lpstr>Jefferson Lab Organization</vt:lpstr>
      <vt:lpstr>    Vision for Jefferson Lab</vt:lpstr>
      <vt:lpstr>Considerable Progress in CEBAF Operations for 12 GeV Scientific Program</vt:lpstr>
      <vt:lpstr>Q1FY19 DOE Performance Metric:  Accelerator Reliability</vt:lpstr>
      <vt:lpstr>Jefferson Lab’s Operating Budget Supports the 12 GeV Scientific Program</vt:lpstr>
      <vt:lpstr>Our Goal is to Establish and Maintain CEBAF Operation of 34 Weeks Per Year</vt:lpstr>
      <vt:lpstr>12 GeV Approved Experiments by PHYSICS TOPICS</vt:lpstr>
      <vt:lpstr>Jefferson Lab’s User Community Continues to Grow</vt:lpstr>
      <vt:lpstr>PowerPoint Presentation</vt:lpstr>
      <vt:lpstr>Electron-Ion Collider Planning</vt:lpstr>
      <vt:lpstr>Jefferson Lab Electron Ion Collider</vt:lpstr>
      <vt:lpstr>PowerPoint Presentation</vt:lpstr>
      <vt:lpstr>Two Centers Launched in 2018</vt:lpstr>
      <vt:lpstr>Getting Work Done Safely is Our Highest Priority</vt:lpstr>
      <vt:lpstr>Perspective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Stuart Henderson</dc:creator>
  <cp:lastModifiedBy>Betty Jean-Pierre</cp:lastModifiedBy>
  <cp:revision>489</cp:revision>
  <cp:lastPrinted>2019-01-10T14:33:53Z</cp:lastPrinted>
  <dcterms:created xsi:type="dcterms:W3CDTF">2017-10-06T12:36:59Z</dcterms:created>
  <dcterms:modified xsi:type="dcterms:W3CDTF">2019-01-29T18:51:27Z</dcterms:modified>
</cp:coreProperties>
</file>