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06" r:id="rId2"/>
    <p:sldId id="326" r:id="rId3"/>
    <p:sldId id="327" r:id="rId4"/>
    <p:sldId id="328" r:id="rId5"/>
    <p:sldId id="316" r:id="rId6"/>
    <p:sldId id="333" r:id="rId7"/>
    <p:sldId id="331" r:id="rId8"/>
    <p:sldId id="32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4" autoAdjust="0"/>
    <p:restoredTop sz="94118" autoAdjust="0"/>
  </p:normalViewPr>
  <p:slideViewPr>
    <p:cSldViewPr snapToGrid="0" snapToObjects="1">
      <p:cViewPr varScale="1">
        <p:scale>
          <a:sx n="108" d="100"/>
          <a:sy n="108" d="100"/>
        </p:scale>
        <p:origin x="1880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0600" tIns="45300" rIns="90600" bIns="453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703263"/>
            <a:ext cx="4643437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936415" y="4423439"/>
            <a:ext cx="5150272" cy="4187477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2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3978132" y="8842028"/>
            <a:ext cx="3043343" cy="465454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50" rIns="93300" bIns="46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5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320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417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9pPr>
          </a:lstStyle>
          <a:p>
            <a:fld id="{7B936259-226C-054F-8402-054150355795}" type="slidenum">
              <a:rPr lang="en-US" altLang="x-none" sz="1200">
                <a:latin typeface="Arial" charset="0"/>
              </a:rPr>
              <a:pPr/>
              <a:t>7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032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9pPr>
          </a:lstStyle>
          <a:p>
            <a:fld id="{96D1CBA3-AEFC-F849-8A73-7632487C8354}" type="slidenum">
              <a:rPr lang="en-US" altLang="en-US" sz="1200">
                <a:latin typeface="Arial" charset="0"/>
              </a:rPr>
              <a:pPr/>
              <a:t>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1904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87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Monday, December 17, 2018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2193933" y="645972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772" marR="0" lvl="1" indent="-1227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548" marR="0" lvl="2" indent="-1184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322" marR="0" lvl="3" indent="-1142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094" marR="0" lvl="4" indent="-109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3868" marR="0" lvl="5" indent="-10567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0642" marR="0" lvl="6" indent="-1014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7412" marR="0" lvl="7" indent="-971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4188" marR="0" lvl="8" indent="-92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5853478" y="645328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lang="en-US" sz="12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Accelerators: Driving Applications for Society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24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0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89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7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Monday, December 17,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66" r:id="rId5"/>
    <p:sldLayoutId id="2147483672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f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tiff"/><Relationship Id="rId5" Type="http://schemas.openxmlformats.org/officeDocument/2006/relationships/image" Target="../media/image21.jpg"/><Relationship Id="rId10" Type="http://schemas.openxmlformats.org/officeDocument/2006/relationships/image" Target="../media/image26.tiff"/><Relationship Id="rId4" Type="http://schemas.openxmlformats.org/officeDocument/2006/relationships/image" Target="../media/image20.png"/><Relationship Id="rId9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265" y="345495"/>
            <a:ext cx="8811614" cy="617838"/>
          </a:xfrm>
        </p:spPr>
        <p:txBody>
          <a:bodyPr/>
          <a:lstStyle/>
          <a:p>
            <a:r>
              <a:rPr lang="en-US" sz="2800" dirty="0"/>
              <a:t>Medical Applications of Jefferson Lab Science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348305" y="1993000"/>
            <a:ext cx="2406093" cy="365125"/>
          </a:xfrm>
        </p:spPr>
        <p:txBody>
          <a:bodyPr/>
          <a:lstStyle/>
          <a:p>
            <a:r>
              <a:rPr lang="en-US"/>
              <a:t>Monday, December 17, 2018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301035" y="1561285"/>
            <a:ext cx="5082577" cy="420862"/>
          </a:xfrm>
        </p:spPr>
        <p:txBody>
          <a:bodyPr/>
          <a:lstStyle/>
          <a:p>
            <a:r>
              <a:rPr lang="en-US" dirty="0"/>
              <a:t>Cynthia Keppel</a:t>
            </a:r>
          </a:p>
        </p:txBody>
      </p:sp>
      <p:pic>
        <p:nvPicPr>
          <p:cNvPr id="13" name="Picture Placeholder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7" r="12077"/>
          <a:stretch/>
        </p:blipFill>
        <p:spPr>
          <a:xfrm>
            <a:off x="332386" y="1733118"/>
            <a:ext cx="3445818" cy="382738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355265" y="1572138"/>
            <a:ext cx="5059698" cy="33639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01035" y="2718966"/>
            <a:ext cx="4299097" cy="3358662"/>
            <a:chOff x="149811" y="2514600"/>
            <a:chExt cx="2217656" cy="1645510"/>
          </a:xfrm>
        </p:grpSpPr>
        <p:sp>
          <p:nvSpPr>
            <p:cNvPr id="9" name="TextBox 8"/>
            <p:cNvSpPr txBox="1"/>
            <p:nvPr/>
          </p:nvSpPr>
          <p:spPr>
            <a:xfrm>
              <a:off x="149811" y="3852333"/>
              <a:ext cx="2204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Medical Imaging</a:t>
              </a:r>
            </a:p>
          </p:txBody>
        </p:sp>
        <p:pic>
          <p:nvPicPr>
            <p:cNvPr id="10" name="Picture 2" descr="P1080582.JPG"/>
            <p:cNvPicPr>
              <a:picLocks noChangeAspect="1"/>
            </p:cNvPicPr>
            <p:nvPr/>
          </p:nvPicPr>
          <p:blipFill rotWithShape="1">
            <a:blip r:embed="rId4" cstate="print"/>
            <a:srcRect t="6183" b="15185"/>
            <a:stretch/>
          </p:blipFill>
          <p:spPr bwMode="auto">
            <a:xfrm>
              <a:off x="152400" y="2514600"/>
              <a:ext cx="2215067" cy="130669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cxnSp>
        <p:nvCxnSpPr>
          <p:cNvPr id="5" name="Straight Arrow Connector 4"/>
          <p:cNvCxnSpPr/>
          <p:nvPr/>
        </p:nvCxnSpPr>
        <p:spPr>
          <a:xfrm>
            <a:off x="1758462" y="4554415"/>
            <a:ext cx="3880814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05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/>
        </p:nvSpPr>
        <p:spPr>
          <a:xfrm>
            <a:off x="554190" y="141749"/>
            <a:ext cx="9144000" cy="584774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 Spin-Off Advances Patient Care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373887" y="869086"/>
            <a:ext cx="8394106" cy="6463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Nuclear physics detector technology developed to explore the structure of matter at Jefferson Lab leads to new and advanced tools for better patient care. </a:t>
            </a:r>
          </a:p>
        </p:txBody>
      </p:sp>
      <p:pic>
        <p:nvPicPr>
          <p:cNvPr id="312" name="Shape 312" descr="HALC_1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925" y="2450745"/>
            <a:ext cx="2019647" cy="3078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3" name="Shape 313" descr="Dilon 6800 06 (1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3572" y="2845354"/>
            <a:ext cx="1749523" cy="232512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4" name="Shape 314" descr="P108058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2487" y="1995810"/>
            <a:ext cx="1795506" cy="236362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5" name="Shape 3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710" y="5175794"/>
            <a:ext cx="1391791" cy="104495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sp>
        <p:nvSpPr>
          <p:cNvPr id="316" name="Shape 316"/>
          <p:cNvSpPr txBox="1"/>
          <p:nvPr/>
        </p:nvSpPr>
        <p:spPr>
          <a:xfrm>
            <a:off x="4207833" y="5267655"/>
            <a:ext cx="2318299" cy="52321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Compact gamma camera for breast cancer detection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6759388" y="4391076"/>
            <a:ext cx="2347831" cy="52321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 held gamma camera to guide surgeons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131440" y="1606123"/>
            <a:ext cx="4004726" cy="954106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Tools for nuclear physics research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photomultiplier tubes, silicon photo multipliers, scintillator and detector electronics.</a:t>
            </a: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075" y="3410228"/>
            <a:ext cx="1439711" cy="103537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20" name="Shape 320" descr="Friont_view_3phot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29325" y="4590179"/>
            <a:ext cx="2221060" cy="163903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sp>
        <p:nvSpPr>
          <p:cNvPr id="321" name="Shape 321"/>
          <p:cNvSpPr txBox="1"/>
          <p:nvPr/>
        </p:nvSpPr>
        <p:spPr>
          <a:xfrm>
            <a:off x="6560637" y="1604799"/>
            <a:ext cx="2688125" cy="307777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Tools for better patient care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4042306" y="5888048"/>
            <a:ext cx="2471730" cy="146193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285483" marR="0" lvl="0" indent="-28548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Led to 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several Jefferson Lab</a:t>
            </a:r>
            <a:r>
              <a:rPr lang="en-US" sz="1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patents and a </a:t>
            </a:r>
            <a:r>
              <a:rPr lang="en-US" sz="1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start-up company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6665392" y="4929430"/>
            <a:ext cx="2478617" cy="146193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285483" marR="0" lvl="0" indent="-28548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Silicon photo multipliers provide precise imaging at low voltages</a:t>
            </a:r>
          </a:p>
          <a:p>
            <a:pPr marL="285483" marR="0" lvl="0" indent="-28548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 also </a:t>
            </a:r>
            <a:r>
              <a:rPr lang="en-US" sz="1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wire-free and wireless</a:t>
            </a:r>
            <a:r>
              <a:rPr lang="en-US" sz="12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give flexible motion without tethering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19" y="1730911"/>
            <a:ext cx="2426917" cy="93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7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/>
        </p:nvSpPr>
        <p:spPr>
          <a:xfrm>
            <a:off x="359560" y="107193"/>
            <a:ext cx="9143998" cy="584774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Advancing Brain Imaging Technologies</a:t>
            </a:r>
          </a:p>
        </p:txBody>
      </p:sp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560" y="4916585"/>
            <a:ext cx="2687089" cy="138406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sp>
        <p:nvSpPr>
          <p:cNvPr id="332" name="Shape 332"/>
          <p:cNvSpPr txBox="1"/>
          <p:nvPr/>
        </p:nvSpPr>
        <p:spPr>
          <a:xfrm>
            <a:off x="3085026" y="5118006"/>
            <a:ext cx="2768452" cy="1213391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IR markers attached to the head of a mouse enable the </a:t>
            </a:r>
            <a:r>
              <a:rPr lang="en-US" sz="12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AwakeSPECT</a:t>
            </a: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system to obtain detailed, functional images of the brain of a conscious mouse as it moves around inside a clear burrow.</a:t>
            </a:r>
          </a:p>
        </p:txBody>
      </p:sp>
      <p:pic>
        <p:nvPicPr>
          <p:cNvPr id="333" name="Shape 333" descr="JHUGantrySmall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2277" y="1749401"/>
            <a:ext cx="3556000" cy="266699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sp>
        <p:nvSpPr>
          <p:cNvPr id="334" name="Shape 334"/>
          <p:cNvSpPr txBox="1"/>
          <p:nvPr/>
        </p:nvSpPr>
        <p:spPr>
          <a:xfrm>
            <a:off x="5994979" y="4477343"/>
            <a:ext cx="939358" cy="54227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Gamma cameras based on nuclear physics detector technology.</a:t>
            </a:r>
          </a:p>
        </p:txBody>
      </p:sp>
      <p:sp>
        <p:nvSpPr>
          <p:cNvPr id="335" name="Shape 335"/>
          <p:cNvSpPr/>
          <p:nvPr/>
        </p:nvSpPr>
        <p:spPr>
          <a:xfrm>
            <a:off x="118930" y="1756583"/>
            <a:ext cx="4888908" cy="3323986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AwakeSPECT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System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1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based on technology developed by Jefferson Lab</a:t>
            </a:r>
            <a:r>
              <a:rPr lang="en-US" sz="16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contributions from ORNL, Johns Hopkins University and University of Maryland. </a:t>
            </a:r>
          </a:p>
          <a:p>
            <a:pPr marL="691505" marR="0" lvl="1" indent="-297804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Utilizes custom-built gamma cameras, image processing system, infrared camera motion tracking system and commercial x-ray CT system.</a:t>
            </a:r>
          </a:p>
          <a:p>
            <a:pPr marL="691505" marR="0" lvl="1" indent="-297804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Acquires functional brain images of conscious, unrestrained, and un-anesthetized mice.</a:t>
            </a:r>
          </a:p>
          <a:p>
            <a:pPr marL="691505" marR="0" lvl="1" indent="-297804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aid research into Alzheimer’s, dementia, Parkinson’s, brain cancers, traumatic brain injury and drug addiction.</a:t>
            </a:r>
          </a:p>
          <a:p>
            <a:pPr marL="691505" marR="0" lvl="1" indent="-297804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66178" y="897562"/>
            <a:ext cx="9025068" cy="6462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Methods based upon anesthesia </a:t>
            </a:r>
            <a:r>
              <a:rPr lang="en-US" sz="18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inhibit/complicate brain based studies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Scientists work towards imaging methodology in awake humans to study neurological based diseases.</a:t>
            </a:r>
          </a:p>
        </p:txBody>
      </p:sp>
      <p:pic>
        <p:nvPicPr>
          <p:cNvPr id="11" name="Content Placeholder 3" descr="4_recon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 bwMode="auto">
          <a:xfrm>
            <a:off x="6294939" y="4287374"/>
            <a:ext cx="3384276" cy="199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68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/>
        </p:nvSpPr>
        <p:spPr>
          <a:xfrm>
            <a:off x="70759" y="1676339"/>
            <a:ext cx="3882557" cy="5192554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Radiation treatment dose uncertainties can affect tumor control and may increase complications to surrounding normal tissues.</a:t>
            </a:r>
          </a:p>
          <a:p>
            <a:pPr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current standard of practice does not provide information on actual delivered dose to the tumor.</a:t>
            </a:r>
            <a:endParaRPr lang="en-US"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indent="-285750" algn="l" rtl="0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Nuclear scientists at Jefferson Lab and Hampton University developed real-time, in vivo, dosimetry technology (3 patents) </a:t>
            </a:r>
          </a:p>
          <a:p>
            <a:pPr marR="0" lvl="0" algn="l" rtl="0">
              <a:spcAft>
                <a:spcPts val="0"/>
              </a:spcAft>
              <a:buClr>
                <a:schemeClr val="tx1"/>
              </a:buClr>
              <a:buSzPct val="100000"/>
            </a:pPr>
            <a:endParaRPr lang="en-US" sz="1400" dirty="0"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Licensed to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Radiadyne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, created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Plastic scintillating detector (PSD) fiber technology with balloon-type patient organ immobilizers to measure real time dose delivery. </a:t>
            </a:r>
          </a:p>
          <a:p>
            <a:pPr marL="285483" marR="0" lvl="0" indent="-28548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Courier New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339" y="4541476"/>
            <a:ext cx="1231468" cy="738880"/>
          </a:xfrm>
          <a:prstGeom prst="rect">
            <a:avLst/>
          </a:prstGeom>
        </p:spPr>
      </p:pic>
      <p:sp>
        <p:nvSpPr>
          <p:cNvPr id="355" name="Shape 355"/>
          <p:cNvSpPr txBox="1"/>
          <p:nvPr/>
        </p:nvSpPr>
        <p:spPr>
          <a:xfrm>
            <a:off x="406296" y="890072"/>
            <a:ext cx="8372102" cy="6463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Nuclear physics detector technology incorporates real time dosimetry monitoring into radiotherapy cancer treatment procedures. </a:t>
            </a:r>
          </a:p>
        </p:txBody>
      </p:sp>
      <p:pic>
        <p:nvPicPr>
          <p:cNvPr id="356" name="Shape 3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915075" y="1576942"/>
            <a:ext cx="2258475" cy="23125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Shape 358"/>
          <p:cNvGrpSpPr/>
          <p:nvPr/>
        </p:nvGrpSpPr>
        <p:grpSpPr>
          <a:xfrm>
            <a:off x="6236484" y="1873831"/>
            <a:ext cx="1347788" cy="1094184"/>
            <a:chOff x="6027855" y="1692409"/>
            <a:chExt cx="2395478" cy="1945704"/>
          </a:xfrm>
        </p:grpSpPr>
        <p:sp>
          <p:nvSpPr>
            <p:cNvPr id="359" name="Shape 359"/>
            <p:cNvSpPr/>
            <p:nvPr/>
          </p:nvSpPr>
          <p:spPr>
            <a:xfrm>
              <a:off x="6027855" y="2736188"/>
              <a:ext cx="1809305" cy="9019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922" y="507"/>
                  </a:moveTo>
                  <a:cubicBezTo>
                    <a:pt x="16789" y="-320"/>
                    <a:pt x="-7342" y="-1147"/>
                    <a:pt x="2094" y="6824"/>
                  </a:cubicBezTo>
                  <a:cubicBezTo>
                    <a:pt x="11531" y="14796"/>
                    <a:pt x="78267" y="30440"/>
                    <a:pt x="97546" y="48339"/>
                  </a:cubicBezTo>
                  <a:cubicBezTo>
                    <a:pt x="116826" y="66239"/>
                    <a:pt x="114264" y="103542"/>
                    <a:pt x="117769" y="114222"/>
                  </a:cubicBezTo>
                  <a:cubicBezTo>
                    <a:pt x="121275" y="124901"/>
                    <a:pt x="119927" y="118659"/>
                    <a:pt x="118578" y="112417"/>
                  </a:cubicBez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0" name="Shape 360"/>
            <p:cNvGrpSpPr/>
            <p:nvPr/>
          </p:nvGrpSpPr>
          <p:grpSpPr>
            <a:xfrm>
              <a:off x="6613110" y="1692409"/>
              <a:ext cx="1810223" cy="1153131"/>
              <a:chOff x="6564342" y="1765561"/>
              <a:chExt cx="1810223" cy="1153131"/>
            </a:xfrm>
          </p:grpSpPr>
          <p:pic>
            <p:nvPicPr>
              <p:cNvPr id="361" name="Shape 36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564342" y="1765561"/>
                <a:ext cx="1810223" cy="11531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2" name="Shape 36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815220" y="1888194"/>
                <a:ext cx="1336031" cy="7907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63" name="Shape 363"/>
          <p:cNvSpPr txBox="1"/>
          <p:nvPr/>
        </p:nvSpPr>
        <p:spPr>
          <a:xfrm>
            <a:off x="76704" y="75240"/>
            <a:ext cx="8753929" cy="745330"/>
          </a:xfrm>
          <a:prstGeom prst="rect">
            <a:avLst/>
          </a:prstGeom>
          <a:noFill/>
          <a:ln>
            <a:noFill/>
          </a:ln>
        </p:spPr>
        <p:txBody>
          <a:bodyPr wrap="square" lIns="51375" tIns="25675" rIns="51375" bIns="256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Enabling Real Time Radiation Treatment Dosimetry</a:t>
            </a:r>
          </a:p>
        </p:txBody>
      </p:sp>
      <p:sp>
        <p:nvSpPr>
          <p:cNvPr id="366" name="Shape 366"/>
          <p:cNvSpPr/>
          <p:nvPr/>
        </p:nvSpPr>
        <p:spPr>
          <a:xfrm>
            <a:off x="5316048" y="2371685"/>
            <a:ext cx="610186" cy="916543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FFFF7E">
                  <a:alpha val="23921"/>
                </a:srgbClr>
              </a:gs>
              <a:gs pos="50000">
                <a:srgbClr val="FFFFB1"/>
              </a:gs>
              <a:gs pos="100000">
                <a:srgbClr val="FFFFD9"/>
              </a:gs>
            </a:gsLst>
            <a:lin ang="5400000" scaled="0"/>
          </a:gradFill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350" tIns="45675" rIns="91350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6055" y="2733210"/>
            <a:ext cx="1365302" cy="18279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grpSp>
        <p:nvGrpSpPr>
          <p:cNvPr id="368" name="Shape 368"/>
          <p:cNvGrpSpPr/>
          <p:nvPr/>
        </p:nvGrpSpPr>
        <p:grpSpPr>
          <a:xfrm>
            <a:off x="4064174" y="3548912"/>
            <a:ext cx="3696353" cy="1634488"/>
            <a:chOff x="4449086" y="5115795"/>
            <a:chExt cx="3894195" cy="1620564"/>
          </a:xfrm>
        </p:grpSpPr>
        <p:sp>
          <p:nvSpPr>
            <p:cNvPr id="369" name="Shape 369"/>
            <p:cNvSpPr/>
            <p:nvPr/>
          </p:nvSpPr>
          <p:spPr>
            <a:xfrm>
              <a:off x="6188244" y="5470296"/>
              <a:ext cx="651580" cy="663738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Shape 370"/>
            <p:cNvSpPr/>
            <p:nvPr/>
          </p:nvSpPr>
          <p:spPr>
            <a:xfrm>
              <a:off x="6592160" y="5606023"/>
              <a:ext cx="91439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>
              <a:off x="6344496" y="5613644"/>
              <a:ext cx="91439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Shape 372"/>
            <p:cNvSpPr/>
            <p:nvPr/>
          </p:nvSpPr>
          <p:spPr>
            <a:xfrm>
              <a:off x="6474894" y="5777319"/>
              <a:ext cx="91439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Shape 373"/>
            <p:cNvSpPr/>
            <p:nvPr/>
          </p:nvSpPr>
          <p:spPr>
            <a:xfrm>
              <a:off x="6347423" y="5899232"/>
              <a:ext cx="91439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Shape 374"/>
            <p:cNvSpPr/>
            <p:nvPr/>
          </p:nvSpPr>
          <p:spPr>
            <a:xfrm>
              <a:off x="6620857" y="5918387"/>
              <a:ext cx="83126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Shape 375"/>
            <p:cNvSpPr/>
            <p:nvPr/>
          </p:nvSpPr>
          <p:spPr>
            <a:xfrm>
              <a:off x="6794460" y="5115795"/>
              <a:ext cx="15488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Scintillating Fiber</a:t>
              </a:r>
            </a:p>
          </p:txBody>
        </p:sp>
        <p:cxnSp>
          <p:nvCxnSpPr>
            <p:cNvPr id="376" name="Shape 376"/>
            <p:cNvCxnSpPr>
              <a:stCxn id="377" idx="0"/>
            </p:cNvCxnSpPr>
            <p:nvPr/>
          </p:nvCxnSpPr>
          <p:spPr>
            <a:xfrm flipH="1" flipV="1">
              <a:off x="6662419" y="5970264"/>
              <a:ext cx="83923" cy="45831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377" name="Shape 377"/>
            <p:cNvSpPr/>
            <p:nvPr/>
          </p:nvSpPr>
          <p:spPr>
            <a:xfrm>
              <a:off x="5744765" y="6428582"/>
              <a:ext cx="20031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Fluorescent dopants</a:t>
              </a:r>
            </a:p>
          </p:txBody>
        </p:sp>
        <p:cxnSp>
          <p:nvCxnSpPr>
            <p:cNvPr id="378" name="Shape 378"/>
            <p:cNvCxnSpPr/>
            <p:nvPr/>
          </p:nvCxnSpPr>
          <p:spPr>
            <a:xfrm>
              <a:off x="5599265" y="5702042"/>
              <a:ext cx="745231" cy="42145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379" name="Shape 379"/>
            <p:cNvSpPr/>
            <p:nvPr/>
          </p:nvSpPr>
          <p:spPr>
            <a:xfrm>
              <a:off x="4449086" y="5520567"/>
              <a:ext cx="20651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Fiber Core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4573761" y="6041776"/>
              <a:ext cx="276176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Fiber Cladding </a:t>
              </a:r>
            </a:p>
          </p:txBody>
        </p:sp>
        <p:cxnSp>
          <p:nvCxnSpPr>
            <p:cNvPr id="381" name="Shape 381"/>
            <p:cNvCxnSpPr/>
            <p:nvPr/>
          </p:nvCxnSpPr>
          <p:spPr>
            <a:xfrm flipV="1">
              <a:off x="5767726" y="5937600"/>
              <a:ext cx="444348" cy="14401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</p:grpSp>
      <p:pic>
        <p:nvPicPr>
          <p:cNvPr id="382" name="Shape 38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5378982" y="2450182"/>
            <a:ext cx="1877614" cy="82272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lide Number Placeholder 5"/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342" y="5420981"/>
            <a:ext cx="1799625" cy="1349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8532" y="5362463"/>
            <a:ext cx="1683928" cy="1448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62300">
            <a:off x="2500608" y="6111899"/>
            <a:ext cx="1536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2018 Awards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5751" y="4762167"/>
            <a:ext cx="1950043" cy="14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8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/>
        </p:nvSpPr>
        <p:spPr>
          <a:xfrm>
            <a:off x="127475" y="137446"/>
            <a:ext cx="8591550" cy="646331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 Therapy for Cancer Treatment</a:t>
            </a: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t="13659"/>
          <a:stretch/>
        </p:blipFill>
        <p:spPr>
          <a:xfrm>
            <a:off x="5992203" y="806887"/>
            <a:ext cx="3134867" cy="331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4">
            <a:alphaModFix/>
          </a:blip>
          <a:srcRect l="-537" t="-1419" r="50536" b="1418"/>
          <a:stretch/>
        </p:blipFill>
        <p:spPr>
          <a:xfrm>
            <a:off x="6837361" y="4046096"/>
            <a:ext cx="2265362" cy="23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/>
        </p:nvSpPr>
        <p:spPr>
          <a:xfrm>
            <a:off x="358482" y="908250"/>
            <a:ext cx="5469755" cy="9233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Radiotherapy with a </a:t>
            </a:r>
            <a:r>
              <a:rPr lang="en-US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proton accelerator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(up to 250 MeV) allows oncologists to design fine-tuned three-dimensional cancer treatment plans. 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256380" y="1836398"/>
            <a:ext cx="5768469" cy="2369880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Fundamental nuclear physics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Bragg peak determines				               proton energy loss = dose to patient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Enables higher precision localized treatment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fewer side effects due to reduced stray radiation outside the tumor region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Nuclear physics technology to enable this includes </a:t>
            </a:r>
            <a:r>
              <a:rPr lang="en-US" sz="1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simulation, beam transport, acceleration, dose monitoring</a:t>
            </a:r>
            <a:r>
              <a:rPr lang="en-US" sz="14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more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Jefferson Lab scientists collaborate with the nearby Hampton University Proton Therapy Center, and other facilities.</a:t>
            </a: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4">
            <a:alphaModFix/>
          </a:blip>
          <a:srcRect l="50000"/>
          <a:stretch/>
        </p:blipFill>
        <p:spPr>
          <a:xfrm>
            <a:off x="4603308" y="4074371"/>
            <a:ext cx="2265362" cy="23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E2D68C2-4076-F141-9CBC-5D2423BC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9" y="4091713"/>
            <a:ext cx="2112875" cy="234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6679A7-4B9B-F544-B11E-8A01D6499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544" y="4234553"/>
            <a:ext cx="2879774" cy="20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/>
        </p:nvSpPr>
        <p:spPr>
          <a:xfrm>
            <a:off x="127475" y="137446"/>
            <a:ext cx="8591550" cy="646331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 Therapy for Cancer Treatment</a:t>
            </a: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t="13659"/>
          <a:stretch/>
        </p:blipFill>
        <p:spPr>
          <a:xfrm>
            <a:off x="5992203" y="806887"/>
            <a:ext cx="3134867" cy="331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4">
            <a:alphaModFix/>
          </a:blip>
          <a:srcRect l="-537" t="-1419" r="50536" b="1418"/>
          <a:stretch/>
        </p:blipFill>
        <p:spPr>
          <a:xfrm>
            <a:off x="6837361" y="4046096"/>
            <a:ext cx="2265362" cy="23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/>
        </p:nvSpPr>
        <p:spPr>
          <a:xfrm>
            <a:off x="358482" y="896375"/>
            <a:ext cx="5469755" cy="9233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Radiotherapy with a </a:t>
            </a:r>
            <a:r>
              <a:rPr lang="en-US" sz="1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proton accelerator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(up to 250 MeV) allows oncologists to design fine-tuned three-dimensional cancer treatment plans. 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256380" y="1800772"/>
            <a:ext cx="5768469" cy="2369880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Fundamental nuclear physics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Bragg peak determines				               proton energy loss = dose to patient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Enables higher precision localized treatment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fewer side effects due to reduced stray radiation outside the tumor region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Nuclear physics technology to enable this includes </a:t>
            </a:r>
            <a:r>
              <a:rPr lang="en-US" sz="1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simulation, beam transport, acceleration, dose monitoring</a:t>
            </a:r>
            <a:r>
              <a:rPr lang="en-US" sz="14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more</a:t>
            </a:r>
          </a:p>
          <a:p>
            <a:pPr marL="285483" lvl="0" indent="-285483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Jefferson Lab scientists collaborate with the nearby Hampton University Proton Therapy Center, and other facilities.</a:t>
            </a: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4">
            <a:alphaModFix/>
          </a:blip>
          <a:srcRect l="50000"/>
          <a:stretch/>
        </p:blipFill>
        <p:spPr>
          <a:xfrm>
            <a:off x="4603308" y="4074371"/>
            <a:ext cx="2265362" cy="23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E2D68C2-4076-F141-9CBC-5D2423BC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4" y="4056088"/>
            <a:ext cx="2112875" cy="234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6679A7-4B9B-F544-B11E-8A01D6499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802" y="4310743"/>
            <a:ext cx="2772140" cy="196230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8A0C847-A037-CE44-98A2-85D06937D94A}"/>
              </a:ext>
            </a:extLst>
          </p:cNvPr>
          <p:cNvSpPr/>
          <p:nvPr/>
        </p:nvSpPr>
        <p:spPr>
          <a:xfrm>
            <a:off x="4405745" y="2933203"/>
            <a:ext cx="1422492" cy="41563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7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8" y="901767"/>
            <a:ext cx="2495113" cy="272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318" y="-84321"/>
            <a:ext cx="9477531" cy="9144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 Beam Simulation – “</a:t>
            </a: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BioEclipse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Development</a:t>
            </a:r>
            <a:endParaRPr lang="en-US" altLang="x-none" sz="1800" b="0" dirty="0">
              <a:solidFill>
                <a:schemeClr val="tx1"/>
              </a:solidFill>
            </a:endParaRPr>
          </a:p>
        </p:txBody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1414" y="912898"/>
            <a:ext cx="3138663" cy="413492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solidFill>
                  <a:srgbClr val="002060"/>
                </a:solidFill>
                <a:latin typeface="+mn-lt"/>
              </a:rPr>
              <a:t>Varian Medical Systems, VA CRCF, </a:t>
            </a:r>
            <a:r>
              <a:rPr lang="en-US" altLang="ja-JP" sz="2000" b="1" dirty="0" err="1">
                <a:solidFill>
                  <a:srgbClr val="002060"/>
                </a:solidFill>
                <a:latin typeface="+mn-lt"/>
              </a:rPr>
              <a:t>JLab</a:t>
            </a:r>
            <a:r>
              <a:rPr lang="en-US" altLang="ja-JP" sz="2000" b="1" dirty="0">
                <a:solidFill>
                  <a:srgbClr val="002060"/>
                </a:solidFill>
                <a:latin typeface="+mn-lt"/>
              </a:rPr>
              <a:t>, EVMS, HUPTI</a:t>
            </a:r>
            <a:endParaRPr lang="en-US" altLang="en-US" sz="2000" b="1" i="1" dirty="0">
              <a:solidFill>
                <a:srgbClr val="002060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1800" i="1" dirty="0">
                <a:latin typeface="+mn-lt"/>
              </a:rPr>
              <a:t>  “</a:t>
            </a:r>
            <a:r>
              <a:rPr lang="en-US" altLang="x-none" sz="1800" i="1" dirty="0">
                <a:latin typeface="+mn-lt"/>
              </a:rPr>
              <a:t>Relative Biological Effectiveness</a:t>
            </a:r>
            <a:r>
              <a:rPr lang="en-US" altLang="en-US" sz="1800" i="1" dirty="0">
                <a:latin typeface="+mn-lt"/>
              </a:rPr>
              <a:t>”</a:t>
            </a:r>
            <a:r>
              <a:rPr lang="en-US" altLang="x-none" sz="1800" i="1" dirty="0">
                <a:latin typeface="+mn-lt"/>
              </a:rPr>
              <a:t> </a:t>
            </a:r>
            <a:r>
              <a:rPr lang="en-US" altLang="x-none" sz="1800" dirty="0">
                <a:latin typeface="+mn-lt"/>
              </a:rPr>
              <a:t>(RBE) factor allows comparison between the killing power of radiation of type </a:t>
            </a:r>
            <a:r>
              <a:rPr lang="en-US" altLang="x-none" sz="1800" i="1" dirty="0">
                <a:latin typeface="+mn-lt"/>
              </a:rPr>
              <a:t>R</a:t>
            </a:r>
            <a:r>
              <a:rPr lang="en-US" altLang="x-none" sz="1800" dirty="0">
                <a:latin typeface="+mn-lt"/>
              </a:rPr>
              <a:t> to that of X-rays.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endParaRPr lang="en-US" altLang="x-none" sz="1100" dirty="0">
              <a:latin typeface="+mn-lt"/>
            </a:endParaRP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dirty="0">
                <a:latin typeface="+mn-lt"/>
              </a:rPr>
              <a:t>  A </a:t>
            </a:r>
            <a:r>
              <a:rPr lang="en-US" altLang="x-none" sz="1800" i="1" dirty="0">
                <a:latin typeface="+mn-lt"/>
              </a:rPr>
              <a:t>single (RBE) value</a:t>
            </a:r>
            <a:r>
              <a:rPr lang="en-US" altLang="x-none" sz="1800" dirty="0">
                <a:latin typeface="+mn-lt"/>
              </a:rPr>
              <a:t> is currently applied to all proton patient treatment plans, </a:t>
            </a:r>
            <a:r>
              <a:rPr lang="en-US" altLang="x-none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RBE=1.1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endParaRPr lang="en-US" altLang="x-none" sz="105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dirty="0">
                <a:latin typeface="+mn-lt"/>
              </a:rPr>
              <a:t>  We were able to show that RBE</a:t>
            </a:r>
            <a:r>
              <a:rPr lang="ja-JP" altLang="en-US" sz="1800" dirty="0">
                <a:latin typeface="+mn-lt"/>
              </a:rPr>
              <a:t>’</a:t>
            </a:r>
            <a:r>
              <a:rPr lang="en-US" altLang="ja-JP" sz="1800" dirty="0">
                <a:latin typeface="+mn-lt"/>
              </a:rPr>
              <a:t>s at the </a:t>
            </a:r>
            <a:r>
              <a:rPr lang="en-US" altLang="ja-JP" sz="1800" i="1" dirty="0">
                <a:latin typeface="+mn-lt"/>
              </a:rPr>
              <a:t>far side </a:t>
            </a:r>
            <a:r>
              <a:rPr lang="en-US" altLang="ja-JP" sz="1800" dirty="0">
                <a:latin typeface="+mn-lt"/>
              </a:rPr>
              <a:t>of the treatment volume can be </a:t>
            </a:r>
            <a:r>
              <a:rPr lang="en-US" altLang="ja-JP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significantly higher</a:t>
            </a:r>
          </a:p>
          <a:p>
            <a:pPr marL="0" indent="0" eaLnBrk="1" hangingPunct="1">
              <a:buClr>
                <a:schemeClr val="tx1"/>
              </a:buClr>
              <a:buFont typeface="Wingdings" charset="2"/>
              <a:buNone/>
            </a:pPr>
            <a:endParaRPr lang="en-US" altLang="x-none" sz="1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30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" y="3627619"/>
            <a:ext cx="3028518" cy="293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68" y="1444677"/>
            <a:ext cx="2794531" cy="393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3568" y="952712"/>
            <a:ext cx="2585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X-Ray	 proton        RBE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6278" y="5539999"/>
            <a:ext cx="250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 of RBE-weighted treatment planning on brain tumor dose distributions</a:t>
            </a:r>
          </a:p>
        </p:txBody>
      </p:sp>
    </p:spTree>
    <p:extLst>
      <p:ext uri="{BB962C8B-B14F-4D97-AF65-F5344CB8AC3E}">
        <p14:creationId xmlns:p14="http://schemas.microsoft.com/office/powerpoint/2010/main" val="62132419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56787" y="-235075"/>
            <a:ext cx="7543800" cy="1295401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3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to the panel!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5641"/>
            <a:ext cx="9144000" cy="25669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573" y="4017356"/>
            <a:ext cx="3746676" cy="2638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907" y="899410"/>
            <a:ext cx="263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Jefferson Lab Hall 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9159" y="4100474"/>
            <a:ext cx="1379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Therapy Gantry Under Construction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0EC60-C96E-DA42-A2D9-0A169FFB8600}"/>
              </a:ext>
            </a:extLst>
          </p:cNvPr>
          <p:cNvSpPr txBox="1"/>
          <p:nvPr/>
        </p:nvSpPr>
        <p:spPr>
          <a:xfrm>
            <a:off x="554219" y="4154193"/>
            <a:ext cx="2434442" cy="230832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Where are the roles for </a:t>
            </a:r>
            <a:r>
              <a:rPr lang="en-US" sz="2400" i="1" dirty="0"/>
              <a:t>accelerator</a:t>
            </a:r>
            <a:r>
              <a:rPr lang="en-US" sz="2400" dirty="0"/>
              <a:t> technology development in medicine?</a:t>
            </a:r>
          </a:p>
        </p:txBody>
      </p:sp>
    </p:spTree>
    <p:extLst>
      <p:ext uri="{BB962C8B-B14F-4D97-AF65-F5344CB8AC3E}">
        <p14:creationId xmlns:p14="http://schemas.microsoft.com/office/powerpoint/2010/main" val="1857220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26A2BC1-81BB-BF40-A4E8-7B2E45389546}" vid="{B44B69F9-4739-9B44-B498-4BFA2ED58E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JeffersonLabPPT_standard</Template>
  <TotalTime>748</TotalTime>
  <Words>571</Words>
  <Application>Microsoft Macintosh PowerPoint</Application>
  <PresentationFormat>On-screen Show (4:3)</PresentationFormat>
  <Paragraphs>73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ＭＳ Ｐゴシック</vt:lpstr>
      <vt:lpstr>PingFangSC-Regular</vt:lpstr>
      <vt:lpstr>游ゴシック</vt:lpstr>
      <vt:lpstr>.PingFangSC-Regular</vt:lpstr>
      <vt:lpstr>Arial</vt:lpstr>
      <vt:lpstr>Calibri</vt:lpstr>
      <vt:lpstr>Courier New</vt:lpstr>
      <vt:lpstr>EB Garamond</vt:lpstr>
      <vt:lpstr>Wingdings</vt:lpstr>
      <vt:lpstr>Office Theme</vt:lpstr>
      <vt:lpstr>Medical Applications of Jefferson Lab Science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Proton Beam Simulation – “BioEclipse” Development</vt:lpstr>
      <vt:lpstr>On to the panel!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Hansen</dc:creator>
  <cp:lastModifiedBy>Microsoft Office User</cp:lastModifiedBy>
  <cp:revision>54</cp:revision>
  <dcterms:created xsi:type="dcterms:W3CDTF">2017-10-13T11:57:52Z</dcterms:created>
  <dcterms:modified xsi:type="dcterms:W3CDTF">2018-12-17T14:58:35Z</dcterms:modified>
</cp:coreProperties>
</file>