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DD4E0-D0EA-42C0-B92D-603F544A9561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1D25D-FA7D-4FEA-B8B2-67C14B4C7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7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63C7-87D7-46E0-BA24-D9B948239CB5}" type="datetime1">
              <a:rPr lang="en-US" smtClean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B828-605A-4E9F-8CFB-BE9B7B68D9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44087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062" y="0"/>
            <a:ext cx="1785938" cy="141446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440873"/>
            <a:ext cx="12192000" cy="541712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0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92F-AE3A-410A-8D68-ECE2E24C2AF0}" type="datetime1">
              <a:rPr lang="en-US" smtClean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B828-605A-4E9F-8CFB-BE9B7B68D9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01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4236-D56A-47ED-A17B-2712B51B821B}" type="datetime1">
              <a:rPr lang="en-US" smtClean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B828-605A-4E9F-8CFB-BE9B7B68D9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0681-33EE-4334-938F-78621DA70B15}" type="datetime1">
              <a:rPr lang="en-US" smtClean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B828-605A-4E9F-8CFB-BE9B7B68D9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45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528F-77B9-4B6A-ACAC-B563E1A5FB97}" type="datetime1">
              <a:rPr lang="en-US" smtClean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B828-605A-4E9F-8CFB-BE9B7B68D9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74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7AFC-B3A2-4BFC-B2A3-8A6792A0515A}" type="datetime1">
              <a:rPr lang="en-US" smtClean="0"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B828-605A-4E9F-8CFB-BE9B7B68D9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2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8AC7-C663-4930-B8ED-05B54356F498}" type="datetime1">
              <a:rPr lang="en-US" smtClean="0"/>
              <a:t>12/13/2018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B828-605A-4E9F-8CFB-BE9B7B68D9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20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C3D4-2FDA-4EE1-B7EE-4FE308CD7789}" type="datetime1">
              <a:rPr lang="en-US" smtClean="0"/>
              <a:t>12/13/2018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B828-605A-4E9F-8CFB-BE9B7B68D9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9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6324-4BA8-48F3-AB29-9321F66BE5B3}" type="datetime1">
              <a:rPr lang="en-US" smtClean="0"/>
              <a:t>12/13/2018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B828-605A-4E9F-8CFB-BE9B7B68D9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30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F512-29A3-4D77-9CA9-3640DFEA69D0}" type="datetime1">
              <a:rPr lang="en-US" smtClean="0"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B828-605A-4E9F-8CFB-BE9B7B68D9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44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65C4-D396-4CD2-B19A-BA221B99CEC4}" type="datetime1">
              <a:rPr lang="en-US" smtClean="0"/>
              <a:t>12/13/2018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B828-605A-4E9F-8CFB-BE9B7B68D9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2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97D03-67B3-4452-81C6-491209C79D71}" type="datetime1">
              <a:rPr lang="en-US" smtClean="0"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8B828-605A-4E9F-8CFB-BE9B7B68D9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04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0182" y="1675541"/>
            <a:ext cx="9144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  <a:p>
            <a:pPr algn="ctr"/>
            <a:r>
              <a:rPr lang="en-US" dirty="0"/>
              <a:t>Workshop </a:t>
            </a:r>
            <a:r>
              <a:rPr lang="en-US" dirty="0" smtClean="0"/>
              <a:t>Notes</a:t>
            </a:r>
            <a:endParaRPr lang="en-US" dirty="0"/>
          </a:p>
          <a:p>
            <a:pPr algn="ctr"/>
            <a:r>
              <a:rPr lang="en-US" dirty="0"/>
              <a:t>To</a:t>
            </a:r>
          </a:p>
          <a:p>
            <a:pPr algn="ctr"/>
            <a:r>
              <a:rPr lang="en-US" dirty="0"/>
              <a:t>Jefferson Laboratory Technology Stewardship Event</a:t>
            </a:r>
          </a:p>
          <a:p>
            <a:pPr algn="ctr"/>
            <a:endParaRPr lang="en-US" i="1" dirty="0"/>
          </a:p>
          <a:p>
            <a:pPr algn="ctr"/>
            <a:r>
              <a:rPr lang="en-US" b="1" i="1" dirty="0"/>
              <a:t>Accelerators: Driving Applications for Society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December 17, 2018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b="1" dirty="0"/>
              <a:t>Abstract</a:t>
            </a:r>
          </a:p>
          <a:p>
            <a:pPr algn="ctr"/>
            <a:r>
              <a:rPr lang="en-US" dirty="0"/>
              <a:t>Given the need for long term missions in microgravity, a sustainable method is identified for the radiolysis of air, water and wastewater using an E-Beam is considered. The method would provide disinfection for elimination of adverse microbial communities, and other contaminants potentially found in the drinking water system. A brief consideration of the goal and concepts along with advantages and disadvantages are presented.</a:t>
            </a:r>
          </a:p>
        </p:txBody>
      </p:sp>
      <p:sp>
        <p:nvSpPr>
          <p:cNvPr id="2" name="Rectangle 1"/>
          <p:cNvSpPr/>
          <p:nvPr/>
        </p:nvSpPr>
        <p:spPr>
          <a:xfrm>
            <a:off x="1025236" y="94826"/>
            <a:ext cx="96889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Sustainable Advanced Oxidation Method for </a:t>
            </a:r>
          </a:p>
          <a:p>
            <a:pPr algn="ctr"/>
            <a:r>
              <a:rPr lang="en-US" sz="2800" b="1" dirty="0"/>
              <a:t>Long Duration Missions</a:t>
            </a:r>
          </a:p>
          <a:p>
            <a:pPr algn="ctr"/>
            <a:r>
              <a:rPr lang="en-US" sz="2800" b="1" dirty="0"/>
              <a:t>	Treatment of Air, Water, and Wastewater</a:t>
            </a:r>
          </a:p>
        </p:txBody>
      </p:sp>
    </p:spTree>
    <p:extLst>
      <p:ext uri="{BB962C8B-B14F-4D97-AF65-F5344CB8AC3E}">
        <p14:creationId xmlns:p14="http://schemas.microsoft.com/office/powerpoint/2010/main" val="253630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836" y="1125887"/>
            <a:ext cx="9144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	</a:t>
            </a:r>
          </a:p>
          <a:p>
            <a:pPr marL="457200"/>
            <a:r>
              <a:rPr lang="en-US" sz="2000" b="1" i="1" dirty="0"/>
              <a:t>Potential Health Concern </a:t>
            </a:r>
            <a:r>
              <a:rPr lang="en-US" sz="2000" b="1" i="1" dirty="0" smtClean="0"/>
              <a:t>Sources - Characteristics:</a:t>
            </a:r>
            <a:endParaRPr lang="en-US" sz="2000" b="1" i="1" dirty="0"/>
          </a:p>
          <a:p>
            <a:pPr marL="457200"/>
            <a:endParaRPr lang="en-US" sz="2000" dirty="0"/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000" dirty="0"/>
              <a:t>Emergent or Opportunistic Microbial Communities</a:t>
            </a:r>
          </a:p>
          <a:p>
            <a:pPr marL="457200"/>
            <a:endParaRPr lang="en-US" sz="2000" dirty="0"/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000" dirty="0"/>
              <a:t>Erosion / Corrosion / Leaching   System products</a:t>
            </a:r>
          </a:p>
          <a:p>
            <a:pPr marL="457200"/>
            <a:endParaRPr lang="en-US" sz="2000" dirty="0"/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000" dirty="0"/>
              <a:t>Flora used for long term food source</a:t>
            </a:r>
          </a:p>
          <a:p>
            <a:pPr marL="457200"/>
            <a:endParaRPr lang="en-US" sz="2000" dirty="0"/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000" dirty="0"/>
              <a:t>Natural contaminants from off-world sources</a:t>
            </a:r>
          </a:p>
          <a:p>
            <a:pPr marL="457200"/>
            <a:endParaRPr lang="en-US" sz="2000" dirty="0"/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000" dirty="0"/>
              <a:t>Contamination from unexpected toxic pollutants (fire)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3105332" y="414688"/>
            <a:ext cx="46297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/>
            <a:r>
              <a:rPr lang="en-US" sz="3200" b="1" dirty="0"/>
              <a:t>Long Duration Missions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B828-605A-4E9F-8CFB-BE9B7B68D9B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74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618" y="1490629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r>
              <a:rPr lang="en-US" sz="2800" dirty="0" smtClean="0"/>
              <a:t>Goal</a:t>
            </a:r>
            <a:r>
              <a:rPr lang="en-US" sz="2800" dirty="0"/>
              <a:t>: Maximize Crew Health	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000" dirty="0"/>
              <a:t>Essential Sterility </a:t>
            </a:r>
            <a:r>
              <a:rPr lang="en-US" sz="2000" baseline="30000" dirty="0"/>
              <a:t>(1)</a:t>
            </a:r>
            <a:endParaRPr lang="en-US" sz="2000" dirty="0"/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000" dirty="0"/>
              <a:t>Safety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000" dirty="0"/>
              <a:t>System use in microgravity environment</a:t>
            </a:r>
          </a:p>
          <a:p>
            <a:pPr marL="457200"/>
            <a:endParaRPr lang="en-US" sz="2000" dirty="0"/>
          </a:p>
          <a:p>
            <a:pPr marL="457200"/>
            <a:r>
              <a:rPr lang="en-US" sz="2800" dirty="0"/>
              <a:t>Multi-Barrier Approach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000" dirty="0"/>
              <a:t>Disinfectant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000" dirty="0"/>
              <a:t>Monitoring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000" dirty="0"/>
              <a:t>Byproduct management</a:t>
            </a:r>
          </a:p>
          <a:p>
            <a:pPr marL="457200"/>
            <a:endParaRPr lang="en-US" sz="2000" dirty="0"/>
          </a:p>
          <a:p>
            <a:pPr marL="457200"/>
            <a:r>
              <a:rPr lang="en-US" sz="2800" dirty="0"/>
              <a:t>Sustainability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000" dirty="0"/>
              <a:t>Servicing / Maintenance / Reliability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000" dirty="0"/>
              <a:t>Minimal Resupply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000" dirty="0"/>
              <a:t>Reduced Operational Hazards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sz="2000" dirty="0"/>
              <a:t>Fate of chemicals and byproducts in the </a:t>
            </a:r>
            <a:r>
              <a:rPr lang="en-US" sz="2000" dirty="0" smtClean="0"/>
              <a:t>process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2628962" y="461159"/>
            <a:ext cx="54936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/>
            <a:r>
              <a:rPr lang="en-US" sz="3200" b="1" dirty="0"/>
              <a:t>Accepted Goal and Concepts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B828-605A-4E9F-8CFB-BE9B7B68D9B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567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2581" y="1217512"/>
            <a:ext cx="11739419" cy="3990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endParaRPr lang="en-US" sz="2800" dirty="0"/>
          </a:p>
          <a:p>
            <a:pPr marL="457200"/>
            <a:r>
              <a:rPr lang="en-US" sz="2800" dirty="0"/>
              <a:t>Radiolysis (E-Beam)	</a:t>
            </a:r>
            <a:endParaRPr lang="en-US" sz="2800" dirty="0" smtClean="0"/>
          </a:p>
          <a:p>
            <a:pPr marL="457200"/>
            <a:endParaRPr lang="en-US" dirty="0"/>
          </a:p>
          <a:p>
            <a:pPr marL="457200"/>
            <a:r>
              <a:rPr lang="en-US" sz="2000" dirty="0"/>
              <a:t>	Ionization Event Reaction on a time scale 10</a:t>
            </a:r>
            <a:r>
              <a:rPr lang="en-US" sz="2000" baseline="30000" dirty="0"/>
              <a:t>-17</a:t>
            </a:r>
            <a:r>
              <a:rPr lang="en-US" sz="2000" dirty="0"/>
              <a:t> seconds</a:t>
            </a:r>
          </a:p>
          <a:p>
            <a:pPr marL="914400"/>
            <a:endParaRPr lang="en-US" sz="1400" dirty="0"/>
          </a:p>
          <a:p>
            <a:pPr marL="914400"/>
            <a:r>
              <a:rPr lang="en-US" sz="2000" dirty="0"/>
              <a:t>Producing the following radicals:</a:t>
            </a:r>
          </a:p>
          <a:p>
            <a:pPr marL="914400"/>
            <a:endParaRPr lang="en-US" dirty="0"/>
          </a:p>
          <a:p>
            <a:pPr marL="460375"/>
            <a:r>
              <a:rPr lang="en-US" sz="2000" dirty="0"/>
              <a:t>H</a:t>
            </a:r>
            <a:r>
              <a:rPr lang="en-US" sz="2000" baseline="-25000" dirty="0"/>
              <a:t>2</a:t>
            </a:r>
            <a:r>
              <a:rPr lang="en-US" sz="2000" dirty="0"/>
              <a:t>O     </a:t>
            </a:r>
            <a:r>
              <a:rPr lang="en-US" sz="2000" dirty="0">
                <a:sym typeface="Wingdings" panose="05000000000000000000" pitchFamily="2" charset="2"/>
              </a:rPr>
              <a:t>  [2.8]●OH + [0.62] ●H + [2.8]e</a:t>
            </a:r>
            <a:r>
              <a:rPr lang="en-US" sz="2000" baseline="30000" dirty="0">
                <a:sym typeface="Wingdings" panose="05000000000000000000" pitchFamily="2" charset="2"/>
              </a:rPr>
              <a:t>-</a:t>
            </a:r>
            <a:r>
              <a:rPr lang="en-US" sz="2000" baseline="-25000" dirty="0">
                <a:sym typeface="Wingdings" panose="05000000000000000000" pitchFamily="2" charset="2"/>
              </a:rPr>
              <a:t>aq</a:t>
            </a:r>
            <a:r>
              <a:rPr lang="en-US" sz="2000" dirty="0">
                <a:sym typeface="Wingdings" panose="05000000000000000000" pitchFamily="2" charset="2"/>
              </a:rPr>
              <a:t> + [0.47]H</a:t>
            </a:r>
            <a:r>
              <a:rPr lang="en-US" sz="2000" baseline="-25000" dirty="0">
                <a:sym typeface="Wingdings" panose="05000000000000000000" pitchFamily="2" charset="2"/>
              </a:rPr>
              <a:t>2</a:t>
            </a:r>
            <a:r>
              <a:rPr lang="en-US" sz="2000" dirty="0">
                <a:sym typeface="Wingdings" panose="05000000000000000000" pitchFamily="2" charset="2"/>
              </a:rPr>
              <a:t> + [0.73]H</a:t>
            </a:r>
            <a:r>
              <a:rPr lang="en-US" sz="2000" baseline="-25000" dirty="0">
                <a:sym typeface="Wingdings" panose="05000000000000000000" pitchFamily="2" charset="2"/>
              </a:rPr>
              <a:t>2</a:t>
            </a:r>
            <a:r>
              <a:rPr lang="en-US" sz="2000" dirty="0">
                <a:sym typeface="Wingdings" panose="05000000000000000000" pitchFamily="2" charset="2"/>
              </a:rPr>
              <a:t>O</a:t>
            </a:r>
            <a:r>
              <a:rPr lang="en-US" sz="2000" baseline="-25000" dirty="0">
                <a:sym typeface="Wingdings" panose="05000000000000000000" pitchFamily="2" charset="2"/>
              </a:rPr>
              <a:t>2</a:t>
            </a:r>
            <a:r>
              <a:rPr lang="en-US" sz="2000" dirty="0">
                <a:sym typeface="Wingdings" panose="05000000000000000000" pitchFamily="2" charset="2"/>
              </a:rPr>
              <a:t> + [2.8]H</a:t>
            </a:r>
            <a:r>
              <a:rPr lang="en-US" sz="2000" baseline="30000" dirty="0">
                <a:sym typeface="Wingdings" panose="05000000000000000000" pitchFamily="2" charset="2"/>
              </a:rPr>
              <a:t>+</a:t>
            </a:r>
            <a:r>
              <a:rPr lang="en-US" sz="2000" baseline="-25000" dirty="0">
                <a:sym typeface="Wingdings" panose="05000000000000000000" pitchFamily="2" charset="2"/>
              </a:rPr>
              <a:t> </a:t>
            </a:r>
            <a:endParaRPr lang="en-US" sz="2000" baseline="-25000" dirty="0" smtClean="0">
              <a:sym typeface="Wingdings" panose="05000000000000000000" pitchFamily="2" charset="2"/>
            </a:endParaRPr>
          </a:p>
          <a:p>
            <a:pPr marL="460375"/>
            <a:endParaRPr lang="en-US" sz="2000" baseline="-25000" dirty="0">
              <a:sym typeface="Wingdings" panose="05000000000000000000" pitchFamily="2" charset="2"/>
            </a:endParaRPr>
          </a:p>
          <a:p>
            <a:pPr marL="460375" algn="ctr"/>
            <a:r>
              <a:rPr lang="en-US" sz="1600" dirty="0" smtClean="0"/>
              <a:t>Where </a:t>
            </a:r>
            <a:r>
              <a:rPr lang="en-US" sz="1600" dirty="0"/>
              <a:t>the [#] = [G] = number of free radicals, molecules / 100 eV </a:t>
            </a:r>
            <a:r>
              <a:rPr lang="en-US" sz="1600" baseline="30000" dirty="0"/>
              <a:t>(2)</a:t>
            </a:r>
          </a:p>
          <a:p>
            <a:pPr marL="457200"/>
            <a:endParaRPr lang="en-US" dirty="0"/>
          </a:p>
          <a:p>
            <a:pPr marL="227013"/>
            <a:r>
              <a:rPr lang="en-US" sz="2000" dirty="0"/>
              <a:t>Given: A production of oxidants for use in destructing harmful contaminants in an aqueous, solid or air medium and for use as a disinfectant by the push of a button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875822" y="5208348"/>
            <a:ext cx="300013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Advantages </a:t>
            </a:r>
          </a:p>
          <a:p>
            <a:endParaRPr lang="en-US" sz="1100" b="1" dirty="0" smtClean="0"/>
          </a:p>
          <a:p>
            <a:r>
              <a:rPr lang="en-US" sz="1600" dirty="0" smtClean="0"/>
              <a:t>Reliable</a:t>
            </a:r>
            <a:endParaRPr lang="en-US" sz="1600" dirty="0"/>
          </a:p>
          <a:p>
            <a:r>
              <a:rPr lang="en-US" sz="1600" dirty="0"/>
              <a:t>No need for tanks of chemicals</a:t>
            </a:r>
          </a:p>
          <a:p>
            <a:r>
              <a:rPr lang="en-US" sz="1600" dirty="0"/>
              <a:t>Controlled Operation</a:t>
            </a:r>
          </a:p>
          <a:p>
            <a:r>
              <a:rPr lang="en-US" sz="1600" dirty="0"/>
              <a:t>Reduced volume/area needed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33234" y="5198151"/>
            <a:ext cx="20920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Disadvantages</a:t>
            </a:r>
          </a:p>
          <a:p>
            <a:endParaRPr lang="en-US" sz="1100" b="1" dirty="0"/>
          </a:p>
          <a:p>
            <a:r>
              <a:rPr lang="en-US" sz="1600" dirty="0" smtClean="0"/>
              <a:t>Mass</a:t>
            </a:r>
            <a:endParaRPr lang="en-US" sz="1600" dirty="0"/>
          </a:p>
          <a:p>
            <a:r>
              <a:rPr lang="en-US" sz="1600" dirty="0"/>
              <a:t>Power</a:t>
            </a:r>
          </a:p>
          <a:p>
            <a:r>
              <a:rPr lang="en-US" sz="1600" dirty="0"/>
              <a:t>Shielding</a:t>
            </a:r>
          </a:p>
        </p:txBody>
      </p:sp>
      <p:sp>
        <p:nvSpPr>
          <p:cNvPr id="3" name="Lightning Bolt 2"/>
          <p:cNvSpPr/>
          <p:nvPr/>
        </p:nvSpPr>
        <p:spPr>
          <a:xfrm rot="19865911">
            <a:off x="1470603" y="3597721"/>
            <a:ext cx="279278" cy="156600"/>
          </a:xfrm>
          <a:prstGeom prst="lightningBol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24910" y="448072"/>
            <a:ext cx="5540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/>
            <a:r>
              <a:rPr lang="en-US" sz="3200" b="1" dirty="0"/>
              <a:t>Advanced Oxidation Method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B828-605A-4E9F-8CFB-BE9B7B68D9B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00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036" y="1610702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endParaRPr lang="en-US" sz="2800" dirty="0"/>
          </a:p>
          <a:p>
            <a:pPr marL="914400" indent="-457200">
              <a:buAutoNum type="arabicParenBoth"/>
              <a:tabLst>
                <a:tab pos="914400" algn="l"/>
              </a:tabLst>
            </a:pPr>
            <a:r>
              <a:rPr lang="en-US" sz="2000" dirty="0"/>
              <a:t>Space Station Water Quality Report, Conference Report, NASA-TM-105075, March 1987.</a:t>
            </a:r>
          </a:p>
          <a:p>
            <a:pPr marL="457200">
              <a:tabLst>
                <a:tab pos="914400" algn="l"/>
              </a:tabLst>
            </a:pPr>
            <a:endParaRPr lang="en-US" sz="2000" dirty="0"/>
          </a:p>
          <a:p>
            <a:pPr marL="914400" indent="-457200">
              <a:buAutoNum type="arabicParenBoth" startAt="2"/>
              <a:tabLst>
                <a:tab pos="914400" algn="l"/>
              </a:tabLst>
            </a:pPr>
            <a:r>
              <a:rPr lang="en-US" sz="2000" dirty="0"/>
              <a:t>Halonitromethane Treatment using Advanced Oxidation Process: Rates, Mechanisms, and Kinetic Modeling, Old Dominion University, </a:t>
            </a:r>
          </a:p>
          <a:p>
            <a:pPr marL="914400">
              <a:tabLst>
                <a:tab pos="914400" algn="l"/>
              </a:tabLst>
            </a:pPr>
            <a:r>
              <a:rPr lang="en-US" sz="2000" dirty="0"/>
              <a:t>Doctoral Dissertation by S. K. Cole, 2005.</a:t>
            </a:r>
          </a:p>
        </p:txBody>
      </p:sp>
      <p:sp>
        <p:nvSpPr>
          <p:cNvPr id="2" name="Rectangle 1"/>
          <p:cNvSpPr/>
          <p:nvPr/>
        </p:nvSpPr>
        <p:spPr>
          <a:xfrm>
            <a:off x="4335134" y="479920"/>
            <a:ext cx="25137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ctr"/>
            <a:r>
              <a:rPr lang="en-US" sz="3200" b="1" dirty="0"/>
              <a:t>References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B828-605A-4E9F-8CFB-BE9B7B68D9B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11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181</Words>
  <Application>Microsoft Office PowerPoint</Application>
  <PresentationFormat>Widescreen</PresentationFormat>
  <Paragraphs>79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Cole, Stuart Kirkham (LARC-D327)</dc:creator>
  <cp:lastModifiedBy>Cole, Stuart Kirkham (LARC-D327)</cp:lastModifiedBy>
  <cp:revision>29</cp:revision>
  <dcterms:created xsi:type="dcterms:W3CDTF">2018-12-12T12:08:26Z</dcterms:created>
  <dcterms:modified xsi:type="dcterms:W3CDTF">2018-12-13T15:33:03Z</dcterms:modified>
</cp:coreProperties>
</file>