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9" r:id="rId1"/>
  </p:sldMasterIdLst>
  <p:notesMasterIdLst>
    <p:notesMasterId r:id="rId9"/>
  </p:notesMasterIdLst>
  <p:sldIdLst>
    <p:sldId id="256" r:id="rId2"/>
    <p:sldId id="257" r:id="rId3"/>
    <p:sldId id="258" r:id="rId4"/>
    <p:sldId id="272" r:id="rId5"/>
    <p:sldId id="274" r:id="rId6"/>
    <p:sldId id="275" r:id="rId7"/>
    <p:sldId id="259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36" autoAdjust="0"/>
    <p:restoredTop sz="90814" autoAdjust="0"/>
  </p:normalViewPr>
  <p:slideViewPr>
    <p:cSldViewPr snapToGrid="0" snapToObjects="1">
      <p:cViewPr varScale="1">
        <p:scale>
          <a:sx n="104" d="100"/>
          <a:sy n="104" d="100"/>
        </p:scale>
        <p:origin x="1650" y="114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Defluorination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efficiency of PFOA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perfluorooctanoic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acid) with different alkalinity levels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756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Gas irradiation vessel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893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204" y="2866618"/>
            <a:ext cx="323817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225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3"/>
            <a:ext cx="4406981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650" baseline="0">
                <a:solidFill>
                  <a:schemeClr val="accent1"/>
                </a:solidFill>
                <a:latin typeface="Arial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7" y="5560504"/>
            <a:ext cx="2406093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BDC57488-3539-8349-95E7-E0E3D7B2EDB0}" type="datetime2">
              <a:rPr lang="en-US" smtClean="0"/>
              <a:pPr/>
              <a:t>Friday, December 14, 2018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406981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5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178122"/>
            <a:ext cx="1461154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545" y="6434372"/>
            <a:ext cx="1217201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14" y="6425551"/>
            <a:ext cx="379640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4929187" y="1720851"/>
            <a:ext cx="4214813" cy="3840163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204" y="2866618"/>
            <a:ext cx="3238172" cy="43175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178122"/>
            <a:ext cx="1461154" cy="6308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545" y="6434372"/>
            <a:ext cx="1217201" cy="2724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14" y="6425551"/>
            <a:ext cx="379640" cy="3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44795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204" y="2866618"/>
            <a:ext cx="323817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239739" cy="617838"/>
          </a:xfrm>
        </p:spPr>
        <p:txBody>
          <a:bodyPr anchor="b">
            <a:noAutofit/>
          </a:bodyPr>
          <a:lstStyle>
            <a:lvl1pPr algn="l">
              <a:defRPr sz="2250" b="1" cap="none" baseline="0">
                <a:latin typeface="Arial" charset="0"/>
              </a:defRPr>
            </a:lvl1pPr>
          </a:lstStyle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570557" y="6341668"/>
            <a:ext cx="2406093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BDC57488-3539-8349-95E7-E0E3D7B2EDB0}" type="datetime2">
              <a:rPr lang="en-US" smtClean="0"/>
              <a:pPr/>
              <a:t>Friday, December 14, 2018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5632904" y="145564"/>
            <a:ext cx="3270250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178122"/>
            <a:ext cx="1461154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545" y="6434372"/>
            <a:ext cx="1217201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14" y="6425551"/>
            <a:ext cx="379640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4929187" y="1720851"/>
            <a:ext cx="4214813" cy="3840163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5632905" y="847493"/>
            <a:ext cx="3270250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9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Contact</a:t>
            </a:r>
            <a:endParaRPr lang="en-US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7" y="1726357"/>
            <a:ext cx="4420731" cy="3834656"/>
          </a:xfrm>
        </p:spPr>
        <p:txBody>
          <a:bodyPr>
            <a:normAutofit/>
          </a:bodyPr>
          <a:lstStyle>
            <a:lvl1pPr marL="257175" indent="-257175">
              <a:buFont typeface="Arial" charset="0"/>
              <a:buChar char="•"/>
              <a:defRPr sz="1650" baseline="0">
                <a:solidFill>
                  <a:schemeClr val="accent1"/>
                </a:solidFill>
              </a:defRPr>
            </a:lvl1pPr>
            <a:lvl2pPr marL="514350" indent="-171450">
              <a:buFont typeface=".PingFangSC-Regular" charset="-122"/>
              <a:buChar char="－"/>
              <a:defRPr sz="1650" baseline="0">
                <a:solidFill>
                  <a:schemeClr val="accent1"/>
                </a:solidFill>
              </a:defRPr>
            </a:lvl2pPr>
            <a:lvl3pPr marL="857250" indent="-171450">
              <a:buFont typeface="Arial" charset="0"/>
              <a:buChar char="•"/>
              <a:defRPr sz="1650" baseline="0">
                <a:solidFill>
                  <a:schemeClr val="accent1"/>
                </a:solidFill>
              </a:defRPr>
            </a:lvl3pPr>
            <a:lvl4pPr marL="1200150" indent="-171450">
              <a:buFont typeface=".PingFangSC-Regular" charset="-122"/>
              <a:buChar char="－"/>
              <a:defRPr sz="1650" baseline="0">
                <a:solidFill>
                  <a:schemeClr val="accent1"/>
                </a:solidFill>
              </a:defRPr>
            </a:lvl4pPr>
            <a:lvl5pPr marL="1543050" indent="-171450">
              <a:buFont typeface="Arial" charset="0"/>
              <a:buChar char="•"/>
              <a:defRPr sz="16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204" y="2866618"/>
            <a:ext cx="3238172" cy="43175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178122"/>
            <a:ext cx="1461154" cy="6308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545" y="6434372"/>
            <a:ext cx="1217201" cy="2724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14" y="6425551"/>
            <a:ext cx="379640" cy="3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76703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204" y="2866618"/>
            <a:ext cx="323817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225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3"/>
            <a:ext cx="4406981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650" baseline="0">
                <a:solidFill>
                  <a:schemeClr val="accent1"/>
                </a:solidFill>
                <a:latin typeface="Arial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7" y="5560504"/>
            <a:ext cx="2406093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BDC57488-3539-8349-95E7-E0E3D7B2EDB0}" type="datetime2">
              <a:rPr lang="en-US" smtClean="0"/>
              <a:pPr/>
              <a:t>Friday, December 14, 2018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406981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5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178122"/>
            <a:ext cx="1461154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545" y="6434372"/>
            <a:ext cx="1217201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14" y="6425551"/>
            <a:ext cx="379640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4929187" y="1720851"/>
            <a:ext cx="4214813" cy="3840163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63545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84609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4173274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4653642" y="966055"/>
            <a:ext cx="4119655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68864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4859074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5290457" y="4062939"/>
            <a:ext cx="3482840" cy="2284810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290457" y="966789"/>
            <a:ext cx="3483259" cy="2976562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14368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4859074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5290457" y="966055"/>
            <a:ext cx="3482840" cy="2284810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290457" y="3371187"/>
            <a:ext cx="3483259" cy="2976562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94384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966055"/>
            <a:ext cx="5232590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749699" y="966056"/>
            <a:ext cx="3024017" cy="258412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5749699" y="3763625"/>
            <a:ext cx="3024017" cy="258412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37009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2991" y="966055"/>
            <a:ext cx="5232590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08919" y="966056"/>
            <a:ext cx="3024017" cy="258412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308919" y="3763625"/>
            <a:ext cx="3024017" cy="258412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80497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900" y="3445216"/>
            <a:ext cx="4179397" cy="2792298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08920" y="966056"/>
            <a:ext cx="2729342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3176437" y="966056"/>
            <a:ext cx="2729342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308919" y="3445216"/>
            <a:ext cx="4179397" cy="2792298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6043955" y="966056"/>
            <a:ext cx="2729342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22782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900" y="966055"/>
            <a:ext cx="4179397" cy="2792298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308919" y="966055"/>
            <a:ext cx="4179397" cy="2792298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08920" y="3914032"/>
            <a:ext cx="2729342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3176437" y="3914032"/>
            <a:ext cx="2729342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6043955" y="3914032"/>
            <a:ext cx="2729342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29083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Environmental application – G. Ciovati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218" y="6388655"/>
            <a:ext cx="1329050" cy="430392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8278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204" y="2866618"/>
            <a:ext cx="323817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239739" cy="617838"/>
          </a:xfrm>
        </p:spPr>
        <p:txBody>
          <a:bodyPr anchor="b">
            <a:noAutofit/>
          </a:bodyPr>
          <a:lstStyle>
            <a:lvl1pPr algn="l">
              <a:defRPr sz="2250" b="1" cap="none" baseline="0">
                <a:latin typeface="Arial" charset="0"/>
              </a:defRPr>
            </a:lvl1pPr>
          </a:lstStyle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570557" y="6341668"/>
            <a:ext cx="2406093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BDC57488-3539-8349-95E7-E0E3D7B2EDB0}" type="datetime2">
              <a:rPr lang="en-US" smtClean="0"/>
              <a:pPr/>
              <a:t>Friday, December 14, 2018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5632904" y="145564"/>
            <a:ext cx="3270250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178122"/>
            <a:ext cx="1461154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545" y="6434372"/>
            <a:ext cx="1217201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14" y="6425551"/>
            <a:ext cx="379640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4929187" y="1720851"/>
            <a:ext cx="4214813" cy="3840163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5632905" y="847493"/>
            <a:ext cx="3270250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9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Contact</a:t>
            </a:r>
            <a:endParaRPr lang="en-US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7" y="1726357"/>
            <a:ext cx="4420731" cy="3834656"/>
          </a:xfrm>
        </p:spPr>
        <p:txBody>
          <a:bodyPr>
            <a:normAutofit/>
          </a:bodyPr>
          <a:lstStyle>
            <a:lvl1pPr marL="257175" indent="-257175">
              <a:buFont typeface="Arial" charset="0"/>
              <a:buChar char="•"/>
              <a:defRPr sz="1650" baseline="0">
                <a:solidFill>
                  <a:schemeClr val="accent1"/>
                </a:solidFill>
              </a:defRPr>
            </a:lvl1pPr>
            <a:lvl2pPr marL="514350" indent="-171450">
              <a:buFont typeface=".PingFangSC-Regular" charset="-122"/>
              <a:buChar char="－"/>
              <a:defRPr sz="1650" baseline="0">
                <a:solidFill>
                  <a:schemeClr val="accent1"/>
                </a:solidFill>
              </a:defRPr>
            </a:lvl2pPr>
            <a:lvl3pPr marL="857250" indent="-171450">
              <a:buFont typeface="Arial" charset="0"/>
              <a:buChar char="•"/>
              <a:defRPr sz="1650" baseline="0">
                <a:solidFill>
                  <a:schemeClr val="accent1"/>
                </a:solidFill>
              </a:defRPr>
            </a:lvl3pPr>
            <a:lvl4pPr marL="1200150" indent="-171450">
              <a:buFont typeface=".PingFangSC-Regular" charset="-122"/>
              <a:buChar char="－"/>
              <a:defRPr sz="1650" baseline="0">
                <a:solidFill>
                  <a:schemeClr val="accent1"/>
                </a:solidFill>
              </a:defRPr>
            </a:lvl4pPr>
            <a:lvl5pPr marL="1543050" indent="-171450">
              <a:buFont typeface="Arial" charset="0"/>
              <a:buChar char="•"/>
              <a:defRPr sz="16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22503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Friday, December 14, 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658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Environmental application – G. Ciovati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4173274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4653642" y="966055"/>
            <a:ext cx="4119655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14" name="Straight Connector 13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5382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Friday, December 14, 2018</a:t>
            </a:fld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4859074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5290457" y="4062939"/>
            <a:ext cx="3482840" cy="2284810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290457" y="966789"/>
            <a:ext cx="3483259" cy="2976562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29573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4859074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5290457" y="966055"/>
            <a:ext cx="3482840" cy="2284810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290457" y="3371187"/>
            <a:ext cx="3483259" cy="2976562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5706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966055"/>
            <a:ext cx="5232590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749699" y="966056"/>
            <a:ext cx="3024017" cy="258412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5749699" y="3763625"/>
            <a:ext cx="3024017" cy="258412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8293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2991" y="966055"/>
            <a:ext cx="5232590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08919" y="966056"/>
            <a:ext cx="3024017" cy="258412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308919" y="3763625"/>
            <a:ext cx="3024017" cy="258412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93499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900" y="3445216"/>
            <a:ext cx="4179397" cy="2792298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08920" y="966056"/>
            <a:ext cx="2729342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3176437" y="966056"/>
            <a:ext cx="2729342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308919" y="3445216"/>
            <a:ext cx="4179397" cy="2792298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6043955" y="966056"/>
            <a:ext cx="2729342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03633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900" y="966055"/>
            <a:ext cx="4179397" cy="2792298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308919" y="966055"/>
            <a:ext cx="4179397" cy="2792298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08920" y="3914032"/>
            <a:ext cx="2729342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3176437" y="3914032"/>
            <a:ext cx="2729342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6043955" y="3914032"/>
            <a:ext cx="2729342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95245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Friday, December 14,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46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662" r:id="rId22"/>
    <p:sldLayoutId id="2147483669" r:id="rId23"/>
    <p:sldLayoutId id="2147483672" r:id="rId24"/>
    <p:sldLayoutId id="2147483673" r:id="rId25"/>
    <p:sldLayoutId id="2147483671" r:id="rId26"/>
    <p:sldLayoutId id="2147483675" r:id="rId27"/>
    <p:sldLayoutId id="2147483674" r:id="rId28"/>
    <p:sldLayoutId id="2147483676" r:id="rId29"/>
    <p:sldLayoutId id="2147483678" r:id="rId30"/>
  </p:sldLayoutIdLst>
  <p:timing>
    <p:tnLst>
      <p:par>
        <p:cTn id="1" dur="indefinite" restart="never" nodeType="tmRoot"/>
      </p:par>
    </p:tnLst>
  </p:timing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en.acs.org/articles/94/web/2016/05/Toxic-chemicals-fracking-wastewater-spills.html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upi.com/Top_News/US/2018/12/10/Cancer-causing-chemicals-lead-to-more-testing-of-drinking-water/5611544460878/" TargetMode="Externa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Accelerating Environmental Cleanup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Application of accelerators for wastewater and flue-gas treatment</a:t>
            </a:r>
          </a:p>
          <a:p>
            <a:endParaRPr lang="en-US" dirty="0"/>
          </a:p>
          <a:p>
            <a:r>
              <a:rPr lang="en-US" sz="1600" i="1" dirty="0" smtClean="0"/>
              <a:t>Accelerator Stewardship Workshop, Jefferson Lab, Dec. 17, 2018</a:t>
            </a:r>
            <a:endParaRPr lang="en-US" sz="1600" i="1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4681" r="468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32387" y="4857750"/>
            <a:ext cx="4051834" cy="68984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1800" b="1" dirty="0" smtClean="0"/>
              <a:t>Gianluigi Ciovati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9274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Wastewater 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3727269"/>
            <a:ext cx="8464378" cy="2620479"/>
          </a:xfrm>
        </p:spPr>
        <p:txBody>
          <a:bodyPr>
            <a:normAutofit/>
          </a:bodyPr>
          <a:lstStyle/>
          <a:p>
            <a:r>
              <a:rPr lang="en-US" dirty="0" smtClean="0"/>
              <a:t>EB-treatment uses the short-lived reactive species formed during the radiolysis of water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Degradation of pollutants occurs through different reactions (chain oxidation, formation of insoluble compounds, coagulation of colloids)</a:t>
            </a:r>
          </a:p>
          <a:p>
            <a:r>
              <a:rPr lang="en-US" dirty="0" smtClean="0"/>
              <a:t>Reduction of certain chemicals can depend strongly on the dose. ~1 </a:t>
            </a:r>
            <a:r>
              <a:rPr lang="en-US" dirty="0" err="1" smtClean="0"/>
              <a:t>kGy</a:t>
            </a:r>
            <a:r>
              <a:rPr lang="en-US" dirty="0" smtClean="0"/>
              <a:t> to remove color, odor, disinfection and removal of some organic pollutants.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Environmental application – G. Ciovati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980" y="4026625"/>
            <a:ext cx="3819525" cy="533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10742" y="4110446"/>
            <a:ext cx="1497875" cy="3744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44089" y="4449304"/>
            <a:ext cx="11455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oxidizing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81193" y="4114800"/>
            <a:ext cx="645615" cy="3744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459872" y="4435225"/>
            <a:ext cx="11455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reducing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t="28198"/>
          <a:stretch/>
        </p:blipFill>
        <p:spPr>
          <a:xfrm>
            <a:off x="1653708" y="1229808"/>
            <a:ext cx="5780762" cy="216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3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Flue gas 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4075611"/>
            <a:ext cx="8695743" cy="2272138"/>
          </a:xfrm>
        </p:spPr>
        <p:txBody>
          <a:bodyPr>
            <a:normAutofit/>
          </a:bodyPr>
          <a:lstStyle/>
          <a:p>
            <a:r>
              <a:rPr lang="en-US" dirty="0" smtClean="0"/>
              <a:t>Electrons interacting with the gas create ions and radicals (N</a:t>
            </a:r>
            <a:r>
              <a:rPr lang="en-US" baseline="-25000" dirty="0" smtClean="0"/>
              <a:t>2</a:t>
            </a:r>
            <a:r>
              <a:rPr lang="en-US" baseline="30000" dirty="0" smtClean="0"/>
              <a:t>+</a:t>
            </a:r>
            <a:r>
              <a:rPr lang="en-US" dirty="0" smtClean="0"/>
              <a:t>, N</a:t>
            </a:r>
            <a:r>
              <a:rPr lang="en-US" baseline="30000" dirty="0" smtClean="0"/>
              <a:t>+</a:t>
            </a:r>
            <a:r>
              <a:rPr lang="en-US" dirty="0" smtClean="0"/>
              <a:t>, O2+, 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30000" dirty="0" smtClean="0"/>
              <a:t>+</a:t>
            </a:r>
            <a:r>
              <a:rPr lang="en-US" dirty="0" smtClean="0"/>
              <a:t>, OH</a:t>
            </a:r>
            <a:r>
              <a:rPr lang="en-US" baseline="30000" dirty="0" smtClean="0"/>
              <a:t>+</a:t>
            </a:r>
            <a:r>
              <a:rPr lang="en-US" dirty="0" smtClean="0"/>
              <a:t>, H</a:t>
            </a:r>
            <a:r>
              <a:rPr lang="en-US" baseline="30000" dirty="0" smtClean="0"/>
              <a:t>+</a:t>
            </a:r>
            <a:r>
              <a:rPr lang="en-US" dirty="0" smtClean="0"/>
              <a:t>, CO</a:t>
            </a:r>
            <a:r>
              <a:rPr lang="en-US" baseline="-25000" dirty="0" smtClean="0"/>
              <a:t>2</a:t>
            </a:r>
            <a:r>
              <a:rPr lang="en-US" baseline="30000" dirty="0" smtClean="0"/>
              <a:t>+</a:t>
            </a:r>
            <a:r>
              <a:rPr lang="en-US" dirty="0" smtClean="0"/>
              <a:t>, CO</a:t>
            </a:r>
            <a:r>
              <a:rPr lang="en-US" baseline="30000" dirty="0" smtClean="0"/>
              <a:t>+</a:t>
            </a:r>
            <a:r>
              <a:rPr lang="en-US" dirty="0" smtClean="0"/>
              <a:t>, N, O, H, OH, CO)</a:t>
            </a:r>
          </a:p>
          <a:p>
            <a:r>
              <a:rPr lang="en-US" dirty="0" smtClean="0"/>
              <a:t>These excited species react in various ways such as ion-molecules reactions, neutralization reactions and dimerization</a:t>
            </a:r>
          </a:p>
          <a:p>
            <a:r>
              <a:rPr lang="en-US" dirty="0" smtClean="0"/>
              <a:t>Nitric and </a:t>
            </a:r>
            <a:r>
              <a:rPr lang="en-US" dirty="0" err="1" smtClean="0"/>
              <a:t>sulphuric</a:t>
            </a:r>
            <a:r>
              <a:rPr lang="en-US" dirty="0" smtClean="0"/>
              <a:t> acids resulting from these reactions are converted into ammonium nitrate and sulfate (fertilizer) through the flow of ammonia</a:t>
            </a:r>
          </a:p>
          <a:p>
            <a:r>
              <a:rPr lang="en-US" dirty="0"/>
              <a:t>∼70% </a:t>
            </a:r>
            <a:r>
              <a:rPr lang="en-US" dirty="0" smtClean="0"/>
              <a:t>reduction of </a:t>
            </a:r>
            <a:r>
              <a:rPr lang="en-US" dirty="0"/>
              <a:t>NO</a:t>
            </a:r>
            <a:r>
              <a:rPr lang="en-US" baseline="-25000" dirty="0"/>
              <a:t>x</a:t>
            </a:r>
            <a:r>
              <a:rPr lang="en-US" dirty="0" smtClean="0"/>
              <a:t>, ∼90% reduction </a:t>
            </a:r>
            <a:r>
              <a:rPr lang="en-US" dirty="0"/>
              <a:t>of </a:t>
            </a:r>
            <a:r>
              <a:rPr lang="en-US" dirty="0" err="1"/>
              <a:t>SO</a:t>
            </a:r>
            <a:r>
              <a:rPr lang="en-US" baseline="-25000" dirty="0" err="1"/>
              <a:t>x</a:t>
            </a:r>
            <a:r>
              <a:rPr lang="en-US" dirty="0"/>
              <a:t>, and ∼99% </a:t>
            </a:r>
            <a:r>
              <a:rPr lang="en-US" dirty="0" smtClean="0"/>
              <a:t>reduction of Hg with 7-12 </a:t>
            </a:r>
            <a:r>
              <a:rPr lang="en-US" dirty="0" err="1" smtClean="0"/>
              <a:t>kGy</a:t>
            </a:r>
            <a:r>
              <a:rPr lang="en-US" dirty="0" smtClean="0"/>
              <a:t> dose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Environmental application – G. Ciovati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216" y="966054"/>
            <a:ext cx="4977183" cy="29899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265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environmental applications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Environmental application – G. Ciovati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025" y="1142007"/>
            <a:ext cx="3664233" cy="487569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41108" y="6094462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>
                <a:hlinkClick r:id="rId3"/>
              </a:rPr>
              <a:t>https://cen.acs.org/articles/94/web/2016/05/Toxic-chemicals-fracking-wastewater-spills.html</a:t>
            </a:r>
            <a:endParaRPr lang="en-US" sz="9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90" y="804786"/>
            <a:ext cx="4072418" cy="511094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9183" y="599248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>
                <a:hlinkClick r:id="rId5"/>
              </a:rPr>
              <a:t>https://www.upi.com/Top_News/US/2018/12/10/Cancer-causing-chemicals-lead-to-more-testing-of-drinking-water/5611544460878/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6705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Wastewater irradiation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1419225"/>
            <a:ext cx="8464378" cy="420208"/>
          </a:xfrm>
        </p:spPr>
        <p:txBody>
          <a:bodyPr/>
          <a:lstStyle/>
          <a:p>
            <a:r>
              <a:rPr lang="en-US" dirty="0" smtClean="0"/>
              <a:t>At test facility at Miami-Dade County, Florida: 75 kW -&gt; 6.5 </a:t>
            </a:r>
            <a:r>
              <a:rPr lang="en-US" dirty="0" err="1" smtClean="0"/>
              <a:t>kGy</a:t>
            </a:r>
            <a:r>
              <a:rPr lang="en-US" dirty="0" smtClean="0"/>
              <a:t>, 160 gal/min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application – G. Ciovati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308919" y="2099542"/>
            <a:ext cx="8464379" cy="3514901"/>
            <a:chOff x="308919" y="2099542"/>
            <a:chExt cx="8464379" cy="351490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8919" y="2530629"/>
              <a:ext cx="5073726" cy="2641445"/>
            </a:xfrm>
            <a:prstGeom prst="rect">
              <a:avLst/>
            </a:prstGeom>
          </p:spPr>
        </p:pic>
        <p:sp>
          <p:nvSpPr>
            <p:cNvPr id="7" name="Content Placeholder 2"/>
            <p:cNvSpPr txBox="1">
              <a:spLocks/>
            </p:cNvSpPr>
            <p:nvPr/>
          </p:nvSpPr>
          <p:spPr>
            <a:xfrm>
              <a:off x="308920" y="2099542"/>
              <a:ext cx="8464378" cy="42020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1650" kern="1200" baseline="0">
                  <a:solidFill>
                    <a:schemeClr val="tx1"/>
                  </a:solidFill>
                  <a:latin typeface="Arial" charset="0"/>
                  <a:ea typeface="+mn-ea"/>
                  <a:cs typeface="Arial" panose="020B0604020202020204" pitchFamily="34" charset="0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PingFangSC-Regular" charset="-122"/>
                <a:buChar char="－"/>
                <a:defRPr sz="1500" kern="1200" baseline="0">
                  <a:solidFill>
                    <a:schemeClr val="tx1"/>
                  </a:solidFill>
                  <a:latin typeface="Arial" charset="0"/>
                  <a:ea typeface="+mn-ea"/>
                  <a:cs typeface="Arial" panose="020B0604020202020204" pitchFamily="34" charset="0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charset="0"/>
                <a:buChar char="•"/>
                <a:defRPr sz="1350" kern="1200" baseline="0">
                  <a:solidFill>
                    <a:schemeClr val="tx1"/>
                  </a:solidFill>
                  <a:latin typeface="Arial" charset="0"/>
                  <a:ea typeface="+mn-ea"/>
                  <a:cs typeface="Arial" panose="020B0604020202020204" pitchFamily="34" charset="0"/>
                </a:defRPr>
              </a:lvl3pPr>
              <a:lvl4pPr marL="1243013" indent="-214313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PingFangSC-Regular" charset="-122"/>
                <a:buChar char="－"/>
                <a:defRPr sz="1200" kern="1200" baseline="0">
                  <a:solidFill>
                    <a:schemeClr val="tx1"/>
                  </a:solidFill>
                  <a:latin typeface="Arial" charset="0"/>
                  <a:ea typeface="+mn-ea"/>
                  <a:cs typeface="Arial" panose="020B0604020202020204" pitchFamily="34" charset="0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charset="0"/>
                <a:buChar char="•"/>
                <a:defRPr sz="1050" kern="1200" baseline="0">
                  <a:solidFill>
                    <a:schemeClr val="tx1"/>
                  </a:solidFill>
                  <a:latin typeface="Arial" charset="0"/>
                  <a:ea typeface="+mn-ea"/>
                  <a:cs typeface="Arial" panose="020B0604020202020204" pitchFamily="34" charset="0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Effect on degradation of contaminants: </a:t>
              </a:r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280289" y="5182953"/>
              <a:ext cx="3130985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>
                  <a:latin typeface="AdvGulliv-I"/>
                </a:rPr>
                <a:t>L. Wang et al. / Chemical Engineering Journal 302 (2016) 58–68</a:t>
              </a:r>
              <a:endParaRPr lang="en-US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65701" y="2399191"/>
              <a:ext cx="3009900" cy="299085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642313" y="5398999"/>
              <a:ext cx="3009157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 smtClean="0">
                  <a:latin typeface="AdvGulliv-I"/>
                </a:rPr>
                <a:t>IAEA, Radiation processing: environmental applications, 2007</a:t>
              </a:r>
              <a:endParaRPr lang="en-US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782093" y="900069"/>
            <a:ext cx="342558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Beam power </a:t>
            </a:r>
            <a:r>
              <a:rPr lang="en-US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 Water flow × Dose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10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Flue gas irradiation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5628"/>
            <a:ext cx="8464378" cy="410590"/>
          </a:xfrm>
        </p:spPr>
        <p:txBody>
          <a:bodyPr>
            <a:normAutofit fontScale="925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 MW beam</a:t>
            </a:r>
            <a:r>
              <a:rPr lang="en-US" dirty="0" smtClean="0"/>
              <a:t> provides a dose of 7-10 </a:t>
            </a:r>
            <a:r>
              <a:rPr lang="en-US" dirty="0" err="1" smtClean="0"/>
              <a:t>kGy</a:t>
            </a:r>
            <a:r>
              <a:rPr lang="en-US" dirty="0" smtClean="0"/>
              <a:t> to treat flue-gases from a </a:t>
            </a:r>
            <a:r>
              <a:rPr lang="en-US" b="1" dirty="0" smtClean="0">
                <a:solidFill>
                  <a:srgbClr val="FF0000"/>
                </a:solidFill>
              </a:rPr>
              <a:t>100 MW</a:t>
            </a:r>
            <a:r>
              <a:rPr lang="en-US" sz="1200" b="1" dirty="0" smtClean="0">
                <a:solidFill>
                  <a:srgbClr val="FF0000"/>
                </a:solidFill>
              </a:rPr>
              <a:t>(e) </a:t>
            </a:r>
            <a:r>
              <a:rPr lang="en-US" dirty="0" smtClean="0"/>
              <a:t>coal power plant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application – G. Ciovati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308919" y="1666202"/>
            <a:ext cx="8577431" cy="3913778"/>
            <a:chOff x="308919" y="1666202"/>
            <a:chExt cx="8577431" cy="391377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7174" y="2094305"/>
              <a:ext cx="5788542" cy="328656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335008" y="5364536"/>
              <a:ext cx="4307803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dirty="0" smtClean="0">
                  <a:latin typeface="AdvGulliv-I"/>
                </a:rPr>
                <a:t>IAEA, Radiation treatment of gaseous and liquid effluents for contaminant removal, 2005</a:t>
              </a:r>
              <a:endParaRPr lang="en-US" dirty="0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35716" y="1666202"/>
              <a:ext cx="2650634" cy="3913778"/>
            </a:xfrm>
            <a:prstGeom prst="rect">
              <a:avLst/>
            </a:prstGeom>
          </p:spPr>
        </p:pic>
        <p:sp>
          <p:nvSpPr>
            <p:cNvPr id="9" name="Content Placeholder 2"/>
            <p:cNvSpPr txBox="1">
              <a:spLocks/>
            </p:cNvSpPr>
            <p:nvPr/>
          </p:nvSpPr>
          <p:spPr>
            <a:xfrm>
              <a:off x="308919" y="1682978"/>
              <a:ext cx="8464378" cy="43107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1650" kern="1200" baseline="0">
                  <a:solidFill>
                    <a:schemeClr val="tx1"/>
                  </a:solidFill>
                  <a:latin typeface="Arial" charset="0"/>
                  <a:ea typeface="+mn-ea"/>
                  <a:cs typeface="Arial" panose="020B0604020202020204" pitchFamily="34" charset="0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PingFangSC-Regular" charset="-122"/>
                <a:buChar char="－"/>
                <a:defRPr sz="1500" kern="1200" baseline="0">
                  <a:solidFill>
                    <a:schemeClr val="tx1"/>
                  </a:solidFill>
                  <a:latin typeface="Arial" charset="0"/>
                  <a:ea typeface="+mn-ea"/>
                  <a:cs typeface="Arial" panose="020B0604020202020204" pitchFamily="34" charset="0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charset="0"/>
                <a:buChar char="•"/>
                <a:defRPr sz="1350" kern="1200" baseline="0">
                  <a:solidFill>
                    <a:schemeClr val="tx1"/>
                  </a:solidFill>
                  <a:latin typeface="Arial" charset="0"/>
                  <a:ea typeface="+mn-ea"/>
                  <a:cs typeface="Arial" panose="020B0604020202020204" pitchFamily="34" charset="0"/>
                </a:defRPr>
              </a:lvl3pPr>
              <a:lvl4pPr marL="1243013" indent="-214313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PingFangSC-Regular" charset="-122"/>
                <a:buChar char="－"/>
                <a:defRPr sz="1200" kern="1200" baseline="0">
                  <a:solidFill>
                    <a:schemeClr val="tx1"/>
                  </a:solidFill>
                  <a:latin typeface="Arial" charset="0"/>
                  <a:ea typeface="+mn-ea"/>
                  <a:cs typeface="Arial" panose="020B0604020202020204" pitchFamily="34" charset="0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charset="0"/>
                <a:buChar char="•"/>
                <a:defRPr sz="1050" kern="1200" baseline="0">
                  <a:solidFill>
                    <a:schemeClr val="tx1"/>
                  </a:solidFill>
                  <a:latin typeface="Arial" charset="0"/>
                  <a:ea typeface="+mn-ea"/>
                  <a:cs typeface="Arial" panose="020B0604020202020204" pitchFamily="34" charset="0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Multi-pollutant control: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3825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technology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9375" y="966055"/>
            <a:ext cx="4268534" cy="5381694"/>
          </a:xfrm>
        </p:spPr>
        <p:txBody>
          <a:bodyPr/>
          <a:lstStyle/>
          <a:p>
            <a:r>
              <a:rPr lang="en-US" dirty="0" smtClean="0"/>
              <a:t>ELV-12 accelerator (DC, transformer-type), 0.6-1 MeV, 400 kW</a:t>
            </a:r>
          </a:p>
          <a:p>
            <a:r>
              <a:rPr lang="en-US" dirty="0" smtClean="0"/>
              <a:t>Size: </a:t>
            </a:r>
            <a:r>
              <a:rPr lang="en-US" sz="1800" dirty="0" smtClean="0"/>
              <a:t>6.5 m (L) x 2 m (W) x 6 m (H)</a:t>
            </a:r>
            <a:endParaRPr lang="en-US" dirty="0" smtClean="0"/>
          </a:p>
          <a:p>
            <a:r>
              <a:rPr lang="en-US" dirty="0" smtClean="0"/>
              <a:t>Developed at </a:t>
            </a:r>
            <a:r>
              <a:rPr lang="en-US" dirty="0" err="1"/>
              <a:t>Budker</a:t>
            </a:r>
            <a:r>
              <a:rPr lang="en-US" dirty="0"/>
              <a:t> Institute of Nuclear </a:t>
            </a:r>
            <a:r>
              <a:rPr lang="en-US" dirty="0" smtClean="0"/>
              <a:t>Physics (Russia)</a:t>
            </a:r>
          </a:p>
          <a:p>
            <a:r>
              <a:rPr lang="en-US" dirty="0" smtClean="0"/>
              <a:t>Commercialized by EB Tech Co., Ltd., South Korea</a:t>
            </a:r>
          </a:p>
          <a:p>
            <a:endParaRPr lang="en-US" dirty="0"/>
          </a:p>
          <a:p>
            <a:r>
              <a:rPr lang="en-US" dirty="0" smtClean="0"/>
              <a:t>Installed in 2005 in a dyeing wastewater plant in Daegu, South Korea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Environmental application – G. Ciovati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920" y="966055"/>
            <a:ext cx="4047138" cy="27157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31" y="3768213"/>
            <a:ext cx="4092727" cy="210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6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B5FDA33-0725-481D-A9BF-32E6FB1CA958}" vid="{825910BA-ECA8-437E-BE28-9A14A03687B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Wide Screen Template</Template>
  <TotalTime>5811</TotalTime>
  <Words>424</Words>
  <Application>Microsoft Office PowerPoint</Application>
  <PresentationFormat>On-screen Show (4:3)</PresentationFormat>
  <Paragraphs>55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.PingFangSC-Regular</vt:lpstr>
      <vt:lpstr>AdvGulliv-I</vt:lpstr>
      <vt:lpstr>Arial</vt:lpstr>
      <vt:lpstr>Calibri</vt:lpstr>
      <vt:lpstr>PingFangSC-Regular</vt:lpstr>
      <vt:lpstr>Symbol</vt:lpstr>
      <vt:lpstr>Theme1</vt:lpstr>
      <vt:lpstr>Accelerating Environmental Cleanup</vt:lpstr>
      <vt:lpstr>Wastewater treatment</vt:lpstr>
      <vt:lpstr>Flue gas treatment</vt:lpstr>
      <vt:lpstr>Examples of environmental applications</vt:lpstr>
      <vt:lpstr>Wastewater irradiation</vt:lpstr>
      <vt:lpstr>Flue gas irradiation</vt:lpstr>
      <vt:lpstr>Current technology</vt:lpstr>
    </vt:vector>
  </TitlesOfParts>
  <Company>Jefferson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Gianluigi Ciovati</dc:creator>
  <cp:lastModifiedBy>Gianluigi Ciovati</cp:lastModifiedBy>
  <cp:revision>56</cp:revision>
  <dcterms:created xsi:type="dcterms:W3CDTF">2018-09-28T15:46:57Z</dcterms:created>
  <dcterms:modified xsi:type="dcterms:W3CDTF">2018-12-14T18:27:59Z</dcterms:modified>
</cp:coreProperties>
</file>