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2"/>
  </p:notesMasterIdLst>
  <p:handoutMasterIdLst>
    <p:handoutMasterId r:id="rId23"/>
  </p:handoutMasterIdLst>
  <p:sldIdLst>
    <p:sldId id="256" r:id="rId3"/>
    <p:sldId id="455" r:id="rId4"/>
    <p:sldId id="453" r:id="rId5"/>
    <p:sldId id="391" r:id="rId6"/>
    <p:sldId id="392" r:id="rId7"/>
    <p:sldId id="393" r:id="rId8"/>
    <p:sldId id="394" r:id="rId9"/>
    <p:sldId id="396" r:id="rId10"/>
    <p:sldId id="397" r:id="rId11"/>
    <p:sldId id="352" r:id="rId12"/>
    <p:sldId id="353" r:id="rId13"/>
    <p:sldId id="448" r:id="rId14"/>
    <p:sldId id="412" r:id="rId15"/>
    <p:sldId id="333" r:id="rId16"/>
    <p:sldId id="351" r:id="rId17"/>
    <p:sldId id="426" r:id="rId18"/>
    <p:sldId id="417" r:id="rId19"/>
    <p:sldId id="418" r:id="rId20"/>
    <p:sldId id="447" r:id="rId2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9A0"/>
    <a:srgbClr val="0000FF"/>
    <a:srgbClr val="EEEEEE"/>
    <a:srgbClr val="BFBFB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23" autoAdjust="0"/>
    <p:restoredTop sz="95332" autoAdjust="0"/>
  </p:normalViewPr>
  <p:slideViewPr>
    <p:cSldViewPr snapToGrid="0" snapToObjects="1">
      <p:cViewPr>
        <p:scale>
          <a:sx n="86" d="100"/>
          <a:sy n="86" d="100"/>
        </p:scale>
        <p:origin x="-684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9088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2915" cy="464813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580" y="1"/>
            <a:ext cx="3042915" cy="464813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r">
              <a:defRPr sz="1200"/>
            </a:lvl1pPr>
          </a:lstStyle>
          <a:p>
            <a:fld id="{BD36C045-5432-4A7B-A9E8-FC1AB1431C7C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685"/>
            <a:ext cx="3042915" cy="464813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580" y="8842685"/>
            <a:ext cx="3042915" cy="464813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r">
              <a:defRPr sz="1200"/>
            </a:lvl1pPr>
          </a:lstStyle>
          <a:p>
            <a:fld id="{5B1AFD8E-CA61-47B0-A8E0-0F15E76F3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50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3"/>
            <a:ext cx="5618480" cy="366545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2031"/>
            <a:ext cx="3043343" cy="467069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69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0600" tIns="45300" rIns="90600" bIns="453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Shape 245"/>
          <p:cNvSpPr txBox="1"/>
          <p:nvPr/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703263"/>
            <a:ext cx="4643437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36415" y="4423439"/>
            <a:ext cx="5150272" cy="4187477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350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0600" tIns="45300" rIns="90600" bIns="453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Shape 245"/>
          <p:cNvSpPr txBox="1"/>
          <p:nvPr/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703263"/>
            <a:ext cx="4643437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36415" y="4423439"/>
            <a:ext cx="5150272" cy="4187477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4451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0600" tIns="45300" rIns="90600" bIns="453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703263"/>
            <a:ext cx="4643437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936415" y="4423439"/>
            <a:ext cx="5150272" cy="4187477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Nuclear physics detector technology developed to explore the structure of matter at Jefferson Lab leads to new and advanced tools for better patient care. </a:t>
            </a: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Tools for nuclear physics research include: </a:t>
            </a:r>
            <a:r>
              <a:rPr lang="en-US" sz="12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photomultiplier tubes, silicon photo multipliers, scintillator and detector electronics. </a:t>
            </a: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Tools for better patient care were developed</a:t>
            </a:r>
            <a:r>
              <a:rPr lang="en-US" sz="1200" b="1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including </a:t>
            </a:r>
            <a:r>
              <a:rPr lang="en-US" sz="1200" b="0" i="0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120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ompact gamma camera for breast cancer detection,</a:t>
            </a:r>
            <a:r>
              <a:rPr lang="en-US" sz="1200" i="0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leading 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several Jefferson Lab</a:t>
            </a:r>
            <a:r>
              <a:rPr lang="en-US" sz="1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patents and a 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tart-up company. Also, h</a:t>
            </a:r>
            <a:r>
              <a:rPr lang="en-US" sz="120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held gamma camera was developed to guide surgeons, allowing</a:t>
            </a:r>
            <a:r>
              <a:rPr lang="en-US" sz="1200" i="0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ilicon photo multipliers to provide precise imaging at low voltages and are now also </a:t>
            </a:r>
            <a:r>
              <a:rPr lang="en-US" sz="1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wire-free and wireless</a:t>
            </a:r>
            <a:r>
              <a:rPr lang="en-US" sz="12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give flexible motion without tethering.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sz="12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sz="12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114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0600" tIns="45300" rIns="90600" bIns="453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3976505" y="8842028"/>
            <a:ext cx="3044969" cy="465454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703263"/>
            <a:ext cx="4643437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936415" y="4423439"/>
            <a:ext cx="5150272" cy="4187477"/>
          </a:xfrm>
          <a:prstGeom prst="rect">
            <a:avLst/>
          </a:prstGeom>
          <a:noFill/>
          <a:ln>
            <a:noFill/>
          </a:ln>
        </p:spPr>
        <p:txBody>
          <a:bodyPr wrap="square" lIns="94725" tIns="47350" rIns="94725" bIns="473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 is increasing demand for high-performance computing to solve our understanding of complex many-body systems and predict their behavior.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Use of 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graphics processing unit (GPU) or graphics cards 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for the low-cost solution of extremely CPU-intensive, repetitive computations </a:t>
            </a:r>
            <a:r>
              <a:rPr lang="en-US" sz="1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was first implemented in the Jefferson Lab Lattice QCD calculations</a:t>
            </a:r>
            <a:r>
              <a:rPr lang="en-US" sz="1200" dirty="0">
                <a:latin typeface="Arial"/>
                <a:ea typeface="Arial"/>
                <a:cs typeface="Arial"/>
                <a:sym typeface="Arial"/>
              </a:rPr>
              <a:t>, gaining computing speedup factors of two to ten.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This is now applied on leadership GPU systems such as DOE Titan (ORNL) and NSF Blue Waters (NCSA - University of Illinois).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Lattice QCD in collaboration with industry have driven development of new computing paradigms that benefit large scale computation. These capabilities underpin many important scientific challenges, </a:t>
            </a:r>
            <a:r>
              <a:rPr lang="en-US" sz="1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studying climate and heat transport over the Earth.</a:t>
            </a: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hottest video games on the market often have the most realistic graphics, enabled by performing intense calculations on a device called a graphics processing unit (GPU) or graphics cards.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sz="12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sz="12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0943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11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baseline="0" dirty="0">
                <a:solidFill>
                  <a:srgbClr val="FF0000"/>
                </a:solidFill>
              </a:rPr>
              <a:t>A </a:t>
            </a:r>
            <a:r>
              <a:rPr lang="en-US" sz="1200" b="1" baseline="0" dirty="0" err="1">
                <a:solidFill>
                  <a:srgbClr val="FF0000"/>
                </a:solidFill>
              </a:rPr>
              <a:t>b</a:t>
            </a:r>
            <a:r>
              <a:rPr lang="en-US" sz="1200" dirty="0" err="1">
                <a:solidFill>
                  <a:srgbClr val="FF0000"/>
                </a:solidFill>
              </a:rPr>
              <a:t>unchlength</a:t>
            </a:r>
            <a:r>
              <a:rPr lang="en-US" sz="1200" dirty="0">
                <a:solidFill>
                  <a:srgbClr val="FF0000"/>
                </a:solidFill>
              </a:rPr>
              <a:t> monitor and a fast kicker are a type of </a:t>
            </a:r>
            <a:r>
              <a:rPr lang="en-US" sz="1200" dirty="0"/>
              <a:t>harmonically-resonant cavity (antenna)</a:t>
            </a:r>
          </a:p>
          <a:p>
            <a:r>
              <a:rPr lang="en-US" sz="1200" b="1" baseline="0" dirty="0">
                <a:solidFill>
                  <a:srgbClr val="FF0000"/>
                </a:solidFill>
              </a:rPr>
              <a:t>All </a:t>
            </a:r>
            <a:r>
              <a:rPr lang="en-US" sz="1200" b="1" baseline="0" dirty="0" err="1">
                <a:solidFill>
                  <a:srgbClr val="FF0000"/>
                </a:solidFill>
              </a:rPr>
              <a:t>Jlab</a:t>
            </a:r>
            <a:r>
              <a:rPr lang="en-US" sz="1200" b="1" baseline="0" dirty="0">
                <a:solidFill>
                  <a:srgbClr val="FF0000"/>
                </a:solidFill>
              </a:rPr>
              <a:t> photocathodes from SBIR program</a:t>
            </a:r>
          </a:p>
          <a:p>
            <a:r>
              <a:rPr lang="en-US" sz="1200" dirty="0"/>
              <a:t>Booster=first</a:t>
            </a:r>
            <a:r>
              <a:rPr lang="en-US" sz="1200" baseline="0" dirty="0"/>
              <a:t> SC cavity the beam sees</a:t>
            </a:r>
          </a:p>
          <a:p>
            <a:r>
              <a:rPr lang="en-US" sz="1200" b="1" baseline="0" dirty="0">
                <a:solidFill>
                  <a:srgbClr val="FF0000"/>
                </a:solidFill>
              </a:rPr>
              <a:t>200kV gun is the </a:t>
            </a:r>
            <a:r>
              <a:rPr lang="en-US" sz="1200" b="1" baseline="0" dirty="0" err="1">
                <a:solidFill>
                  <a:srgbClr val="FF0000"/>
                </a:solidFill>
              </a:rPr>
              <a:t>actuall</a:t>
            </a:r>
            <a:r>
              <a:rPr lang="en-US" sz="1200" b="1" baseline="0" dirty="0">
                <a:solidFill>
                  <a:srgbClr val="FF0000"/>
                </a:solidFill>
              </a:rPr>
              <a:t> CEBAF injector</a:t>
            </a:r>
          </a:p>
          <a:p>
            <a:r>
              <a:rPr lang="en-US" sz="1200" b="1" baseline="0" dirty="0">
                <a:solidFill>
                  <a:srgbClr val="FF0000"/>
                </a:solidFill>
              </a:rPr>
              <a:t>350 kV load-locked gun is the LERF injector, load-locked means many photocathode processing steps under vacuum.</a:t>
            </a:r>
            <a:endParaRPr lang="en-US" b="1" baseline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3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204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Applications of Nuclear Physics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99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18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4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641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1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29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08225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8781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0717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29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July 25,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709" r:id="rId11"/>
    <p:sldLayoutId id="214748371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July 25,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5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6" r:id="rId6"/>
    <p:sldLayoutId id="2147483687" r:id="rId7"/>
    <p:sldLayoutId id="2147483688" r:id="rId8"/>
    <p:sldLayoutId id="2147483711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eg"/><Relationship Id="rId2" Type="http://schemas.openxmlformats.org/officeDocument/2006/relationships/image" Target="../media/image65.png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tiff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emf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nnt.com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85" y="307298"/>
            <a:ext cx="8679810" cy="854439"/>
          </a:xfrm>
        </p:spPr>
        <p:txBody>
          <a:bodyPr/>
          <a:lstStyle/>
          <a:p>
            <a:r>
              <a:rPr lang="en-US" sz="2800" dirty="0"/>
              <a:t>Accelerator Technology at Jefferson Lab: </a:t>
            </a:r>
            <a:br>
              <a:rPr lang="en-US" sz="2800" dirty="0"/>
            </a:br>
            <a:r>
              <a:rPr lang="en-US" sz="2800" dirty="0"/>
              <a:t>					    Toward Applications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2737" y="4785864"/>
            <a:ext cx="4200150" cy="1117406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Andrei Seryi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Associate Director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Accelerator Operations and R&amp;D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176" y="2885750"/>
            <a:ext cx="4414116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332385" y="3008639"/>
            <a:ext cx="4173444" cy="1573967"/>
          </a:xfrm>
        </p:spPr>
        <p:txBody>
          <a:bodyPr/>
          <a:lstStyle/>
          <a:p>
            <a:r>
              <a:rPr lang="en-US" sz="2400" b="1" dirty="0"/>
              <a:t>Accelerators: Driving Applications for Society</a:t>
            </a:r>
          </a:p>
          <a:p>
            <a:endParaRPr lang="en-US" sz="1800" b="1" dirty="0"/>
          </a:p>
          <a:p>
            <a:r>
              <a:rPr lang="en-US" sz="1800" b="1" dirty="0"/>
              <a:t>December 17, 2018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BD5C4CE-5531-204B-B71A-023CA0CA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408" y="1286885"/>
            <a:ext cx="4434311" cy="1518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69825BD3-5EF4-3541-9895-080B7E97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799" y="1280166"/>
            <a:ext cx="2705801" cy="152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237" y="241617"/>
            <a:ext cx="8689248" cy="487490"/>
          </a:xfrm>
        </p:spPr>
        <p:txBody>
          <a:bodyPr>
            <a:normAutofit/>
          </a:bodyPr>
          <a:lstStyle/>
          <a:p>
            <a:r>
              <a:rPr lang="en-US" sz="2800" dirty="0"/>
              <a:t>JLAB R&amp;D Major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53" y="947469"/>
            <a:ext cx="4359613" cy="4851168"/>
          </a:xfrm>
        </p:spPr>
        <p:txBody>
          <a:bodyPr>
            <a:normAutofit/>
          </a:bodyPr>
          <a:lstStyle/>
          <a:p>
            <a:r>
              <a:rPr lang="en-US" sz="2000" dirty="0"/>
              <a:t>Superconducting RF R&amp;D</a:t>
            </a:r>
          </a:p>
          <a:p>
            <a:pPr marL="514350" lvl="1" indent="-285750">
              <a:buSzPct val="70000"/>
              <a:buFont typeface="Courier New" panose="02070309020205020404" pitchFamily="49" charset="0"/>
              <a:buChar char="o"/>
            </a:pPr>
            <a:r>
              <a:rPr lang="en-US" sz="1600" kern="0" dirty="0">
                <a:solidFill>
                  <a:srgbClr val="000000"/>
                </a:solidFill>
                <a:latin typeface="Arial" pitchFamily="34" charset="0"/>
              </a:rPr>
              <a:t>Improving SRF performance of CEBAF</a:t>
            </a:r>
          </a:p>
          <a:p>
            <a:pPr marL="514350" lvl="1" indent="-285750">
              <a:buSzPct val="70000"/>
              <a:buFont typeface="Courier New" panose="02070309020205020404" pitchFamily="49" charset="0"/>
              <a:buChar char="o"/>
            </a:pPr>
            <a:r>
              <a:rPr lang="is-IS" sz="1600" kern="0" dirty="0">
                <a:solidFill>
                  <a:srgbClr val="000000"/>
                </a:solidFill>
                <a:latin typeface="Arial" pitchFamily="34" charset="0"/>
              </a:rPr>
              <a:t>Next-generation SRF for high quality factor, high-gradient, higher temperature</a:t>
            </a:r>
          </a:p>
          <a:p>
            <a:pPr marL="514350" lvl="1" indent="-285750">
              <a:buSzPct val="70000"/>
              <a:buFont typeface="Courier New" panose="02070309020205020404" pitchFamily="49" charset="0"/>
              <a:buChar char="o"/>
            </a:pPr>
            <a:r>
              <a:rPr lang="is-IS" sz="1600" kern="0" dirty="0">
                <a:solidFill>
                  <a:srgbClr val="000000"/>
                </a:solidFill>
                <a:latin typeface="Arial" pitchFamily="34" charset="0"/>
              </a:rPr>
              <a:t>New materials and processes for higher efficiency, lower cost, safer operations</a:t>
            </a:r>
            <a:endParaRPr lang="en-US" sz="1600" dirty="0"/>
          </a:p>
          <a:p>
            <a:r>
              <a:rPr lang="en-US" sz="2000" dirty="0"/>
              <a:t>Electron Source R&amp;D</a:t>
            </a:r>
          </a:p>
          <a:p>
            <a:pPr marL="569214" lvl="1" indent="-285750">
              <a:buSzPct val="70000"/>
              <a:buFont typeface="Courier New" panose="02070309020205020404" pitchFamily="49" charset="0"/>
              <a:buChar char="o"/>
            </a:pPr>
            <a:r>
              <a:rPr lang="en-US" sz="1600" dirty="0"/>
              <a:t>Enhance quantum efficiency for high polarization photocathodes  </a:t>
            </a:r>
          </a:p>
          <a:p>
            <a:pPr marL="569214" lvl="1" indent="-285750">
              <a:buSzPct val="70000"/>
              <a:buFont typeface="Courier New" panose="02070309020205020404" pitchFamily="49" charset="0"/>
              <a:buChar char="o"/>
            </a:pPr>
            <a:r>
              <a:rPr lang="en-US" sz="1600" dirty="0"/>
              <a:t>Magnetized electron beam</a:t>
            </a:r>
          </a:p>
          <a:p>
            <a:pPr marL="569214" lvl="1" indent="-285750">
              <a:buSzPct val="70000"/>
              <a:buFont typeface="Courier New" panose="02070309020205020404" pitchFamily="49" charset="0"/>
              <a:buChar char="o"/>
            </a:pPr>
            <a:r>
              <a:rPr lang="en-US" sz="1600" dirty="0"/>
              <a:t>Advanced cathode materials</a:t>
            </a:r>
          </a:p>
          <a:p>
            <a:r>
              <a:rPr lang="en-US" sz="2000" dirty="0"/>
              <a:t>JLEIC R&amp;D activities</a:t>
            </a:r>
          </a:p>
          <a:p>
            <a:pPr marL="569214" lvl="1" indent="-285750">
              <a:buSzPct val="70000"/>
              <a:buFont typeface="Courier New" panose="02070309020205020404" pitchFamily="49" charset="0"/>
              <a:buChar char="o"/>
            </a:pPr>
            <a:r>
              <a:rPr lang="en-US" sz="1600" dirty="0"/>
              <a:t>Pre-conceptual R&amp;D</a:t>
            </a:r>
          </a:p>
          <a:p>
            <a:pPr marL="569214" lvl="1" indent="-285750">
              <a:buSzPct val="70000"/>
              <a:buFont typeface="Courier New" panose="02070309020205020404" pitchFamily="49" charset="0"/>
              <a:buChar char="o"/>
            </a:pPr>
            <a:r>
              <a:rPr lang="en-US" sz="1600" dirty="0"/>
              <a:t>R&amp;D on high-priority topics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866" y="2359135"/>
            <a:ext cx="1541463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3428" y="804035"/>
            <a:ext cx="2773688" cy="126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36619" y="1900064"/>
            <a:ext cx="12991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World Record High Polarization Photocathode</a:t>
            </a:r>
            <a:endParaRPr lang="en-US" sz="1100" i="1" dirty="0"/>
          </a:p>
        </p:txBody>
      </p:sp>
      <p:sp>
        <p:nvSpPr>
          <p:cNvPr id="12" name="Rectangle 11"/>
          <p:cNvSpPr/>
          <p:nvPr/>
        </p:nvSpPr>
        <p:spPr>
          <a:xfrm>
            <a:off x="6025329" y="2836998"/>
            <a:ext cx="108784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1050" i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coated 5-cell cavity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80505" y="1236486"/>
            <a:ext cx="8146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10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C75 cavity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866" y="4001328"/>
            <a:ext cx="3355651" cy="153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670" y="5558961"/>
            <a:ext cx="8304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Many thousands of industrial and medical accelerators worldwide – based on technology developed many decades ago. </a:t>
            </a:r>
          </a:p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Today’s R&amp;D enable tomorrow’s industrial &amp; medical applications.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789" y="2492485"/>
            <a:ext cx="1534774" cy="1636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780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0" y="138570"/>
            <a:ext cx="8848469" cy="487490"/>
          </a:xfrm>
        </p:spPr>
        <p:txBody>
          <a:bodyPr>
            <a:noAutofit/>
          </a:bodyPr>
          <a:lstStyle/>
          <a:p>
            <a:r>
              <a:rPr lang="en-US" cap="none" dirty="0"/>
              <a:t>Jefferson Lab Plays a Vital SRF Stewardship Role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96504" y="893790"/>
            <a:ext cx="8782959" cy="804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Jefferson Lab is a world-leader in Superconducting Radiofrequency particle accelerators and cryogenic technologies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2" y="1785260"/>
            <a:ext cx="2348159" cy="1563874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403471" y="3315737"/>
            <a:ext cx="225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CEBAF </a:t>
            </a:r>
            <a:r>
              <a:rPr lang="en-US" sz="14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- 1994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 GeV Upgrade - 2017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743" y="1785260"/>
            <a:ext cx="2229129" cy="1563874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3139000" y="3319982"/>
            <a:ext cx="2072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Spallation Neutron Source (ORNL)</a:t>
            </a:r>
            <a:r>
              <a:rPr kumimoji="0" lang="en-US" sz="14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72346" y="3206678"/>
            <a:ext cx="2489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r>
              <a:rPr kumimoji="0" lang="en-US" sz="14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Rare Isotope Beams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(MSU)</a:t>
            </a:r>
            <a:r>
              <a:rPr kumimoji="0" lang="en-US" sz="14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- 2021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605" y="5272426"/>
            <a:ext cx="222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Coherent Light Source II (SLAC) </a:t>
            </a:r>
            <a:r>
              <a:rPr lang="en-US" sz="14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6164" y="1929231"/>
            <a:ext cx="3141544" cy="1247162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80" y="4420622"/>
            <a:ext cx="2979920" cy="847167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366448" y="4135461"/>
            <a:ext cx="2590530" cy="1037939"/>
            <a:chOff x="1736060" y="2959630"/>
            <a:chExt cx="7103790" cy="2846252"/>
          </a:xfrm>
        </p:grpSpPr>
        <p:pic>
          <p:nvPicPr>
            <p:cNvPr id="31" name="Picture 30" descr="LCLS-II accelerato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6060" y="2959630"/>
              <a:ext cx="7103790" cy="284625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097804" y="3367465"/>
              <a:ext cx="2697177" cy="214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56124" y="5392312"/>
              <a:ext cx="1988248" cy="335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563" y="3930799"/>
            <a:ext cx="3326364" cy="165902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639980" y="5309731"/>
            <a:ext cx="222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SNS Proton Power Upgrade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29449" y="5317371"/>
            <a:ext cx="222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LCLS-II High Energy Upgrade</a:t>
            </a:r>
          </a:p>
        </p:txBody>
      </p:sp>
    </p:spTree>
    <p:extLst>
      <p:ext uri="{BB962C8B-B14F-4D97-AF65-F5344CB8AC3E}">
        <p14:creationId xmlns:p14="http://schemas.microsoft.com/office/powerpoint/2010/main" val="2848269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Institute – unique capabilities – all in one place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667613" y="1753115"/>
            <a:ext cx="5486400" cy="3747172"/>
            <a:chOff x="514350" y="990600"/>
            <a:chExt cx="8401050" cy="4996227"/>
          </a:xfrm>
        </p:grpSpPr>
        <p:sp>
          <p:nvSpPr>
            <p:cNvPr id="10" name="TextBox 9"/>
            <p:cNvSpPr txBox="1"/>
            <p:nvPr/>
          </p:nvSpPr>
          <p:spPr>
            <a:xfrm>
              <a:off x="514350" y="1980534"/>
              <a:ext cx="1151307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Physics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86625" y="2904475"/>
              <a:ext cx="1371600" cy="57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Vertical Attachment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43726" y="1452570"/>
              <a:ext cx="1714499" cy="57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Process Support Area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58076" y="2508501"/>
              <a:ext cx="1457324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Clean Room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29450" y="4158392"/>
              <a:ext cx="1628775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R&amp;D Clean Lab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85799" y="990600"/>
              <a:ext cx="7800976" cy="4996227"/>
              <a:chOff x="685799" y="990600"/>
              <a:chExt cx="7800976" cy="499622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173404" y="1782548"/>
                <a:ext cx="1513146" cy="2432412"/>
              </a:xfrm>
              <a:prstGeom prst="rect">
                <a:avLst/>
              </a:prstGeom>
              <a:solidFill>
                <a:srgbClr val="92D050">
                  <a:alpha val="2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178802" y="2517929"/>
                <a:ext cx="1994601" cy="14141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65657" y="2517929"/>
                <a:ext cx="1513146" cy="1414193"/>
              </a:xfrm>
              <a:prstGeom prst="rect">
                <a:avLst/>
              </a:prstGeom>
              <a:solidFill>
                <a:srgbClr val="92D05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71525" y="2574496"/>
                <a:ext cx="894132" cy="107478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760728" y="1895684"/>
                <a:ext cx="412676" cy="6222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078333" y="3932122"/>
                <a:ext cx="1925822" cy="6222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586081" y="3932122"/>
                <a:ext cx="343897" cy="282838"/>
              </a:xfrm>
              <a:prstGeom prst="rect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178802" y="2517930"/>
                <a:ext cx="619014" cy="716524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66596" y="3366444"/>
                <a:ext cx="687794" cy="45254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797817" y="2517930"/>
                <a:ext cx="619014" cy="848515"/>
              </a:xfrm>
              <a:prstGeom prst="rect">
                <a:avLst/>
              </a:prstGeom>
              <a:solidFill>
                <a:schemeClr val="accent2">
                  <a:lumMod val="75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691949" y="2631064"/>
                <a:ext cx="481455" cy="226271"/>
              </a:xfrm>
              <a:prstGeom prst="rect">
                <a:avLst/>
              </a:prstGeom>
              <a:solidFill>
                <a:schemeClr val="accent2">
                  <a:lumMod val="75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273874" y="3027038"/>
                <a:ext cx="412676" cy="339407"/>
              </a:xfrm>
              <a:prstGeom prst="rect">
                <a:avLst/>
              </a:prstGeom>
              <a:solidFill>
                <a:srgbClr val="00B0F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554390" y="2857334"/>
                <a:ext cx="619014" cy="282838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929977" y="3932122"/>
                <a:ext cx="275118" cy="282838"/>
              </a:xfrm>
              <a:prstGeom prst="rect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078333" y="3932122"/>
                <a:ext cx="1925822" cy="622245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792418" y="2631064"/>
                <a:ext cx="412676" cy="226271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792418" y="2857334"/>
                <a:ext cx="412676" cy="28283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5400000">
                <a:off x="6150232" y="1906190"/>
                <a:ext cx="659958" cy="41267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273874" y="3592715"/>
                <a:ext cx="412676" cy="226271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929977" y="3932122"/>
                <a:ext cx="756573" cy="282838"/>
              </a:xfrm>
              <a:prstGeom prst="rect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173404" y="3932122"/>
                <a:ext cx="412676" cy="282838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242184" y="1895684"/>
                <a:ext cx="481455" cy="50911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861197" y="1895684"/>
                <a:ext cx="343897" cy="50911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242184" y="2404793"/>
                <a:ext cx="68779" cy="226271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136315" y="2404793"/>
                <a:ext cx="68779" cy="226271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310963" y="2404793"/>
                <a:ext cx="825353" cy="226271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5400000">
                <a:off x="5537864" y="2081459"/>
                <a:ext cx="509110" cy="137558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173404" y="2631064"/>
                <a:ext cx="619014" cy="50911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71525" y="2574496"/>
                <a:ext cx="894132" cy="1074786"/>
              </a:xfrm>
              <a:prstGeom prst="rect">
                <a:avLst/>
              </a:prstGeom>
              <a:solidFill>
                <a:srgbClr val="92D05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554390" y="3253308"/>
                <a:ext cx="1513146" cy="565677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273874" y="3366444"/>
                <a:ext cx="412676" cy="226271"/>
              </a:xfrm>
              <a:prstGeom prst="rect">
                <a:avLst/>
              </a:prstGeom>
              <a:solidFill>
                <a:srgbClr val="18F43D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49277" y="1840813"/>
                <a:ext cx="1457323" cy="57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Cryomodule Test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496991" y="1402116"/>
                <a:ext cx="2057400" cy="57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Vertical Test Area &amp; Electronics Shop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572905" y="4802329"/>
                <a:ext cx="1371599" cy="57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Cryomodule Assembly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942975" y="4752353"/>
                <a:ext cx="1457324" cy="57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1</a:t>
                </a:r>
                <a:r>
                  <a:rPr lang="en-US" sz="1100" b="1" baseline="30000" dirty="0"/>
                  <a:t>st</a:t>
                </a:r>
                <a:r>
                  <a:rPr lang="en-US" sz="1100" b="1" dirty="0"/>
                  <a:t> and 2</a:t>
                </a:r>
                <a:r>
                  <a:rPr lang="en-US" sz="1100" b="1" baseline="30000" dirty="0"/>
                  <a:t>nd</a:t>
                </a:r>
                <a:r>
                  <a:rPr lang="en-US" sz="1100" b="1" dirty="0"/>
                  <a:t> Floor Offices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286250" y="1056596"/>
                <a:ext cx="1285876" cy="57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Parts Clean and Etch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915025" y="990600"/>
                <a:ext cx="1285876" cy="57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R&amp;D Chem Lab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115176" y="2112526"/>
                <a:ext cx="128587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R&amp;D Labs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200899" y="3498435"/>
                <a:ext cx="1285876" cy="57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QA/CMM &amp; Tuning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943725" y="4818349"/>
                <a:ext cx="128587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Fabrication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429375" y="5148327"/>
                <a:ext cx="1714499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Machine Shop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143500" y="5412311"/>
                <a:ext cx="1714499" cy="57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Electron beam Welding</a:t>
                </a:r>
              </a:p>
            </p:txBody>
          </p:sp>
          <p:cxnSp>
            <p:nvCxnSpPr>
              <p:cNvPr id="58" name="Straight Arrow Connector 57"/>
              <p:cNvCxnSpPr>
                <a:stCxn id="10" idx="2"/>
              </p:cNvCxnSpPr>
              <p:nvPr/>
            </p:nvCxnSpPr>
            <p:spPr>
              <a:xfrm>
                <a:off x="1090003" y="2329347"/>
                <a:ext cx="967398" cy="77311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>
                <a:stCxn id="10" idx="2"/>
              </p:cNvCxnSpPr>
              <p:nvPr/>
            </p:nvCxnSpPr>
            <p:spPr>
              <a:xfrm flipH="1">
                <a:off x="838201" y="2329347"/>
                <a:ext cx="251802" cy="41013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>
                <a:stCxn id="50" idx="0"/>
              </p:cNvCxnSpPr>
              <p:nvPr/>
            </p:nvCxnSpPr>
            <p:spPr>
              <a:xfrm flipV="1">
                <a:off x="1671638" y="4224393"/>
                <a:ext cx="900113" cy="52796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3557589" y="3564431"/>
                <a:ext cx="1585912" cy="138472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 flipV="1">
                <a:off x="5743575" y="4092397"/>
                <a:ext cx="242721" cy="119735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4286250" y="4818349"/>
                <a:ext cx="1114425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Furnaces</a:t>
                </a: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V="1">
                <a:off x="4972050" y="4026401"/>
                <a:ext cx="329941" cy="74480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>
                <a:stCxn id="56" idx="1"/>
              </p:cNvCxnSpPr>
              <p:nvPr/>
            </p:nvCxnSpPr>
            <p:spPr>
              <a:xfrm flipH="1" flipV="1">
                <a:off x="6086476" y="4158402"/>
                <a:ext cx="342899" cy="116433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>
                <a:stCxn id="55" idx="1"/>
              </p:cNvCxnSpPr>
              <p:nvPr/>
            </p:nvCxnSpPr>
            <p:spPr>
              <a:xfrm flipH="1" flipV="1">
                <a:off x="6515101" y="4158401"/>
                <a:ext cx="428624" cy="83435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>
                <a:stCxn id="47" idx="2"/>
              </p:cNvCxnSpPr>
              <p:nvPr/>
            </p:nvCxnSpPr>
            <p:spPr>
              <a:xfrm>
                <a:off x="2377939" y="2415329"/>
                <a:ext cx="900115" cy="41541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3429000" y="1980535"/>
                <a:ext cx="685801" cy="107743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>
                <a:off x="3557588" y="1895684"/>
                <a:ext cx="1328738" cy="87679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>
                <a:stCxn id="51" idx="2"/>
              </p:cNvCxnSpPr>
              <p:nvPr/>
            </p:nvCxnSpPr>
            <p:spPr>
              <a:xfrm>
                <a:off x="4929188" y="1631112"/>
                <a:ext cx="557213" cy="54741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flipH="1">
                <a:off x="6000750" y="1452570"/>
                <a:ext cx="342900" cy="65995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>
                <a:stCxn id="12" idx="1"/>
              </p:cNvCxnSpPr>
              <p:nvPr/>
            </p:nvCxnSpPr>
            <p:spPr>
              <a:xfrm flipH="1">
                <a:off x="5743577" y="1739829"/>
                <a:ext cx="1200148" cy="7686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Rectangle 72"/>
              <p:cNvSpPr/>
              <p:nvPr/>
            </p:nvSpPr>
            <p:spPr>
              <a:xfrm rot="5400000">
                <a:off x="6183828" y="2533746"/>
                <a:ext cx="593960" cy="411480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cxnSp>
            <p:nvCxnSpPr>
              <p:cNvPr id="74" name="Straight Arrow Connector 73"/>
              <p:cNvCxnSpPr>
                <a:stCxn id="53" idx="1"/>
              </p:cNvCxnSpPr>
              <p:nvPr/>
            </p:nvCxnSpPr>
            <p:spPr>
              <a:xfrm flipH="1" flipV="1">
                <a:off x="6429378" y="2244523"/>
                <a:ext cx="685798" cy="4240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53" idx="1"/>
              </p:cNvCxnSpPr>
              <p:nvPr/>
            </p:nvCxnSpPr>
            <p:spPr>
              <a:xfrm flipH="1">
                <a:off x="6515104" y="2286933"/>
                <a:ext cx="600072" cy="35355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>
                <a:stCxn id="13" idx="1"/>
              </p:cNvCxnSpPr>
              <p:nvPr/>
            </p:nvCxnSpPr>
            <p:spPr>
              <a:xfrm flipH="1">
                <a:off x="5486401" y="2682907"/>
                <a:ext cx="1971674" cy="1555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>
                <a:stCxn id="11" idx="1"/>
              </p:cNvCxnSpPr>
              <p:nvPr/>
            </p:nvCxnSpPr>
            <p:spPr>
              <a:xfrm flipH="1" flipV="1">
                <a:off x="5057776" y="2970475"/>
                <a:ext cx="2228848" cy="22125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>
                <a:stCxn id="14" idx="1"/>
                <a:endCxn id="32" idx="2"/>
              </p:cNvCxnSpPr>
              <p:nvPr/>
            </p:nvCxnSpPr>
            <p:spPr>
              <a:xfrm flipH="1" flipV="1">
                <a:off x="5998757" y="3140172"/>
                <a:ext cx="1030692" cy="119262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>
                <a:stCxn id="54" idx="1"/>
              </p:cNvCxnSpPr>
              <p:nvPr/>
            </p:nvCxnSpPr>
            <p:spPr>
              <a:xfrm flipH="1" flipV="1">
                <a:off x="6429375" y="3234460"/>
                <a:ext cx="771523" cy="55123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Rectangle 79"/>
              <p:cNvSpPr/>
              <p:nvPr/>
            </p:nvSpPr>
            <p:spPr>
              <a:xfrm>
                <a:off x="1073624" y="2574496"/>
                <a:ext cx="575654" cy="7919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81" name="Straight Arrow Connector 80"/>
              <p:cNvCxnSpPr>
                <a:stCxn id="10" idx="2"/>
              </p:cNvCxnSpPr>
              <p:nvPr/>
            </p:nvCxnSpPr>
            <p:spPr>
              <a:xfrm>
                <a:off x="1090003" y="2329347"/>
                <a:ext cx="967398" cy="77311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>
                <a:off x="1361451" y="1707366"/>
                <a:ext cx="29644" cy="119710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685799" y="1122591"/>
                <a:ext cx="1285876" cy="57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Inventory and R&amp;D </a:t>
                </a:r>
              </a:p>
            </p:txBody>
          </p:sp>
        </p:grpSp>
      </p:grpSp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8334" y="5119286"/>
            <a:ext cx="1695536" cy="95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85" y="4046157"/>
            <a:ext cx="1574160" cy="88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902" y="3172412"/>
            <a:ext cx="1719909" cy="73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7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0588" y="5123450"/>
            <a:ext cx="1690273" cy="95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8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439" y="2242972"/>
            <a:ext cx="1873592" cy="79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9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9403" y="1170277"/>
            <a:ext cx="1896916" cy="92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0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0090" y="1187440"/>
            <a:ext cx="1574019" cy="88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11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85" y="5004803"/>
            <a:ext cx="2245379" cy="126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12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 rot="5400000">
            <a:off x="7915360" y="1071653"/>
            <a:ext cx="1113179" cy="95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13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862" y="1262743"/>
            <a:ext cx="1663908" cy="8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14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703" y="5072184"/>
            <a:ext cx="2237436" cy="94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35" y="2216300"/>
            <a:ext cx="1369541" cy="76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16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096" y="4058001"/>
            <a:ext cx="1524484" cy="76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82" y="3064780"/>
            <a:ext cx="1469105" cy="9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2">
            <a:extLst>
              <a:ext uri="{FF2B5EF4-FFF2-40B4-BE49-F238E27FC236}">
                <a16:creationId xmlns:a16="http://schemas.microsoft.com/office/drawing/2014/main" xmlns="" id="{484554AC-9DAA-744F-954D-7A273014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0082" y="881080"/>
            <a:ext cx="1550389" cy="70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501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Calibri Light" pitchFamily="34" charset="0"/>
              </a:rPr>
              <a:t>A sampling of </a:t>
            </a:r>
            <a:r>
              <a:rPr lang="en-US" altLang="en-US" dirty="0" err="1">
                <a:latin typeface="Calibri Light" pitchFamily="34" charset="0"/>
              </a:rPr>
              <a:t>JLab’s</a:t>
            </a:r>
            <a:r>
              <a:rPr lang="en-US" altLang="en-US" dirty="0">
                <a:latin typeface="Calibri Light" pitchFamily="34" charset="0"/>
              </a:rPr>
              <a:t> Cavity R&amp;D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845420"/>
            <a:ext cx="3032411" cy="5597165"/>
            <a:chOff x="0" y="845420"/>
            <a:chExt cx="3032411" cy="5597165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0" y="2908882"/>
              <a:ext cx="3032411" cy="386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>
                  <a:latin typeface="Calibri Light" panose="020F0302020204030204" pitchFamily="34" charset="0"/>
                </a:rPr>
                <a:t>HC 5-cell1.5 GHz C75 Cavity (CEBAF)</a:t>
              </a:r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9396" y="4566268"/>
              <a:ext cx="1654233" cy="1416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4592" y="6165586"/>
              <a:ext cx="21463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CEBAF 750 MHz separator</a:t>
              </a: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28" y="1315927"/>
              <a:ext cx="2612118" cy="1635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 descr="IMG_8788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"/>
            <a:stretch/>
          </p:blipFill>
          <p:spPr>
            <a:xfrm rot="5400000">
              <a:off x="916525" y="2655788"/>
              <a:ext cx="1082080" cy="222594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1472" y="4309801"/>
              <a:ext cx="2921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Beta-matched 2-cell for new injector CM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4592" y="845420"/>
              <a:ext cx="2146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For CEBAF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00414" y="845420"/>
            <a:ext cx="3248547" cy="5614151"/>
            <a:chOff x="5900414" y="845420"/>
            <a:chExt cx="3248547" cy="561415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7848" y="2814628"/>
              <a:ext cx="2717443" cy="1706857"/>
            </a:xfrm>
            <a:prstGeom prst="rect">
              <a:avLst/>
            </a:prstGeom>
          </p:spPr>
        </p:pic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6568997" y="6138749"/>
              <a:ext cx="2305609" cy="320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>
                  <a:latin typeface="Calibri Light" panose="020F0302020204030204" pitchFamily="34" charset="0"/>
                </a:rPr>
                <a:t>1.5 GHz ERL twin-axis cavity </a:t>
              </a:r>
            </a:p>
          </p:txBody>
        </p:sp>
        <p:pic>
          <p:nvPicPr>
            <p:cNvPr id="18" name="Imag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276" y="1692154"/>
              <a:ext cx="2663700" cy="696276"/>
            </a:xfrm>
            <a:prstGeom prst="rect">
              <a:avLst/>
            </a:prstGeom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6229328" y="2284081"/>
              <a:ext cx="2919633" cy="52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>
                  <a:latin typeface="Calibri Light" panose="020F0302020204030204" pitchFamily="34" charset="0"/>
                </a:rPr>
                <a:t>5-cell 802 MHz ERL main linac cavity (PERLE/</a:t>
              </a:r>
              <a:r>
                <a:rPr lang="en-US" sz="1200" dirty="0" err="1">
                  <a:latin typeface="Calibri Light" panose="020F0302020204030204" pitchFamily="34" charset="0"/>
                </a:rPr>
                <a:t>Orsay</a:t>
              </a:r>
              <a:r>
                <a:rPr lang="en-US" sz="1200" dirty="0">
                  <a:latin typeface="Calibri Light" panose="020F0302020204030204" pitchFamily="34" charset="0"/>
                </a:rPr>
                <a:t> &amp; </a:t>
              </a:r>
              <a:r>
                <a:rPr lang="en-US" sz="1200" dirty="0" err="1">
                  <a:latin typeface="Calibri Light" panose="020F0302020204030204" pitchFamily="34" charset="0"/>
                </a:rPr>
                <a:t>LHeC</a:t>
              </a:r>
              <a:r>
                <a:rPr lang="en-US" sz="1200" dirty="0">
                  <a:latin typeface="Calibri Light" panose="020F0302020204030204" pitchFamily="34" charset="0"/>
                </a:rPr>
                <a:t>/CERN)</a:t>
              </a:r>
            </a:p>
          </p:txBody>
        </p:sp>
        <p:pic>
          <p:nvPicPr>
            <p:cNvPr id="20" name="Content Placeholder 3" descr="IMG_5300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58053" y="4907295"/>
              <a:ext cx="1849165" cy="1231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ontent Placeholder 2"/>
            <p:cNvSpPr txBox="1">
              <a:spLocks/>
            </p:cNvSpPr>
            <p:nvPr/>
          </p:nvSpPr>
          <p:spPr bwMode="auto">
            <a:xfrm>
              <a:off x="6502876" y="4455697"/>
              <a:ext cx="2273616" cy="466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>
                  <a:latin typeface="Calibri Light" panose="020F0302020204030204" pitchFamily="34" charset="0"/>
                </a:rPr>
                <a:t>750 MHz compact SRF-based environmental accelerator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4338" y="1315926"/>
              <a:ext cx="472154" cy="30444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1567" y="1323232"/>
              <a:ext cx="299154" cy="304449"/>
            </a:xfrm>
            <a:prstGeom prst="rect">
              <a:avLst/>
            </a:prstGeom>
          </p:spPr>
        </p:pic>
        <p:pic>
          <p:nvPicPr>
            <p:cNvPr id="24" name="Imag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684" y="1315926"/>
              <a:ext cx="427027" cy="30444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4149" y="1301970"/>
              <a:ext cx="545618" cy="325711"/>
            </a:xfrm>
            <a:prstGeom prst="rect">
              <a:avLst/>
            </a:prstGeom>
          </p:spPr>
        </p:pic>
        <p:pic>
          <p:nvPicPr>
            <p:cNvPr id="26" name="Picture 25" descr="AES_typed_RGBweb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414" y="4292527"/>
              <a:ext cx="668583" cy="326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473" y="5868553"/>
              <a:ext cx="620745" cy="26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357276" y="845420"/>
              <a:ext cx="25173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For SPPs and R&amp;D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19509" y="845420"/>
            <a:ext cx="3151470" cy="5595121"/>
            <a:chOff x="3119509" y="845420"/>
            <a:chExt cx="3151470" cy="559512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7717" y="2169203"/>
              <a:ext cx="2303165" cy="885832"/>
            </a:xfrm>
            <a:prstGeom prst="rect">
              <a:avLst/>
            </a:prstGeom>
          </p:spPr>
        </p:pic>
        <p:sp>
          <p:nvSpPr>
            <p:cNvPr id="31" name="Content Placeholder 2"/>
            <p:cNvSpPr txBox="1">
              <a:spLocks/>
            </p:cNvSpPr>
            <p:nvPr/>
          </p:nvSpPr>
          <p:spPr bwMode="auto">
            <a:xfrm>
              <a:off x="3396426" y="2915705"/>
              <a:ext cx="2424255" cy="26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>
                  <a:latin typeface="Calibri Light" panose="020F0302020204030204" pitchFamily="34" charset="0"/>
                </a:rPr>
                <a:t>2-cell 952.6 MHz ion ring cavity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509" y="1330312"/>
              <a:ext cx="2746055" cy="709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Content Placeholder 2"/>
            <p:cNvSpPr txBox="1">
              <a:spLocks/>
            </p:cNvSpPr>
            <p:nvPr/>
          </p:nvSpPr>
          <p:spPr bwMode="auto">
            <a:xfrm>
              <a:off x="3371374" y="4905216"/>
              <a:ext cx="2449307" cy="391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Minion Pro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600"/>
                </a:lnSpc>
                <a:buFont typeface="Arial" charset="0"/>
                <a:buNone/>
              </a:pPr>
              <a:r>
                <a:rPr lang="en-US" sz="1200" dirty="0">
                  <a:latin typeface="Calibri Light" panose="020F0302020204030204" pitchFamily="34" charset="0"/>
                </a:rPr>
                <a:t>First 952.6 MHz cavity parts</a:t>
              </a:r>
            </a:p>
          </p:txBody>
        </p:sp>
        <p:pic>
          <p:nvPicPr>
            <p:cNvPr id="34" name="Picture 33" descr="IMG_1889.jpg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8"/>
            <a:stretch/>
          </p:blipFill>
          <p:spPr>
            <a:xfrm>
              <a:off x="3720066" y="3227720"/>
              <a:ext cx="1243584" cy="170992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509" y="5184220"/>
              <a:ext cx="1416500" cy="1008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3266175" y="2004047"/>
              <a:ext cx="2599389" cy="294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sz="1200" dirty="0">
                  <a:latin typeface="Calibri Light" panose="020F0302020204030204" pitchFamily="34" charset="0"/>
                </a:rPr>
                <a:t>JLEIC 5-cell 952.6 MHz ERL cooler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04214" y="6163542"/>
              <a:ext cx="30667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Harmonic kicker         magnetization cavity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71374" y="845420"/>
              <a:ext cx="2146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For JLEIC</a:t>
              </a:r>
            </a:p>
          </p:txBody>
        </p:sp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380" y="5184220"/>
              <a:ext cx="1259984" cy="1008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0282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949" y="2695261"/>
            <a:ext cx="6885038" cy="20915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2384" y="169995"/>
            <a:ext cx="8679810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Upgraded Injector Test Facility (UITF)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4567" y="792760"/>
            <a:ext cx="8927627" cy="3807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Ongoing and planned R&amp;D include:</a:t>
            </a:r>
          </a:p>
          <a:p>
            <a:pPr lvl="1"/>
            <a:r>
              <a:rPr lang="en-US" sz="1800" dirty="0"/>
              <a:t>Full Injector Upgrade: 200 kV gun, Wien filters, new Quarter Cryomodule</a:t>
            </a:r>
          </a:p>
          <a:p>
            <a:pPr lvl="1"/>
            <a:r>
              <a:rPr lang="en-US" sz="1800" dirty="0"/>
              <a:t>Polarize solid targets for CEBAF Physics Program</a:t>
            </a:r>
          </a:p>
          <a:p>
            <a:pPr lvl="1"/>
            <a:r>
              <a:rPr lang="en-US" sz="1800" dirty="0"/>
              <a:t>Magnetized beam tests for JLEIC</a:t>
            </a:r>
          </a:p>
          <a:p>
            <a:pPr lvl="1"/>
            <a:r>
              <a:rPr lang="en-US" sz="1800" dirty="0"/>
              <a:t>Polarized positron source development for CEBAF and EIC</a:t>
            </a:r>
          </a:p>
          <a:p>
            <a:pPr lvl="1"/>
            <a:r>
              <a:rPr lang="en-US" sz="1800" dirty="0"/>
              <a:t>Possible area for R&amp;D in support of Environmental Applications of Accelerators</a:t>
            </a:r>
          </a:p>
          <a:p>
            <a:endParaRPr lang="en-US" sz="2000" dirty="0"/>
          </a:p>
          <a:p>
            <a:pPr lvl="2"/>
            <a:endParaRPr lang="en-US" sz="20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20D7F-AF4A-7846-8F79-FF8038A8C3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044" y="3813015"/>
            <a:ext cx="2853412" cy="305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085629-5CDC-9440-B7A5-07741881DF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4158" y="4785834"/>
            <a:ext cx="5105400" cy="164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46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89065DCA-AB12-0742-B2B6-0B8443A8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6313" t="14209" r="9125" b="9723"/>
          <a:stretch>
            <a:fillRect/>
          </a:stretch>
        </p:blipFill>
        <p:spPr bwMode="auto">
          <a:xfrm>
            <a:off x="35483" y="842033"/>
            <a:ext cx="6532717" cy="499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335FD4C-61CA-3243-AD7D-9E787F2DDB95}"/>
              </a:ext>
            </a:extLst>
          </p:cNvPr>
          <p:cNvSpPr/>
          <p:nvPr/>
        </p:nvSpPr>
        <p:spPr>
          <a:xfrm>
            <a:off x="6194263" y="2466346"/>
            <a:ext cx="123568" cy="131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4974" y="833378"/>
            <a:ext cx="2618015" cy="2987506"/>
          </a:xfrm>
        </p:spPr>
        <p:txBody>
          <a:bodyPr>
            <a:normAutofit/>
          </a:bodyPr>
          <a:lstStyle/>
          <a:p>
            <a:r>
              <a:rPr lang="en-US" sz="1600" dirty="0"/>
              <a:t>FEL – world record (&gt;10kW in IR, 1.6 um)</a:t>
            </a:r>
          </a:p>
          <a:p>
            <a:r>
              <a:rPr lang="en-US" sz="1600" dirty="0"/>
              <a:t>Energy Recovery enabled FEL</a:t>
            </a:r>
          </a:p>
          <a:p>
            <a:r>
              <a:rPr lang="en-US" sz="1600" dirty="0">
                <a:solidFill>
                  <a:srgbClr val="000000"/>
                </a:solidFill>
              </a:rPr>
              <a:t>High polarization &amp; High QE photocathodes R&amp;D </a:t>
            </a:r>
          </a:p>
          <a:p>
            <a:r>
              <a:rPr lang="en-US" sz="1600" dirty="0"/>
              <a:t>Magnetized beam R&amp;D at Gun Test Stand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2384" y="169995"/>
            <a:ext cx="8679810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Energy Recovery, FEL, Electron Source R&amp;D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029" y="3371258"/>
            <a:ext cx="4096549" cy="3072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705725" y="4294320"/>
            <a:ext cx="140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Magnetized Gun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FA976BA7-D9D4-C543-B5B9-3B6EF474E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703221"/>
              </p:ext>
            </p:extLst>
          </p:nvPr>
        </p:nvGraphicFramePr>
        <p:xfrm>
          <a:off x="90317" y="879502"/>
          <a:ext cx="2205355" cy="1950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09065">
                  <a:extLst>
                    <a:ext uri="{9D8B030D-6E8A-4147-A177-3AD203B41FA5}">
                      <a16:colId xmlns:a16="http://schemas.microsoft.com/office/drawing/2014/main" xmlns="" val="1738380755"/>
                    </a:ext>
                  </a:extLst>
                </a:gridCol>
                <a:gridCol w="796290">
                  <a:extLst>
                    <a:ext uri="{9D8B030D-6E8A-4147-A177-3AD203B41FA5}">
                      <a16:colId xmlns:a16="http://schemas.microsoft.com/office/drawing/2014/main" xmlns="" val="4189260221"/>
                    </a:ext>
                  </a:extLst>
                </a:gridCol>
              </a:tblGrid>
              <a:tr h="16472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Parameter *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Value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253037420"/>
                  </a:ext>
                </a:extLst>
              </a:tr>
              <a:tr h="16472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Gun High Voltage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350 kV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72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Bunch Charge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150 </a:t>
                      </a:r>
                      <a:r>
                        <a:rPr lang="en-US" sz="1000" dirty="0" err="1"/>
                        <a:t>pC</a:t>
                      </a:r>
                      <a:endParaRPr lang="en-US" sz="10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3164673032"/>
                  </a:ext>
                </a:extLst>
              </a:tr>
              <a:tr h="16472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Bunch Frequency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75 MHz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2106016462"/>
                  </a:ext>
                </a:extLst>
              </a:tr>
              <a:tr h="16472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Current (Fixed Target)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0.5 mA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604561992"/>
                  </a:ext>
                </a:extLst>
              </a:tr>
              <a:tr h="16472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Current (ERL)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 mA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472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Max. Energy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170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MeV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472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Long Axis</a:t>
                      </a:r>
                      <a:r>
                        <a:rPr lang="en-US" sz="1000" baseline="0" dirty="0"/>
                        <a:t> Length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64 meters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12019" y="3497718"/>
            <a:ext cx="140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Gun Test Stand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CE6D4E-CEA9-A449-B660-5A8730E432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15094" y="4549738"/>
            <a:ext cx="1333749" cy="12908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8E4B77-9D71-C14F-8F4D-2ABE90545588}"/>
              </a:ext>
            </a:extLst>
          </p:cNvPr>
          <p:cNvSpPr txBox="1"/>
          <p:nvPr/>
        </p:nvSpPr>
        <p:spPr>
          <a:xfrm>
            <a:off x="5036700" y="5797339"/>
            <a:ext cx="140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Magnetized Beam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3D574F3C-35C4-5849-89B6-5676E11A40A8}"/>
              </a:ext>
            </a:extLst>
          </p:cNvPr>
          <p:cNvCxnSpPr/>
          <p:nvPr/>
        </p:nvCxnSpPr>
        <p:spPr>
          <a:xfrm flipH="1" flipV="1">
            <a:off x="4672289" y="5595257"/>
            <a:ext cx="364411" cy="326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8436E53-15C1-DD4F-818B-60171F756C58}"/>
              </a:ext>
            </a:extLst>
          </p:cNvPr>
          <p:cNvSpPr txBox="1"/>
          <p:nvPr/>
        </p:nvSpPr>
        <p:spPr>
          <a:xfrm>
            <a:off x="90317" y="2852051"/>
            <a:ext cx="1686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*Capabilities at full config.</a:t>
            </a:r>
          </a:p>
        </p:txBody>
      </p:sp>
    </p:spTree>
    <p:extLst>
      <p:ext uri="{BB962C8B-B14F-4D97-AF65-F5344CB8AC3E}">
        <p14:creationId xmlns:p14="http://schemas.microsoft.com/office/powerpoint/2010/main" val="567680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SBIR R&amp;D example: </a:t>
            </a:r>
            <a:r>
              <a:rPr lang="en-US" dirty="0" err="1">
                <a:latin typeface="Arial"/>
                <a:cs typeface="Arial"/>
              </a:rPr>
              <a:t>JLab</a:t>
            </a:r>
            <a:r>
              <a:rPr lang="en-US" dirty="0">
                <a:latin typeface="Arial"/>
                <a:cs typeface="Arial"/>
              </a:rPr>
              <a:t> R&amp;D on magnetron RF source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056" y="885517"/>
            <a:ext cx="6858000" cy="497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06" r="8633"/>
          <a:stretch/>
        </p:blipFill>
        <p:spPr bwMode="auto">
          <a:xfrm>
            <a:off x="6971929" y="3304471"/>
            <a:ext cx="1737360" cy="1409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86500" y="5967575"/>
            <a:ext cx="109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L3 13 kW klystron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67704" y="5935868"/>
            <a:ext cx="1641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National 1.2kW oven magnetron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060762" y="5382112"/>
            <a:ext cx="914400" cy="11863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111158" y="4713995"/>
            <a:ext cx="815214" cy="6848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8" b="4238"/>
          <a:stretch>
            <a:fillRect/>
          </a:stretch>
        </p:blipFill>
        <p:spPr bwMode="auto">
          <a:xfrm>
            <a:off x="3682154" y="5876635"/>
            <a:ext cx="226695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4019108" y="3700130"/>
            <a:ext cx="390968" cy="216493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879547" y="4713995"/>
            <a:ext cx="192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L3 20-80kW magnetron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519056" y="2073349"/>
            <a:ext cx="1429234" cy="133553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383408" y="4812106"/>
            <a:ext cx="914400" cy="1237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2399" y="814251"/>
            <a:ext cx="19376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Motivation:</a:t>
            </a:r>
          </a:p>
          <a:p>
            <a:endParaRPr lang="en-US" sz="1600" b="1" dirty="0"/>
          </a:p>
          <a:p>
            <a:r>
              <a:rPr lang="en-US" sz="1600" b="1" dirty="0"/>
              <a:t>Klystron: Space-charge effect in electron bunch forming process in linear motion dominates the efficiency. Spent energy deposits in the collector.</a:t>
            </a:r>
          </a:p>
          <a:p>
            <a:endParaRPr lang="en-US" sz="1600" b="1" dirty="0"/>
          </a:p>
          <a:p>
            <a:r>
              <a:rPr lang="en-US" sz="1600" b="1" dirty="0"/>
              <a:t>Magnetron</a:t>
            </a:r>
          </a:p>
          <a:p>
            <a:r>
              <a:rPr lang="en-US" sz="1600" b="1" dirty="0"/>
              <a:t>forms bunches in spoke-on-hub process in circular motion. Beam-to-RF cavity interaction in multiple passes. Much less wasted energy.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4273" y="5993495"/>
            <a:ext cx="1220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Varian 5 kW klystron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1" y="2373704"/>
            <a:ext cx="4572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12.2</a:t>
            </a:r>
          </a:p>
        </p:txBody>
      </p:sp>
      <p:cxnSp>
        <p:nvCxnSpPr>
          <p:cNvPr id="20" name="Straight Arrow Connector 19"/>
          <p:cNvCxnSpPr>
            <a:stCxn id="16" idx="1"/>
          </p:cNvCxnSpPr>
          <p:nvPr/>
        </p:nvCxnSpPr>
        <p:spPr>
          <a:xfrm flipH="1" flipV="1">
            <a:off x="4557806" y="2481426"/>
            <a:ext cx="3282802" cy="2492442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0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32262" y="3059084"/>
            <a:ext cx="3059083" cy="234418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567"/>
            <a:ext cx="9144000" cy="553462"/>
          </a:xfrm>
        </p:spPr>
        <p:txBody>
          <a:bodyPr>
            <a:noAutofit/>
          </a:bodyPr>
          <a:lstStyle/>
          <a:p>
            <a:r>
              <a:rPr lang="en-US" sz="2200" dirty="0"/>
              <a:t>Compact high-power CW SRF accelerator for industrial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1718956"/>
          </a:xfrm>
        </p:spPr>
        <p:txBody>
          <a:bodyPr/>
          <a:lstStyle/>
          <a:p>
            <a:r>
              <a:rPr lang="en-US" dirty="0"/>
              <a:t>1-year design collaboration among JLAB, AES, General Atomics</a:t>
            </a:r>
          </a:p>
          <a:p>
            <a:r>
              <a:rPr lang="en-US" dirty="0"/>
              <a:t>Funded by DOE-HEP (Accelerator Stewardship)</a:t>
            </a:r>
          </a:p>
          <a:p>
            <a:r>
              <a:rPr lang="en-US" dirty="0"/>
              <a:t>Use in wastewater and flue-gas treatment</a:t>
            </a:r>
          </a:p>
          <a:p>
            <a:r>
              <a:rPr lang="en-US" dirty="0"/>
              <a:t>1 MeV, 1 A electron beam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3" y="2323407"/>
            <a:ext cx="5145578" cy="257278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056611" y="4256116"/>
            <a:ext cx="0" cy="498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562109" y="3790604"/>
            <a:ext cx="0" cy="1105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56611" y="4754880"/>
            <a:ext cx="450549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56069" y="4455620"/>
            <a:ext cx="70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~6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564" y="3059084"/>
            <a:ext cx="3107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Sn/</a:t>
            </a:r>
            <a:r>
              <a:rPr lang="en-US" dirty="0" err="1"/>
              <a:t>Nb</a:t>
            </a:r>
            <a:r>
              <a:rPr lang="en-US" dirty="0"/>
              <a:t>/Cu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=0.5 single-cell cavity, conduction cooled with four 1.5 W </a:t>
            </a:r>
            <a:r>
              <a:rPr lang="en-US" dirty="0" err="1"/>
              <a:t>cryocoolers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823" y="3935308"/>
            <a:ext cx="1938080" cy="133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3491345" y="3227416"/>
            <a:ext cx="2186248" cy="1003763"/>
          </a:xfrm>
          <a:prstGeom prst="straightConnector1">
            <a:avLst/>
          </a:prstGeom>
          <a:ln w="476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352280" y="5634909"/>
            <a:ext cx="8464378" cy="691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Patent on </a:t>
            </a:r>
            <a:r>
              <a:rPr lang="en-US" sz="1800" dirty="0" err="1"/>
              <a:t>Cryomodule</a:t>
            </a:r>
            <a:r>
              <a:rPr lang="en-US" sz="1800" dirty="0"/>
              <a:t> design filed on 01/29/18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4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RIMMER 7B 26JAN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546" y="3855671"/>
            <a:ext cx="2715399" cy="2553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Compact, scalable normal-conducting e-beam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source uses new technology developed at JLab as well as established components</a:t>
            </a:r>
          </a:p>
          <a:p>
            <a:r>
              <a:rPr lang="en-US" dirty="0"/>
              <a:t>Scalable in size (frequency) and power</a:t>
            </a:r>
          </a:p>
          <a:p>
            <a:r>
              <a:rPr lang="en-US" dirty="0"/>
              <a:t>Additional units could be stacked for higher energy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96263" y="2648949"/>
            <a:ext cx="6618508" cy="3698800"/>
            <a:chOff x="880881" y="1835587"/>
            <a:chExt cx="8073910" cy="4512162"/>
          </a:xfrm>
        </p:grpSpPr>
        <p:pic>
          <p:nvPicPr>
            <p:cNvPr id="6" name="Picture 5" descr="image00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974" y="1835587"/>
              <a:ext cx="3305053" cy="451216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80881" y="1960739"/>
              <a:ext cx="2179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Gridded electron gun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11027" y="2350219"/>
              <a:ext cx="1834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Vacuum pumping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1029" y="4096606"/>
              <a:ext cx="2200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Magnetron RF source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5916" y="3267162"/>
              <a:ext cx="3118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Compact graded-</a:t>
              </a:r>
              <a:r>
                <a:rPr lang="en-US" dirty="0">
                  <a:latin typeface="Symbol" charset="2"/>
                  <a:cs typeface="Symbol" charset="2"/>
                </a:rPr>
                <a:t>b</a:t>
              </a:r>
              <a:r>
                <a:rPr lang="en-US" dirty="0"/>
                <a:t> copper </a:t>
              </a:r>
              <a:r>
                <a:rPr lang="en-US" dirty="0" err="1"/>
                <a:t>linac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43414" y="3240901"/>
              <a:ext cx="1472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Focusing coils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57466" y="4681036"/>
              <a:ext cx="1848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Deflecting system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63726" y="5635758"/>
              <a:ext cx="65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Horn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11027" y="5635758"/>
              <a:ext cx="1327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Exit window</a:t>
              </a:r>
            </a:p>
          </p:txBody>
        </p:sp>
        <p:cxnSp>
          <p:nvCxnSpPr>
            <p:cNvPr id="16" name="Straight Connector 15"/>
            <p:cNvCxnSpPr>
              <a:stCxn id="7" idx="3"/>
            </p:cNvCxnSpPr>
            <p:nvPr/>
          </p:nvCxnSpPr>
          <p:spPr>
            <a:xfrm>
              <a:off x="3059971" y="2145405"/>
              <a:ext cx="1480153" cy="1846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8" idx="1"/>
            </p:cNvCxnSpPr>
            <p:nvPr/>
          </p:nvCxnSpPr>
          <p:spPr>
            <a:xfrm flipH="1">
              <a:off x="5330146" y="2534885"/>
              <a:ext cx="880881" cy="305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0" idx="1"/>
            </p:cNvCxnSpPr>
            <p:nvPr/>
          </p:nvCxnSpPr>
          <p:spPr>
            <a:xfrm flipH="1" flipV="1">
              <a:off x="4870133" y="3297165"/>
              <a:ext cx="965783" cy="15466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9" idx="1"/>
            </p:cNvCxnSpPr>
            <p:nvPr/>
          </p:nvCxnSpPr>
          <p:spPr>
            <a:xfrm flipH="1" flipV="1">
              <a:off x="5610153" y="3930287"/>
              <a:ext cx="670876" cy="3509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4" idx="1"/>
            </p:cNvCxnSpPr>
            <p:nvPr/>
          </p:nvCxnSpPr>
          <p:spPr>
            <a:xfrm flipH="1">
              <a:off x="4870133" y="5820424"/>
              <a:ext cx="1340894" cy="1846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1" idx="3"/>
            </p:cNvCxnSpPr>
            <p:nvPr/>
          </p:nvCxnSpPr>
          <p:spPr>
            <a:xfrm>
              <a:off x="2815692" y="3425567"/>
              <a:ext cx="1411115" cy="562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2" idx="3"/>
            </p:cNvCxnSpPr>
            <p:nvPr/>
          </p:nvCxnSpPr>
          <p:spPr>
            <a:xfrm>
              <a:off x="2905974" y="4865702"/>
              <a:ext cx="1434145" cy="1846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3" idx="3"/>
            </p:cNvCxnSpPr>
            <p:nvPr/>
          </p:nvCxnSpPr>
          <p:spPr>
            <a:xfrm flipV="1">
              <a:off x="2815692" y="5635758"/>
              <a:ext cx="1524427" cy="1846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 descr="image001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92234" y="1843438"/>
            <a:ext cx="2353608" cy="165364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329944" y="5939956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915 MHz 100 kW</a:t>
            </a:r>
          </a:p>
        </p:txBody>
      </p:sp>
    </p:spTree>
    <p:extLst>
      <p:ext uri="{BB962C8B-B14F-4D97-AF65-F5344CB8AC3E}">
        <p14:creationId xmlns:p14="http://schemas.microsoft.com/office/powerpoint/2010/main" val="2539525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JLEIC – </a:t>
            </a:r>
            <a:r>
              <a:rPr lang="en-US" dirty="0" err="1"/>
              <a:t>JLab</a:t>
            </a:r>
            <a:r>
              <a:rPr lang="en-US" dirty="0"/>
              <a:t> Electron Ion Collider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220"/>
            <a:ext cx="9143999" cy="57206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Electron Ion Collider – priority project in Long Range Plan for Nuclear Science, strongly endorsed  by National Academies of Sciences</a:t>
            </a:r>
          </a:p>
          <a:p>
            <a:r>
              <a:rPr lang="en-US" dirty="0" err="1"/>
              <a:t>JLab</a:t>
            </a:r>
            <a:r>
              <a:rPr lang="en-US" dirty="0"/>
              <a:t> is a possible host for EIC</a:t>
            </a:r>
          </a:p>
          <a:p>
            <a:r>
              <a:rPr lang="en-US" dirty="0" err="1"/>
              <a:t>JLab</a:t>
            </a:r>
            <a:r>
              <a:rPr lang="en-US" dirty="0"/>
              <a:t> EIC innovative design:</a:t>
            </a:r>
          </a:p>
          <a:p>
            <a:pPr lvl="1"/>
            <a:r>
              <a:rPr lang="en-US" dirty="0"/>
              <a:t>High polarization</a:t>
            </a:r>
          </a:p>
          <a:p>
            <a:pPr lvl="1"/>
            <a:r>
              <a:rPr lang="en-US" dirty="0"/>
              <a:t>High luminosity</a:t>
            </a:r>
          </a:p>
          <a:p>
            <a:pPr lvl="1"/>
            <a:r>
              <a:rPr lang="en-US" dirty="0"/>
              <a:t>Energy range: 20 to 140 GeV CM</a:t>
            </a:r>
          </a:p>
          <a:p>
            <a:pPr lvl="1"/>
            <a:r>
              <a:rPr lang="en-US" dirty="0"/>
              <a:t>Low technical risk</a:t>
            </a:r>
          </a:p>
          <a:p>
            <a:pPr lvl="1"/>
            <a:r>
              <a:rPr lang="en-US" dirty="0"/>
              <a:t>Cost effective operation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Location of JLEIC in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Close proximity of VA industries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Area with several nearby universities &amp; Tech Center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Area with high density of technically skilled workers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Area with high demand for post-career technical on-the-job training</a:t>
            </a:r>
          </a:p>
          <a:p>
            <a:r>
              <a:rPr lang="en-US" b="1" dirty="0">
                <a:solidFill>
                  <a:srgbClr val="FF0000"/>
                </a:solidFill>
              </a:rPr>
              <a:t>=&gt; great impact on local and national industry &amp; society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 descr="Screen Shot 2018-10-03 at 12.33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991" y="1589314"/>
            <a:ext cx="4419461" cy="2539594"/>
          </a:xfrm>
          <a:prstGeom prst="rect">
            <a:avLst/>
          </a:prstGeom>
          <a:effectLst>
            <a:outerShdw blurRad="76200" dist="101600" dir="2700000" algn="tl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350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672605-5771-A948-9D5E-A9AD2570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175223"/>
            <a:ext cx="8464378" cy="487490"/>
          </a:xfrm>
        </p:spPr>
        <p:txBody>
          <a:bodyPr>
            <a:normAutofit/>
          </a:bodyPr>
          <a:lstStyle/>
          <a:p>
            <a:r>
              <a:rPr lang="en-US" dirty="0" err="1"/>
              <a:t>JLab</a:t>
            </a:r>
            <a:r>
              <a:rPr lang="en-US" dirty="0"/>
              <a:t>: Nuclear Science, R&amp;D =&gt; Innovation Driver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26EA63-B79E-D94D-BF4E-1D8470F8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E7F1AE-F985-4741-B2F8-E2E32FB90C93}"/>
              </a:ext>
            </a:extLst>
          </p:cNvPr>
          <p:cNvSpPr/>
          <p:nvPr/>
        </p:nvSpPr>
        <p:spPr bwMode="auto">
          <a:xfrm>
            <a:off x="-8793" y="636713"/>
            <a:ext cx="9153144" cy="5791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322173-9EE2-E64B-91AE-F4066ACA05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798" y="627975"/>
            <a:ext cx="4218209" cy="579994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8639978-8AF4-B24C-819F-E20A83B15944}"/>
              </a:ext>
            </a:extLst>
          </p:cNvPr>
          <p:cNvGrpSpPr/>
          <p:nvPr/>
        </p:nvGrpSpPr>
        <p:grpSpPr>
          <a:xfrm>
            <a:off x="11582" y="2474851"/>
            <a:ext cx="2376231" cy="1797155"/>
            <a:chOff x="11582" y="2514600"/>
            <a:chExt cx="2376231" cy="17971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48128A9-D100-ED42-97D7-B0B7369A9629}"/>
                </a:ext>
              </a:extLst>
            </p:cNvPr>
            <p:cNvSpPr txBox="1"/>
            <p:nvPr/>
          </p:nvSpPr>
          <p:spPr>
            <a:xfrm>
              <a:off x="11582" y="3788535"/>
              <a:ext cx="23762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Medical Imaging Technology</a:t>
              </a:r>
            </a:p>
          </p:txBody>
        </p:sp>
        <p:pic>
          <p:nvPicPr>
            <p:cNvPr id="9" name="Picture 2" descr="P1080582.JPG">
              <a:extLst>
                <a:ext uri="{FF2B5EF4-FFF2-40B4-BE49-F238E27FC236}">
                  <a16:creationId xmlns:a16="http://schemas.microsoft.com/office/drawing/2014/main" xmlns="" id="{262CAB80-4E0D-2741-91FB-3B6155820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2400" y="2514600"/>
              <a:ext cx="2215067" cy="1306691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2964B4E-7AEC-364A-8254-71B7B7FD9D0A}"/>
              </a:ext>
            </a:extLst>
          </p:cNvPr>
          <p:cNvGrpSpPr/>
          <p:nvPr/>
        </p:nvGrpSpPr>
        <p:grpSpPr>
          <a:xfrm>
            <a:off x="6432187" y="685789"/>
            <a:ext cx="1896673" cy="2003010"/>
            <a:chOff x="6660773" y="725545"/>
            <a:chExt cx="1896673" cy="20030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C415647-9667-C444-A9FC-1988A2C14562}"/>
                </a:ext>
              </a:extLst>
            </p:cNvPr>
            <p:cNvSpPr txBox="1"/>
            <p:nvPr/>
          </p:nvSpPr>
          <p:spPr>
            <a:xfrm>
              <a:off x="6660773" y="2205335"/>
              <a:ext cx="1896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Fundamental</a:t>
              </a:r>
            </a:p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Forces &amp; Symmetries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D11AAB00-1B34-5144-B1B6-20407F9BBB37}"/>
                </a:ext>
              </a:extLst>
            </p:cNvPr>
            <p:cNvGrpSpPr/>
            <p:nvPr/>
          </p:nvGrpSpPr>
          <p:grpSpPr>
            <a:xfrm>
              <a:off x="6705600" y="725545"/>
              <a:ext cx="1828800" cy="1470806"/>
              <a:chOff x="5695457" y="593011"/>
              <a:chExt cx="3657600" cy="2611528"/>
            </a:xfrm>
            <a:effectLst/>
          </p:grpSpPr>
          <p:pic>
            <p:nvPicPr>
              <p:cNvPr id="13" name="Picture 4" descr="Elementary particles behave differently in the mirror world">
                <a:extLst>
                  <a:ext uri="{FF2B5EF4-FFF2-40B4-BE49-F238E27FC236}">
                    <a16:creationId xmlns:a16="http://schemas.microsoft.com/office/drawing/2014/main" xmlns="" id="{CB76703B-A45E-384D-94D1-CDF980D24C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5457" y="593011"/>
                <a:ext cx="3657600" cy="2611528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DA843595-CF61-B247-B3D3-E7A33A0E4759}"/>
                  </a:ext>
                </a:extLst>
              </p:cNvPr>
              <p:cNvSpPr/>
              <p:nvPr/>
            </p:nvSpPr>
            <p:spPr>
              <a:xfrm>
                <a:off x="6218709" y="1828800"/>
                <a:ext cx="821380" cy="655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</a:rPr>
                  <a:t>Z</a:t>
                </a:r>
                <a:r>
                  <a:rPr lang="en-US" baseline="30000" dirty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baseline="300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D759411-1F54-294B-B87E-99BD1A265A5B}"/>
              </a:ext>
            </a:extLst>
          </p:cNvPr>
          <p:cNvGrpSpPr/>
          <p:nvPr/>
        </p:nvGrpSpPr>
        <p:grpSpPr>
          <a:xfrm>
            <a:off x="7162451" y="4761384"/>
            <a:ext cx="1981551" cy="1675860"/>
            <a:chOff x="7162799" y="4651813"/>
            <a:chExt cx="1981551" cy="16758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E3D519A-88EE-4C45-9BCE-77174D0A2CF2}"/>
                </a:ext>
              </a:extLst>
            </p:cNvPr>
            <p:cNvSpPr txBox="1"/>
            <p:nvPr/>
          </p:nvSpPr>
          <p:spPr>
            <a:xfrm>
              <a:off x="7162799" y="6019896"/>
              <a:ext cx="19815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Theory &amp; Computation</a:t>
              </a:r>
            </a:p>
          </p:txBody>
        </p:sp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xmlns="" id="{17F9C360-2366-0A49-8A16-5B93EE5E82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99029" y="4651813"/>
              <a:ext cx="151558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853D8CD-4A48-784C-9138-3824F956699A}"/>
              </a:ext>
            </a:extLst>
          </p:cNvPr>
          <p:cNvGrpSpPr/>
          <p:nvPr/>
        </p:nvGrpSpPr>
        <p:grpSpPr>
          <a:xfrm>
            <a:off x="7056318" y="2703252"/>
            <a:ext cx="1857946" cy="2072382"/>
            <a:chOff x="5024348" y="4246937"/>
            <a:chExt cx="1857946" cy="20723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40B8A42-9832-9E4A-A534-E3BA1FD78D26}"/>
                </a:ext>
              </a:extLst>
            </p:cNvPr>
            <p:cNvSpPr txBox="1"/>
            <p:nvPr/>
          </p:nvSpPr>
          <p:spPr>
            <a:xfrm>
              <a:off x="5024348" y="6011542"/>
              <a:ext cx="18579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Nuclear Astrophysics</a:t>
              </a:r>
            </a:p>
          </p:txBody>
        </p:sp>
        <p:pic>
          <p:nvPicPr>
            <p:cNvPr id="20" name="Picture 2" descr="http://blogs.scientificamerican.com/basic-space/files/2012/04/casa.jpg">
              <a:extLst>
                <a:ext uri="{FF2B5EF4-FFF2-40B4-BE49-F238E27FC236}">
                  <a16:creationId xmlns:a16="http://schemas.microsoft.com/office/drawing/2014/main" xmlns="" id="{9A193EF7-6CC7-2048-90BA-3C167E5927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48629" y="4246937"/>
              <a:ext cx="1809371" cy="177295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724F174-91F9-F748-AB64-D2CAB14A3A65}"/>
              </a:ext>
            </a:extLst>
          </p:cNvPr>
          <p:cNvGrpSpPr/>
          <p:nvPr/>
        </p:nvGrpSpPr>
        <p:grpSpPr>
          <a:xfrm>
            <a:off x="0" y="741080"/>
            <a:ext cx="2102602" cy="1660543"/>
            <a:chOff x="0" y="780834"/>
            <a:chExt cx="2102602" cy="16605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7171B659-ECE5-4C43-BFCC-AA72F0DB7EBB}"/>
                </a:ext>
              </a:extLst>
            </p:cNvPr>
            <p:cNvGrpSpPr/>
            <p:nvPr/>
          </p:nvGrpSpPr>
          <p:grpSpPr>
            <a:xfrm>
              <a:off x="0" y="780834"/>
              <a:ext cx="2102602" cy="1476943"/>
              <a:chOff x="152401" y="780834"/>
              <a:chExt cx="2102602" cy="147694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7CB1A267-E1A2-4C4D-BBC5-F7D2A5E80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0407" y="780834"/>
                <a:ext cx="1786620" cy="1368836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D8690C9F-CC69-4D42-843B-F7BF9157117E}"/>
                  </a:ext>
                </a:extLst>
              </p:cNvPr>
              <p:cNvSpPr/>
              <p:nvPr/>
            </p:nvSpPr>
            <p:spPr bwMode="auto">
              <a:xfrm>
                <a:off x="152401" y="2128467"/>
                <a:ext cx="2102602" cy="12931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84A8936-8E75-F145-9C3B-557A4ED2EA79}"/>
                </a:ext>
              </a:extLst>
            </p:cNvPr>
            <p:cNvSpPr txBox="1"/>
            <p:nvPr/>
          </p:nvSpPr>
          <p:spPr>
            <a:xfrm>
              <a:off x="228600" y="2133600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Nuclear Structure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9E6BF37-174B-F54F-AA7E-CA59FA6909EE}"/>
              </a:ext>
            </a:extLst>
          </p:cNvPr>
          <p:cNvGrpSpPr/>
          <p:nvPr/>
        </p:nvGrpSpPr>
        <p:grpSpPr>
          <a:xfrm>
            <a:off x="4257040" y="4594916"/>
            <a:ext cx="2047506" cy="1704536"/>
            <a:chOff x="6934200" y="2819402"/>
            <a:chExt cx="2047506" cy="170453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D7E379A-9E27-234B-A979-301574FDD9F3}"/>
                </a:ext>
              </a:extLst>
            </p:cNvPr>
            <p:cNvSpPr txBox="1"/>
            <p:nvPr/>
          </p:nvSpPr>
          <p:spPr>
            <a:xfrm>
              <a:off x="6939435" y="4216161"/>
              <a:ext cx="2042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Accelerator S&amp;T</a:t>
              </a: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xmlns="" id="{64BA85A6-4A5A-8347-B99E-B64B8C6598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34200" y="2819402"/>
              <a:ext cx="2047506" cy="135968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4402A1E-B1B7-F542-B9B6-A497A240AA53}"/>
              </a:ext>
            </a:extLst>
          </p:cNvPr>
          <p:cNvGrpSpPr/>
          <p:nvPr/>
        </p:nvGrpSpPr>
        <p:grpSpPr>
          <a:xfrm>
            <a:off x="2625943" y="1027044"/>
            <a:ext cx="1835759" cy="1669776"/>
            <a:chOff x="2625936" y="1194934"/>
            <a:chExt cx="1835758" cy="166977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579B1CC-C9C9-1442-B0FB-3A93AE8E9FC8}"/>
                </a:ext>
              </a:extLst>
            </p:cNvPr>
            <p:cNvSpPr txBox="1"/>
            <p:nvPr/>
          </p:nvSpPr>
          <p:spPr>
            <a:xfrm>
              <a:off x="2625936" y="2556933"/>
              <a:ext cx="1835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Structure of Hadrons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E8DF5D07-AE59-5E4D-98FD-980703FF7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9064" y="1194934"/>
              <a:ext cx="1397976" cy="134599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79B4170-FE6B-2148-A9DB-C1BBBCAA2506}"/>
              </a:ext>
            </a:extLst>
          </p:cNvPr>
          <p:cNvGrpSpPr/>
          <p:nvPr/>
        </p:nvGrpSpPr>
        <p:grpSpPr>
          <a:xfrm>
            <a:off x="304800" y="4532361"/>
            <a:ext cx="2859064" cy="1871416"/>
            <a:chOff x="304800" y="4532361"/>
            <a:chExt cx="2859064" cy="187141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BCC2B7D-65AB-1D40-B56B-6F2F53DE442D}"/>
                </a:ext>
              </a:extLst>
            </p:cNvPr>
            <p:cNvSpPr txBox="1"/>
            <p:nvPr/>
          </p:nvSpPr>
          <p:spPr>
            <a:xfrm>
              <a:off x="807813" y="6096000"/>
              <a:ext cx="1630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Cryogenics</a:t>
              </a: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xmlns="" id="{C73DE786-D562-6547-BCA1-5EFC0E12F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532361"/>
              <a:ext cx="2859064" cy="145931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Dodecagon 2">
            <a:extLst>
              <a:ext uri="{FF2B5EF4-FFF2-40B4-BE49-F238E27FC236}">
                <a16:creationId xmlns:a16="http://schemas.microsoft.com/office/drawing/2014/main" xmlns="" id="{10D5F361-0265-3E4E-820B-A6990E9BEDB7}"/>
              </a:ext>
            </a:extLst>
          </p:cNvPr>
          <p:cNvSpPr/>
          <p:nvPr/>
        </p:nvSpPr>
        <p:spPr>
          <a:xfrm>
            <a:off x="3124757" y="2786743"/>
            <a:ext cx="3307430" cy="1808173"/>
          </a:xfrm>
          <a:prstGeom prst="dodecagon">
            <a:avLst/>
          </a:prstGeom>
          <a:solidFill>
            <a:srgbClr val="0B39A0">
              <a:alpha val="71000"/>
            </a:srgb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400" dirty="0"/>
              <a:t>Today’s R&amp;D enable tomorrow’s industrial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48236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Jefferson Lab’s Technology Portfolio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442" y="3121584"/>
            <a:ext cx="208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scale Cryogenics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(Ex: NASA James Webb Space Telescope)</a:t>
            </a:r>
          </a:p>
        </p:txBody>
      </p:sp>
      <p:pic>
        <p:nvPicPr>
          <p:cNvPr id="6" name="Picture 5" descr="C:\Users\preble\Desktop\DSC_05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489" y="918532"/>
            <a:ext cx="2113578" cy="14980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99489" y="2446515"/>
            <a:ext cx="2004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Superconducting particle accelerators (Ex: LCLS-II Project)</a:t>
            </a:r>
          </a:p>
        </p:txBody>
      </p:sp>
      <p:pic>
        <p:nvPicPr>
          <p:cNvPr id="8" name="Shape 29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729362" y="918532"/>
            <a:ext cx="2213729" cy="1133065"/>
          </a:xfrm>
          <a:prstGeom prst="rect">
            <a:avLst/>
          </a:prstGeom>
          <a:ln w="3175">
            <a:solidFill>
              <a:schemeClr val="tx1"/>
            </a:solidFill>
            <a:round/>
          </a:ln>
        </p:spPr>
      </p:pic>
      <p:sp>
        <p:nvSpPr>
          <p:cNvPr id="9" name="TextBox 8"/>
          <p:cNvSpPr txBox="1"/>
          <p:nvPr/>
        </p:nvSpPr>
        <p:spPr>
          <a:xfrm>
            <a:off x="6791695" y="2092968"/>
            <a:ext cx="23398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 Data challenges (Ex: NASA Langley adoption of JLAB software framework for multi-satellite data processing)</a:t>
            </a:r>
          </a:p>
        </p:txBody>
      </p:sp>
      <p:pic>
        <p:nvPicPr>
          <p:cNvPr id="10" name="Shape 31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804135" y="3436404"/>
            <a:ext cx="1801565" cy="2746359"/>
          </a:xfrm>
          <a:prstGeom prst="rect">
            <a:avLst/>
          </a:prstGeom>
          <a:ln w="3175">
            <a:solidFill>
              <a:schemeClr val="tx1"/>
            </a:solidFill>
            <a:round/>
          </a:ln>
        </p:spPr>
      </p:pic>
      <p:sp>
        <p:nvSpPr>
          <p:cNvPr id="11" name="TextBox 10"/>
          <p:cNvSpPr txBox="1"/>
          <p:nvPr/>
        </p:nvSpPr>
        <p:spPr>
          <a:xfrm>
            <a:off x="3333327" y="3553351"/>
            <a:ext cx="357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Particle Detector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(Ex: Compact gamma camera for breast cancer detection;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AwakeSPECT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functional brain images of conscious, unrestrained mice; molecular imaging for plant biology</a:t>
            </a:r>
          </a:p>
        </p:txBody>
      </p:sp>
      <p:pic>
        <p:nvPicPr>
          <p:cNvPr id="12" name="Shape 33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120577" y="4576327"/>
            <a:ext cx="2256519" cy="1692161"/>
          </a:xfrm>
          <a:prstGeom prst="rect">
            <a:avLst/>
          </a:prstGeom>
          <a:ln w="3175">
            <a:solidFill>
              <a:schemeClr val="tx1"/>
            </a:solidFill>
            <a:round/>
          </a:ln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377364" y="3970400"/>
            <a:ext cx="2473706" cy="1973200"/>
          </a:xfrm>
          <a:prstGeom prst="rect">
            <a:avLst/>
          </a:prstGeom>
          <a:ln w="3175">
            <a:solidFill>
              <a:schemeClr val="tx1"/>
            </a:solidFill>
            <a:round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50465" y="5987389"/>
            <a:ext cx="231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performance computation (Ex: GPU hardware in HPC)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195" y="918532"/>
            <a:ext cx="2346943" cy="12321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377706" y="2169418"/>
            <a:ext cx="2305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High-power Free electron lasers (Ex: Record power achieved in Office of Naval Research program at JLAB)</a:t>
            </a:r>
          </a:p>
        </p:txBody>
      </p:sp>
      <p:pic>
        <p:nvPicPr>
          <p:cNvPr id="17" name="Shape 274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149485" y="918532"/>
            <a:ext cx="1737830" cy="2174986"/>
          </a:xfrm>
          <a:prstGeom prst="rect">
            <a:avLst/>
          </a:prstGeom>
          <a:ln w="3175">
            <a:solidFill>
              <a:schemeClr val="tx1"/>
            </a:solidFill>
            <a:rou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2009" y="4895307"/>
            <a:ext cx="1677220" cy="12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7979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/>
        </p:nvSpPr>
        <p:spPr>
          <a:xfrm>
            <a:off x="72519" y="164713"/>
            <a:ext cx="8591550" cy="646331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Scale Cryogenics</a:t>
            </a:r>
          </a:p>
        </p:txBody>
      </p:sp>
      <p:pic>
        <p:nvPicPr>
          <p:cNvPr id="25" name="Shape 2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982" y="927100"/>
            <a:ext cx="3492050" cy="437005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26" name="Shape 275"/>
          <p:cNvSpPr txBox="1"/>
          <p:nvPr/>
        </p:nvSpPr>
        <p:spPr>
          <a:xfrm>
            <a:off x="142983" y="5383121"/>
            <a:ext cx="2688515" cy="844608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NASA Johnson Space Center's Space Environment Simulation Lab Chamber A. Photo: NASA.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7" name="Shape 276"/>
          <p:cNvSpPr/>
          <p:nvPr/>
        </p:nvSpPr>
        <p:spPr>
          <a:xfrm>
            <a:off x="4077262" y="1134789"/>
            <a:ext cx="4590769" cy="4462672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Jefferson Lab's cryogenics group helped NASA scientists design and commission a cryogenics plant to cool the Webb telescope’s components to </a:t>
            </a:r>
            <a:r>
              <a:rPr lang="en-US" sz="2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temperatures its instruments will experience in space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to within 30 degrees Fahrenheit of absolute zero.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057" indent="-297757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tripled the capacity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refrigeration system.</a:t>
            </a:r>
          </a:p>
          <a:p>
            <a:pPr marL="742257" marR="0" lvl="1" indent="-297757" algn="l" rtl="0">
              <a:spcBef>
                <a:spcPts val="0"/>
              </a:spcBef>
              <a:buClr>
                <a:schemeClr val="dk1"/>
              </a:buClr>
              <a:buFont typeface="Courier New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057" indent="-297757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cut the </a:t>
            </a:r>
            <a:r>
              <a:rPr lang="en-US" sz="1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liquid nitrogen consumption in half</a:t>
            </a:r>
          </a:p>
          <a:p>
            <a:pPr marL="444500" marR="0" lvl="1" algn="l" rtl="0">
              <a:spcBef>
                <a:spcPts val="0"/>
              </a:spcBef>
              <a:buClr>
                <a:schemeClr val="dk1"/>
              </a:buClr>
              <a:buSzPct val="100000"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057" indent="-297757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helium refrigerator system now </a:t>
            </a:r>
            <a:r>
              <a:rPr lang="en-US" sz="1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maintains peak efficiency</a:t>
            </a:r>
            <a:endParaRPr lang="en-US" sz="16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F5F6D803-A979-3641-93B3-C867226E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78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97"/>
          <p:cNvSpPr txBox="1"/>
          <p:nvPr/>
        </p:nvSpPr>
        <p:spPr>
          <a:xfrm>
            <a:off x="75267" y="150689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New Approach for a NASA Challenge</a:t>
            </a:r>
          </a:p>
        </p:txBody>
      </p:sp>
      <p:pic>
        <p:nvPicPr>
          <p:cNvPr id="14" name="Shape 298" descr="NASA_EO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2646" y="1011165"/>
            <a:ext cx="5306377" cy="297037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15" name="Shape 299"/>
          <p:cNvSpPr txBox="1"/>
          <p:nvPr/>
        </p:nvSpPr>
        <p:spPr>
          <a:xfrm>
            <a:off x="338014" y="1370593"/>
            <a:ext cx="3065585" cy="2506387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Interagency agreement 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between NASA’s Langley Research Center and 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JLab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multi-satellite data processing.</a:t>
            </a:r>
          </a:p>
        </p:txBody>
      </p:sp>
      <p:sp>
        <p:nvSpPr>
          <p:cNvPr id="16" name="Shape 300"/>
          <p:cNvSpPr txBox="1"/>
          <p:nvPr/>
        </p:nvSpPr>
        <p:spPr>
          <a:xfrm>
            <a:off x="1176705" y="4195681"/>
            <a:ext cx="8042562" cy="1938905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 geo-satellites.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Missions last longer and sensors become more complex.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Source Software Engineering is becoming a high priority (large data volume).</a:t>
            </a:r>
          </a:p>
          <a:p>
            <a:pPr marL="171290" marR="0" lvl="0" indent="-171290" algn="l" rtl="0">
              <a:spcBef>
                <a:spcPts val="0"/>
              </a:spcBef>
              <a:buClr>
                <a:schemeClr val="dk1"/>
              </a:buClr>
              <a:buFont typeface="Courier New"/>
              <a:buNone/>
            </a:pP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 Nuclear Physics detectors.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CLARA is a </a:t>
            </a:r>
            <a:r>
              <a:rPr lang="en-US" sz="16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Jefferson Lab software application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built as a network of “black box” independent processes that exchange data.</a:t>
            </a:r>
          </a:p>
          <a:p>
            <a:pPr marL="285483" marR="0" lvl="0" indent="-285483" algn="l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renders a software well-suited to multi-user, inter-disciplinary studies.</a:t>
            </a:r>
          </a:p>
        </p:txBody>
      </p:sp>
      <p:sp>
        <p:nvSpPr>
          <p:cNvPr id="17" name="Shape 301"/>
          <p:cNvSpPr txBox="1"/>
          <p:nvPr/>
        </p:nvSpPr>
        <p:spPr>
          <a:xfrm>
            <a:off x="338015" y="4452055"/>
            <a:ext cx="838690" cy="369332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NASA</a:t>
            </a:r>
          </a:p>
        </p:txBody>
      </p:sp>
      <p:sp>
        <p:nvSpPr>
          <p:cNvPr id="18" name="Shape 302"/>
          <p:cNvSpPr txBox="1"/>
          <p:nvPr/>
        </p:nvSpPr>
        <p:spPr>
          <a:xfrm>
            <a:off x="395717" y="5267524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JLab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xmlns="" id="{52C18143-28B1-2D44-B5F6-2D67593D2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81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/>
        </p:nvSpPr>
        <p:spPr>
          <a:xfrm>
            <a:off x="93196" y="171350"/>
            <a:ext cx="9144000" cy="584774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Detector Spin-Off Advances Patient Care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308920" y="869086"/>
            <a:ext cx="8394106" cy="64633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Nuclear physics detector technology developed to explore the structure of matter at Jefferson Lab leads to new and advanced tools for better patient care. </a:t>
            </a:r>
          </a:p>
        </p:txBody>
      </p:sp>
      <p:pic>
        <p:nvPicPr>
          <p:cNvPr id="312" name="Shape 312" descr="HALC_10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367" y="2373839"/>
            <a:ext cx="2561104" cy="390385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13" name="Shape 313" descr="Dilon 6800 06 (1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0626" y="2028508"/>
            <a:ext cx="2038397" cy="270904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14" name="Shape 314" descr="P1080581.JPG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485" y="4564376"/>
            <a:ext cx="1795506" cy="178015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15" name="Shape 3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1860" y="5174415"/>
            <a:ext cx="1630523" cy="122419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sp>
        <p:nvSpPr>
          <p:cNvPr id="316" name="Shape 316"/>
          <p:cNvSpPr txBox="1"/>
          <p:nvPr/>
        </p:nvSpPr>
        <p:spPr>
          <a:xfrm>
            <a:off x="7007485" y="2632923"/>
            <a:ext cx="1642117" cy="52321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Compact gamma camera for breast cancer detection (FLC Award)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5216703" y="5307573"/>
            <a:ext cx="1703574" cy="52321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Hand held gamma camera to guide surgeons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31131" y="1483566"/>
            <a:ext cx="4474842" cy="954106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Tools for nuclear physics research: </a:t>
            </a:r>
            <a:r>
              <a:rPr lang="en-US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photomultiplier tubes, silicon photo multipliers, scintillator and detector electronics</a:t>
            </a:r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1859" y="3749087"/>
            <a:ext cx="1630524" cy="117259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pic>
        <p:nvPicPr>
          <p:cNvPr id="320" name="Shape 320" descr="Friont_view_3phot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01859" y="2288053"/>
            <a:ext cx="1630523" cy="120324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</p:pic>
      <p:sp>
        <p:nvSpPr>
          <p:cNvPr id="321" name="Shape 321"/>
          <p:cNvSpPr txBox="1"/>
          <p:nvPr/>
        </p:nvSpPr>
        <p:spPr>
          <a:xfrm>
            <a:off x="4611041" y="1597284"/>
            <a:ext cx="4495963" cy="779093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Tools for better patient care:</a:t>
            </a:r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5853478" y="645328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xmlns="" id="{4AC46C4E-9087-A643-B162-BC1D463BEA63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399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337"/>
          <p:cNvSpPr txBox="1">
            <a:spLocks noGrp="1"/>
          </p:cNvSpPr>
          <p:nvPr>
            <p:ph type="sldNum" idx="12"/>
          </p:nvPr>
        </p:nvSpPr>
        <p:spPr>
          <a:xfrm>
            <a:off x="5853478" y="645328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388"/>
          <p:cNvSpPr txBox="1"/>
          <p:nvPr/>
        </p:nvSpPr>
        <p:spPr>
          <a:xfrm>
            <a:off x="116378" y="131057"/>
            <a:ext cx="9143998" cy="584774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Performance Computing</a:t>
            </a:r>
          </a:p>
        </p:txBody>
      </p:sp>
      <p:sp>
        <p:nvSpPr>
          <p:cNvPr id="12" name="Shape 389"/>
          <p:cNvSpPr txBox="1"/>
          <p:nvPr/>
        </p:nvSpPr>
        <p:spPr>
          <a:xfrm>
            <a:off x="247651" y="897557"/>
            <a:ext cx="8591549" cy="64633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There is increasing demand for high-performance computing to solve our understanding of complex many-body systems and predict their behavior.</a:t>
            </a:r>
          </a:p>
        </p:txBody>
      </p:sp>
      <p:sp>
        <p:nvSpPr>
          <p:cNvPr id="13" name="Shape 391"/>
          <p:cNvSpPr txBox="1"/>
          <p:nvPr/>
        </p:nvSpPr>
        <p:spPr>
          <a:xfrm>
            <a:off x="0" y="2003771"/>
            <a:ext cx="5049586" cy="3292129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285483" indent="-285483">
              <a:spcBef>
                <a:spcPts val="120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Use of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graphics processing unit (GPU) 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for CPU-intensive, repetitive computations </a:t>
            </a:r>
            <a:r>
              <a:rPr lang="en-US" sz="1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was first implemented in </a:t>
            </a:r>
            <a:r>
              <a:rPr lang="en-US" sz="16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JLab</a:t>
            </a:r>
            <a:r>
              <a:rPr lang="en-US" sz="1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Lattice QCD calculations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, gaining computing speedup factors of two to ten.</a:t>
            </a:r>
          </a:p>
          <a:p>
            <a:pPr marL="285483" marR="0" lvl="0" indent="-285483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capabilities underpin many important scientific challenges, </a:t>
            </a:r>
            <a:r>
              <a:rPr lang="en-US" sz="1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studying </a:t>
            </a:r>
            <a:r>
              <a:rPr lang="en-US" sz="1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climate and heat transport 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over the Earth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4" name="Shape 394"/>
          <p:cNvSpPr txBox="1"/>
          <p:nvPr/>
        </p:nvSpPr>
        <p:spPr>
          <a:xfrm>
            <a:off x="158403" y="5142413"/>
            <a:ext cx="8896349" cy="1323352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The effort to boost the computing capabilities will continue with the </a:t>
            </a:r>
            <a:r>
              <a:rPr lang="en-US" sz="1600" b="1" dirty="0" err="1">
                <a:latin typeface="Arial"/>
                <a:ea typeface="Arial"/>
                <a:cs typeface="Arial"/>
                <a:sym typeface="Arial"/>
              </a:rPr>
              <a:t>Exascale</a:t>
            </a: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 Computing Project and enable a new era of high-precision calculations, including Lattice QCD.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600" b="1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Big data and opportunities for development machine learning approaches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989" y="1812700"/>
            <a:ext cx="3759592" cy="330834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xmlns="" id="{99677DBF-816B-BC43-8F0B-286AF56B4FB9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9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355"/>
          <p:cNvSpPr txBox="1"/>
          <p:nvPr/>
        </p:nvSpPr>
        <p:spPr>
          <a:xfrm>
            <a:off x="353288" y="962732"/>
            <a:ext cx="8372102" cy="64633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350" tIns="45675" rIns="91350" bIns="45675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Nuclear scientists at Hampton University and Jefferson Lab developed </a:t>
            </a:r>
            <a:r>
              <a:rPr lang="en-US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real-time, in vivo, dosimetry technology.</a:t>
            </a:r>
          </a:p>
        </p:txBody>
      </p:sp>
      <p:pic>
        <p:nvPicPr>
          <p:cNvPr id="10" name="Shape 356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3913027" y="1873119"/>
            <a:ext cx="3455678" cy="36578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Shape 358"/>
          <p:cNvGrpSpPr/>
          <p:nvPr/>
        </p:nvGrpSpPr>
        <p:grpSpPr>
          <a:xfrm>
            <a:off x="7231921" y="2552454"/>
            <a:ext cx="1927696" cy="1550609"/>
            <a:chOff x="6027855" y="1692409"/>
            <a:chExt cx="2395478" cy="1945704"/>
          </a:xfrm>
        </p:grpSpPr>
        <p:sp>
          <p:nvSpPr>
            <p:cNvPr id="14" name="Shape 359"/>
            <p:cNvSpPr/>
            <p:nvPr/>
          </p:nvSpPr>
          <p:spPr>
            <a:xfrm>
              <a:off x="6027855" y="2736188"/>
              <a:ext cx="1809305" cy="9019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922" y="507"/>
                  </a:moveTo>
                  <a:cubicBezTo>
                    <a:pt x="16789" y="-320"/>
                    <a:pt x="-7342" y="-1147"/>
                    <a:pt x="2094" y="6824"/>
                  </a:cubicBezTo>
                  <a:cubicBezTo>
                    <a:pt x="11531" y="14796"/>
                    <a:pt x="78267" y="30440"/>
                    <a:pt x="97546" y="48339"/>
                  </a:cubicBezTo>
                  <a:cubicBezTo>
                    <a:pt x="116826" y="66239"/>
                    <a:pt x="114264" y="103542"/>
                    <a:pt x="117769" y="114222"/>
                  </a:cubicBezTo>
                  <a:cubicBezTo>
                    <a:pt x="121275" y="124901"/>
                    <a:pt x="119927" y="118659"/>
                    <a:pt x="118578" y="112417"/>
                  </a:cubicBezTo>
                </a:path>
              </a:pathLst>
            </a:cu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" name="Shape 360"/>
            <p:cNvGrpSpPr/>
            <p:nvPr/>
          </p:nvGrpSpPr>
          <p:grpSpPr>
            <a:xfrm>
              <a:off x="6613110" y="1692409"/>
              <a:ext cx="1810223" cy="1153131"/>
              <a:chOff x="6564342" y="1765561"/>
              <a:chExt cx="1810223" cy="1153131"/>
            </a:xfrm>
          </p:grpSpPr>
          <p:pic>
            <p:nvPicPr>
              <p:cNvPr id="16" name="Shape 36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564342" y="1765561"/>
                <a:ext cx="1810223" cy="11531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36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815220" y="1888194"/>
                <a:ext cx="1336031" cy="79079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" name="Shape 363"/>
          <p:cNvSpPr txBox="1"/>
          <p:nvPr/>
        </p:nvSpPr>
        <p:spPr>
          <a:xfrm>
            <a:off x="229104" y="87940"/>
            <a:ext cx="8753929" cy="745330"/>
          </a:xfrm>
          <a:prstGeom prst="rect">
            <a:avLst/>
          </a:prstGeom>
          <a:noFill/>
          <a:ln>
            <a:noFill/>
          </a:ln>
        </p:spPr>
        <p:txBody>
          <a:bodyPr wrap="square" lIns="51375" tIns="25675" rIns="51375" bIns="256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Enabling Real Time Radiation Treatment Dosimetry</a:t>
            </a:r>
          </a:p>
        </p:txBody>
      </p:sp>
      <p:sp>
        <p:nvSpPr>
          <p:cNvPr id="19" name="Shape 365"/>
          <p:cNvSpPr txBox="1"/>
          <p:nvPr/>
        </p:nvSpPr>
        <p:spPr>
          <a:xfrm>
            <a:off x="229104" y="1772313"/>
            <a:ext cx="3835647" cy="3454993"/>
          </a:xfrm>
          <a:prstGeom prst="rect">
            <a:avLst/>
          </a:prstGeom>
          <a:noFill/>
          <a:ln>
            <a:noFill/>
          </a:ln>
        </p:spPr>
        <p:txBody>
          <a:bodyPr wrap="square" lIns="91350" tIns="45675" rIns="91350" bIns="45675" anchor="t" anchorCtr="0">
            <a:noAutofit/>
          </a:bodyPr>
          <a:lstStyle/>
          <a:p>
            <a:pPr marL="285483" indent="-285483">
              <a:spcBef>
                <a:spcPts val="600"/>
              </a:spcBef>
              <a:buSzPct val="100000"/>
              <a:buFont typeface="Courier New"/>
              <a:buChar char="o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Incorporates real time dosimetry monitoring into radiotherapy cancer treatment procedures</a:t>
            </a:r>
          </a:p>
          <a:p>
            <a:pPr marL="285483" marR="0" lvl="0" indent="-285483" algn="l" rtl="0">
              <a:spcBef>
                <a:spcPts val="600"/>
              </a:spcBef>
              <a:spcAft>
                <a:spcPts val="0"/>
              </a:spcAft>
              <a:buSzPct val="100000"/>
              <a:buFont typeface="Courier New"/>
              <a:buChar char="o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Uses plastic scintillating detector (PSD) fiber technology with balloon-type patient organ immobilizers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366"/>
          <p:cNvSpPr/>
          <p:nvPr/>
        </p:nvSpPr>
        <p:spPr>
          <a:xfrm>
            <a:off x="6143099" y="2807958"/>
            <a:ext cx="872729" cy="1298867"/>
          </a:xfrm>
          <a:prstGeom prst="trapezoid">
            <a:avLst>
              <a:gd name="adj" fmla="val 25000"/>
            </a:avLst>
          </a:prstGeom>
          <a:gradFill>
            <a:gsLst>
              <a:gs pos="0">
                <a:srgbClr val="FFFF7E">
                  <a:alpha val="23921"/>
                </a:srgbClr>
              </a:gs>
              <a:gs pos="50000">
                <a:srgbClr val="FFFFB1"/>
              </a:gs>
              <a:gs pos="100000">
                <a:srgbClr val="FFFFD9"/>
              </a:gs>
            </a:gsLst>
            <a:lin ang="5400000" scaled="0"/>
          </a:gradFill>
          <a:ln>
            <a:noFill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350" tIns="45675" rIns="91350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Shape 3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936" y="3919636"/>
            <a:ext cx="1726613" cy="2311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grpSp>
        <p:nvGrpSpPr>
          <p:cNvPr id="22" name="Shape 368"/>
          <p:cNvGrpSpPr/>
          <p:nvPr/>
        </p:nvGrpSpPr>
        <p:grpSpPr>
          <a:xfrm>
            <a:off x="2568614" y="4871576"/>
            <a:ext cx="3957828" cy="1236734"/>
            <a:chOff x="6127880" y="5141712"/>
            <a:chExt cx="3957828" cy="1236735"/>
          </a:xfrm>
        </p:grpSpPr>
        <p:sp>
          <p:nvSpPr>
            <p:cNvPr id="23" name="Shape 369"/>
            <p:cNvSpPr/>
            <p:nvPr/>
          </p:nvSpPr>
          <p:spPr>
            <a:xfrm>
              <a:off x="6188244" y="5470296"/>
              <a:ext cx="651580" cy="663738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370"/>
            <p:cNvSpPr/>
            <p:nvPr/>
          </p:nvSpPr>
          <p:spPr>
            <a:xfrm>
              <a:off x="6592160" y="5606023"/>
              <a:ext cx="91439" cy="91439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371"/>
            <p:cNvSpPr/>
            <p:nvPr/>
          </p:nvSpPr>
          <p:spPr>
            <a:xfrm>
              <a:off x="6344496" y="5613644"/>
              <a:ext cx="91439" cy="91439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372"/>
            <p:cNvSpPr/>
            <p:nvPr/>
          </p:nvSpPr>
          <p:spPr>
            <a:xfrm>
              <a:off x="6474894" y="5777319"/>
              <a:ext cx="91439" cy="91439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373"/>
            <p:cNvSpPr/>
            <p:nvPr/>
          </p:nvSpPr>
          <p:spPr>
            <a:xfrm>
              <a:off x="6347423" y="5899232"/>
              <a:ext cx="91439" cy="91439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374"/>
            <p:cNvSpPr/>
            <p:nvPr/>
          </p:nvSpPr>
          <p:spPr>
            <a:xfrm>
              <a:off x="6620857" y="5918387"/>
              <a:ext cx="83126" cy="91439"/>
            </a:xfrm>
            <a:prstGeom prst="ellipse">
              <a:avLst/>
            </a:prstGeom>
            <a:solidFill>
              <a:srgbClr val="92D050"/>
            </a:solidFill>
            <a:ln w="254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375"/>
            <p:cNvSpPr/>
            <p:nvPr/>
          </p:nvSpPr>
          <p:spPr>
            <a:xfrm>
              <a:off x="6127880" y="5141712"/>
              <a:ext cx="15488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Scintillating Fiber</a:t>
              </a:r>
            </a:p>
          </p:txBody>
        </p:sp>
        <p:cxnSp>
          <p:nvCxnSpPr>
            <p:cNvPr id="30" name="Shape 376"/>
            <p:cNvCxnSpPr/>
            <p:nvPr/>
          </p:nvCxnSpPr>
          <p:spPr>
            <a:xfrm rot="10800000">
              <a:off x="6662419" y="5970263"/>
              <a:ext cx="622377" cy="254296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31" name="Shape 377"/>
            <p:cNvSpPr/>
            <p:nvPr/>
          </p:nvSpPr>
          <p:spPr>
            <a:xfrm>
              <a:off x="7326099" y="6070671"/>
              <a:ext cx="20031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Fluorescent dopants</a:t>
              </a:r>
            </a:p>
          </p:txBody>
        </p:sp>
        <p:cxnSp>
          <p:nvCxnSpPr>
            <p:cNvPr id="32" name="Shape 378"/>
            <p:cNvCxnSpPr/>
            <p:nvPr/>
          </p:nvCxnSpPr>
          <p:spPr>
            <a:xfrm flipH="1">
              <a:off x="6662420" y="5697464"/>
              <a:ext cx="649535" cy="13208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33" name="Shape 379"/>
            <p:cNvSpPr/>
            <p:nvPr/>
          </p:nvSpPr>
          <p:spPr>
            <a:xfrm>
              <a:off x="7323947" y="5476635"/>
              <a:ext cx="20651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Fiber Core</a:t>
              </a:r>
            </a:p>
          </p:txBody>
        </p:sp>
        <p:sp>
          <p:nvSpPr>
            <p:cNvPr id="34" name="Shape 380"/>
            <p:cNvSpPr/>
            <p:nvPr/>
          </p:nvSpPr>
          <p:spPr>
            <a:xfrm>
              <a:off x="7323946" y="5742735"/>
              <a:ext cx="27617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Fiber Cladding </a:t>
              </a:r>
            </a:p>
          </p:txBody>
        </p:sp>
        <p:cxnSp>
          <p:nvCxnSpPr>
            <p:cNvPr id="35" name="Shape 381"/>
            <p:cNvCxnSpPr/>
            <p:nvPr/>
          </p:nvCxnSpPr>
          <p:spPr>
            <a:xfrm rot="10800000">
              <a:off x="6806216" y="5918387"/>
              <a:ext cx="47857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39999" dist="20000" dir="5400000" rotWithShape="0">
                <a:srgbClr val="000000">
                  <a:alpha val="37647"/>
                </a:srgbClr>
              </a:outerShdw>
            </a:effectLst>
          </p:spPr>
        </p:cxnSp>
      </p:grpSp>
      <p:pic>
        <p:nvPicPr>
          <p:cNvPr id="36" name="Shape 3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035415" y="3335504"/>
            <a:ext cx="2685489" cy="116591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xmlns="" id="{82D0FF9F-4171-8A40-AF8D-868AD5B9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7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Boron Nitride Nanotubes (BNNT)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052" y="923849"/>
            <a:ext cx="5336136" cy="5366781"/>
          </a:xfrm>
        </p:spPr>
      </p:pic>
      <p:sp>
        <p:nvSpPr>
          <p:cNvPr id="13" name="Content Placeholder 5"/>
          <p:cNvSpPr>
            <a:spLocks noGrp="1"/>
          </p:cNvSpPr>
          <p:nvPr>
            <p:ph idx="1"/>
          </p:nvPr>
        </p:nvSpPr>
        <p:spPr>
          <a:xfrm>
            <a:off x="5520266" y="755132"/>
            <a:ext cx="3598333" cy="579481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None/>
              <a:defRPr/>
            </a:pPr>
            <a:r>
              <a:rPr lang="en-US" sz="1600" b="1" kern="0" dirty="0">
                <a:latin typeface="Arial" pitchFamily="34" charset="0"/>
              </a:rPr>
              <a:t>BNNT is lightweight, very strong, electrically insulating, thermally conductive, likely not cytotoxic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defRPr/>
            </a:pPr>
            <a:r>
              <a:rPr lang="en-US" sz="1600" kern="0" dirty="0">
                <a:latin typeface="Arial" pitchFamily="34" charset="0"/>
              </a:rPr>
              <a:t>Maintains strength to &gt; 900</a:t>
            </a:r>
            <a:r>
              <a:rPr lang="en-US" sz="1600" kern="0" baseline="30000" dirty="0">
                <a:latin typeface="Arial" pitchFamily="34" charset="0"/>
              </a:rPr>
              <a:t>o</a:t>
            </a:r>
            <a:r>
              <a:rPr lang="en-US" sz="1600" kern="0" dirty="0">
                <a:latin typeface="Arial" pitchFamily="34" charset="0"/>
              </a:rPr>
              <a:t>C vs. carbon at 400</a:t>
            </a:r>
            <a:r>
              <a:rPr lang="en-US" sz="1600" kern="0" baseline="30000" dirty="0">
                <a:latin typeface="Arial" pitchFamily="34" charset="0"/>
              </a:rPr>
              <a:t>o</a:t>
            </a:r>
            <a:r>
              <a:rPr lang="en-US" sz="1600" kern="0" dirty="0">
                <a:latin typeface="Arial" pitchFamily="34" charset="0"/>
              </a:rPr>
              <a:t>C 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defRPr/>
            </a:pPr>
            <a:r>
              <a:rPr lang="en-US" sz="1600" kern="0" dirty="0">
                <a:latin typeface="Arial" pitchFamily="34" charset="0"/>
              </a:rPr>
              <a:t>Possible applications:  biomedical - scaffolding for living tissue; chemical -aircraft, aerospace, jet engine parts, fire retardant cabling, electrical insulation, athletic equipment and more.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600" kern="0" dirty="0"/>
              <a:t>BNNT IP developed from research conducted at </a:t>
            </a:r>
            <a:r>
              <a:rPr lang="en-US" sz="1600" kern="0" dirty="0" err="1"/>
              <a:t>JLab</a:t>
            </a:r>
            <a:r>
              <a:rPr lang="en-US" sz="1600" kern="0" dirty="0"/>
              <a:t> with NASA Langley Research Center and National Institute of Aerospace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600" kern="0" dirty="0"/>
              <a:t>BNNT LLC in Newport News, Virginia. </a:t>
            </a:r>
            <a:r>
              <a:rPr lang="en-US" sz="1600" kern="0" dirty="0">
                <a:hlinkClick r:id="rId3"/>
              </a:rPr>
              <a:t>www.bnnt.com</a:t>
            </a:r>
            <a:endParaRPr lang="en-US" sz="1600" kern="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96E1208D-9C67-9A46-AF7D-895DE8A2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64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StandardPPTTemplate" id="{A76DDB89-9485-FD4D-98A9-DF1C06249F3D}" vid="{808B238C-84FF-B441-8654-84F07F73F6B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17245</TotalTime>
  <Words>1739</Words>
  <Application>Microsoft Office PowerPoint</Application>
  <PresentationFormat>On-screen Show (4:3)</PresentationFormat>
  <Paragraphs>263</Paragraphs>
  <Slides>19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Accelerator Technology at Jefferson Lab:           Toward Applications</vt:lpstr>
      <vt:lpstr>JLab: Nuclear Science, R&amp;D =&gt; Innovation Driver</vt:lpstr>
      <vt:lpstr>Jefferson Lab’s Technology Portfolio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Boron Nitride Nanotubes (BNNT)</vt:lpstr>
      <vt:lpstr>JLAB R&amp;D Major Directions</vt:lpstr>
      <vt:lpstr>Jefferson Lab Plays a Vital SRF Stewardship Role</vt:lpstr>
      <vt:lpstr>SRF Institute – unique capabilities – all in one place</vt:lpstr>
      <vt:lpstr>A sampling of JLab’s Cavity R&amp;D</vt:lpstr>
      <vt:lpstr>PowerPoint Presentation</vt:lpstr>
      <vt:lpstr>PowerPoint Presentation</vt:lpstr>
      <vt:lpstr>SBIR R&amp;D example: JLab R&amp;D on magnetron RF source</vt:lpstr>
      <vt:lpstr>Compact high-power CW SRF accelerator for industrial application</vt:lpstr>
      <vt:lpstr>Compact, scalable normal-conducting e-beam source</vt:lpstr>
      <vt:lpstr>JLEIC – JLab Electron Ion Collider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JSA Director’s Operations Review</dc:title>
  <dc:creator>Sherry Thomas</dc:creator>
  <cp:lastModifiedBy>Deborah Dowd</cp:lastModifiedBy>
  <cp:revision>388</cp:revision>
  <cp:lastPrinted>2018-07-16T14:34:46Z</cp:lastPrinted>
  <dcterms:created xsi:type="dcterms:W3CDTF">2018-06-12T16:13:46Z</dcterms:created>
  <dcterms:modified xsi:type="dcterms:W3CDTF">2019-01-04T18:58:59Z</dcterms:modified>
</cp:coreProperties>
</file>