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drawings/drawing2.xml" ContentType="application/vnd.openxmlformats-officedocument.drawingml.chartshapes+xml"/>
  <Override PartName="/ppt/notesSlides/notesSlide1.xml" ContentType="application/vnd.openxmlformats-officedocument.presentationml.notesSlide+xml"/>
  <Override PartName="/ppt/charts/chart4.xml" ContentType="application/vnd.openxmlformats-officedocument.drawingml.chart+xml"/>
  <Override PartName="/ppt/drawings/drawing3.xml" ContentType="application/vnd.openxmlformats-officedocument.drawingml.chartshapes+xml"/>
  <Override PartName="/ppt/charts/chart5.xml" ContentType="application/vnd.openxmlformats-officedocument.drawingml.chart+xml"/>
  <Override PartName="/ppt/charts/chart6.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6"/>
  </p:notesMasterIdLst>
  <p:sldIdLst>
    <p:sldId id="256" r:id="rId2"/>
    <p:sldId id="390" r:id="rId3"/>
    <p:sldId id="475" r:id="rId4"/>
    <p:sldId id="306" r:id="rId5"/>
    <p:sldId id="307" r:id="rId6"/>
    <p:sldId id="472" r:id="rId7"/>
    <p:sldId id="425" r:id="rId8"/>
    <p:sldId id="476" r:id="rId9"/>
    <p:sldId id="301" r:id="rId10"/>
    <p:sldId id="305" r:id="rId11"/>
    <p:sldId id="302" r:id="rId12"/>
    <p:sldId id="361" r:id="rId13"/>
    <p:sldId id="438" r:id="rId14"/>
    <p:sldId id="386" r:id="rId15"/>
    <p:sldId id="401" r:id="rId16"/>
    <p:sldId id="309" r:id="rId17"/>
    <p:sldId id="310" r:id="rId18"/>
    <p:sldId id="352" r:id="rId19"/>
    <p:sldId id="418" r:id="rId20"/>
    <p:sldId id="356" r:id="rId21"/>
    <p:sldId id="441" r:id="rId22"/>
    <p:sldId id="407" r:id="rId23"/>
    <p:sldId id="443" r:id="rId24"/>
    <p:sldId id="420" r:id="rId25"/>
    <p:sldId id="380" r:id="rId26"/>
    <p:sldId id="312" r:id="rId27"/>
    <p:sldId id="471" r:id="rId28"/>
    <p:sldId id="445" r:id="rId29"/>
    <p:sldId id="388" r:id="rId30"/>
    <p:sldId id="457" r:id="rId31"/>
    <p:sldId id="449" r:id="rId32"/>
    <p:sldId id="474" r:id="rId33"/>
    <p:sldId id="448" r:id="rId34"/>
    <p:sldId id="450" r:id="rId35"/>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99"/>
    <a:srgbClr val="FFFF00"/>
    <a:srgbClr val="F084A5"/>
    <a:srgbClr val="000066"/>
    <a:srgbClr val="0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737" autoAdjust="0"/>
  </p:normalViewPr>
  <p:slideViewPr>
    <p:cSldViewPr>
      <p:cViewPr varScale="1">
        <p:scale>
          <a:sx n="69" d="100"/>
          <a:sy n="69" d="100"/>
        </p:scale>
        <p:origin x="496" y="4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244"/>
    </p:cViewPr>
  </p:sorterViewPr>
  <p:notesViewPr>
    <p:cSldViewPr>
      <p:cViewPr varScale="1">
        <p:scale>
          <a:sx n="130" d="100"/>
          <a:sy n="130" d="100"/>
        </p:scale>
        <p:origin x="-7458"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Bob\Documents\workfiles\Book\Book%20plots.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Bob\Documents\workfiles\Word%20Documents\Papers\EU%20Workshop\Cycl%20&amp;%20linac%20data%20.xls"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Bob%20Hamm\Documents\workfiles\Excel%20files\AccApp%20plot.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bobha\Documents\EU%20Workshop\Accel%20data%20rev1.xls"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6.xml.rels><?xml version="1.0" encoding="UTF-8" standalone="yes"?>
<Relationships xmlns="http://schemas.openxmlformats.org/package/2006/relationships"><Relationship Id="rId1" Type="http://schemas.openxmlformats.org/officeDocument/2006/relationships/oleObject" Target="file:///C:\Users\bobha\Documents\EU%20Workshop\Accel%20data%20rev1.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174775981098481"/>
          <c:y val="5.1400449943757032E-2"/>
          <c:w val="0.73769557686989684"/>
          <c:h val="0.7701624015748032"/>
        </c:manualLayout>
      </c:layout>
      <c:barChart>
        <c:barDir val="col"/>
        <c:grouping val="clustered"/>
        <c:varyColors val="0"/>
        <c:ser>
          <c:idx val="0"/>
          <c:order val="0"/>
          <c:spPr>
            <a:solidFill>
              <a:srgbClr val="FFFF00"/>
            </a:solidFill>
            <a:ln>
              <a:solidFill>
                <a:srgbClr val="FFFF00"/>
              </a:solidFill>
            </a:ln>
          </c:spPr>
          <c:invertIfNegative val="0"/>
          <c:cat>
            <c:strRef>
              <c:f>Vendors!$A$2:$A$8</c:f>
              <c:strCache>
                <c:ptCount val="7"/>
                <c:pt idx="0">
                  <c:v>NA</c:v>
                </c:pt>
                <c:pt idx="1">
                  <c:v>Europe</c:v>
                </c:pt>
                <c:pt idx="2">
                  <c:v>Japan</c:v>
                </c:pt>
                <c:pt idx="3">
                  <c:v>China</c:v>
                </c:pt>
                <c:pt idx="4">
                  <c:v>Russia</c:v>
                </c:pt>
                <c:pt idx="5">
                  <c:v>Korea</c:v>
                </c:pt>
                <c:pt idx="6">
                  <c:v>India</c:v>
                </c:pt>
              </c:strCache>
            </c:strRef>
          </c:cat>
          <c:val>
            <c:numRef>
              <c:f>Vendors!$B$2:$B$8</c:f>
              <c:numCache>
                <c:formatCode>General</c:formatCode>
                <c:ptCount val="7"/>
                <c:pt idx="0">
                  <c:v>33</c:v>
                </c:pt>
                <c:pt idx="1">
                  <c:v>22</c:v>
                </c:pt>
                <c:pt idx="2">
                  <c:v>13</c:v>
                </c:pt>
                <c:pt idx="3">
                  <c:v>13</c:v>
                </c:pt>
                <c:pt idx="4">
                  <c:v>6</c:v>
                </c:pt>
                <c:pt idx="5">
                  <c:v>3</c:v>
                </c:pt>
                <c:pt idx="6">
                  <c:v>3</c:v>
                </c:pt>
              </c:numCache>
            </c:numRef>
          </c:val>
          <c:extLst>
            <c:ext xmlns:c16="http://schemas.microsoft.com/office/drawing/2014/chart" uri="{C3380CC4-5D6E-409C-BE32-E72D297353CC}">
              <c16:uniqueId val="{00000000-E649-4B03-9209-53FC7BE81B76}"/>
            </c:ext>
          </c:extLst>
        </c:ser>
        <c:dLbls>
          <c:showLegendKey val="0"/>
          <c:showVal val="0"/>
          <c:showCatName val="0"/>
          <c:showSerName val="0"/>
          <c:showPercent val="0"/>
          <c:showBubbleSize val="0"/>
        </c:dLbls>
        <c:gapWidth val="150"/>
        <c:axId val="143068544"/>
        <c:axId val="143123584"/>
      </c:barChart>
      <c:catAx>
        <c:axId val="143068544"/>
        <c:scaling>
          <c:orientation val="minMax"/>
        </c:scaling>
        <c:delete val="0"/>
        <c:axPos val="b"/>
        <c:numFmt formatCode="General" sourceLinked="0"/>
        <c:majorTickMark val="out"/>
        <c:minorTickMark val="none"/>
        <c:tickLblPos val="nextTo"/>
        <c:txPr>
          <a:bodyPr/>
          <a:lstStyle/>
          <a:p>
            <a:pPr>
              <a:defRPr sz="1400"/>
            </a:pPr>
            <a:endParaRPr lang="en-US"/>
          </a:p>
        </c:txPr>
        <c:crossAx val="143123584"/>
        <c:crosses val="autoZero"/>
        <c:auto val="1"/>
        <c:lblAlgn val="ctr"/>
        <c:lblOffset val="100"/>
        <c:noMultiLvlLbl val="0"/>
      </c:catAx>
      <c:valAx>
        <c:axId val="143123584"/>
        <c:scaling>
          <c:orientation val="minMax"/>
          <c:max val="34"/>
        </c:scaling>
        <c:delete val="0"/>
        <c:axPos val="l"/>
        <c:majorGridlines>
          <c:spPr>
            <a:ln>
              <a:noFill/>
            </a:ln>
          </c:spPr>
        </c:majorGridlines>
        <c:title>
          <c:tx>
            <c:rich>
              <a:bodyPr rot="-5400000" vert="horz"/>
              <a:lstStyle/>
              <a:p>
                <a:pPr>
                  <a:defRPr/>
                </a:pPr>
                <a:r>
                  <a:rPr lang="en-US" sz="1600" dirty="0"/>
                  <a:t>Accelerator Vendors</a:t>
                </a:r>
              </a:p>
            </c:rich>
          </c:tx>
          <c:layout>
            <c:manualLayout>
              <c:xMode val="edge"/>
              <c:yMode val="edge"/>
              <c:x val="1.2872778610621916E-2"/>
              <c:y val="0.29226565429321333"/>
            </c:manualLayout>
          </c:layout>
          <c:overlay val="0"/>
        </c:title>
        <c:numFmt formatCode="General" sourceLinked="1"/>
        <c:majorTickMark val="out"/>
        <c:minorTickMark val="none"/>
        <c:tickLblPos val="nextTo"/>
        <c:spPr>
          <a:ln w="12700"/>
        </c:spPr>
        <c:txPr>
          <a:bodyPr/>
          <a:lstStyle/>
          <a:p>
            <a:pPr>
              <a:defRPr sz="1400"/>
            </a:pPr>
            <a:endParaRPr lang="en-US"/>
          </a:p>
        </c:txPr>
        <c:crossAx val="143068544"/>
        <c:crosses val="autoZero"/>
        <c:crossBetween val="between"/>
        <c:majorUnit val="2"/>
        <c:minorUnit val="1"/>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dirty="0">
                <a:solidFill>
                  <a:srgbClr val="FFFF00"/>
                </a:solidFill>
              </a:rPr>
              <a:t>Growth of Accelerators Worldwide</a:t>
            </a:r>
          </a:p>
        </c:rich>
      </c:tx>
      <c:layout>
        <c:manualLayout>
          <c:xMode val="edge"/>
          <c:yMode val="edge"/>
          <c:x val="0.2998433228633306"/>
          <c:y val="7.5419486302231358E-4"/>
        </c:manualLayout>
      </c:layout>
      <c:overlay val="0"/>
    </c:title>
    <c:autoTitleDeleted val="0"/>
    <c:plotArea>
      <c:layout>
        <c:manualLayout>
          <c:layoutTarget val="inner"/>
          <c:xMode val="edge"/>
          <c:yMode val="edge"/>
          <c:x val="0.13278809001333849"/>
          <c:y val="8.7551113883336404E-2"/>
          <c:w val="0.78945495747457783"/>
          <c:h val="0.81381658908862942"/>
        </c:manualLayout>
      </c:layout>
      <c:scatterChart>
        <c:scatterStyle val="lineMarker"/>
        <c:varyColors val="0"/>
        <c:ser>
          <c:idx val="0"/>
          <c:order val="0"/>
          <c:tx>
            <c:strRef>
              <c:f>'Total acc sales'!$AE$19</c:f>
              <c:strCache>
                <c:ptCount val="1"/>
                <c:pt idx="0">
                  <c:v>Total Accelerators</c:v>
                </c:pt>
              </c:strCache>
            </c:strRef>
          </c:tx>
          <c:spPr>
            <a:ln>
              <a:solidFill>
                <a:srgbClr val="FFC000"/>
              </a:solidFill>
            </a:ln>
          </c:spPr>
          <c:marker>
            <c:spPr>
              <a:ln>
                <a:solidFill>
                  <a:srgbClr val="FFC000"/>
                </a:solidFill>
              </a:ln>
            </c:spPr>
          </c:marker>
          <c:xVal>
            <c:numRef>
              <c:f>'Total acc sales'!$AF$1:$AT$1</c:f>
              <c:numCache>
                <c:formatCode>General</c:formatCode>
                <c:ptCount val="15"/>
                <c:pt idx="0">
                  <c:v>1968</c:v>
                </c:pt>
                <c:pt idx="1">
                  <c:v>1970</c:v>
                </c:pt>
                <c:pt idx="2">
                  <c:v>1976</c:v>
                </c:pt>
                <c:pt idx="3">
                  <c:v>1979</c:v>
                </c:pt>
                <c:pt idx="4">
                  <c:v>1984</c:v>
                </c:pt>
                <c:pt idx="5">
                  <c:v>1989</c:v>
                </c:pt>
                <c:pt idx="6">
                  <c:v>1994</c:v>
                </c:pt>
                <c:pt idx="7">
                  <c:v>1998</c:v>
                </c:pt>
                <c:pt idx="8">
                  <c:v>2000</c:v>
                </c:pt>
                <c:pt idx="9">
                  <c:v>2004</c:v>
                </c:pt>
                <c:pt idx="10">
                  <c:v>2007</c:v>
                </c:pt>
                <c:pt idx="11">
                  <c:v>2009</c:v>
                </c:pt>
                <c:pt idx="12">
                  <c:v>2012</c:v>
                </c:pt>
                <c:pt idx="13">
                  <c:v>2014</c:v>
                </c:pt>
                <c:pt idx="14">
                  <c:v>2016</c:v>
                </c:pt>
              </c:numCache>
            </c:numRef>
          </c:xVal>
          <c:yVal>
            <c:numRef>
              <c:f>'Total acc sales'!$AF$19:$AT$19</c:f>
              <c:numCache>
                <c:formatCode>General</c:formatCode>
                <c:ptCount val="15"/>
                <c:pt idx="0">
                  <c:v>2310</c:v>
                </c:pt>
                <c:pt idx="1">
                  <c:v>2985</c:v>
                </c:pt>
                <c:pt idx="2">
                  <c:v>4039</c:v>
                </c:pt>
                <c:pt idx="3">
                  <c:v>4893</c:v>
                </c:pt>
                <c:pt idx="4">
                  <c:v>8508</c:v>
                </c:pt>
                <c:pt idx="5">
                  <c:v>12005</c:v>
                </c:pt>
                <c:pt idx="6">
                  <c:v>15046</c:v>
                </c:pt>
                <c:pt idx="7">
                  <c:v>19048</c:v>
                </c:pt>
                <c:pt idx="8">
                  <c:v>21226</c:v>
                </c:pt>
                <c:pt idx="9">
                  <c:v>24890</c:v>
                </c:pt>
                <c:pt idx="10">
                  <c:v>29470</c:v>
                </c:pt>
                <c:pt idx="11">
                  <c:v>31510</c:v>
                </c:pt>
                <c:pt idx="12">
                  <c:v>36685</c:v>
                </c:pt>
                <c:pt idx="13">
                  <c:v>40897</c:v>
                </c:pt>
                <c:pt idx="14">
                  <c:v>45443</c:v>
                </c:pt>
              </c:numCache>
            </c:numRef>
          </c:yVal>
          <c:smooth val="0"/>
          <c:extLst>
            <c:ext xmlns:c16="http://schemas.microsoft.com/office/drawing/2014/chart" uri="{C3380CC4-5D6E-409C-BE32-E72D297353CC}">
              <c16:uniqueId val="{00000000-9911-43FD-8F2B-953E8BD041DA}"/>
            </c:ext>
          </c:extLst>
        </c:ser>
        <c:ser>
          <c:idx val="1"/>
          <c:order val="1"/>
          <c:tx>
            <c:strRef>
              <c:f>'Total acc sales'!$AE$2</c:f>
              <c:strCache>
                <c:ptCount val="1"/>
                <c:pt idx="0">
                  <c:v>Medical linacs</c:v>
                </c:pt>
              </c:strCache>
            </c:strRef>
          </c:tx>
          <c:spPr>
            <a:ln>
              <a:solidFill>
                <a:srgbClr val="FFFF00"/>
              </a:solidFill>
            </a:ln>
          </c:spPr>
          <c:marker>
            <c:spPr>
              <a:ln>
                <a:solidFill>
                  <a:srgbClr val="FFFF00"/>
                </a:solidFill>
              </a:ln>
            </c:spPr>
          </c:marker>
          <c:xVal>
            <c:numRef>
              <c:f>'Total acc sales'!$AF$1:$AT$1</c:f>
              <c:numCache>
                <c:formatCode>General</c:formatCode>
                <c:ptCount val="15"/>
                <c:pt idx="0">
                  <c:v>1968</c:v>
                </c:pt>
                <c:pt idx="1">
                  <c:v>1970</c:v>
                </c:pt>
                <c:pt idx="2">
                  <c:v>1976</c:v>
                </c:pt>
                <c:pt idx="3">
                  <c:v>1979</c:v>
                </c:pt>
                <c:pt idx="4">
                  <c:v>1984</c:v>
                </c:pt>
                <c:pt idx="5">
                  <c:v>1989</c:v>
                </c:pt>
                <c:pt idx="6">
                  <c:v>1994</c:v>
                </c:pt>
                <c:pt idx="7">
                  <c:v>1998</c:v>
                </c:pt>
                <c:pt idx="8">
                  <c:v>2000</c:v>
                </c:pt>
                <c:pt idx="9">
                  <c:v>2004</c:v>
                </c:pt>
                <c:pt idx="10">
                  <c:v>2007</c:v>
                </c:pt>
                <c:pt idx="11">
                  <c:v>2009</c:v>
                </c:pt>
                <c:pt idx="12">
                  <c:v>2012</c:v>
                </c:pt>
                <c:pt idx="13">
                  <c:v>2014</c:v>
                </c:pt>
                <c:pt idx="14">
                  <c:v>2016</c:v>
                </c:pt>
              </c:numCache>
            </c:numRef>
          </c:xVal>
          <c:yVal>
            <c:numRef>
              <c:f>'Total acc sales'!$AF$2:$AT$2</c:f>
              <c:numCache>
                <c:formatCode>General</c:formatCode>
                <c:ptCount val="15"/>
                <c:pt idx="0">
                  <c:v>60</c:v>
                </c:pt>
                <c:pt idx="1">
                  <c:v>140</c:v>
                </c:pt>
                <c:pt idx="2">
                  <c:v>500</c:v>
                </c:pt>
                <c:pt idx="3">
                  <c:v>840</c:v>
                </c:pt>
                <c:pt idx="4">
                  <c:v>2008</c:v>
                </c:pt>
                <c:pt idx="5">
                  <c:v>3361</c:v>
                </c:pt>
                <c:pt idx="6">
                  <c:v>4717</c:v>
                </c:pt>
                <c:pt idx="7">
                  <c:v>6250</c:v>
                </c:pt>
                <c:pt idx="8">
                  <c:v>7000</c:v>
                </c:pt>
                <c:pt idx="9">
                  <c:v>8400</c:v>
                </c:pt>
                <c:pt idx="10">
                  <c:v>9354</c:v>
                </c:pt>
                <c:pt idx="11">
                  <c:v>10192</c:v>
                </c:pt>
                <c:pt idx="12">
                  <c:v>11564</c:v>
                </c:pt>
                <c:pt idx="13">
                  <c:v>12626</c:v>
                </c:pt>
                <c:pt idx="14">
                  <c:v>13875</c:v>
                </c:pt>
              </c:numCache>
            </c:numRef>
          </c:yVal>
          <c:smooth val="0"/>
          <c:extLst>
            <c:ext xmlns:c16="http://schemas.microsoft.com/office/drawing/2014/chart" uri="{C3380CC4-5D6E-409C-BE32-E72D297353CC}">
              <c16:uniqueId val="{00000001-9911-43FD-8F2B-953E8BD041DA}"/>
            </c:ext>
          </c:extLst>
        </c:ser>
        <c:ser>
          <c:idx val="2"/>
          <c:order val="2"/>
          <c:tx>
            <c:strRef>
              <c:f>'Total acc sales'!$AE$7</c:f>
              <c:strCache>
                <c:ptCount val="1"/>
                <c:pt idx="0">
                  <c:v>Industrial Accelerators</c:v>
                </c:pt>
              </c:strCache>
            </c:strRef>
          </c:tx>
          <c:spPr>
            <a:ln>
              <a:solidFill>
                <a:srgbClr val="FF0000"/>
              </a:solidFill>
            </a:ln>
          </c:spPr>
          <c:marker>
            <c:spPr>
              <a:ln>
                <a:solidFill>
                  <a:srgbClr val="FF0000"/>
                </a:solidFill>
              </a:ln>
            </c:spPr>
          </c:marker>
          <c:xVal>
            <c:numRef>
              <c:f>'Total acc sales'!$AF$1:$AT$1</c:f>
              <c:numCache>
                <c:formatCode>General</c:formatCode>
                <c:ptCount val="15"/>
                <c:pt idx="0">
                  <c:v>1968</c:v>
                </c:pt>
                <c:pt idx="1">
                  <c:v>1970</c:v>
                </c:pt>
                <c:pt idx="2">
                  <c:v>1976</c:v>
                </c:pt>
                <c:pt idx="3">
                  <c:v>1979</c:v>
                </c:pt>
                <c:pt idx="4">
                  <c:v>1984</c:v>
                </c:pt>
                <c:pt idx="5">
                  <c:v>1989</c:v>
                </c:pt>
                <c:pt idx="6">
                  <c:v>1994</c:v>
                </c:pt>
                <c:pt idx="7">
                  <c:v>1998</c:v>
                </c:pt>
                <c:pt idx="8">
                  <c:v>2000</c:v>
                </c:pt>
                <c:pt idx="9">
                  <c:v>2004</c:v>
                </c:pt>
                <c:pt idx="10">
                  <c:v>2007</c:v>
                </c:pt>
                <c:pt idx="11">
                  <c:v>2009</c:v>
                </c:pt>
                <c:pt idx="12">
                  <c:v>2012</c:v>
                </c:pt>
                <c:pt idx="13">
                  <c:v>2014</c:v>
                </c:pt>
                <c:pt idx="14">
                  <c:v>2016</c:v>
                </c:pt>
              </c:numCache>
            </c:numRef>
          </c:xVal>
          <c:yVal>
            <c:numRef>
              <c:f>'Total acc sales'!$AF$7:$AT$7</c:f>
              <c:numCache>
                <c:formatCode>General</c:formatCode>
                <c:ptCount val="15"/>
                <c:pt idx="0">
                  <c:v>1250</c:v>
                </c:pt>
                <c:pt idx="1">
                  <c:v>1845</c:v>
                </c:pt>
                <c:pt idx="2">
                  <c:v>2539</c:v>
                </c:pt>
                <c:pt idx="3">
                  <c:v>3053</c:v>
                </c:pt>
                <c:pt idx="4">
                  <c:v>5500</c:v>
                </c:pt>
                <c:pt idx="5">
                  <c:v>7644</c:v>
                </c:pt>
                <c:pt idx="6">
                  <c:v>9229</c:v>
                </c:pt>
                <c:pt idx="7">
                  <c:v>11598</c:v>
                </c:pt>
                <c:pt idx="8">
                  <c:v>13026</c:v>
                </c:pt>
                <c:pt idx="9">
                  <c:v>15290</c:v>
                </c:pt>
                <c:pt idx="10">
                  <c:v>18916</c:v>
                </c:pt>
                <c:pt idx="11">
                  <c:v>20118</c:v>
                </c:pt>
                <c:pt idx="12">
                  <c:v>23921</c:v>
                </c:pt>
                <c:pt idx="13">
                  <c:v>27071</c:v>
                </c:pt>
                <c:pt idx="14">
                  <c:v>30368</c:v>
                </c:pt>
              </c:numCache>
            </c:numRef>
          </c:yVal>
          <c:smooth val="0"/>
          <c:extLst>
            <c:ext xmlns:c16="http://schemas.microsoft.com/office/drawing/2014/chart" uri="{C3380CC4-5D6E-409C-BE32-E72D297353CC}">
              <c16:uniqueId val="{00000002-9911-43FD-8F2B-953E8BD041DA}"/>
            </c:ext>
          </c:extLst>
        </c:ser>
        <c:ser>
          <c:idx val="3"/>
          <c:order val="3"/>
          <c:tx>
            <c:strRef>
              <c:f>'Total acc sales'!$AE$17</c:f>
              <c:strCache>
                <c:ptCount val="1"/>
                <c:pt idx="0">
                  <c:v>Discovery Science Accelerators</c:v>
                </c:pt>
              </c:strCache>
            </c:strRef>
          </c:tx>
          <c:xVal>
            <c:numRef>
              <c:f>'Total acc sales'!$AF$1:$AT$1</c:f>
              <c:numCache>
                <c:formatCode>General</c:formatCode>
                <c:ptCount val="15"/>
                <c:pt idx="0">
                  <c:v>1968</c:v>
                </c:pt>
                <c:pt idx="1">
                  <c:v>1970</c:v>
                </c:pt>
                <c:pt idx="2">
                  <c:v>1976</c:v>
                </c:pt>
                <c:pt idx="3">
                  <c:v>1979</c:v>
                </c:pt>
                <c:pt idx="4">
                  <c:v>1984</c:v>
                </c:pt>
                <c:pt idx="5">
                  <c:v>1989</c:v>
                </c:pt>
                <c:pt idx="6">
                  <c:v>1994</c:v>
                </c:pt>
                <c:pt idx="7">
                  <c:v>1998</c:v>
                </c:pt>
                <c:pt idx="8">
                  <c:v>2000</c:v>
                </c:pt>
                <c:pt idx="9">
                  <c:v>2004</c:v>
                </c:pt>
                <c:pt idx="10">
                  <c:v>2007</c:v>
                </c:pt>
                <c:pt idx="11">
                  <c:v>2009</c:v>
                </c:pt>
                <c:pt idx="12">
                  <c:v>2012</c:v>
                </c:pt>
                <c:pt idx="13">
                  <c:v>2014</c:v>
                </c:pt>
                <c:pt idx="14">
                  <c:v>2016</c:v>
                </c:pt>
              </c:numCache>
            </c:numRef>
          </c:xVal>
          <c:yVal>
            <c:numRef>
              <c:f>'Total acc sales'!$AF$17:$AT$17</c:f>
              <c:numCache>
                <c:formatCode>General</c:formatCode>
                <c:ptCount val="15"/>
                <c:pt idx="0">
                  <c:v>1000</c:v>
                </c:pt>
                <c:pt idx="1">
                  <c:v>1000</c:v>
                </c:pt>
                <c:pt idx="2">
                  <c:v>1000</c:v>
                </c:pt>
                <c:pt idx="3">
                  <c:v>1000</c:v>
                </c:pt>
                <c:pt idx="4">
                  <c:v>1000</c:v>
                </c:pt>
                <c:pt idx="5">
                  <c:v>1000</c:v>
                </c:pt>
                <c:pt idx="6">
                  <c:v>1100</c:v>
                </c:pt>
                <c:pt idx="7">
                  <c:v>1200</c:v>
                </c:pt>
                <c:pt idx="8">
                  <c:v>1200</c:v>
                </c:pt>
                <c:pt idx="9">
                  <c:v>1200</c:v>
                </c:pt>
                <c:pt idx="10">
                  <c:v>1200</c:v>
                </c:pt>
                <c:pt idx="11">
                  <c:v>1200</c:v>
                </c:pt>
                <c:pt idx="12">
                  <c:v>1200</c:v>
                </c:pt>
                <c:pt idx="13">
                  <c:v>1200</c:v>
                </c:pt>
                <c:pt idx="14">
                  <c:v>1200</c:v>
                </c:pt>
              </c:numCache>
            </c:numRef>
          </c:yVal>
          <c:smooth val="0"/>
          <c:extLst>
            <c:ext xmlns:c16="http://schemas.microsoft.com/office/drawing/2014/chart" uri="{C3380CC4-5D6E-409C-BE32-E72D297353CC}">
              <c16:uniqueId val="{00000003-9911-43FD-8F2B-953E8BD041DA}"/>
            </c:ext>
          </c:extLst>
        </c:ser>
        <c:ser>
          <c:idx val="4"/>
          <c:order val="4"/>
          <c:tx>
            <c:strRef>
              <c:f>'Total acc sales'!$AE$14</c:f>
              <c:strCache>
                <c:ptCount val="1"/>
                <c:pt idx="0">
                  <c:v>Ion Implantation</c:v>
                </c:pt>
              </c:strCache>
            </c:strRef>
          </c:tx>
          <c:spPr>
            <a:ln>
              <a:solidFill>
                <a:srgbClr val="00B050"/>
              </a:solidFill>
            </a:ln>
          </c:spPr>
          <c:marker>
            <c:spPr>
              <a:ln>
                <a:solidFill>
                  <a:srgbClr val="00B050"/>
                </a:solidFill>
              </a:ln>
            </c:spPr>
          </c:marker>
          <c:xVal>
            <c:numRef>
              <c:f>'Total acc sales'!$AF$1:$AT$1</c:f>
              <c:numCache>
                <c:formatCode>General</c:formatCode>
                <c:ptCount val="15"/>
                <c:pt idx="0">
                  <c:v>1968</c:v>
                </c:pt>
                <c:pt idx="1">
                  <c:v>1970</c:v>
                </c:pt>
                <c:pt idx="2">
                  <c:v>1976</c:v>
                </c:pt>
                <c:pt idx="3">
                  <c:v>1979</c:v>
                </c:pt>
                <c:pt idx="4">
                  <c:v>1984</c:v>
                </c:pt>
                <c:pt idx="5">
                  <c:v>1989</c:v>
                </c:pt>
                <c:pt idx="6">
                  <c:v>1994</c:v>
                </c:pt>
                <c:pt idx="7">
                  <c:v>1998</c:v>
                </c:pt>
                <c:pt idx="8">
                  <c:v>2000</c:v>
                </c:pt>
                <c:pt idx="9">
                  <c:v>2004</c:v>
                </c:pt>
                <c:pt idx="10">
                  <c:v>2007</c:v>
                </c:pt>
                <c:pt idx="11">
                  <c:v>2009</c:v>
                </c:pt>
                <c:pt idx="12">
                  <c:v>2012</c:v>
                </c:pt>
                <c:pt idx="13">
                  <c:v>2014</c:v>
                </c:pt>
                <c:pt idx="14">
                  <c:v>2016</c:v>
                </c:pt>
              </c:numCache>
            </c:numRef>
          </c:xVal>
          <c:yVal>
            <c:numRef>
              <c:f>'Total acc sales'!$AF$14:$AT$14</c:f>
              <c:numCache>
                <c:formatCode>General</c:formatCode>
                <c:ptCount val="15"/>
                <c:pt idx="0">
                  <c:v>10</c:v>
                </c:pt>
                <c:pt idx="1">
                  <c:v>40</c:v>
                </c:pt>
                <c:pt idx="2">
                  <c:v>224</c:v>
                </c:pt>
                <c:pt idx="3">
                  <c:v>277</c:v>
                </c:pt>
                <c:pt idx="4">
                  <c:v>1840</c:v>
                </c:pt>
                <c:pt idx="5">
                  <c:v>3298</c:v>
                </c:pt>
                <c:pt idx="6">
                  <c:v>4475</c:v>
                </c:pt>
                <c:pt idx="7">
                  <c:v>6168</c:v>
                </c:pt>
                <c:pt idx="8">
                  <c:v>7190</c:v>
                </c:pt>
                <c:pt idx="9">
                  <c:v>8635</c:v>
                </c:pt>
                <c:pt idx="10">
                  <c:v>10233</c:v>
                </c:pt>
                <c:pt idx="11">
                  <c:v>10782</c:v>
                </c:pt>
                <c:pt idx="12">
                  <c:v>12188</c:v>
                </c:pt>
                <c:pt idx="13">
                  <c:v>13100</c:v>
                </c:pt>
                <c:pt idx="14">
                  <c:v>14125</c:v>
                </c:pt>
              </c:numCache>
            </c:numRef>
          </c:yVal>
          <c:smooth val="0"/>
          <c:extLst>
            <c:ext xmlns:c16="http://schemas.microsoft.com/office/drawing/2014/chart" uri="{C3380CC4-5D6E-409C-BE32-E72D297353CC}">
              <c16:uniqueId val="{00000004-9911-43FD-8F2B-953E8BD041DA}"/>
            </c:ext>
          </c:extLst>
        </c:ser>
        <c:ser>
          <c:idx val="5"/>
          <c:order val="5"/>
          <c:tx>
            <c:strRef>
              <c:f>'Total acc sales'!$AE$8</c:f>
              <c:strCache>
                <c:ptCount val="1"/>
                <c:pt idx="0">
                  <c:v>E-Beam Material Processing </c:v>
                </c:pt>
              </c:strCache>
            </c:strRef>
          </c:tx>
          <c:xVal>
            <c:numRef>
              <c:f>'Total acc sales'!$AF$1:$AT$1</c:f>
              <c:numCache>
                <c:formatCode>General</c:formatCode>
                <c:ptCount val="15"/>
                <c:pt idx="0">
                  <c:v>1968</c:v>
                </c:pt>
                <c:pt idx="1">
                  <c:v>1970</c:v>
                </c:pt>
                <c:pt idx="2">
                  <c:v>1976</c:v>
                </c:pt>
                <c:pt idx="3">
                  <c:v>1979</c:v>
                </c:pt>
                <c:pt idx="4">
                  <c:v>1984</c:v>
                </c:pt>
                <c:pt idx="5">
                  <c:v>1989</c:v>
                </c:pt>
                <c:pt idx="6">
                  <c:v>1994</c:v>
                </c:pt>
                <c:pt idx="7">
                  <c:v>1998</c:v>
                </c:pt>
                <c:pt idx="8">
                  <c:v>2000</c:v>
                </c:pt>
                <c:pt idx="9">
                  <c:v>2004</c:v>
                </c:pt>
                <c:pt idx="10">
                  <c:v>2007</c:v>
                </c:pt>
                <c:pt idx="11">
                  <c:v>2009</c:v>
                </c:pt>
                <c:pt idx="12">
                  <c:v>2012</c:v>
                </c:pt>
                <c:pt idx="13">
                  <c:v>2014</c:v>
                </c:pt>
                <c:pt idx="14">
                  <c:v>2016</c:v>
                </c:pt>
              </c:numCache>
            </c:numRef>
          </c:xVal>
          <c:yVal>
            <c:numRef>
              <c:f>'Total acc sales'!$AF$8:$AT$8</c:f>
              <c:numCache>
                <c:formatCode>General</c:formatCode>
                <c:ptCount val="15"/>
                <c:pt idx="0">
                  <c:v>1230</c:v>
                </c:pt>
                <c:pt idx="1">
                  <c:v>1770</c:v>
                </c:pt>
                <c:pt idx="2">
                  <c:v>2200</c:v>
                </c:pt>
                <c:pt idx="3">
                  <c:v>2460</c:v>
                </c:pt>
                <c:pt idx="4">
                  <c:v>3000</c:v>
                </c:pt>
                <c:pt idx="5">
                  <c:v>3275</c:v>
                </c:pt>
                <c:pt idx="6">
                  <c:v>3500</c:v>
                </c:pt>
                <c:pt idx="7">
                  <c:v>3750</c:v>
                </c:pt>
                <c:pt idx="8">
                  <c:v>3870</c:v>
                </c:pt>
                <c:pt idx="9">
                  <c:v>4080</c:v>
                </c:pt>
                <c:pt idx="10">
                  <c:v>4200</c:v>
                </c:pt>
                <c:pt idx="11">
                  <c:v>4350</c:v>
                </c:pt>
                <c:pt idx="12">
                  <c:v>4500</c:v>
                </c:pt>
                <c:pt idx="13">
                  <c:v>4750</c:v>
                </c:pt>
                <c:pt idx="14">
                  <c:v>5000</c:v>
                </c:pt>
              </c:numCache>
            </c:numRef>
          </c:yVal>
          <c:smooth val="0"/>
          <c:extLst>
            <c:ext xmlns:c16="http://schemas.microsoft.com/office/drawing/2014/chart" uri="{C3380CC4-5D6E-409C-BE32-E72D297353CC}">
              <c16:uniqueId val="{00000005-9911-43FD-8F2B-953E8BD041DA}"/>
            </c:ext>
          </c:extLst>
        </c:ser>
        <c:ser>
          <c:idx val="6"/>
          <c:order val="6"/>
          <c:tx>
            <c:strRef>
              <c:f>'Total acc sales'!$AE$9</c:f>
              <c:strCache>
                <c:ptCount val="1"/>
                <c:pt idx="0">
                  <c:v>Electron Beam Irradiation</c:v>
                </c:pt>
              </c:strCache>
            </c:strRef>
          </c:tx>
          <c:spPr>
            <a:ln>
              <a:solidFill>
                <a:srgbClr val="0070C0"/>
              </a:solidFill>
            </a:ln>
          </c:spPr>
          <c:marker>
            <c:spPr>
              <a:ln>
                <a:solidFill>
                  <a:srgbClr val="0070C0"/>
                </a:solidFill>
              </a:ln>
            </c:spPr>
          </c:marker>
          <c:xVal>
            <c:numRef>
              <c:f>'Total acc sales'!$AF$1:$AT$1</c:f>
              <c:numCache>
                <c:formatCode>General</c:formatCode>
                <c:ptCount val="15"/>
                <c:pt idx="0">
                  <c:v>1968</c:v>
                </c:pt>
                <c:pt idx="1">
                  <c:v>1970</c:v>
                </c:pt>
                <c:pt idx="2">
                  <c:v>1976</c:v>
                </c:pt>
                <c:pt idx="3">
                  <c:v>1979</c:v>
                </c:pt>
                <c:pt idx="4">
                  <c:v>1984</c:v>
                </c:pt>
                <c:pt idx="5">
                  <c:v>1989</c:v>
                </c:pt>
                <c:pt idx="6">
                  <c:v>1994</c:v>
                </c:pt>
                <c:pt idx="7">
                  <c:v>1998</c:v>
                </c:pt>
                <c:pt idx="8">
                  <c:v>2000</c:v>
                </c:pt>
                <c:pt idx="9">
                  <c:v>2004</c:v>
                </c:pt>
                <c:pt idx="10">
                  <c:v>2007</c:v>
                </c:pt>
                <c:pt idx="11">
                  <c:v>2009</c:v>
                </c:pt>
                <c:pt idx="12">
                  <c:v>2012</c:v>
                </c:pt>
                <c:pt idx="13">
                  <c:v>2014</c:v>
                </c:pt>
                <c:pt idx="14">
                  <c:v>2016</c:v>
                </c:pt>
              </c:numCache>
            </c:numRef>
          </c:xVal>
          <c:yVal>
            <c:numRef>
              <c:f>'Total acc sales'!$AF$9:$AT$9</c:f>
              <c:numCache>
                <c:formatCode>General</c:formatCode>
                <c:ptCount val="15"/>
                <c:pt idx="3">
                  <c:v>150</c:v>
                </c:pt>
                <c:pt idx="4">
                  <c:v>400</c:v>
                </c:pt>
                <c:pt idx="5">
                  <c:v>765</c:v>
                </c:pt>
                <c:pt idx="6">
                  <c:v>830</c:v>
                </c:pt>
                <c:pt idx="7">
                  <c:v>1150</c:v>
                </c:pt>
                <c:pt idx="8">
                  <c:v>1320</c:v>
                </c:pt>
                <c:pt idx="9">
                  <c:v>1690</c:v>
                </c:pt>
                <c:pt idx="10">
                  <c:v>2010</c:v>
                </c:pt>
                <c:pt idx="11">
                  <c:v>2280</c:v>
                </c:pt>
                <c:pt idx="12">
                  <c:v>2700</c:v>
                </c:pt>
                <c:pt idx="13">
                  <c:v>3000</c:v>
                </c:pt>
                <c:pt idx="14">
                  <c:v>3200</c:v>
                </c:pt>
              </c:numCache>
            </c:numRef>
          </c:yVal>
          <c:smooth val="0"/>
          <c:extLst>
            <c:ext xmlns:c16="http://schemas.microsoft.com/office/drawing/2014/chart" uri="{C3380CC4-5D6E-409C-BE32-E72D297353CC}">
              <c16:uniqueId val="{00000006-9911-43FD-8F2B-953E8BD041DA}"/>
            </c:ext>
          </c:extLst>
        </c:ser>
        <c:ser>
          <c:idx val="7"/>
          <c:order val="7"/>
          <c:tx>
            <c:strRef>
              <c:f>'Total acc sales'!$AE$10</c:f>
              <c:strCache>
                <c:ptCount val="1"/>
                <c:pt idx="0">
                  <c:v>Nondestructive Inspection</c:v>
                </c:pt>
              </c:strCache>
            </c:strRef>
          </c:tx>
          <c:spPr>
            <a:ln>
              <a:solidFill>
                <a:srgbClr val="002060"/>
              </a:solidFill>
            </a:ln>
          </c:spPr>
          <c:marker>
            <c:spPr>
              <a:ln>
                <a:solidFill>
                  <a:srgbClr val="002060"/>
                </a:solidFill>
              </a:ln>
            </c:spPr>
          </c:marker>
          <c:xVal>
            <c:numRef>
              <c:f>'Total acc sales'!$AF$1:$AT$1</c:f>
              <c:numCache>
                <c:formatCode>General</c:formatCode>
                <c:ptCount val="15"/>
                <c:pt idx="0">
                  <c:v>1968</c:v>
                </c:pt>
                <c:pt idx="1">
                  <c:v>1970</c:v>
                </c:pt>
                <c:pt idx="2">
                  <c:v>1976</c:v>
                </c:pt>
                <c:pt idx="3">
                  <c:v>1979</c:v>
                </c:pt>
                <c:pt idx="4">
                  <c:v>1984</c:v>
                </c:pt>
                <c:pt idx="5">
                  <c:v>1989</c:v>
                </c:pt>
                <c:pt idx="6">
                  <c:v>1994</c:v>
                </c:pt>
                <c:pt idx="7">
                  <c:v>1998</c:v>
                </c:pt>
                <c:pt idx="8">
                  <c:v>2000</c:v>
                </c:pt>
                <c:pt idx="9">
                  <c:v>2004</c:v>
                </c:pt>
                <c:pt idx="10">
                  <c:v>2007</c:v>
                </c:pt>
                <c:pt idx="11">
                  <c:v>2009</c:v>
                </c:pt>
                <c:pt idx="12">
                  <c:v>2012</c:v>
                </c:pt>
                <c:pt idx="13">
                  <c:v>2014</c:v>
                </c:pt>
                <c:pt idx="14">
                  <c:v>2016</c:v>
                </c:pt>
              </c:numCache>
            </c:numRef>
          </c:xVal>
          <c:yVal>
            <c:numRef>
              <c:f>'Total acc sales'!$AF$10:$AT$10</c:f>
              <c:numCache>
                <c:formatCode>General</c:formatCode>
                <c:ptCount val="15"/>
                <c:pt idx="0">
                  <c:v>10</c:v>
                </c:pt>
                <c:pt idx="1">
                  <c:v>35</c:v>
                </c:pt>
                <c:pt idx="2">
                  <c:v>100</c:v>
                </c:pt>
                <c:pt idx="3">
                  <c:v>150</c:v>
                </c:pt>
                <c:pt idx="4">
                  <c:v>225</c:v>
                </c:pt>
                <c:pt idx="5">
                  <c:v>250</c:v>
                </c:pt>
                <c:pt idx="6">
                  <c:v>325</c:v>
                </c:pt>
                <c:pt idx="7">
                  <c:v>400</c:v>
                </c:pt>
                <c:pt idx="8">
                  <c:v>480</c:v>
                </c:pt>
                <c:pt idx="9">
                  <c:v>575</c:v>
                </c:pt>
                <c:pt idx="10">
                  <c:v>610</c:v>
                </c:pt>
                <c:pt idx="11">
                  <c:v>1300</c:v>
                </c:pt>
                <c:pt idx="12">
                  <c:v>2100</c:v>
                </c:pt>
                <c:pt idx="13">
                  <c:v>2800</c:v>
                </c:pt>
                <c:pt idx="14">
                  <c:v>3500</c:v>
                </c:pt>
              </c:numCache>
            </c:numRef>
          </c:yVal>
          <c:smooth val="0"/>
          <c:extLst>
            <c:ext xmlns:c16="http://schemas.microsoft.com/office/drawing/2014/chart" uri="{C3380CC4-5D6E-409C-BE32-E72D297353CC}">
              <c16:uniqueId val="{00000007-9911-43FD-8F2B-953E8BD041DA}"/>
            </c:ext>
          </c:extLst>
        </c:ser>
        <c:ser>
          <c:idx val="8"/>
          <c:order val="8"/>
          <c:tx>
            <c:strRef>
              <c:f>'Total acc sales'!$AE$11</c:f>
              <c:strCache>
                <c:ptCount val="1"/>
                <c:pt idx="0">
                  <c:v>Neutron Generators</c:v>
                </c:pt>
              </c:strCache>
            </c:strRef>
          </c:tx>
          <c:xVal>
            <c:numRef>
              <c:f>'Total acc sales'!$AF$1:$AT$1</c:f>
              <c:numCache>
                <c:formatCode>General</c:formatCode>
                <c:ptCount val="15"/>
                <c:pt idx="0">
                  <c:v>1968</c:v>
                </c:pt>
                <c:pt idx="1">
                  <c:v>1970</c:v>
                </c:pt>
                <c:pt idx="2">
                  <c:v>1976</c:v>
                </c:pt>
                <c:pt idx="3">
                  <c:v>1979</c:v>
                </c:pt>
                <c:pt idx="4">
                  <c:v>1984</c:v>
                </c:pt>
                <c:pt idx="5">
                  <c:v>1989</c:v>
                </c:pt>
                <c:pt idx="6">
                  <c:v>1994</c:v>
                </c:pt>
                <c:pt idx="7">
                  <c:v>1998</c:v>
                </c:pt>
                <c:pt idx="8">
                  <c:v>2000</c:v>
                </c:pt>
                <c:pt idx="9">
                  <c:v>2004</c:v>
                </c:pt>
                <c:pt idx="10">
                  <c:v>2007</c:v>
                </c:pt>
                <c:pt idx="11">
                  <c:v>2009</c:v>
                </c:pt>
                <c:pt idx="12">
                  <c:v>2012</c:v>
                </c:pt>
                <c:pt idx="13">
                  <c:v>2014</c:v>
                </c:pt>
                <c:pt idx="14">
                  <c:v>2016</c:v>
                </c:pt>
              </c:numCache>
            </c:numRef>
          </c:xVal>
          <c:yVal>
            <c:numRef>
              <c:f>'Total acc sales'!$AF$11:$AT$11</c:f>
              <c:numCache>
                <c:formatCode>General</c:formatCode>
                <c:ptCount val="15"/>
                <c:pt idx="10">
                  <c:v>1000</c:v>
                </c:pt>
              </c:numCache>
            </c:numRef>
          </c:yVal>
          <c:smooth val="0"/>
          <c:extLst>
            <c:ext xmlns:c16="http://schemas.microsoft.com/office/drawing/2014/chart" uri="{C3380CC4-5D6E-409C-BE32-E72D297353CC}">
              <c16:uniqueId val="{00000008-9911-43FD-8F2B-953E8BD041DA}"/>
            </c:ext>
          </c:extLst>
        </c:ser>
        <c:ser>
          <c:idx val="9"/>
          <c:order val="9"/>
          <c:tx>
            <c:strRef>
              <c:f>'Total acc sales'!$AE$12</c:f>
              <c:strCache>
                <c:ptCount val="1"/>
                <c:pt idx="0">
                  <c:v>Radioisotope Production</c:v>
                </c:pt>
              </c:strCache>
            </c:strRef>
          </c:tx>
          <c:spPr>
            <a:ln>
              <a:solidFill>
                <a:schemeClr val="accent1">
                  <a:lumMod val="40000"/>
                  <a:lumOff val="60000"/>
                </a:schemeClr>
              </a:solidFill>
            </a:ln>
          </c:spPr>
          <c:marker>
            <c:spPr>
              <a:ln>
                <a:solidFill>
                  <a:schemeClr val="accent1">
                    <a:lumMod val="40000"/>
                    <a:lumOff val="60000"/>
                  </a:schemeClr>
                </a:solidFill>
              </a:ln>
            </c:spPr>
          </c:marker>
          <c:xVal>
            <c:numRef>
              <c:f>'Total acc sales'!$AG$1:$AT$1</c:f>
              <c:numCache>
                <c:formatCode>General</c:formatCode>
                <c:ptCount val="14"/>
                <c:pt idx="0">
                  <c:v>1970</c:v>
                </c:pt>
                <c:pt idx="1">
                  <c:v>1976</c:v>
                </c:pt>
                <c:pt idx="2">
                  <c:v>1979</c:v>
                </c:pt>
                <c:pt idx="3">
                  <c:v>1984</c:v>
                </c:pt>
                <c:pt idx="4">
                  <c:v>1989</c:v>
                </c:pt>
                <c:pt idx="5">
                  <c:v>1994</c:v>
                </c:pt>
                <c:pt idx="6">
                  <c:v>1998</c:v>
                </c:pt>
                <c:pt idx="7">
                  <c:v>2000</c:v>
                </c:pt>
                <c:pt idx="8">
                  <c:v>2004</c:v>
                </c:pt>
                <c:pt idx="9">
                  <c:v>2007</c:v>
                </c:pt>
                <c:pt idx="10">
                  <c:v>2009</c:v>
                </c:pt>
                <c:pt idx="11">
                  <c:v>2012</c:v>
                </c:pt>
                <c:pt idx="12">
                  <c:v>2014</c:v>
                </c:pt>
                <c:pt idx="13">
                  <c:v>2016</c:v>
                </c:pt>
              </c:numCache>
            </c:numRef>
          </c:xVal>
          <c:yVal>
            <c:numRef>
              <c:f>'Total acc sales'!$AF$12:$AT$12</c:f>
              <c:numCache>
                <c:formatCode>General</c:formatCode>
                <c:ptCount val="15"/>
                <c:pt idx="2">
                  <c:v>15</c:v>
                </c:pt>
                <c:pt idx="3">
                  <c:v>16</c:v>
                </c:pt>
                <c:pt idx="4">
                  <c:v>35</c:v>
                </c:pt>
                <c:pt idx="5">
                  <c:v>56</c:v>
                </c:pt>
                <c:pt idx="6">
                  <c:v>99</c:v>
                </c:pt>
                <c:pt idx="7">
                  <c:v>130</c:v>
                </c:pt>
                <c:pt idx="8">
                  <c:v>166</c:v>
                </c:pt>
                <c:pt idx="9">
                  <c:v>310</c:v>
                </c:pt>
                <c:pt idx="10">
                  <c:v>613</c:v>
                </c:pt>
                <c:pt idx="11">
                  <c:v>750</c:v>
                </c:pt>
                <c:pt idx="12">
                  <c:v>863</c:v>
                </c:pt>
                <c:pt idx="13">
                  <c:v>1350</c:v>
                </c:pt>
                <c:pt idx="14">
                  <c:v>1470</c:v>
                </c:pt>
              </c:numCache>
            </c:numRef>
          </c:yVal>
          <c:smooth val="0"/>
          <c:extLst>
            <c:ext xmlns:c16="http://schemas.microsoft.com/office/drawing/2014/chart" uri="{C3380CC4-5D6E-409C-BE32-E72D297353CC}">
              <c16:uniqueId val="{00000009-9911-43FD-8F2B-953E8BD041DA}"/>
            </c:ext>
          </c:extLst>
        </c:ser>
        <c:dLbls>
          <c:showLegendKey val="0"/>
          <c:showVal val="0"/>
          <c:showCatName val="0"/>
          <c:showSerName val="0"/>
          <c:showPercent val="0"/>
          <c:showBubbleSize val="0"/>
        </c:dLbls>
        <c:axId val="144130816"/>
        <c:axId val="144133120"/>
      </c:scatterChart>
      <c:valAx>
        <c:axId val="144130816"/>
        <c:scaling>
          <c:orientation val="minMax"/>
          <c:max val="2018"/>
          <c:min val="1968"/>
        </c:scaling>
        <c:delete val="0"/>
        <c:axPos val="b"/>
        <c:majorGridlines/>
        <c:title>
          <c:tx>
            <c:rich>
              <a:bodyPr/>
              <a:lstStyle/>
              <a:p>
                <a:pPr>
                  <a:defRPr sz="1600"/>
                </a:pPr>
                <a:r>
                  <a:rPr lang="en-US" sz="1600" dirty="0"/>
                  <a:t>Year</a:t>
                </a:r>
              </a:p>
            </c:rich>
          </c:tx>
          <c:layout>
            <c:manualLayout>
              <c:xMode val="edge"/>
              <c:yMode val="edge"/>
              <c:x val="0.48400372904206646"/>
              <c:y val="0.94850270394053093"/>
            </c:manualLayout>
          </c:layout>
          <c:overlay val="0"/>
        </c:title>
        <c:numFmt formatCode="General" sourceLinked="1"/>
        <c:majorTickMark val="out"/>
        <c:minorTickMark val="none"/>
        <c:tickLblPos val="nextTo"/>
        <c:txPr>
          <a:bodyPr rot="0" vert="horz"/>
          <a:lstStyle/>
          <a:p>
            <a:pPr>
              <a:defRPr sz="1400"/>
            </a:pPr>
            <a:endParaRPr lang="en-US"/>
          </a:p>
        </c:txPr>
        <c:crossAx val="144133120"/>
        <c:crosses val="autoZero"/>
        <c:crossBetween val="midCat"/>
        <c:majorUnit val="5"/>
        <c:minorUnit val="2"/>
      </c:valAx>
      <c:valAx>
        <c:axId val="144133120"/>
        <c:scaling>
          <c:orientation val="minMax"/>
        </c:scaling>
        <c:delete val="0"/>
        <c:axPos val="l"/>
        <c:majorGridlines/>
        <c:title>
          <c:tx>
            <c:rich>
              <a:bodyPr rot="-5400000" vert="horz"/>
              <a:lstStyle/>
              <a:p>
                <a:pPr>
                  <a:defRPr sz="1600"/>
                </a:pPr>
                <a:r>
                  <a:rPr lang="en-US" sz="1600" dirty="0"/>
                  <a:t>Total accelerators installed </a:t>
                </a:r>
              </a:p>
            </c:rich>
          </c:tx>
          <c:layout>
            <c:manualLayout>
              <c:xMode val="edge"/>
              <c:yMode val="edge"/>
              <c:x val="1.8644751373291454E-2"/>
              <c:y val="0.27540382955486276"/>
            </c:manualLayout>
          </c:layout>
          <c:overlay val="0"/>
        </c:title>
        <c:numFmt formatCode="General" sourceLinked="1"/>
        <c:majorTickMark val="out"/>
        <c:minorTickMark val="none"/>
        <c:tickLblPos val="nextTo"/>
        <c:txPr>
          <a:bodyPr/>
          <a:lstStyle/>
          <a:p>
            <a:pPr>
              <a:defRPr sz="1400"/>
            </a:pPr>
            <a:endParaRPr lang="en-US"/>
          </a:p>
        </c:txPr>
        <c:crossAx val="144130816"/>
        <c:crosses val="autoZero"/>
        <c:crossBetween val="midCat"/>
      </c:valAx>
      <c:spPr>
        <a:solidFill>
          <a:schemeClr val="tx2">
            <a:lumMod val="75000"/>
          </a:schemeClr>
        </a:solidFill>
      </c:spPr>
    </c:plotArea>
    <c:legend>
      <c:legendPos val="r"/>
      <c:layout>
        <c:manualLayout>
          <c:xMode val="edge"/>
          <c:yMode val="edge"/>
          <c:x val="0.13264741907261593"/>
          <c:y val="9.8288150222832882E-2"/>
          <c:w val="0.36316314559040774"/>
          <c:h val="0.55030615300604202"/>
        </c:manualLayout>
      </c:layout>
      <c:overlay val="0"/>
      <c:txPr>
        <a:bodyPr/>
        <a:lstStyle/>
        <a:p>
          <a:pPr>
            <a:defRPr sz="1400">
              <a:solidFill>
                <a:srgbClr val="000000"/>
              </a:solidFill>
            </a:defRPr>
          </a:pPr>
          <a:endParaRPr lang="en-US"/>
        </a:p>
      </c:txPr>
    </c:legend>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b="1" dirty="0">
                <a:solidFill>
                  <a:srgbClr val="FFFF00"/>
                </a:solidFill>
              </a:rPr>
              <a:t>Operating Regimes</a:t>
            </a:r>
          </a:p>
        </c:rich>
      </c:tx>
      <c:overlay val="1"/>
    </c:title>
    <c:autoTitleDeleted val="0"/>
    <c:plotArea>
      <c:layout>
        <c:manualLayout>
          <c:layoutTarget val="inner"/>
          <c:xMode val="edge"/>
          <c:yMode val="edge"/>
          <c:x val="0.1430222424120062"/>
          <c:y val="9.6665685029714635E-2"/>
          <c:w val="0.76702116141732279"/>
          <c:h val="0.80489857168140921"/>
        </c:manualLayout>
      </c:layout>
      <c:scatterChart>
        <c:scatterStyle val="smoothMarker"/>
        <c:varyColors val="0"/>
        <c:ser>
          <c:idx val="1"/>
          <c:order val="0"/>
          <c:tx>
            <c:v>mW</c:v>
          </c:tx>
          <c:marker>
            <c:symbol val="none"/>
          </c:marker>
          <c:xVal>
            <c:numRef>
              <c:f>Sheet1!$B$20:$B$21</c:f>
              <c:numCache>
                <c:formatCode>General</c:formatCode>
                <c:ptCount val="2"/>
                <c:pt idx="0">
                  <c:v>9.9999999999999998E-13</c:v>
                </c:pt>
                <c:pt idx="1">
                  <c:v>1E-4</c:v>
                </c:pt>
              </c:numCache>
            </c:numRef>
          </c:xVal>
          <c:yVal>
            <c:numRef>
              <c:f>Sheet1!$C$20:$C$21</c:f>
              <c:numCache>
                <c:formatCode>General</c:formatCode>
                <c:ptCount val="2"/>
                <c:pt idx="0">
                  <c:v>1000000000</c:v>
                </c:pt>
                <c:pt idx="1">
                  <c:v>10</c:v>
                </c:pt>
              </c:numCache>
            </c:numRef>
          </c:yVal>
          <c:smooth val="1"/>
          <c:extLst>
            <c:ext xmlns:c16="http://schemas.microsoft.com/office/drawing/2014/chart" uri="{C3380CC4-5D6E-409C-BE32-E72D297353CC}">
              <c16:uniqueId val="{00000000-A3F2-4D4F-8642-D733D6093E60}"/>
            </c:ext>
          </c:extLst>
        </c:ser>
        <c:ser>
          <c:idx val="2"/>
          <c:order val="1"/>
          <c:tx>
            <c:v>W</c:v>
          </c:tx>
          <c:marker>
            <c:symbol val="none"/>
          </c:marker>
          <c:xVal>
            <c:numRef>
              <c:f>Sheet1!$B$23:$B$24</c:f>
              <c:numCache>
                <c:formatCode>General</c:formatCode>
                <c:ptCount val="2"/>
                <c:pt idx="0">
                  <c:v>1E-10</c:v>
                </c:pt>
                <c:pt idx="1">
                  <c:v>0.1</c:v>
                </c:pt>
              </c:numCache>
            </c:numRef>
          </c:xVal>
          <c:yVal>
            <c:numRef>
              <c:f>Sheet1!$C$23:$C$24</c:f>
              <c:numCache>
                <c:formatCode>General</c:formatCode>
                <c:ptCount val="2"/>
                <c:pt idx="0">
                  <c:v>10000000000</c:v>
                </c:pt>
                <c:pt idx="1">
                  <c:v>10</c:v>
                </c:pt>
              </c:numCache>
            </c:numRef>
          </c:yVal>
          <c:smooth val="1"/>
          <c:extLst>
            <c:ext xmlns:c16="http://schemas.microsoft.com/office/drawing/2014/chart" uri="{C3380CC4-5D6E-409C-BE32-E72D297353CC}">
              <c16:uniqueId val="{00000001-A3F2-4D4F-8642-D733D6093E60}"/>
            </c:ext>
          </c:extLst>
        </c:ser>
        <c:ser>
          <c:idx val="3"/>
          <c:order val="2"/>
          <c:tx>
            <c:v>kW</c:v>
          </c:tx>
          <c:marker>
            <c:symbol val="none"/>
          </c:marker>
          <c:xVal>
            <c:numRef>
              <c:f>Sheet1!$B$26:$B$27</c:f>
              <c:numCache>
                <c:formatCode>General</c:formatCode>
                <c:ptCount val="2"/>
                <c:pt idx="0">
                  <c:v>9.9999999999999995E-8</c:v>
                </c:pt>
                <c:pt idx="1">
                  <c:v>10</c:v>
                </c:pt>
              </c:numCache>
            </c:numRef>
          </c:xVal>
          <c:yVal>
            <c:numRef>
              <c:f>Sheet1!$C$26:$C$27</c:f>
              <c:numCache>
                <c:formatCode>General</c:formatCode>
                <c:ptCount val="2"/>
                <c:pt idx="0">
                  <c:v>10000000000</c:v>
                </c:pt>
                <c:pt idx="1">
                  <c:v>100</c:v>
                </c:pt>
              </c:numCache>
            </c:numRef>
          </c:yVal>
          <c:smooth val="1"/>
          <c:extLst>
            <c:ext xmlns:c16="http://schemas.microsoft.com/office/drawing/2014/chart" uri="{C3380CC4-5D6E-409C-BE32-E72D297353CC}">
              <c16:uniqueId val="{00000002-A3F2-4D4F-8642-D733D6093E60}"/>
            </c:ext>
          </c:extLst>
        </c:ser>
        <c:dLbls>
          <c:showLegendKey val="0"/>
          <c:showVal val="0"/>
          <c:showCatName val="0"/>
          <c:showSerName val="0"/>
          <c:showPercent val="0"/>
          <c:showBubbleSize val="0"/>
        </c:dLbls>
        <c:axId val="144521472"/>
        <c:axId val="144535936"/>
      </c:scatterChart>
      <c:scatterChart>
        <c:scatterStyle val="lineMarker"/>
        <c:varyColors val="0"/>
        <c:ser>
          <c:idx val="4"/>
          <c:order val="3"/>
          <c:tx>
            <c:v>MW</c:v>
          </c:tx>
          <c:marker>
            <c:symbol val="none"/>
          </c:marker>
          <c:xVal>
            <c:numRef>
              <c:f>Sheet1!$B$29:$B$30</c:f>
              <c:numCache>
                <c:formatCode>General</c:formatCode>
                <c:ptCount val="2"/>
                <c:pt idx="0">
                  <c:v>1E-4</c:v>
                </c:pt>
                <c:pt idx="1">
                  <c:v>100</c:v>
                </c:pt>
              </c:numCache>
            </c:numRef>
          </c:xVal>
          <c:yVal>
            <c:numRef>
              <c:f>Sheet1!$C$29:$C$30</c:f>
              <c:numCache>
                <c:formatCode>General</c:formatCode>
                <c:ptCount val="2"/>
                <c:pt idx="0">
                  <c:v>10000000000</c:v>
                </c:pt>
                <c:pt idx="1">
                  <c:v>10000</c:v>
                </c:pt>
              </c:numCache>
            </c:numRef>
          </c:yVal>
          <c:smooth val="0"/>
          <c:extLst>
            <c:ext xmlns:c16="http://schemas.microsoft.com/office/drawing/2014/chart" uri="{C3380CC4-5D6E-409C-BE32-E72D297353CC}">
              <c16:uniqueId val="{00000003-A3F2-4D4F-8642-D733D6093E60}"/>
            </c:ext>
          </c:extLst>
        </c:ser>
        <c:ser>
          <c:idx val="5"/>
          <c:order val="4"/>
          <c:tx>
            <c:v>uW</c:v>
          </c:tx>
          <c:marker>
            <c:symbol val="none"/>
          </c:marker>
          <c:xVal>
            <c:numRef>
              <c:f>Sheet1!$B$32:$B$33</c:f>
              <c:numCache>
                <c:formatCode>General</c:formatCode>
                <c:ptCount val="2"/>
                <c:pt idx="0">
                  <c:v>9.9999999999999998E-13</c:v>
                </c:pt>
                <c:pt idx="1">
                  <c:v>9.9999999999999995E-8</c:v>
                </c:pt>
              </c:numCache>
            </c:numRef>
          </c:xVal>
          <c:yVal>
            <c:numRef>
              <c:f>Sheet1!$C$32:$C$33</c:f>
              <c:numCache>
                <c:formatCode>General</c:formatCode>
                <c:ptCount val="2"/>
                <c:pt idx="0">
                  <c:v>1000000</c:v>
                </c:pt>
                <c:pt idx="1">
                  <c:v>10</c:v>
                </c:pt>
              </c:numCache>
            </c:numRef>
          </c:yVal>
          <c:smooth val="0"/>
          <c:extLst>
            <c:ext xmlns:c16="http://schemas.microsoft.com/office/drawing/2014/chart" uri="{C3380CC4-5D6E-409C-BE32-E72D297353CC}">
              <c16:uniqueId val="{00000004-A3F2-4D4F-8642-D733D6093E60}"/>
            </c:ext>
          </c:extLst>
        </c:ser>
        <c:dLbls>
          <c:showLegendKey val="0"/>
          <c:showVal val="0"/>
          <c:showCatName val="0"/>
          <c:showSerName val="0"/>
          <c:showPercent val="0"/>
          <c:showBubbleSize val="0"/>
        </c:dLbls>
        <c:axId val="144521472"/>
        <c:axId val="144535936"/>
      </c:scatterChart>
      <c:valAx>
        <c:axId val="144521472"/>
        <c:scaling>
          <c:logBase val="10"/>
          <c:orientation val="minMax"/>
          <c:max val="100"/>
          <c:min val="1.0000000000000006E-11"/>
        </c:scaling>
        <c:delete val="0"/>
        <c:axPos val="b"/>
        <c:majorGridlines>
          <c:spPr>
            <a:ln>
              <a:solidFill>
                <a:srgbClr val="0070C0"/>
              </a:solidFill>
            </a:ln>
          </c:spPr>
        </c:majorGridlines>
        <c:title>
          <c:tx>
            <c:rich>
              <a:bodyPr/>
              <a:lstStyle/>
              <a:p>
                <a:pPr>
                  <a:defRPr/>
                </a:pPr>
                <a:r>
                  <a:rPr lang="en-US" sz="1400" dirty="0"/>
                  <a:t>Beam Current (A)</a:t>
                </a:r>
              </a:p>
            </c:rich>
          </c:tx>
          <c:layout>
            <c:manualLayout>
              <c:xMode val="edge"/>
              <c:yMode val="edge"/>
              <c:x val="0.43196956870677999"/>
              <c:y val="0.96655982905982907"/>
            </c:manualLayout>
          </c:layout>
          <c:overlay val="0"/>
        </c:title>
        <c:numFmt formatCode="0.E+00" sourceLinked="0"/>
        <c:majorTickMark val="out"/>
        <c:minorTickMark val="in"/>
        <c:tickLblPos val="nextTo"/>
        <c:txPr>
          <a:bodyPr/>
          <a:lstStyle/>
          <a:p>
            <a:pPr>
              <a:defRPr sz="800"/>
            </a:pPr>
            <a:endParaRPr lang="en-US"/>
          </a:p>
        </c:txPr>
        <c:crossAx val="144535936"/>
        <c:crossesAt val="1.0000000000000002E-3"/>
        <c:crossBetween val="midCat"/>
        <c:majorUnit val="10"/>
        <c:minorUnit val="10"/>
      </c:valAx>
      <c:valAx>
        <c:axId val="144535936"/>
        <c:scaling>
          <c:logBase val="10"/>
          <c:orientation val="minMax"/>
          <c:min val="100"/>
        </c:scaling>
        <c:delete val="0"/>
        <c:axPos val="l"/>
        <c:majorGridlines/>
        <c:title>
          <c:tx>
            <c:rich>
              <a:bodyPr rot="-5400000" vert="horz"/>
              <a:lstStyle/>
              <a:p>
                <a:pPr>
                  <a:defRPr/>
                </a:pPr>
                <a:r>
                  <a:rPr lang="en-US" sz="1400" dirty="0"/>
                  <a:t>Acceleration Voltage (V)</a:t>
                </a:r>
              </a:p>
            </c:rich>
          </c:tx>
          <c:layout>
            <c:manualLayout>
              <c:xMode val="edge"/>
              <c:yMode val="edge"/>
              <c:x val="1.7152196777302592E-2"/>
              <c:y val="0.36492041860152097"/>
            </c:manualLayout>
          </c:layout>
          <c:overlay val="0"/>
        </c:title>
        <c:numFmt formatCode="0.E+00" sourceLinked="0"/>
        <c:majorTickMark val="out"/>
        <c:minorTickMark val="in"/>
        <c:tickLblPos val="nextTo"/>
        <c:crossAx val="144521472"/>
        <c:crossesAt val="1.0000000000000006E-12"/>
        <c:crossBetween val="midCat"/>
        <c:majorUnit val="10"/>
        <c:minorUnit val="10"/>
      </c:valAx>
      <c:spPr>
        <a:solidFill>
          <a:schemeClr val="accent1">
            <a:lumMod val="20000"/>
            <a:lumOff val="80000"/>
          </a:schemeClr>
        </a:solidFill>
        <a:ln w="6350" cmpd="sng">
          <a:solidFill>
            <a:schemeClr val="accent2"/>
          </a:solidFill>
        </a:ln>
      </c:spPr>
    </c:plotArea>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62032672741928"/>
          <c:y val="9.5004959737328851E-2"/>
          <c:w val="0.75792856578891787"/>
          <c:h val="0.78048787355052229"/>
        </c:manualLayout>
      </c:layout>
      <c:scatterChart>
        <c:scatterStyle val="smoothMarker"/>
        <c:varyColors val="0"/>
        <c:ser>
          <c:idx val="0"/>
          <c:order val="0"/>
          <c:xVal>
            <c:numRef>
              <c:f>'Dev cycles '!$AI$5:$AI$50</c:f>
              <c:numCache>
                <c:formatCode>General</c:formatCode>
                <c:ptCount val="46"/>
                <c:pt idx="0">
                  <c:v>1971</c:v>
                </c:pt>
                <c:pt idx="1">
                  <c:v>1972</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pt idx="44">
                  <c:v>2015</c:v>
                </c:pt>
                <c:pt idx="45">
                  <c:v>2016</c:v>
                </c:pt>
              </c:numCache>
            </c:numRef>
          </c:xVal>
          <c:yVal>
            <c:numRef>
              <c:f>'Dev cycles '!$AJ$5:$AJ$50</c:f>
              <c:numCache>
                <c:formatCode>General</c:formatCode>
                <c:ptCount val="46"/>
                <c:pt idx="0">
                  <c:v>40</c:v>
                </c:pt>
                <c:pt idx="1">
                  <c:v>50</c:v>
                </c:pt>
                <c:pt idx="2">
                  <c:v>62</c:v>
                </c:pt>
                <c:pt idx="3">
                  <c:v>78</c:v>
                </c:pt>
                <c:pt idx="4">
                  <c:v>94</c:v>
                </c:pt>
                <c:pt idx="5">
                  <c:v>124</c:v>
                </c:pt>
                <c:pt idx="6">
                  <c:v>160</c:v>
                </c:pt>
                <c:pt idx="7">
                  <c:v>199</c:v>
                </c:pt>
                <c:pt idx="8">
                  <c:v>277</c:v>
                </c:pt>
                <c:pt idx="9">
                  <c:v>427</c:v>
                </c:pt>
                <c:pt idx="10">
                  <c:v>580</c:v>
                </c:pt>
                <c:pt idx="11">
                  <c:v>781</c:v>
                </c:pt>
                <c:pt idx="12">
                  <c:v>1060</c:v>
                </c:pt>
                <c:pt idx="13">
                  <c:v>1470</c:v>
                </c:pt>
                <c:pt idx="14">
                  <c:v>1834</c:v>
                </c:pt>
                <c:pt idx="15">
                  <c:v>1992</c:v>
                </c:pt>
                <c:pt idx="16">
                  <c:v>2147</c:v>
                </c:pt>
                <c:pt idx="17">
                  <c:v>2433</c:v>
                </c:pt>
                <c:pt idx="18">
                  <c:v>2718</c:v>
                </c:pt>
                <c:pt idx="19">
                  <c:v>2937</c:v>
                </c:pt>
                <c:pt idx="20">
                  <c:v>3126</c:v>
                </c:pt>
                <c:pt idx="21">
                  <c:v>3256</c:v>
                </c:pt>
                <c:pt idx="22">
                  <c:v>3423</c:v>
                </c:pt>
                <c:pt idx="23">
                  <c:v>3700</c:v>
                </c:pt>
                <c:pt idx="24">
                  <c:v>4106</c:v>
                </c:pt>
                <c:pt idx="25">
                  <c:v>4586</c:v>
                </c:pt>
                <c:pt idx="26">
                  <c:v>4972</c:v>
                </c:pt>
                <c:pt idx="27">
                  <c:v>5188</c:v>
                </c:pt>
                <c:pt idx="28">
                  <c:v>5452</c:v>
                </c:pt>
                <c:pt idx="29">
                  <c:v>6100</c:v>
                </c:pt>
                <c:pt idx="30">
                  <c:v>6439</c:v>
                </c:pt>
                <c:pt idx="31">
                  <c:v>6724</c:v>
                </c:pt>
                <c:pt idx="32">
                  <c:v>6972</c:v>
                </c:pt>
                <c:pt idx="33">
                  <c:v>7255</c:v>
                </c:pt>
                <c:pt idx="34">
                  <c:v>7678</c:v>
                </c:pt>
                <c:pt idx="35">
                  <c:v>8163</c:v>
                </c:pt>
                <c:pt idx="36">
                  <c:v>8633</c:v>
                </c:pt>
                <c:pt idx="37">
                  <c:v>8916</c:v>
                </c:pt>
                <c:pt idx="38">
                  <c:v>9022</c:v>
                </c:pt>
                <c:pt idx="39">
                  <c:v>9388</c:v>
                </c:pt>
                <c:pt idx="40">
                  <c:v>9813</c:v>
                </c:pt>
                <c:pt idx="41">
                  <c:v>10178</c:v>
                </c:pt>
                <c:pt idx="42">
                  <c:v>10513</c:v>
                </c:pt>
                <c:pt idx="43">
                  <c:v>10905</c:v>
                </c:pt>
                <c:pt idx="44">
                  <c:v>11295</c:v>
                </c:pt>
                <c:pt idx="45">
                  <c:v>11728</c:v>
                </c:pt>
              </c:numCache>
            </c:numRef>
          </c:yVal>
          <c:smooth val="1"/>
          <c:extLst>
            <c:ext xmlns:c16="http://schemas.microsoft.com/office/drawing/2014/chart" uri="{C3380CC4-5D6E-409C-BE32-E72D297353CC}">
              <c16:uniqueId val="{00000000-9697-4ECE-9BA7-F7BD7E38F1F9}"/>
            </c:ext>
          </c:extLst>
        </c:ser>
        <c:dLbls>
          <c:showLegendKey val="0"/>
          <c:showVal val="0"/>
          <c:showCatName val="0"/>
          <c:showSerName val="0"/>
          <c:showPercent val="0"/>
          <c:showBubbleSize val="0"/>
        </c:dLbls>
        <c:axId val="144597760"/>
        <c:axId val="144599680"/>
      </c:scatterChart>
      <c:valAx>
        <c:axId val="144597760"/>
        <c:scaling>
          <c:orientation val="minMax"/>
        </c:scaling>
        <c:delete val="0"/>
        <c:axPos val="b"/>
        <c:majorGridlines/>
        <c:title>
          <c:tx>
            <c:rich>
              <a:bodyPr/>
              <a:lstStyle/>
              <a:p>
                <a:pPr>
                  <a:defRPr sz="1400"/>
                </a:pPr>
                <a:r>
                  <a:rPr lang="en-US" sz="1600" dirty="0"/>
                  <a:t>Year</a:t>
                </a:r>
              </a:p>
            </c:rich>
          </c:tx>
          <c:layout>
            <c:manualLayout>
              <c:xMode val="edge"/>
              <c:yMode val="edge"/>
              <c:x val="0.46320231013207519"/>
              <c:y val="0.95325380380084068"/>
            </c:manualLayout>
          </c:layout>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44599680"/>
        <c:crosses val="autoZero"/>
        <c:crossBetween val="midCat"/>
      </c:valAx>
      <c:valAx>
        <c:axId val="144599680"/>
        <c:scaling>
          <c:orientation val="minMax"/>
        </c:scaling>
        <c:delete val="0"/>
        <c:axPos val="l"/>
        <c:majorGridlines/>
        <c:title>
          <c:tx>
            <c:rich>
              <a:bodyPr/>
              <a:lstStyle/>
              <a:p>
                <a:pPr>
                  <a:defRPr sz="1400"/>
                </a:pPr>
                <a:r>
                  <a:rPr lang="en-US" sz="1600" dirty="0"/>
                  <a:t>Total Installed Units</a:t>
                </a:r>
              </a:p>
            </c:rich>
          </c:tx>
          <c:layout>
            <c:manualLayout>
              <c:xMode val="edge"/>
              <c:yMode val="edge"/>
              <c:x val="1.0743638143048366E-2"/>
              <c:y val="0.25159426316496214"/>
            </c:manualLayout>
          </c:layout>
          <c:overlay val="0"/>
        </c:title>
        <c:numFmt formatCode="General" sourceLinked="1"/>
        <c:majorTickMark val="out"/>
        <c:minorTickMark val="none"/>
        <c:tickLblPos val="nextTo"/>
        <c:crossAx val="144597760"/>
        <c:crosses val="autoZero"/>
        <c:crossBetween val="midCat"/>
      </c:valAx>
      <c:spPr>
        <a:solidFill>
          <a:schemeClr val="accent3"/>
        </a:solidFill>
      </c:spPr>
    </c:plotArea>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22222222222222"/>
          <c:y val="0.17777777777777778"/>
          <c:w val="0.87777777777777777"/>
          <c:h val="0.68485214348206469"/>
        </c:manualLayout>
      </c:layout>
      <c:lineChart>
        <c:grouping val="standard"/>
        <c:varyColors val="0"/>
        <c:ser>
          <c:idx val="0"/>
          <c:order val="0"/>
          <c:tx>
            <c:strRef>
              <c:f>Sheet1!$B$1</c:f>
              <c:strCache>
                <c:ptCount val="1"/>
              </c:strCache>
            </c:strRef>
          </c:tx>
          <c:cat>
            <c:numRef>
              <c:f>Sheet1!$A$2:$A$5</c:f>
              <c:numCache>
                <c:formatCode>General</c:formatCode>
                <c:ptCount val="4"/>
              </c:numCache>
            </c:numRef>
          </c:cat>
          <c:val>
            <c:numRef>
              <c:f>Sheet1!$B$2:$B$5</c:f>
              <c:numCache>
                <c:formatCode>General</c:formatCode>
                <c:ptCount val="4"/>
              </c:numCache>
            </c:numRef>
          </c:val>
          <c:smooth val="0"/>
          <c:extLst>
            <c:ext xmlns:c16="http://schemas.microsoft.com/office/drawing/2014/chart" uri="{C3380CC4-5D6E-409C-BE32-E72D297353CC}">
              <c16:uniqueId val="{00000000-E87E-4808-AD4C-92132A03AA45}"/>
            </c:ext>
          </c:extLst>
        </c:ser>
        <c:ser>
          <c:idx val="1"/>
          <c:order val="1"/>
          <c:tx>
            <c:strRef>
              <c:f>Sheet1!$C$1</c:f>
              <c:strCache>
                <c:ptCount val="1"/>
              </c:strCache>
            </c:strRef>
          </c:tx>
          <c:cat>
            <c:numRef>
              <c:f>Sheet1!$A$2:$A$5</c:f>
              <c:numCache>
                <c:formatCode>General</c:formatCode>
                <c:ptCount val="4"/>
              </c:numCache>
            </c:numRef>
          </c:cat>
          <c:val>
            <c:numRef>
              <c:f>Sheet1!$C$2:$C$5</c:f>
              <c:numCache>
                <c:formatCode>General</c:formatCode>
                <c:ptCount val="4"/>
              </c:numCache>
            </c:numRef>
          </c:val>
          <c:smooth val="0"/>
          <c:extLst>
            <c:ext xmlns:c16="http://schemas.microsoft.com/office/drawing/2014/chart" uri="{C3380CC4-5D6E-409C-BE32-E72D297353CC}">
              <c16:uniqueId val="{00000001-E87E-4808-AD4C-92132A03AA45}"/>
            </c:ext>
          </c:extLst>
        </c:ser>
        <c:ser>
          <c:idx val="2"/>
          <c:order val="2"/>
          <c:tx>
            <c:strRef>
              <c:f>Sheet1!$D$1</c:f>
              <c:strCache>
                <c:ptCount val="1"/>
              </c:strCache>
            </c:strRef>
          </c:tx>
          <c:cat>
            <c:numRef>
              <c:f>Sheet1!$A$2:$A$5</c:f>
              <c:numCache>
                <c:formatCode>General</c:formatCode>
                <c:ptCount val="4"/>
              </c:numCache>
            </c:numRef>
          </c:cat>
          <c:val>
            <c:numRef>
              <c:f>Sheet1!$D$2:$D$5</c:f>
              <c:numCache>
                <c:formatCode>General</c:formatCode>
                <c:ptCount val="4"/>
              </c:numCache>
            </c:numRef>
          </c:val>
          <c:smooth val="0"/>
          <c:extLst>
            <c:ext xmlns:c16="http://schemas.microsoft.com/office/drawing/2014/chart" uri="{C3380CC4-5D6E-409C-BE32-E72D297353CC}">
              <c16:uniqueId val="{00000002-E87E-4808-AD4C-92132A03AA45}"/>
            </c:ext>
          </c:extLst>
        </c:ser>
        <c:dLbls>
          <c:showLegendKey val="0"/>
          <c:showVal val="0"/>
          <c:showCatName val="0"/>
          <c:showSerName val="0"/>
          <c:showPercent val="0"/>
          <c:showBubbleSize val="0"/>
        </c:dLbls>
        <c:marker val="1"/>
        <c:smooth val="0"/>
        <c:axId val="144473472"/>
        <c:axId val="145237504"/>
      </c:lineChart>
      <c:catAx>
        <c:axId val="144473472"/>
        <c:scaling>
          <c:orientation val="minMax"/>
        </c:scaling>
        <c:delete val="0"/>
        <c:axPos val="b"/>
        <c:numFmt formatCode="General" sourceLinked="1"/>
        <c:majorTickMark val="out"/>
        <c:minorTickMark val="none"/>
        <c:tickLblPos val="nextTo"/>
        <c:crossAx val="145237504"/>
        <c:crosses val="autoZero"/>
        <c:auto val="1"/>
        <c:lblAlgn val="ctr"/>
        <c:lblOffset val="100"/>
        <c:noMultiLvlLbl val="0"/>
      </c:catAx>
      <c:valAx>
        <c:axId val="145237504"/>
        <c:scaling>
          <c:orientation val="minMax"/>
        </c:scaling>
        <c:delete val="1"/>
        <c:axPos val="l"/>
        <c:majorGridlines/>
        <c:numFmt formatCode="General" sourceLinked="1"/>
        <c:majorTickMark val="out"/>
        <c:minorTickMark val="none"/>
        <c:tickLblPos val="nextTo"/>
        <c:crossAx val="144473472"/>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45272336825664"/>
          <c:y val="6.0347827840341983E-2"/>
          <c:w val="0.74399080280254237"/>
          <c:h val="0.80351215381047925"/>
        </c:manualLayout>
      </c:layout>
      <c:scatterChart>
        <c:scatterStyle val="smoothMarker"/>
        <c:varyColors val="0"/>
        <c:ser>
          <c:idx val="1"/>
          <c:order val="0"/>
          <c:tx>
            <c:v>NDT  linacs</c:v>
          </c:tx>
          <c:xVal>
            <c:numRef>
              <c:f>'Total acc sales'!$M$26:$M$33</c:f>
              <c:numCache>
                <c:formatCode>General</c:formatCode>
                <c:ptCount val="8"/>
                <c:pt idx="0">
                  <c:v>1989</c:v>
                </c:pt>
                <c:pt idx="1">
                  <c:v>2002</c:v>
                </c:pt>
                <c:pt idx="2">
                  <c:v>2004</c:v>
                </c:pt>
                <c:pt idx="3">
                  <c:v>2007</c:v>
                </c:pt>
                <c:pt idx="4">
                  <c:v>2008</c:v>
                </c:pt>
                <c:pt idx="5">
                  <c:v>2010</c:v>
                </c:pt>
                <c:pt idx="6">
                  <c:v>2012</c:v>
                </c:pt>
                <c:pt idx="7">
                  <c:v>2016</c:v>
                </c:pt>
              </c:numCache>
            </c:numRef>
          </c:xVal>
          <c:yVal>
            <c:numRef>
              <c:f>'Total acc sales'!$N$26:$N$33</c:f>
              <c:numCache>
                <c:formatCode>General</c:formatCode>
                <c:ptCount val="8"/>
                <c:pt idx="0">
                  <c:v>270</c:v>
                </c:pt>
                <c:pt idx="1">
                  <c:v>407</c:v>
                </c:pt>
                <c:pt idx="2">
                  <c:v>450</c:v>
                </c:pt>
                <c:pt idx="3">
                  <c:v>610</c:v>
                </c:pt>
                <c:pt idx="4">
                  <c:v>750</c:v>
                </c:pt>
                <c:pt idx="5">
                  <c:v>1100</c:v>
                </c:pt>
                <c:pt idx="6">
                  <c:v>1500</c:v>
                </c:pt>
                <c:pt idx="7">
                  <c:v>3500</c:v>
                </c:pt>
              </c:numCache>
            </c:numRef>
          </c:yVal>
          <c:smooth val="1"/>
          <c:extLst>
            <c:ext xmlns:c16="http://schemas.microsoft.com/office/drawing/2014/chart" uri="{C3380CC4-5D6E-409C-BE32-E72D297353CC}">
              <c16:uniqueId val="{00000000-5F96-48E0-B734-9560E3ABEF39}"/>
            </c:ext>
          </c:extLst>
        </c:ser>
        <c:dLbls>
          <c:showLegendKey val="0"/>
          <c:showVal val="0"/>
          <c:showCatName val="0"/>
          <c:showSerName val="0"/>
          <c:showPercent val="0"/>
          <c:showBubbleSize val="0"/>
        </c:dLbls>
        <c:axId val="144452608"/>
        <c:axId val="144454784"/>
      </c:scatterChart>
      <c:valAx>
        <c:axId val="144452608"/>
        <c:scaling>
          <c:orientation val="minMax"/>
          <c:max val="2020"/>
          <c:min val="1988"/>
        </c:scaling>
        <c:delete val="0"/>
        <c:axPos val="b"/>
        <c:majorGridlines/>
        <c:title>
          <c:tx>
            <c:rich>
              <a:bodyPr/>
              <a:lstStyle/>
              <a:p>
                <a:pPr>
                  <a:defRPr/>
                </a:pPr>
                <a:r>
                  <a:rPr lang="en-US" dirty="0"/>
                  <a:t>Year</a:t>
                </a:r>
              </a:p>
            </c:rich>
          </c:tx>
          <c:layout>
            <c:manualLayout>
              <c:xMode val="edge"/>
              <c:yMode val="edge"/>
              <c:x val="0.44398646450185464"/>
              <c:y val="0.94402484472049697"/>
            </c:manualLayout>
          </c:layout>
          <c:overlay val="0"/>
        </c:title>
        <c:numFmt formatCode="General" sourceLinked="1"/>
        <c:majorTickMark val="out"/>
        <c:minorTickMark val="none"/>
        <c:tickLblPos val="nextTo"/>
        <c:txPr>
          <a:bodyPr rot="0" vert="horz"/>
          <a:lstStyle/>
          <a:p>
            <a:pPr>
              <a:defRPr/>
            </a:pPr>
            <a:endParaRPr lang="en-US"/>
          </a:p>
        </c:txPr>
        <c:crossAx val="144454784"/>
        <c:crosses val="autoZero"/>
        <c:crossBetween val="midCat"/>
        <c:majorUnit val="4"/>
        <c:minorUnit val="2"/>
      </c:valAx>
      <c:valAx>
        <c:axId val="144454784"/>
        <c:scaling>
          <c:orientation val="minMax"/>
          <c:max val="4000"/>
          <c:min val="0"/>
        </c:scaling>
        <c:delete val="0"/>
        <c:axPos val="l"/>
        <c:majorGridlines/>
        <c:title>
          <c:tx>
            <c:rich>
              <a:bodyPr/>
              <a:lstStyle/>
              <a:p>
                <a:pPr>
                  <a:defRPr/>
                </a:pPr>
                <a:r>
                  <a:rPr lang="en-US" dirty="0"/>
                  <a:t>Total Installed Units</a:t>
                </a:r>
              </a:p>
            </c:rich>
          </c:tx>
          <c:layout>
            <c:manualLayout>
              <c:xMode val="edge"/>
              <c:yMode val="edge"/>
              <c:x val="1.8545150864406411E-2"/>
              <c:y val="0.28771633980535044"/>
            </c:manualLayout>
          </c:layout>
          <c:overlay val="0"/>
        </c:title>
        <c:numFmt formatCode="General" sourceLinked="1"/>
        <c:majorTickMark val="out"/>
        <c:minorTickMark val="none"/>
        <c:tickLblPos val="nextTo"/>
        <c:crossAx val="144452608"/>
        <c:crosses val="autoZero"/>
        <c:crossBetween val="midCat"/>
        <c:majorUnit val="500"/>
        <c:minorUnit val="100"/>
      </c:valAx>
      <c:spPr>
        <a:solidFill>
          <a:schemeClr val="bg1">
            <a:lumMod val="60000"/>
            <a:lumOff val="40000"/>
          </a:schemeClr>
        </a:solidFill>
        <a:ln>
          <a:solidFill>
            <a:srgbClr val="002060"/>
          </a:solidFill>
        </a:ln>
      </c:spPr>
    </c:plotArea>
    <c:plotVisOnly val="1"/>
    <c:dispBlanksAs val="gap"/>
    <c:showDLblsOverMax val="0"/>
  </c:chart>
  <c:txPr>
    <a:bodyPr/>
    <a:lstStyle/>
    <a:p>
      <a:pPr>
        <a:defRPr>
          <a:solidFill>
            <a:srgbClr val="FFFF00"/>
          </a:solidFil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drawing1.xml><?xml version="1.0" encoding="utf-8"?>
<c:userShapes xmlns:c="http://schemas.openxmlformats.org/drawingml/2006/chart">
  <cdr:relSizeAnchor xmlns:cdr="http://schemas.openxmlformats.org/drawingml/2006/chartDrawing">
    <cdr:from>
      <cdr:x>0.55246</cdr:x>
      <cdr:y>0.21812</cdr:y>
    </cdr:from>
    <cdr:to>
      <cdr:x>0.77978</cdr:x>
      <cdr:y>0.3255</cdr:y>
    </cdr:to>
    <cdr:sp macro="" textlink="">
      <cdr:nvSpPr>
        <cdr:cNvPr id="2" name="TextBox 1">
          <a:extLst xmlns:a="http://schemas.openxmlformats.org/drawingml/2006/main">
            <a:ext uri="{FF2B5EF4-FFF2-40B4-BE49-F238E27FC236}">
              <a16:creationId xmlns:a16="http://schemas.microsoft.com/office/drawing/2014/main" id="{FE3D3504-B1EA-48F2-A913-B78ED1429DC1}"/>
            </a:ext>
          </a:extLst>
        </cdr:cNvPr>
        <cdr:cNvSpPr txBox="1"/>
      </cdr:nvSpPr>
      <cdr:spPr>
        <a:xfrm xmlns:a="http://schemas.openxmlformats.org/drawingml/2006/main">
          <a:off x="4814888" y="1238250"/>
          <a:ext cx="1981200" cy="609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0.5612</cdr:x>
      <cdr:y>0.2047</cdr:y>
    </cdr:from>
    <cdr:to>
      <cdr:x>0.79727</cdr:x>
      <cdr:y>0.27181</cdr:y>
    </cdr:to>
    <cdr:sp macro="" textlink="">
      <cdr:nvSpPr>
        <cdr:cNvPr id="3" name="TextBox 2">
          <a:extLst xmlns:a="http://schemas.openxmlformats.org/drawingml/2006/main">
            <a:ext uri="{FF2B5EF4-FFF2-40B4-BE49-F238E27FC236}">
              <a16:creationId xmlns:a16="http://schemas.microsoft.com/office/drawing/2014/main" id="{AB367723-A433-4FF0-BC79-4E9EB13D2E87}"/>
            </a:ext>
          </a:extLst>
        </cdr:cNvPr>
        <cdr:cNvSpPr txBox="1"/>
      </cdr:nvSpPr>
      <cdr:spPr>
        <a:xfrm xmlns:a="http://schemas.openxmlformats.org/drawingml/2006/main">
          <a:off x="4891088" y="1162050"/>
          <a:ext cx="20574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400" b="1" dirty="0">
            <a:solidFill>
              <a:srgbClr val="FF00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0.14625</cdr:x>
      <cdr:y>0.45337</cdr:y>
    </cdr:from>
    <cdr:to>
      <cdr:x>0.25875</cdr:x>
      <cdr:y>0.5825</cdr:y>
    </cdr:to>
    <cdr:sp macro="" textlink="">
      <cdr:nvSpPr>
        <cdr:cNvPr id="2" name="TextBox 1"/>
        <cdr:cNvSpPr txBox="1"/>
      </cdr:nvSpPr>
      <cdr:spPr>
        <a:xfrm xmlns:a="http://schemas.openxmlformats.org/drawingml/2006/main">
          <a:off x="891540" y="2407920"/>
          <a:ext cx="685800" cy="685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0.14</cdr:x>
      <cdr:y>0.44763</cdr:y>
    </cdr:from>
    <cdr:to>
      <cdr:x>0.25875</cdr:x>
      <cdr:y>0.59828</cdr:y>
    </cdr:to>
    <cdr:sp macro="" textlink="">
      <cdr:nvSpPr>
        <cdr:cNvPr id="3" name="Rectangle 2"/>
        <cdr:cNvSpPr/>
      </cdr:nvSpPr>
      <cdr:spPr>
        <a:xfrm xmlns:a="http://schemas.openxmlformats.org/drawingml/2006/main">
          <a:off x="853440" y="2377440"/>
          <a:ext cx="723900" cy="800109"/>
        </a:xfrm>
        <a:prstGeom xmlns:a="http://schemas.openxmlformats.org/drawingml/2006/main" prst="rect">
          <a:avLst/>
        </a:prstGeom>
        <a:solidFill xmlns:a="http://schemas.openxmlformats.org/drawingml/2006/main">
          <a:schemeClr val="accent1">
            <a:lumMod val="60000"/>
            <a:lumOff val="40000"/>
          </a:schemeClr>
        </a:solidFill>
        <a:ln xmlns:a="http://schemas.openxmlformats.org/drawingml/2006/main">
          <a:solidFill>
            <a:srgbClr val="0070C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0.13851</cdr:x>
      <cdr:y>0.46923</cdr:y>
    </cdr:from>
    <cdr:to>
      <cdr:x>0.25476</cdr:x>
      <cdr:y>0.61557</cdr:y>
    </cdr:to>
    <cdr:sp macro="" textlink="">
      <cdr:nvSpPr>
        <cdr:cNvPr id="4" name="TextBox 3"/>
        <cdr:cNvSpPr txBox="1"/>
      </cdr:nvSpPr>
      <cdr:spPr>
        <a:xfrm xmlns:a="http://schemas.openxmlformats.org/drawingml/2006/main">
          <a:off x="944880" y="2788920"/>
          <a:ext cx="793049" cy="8697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endParaRPr lang="en-US" sz="1000" b="1" dirty="0"/>
        </a:p>
        <a:p xmlns:a="http://schemas.openxmlformats.org/drawingml/2006/main">
          <a:pPr algn="ctr"/>
          <a:r>
            <a:rPr lang="en-US" sz="1000" b="1" dirty="0"/>
            <a:t>Ion Beam Analysis</a:t>
          </a:r>
        </a:p>
      </cdr:txBody>
    </cdr:sp>
  </cdr:relSizeAnchor>
  <cdr:relSizeAnchor xmlns:cdr="http://schemas.openxmlformats.org/drawingml/2006/chartDrawing">
    <cdr:from>
      <cdr:x>0.835</cdr:x>
      <cdr:y>0.62267</cdr:y>
    </cdr:from>
    <cdr:to>
      <cdr:x>0.86125</cdr:x>
      <cdr:y>0.69871</cdr:y>
    </cdr:to>
    <cdr:sp macro="" textlink="">
      <cdr:nvSpPr>
        <cdr:cNvPr id="5" name="Rectangle 4"/>
        <cdr:cNvSpPr/>
      </cdr:nvSpPr>
      <cdr:spPr>
        <a:xfrm xmlns:a="http://schemas.openxmlformats.org/drawingml/2006/main">
          <a:off x="5090160" y="3307080"/>
          <a:ext cx="160020" cy="403860"/>
        </a:xfrm>
        <a:prstGeom xmlns:a="http://schemas.openxmlformats.org/drawingml/2006/main" prst="rect">
          <a:avLst/>
        </a:prstGeom>
        <a:solidFill xmlns:a="http://schemas.openxmlformats.org/drawingml/2006/main">
          <a:schemeClr val="accent2">
            <a:lumMod val="60000"/>
            <a:lumOff val="40000"/>
          </a:schemeClr>
        </a:solidFill>
        <a:ln xmlns:a="http://schemas.openxmlformats.org/drawingml/2006/main">
          <a:solidFill>
            <a:schemeClr val="tx2">
              <a:lumMod val="60000"/>
              <a:lumOff val="4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0.81125</cdr:x>
      <cdr:y>0.70965</cdr:y>
    </cdr:from>
    <cdr:to>
      <cdr:x>0.91</cdr:x>
      <cdr:y>0.80627</cdr:y>
    </cdr:to>
    <cdr:sp macro="" textlink="">
      <cdr:nvSpPr>
        <cdr:cNvPr id="6" name="TextBox 5"/>
        <cdr:cNvSpPr txBox="1"/>
      </cdr:nvSpPr>
      <cdr:spPr>
        <a:xfrm xmlns:a="http://schemas.openxmlformats.org/drawingml/2006/main">
          <a:off x="4821746" y="3674853"/>
          <a:ext cx="586930" cy="5003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000" b="1" dirty="0"/>
            <a:t>E-Beam</a:t>
          </a:r>
        </a:p>
        <a:p xmlns:a="http://schemas.openxmlformats.org/drawingml/2006/main">
          <a:r>
            <a:rPr lang="en-US" sz="1000" b="1" dirty="0"/>
            <a:t>Melting</a:t>
          </a:r>
        </a:p>
      </cdr:txBody>
    </cdr:sp>
  </cdr:relSizeAnchor>
  <cdr:relSizeAnchor xmlns:cdr="http://schemas.openxmlformats.org/drawingml/2006/chartDrawing">
    <cdr:from>
      <cdr:x>0.67125</cdr:x>
      <cdr:y>0.10617</cdr:y>
    </cdr:from>
    <cdr:to>
      <cdr:x>0.76875</cdr:x>
      <cdr:y>0.22382</cdr:y>
    </cdr:to>
    <cdr:sp macro="" textlink="">
      <cdr:nvSpPr>
        <cdr:cNvPr id="7" name="Rectangle 6"/>
        <cdr:cNvSpPr/>
      </cdr:nvSpPr>
      <cdr:spPr>
        <a:xfrm xmlns:a="http://schemas.openxmlformats.org/drawingml/2006/main">
          <a:off x="4091940" y="563881"/>
          <a:ext cx="594360" cy="624839"/>
        </a:xfrm>
        <a:prstGeom xmlns:a="http://schemas.openxmlformats.org/drawingml/2006/main" prst="rect">
          <a:avLst/>
        </a:prstGeom>
        <a:solidFill xmlns:a="http://schemas.openxmlformats.org/drawingml/2006/main">
          <a:schemeClr val="accent3">
            <a:lumMod val="40000"/>
            <a:lumOff val="6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sz="700" b="1" dirty="0">
            <a:solidFill>
              <a:srgbClr val="000000"/>
            </a:solidFill>
          </a:endParaRPr>
        </a:p>
      </cdr:txBody>
    </cdr:sp>
  </cdr:relSizeAnchor>
  <cdr:relSizeAnchor xmlns:cdr="http://schemas.openxmlformats.org/drawingml/2006/chartDrawing">
    <cdr:from>
      <cdr:x>0.43625</cdr:x>
      <cdr:y>0.39598</cdr:y>
    </cdr:from>
    <cdr:to>
      <cdr:x>0.615</cdr:x>
      <cdr:y>0.4462</cdr:y>
    </cdr:to>
    <cdr:sp macro="" textlink="">
      <cdr:nvSpPr>
        <cdr:cNvPr id="8" name="Rectangle 7"/>
        <cdr:cNvSpPr/>
      </cdr:nvSpPr>
      <cdr:spPr>
        <a:xfrm xmlns:a="http://schemas.openxmlformats.org/drawingml/2006/main">
          <a:off x="2659380" y="2103105"/>
          <a:ext cx="1089660" cy="266726"/>
        </a:xfrm>
        <a:prstGeom xmlns:a="http://schemas.openxmlformats.org/drawingml/2006/main" prst="rect">
          <a:avLst/>
        </a:prstGeom>
        <a:solidFill xmlns:a="http://schemas.openxmlformats.org/drawingml/2006/main">
          <a:schemeClr val="accent3">
            <a:lumMod val="40000"/>
            <a:lumOff val="6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0.67375</cdr:x>
      <cdr:y>0.39598</cdr:y>
    </cdr:from>
    <cdr:to>
      <cdr:x>0.75625</cdr:x>
      <cdr:y>0.54663</cdr:y>
    </cdr:to>
    <cdr:sp macro="" textlink="">
      <cdr:nvSpPr>
        <cdr:cNvPr id="9" name="Right Triangle 8"/>
        <cdr:cNvSpPr/>
      </cdr:nvSpPr>
      <cdr:spPr>
        <a:xfrm xmlns:a="http://schemas.openxmlformats.org/drawingml/2006/main">
          <a:off x="4107180" y="2103105"/>
          <a:ext cx="502920" cy="800115"/>
        </a:xfrm>
        <a:prstGeom xmlns:a="http://schemas.openxmlformats.org/drawingml/2006/main" prst="rtTriangle">
          <a:avLst/>
        </a:prstGeom>
        <a:solidFill xmlns:a="http://schemas.openxmlformats.org/drawingml/2006/main">
          <a:schemeClr val="accent2">
            <a:lumMod val="40000"/>
            <a:lumOff val="6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0.49583</cdr:x>
      <cdr:y>0.54089</cdr:y>
    </cdr:from>
    <cdr:to>
      <cdr:x>0.6275</cdr:x>
      <cdr:y>0.59637</cdr:y>
    </cdr:to>
    <cdr:sp macro="" textlink="">
      <cdr:nvSpPr>
        <cdr:cNvPr id="13" name="Rectangle 12"/>
        <cdr:cNvSpPr/>
      </cdr:nvSpPr>
      <cdr:spPr>
        <a:xfrm xmlns:a="http://schemas.openxmlformats.org/drawingml/2006/main">
          <a:off x="3022600" y="2872740"/>
          <a:ext cx="802640" cy="294640"/>
        </a:xfrm>
        <a:prstGeom xmlns:a="http://schemas.openxmlformats.org/drawingml/2006/main" prst="rect">
          <a:avLst/>
        </a:prstGeom>
        <a:solidFill xmlns:a="http://schemas.openxmlformats.org/drawingml/2006/main">
          <a:schemeClr val="accent2">
            <a:lumMod val="40000"/>
            <a:lumOff val="6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0.53958</cdr:x>
      <cdr:y>0.55667</cdr:y>
    </cdr:from>
    <cdr:to>
      <cdr:x>0.67125</cdr:x>
      <cdr:y>0.59589</cdr:y>
    </cdr:to>
    <cdr:sp macro="" textlink="">
      <cdr:nvSpPr>
        <cdr:cNvPr id="14" name="Rectangle 13"/>
        <cdr:cNvSpPr/>
      </cdr:nvSpPr>
      <cdr:spPr>
        <a:xfrm xmlns:a="http://schemas.openxmlformats.org/drawingml/2006/main">
          <a:off x="3289300" y="2956560"/>
          <a:ext cx="802640" cy="208280"/>
        </a:xfrm>
        <a:prstGeom xmlns:a="http://schemas.openxmlformats.org/drawingml/2006/main" prst="rect">
          <a:avLst/>
        </a:prstGeom>
        <a:solidFill xmlns:a="http://schemas.openxmlformats.org/drawingml/2006/main">
          <a:schemeClr val="accent3">
            <a:lumMod val="20000"/>
            <a:lumOff val="8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0.6725</cdr:x>
      <cdr:y>0.59493</cdr:y>
    </cdr:from>
    <cdr:to>
      <cdr:x>0.72</cdr:x>
      <cdr:y>0.86657</cdr:y>
    </cdr:to>
    <cdr:sp macro="" textlink="">
      <cdr:nvSpPr>
        <cdr:cNvPr id="15" name="Rectangle 14"/>
        <cdr:cNvSpPr/>
      </cdr:nvSpPr>
      <cdr:spPr>
        <a:xfrm xmlns:a="http://schemas.openxmlformats.org/drawingml/2006/main">
          <a:off x="4587745" y="3536026"/>
          <a:ext cx="324041" cy="1614519"/>
        </a:xfrm>
        <a:prstGeom xmlns:a="http://schemas.openxmlformats.org/drawingml/2006/main" prst="rect">
          <a:avLst/>
        </a:prstGeom>
        <a:solidFill xmlns:a="http://schemas.openxmlformats.org/drawingml/2006/main">
          <a:srgbClr val="00B0F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0.69778</cdr:x>
      <cdr:y>0.59343</cdr:y>
    </cdr:from>
    <cdr:to>
      <cdr:x>0.77918</cdr:x>
      <cdr:y>0.63791</cdr:y>
    </cdr:to>
    <cdr:sp macro="" textlink="">
      <cdr:nvSpPr>
        <cdr:cNvPr id="16" name="Rectangle 15"/>
        <cdr:cNvSpPr/>
      </cdr:nvSpPr>
      <cdr:spPr>
        <a:xfrm xmlns:a="http://schemas.openxmlformats.org/drawingml/2006/main" rot="19667826">
          <a:off x="4253643" y="3151802"/>
          <a:ext cx="496244" cy="236220"/>
        </a:xfrm>
        <a:prstGeom xmlns:a="http://schemas.openxmlformats.org/drawingml/2006/main" prst="rec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0.67208</cdr:x>
      <cdr:y>0.3955</cdr:y>
    </cdr:from>
    <cdr:to>
      <cdr:x>0.72</cdr:x>
      <cdr:y>0.43472</cdr:y>
    </cdr:to>
    <cdr:sp macro="" textlink="">
      <cdr:nvSpPr>
        <cdr:cNvPr id="17" name="Rectangle 16"/>
        <cdr:cNvSpPr/>
      </cdr:nvSpPr>
      <cdr:spPr>
        <a:xfrm xmlns:a="http://schemas.openxmlformats.org/drawingml/2006/main">
          <a:off x="4097020" y="2100580"/>
          <a:ext cx="292100" cy="208280"/>
        </a:xfrm>
        <a:prstGeom xmlns:a="http://schemas.openxmlformats.org/drawingml/2006/main" prst="rect">
          <a:avLst/>
        </a:prstGeom>
        <a:solidFill xmlns:a="http://schemas.openxmlformats.org/drawingml/2006/main">
          <a:schemeClr val="accent4">
            <a:lumMod val="60000"/>
            <a:lumOff val="4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0.51375</cdr:x>
      <cdr:y>0.35533</cdr:y>
    </cdr:from>
    <cdr:to>
      <cdr:x>0.58625</cdr:x>
      <cdr:y>0.49354</cdr:y>
    </cdr:to>
    <cdr:sp macro="" textlink="">
      <cdr:nvSpPr>
        <cdr:cNvPr id="18" name="Rectangle 17"/>
        <cdr:cNvSpPr/>
      </cdr:nvSpPr>
      <cdr:spPr>
        <a:xfrm xmlns:a="http://schemas.openxmlformats.org/drawingml/2006/main">
          <a:off x="3131820" y="1887220"/>
          <a:ext cx="441960" cy="734060"/>
        </a:xfrm>
        <a:prstGeom xmlns:a="http://schemas.openxmlformats.org/drawingml/2006/main" prst="rect">
          <a:avLst/>
        </a:prstGeom>
        <a:solidFill xmlns:a="http://schemas.openxmlformats.org/drawingml/2006/main">
          <a:srgbClr val="FFFF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0.555</cdr:x>
      <cdr:y>0.4462</cdr:y>
    </cdr:from>
    <cdr:to>
      <cdr:x>0.615</cdr:x>
      <cdr:y>0.49307</cdr:y>
    </cdr:to>
    <cdr:sp macro="" textlink="">
      <cdr:nvSpPr>
        <cdr:cNvPr id="19" name="Rectangle 18"/>
        <cdr:cNvSpPr/>
      </cdr:nvSpPr>
      <cdr:spPr>
        <a:xfrm xmlns:a="http://schemas.openxmlformats.org/drawingml/2006/main">
          <a:off x="3383280" y="2369820"/>
          <a:ext cx="365760" cy="248932"/>
        </a:xfrm>
        <a:prstGeom xmlns:a="http://schemas.openxmlformats.org/drawingml/2006/main" prst="rect">
          <a:avLst/>
        </a:prstGeom>
        <a:solidFill xmlns:a="http://schemas.openxmlformats.org/drawingml/2006/main">
          <a:schemeClr val="accent1">
            <a:lumMod val="40000"/>
            <a:lumOff val="6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0.46108</cdr:x>
      <cdr:y>0.29387</cdr:y>
    </cdr:from>
    <cdr:to>
      <cdr:x>0.6164</cdr:x>
      <cdr:y>0.41184</cdr:y>
    </cdr:to>
    <cdr:sp macro="" textlink="">
      <cdr:nvSpPr>
        <cdr:cNvPr id="22" name="Chord 21"/>
        <cdr:cNvSpPr/>
      </cdr:nvSpPr>
      <cdr:spPr>
        <a:xfrm xmlns:a="http://schemas.openxmlformats.org/drawingml/2006/main" rot="10428859">
          <a:off x="2810756" y="1560800"/>
          <a:ext cx="946788" cy="626526"/>
        </a:xfrm>
        <a:prstGeom xmlns:a="http://schemas.openxmlformats.org/drawingml/2006/main" prst="chord">
          <a:avLst/>
        </a:prstGeom>
        <a:solidFill xmlns:a="http://schemas.openxmlformats.org/drawingml/2006/main">
          <a:schemeClr val="accent2">
            <a:lumMod val="40000"/>
            <a:lumOff val="6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0.3925</cdr:x>
      <cdr:y>0.70588</cdr:y>
    </cdr:from>
    <cdr:to>
      <cdr:x>0.465</cdr:x>
      <cdr:y>0.74749</cdr:y>
    </cdr:to>
    <cdr:sp macro="" textlink="">
      <cdr:nvSpPr>
        <cdr:cNvPr id="24" name="TextBox 23"/>
        <cdr:cNvSpPr txBox="1"/>
      </cdr:nvSpPr>
      <cdr:spPr>
        <a:xfrm xmlns:a="http://schemas.openxmlformats.org/drawingml/2006/main">
          <a:off x="2392680" y="3749040"/>
          <a:ext cx="441960" cy="2209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dirty="0"/>
            <a:t>mW</a:t>
          </a:r>
        </a:p>
      </cdr:txBody>
    </cdr:sp>
  </cdr:relSizeAnchor>
  <cdr:relSizeAnchor xmlns:cdr="http://schemas.openxmlformats.org/drawingml/2006/chartDrawing">
    <cdr:from>
      <cdr:x>0.57</cdr:x>
      <cdr:y>0.70875</cdr:y>
    </cdr:from>
    <cdr:to>
      <cdr:x>0.6175</cdr:x>
      <cdr:y>0.75753</cdr:y>
    </cdr:to>
    <cdr:sp macro="" textlink="">
      <cdr:nvSpPr>
        <cdr:cNvPr id="25" name="TextBox 24"/>
        <cdr:cNvSpPr txBox="1"/>
      </cdr:nvSpPr>
      <cdr:spPr>
        <a:xfrm xmlns:a="http://schemas.openxmlformats.org/drawingml/2006/main">
          <a:off x="3474720" y="3764280"/>
          <a:ext cx="289560" cy="25908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a:t>W</a:t>
          </a:r>
        </a:p>
      </cdr:txBody>
    </cdr:sp>
  </cdr:relSizeAnchor>
  <cdr:relSizeAnchor xmlns:cdr="http://schemas.openxmlformats.org/drawingml/2006/chartDrawing">
    <cdr:from>
      <cdr:x>0.76375</cdr:x>
      <cdr:y>0.71879</cdr:y>
    </cdr:from>
    <cdr:to>
      <cdr:x>0.86625</cdr:x>
      <cdr:y>0.76327</cdr:y>
    </cdr:to>
    <cdr:sp macro="" textlink="">
      <cdr:nvSpPr>
        <cdr:cNvPr id="26" name="TextBox 25"/>
        <cdr:cNvSpPr txBox="1"/>
      </cdr:nvSpPr>
      <cdr:spPr>
        <a:xfrm xmlns:a="http://schemas.openxmlformats.org/drawingml/2006/main">
          <a:off x="4655820" y="3817620"/>
          <a:ext cx="624840" cy="23622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0.7425</cdr:x>
      <cdr:y>0.70875</cdr:y>
    </cdr:from>
    <cdr:to>
      <cdr:x>0.8175</cdr:x>
      <cdr:y>0.75897</cdr:y>
    </cdr:to>
    <cdr:sp macro="" textlink="">
      <cdr:nvSpPr>
        <cdr:cNvPr id="27" name="TextBox 26"/>
        <cdr:cNvSpPr txBox="1"/>
      </cdr:nvSpPr>
      <cdr:spPr>
        <a:xfrm xmlns:a="http://schemas.openxmlformats.org/drawingml/2006/main">
          <a:off x="4526280" y="3764280"/>
          <a:ext cx="457200" cy="2667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a:t>kW</a:t>
          </a:r>
        </a:p>
      </cdr:txBody>
    </cdr:sp>
  </cdr:relSizeAnchor>
  <cdr:relSizeAnchor xmlns:cdr="http://schemas.openxmlformats.org/drawingml/2006/chartDrawing">
    <cdr:from>
      <cdr:x>0.85114</cdr:x>
      <cdr:y>0.58462</cdr:y>
    </cdr:from>
    <cdr:to>
      <cdr:x>0.92739</cdr:x>
      <cdr:y>0.64918</cdr:y>
    </cdr:to>
    <cdr:sp macro="" textlink="">
      <cdr:nvSpPr>
        <cdr:cNvPr id="28" name="TextBox 27"/>
        <cdr:cNvSpPr txBox="1"/>
      </cdr:nvSpPr>
      <cdr:spPr>
        <a:xfrm xmlns:a="http://schemas.openxmlformats.org/drawingml/2006/main">
          <a:off x="5806440" y="3474720"/>
          <a:ext cx="520171" cy="38371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a:t>MW</a:t>
          </a:r>
        </a:p>
      </cdr:txBody>
    </cdr:sp>
  </cdr:relSizeAnchor>
  <cdr:relSizeAnchor xmlns:cdr="http://schemas.openxmlformats.org/drawingml/2006/chartDrawing">
    <cdr:from>
      <cdr:x>0.05125</cdr:x>
      <cdr:y>0.74175</cdr:y>
    </cdr:from>
    <cdr:to>
      <cdr:x>0.1375</cdr:x>
      <cdr:y>0.78479</cdr:y>
    </cdr:to>
    <cdr:sp macro="" textlink="">
      <cdr:nvSpPr>
        <cdr:cNvPr id="30" name="TextBox 29"/>
        <cdr:cNvSpPr txBox="1"/>
      </cdr:nvSpPr>
      <cdr:spPr>
        <a:xfrm xmlns:a="http://schemas.openxmlformats.org/drawingml/2006/main">
          <a:off x="312420" y="3939540"/>
          <a:ext cx="525780" cy="228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a:solidFill>
                <a:schemeClr val="accent1">
                  <a:lumMod val="60000"/>
                  <a:lumOff val="40000"/>
                </a:schemeClr>
              </a:solidFill>
            </a:rPr>
            <a:t>(keV)</a:t>
          </a:r>
        </a:p>
      </cdr:txBody>
    </cdr:sp>
  </cdr:relSizeAnchor>
  <cdr:relSizeAnchor xmlns:cdr="http://schemas.openxmlformats.org/drawingml/2006/chartDrawing">
    <cdr:from>
      <cdr:x>0.05</cdr:x>
      <cdr:y>0.44046</cdr:y>
    </cdr:from>
    <cdr:to>
      <cdr:x>0.14</cdr:x>
      <cdr:y>0.48924</cdr:y>
    </cdr:to>
    <cdr:sp macro="" textlink="">
      <cdr:nvSpPr>
        <cdr:cNvPr id="31" name="TextBox 30"/>
        <cdr:cNvSpPr txBox="1"/>
      </cdr:nvSpPr>
      <cdr:spPr>
        <a:xfrm xmlns:a="http://schemas.openxmlformats.org/drawingml/2006/main">
          <a:off x="304800" y="2339340"/>
          <a:ext cx="548640" cy="25908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a:solidFill>
                <a:schemeClr val="accent1">
                  <a:lumMod val="60000"/>
                  <a:lumOff val="40000"/>
                </a:schemeClr>
              </a:solidFill>
            </a:rPr>
            <a:t>(MeV)</a:t>
          </a:r>
        </a:p>
      </cdr:txBody>
    </cdr:sp>
  </cdr:relSizeAnchor>
  <cdr:relSizeAnchor xmlns:cdr="http://schemas.openxmlformats.org/drawingml/2006/chartDrawing">
    <cdr:from>
      <cdr:x>0.07125</cdr:x>
      <cdr:y>0.15352</cdr:y>
    </cdr:from>
    <cdr:to>
      <cdr:x>0.22125</cdr:x>
      <cdr:y>0.3429</cdr:y>
    </cdr:to>
    <cdr:sp macro="" textlink="">
      <cdr:nvSpPr>
        <cdr:cNvPr id="32" name="TextBox 31"/>
        <cdr:cNvSpPr txBox="1"/>
      </cdr:nvSpPr>
      <cdr:spPr>
        <a:xfrm xmlns:a="http://schemas.openxmlformats.org/drawingml/2006/main">
          <a:off x="434340" y="815340"/>
          <a:ext cx="914400" cy="10058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0.05</cdr:x>
      <cdr:y>0.13486</cdr:y>
    </cdr:from>
    <cdr:to>
      <cdr:x>0.13875</cdr:x>
      <cdr:y>0.18364</cdr:y>
    </cdr:to>
    <cdr:sp macro="" textlink="">
      <cdr:nvSpPr>
        <cdr:cNvPr id="33" name="TextBox 32"/>
        <cdr:cNvSpPr txBox="1"/>
      </cdr:nvSpPr>
      <cdr:spPr>
        <a:xfrm xmlns:a="http://schemas.openxmlformats.org/drawingml/2006/main">
          <a:off x="304800" y="716280"/>
          <a:ext cx="541020" cy="2590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dirty="0">
              <a:solidFill>
                <a:schemeClr val="accent1">
                  <a:lumMod val="60000"/>
                  <a:lumOff val="40000"/>
                </a:schemeClr>
              </a:solidFill>
            </a:rPr>
            <a:t>(GeV)</a:t>
          </a:r>
        </a:p>
      </cdr:txBody>
    </cdr:sp>
  </cdr:relSizeAnchor>
  <cdr:relSizeAnchor xmlns:cdr="http://schemas.openxmlformats.org/drawingml/2006/chartDrawing">
    <cdr:from>
      <cdr:x>0.235</cdr:x>
      <cdr:y>0.91966</cdr:y>
    </cdr:from>
    <cdr:to>
      <cdr:x>0.3175</cdr:x>
      <cdr:y>0.97418</cdr:y>
    </cdr:to>
    <cdr:sp macro="" textlink="">
      <cdr:nvSpPr>
        <cdr:cNvPr id="34" name="TextBox 33"/>
        <cdr:cNvSpPr txBox="1"/>
      </cdr:nvSpPr>
      <cdr:spPr>
        <a:xfrm xmlns:a="http://schemas.openxmlformats.org/drawingml/2006/main">
          <a:off x="1432560" y="4884420"/>
          <a:ext cx="502920" cy="2895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a:solidFill>
                <a:schemeClr val="accent1">
                  <a:lumMod val="60000"/>
                  <a:lumOff val="40000"/>
                </a:schemeClr>
              </a:solidFill>
            </a:rPr>
            <a:t>nA</a:t>
          </a:r>
        </a:p>
      </cdr:txBody>
    </cdr:sp>
  </cdr:relSizeAnchor>
  <cdr:relSizeAnchor xmlns:cdr="http://schemas.openxmlformats.org/drawingml/2006/chartDrawing">
    <cdr:from>
      <cdr:x>0.40875</cdr:x>
      <cdr:y>0.91966</cdr:y>
    </cdr:from>
    <cdr:to>
      <cdr:x>0.46375</cdr:x>
      <cdr:y>0.9627</cdr:y>
    </cdr:to>
    <cdr:sp macro="" textlink="">
      <cdr:nvSpPr>
        <cdr:cNvPr id="35" name="TextBox 34"/>
        <cdr:cNvSpPr txBox="1"/>
      </cdr:nvSpPr>
      <cdr:spPr>
        <a:xfrm xmlns:a="http://schemas.openxmlformats.org/drawingml/2006/main">
          <a:off x="2491740" y="4884420"/>
          <a:ext cx="335280" cy="228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l-GR" sz="1100" b="1" dirty="0">
              <a:solidFill>
                <a:schemeClr val="accent1">
                  <a:lumMod val="60000"/>
                  <a:lumOff val="40000"/>
                </a:schemeClr>
              </a:solidFill>
              <a:effectLst/>
              <a:latin typeface="+mn-lt"/>
              <a:ea typeface="+mn-ea"/>
              <a:cs typeface="+mn-cs"/>
            </a:rPr>
            <a:t>μ</a:t>
          </a:r>
          <a:r>
            <a:rPr lang="en-US" sz="1100" b="1" dirty="0">
              <a:solidFill>
                <a:schemeClr val="accent1">
                  <a:lumMod val="60000"/>
                  <a:lumOff val="40000"/>
                </a:schemeClr>
              </a:solidFill>
              <a:effectLst/>
            </a:rPr>
            <a:t>A</a:t>
          </a:r>
          <a:endParaRPr lang="en-US" dirty="0">
            <a:solidFill>
              <a:schemeClr val="accent1">
                <a:lumMod val="60000"/>
                <a:lumOff val="40000"/>
              </a:schemeClr>
            </a:solidFill>
            <a:effectLst/>
          </a:endParaRPr>
        </a:p>
        <a:p xmlns:a="http://schemas.openxmlformats.org/drawingml/2006/main">
          <a:endParaRPr lang="en-US" sz="1100" dirty="0"/>
        </a:p>
      </cdr:txBody>
    </cdr:sp>
  </cdr:relSizeAnchor>
  <cdr:relSizeAnchor xmlns:cdr="http://schemas.openxmlformats.org/drawingml/2006/chartDrawing">
    <cdr:from>
      <cdr:x>0.59125</cdr:x>
      <cdr:y>0.91966</cdr:y>
    </cdr:from>
    <cdr:to>
      <cdr:x>0.67375</cdr:x>
      <cdr:y>0.967</cdr:y>
    </cdr:to>
    <cdr:sp macro="" textlink="">
      <cdr:nvSpPr>
        <cdr:cNvPr id="36" name="TextBox 35"/>
        <cdr:cNvSpPr txBox="1"/>
      </cdr:nvSpPr>
      <cdr:spPr>
        <a:xfrm xmlns:a="http://schemas.openxmlformats.org/drawingml/2006/main">
          <a:off x="3604260" y="4884420"/>
          <a:ext cx="502920" cy="2514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a:solidFill>
                <a:schemeClr val="accent1">
                  <a:lumMod val="60000"/>
                  <a:lumOff val="40000"/>
                </a:schemeClr>
              </a:solidFill>
            </a:rPr>
            <a:t>mA</a:t>
          </a:r>
        </a:p>
      </cdr:txBody>
    </cdr:sp>
  </cdr:relSizeAnchor>
  <cdr:relSizeAnchor xmlns:cdr="http://schemas.openxmlformats.org/drawingml/2006/chartDrawing">
    <cdr:from>
      <cdr:x>0.7625</cdr:x>
      <cdr:y>0.92253</cdr:y>
    </cdr:from>
    <cdr:to>
      <cdr:x>0.8225</cdr:x>
      <cdr:y>0.97991</cdr:y>
    </cdr:to>
    <cdr:sp macro="" textlink="">
      <cdr:nvSpPr>
        <cdr:cNvPr id="37" name="TextBox 36"/>
        <cdr:cNvSpPr txBox="1"/>
      </cdr:nvSpPr>
      <cdr:spPr>
        <a:xfrm xmlns:a="http://schemas.openxmlformats.org/drawingml/2006/main">
          <a:off x="4648200" y="4899660"/>
          <a:ext cx="365760"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a:solidFill>
                <a:schemeClr val="accent1">
                  <a:lumMod val="60000"/>
                  <a:lumOff val="40000"/>
                </a:schemeClr>
              </a:solidFill>
            </a:rPr>
            <a:t>A</a:t>
          </a:r>
        </a:p>
      </cdr:txBody>
    </cdr:sp>
  </cdr:relSizeAnchor>
  <cdr:relSizeAnchor xmlns:cdr="http://schemas.openxmlformats.org/drawingml/2006/chartDrawing">
    <cdr:from>
      <cdr:x>0.7475</cdr:x>
      <cdr:y>0.28819</cdr:y>
    </cdr:from>
    <cdr:to>
      <cdr:x>0.88125</cdr:x>
      <cdr:y>0.41795</cdr:y>
    </cdr:to>
    <cdr:sp macro="" textlink="">
      <cdr:nvSpPr>
        <cdr:cNvPr id="38" name="TextBox 37"/>
        <cdr:cNvSpPr txBox="1"/>
      </cdr:nvSpPr>
      <cdr:spPr>
        <a:xfrm xmlns:a="http://schemas.openxmlformats.org/drawingml/2006/main">
          <a:off x="4442841" y="1492370"/>
          <a:ext cx="794957" cy="6719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000" b="1" dirty="0"/>
            <a:t>High Energy</a:t>
          </a:r>
        </a:p>
        <a:p xmlns:a="http://schemas.openxmlformats.org/drawingml/2006/main">
          <a:pPr algn="ctr"/>
          <a:r>
            <a:rPr lang="en-US" sz="1000" b="1" dirty="0"/>
            <a:t>Irradiators </a:t>
          </a:r>
        </a:p>
      </cdr:txBody>
    </cdr:sp>
  </cdr:relSizeAnchor>
  <cdr:relSizeAnchor xmlns:cdr="http://schemas.openxmlformats.org/drawingml/2006/chartDrawing">
    <cdr:from>
      <cdr:x>0.70817</cdr:x>
      <cdr:y>0.34103</cdr:y>
    </cdr:from>
    <cdr:to>
      <cdr:x>0.7783</cdr:x>
      <cdr:y>0.39231</cdr:y>
    </cdr:to>
    <cdr:cxnSp macro="">
      <cdr:nvCxnSpPr>
        <cdr:cNvPr id="40" name="Straight Arrow Connector 39">
          <a:extLst xmlns:a="http://schemas.openxmlformats.org/drawingml/2006/main">
            <a:ext uri="{FF2B5EF4-FFF2-40B4-BE49-F238E27FC236}">
              <a16:creationId xmlns:a16="http://schemas.microsoft.com/office/drawing/2014/main" id="{E22BFC9C-9243-4CF8-86EB-D227E8609DCF}"/>
            </a:ext>
          </a:extLst>
        </cdr:cNvPr>
        <cdr:cNvCxnSpPr/>
      </cdr:nvCxnSpPr>
      <cdr:spPr>
        <a:xfrm xmlns:a="http://schemas.openxmlformats.org/drawingml/2006/main" flipH="1">
          <a:off x="4831080" y="2026920"/>
          <a:ext cx="478420" cy="304800"/>
        </a:xfrm>
        <a:prstGeom xmlns:a="http://schemas.openxmlformats.org/drawingml/2006/main" prst="straightConnector1">
          <a:avLst/>
        </a:prstGeom>
        <a:ln xmlns:a="http://schemas.openxmlformats.org/drawingml/2006/main">
          <a:tailEnd type="arrow"/>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0.7</cdr:x>
      <cdr:y>0.58967</cdr:y>
    </cdr:from>
    <cdr:to>
      <cdr:x>0.78592</cdr:x>
      <cdr:y>0.63702</cdr:y>
    </cdr:to>
    <cdr:sp macro="" textlink="">
      <cdr:nvSpPr>
        <cdr:cNvPr id="41" name="TextBox 40"/>
        <cdr:cNvSpPr txBox="1"/>
      </cdr:nvSpPr>
      <cdr:spPr>
        <a:xfrm xmlns:a="http://schemas.openxmlformats.org/drawingml/2006/main">
          <a:off x="4160520" y="3053562"/>
          <a:ext cx="510684" cy="2451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dirty="0">
              <a:solidFill>
                <a:srgbClr val="000000"/>
              </a:solidFill>
            </a:rPr>
            <a:t>EBW</a:t>
          </a:r>
        </a:p>
      </cdr:txBody>
    </cdr:sp>
  </cdr:relSizeAnchor>
  <cdr:relSizeAnchor xmlns:cdr="http://schemas.openxmlformats.org/drawingml/2006/chartDrawing">
    <cdr:from>
      <cdr:x>0.67466</cdr:x>
      <cdr:y>0.66154</cdr:y>
    </cdr:from>
    <cdr:to>
      <cdr:x>0.74168</cdr:x>
      <cdr:y>0.8643</cdr:y>
    </cdr:to>
    <cdr:sp macro="" textlink="">
      <cdr:nvSpPr>
        <cdr:cNvPr id="42" name="TextBox 41"/>
        <cdr:cNvSpPr txBox="1"/>
      </cdr:nvSpPr>
      <cdr:spPr>
        <a:xfrm xmlns:a="http://schemas.openxmlformats.org/drawingml/2006/main">
          <a:off x="4602480" y="3931920"/>
          <a:ext cx="457200" cy="1205150"/>
        </a:xfrm>
        <a:prstGeom xmlns:a="http://schemas.openxmlformats.org/drawingml/2006/main" prst="rect">
          <a:avLst/>
        </a:prstGeom>
      </cdr:spPr>
      <cdr:txBody>
        <a:bodyPr xmlns:a="http://schemas.openxmlformats.org/drawingml/2006/main" vertOverflow="clip" vert="vert270" wrap="none" rtlCol="0"/>
        <a:lstStyle xmlns:a="http://schemas.openxmlformats.org/drawingml/2006/main"/>
        <a:p xmlns:a="http://schemas.openxmlformats.org/drawingml/2006/main">
          <a:pPr algn="ctr"/>
          <a:r>
            <a:rPr lang="en-US" sz="1000" b="1" dirty="0"/>
            <a:t>Low Energy Implant</a:t>
          </a:r>
        </a:p>
      </cdr:txBody>
    </cdr:sp>
  </cdr:relSizeAnchor>
  <cdr:relSizeAnchor xmlns:cdr="http://schemas.openxmlformats.org/drawingml/2006/chartDrawing">
    <cdr:from>
      <cdr:x>0.56125</cdr:x>
      <cdr:y>0.5538</cdr:y>
    </cdr:from>
    <cdr:to>
      <cdr:x>0.63625</cdr:x>
      <cdr:y>0.60402</cdr:y>
    </cdr:to>
    <cdr:sp macro="" textlink="">
      <cdr:nvSpPr>
        <cdr:cNvPr id="43" name="TextBox 42"/>
        <cdr:cNvSpPr txBox="1"/>
      </cdr:nvSpPr>
      <cdr:spPr>
        <a:xfrm xmlns:a="http://schemas.openxmlformats.org/drawingml/2006/main">
          <a:off x="3421380" y="2941320"/>
          <a:ext cx="457200" cy="2667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000" b="1" dirty="0"/>
            <a:t>ENG</a:t>
          </a:r>
        </a:p>
      </cdr:txBody>
    </cdr:sp>
  </cdr:relSizeAnchor>
  <cdr:relSizeAnchor xmlns:cdr="http://schemas.openxmlformats.org/drawingml/2006/chartDrawing">
    <cdr:from>
      <cdr:x>0.49594</cdr:x>
      <cdr:y>0.39231</cdr:y>
    </cdr:from>
    <cdr:to>
      <cdr:x>0.57719</cdr:x>
      <cdr:y>0.47553</cdr:y>
    </cdr:to>
    <cdr:sp macro="" textlink="">
      <cdr:nvSpPr>
        <cdr:cNvPr id="44" name="TextBox 43"/>
        <cdr:cNvSpPr txBox="1"/>
      </cdr:nvSpPr>
      <cdr:spPr>
        <a:xfrm xmlns:a="http://schemas.openxmlformats.org/drawingml/2006/main">
          <a:off x="3383280" y="2331720"/>
          <a:ext cx="554281" cy="49462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900" b="1" dirty="0"/>
            <a:t>    NDT </a:t>
          </a:r>
        </a:p>
        <a:p xmlns:a="http://schemas.openxmlformats.org/drawingml/2006/main">
          <a:pPr algn="ctr"/>
          <a:r>
            <a:rPr lang="en-US" sz="900" b="1" dirty="0"/>
            <a:t>   linacs</a:t>
          </a:r>
        </a:p>
      </cdr:txBody>
    </cdr:sp>
  </cdr:relSizeAnchor>
  <cdr:relSizeAnchor xmlns:cdr="http://schemas.openxmlformats.org/drawingml/2006/chartDrawing">
    <cdr:from>
      <cdr:x>0.35073</cdr:x>
      <cdr:y>0.23238</cdr:y>
    </cdr:from>
    <cdr:to>
      <cdr:x>0.4736</cdr:x>
      <cdr:y>0.34593</cdr:y>
    </cdr:to>
    <cdr:sp macro="" textlink="">
      <cdr:nvSpPr>
        <cdr:cNvPr id="45" name="TextBox 44"/>
        <cdr:cNvSpPr txBox="1"/>
      </cdr:nvSpPr>
      <cdr:spPr>
        <a:xfrm xmlns:a="http://schemas.openxmlformats.org/drawingml/2006/main">
          <a:off x="2084599" y="1203385"/>
          <a:ext cx="730290" cy="5879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000" b="1" dirty="0"/>
            <a:t>High Energy Implant</a:t>
          </a:r>
        </a:p>
      </cdr:txBody>
    </cdr:sp>
  </cdr:relSizeAnchor>
  <cdr:relSizeAnchor xmlns:cdr="http://schemas.openxmlformats.org/drawingml/2006/chartDrawing">
    <cdr:from>
      <cdr:x>0.54062</cdr:x>
      <cdr:y>0.44359</cdr:y>
    </cdr:from>
    <cdr:to>
      <cdr:x>0.62937</cdr:x>
      <cdr:y>0.50769</cdr:y>
    </cdr:to>
    <cdr:sp macro="" textlink="">
      <cdr:nvSpPr>
        <cdr:cNvPr id="46" name="TextBox 45"/>
        <cdr:cNvSpPr txBox="1"/>
      </cdr:nvSpPr>
      <cdr:spPr>
        <a:xfrm xmlns:a="http://schemas.openxmlformats.org/drawingml/2006/main">
          <a:off x="3688080" y="2636520"/>
          <a:ext cx="605446"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b="1" dirty="0"/>
            <a:t> Accel</a:t>
          </a:r>
        </a:p>
        <a:p xmlns:a="http://schemas.openxmlformats.org/drawingml/2006/main">
          <a:r>
            <a:rPr lang="en-US" sz="800" b="1" dirty="0"/>
            <a:t>   NG</a:t>
          </a:r>
        </a:p>
      </cdr:txBody>
    </cdr:sp>
  </cdr:relSizeAnchor>
  <cdr:relSizeAnchor xmlns:cdr="http://schemas.openxmlformats.org/drawingml/2006/chartDrawing">
    <cdr:from>
      <cdr:x>0.67375</cdr:x>
      <cdr:y>0.5495</cdr:y>
    </cdr:from>
    <cdr:to>
      <cdr:x>0.77875</cdr:x>
      <cdr:y>0.5911</cdr:y>
    </cdr:to>
    <cdr:sp macro="" textlink="">
      <cdr:nvSpPr>
        <cdr:cNvPr id="11" name="Rectangle 10"/>
        <cdr:cNvSpPr/>
      </cdr:nvSpPr>
      <cdr:spPr>
        <a:xfrm xmlns:a="http://schemas.openxmlformats.org/drawingml/2006/main">
          <a:off x="4107180" y="2918460"/>
          <a:ext cx="640080" cy="220980"/>
        </a:xfrm>
        <a:prstGeom xmlns:a="http://schemas.openxmlformats.org/drawingml/2006/main" prst="rect">
          <a:avLst/>
        </a:prstGeom>
        <a:solidFill xmlns:a="http://schemas.openxmlformats.org/drawingml/2006/main">
          <a:schemeClr val="accent1">
            <a:lumMod val="60000"/>
            <a:lumOff val="40000"/>
            <a:alpha val="5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0.2167</cdr:x>
      <cdr:y>0.70739</cdr:y>
    </cdr:from>
    <cdr:to>
      <cdr:x>0.2917</cdr:x>
      <cdr:y>0.75474</cdr:y>
    </cdr:to>
    <cdr:sp macro="" textlink="">
      <cdr:nvSpPr>
        <cdr:cNvPr id="47" name="TextBox 1"/>
        <cdr:cNvSpPr txBox="1"/>
      </cdr:nvSpPr>
      <cdr:spPr>
        <a:xfrm xmlns:a="http://schemas.openxmlformats.org/drawingml/2006/main">
          <a:off x="1478280" y="4204455"/>
          <a:ext cx="511645" cy="281405"/>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l-GR" sz="1000" b="1" dirty="0">
              <a:solidFill>
                <a:srgbClr val="000000"/>
              </a:solidFill>
            </a:rPr>
            <a:t>μ</a:t>
          </a:r>
          <a:r>
            <a:rPr lang="en-US" sz="1000" b="1" dirty="0">
              <a:solidFill>
                <a:srgbClr val="000000"/>
              </a:solidFill>
            </a:rPr>
            <a:t>W</a:t>
          </a:r>
        </a:p>
      </cdr:txBody>
    </cdr:sp>
  </cdr:relSizeAnchor>
  <cdr:relSizeAnchor xmlns:cdr="http://schemas.openxmlformats.org/drawingml/2006/chartDrawing">
    <cdr:from>
      <cdr:x>0.62998</cdr:x>
      <cdr:y>0.1359</cdr:y>
    </cdr:from>
    <cdr:to>
      <cdr:x>0.8087</cdr:x>
      <cdr:y>0.21239</cdr:y>
    </cdr:to>
    <cdr:sp macro="" textlink="">
      <cdr:nvSpPr>
        <cdr:cNvPr id="12" name="TextBox 11"/>
        <cdr:cNvSpPr txBox="1"/>
      </cdr:nvSpPr>
      <cdr:spPr>
        <a:xfrm xmlns:a="http://schemas.openxmlformats.org/drawingml/2006/main">
          <a:off x="3744349" y="703748"/>
          <a:ext cx="1062240" cy="396120"/>
        </a:xfrm>
        <a:prstGeom xmlns:a="http://schemas.openxmlformats.org/drawingml/2006/main" prst="rect">
          <a:avLst/>
        </a:prstGeom>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pPr algn="ctr"/>
          <a:r>
            <a:rPr lang="en-US" sz="900" b="1" dirty="0"/>
            <a:t>Synchrotron</a:t>
          </a:r>
        </a:p>
        <a:p xmlns:a="http://schemas.openxmlformats.org/drawingml/2006/main">
          <a:pPr algn="ctr"/>
          <a:r>
            <a:rPr lang="en-US" sz="900" b="1" dirty="0"/>
            <a:t>Radiation</a:t>
          </a:r>
        </a:p>
      </cdr:txBody>
    </cdr:sp>
  </cdr:relSizeAnchor>
  <cdr:relSizeAnchor xmlns:cdr="http://schemas.openxmlformats.org/drawingml/2006/chartDrawing">
    <cdr:from>
      <cdr:x>0.78539</cdr:x>
      <cdr:y>0.48205</cdr:y>
    </cdr:from>
    <cdr:to>
      <cdr:x>0.91914</cdr:x>
      <cdr:y>0.55897</cdr:y>
    </cdr:to>
    <cdr:sp macro="" textlink="">
      <cdr:nvSpPr>
        <cdr:cNvPr id="49" name="TextBox 1"/>
        <cdr:cNvSpPr txBox="1"/>
      </cdr:nvSpPr>
      <cdr:spPr>
        <a:xfrm xmlns:a="http://schemas.openxmlformats.org/drawingml/2006/main">
          <a:off x="5357844" y="2865120"/>
          <a:ext cx="912432"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t>Low Energy</a:t>
          </a:r>
        </a:p>
        <a:p xmlns:a="http://schemas.openxmlformats.org/drawingml/2006/main">
          <a:pPr algn="ctr"/>
          <a:r>
            <a:rPr lang="en-US" sz="1000" b="1" dirty="0"/>
            <a:t>Irradiators </a:t>
          </a:r>
        </a:p>
      </cdr:txBody>
    </cdr:sp>
  </cdr:relSizeAnchor>
  <cdr:relSizeAnchor xmlns:cdr="http://schemas.openxmlformats.org/drawingml/2006/chartDrawing">
    <cdr:from>
      <cdr:x>0.73051</cdr:x>
      <cdr:y>0.44359</cdr:y>
    </cdr:from>
    <cdr:to>
      <cdr:x>0.78636</cdr:x>
      <cdr:y>0.49487</cdr:y>
    </cdr:to>
    <cdr:cxnSp macro="">
      <cdr:nvCxnSpPr>
        <cdr:cNvPr id="50" name="Straight Arrow Connector 49">
          <a:extLst xmlns:a="http://schemas.openxmlformats.org/drawingml/2006/main">
            <a:ext uri="{FF2B5EF4-FFF2-40B4-BE49-F238E27FC236}">
              <a16:creationId xmlns:a16="http://schemas.microsoft.com/office/drawing/2014/main" id="{C50DF5FD-BC52-4F20-A137-D0FBA72A48AE}"/>
            </a:ext>
          </a:extLst>
        </cdr:cNvPr>
        <cdr:cNvCxnSpPr/>
      </cdr:nvCxnSpPr>
      <cdr:spPr>
        <a:xfrm xmlns:a="http://schemas.openxmlformats.org/drawingml/2006/main" flipH="1">
          <a:off x="4983480" y="2636520"/>
          <a:ext cx="381000" cy="304800"/>
        </a:xfrm>
        <a:prstGeom xmlns:a="http://schemas.openxmlformats.org/drawingml/2006/main" prst="straightConnector1">
          <a:avLst/>
        </a:prstGeom>
        <a:ln xmlns:a="http://schemas.openxmlformats.org/drawingml/2006/main">
          <a:tailEnd type="arrow"/>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0.77519</cdr:x>
      <cdr:y>0.3948</cdr:y>
    </cdr:from>
    <cdr:to>
      <cdr:x>0.90894</cdr:x>
      <cdr:y>0.47393</cdr:y>
    </cdr:to>
    <cdr:sp macro="" textlink="">
      <cdr:nvSpPr>
        <cdr:cNvPr id="51" name="TextBox 1"/>
        <cdr:cNvSpPr txBox="1"/>
      </cdr:nvSpPr>
      <cdr:spPr>
        <a:xfrm xmlns:a="http://schemas.openxmlformats.org/drawingml/2006/main">
          <a:off x="4607419" y="2044460"/>
          <a:ext cx="794957" cy="40975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t>Med Energy</a:t>
          </a:r>
        </a:p>
        <a:p xmlns:a="http://schemas.openxmlformats.org/drawingml/2006/main">
          <a:pPr algn="ctr"/>
          <a:r>
            <a:rPr lang="en-US" sz="1000" b="1" dirty="0"/>
            <a:t>Irradiators </a:t>
          </a:r>
        </a:p>
      </cdr:txBody>
    </cdr:sp>
  </cdr:relSizeAnchor>
  <cdr:relSizeAnchor xmlns:cdr="http://schemas.openxmlformats.org/drawingml/2006/chartDrawing">
    <cdr:from>
      <cdr:x>0.76402</cdr:x>
      <cdr:y>0.50769</cdr:y>
    </cdr:from>
    <cdr:to>
      <cdr:x>0.79753</cdr:x>
      <cdr:y>0.54615</cdr:y>
    </cdr:to>
    <cdr:cxnSp macro="">
      <cdr:nvCxnSpPr>
        <cdr:cNvPr id="52" name="Straight Arrow Connector 51">
          <a:extLst xmlns:a="http://schemas.openxmlformats.org/drawingml/2006/main">
            <a:ext uri="{FF2B5EF4-FFF2-40B4-BE49-F238E27FC236}">
              <a16:creationId xmlns:a16="http://schemas.microsoft.com/office/drawing/2014/main" id="{ED97A741-837F-4EAF-917C-4C06A5FBF9DA}"/>
            </a:ext>
          </a:extLst>
        </cdr:cNvPr>
        <cdr:cNvCxnSpPr/>
      </cdr:nvCxnSpPr>
      <cdr:spPr>
        <a:xfrm xmlns:a="http://schemas.openxmlformats.org/drawingml/2006/main" flipH="1">
          <a:off x="5212080" y="3017520"/>
          <a:ext cx="228600" cy="228600"/>
        </a:xfrm>
        <a:prstGeom xmlns:a="http://schemas.openxmlformats.org/drawingml/2006/main" prst="straightConnector1">
          <a:avLst/>
        </a:prstGeom>
        <a:ln xmlns:a="http://schemas.openxmlformats.org/drawingml/2006/main">
          <a:tailEnd type="arrow"/>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0.41775</cdr:x>
      <cdr:y>0.34024</cdr:y>
    </cdr:from>
    <cdr:to>
      <cdr:x>0.44009</cdr:x>
      <cdr:y>0.39305</cdr:y>
    </cdr:to>
    <cdr:cxnSp macro="">
      <cdr:nvCxnSpPr>
        <cdr:cNvPr id="57" name="Straight Arrow Connector 56">
          <a:extLst xmlns:a="http://schemas.openxmlformats.org/drawingml/2006/main">
            <a:ext uri="{FF2B5EF4-FFF2-40B4-BE49-F238E27FC236}">
              <a16:creationId xmlns:a16="http://schemas.microsoft.com/office/drawing/2014/main" id="{4BB73647-2014-4DE7-BB42-4A0321C07C8C}"/>
            </a:ext>
          </a:extLst>
        </cdr:cNvPr>
        <cdr:cNvCxnSpPr/>
      </cdr:nvCxnSpPr>
      <cdr:spPr>
        <a:xfrm xmlns:a="http://schemas.openxmlformats.org/drawingml/2006/main">
          <a:off x="2849880" y="2022264"/>
          <a:ext cx="152400" cy="313861"/>
        </a:xfrm>
        <a:prstGeom xmlns:a="http://schemas.openxmlformats.org/drawingml/2006/main" prst="straightConnector1">
          <a:avLst/>
        </a:prstGeom>
        <a:ln xmlns:a="http://schemas.openxmlformats.org/drawingml/2006/main">
          <a:tailEnd type="arrow"/>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0.32839</cdr:x>
      <cdr:y>0.53333</cdr:y>
    </cdr:from>
    <cdr:to>
      <cdr:x>0.45126</cdr:x>
      <cdr:y>0.6307</cdr:y>
    </cdr:to>
    <cdr:sp macro="" textlink="">
      <cdr:nvSpPr>
        <cdr:cNvPr id="63" name="TextBox 1"/>
        <cdr:cNvSpPr txBox="1"/>
      </cdr:nvSpPr>
      <cdr:spPr>
        <a:xfrm xmlns:a="http://schemas.openxmlformats.org/drawingml/2006/main">
          <a:off x="2240280" y="3169920"/>
          <a:ext cx="838200" cy="57869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t>Med Energy Implant</a:t>
          </a:r>
        </a:p>
      </cdr:txBody>
    </cdr:sp>
  </cdr:relSizeAnchor>
  <cdr:relSizeAnchor xmlns:cdr="http://schemas.openxmlformats.org/drawingml/2006/chartDrawing">
    <cdr:from>
      <cdr:x>0.42892</cdr:x>
      <cdr:y>0.55897</cdr:y>
    </cdr:from>
    <cdr:to>
      <cdr:x>0.49594</cdr:x>
      <cdr:y>0.57179</cdr:y>
    </cdr:to>
    <cdr:cxnSp macro="">
      <cdr:nvCxnSpPr>
        <cdr:cNvPr id="64" name="Straight Arrow Connector 63">
          <a:extLst xmlns:a="http://schemas.openxmlformats.org/drawingml/2006/main">
            <a:ext uri="{FF2B5EF4-FFF2-40B4-BE49-F238E27FC236}">
              <a16:creationId xmlns:a16="http://schemas.microsoft.com/office/drawing/2014/main" id="{014ABF0D-893D-4D37-B386-FF1DEEDA02EB}"/>
            </a:ext>
          </a:extLst>
        </cdr:cNvPr>
        <cdr:cNvCxnSpPr/>
      </cdr:nvCxnSpPr>
      <cdr:spPr>
        <a:xfrm xmlns:a="http://schemas.openxmlformats.org/drawingml/2006/main" flipV="1">
          <a:off x="2926080" y="3322320"/>
          <a:ext cx="457200" cy="76200"/>
        </a:xfrm>
        <a:prstGeom xmlns:a="http://schemas.openxmlformats.org/drawingml/2006/main" prst="straightConnector1">
          <a:avLst/>
        </a:prstGeom>
        <a:ln xmlns:a="http://schemas.openxmlformats.org/drawingml/2006/main">
          <a:tailEnd type="arrow"/>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0.40348</cdr:x>
      <cdr:y>0.35982</cdr:y>
    </cdr:from>
    <cdr:to>
      <cdr:x>0.49565</cdr:x>
      <cdr:y>0.44894</cdr:y>
    </cdr:to>
    <cdr:sp macro="" textlink="">
      <cdr:nvSpPr>
        <cdr:cNvPr id="10" name="Rectangle 9"/>
        <cdr:cNvSpPr/>
      </cdr:nvSpPr>
      <cdr:spPr>
        <a:xfrm xmlns:a="http://schemas.openxmlformats.org/drawingml/2006/main">
          <a:off x="2398143" y="1863306"/>
          <a:ext cx="547778" cy="461513"/>
        </a:xfrm>
        <a:prstGeom xmlns:a="http://schemas.openxmlformats.org/drawingml/2006/main" prst="rect">
          <a:avLst/>
        </a:prstGeom>
        <a:noFill xmlns:a="http://schemas.openxmlformats.org/drawingml/2006/main"/>
        <a:ln xmlns:a="http://schemas.openxmlformats.org/drawingml/2006/main">
          <a:solidFill>
            <a:srgbClr val="FFC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0.24238</cdr:x>
      <cdr:y>0.24155</cdr:y>
    </cdr:from>
    <cdr:to>
      <cdr:x>0.30552</cdr:x>
      <cdr:y>0.32317</cdr:y>
    </cdr:to>
    <cdr:sp macro="" textlink="">
      <cdr:nvSpPr>
        <cdr:cNvPr id="20" name="Rectangle 19"/>
        <cdr:cNvSpPr/>
      </cdr:nvSpPr>
      <cdr:spPr>
        <a:xfrm xmlns:a="http://schemas.openxmlformats.org/drawingml/2006/main">
          <a:off x="1440611" y="1250830"/>
          <a:ext cx="375249" cy="422695"/>
        </a:xfrm>
        <a:prstGeom xmlns:a="http://schemas.openxmlformats.org/drawingml/2006/main" prst="rect">
          <a:avLst/>
        </a:prstGeom>
        <a:noFill xmlns:a="http://schemas.openxmlformats.org/drawingml/2006/main"/>
        <a:ln xmlns:a="http://schemas.openxmlformats.org/drawingml/2006/main">
          <a:solidFill>
            <a:srgbClr val="FFC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solidFill>
              <a:schemeClr val="bg1"/>
            </a:solidFill>
          </a:endParaRPr>
        </a:p>
      </cdr:txBody>
    </cdr:sp>
  </cdr:relSizeAnchor>
  <cdr:relSizeAnchor xmlns:cdr="http://schemas.openxmlformats.org/drawingml/2006/chartDrawing">
    <cdr:from>
      <cdr:x>0.26996</cdr:x>
      <cdr:y>0.37647</cdr:y>
    </cdr:from>
    <cdr:to>
      <cdr:x>0.37446</cdr:x>
      <cdr:y>0.45882</cdr:y>
    </cdr:to>
    <cdr:sp macro="" textlink="">
      <cdr:nvSpPr>
        <cdr:cNvPr id="21" name="Text Box 20"/>
        <cdr:cNvSpPr txBox="1"/>
      </cdr:nvSpPr>
      <cdr:spPr>
        <a:xfrm xmlns:a="http://schemas.openxmlformats.org/drawingml/2006/main">
          <a:off x="2015953" y="2438401"/>
          <a:ext cx="780364" cy="533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b="1" dirty="0"/>
            <a:t>Medical Linacs</a:t>
          </a:r>
        </a:p>
      </cdr:txBody>
    </cdr:sp>
  </cdr:relSizeAnchor>
  <cdr:relSizeAnchor xmlns:cdr="http://schemas.openxmlformats.org/drawingml/2006/chartDrawing">
    <cdr:from>
      <cdr:x>0.24528</cdr:x>
      <cdr:y>0.24571</cdr:y>
    </cdr:from>
    <cdr:to>
      <cdr:x>0.30261</cdr:x>
      <cdr:y>0.32067</cdr:y>
    </cdr:to>
    <cdr:sp macro="" textlink="">
      <cdr:nvSpPr>
        <cdr:cNvPr id="23" name="Text Box 22"/>
        <cdr:cNvSpPr txBox="1"/>
      </cdr:nvSpPr>
      <cdr:spPr>
        <a:xfrm xmlns:a="http://schemas.openxmlformats.org/drawingml/2006/main">
          <a:off x="1457864" y="1272396"/>
          <a:ext cx="340744" cy="3881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0.2373</cdr:x>
      <cdr:y>0.25882</cdr:y>
    </cdr:from>
    <cdr:to>
      <cdr:x>0.32874</cdr:x>
      <cdr:y>0.32317</cdr:y>
    </cdr:to>
    <cdr:sp macro="" textlink="">
      <cdr:nvSpPr>
        <cdr:cNvPr id="29" name="Text Box 28"/>
        <cdr:cNvSpPr txBox="1"/>
      </cdr:nvSpPr>
      <cdr:spPr>
        <a:xfrm xmlns:a="http://schemas.openxmlformats.org/drawingml/2006/main">
          <a:off x="1772061" y="1676400"/>
          <a:ext cx="682838" cy="4167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sz="1100" b="1" dirty="0">
              <a:effectLst/>
              <a:latin typeface="+mn-lt"/>
              <a:ea typeface="+mn-ea"/>
              <a:cs typeface="+mn-cs"/>
            </a:rPr>
            <a:t>PBT</a:t>
          </a:r>
        </a:p>
        <a:p xmlns:a="http://schemas.openxmlformats.org/drawingml/2006/main">
          <a:endParaRPr lang="en-US" sz="1100" dirty="0"/>
        </a:p>
      </cdr:txBody>
    </cdr:sp>
  </cdr:relSizeAnchor>
  <cdr:relSizeAnchor xmlns:cdr="http://schemas.openxmlformats.org/drawingml/2006/chartDrawing">
    <cdr:from>
      <cdr:x>0.35714</cdr:x>
      <cdr:y>0.38824</cdr:y>
    </cdr:from>
    <cdr:to>
      <cdr:x>0.40329</cdr:x>
      <cdr:y>0.42356</cdr:y>
    </cdr:to>
    <cdr:cxnSp macro="">
      <cdr:nvCxnSpPr>
        <cdr:cNvPr id="48" name="Straight Arrow Connector 47">
          <a:extLst xmlns:a="http://schemas.openxmlformats.org/drawingml/2006/main">
            <a:ext uri="{FF2B5EF4-FFF2-40B4-BE49-F238E27FC236}">
              <a16:creationId xmlns:a16="http://schemas.microsoft.com/office/drawing/2014/main" id="{09347B9A-8981-4FB4-A511-E1747EEED56D}"/>
            </a:ext>
          </a:extLst>
        </cdr:cNvPr>
        <cdr:cNvCxnSpPr/>
      </cdr:nvCxnSpPr>
      <cdr:spPr>
        <a:xfrm xmlns:a="http://schemas.openxmlformats.org/drawingml/2006/main" flipV="1">
          <a:off x="2667000" y="2514600"/>
          <a:ext cx="344630" cy="228768"/>
        </a:xfrm>
        <a:prstGeom xmlns:a="http://schemas.openxmlformats.org/drawingml/2006/main" prst="straightConnector1">
          <a:avLst/>
        </a:prstGeom>
        <a:ln xmlns:a="http://schemas.openxmlformats.org/drawingml/2006/main" w="19050">
          <a:solidFill>
            <a:srgbClr val="FFC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0.18637</cdr:x>
      <cdr:y>0.72807</cdr:y>
    </cdr:from>
    <cdr:to>
      <cdr:x>0.33066</cdr:x>
      <cdr:y>0.90852</cdr:y>
    </cdr:to>
    <cdr:sp macro="" textlink="">
      <cdr:nvSpPr>
        <cdr:cNvPr id="2" name="TextBox 1">
          <a:extLst xmlns:a="http://schemas.openxmlformats.org/drawingml/2006/main">
            <a:ext uri="{FF2B5EF4-FFF2-40B4-BE49-F238E27FC236}">
              <a16:creationId xmlns:a16="http://schemas.microsoft.com/office/drawing/2014/main" id="{DD61A631-4190-4D46-90F2-B304F4D5DC79}"/>
            </a:ext>
          </a:extLst>
        </cdr:cNvPr>
        <cdr:cNvSpPr txBox="1"/>
      </cdr:nvSpPr>
      <cdr:spPr>
        <a:xfrm xmlns:a="http://schemas.openxmlformats.org/drawingml/2006/main">
          <a:off x="1181100" y="368935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dirty="0"/>
        </a:p>
      </cdr:txBody>
    </cdr:sp>
  </cdr:relSizeAnchor>
  <cdr:relSizeAnchor xmlns:cdr="http://schemas.openxmlformats.org/drawingml/2006/chartDrawing">
    <cdr:from>
      <cdr:x>0.18938</cdr:x>
      <cdr:y>0.61779</cdr:y>
    </cdr:from>
    <cdr:to>
      <cdr:x>0.19659</cdr:x>
      <cdr:y>0.62682</cdr:y>
    </cdr:to>
    <cdr:sp macro="" textlink="">
      <cdr:nvSpPr>
        <cdr:cNvPr id="3" name="TextBox 2">
          <a:extLst xmlns:a="http://schemas.openxmlformats.org/drawingml/2006/main">
            <a:ext uri="{FF2B5EF4-FFF2-40B4-BE49-F238E27FC236}">
              <a16:creationId xmlns:a16="http://schemas.microsoft.com/office/drawing/2014/main" id="{E401DD34-4E9F-4AAF-B79C-D25A09D1B90B}"/>
            </a:ext>
          </a:extLst>
        </cdr:cNvPr>
        <cdr:cNvSpPr txBox="1"/>
      </cdr:nvSpPr>
      <cdr:spPr>
        <a:xfrm xmlns:a="http://schemas.openxmlformats.org/drawingml/2006/main">
          <a:off x="1200150" y="3130550"/>
          <a:ext cx="45719" cy="457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dirty="0"/>
        </a:p>
      </cdr:txBody>
    </cdr:sp>
  </cdr:relSizeAnchor>
  <cdr:relSizeAnchor xmlns:cdr="http://schemas.openxmlformats.org/drawingml/2006/chartDrawing">
    <cdr:from>
      <cdr:x>0.24795</cdr:x>
      <cdr:y>0.71805</cdr:y>
    </cdr:from>
    <cdr:to>
      <cdr:x>0.51029</cdr:x>
      <cdr:y>0.82456</cdr:y>
    </cdr:to>
    <cdr:sp macro="" textlink="">
      <cdr:nvSpPr>
        <cdr:cNvPr id="4" name="TextBox 3">
          <a:extLst xmlns:a="http://schemas.openxmlformats.org/drawingml/2006/main">
            <a:ext uri="{FF2B5EF4-FFF2-40B4-BE49-F238E27FC236}">
              <a16:creationId xmlns:a16="http://schemas.microsoft.com/office/drawing/2014/main" id="{6A64D850-21E7-4349-9F14-32AC31C14E0F}"/>
            </a:ext>
          </a:extLst>
        </cdr:cNvPr>
        <cdr:cNvSpPr txBox="1"/>
      </cdr:nvSpPr>
      <cdr:spPr>
        <a:xfrm xmlns:a="http://schemas.openxmlformats.org/drawingml/2006/main">
          <a:off x="1080304" y="3315366"/>
          <a:ext cx="1143000" cy="4917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CMOS Developed</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Arial" charset="0"/>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Arial" charset="0"/>
              </a:defRPr>
            </a:lvl1pPr>
          </a:lstStyle>
          <a:p>
            <a:pPr>
              <a:defRPr/>
            </a:pPr>
            <a:fld id="{10689692-08D2-4AD1-B830-9DD62E111DBA}" type="datetimeFigureOut">
              <a:rPr lang="en-US"/>
              <a:pPr>
                <a:defRPr/>
              </a:pPr>
              <a:t>12/16/2018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Arial" charset="0"/>
              </a:defRPr>
            </a:lvl1pPr>
          </a:lstStyle>
          <a:p>
            <a:pPr>
              <a:defRPr/>
            </a:pP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atin typeface="Arial" charset="0"/>
              </a:defRPr>
            </a:lvl1pPr>
          </a:lstStyle>
          <a:p>
            <a:pPr>
              <a:defRPr/>
            </a:pPr>
            <a:fld id="{9E5639E9-D90B-4BEB-B7B9-5107D6C8942A}" type="slidenum">
              <a:rPr lang="en-US"/>
              <a:pPr>
                <a:defRPr/>
              </a:pPr>
              <a:t>‹#›</a:t>
            </a:fld>
            <a:endParaRPr lang="en-US" dirty="0"/>
          </a:p>
        </p:txBody>
      </p:sp>
    </p:spTree>
    <p:extLst>
      <p:ext uri="{BB962C8B-B14F-4D97-AF65-F5344CB8AC3E}">
        <p14:creationId xmlns:p14="http://schemas.microsoft.com/office/powerpoint/2010/main" val="40328096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57066" indent="-291179">
              <a:defRPr>
                <a:solidFill>
                  <a:schemeClr val="tx1"/>
                </a:solidFill>
                <a:latin typeface="Arial" pitchFamily="34" charset="0"/>
              </a:defRPr>
            </a:lvl2pPr>
            <a:lvl3pPr marL="1164717" indent="-232943">
              <a:defRPr>
                <a:solidFill>
                  <a:schemeClr val="tx1"/>
                </a:solidFill>
                <a:latin typeface="Arial" pitchFamily="34" charset="0"/>
              </a:defRPr>
            </a:lvl3pPr>
            <a:lvl4pPr marL="1630604" indent="-232943">
              <a:defRPr>
                <a:solidFill>
                  <a:schemeClr val="tx1"/>
                </a:solidFill>
                <a:latin typeface="Arial" pitchFamily="34" charset="0"/>
              </a:defRPr>
            </a:lvl4pPr>
            <a:lvl5pPr marL="2096491" indent="-232943">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fld id="{EF923F52-3033-4E6C-815B-A9F5F652A53C}" type="slidenum">
              <a:rPr lang="en-US" smtClean="0"/>
              <a:pPr/>
              <a:t>11</a:t>
            </a:fld>
            <a:endParaRPr lang="en-US" dirty="0"/>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E5639E9-D90B-4BEB-B7B9-5107D6C8942A}" type="slidenum">
              <a:rPr lang="en-US" smtClean="0"/>
              <a:pPr>
                <a:defRPr/>
              </a:pPr>
              <a:t>25</a:t>
            </a:fld>
            <a:endParaRPr lang="en-US" dirty="0"/>
          </a:p>
        </p:txBody>
      </p:sp>
    </p:spTree>
    <p:extLst>
      <p:ext uri="{BB962C8B-B14F-4D97-AF65-F5344CB8AC3E}">
        <p14:creationId xmlns:p14="http://schemas.microsoft.com/office/powerpoint/2010/main" val="3008747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562CA29A-C460-014A-968F-94B0F7D4BE5F}" type="slidenum">
              <a:rPr lang="en-US" smtClean="0">
                <a:solidFill>
                  <a:prstClr val="black"/>
                </a:solidFill>
                <a:latin typeface="Calibri"/>
              </a:rPr>
              <a:pPr/>
              <a:t>27</a:t>
            </a:fld>
            <a:endParaRPr lang="en-US" dirty="0">
              <a:solidFill>
                <a:prstClr val="black"/>
              </a:solidFill>
              <a:latin typeface="Calibri"/>
            </a:endParaRPr>
          </a:p>
        </p:txBody>
      </p:sp>
    </p:spTree>
    <p:extLst>
      <p:ext uri="{BB962C8B-B14F-4D97-AF65-F5344CB8AC3E}">
        <p14:creationId xmlns:p14="http://schemas.microsoft.com/office/powerpoint/2010/main" val="858527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E17B4580-1A73-4F1B-B814-85F783CA34FC}" type="slidenum">
              <a:rPr lang="en-US" smtClean="0"/>
              <a:pPr>
                <a:defRPr/>
              </a:pPr>
              <a:t>31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6629 w 5740"/>
                <a:gd name="T1" fmla="*/ 0 h 4316"/>
                <a:gd name="T2" fmla="*/ 0 w 5740"/>
                <a:gd name="T3" fmla="*/ 0 h 4316"/>
                <a:gd name="T4" fmla="*/ 0 w 5740"/>
                <a:gd name="T5" fmla="*/ 0 h 4316"/>
                <a:gd name="T6" fmla="*/ 6629 w 5740"/>
                <a:gd name="T7" fmla="*/ 0 h 4316"/>
                <a:gd name="T8" fmla="*/ 6629 w 5740"/>
                <a:gd name="T9" fmla="*/ 0 h 4316"/>
                <a:gd name="T10" fmla="*/ 6629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62"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63"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64"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65"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66"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4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4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4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5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5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5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23"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24"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25"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26"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27"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28"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0"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31"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32"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55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55 w 382"/>
                  <a:gd name="T19" fmla="*/ 96 h 96"/>
                  <a:gd name="T20" fmla="*/ 309 w 382"/>
                  <a:gd name="T21" fmla="*/ 90 h 96"/>
                  <a:gd name="T22" fmla="*/ 357 w 382"/>
                  <a:gd name="T23" fmla="*/ 84 h 96"/>
                  <a:gd name="T24" fmla="*/ 398 w 382"/>
                  <a:gd name="T25" fmla="*/ 66 h 96"/>
                  <a:gd name="T26" fmla="*/ 428 w 382"/>
                  <a:gd name="T27" fmla="*/ 42 h 96"/>
                  <a:gd name="T28" fmla="*/ 422 w 382"/>
                  <a:gd name="T29" fmla="*/ 42 h 96"/>
                  <a:gd name="T30" fmla="*/ 392 w 382"/>
                  <a:gd name="T31" fmla="*/ 66 h 96"/>
                  <a:gd name="T32" fmla="*/ 351 w 382"/>
                  <a:gd name="T33" fmla="*/ 78 h 96"/>
                  <a:gd name="T34" fmla="*/ 309 w 382"/>
                  <a:gd name="T35" fmla="*/ 90 h 96"/>
                  <a:gd name="T36" fmla="*/ 255 w 382"/>
                  <a:gd name="T37" fmla="*/ 96 h 96"/>
                  <a:gd name="T38" fmla="*/ 255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65 w 185"/>
                  <a:gd name="T5" fmla="*/ 36 h 210"/>
                  <a:gd name="T6" fmla="*/ 201 w 185"/>
                  <a:gd name="T7" fmla="*/ 72 h 210"/>
                  <a:gd name="T8" fmla="*/ 207 w 185"/>
                  <a:gd name="T9" fmla="*/ 90 h 210"/>
                  <a:gd name="T10" fmla="*/ 213 w 185"/>
                  <a:gd name="T11" fmla="*/ 114 h 210"/>
                  <a:gd name="T12" fmla="*/ 207 w 185"/>
                  <a:gd name="T13" fmla="*/ 138 h 210"/>
                  <a:gd name="T14" fmla="*/ 195 w 185"/>
                  <a:gd name="T15" fmla="*/ 162 h 210"/>
                  <a:gd name="T16" fmla="*/ 165 w 185"/>
                  <a:gd name="T17" fmla="*/ 180 h 210"/>
                  <a:gd name="T18" fmla="*/ 90 w 185"/>
                  <a:gd name="T19" fmla="*/ 198 h 210"/>
                  <a:gd name="T20" fmla="*/ 142 w 185"/>
                  <a:gd name="T21" fmla="*/ 210 h 210"/>
                  <a:gd name="T22" fmla="*/ 177 w 185"/>
                  <a:gd name="T23" fmla="*/ 192 h 210"/>
                  <a:gd name="T24" fmla="*/ 207 w 185"/>
                  <a:gd name="T25" fmla="*/ 168 h 210"/>
                  <a:gd name="T26" fmla="*/ 225 w 185"/>
                  <a:gd name="T27" fmla="*/ 144 h 210"/>
                  <a:gd name="T28" fmla="*/ 231 w 185"/>
                  <a:gd name="T29" fmla="*/ 114 h 210"/>
                  <a:gd name="T30" fmla="*/ 225 w 185"/>
                  <a:gd name="T31" fmla="*/ 90 h 210"/>
                  <a:gd name="T32" fmla="*/ 219 w 185"/>
                  <a:gd name="T33" fmla="*/ 66 h 210"/>
                  <a:gd name="T34" fmla="*/ 201 w 185"/>
                  <a:gd name="T35" fmla="*/ 48 h 210"/>
                  <a:gd name="T36" fmla="*/ 177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dirty="0"/>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dirty="0"/>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dirty="0"/>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dirty="0"/>
                </a:p>
              </p:txBody>
            </p:sp>
          </p:grpSp>
        </p:grpSp>
      </p:grpSp>
      <p:sp>
        <p:nvSpPr>
          <p:cNvPr id="5186" name="Rectangle 66"/>
          <p:cNvSpPr>
            <a:spLocks noGrp="1" noChangeArrowheads="1"/>
          </p:cNvSpPr>
          <p:nvPr>
            <p:ph type="ctrTitle" sz="quarter"/>
          </p:nvPr>
        </p:nvSpPr>
        <p:spPr>
          <a:xfrm>
            <a:off x="685800" y="1692275"/>
            <a:ext cx="7772400" cy="1736725"/>
          </a:xfrm>
        </p:spPr>
        <p:txBody>
          <a:bodyPr anchor="b"/>
          <a:lstStyle>
            <a:lvl1pPr>
              <a:defRPr sz="4000"/>
            </a:lvl1pPr>
          </a:lstStyle>
          <a:p>
            <a:pPr lvl="0"/>
            <a:r>
              <a:rPr lang="en-US" noProof="0"/>
              <a:t>Click to edit Master title style</a:t>
            </a:r>
          </a:p>
        </p:txBody>
      </p:sp>
      <p:sp>
        <p:nvSpPr>
          <p:cNvPr id="5187"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68" name="Rectangle 69"/>
          <p:cNvSpPr>
            <a:spLocks noGrp="1" noChangeArrowheads="1"/>
          </p:cNvSpPr>
          <p:nvPr>
            <p:ph type="ftr" sz="quarter" idx="10"/>
          </p:nvPr>
        </p:nvSpPr>
        <p:spPr>
          <a:xfrm>
            <a:off x="838200" y="6248400"/>
            <a:ext cx="2895600" cy="457200"/>
          </a:xfrm>
        </p:spPr>
        <p:txBody>
          <a:bodyPr/>
          <a:lstStyle>
            <a:lvl1pPr>
              <a:defRPr sz="1400">
                <a:solidFill>
                  <a:schemeClr val="tx1"/>
                </a:solidFill>
                <a:effectLst>
                  <a:outerShdw blurRad="38100" dist="38100" dir="2700000" algn="tl">
                    <a:srgbClr val="000000"/>
                  </a:outerShdw>
                </a:effectLst>
              </a:defRPr>
            </a:lvl1pPr>
          </a:lstStyle>
          <a:p>
            <a:pPr>
              <a:defRPr/>
            </a:pPr>
            <a:endParaRPr lang="en-US" dirty="0"/>
          </a:p>
        </p:txBody>
      </p:sp>
    </p:spTree>
    <p:extLst>
      <p:ext uri="{BB962C8B-B14F-4D97-AF65-F5344CB8AC3E}">
        <p14:creationId xmlns:p14="http://schemas.microsoft.com/office/powerpoint/2010/main" val="1864168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0"/>
          <p:cNvSpPr>
            <a:spLocks noGrp="1" noChangeArrowheads="1"/>
          </p:cNvSpPr>
          <p:nvPr>
            <p:ph type="ftr" sz="quarter" idx="10"/>
          </p:nvPr>
        </p:nvSpPr>
        <p:spPr>
          <a:ln/>
        </p:spPr>
        <p:txBody>
          <a:bodyPr/>
          <a:lstStyle>
            <a:lvl1pPr>
              <a:defRPr/>
            </a:lvl1pPr>
          </a:lstStyle>
          <a:p>
            <a:pPr>
              <a:defRPr/>
            </a:pPr>
            <a:r>
              <a:rPr lang="en-US" dirty="0"/>
              <a:t>R&amp;M Technical Enterprises, Inc.</a:t>
            </a:r>
          </a:p>
        </p:txBody>
      </p:sp>
    </p:spTree>
    <p:extLst>
      <p:ext uri="{BB962C8B-B14F-4D97-AF65-F5344CB8AC3E}">
        <p14:creationId xmlns:p14="http://schemas.microsoft.com/office/powerpoint/2010/main" val="733231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0"/>
          <p:cNvSpPr>
            <a:spLocks noGrp="1" noChangeArrowheads="1"/>
          </p:cNvSpPr>
          <p:nvPr>
            <p:ph type="ftr" sz="quarter" idx="10"/>
          </p:nvPr>
        </p:nvSpPr>
        <p:spPr>
          <a:ln/>
        </p:spPr>
        <p:txBody>
          <a:bodyPr/>
          <a:lstStyle>
            <a:lvl1pPr>
              <a:defRPr/>
            </a:lvl1pPr>
          </a:lstStyle>
          <a:p>
            <a:pPr>
              <a:defRPr/>
            </a:pPr>
            <a:r>
              <a:rPr lang="en-US" dirty="0"/>
              <a:t>R&amp;M Technical Enterprises, Inc.</a:t>
            </a:r>
          </a:p>
        </p:txBody>
      </p:sp>
    </p:spTree>
    <p:extLst>
      <p:ext uri="{BB962C8B-B14F-4D97-AF65-F5344CB8AC3E}">
        <p14:creationId xmlns:p14="http://schemas.microsoft.com/office/powerpoint/2010/main" val="1539865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ftr" sz="quarter" idx="10"/>
          </p:nvPr>
        </p:nvSpPr>
        <p:spPr>
          <a:ln/>
        </p:spPr>
        <p:txBody>
          <a:bodyPr/>
          <a:lstStyle>
            <a:lvl1pPr>
              <a:defRPr/>
            </a:lvl1pPr>
          </a:lstStyle>
          <a:p>
            <a:pPr>
              <a:defRPr/>
            </a:pPr>
            <a:r>
              <a:rPr lang="en-US" dirty="0"/>
              <a:t>R&amp;M Technical Enterprises, Inc.</a:t>
            </a:r>
          </a:p>
        </p:txBody>
      </p:sp>
    </p:spTree>
    <p:extLst>
      <p:ext uri="{BB962C8B-B14F-4D97-AF65-F5344CB8AC3E}">
        <p14:creationId xmlns:p14="http://schemas.microsoft.com/office/powerpoint/2010/main" val="147080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dirty="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ftr" sz="quarter" idx="10"/>
          </p:nvPr>
        </p:nvSpPr>
        <p:spPr>
          <a:ln/>
        </p:spPr>
        <p:txBody>
          <a:bodyPr/>
          <a:lstStyle>
            <a:lvl1pPr>
              <a:defRPr/>
            </a:lvl1pPr>
          </a:lstStyle>
          <a:p>
            <a:pPr>
              <a:defRPr/>
            </a:pPr>
            <a:r>
              <a:rPr lang="en-US" dirty="0"/>
              <a:t>R&amp;M Technical Enterprises, Inc.</a:t>
            </a:r>
          </a:p>
        </p:txBody>
      </p:sp>
    </p:spTree>
    <p:extLst>
      <p:ext uri="{BB962C8B-B14F-4D97-AF65-F5344CB8AC3E}">
        <p14:creationId xmlns:p14="http://schemas.microsoft.com/office/powerpoint/2010/main" val="1275065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dirty="0"/>
          </a:p>
        </p:txBody>
      </p:sp>
      <p:sp>
        <p:nvSpPr>
          <p:cNvPr id="4" name="Rectangle 70"/>
          <p:cNvSpPr>
            <a:spLocks noGrp="1" noChangeArrowheads="1"/>
          </p:cNvSpPr>
          <p:nvPr>
            <p:ph type="ftr" sz="quarter" idx="10"/>
          </p:nvPr>
        </p:nvSpPr>
        <p:spPr>
          <a:ln/>
        </p:spPr>
        <p:txBody>
          <a:bodyPr/>
          <a:lstStyle>
            <a:lvl1pPr>
              <a:defRPr/>
            </a:lvl1pPr>
          </a:lstStyle>
          <a:p>
            <a:pPr>
              <a:defRPr/>
            </a:pPr>
            <a:r>
              <a:rPr lang="en-US" dirty="0"/>
              <a:t>R&amp;M Technical Enterprises, Inc.</a:t>
            </a:r>
          </a:p>
        </p:txBody>
      </p:sp>
    </p:spTree>
    <p:extLst>
      <p:ext uri="{BB962C8B-B14F-4D97-AF65-F5344CB8AC3E}">
        <p14:creationId xmlns:p14="http://schemas.microsoft.com/office/powerpoint/2010/main" val="2774068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0"/>
            <a:ext cx="4038600" cy="4525963"/>
          </a:xfrm>
        </p:spPr>
        <p:txBody>
          <a:bodyPr/>
          <a:lstStyle/>
          <a:p>
            <a:pPr lvl="0"/>
            <a:endParaRPr lang="en-US" noProof="0" dirty="0"/>
          </a:p>
        </p:txBody>
      </p:sp>
      <p:sp>
        <p:nvSpPr>
          <p:cNvPr id="5" name="Rectangle 70"/>
          <p:cNvSpPr>
            <a:spLocks noGrp="1" noChangeArrowheads="1"/>
          </p:cNvSpPr>
          <p:nvPr>
            <p:ph type="ftr" sz="quarter" idx="10"/>
          </p:nvPr>
        </p:nvSpPr>
        <p:spPr>
          <a:ln/>
        </p:spPr>
        <p:txBody>
          <a:bodyPr/>
          <a:lstStyle>
            <a:lvl1pPr>
              <a:defRPr/>
            </a:lvl1pPr>
          </a:lstStyle>
          <a:p>
            <a:pPr>
              <a:defRPr/>
            </a:pPr>
            <a:r>
              <a:rPr lang="en-US" dirty="0"/>
              <a:t>R&amp;M Technical Enterprises, Inc.</a:t>
            </a:r>
          </a:p>
        </p:txBody>
      </p:sp>
    </p:spTree>
    <p:extLst>
      <p:ext uri="{BB962C8B-B14F-4D97-AF65-F5344CB8AC3E}">
        <p14:creationId xmlns:p14="http://schemas.microsoft.com/office/powerpoint/2010/main" val="2808539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0"/>
          <p:cNvSpPr>
            <a:spLocks noGrp="1" noChangeArrowheads="1"/>
          </p:cNvSpPr>
          <p:nvPr>
            <p:ph type="ftr" sz="quarter" idx="10"/>
          </p:nvPr>
        </p:nvSpPr>
        <p:spPr>
          <a:ln/>
        </p:spPr>
        <p:txBody>
          <a:bodyPr/>
          <a:lstStyle>
            <a:lvl1pPr>
              <a:defRPr/>
            </a:lvl1pPr>
          </a:lstStyle>
          <a:p>
            <a:pPr>
              <a:defRPr/>
            </a:pPr>
            <a:r>
              <a:rPr lang="en-US" dirty="0"/>
              <a:t>R&amp;M Technical Enterprises, Inc.</a:t>
            </a:r>
          </a:p>
        </p:txBody>
      </p:sp>
    </p:spTree>
    <p:extLst>
      <p:ext uri="{BB962C8B-B14F-4D97-AF65-F5344CB8AC3E}">
        <p14:creationId xmlns:p14="http://schemas.microsoft.com/office/powerpoint/2010/main" val="3984493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0"/>
          <p:cNvSpPr>
            <a:spLocks noGrp="1" noChangeArrowheads="1"/>
          </p:cNvSpPr>
          <p:nvPr>
            <p:ph type="ftr" sz="quarter" idx="10"/>
          </p:nvPr>
        </p:nvSpPr>
        <p:spPr>
          <a:ln/>
        </p:spPr>
        <p:txBody>
          <a:bodyPr/>
          <a:lstStyle>
            <a:lvl1pPr>
              <a:defRPr/>
            </a:lvl1pPr>
          </a:lstStyle>
          <a:p>
            <a:pPr>
              <a:defRPr/>
            </a:pPr>
            <a:r>
              <a:rPr lang="en-US" dirty="0"/>
              <a:t>R&amp;M Technical Enterprises, Inc.</a:t>
            </a:r>
          </a:p>
        </p:txBody>
      </p:sp>
    </p:spTree>
    <p:extLst>
      <p:ext uri="{BB962C8B-B14F-4D97-AF65-F5344CB8AC3E}">
        <p14:creationId xmlns:p14="http://schemas.microsoft.com/office/powerpoint/2010/main" val="2390509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ftr" sz="quarter" idx="10"/>
          </p:nvPr>
        </p:nvSpPr>
        <p:spPr>
          <a:ln/>
        </p:spPr>
        <p:txBody>
          <a:bodyPr/>
          <a:lstStyle>
            <a:lvl1pPr>
              <a:defRPr/>
            </a:lvl1pPr>
          </a:lstStyle>
          <a:p>
            <a:pPr>
              <a:defRPr/>
            </a:pPr>
            <a:r>
              <a:rPr lang="en-US" dirty="0"/>
              <a:t>R&amp;M Technical Enterprises, Inc.</a:t>
            </a:r>
          </a:p>
        </p:txBody>
      </p:sp>
    </p:spTree>
    <p:extLst>
      <p:ext uri="{BB962C8B-B14F-4D97-AF65-F5344CB8AC3E}">
        <p14:creationId xmlns:p14="http://schemas.microsoft.com/office/powerpoint/2010/main" val="2253704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ftr" sz="quarter" idx="10"/>
          </p:nvPr>
        </p:nvSpPr>
        <p:spPr>
          <a:ln/>
        </p:spPr>
        <p:txBody>
          <a:bodyPr/>
          <a:lstStyle>
            <a:lvl1pPr>
              <a:defRPr/>
            </a:lvl1pPr>
          </a:lstStyle>
          <a:p>
            <a:pPr>
              <a:defRPr/>
            </a:pPr>
            <a:r>
              <a:rPr lang="en-US" dirty="0"/>
              <a:t>R&amp;M Technical Enterprises, Inc.</a:t>
            </a:r>
          </a:p>
        </p:txBody>
      </p:sp>
    </p:spTree>
    <p:extLst>
      <p:ext uri="{BB962C8B-B14F-4D97-AF65-F5344CB8AC3E}">
        <p14:creationId xmlns:p14="http://schemas.microsoft.com/office/powerpoint/2010/main" val="3365748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0"/>
          <p:cNvSpPr>
            <a:spLocks noGrp="1" noChangeArrowheads="1"/>
          </p:cNvSpPr>
          <p:nvPr>
            <p:ph type="ftr" sz="quarter" idx="10"/>
          </p:nvPr>
        </p:nvSpPr>
        <p:spPr>
          <a:ln/>
        </p:spPr>
        <p:txBody>
          <a:bodyPr/>
          <a:lstStyle>
            <a:lvl1pPr>
              <a:defRPr/>
            </a:lvl1pPr>
          </a:lstStyle>
          <a:p>
            <a:pPr>
              <a:defRPr/>
            </a:pPr>
            <a:r>
              <a:rPr lang="en-US" dirty="0"/>
              <a:t>R&amp;M Technical Enterprises, Inc.</a:t>
            </a:r>
          </a:p>
        </p:txBody>
      </p:sp>
    </p:spTree>
    <p:extLst>
      <p:ext uri="{BB962C8B-B14F-4D97-AF65-F5344CB8AC3E}">
        <p14:creationId xmlns:p14="http://schemas.microsoft.com/office/powerpoint/2010/main" val="2583588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0"/>
          <p:cNvSpPr>
            <a:spLocks noGrp="1" noChangeArrowheads="1"/>
          </p:cNvSpPr>
          <p:nvPr>
            <p:ph type="ftr" sz="quarter" idx="10"/>
          </p:nvPr>
        </p:nvSpPr>
        <p:spPr>
          <a:ln/>
        </p:spPr>
        <p:txBody>
          <a:bodyPr/>
          <a:lstStyle>
            <a:lvl1pPr>
              <a:defRPr/>
            </a:lvl1pPr>
          </a:lstStyle>
          <a:p>
            <a:pPr>
              <a:defRPr/>
            </a:pPr>
            <a:r>
              <a:rPr lang="en-US" dirty="0"/>
              <a:t>R&amp;M Technical Enterprises, Inc.</a:t>
            </a:r>
          </a:p>
        </p:txBody>
      </p:sp>
    </p:spTree>
    <p:extLst>
      <p:ext uri="{BB962C8B-B14F-4D97-AF65-F5344CB8AC3E}">
        <p14:creationId xmlns:p14="http://schemas.microsoft.com/office/powerpoint/2010/main" val="2998475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0"/>
          <p:cNvSpPr>
            <a:spLocks noGrp="1" noChangeArrowheads="1"/>
          </p:cNvSpPr>
          <p:nvPr>
            <p:ph type="ftr" sz="quarter" idx="10"/>
          </p:nvPr>
        </p:nvSpPr>
        <p:spPr>
          <a:ln/>
        </p:spPr>
        <p:txBody>
          <a:bodyPr/>
          <a:lstStyle>
            <a:lvl1pPr>
              <a:defRPr/>
            </a:lvl1pPr>
          </a:lstStyle>
          <a:p>
            <a:pPr>
              <a:defRPr/>
            </a:pPr>
            <a:r>
              <a:rPr lang="en-US" dirty="0"/>
              <a:t>R&amp;M Technical Enterprises, Inc.</a:t>
            </a:r>
          </a:p>
        </p:txBody>
      </p:sp>
    </p:spTree>
    <p:extLst>
      <p:ext uri="{BB962C8B-B14F-4D97-AF65-F5344CB8AC3E}">
        <p14:creationId xmlns:p14="http://schemas.microsoft.com/office/powerpoint/2010/main" val="1232275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0"/>
          <p:cNvSpPr>
            <a:spLocks noGrp="1" noChangeArrowheads="1"/>
          </p:cNvSpPr>
          <p:nvPr>
            <p:ph type="ftr" sz="quarter" idx="10"/>
          </p:nvPr>
        </p:nvSpPr>
        <p:spPr>
          <a:ln/>
        </p:spPr>
        <p:txBody>
          <a:bodyPr/>
          <a:lstStyle>
            <a:lvl1pPr>
              <a:defRPr/>
            </a:lvl1pPr>
          </a:lstStyle>
          <a:p>
            <a:pPr>
              <a:defRPr/>
            </a:pPr>
            <a:r>
              <a:rPr lang="en-US" dirty="0"/>
              <a:t>R&amp;M Technical Enterprises, Inc.</a:t>
            </a:r>
          </a:p>
        </p:txBody>
      </p:sp>
    </p:spTree>
    <p:extLst>
      <p:ext uri="{BB962C8B-B14F-4D97-AF65-F5344CB8AC3E}">
        <p14:creationId xmlns:p14="http://schemas.microsoft.com/office/powerpoint/2010/main" val="3647819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Freeform 2"/>
          <p:cNvSpPr>
            <a:spLocks/>
          </p:cNvSpPr>
          <p:nvPr/>
        </p:nvSpPr>
        <p:spPr bwMode="hidden">
          <a:xfrm>
            <a:off x="6627813" y="6429375"/>
            <a:ext cx="28575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grpSp>
        <p:nvGrpSpPr>
          <p:cNvPr id="1027" name="Group 3"/>
          <p:cNvGrpSpPr>
            <a:grpSpLocks/>
          </p:cNvGrpSpPr>
          <p:nvPr/>
        </p:nvGrpSpPr>
        <p:grpSpPr bwMode="auto">
          <a:xfrm>
            <a:off x="3175" y="4267200"/>
            <a:ext cx="9140825" cy="2590800"/>
            <a:chOff x="2" y="2688"/>
            <a:chExt cx="5758" cy="1632"/>
          </a:xfrm>
        </p:grpSpPr>
        <p:sp>
          <p:nvSpPr>
            <p:cNvPr id="1031" name="Freeform 4"/>
            <p:cNvSpPr>
              <a:spLocks/>
            </p:cNvSpPr>
            <p:nvPr/>
          </p:nvSpPr>
          <p:spPr bwMode="hidden">
            <a:xfrm>
              <a:off x="2" y="2688"/>
              <a:ext cx="5758" cy="1632"/>
            </a:xfrm>
            <a:custGeom>
              <a:avLst/>
              <a:gdLst>
                <a:gd name="T0" fmla="*/ 6629 w 5740"/>
                <a:gd name="T1" fmla="*/ 0 h 4316"/>
                <a:gd name="T2" fmla="*/ 0 w 5740"/>
                <a:gd name="T3" fmla="*/ 0 h 4316"/>
                <a:gd name="T4" fmla="*/ 0 w 5740"/>
                <a:gd name="T5" fmla="*/ 0 h 4316"/>
                <a:gd name="T6" fmla="*/ 6629 w 5740"/>
                <a:gd name="T7" fmla="*/ 0 h 4316"/>
                <a:gd name="T8" fmla="*/ 6629 w 5740"/>
                <a:gd name="T9" fmla="*/ 0 h 4316"/>
                <a:gd name="T10" fmla="*/ 6629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nvGrpSpPr>
            <p:cNvPr id="1032" name="Group 5"/>
            <p:cNvGrpSpPr>
              <a:grpSpLocks/>
            </p:cNvGrpSpPr>
            <p:nvPr userDrawn="1"/>
          </p:nvGrpSpPr>
          <p:grpSpPr bwMode="auto">
            <a:xfrm>
              <a:off x="3528" y="3715"/>
              <a:ext cx="792" cy="521"/>
              <a:chOff x="3527" y="3715"/>
              <a:chExt cx="792" cy="521"/>
            </a:xfrm>
          </p:grpSpPr>
          <p:sp>
            <p:nvSpPr>
              <p:cNvPr id="4102"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4103"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4104"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4105"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4106"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4107"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4108"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4109"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4110"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4111"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4112"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grpSp>
        <p:grpSp>
          <p:nvGrpSpPr>
            <p:cNvPr id="1033" name="Group 17"/>
            <p:cNvGrpSpPr>
              <a:grpSpLocks/>
            </p:cNvGrpSpPr>
            <p:nvPr userDrawn="1"/>
          </p:nvGrpSpPr>
          <p:grpSpPr bwMode="auto">
            <a:xfrm>
              <a:off x="1776" y="3631"/>
              <a:ext cx="1626" cy="683"/>
              <a:chOff x="1776" y="3631"/>
              <a:chExt cx="1626" cy="683"/>
            </a:xfrm>
          </p:grpSpPr>
          <p:sp>
            <p:nvSpPr>
              <p:cNvPr id="4114"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4115"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4116"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4117"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4118"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4119"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4120"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4121"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4122"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4123"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4124"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4125"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1077"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78"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28"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4129"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4130"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1082"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grpSp>
          <p:nvGrpSpPr>
            <p:cNvPr id="1034" name="Group 36"/>
            <p:cNvGrpSpPr>
              <a:grpSpLocks/>
            </p:cNvGrpSpPr>
            <p:nvPr userDrawn="1"/>
          </p:nvGrpSpPr>
          <p:grpSpPr bwMode="auto">
            <a:xfrm>
              <a:off x="4128" y="3360"/>
              <a:ext cx="1351" cy="821"/>
              <a:chOff x="4128" y="3360"/>
              <a:chExt cx="1351" cy="821"/>
            </a:xfrm>
          </p:grpSpPr>
          <p:sp>
            <p:nvSpPr>
              <p:cNvPr id="4133"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4134"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4135"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4136"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4137"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4138"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4139"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1055"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1"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4142"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4143"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ndParaRPr>
              </a:p>
            </p:txBody>
          </p:sp>
          <p:sp>
            <p:nvSpPr>
              <p:cNvPr id="4144"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4145"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4146"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4147"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4148"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sp>
            <p:nvSpPr>
              <p:cNvPr id="4149"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latin typeface="Arial" charset="0"/>
                </a:endParaRPr>
              </a:p>
            </p:txBody>
          </p:sp>
        </p:grpSp>
        <p:grpSp>
          <p:nvGrpSpPr>
            <p:cNvPr id="1035" name="Group 54"/>
            <p:cNvGrpSpPr>
              <a:grpSpLocks/>
            </p:cNvGrpSpPr>
            <p:nvPr userDrawn="1"/>
          </p:nvGrpSpPr>
          <p:grpSpPr bwMode="auto">
            <a:xfrm>
              <a:off x="5280" y="3024"/>
              <a:ext cx="425" cy="258"/>
              <a:chOff x="5280" y="3024"/>
              <a:chExt cx="425" cy="258"/>
            </a:xfrm>
          </p:grpSpPr>
          <p:sp>
            <p:nvSpPr>
              <p:cNvPr id="1036" name="Freeform 55"/>
              <p:cNvSpPr>
                <a:spLocks/>
              </p:cNvSpPr>
              <p:nvPr/>
            </p:nvSpPr>
            <p:spPr bwMode="hidden">
              <a:xfrm>
                <a:off x="5280" y="3186"/>
                <a:ext cx="383" cy="96"/>
              </a:xfrm>
              <a:custGeom>
                <a:avLst/>
                <a:gdLst>
                  <a:gd name="T0" fmla="*/ 255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55 w 382"/>
                  <a:gd name="T19" fmla="*/ 96 h 96"/>
                  <a:gd name="T20" fmla="*/ 309 w 382"/>
                  <a:gd name="T21" fmla="*/ 90 h 96"/>
                  <a:gd name="T22" fmla="*/ 357 w 382"/>
                  <a:gd name="T23" fmla="*/ 84 h 96"/>
                  <a:gd name="T24" fmla="*/ 398 w 382"/>
                  <a:gd name="T25" fmla="*/ 66 h 96"/>
                  <a:gd name="T26" fmla="*/ 428 w 382"/>
                  <a:gd name="T27" fmla="*/ 42 h 96"/>
                  <a:gd name="T28" fmla="*/ 422 w 382"/>
                  <a:gd name="T29" fmla="*/ 42 h 96"/>
                  <a:gd name="T30" fmla="*/ 392 w 382"/>
                  <a:gd name="T31" fmla="*/ 66 h 96"/>
                  <a:gd name="T32" fmla="*/ 351 w 382"/>
                  <a:gd name="T33" fmla="*/ 78 h 96"/>
                  <a:gd name="T34" fmla="*/ 309 w 382"/>
                  <a:gd name="T35" fmla="*/ 90 h 96"/>
                  <a:gd name="T36" fmla="*/ 255 w 382"/>
                  <a:gd name="T37" fmla="*/ 96 h 96"/>
                  <a:gd name="T38" fmla="*/ 255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37"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38"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39"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40"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41" name="Freeform 60"/>
              <p:cNvSpPr>
                <a:spLocks/>
              </p:cNvSpPr>
              <p:nvPr/>
            </p:nvSpPr>
            <p:spPr bwMode="hidden">
              <a:xfrm>
                <a:off x="5489" y="3042"/>
                <a:ext cx="186" cy="210"/>
              </a:xfrm>
              <a:custGeom>
                <a:avLst/>
                <a:gdLst>
                  <a:gd name="T0" fmla="*/ 0 w 185"/>
                  <a:gd name="T1" fmla="*/ 6 h 210"/>
                  <a:gd name="T2" fmla="*/ 66 w 185"/>
                  <a:gd name="T3" fmla="*/ 12 h 210"/>
                  <a:gd name="T4" fmla="*/ 165 w 185"/>
                  <a:gd name="T5" fmla="*/ 36 h 210"/>
                  <a:gd name="T6" fmla="*/ 201 w 185"/>
                  <a:gd name="T7" fmla="*/ 72 h 210"/>
                  <a:gd name="T8" fmla="*/ 207 w 185"/>
                  <a:gd name="T9" fmla="*/ 90 h 210"/>
                  <a:gd name="T10" fmla="*/ 213 w 185"/>
                  <a:gd name="T11" fmla="*/ 114 h 210"/>
                  <a:gd name="T12" fmla="*/ 207 w 185"/>
                  <a:gd name="T13" fmla="*/ 138 h 210"/>
                  <a:gd name="T14" fmla="*/ 195 w 185"/>
                  <a:gd name="T15" fmla="*/ 162 h 210"/>
                  <a:gd name="T16" fmla="*/ 165 w 185"/>
                  <a:gd name="T17" fmla="*/ 180 h 210"/>
                  <a:gd name="T18" fmla="*/ 90 w 185"/>
                  <a:gd name="T19" fmla="*/ 198 h 210"/>
                  <a:gd name="T20" fmla="*/ 142 w 185"/>
                  <a:gd name="T21" fmla="*/ 210 h 210"/>
                  <a:gd name="T22" fmla="*/ 177 w 185"/>
                  <a:gd name="T23" fmla="*/ 192 h 210"/>
                  <a:gd name="T24" fmla="*/ 207 w 185"/>
                  <a:gd name="T25" fmla="*/ 168 h 210"/>
                  <a:gd name="T26" fmla="*/ 225 w 185"/>
                  <a:gd name="T27" fmla="*/ 144 h 210"/>
                  <a:gd name="T28" fmla="*/ 231 w 185"/>
                  <a:gd name="T29" fmla="*/ 114 h 210"/>
                  <a:gd name="T30" fmla="*/ 225 w 185"/>
                  <a:gd name="T31" fmla="*/ 90 h 210"/>
                  <a:gd name="T32" fmla="*/ 219 w 185"/>
                  <a:gd name="T33" fmla="*/ 66 h 210"/>
                  <a:gd name="T34" fmla="*/ 201 w 185"/>
                  <a:gd name="T35" fmla="*/ 48 h 210"/>
                  <a:gd name="T36" fmla="*/ 177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42"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nvGrpSpPr>
              <p:cNvPr id="1043" name="Group 62"/>
              <p:cNvGrpSpPr>
                <a:grpSpLocks/>
              </p:cNvGrpSpPr>
              <p:nvPr/>
            </p:nvGrpSpPr>
            <p:grpSpPr bwMode="auto">
              <a:xfrm>
                <a:off x="5381" y="3085"/>
                <a:ext cx="227" cy="132"/>
                <a:chOff x="5381" y="3085"/>
                <a:chExt cx="227" cy="132"/>
              </a:xfrm>
            </p:grpSpPr>
            <p:sp>
              <p:nvSpPr>
                <p:cNvPr id="1044"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dirty="0"/>
                </a:p>
              </p:txBody>
            </p:sp>
            <p:sp>
              <p:nvSpPr>
                <p:cNvPr id="1045"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dirty="0"/>
                </a:p>
              </p:txBody>
            </p:sp>
            <p:sp>
              <p:nvSpPr>
                <p:cNvPr id="1046"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dirty="0"/>
                </a:p>
              </p:txBody>
            </p:sp>
            <p:sp>
              <p:nvSpPr>
                <p:cNvPr id="1047"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dirty="0"/>
                </a:p>
              </p:txBody>
            </p:sp>
          </p:grpSp>
        </p:grpSp>
      </p:grpSp>
      <p:sp>
        <p:nvSpPr>
          <p:cNvPr id="1028" name="Rectangle 67"/>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1029" name="Rectangle 68"/>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66" name="Rectangle 70"/>
          <p:cNvSpPr>
            <a:spLocks noGrp="1" noChangeArrowheads="1"/>
          </p:cNvSpPr>
          <p:nvPr>
            <p:ph type="ftr" sz="quarter" idx="3"/>
          </p:nvPr>
        </p:nvSpPr>
        <p:spPr bwMode="auto">
          <a:xfrm>
            <a:off x="457200" y="6248400"/>
            <a:ext cx="25908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a:solidFill>
                  <a:schemeClr val="tx2"/>
                </a:solidFill>
                <a:latin typeface="Arial" charset="0"/>
              </a:defRPr>
            </a:lvl1pPr>
          </a:lstStyle>
          <a:p>
            <a:pPr>
              <a:defRPr/>
            </a:pPr>
            <a:r>
              <a:rPr lang="en-US" dirty="0"/>
              <a:t>R&amp;M Technical Enterprises, Inc.</a:t>
            </a:r>
          </a:p>
        </p:txBody>
      </p:sp>
    </p:spTree>
  </p:cSld>
  <p:clrMap bg1="dk2" tx1="lt1" bg2="dk1" tx2="lt2" accent1="accent1" accent2="accent2" accent3="accent3" accent4="accent4" accent5="accent5" accent6="accent6" hlink="hlink" folHlink="folHlink"/>
  <p:sldLayoutIdLst>
    <p:sldLayoutId id="2147484406"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402" r:id="rId12"/>
    <p:sldLayoutId id="2147484403" r:id="rId13"/>
    <p:sldLayoutId id="2147484404" r:id="rId14"/>
    <p:sldLayoutId id="2147484405" r:id="rId15"/>
  </p:sldLayoutIdLst>
  <p:hf sldNum="0" hd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fontAlgn="base">
        <a:spcBef>
          <a:spcPct val="0"/>
        </a:spcBef>
        <a:spcAft>
          <a:spcPct val="0"/>
        </a:spcAft>
        <a:defRPr sz="3200" b="1">
          <a:solidFill>
            <a:schemeClr val="tx2"/>
          </a:solidFill>
          <a:latin typeface="Arial" charset="0"/>
        </a:defRPr>
      </a:lvl6pPr>
      <a:lvl7pPr marL="914400" algn="ctr" rtl="0" fontAlgn="base">
        <a:spcBef>
          <a:spcPct val="0"/>
        </a:spcBef>
        <a:spcAft>
          <a:spcPct val="0"/>
        </a:spcAft>
        <a:defRPr sz="3200" b="1">
          <a:solidFill>
            <a:schemeClr val="tx2"/>
          </a:solidFill>
          <a:latin typeface="Arial" charset="0"/>
        </a:defRPr>
      </a:lvl7pPr>
      <a:lvl8pPr marL="1371600" algn="ctr" rtl="0" fontAlgn="base">
        <a:spcBef>
          <a:spcPct val="0"/>
        </a:spcBef>
        <a:spcAft>
          <a:spcPct val="0"/>
        </a:spcAft>
        <a:defRPr sz="3200" b="1">
          <a:solidFill>
            <a:schemeClr val="tx2"/>
          </a:solidFill>
          <a:latin typeface="Arial" charset="0"/>
        </a:defRPr>
      </a:lvl8pPr>
      <a:lvl9pPr marL="1828800" algn="ctr" rtl="0" fontAlgn="base">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20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1600">
          <a:solidFill>
            <a:schemeClr val="tx1"/>
          </a:solidFill>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1400">
          <a:solidFill>
            <a:schemeClr val="tx1"/>
          </a:solidFill>
          <a:latin typeface="+mn-lt"/>
        </a:defRPr>
      </a:lvl4pPr>
      <a:lvl5pPr marL="2057400" indent="-228600" algn="l" rtl="0" eaLnBrk="0" fontAlgn="base" hangingPunct="0">
        <a:spcBef>
          <a:spcPct val="20000"/>
        </a:spcBef>
        <a:spcAft>
          <a:spcPct val="0"/>
        </a:spcAft>
        <a:buClr>
          <a:schemeClr val="hlink"/>
        </a:buClr>
        <a:buChar char="•"/>
        <a:defRPr sz="1400">
          <a:solidFill>
            <a:schemeClr val="tx1"/>
          </a:solidFill>
          <a:latin typeface="+mn-lt"/>
        </a:defRPr>
      </a:lvl5pPr>
      <a:lvl6pPr marL="2514600" indent="-228600" algn="l" rtl="0" fontAlgn="base">
        <a:spcBef>
          <a:spcPct val="20000"/>
        </a:spcBef>
        <a:spcAft>
          <a:spcPct val="0"/>
        </a:spcAft>
        <a:buClr>
          <a:schemeClr val="hlink"/>
        </a:buClr>
        <a:buChar char="•"/>
        <a:defRPr sz="1400">
          <a:solidFill>
            <a:schemeClr val="tx1"/>
          </a:solidFill>
          <a:latin typeface="+mn-lt"/>
        </a:defRPr>
      </a:lvl6pPr>
      <a:lvl7pPr marL="2971800" indent="-228600" algn="l" rtl="0" fontAlgn="base">
        <a:spcBef>
          <a:spcPct val="20000"/>
        </a:spcBef>
        <a:spcAft>
          <a:spcPct val="0"/>
        </a:spcAft>
        <a:buClr>
          <a:schemeClr val="hlink"/>
        </a:buClr>
        <a:buChar char="•"/>
        <a:defRPr sz="1400">
          <a:solidFill>
            <a:schemeClr val="tx1"/>
          </a:solidFill>
          <a:latin typeface="+mn-lt"/>
        </a:defRPr>
      </a:lvl7pPr>
      <a:lvl8pPr marL="3429000" indent="-228600" algn="l" rtl="0" fontAlgn="base">
        <a:spcBef>
          <a:spcPct val="20000"/>
        </a:spcBef>
        <a:spcAft>
          <a:spcPct val="0"/>
        </a:spcAft>
        <a:buClr>
          <a:schemeClr val="hlink"/>
        </a:buClr>
        <a:buChar char="•"/>
        <a:defRPr sz="1400">
          <a:solidFill>
            <a:schemeClr val="tx1"/>
          </a:solidFill>
          <a:latin typeface="+mn-lt"/>
        </a:defRPr>
      </a:lvl8pPr>
      <a:lvl9pPr marL="3886200" indent="-228600" algn="l" rtl="0" fontAlgn="base">
        <a:spcBef>
          <a:spcPct val="20000"/>
        </a:spcBef>
        <a:spcAft>
          <a:spcPct val="0"/>
        </a:spcAft>
        <a:buClr>
          <a:schemeClr val="hlink"/>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chart" Target="../charts/char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chart" Target="../charts/chart1.xml"/><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33400" y="381000"/>
            <a:ext cx="7848600" cy="1219200"/>
          </a:xfrm>
        </p:spPr>
        <p:txBody>
          <a:bodyPr/>
          <a:lstStyle/>
          <a:p>
            <a:pPr eaLnBrk="1" hangingPunct="1">
              <a:defRPr/>
            </a:pPr>
            <a:br>
              <a:rPr lang="en-US" sz="2000" dirty="0">
                <a:solidFill>
                  <a:schemeClr val="accent1">
                    <a:lumMod val="40000"/>
                    <a:lumOff val="60000"/>
                  </a:schemeClr>
                </a:solidFill>
              </a:rPr>
            </a:br>
            <a:br>
              <a:rPr lang="en-US" sz="2000" dirty="0">
                <a:solidFill>
                  <a:schemeClr val="accent1">
                    <a:lumMod val="40000"/>
                    <a:lumOff val="60000"/>
                  </a:schemeClr>
                </a:solidFill>
              </a:rPr>
            </a:br>
            <a:r>
              <a:rPr lang="en-US" sz="2400" dirty="0">
                <a:solidFill>
                  <a:srgbClr val="FFFF00"/>
                </a:solidFill>
              </a:rPr>
              <a:t>Worldwide Utilization of Industrial Accelerators</a:t>
            </a:r>
            <a:br>
              <a:rPr lang="en-US" sz="2400" dirty="0">
                <a:solidFill>
                  <a:schemeClr val="accent1">
                    <a:lumMod val="40000"/>
                    <a:lumOff val="60000"/>
                  </a:schemeClr>
                </a:solidFill>
              </a:rPr>
            </a:br>
            <a:br>
              <a:rPr lang="en-US" sz="2400" dirty="0">
                <a:solidFill>
                  <a:schemeClr val="accent1">
                    <a:lumMod val="40000"/>
                    <a:lumOff val="60000"/>
                  </a:schemeClr>
                </a:solidFill>
              </a:rPr>
            </a:br>
            <a:r>
              <a:rPr lang="en-US" sz="2000" dirty="0">
                <a:solidFill>
                  <a:srgbClr val="FFC000"/>
                </a:solidFill>
              </a:rPr>
              <a:t>Present Status &amp; Market Opportunities </a:t>
            </a:r>
            <a:endParaRPr lang="en-US" altLang="en-US" sz="2000" dirty="0">
              <a:solidFill>
                <a:srgbClr val="FFC000"/>
              </a:solidFill>
            </a:endParaRPr>
          </a:p>
        </p:txBody>
      </p:sp>
      <p:sp>
        <p:nvSpPr>
          <p:cNvPr id="3075" name="Rectangle 3"/>
          <p:cNvSpPr>
            <a:spLocks noGrp="1" noChangeArrowheads="1"/>
          </p:cNvSpPr>
          <p:nvPr>
            <p:ph type="subTitle" idx="1"/>
          </p:nvPr>
        </p:nvSpPr>
        <p:spPr>
          <a:xfrm>
            <a:off x="762000" y="2286000"/>
            <a:ext cx="7391400" cy="3962400"/>
          </a:xfrm>
        </p:spPr>
        <p:txBody>
          <a:bodyPr/>
          <a:lstStyle/>
          <a:p>
            <a:pPr eaLnBrk="1" hangingPunct="1">
              <a:lnSpc>
                <a:spcPct val="90000"/>
              </a:lnSpc>
              <a:defRPr/>
            </a:pPr>
            <a:r>
              <a:rPr lang="en-US" altLang="en-US" b="1" dirty="0"/>
              <a:t>Dr. Robert W. Hamm,  CEO</a:t>
            </a:r>
          </a:p>
          <a:p>
            <a:pPr eaLnBrk="1" hangingPunct="1">
              <a:lnSpc>
                <a:spcPct val="90000"/>
              </a:lnSpc>
              <a:defRPr/>
            </a:pPr>
            <a:r>
              <a:rPr lang="en-US" altLang="en-US" b="1" dirty="0"/>
              <a:t>R&amp;M Technical Enterprises, Inc.</a:t>
            </a:r>
          </a:p>
          <a:p>
            <a:pPr eaLnBrk="1" hangingPunct="1">
              <a:lnSpc>
                <a:spcPct val="90000"/>
              </a:lnSpc>
              <a:defRPr/>
            </a:pPr>
            <a:r>
              <a:rPr lang="en-US" altLang="en-US" b="1" dirty="0"/>
              <a:t>Pleasanton, CA, USA</a:t>
            </a:r>
          </a:p>
          <a:p>
            <a:pPr eaLnBrk="1" hangingPunct="1">
              <a:lnSpc>
                <a:spcPct val="90000"/>
              </a:lnSpc>
              <a:defRPr/>
            </a:pPr>
            <a:endParaRPr lang="en-US" altLang="en-US" sz="2400" b="1" dirty="0"/>
          </a:p>
          <a:p>
            <a:pPr eaLnBrk="1" hangingPunct="1">
              <a:lnSpc>
                <a:spcPct val="90000"/>
              </a:lnSpc>
              <a:defRPr/>
            </a:pPr>
            <a:endParaRPr lang="en-US" altLang="en-US" sz="2400" b="1" dirty="0"/>
          </a:p>
          <a:p>
            <a:pPr eaLnBrk="1" hangingPunct="1">
              <a:lnSpc>
                <a:spcPct val="90000"/>
              </a:lnSpc>
              <a:defRPr/>
            </a:pPr>
            <a:r>
              <a:rPr lang="en-US" dirty="0">
                <a:solidFill>
                  <a:schemeClr val="accent1">
                    <a:lumMod val="60000"/>
                    <a:lumOff val="40000"/>
                  </a:schemeClr>
                </a:solidFill>
              </a:rPr>
              <a:t>Presented to </a:t>
            </a:r>
          </a:p>
          <a:p>
            <a:pPr eaLnBrk="1" hangingPunct="1">
              <a:lnSpc>
                <a:spcPct val="90000"/>
              </a:lnSpc>
              <a:defRPr/>
            </a:pPr>
            <a:r>
              <a:rPr lang="en-US" dirty="0">
                <a:solidFill>
                  <a:schemeClr val="accent1">
                    <a:lumMod val="60000"/>
                    <a:lumOff val="40000"/>
                  </a:schemeClr>
                </a:solidFill>
              </a:rPr>
              <a:t>DOE Accelerator Stewardship Event</a:t>
            </a:r>
          </a:p>
          <a:p>
            <a:pPr eaLnBrk="1" hangingPunct="1">
              <a:lnSpc>
                <a:spcPct val="90000"/>
              </a:lnSpc>
              <a:defRPr/>
            </a:pPr>
            <a:r>
              <a:rPr lang="en-US" dirty="0">
                <a:solidFill>
                  <a:schemeClr val="accent1">
                    <a:lumMod val="60000"/>
                    <a:lumOff val="40000"/>
                  </a:schemeClr>
                </a:solidFill>
              </a:rPr>
              <a:t>Jefferson Lab, Newport News, VA</a:t>
            </a:r>
          </a:p>
          <a:p>
            <a:pPr eaLnBrk="1" hangingPunct="1">
              <a:lnSpc>
                <a:spcPct val="90000"/>
              </a:lnSpc>
              <a:defRPr/>
            </a:pPr>
            <a:r>
              <a:rPr lang="en-US" dirty="0">
                <a:solidFill>
                  <a:schemeClr val="accent1">
                    <a:lumMod val="60000"/>
                    <a:lumOff val="40000"/>
                  </a:schemeClr>
                </a:solidFill>
              </a:rPr>
              <a:t>December 17, 2018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p:cNvSpPr txBox="1"/>
          <p:nvPr/>
        </p:nvSpPr>
        <p:spPr>
          <a:xfrm>
            <a:off x="4800600" y="2116138"/>
            <a:ext cx="639763" cy="246062"/>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sz="1000" b="1" dirty="0">
                <a:solidFill>
                  <a:srgbClr val="000000"/>
                </a:solidFill>
              </a:rPr>
              <a:t>RI Prod</a:t>
            </a:r>
            <a:endParaRPr lang="en-US" sz="1000" b="1" dirty="0"/>
          </a:p>
        </p:txBody>
      </p:sp>
      <p:cxnSp>
        <p:nvCxnSpPr>
          <p:cNvPr id="10" name="Straight Arrow Connector 9"/>
          <p:cNvCxnSpPr/>
          <p:nvPr/>
        </p:nvCxnSpPr>
        <p:spPr>
          <a:xfrm flipH="1" flipV="1">
            <a:off x="7162800" y="4419600"/>
            <a:ext cx="7938" cy="3397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aphicFrame>
        <p:nvGraphicFramePr>
          <p:cNvPr id="5" name="Chart 4"/>
          <p:cNvGraphicFramePr/>
          <p:nvPr>
            <p:extLst>
              <p:ext uri="{D42A27DB-BD31-4B8C-83A1-F6EECF244321}">
                <p14:modId xmlns:p14="http://schemas.microsoft.com/office/powerpoint/2010/main" val="694913567"/>
              </p:ext>
            </p:extLst>
          </p:nvPr>
        </p:nvGraphicFramePr>
        <p:xfrm>
          <a:off x="838200" y="152400"/>
          <a:ext cx="7467600" cy="6476999"/>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43000" y="152400"/>
            <a:ext cx="7010400" cy="762000"/>
          </a:xfrm>
          <a:noFill/>
        </p:spPr>
        <p:txBody>
          <a:bodyPr/>
          <a:lstStyle/>
          <a:p>
            <a:r>
              <a:rPr lang="en-US" sz="2800" dirty="0">
                <a:solidFill>
                  <a:srgbClr val="FFFF00"/>
                </a:solidFill>
              </a:rPr>
              <a:t>Current Commercial Accelerators</a:t>
            </a:r>
          </a:p>
        </p:txBody>
      </p:sp>
      <p:sp>
        <p:nvSpPr>
          <p:cNvPr id="5123" name="Rectangle 3"/>
          <p:cNvSpPr>
            <a:spLocks noGrp="1" noChangeArrowheads="1"/>
          </p:cNvSpPr>
          <p:nvPr>
            <p:ph type="body" idx="1"/>
          </p:nvPr>
        </p:nvSpPr>
        <p:spPr>
          <a:xfrm>
            <a:off x="533400" y="914400"/>
            <a:ext cx="8305800" cy="5334000"/>
          </a:xfrm>
          <a:noFill/>
        </p:spPr>
        <p:txBody>
          <a:bodyPr/>
          <a:lstStyle/>
          <a:p>
            <a:pPr>
              <a:lnSpc>
                <a:spcPct val="120000"/>
              </a:lnSpc>
            </a:pPr>
            <a:r>
              <a:rPr lang="en-US" b="1" dirty="0">
                <a:solidFill>
                  <a:schemeClr val="accent1">
                    <a:lumMod val="20000"/>
                    <a:lumOff val="80000"/>
                  </a:schemeClr>
                </a:solidFill>
              </a:rPr>
              <a:t>Electron accelerators </a:t>
            </a:r>
          </a:p>
          <a:p>
            <a:pPr lvl="1">
              <a:lnSpc>
                <a:spcPct val="120000"/>
              </a:lnSpc>
            </a:pPr>
            <a:r>
              <a:rPr lang="en-US" dirty="0"/>
              <a:t>Electrostatic (10 kev-10 MeV) — Van de Graaff, Insulated Core Transformers, Cockcroft-Walton, Pelletron, Dynamitron</a:t>
            </a:r>
          </a:p>
          <a:p>
            <a:pPr lvl="1">
              <a:lnSpc>
                <a:spcPct val="120000"/>
              </a:lnSpc>
            </a:pPr>
            <a:r>
              <a:rPr lang="en-US" dirty="0"/>
              <a:t>RF Linac (2 MeV-200 MeV) — mostly room temperature operating at 100 MHz to 9 GHz, but superconducting models now available </a:t>
            </a:r>
          </a:p>
          <a:p>
            <a:pPr lvl="1">
              <a:lnSpc>
                <a:spcPct val="120000"/>
              </a:lnSpc>
            </a:pPr>
            <a:r>
              <a:rPr lang="en-US" dirty="0"/>
              <a:t>Microtron (10-100 MeV) — multiple pass linac</a:t>
            </a:r>
          </a:p>
          <a:p>
            <a:pPr lvl="1">
              <a:lnSpc>
                <a:spcPct val="120000"/>
              </a:lnSpc>
            </a:pPr>
            <a:r>
              <a:rPr lang="en-US" dirty="0"/>
              <a:t>Betatron (1-20 MeV) — old technology, but compact</a:t>
            </a:r>
          </a:p>
          <a:p>
            <a:pPr lvl="1">
              <a:lnSpc>
                <a:spcPct val="120000"/>
              </a:lnSpc>
            </a:pPr>
            <a:r>
              <a:rPr lang="en-US" dirty="0"/>
              <a:t>Rhodotron (5-10 MeV) — new cross-field device with coaxial gap</a:t>
            </a:r>
          </a:p>
          <a:p>
            <a:pPr lvl="1">
              <a:lnSpc>
                <a:spcPct val="120000"/>
              </a:lnSpc>
            </a:pPr>
            <a:r>
              <a:rPr lang="en-US" dirty="0"/>
              <a:t>Synchrotron (1-3 GeV) — mostly room temperature</a:t>
            </a:r>
            <a:endParaRPr lang="en-US" sz="1600" dirty="0"/>
          </a:p>
          <a:p>
            <a:pPr>
              <a:lnSpc>
                <a:spcPct val="120000"/>
              </a:lnSpc>
            </a:pPr>
            <a:r>
              <a:rPr lang="en-US" b="1" dirty="0">
                <a:solidFill>
                  <a:schemeClr val="accent1">
                    <a:lumMod val="20000"/>
                    <a:lumOff val="80000"/>
                  </a:schemeClr>
                </a:solidFill>
              </a:rPr>
              <a:t>Ion accelerators</a:t>
            </a:r>
          </a:p>
          <a:p>
            <a:pPr lvl="1">
              <a:lnSpc>
                <a:spcPct val="120000"/>
              </a:lnSpc>
            </a:pPr>
            <a:r>
              <a:rPr lang="en-US" dirty="0"/>
              <a:t>Electrostatic (.05-10 MeV) — Van de Graaff and Cockcroft-Walton</a:t>
            </a:r>
          </a:p>
          <a:p>
            <a:pPr lvl="1">
              <a:lnSpc>
                <a:spcPct val="120000"/>
              </a:lnSpc>
            </a:pPr>
            <a:r>
              <a:rPr lang="en-US" dirty="0"/>
              <a:t>RF linacs (1-100 MeV) — RFQ-based (protons to heavy ions)</a:t>
            </a:r>
          </a:p>
          <a:p>
            <a:pPr lvl="1">
              <a:lnSpc>
                <a:spcPct val="120000"/>
              </a:lnSpc>
            </a:pPr>
            <a:r>
              <a:rPr lang="en-US" dirty="0"/>
              <a:t>Cyclotrons (5-230 MeV) — room temperature and superconducting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fill="hold" nodeType="withEffect">
                                  <p:stCondLst>
                                    <p:cond delay="0"/>
                                  </p:stCondLst>
                                  <p:childTnLst>
                                    <p:animClr clrSpc="rgb" dir="cw">
                                      <p:cBhvr override="childStyle">
                                        <p:cTn id="6" dur="5000" fill="hold"/>
                                        <p:tgtEl>
                                          <p:spTgt spid="5123">
                                            <p:txEl>
                                              <p:pRg st="9" end="9"/>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533400" y="304800"/>
            <a:ext cx="8229600" cy="762000"/>
          </a:xfrm>
        </p:spPr>
        <p:txBody>
          <a:bodyPr/>
          <a:lstStyle/>
          <a:p>
            <a:r>
              <a:rPr lang="en-US" sz="2800" dirty="0">
                <a:solidFill>
                  <a:srgbClr val="FFFF00"/>
                </a:solidFill>
              </a:rPr>
              <a:t>Applications of Accelerators for Energy</a:t>
            </a:r>
          </a:p>
        </p:txBody>
      </p:sp>
      <p:sp>
        <p:nvSpPr>
          <p:cNvPr id="83971" name="Content Placeholder 2"/>
          <p:cNvSpPr>
            <a:spLocks noGrp="1"/>
          </p:cNvSpPr>
          <p:nvPr>
            <p:ph idx="1"/>
          </p:nvPr>
        </p:nvSpPr>
        <p:spPr>
          <a:xfrm>
            <a:off x="685800" y="1143000"/>
            <a:ext cx="7696200" cy="4343400"/>
          </a:xfrm>
        </p:spPr>
        <p:txBody>
          <a:bodyPr/>
          <a:lstStyle/>
          <a:p>
            <a:r>
              <a:rPr lang="en-US" dirty="0"/>
              <a:t>Accelerators have large potential markets in Energy, but these are </a:t>
            </a:r>
            <a:r>
              <a:rPr lang="en-US" b="1" i="1" dirty="0">
                <a:solidFill>
                  <a:schemeClr val="accent1">
                    <a:lumMod val="60000"/>
                    <a:lumOff val="40000"/>
                  </a:schemeClr>
                </a:solidFill>
              </a:rPr>
              <a:t>large systems that need much more development</a:t>
            </a:r>
            <a:r>
              <a:rPr lang="en-US" b="1" i="1" dirty="0"/>
              <a:t>.</a:t>
            </a:r>
            <a:r>
              <a:rPr lang="en-US" dirty="0"/>
              <a:t> Scientists are actively developing accelerators for:</a:t>
            </a:r>
          </a:p>
          <a:p>
            <a:pPr lvl="1"/>
            <a:r>
              <a:rPr lang="en-US" sz="2000" dirty="0"/>
              <a:t>Transmutation of nuclear waste </a:t>
            </a:r>
          </a:p>
          <a:p>
            <a:pPr lvl="1"/>
            <a:r>
              <a:rPr lang="en-US" sz="2000" dirty="0"/>
              <a:t>Generation of electrical power with accelerator-driven subcritical reactor systems</a:t>
            </a:r>
          </a:p>
          <a:p>
            <a:pPr lvl="1"/>
            <a:r>
              <a:rPr lang="en-US" sz="2000" dirty="0"/>
              <a:t>Generating extreme radiation environments required for reactor materials in next generation nuclear fission, or future nuclear fusion devices (materials studies)</a:t>
            </a:r>
          </a:p>
          <a:p>
            <a:pPr lvl="1"/>
            <a:r>
              <a:rPr lang="en-US" sz="2000" dirty="0"/>
              <a:t>Generating electrical power from fusion by utilizing heavy-ions to affect inertial confinement </a:t>
            </a:r>
          </a:p>
          <a:p>
            <a:pPr lvl="1"/>
            <a:r>
              <a:rPr lang="en-US" sz="2000" dirty="0"/>
              <a:t>Neutral beam heating of fusion plasmas</a:t>
            </a:r>
          </a:p>
          <a:p>
            <a:pPr lvl="1"/>
            <a:r>
              <a:rPr lang="en-US" sz="2000" dirty="0"/>
              <a:t>Bio-fuel production</a:t>
            </a:r>
            <a:endParaRPr lang="en-US" dirty="0"/>
          </a:p>
        </p:txBody>
      </p:sp>
      <p:sp>
        <p:nvSpPr>
          <p:cNvPr id="2" name="TextBox 1"/>
          <p:cNvSpPr txBox="1"/>
          <p:nvPr/>
        </p:nvSpPr>
        <p:spPr>
          <a:xfrm>
            <a:off x="680049" y="5943600"/>
            <a:ext cx="8103500" cy="677108"/>
          </a:xfrm>
          <a:prstGeom prst="rect">
            <a:avLst/>
          </a:prstGeom>
          <a:noFill/>
        </p:spPr>
        <p:txBody>
          <a:bodyPr wrap="none" rtlCol="0">
            <a:spAutoFit/>
          </a:bodyPr>
          <a:lstStyle/>
          <a:p>
            <a:pPr marL="0" lvl="1"/>
            <a:r>
              <a:rPr lang="en-US" sz="2000" b="1" dirty="0">
                <a:solidFill>
                  <a:srgbClr val="99FF99"/>
                </a:solidFill>
              </a:rPr>
              <a:t>Large research projects being conducted at national laboratories.</a:t>
            </a:r>
          </a:p>
          <a:p>
            <a:endParaRPr lang="en-US" b="1" dirty="0">
              <a:solidFill>
                <a:schemeClr val="accent1">
                  <a:lumMod val="40000"/>
                  <a:lumOff val="60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457200" y="277813"/>
            <a:ext cx="8229600" cy="442912"/>
          </a:xfrm>
        </p:spPr>
        <p:txBody>
          <a:bodyPr/>
          <a:lstStyle/>
          <a:p>
            <a:r>
              <a:rPr lang="en-US" altLang="ja-JP" sz="2800" dirty="0">
                <a:solidFill>
                  <a:srgbClr val="FFFF00"/>
                </a:solidFill>
                <a:ea typeface="ＭＳ Ｐゴシック" charset="-128"/>
              </a:rPr>
              <a:t>Ion Implantation Applications</a:t>
            </a:r>
            <a:endParaRPr lang="en-US" altLang="en-US" sz="2800" dirty="0">
              <a:solidFill>
                <a:srgbClr val="FFFF00"/>
              </a:solidFill>
            </a:endParaRPr>
          </a:p>
        </p:txBody>
      </p:sp>
      <p:sp>
        <p:nvSpPr>
          <p:cNvPr id="13316" name="Rectangle 3"/>
          <p:cNvSpPr>
            <a:spLocks noGrp="1" noChangeArrowheads="1"/>
          </p:cNvSpPr>
          <p:nvPr>
            <p:ph type="body" sz="half" idx="1"/>
          </p:nvPr>
        </p:nvSpPr>
        <p:spPr>
          <a:xfrm>
            <a:off x="685800" y="1066800"/>
            <a:ext cx="3733800" cy="5181600"/>
          </a:xfrm>
        </p:spPr>
        <p:txBody>
          <a:bodyPr lIns="92075" tIns="46038" rIns="92075" bIns="46038"/>
          <a:lstStyle/>
          <a:p>
            <a:pPr marL="109538" indent="0">
              <a:buFont typeface="Wingdings" charset="2"/>
              <a:buNone/>
            </a:pPr>
            <a:r>
              <a:rPr lang="en-US" altLang="en-US" dirty="0"/>
              <a:t>Semiconductors</a:t>
            </a:r>
          </a:p>
          <a:p>
            <a:pPr marL="522288" lvl="1"/>
            <a:r>
              <a:rPr lang="en-US" altLang="en-US" sz="1600" dirty="0"/>
              <a:t>CMOS transistor fab for essentially all IC devices</a:t>
            </a:r>
          </a:p>
          <a:p>
            <a:pPr marL="522288" lvl="1"/>
            <a:r>
              <a:rPr lang="en-US" altLang="en-US" sz="1600" dirty="0"/>
              <a:t>CCD &amp; CMOS imagers for cell phones &amp; digital cameras</a:t>
            </a:r>
          </a:p>
          <a:p>
            <a:pPr marL="522288" lvl="1"/>
            <a:r>
              <a:rPr lang="en-US" altLang="en-US" sz="1600" dirty="0"/>
              <a:t>Cleaving silicon for producing photovoltaic solar cells</a:t>
            </a:r>
          </a:p>
          <a:p>
            <a:pPr marL="522288" lvl="1"/>
            <a:endParaRPr lang="en-US" altLang="en-US" sz="1600" dirty="0"/>
          </a:p>
          <a:p>
            <a:pPr marL="109538" indent="0">
              <a:buFont typeface="Wingdings" charset="2"/>
              <a:buNone/>
            </a:pPr>
            <a:r>
              <a:rPr lang="en-US" altLang="en-US" dirty="0"/>
              <a:t>Metals</a:t>
            </a:r>
          </a:p>
          <a:p>
            <a:pPr marL="522288" lvl="1"/>
            <a:r>
              <a:rPr lang="en-US" altLang="en-US" sz="1600" dirty="0"/>
              <a:t>Harden cutting tools</a:t>
            </a:r>
          </a:p>
          <a:p>
            <a:pPr marL="522288" lvl="1"/>
            <a:r>
              <a:rPr lang="en-US" altLang="en-US" sz="1600" dirty="0"/>
              <a:t>Reduce friction in metal parts</a:t>
            </a:r>
          </a:p>
          <a:p>
            <a:pPr marL="522288" lvl="1"/>
            <a:r>
              <a:rPr lang="en-US" altLang="en-US" sz="1600" dirty="0"/>
              <a:t>Biomaterials for implants</a:t>
            </a:r>
          </a:p>
          <a:p>
            <a:pPr marL="522288" lvl="1"/>
            <a:endParaRPr lang="en-US" altLang="en-US" dirty="0"/>
          </a:p>
          <a:p>
            <a:pPr marL="109538" indent="0">
              <a:buFont typeface="Wingdings" charset="2"/>
              <a:buNone/>
            </a:pPr>
            <a:r>
              <a:rPr lang="en-US" altLang="en-US" dirty="0"/>
              <a:t>Ceramics &amp; Glasses</a:t>
            </a:r>
          </a:p>
          <a:p>
            <a:pPr marL="522288" lvl="1"/>
            <a:r>
              <a:rPr lang="en-US" altLang="en-US" sz="1600" dirty="0"/>
              <a:t>Harden surfaces</a:t>
            </a:r>
          </a:p>
          <a:p>
            <a:pPr marL="522288" lvl="1"/>
            <a:r>
              <a:rPr lang="en-US" altLang="en-US" sz="1600" dirty="0"/>
              <a:t>Modify optics</a:t>
            </a:r>
          </a:p>
        </p:txBody>
      </p:sp>
      <p:sp>
        <p:nvSpPr>
          <p:cNvPr id="13317" name="Text Box 4"/>
          <p:cNvSpPr txBox="1">
            <a:spLocks noChangeArrowheads="1"/>
          </p:cNvSpPr>
          <p:nvPr/>
        </p:nvSpPr>
        <p:spPr bwMode="auto">
          <a:xfrm>
            <a:off x="381000" y="1600200"/>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a:defRPr>
                <a:solidFill>
                  <a:schemeClr val="tx1"/>
                </a:solidFill>
                <a:latin typeface="Arial" charset="0"/>
              </a:defRPr>
            </a:lvl2pPr>
            <a:lvl3pPr>
              <a:defRPr sz="1600">
                <a:solidFill>
                  <a:schemeClr val="tx1"/>
                </a:solidFill>
                <a:latin typeface="Arial" charset="0"/>
              </a:defRPr>
            </a:lvl3pPr>
            <a:lvl4pPr>
              <a:defRPr sz="1400">
                <a:solidFill>
                  <a:schemeClr val="tx1"/>
                </a:solidFill>
                <a:latin typeface="Arial" charset="0"/>
              </a:defRPr>
            </a:lvl4pPr>
            <a:lvl5pPr>
              <a:defRPr sz="1400">
                <a:solidFill>
                  <a:schemeClr val="tx1"/>
                </a:solidFill>
                <a:latin typeface="Arial" charset="0"/>
              </a:defRPr>
            </a:lvl5pPr>
            <a:lvl6pPr eaLnBrk="0" hangingPunct="0">
              <a:defRPr sz="1400">
                <a:solidFill>
                  <a:schemeClr val="tx1"/>
                </a:solidFill>
                <a:latin typeface="Arial" charset="0"/>
              </a:defRPr>
            </a:lvl6pPr>
            <a:lvl7pPr eaLnBrk="0" hangingPunct="0">
              <a:defRPr sz="1400">
                <a:solidFill>
                  <a:schemeClr val="tx1"/>
                </a:solidFill>
                <a:latin typeface="Arial" charset="0"/>
              </a:defRPr>
            </a:lvl7pPr>
            <a:lvl8pPr eaLnBrk="0" hangingPunct="0">
              <a:defRPr sz="1400">
                <a:solidFill>
                  <a:schemeClr val="tx1"/>
                </a:solidFill>
                <a:latin typeface="Arial" charset="0"/>
              </a:defRPr>
            </a:lvl8pPr>
            <a:lvl9pPr eaLnBrk="0" hangingPunct="0">
              <a:defRPr sz="1400">
                <a:solidFill>
                  <a:schemeClr val="tx1"/>
                </a:solidFill>
                <a:latin typeface="Arial" charset="0"/>
              </a:defRPr>
            </a:lvl9pPr>
          </a:lstStyle>
          <a:p>
            <a:pPr eaLnBrk="0" hangingPunct="0"/>
            <a:endParaRPr lang="en-US" altLang="en-US" sz="1800" dirty="0"/>
          </a:p>
        </p:txBody>
      </p:sp>
      <p:sp>
        <p:nvSpPr>
          <p:cNvPr id="13318" name="Rectangle 5"/>
          <p:cNvSpPr>
            <a:spLocks noChangeArrowheads="1"/>
          </p:cNvSpPr>
          <p:nvPr/>
        </p:nvSpPr>
        <p:spPr bwMode="auto">
          <a:xfrm>
            <a:off x="0" y="1409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endParaRPr lang="en-US" altLang="en-US" dirty="0"/>
          </a:p>
        </p:txBody>
      </p:sp>
      <p:sp>
        <p:nvSpPr>
          <p:cNvPr id="13319" name="Text Box 6"/>
          <p:cNvSpPr txBox="1">
            <a:spLocks noChangeArrowheads="1"/>
          </p:cNvSpPr>
          <p:nvPr/>
        </p:nvSpPr>
        <p:spPr bwMode="auto">
          <a:xfrm>
            <a:off x="4435475" y="1165225"/>
            <a:ext cx="4267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a:defRPr>
                <a:solidFill>
                  <a:schemeClr val="tx1"/>
                </a:solidFill>
                <a:latin typeface="Arial" charset="0"/>
              </a:defRPr>
            </a:lvl2pPr>
            <a:lvl3pPr>
              <a:defRPr sz="1600">
                <a:solidFill>
                  <a:schemeClr val="tx1"/>
                </a:solidFill>
                <a:latin typeface="Arial" charset="0"/>
              </a:defRPr>
            </a:lvl3pPr>
            <a:lvl4pPr>
              <a:defRPr sz="1400">
                <a:solidFill>
                  <a:schemeClr val="tx1"/>
                </a:solidFill>
                <a:latin typeface="Arial" charset="0"/>
              </a:defRPr>
            </a:lvl4pPr>
            <a:lvl5pPr>
              <a:defRPr sz="1400">
                <a:solidFill>
                  <a:schemeClr val="tx1"/>
                </a:solidFill>
                <a:latin typeface="Arial" charset="0"/>
              </a:defRPr>
            </a:lvl5pPr>
            <a:lvl6pPr eaLnBrk="0" hangingPunct="0">
              <a:defRPr sz="1400">
                <a:solidFill>
                  <a:schemeClr val="tx1"/>
                </a:solidFill>
                <a:latin typeface="Arial" charset="0"/>
              </a:defRPr>
            </a:lvl6pPr>
            <a:lvl7pPr eaLnBrk="0" hangingPunct="0">
              <a:defRPr sz="1400">
                <a:solidFill>
                  <a:schemeClr val="tx1"/>
                </a:solidFill>
                <a:latin typeface="Arial" charset="0"/>
              </a:defRPr>
            </a:lvl7pPr>
            <a:lvl8pPr eaLnBrk="0" hangingPunct="0">
              <a:defRPr sz="1400">
                <a:solidFill>
                  <a:schemeClr val="tx1"/>
                </a:solidFill>
                <a:latin typeface="Arial" charset="0"/>
              </a:defRPr>
            </a:lvl8pPr>
            <a:lvl9pPr eaLnBrk="0" hangingPunct="0">
              <a:defRPr sz="1400">
                <a:solidFill>
                  <a:schemeClr val="tx1"/>
                </a:solidFill>
                <a:latin typeface="Arial" charset="0"/>
              </a:defRPr>
            </a:lvl9pPr>
          </a:lstStyle>
          <a:p>
            <a:pPr eaLnBrk="0" hangingPunct="0">
              <a:spcBef>
                <a:spcPct val="50000"/>
              </a:spcBef>
            </a:pPr>
            <a:endParaRPr lang="en-US" altLang="en-US" sz="1800" b="1" dirty="0">
              <a:solidFill>
                <a:schemeClr val="hlink"/>
              </a:solidFill>
            </a:endParaRPr>
          </a:p>
        </p:txBody>
      </p:sp>
      <p:sp>
        <p:nvSpPr>
          <p:cNvPr id="13320" name="Rectangle 7"/>
          <p:cNvSpPr>
            <a:spLocks noChangeArrowheads="1"/>
          </p:cNvSpPr>
          <p:nvPr/>
        </p:nvSpPr>
        <p:spPr bwMode="auto">
          <a:xfrm>
            <a:off x="0" y="1409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endParaRPr lang="en-US" altLang="en-US" dirty="0"/>
          </a:p>
        </p:txBody>
      </p:sp>
      <p:pic>
        <p:nvPicPr>
          <p:cNvPr id="13322" name="Picture 3" descr="Twin_Creeks_hypeirion_550-600x0-600x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4241799"/>
            <a:ext cx="3505200" cy="2330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2175" y="909368"/>
            <a:ext cx="3733800" cy="326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997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66725" y="228600"/>
            <a:ext cx="8229600" cy="533400"/>
          </a:xfrm>
        </p:spPr>
        <p:txBody>
          <a:bodyPr/>
          <a:lstStyle/>
          <a:p>
            <a:r>
              <a:rPr lang="en-US" altLang="ja-JP" sz="2800" dirty="0">
                <a:solidFill>
                  <a:srgbClr val="FFFF00"/>
                </a:solidFill>
                <a:ea typeface="MS PGothic" pitchFamily="34" charset="-128"/>
              </a:rPr>
              <a:t>Ion Implantation Market</a:t>
            </a:r>
            <a:endParaRPr lang="en-US" sz="2800" dirty="0">
              <a:solidFill>
                <a:srgbClr val="FFFF00"/>
              </a:solidFill>
            </a:endParaRPr>
          </a:p>
        </p:txBody>
      </p:sp>
      <p:sp>
        <p:nvSpPr>
          <p:cNvPr id="14339" name="Rectangle 3"/>
          <p:cNvSpPr>
            <a:spLocks noGrp="1" noChangeArrowheads="1"/>
          </p:cNvSpPr>
          <p:nvPr>
            <p:ph type="body" sz="half" idx="1"/>
          </p:nvPr>
        </p:nvSpPr>
        <p:spPr>
          <a:xfrm>
            <a:off x="4533900" y="2667000"/>
            <a:ext cx="4305300" cy="1752600"/>
          </a:xfrm>
          <a:noFill/>
        </p:spPr>
        <p:txBody>
          <a:bodyPr lIns="92075" tIns="46038" rIns="92075" bIns="46038"/>
          <a:lstStyle/>
          <a:p>
            <a:pPr marL="522288" lvl="1"/>
            <a:r>
              <a:rPr lang="en-US" sz="1600" dirty="0"/>
              <a:t>Market is mature, with few vendors</a:t>
            </a:r>
          </a:p>
          <a:p>
            <a:pPr marL="522288" lvl="1"/>
            <a:r>
              <a:rPr lang="en-US" sz="1600" dirty="0"/>
              <a:t>Sales are cyclical and have been moving to Asian countries</a:t>
            </a:r>
          </a:p>
          <a:p>
            <a:pPr marL="522288" lvl="1"/>
            <a:r>
              <a:rPr lang="en-US" sz="1600" dirty="0"/>
              <a:t>Semiconductor market still growing rapidly with growth in digital age</a:t>
            </a:r>
          </a:p>
          <a:p>
            <a:pPr marL="522288" lvl="1"/>
            <a:endParaRPr lang="en-US" sz="1600" dirty="0"/>
          </a:p>
          <a:p>
            <a:pPr marL="522288" lvl="1"/>
            <a:endParaRPr lang="en-US" sz="1600" dirty="0">
              <a:solidFill>
                <a:schemeClr val="accent1">
                  <a:lumMod val="20000"/>
                  <a:lumOff val="80000"/>
                </a:schemeClr>
              </a:solidFill>
            </a:endParaRPr>
          </a:p>
        </p:txBody>
      </p:sp>
      <p:sp>
        <p:nvSpPr>
          <p:cNvPr id="14341" name="Rectangle 12"/>
          <p:cNvSpPr>
            <a:spLocks noChangeArrowheads="1"/>
          </p:cNvSpPr>
          <p:nvPr/>
        </p:nvSpPr>
        <p:spPr bwMode="auto">
          <a:xfrm>
            <a:off x="0" y="1409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4342" name="Text Box 13"/>
          <p:cNvSpPr txBox="1">
            <a:spLocks noChangeArrowheads="1"/>
          </p:cNvSpPr>
          <p:nvPr/>
        </p:nvSpPr>
        <p:spPr bwMode="auto">
          <a:xfrm>
            <a:off x="685800" y="6257864"/>
            <a:ext cx="777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b="1" dirty="0">
                <a:solidFill>
                  <a:srgbClr val="99FF99"/>
                </a:solidFill>
              </a:rPr>
              <a:t>Accelerators are specialized and changing rapidly.</a:t>
            </a:r>
          </a:p>
        </p:txBody>
      </p:sp>
      <p:sp>
        <p:nvSpPr>
          <p:cNvPr id="14343" name="Rectangle 15"/>
          <p:cNvSpPr>
            <a:spLocks noChangeArrowheads="1"/>
          </p:cNvSpPr>
          <p:nvPr/>
        </p:nvSpPr>
        <p:spPr bwMode="auto">
          <a:xfrm>
            <a:off x="0" y="1409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pic>
        <p:nvPicPr>
          <p:cNvPr id="13" name="Picture 11"/>
          <p:cNvPicPr>
            <a:picLocks noChangeAspect="1" noChangeArrowheads="1"/>
          </p:cNvPicPr>
          <p:nvPr/>
        </p:nvPicPr>
        <p:blipFill>
          <a:blip r:embed="rId2">
            <a:extLst>
              <a:ext uri="{28A0092B-C50C-407E-A947-70E740481C1C}">
                <a14:useLocalDpi xmlns:a14="http://schemas.microsoft.com/office/drawing/2010/main" val="0"/>
              </a:ext>
            </a:extLst>
          </a:blip>
          <a:srcRect l="15500" r="59000"/>
          <a:stretch>
            <a:fillRect/>
          </a:stretch>
        </p:blipFill>
        <p:spPr bwMode="auto">
          <a:xfrm>
            <a:off x="4953000" y="4705350"/>
            <a:ext cx="388620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2"/>
          <p:cNvPicPr>
            <a:picLocks noChangeAspect="1" noChangeArrowheads="1"/>
          </p:cNvPicPr>
          <p:nvPr/>
        </p:nvPicPr>
        <p:blipFill>
          <a:blip r:embed="rId2">
            <a:extLst>
              <a:ext uri="{28A0092B-C50C-407E-A947-70E740481C1C}">
                <a14:useLocalDpi xmlns:a14="http://schemas.microsoft.com/office/drawing/2010/main" val="0"/>
              </a:ext>
            </a:extLst>
          </a:blip>
          <a:srcRect l="41000" r="36501"/>
          <a:stretch>
            <a:fillRect/>
          </a:stretch>
        </p:blipFill>
        <p:spPr bwMode="auto">
          <a:xfrm>
            <a:off x="4876800" y="5334000"/>
            <a:ext cx="39624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 name="Chart 11">
            <a:extLst>
              <a:ext uri="{FF2B5EF4-FFF2-40B4-BE49-F238E27FC236}">
                <a16:creationId xmlns:a16="http://schemas.microsoft.com/office/drawing/2014/main" id="{558632BA-0D1E-47AE-A082-7435D05E7CE8}"/>
              </a:ext>
            </a:extLst>
          </p:cNvPr>
          <p:cNvGraphicFramePr>
            <a:graphicFrameLocks/>
          </p:cNvGraphicFramePr>
          <p:nvPr>
            <p:extLst>
              <p:ext uri="{D42A27DB-BD31-4B8C-83A1-F6EECF244321}">
                <p14:modId xmlns:p14="http://schemas.microsoft.com/office/powerpoint/2010/main" val="2203246370"/>
              </p:ext>
            </p:extLst>
          </p:nvPr>
        </p:nvGraphicFramePr>
        <p:xfrm>
          <a:off x="367496" y="869156"/>
          <a:ext cx="4356904" cy="4617180"/>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Arrow Connector 2">
            <a:extLst>
              <a:ext uri="{FF2B5EF4-FFF2-40B4-BE49-F238E27FC236}">
                <a16:creationId xmlns:a16="http://schemas.microsoft.com/office/drawing/2014/main" id="{4121F5B7-7554-4DBD-9C61-62F08511B054}"/>
              </a:ext>
            </a:extLst>
          </p:cNvPr>
          <p:cNvCxnSpPr/>
          <p:nvPr/>
        </p:nvCxnSpPr>
        <p:spPr bwMode="auto">
          <a:xfrm>
            <a:off x="1828800" y="4591050"/>
            <a:ext cx="304800" cy="228600"/>
          </a:xfrm>
          <a:prstGeom prst="straightConnector1">
            <a:avLst/>
          </a:prstGeom>
          <a:solidFill>
            <a:schemeClr val="accent1"/>
          </a:solidFill>
          <a:ln w="9525" cap="flat" cmpd="sng" algn="ctr">
            <a:solidFill>
              <a:schemeClr val="tx2">
                <a:lumMod val="1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tangle 1"/>
          <p:cNvSpPr/>
          <p:nvPr/>
        </p:nvSpPr>
        <p:spPr>
          <a:xfrm>
            <a:off x="4495800" y="762000"/>
            <a:ext cx="4572000" cy="1815882"/>
          </a:xfrm>
          <a:prstGeom prst="rect">
            <a:avLst/>
          </a:prstGeom>
        </p:spPr>
        <p:txBody>
          <a:bodyPr>
            <a:spAutoFit/>
          </a:bodyPr>
          <a:lstStyle/>
          <a:p>
            <a:r>
              <a:rPr lang="en-US" sz="1600" dirty="0"/>
              <a:t>In the IC device area, doping applications for CMOS transistors have now been joined by an even larger number of non-dopant, “materials modiﬁcation” implant steps, accounting for a total of 50–80 passes through some form of implant tool for each completed advanced  device.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moore's law graph"/>
          <p:cNvPicPr/>
          <p:nvPr/>
        </p:nvPicPr>
        <p:blipFill rotWithShape="1">
          <a:blip r:embed="rId2" cstate="print">
            <a:extLst>
              <a:ext uri="{28A0092B-C50C-407E-A947-70E740481C1C}">
                <a14:useLocalDpi xmlns:a14="http://schemas.microsoft.com/office/drawing/2010/main" val="0"/>
              </a:ext>
            </a:extLst>
          </a:blip>
          <a:srcRect l="2315" t="10738" r="2778" b="7372"/>
          <a:stretch/>
        </p:blipFill>
        <p:spPr bwMode="auto">
          <a:xfrm>
            <a:off x="685800" y="685800"/>
            <a:ext cx="8077200" cy="5715000"/>
          </a:xfrm>
          <a:prstGeom prst="rect">
            <a:avLst/>
          </a:prstGeom>
          <a:noFill/>
          <a:ln>
            <a:noFill/>
          </a:ln>
        </p:spPr>
      </p:pic>
      <p:sp>
        <p:nvSpPr>
          <p:cNvPr id="2" name="TextBox 1"/>
          <p:cNvSpPr txBox="1"/>
          <p:nvPr/>
        </p:nvSpPr>
        <p:spPr>
          <a:xfrm>
            <a:off x="609600" y="162580"/>
            <a:ext cx="8153400" cy="461665"/>
          </a:xfrm>
          <a:prstGeom prst="rect">
            <a:avLst/>
          </a:prstGeom>
          <a:noFill/>
        </p:spPr>
        <p:txBody>
          <a:bodyPr wrap="square" rtlCol="0">
            <a:spAutoFit/>
          </a:bodyPr>
          <a:lstStyle/>
          <a:p>
            <a:r>
              <a:rPr lang="en-US" sz="2400" dirty="0">
                <a:solidFill>
                  <a:srgbClr val="FFFF00"/>
                </a:solidFill>
              </a:rPr>
              <a:t>Growth of Implantation Market: Driven by Semiconductors</a:t>
            </a:r>
          </a:p>
        </p:txBody>
      </p:sp>
    </p:spTree>
    <p:extLst>
      <p:ext uri="{BB962C8B-B14F-4D97-AF65-F5344CB8AC3E}">
        <p14:creationId xmlns:p14="http://schemas.microsoft.com/office/powerpoint/2010/main" val="2387431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457200" y="228600"/>
            <a:ext cx="8229600" cy="442913"/>
          </a:xfrm>
        </p:spPr>
        <p:txBody>
          <a:bodyPr/>
          <a:lstStyle/>
          <a:p>
            <a:r>
              <a:rPr lang="en-US" sz="2400" dirty="0">
                <a:solidFill>
                  <a:srgbClr val="FFFF00"/>
                </a:solidFill>
              </a:rPr>
              <a:t>Electron Beam Material Processing Applications</a:t>
            </a:r>
          </a:p>
        </p:txBody>
      </p:sp>
      <p:sp>
        <p:nvSpPr>
          <p:cNvPr id="97283" name="Rectangle 3"/>
          <p:cNvSpPr>
            <a:spLocks noGrp="1" noChangeArrowheads="1"/>
          </p:cNvSpPr>
          <p:nvPr>
            <p:ph type="body" idx="1"/>
          </p:nvPr>
        </p:nvSpPr>
        <p:spPr>
          <a:xfrm>
            <a:off x="228600" y="990600"/>
            <a:ext cx="4343400" cy="5181600"/>
          </a:xfrm>
        </p:spPr>
        <p:txBody>
          <a:bodyPr/>
          <a:lstStyle/>
          <a:p>
            <a:pPr>
              <a:defRPr/>
            </a:pPr>
            <a:r>
              <a:rPr lang="en-US" sz="1800" dirty="0"/>
              <a:t>Applications started in 1905.</a:t>
            </a:r>
          </a:p>
          <a:p>
            <a:pPr>
              <a:defRPr/>
            </a:pPr>
            <a:r>
              <a:rPr lang="en-US" sz="1800" dirty="0"/>
              <a:t>Critical to automotive production</a:t>
            </a:r>
          </a:p>
          <a:p>
            <a:pPr lvl="1">
              <a:buClr>
                <a:schemeClr val="bg1">
                  <a:lumMod val="20000"/>
                  <a:lumOff val="80000"/>
                </a:schemeClr>
              </a:buClr>
              <a:defRPr/>
            </a:pPr>
            <a:r>
              <a:rPr lang="en-US" dirty="0"/>
              <a:t>Welding &amp; hardening of parts</a:t>
            </a:r>
          </a:p>
          <a:p>
            <a:pPr lvl="1">
              <a:buClr>
                <a:schemeClr val="bg1">
                  <a:lumMod val="20000"/>
                  <a:lumOff val="80000"/>
                </a:schemeClr>
              </a:buClr>
              <a:defRPr/>
            </a:pPr>
            <a:r>
              <a:rPr lang="en-US" dirty="0"/>
              <a:t>Dissimilar metals – deep welds</a:t>
            </a:r>
          </a:p>
          <a:p>
            <a:pPr lvl="1">
              <a:buClr>
                <a:schemeClr val="bg1">
                  <a:lumMod val="20000"/>
                  <a:lumOff val="80000"/>
                </a:schemeClr>
              </a:buClr>
              <a:defRPr/>
            </a:pPr>
            <a:r>
              <a:rPr lang="en-US" dirty="0"/>
              <a:t>Speed gears</a:t>
            </a:r>
          </a:p>
          <a:p>
            <a:pPr>
              <a:defRPr/>
            </a:pPr>
            <a:r>
              <a:rPr lang="en-US" sz="1800" dirty="0"/>
              <a:t>Precision cutting and drilling</a:t>
            </a:r>
          </a:p>
          <a:p>
            <a:pPr lvl="1">
              <a:buClr>
                <a:schemeClr val="bg1">
                  <a:lumMod val="20000"/>
                  <a:lumOff val="80000"/>
                </a:schemeClr>
              </a:buClr>
              <a:defRPr/>
            </a:pPr>
            <a:r>
              <a:rPr lang="en-US" sz="2000" dirty="0"/>
              <a:t>3000 holes/sec at 0.55 mm</a:t>
            </a:r>
          </a:p>
          <a:p>
            <a:pPr>
              <a:defRPr/>
            </a:pPr>
            <a:r>
              <a:rPr lang="en-US" sz="1800" dirty="0"/>
              <a:t>Recovery of refractory metals </a:t>
            </a:r>
          </a:p>
          <a:p>
            <a:pPr>
              <a:defRPr/>
            </a:pPr>
            <a:r>
              <a:rPr lang="en-US" sz="1800" dirty="0"/>
              <a:t>Typical industrial sectors</a:t>
            </a:r>
          </a:p>
          <a:p>
            <a:pPr lvl="1">
              <a:buClr>
                <a:schemeClr val="bg1">
                  <a:lumMod val="20000"/>
                  <a:lumOff val="80000"/>
                </a:schemeClr>
              </a:buClr>
              <a:defRPr/>
            </a:pPr>
            <a:r>
              <a:rPr lang="en-US" sz="2000" dirty="0"/>
              <a:t>Automotive </a:t>
            </a:r>
          </a:p>
          <a:p>
            <a:pPr lvl="1">
              <a:buClr>
                <a:schemeClr val="bg1">
                  <a:lumMod val="20000"/>
                  <a:lumOff val="80000"/>
                </a:schemeClr>
              </a:buClr>
              <a:defRPr/>
            </a:pPr>
            <a:r>
              <a:rPr lang="en-US" sz="2000" dirty="0"/>
              <a:t>Machine construction </a:t>
            </a:r>
          </a:p>
          <a:p>
            <a:pPr lvl="1">
              <a:buClr>
                <a:schemeClr val="bg1">
                  <a:lumMod val="20000"/>
                  <a:lumOff val="80000"/>
                </a:schemeClr>
              </a:buClr>
              <a:defRPr/>
            </a:pPr>
            <a:r>
              <a:rPr lang="en-US" sz="2000" dirty="0"/>
              <a:t>Medical technology </a:t>
            </a:r>
          </a:p>
          <a:p>
            <a:pPr lvl="1">
              <a:buClr>
                <a:schemeClr val="bg1">
                  <a:lumMod val="20000"/>
                  <a:lumOff val="80000"/>
                </a:schemeClr>
              </a:buClr>
              <a:defRPr/>
            </a:pPr>
            <a:r>
              <a:rPr lang="en-US" sz="2000" dirty="0"/>
              <a:t>Aerospace </a:t>
            </a:r>
            <a:endParaRPr lang="en-US" dirty="0"/>
          </a:p>
          <a:p>
            <a:pPr>
              <a:defRPr/>
            </a:pPr>
            <a:r>
              <a:rPr lang="en-US" sz="1800" dirty="0"/>
              <a:t>Many factory systems are fully automated.</a:t>
            </a:r>
          </a:p>
          <a:p>
            <a:pPr>
              <a:defRPr/>
            </a:pPr>
            <a:endParaRPr lang="en-US" sz="1800" b="1" dirty="0"/>
          </a:p>
        </p:txBody>
      </p:sp>
      <p:sp>
        <p:nvSpPr>
          <p:cNvPr id="23558" name="Text Box 6"/>
          <p:cNvSpPr txBox="1">
            <a:spLocks noChangeArrowheads="1"/>
          </p:cNvSpPr>
          <p:nvPr/>
        </p:nvSpPr>
        <p:spPr bwMode="auto">
          <a:xfrm>
            <a:off x="228600" y="6290846"/>
            <a:ext cx="8763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b="1" dirty="0">
                <a:solidFill>
                  <a:schemeClr val="hlink"/>
                </a:solidFill>
              </a:rPr>
              <a:t>&gt;5000 systems w/w – mature business with growth in developing countries.</a:t>
            </a:r>
          </a:p>
        </p:txBody>
      </p:sp>
      <p:pic>
        <p:nvPicPr>
          <p:cNvPr id="2355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838200"/>
            <a:ext cx="3771900" cy="13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38400"/>
            <a:ext cx="2306638" cy="172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2438400"/>
            <a:ext cx="1981200" cy="172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962400" y="4572000"/>
            <a:ext cx="2514600" cy="1569660"/>
          </a:xfrm>
          <a:prstGeom prst="rect">
            <a:avLst/>
          </a:prstGeom>
        </p:spPr>
        <p:txBody>
          <a:bodyPr wrap="square">
            <a:spAutoFit/>
          </a:bodyPr>
          <a:lstStyle/>
          <a:p>
            <a:pPr marL="285750" indent="-285750">
              <a:buFont typeface="Arial" panose="020B0604020202020204" pitchFamily="34" charset="0"/>
              <a:buChar char="•"/>
            </a:pPr>
            <a:r>
              <a:rPr lang="en-US" sz="1400" dirty="0">
                <a:solidFill>
                  <a:schemeClr val="accent1">
                    <a:lumMod val="40000"/>
                    <a:lumOff val="60000"/>
                  </a:schemeClr>
                </a:solidFill>
              </a:rPr>
              <a:t>Beam energy from 30 to 200 keV</a:t>
            </a:r>
          </a:p>
          <a:p>
            <a:pPr marL="285750" indent="-285750">
              <a:buFont typeface="Arial" panose="020B0604020202020204" pitchFamily="34" charset="0"/>
              <a:buChar char="•"/>
            </a:pPr>
            <a:r>
              <a:rPr lang="en-US" sz="1400" dirty="0">
                <a:solidFill>
                  <a:schemeClr val="accent1">
                    <a:lumMod val="40000"/>
                    <a:lumOff val="60000"/>
                  </a:schemeClr>
                </a:solidFill>
              </a:rPr>
              <a:t>Beam power from 6 to 200 kW</a:t>
            </a:r>
          </a:p>
          <a:p>
            <a:pPr marL="285750" indent="-285750">
              <a:buFont typeface="Arial" panose="020B0604020202020204" pitchFamily="34" charset="0"/>
              <a:buChar char="•"/>
            </a:pPr>
            <a:r>
              <a:rPr lang="en-US" sz="1400" dirty="0">
                <a:solidFill>
                  <a:schemeClr val="accent1">
                    <a:lumMod val="40000"/>
                    <a:lumOff val="60000"/>
                  </a:schemeClr>
                </a:solidFill>
              </a:rPr>
              <a:t>Beam used in vacuum or air</a:t>
            </a:r>
          </a:p>
          <a:p>
            <a:pPr marL="285750" indent="-285750">
              <a:buFont typeface="Arial" panose="020B0604020202020204" pitchFamily="34" charset="0"/>
              <a:buChar char="•"/>
            </a:pPr>
            <a:endParaRPr lang="en-US" sz="1200" dirty="0">
              <a:solidFill>
                <a:schemeClr val="accent1">
                  <a:lumMod val="40000"/>
                  <a:lumOff val="60000"/>
                </a:schemeClr>
              </a:solidFill>
            </a:endParaRPr>
          </a:p>
        </p:txBody>
      </p:sp>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r="2777" b="3467"/>
          <a:stretch>
            <a:fillRect/>
          </a:stretch>
        </p:blipFill>
        <p:spPr bwMode="auto">
          <a:xfrm>
            <a:off x="6456154" y="4270930"/>
            <a:ext cx="2459246" cy="183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457200" y="228600"/>
            <a:ext cx="8229600" cy="484188"/>
          </a:xfrm>
        </p:spPr>
        <p:txBody>
          <a:bodyPr/>
          <a:lstStyle/>
          <a:p>
            <a:r>
              <a:rPr lang="en-US" sz="2800" dirty="0">
                <a:solidFill>
                  <a:srgbClr val="FFFF00"/>
                </a:solidFill>
              </a:rPr>
              <a:t>Electron Beam Irradiator Applications</a:t>
            </a:r>
          </a:p>
        </p:txBody>
      </p:sp>
      <p:sp>
        <p:nvSpPr>
          <p:cNvPr id="100356" name="Text Box 4"/>
          <p:cNvSpPr txBox="1">
            <a:spLocks noChangeArrowheads="1"/>
          </p:cNvSpPr>
          <p:nvPr/>
        </p:nvSpPr>
        <p:spPr bwMode="auto">
          <a:xfrm>
            <a:off x="228600" y="889228"/>
            <a:ext cx="5867400" cy="493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spcBef>
                <a:spcPct val="50000"/>
              </a:spcBef>
              <a:buClr>
                <a:srgbClr val="66FF66"/>
              </a:buClr>
              <a:buFont typeface="Wingdings" panose="05000000000000000000" pitchFamily="2" charset="2"/>
              <a:buChar char="Ø"/>
              <a:defRPr/>
            </a:pPr>
            <a:r>
              <a:rPr lang="en-US" dirty="0">
                <a:latin typeface="Arial" charset="0"/>
              </a:rPr>
              <a:t> Cross linking of materials (largest application)</a:t>
            </a:r>
          </a:p>
          <a:p>
            <a:pPr marL="742950" lvl="1" indent="-285750">
              <a:spcBef>
                <a:spcPct val="50000"/>
              </a:spcBef>
              <a:buClr>
                <a:schemeClr val="bg1">
                  <a:lumMod val="20000"/>
                  <a:lumOff val="80000"/>
                </a:schemeClr>
              </a:buClr>
              <a:buFont typeface="Arial" pitchFamily="34" charset="0"/>
              <a:buChar char="•"/>
              <a:defRPr/>
            </a:pPr>
            <a:r>
              <a:rPr lang="en-US" dirty="0">
                <a:latin typeface="Arial" charset="0"/>
              </a:rPr>
              <a:t>Wire &amp; cable insulation – heat resistant</a:t>
            </a:r>
          </a:p>
          <a:p>
            <a:pPr marL="742950" lvl="1" indent="-285750">
              <a:spcBef>
                <a:spcPct val="50000"/>
              </a:spcBef>
              <a:buClr>
                <a:schemeClr val="bg1">
                  <a:lumMod val="20000"/>
                  <a:lumOff val="80000"/>
                </a:schemeClr>
              </a:buClr>
              <a:buFont typeface="Arial" pitchFamily="34" charset="0"/>
              <a:buChar char="•"/>
              <a:defRPr/>
            </a:pPr>
            <a:r>
              <a:rPr lang="en-US" dirty="0">
                <a:latin typeface="Arial" charset="0"/>
              </a:rPr>
              <a:t>Heat shrink tubing</a:t>
            </a:r>
          </a:p>
          <a:p>
            <a:pPr marL="742950" lvl="1" indent="-285750">
              <a:spcBef>
                <a:spcPct val="50000"/>
              </a:spcBef>
              <a:buClr>
                <a:schemeClr val="bg1">
                  <a:lumMod val="20000"/>
                  <a:lumOff val="80000"/>
                </a:schemeClr>
              </a:buClr>
              <a:buFont typeface="Arial" pitchFamily="34" charset="0"/>
              <a:buChar char="•"/>
              <a:defRPr/>
            </a:pPr>
            <a:r>
              <a:rPr lang="en-US" dirty="0">
                <a:latin typeface="Arial" charset="0"/>
              </a:rPr>
              <a:t>Heat shrinkable food packaging films</a:t>
            </a:r>
          </a:p>
          <a:p>
            <a:pPr marL="742950" lvl="1" indent="-285750">
              <a:spcBef>
                <a:spcPct val="50000"/>
              </a:spcBef>
              <a:buClr>
                <a:schemeClr val="bg1">
                  <a:lumMod val="20000"/>
                  <a:lumOff val="80000"/>
                </a:schemeClr>
              </a:buClr>
              <a:buFont typeface="Arial" pitchFamily="34" charset="0"/>
              <a:buChar char="•"/>
              <a:defRPr/>
            </a:pPr>
            <a:r>
              <a:rPr lang="en-US" dirty="0">
                <a:latin typeface="Arial" charset="0"/>
              </a:rPr>
              <a:t>Closed cell polyethylene foams – auto &amp; medical parts</a:t>
            </a:r>
          </a:p>
          <a:p>
            <a:pPr marL="742950" lvl="1" indent="-285750">
              <a:spcBef>
                <a:spcPct val="50000"/>
              </a:spcBef>
              <a:buClr>
                <a:schemeClr val="bg1">
                  <a:lumMod val="20000"/>
                  <a:lumOff val="80000"/>
                </a:schemeClr>
              </a:buClr>
              <a:buFont typeface="Arial" pitchFamily="34" charset="0"/>
              <a:buChar char="•"/>
              <a:defRPr/>
            </a:pPr>
            <a:r>
              <a:rPr lang="en-US" dirty="0">
                <a:latin typeface="Arial" charset="0"/>
              </a:rPr>
              <a:t>Tire components</a:t>
            </a:r>
          </a:p>
          <a:p>
            <a:pPr marL="742950" lvl="1" indent="-285750">
              <a:spcBef>
                <a:spcPct val="50000"/>
              </a:spcBef>
              <a:buClr>
                <a:schemeClr val="bg1">
                  <a:lumMod val="20000"/>
                  <a:lumOff val="80000"/>
                </a:schemeClr>
              </a:buClr>
              <a:buFont typeface="Arial" pitchFamily="34" charset="0"/>
              <a:buChar char="•"/>
              <a:defRPr/>
            </a:pPr>
            <a:r>
              <a:rPr lang="en-US" dirty="0">
                <a:latin typeface="Arial" charset="0"/>
              </a:rPr>
              <a:t>Curing of inks, coatings &amp; adhesives – paper, wood, metals &amp; plastics</a:t>
            </a:r>
          </a:p>
          <a:p>
            <a:pPr marL="742950" lvl="1" indent="-285750">
              <a:spcBef>
                <a:spcPct val="50000"/>
              </a:spcBef>
              <a:buClr>
                <a:schemeClr val="bg1">
                  <a:lumMod val="20000"/>
                  <a:lumOff val="80000"/>
                </a:schemeClr>
              </a:buClr>
              <a:buFont typeface="Arial" pitchFamily="34" charset="0"/>
              <a:buChar char="•"/>
              <a:defRPr/>
            </a:pPr>
            <a:r>
              <a:rPr lang="en-US" dirty="0">
                <a:latin typeface="Arial" charset="0"/>
              </a:rPr>
              <a:t>Hydrogels for wound dressings</a:t>
            </a:r>
          </a:p>
          <a:p>
            <a:pPr marL="285750" indent="-285750">
              <a:spcBef>
                <a:spcPct val="50000"/>
              </a:spcBef>
              <a:buClr>
                <a:srgbClr val="99FF99"/>
              </a:buClr>
              <a:buFont typeface="Wingdings" panose="05000000000000000000" pitchFamily="2" charset="2"/>
              <a:buChar char="Ø"/>
              <a:defRPr/>
            </a:pPr>
            <a:r>
              <a:rPr lang="en-US" dirty="0">
                <a:latin typeface="Arial" charset="0"/>
              </a:rPr>
              <a:t>Sterilization of medical products (the fastest growing application) </a:t>
            </a:r>
          </a:p>
          <a:p>
            <a:pPr marL="285750" indent="-285750">
              <a:spcBef>
                <a:spcPct val="50000"/>
              </a:spcBef>
              <a:buClr>
                <a:srgbClr val="99FF99"/>
              </a:buClr>
              <a:buFont typeface="Wingdings" panose="05000000000000000000" pitchFamily="2" charset="2"/>
              <a:buChar char="Ø"/>
              <a:defRPr/>
            </a:pPr>
            <a:r>
              <a:rPr lang="en-US" dirty="0">
                <a:latin typeface="Arial" charset="0"/>
              </a:rPr>
              <a:t>Decontamination of food &amp; medical device packaging</a:t>
            </a:r>
          </a:p>
        </p:txBody>
      </p:sp>
      <p:sp>
        <p:nvSpPr>
          <p:cNvPr id="24581" name="Text Box 9"/>
          <p:cNvSpPr txBox="1">
            <a:spLocks noChangeArrowheads="1"/>
          </p:cNvSpPr>
          <p:nvPr/>
        </p:nvSpPr>
        <p:spPr bwMode="auto">
          <a:xfrm>
            <a:off x="6781800" y="2895600"/>
            <a:ext cx="2057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1600" dirty="0"/>
              <a:t> </a:t>
            </a:r>
            <a:r>
              <a:rPr lang="en-US" sz="1600" b="1" dirty="0">
                <a:solidFill>
                  <a:schemeClr val="hlink"/>
                </a:solidFill>
              </a:rPr>
              <a:t>US$60B per year</a:t>
            </a:r>
          </a:p>
        </p:txBody>
      </p:sp>
      <p:pic>
        <p:nvPicPr>
          <p:cNvPr id="24584" name="Picture 13" descr="tire with li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4648200"/>
            <a:ext cx="23622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6"/>
          <p:cNvPicPr>
            <a:picLocks noChangeAspect="1"/>
          </p:cNvPicPr>
          <p:nvPr/>
        </p:nvPicPr>
        <p:blipFill>
          <a:blip r:embed="rId3"/>
          <a:stretch>
            <a:fillRect/>
          </a:stretch>
        </p:blipFill>
        <p:spPr>
          <a:xfrm>
            <a:off x="6388837" y="914400"/>
            <a:ext cx="2444612" cy="3201485"/>
          </a:xfrm>
          <a:prstGeom prst="rect">
            <a:avLst/>
          </a:prstGeom>
        </p:spPr>
      </p:pic>
      <p:graphicFrame>
        <p:nvGraphicFramePr>
          <p:cNvPr id="7" name="Chart Placeholder 6"/>
          <p:cNvGraphicFramePr>
            <a:graphicFrameLocks noGrp="1"/>
          </p:cNvGraphicFramePr>
          <p:nvPr>
            <p:ph type="chart" idx="1"/>
            <p:extLst>
              <p:ext uri="{D42A27DB-BD31-4B8C-83A1-F6EECF244321}">
                <p14:modId xmlns:p14="http://schemas.microsoft.com/office/powerpoint/2010/main" val="4122172381"/>
              </p:ext>
            </p:extLst>
          </p:nvPr>
        </p:nvGraphicFramePr>
        <p:xfrm>
          <a:off x="6477000" y="4038600"/>
          <a:ext cx="2362200" cy="609600"/>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p:cNvSpPr/>
          <p:nvPr/>
        </p:nvSpPr>
        <p:spPr>
          <a:xfrm>
            <a:off x="609600" y="6172200"/>
            <a:ext cx="8153400" cy="369332"/>
          </a:xfrm>
          <a:prstGeom prst="rect">
            <a:avLst/>
          </a:prstGeom>
        </p:spPr>
        <p:txBody>
          <a:bodyPr wrap="square">
            <a:spAutoFit/>
          </a:bodyPr>
          <a:lstStyle/>
          <a:p>
            <a:r>
              <a:rPr lang="en-US" b="1" dirty="0">
                <a:solidFill>
                  <a:srgbClr val="99FF99"/>
                </a:solidFill>
              </a:rPr>
              <a:t>Now &gt;1500 dedicated e-beam irradiation facilities operating worldwide.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itle 1"/>
          <p:cNvSpPr>
            <a:spLocks noGrp="1"/>
          </p:cNvSpPr>
          <p:nvPr>
            <p:ph type="title"/>
          </p:nvPr>
        </p:nvSpPr>
        <p:spPr>
          <a:xfrm>
            <a:off x="609600" y="228600"/>
            <a:ext cx="8353425" cy="685800"/>
          </a:xfrm>
        </p:spPr>
        <p:txBody>
          <a:bodyPr/>
          <a:lstStyle/>
          <a:p>
            <a:r>
              <a:rPr lang="en-US" sz="2800" dirty="0">
                <a:solidFill>
                  <a:srgbClr val="FFFF00"/>
                </a:solidFill>
              </a:rPr>
              <a:t>New Electron Beam Irradiator Markets</a:t>
            </a:r>
          </a:p>
        </p:txBody>
      </p:sp>
      <p:sp>
        <p:nvSpPr>
          <p:cNvPr id="74756" name="Content Placeholder 2"/>
          <p:cNvSpPr>
            <a:spLocks noGrp="1"/>
          </p:cNvSpPr>
          <p:nvPr>
            <p:ph idx="1"/>
          </p:nvPr>
        </p:nvSpPr>
        <p:spPr>
          <a:xfrm>
            <a:off x="609600" y="1143000"/>
            <a:ext cx="8153400" cy="4343400"/>
          </a:xfrm>
        </p:spPr>
        <p:txBody>
          <a:bodyPr/>
          <a:lstStyle/>
          <a:p>
            <a:pPr eaLnBrk="1" hangingPunct="1">
              <a:lnSpc>
                <a:spcPct val="80000"/>
              </a:lnSpc>
              <a:defRPr/>
            </a:pPr>
            <a:r>
              <a:rPr lang="en-US" altLang="en-US" sz="2400" dirty="0">
                <a:solidFill>
                  <a:schemeClr val="accent1">
                    <a:lumMod val="40000"/>
                    <a:lumOff val="60000"/>
                  </a:schemeClr>
                </a:solidFill>
                <a:latin typeface="Arial" pitchFamily="34" charset="0"/>
                <a:cs typeface="Arial" pitchFamily="34" charset="0"/>
              </a:rPr>
              <a:t>Some recent opportunities for radiation processing:</a:t>
            </a:r>
          </a:p>
          <a:p>
            <a:pPr eaLnBrk="1" hangingPunct="1">
              <a:lnSpc>
                <a:spcPct val="80000"/>
              </a:lnSpc>
              <a:buNone/>
              <a:defRPr/>
            </a:pPr>
            <a:endParaRPr lang="en-US" altLang="en-US" sz="1400" b="1" dirty="0">
              <a:latin typeface="Arial" pitchFamily="34" charset="0"/>
              <a:cs typeface="Arial" pitchFamily="34" charset="0"/>
            </a:endParaRPr>
          </a:p>
          <a:p>
            <a:pPr eaLnBrk="1" hangingPunct="1">
              <a:spcBef>
                <a:spcPts val="1200"/>
              </a:spcBef>
              <a:buClr>
                <a:schemeClr val="tx2"/>
              </a:buClr>
              <a:buFont typeface="Arial" panose="020B0604020202020204" pitchFamily="34" charset="0"/>
              <a:buChar char="•"/>
              <a:defRPr/>
            </a:pPr>
            <a:r>
              <a:rPr lang="en-US" altLang="en-US" dirty="0">
                <a:latin typeface="Arial" pitchFamily="34" charset="0"/>
                <a:cs typeface="Arial" pitchFamily="34" charset="0"/>
              </a:rPr>
              <a:t>New polymeric materials developed with new properties by combining materials with different properties</a:t>
            </a:r>
          </a:p>
          <a:p>
            <a:pPr eaLnBrk="1" hangingPunct="1">
              <a:spcBef>
                <a:spcPts val="1200"/>
              </a:spcBef>
              <a:buClr>
                <a:schemeClr val="tx2"/>
              </a:buClr>
              <a:buFont typeface="Arial" panose="020B0604020202020204" pitchFamily="34" charset="0"/>
              <a:buChar char="•"/>
              <a:defRPr/>
            </a:pPr>
            <a:r>
              <a:rPr lang="en-US" altLang="en-US" dirty="0">
                <a:latin typeface="Arial" pitchFamily="34" charset="0"/>
                <a:cs typeface="Arial" pitchFamily="34" charset="0"/>
              </a:rPr>
              <a:t>Radiation curing for fiber-reinforced composite materials by the automobile and aircraft manufacturers</a:t>
            </a:r>
          </a:p>
          <a:p>
            <a:pPr eaLnBrk="1" hangingPunct="1">
              <a:spcBef>
                <a:spcPts val="1200"/>
              </a:spcBef>
              <a:buClr>
                <a:schemeClr val="tx2"/>
              </a:buClr>
              <a:buFont typeface="Arial" panose="020B0604020202020204" pitchFamily="34" charset="0"/>
              <a:buChar char="•"/>
              <a:defRPr/>
            </a:pPr>
            <a:r>
              <a:rPr lang="en-US" altLang="en-US" dirty="0">
                <a:latin typeface="Arial" pitchFamily="34" charset="0"/>
                <a:cs typeface="Arial" pitchFamily="34" charset="0"/>
              </a:rPr>
              <a:t>Increased use of plastic pipe for the distribution of hot water</a:t>
            </a:r>
          </a:p>
          <a:p>
            <a:pPr eaLnBrk="1" hangingPunct="1">
              <a:spcBef>
                <a:spcPts val="1200"/>
              </a:spcBef>
              <a:buClr>
                <a:schemeClr val="tx2"/>
              </a:buClr>
              <a:buFont typeface="Arial" panose="020B0604020202020204" pitchFamily="34" charset="0"/>
              <a:buChar char="•"/>
              <a:defRPr/>
            </a:pPr>
            <a:r>
              <a:rPr lang="en-US" altLang="en-US" dirty="0">
                <a:latin typeface="Arial" pitchFamily="34" charset="0"/>
                <a:cs typeface="Arial" pitchFamily="34" charset="0"/>
              </a:rPr>
              <a:t>Increased sale of irradiated foods to reduce the use of toxic chemicals for insect control, and to reduce the risk of disease </a:t>
            </a:r>
          </a:p>
          <a:p>
            <a:pPr eaLnBrk="1" hangingPunct="1">
              <a:spcBef>
                <a:spcPts val="1200"/>
              </a:spcBef>
              <a:buClr>
                <a:schemeClr val="tx2"/>
              </a:buClr>
              <a:buFont typeface="Arial" panose="020B0604020202020204" pitchFamily="34" charset="0"/>
              <a:buChar char="•"/>
              <a:defRPr/>
            </a:pPr>
            <a:r>
              <a:rPr lang="en-US" altLang="en-US" dirty="0">
                <a:latin typeface="Arial" pitchFamily="34" charset="0"/>
                <a:cs typeface="Arial" pitchFamily="34" charset="0"/>
              </a:rPr>
              <a:t>Cracking crude oil with radiation to increase the yield of lighter compounds which are the most valuable products</a:t>
            </a:r>
          </a:p>
          <a:p>
            <a:endParaRPr lang="en-US" dirty="0">
              <a:latin typeface="Arial" pitchFamily="34" charset="0"/>
              <a:cs typeface="Arial" pitchFamily="34" charset="0"/>
            </a:endParaRPr>
          </a:p>
        </p:txBody>
      </p:sp>
      <p:sp>
        <p:nvSpPr>
          <p:cNvPr id="5" name="TextBox 4"/>
          <p:cNvSpPr txBox="1"/>
          <p:nvPr/>
        </p:nvSpPr>
        <p:spPr>
          <a:xfrm>
            <a:off x="990600" y="6096000"/>
            <a:ext cx="7391400" cy="400110"/>
          </a:xfrm>
          <a:prstGeom prst="rect">
            <a:avLst/>
          </a:prstGeom>
          <a:noFill/>
        </p:spPr>
        <p:txBody>
          <a:bodyPr wrap="square" rtlCol="0">
            <a:spAutoFit/>
          </a:bodyPr>
          <a:lstStyle/>
          <a:p>
            <a:r>
              <a:rPr lang="en-US" sz="2000" b="1" dirty="0">
                <a:solidFill>
                  <a:srgbClr val="99FF99"/>
                </a:solidFill>
                <a:latin typeface="Arial" charset="0"/>
              </a:rPr>
              <a:t>Food and waste irradiation are large potential applications.</a:t>
            </a:r>
            <a:endParaRPr lang="en-US" sz="2000" dirty="0">
              <a:solidFill>
                <a:srgbClr val="99FF9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7924800" cy="865187"/>
          </a:xfrm>
        </p:spPr>
        <p:txBody>
          <a:bodyPr/>
          <a:lstStyle/>
          <a:p>
            <a:r>
              <a:rPr lang="en-US" sz="2800" dirty="0">
                <a:solidFill>
                  <a:srgbClr val="FFFF00"/>
                </a:solidFill>
                <a:latin typeface="Arial Bold" pitchFamily="34" charset="0"/>
                <a:ea typeface="Geneva"/>
                <a:cs typeface="Arial Bold" pitchFamily="34" charset="0"/>
              </a:rPr>
              <a:t>Environmental Applications of Irradiators</a:t>
            </a:r>
            <a:endParaRPr lang="en-US" sz="2800" dirty="0"/>
          </a:p>
        </p:txBody>
      </p:sp>
      <p:sp>
        <p:nvSpPr>
          <p:cNvPr id="3" name="Content Placeholder 2"/>
          <p:cNvSpPr>
            <a:spLocks noGrp="1"/>
          </p:cNvSpPr>
          <p:nvPr>
            <p:ph idx="1"/>
          </p:nvPr>
        </p:nvSpPr>
        <p:spPr>
          <a:xfrm>
            <a:off x="228600" y="1447800"/>
            <a:ext cx="6324600" cy="4114800"/>
          </a:xfrm>
        </p:spPr>
        <p:txBody>
          <a:bodyPr/>
          <a:lstStyle/>
          <a:p>
            <a:r>
              <a:rPr lang="en-US" sz="1900" dirty="0">
                <a:solidFill>
                  <a:schemeClr val="accent3">
                    <a:lumMod val="20000"/>
                    <a:lumOff val="80000"/>
                  </a:schemeClr>
                </a:solidFill>
              </a:rPr>
              <a:t>Accelerator scientists are developing technology for:</a:t>
            </a:r>
            <a:r>
              <a:rPr lang="en-US" sz="1800" dirty="0">
                <a:solidFill>
                  <a:schemeClr val="accent3">
                    <a:lumMod val="20000"/>
                    <a:lumOff val="80000"/>
                  </a:schemeClr>
                </a:solidFill>
              </a:rPr>
              <a:t> </a:t>
            </a:r>
            <a:endParaRPr lang="en-US" dirty="0">
              <a:latin typeface="Arial" pitchFamily="34" charset="0"/>
              <a:cs typeface="Arial" pitchFamily="34" charset="0"/>
            </a:endParaRPr>
          </a:p>
          <a:p>
            <a:pPr lvl="1">
              <a:buFont typeface="Arial" pitchFamily="34" charset="0"/>
              <a:buChar char="•"/>
            </a:pPr>
            <a:endParaRPr lang="en-US" sz="1100" dirty="0">
              <a:latin typeface="Arial" pitchFamily="34" charset="0"/>
              <a:cs typeface="Arial" pitchFamily="34" charset="0"/>
            </a:endParaRPr>
          </a:p>
          <a:p>
            <a:pPr lvl="1">
              <a:buFont typeface="Wingdings" panose="05000000000000000000" pitchFamily="2" charset="2"/>
              <a:buChar char="§"/>
            </a:pPr>
            <a:r>
              <a:rPr lang="en-US" sz="1700" dirty="0">
                <a:latin typeface="Arial" pitchFamily="34" charset="0"/>
                <a:cs typeface="Arial" pitchFamily="34" charset="0"/>
              </a:rPr>
              <a:t>Purifying drinking water – remove contaminants</a:t>
            </a:r>
          </a:p>
          <a:p>
            <a:pPr lvl="1">
              <a:buFont typeface="Wingdings" panose="05000000000000000000" pitchFamily="2" charset="2"/>
              <a:buChar char="§"/>
            </a:pPr>
            <a:endParaRPr lang="en-US" sz="500" dirty="0">
              <a:latin typeface="Arial" pitchFamily="34" charset="0"/>
              <a:cs typeface="Arial" pitchFamily="34" charset="0"/>
            </a:endParaRPr>
          </a:p>
          <a:p>
            <a:pPr lvl="1">
              <a:buFont typeface="Wingdings" panose="05000000000000000000" pitchFamily="2" charset="2"/>
              <a:buChar char="§"/>
            </a:pPr>
            <a:r>
              <a:rPr lang="en-US" sz="1700" dirty="0">
                <a:latin typeface="Arial" pitchFamily="34" charset="0"/>
                <a:cs typeface="Arial" pitchFamily="34" charset="0"/>
              </a:rPr>
              <a:t>Treating waste water – </a:t>
            </a:r>
            <a:r>
              <a:rPr lang="en-US" sz="1700" dirty="0"/>
              <a:t>Destruction of organics and pharmaceuticals before release in waterway</a:t>
            </a:r>
          </a:p>
          <a:p>
            <a:pPr lvl="1">
              <a:buFont typeface="Wingdings" panose="05000000000000000000" pitchFamily="2" charset="2"/>
              <a:buChar char="§"/>
            </a:pPr>
            <a:endParaRPr lang="en-US" sz="500" dirty="0"/>
          </a:p>
          <a:p>
            <a:pPr lvl="1">
              <a:buFont typeface="Wingdings" panose="05000000000000000000" pitchFamily="2" charset="2"/>
              <a:buChar char="§"/>
            </a:pPr>
            <a:r>
              <a:rPr lang="en-US" sz="1700" dirty="0">
                <a:latin typeface="Arial" pitchFamily="34" charset="0"/>
                <a:cs typeface="Arial" pitchFamily="34" charset="0"/>
              </a:rPr>
              <a:t>Disinfecting </a:t>
            </a:r>
            <a:r>
              <a:rPr lang="en-US" sz="1700" dirty="0"/>
              <a:t>municipal </a:t>
            </a:r>
            <a:r>
              <a:rPr lang="en-US" sz="1700" dirty="0">
                <a:latin typeface="Arial" pitchFamily="34" charset="0"/>
                <a:cs typeface="Arial" pitchFamily="34" charset="0"/>
              </a:rPr>
              <a:t>sewage sludge </a:t>
            </a:r>
            <a:r>
              <a:rPr lang="en-US" sz="1700" dirty="0"/>
              <a:t>bio-solids</a:t>
            </a:r>
          </a:p>
          <a:p>
            <a:pPr lvl="1">
              <a:buFont typeface="Wingdings" panose="05000000000000000000" pitchFamily="2" charset="2"/>
              <a:buChar char="§"/>
            </a:pPr>
            <a:endParaRPr lang="en-US" sz="500" dirty="0"/>
          </a:p>
          <a:p>
            <a:pPr lvl="1">
              <a:buFont typeface="Wingdings" panose="05000000000000000000" pitchFamily="2" charset="2"/>
              <a:buChar char="§"/>
            </a:pPr>
            <a:r>
              <a:rPr lang="en-US" sz="1700" dirty="0">
                <a:latin typeface="Arial" pitchFamily="34" charset="0"/>
                <a:cs typeface="Arial" pitchFamily="34" charset="0"/>
              </a:rPr>
              <a:t>Flue gas treatment for removal of NO</a:t>
            </a:r>
            <a:r>
              <a:rPr lang="en-US" sz="1700" baseline="-25000" dirty="0">
                <a:latin typeface="Arial" pitchFamily="34" charset="0"/>
                <a:cs typeface="Arial" pitchFamily="34" charset="0"/>
              </a:rPr>
              <a:t>X</a:t>
            </a:r>
            <a:r>
              <a:rPr lang="en-US" sz="1700" dirty="0">
                <a:latin typeface="Arial" pitchFamily="34" charset="0"/>
                <a:cs typeface="Arial" pitchFamily="34" charset="0"/>
              </a:rPr>
              <a:t> and SO</a:t>
            </a:r>
            <a:r>
              <a:rPr lang="en-US" sz="1700" baseline="-25000" dirty="0">
                <a:latin typeface="Arial" pitchFamily="34" charset="0"/>
                <a:cs typeface="Arial" pitchFamily="34" charset="0"/>
              </a:rPr>
              <a:t>X</a:t>
            </a:r>
          </a:p>
          <a:p>
            <a:pPr lvl="1">
              <a:buFont typeface="Wingdings" panose="05000000000000000000" pitchFamily="2" charset="2"/>
              <a:buChar char="§"/>
            </a:pPr>
            <a:endParaRPr lang="en-US" sz="500" dirty="0">
              <a:latin typeface="Arial" pitchFamily="34" charset="0"/>
              <a:cs typeface="Arial" pitchFamily="34" charset="0"/>
            </a:endParaRPr>
          </a:p>
          <a:p>
            <a:pPr lvl="1">
              <a:buFont typeface="Wingdings" panose="05000000000000000000" pitchFamily="2" charset="2"/>
              <a:buChar char="§"/>
            </a:pPr>
            <a:r>
              <a:rPr lang="en-US" sz="1700" dirty="0">
                <a:latin typeface="Arial" pitchFamily="34" charset="0"/>
                <a:ea typeface="Geneva"/>
                <a:cs typeface="Arial" pitchFamily="34" charset="0"/>
              </a:rPr>
              <a:t>Radiation processing of flue gases and waste water is being studied in Austria, Brazil, Ecuador, Hungary, Jordan, Korea, Poland, Portugal, Turkey, and the US, and pilot plants have been built in Poland, Bulgaria, China and Korea.</a:t>
            </a:r>
          </a:p>
          <a:p>
            <a:pPr lvl="1">
              <a:buFont typeface="Wingdings" panose="05000000000000000000" pitchFamily="2" charset="2"/>
              <a:buChar char="§"/>
            </a:pPr>
            <a:endParaRPr lang="en-US" sz="1200" dirty="0">
              <a:latin typeface="Arial" pitchFamily="34" charset="0"/>
              <a:ea typeface="Geneva"/>
              <a:cs typeface="Arial" pitchFamily="34" charset="0"/>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541"/>
          <a:stretch/>
        </p:blipFill>
        <p:spPr bwMode="auto">
          <a:xfrm>
            <a:off x="6629400" y="2704986"/>
            <a:ext cx="2124074" cy="3867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81000" y="6019800"/>
            <a:ext cx="6248400" cy="400110"/>
          </a:xfrm>
          <a:prstGeom prst="rect">
            <a:avLst/>
          </a:prstGeom>
          <a:noFill/>
        </p:spPr>
        <p:txBody>
          <a:bodyPr wrap="square" rtlCol="0">
            <a:spAutoFit/>
          </a:bodyPr>
          <a:lstStyle/>
          <a:p>
            <a:r>
              <a:rPr lang="en-US" sz="2000" b="1" dirty="0">
                <a:solidFill>
                  <a:srgbClr val="99FF99"/>
                </a:solidFill>
              </a:rPr>
              <a:t>Market acceptance hindered by cost &amp; reliability.</a:t>
            </a: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83" t="11035" r="3707"/>
          <a:stretch/>
        </p:blipFill>
        <p:spPr bwMode="auto">
          <a:xfrm>
            <a:off x="6628681" y="914400"/>
            <a:ext cx="2209800" cy="1717255"/>
          </a:xfrm>
          <a:prstGeom prst="rect">
            <a:avLst/>
          </a:prstGeom>
          <a:noFill/>
          <a:ln w="9525">
            <a:noFill/>
            <a:miter lim="800000"/>
            <a:headEnd/>
            <a:tailEnd/>
          </a:ln>
        </p:spPr>
      </p:pic>
    </p:spTree>
    <p:extLst>
      <p:ext uri="{BB962C8B-B14F-4D97-AF65-F5344CB8AC3E}">
        <p14:creationId xmlns:p14="http://schemas.microsoft.com/office/powerpoint/2010/main" val="1381058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1"/>
            <a:ext cx="8229600" cy="685799"/>
          </a:xfrm>
        </p:spPr>
        <p:txBody>
          <a:bodyPr/>
          <a:lstStyle/>
          <a:p>
            <a:r>
              <a:rPr lang="en-US" sz="2800" dirty="0">
                <a:solidFill>
                  <a:srgbClr val="FFFF00"/>
                </a:solidFill>
              </a:rPr>
              <a:t>Introduction</a:t>
            </a:r>
          </a:p>
        </p:txBody>
      </p:sp>
      <p:sp>
        <p:nvSpPr>
          <p:cNvPr id="3" name="Content Placeholder 2"/>
          <p:cNvSpPr>
            <a:spLocks noGrp="1"/>
          </p:cNvSpPr>
          <p:nvPr>
            <p:ph idx="1"/>
          </p:nvPr>
        </p:nvSpPr>
        <p:spPr>
          <a:xfrm>
            <a:off x="457200" y="914401"/>
            <a:ext cx="8229600" cy="3352799"/>
          </a:xfrm>
        </p:spPr>
        <p:txBody>
          <a:bodyPr/>
          <a:lstStyle/>
          <a:p>
            <a:pPr>
              <a:lnSpc>
                <a:spcPct val="125000"/>
              </a:lnSpc>
            </a:pPr>
            <a:r>
              <a:rPr lang="en-US" sz="1800" b="1" dirty="0"/>
              <a:t>This talk will cover only the industrial applications of accelerators,  excluding medical therapy and Discovery Science systems.</a:t>
            </a:r>
          </a:p>
          <a:p>
            <a:pPr marL="0" indent="0">
              <a:lnSpc>
                <a:spcPct val="125000"/>
              </a:lnSpc>
              <a:buNone/>
            </a:pPr>
            <a:r>
              <a:rPr lang="en-US" sz="1800" b="1" dirty="0"/>
              <a:t>       </a:t>
            </a:r>
            <a:r>
              <a:rPr lang="en-US" sz="1800" b="1" dirty="0">
                <a:solidFill>
                  <a:schemeClr val="accent1">
                    <a:lumMod val="40000"/>
                    <a:lumOff val="60000"/>
                  </a:schemeClr>
                </a:solidFill>
              </a:rPr>
              <a:t>(&gt;60% of all accelerators now being sold annually.)</a:t>
            </a:r>
          </a:p>
          <a:p>
            <a:pPr marL="0" indent="0">
              <a:lnSpc>
                <a:spcPct val="125000"/>
              </a:lnSpc>
              <a:buNone/>
            </a:pPr>
            <a:endParaRPr lang="en-US" sz="1000" b="1" dirty="0"/>
          </a:p>
          <a:p>
            <a:pPr>
              <a:lnSpc>
                <a:spcPct val="125000"/>
              </a:lnSpc>
            </a:pPr>
            <a:r>
              <a:rPr lang="en-US" sz="1800" b="1" dirty="0"/>
              <a:t>These systems include all </a:t>
            </a:r>
            <a:r>
              <a:rPr lang="en-US" sz="1800" b="1" dirty="0">
                <a:solidFill>
                  <a:srgbClr val="FFC000"/>
                </a:solidFill>
              </a:rPr>
              <a:t>commercial</a:t>
            </a:r>
            <a:r>
              <a:rPr lang="en-US" sz="1800" b="1" dirty="0"/>
              <a:t> charged  particle accelerators except  those generating internal beams (i.e., CRTs</a:t>
            </a:r>
            <a:r>
              <a:rPr lang="en-US" altLang="ja-JP" sz="1800" b="1" dirty="0">
                <a:ea typeface="ＭＳ Ｐゴシック" charset="-128"/>
              </a:rPr>
              <a:t>, x-ray tubes, rf tubes and electron microscopes or lithography systems). </a:t>
            </a:r>
          </a:p>
          <a:p>
            <a:pPr>
              <a:lnSpc>
                <a:spcPct val="125000"/>
              </a:lnSpc>
            </a:pPr>
            <a:endParaRPr lang="en-US" sz="1000" b="1" dirty="0">
              <a:ea typeface="ＭＳ Ｐゴシック" charset="-128"/>
            </a:endParaRPr>
          </a:p>
          <a:p>
            <a:pPr>
              <a:lnSpc>
                <a:spcPct val="125000"/>
              </a:lnSpc>
            </a:pPr>
            <a:r>
              <a:rPr lang="en-US" sz="1800" b="1" dirty="0"/>
              <a:t>The present status of these applications will be discussed, along with  future applications and technology.</a:t>
            </a:r>
            <a:r>
              <a:rPr lang="en-US" b="1" dirty="0"/>
              <a:t> </a:t>
            </a:r>
          </a:p>
        </p:txBody>
      </p:sp>
      <p:sp>
        <p:nvSpPr>
          <p:cNvPr id="5" name="TextBox 4"/>
          <p:cNvSpPr txBox="1"/>
          <p:nvPr/>
        </p:nvSpPr>
        <p:spPr>
          <a:xfrm>
            <a:off x="619125" y="4615525"/>
            <a:ext cx="7924800" cy="1592744"/>
          </a:xfrm>
          <a:prstGeom prst="rect">
            <a:avLst/>
          </a:prstGeom>
          <a:noFill/>
        </p:spPr>
        <p:txBody>
          <a:bodyPr wrap="square" rtlCol="0">
            <a:spAutoFit/>
          </a:bodyPr>
          <a:lstStyle/>
          <a:p>
            <a:pPr>
              <a:lnSpc>
                <a:spcPct val="125000"/>
              </a:lnSpc>
            </a:pPr>
            <a:r>
              <a:rPr lang="en-US" sz="2400" b="1" dirty="0">
                <a:solidFill>
                  <a:schemeClr val="accent1">
                    <a:lumMod val="20000"/>
                    <a:lumOff val="80000"/>
                  </a:schemeClr>
                </a:solidFill>
              </a:rPr>
              <a:t>Presentation caveats:</a:t>
            </a:r>
          </a:p>
          <a:p>
            <a:pPr marL="285750" indent="-285750">
              <a:lnSpc>
                <a:spcPct val="125000"/>
              </a:lnSpc>
              <a:buFont typeface="Arial" pitchFamily="34" charset="0"/>
              <a:buChar char="•"/>
            </a:pPr>
            <a:r>
              <a:rPr lang="en-US" b="1" dirty="0"/>
              <a:t>Sales estimates made by author from publications and vendor input.</a:t>
            </a:r>
          </a:p>
          <a:p>
            <a:pPr marL="285750" indent="-285750">
              <a:lnSpc>
                <a:spcPct val="125000"/>
              </a:lnSpc>
              <a:buFont typeface="Arial" pitchFamily="34" charset="0"/>
              <a:buChar char="•"/>
            </a:pPr>
            <a:r>
              <a:rPr lang="en-US" b="1" dirty="0"/>
              <a:t>Don’t have a crystal ball but do have 50 years of experience in developing accelerators, 37 of those at 4 commercial companies.</a:t>
            </a:r>
          </a:p>
        </p:txBody>
      </p:sp>
    </p:spTree>
    <p:extLst>
      <p:ext uri="{BB962C8B-B14F-4D97-AF65-F5344CB8AC3E}">
        <p14:creationId xmlns:p14="http://schemas.microsoft.com/office/powerpoint/2010/main" val="1042126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381000" y="152400"/>
            <a:ext cx="8158163" cy="762000"/>
          </a:xfrm>
        </p:spPr>
        <p:txBody>
          <a:bodyPr/>
          <a:lstStyle/>
          <a:p>
            <a:r>
              <a:rPr lang="en-US" sz="2800" dirty="0">
                <a:solidFill>
                  <a:srgbClr val="FFFF00"/>
                </a:solidFill>
              </a:rPr>
              <a:t>Radioisotope Production</a:t>
            </a:r>
          </a:p>
        </p:txBody>
      </p:sp>
      <p:sp>
        <p:nvSpPr>
          <p:cNvPr id="78851" name="Content Placeholder 2"/>
          <p:cNvSpPr>
            <a:spLocks noGrp="1"/>
          </p:cNvSpPr>
          <p:nvPr>
            <p:ph idx="1"/>
          </p:nvPr>
        </p:nvSpPr>
        <p:spPr>
          <a:xfrm>
            <a:off x="342900" y="1219200"/>
            <a:ext cx="4800600" cy="4572000"/>
          </a:xfrm>
        </p:spPr>
        <p:txBody>
          <a:bodyPr/>
          <a:lstStyle/>
          <a:p>
            <a:r>
              <a:rPr lang="en-US" dirty="0"/>
              <a:t>Commercial cyclotron and linac systems produce isotopes for</a:t>
            </a:r>
          </a:p>
          <a:p>
            <a:pPr lvl="1">
              <a:buClr>
                <a:schemeClr val="tx1"/>
              </a:buClr>
              <a:buSzPct val="70000"/>
              <a:buFont typeface="Arial" pitchFamily="34" charset="0"/>
              <a:buChar char="•"/>
            </a:pPr>
            <a:r>
              <a:rPr lang="en-US" sz="1600" dirty="0"/>
              <a:t>SPECT: 20-70 MeV with ~mA current; </a:t>
            </a:r>
            <a:r>
              <a:rPr lang="en-US" sz="1600" baseline="30000" dirty="0"/>
              <a:t>111</a:t>
            </a:r>
            <a:r>
              <a:rPr lang="en-US" sz="1600" dirty="0"/>
              <a:t>In, </a:t>
            </a:r>
            <a:r>
              <a:rPr lang="en-US" sz="1600" baseline="30000" dirty="0"/>
              <a:t>123</a:t>
            </a:r>
            <a:r>
              <a:rPr lang="en-US" sz="1600" dirty="0"/>
              <a:t>I</a:t>
            </a:r>
          </a:p>
          <a:p>
            <a:pPr lvl="1">
              <a:buClr>
                <a:schemeClr val="tx1"/>
              </a:buClr>
              <a:buSzPct val="70000"/>
              <a:buFont typeface="Arial" pitchFamily="34" charset="0"/>
              <a:buChar char="•"/>
            </a:pPr>
            <a:r>
              <a:rPr lang="en-US" sz="1600" dirty="0"/>
              <a:t>PET: 7 to 18 MeV with ~0.1 mA current;</a:t>
            </a:r>
            <a:r>
              <a:rPr lang="en-US" sz="1600" baseline="30000" dirty="0"/>
              <a:t>18</a:t>
            </a:r>
            <a:r>
              <a:rPr lang="en-US" sz="1600" dirty="0"/>
              <a:t>F, </a:t>
            </a:r>
            <a:r>
              <a:rPr lang="en-US" sz="1600" baseline="30000" dirty="0"/>
              <a:t>11</a:t>
            </a:r>
            <a:r>
              <a:rPr lang="en-US" sz="1600" dirty="0"/>
              <a:t>C, </a:t>
            </a:r>
            <a:r>
              <a:rPr lang="en-US" sz="1600" baseline="30000" dirty="0"/>
              <a:t>13</a:t>
            </a:r>
            <a:r>
              <a:rPr lang="en-US" sz="1600" dirty="0"/>
              <a:t>N, </a:t>
            </a:r>
            <a:r>
              <a:rPr lang="en-US" sz="1600" baseline="30000" dirty="0"/>
              <a:t>15</a:t>
            </a:r>
            <a:r>
              <a:rPr lang="en-US" sz="1600" dirty="0"/>
              <a:t>O</a:t>
            </a:r>
          </a:p>
          <a:p>
            <a:pPr lvl="1">
              <a:buClr>
                <a:schemeClr val="tx1"/>
              </a:buClr>
              <a:buSzPct val="70000"/>
              <a:buFont typeface="Arial" pitchFamily="34" charset="0"/>
              <a:buChar char="•"/>
            </a:pPr>
            <a:endParaRPr lang="en-US" sz="1200" dirty="0"/>
          </a:p>
          <a:p>
            <a:r>
              <a:rPr lang="en-US" dirty="0"/>
              <a:t>~50 isotopes routinely produced for both diagnostics and therapy</a:t>
            </a:r>
          </a:p>
          <a:p>
            <a:endParaRPr lang="en-US" sz="1400" dirty="0"/>
          </a:p>
          <a:p>
            <a:r>
              <a:rPr lang="en-US" dirty="0"/>
              <a:t>Considerable US interest in using accelerators to produce </a:t>
            </a:r>
            <a:r>
              <a:rPr lang="en-US" baseline="30000" dirty="0"/>
              <a:t>99</a:t>
            </a:r>
            <a:r>
              <a:rPr lang="en-US" dirty="0"/>
              <a:t>Mo due to past reactor production issues (15 million procedures annually)</a:t>
            </a:r>
          </a:p>
          <a:p>
            <a:endParaRPr lang="en-US" dirty="0"/>
          </a:p>
          <a:p>
            <a:endParaRPr lang="en-US" dirty="0"/>
          </a:p>
          <a:p>
            <a:endParaRPr lang="en-US" dirty="0"/>
          </a:p>
        </p:txBody>
      </p:sp>
      <p:pic>
        <p:nvPicPr>
          <p:cNvPr id="788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5438" y="838200"/>
            <a:ext cx="3205162" cy="2326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56" name="Content Placeholder 2"/>
          <p:cNvSpPr txBox="1">
            <a:spLocks/>
          </p:cNvSpPr>
          <p:nvPr/>
        </p:nvSpPr>
        <p:spPr bwMode="auto">
          <a:xfrm>
            <a:off x="152400" y="5943600"/>
            <a:ext cx="53006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57150" indent="0">
              <a:spcBef>
                <a:spcPct val="20000"/>
              </a:spcBef>
              <a:buClr>
                <a:schemeClr val="tx1"/>
              </a:buClr>
              <a:buSzPct val="70000"/>
            </a:pPr>
            <a:r>
              <a:rPr lang="en-US" b="1" dirty="0">
                <a:solidFill>
                  <a:srgbClr val="99FF99"/>
                </a:solidFill>
              </a:rPr>
              <a:t>PET systems currently dominate this market.</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3063" y="3762376"/>
            <a:ext cx="3362325" cy="2510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457200" y="277813"/>
            <a:ext cx="8229600" cy="712787"/>
          </a:xfrm>
        </p:spPr>
        <p:txBody>
          <a:bodyPr/>
          <a:lstStyle/>
          <a:p>
            <a:r>
              <a:rPr lang="en-US" altLang="en-US" sz="2800" dirty="0">
                <a:solidFill>
                  <a:srgbClr val="FFFF00"/>
                </a:solidFill>
              </a:rPr>
              <a:t>Radioisotope Applications</a:t>
            </a:r>
          </a:p>
        </p:txBody>
      </p:sp>
      <p:sp>
        <p:nvSpPr>
          <p:cNvPr id="16388" name="Rectangle 3"/>
          <p:cNvSpPr>
            <a:spLocks noGrp="1" noChangeArrowheads="1"/>
          </p:cNvSpPr>
          <p:nvPr>
            <p:ph type="body" idx="1"/>
          </p:nvPr>
        </p:nvSpPr>
        <p:spPr>
          <a:xfrm>
            <a:off x="381000" y="1600200"/>
            <a:ext cx="5029200" cy="3581400"/>
          </a:xfrm>
        </p:spPr>
        <p:txBody>
          <a:bodyPr/>
          <a:lstStyle/>
          <a:p>
            <a:r>
              <a:rPr lang="en-US" altLang="en-US" dirty="0"/>
              <a:t>Industrial – Gauging &amp; Calibration</a:t>
            </a:r>
          </a:p>
          <a:p>
            <a:pPr lvl="1"/>
            <a:r>
              <a:rPr lang="en-US" altLang="en-US" dirty="0"/>
              <a:t>Thickness monitoring</a:t>
            </a:r>
          </a:p>
          <a:p>
            <a:pPr lvl="1"/>
            <a:r>
              <a:rPr lang="en-US" altLang="en-US" dirty="0"/>
              <a:t>Moisture content determination </a:t>
            </a:r>
          </a:p>
          <a:p>
            <a:pPr lvl="1"/>
            <a:endParaRPr lang="en-US" altLang="en-US" dirty="0"/>
          </a:p>
          <a:p>
            <a:r>
              <a:rPr lang="en-US" altLang="en-US" dirty="0"/>
              <a:t>Medical – Diagnostics &amp; Treatment</a:t>
            </a:r>
          </a:p>
          <a:p>
            <a:pPr lvl="1"/>
            <a:r>
              <a:rPr lang="en-US" altLang="en-US" dirty="0"/>
              <a:t>Single Photon Emission CT: </a:t>
            </a:r>
            <a:r>
              <a:rPr lang="en-US" altLang="en-US" baseline="30000" dirty="0"/>
              <a:t>123</a:t>
            </a:r>
            <a:r>
              <a:rPr lang="en-US" altLang="en-US" dirty="0"/>
              <a:t>I &amp; </a:t>
            </a:r>
            <a:r>
              <a:rPr lang="en-US" altLang="en-US" baseline="30000" dirty="0"/>
              <a:t>111</a:t>
            </a:r>
            <a:r>
              <a:rPr lang="en-US" altLang="en-US" dirty="0"/>
              <a:t>In (</a:t>
            </a:r>
            <a:r>
              <a:rPr lang="en-US" altLang="en-US" baseline="30000" dirty="0"/>
              <a:t>99m</a:t>
            </a:r>
            <a:r>
              <a:rPr lang="en-US" altLang="en-US" dirty="0"/>
              <a:t>Tc ??) </a:t>
            </a:r>
          </a:p>
          <a:p>
            <a:pPr lvl="1"/>
            <a:r>
              <a:rPr lang="en-US" altLang="en-US" dirty="0">
                <a:solidFill>
                  <a:srgbClr val="CC9900"/>
                </a:solidFill>
              </a:rPr>
              <a:t>PET (Positron Emission Tomography): </a:t>
            </a:r>
            <a:r>
              <a:rPr lang="en-US" altLang="en-US" baseline="30000" dirty="0">
                <a:solidFill>
                  <a:srgbClr val="CC9900"/>
                </a:solidFill>
              </a:rPr>
              <a:t>18</a:t>
            </a:r>
            <a:r>
              <a:rPr lang="en-US" altLang="en-US" dirty="0">
                <a:solidFill>
                  <a:srgbClr val="CC9900"/>
                </a:solidFill>
              </a:rPr>
              <a:t>F, </a:t>
            </a:r>
            <a:r>
              <a:rPr lang="en-US" altLang="en-US" baseline="30000" dirty="0">
                <a:solidFill>
                  <a:srgbClr val="CC9900"/>
                </a:solidFill>
              </a:rPr>
              <a:t>11</a:t>
            </a:r>
            <a:r>
              <a:rPr lang="en-US" altLang="en-US" dirty="0">
                <a:solidFill>
                  <a:srgbClr val="CC9900"/>
                </a:solidFill>
              </a:rPr>
              <a:t>C, </a:t>
            </a:r>
            <a:r>
              <a:rPr lang="en-US" altLang="en-US" baseline="30000" dirty="0">
                <a:solidFill>
                  <a:srgbClr val="CC9900"/>
                </a:solidFill>
              </a:rPr>
              <a:t>15</a:t>
            </a:r>
            <a:r>
              <a:rPr lang="en-US" altLang="en-US" dirty="0">
                <a:solidFill>
                  <a:srgbClr val="CC9900"/>
                </a:solidFill>
              </a:rPr>
              <a:t>O, </a:t>
            </a:r>
            <a:r>
              <a:rPr lang="en-US" altLang="en-US" baseline="30000" dirty="0">
                <a:solidFill>
                  <a:srgbClr val="CC9900"/>
                </a:solidFill>
              </a:rPr>
              <a:t>13</a:t>
            </a:r>
            <a:r>
              <a:rPr lang="en-US" altLang="en-US" dirty="0">
                <a:solidFill>
                  <a:srgbClr val="CC9900"/>
                </a:solidFill>
              </a:rPr>
              <a:t>N, </a:t>
            </a:r>
            <a:r>
              <a:rPr lang="en-US" altLang="en-US" baseline="30000" dirty="0">
                <a:solidFill>
                  <a:srgbClr val="CC9900"/>
                </a:solidFill>
              </a:rPr>
              <a:t>64</a:t>
            </a:r>
            <a:r>
              <a:rPr lang="en-US" altLang="en-US" dirty="0">
                <a:solidFill>
                  <a:srgbClr val="CC9900"/>
                </a:solidFill>
              </a:rPr>
              <a:t>Cu &amp; </a:t>
            </a:r>
            <a:r>
              <a:rPr lang="en-US" altLang="en-US" baseline="30000" dirty="0">
                <a:solidFill>
                  <a:srgbClr val="CC9900"/>
                </a:solidFill>
              </a:rPr>
              <a:t>124</a:t>
            </a:r>
            <a:r>
              <a:rPr lang="en-US" altLang="en-US" dirty="0">
                <a:solidFill>
                  <a:srgbClr val="CC9900"/>
                </a:solidFill>
              </a:rPr>
              <a:t>I  </a:t>
            </a:r>
          </a:p>
          <a:p>
            <a:pPr lvl="1"/>
            <a:r>
              <a:rPr lang="en-US" altLang="en-US" dirty="0"/>
              <a:t>Brachytherapy:  </a:t>
            </a:r>
            <a:r>
              <a:rPr lang="en-US" altLang="en-US" baseline="30000" dirty="0"/>
              <a:t>125</a:t>
            </a:r>
            <a:r>
              <a:rPr lang="en-US" altLang="en-US" dirty="0"/>
              <a:t>I &amp; </a:t>
            </a:r>
            <a:r>
              <a:rPr lang="en-US" altLang="en-US" baseline="30000" dirty="0"/>
              <a:t>103</a:t>
            </a:r>
            <a:r>
              <a:rPr lang="en-US" altLang="en-US" dirty="0"/>
              <a:t>Pd</a:t>
            </a:r>
          </a:p>
          <a:p>
            <a:endParaRPr lang="en-US" altLang="en-US" sz="1800" dirty="0"/>
          </a:p>
        </p:txBody>
      </p:sp>
      <p:sp>
        <p:nvSpPr>
          <p:cNvPr id="16389" name="Text Box 5"/>
          <p:cNvSpPr txBox="1">
            <a:spLocks noChangeArrowheads="1"/>
          </p:cNvSpPr>
          <p:nvPr/>
        </p:nvSpPr>
        <p:spPr bwMode="auto">
          <a:xfrm>
            <a:off x="1219200" y="5881688"/>
            <a:ext cx="670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a:defRPr>
                <a:solidFill>
                  <a:schemeClr val="tx1"/>
                </a:solidFill>
                <a:latin typeface="Arial" charset="0"/>
              </a:defRPr>
            </a:lvl2pPr>
            <a:lvl3pPr>
              <a:defRPr sz="1600">
                <a:solidFill>
                  <a:schemeClr val="tx1"/>
                </a:solidFill>
                <a:latin typeface="Arial" charset="0"/>
              </a:defRPr>
            </a:lvl3pPr>
            <a:lvl4pPr>
              <a:defRPr sz="1400">
                <a:solidFill>
                  <a:schemeClr val="tx1"/>
                </a:solidFill>
                <a:latin typeface="Arial" charset="0"/>
              </a:defRPr>
            </a:lvl4pPr>
            <a:lvl5pPr>
              <a:defRPr sz="1400">
                <a:solidFill>
                  <a:schemeClr val="tx1"/>
                </a:solidFill>
                <a:latin typeface="Arial" charset="0"/>
              </a:defRPr>
            </a:lvl5pPr>
            <a:lvl6pPr eaLnBrk="0" hangingPunct="0">
              <a:defRPr sz="1400">
                <a:solidFill>
                  <a:schemeClr val="tx1"/>
                </a:solidFill>
                <a:latin typeface="Arial" charset="0"/>
              </a:defRPr>
            </a:lvl6pPr>
            <a:lvl7pPr eaLnBrk="0" hangingPunct="0">
              <a:defRPr sz="1400">
                <a:solidFill>
                  <a:schemeClr val="tx1"/>
                </a:solidFill>
                <a:latin typeface="Arial" charset="0"/>
              </a:defRPr>
            </a:lvl7pPr>
            <a:lvl8pPr eaLnBrk="0" hangingPunct="0">
              <a:defRPr sz="1400">
                <a:solidFill>
                  <a:schemeClr val="tx1"/>
                </a:solidFill>
                <a:latin typeface="Arial" charset="0"/>
              </a:defRPr>
            </a:lvl8pPr>
            <a:lvl9pPr eaLnBrk="0" hangingPunct="0">
              <a:defRPr sz="1400">
                <a:solidFill>
                  <a:schemeClr val="tx1"/>
                </a:solidFill>
                <a:latin typeface="Arial" charset="0"/>
              </a:defRPr>
            </a:lvl9pPr>
          </a:lstStyle>
          <a:p>
            <a:pPr algn="ctr">
              <a:spcBef>
                <a:spcPct val="20000"/>
              </a:spcBef>
              <a:buClr>
                <a:schemeClr val="hlink"/>
              </a:buClr>
              <a:buSzPct val="80000"/>
              <a:buFont typeface="Wingdings" charset="2"/>
              <a:buNone/>
            </a:pPr>
            <a:r>
              <a:rPr lang="en-US" altLang="en-US" sz="1800" b="1" dirty="0">
                <a:solidFill>
                  <a:schemeClr val="hlink"/>
                </a:solidFill>
              </a:rPr>
              <a:t>&gt;50 accelerator-produced radioisotopes in routine use.</a:t>
            </a:r>
          </a:p>
        </p:txBody>
      </p:sp>
      <p:pic>
        <p:nvPicPr>
          <p:cNvPr id="16390"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09479" y="1371600"/>
            <a:ext cx="1510521"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124200"/>
            <a:ext cx="3286125"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9319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lstStyle/>
          <a:p>
            <a:r>
              <a:rPr lang="en-US" sz="2800" dirty="0">
                <a:solidFill>
                  <a:srgbClr val="FFFF00"/>
                </a:solidFill>
              </a:rPr>
              <a:t>Radioisotope Production Market</a:t>
            </a:r>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38600" y="1728757"/>
            <a:ext cx="468869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9600" y="1371600"/>
            <a:ext cx="3429000" cy="4801314"/>
          </a:xfrm>
          <a:prstGeom prst="rect">
            <a:avLst/>
          </a:prstGeom>
          <a:noFill/>
        </p:spPr>
        <p:txBody>
          <a:bodyPr wrap="square" rtlCol="0">
            <a:spAutoFit/>
          </a:bodyPr>
          <a:lstStyle/>
          <a:p>
            <a:pPr marL="285750" indent="-285750">
              <a:buFont typeface="Arial" panose="020B0604020202020204" pitchFamily="34" charset="0"/>
              <a:buChar char="•"/>
            </a:pPr>
            <a:r>
              <a:rPr lang="en-US" dirty="0"/>
              <a:t>Sales in 2015 - US$165M   (~ 60 units sold per year).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Top 5 manufacturers sell more than 50 units per year.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PET sales dominate market (&gt; 95% of all PET procedures use FDG.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Sales flat (saturated?) in North America and Europe due to FDG distribution model.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Sales increasing in Asia and rest of the world.</a:t>
            </a:r>
          </a:p>
        </p:txBody>
      </p:sp>
    </p:spTree>
    <p:extLst>
      <p:ext uri="{BB962C8B-B14F-4D97-AF65-F5344CB8AC3E}">
        <p14:creationId xmlns:p14="http://schemas.microsoft.com/office/powerpoint/2010/main" val="3155688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685800" y="152400"/>
            <a:ext cx="7848600" cy="533400"/>
          </a:xfrm>
        </p:spPr>
        <p:txBody>
          <a:bodyPr/>
          <a:lstStyle/>
          <a:p>
            <a:r>
              <a:rPr lang="en-US" altLang="en-US" sz="2400" dirty="0">
                <a:solidFill>
                  <a:srgbClr val="FFFF00"/>
                </a:solidFill>
              </a:rPr>
              <a:t> </a:t>
            </a:r>
            <a:r>
              <a:rPr lang="en-US" altLang="en-US" sz="2800" dirty="0">
                <a:solidFill>
                  <a:srgbClr val="FFFF00"/>
                </a:solidFill>
              </a:rPr>
              <a:t>High Energy X-Ray Inspection Applications</a:t>
            </a:r>
          </a:p>
        </p:txBody>
      </p:sp>
      <p:sp>
        <p:nvSpPr>
          <p:cNvPr id="18436" name="Text Box 4"/>
          <p:cNvSpPr txBox="1">
            <a:spLocks noChangeArrowheads="1"/>
          </p:cNvSpPr>
          <p:nvPr/>
        </p:nvSpPr>
        <p:spPr bwMode="auto">
          <a:xfrm>
            <a:off x="685800" y="1066800"/>
            <a:ext cx="5410200"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defRPr sz="2000">
                <a:solidFill>
                  <a:schemeClr val="tx1"/>
                </a:solidFill>
                <a:latin typeface="Arial" charset="0"/>
              </a:defRPr>
            </a:lvl1pPr>
            <a:lvl2pPr>
              <a:defRPr>
                <a:solidFill>
                  <a:schemeClr val="tx1"/>
                </a:solidFill>
                <a:latin typeface="Arial" charset="0"/>
              </a:defRPr>
            </a:lvl2pPr>
            <a:lvl3pPr>
              <a:defRPr sz="1600">
                <a:solidFill>
                  <a:schemeClr val="tx1"/>
                </a:solidFill>
                <a:latin typeface="Arial" charset="0"/>
              </a:defRPr>
            </a:lvl3pPr>
            <a:lvl4pPr>
              <a:defRPr sz="1400">
                <a:solidFill>
                  <a:schemeClr val="tx1"/>
                </a:solidFill>
                <a:latin typeface="Arial" charset="0"/>
              </a:defRPr>
            </a:lvl4pPr>
            <a:lvl5pPr>
              <a:defRPr sz="1400">
                <a:solidFill>
                  <a:schemeClr val="tx1"/>
                </a:solidFill>
                <a:latin typeface="Arial" charset="0"/>
              </a:defRPr>
            </a:lvl5pPr>
            <a:lvl6pPr eaLnBrk="0" hangingPunct="0">
              <a:defRPr sz="1400">
                <a:solidFill>
                  <a:schemeClr val="tx1"/>
                </a:solidFill>
                <a:latin typeface="Arial" charset="0"/>
              </a:defRPr>
            </a:lvl6pPr>
            <a:lvl7pPr eaLnBrk="0" hangingPunct="0">
              <a:defRPr sz="1400">
                <a:solidFill>
                  <a:schemeClr val="tx1"/>
                </a:solidFill>
                <a:latin typeface="Arial" charset="0"/>
              </a:defRPr>
            </a:lvl7pPr>
            <a:lvl8pPr eaLnBrk="0" hangingPunct="0">
              <a:defRPr sz="1400">
                <a:solidFill>
                  <a:schemeClr val="tx1"/>
                </a:solidFill>
                <a:latin typeface="Arial" charset="0"/>
              </a:defRPr>
            </a:lvl8pPr>
            <a:lvl9pPr eaLnBrk="0" hangingPunct="0">
              <a:defRPr sz="1400">
                <a:solidFill>
                  <a:schemeClr val="tx1"/>
                </a:solidFill>
                <a:latin typeface="Arial" charset="0"/>
              </a:defRPr>
            </a:lvl9pPr>
          </a:lstStyle>
          <a:p>
            <a:pPr eaLnBrk="0" hangingPunct="0">
              <a:buClr>
                <a:srgbClr val="66FF66"/>
              </a:buClr>
              <a:buFont typeface="Wingdings" charset="2"/>
              <a:buChar char="Ø"/>
            </a:pPr>
            <a:r>
              <a:rPr lang="en-US" altLang="en-US" sz="1800" dirty="0"/>
              <a:t>Radiography of large castings – Original application that led to development of systems.</a:t>
            </a:r>
          </a:p>
          <a:p>
            <a:pPr eaLnBrk="0" hangingPunct="0">
              <a:buClr>
                <a:srgbClr val="66FF66"/>
              </a:buClr>
              <a:buFont typeface="Wingdings" charset="2"/>
              <a:buChar char="Ø"/>
            </a:pPr>
            <a:endParaRPr lang="en-US" altLang="en-US" sz="1800" dirty="0"/>
          </a:p>
          <a:p>
            <a:pPr eaLnBrk="0" hangingPunct="0">
              <a:buClr>
                <a:srgbClr val="66FF66"/>
              </a:buClr>
              <a:buFont typeface="Wingdings" charset="2"/>
              <a:buChar char="Ø"/>
            </a:pPr>
            <a:r>
              <a:rPr lang="en-US" altLang="en-US" sz="1800" dirty="0"/>
              <a:t>Examination of rocket motors and munitions – Includes CT examinations systems.</a:t>
            </a:r>
          </a:p>
          <a:p>
            <a:pPr eaLnBrk="0" hangingPunct="0">
              <a:buClr>
                <a:srgbClr val="66FF66"/>
              </a:buClr>
              <a:buFont typeface="Wingdings" charset="2"/>
              <a:buChar char="Ø"/>
            </a:pPr>
            <a:endParaRPr lang="en-US" altLang="en-US" sz="1800" dirty="0">
              <a:solidFill>
                <a:srgbClr val="FFFF00"/>
              </a:solidFill>
            </a:endParaRPr>
          </a:p>
          <a:p>
            <a:pPr eaLnBrk="0" hangingPunct="0">
              <a:buClr>
                <a:srgbClr val="66FF66"/>
              </a:buClr>
              <a:buFont typeface="Wingdings" charset="2"/>
              <a:buChar char="Ø"/>
            </a:pPr>
            <a:r>
              <a:rPr lang="en-US" altLang="en-US" sz="1800" dirty="0">
                <a:solidFill>
                  <a:srgbClr val="FFFF00"/>
                </a:solidFill>
              </a:rPr>
              <a:t>Port examination of containers &amp; semi-trailers – Started as a security application and is now an import/export control tool.</a:t>
            </a:r>
          </a:p>
        </p:txBody>
      </p:sp>
      <p:pic>
        <p:nvPicPr>
          <p:cNvPr id="18437" name="Picture 6"/>
          <p:cNvPicPr>
            <a:picLocks noChangeAspect="1" noChangeArrowheads="1"/>
          </p:cNvPicPr>
          <p:nvPr/>
        </p:nvPicPr>
        <p:blipFill>
          <a:blip r:embed="rId2">
            <a:extLst>
              <a:ext uri="{28A0092B-C50C-407E-A947-70E740481C1C}">
                <a14:useLocalDpi xmlns:a14="http://schemas.microsoft.com/office/drawing/2010/main" val="0"/>
              </a:ext>
            </a:extLst>
          </a:blip>
          <a:srcRect l="27083" t="50000" r="56250" b="31721"/>
          <a:stretch>
            <a:fillRect/>
          </a:stretch>
        </p:blipFill>
        <p:spPr bwMode="auto">
          <a:xfrm>
            <a:off x="685800" y="3810000"/>
            <a:ext cx="54864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7"/>
          <p:cNvSpPr>
            <a:spLocks noGrp="1" noChangeArrowheads="1"/>
          </p:cNvSpPr>
          <p:nvPr>
            <p:ph type="body" idx="1"/>
          </p:nvPr>
        </p:nvSpPr>
        <p:spPr>
          <a:xfrm>
            <a:off x="1828800" y="5943600"/>
            <a:ext cx="6477000" cy="457200"/>
          </a:xfrm>
        </p:spPr>
        <p:txBody>
          <a:bodyPr/>
          <a:lstStyle/>
          <a:p>
            <a:pPr>
              <a:buFont typeface="Wingdings" charset="2"/>
              <a:buNone/>
            </a:pPr>
            <a:r>
              <a:rPr lang="en-US" altLang="en-US" b="1" dirty="0">
                <a:solidFill>
                  <a:schemeClr val="hlink"/>
                </a:solidFill>
              </a:rPr>
              <a:t>Used by many countries for manifest verification.</a:t>
            </a:r>
          </a:p>
        </p:txBody>
      </p:sp>
      <p:pic>
        <p:nvPicPr>
          <p:cNvPr id="1843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r="9145"/>
          <a:stretch>
            <a:fillRect/>
          </a:stretch>
        </p:blipFill>
        <p:spPr bwMode="auto">
          <a:xfrm>
            <a:off x="6400800" y="2667000"/>
            <a:ext cx="22161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838200"/>
            <a:ext cx="19875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 7"/>
          <p:cNvPicPr>
            <a:picLocks noChangeAspect="1"/>
          </p:cNvPicPr>
          <p:nvPr/>
        </p:nvPicPr>
        <p:blipFill>
          <a:blip r:embed="rId5"/>
          <a:stretch>
            <a:fillRect/>
          </a:stretch>
        </p:blipFill>
        <p:spPr>
          <a:xfrm>
            <a:off x="6436743" y="4419600"/>
            <a:ext cx="2552700" cy="933450"/>
          </a:xfrm>
          <a:prstGeom prst="rect">
            <a:avLst/>
          </a:prstGeom>
        </p:spPr>
      </p:pic>
    </p:spTree>
    <p:extLst>
      <p:ext uri="{BB962C8B-B14F-4D97-AF65-F5344CB8AC3E}">
        <p14:creationId xmlns:p14="http://schemas.microsoft.com/office/powerpoint/2010/main" val="504283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41387"/>
          </a:xfrm>
        </p:spPr>
        <p:txBody>
          <a:bodyPr/>
          <a:lstStyle/>
          <a:p>
            <a:r>
              <a:rPr lang="en-US" sz="2800" dirty="0">
                <a:solidFill>
                  <a:srgbClr val="FFFF00"/>
                </a:solidFill>
              </a:rPr>
              <a:t>High Energy X-Ray Inspection Markets</a:t>
            </a:r>
            <a:endParaRPr lang="en-US" sz="2800" dirty="0"/>
          </a:p>
        </p:txBody>
      </p:sp>
      <p:pic>
        <p:nvPicPr>
          <p:cNvPr id="5" name="Content Placeholder 4"/>
          <p:cNvPicPr>
            <a:picLocks noGrp="1"/>
          </p:cNvPicPr>
          <p:nvPr>
            <p:ph idx="1"/>
          </p:nvPr>
        </p:nvPicPr>
        <p:blipFill rotWithShape="1">
          <a:blip r:embed="rId2"/>
          <a:srcRect l="71421" t="64661" r="21733" b="16241"/>
          <a:stretch/>
        </p:blipFill>
        <p:spPr bwMode="auto">
          <a:xfrm>
            <a:off x="579094" y="1219200"/>
            <a:ext cx="3611905" cy="2743200"/>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483243" y="4196477"/>
            <a:ext cx="4191000" cy="2585323"/>
          </a:xfrm>
          <a:prstGeom prst="rect">
            <a:avLst/>
          </a:prstGeom>
          <a:noFill/>
        </p:spPr>
        <p:txBody>
          <a:bodyPr wrap="square" rtlCol="0">
            <a:spAutoFit/>
          </a:bodyPr>
          <a:lstStyle/>
          <a:p>
            <a:r>
              <a:rPr lang="en-US" dirty="0"/>
              <a:t>Market Drivers:</a:t>
            </a:r>
          </a:p>
          <a:p>
            <a:pPr marL="285750" indent="-285750">
              <a:buFont typeface="Arial" pitchFamily="34" charset="0"/>
              <a:buChar char="•"/>
            </a:pPr>
            <a:r>
              <a:rPr lang="en-US" dirty="0"/>
              <a:t>New safety and quality standards</a:t>
            </a:r>
          </a:p>
          <a:p>
            <a:pPr marL="285750" indent="-285750">
              <a:buFont typeface="Arial" pitchFamily="34" charset="0"/>
              <a:buChar char="•"/>
            </a:pPr>
            <a:r>
              <a:rPr lang="en-US" dirty="0"/>
              <a:t>Inline manufacturing inspections </a:t>
            </a:r>
          </a:p>
          <a:p>
            <a:pPr marL="285750" indent="-285750">
              <a:buFont typeface="Arial" pitchFamily="34" charset="0"/>
              <a:buChar char="•"/>
            </a:pPr>
            <a:r>
              <a:rPr lang="en-US" dirty="0"/>
              <a:t>Disruptive technology (e.g., 3D printing)</a:t>
            </a:r>
          </a:p>
          <a:p>
            <a:pPr marL="285750" indent="-285750">
              <a:buFont typeface="Arial" pitchFamily="34" charset="0"/>
              <a:buChar char="•"/>
            </a:pPr>
            <a:r>
              <a:rPr lang="en-US" dirty="0"/>
              <a:t>Airport/ship cargo scanning </a:t>
            </a:r>
          </a:p>
          <a:p>
            <a:pPr marL="285750" indent="-285750">
              <a:buFont typeface="Arial" pitchFamily="34" charset="0"/>
              <a:buChar char="•"/>
            </a:pPr>
            <a:r>
              <a:rPr lang="en-US" dirty="0"/>
              <a:t>Vehicles scanning at borders </a:t>
            </a:r>
          </a:p>
          <a:p>
            <a:pPr marL="285750" indent="-285750">
              <a:buFont typeface="Arial" pitchFamily="34" charset="0"/>
              <a:buChar char="•"/>
            </a:pPr>
            <a:r>
              <a:rPr lang="en-US" dirty="0"/>
              <a:t>Packaged food safety scanning </a:t>
            </a:r>
          </a:p>
          <a:p>
            <a:endParaRPr lang="en-US" dirty="0"/>
          </a:p>
        </p:txBody>
      </p:sp>
      <p:graphicFrame>
        <p:nvGraphicFramePr>
          <p:cNvPr id="8" name="Chart 7">
            <a:extLst>
              <a:ext uri="{FF2B5EF4-FFF2-40B4-BE49-F238E27FC236}">
                <a16:creationId xmlns:a16="http://schemas.microsoft.com/office/drawing/2014/main" id="{31842E33-37DD-4F51-8186-5C0DEECB2382}"/>
              </a:ext>
            </a:extLst>
          </p:cNvPr>
          <p:cNvGraphicFramePr>
            <a:graphicFrameLocks/>
          </p:cNvGraphicFramePr>
          <p:nvPr>
            <p:extLst>
              <p:ext uri="{D42A27DB-BD31-4B8C-83A1-F6EECF244321}">
                <p14:modId xmlns:p14="http://schemas.microsoft.com/office/powerpoint/2010/main" val="1475107399"/>
              </p:ext>
            </p:extLst>
          </p:nvPr>
        </p:nvGraphicFramePr>
        <p:xfrm>
          <a:off x="5105400" y="1066800"/>
          <a:ext cx="3924300"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5D34912F-85FA-45D9-90AE-B647C83D9FAD}"/>
              </a:ext>
            </a:extLst>
          </p:cNvPr>
          <p:cNvSpPr/>
          <p:nvPr/>
        </p:nvSpPr>
        <p:spPr>
          <a:xfrm>
            <a:off x="5029200" y="4800600"/>
            <a:ext cx="3962400" cy="861774"/>
          </a:xfrm>
          <a:prstGeom prst="rect">
            <a:avLst/>
          </a:prstGeom>
        </p:spPr>
        <p:txBody>
          <a:bodyPr wrap="square">
            <a:spAutoFit/>
          </a:bodyPr>
          <a:lstStyle/>
          <a:p>
            <a:endParaRPr lang="en-US" dirty="0"/>
          </a:p>
          <a:p>
            <a:pPr algn="ctr"/>
            <a:r>
              <a:rPr lang="en-US" sz="1600" b="1" dirty="0">
                <a:solidFill>
                  <a:srgbClr val="FFFF00"/>
                </a:solidFill>
              </a:rPr>
              <a:t>Market dominated by 2 main vendors: </a:t>
            </a:r>
          </a:p>
          <a:p>
            <a:pPr algn="ctr"/>
            <a:r>
              <a:rPr lang="en-US" sz="1600" b="1" dirty="0">
                <a:solidFill>
                  <a:srgbClr val="FFFF00"/>
                </a:solidFill>
              </a:rPr>
              <a:t>Varex &amp; Nuctech.</a:t>
            </a:r>
          </a:p>
        </p:txBody>
      </p:sp>
    </p:spTree>
    <p:extLst>
      <p:ext uri="{BB962C8B-B14F-4D97-AF65-F5344CB8AC3E}">
        <p14:creationId xmlns:p14="http://schemas.microsoft.com/office/powerpoint/2010/main" val="712776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457200" y="152400"/>
            <a:ext cx="8229600" cy="636588"/>
          </a:xfrm>
        </p:spPr>
        <p:txBody>
          <a:bodyPr/>
          <a:lstStyle/>
          <a:p>
            <a:r>
              <a:rPr lang="en-US" altLang="en-US" sz="2800" dirty="0">
                <a:solidFill>
                  <a:srgbClr val="FFFF00"/>
                </a:solidFill>
              </a:rPr>
              <a:t>Neutron Generator Applications</a:t>
            </a:r>
          </a:p>
        </p:txBody>
      </p:sp>
      <p:sp>
        <p:nvSpPr>
          <p:cNvPr id="19460" name="Rectangle 5"/>
          <p:cNvSpPr>
            <a:spLocks noChangeArrowheads="1"/>
          </p:cNvSpPr>
          <p:nvPr/>
        </p:nvSpPr>
        <p:spPr bwMode="auto">
          <a:xfrm>
            <a:off x="457200" y="1249263"/>
            <a:ext cx="4953000"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80000"/>
              <a:buFont typeface="Wingdings" charset="2"/>
              <a:buChar char="Ø"/>
              <a:defRPr sz="2000">
                <a:solidFill>
                  <a:schemeClr val="tx1"/>
                </a:solidFill>
                <a:latin typeface="Arial" charset="0"/>
              </a:defRPr>
            </a:lvl1pPr>
            <a:lvl2pPr marL="742950" indent="-285750" eaLnBrk="0" hangingPunct="0">
              <a:spcBef>
                <a:spcPct val="20000"/>
              </a:spcBef>
              <a:buClr>
                <a:schemeClr val="tx2"/>
              </a:buClr>
              <a:buSzPct val="50000"/>
              <a:buFont typeface="Wingdings" charset="2"/>
              <a:buChar char="l"/>
              <a:defRPr>
                <a:solidFill>
                  <a:schemeClr val="tx1"/>
                </a:solidFill>
                <a:latin typeface="Arial" charset="0"/>
              </a:defRPr>
            </a:lvl2pPr>
            <a:lvl3pPr marL="1143000" indent="-228600" eaLnBrk="0" hangingPunct="0">
              <a:spcBef>
                <a:spcPct val="20000"/>
              </a:spcBef>
              <a:buClr>
                <a:schemeClr val="accent2"/>
              </a:buClr>
              <a:buChar char="•"/>
              <a:defRPr sz="1600">
                <a:solidFill>
                  <a:schemeClr val="tx1"/>
                </a:solidFill>
                <a:latin typeface="Arial" charset="0"/>
              </a:defRPr>
            </a:lvl3pPr>
            <a:lvl4pPr marL="1600200" indent="-228600" eaLnBrk="0" hangingPunct="0">
              <a:spcBef>
                <a:spcPct val="20000"/>
              </a:spcBef>
              <a:buClr>
                <a:schemeClr val="folHlink"/>
              </a:buClr>
              <a:buSzPct val="50000"/>
              <a:buFont typeface="Wingdings" charset="2"/>
              <a:buChar char="l"/>
              <a:defRPr sz="1400">
                <a:solidFill>
                  <a:schemeClr val="tx1"/>
                </a:solidFill>
                <a:latin typeface="Arial" charset="0"/>
              </a:defRPr>
            </a:lvl4pPr>
            <a:lvl5pPr marL="2057400" indent="-228600" eaLnBrk="0" hangingPunct="0">
              <a:spcBef>
                <a:spcPct val="20000"/>
              </a:spcBef>
              <a:buClr>
                <a:schemeClr val="hlink"/>
              </a:buClr>
              <a:buChar char="•"/>
              <a:defRPr sz="1400">
                <a:solidFill>
                  <a:schemeClr val="tx1"/>
                </a:solidFill>
                <a:latin typeface="Arial" charset="0"/>
              </a:defRPr>
            </a:lvl5pPr>
            <a:lvl6pPr marL="2514600" indent="-228600" eaLnBrk="0" fontAlgn="base" hangingPunct="0">
              <a:spcBef>
                <a:spcPct val="20000"/>
              </a:spcBef>
              <a:spcAft>
                <a:spcPct val="0"/>
              </a:spcAft>
              <a:buClr>
                <a:schemeClr val="hlink"/>
              </a:buClr>
              <a:buChar char="•"/>
              <a:defRPr sz="1400">
                <a:solidFill>
                  <a:schemeClr val="tx1"/>
                </a:solidFill>
                <a:latin typeface="Arial" charset="0"/>
              </a:defRPr>
            </a:lvl6pPr>
            <a:lvl7pPr marL="2971800" indent="-228600" eaLnBrk="0" fontAlgn="base" hangingPunct="0">
              <a:spcBef>
                <a:spcPct val="20000"/>
              </a:spcBef>
              <a:spcAft>
                <a:spcPct val="0"/>
              </a:spcAft>
              <a:buClr>
                <a:schemeClr val="hlink"/>
              </a:buClr>
              <a:buChar char="•"/>
              <a:defRPr sz="1400">
                <a:solidFill>
                  <a:schemeClr val="tx1"/>
                </a:solidFill>
                <a:latin typeface="Arial" charset="0"/>
              </a:defRPr>
            </a:lvl7pPr>
            <a:lvl8pPr marL="3429000" indent="-228600" eaLnBrk="0" fontAlgn="base" hangingPunct="0">
              <a:spcBef>
                <a:spcPct val="20000"/>
              </a:spcBef>
              <a:spcAft>
                <a:spcPct val="0"/>
              </a:spcAft>
              <a:buClr>
                <a:schemeClr val="hlink"/>
              </a:buClr>
              <a:buChar char="•"/>
              <a:defRPr sz="1400">
                <a:solidFill>
                  <a:schemeClr val="tx1"/>
                </a:solidFill>
                <a:latin typeface="Arial" charset="0"/>
              </a:defRPr>
            </a:lvl8pPr>
            <a:lvl9pPr marL="3886200" indent="-228600" eaLnBrk="0" fontAlgn="base" hangingPunct="0">
              <a:spcBef>
                <a:spcPct val="20000"/>
              </a:spcBef>
              <a:spcAft>
                <a:spcPct val="0"/>
              </a:spcAft>
              <a:buClr>
                <a:schemeClr val="hlink"/>
              </a:buClr>
              <a:buChar char="•"/>
              <a:defRPr sz="1400">
                <a:solidFill>
                  <a:schemeClr val="tx1"/>
                </a:solidFill>
                <a:latin typeface="Arial" charset="0"/>
              </a:defRPr>
            </a:lvl9pPr>
          </a:lstStyle>
          <a:p>
            <a:pPr marL="347472" indent="-342900" eaLnBrk="1" hangingPunct="1">
              <a:spcBef>
                <a:spcPct val="0"/>
              </a:spcBef>
              <a:buClr>
                <a:srgbClr val="66FF66"/>
              </a:buClr>
              <a:buSzTx/>
              <a:buFont typeface="Wingdings" panose="05000000000000000000" pitchFamily="2" charset="2"/>
              <a:buChar char="Ø"/>
              <a:defRPr/>
            </a:pPr>
            <a:r>
              <a:rPr lang="en-US" altLang="en-US" sz="1600" b="1" dirty="0"/>
              <a:t>Geophysical Exploration</a:t>
            </a:r>
            <a:r>
              <a:rPr lang="en-US" altLang="en-US" sz="1600" dirty="0"/>
              <a:t> – Mineral detection and oil well borehole logging.</a:t>
            </a:r>
          </a:p>
          <a:p>
            <a:pPr marL="285750" indent="-285750" eaLnBrk="1" hangingPunct="1">
              <a:spcBef>
                <a:spcPct val="0"/>
              </a:spcBef>
              <a:buClr>
                <a:srgbClr val="66FF66"/>
              </a:buClr>
              <a:buSzTx/>
              <a:buFont typeface="Wingdings" panose="05000000000000000000" pitchFamily="2" charset="2"/>
              <a:buChar char="Ø"/>
              <a:defRPr/>
            </a:pPr>
            <a:endParaRPr lang="en-US" altLang="en-US" sz="1600" dirty="0"/>
          </a:p>
          <a:p>
            <a:pPr marL="285750" indent="-285750" eaLnBrk="1" hangingPunct="1">
              <a:spcBef>
                <a:spcPct val="0"/>
              </a:spcBef>
              <a:buClr>
                <a:srgbClr val="66FF66"/>
              </a:buClr>
              <a:buSzTx/>
              <a:buFont typeface="Wingdings" panose="05000000000000000000" pitchFamily="2" charset="2"/>
              <a:buChar char="Ø"/>
              <a:defRPr/>
            </a:pPr>
            <a:r>
              <a:rPr lang="en-US" altLang="en-US" sz="1600" b="1" dirty="0"/>
              <a:t>Bulk material analysis</a:t>
            </a:r>
            <a:r>
              <a:rPr lang="en-US" altLang="en-US" sz="1600" dirty="0"/>
              <a:t> – Includes gold, coal, cement and scrap metal on-line monitoring.</a:t>
            </a:r>
          </a:p>
          <a:p>
            <a:pPr marL="285750" indent="-285750" eaLnBrk="1" hangingPunct="1">
              <a:spcBef>
                <a:spcPct val="0"/>
              </a:spcBef>
              <a:buClr>
                <a:srgbClr val="66FF66"/>
              </a:buClr>
              <a:buSzTx/>
              <a:buFont typeface="Wingdings" panose="05000000000000000000" pitchFamily="2" charset="2"/>
              <a:buChar char="Ø"/>
              <a:defRPr/>
            </a:pPr>
            <a:endParaRPr lang="en-US" altLang="en-US" sz="1600" dirty="0"/>
          </a:p>
          <a:p>
            <a:pPr marL="285750" indent="-285750" eaLnBrk="1" hangingPunct="1">
              <a:spcBef>
                <a:spcPct val="0"/>
              </a:spcBef>
              <a:buClr>
                <a:srgbClr val="66FF66"/>
              </a:buClr>
              <a:buSzTx/>
              <a:buFont typeface="Wingdings" panose="05000000000000000000" pitchFamily="2" charset="2"/>
              <a:buChar char="Ø"/>
              <a:defRPr/>
            </a:pPr>
            <a:r>
              <a:rPr lang="en-US" altLang="en-US" sz="1600" b="1" dirty="0"/>
              <a:t>Gauging &amp; radiography</a:t>
            </a:r>
            <a:r>
              <a:rPr lang="en-US" altLang="en-US" sz="1600" dirty="0"/>
              <a:t> – Materials inspection.</a:t>
            </a:r>
          </a:p>
          <a:p>
            <a:pPr marL="285750" indent="-285750" eaLnBrk="1" hangingPunct="1">
              <a:spcBef>
                <a:spcPct val="0"/>
              </a:spcBef>
              <a:buClr>
                <a:srgbClr val="66FF66"/>
              </a:buClr>
              <a:buSzTx/>
              <a:buFont typeface="Wingdings" panose="05000000000000000000" pitchFamily="2" charset="2"/>
              <a:buChar char="Ø"/>
              <a:defRPr/>
            </a:pPr>
            <a:endParaRPr lang="en-US" altLang="en-US" sz="1600" dirty="0"/>
          </a:p>
          <a:p>
            <a:pPr marL="285750" indent="-285750" eaLnBrk="1" hangingPunct="1">
              <a:spcBef>
                <a:spcPct val="0"/>
              </a:spcBef>
              <a:buClr>
                <a:srgbClr val="66FF66"/>
              </a:buClr>
              <a:buSzTx/>
              <a:buFont typeface="Wingdings" panose="05000000000000000000" pitchFamily="2" charset="2"/>
              <a:buChar char="Ø"/>
              <a:defRPr/>
            </a:pPr>
            <a:r>
              <a:rPr lang="en-US" altLang="en-US" sz="1600" b="1" dirty="0"/>
              <a:t>Neutron activation analysis</a:t>
            </a:r>
            <a:r>
              <a:rPr lang="en-US" altLang="en-US" sz="1600" dirty="0"/>
              <a:t> – Trace elements in biological and environmental areas.</a:t>
            </a:r>
          </a:p>
          <a:p>
            <a:pPr marL="285750" indent="-285750" eaLnBrk="1" hangingPunct="1">
              <a:spcBef>
                <a:spcPct val="0"/>
              </a:spcBef>
              <a:buClr>
                <a:srgbClr val="66FF66"/>
              </a:buClr>
              <a:buSzTx/>
              <a:buFont typeface="Wingdings" panose="05000000000000000000" pitchFamily="2" charset="2"/>
              <a:buChar char="Ø"/>
              <a:defRPr/>
            </a:pPr>
            <a:endParaRPr lang="en-US" altLang="en-US" sz="1600" dirty="0"/>
          </a:p>
          <a:p>
            <a:pPr marL="285750" indent="-285750" eaLnBrk="1" hangingPunct="1">
              <a:spcBef>
                <a:spcPct val="0"/>
              </a:spcBef>
              <a:buClr>
                <a:srgbClr val="66FF66"/>
              </a:buClr>
              <a:buSzTx/>
              <a:buFont typeface="Wingdings" panose="05000000000000000000" pitchFamily="2" charset="2"/>
              <a:buChar char="Ø"/>
              <a:defRPr/>
            </a:pPr>
            <a:r>
              <a:rPr lang="en-US" altLang="en-US" sz="1600" b="1" dirty="0">
                <a:solidFill>
                  <a:srgbClr val="FFC000"/>
                </a:solidFill>
              </a:rPr>
              <a:t>Security </a:t>
            </a:r>
            <a:r>
              <a:rPr lang="en-US" altLang="en-US" sz="1600" dirty="0"/>
              <a:t>– Detection of contraband, high explosives, fissionable materials, and chemical weapons agents.</a:t>
            </a:r>
          </a:p>
          <a:p>
            <a:pPr eaLnBrk="1" hangingPunct="1">
              <a:spcBef>
                <a:spcPct val="0"/>
              </a:spcBef>
              <a:buClr>
                <a:srgbClr val="66FF66"/>
              </a:buClr>
              <a:buSzTx/>
              <a:buNone/>
              <a:defRPr/>
            </a:pPr>
            <a:endParaRPr lang="en-US" altLang="en-US" sz="1600" dirty="0"/>
          </a:p>
          <a:p>
            <a:pPr marL="285750" indent="-285750" eaLnBrk="1" hangingPunct="1">
              <a:spcBef>
                <a:spcPct val="0"/>
              </a:spcBef>
              <a:buClr>
                <a:srgbClr val="66FF66"/>
              </a:buClr>
              <a:buSzTx/>
              <a:buFont typeface="Wingdings" panose="05000000000000000000" pitchFamily="2" charset="2"/>
              <a:buChar char="Ø"/>
              <a:defRPr/>
            </a:pPr>
            <a:r>
              <a:rPr lang="en-US" altLang="en-US" sz="1600" b="1" dirty="0">
                <a:solidFill>
                  <a:srgbClr val="FFC000"/>
                </a:solidFill>
              </a:rPr>
              <a:t>Medical</a:t>
            </a:r>
            <a:r>
              <a:rPr lang="en-US" altLang="en-US" sz="1600" dirty="0"/>
              <a:t> – New systems for Mo-99 production and Boron Neutron Capture Therapy (BNCT).</a:t>
            </a:r>
          </a:p>
          <a:p>
            <a:pPr eaLnBrk="1" hangingPunct="1">
              <a:spcBef>
                <a:spcPct val="0"/>
              </a:spcBef>
              <a:buClr>
                <a:srgbClr val="66FF66"/>
              </a:buClr>
              <a:buSzTx/>
              <a:buNone/>
              <a:defRPr/>
            </a:pPr>
            <a:endParaRPr lang="en-US" altLang="en-US" sz="1600" dirty="0"/>
          </a:p>
          <a:p>
            <a:pPr eaLnBrk="1" hangingPunct="1">
              <a:spcBef>
                <a:spcPct val="0"/>
              </a:spcBef>
              <a:buClrTx/>
              <a:buSzTx/>
              <a:buFontTx/>
              <a:buChar char="•"/>
              <a:defRPr/>
            </a:pPr>
            <a:endParaRPr lang="en-US" altLang="en-US" sz="1600" dirty="0"/>
          </a:p>
        </p:txBody>
      </p:sp>
      <p:sp>
        <p:nvSpPr>
          <p:cNvPr id="30725" name="Rectangle 6"/>
          <p:cNvSpPr>
            <a:spLocks noGrp="1" noChangeArrowheads="1"/>
          </p:cNvSpPr>
          <p:nvPr>
            <p:ph type="body" idx="1"/>
          </p:nvPr>
        </p:nvSpPr>
        <p:spPr>
          <a:xfrm>
            <a:off x="152400" y="6248400"/>
            <a:ext cx="7239000" cy="381000"/>
          </a:xfrm>
        </p:spPr>
        <p:txBody>
          <a:bodyPr/>
          <a:lstStyle/>
          <a:p>
            <a:pPr algn="ctr">
              <a:buFont typeface="Wingdings" pitchFamily="2" charset="2"/>
              <a:buNone/>
            </a:pPr>
            <a:r>
              <a:rPr lang="en-US" altLang="en-US" sz="1800" b="1" dirty="0">
                <a:solidFill>
                  <a:schemeClr val="hlink"/>
                </a:solidFill>
              </a:rPr>
              <a:t>Oil well logging is the largest application of these systems.</a:t>
            </a:r>
            <a:endParaRPr lang="en-US" altLang="en-US" sz="1600" b="1" dirty="0">
              <a:solidFill>
                <a:schemeClr val="hlink"/>
              </a:solidFill>
            </a:endParaRPr>
          </a:p>
        </p:txBody>
      </p:sp>
      <p:pic>
        <p:nvPicPr>
          <p:cNvPr id="30727" name="Picture 9" descr="gamma-metricsbelt analyz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3855" y="3276600"/>
            <a:ext cx="266293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l="15192" t="30466" r="68449" b="31276"/>
          <a:stretch>
            <a:fillRect/>
          </a:stretch>
        </p:blipFill>
        <p:spPr bwMode="auto">
          <a:xfrm>
            <a:off x="6415088" y="4648200"/>
            <a:ext cx="2057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788" y="914400"/>
            <a:ext cx="2286000" cy="233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95300" y="304800"/>
            <a:ext cx="8229600" cy="533400"/>
          </a:xfrm>
        </p:spPr>
        <p:txBody>
          <a:bodyPr/>
          <a:lstStyle/>
          <a:p>
            <a:r>
              <a:rPr lang="en-US" sz="2800" dirty="0">
                <a:solidFill>
                  <a:srgbClr val="FFFF00"/>
                </a:solidFill>
              </a:rPr>
              <a:t>Ion Beam Analysis Applications</a:t>
            </a:r>
          </a:p>
        </p:txBody>
      </p:sp>
      <p:sp>
        <p:nvSpPr>
          <p:cNvPr id="28675" name="Rectangle 5"/>
          <p:cNvSpPr>
            <a:spLocks noGrp="1" noChangeArrowheads="1"/>
          </p:cNvSpPr>
          <p:nvPr>
            <p:ph type="body" sz="half" idx="1"/>
          </p:nvPr>
        </p:nvSpPr>
        <p:spPr>
          <a:xfrm>
            <a:off x="152400" y="914400"/>
            <a:ext cx="5791200" cy="5353050"/>
          </a:xfrm>
        </p:spPr>
        <p:txBody>
          <a:bodyPr/>
          <a:lstStyle/>
          <a:p>
            <a:r>
              <a:rPr lang="en-US" altLang="ja-JP" sz="1800" b="1" dirty="0">
                <a:ea typeface="MS PGothic" pitchFamily="34" charset="-128"/>
              </a:rPr>
              <a:t>Application Techniques </a:t>
            </a:r>
            <a:r>
              <a:rPr lang="en-US" altLang="ja-JP" sz="1800" b="1" dirty="0">
                <a:latin typeface="Times New Roman" pitchFamily="18" charset="0"/>
                <a:ea typeface="MS PGothic" pitchFamily="34" charset="-128"/>
              </a:rPr>
              <a:t>–</a:t>
            </a:r>
            <a:r>
              <a:rPr lang="en-US" altLang="ja-JP" sz="1800" b="1" dirty="0">
                <a:ea typeface="MS PGothic" pitchFamily="34" charset="-128"/>
              </a:rPr>
              <a:t> </a:t>
            </a:r>
            <a:r>
              <a:rPr lang="en-US" altLang="ja-JP" sz="1800" dirty="0">
                <a:ea typeface="MS PGothic" pitchFamily="34" charset="-128"/>
              </a:rPr>
              <a:t>All were adapted from nuclear physics measurements</a:t>
            </a:r>
          </a:p>
          <a:p>
            <a:pPr lvl="1"/>
            <a:r>
              <a:rPr lang="en-US" altLang="ja-JP" dirty="0">
                <a:ea typeface="MS PGothic" pitchFamily="34" charset="-128"/>
              </a:rPr>
              <a:t>Rutherford Back Scattering (RBS)</a:t>
            </a:r>
          </a:p>
          <a:p>
            <a:pPr lvl="1"/>
            <a:r>
              <a:rPr lang="en-US" altLang="ja-JP" dirty="0">
                <a:ea typeface="MS PGothic" pitchFamily="34" charset="-128"/>
              </a:rPr>
              <a:t>Elastic Recoil Detection Analysis (ERDA)</a:t>
            </a:r>
          </a:p>
          <a:p>
            <a:pPr lvl="1"/>
            <a:r>
              <a:rPr lang="en-US" altLang="ja-JP" dirty="0">
                <a:ea typeface="MS PGothic" pitchFamily="34" charset="-128"/>
              </a:rPr>
              <a:t>Nuclear Reaction Analysis (NRA)</a:t>
            </a:r>
          </a:p>
          <a:p>
            <a:pPr lvl="1"/>
            <a:r>
              <a:rPr lang="en-US" altLang="ja-JP" dirty="0">
                <a:ea typeface="MS PGothic" pitchFamily="34" charset="-128"/>
              </a:rPr>
              <a:t>Particle Induced X-ray Emission (PIXE)</a:t>
            </a:r>
          </a:p>
          <a:p>
            <a:pPr lvl="1"/>
            <a:r>
              <a:rPr lang="en-US" altLang="ja-JP" dirty="0">
                <a:ea typeface="MS PGothic" pitchFamily="34" charset="-128"/>
              </a:rPr>
              <a:t>Particle Induced Gamma ray Emission (PIGE)</a:t>
            </a:r>
          </a:p>
          <a:p>
            <a:pPr lvl="1"/>
            <a:r>
              <a:rPr lang="en-US" altLang="ja-JP" dirty="0">
                <a:ea typeface="MS PGothic" pitchFamily="34" charset="-128"/>
              </a:rPr>
              <a:t>Nuclear Resonance Reaction Analysis (NRRA)</a:t>
            </a:r>
          </a:p>
          <a:p>
            <a:pPr lvl="1"/>
            <a:r>
              <a:rPr lang="en-US" altLang="ja-JP" dirty="0">
                <a:ea typeface="MS PGothic" pitchFamily="34" charset="-128"/>
              </a:rPr>
              <a:t>Resonant Scattering Analysis (RSA)</a:t>
            </a:r>
          </a:p>
          <a:p>
            <a:pPr lvl="1"/>
            <a:r>
              <a:rPr lang="en-US" altLang="ja-JP" dirty="0">
                <a:ea typeface="MS PGothic" pitchFamily="34" charset="-128"/>
              </a:rPr>
              <a:t>Charged Particle Activation Analysis (CPAA)</a:t>
            </a:r>
          </a:p>
          <a:p>
            <a:pPr lvl="1"/>
            <a:r>
              <a:rPr lang="en-US" altLang="ja-JP" dirty="0">
                <a:ea typeface="MS PGothic" pitchFamily="34" charset="-128"/>
              </a:rPr>
              <a:t>Accelerator Mass Spectrometry (AMS)</a:t>
            </a:r>
          </a:p>
          <a:p>
            <a:pPr lvl="1"/>
            <a:r>
              <a:rPr lang="en-US" altLang="ja-JP" dirty="0">
                <a:ea typeface="MS PGothic" pitchFamily="34" charset="-128"/>
              </a:rPr>
              <a:t>Focused Ion Beams</a:t>
            </a:r>
          </a:p>
          <a:p>
            <a:pPr lvl="1"/>
            <a:endParaRPr lang="en-US" altLang="ja-JP" dirty="0">
              <a:ea typeface="MS PGothic" pitchFamily="34" charset="-128"/>
            </a:endParaRPr>
          </a:p>
        </p:txBody>
      </p:sp>
      <p:sp>
        <p:nvSpPr>
          <p:cNvPr id="54282" name="Text Box 10"/>
          <p:cNvSpPr txBox="1">
            <a:spLocks noChangeArrowheads="1"/>
          </p:cNvSpPr>
          <p:nvPr/>
        </p:nvSpPr>
        <p:spPr bwMode="auto">
          <a:xfrm>
            <a:off x="5867400" y="1069975"/>
            <a:ext cx="3105150" cy="2892425"/>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2000" b="1" dirty="0">
                <a:latin typeface="Arial" charset="0"/>
              </a:rPr>
              <a:t>Applications</a:t>
            </a:r>
          </a:p>
          <a:p>
            <a:pPr marL="285750" indent="-285750">
              <a:spcBef>
                <a:spcPct val="50000"/>
              </a:spcBef>
              <a:buClr>
                <a:schemeClr val="tx1"/>
              </a:buClr>
              <a:buFont typeface="Wingdings" pitchFamily="2" charset="2"/>
              <a:buChar char="ü"/>
              <a:defRPr/>
            </a:pPr>
            <a:r>
              <a:rPr lang="en-US" dirty="0">
                <a:latin typeface="Arial" charset="0"/>
              </a:rPr>
              <a:t>Semiconductor quality</a:t>
            </a:r>
          </a:p>
          <a:p>
            <a:pPr marL="285750" indent="-285750">
              <a:spcBef>
                <a:spcPct val="50000"/>
              </a:spcBef>
              <a:buClr>
                <a:schemeClr val="tx1"/>
              </a:buClr>
              <a:buFont typeface="Wingdings" pitchFamily="2" charset="2"/>
              <a:buChar char="ü"/>
              <a:defRPr/>
            </a:pPr>
            <a:r>
              <a:rPr lang="en-US" dirty="0">
                <a:latin typeface="Arial" charset="0"/>
              </a:rPr>
              <a:t>Environmental monitoring</a:t>
            </a:r>
          </a:p>
          <a:p>
            <a:pPr marL="285750" indent="-285750">
              <a:spcBef>
                <a:spcPct val="50000"/>
              </a:spcBef>
              <a:buClr>
                <a:schemeClr val="tx1"/>
              </a:buClr>
              <a:buFont typeface="Wingdings" pitchFamily="2" charset="2"/>
              <a:buChar char="ü"/>
              <a:defRPr/>
            </a:pPr>
            <a:r>
              <a:rPr lang="en-US" dirty="0">
                <a:latin typeface="Arial" charset="0"/>
              </a:rPr>
              <a:t>Geological studies</a:t>
            </a:r>
          </a:p>
          <a:p>
            <a:pPr marL="285750" indent="-285750">
              <a:spcBef>
                <a:spcPct val="50000"/>
              </a:spcBef>
              <a:buClr>
                <a:schemeClr val="tx1"/>
              </a:buClr>
              <a:buFont typeface="Wingdings" pitchFamily="2" charset="2"/>
              <a:buChar char="ü"/>
              <a:defRPr/>
            </a:pPr>
            <a:r>
              <a:rPr lang="en-US" dirty="0">
                <a:latin typeface="Arial" charset="0"/>
              </a:rPr>
              <a:t>Oceanography studies</a:t>
            </a:r>
          </a:p>
          <a:p>
            <a:pPr marL="285750" indent="-285750">
              <a:spcBef>
                <a:spcPct val="50000"/>
              </a:spcBef>
              <a:buClr>
                <a:schemeClr val="tx1"/>
              </a:buClr>
              <a:buFont typeface="Wingdings" pitchFamily="2" charset="2"/>
              <a:buChar char="ü"/>
              <a:defRPr/>
            </a:pPr>
            <a:r>
              <a:rPr lang="en-US" dirty="0">
                <a:latin typeface="Arial" charset="0"/>
              </a:rPr>
              <a:t>Biomedical science </a:t>
            </a:r>
          </a:p>
          <a:p>
            <a:pPr marL="285750" indent="-285750">
              <a:spcBef>
                <a:spcPct val="50000"/>
              </a:spcBef>
              <a:buClr>
                <a:schemeClr val="tx1"/>
              </a:buClr>
              <a:buFont typeface="Wingdings" pitchFamily="2" charset="2"/>
              <a:buChar char="ü"/>
              <a:defRPr/>
            </a:pPr>
            <a:r>
              <a:rPr lang="en-US" dirty="0">
                <a:latin typeface="Arial" charset="0"/>
              </a:rPr>
              <a:t>Renewable energy</a:t>
            </a:r>
          </a:p>
        </p:txBody>
      </p:sp>
      <p:sp>
        <p:nvSpPr>
          <p:cNvPr id="28678" name="Text Box 11"/>
          <p:cNvSpPr txBox="1">
            <a:spLocks noChangeArrowheads="1"/>
          </p:cNvSpPr>
          <p:nvPr/>
        </p:nvSpPr>
        <p:spPr bwMode="auto">
          <a:xfrm>
            <a:off x="457200" y="6248400"/>
            <a:ext cx="8305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b="1" dirty="0">
                <a:solidFill>
                  <a:srgbClr val="66FF66"/>
                </a:solidFill>
              </a:rPr>
              <a:t>These applications are still widely used at many research labs.</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514850"/>
            <a:ext cx="2209800"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age 18"/>
          <p:cNvPicPr>
            <a:picLocks noChangeAspect="1"/>
          </p:cNvPicPr>
          <p:nvPr/>
        </p:nvPicPr>
        <p:blipFill>
          <a:blip r:embed="rId3"/>
          <a:stretch>
            <a:fillRect/>
          </a:stretch>
        </p:blipFill>
        <p:spPr>
          <a:xfrm>
            <a:off x="5767724" y="4114800"/>
            <a:ext cx="3204826" cy="2133600"/>
          </a:xfrm>
          <a:prstGeom prst="rect">
            <a:avLst/>
          </a:prstGeom>
        </p:spPr>
      </p:pic>
      <p:sp>
        <p:nvSpPr>
          <p:cNvPr id="2" name="Rectangle 1"/>
          <p:cNvSpPr/>
          <p:nvPr/>
        </p:nvSpPr>
        <p:spPr>
          <a:xfrm>
            <a:off x="685800" y="5147094"/>
            <a:ext cx="2362200" cy="923330"/>
          </a:xfrm>
          <a:prstGeom prst="rect">
            <a:avLst/>
          </a:prstGeom>
        </p:spPr>
        <p:txBody>
          <a:bodyPr wrap="square">
            <a:spAutoFit/>
          </a:bodyPr>
          <a:lstStyle/>
          <a:p>
            <a:r>
              <a:rPr lang="en-US" dirty="0">
                <a:solidFill>
                  <a:srgbClr val="FFFF00"/>
                </a:solidFill>
              </a:rPr>
              <a:t>Market dominated by 2 main vendors:</a:t>
            </a:r>
          </a:p>
          <a:p>
            <a:r>
              <a:rPr lang="en-US" dirty="0">
                <a:solidFill>
                  <a:srgbClr val="FFFF00"/>
                </a:solidFill>
              </a:rPr>
              <a:t>NEC &amp; HVEE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19932" y="548680"/>
            <a:ext cx="7914468" cy="461665"/>
          </a:xfrm>
          <a:prstGeom prst="rect">
            <a:avLst/>
          </a:prstGeom>
          <a:noFill/>
          <a:ln w="19050">
            <a:noFill/>
          </a:ln>
        </p:spPr>
        <p:txBody>
          <a:bodyPr wrap="square" rtlCol="0">
            <a:spAutoFit/>
          </a:bodyPr>
          <a:lstStyle/>
          <a:p>
            <a:pPr algn="ctr" defTabSz="914400"/>
            <a:r>
              <a:rPr lang="en-GB" sz="2400" b="1" dirty="0">
                <a:solidFill>
                  <a:srgbClr val="FFFF00"/>
                </a:solidFill>
                <a:latin typeface="Adobe Kaiti Std R" pitchFamily="18" charset="-128"/>
                <a:ea typeface="Adobe Kaiti Std R" pitchFamily="18" charset="-128"/>
              </a:rPr>
              <a:t> </a:t>
            </a:r>
            <a:r>
              <a:rPr lang="en-US" altLang="en-US" sz="2400" b="1" dirty="0">
                <a:solidFill>
                  <a:srgbClr val="FFFF00"/>
                </a:solidFill>
                <a:latin typeface="+mj-lt"/>
              </a:rPr>
              <a:t>Synchrotron Radiation </a:t>
            </a:r>
            <a:r>
              <a:rPr lang="en-GB" sz="2400" b="1" dirty="0">
                <a:solidFill>
                  <a:srgbClr val="FFFF00"/>
                </a:solidFill>
                <a:latin typeface="+mj-lt"/>
                <a:ea typeface="Adobe Kaiti Std R" pitchFamily="18" charset="-128"/>
              </a:rPr>
              <a:t>Sources: Impact on Industry</a:t>
            </a:r>
          </a:p>
        </p:txBody>
      </p:sp>
      <p:sp>
        <p:nvSpPr>
          <p:cNvPr id="7" name="Rectangle 6"/>
          <p:cNvSpPr/>
          <p:nvPr/>
        </p:nvSpPr>
        <p:spPr>
          <a:xfrm>
            <a:off x="619932" y="1408734"/>
            <a:ext cx="8225441" cy="4401205"/>
          </a:xfrm>
          <a:prstGeom prst="rect">
            <a:avLst/>
          </a:prstGeom>
        </p:spPr>
        <p:txBody>
          <a:bodyPr wrap="square">
            <a:spAutoFit/>
          </a:bodyPr>
          <a:lstStyle/>
          <a:p>
            <a:pPr marL="285750" indent="-285750" algn="just">
              <a:buFont typeface="Wingdings" charset="2"/>
              <a:buChar char="ü"/>
            </a:pPr>
            <a:r>
              <a:rPr lang="en-US" sz="2000" dirty="0">
                <a:solidFill>
                  <a:schemeClr val="tx1">
                    <a:lumMod val="95000"/>
                  </a:schemeClr>
                </a:solidFill>
                <a:latin typeface="Arial"/>
                <a:cs typeface="Arial"/>
              </a:rPr>
              <a:t>Construction and operation of new light sources – Many components are not commercially available, so collaboration with industry is required in the development and production of these systems.</a:t>
            </a:r>
          </a:p>
          <a:p>
            <a:pPr marL="285750" indent="-285750" algn="just">
              <a:buFont typeface="Wingdings" charset="2"/>
              <a:buChar char="ü"/>
            </a:pPr>
            <a:endParaRPr lang="en-US" sz="2000" dirty="0">
              <a:solidFill>
                <a:schemeClr val="tx1">
                  <a:lumMod val="95000"/>
                </a:schemeClr>
              </a:solidFill>
              <a:latin typeface="Arial"/>
              <a:cs typeface="Arial"/>
            </a:endParaRPr>
          </a:p>
          <a:p>
            <a:pPr marL="285750" indent="-285750" algn="just">
              <a:buFont typeface="Wingdings" charset="2"/>
              <a:buChar char="ü"/>
            </a:pPr>
            <a:r>
              <a:rPr lang="en-US" sz="2000" dirty="0">
                <a:solidFill>
                  <a:schemeClr val="tx1">
                    <a:lumMod val="95000"/>
                  </a:schemeClr>
                </a:solidFill>
                <a:latin typeface="Arial"/>
                <a:cs typeface="Arial"/>
              </a:rPr>
              <a:t>The primary impact of light sources for industry is the provision of beam-time on a commercial basis to companies that benefit from the unique characteristics of synchrotron radiation but cannot justify the investment of building their own accelerator. </a:t>
            </a:r>
          </a:p>
          <a:p>
            <a:pPr marL="285750" indent="-285750" algn="just">
              <a:buFont typeface="Wingdings" charset="2"/>
              <a:buChar char="ü"/>
            </a:pPr>
            <a:endParaRPr lang="en-US" sz="2000" dirty="0">
              <a:solidFill>
                <a:schemeClr val="tx1">
                  <a:lumMod val="95000"/>
                </a:schemeClr>
              </a:solidFill>
              <a:latin typeface="Arial"/>
              <a:cs typeface="Arial"/>
            </a:endParaRPr>
          </a:p>
          <a:p>
            <a:pPr marL="285750" indent="-285750" algn="just">
              <a:buFont typeface="Wingdings" charset="2"/>
              <a:buChar char="ü"/>
            </a:pPr>
            <a:r>
              <a:rPr lang="en-US" sz="2000" dirty="0">
                <a:solidFill>
                  <a:schemeClr val="tx1">
                    <a:lumMod val="95000"/>
                  </a:schemeClr>
                </a:solidFill>
                <a:latin typeface="Arial"/>
                <a:cs typeface="Arial"/>
              </a:rPr>
              <a:t>Laboratories that operate SRSs often seek industrial partners to commercialize their ideas and produce new products. An important development for industry would be the development of a compact SRS. </a:t>
            </a:r>
          </a:p>
          <a:p>
            <a:pPr marL="285750" indent="-285750" algn="just">
              <a:buFont typeface="Wingdings" charset="2"/>
              <a:buChar char="ü"/>
            </a:pPr>
            <a:endParaRPr lang="en-US" sz="2000" dirty="0">
              <a:solidFill>
                <a:schemeClr val="tx1">
                  <a:lumMod val="95000"/>
                </a:schemeClr>
              </a:solidFill>
              <a:latin typeface="Arial"/>
              <a:cs typeface="Arial"/>
            </a:endParaRPr>
          </a:p>
        </p:txBody>
      </p:sp>
    </p:spTree>
    <p:extLst>
      <p:ext uri="{BB962C8B-B14F-4D97-AF65-F5344CB8AC3E}">
        <p14:creationId xmlns:p14="http://schemas.microsoft.com/office/powerpoint/2010/main" val="1587896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457200" y="277813"/>
            <a:ext cx="8229600" cy="315912"/>
          </a:xfrm>
        </p:spPr>
        <p:txBody>
          <a:bodyPr/>
          <a:lstStyle/>
          <a:p>
            <a:r>
              <a:rPr lang="en-US" altLang="en-US" sz="2800" dirty="0">
                <a:solidFill>
                  <a:srgbClr val="FFFF00"/>
                </a:solidFill>
              </a:rPr>
              <a:t>Synchrotron Radiation Applications</a:t>
            </a:r>
          </a:p>
        </p:txBody>
      </p:sp>
      <p:sp>
        <p:nvSpPr>
          <p:cNvPr id="107523" name="Rectangle 3"/>
          <p:cNvSpPr>
            <a:spLocks noGrp="1" noChangeArrowheads="1"/>
          </p:cNvSpPr>
          <p:nvPr>
            <p:ph type="body" idx="1"/>
          </p:nvPr>
        </p:nvSpPr>
        <p:spPr>
          <a:xfrm>
            <a:off x="304800" y="762000"/>
            <a:ext cx="8185150" cy="5867400"/>
          </a:xfrm>
        </p:spPr>
        <p:txBody>
          <a:bodyPr/>
          <a:lstStyle/>
          <a:p>
            <a:pPr>
              <a:lnSpc>
                <a:spcPct val="80000"/>
              </a:lnSpc>
              <a:buFont typeface="Wingdings" pitchFamily="2" charset="2"/>
              <a:buChar char="Ø"/>
              <a:defRPr/>
            </a:pPr>
            <a:r>
              <a:rPr lang="en-US" sz="1800" b="1" dirty="0"/>
              <a:t>Application Techniques</a:t>
            </a:r>
          </a:p>
          <a:p>
            <a:pPr lvl="1">
              <a:lnSpc>
                <a:spcPct val="150000"/>
              </a:lnSpc>
              <a:buFont typeface="Wingdings" pitchFamily="2" charset="2"/>
              <a:buChar char="l"/>
              <a:defRPr/>
            </a:pPr>
            <a:r>
              <a:rPr lang="en-US" sz="1600" dirty="0"/>
              <a:t>Fourier Transform infrared spectroscopy</a:t>
            </a:r>
          </a:p>
          <a:p>
            <a:pPr lvl="1">
              <a:lnSpc>
                <a:spcPct val="80000"/>
              </a:lnSpc>
              <a:buFont typeface="Wingdings" pitchFamily="2" charset="2"/>
              <a:buChar char="l"/>
              <a:defRPr/>
            </a:pPr>
            <a:r>
              <a:rPr lang="en-US" sz="1600" dirty="0"/>
              <a:t>Infrared microspectroscopy</a:t>
            </a:r>
          </a:p>
          <a:p>
            <a:pPr lvl="1">
              <a:lnSpc>
                <a:spcPct val="80000"/>
              </a:lnSpc>
              <a:buFont typeface="Wingdings" pitchFamily="2" charset="2"/>
              <a:buChar char="l"/>
              <a:defRPr/>
            </a:pPr>
            <a:r>
              <a:rPr lang="en-US" sz="1600" dirty="0"/>
              <a:t>Circular dichroism</a:t>
            </a:r>
          </a:p>
          <a:p>
            <a:pPr lvl="1">
              <a:lnSpc>
                <a:spcPct val="80000"/>
              </a:lnSpc>
              <a:buFont typeface="Wingdings" pitchFamily="2" charset="2"/>
              <a:buChar char="l"/>
              <a:defRPr/>
            </a:pPr>
            <a:r>
              <a:rPr lang="en-US" sz="1600" dirty="0"/>
              <a:t>UV-VUV photoelectron spectroscopy (ESCA)</a:t>
            </a:r>
          </a:p>
          <a:p>
            <a:pPr lvl="1">
              <a:lnSpc>
                <a:spcPct val="80000"/>
              </a:lnSpc>
              <a:buFont typeface="Wingdings" pitchFamily="2" charset="2"/>
              <a:buChar char="l"/>
              <a:defRPr/>
            </a:pPr>
            <a:r>
              <a:rPr lang="en-US" sz="1600" dirty="0"/>
              <a:t>VUV-microspectroscopy</a:t>
            </a:r>
          </a:p>
          <a:p>
            <a:pPr lvl="1">
              <a:lnSpc>
                <a:spcPct val="80000"/>
              </a:lnSpc>
              <a:buFont typeface="Wingdings" pitchFamily="2" charset="2"/>
              <a:buChar char="l"/>
              <a:defRPr/>
            </a:pPr>
            <a:r>
              <a:rPr lang="en-US" sz="1600" dirty="0"/>
              <a:t>Powder &amp; surface diffraction</a:t>
            </a:r>
          </a:p>
          <a:p>
            <a:pPr lvl="1">
              <a:lnSpc>
                <a:spcPct val="80000"/>
              </a:lnSpc>
              <a:buFont typeface="Wingdings" pitchFamily="2" charset="2"/>
              <a:buChar char="l"/>
              <a:defRPr/>
            </a:pPr>
            <a:r>
              <a:rPr lang="en-US" sz="1600" dirty="0"/>
              <a:t>Small angle &amp; wide angle X-ray scattering (SAXS-WAXS)</a:t>
            </a:r>
          </a:p>
          <a:p>
            <a:pPr lvl="1">
              <a:lnSpc>
                <a:spcPct val="80000"/>
              </a:lnSpc>
              <a:buFont typeface="Wingdings" pitchFamily="2" charset="2"/>
              <a:buChar char="l"/>
              <a:defRPr/>
            </a:pPr>
            <a:r>
              <a:rPr lang="en-US" sz="1600" dirty="0">
                <a:solidFill>
                  <a:srgbClr val="FFFF00"/>
                </a:solidFill>
              </a:rPr>
              <a:t>Protein Crystallography</a:t>
            </a:r>
          </a:p>
          <a:p>
            <a:pPr lvl="1">
              <a:lnSpc>
                <a:spcPct val="80000"/>
              </a:lnSpc>
              <a:buFont typeface="Wingdings" pitchFamily="2" charset="2"/>
              <a:buChar char="l"/>
              <a:defRPr/>
            </a:pPr>
            <a:r>
              <a:rPr lang="en-US" sz="1600" dirty="0"/>
              <a:t>Microtomography</a:t>
            </a:r>
          </a:p>
          <a:p>
            <a:pPr lvl="1">
              <a:lnSpc>
                <a:spcPct val="80000"/>
              </a:lnSpc>
              <a:buFont typeface="Wingdings" pitchFamily="2" charset="2"/>
              <a:buChar char="l"/>
              <a:defRPr/>
            </a:pPr>
            <a:r>
              <a:rPr lang="en-US" sz="1600" dirty="0"/>
              <a:t>X-ray fluorescence  (XRF) and X-ray microscopy</a:t>
            </a:r>
          </a:p>
          <a:p>
            <a:pPr lvl="1">
              <a:lnSpc>
                <a:spcPct val="80000"/>
              </a:lnSpc>
              <a:buFont typeface="Wingdings" pitchFamily="2" charset="2"/>
              <a:buChar char="l"/>
              <a:defRPr/>
            </a:pPr>
            <a:r>
              <a:rPr lang="en-US" sz="1600" dirty="0"/>
              <a:t>X-ray absorption spectroscopy: EXAFS, XANES</a:t>
            </a:r>
          </a:p>
          <a:p>
            <a:pPr lvl="1">
              <a:lnSpc>
                <a:spcPct val="80000"/>
              </a:lnSpc>
              <a:buFont typeface="Wingdings" pitchFamily="2" charset="2"/>
              <a:buChar char="l"/>
              <a:defRPr/>
            </a:pPr>
            <a:r>
              <a:rPr lang="en-US" sz="1600" dirty="0"/>
              <a:t>Fabrication techniques</a:t>
            </a:r>
          </a:p>
          <a:p>
            <a:pPr lvl="2">
              <a:lnSpc>
                <a:spcPct val="80000"/>
              </a:lnSpc>
              <a:buClr>
                <a:schemeClr val="tx2"/>
              </a:buClr>
              <a:buFont typeface="Wingdings" pitchFamily="2" charset="2"/>
              <a:buChar char="ü"/>
              <a:defRPr/>
            </a:pPr>
            <a:r>
              <a:rPr lang="en-US" sz="1400" dirty="0"/>
              <a:t>UV-VUV lithography (Microelectronics)</a:t>
            </a:r>
          </a:p>
          <a:p>
            <a:pPr lvl="2">
              <a:lnSpc>
                <a:spcPct val="80000"/>
              </a:lnSpc>
              <a:buClr>
                <a:schemeClr val="tx2"/>
              </a:buClr>
              <a:buFont typeface="Wingdings" pitchFamily="2" charset="2"/>
              <a:buChar char="ü"/>
              <a:defRPr/>
            </a:pPr>
            <a:r>
              <a:rPr lang="en-US" sz="1400" dirty="0"/>
              <a:t>X-ray lithography (LiGA) for MEMS (sensors, gears, etc.)</a:t>
            </a:r>
          </a:p>
          <a:p>
            <a:pPr lvl="2">
              <a:lnSpc>
                <a:spcPct val="80000"/>
              </a:lnSpc>
              <a:buClr>
                <a:schemeClr val="tx2"/>
              </a:buClr>
              <a:buFont typeface="Wingdings" pitchFamily="2" charset="2"/>
              <a:buChar char="ü"/>
              <a:defRPr/>
            </a:pPr>
            <a:endParaRPr lang="en-US" sz="1400" dirty="0"/>
          </a:p>
          <a:p>
            <a:pPr>
              <a:lnSpc>
                <a:spcPct val="80000"/>
              </a:lnSpc>
              <a:buFont typeface="Wingdings" pitchFamily="2" charset="2"/>
              <a:buChar char="Ø"/>
              <a:defRPr/>
            </a:pPr>
            <a:r>
              <a:rPr lang="en-US" sz="1800" b="1" dirty="0"/>
              <a:t>Application Areas</a:t>
            </a:r>
            <a:endParaRPr lang="en-US" sz="1800" dirty="0"/>
          </a:p>
          <a:p>
            <a:pPr lvl="1">
              <a:lnSpc>
                <a:spcPct val="150000"/>
              </a:lnSpc>
              <a:buFont typeface="Wingdings" pitchFamily="2" charset="2"/>
              <a:buChar char="l"/>
              <a:defRPr/>
            </a:pPr>
            <a:r>
              <a:rPr lang="en-US" sz="1600" dirty="0">
                <a:solidFill>
                  <a:srgbClr val="FFFF00"/>
                </a:solidFill>
              </a:rPr>
              <a:t>Semiconductors </a:t>
            </a:r>
            <a:r>
              <a:rPr lang="en-US" sz="1600" dirty="0"/>
              <a:t>– lithography, material interface studies, and production issues. </a:t>
            </a:r>
            <a:endParaRPr lang="en-US" sz="1050" dirty="0"/>
          </a:p>
          <a:p>
            <a:pPr lvl="1">
              <a:lnSpc>
                <a:spcPct val="80000"/>
              </a:lnSpc>
              <a:buFont typeface="Wingdings" pitchFamily="2" charset="2"/>
              <a:buChar char="l"/>
              <a:defRPr/>
            </a:pPr>
            <a:r>
              <a:rPr lang="en-US" sz="1600" dirty="0">
                <a:solidFill>
                  <a:srgbClr val="FFFF00"/>
                </a:solidFill>
              </a:rPr>
              <a:t>Chemical industry </a:t>
            </a:r>
            <a:r>
              <a:rPr lang="en-US" sz="1600" dirty="0"/>
              <a:t>– Determine properties such as stress or texture of various materials produced and the chemical reactions themselves.</a:t>
            </a:r>
          </a:p>
          <a:p>
            <a:pPr lvl="1">
              <a:lnSpc>
                <a:spcPct val="80000"/>
              </a:lnSpc>
              <a:buFont typeface="Wingdings" pitchFamily="2" charset="2"/>
              <a:buChar char="l"/>
              <a:defRPr/>
            </a:pPr>
            <a:r>
              <a:rPr lang="en-US" sz="1600" dirty="0">
                <a:solidFill>
                  <a:srgbClr val="FFFF00"/>
                </a:solidFill>
              </a:rPr>
              <a:t>Biomedical </a:t>
            </a:r>
            <a:r>
              <a:rPr lang="en-US" sz="1600" dirty="0"/>
              <a:t>– protein crystallography, molecular structures imaging, and molecular dynamics studies in tissue cells.</a:t>
            </a:r>
          </a:p>
          <a:p>
            <a:pPr>
              <a:lnSpc>
                <a:spcPct val="80000"/>
              </a:lnSpc>
              <a:buFont typeface="Wingdings" pitchFamily="2" charset="2"/>
              <a:buChar char="Ø"/>
              <a:defRPr/>
            </a:pPr>
            <a:endParaRPr lang="en-US" dirty="0"/>
          </a:p>
        </p:txBody>
      </p:sp>
      <p:pic>
        <p:nvPicPr>
          <p:cNvPr id="2048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1475" y="3465513"/>
            <a:ext cx="1524000" cy="141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698500"/>
            <a:ext cx="2012950" cy="2654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17789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457200"/>
            <a:ext cx="8229600" cy="609600"/>
          </a:xfrm>
        </p:spPr>
        <p:txBody>
          <a:bodyPr/>
          <a:lstStyle/>
          <a:p>
            <a:r>
              <a:rPr lang="en-US" sz="2800" dirty="0">
                <a:solidFill>
                  <a:srgbClr val="FFFF00"/>
                </a:solidFill>
              </a:rPr>
              <a:t>Evolutionary New Commercial Accelerators?</a:t>
            </a:r>
          </a:p>
        </p:txBody>
      </p:sp>
      <p:sp>
        <p:nvSpPr>
          <p:cNvPr id="16387" name="Rectangle 3"/>
          <p:cNvSpPr>
            <a:spLocks noGrp="1" noChangeArrowheads="1"/>
          </p:cNvSpPr>
          <p:nvPr>
            <p:ph type="body" idx="1"/>
          </p:nvPr>
        </p:nvSpPr>
        <p:spPr>
          <a:xfrm>
            <a:off x="457200" y="1600200"/>
            <a:ext cx="8458200" cy="3657600"/>
          </a:xfrm>
        </p:spPr>
        <p:txBody>
          <a:bodyPr/>
          <a:lstStyle/>
          <a:p>
            <a:pPr>
              <a:lnSpc>
                <a:spcPct val="90000"/>
              </a:lnSpc>
            </a:pPr>
            <a:r>
              <a:rPr lang="en-US" dirty="0">
                <a:solidFill>
                  <a:schemeClr val="accent1">
                    <a:lumMod val="60000"/>
                    <a:lumOff val="40000"/>
                  </a:schemeClr>
                </a:solidFill>
              </a:rPr>
              <a:t>Superconducting Linacs &amp; Cyclotrons</a:t>
            </a:r>
          </a:p>
          <a:p>
            <a:pPr lvl="1">
              <a:lnSpc>
                <a:spcPct val="90000"/>
              </a:lnSpc>
            </a:pPr>
            <a:r>
              <a:rPr lang="en-US" altLang="ja-JP" dirty="0">
                <a:ea typeface="MS PGothic" pitchFamily="34" charset="-128"/>
              </a:rPr>
              <a:t>Increase in efficiency and size reduction of systems for cancer therapy, and radioisotope and neutron production.</a:t>
            </a:r>
          </a:p>
          <a:p>
            <a:pPr lvl="1">
              <a:lnSpc>
                <a:spcPct val="90000"/>
              </a:lnSpc>
            </a:pPr>
            <a:endParaRPr lang="en-US" altLang="ja-JP" sz="2000" dirty="0">
              <a:ea typeface="MS PGothic" pitchFamily="34" charset="-128"/>
            </a:endParaRPr>
          </a:p>
          <a:p>
            <a:pPr>
              <a:lnSpc>
                <a:spcPct val="90000"/>
              </a:lnSpc>
            </a:pPr>
            <a:r>
              <a:rPr lang="en-US" altLang="ja-JP" dirty="0">
                <a:solidFill>
                  <a:schemeClr val="accent1">
                    <a:lumMod val="60000"/>
                    <a:lumOff val="40000"/>
                  </a:schemeClr>
                </a:solidFill>
                <a:ea typeface="MS PGothic" pitchFamily="34" charset="-128"/>
              </a:rPr>
              <a:t>Fixed Field Alternating Gradient (FFAG) Cyclotron </a:t>
            </a:r>
          </a:p>
          <a:p>
            <a:pPr lvl="1">
              <a:lnSpc>
                <a:spcPct val="90000"/>
              </a:lnSpc>
            </a:pPr>
            <a:r>
              <a:rPr lang="en-US" altLang="ja-JP" dirty="0">
                <a:ea typeface="MS PGothic" pitchFamily="34" charset="-128"/>
              </a:rPr>
              <a:t>Being developed as a neutron source for BNCT and as a hadron source for therapy. Has potential in energy production as an “energy amplifier”.</a:t>
            </a:r>
          </a:p>
          <a:p>
            <a:pPr lvl="1">
              <a:lnSpc>
                <a:spcPct val="90000"/>
              </a:lnSpc>
            </a:pPr>
            <a:endParaRPr lang="en-US" altLang="ja-JP" dirty="0">
              <a:ea typeface="MS PGothic" pitchFamily="34" charset="-128"/>
            </a:endParaRPr>
          </a:p>
          <a:p>
            <a:pPr>
              <a:lnSpc>
                <a:spcPct val="90000"/>
              </a:lnSpc>
            </a:pPr>
            <a:r>
              <a:rPr lang="en-US" altLang="ja-JP" dirty="0">
                <a:solidFill>
                  <a:schemeClr val="accent1">
                    <a:lumMod val="60000"/>
                    <a:lumOff val="40000"/>
                  </a:schemeClr>
                </a:solidFill>
                <a:ea typeface="MS PGothic" pitchFamily="34" charset="-128"/>
              </a:rPr>
              <a:t>Free Electron Lasers (FEL)</a:t>
            </a:r>
          </a:p>
          <a:p>
            <a:pPr lvl="1">
              <a:lnSpc>
                <a:spcPct val="90000"/>
              </a:lnSpc>
            </a:pPr>
            <a:r>
              <a:rPr lang="en-US" altLang="ja-JP" i="1" dirty="0">
                <a:ea typeface="MS PGothic" pitchFamily="34" charset="-128"/>
              </a:rPr>
              <a:t> </a:t>
            </a:r>
            <a:r>
              <a:rPr lang="en-US" altLang="ja-JP" dirty="0">
                <a:ea typeface="MS PGothic" pitchFamily="34" charset="-128"/>
              </a:rPr>
              <a:t>Still needs broad application not possible using conventional lasers.</a:t>
            </a:r>
          </a:p>
        </p:txBody>
      </p:sp>
      <p:sp>
        <p:nvSpPr>
          <p:cNvPr id="16388" name="Text Box 4"/>
          <p:cNvSpPr txBox="1">
            <a:spLocks noChangeArrowheads="1"/>
          </p:cNvSpPr>
          <p:nvPr/>
        </p:nvSpPr>
        <p:spPr bwMode="auto">
          <a:xfrm>
            <a:off x="685800" y="6019800"/>
            <a:ext cx="7924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b="1" dirty="0">
                <a:solidFill>
                  <a:srgbClr val="FFC000"/>
                </a:solidFill>
              </a:rPr>
              <a:t> </a:t>
            </a:r>
            <a:r>
              <a:rPr lang="en-US" b="1" dirty="0">
                <a:solidFill>
                  <a:srgbClr val="99FF99"/>
                </a:solidFill>
              </a:rPr>
              <a:t>Industrial developments kept confidential for competitive reasons.</a:t>
            </a:r>
            <a:r>
              <a:rPr lang="en-US" dirty="0">
                <a:solidFill>
                  <a:srgbClr val="99FF99"/>
                </a:solidFill>
                <a:latin typeface="Times New Roman" pitchFamily="18" charset="0"/>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FFFF00"/>
                </a:solidFill>
              </a:rPr>
              <a:t>“Accelerators for America’s Future”(2010), Walter Henning and Charles Shank </a:t>
            </a:r>
          </a:p>
        </p:txBody>
      </p:sp>
      <p:sp>
        <p:nvSpPr>
          <p:cNvPr id="3" name="Content Placeholder 2"/>
          <p:cNvSpPr>
            <a:spLocks noGrp="1"/>
          </p:cNvSpPr>
          <p:nvPr>
            <p:ph idx="1"/>
          </p:nvPr>
        </p:nvSpPr>
        <p:spPr/>
        <p:txBody>
          <a:bodyPr/>
          <a:lstStyle/>
          <a:p>
            <a:r>
              <a:rPr lang="en-US" dirty="0"/>
              <a:t> “</a:t>
            </a:r>
            <a:r>
              <a:rPr lang="en-US" sz="2400" dirty="0"/>
              <a:t>A beam of the right particles with the right energy at the right intensity can shrink a tumor, produce cleaner energy, spot suspicious cargo, make a better radial tire, clean up dirty drinking water, map a protein, study a nuclear explosion, design a new drug, make a heat-resistant automotive cable, diagnose a disease, reduce nuclear waste, detect an art forgery, implant ions in a semiconductor, prospect for oil, date an archaeological ﬁnd, package a Thanksgiving turkey or discover the secrets of the universe”.</a:t>
            </a:r>
          </a:p>
        </p:txBody>
      </p:sp>
    </p:spTree>
    <p:extLst>
      <p:ext uri="{BB962C8B-B14F-4D97-AF65-F5344CB8AC3E}">
        <p14:creationId xmlns:p14="http://schemas.microsoft.com/office/powerpoint/2010/main" val="864795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3266"/>
            <a:ext cx="8686800" cy="762000"/>
          </a:xfrm>
        </p:spPr>
        <p:txBody>
          <a:bodyPr/>
          <a:lstStyle/>
          <a:p>
            <a:pPr algn="ctr"/>
            <a:r>
              <a:rPr lang="en-US" sz="2800" dirty="0">
                <a:solidFill>
                  <a:srgbClr val="FFFF00"/>
                </a:solidFill>
              </a:rPr>
              <a:t>Recent SRF Technology Breakthroughs:</a:t>
            </a:r>
            <a:br>
              <a:rPr lang="en-US" sz="2800" dirty="0">
                <a:solidFill>
                  <a:srgbClr val="FFFF00"/>
                </a:solidFill>
              </a:rPr>
            </a:br>
            <a:endParaRPr lang="en-US" sz="2800" dirty="0">
              <a:solidFill>
                <a:srgbClr val="FFFF00"/>
              </a:solidFill>
            </a:endParaRPr>
          </a:p>
        </p:txBody>
      </p:sp>
      <p:sp>
        <p:nvSpPr>
          <p:cNvPr id="3" name="Content Placeholder 2"/>
          <p:cNvSpPr>
            <a:spLocks noGrp="1"/>
          </p:cNvSpPr>
          <p:nvPr>
            <p:ph idx="1"/>
          </p:nvPr>
        </p:nvSpPr>
        <p:spPr>
          <a:xfrm>
            <a:off x="609600" y="1371600"/>
            <a:ext cx="8229600" cy="4525963"/>
          </a:xfrm>
        </p:spPr>
        <p:txBody>
          <a:bodyPr/>
          <a:lstStyle/>
          <a:p>
            <a:pPr>
              <a:spcAft>
                <a:spcPts val="600"/>
              </a:spcAft>
            </a:pPr>
            <a:r>
              <a:rPr lang="en-US" u="sng" dirty="0">
                <a:solidFill>
                  <a:schemeClr val="accent1">
                    <a:lumMod val="20000"/>
                    <a:lumOff val="80000"/>
                  </a:schemeClr>
                </a:solidFill>
              </a:rPr>
              <a:t>Higher temperature superconductors</a:t>
            </a:r>
            <a:r>
              <a:rPr lang="en-US" u="sng" dirty="0">
                <a:solidFill>
                  <a:srgbClr val="0070C0"/>
                </a:solidFill>
              </a:rPr>
              <a:t>:</a:t>
            </a:r>
            <a:r>
              <a:rPr lang="en-US" dirty="0"/>
              <a:t> </a:t>
            </a:r>
            <a:r>
              <a:rPr lang="en-US" sz="2000" dirty="0"/>
              <a:t>Nb</a:t>
            </a:r>
            <a:r>
              <a:rPr lang="en-US" sz="2000" baseline="-25000" dirty="0"/>
              <a:t>3</a:t>
            </a:r>
            <a:r>
              <a:rPr lang="en-US" sz="2000" dirty="0"/>
              <a:t>Sn coated cavities </a:t>
            </a:r>
            <a:r>
              <a:rPr lang="en-US" sz="2000" dirty="0">
                <a:sym typeface="Wingdings" panose="05000000000000000000" pitchFamily="2" charset="2"/>
              </a:rPr>
              <a:t>dramatically lower cryogenic losses and allow higher operating temperatures ( e.g., 4 K vs 1.8 K)</a:t>
            </a:r>
          </a:p>
          <a:p>
            <a:pPr>
              <a:spcAft>
                <a:spcPts val="600"/>
              </a:spcAft>
            </a:pPr>
            <a:r>
              <a:rPr lang="en-US" u="sng" dirty="0">
                <a:solidFill>
                  <a:schemeClr val="accent1">
                    <a:lumMod val="20000"/>
                    <a:lumOff val="80000"/>
                  </a:schemeClr>
                </a:solidFill>
                <a:sym typeface="Wingdings" panose="05000000000000000000" pitchFamily="2" charset="2"/>
              </a:rPr>
              <a:t>Commercial Cryocoolers</a:t>
            </a:r>
            <a:r>
              <a:rPr lang="en-US" u="sng" dirty="0">
                <a:solidFill>
                  <a:srgbClr val="0070C0"/>
                </a:solidFill>
                <a:sym typeface="Wingdings" panose="05000000000000000000" pitchFamily="2" charset="2"/>
              </a:rPr>
              <a:t>:</a:t>
            </a:r>
            <a:r>
              <a:rPr lang="en-US" dirty="0">
                <a:sym typeface="Wingdings" panose="05000000000000000000" pitchFamily="2" charset="2"/>
              </a:rPr>
              <a:t> </a:t>
            </a:r>
            <a:r>
              <a:rPr lang="en-US" sz="2000" dirty="0">
                <a:sym typeface="Wingdings" panose="05000000000000000000" pitchFamily="2" charset="2"/>
              </a:rPr>
              <a:t>new devices with higher capacity at 4 K enables turn-key cryogenic systems</a:t>
            </a:r>
            <a:endParaRPr lang="en-US" dirty="0">
              <a:sym typeface="Wingdings" panose="05000000000000000000" pitchFamily="2" charset="2"/>
            </a:endParaRPr>
          </a:p>
          <a:p>
            <a:pPr>
              <a:spcAft>
                <a:spcPts val="600"/>
              </a:spcAft>
            </a:pPr>
            <a:r>
              <a:rPr lang="en-US" u="sng" dirty="0">
                <a:solidFill>
                  <a:schemeClr val="accent1">
                    <a:lumMod val="20000"/>
                    <a:lumOff val="80000"/>
                  </a:schemeClr>
                </a:solidFill>
                <a:sym typeface="Wingdings" panose="05000000000000000000" pitchFamily="2" charset="2"/>
              </a:rPr>
              <a:t>Conduction Cooling:</a:t>
            </a:r>
            <a:r>
              <a:rPr lang="en-US" dirty="0">
                <a:solidFill>
                  <a:schemeClr val="accent1">
                    <a:lumMod val="20000"/>
                    <a:lumOff val="80000"/>
                  </a:schemeClr>
                </a:solidFill>
                <a:sym typeface="Wingdings" panose="05000000000000000000" pitchFamily="2" charset="2"/>
              </a:rPr>
              <a:t> </a:t>
            </a:r>
            <a:r>
              <a:rPr lang="en-US" sz="2000" dirty="0">
                <a:sym typeface="Wingdings" panose="05000000000000000000" pitchFamily="2" charset="2"/>
              </a:rPr>
              <a:t>possible with low cavity losses dramatically simplifies cryostats (no Liquid Helium !)</a:t>
            </a:r>
          </a:p>
          <a:p>
            <a:pPr>
              <a:spcAft>
                <a:spcPts val="600"/>
              </a:spcAft>
            </a:pPr>
            <a:r>
              <a:rPr lang="en-US" u="sng" dirty="0">
                <a:solidFill>
                  <a:schemeClr val="accent1">
                    <a:lumMod val="20000"/>
                    <a:lumOff val="80000"/>
                  </a:schemeClr>
                </a:solidFill>
                <a:sym typeface="Wingdings" panose="05000000000000000000" pitchFamily="2" charset="2"/>
              </a:rPr>
              <a:t>New RF Power technology</a:t>
            </a:r>
            <a:r>
              <a:rPr lang="en-US" u="sng" dirty="0">
                <a:solidFill>
                  <a:srgbClr val="0070C0"/>
                </a:solidFill>
                <a:sym typeface="Wingdings" panose="05000000000000000000" pitchFamily="2" charset="2"/>
              </a:rPr>
              <a:t>: </a:t>
            </a:r>
            <a:r>
              <a:rPr lang="en-US" sz="2000" dirty="0">
                <a:sym typeface="Wingdings" panose="05000000000000000000" pitchFamily="2" charset="2"/>
              </a:rPr>
              <a:t>injection locked magnetrons allow phase/amplitude control at high efficiency and much lower cost per watt</a:t>
            </a:r>
            <a:endParaRPr lang="en-US" dirty="0">
              <a:sym typeface="Wingdings" panose="05000000000000000000" pitchFamily="2" charset="2"/>
            </a:endParaRPr>
          </a:p>
          <a:p>
            <a:pPr>
              <a:spcAft>
                <a:spcPts val="600"/>
              </a:spcAft>
            </a:pPr>
            <a:r>
              <a:rPr lang="en-US" u="sng" dirty="0">
                <a:solidFill>
                  <a:schemeClr val="accent1">
                    <a:lumMod val="20000"/>
                    <a:lumOff val="80000"/>
                  </a:schemeClr>
                </a:solidFill>
                <a:sym typeface="Wingdings" panose="05000000000000000000" pitchFamily="2" charset="2"/>
              </a:rPr>
              <a:t>Integrated electron guns: </a:t>
            </a:r>
            <a:r>
              <a:rPr lang="en-US" sz="2000" dirty="0">
                <a:sym typeface="Wingdings" panose="05000000000000000000" pitchFamily="2" charset="2"/>
              </a:rPr>
              <a:t>reduce accelerator complexity  </a:t>
            </a:r>
            <a:endParaRPr lang="en-US" dirty="0">
              <a:sym typeface="Wingdings" panose="05000000000000000000" pitchFamily="2" charset="2"/>
            </a:endParaRPr>
          </a:p>
          <a:p>
            <a:endParaRPr lang="en-US" sz="1600" b="1" dirty="0">
              <a:sym typeface="Wingdings" panose="05000000000000000000" pitchFamily="2" charset="2"/>
            </a:endParaRPr>
          </a:p>
          <a:p>
            <a:pPr marL="0" indent="0">
              <a:buNone/>
            </a:pPr>
            <a:endParaRPr lang="en-US" dirty="0">
              <a:sym typeface="Wingdings" panose="05000000000000000000" pitchFamily="2" charset="2"/>
            </a:endParaRPr>
          </a:p>
          <a:p>
            <a:endParaRPr lang="en-US" dirty="0"/>
          </a:p>
        </p:txBody>
      </p:sp>
      <p:sp>
        <p:nvSpPr>
          <p:cNvPr id="4" name="Footer Placeholder 3"/>
          <p:cNvSpPr>
            <a:spLocks noGrp="1"/>
          </p:cNvSpPr>
          <p:nvPr>
            <p:ph type="ftr" sz="quarter" idx="4294967295"/>
          </p:nvPr>
        </p:nvSpPr>
        <p:spPr>
          <a:xfrm>
            <a:off x="685800" y="5867400"/>
            <a:ext cx="7543800" cy="498687"/>
          </a:xfrm>
          <a:prstGeom prst="rect">
            <a:avLst/>
          </a:prstGeom>
        </p:spPr>
        <p:txBody>
          <a:bodyPr/>
          <a:lstStyle/>
          <a:p>
            <a:pPr>
              <a:defRPr/>
            </a:pPr>
            <a:r>
              <a:rPr lang="en-US" sz="2000" b="1" dirty="0">
                <a:solidFill>
                  <a:srgbClr val="99FF99"/>
                </a:solidFill>
                <a:sym typeface="Wingdings" panose="05000000000000000000" pitchFamily="2" charset="2"/>
              </a:rPr>
              <a:t>Enable compact industrial SRF accelerators at low cost.</a:t>
            </a:r>
            <a:endParaRPr lang="en-US" sz="2000" b="1" dirty="0">
              <a:solidFill>
                <a:schemeClr val="accent1">
                  <a:lumMod val="60000"/>
                  <a:lumOff val="40000"/>
                </a:schemeClr>
              </a:solidFill>
            </a:endParaRPr>
          </a:p>
        </p:txBody>
      </p:sp>
      <p:sp>
        <p:nvSpPr>
          <p:cNvPr id="5" name="TextBox 4"/>
          <p:cNvSpPr txBox="1"/>
          <p:nvPr/>
        </p:nvSpPr>
        <p:spPr>
          <a:xfrm>
            <a:off x="3048000" y="805934"/>
            <a:ext cx="2743200" cy="369332"/>
          </a:xfrm>
          <a:prstGeom prst="rect">
            <a:avLst/>
          </a:prstGeom>
          <a:noFill/>
        </p:spPr>
        <p:txBody>
          <a:bodyPr wrap="square" rtlCol="0">
            <a:spAutoFit/>
          </a:bodyPr>
          <a:lstStyle/>
          <a:p>
            <a:r>
              <a:rPr lang="en-US" dirty="0"/>
              <a:t>R. Kephart, IPAC17</a:t>
            </a:r>
          </a:p>
        </p:txBody>
      </p:sp>
    </p:spTree>
    <p:extLst>
      <p:ext uri="{BB962C8B-B14F-4D97-AF65-F5344CB8AC3E}">
        <p14:creationId xmlns:p14="http://schemas.microsoft.com/office/powerpoint/2010/main" val="2094896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z="2800" dirty="0">
                <a:solidFill>
                  <a:srgbClr val="FFFF00"/>
                </a:solidFill>
              </a:rPr>
              <a:t>Superconducting Electron Linac Applications</a:t>
            </a:r>
            <a:br>
              <a:rPr lang="en-US" altLang="en-US" sz="2800" dirty="0">
                <a:solidFill>
                  <a:srgbClr val="FFFF00"/>
                </a:solidFill>
              </a:rPr>
            </a:br>
            <a:endParaRPr lang="en-US" altLang="en-US" sz="2800" dirty="0">
              <a:solidFill>
                <a:srgbClr val="FFFF00"/>
              </a:solidFill>
            </a:endParaRPr>
          </a:p>
        </p:txBody>
      </p:sp>
      <p:sp>
        <p:nvSpPr>
          <p:cNvPr id="23555" name="Content Placeholder 2"/>
          <p:cNvSpPr>
            <a:spLocks noGrp="1"/>
          </p:cNvSpPr>
          <p:nvPr>
            <p:ph idx="1"/>
          </p:nvPr>
        </p:nvSpPr>
        <p:spPr>
          <a:xfrm>
            <a:off x="304801" y="1049547"/>
            <a:ext cx="8382000" cy="2836653"/>
          </a:xfrm>
        </p:spPr>
        <p:txBody>
          <a:bodyPr/>
          <a:lstStyle/>
          <a:p>
            <a:pPr lvl="1">
              <a:buFont typeface="Wingdings" pitchFamily="2" charset="2"/>
              <a:buChar char="l"/>
              <a:defRPr/>
            </a:pPr>
            <a:r>
              <a:rPr lang="en-US" altLang="en-US" dirty="0"/>
              <a:t>Medical radioisotope production</a:t>
            </a:r>
          </a:p>
          <a:p>
            <a:pPr lvl="1">
              <a:buFont typeface="Wingdings" pitchFamily="2" charset="2"/>
              <a:buChar char="l"/>
              <a:defRPr/>
            </a:pPr>
            <a:r>
              <a:rPr lang="en-US" altLang="en-US" dirty="0"/>
              <a:t>High power X-ray sources</a:t>
            </a:r>
          </a:p>
          <a:p>
            <a:pPr lvl="1">
              <a:buFont typeface="Wingdings" pitchFamily="2" charset="2"/>
              <a:buChar char="l"/>
              <a:defRPr/>
            </a:pPr>
            <a:r>
              <a:rPr lang="en-US" altLang="en-US" dirty="0"/>
              <a:t>Fast and thermal neutron sources</a:t>
            </a:r>
          </a:p>
          <a:p>
            <a:pPr lvl="1">
              <a:defRPr/>
            </a:pPr>
            <a:r>
              <a:rPr lang="en-US" altLang="en-US" dirty="0"/>
              <a:t>Photon activation analysis</a:t>
            </a:r>
          </a:p>
          <a:p>
            <a:pPr lvl="1">
              <a:buFont typeface="Wingdings" pitchFamily="2" charset="2"/>
              <a:buChar char="l"/>
              <a:defRPr/>
            </a:pPr>
            <a:r>
              <a:rPr lang="en-US" altLang="en-US" dirty="0"/>
              <a:t>Compton X-rays</a:t>
            </a:r>
          </a:p>
          <a:p>
            <a:pPr lvl="1">
              <a:defRPr/>
            </a:pPr>
            <a:r>
              <a:rPr lang="en-US" altLang="en-US" dirty="0"/>
              <a:t>Free electron lasers</a:t>
            </a:r>
          </a:p>
          <a:p>
            <a:pPr lvl="1">
              <a:buFont typeface="Wingdings" pitchFamily="2" charset="2"/>
              <a:buChar char="l"/>
              <a:defRPr/>
            </a:pPr>
            <a:endParaRPr lang="en-US" altLang="en-US" sz="1800" dirty="0"/>
          </a:p>
        </p:txBody>
      </p:sp>
      <p:pic>
        <p:nvPicPr>
          <p:cNvPr id="24580" name="Picture 3" descr="N:\Project Engineering\09-4525 - Mechanical Design of a Super Radiant FEL\Photos\130715 Moving FEL into tunnel\IMG_20130715_124328_170.jpg"/>
          <p:cNvPicPr>
            <a:picLocks noChangeAspect="1" noChangeArrowheads="1"/>
          </p:cNvPicPr>
          <p:nvPr/>
        </p:nvPicPr>
        <p:blipFill>
          <a:blip r:embed="rId3">
            <a:extLst>
              <a:ext uri="{28A0092B-C50C-407E-A947-70E740481C1C}">
                <a14:useLocalDpi xmlns:a14="http://schemas.microsoft.com/office/drawing/2010/main" val="0"/>
              </a:ext>
            </a:extLst>
          </a:blip>
          <a:srcRect l="15385"/>
          <a:stretch>
            <a:fillRect/>
          </a:stretch>
        </p:blipFill>
        <p:spPr bwMode="auto">
          <a:xfrm>
            <a:off x="4716872" y="1066801"/>
            <a:ext cx="3888965" cy="2590800"/>
          </a:xfrm>
          <a:prstGeom prst="rect">
            <a:avLst/>
          </a:prstGeom>
          <a:solidFill>
            <a:srgbClr val="EDEDED"/>
          </a:solidFill>
          <a:ln>
            <a:noFill/>
          </a:ln>
          <a:extLst>
            <a:ext uri="{91240B29-F687-4F45-9708-019B960494DF}">
              <a14:hiddenLine xmlns:a14="http://schemas.microsoft.com/office/drawing/2010/main" w="101600" cap="sq">
                <a:solidFill>
                  <a:srgbClr val="000000"/>
                </a:solidFill>
                <a:miter lim="800000"/>
                <a:headEnd/>
                <a:tailEnd/>
              </a14:hiddenLine>
            </a:ext>
          </a:extLst>
        </p:spPr>
      </p:pic>
      <p:pic>
        <p:nvPicPr>
          <p:cNvPr id="5" name="Picture 4"/>
          <p:cNvPicPr>
            <a:picLocks noChangeAspect="1"/>
          </p:cNvPicPr>
          <p:nvPr/>
        </p:nvPicPr>
        <p:blipFill rotWithShape="1">
          <a:blip r:embed="rId4"/>
          <a:srcRect t="12720" b="26554"/>
          <a:stretch/>
        </p:blipFill>
        <p:spPr>
          <a:xfrm>
            <a:off x="1600200" y="3810000"/>
            <a:ext cx="5709886" cy="1847048"/>
          </a:xfrm>
          <a:prstGeom prst="rect">
            <a:avLst/>
          </a:prstGeom>
        </p:spPr>
      </p:pic>
      <p:sp>
        <p:nvSpPr>
          <p:cNvPr id="2" name="Rectangle 1"/>
          <p:cNvSpPr/>
          <p:nvPr/>
        </p:nvSpPr>
        <p:spPr>
          <a:xfrm>
            <a:off x="1219200" y="5791200"/>
            <a:ext cx="6695166" cy="646331"/>
          </a:xfrm>
          <a:prstGeom prst="rect">
            <a:avLst/>
          </a:prstGeom>
        </p:spPr>
        <p:txBody>
          <a:bodyPr wrap="none">
            <a:spAutoFit/>
          </a:bodyPr>
          <a:lstStyle/>
          <a:p>
            <a:r>
              <a:rPr lang="en-US" dirty="0"/>
              <a:t>US Army Corps of Engineers partnership  with Fermilab’s IARC </a:t>
            </a:r>
          </a:p>
          <a:p>
            <a:r>
              <a:rPr lang="en-US" dirty="0"/>
              <a:t>to create a tough, strong binder to extend pavement lifetime.</a:t>
            </a:r>
          </a:p>
        </p:txBody>
      </p:sp>
    </p:spTree>
    <p:extLst>
      <p:ext uri="{BB962C8B-B14F-4D97-AF65-F5344CB8AC3E}">
        <p14:creationId xmlns:p14="http://schemas.microsoft.com/office/powerpoint/2010/main" val="225359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Revolutionary New Accelerators?</a:t>
            </a:r>
            <a:endParaRPr lang="en-US" dirty="0"/>
          </a:p>
        </p:txBody>
      </p:sp>
      <p:sp>
        <p:nvSpPr>
          <p:cNvPr id="3" name="Content Placeholder 2"/>
          <p:cNvSpPr>
            <a:spLocks noGrp="1"/>
          </p:cNvSpPr>
          <p:nvPr>
            <p:ph idx="1"/>
          </p:nvPr>
        </p:nvSpPr>
        <p:spPr>
          <a:xfrm>
            <a:off x="457200" y="1676400"/>
            <a:ext cx="8229600" cy="3657600"/>
          </a:xfrm>
        </p:spPr>
        <p:txBody>
          <a:bodyPr/>
          <a:lstStyle/>
          <a:p>
            <a:pPr>
              <a:lnSpc>
                <a:spcPct val="90000"/>
              </a:lnSpc>
            </a:pPr>
            <a:r>
              <a:rPr lang="en-US" sz="2400" dirty="0">
                <a:solidFill>
                  <a:schemeClr val="accent1">
                    <a:lumMod val="60000"/>
                    <a:lumOff val="40000"/>
                  </a:schemeClr>
                </a:solidFill>
              </a:rPr>
              <a:t>Terahertz accelerators </a:t>
            </a:r>
          </a:p>
          <a:p>
            <a:pPr marL="800100" lvl="2" indent="0">
              <a:lnSpc>
                <a:spcPct val="90000"/>
              </a:lnSpc>
              <a:buNone/>
            </a:pPr>
            <a:r>
              <a:rPr lang="en-US" sz="2000" dirty="0"/>
              <a:t>Use terahertz radiation instead of radiofrequencies to make accelerator resonant structures smaller, i.e. centimeters. </a:t>
            </a:r>
            <a:endParaRPr lang="en-US" altLang="ja-JP" sz="2000" dirty="0">
              <a:ea typeface="MS PGothic" pitchFamily="34" charset="-128"/>
            </a:endParaRPr>
          </a:p>
          <a:p>
            <a:pPr lvl="1">
              <a:lnSpc>
                <a:spcPct val="90000"/>
              </a:lnSpc>
            </a:pPr>
            <a:endParaRPr lang="en-US" altLang="ja-JP" sz="2000" dirty="0">
              <a:ea typeface="MS PGothic" pitchFamily="34" charset="-128"/>
            </a:endParaRPr>
          </a:p>
          <a:p>
            <a:pPr>
              <a:lnSpc>
                <a:spcPct val="90000"/>
              </a:lnSpc>
            </a:pPr>
            <a:r>
              <a:rPr lang="en-US" sz="2400" dirty="0">
                <a:solidFill>
                  <a:schemeClr val="accent1">
                    <a:lumMod val="60000"/>
                    <a:lumOff val="40000"/>
                  </a:schemeClr>
                </a:solidFill>
              </a:rPr>
              <a:t>Laser and plasma wakeﬁeld-driven accelerators</a:t>
            </a:r>
            <a:r>
              <a:rPr lang="en-US" dirty="0">
                <a:solidFill>
                  <a:schemeClr val="accent1">
                    <a:lumMod val="60000"/>
                    <a:lumOff val="40000"/>
                  </a:schemeClr>
                </a:solidFill>
              </a:rPr>
              <a:t> </a:t>
            </a:r>
          </a:p>
          <a:p>
            <a:pPr marL="800100" lvl="2" indent="0">
              <a:lnSpc>
                <a:spcPct val="90000"/>
              </a:lnSpc>
              <a:buNone/>
            </a:pPr>
            <a:r>
              <a:rPr lang="en-US" sz="2000" dirty="0"/>
              <a:t>In the laser-driven accelerator, extremely high values of electric ﬁeld (up to teravolts per meter) can be realized, much higher than any conventional accelerators. These systems could provide high energy electrons or ions and be quite small, reducing future costs. </a:t>
            </a:r>
            <a:endParaRPr lang="en-US" altLang="ja-JP" sz="2000" dirty="0">
              <a:ea typeface="MS PGothic" pitchFamily="34" charset="-128"/>
            </a:endParaRPr>
          </a:p>
          <a:p>
            <a:endParaRPr lang="en-US" dirty="0"/>
          </a:p>
        </p:txBody>
      </p:sp>
    </p:spTree>
    <p:extLst>
      <p:ext uri="{BB962C8B-B14F-4D97-AF65-F5344CB8AC3E}">
        <p14:creationId xmlns:p14="http://schemas.microsoft.com/office/powerpoint/2010/main" val="1613202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457200" y="277813"/>
            <a:ext cx="8229600" cy="508000"/>
          </a:xfrm>
        </p:spPr>
        <p:txBody>
          <a:bodyPr/>
          <a:lstStyle/>
          <a:p>
            <a:r>
              <a:rPr lang="en-US" altLang="en-US" sz="2800" dirty="0">
                <a:solidFill>
                  <a:srgbClr val="FFFF00"/>
                </a:solidFill>
              </a:rPr>
              <a:t>Future Industrial Accelerator Applications</a:t>
            </a:r>
          </a:p>
        </p:txBody>
      </p:sp>
      <p:sp>
        <p:nvSpPr>
          <p:cNvPr id="109571" name="Rectangle 3"/>
          <p:cNvSpPr>
            <a:spLocks noGrp="1" noChangeArrowheads="1"/>
          </p:cNvSpPr>
          <p:nvPr>
            <p:ph type="body" idx="1"/>
          </p:nvPr>
        </p:nvSpPr>
        <p:spPr>
          <a:xfrm>
            <a:off x="533400" y="1066800"/>
            <a:ext cx="8382000" cy="4495800"/>
          </a:xfrm>
        </p:spPr>
        <p:txBody>
          <a:bodyPr/>
          <a:lstStyle/>
          <a:p>
            <a:pPr>
              <a:lnSpc>
                <a:spcPct val="90000"/>
              </a:lnSpc>
              <a:defRPr/>
            </a:pPr>
            <a:r>
              <a:rPr lang="en-US" dirty="0">
                <a:ea typeface="ＭＳ Ｐゴシック" charset="-128"/>
              </a:rPr>
              <a:t>Materials Irradiation – Blood irradiation, beehive irradiation </a:t>
            </a:r>
          </a:p>
          <a:p>
            <a:pPr>
              <a:lnSpc>
                <a:spcPct val="90000"/>
              </a:lnSpc>
              <a:defRPr/>
            </a:pPr>
            <a:endParaRPr lang="en-US" sz="1400" dirty="0">
              <a:ea typeface="ＭＳ Ｐゴシック" charset="-128"/>
            </a:endParaRPr>
          </a:p>
          <a:p>
            <a:pPr>
              <a:lnSpc>
                <a:spcPct val="90000"/>
              </a:lnSpc>
              <a:defRPr/>
            </a:pPr>
            <a:r>
              <a:rPr lang="en-US" dirty="0">
                <a:ea typeface="ＭＳ Ｐゴシック" charset="-128"/>
              </a:rPr>
              <a:t>Nanotechnology</a:t>
            </a:r>
          </a:p>
          <a:p>
            <a:pPr lvl="1">
              <a:lnSpc>
                <a:spcPct val="90000"/>
              </a:lnSpc>
              <a:defRPr/>
            </a:pPr>
            <a:r>
              <a:rPr lang="en-US" dirty="0">
                <a:ea typeface="ＭＳ Ｐゴシック" charset="-128"/>
              </a:rPr>
              <a:t>Medical probes in blood</a:t>
            </a:r>
          </a:p>
          <a:p>
            <a:pPr>
              <a:lnSpc>
                <a:spcPct val="90000"/>
              </a:lnSpc>
              <a:defRPr/>
            </a:pPr>
            <a:endParaRPr lang="en-US" sz="1400" dirty="0">
              <a:ea typeface="ＭＳ Ｐゴシック" charset="-128"/>
            </a:endParaRPr>
          </a:p>
          <a:p>
            <a:pPr>
              <a:lnSpc>
                <a:spcPct val="90000"/>
              </a:lnSpc>
              <a:defRPr/>
            </a:pPr>
            <a:r>
              <a:rPr lang="en-US" dirty="0">
                <a:ea typeface="ＭＳ Ｐゴシック" charset="-128"/>
              </a:rPr>
              <a:t>Energy</a:t>
            </a:r>
          </a:p>
          <a:p>
            <a:pPr lvl="1">
              <a:lnSpc>
                <a:spcPct val="90000"/>
              </a:lnSpc>
              <a:defRPr/>
            </a:pPr>
            <a:r>
              <a:rPr lang="en-US" dirty="0">
                <a:ea typeface="ＭＳ Ｐゴシック" charset="-128"/>
              </a:rPr>
              <a:t>Accelerator Driven Reactor</a:t>
            </a:r>
          </a:p>
          <a:p>
            <a:pPr lvl="1">
              <a:lnSpc>
                <a:spcPct val="90000"/>
              </a:lnSpc>
              <a:defRPr/>
            </a:pPr>
            <a:r>
              <a:rPr lang="en-US" dirty="0">
                <a:ea typeface="ＭＳ Ｐゴシック" charset="-128"/>
              </a:rPr>
              <a:t>Nuclear Waste Transmutation</a:t>
            </a:r>
          </a:p>
          <a:p>
            <a:pPr lvl="1">
              <a:lnSpc>
                <a:spcPct val="90000"/>
              </a:lnSpc>
              <a:defRPr/>
            </a:pPr>
            <a:r>
              <a:rPr lang="en-US" dirty="0"/>
              <a:t>Upgrade of heavy oil, flare gas  </a:t>
            </a:r>
          </a:p>
          <a:p>
            <a:pPr>
              <a:lnSpc>
                <a:spcPct val="90000"/>
              </a:lnSpc>
              <a:defRPr/>
            </a:pPr>
            <a:endParaRPr lang="en-US" sz="1400" dirty="0">
              <a:ea typeface="ＭＳ Ｐゴシック" charset="-128"/>
            </a:endParaRPr>
          </a:p>
          <a:p>
            <a:pPr>
              <a:lnSpc>
                <a:spcPct val="90000"/>
              </a:lnSpc>
              <a:defRPr/>
            </a:pPr>
            <a:r>
              <a:rPr lang="en-US" dirty="0">
                <a:ea typeface="ＭＳ Ｐゴシック" charset="-128"/>
              </a:rPr>
              <a:t>Environmental </a:t>
            </a:r>
          </a:p>
          <a:p>
            <a:pPr lvl="1">
              <a:lnSpc>
                <a:spcPct val="90000"/>
              </a:lnSpc>
              <a:defRPr/>
            </a:pPr>
            <a:r>
              <a:rPr lang="en-US" dirty="0"/>
              <a:t>Treat Municipal Waste &amp; Sludge</a:t>
            </a:r>
          </a:p>
          <a:p>
            <a:pPr lvl="1">
              <a:lnSpc>
                <a:spcPct val="90000"/>
              </a:lnSpc>
              <a:defRPr/>
            </a:pPr>
            <a:r>
              <a:rPr lang="en-US" dirty="0"/>
              <a:t> In-situ environmental remediation</a:t>
            </a:r>
          </a:p>
          <a:p>
            <a:pPr>
              <a:lnSpc>
                <a:spcPct val="90000"/>
              </a:lnSpc>
              <a:defRPr/>
            </a:pPr>
            <a:endParaRPr lang="en-US" dirty="0">
              <a:ea typeface="ＭＳ Ｐゴシック" charset="-128"/>
            </a:endParaRPr>
          </a:p>
        </p:txBody>
      </p:sp>
      <p:pic>
        <p:nvPicPr>
          <p:cNvPr id="2355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828800"/>
            <a:ext cx="2640013"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797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838200" y="76200"/>
            <a:ext cx="7086600" cy="762000"/>
          </a:xfrm>
        </p:spPr>
        <p:txBody>
          <a:bodyPr/>
          <a:lstStyle/>
          <a:p>
            <a:r>
              <a:rPr lang="en-US" altLang="en-US" dirty="0">
                <a:solidFill>
                  <a:srgbClr val="FFFF00"/>
                </a:solidFill>
              </a:rPr>
              <a:t>Conclusions</a:t>
            </a:r>
          </a:p>
        </p:txBody>
      </p:sp>
      <p:sp>
        <p:nvSpPr>
          <p:cNvPr id="25603" name="Content Placeholder 2"/>
          <p:cNvSpPr>
            <a:spLocks noGrp="1"/>
          </p:cNvSpPr>
          <p:nvPr>
            <p:ph idx="1"/>
          </p:nvPr>
        </p:nvSpPr>
        <p:spPr>
          <a:xfrm>
            <a:off x="457200" y="914400"/>
            <a:ext cx="8153400" cy="5562600"/>
          </a:xfrm>
        </p:spPr>
        <p:txBody>
          <a:bodyPr/>
          <a:lstStyle/>
          <a:p>
            <a:r>
              <a:rPr lang="en-US" altLang="en-US" dirty="0"/>
              <a:t>Industrial Accelerators have an impact on all of our lives by</a:t>
            </a:r>
          </a:p>
          <a:p>
            <a:pPr lvl="1"/>
            <a:r>
              <a:rPr lang="en-US" altLang="en-US" dirty="0"/>
              <a:t>Enabling the manufacturing of products that we rely upon,</a:t>
            </a:r>
          </a:p>
          <a:p>
            <a:pPr lvl="1"/>
            <a:r>
              <a:rPr lang="en-US" altLang="en-US" dirty="0"/>
              <a:t>Protecting our health and improving medical diagnostics and treatment,</a:t>
            </a:r>
          </a:p>
          <a:p>
            <a:pPr lvl="1"/>
            <a:r>
              <a:rPr lang="en-US" altLang="en-US" dirty="0"/>
              <a:t>Improving our safety and security.</a:t>
            </a:r>
          </a:p>
          <a:p>
            <a:endParaRPr lang="en-US" altLang="en-US" sz="1200" dirty="0"/>
          </a:p>
          <a:p>
            <a:r>
              <a:rPr lang="en-US" altLang="en-US" dirty="0"/>
              <a:t>The annual market for industrial accelerators is estimated (2016) to exceed US$5 Billion/year and is growing at &gt;4% per year.</a:t>
            </a:r>
          </a:p>
          <a:p>
            <a:endParaRPr lang="en-US" altLang="en-US" sz="1200" dirty="0"/>
          </a:p>
          <a:p>
            <a:r>
              <a:rPr lang="en-US" altLang="en-US" dirty="0"/>
              <a:t>There is the potential for increased impact in new areas, particularly in the fields of nanotechnology, environmental, and energy.</a:t>
            </a:r>
          </a:p>
          <a:p>
            <a:endParaRPr lang="en-US" altLang="en-US" sz="1200" dirty="0"/>
          </a:p>
          <a:p>
            <a:r>
              <a:rPr lang="en-US" altLang="en-US" dirty="0">
                <a:solidFill>
                  <a:srgbClr val="FFFF00"/>
                </a:solidFill>
              </a:rPr>
              <a:t>“Accelerator science is at a tremendously exciting period as we envision the next steps in energy, power, intensity and brightness, powered by new concepts and technologies. As history has shown, we can anticipate that those developments, motivated by Discovery Science, will have a substantial impact a</a:t>
            </a:r>
            <a:r>
              <a:rPr lang="en-US" altLang="en-US" b="1" i="1" dirty="0">
                <a:solidFill>
                  <a:srgbClr val="FFFF00"/>
                </a:solidFill>
              </a:rPr>
              <a:t>cross Physics and Society.”  </a:t>
            </a:r>
            <a:r>
              <a:rPr lang="en-US" altLang="en-US" dirty="0"/>
              <a:t>Stuart Henderson, Fermilab, APS Mtg, May 3, 2011.</a:t>
            </a:r>
          </a:p>
          <a:p>
            <a:endParaRPr lang="en-US" altLang="en-US" sz="1400" dirty="0"/>
          </a:p>
          <a:p>
            <a:endParaRPr lang="en-US" altLang="en-US" sz="1400" dirty="0"/>
          </a:p>
        </p:txBody>
      </p:sp>
    </p:spTree>
    <p:extLst>
      <p:ext uri="{BB962C8B-B14F-4D97-AF65-F5344CB8AC3E}">
        <p14:creationId xmlns:p14="http://schemas.microsoft.com/office/powerpoint/2010/main" val="993140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1485900" y="152400"/>
            <a:ext cx="6019800" cy="569913"/>
          </a:xfrm>
        </p:spPr>
        <p:txBody>
          <a:bodyPr/>
          <a:lstStyle/>
          <a:p>
            <a:pPr eaLnBrk="1" hangingPunct="1"/>
            <a:r>
              <a:rPr lang="en-US" sz="2800" dirty="0">
                <a:solidFill>
                  <a:srgbClr val="FFFF00"/>
                </a:solidFill>
              </a:rPr>
              <a:t>Commercial Accelerator Business</a:t>
            </a:r>
            <a:endParaRPr lang="en-US" sz="2800" dirty="0">
              <a:solidFill>
                <a:srgbClr val="FFFF00"/>
              </a:solidFill>
              <a:cs typeface="Arial" pitchFamily="34" charset="0"/>
            </a:endParaRPr>
          </a:p>
        </p:txBody>
      </p:sp>
      <p:sp>
        <p:nvSpPr>
          <p:cNvPr id="17412" name="Rectangle 3"/>
          <p:cNvSpPr>
            <a:spLocks noGrp="1" noChangeArrowheads="1"/>
          </p:cNvSpPr>
          <p:nvPr>
            <p:ph type="body" sz="half" idx="1"/>
          </p:nvPr>
        </p:nvSpPr>
        <p:spPr>
          <a:xfrm>
            <a:off x="914400" y="5867400"/>
            <a:ext cx="7620000" cy="533400"/>
          </a:xfrm>
        </p:spPr>
        <p:txBody>
          <a:bodyPr/>
          <a:lstStyle/>
          <a:p>
            <a:pPr algn="ctr">
              <a:spcBef>
                <a:spcPct val="0"/>
              </a:spcBef>
              <a:buClrTx/>
              <a:buSzTx/>
              <a:buFontTx/>
              <a:buNone/>
            </a:pPr>
            <a:r>
              <a:rPr lang="en-US" sz="1800" b="1" dirty="0">
                <a:solidFill>
                  <a:schemeClr val="hlink"/>
                </a:solidFill>
              </a:rPr>
              <a:t>The total sales of accelerators is ~US$5B annually.</a:t>
            </a:r>
          </a:p>
        </p:txBody>
      </p:sp>
      <p:sp>
        <p:nvSpPr>
          <p:cNvPr id="17413" name="Text Box 4"/>
          <p:cNvSpPr txBox="1">
            <a:spLocks noChangeArrowheads="1"/>
          </p:cNvSpPr>
          <p:nvPr/>
        </p:nvSpPr>
        <p:spPr bwMode="auto">
          <a:xfrm>
            <a:off x="838200" y="1524000"/>
            <a:ext cx="716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dirty="0"/>
          </a:p>
        </p:txBody>
      </p:sp>
      <p:sp>
        <p:nvSpPr>
          <p:cNvPr id="17414" name="Rectangle 7"/>
          <p:cNvSpPr>
            <a:spLocks noChangeArrowheads="1"/>
          </p:cNvSpPr>
          <p:nvPr/>
        </p:nvSpPr>
        <p:spPr bwMode="auto">
          <a:xfrm>
            <a:off x="5867400" y="1219200"/>
            <a:ext cx="2971800" cy="3998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pPr>
            <a:r>
              <a:rPr lang="en-US" b="1" dirty="0">
                <a:solidFill>
                  <a:srgbClr val="FFFF00"/>
                </a:solidFill>
              </a:rPr>
              <a:t>Updated totals indicate that ~47,000 systems have been sold to date with &gt; 40,000</a:t>
            </a:r>
            <a:r>
              <a:rPr lang="en-US" b="1" dirty="0">
                <a:solidFill>
                  <a:srgbClr val="FF0000"/>
                </a:solidFill>
              </a:rPr>
              <a:t> </a:t>
            </a:r>
            <a:r>
              <a:rPr lang="en-US" b="1" dirty="0">
                <a:solidFill>
                  <a:srgbClr val="FFFF00"/>
                </a:solidFill>
              </a:rPr>
              <a:t>now in operation.</a:t>
            </a:r>
          </a:p>
          <a:p>
            <a:pPr>
              <a:lnSpc>
                <a:spcPct val="90000"/>
              </a:lnSpc>
            </a:pPr>
            <a:endParaRPr lang="en-US" sz="1600" b="1" dirty="0">
              <a:solidFill>
                <a:srgbClr val="FFFF00"/>
              </a:solidFill>
            </a:endParaRPr>
          </a:p>
          <a:p>
            <a:pPr>
              <a:lnSpc>
                <a:spcPct val="90000"/>
              </a:lnSpc>
            </a:pPr>
            <a:endParaRPr lang="en-US" sz="1600" b="1" dirty="0">
              <a:solidFill>
                <a:srgbClr val="FFFF00"/>
              </a:solidFill>
            </a:endParaRPr>
          </a:p>
          <a:p>
            <a:pPr>
              <a:lnSpc>
                <a:spcPct val="90000"/>
              </a:lnSpc>
            </a:pPr>
            <a:r>
              <a:rPr lang="en-US" b="1" dirty="0">
                <a:solidFill>
                  <a:srgbClr val="FFFF00"/>
                </a:solidFill>
              </a:rPr>
              <a:t>More than 100</a:t>
            </a:r>
            <a:r>
              <a:rPr lang="en-US" b="1" dirty="0">
                <a:solidFill>
                  <a:srgbClr val="FF0000"/>
                </a:solidFill>
              </a:rPr>
              <a:t> </a:t>
            </a:r>
            <a:r>
              <a:rPr lang="en-US" b="1" dirty="0">
                <a:solidFill>
                  <a:srgbClr val="FFFF00"/>
                </a:solidFill>
              </a:rPr>
              <a:t>vendors worldwide are in the accelerator business.</a:t>
            </a:r>
          </a:p>
          <a:p>
            <a:pPr>
              <a:lnSpc>
                <a:spcPct val="90000"/>
              </a:lnSpc>
            </a:pPr>
            <a:endParaRPr lang="en-US" sz="1600" b="1" dirty="0">
              <a:solidFill>
                <a:srgbClr val="FFFF00"/>
              </a:solidFill>
            </a:endParaRPr>
          </a:p>
          <a:p>
            <a:pPr>
              <a:lnSpc>
                <a:spcPct val="90000"/>
              </a:lnSpc>
            </a:pPr>
            <a:r>
              <a:rPr lang="en-US" b="1" dirty="0">
                <a:solidFill>
                  <a:srgbClr val="FFFF00"/>
                </a:solidFill>
              </a:rPr>
              <a:t>Vendors are primarily in US, Europe, and Japan, but numbers are growing in China, Russia, and India</a:t>
            </a:r>
          </a:p>
        </p:txBody>
      </p:sp>
      <p:pic>
        <p:nvPicPr>
          <p:cNvPr id="2560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33401" y="1009699"/>
            <a:ext cx="5118064" cy="4476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77813"/>
            <a:ext cx="8229600" cy="865187"/>
          </a:xfrm>
        </p:spPr>
        <p:txBody>
          <a:bodyPr/>
          <a:lstStyle/>
          <a:p>
            <a:r>
              <a:rPr lang="en-US" sz="2800" dirty="0">
                <a:solidFill>
                  <a:srgbClr val="FFFF00"/>
                </a:solidFill>
              </a:rPr>
              <a:t>Commercial Accelerator Vendors (2017)</a:t>
            </a:r>
          </a:p>
        </p:txBody>
      </p:sp>
      <p:graphicFrame>
        <p:nvGraphicFramePr>
          <p:cNvPr id="2" name="Object 1"/>
          <p:cNvGraphicFramePr>
            <a:graphicFrameLocks noGrp="1" noChangeAspect="1"/>
          </p:cNvGraphicFramePr>
          <p:nvPr>
            <p:extLst>
              <p:ext uri="{D42A27DB-BD31-4B8C-83A1-F6EECF244321}">
                <p14:modId xmlns:p14="http://schemas.microsoft.com/office/powerpoint/2010/main" val="2875403245"/>
              </p:ext>
            </p:extLst>
          </p:nvPr>
        </p:nvGraphicFramePr>
        <p:xfrm>
          <a:off x="609600" y="1600200"/>
          <a:ext cx="3486150" cy="4343400"/>
        </p:xfrm>
        <a:graphic>
          <a:graphicData uri="http://schemas.openxmlformats.org/presentationml/2006/ole">
            <mc:AlternateContent xmlns:mc="http://schemas.openxmlformats.org/markup-compatibility/2006">
              <mc:Choice xmlns:v="urn:schemas-microsoft-com:vml" Requires="v">
                <p:oleObj spid="_x0000_s25740" name="Document" r:id="rId3" imgW="4485971" imgH="5569270" progId="Word.Document.8">
                  <p:embed/>
                </p:oleObj>
              </mc:Choice>
              <mc:Fallback>
                <p:oleObj name="Document" r:id="rId3" imgW="4485971" imgH="5569270" progId="Word.Document.8">
                  <p:embed/>
                  <p:pic>
                    <p:nvPicPr>
                      <p:cNvPr id="0" name="Object 3"/>
                      <p:cNvPicPr>
                        <a:picLocks noGrp="1" noChangeAspect="1" noChangeArrowheads="1"/>
                      </p:cNvPicPr>
                      <p:nvPr/>
                    </p:nvPicPr>
                    <p:blipFill>
                      <a:blip r:embed="rId4"/>
                      <a:srcRect/>
                      <a:stretch>
                        <a:fillRect/>
                      </a:stretch>
                    </p:blipFill>
                    <p:spPr bwMode="auto">
                      <a:xfrm>
                        <a:off x="609600" y="1600200"/>
                        <a:ext cx="3486150" cy="4343400"/>
                      </a:xfrm>
                      <a:prstGeom prst="rect">
                        <a:avLst/>
                      </a:prstGeom>
                      <a:noFill/>
                      <a:ln>
                        <a:noFill/>
                      </a:ln>
                    </p:spPr>
                  </p:pic>
                </p:oleObj>
              </mc:Fallback>
            </mc:AlternateContent>
          </a:graphicData>
        </a:graphic>
      </p:graphicFrame>
      <p:graphicFrame>
        <p:nvGraphicFramePr>
          <p:cNvPr id="6" name="Chart 5"/>
          <p:cNvGraphicFramePr>
            <a:graphicFrameLocks/>
          </p:cNvGraphicFramePr>
          <p:nvPr>
            <p:extLst>
              <p:ext uri="{D42A27DB-BD31-4B8C-83A1-F6EECF244321}">
                <p14:modId xmlns:p14="http://schemas.microsoft.com/office/powerpoint/2010/main" val="324871791"/>
              </p:ext>
            </p:extLst>
          </p:nvPr>
        </p:nvGraphicFramePr>
        <p:xfrm>
          <a:off x="4572000" y="1371600"/>
          <a:ext cx="4122420" cy="4267200"/>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68679C13-84D9-4276-B761-F7DCF445E32C}"/>
              </a:ext>
            </a:extLst>
          </p:cNvPr>
          <p:cNvSpPr txBox="1"/>
          <p:nvPr/>
        </p:nvSpPr>
        <p:spPr>
          <a:xfrm>
            <a:off x="2514600" y="6031468"/>
            <a:ext cx="5791200" cy="369332"/>
          </a:xfrm>
          <a:prstGeom prst="rect">
            <a:avLst/>
          </a:prstGeom>
          <a:noFill/>
        </p:spPr>
        <p:txBody>
          <a:bodyPr wrap="square" rtlCol="0">
            <a:spAutoFit/>
          </a:bodyPr>
          <a:lstStyle/>
          <a:p>
            <a:r>
              <a:rPr lang="en-US" b="1" dirty="0">
                <a:solidFill>
                  <a:srgbClr val="99FF99"/>
                </a:solidFill>
              </a:rPr>
              <a:t>Some vendors are in multiple applications.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1"/>
            <a:ext cx="8458200" cy="990600"/>
          </a:xfrm>
        </p:spPr>
        <p:txBody>
          <a:bodyPr/>
          <a:lstStyle/>
          <a:p>
            <a:r>
              <a:rPr lang="en-US" sz="2400" dirty="0">
                <a:solidFill>
                  <a:srgbClr val="FFFF00"/>
                </a:solidFill>
              </a:rPr>
              <a:t>Annual increase in commercial accelerators used in each of the labeled applications between 2008 and 2018</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530" y="1371600"/>
            <a:ext cx="6712253" cy="4568952"/>
          </a:xfrm>
          <a:prstGeom prst="rect">
            <a:avLst/>
          </a:prstGeom>
        </p:spPr>
      </p:pic>
    </p:spTree>
    <p:extLst>
      <p:ext uri="{BB962C8B-B14F-4D97-AF65-F5344CB8AC3E}">
        <p14:creationId xmlns:p14="http://schemas.microsoft.com/office/powerpoint/2010/main" val="252475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1130867864"/>
              </p:ext>
            </p:extLst>
          </p:nvPr>
        </p:nvGraphicFramePr>
        <p:xfrm>
          <a:off x="214312" y="304800"/>
          <a:ext cx="8715375" cy="59626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78798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9947" y="1600200"/>
            <a:ext cx="8229600" cy="4278094"/>
          </a:xfrm>
          <a:prstGeom prst="rect">
            <a:avLst/>
          </a:prstGeom>
        </p:spPr>
        <p:txBody>
          <a:bodyPr wrap="square">
            <a:spAutoFit/>
          </a:bodyPr>
          <a:lstStyle/>
          <a:p>
            <a:pPr marL="342900" indent="-342900">
              <a:buFont typeface="Wingdings" panose="05000000000000000000" pitchFamily="2" charset="2"/>
              <a:buChar char="Ø"/>
            </a:pPr>
            <a:r>
              <a:rPr lang="da-DK" sz="2000" dirty="0"/>
              <a:t>Discovery Science (research) accelerators are large systems supported by governments and are very costly undertakings.</a:t>
            </a:r>
          </a:p>
          <a:p>
            <a:pPr marL="342900" indent="-342900">
              <a:buFont typeface="Wingdings" panose="05000000000000000000" pitchFamily="2" charset="2"/>
              <a:buChar char="Ø"/>
            </a:pPr>
            <a:endParaRPr lang="da-DK" sz="2000" dirty="0"/>
          </a:p>
          <a:p>
            <a:pPr marL="342900" indent="-342900">
              <a:buFont typeface="Wingdings" panose="05000000000000000000" pitchFamily="2" charset="2"/>
              <a:buChar char="Ø"/>
            </a:pPr>
            <a:r>
              <a:rPr lang="da-DK" sz="2000" dirty="0"/>
              <a:t>The construction and upgrades of these accelerators is still a very active business, with a large number of small, medium and very large projects spread all over the world.</a:t>
            </a:r>
          </a:p>
          <a:p>
            <a:pPr marL="285750" indent="-285750">
              <a:buFont typeface="Arial" panose="020B0604020202020204" pitchFamily="34" charset="0"/>
              <a:buChar char="•"/>
            </a:pPr>
            <a:endParaRPr lang="da-DK" sz="2400" dirty="0"/>
          </a:p>
          <a:p>
            <a:pPr marL="342900" indent="-342900">
              <a:buFont typeface="Wingdings" panose="05000000000000000000" pitchFamily="2" charset="2"/>
              <a:buChar char="Ø"/>
            </a:pPr>
            <a:r>
              <a:rPr lang="da-DK" sz="2000" dirty="0"/>
              <a:t>These projects are large investments/procurements, but only a small part of the BEAM BUSINESS:</a:t>
            </a:r>
          </a:p>
          <a:p>
            <a:endParaRPr lang="da-DK" sz="2000" dirty="0"/>
          </a:p>
          <a:p>
            <a:pPr marL="800100" lvl="1" indent="-342900">
              <a:buFont typeface="Wingdings" panose="05000000000000000000" pitchFamily="2" charset="2"/>
              <a:buChar char="ü"/>
            </a:pPr>
            <a:r>
              <a:rPr lang="da-DK" sz="2000" dirty="0"/>
              <a:t>13,764 M€/5 years </a:t>
            </a:r>
            <a:r>
              <a:rPr lang="da-DK" sz="2000" dirty="0">
                <a:sym typeface="Symbol"/>
              </a:rPr>
              <a:t></a:t>
            </a:r>
            <a:r>
              <a:rPr lang="da-DK" sz="2000" dirty="0"/>
              <a:t> </a:t>
            </a:r>
            <a:r>
              <a:rPr lang="da-DK" sz="2000" b="1" dirty="0"/>
              <a:t>275 M€/year</a:t>
            </a:r>
            <a:r>
              <a:rPr lang="da-DK" sz="2000" dirty="0"/>
              <a:t>.</a:t>
            </a:r>
          </a:p>
          <a:p>
            <a:pPr marL="800100" lvl="1" indent="-342900">
              <a:buFont typeface="Wingdings" panose="05000000000000000000" pitchFamily="2" charset="2"/>
              <a:buChar char="ü"/>
            </a:pPr>
            <a:r>
              <a:rPr lang="da-DK" sz="2000" dirty="0"/>
              <a:t>Hamm: ~</a:t>
            </a:r>
            <a:r>
              <a:rPr lang="da-DK" sz="2000" b="1" dirty="0"/>
              <a:t>5,000 M€/year </a:t>
            </a:r>
            <a:r>
              <a:rPr lang="da-DK" sz="2000" dirty="0"/>
              <a:t>for commercial accelerators</a:t>
            </a:r>
            <a:r>
              <a:rPr lang="da-DK" sz="2400" dirty="0"/>
              <a:t>.</a:t>
            </a:r>
            <a:endParaRPr lang="da-DK" sz="2400" b="1" dirty="0"/>
          </a:p>
          <a:p>
            <a:pPr marL="285750" indent="-285750">
              <a:buFont typeface="Arial" panose="020B0604020202020204" pitchFamily="34" charset="0"/>
              <a:buChar char="•"/>
            </a:pPr>
            <a:endParaRPr lang="da-DK" sz="2400" dirty="0"/>
          </a:p>
        </p:txBody>
      </p:sp>
      <p:sp>
        <p:nvSpPr>
          <p:cNvPr id="4" name="Rectangle 3"/>
          <p:cNvSpPr/>
          <p:nvPr/>
        </p:nvSpPr>
        <p:spPr>
          <a:xfrm>
            <a:off x="1689319" y="609599"/>
            <a:ext cx="6214971" cy="830997"/>
          </a:xfrm>
          <a:prstGeom prst="rect">
            <a:avLst/>
          </a:prstGeom>
        </p:spPr>
        <p:txBody>
          <a:bodyPr wrap="none">
            <a:spAutoFit/>
          </a:bodyPr>
          <a:lstStyle/>
          <a:p>
            <a:r>
              <a:rPr lang="en-US" sz="2400" b="1" dirty="0">
                <a:solidFill>
                  <a:srgbClr val="FFFF00"/>
                </a:solidFill>
              </a:rPr>
              <a:t>Discovery Science Accelerator Business</a:t>
            </a:r>
          </a:p>
          <a:p>
            <a:pPr algn="ctr"/>
            <a:r>
              <a:rPr lang="en-US" sz="2400" dirty="0"/>
              <a:t>Søren Pape Møller, IPAC17</a:t>
            </a:r>
          </a:p>
        </p:txBody>
      </p:sp>
    </p:spTree>
    <p:extLst>
      <p:ext uri="{BB962C8B-B14F-4D97-AF65-F5344CB8AC3E}">
        <p14:creationId xmlns:p14="http://schemas.microsoft.com/office/powerpoint/2010/main" val="203072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609600" y="152400"/>
            <a:ext cx="7924800" cy="569913"/>
          </a:xfrm>
        </p:spPr>
        <p:txBody>
          <a:bodyPr/>
          <a:lstStyle/>
          <a:p>
            <a:pPr eaLnBrk="1" hangingPunct="1"/>
            <a:r>
              <a:rPr lang="en-US" altLang="en-US" sz="2800" dirty="0">
                <a:solidFill>
                  <a:srgbClr val="FFFF00"/>
                </a:solidFill>
              </a:rPr>
              <a:t>Industrial Accelerator Applications</a:t>
            </a:r>
            <a:endParaRPr lang="en-US" altLang="en-US" sz="2800" dirty="0">
              <a:solidFill>
                <a:srgbClr val="FFFF00"/>
              </a:solidFill>
              <a:cs typeface="Arial" pitchFamily="34" charset="0"/>
            </a:endParaRPr>
          </a:p>
        </p:txBody>
      </p:sp>
      <p:sp>
        <p:nvSpPr>
          <p:cNvPr id="19460" name="Rectangle 3"/>
          <p:cNvSpPr>
            <a:spLocks noGrp="1" noChangeArrowheads="1"/>
          </p:cNvSpPr>
          <p:nvPr>
            <p:ph type="body" sz="half" idx="1"/>
          </p:nvPr>
        </p:nvSpPr>
        <p:spPr>
          <a:xfrm>
            <a:off x="838200" y="6098524"/>
            <a:ext cx="7924800" cy="533400"/>
          </a:xfrm>
        </p:spPr>
        <p:txBody>
          <a:bodyPr/>
          <a:lstStyle/>
          <a:p>
            <a:pPr>
              <a:spcBef>
                <a:spcPct val="0"/>
              </a:spcBef>
              <a:buClrTx/>
              <a:buSzTx/>
              <a:buFontTx/>
              <a:buNone/>
            </a:pPr>
            <a:r>
              <a:rPr lang="en-US" altLang="en-US" b="1" dirty="0">
                <a:solidFill>
                  <a:schemeClr val="hlink"/>
                </a:solidFill>
              </a:rPr>
              <a:t>Latest review update is an article in RAST-10 to update RAST-4.</a:t>
            </a:r>
          </a:p>
        </p:txBody>
      </p:sp>
      <p:sp>
        <p:nvSpPr>
          <p:cNvPr id="19461" name="Text Box 4"/>
          <p:cNvSpPr txBox="1">
            <a:spLocks noChangeArrowheads="1"/>
          </p:cNvSpPr>
          <p:nvPr/>
        </p:nvSpPr>
        <p:spPr bwMode="auto">
          <a:xfrm>
            <a:off x="838200" y="1524000"/>
            <a:ext cx="716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ltLang="en-US" dirty="0"/>
          </a:p>
        </p:txBody>
      </p:sp>
      <p:sp>
        <p:nvSpPr>
          <p:cNvPr id="5126" name="Rectangle 7"/>
          <p:cNvSpPr>
            <a:spLocks noChangeArrowheads="1"/>
          </p:cNvSpPr>
          <p:nvPr/>
        </p:nvSpPr>
        <p:spPr bwMode="auto">
          <a:xfrm>
            <a:off x="2667000" y="914400"/>
            <a:ext cx="6096000" cy="4508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en-US" altLang="en-US" sz="2200" b="1" dirty="0">
                <a:solidFill>
                  <a:schemeClr val="accent1">
                    <a:lumMod val="40000"/>
                    <a:lumOff val="60000"/>
                  </a:schemeClr>
                </a:solidFill>
                <a:latin typeface="Arial" charset="0"/>
              </a:rPr>
              <a:t>Well established commercial applications </a:t>
            </a:r>
          </a:p>
          <a:p>
            <a:pPr eaLnBrk="1" hangingPunct="1">
              <a:defRPr/>
            </a:pPr>
            <a:r>
              <a:rPr lang="en-US" altLang="en-US" dirty="0">
                <a:latin typeface="Arial" charset="0"/>
              </a:rPr>
              <a:t>Ion Implantation - Semiconductors and materials</a:t>
            </a:r>
          </a:p>
          <a:p>
            <a:pPr eaLnBrk="1" hangingPunct="1">
              <a:defRPr/>
            </a:pPr>
            <a:r>
              <a:rPr lang="en-US" altLang="en-US" dirty="0">
                <a:latin typeface="Arial" charset="0"/>
              </a:rPr>
              <a:t>E-Beam Material Processing – Welding, cutting &amp; melting</a:t>
            </a:r>
          </a:p>
          <a:p>
            <a:pPr eaLnBrk="1" hangingPunct="1">
              <a:defRPr/>
            </a:pPr>
            <a:r>
              <a:rPr lang="en-US" altLang="en-US" dirty="0">
                <a:latin typeface="Arial" charset="0"/>
              </a:rPr>
              <a:t>E-Beam Materials Irradiators – Irradiation &amp; sterilization </a:t>
            </a:r>
          </a:p>
          <a:p>
            <a:pPr eaLnBrk="1" hangingPunct="1">
              <a:defRPr/>
            </a:pPr>
            <a:r>
              <a:rPr lang="en-US" altLang="en-US" dirty="0">
                <a:latin typeface="Arial" charset="0"/>
              </a:rPr>
              <a:t>Radioisotope Production – Medical &amp; Industrial use</a:t>
            </a:r>
          </a:p>
          <a:p>
            <a:pPr eaLnBrk="1" hangingPunct="1">
              <a:defRPr/>
            </a:pPr>
            <a:endParaRPr lang="en-US" altLang="en-US" dirty="0">
              <a:latin typeface="Arial" charset="0"/>
            </a:endParaRPr>
          </a:p>
          <a:p>
            <a:pPr eaLnBrk="1" hangingPunct="1">
              <a:defRPr/>
            </a:pPr>
            <a:r>
              <a:rPr lang="en-US" altLang="en-US" sz="2200" b="1" dirty="0">
                <a:solidFill>
                  <a:schemeClr val="accent1">
                    <a:lumMod val="40000"/>
                    <a:lumOff val="60000"/>
                  </a:schemeClr>
                </a:solidFill>
                <a:latin typeface="Arial" charset="0"/>
              </a:rPr>
              <a:t>Developing commercial applications</a:t>
            </a:r>
            <a:r>
              <a:rPr lang="en-US" altLang="en-US" sz="2200" b="1" dirty="0">
                <a:latin typeface="Arial" charset="0"/>
              </a:rPr>
              <a:t> </a:t>
            </a:r>
          </a:p>
          <a:p>
            <a:pPr eaLnBrk="1" hangingPunct="1">
              <a:defRPr/>
            </a:pPr>
            <a:r>
              <a:rPr lang="en-US" altLang="en-US" dirty="0">
                <a:latin typeface="Arial" charset="0"/>
              </a:rPr>
              <a:t>NDT &amp; Inspection Linacs – NDT &amp; security</a:t>
            </a:r>
          </a:p>
          <a:p>
            <a:pPr eaLnBrk="1" hangingPunct="1">
              <a:defRPr/>
            </a:pPr>
            <a:r>
              <a:rPr lang="en-US" altLang="en-US" dirty="0">
                <a:latin typeface="Arial" charset="0"/>
              </a:rPr>
              <a:t>Neutron Generators – Mineral detection and NDT</a:t>
            </a:r>
          </a:p>
          <a:p>
            <a:pPr eaLnBrk="1" hangingPunct="1">
              <a:defRPr/>
            </a:pPr>
            <a:r>
              <a:rPr lang="en-US" altLang="en-US" dirty="0">
                <a:latin typeface="Arial" charset="0"/>
              </a:rPr>
              <a:t>Ion Beam Analysis – Element profiling &amp; AMS</a:t>
            </a:r>
          </a:p>
          <a:p>
            <a:pPr eaLnBrk="1" hangingPunct="1">
              <a:defRPr/>
            </a:pPr>
            <a:r>
              <a:rPr lang="en-US" altLang="en-US" dirty="0">
                <a:latin typeface="Arial" charset="0"/>
              </a:rPr>
              <a:t>Synchrotron Radiation – Users at large research facilities</a:t>
            </a:r>
          </a:p>
          <a:p>
            <a:pPr marL="285750" indent="-285750">
              <a:lnSpc>
                <a:spcPct val="90000"/>
              </a:lnSpc>
              <a:buFont typeface="Arial" panose="020B0604020202020204" pitchFamily="34" charset="0"/>
              <a:buChar char="•"/>
              <a:defRPr/>
            </a:pPr>
            <a:endParaRPr lang="en-US" b="1" dirty="0">
              <a:latin typeface="Arial" charset="0"/>
            </a:endParaRPr>
          </a:p>
          <a:p>
            <a:pPr>
              <a:lnSpc>
                <a:spcPct val="90000"/>
              </a:lnSpc>
              <a:defRPr/>
            </a:pPr>
            <a:r>
              <a:rPr lang="en-US" dirty="0"/>
              <a:t>These eight categories were first defined by the speaker in a RAST-1 article and then used for the book “</a:t>
            </a:r>
            <a:r>
              <a:rPr lang="en-US" dirty="0">
                <a:solidFill>
                  <a:srgbClr val="F084A5"/>
                </a:solidFill>
              </a:rPr>
              <a:t>Industrial Accelerators and Their Applications</a:t>
            </a:r>
            <a:r>
              <a:rPr lang="en-US" dirty="0"/>
              <a:t>”</a:t>
            </a:r>
            <a:r>
              <a:rPr lang="en-US" b="1" dirty="0"/>
              <a:t> (</a:t>
            </a:r>
            <a:r>
              <a:rPr lang="en-US" dirty="0"/>
              <a:t>Robert W. &amp; Marianne E. Hamm, eds., World Scientific, 2012 ).</a:t>
            </a:r>
            <a:endParaRPr lang="en-US" dirty="0">
              <a:latin typeface="Arial" charset="0"/>
            </a:endParaRPr>
          </a:p>
        </p:txBody>
      </p:sp>
      <p:pic>
        <p:nvPicPr>
          <p:cNvPr id="1946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767" y="2379280"/>
            <a:ext cx="2025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5" name="Picture 6" descr="Eclipse_cyclot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708" y="4048125"/>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3"/>
          <p:cNvPicPr>
            <a:picLocks noChangeAspect="1"/>
          </p:cNvPicPr>
          <p:nvPr/>
        </p:nvPicPr>
        <p:blipFill>
          <a:blip r:embed="rId4"/>
          <a:stretch>
            <a:fillRect/>
          </a:stretch>
        </p:blipFill>
        <p:spPr>
          <a:xfrm>
            <a:off x="419767" y="914400"/>
            <a:ext cx="2063083" cy="1444752"/>
          </a:xfrm>
          <a:prstGeom prst="rect">
            <a:avLst/>
          </a:prstGeom>
        </p:spPr>
      </p:pic>
      <p:sp>
        <p:nvSpPr>
          <p:cNvPr id="4" name="Content Placeholder 3"/>
          <p:cNvSpPr>
            <a:spLocks noGrp="1"/>
          </p:cNvSpPr>
          <p:nvPr>
            <p:ph sz="half" idx="2"/>
          </p:nvPr>
        </p:nvSpPr>
        <p:spPr>
          <a:xfrm>
            <a:off x="10210800" y="894272"/>
            <a:ext cx="3276600" cy="2839528"/>
          </a:xfrm>
        </p:spPr>
        <p:txBody>
          <a:bodyPr/>
          <a:lstStyle/>
          <a:p>
            <a:endParaRPr lang="en-US" dirty="0"/>
          </a:p>
          <a:p>
            <a:endParaRPr lang="en-US" dirty="0"/>
          </a:p>
        </p:txBody>
      </p:sp>
    </p:spTree>
  </p:cSld>
  <p:clrMapOvr>
    <a:masterClrMapping/>
  </p:clrMapOvr>
</p:sld>
</file>

<file path=ppt/theme/theme1.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Ripple</Template>
  <TotalTime>0</TotalTime>
  <Words>2708</Words>
  <Application>Microsoft Office PowerPoint</Application>
  <PresentationFormat>On-screen Show (4:3)</PresentationFormat>
  <Paragraphs>375</Paragraphs>
  <Slides>34</Slides>
  <Notes>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2" baseType="lpstr">
      <vt:lpstr>Adobe Kaiti Std R</vt:lpstr>
      <vt:lpstr>Arial</vt:lpstr>
      <vt:lpstr>Arial Bold</vt:lpstr>
      <vt:lpstr>Calibri</vt:lpstr>
      <vt:lpstr>Times New Roman</vt:lpstr>
      <vt:lpstr>Wingdings</vt:lpstr>
      <vt:lpstr>Ripple</vt:lpstr>
      <vt:lpstr>Document</vt:lpstr>
      <vt:lpstr>  Worldwide Utilization of Industrial Accelerators  Present Status &amp; Market Opportunities </vt:lpstr>
      <vt:lpstr>Introduction</vt:lpstr>
      <vt:lpstr>“Accelerators for America’s Future”(2010), Walter Henning and Charles Shank </vt:lpstr>
      <vt:lpstr>Commercial Accelerator Business</vt:lpstr>
      <vt:lpstr>Commercial Accelerator Vendors (2017)</vt:lpstr>
      <vt:lpstr>Annual increase in commercial accelerators used in each of the labeled applications between 2008 and 2018</vt:lpstr>
      <vt:lpstr>PowerPoint Presentation</vt:lpstr>
      <vt:lpstr>PowerPoint Presentation</vt:lpstr>
      <vt:lpstr>Industrial Accelerator Applications</vt:lpstr>
      <vt:lpstr>PowerPoint Presentation</vt:lpstr>
      <vt:lpstr>Current Commercial Accelerators</vt:lpstr>
      <vt:lpstr>Applications of Accelerators for Energy</vt:lpstr>
      <vt:lpstr>Ion Implantation Applications</vt:lpstr>
      <vt:lpstr>Ion Implantation Market</vt:lpstr>
      <vt:lpstr>PowerPoint Presentation</vt:lpstr>
      <vt:lpstr>Electron Beam Material Processing Applications</vt:lpstr>
      <vt:lpstr>Electron Beam Irradiator Applications</vt:lpstr>
      <vt:lpstr>New Electron Beam Irradiator Markets</vt:lpstr>
      <vt:lpstr>Environmental Applications of Irradiators</vt:lpstr>
      <vt:lpstr>Radioisotope Production</vt:lpstr>
      <vt:lpstr>Radioisotope Applications</vt:lpstr>
      <vt:lpstr>Radioisotope Production Market</vt:lpstr>
      <vt:lpstr> High Energy X-Ray Inspection Applications</vt:lpstr>
      <vt:lpstr>High Energy X-Ray Inspection Markets</vt:lpstr>
      <vt:lpstr>Neutron Generator Applications</vt:lpstr>
      <vt:lpstr>Ion Beam Analysis Applications</vt:lpstr>
      <vt:lpstr>PowerPoint Presentation</vt:lpstr>
      <vt:lpstr>Synchrotron Radiation Applications</vt:lpstr>
      <vt:lpstr>Evolutionary New Commercial Accelerators?</vt:lpstr>
      <vt:lpstr>Recent SRF Technology Breakthroughs: </vt:lpstr>
      <vt:lpstr>Superconducting Electron Linac Applications </vt:lpstr>
      <vt:lpstr>Revolutionary New Accelerators?</vt:lpstr>
      <vt:lpstr>Future Industrial Accelerator Applications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Robert W. Hamm</dc:creator>
  <cp:lastModifiedBy>Robert Hamm</cp:lastModifiedBy>
  <cp:revision>466</cp:revision>
  <cp:lastPrinted>2017-11-24T19:39:12Z</cp:lastPrinted>
  <dcterms:created xsi:type="dcterms:W3CDTF">2010-08-01T22:16:45Z</dcterms:created>
  <dcterms:modified xsi:type="dcterms:W3CDTF">2018-12-16T16:20:42Z</dcterms:modified>
</cp:coreProperties>
</file>