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64" r:id="rId2"/>
    <p:sldId id="271" r:id="rId3"/>
    <p:sldId id="273" r:id="rId4"/>
    <p:sldId id="265" r:id="rId5"/>
    <p:sldId id="274" r:id="rId6"/>
    <p:sldId id="275" r:id="rId7"/>
    <p:sldId id="276" r:id="rId8"/>
    <p:sldId id="277" r:id="rId9"/>
    <p:sldId id="278" r:id="rId10"/>
    <p:sldId id="283" r:id="rId11"/>
    <p:sldId id="280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D2203-F6CD-4538-9E14-B8ECE8D0F850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9451-660E-422A-869E-BBBB20E86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5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8" y="2942091"/>
            <a:ext cx="4212336" cy="4166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6776769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Sunday, December 16,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6776769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486650" y="1720850"/>
            <a:ext cx="4705350" cy="384016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–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8" y="2942091"/>
            <a:ext cx="4212336" cy="41666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0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7486650" y="1720850"/>
            <a:ext cx="4705350" cy="3840163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4849" y="5217805"/>
            <a:ext cx="4007384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4850" y="659732"/>
            <a:ext cx="11383433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49" y="1750850"/>
            <a:ext cx="64008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24850" y="5588001"/>
            <a:ext cx="3865033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3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44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412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December 16,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3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465254"/>
            <a:ext cx="10583064" cy="617838"/>
          </a:xfrm>
        </p:spPr>
        <p:txBody>
          <a:bodyPr/>
          <a:lstStyle/>
          <a:p>
            <a:r>
              <a:rPr lang="en-US" sz="3200" dirty="0" smtClean="0"/>
              <a:t>Welcome and Introduction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429670"/>
            <a:ext cx="9077336" cy="227257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Accelerators: Driving Applications for Society</a:t>
            </a:r>
            <a:endParaRPr lang="en-US" sz="2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1237841" y="5816286"/>
            <a:ext cx="3208124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December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17, 2018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r="4566"/>
          <a:stretch>
            <a:fillRect/>
          </a:stretch>
        </p:blipFill>
        <p:spPr>
          <a:xfrm>
            <a:off x="1785208" y="2243227"/>
            <a:ext cx="2841018" cy="23761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237841" y="4934240"/>
            <a:ext cx="6776769" cy="8408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Stuart Henderson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Laboratory Director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Placeholder 8" descr="image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7444"/>
          <a:stretch>
            <a:fillRect/>
          </a:stretch>
        </p:blipFill>
        <p:spPr>
          <a:xfrm rot="16200000">
            <a:off x="9704407" y="2450859"/>
            <a:ext cx="2376141" cy="19608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731" y="2243227"/>
            <a:ext cx="4752282" cy="23761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04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60" y="3268532"/>
            <a:ext cx="2143125" cy="2143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Jefferson Lab Tech </a:t>
            </a:r>
            <a:r>
              <a:rPr lang="en-US" sz="2800" dirty="0"/>
              <a:t>Transfer and Commercialization </a:t>
            </a:r>
            <a:r>
              <a:rPr lang="en-US" sz="2800" dirty="0"/>
              <a:t>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701" y="6005112"/>
            <a:ext cx="11285837" cy="543877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/>
              <a:t>Jefferson Lab is committed to putting our technology to use in the marketplace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11"/>
          <p:cNvPicPr>
            <a:picLocks noChangeAspect="1"/>
          </p:cNvPicPr>
          <p:nvPr/>
        </p:nvPicPr>
        <p:blipFill rotWithShape="1">
          <a:blip r:embed="rId3"/>
          <a:srcRect l="565" t="50859" r="126" b="6991"/>
          <a:stretch/>
        </p:blipFill>
        <p:spPr>
          <a:xfrm>
            <a:off x="7958329" y="947682"/>
            <a:ext cx="3489962" cy="148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8086269" y="2653892"/>
            <a:ext cx="3362022" cy="787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</a:rPr>
              <a:t>BNNT LLC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</a:rPr>
              <a:t>: Boron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Nitride Nanotubes are lightweight, very strong, electrically insulating, thermally conductive</a:t>
            </a:r>
          </a:p>
        </p:txBody>
      </p:sp>
      <p:pic>
        <p:nvPicPr>
          <p:cNvPr id="7" name="Picture 4" descr="Dilon6800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762" y="916815"/>
            <a:ext cx="3249973" cy="282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3579425" y="1920622"/>
            <a:ext cx="3174393" cy="754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Dilon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Technologies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, a local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bio-tech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company, produces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molecular imaging breast cancer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cameras using licensed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IP from Jefferson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Lab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11892" y="4282171"/>
            <a:ext cx="2816129" cy="1096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Boron based neutron shielding uses patents owned by JSA/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JLab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and manufactured at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Bransome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Concrete,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Williamsburg, VA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735" y="3867430"/>
            <a:ext cx="3423774" cy="19258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5"/>
          <p:cNvSpPr txBox="1">
            <a:spLocks/>
          </p:cNvSpPr>
          <p:nvPr/>
        </p:nvSpPr>
        <p:spPr>
          <a:xfrm>
            <a:off x="7621883" y="5071111"/>
            <a:ext cx="3321278" cy="787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Eager to grow further opportunities as </a:t>
            </a: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</a:rPr>
              <a:t>Tech Center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</a:rPr>
              <a:t>comes online</a:t>
            </a:r>
          </a:p>
        </p:txBody>
      </p:sp>
    </p:spTree>
    <p:extLst>
      <p:ext uri="{BB962C8B-B14F-4D97-AF65-F5344CB8AC3E}">
        <p14:creationId xmlns:p14="http://schemas.microsoft.com/office/powerpoint/2010/main" val="36933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Welcome!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859020"/>
            <a:ext cx="7483928" cy="56083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1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3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Jefferson Lab’s Scientific Mission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791" y="1049712"/>
            <a:ext cx="5237076" cy="18649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Our primary research tool is CEBAF - a superconducting high-energy electron particle accelerator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Screen Shot 2018-08-20 at 4.3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" y="2894937"/>
            <a:ext cx="4593609" cy="3705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59" y="2690679"/>
            <a:ext cx="4831341" cy="32182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94005" y="1049712"/>
            <a:ext cx="5249561" cy="186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cs typeface="Arial" charset="0"/>
              </a:rPr>
              <a:t>Our mission is to understand the subatomic constituents of protons and neutrons and the force that holds them together – the strongest force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4067528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88" y="169099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When you think of particle accelerators, you may think of these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21431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07-0329-14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454" y="3833483"/>
            <a:ext cx="3982546" cy="225511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" y="954552"/>
            <a:ext cx="4283552" cy="24094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8"/>
          <a:stretch/>
        </p:blipFill>
        <p:spPr>
          <a:xfrm>
            <a:off x="63903" y="4261707"/>
            <a:ext cx="4828864" cy="158543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35" y="954552"/>
            <a:ext cx="3549415" cy="21245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spect="1"/>
          </p:cNvSpPr>
          <p:nvPr/>
        </p:nvSpPr>
        <p:spPr>
          <a:xfrm>
            <a:off x="4925241" y="3969671"/>
            <a:ext cx="2961221" cy="2495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54" y="1711685"/>
            <a:ext cx="4266618" cy="219426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35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18" y="120497"/>
            <a:ext cx="11491324" cy="487490"/>
          </a:xfrm>
        </p:spPr>
        <p:txBody>
          <a:bodyPr>
            <a:noAutofit/>
          </a:bodyPr>
          <a:lstStyle/>
          <a:p>
            <a:r>
              <a:rPr lang="en-US" sz="2800" dirty="0" smtClean="0"/>
              <a:t>Particle Accelerators have an </a:t>
            </a:r>
            <a:r>
              <a:rPr lang="en-US" sz="2800" dirty="0"/>
              <a:t>e</a:t>
            </a:r>
            <a:r>
              <a:rPr lang="en-US" sz="2800" dirty="0" smtClean="0"/>
              <a:t>normous </a:t>
            </a:r>
            <a:r>
              <a:rPr lang="en-US" sz="2800" dirty="0"/>
              <a:t>i</a:t>
            </a:r>
            <a:r>
              <a:rPr lang="en-US" sz="2800" dirty="0" smtClean="0"/>
              <a:t>mpact on Discovery Science, Health, Industry and Security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73" y="912413"/>
            <a:ext cx="7435081" cy="4631308"/>
          </a:xfrm>
        </p:spPr>
        <p:txBody>
          <a:bodyPr>
            <a:noAutofit/>
          </a:bodyPr>
          <a:lstStyle/>
          <a:p>
            <a:pPr marL="339725" indent="-339725"/>
            <a:r>
              <a:rPr lang="en-US" sz="2000" b="1" dirty="0" smtClean="0"/>
              <a:t>Accelerators </a:t>
            </a:r>
            <a:r>
              <a:rPr lang="en-US" sz="2000" b="1" dirty="0"/>
              <a:t>are </a:t>
            </a:r>
            <a:r>
              <a:rPr lang="en-US" sz="2000" b="1" dirty="0" smtClean="0"/>
              <a:t>“Engines </a:t>
            </a:r>
            <a:r>
              <a:rPr lang="en-US" sz="2000" b="1" dirty="0"/>
              <a:t>of Discovery” for </a:t>
            </a:r>
            <a:r>
              <a:rPr lang="en-US" sz="2000" b="1" dirty="0" smtClean="0"/>
              <a:t>many scientific fields</a:t>
            </a:r>
          </a:p>
          <a:p>
            <a:pPr marL="744538" lvl="1" indent="-346075"/>
            <a:r>
              <a:rPr lang="en-US" sz="1800" dirty="0" smtClean="0"/>
              <a:t>~</a:t>
            </a:r>
            <a:r>
              <a:rPr lang="en-US" sz="1800" dirty="0" smtClean="0"/>
              <a:t>15,000 US researchers yearly make use of accelerator facilities</a:t>
            </a:r>
            <a:endParaRPr lang="en-US" sz="1800" dirty="0"/>
          </a:p>
          <a:p>
            <a:pPr marL="398463" lvl="1" indent="0">
              <a:buNone/>
            </a:pPr>
            <a:r>
              <a:rPr lang="en-US" sz="900" b="1" dirty="0" smtClean="0"/>
              <a:t>    </a:t>
            </a:r>
          </a:p>
          <a:p>
            <a:pPr marL="339725" indent="-339725"/>
            <a:r>
              <a:rPr lang="en-US" sz="2000" b="1" dirty="0" smtClean="0"/>
              <a:t>Accelerators have an enormous impact on people’s lives</a:t>
            </a:r>
          </a:p>
          <a:p>
            <a:pPr marL="744538" lvl="1" indent="-346075"/>
            <a:r>
              <a:rPr lang="en-US" sz="1800" dirty="0" smtClean="0"/>
              <a:t>Healthcare</a:t>
            </a:r>
            <a:endParaRPr lang="en-US" sz="1800" dirty="0" smtClean="0"/>
          </a:p>
          <a:p>
            <a:pPr marL="914400" lvl="2"/>
            <a:r>
              <a:rPr lang="en-US" dirty="0" smtClean="0"/>
              <a:t>10’s of millions of accelerator-based cancer treatments annually</a:t>
            </a:r>
          </a:p>
          <a:p>
            <a:pPr marL="744538" lvl="1" indent="-346075"/>
            <a:r>
              <a:rPr lang="en-US" sz="1800" dirty="0" smtClean="0"/>
              <a:t>Industry</a:t>
            </a:r>
            <a:endParaRPr lang="en-US" sz="1800" dirty="0" smtClean="0"/>
          </a:p>
          <a:p>
            <a:pPr marL="914400" lvl="2"/>
            <a:r>
              <a:rPr lang="en-US" dirty="0" smtClean="0"/>
              <a:t>Amazing array of products using </a:t>
            </a:r>
            <a:r>
              <a:rPr lang="en-US" dirty="0" smtClean="0"/>
              <a:t>~30,000 </a:t>
            </a:r>
            <a:r>
              <a:rPr lang="en-US" dirty="0" smtClean="0"/>
              <a:t>industrial accelerators</a:t>
            </a:r>
          </a:p>
          <a:p>
            <a:pPr marL="914400" lvl="2"/>
            <a:r>
              <a:rPr lang="en-US" dirty="0" smtClean="0"/>
              <a:t>Annual value of all products that make use of accelerator technology: $500B</a:t>
            </a:r>
          </a:p>
          <a:p>
            <a:pPr marL="744538" lvl="1" indent="-346075"/>
            <a:r>
              <a:rPr lang="en-US" sz="1800" dirty="0" smtClean="0"/>
              <a:t>Security and Defense</a:t>
            </a:r>
          </a:p>
          <a:p>
            <a:pPr marL="744538" lvl="1" indent="-346075"/>
            <a:r>
              <a:rPr lang="en-US" sz="1800" dirty="0" smtClean="0"/>
              <a:t>Energy and Environment</a:t>
            </a:r>
          </a:p>
          <a:p>
            <a:pPr marL="744538" lvl="1" indent="-346075"/>
            <a:endParaRPr lang="en-US" sz="18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6272" y="5715177"/>
            <a:ext cx="11285837" cy="981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What are the developments in accelerator technology that hold the potential to power </a:t>
            </a:r>
            <a:r>
              <a:rPr lang="en-US" sz="2600" b="1" i="1" noProof="0" dirty="0" smtClean="0">
                <a:solidFill>
                  <a:srgbClr val="000000"/>
                </a:solidFill>
              </a:rPr>
              <a:t>applications that benefit society</a:t>
            </a:r>
            <a:r>
              <a:rPr kumimoji="0" lang="en-US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774" y="1927744"/>
            <a:ext cx="1801689" cy="15981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22" y="2789072"/>
            <a:ext cx="1683605" cy="265897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865" y="830704"/>
            <a:ext cx="1248428" cy="17656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75" y="3915408"/>
            <a:ext cx="2550524" cy="11647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563726" y="1034716"/>
            <a:ext cx="1274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Lawrence and the Cyclotron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17966" y="5040568"/>
            <a:ext cx="277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Cockcroft, Rutherford and Walton, and the HV generator</a:t>
            </a:r>
          </a:p>
        </p:txBody>
      </p:sp>
    </p:spTree>
    <p:extLst>
      <p:ext uri="{BB962C8B-B14F-4D97-AF65-F5344CB8AC3E}">
        <p14:creationId xmlns:p14="http://schemas.microsoft.com/office/powerpoint/2010/main" val="42282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Accelerators in Medicine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91" y="3314700"/>
            <a:ext cx="3945623" cy="286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475" y="836712"/>
            <a:ext cx="3225179" cy="30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2416" y="1119602"/>
            <a:ext cx="53833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en-US" sz="2200" dirty="0">
                <a:solidFill>
                  <a:srgbClr val="000000"/>
                </a:solidFill>
              </a:rPr>
              <a:t>T</a:t>
            </a:r>
            <a:r>
              <a:rPr lang="en-US" sz="2200" dirty="0" smtClean="0">
                <a:solidFill>
                  <a:srgbClr val="000000"/>
                </a:solidFill>
              </a:rPr>
              <a:t>ens </a:t>
            </a:r>
            <a:r>
              <a:rPr lang="en-US" sz="2200" dirty="0">
                <a:solidFill>
                  <a:srgbClr val="000000"/>
                </a:solidFill>
              </a:rPr>
              <a:t>of millions of patients receive accelerator-based diagnoses and treatments each </a:t>
            </a:r>
            <a:r>
              <a:rPr lang="en-US" sz="2200" dirty="0" smtClean="0">
                <a:solidFill>
                  <a:srgbClr val="000000"/>
                </a:solidFill>
              </a:rPr>
              <a:t>year</a:t>
            </a:r>
          </a:p>
          <a:p>
            <a:pPr marL="0" lvl="1" algn="l"/>
            <a:r>
              <a:rPr lang="en-US" sz="1400" dirty="0" smtClean="0">
                <a:solidFill>
                  <a:srgbClr val="000000"/>
                </a:solidFill>
              </a:rPr>
              <a:t>   </a:t>
            </a:r>
          </a:p>
          <a:p>
            <a:pPr marL="0" lvl="1" algn="l"/>
            <a:r>
              <a:rPr lang="en-US" sz="2200" dirty="0" smtClean="0">
                <a:solidFill>
                  <a:srgbClr val="000000"/>
                </a:solidFill>
              </a:rPr>
              <a:t>More than 10,000 radiation therapy accelerators installed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3413" y="4117831"/>
            <a:ext cx="500371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50 medical isotopes are routinely produced with </a:t>
            </a:r>
            <a:r>
              <a:rPr lang="en-US" sz="2200" dirty="0" smtClean="0">
                <a:solidFill>
                  <a:srgbClr val="000000"/>
                </a:solidFill>
              </a:rPr>
              <a:t>accelerators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Dominated by PET isotope production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More than 1,000 accelerators installed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r>
              <a:rPr lang="en-US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Accelerators in Industry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164" y="966055"/>
            <a:ext cx="7692027" cy="917739"/>
          </a:xfrm>
        </p:spPr>
        <p:txBody>
          <a:bodyPr>
            <a:normAutofit/>
          </a:bodyPr>
          <a:lstStyle/>
          <a:p>
            <a:pPr marL="6350" indent="0">
              <a:lnSpc>
                <a:spcPct val="100000"/>
              </a:lnSpc>
              <a:buNone/>
            </a:pPr>
            <a:r>
              <a:rPr lang="en-US" sz="2400" dirty="0"/>
              <a:t>A wide-range of industrial applications </a:t>
            </a:r>
            <a:r>
              <a:rPr lang="en-US" sz="2400" dirty="0" smtClean="0"/>
              <a:t>make </a:t>
            </a:r>
            <a:r>
              <a:rPr lang="en-US" sz="2400" dirty="0"/>
              <a:t>use of low-energy beams of electrons, protons and 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29" y="3812861"/>
            <a:ext cx="3200400" cy="24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3733" y="1977029"/>
            <a:ext cx="5334859" cy="40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  <a:lvl2pPr marL="56991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8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3pPr>
            <a:lvl4pPr marL="9159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4pPr>
            <a:lvl5pPr marL="12001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8" charset="2"/>
              <a:buChar char="l"/>
              <a:tabLst/>
              <a:defRPr sz="2000">
                <a:solidFill>
                  <a:schemeClr val="tx1"/>
                </a:solidFill>
                <a:latin typeface="+mn-lt"/>
                <a:ea typeface="ＭＳ Ｐゴシック" pitchFamily="-10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</a:rPr>
              <a:t>Semiconductor manufacturing</a:t>
            </a:r>
          </a:p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</a:rPr>
              <a:t>Sterilization </a:t>
            </a:r>
            <a:r>
              <a:rPr lang="en-US" dirty="0">
                <a:solidFill>
                  <a:srgbClr val="000000"/>
                </a:solidFill>
              </a:rPr>
              <a:t>of medical products</a:t>
            </a:r>
          </a:p>
          <a:p>
            <a:pPr lvl="1">
              <a:buClrTx/>
            </a:pPr>
            <a:r>
              <a:rPr lang="en-US" dirty="0">
                <a:solidFill>
                  <a:srgbClr val="000000"/>
                </a:solidFill>
              </a:rPr>
              <a:t>Food irradiation for disinfection, extension of shelf-life or sterilization</a:t>
            </a:r>
          </a:p>
          <a:p>
            <a:pPr lvl="1">
              <a:buClrTx/>
            </a:pPr>
            <a:r>
              <a:rPr lang="en-US" dirty="0">
                <a:solidFill>
                  <a:srgbClr val="000000"/>
                </a:solidFill>
              </a:rPr>
              <a:t>Cross-linking and polymerization for tires, rubber, plastics</a:t>
            </a:r>
          </a:p>
          <a:p>
            <a:pPr lvl="1">
              <a:buClrTx/>
            </a:pPr>
            <a:r>
              <a:rPr lang="en-US" dirty="0">
                <a:solidFill>
                  <a:srgbClr val="000000"/>
                </a:solidFill>
              </a:rPr>
              <a:t>Curing of composite materials</a:t>
            </a:r>
          </a:p>
          <a:p>
            <a:pPr lvl="1">
              <a:buClrTx/>
            </a:pPr>
            <a:r>
              <a:rPr lang="en-US" dirty="0">
                <a:solidFill>
                  <a:srgbClr val="000000"/>
                </a:solidFill>
              </a:rPr>
              <a:t>Welding/hardening, cutting and drilling</a:t>
            </a:r>
          </a:p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</a:rPr>
              <a:t>Neutron </a:t>
            </a:r>
            <a:r>
              <a:rPr lang="en-US" dirty="0">
                <a:solidFill>
                  <a:srgbClr val="000000"/>
                </a:solidFill>
              </a:rPr>
              <a:t>production: oil-well logging, trace element analysis, 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11887" r="273" b="3075"/>
          <a:stretch/>
        </p:blipFill>
        <p:spPr>
          <a:xfrm>
            <a:off x="8454429" y="958149"/>
            <a:ext cx="3200400" cy="2677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3370" y="2113914"/>
            <a:ext cx="259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Ion Implantation - Applied Materials Inc.</a:t>
            </a:r>
            <a:endParaRPr lang="en-US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983370" y="4677544"/>
            <a:ext cx="246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Industrial Accelerator System - IBA</a:t>
            </a:r>
            <a:endParaRPr lang="en-US" sz="2000" b="1" i="1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r>
              <a:rPr lang="en-US" dirty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Accelerators for Environmental </a:t>
            </a:r>
            <a:r>
              <a:rPr lang="en-US" sz="3200" dirty="0" smtClean="0"/>
              <a:t>and Energy Applications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6031770" cy="538169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Accelerators have been used </a:t>
            </a:r>
            <a:r>
              <a:rPr lang="en-US" sz="2000" dirty="0" smtClean="0"/>
              <a:t>at pilot-scale to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/>
              <a:t>treat industrial waste </a:t>
            </a:r>
            <a:r>
              <a:rPr lang="en-US" sz="1800" dirty="0"/>
              <a:t>water, 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/>
              <a:t>disinfect </a:t>
            </a:r>
            <a:r>
              <a:rPr lang="en-US" sz="1800" dirty="0"/>
              <a:t>sewage sludge, 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/>
              <a:t>remove NO</a:t>
            </a:r>
            <a:r>
              <a:rPr lang="en-US" sz="1800" baseline="-25000" dirty="0" smtClean="0"/>
              <a:t>X</a:t>
            </a:r>
            <a:r>
              <a:rPr lang="en-US" sz="1800" dirty="0" smtClean="0"/>
              <a:t>, </a:t>
            </a:r>
            <a:r>
              <a:rPr lang="en-US" sz="1800" dirty="0" smtClean="0"/>
              <a:t>SO</a:t>
            </a:r>
            <a:r>
              <a:rPr lang="en-US" sz="1800" baseline="-25000" dirty="0" smtClean="0"/>
              <a:t>X</a:t>
            </a:r>
            <a:r>
              <a:rPr lang="en-US" sz="1800" dirty="0" smtClean="0"/>
              <a:t> </a:t>
            </a:r>
            <a:r>
              <a:rPr lang="en-US" sz="1800" dirty="0"/>
              <a:t>from </a:t>
            </a:r>
            <a:r>
              <a:rPr lang="en-US" sz="1800" dirty="0" smtClean="0"/>
              <a:t>coal-fired flue </a:t>
            </a:r>
            <a:r>
              <a:rPr lang="en-US" sz="1800" dirty="0" smtClean="0"/>
              <a:t>gases with high efficiency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Active R&amp;D in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 smtClean="0"/>
              <a:t>Water treatment: waste water, potable water, environmental remediation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Environmental </a:t>
            </a:r>
            <a:r>
              <a:rPr lang="en-US" sz="1800" dirty="0"/>
              <a:t>remediation of hydrocarbon contaminated </a:t>
            </a:r>
            <a:r>
              <a:rPr lang="en-US" sz="1800" dirty="0"/>
              <a:t>soil at oil </a:t>
            </a:r>
            <a:r>
              <a:rPr lang="en-US" sz="1800" dirty="0"/>
              <a:t>drilling </a:t>
            </a:r>
            <a:r>
              <a:rPr lang="en-US" sz="1800" dirty="0" smtClean="0"/>
              <a:t>sites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/>
              <a:t>Very large scale energy applications are under development world-wide: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1800" dirty="0" smtClean="0"/>
              <a:t>Accelerator-driven nuclear reactors for spent fuel transmutation, power generation, process heat applications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738" y="1067057"/>
            <a:ext cx="2513181" cy="52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000"/>
          <a:stretch/>
        </p:blipFill>
        <p:spPr>
          <a:xfrm>
            <a:off x="6756981" y="1067057"/>
            <a:ext cx="2411489" cy="2913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12" y="4117225"/>
            <a:ext cx="2900980" cy="1630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6981" y="5778339"/>
            <a:ext cx="247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Decontamination cross section for a 10 MeV beam </a:t>
            </a:r>
            <a:r>
              <a:rPr lang="en-US" sz="1200" i="1" dirty="0" smtClean="0"/>
              <a:t>in contaminated </a:t>
            </a:r>
            <a:r>
              <a:rPr lang="en-US" sz="1200" i="1" dirty="0"/>
              <a:t>soil </a:t>
            </a:r>
            <a:endParaRPr lang="en-US" sz="1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r>
              <a:rPr lang="en-US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2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Security and Inspection </a:t>
            </a:r>
            <a:r>
              <a:rPr lang="en-US" sz="3200" dirty="0"/>
              <a:t>Applications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7174771" cy="2758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 smtClean="0"/>
              <a:t>Accelerators are used for cargo </a:t>
            </a:r>
            <a:r>
              <a:rPr lang="en-US" dirty="0" smtClean="0"/>
              <a:t>screening, security inspection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 smtClean="0"/>
              <a:t>Inspection in manufacturing, industry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en-US" dirty="0" smtClean="0"/>
              <a:t>More than 3,000 installations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52" y="3470523"/>
            <a:ext cx="4678383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02" y="3608435"/>
            <a:ext cx="3557830" cy="2742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48" y="893107"/>
            <a:ext cx="3047050" cy="2348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08327" y="3300086"/>
            <a:ext cx="2670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Varian Medical System </a:t>
            </a:r>
            <a:r>
              <a:rPr lang="en-US" sz="1400" dirty="0" err="1">
                <a:solidFill>
                  <a:srgbClr val="000000"/>
                </a:solidFill>
              </a:rPr>
              <a:t>Linatrons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r>
              <a:rPr lang="en-US" dirty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7588" y="154811"/>
            <a:ext cx="11285837" cy="487490"/>
          </a:xfrm>
        </p:spPr>
        <p:txBody>
          <a:bodyPr>
            <a:noAutofit/>
          </a:bodyPr>
          <a:lstStyle/>
          <a:p>
            <a:r>
              <a:rPr lang="en-US" sz="2800" dirty="0" smtClean="0"/>
              <a:t>Applications of Accelerators within the </a:t>
            </a:r>
            <a:r>
              <a:rPr lang="en-US" sz="2800" dirty="0" smtClean="0"/>
              <a:t>DOE Accelerator </a:t>
            </a:r>
            <a:r>
              <a:rPr lang="en-US" sz="2800" dirty="0" smtClean="0"/>
              <a:t>Stewardship Program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8493" y="919276"/>
            <a:ext cx="11285837" cy="53816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/>
              <a:t>Accelerators have an enormous impact today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What are tomorrow’s applications?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The </a:t>
            </a:r>
            <a:r>
              <a:rPr lang="en-US" sz="2000" dirty="0"/>
              <a:t>High Energy Physics (HEP) Program within DOE is the steward for accelerator science and technology within the Office of Science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28693" y="6467475"/>
            <a:ext cx="5224463" cy="311150"/>
          </a:xfrm>
        </p:spPr>
        <p:txBody>
          <a:bodyPr/>
          <a:lstStyle/>
          <a:p>
            <a:fld id="{9E59A955-4F70-4814-9B76-4852F9AEA5AA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11" y="2728917"/>
            <a:ext cx="2802595" cy="3629205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bg2">
                <a:lumMod val="50000"/>
                <a:alpha val="9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27" y="3494319"/>
            <a:ext cx="1928566" cy="2497386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bg2">
                <a:lumMod val="50000"/>
                <a:alpha val="9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478" y="3494319"/>
            <a:ext cx="1921343" cy="2497386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bg2">
                <a:lumMod val="50000"/>
                <a:alpha val="9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03" y="3494319"/>
            <a:ext cx="1928566" cy="2497386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bg2">
                <a:lumMod val="50000"/>
                <a:alpha val="9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37846" y="3073196"/>
            <a:ext cx="1943603" cy="491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142F50"/>
                </a:solidFill>
                <a:latin typeface="Arial"/>
                <a:cs typeface="Arial"/>
              </a:rPr>
              <a:t>Energy and Environment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7606" y="3077003"/>
            <a:ext cx="1922434" cy="491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142F50"/>
                </a:solidFill>
                <a:latin typeface="Arial"/>
                <a:cs typeface="Arial"/>
              </a:rPr>
              <a:t>Medical Applications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4206" y="3073196"/>
            <a:ext cx="1921344" cy="491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142F50"/>
                </a:solidFill>
                <a:latin typeface="Arial"/>
                <a:cs typeface="Arial"/>
              </a:rPr>
              <a:t>Laser </a:t>
            </a:r>
            <a:r>
              <a:rPr lang="en-US" sz="1400" b="1" dirty="0">
                <a:solidFill>
                  <a:srgbClr val="142F50"/>
                </a:solidFill>
                <a:latin typeface="Arial"/>
                <a:cs typeface="Arial"/>
              </a:rPr>
              <a:t/>
            </a:r>
            <a:br>
              <a:rPr lang="en-US" sz="1400" b="1" dirty="0">
                <a:solidFill>
                  <a:srgbClr val="142F50"/>
                </a:solidFill>
                <a:latin typeface="Arial"/>
                <a:cs typeface="Arial"/>
              </a:rPr>
            </a:br>
            <a:r>
              <a:rPr lang="en-US" sz="1400" b="1" dirty="0">
                <a:solidFill>
                  <a:srgbClr val="142F50"/>
                </a:solidFill>
                <a:latin typeface="Arial"/>
                <a:cs typeface="Arial"/>
              </a:rPr>
              <a:t>Technology</a:t>
            </a:r>
            <a:endParaRPr lang="en-US" sz="1400" b="1" dirty="0">
              <a:solidFill>
                <a:srgbClr val="142F5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69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FCED649-338B-F640-8766-F27B306B0306}" vid="{B1AB57BD-335B-EB47-8587-511D1A131A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572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.AppleSystemUIFont</vt:lpstr>
      <vt:lpstr>Arial</vt:lpstr>
      <vt:lpstr>Calibri</vt:lpstr>
      <vt:lpstr>PingFangSC-Regular</vt:lpstr>
      <vt:lpstr>Wingdings</vt:lpstr>
      <vt:lpstr>1_Office Theme</vt:lpstr>
      <vt:lpstr>Welcome and Introduction</vt:lpstr>
      <vt:lpstr>Jefferson Lab’s Scientific Mission</vt:lpstr>
      <vt:lpstr>When you think of particle accelerators, you may think of these</vt:lpstr>
      <vt:lpstr>Particle Accelerators have an enormous impact on Discovery Science, Health, Industry and Security</vt:lpstr>
      <vt:lpstr>Accelerators in Medicine</vt:lpstr>
      <vt:lpstr>Accelerators in Industry</vt:lpstr>
      <vt:lpstr>Accelerators for Environmental and Energy Applications</vt:lpstr>
      <vt:lpstr>Security and Inspection Applications</vt:lpstr>
      <vt:lpstr>Applications of Accelerators within the DOE Accelerator Stewardship Program</vt:lpstr>
      <vt:lpstr>Jefferson Lab Tech Transfer and Commercialization Activities</vt:lpstr>
      <vt:lpstr>Welcome!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Stuart Henderson</cp:lastModifiedBy>
  <cp:revision>32</cp:revision>
  <cp:lastPrinted>2018-12-16T16:04:10Z</cp:lastPrinted>
  <dcterms:created xsi:type="dcterms:W3CDTF">2018-12-14T22:04:46Z</dcterms:created>
  <dcterms:modified xsi:type="dcterms:W3CDTF">2018-12-16T16:13:13Z</dcterms:modified>
</cp:coreProperties>
</file>