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359" r:id="rId2"/>
    <p:sldId id="360" r:id="rId3"/>
    <p:sldId id="361" r:id="rId4"/>
    <p:sldId id="256" r:id="rId5"/>
    <p:sldId id="362" r:id="rId6"/>
    <p:sldId id="363" r:id="rId7"/>
    <p:sldId id="364" r:id="rId8"/>
    <p:sldId id="366" r:id="rId9"/>
    <p:sldId id="367" r:id="rId10"/>
    <p:sldId id="368" r:id="rId11"/>
    <p:sldId id="369" r:id="rId12"/>
    <p:sldId id="261" r:id="rId13"/>
    <p:sldId id="3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BFF"/>
    <a:srgbClr val="C0FF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57"/>
    <p:restoredTop sz="94631"/>
  </p:normalViewPr>
  <p:slideViewPr>
    <p:cSldViewPr snapToGrid="0" snapToObjects="1">
      <p:cViewPr>
        <p:scale>
          <a:sx n="110" d="100"/>
          <a:sy n="110" d="100"/>
        </p:scale>
        <p:origin x="288" y="-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CF840-44B0-3749-9745-53538CF79402}" type="datetimeFigureOut">
              <a:rPr lang="en-US" smtClean="0"/>
              <a:t>1/28/19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D952-F162-9A49-B543-C3CE846D2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90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8B731-AEF1-B74A-995D-39C6746488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3209F-7AF6-A147-B6D4-196F4496F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99B7E-8E73-3448-A5CD-E45DF0753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742B8-65C3-C542-BDCE-BD846535A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26EF3-11BE-7647-B354-FD747BD4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D825-377C-444F-AECD-5617653A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23139-B1F0-7A44-843E-4E9002CDE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32E9BC-E934-6C43-B616-D07B019F9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95071-8884-8E42-A1A6-7A7767B5E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63E02-AE1D-2045-99F7-E12472F4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D0A49-2F81-1C4E-A987-6432EE7D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D825-377C-444F-AECD-5617653A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41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572B2C-7944-ED48-9410-17DAE552F6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F65517-3CDC-9B43-98CE-2695C8A9F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A9E4A-73E3-3845-88E8-3935B8901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1C72-BDF5-1449-8287-36B920D52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6D508-7553-7647-8A10-072D7A17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D825-377C-444F-AECD-5617653A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08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651306" y="5563165"/>
            <a:ext cx="5745192" cy="910001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algn="ctr"/>
            <a:r>
              <a:rPr lang="en-US" sz="1800" dirty="0"/>
              <a:t>EIC Accelerator Collaboration Meeting</a:t>
            </a:r>
          </a:p>
          <a:p>
            <a:pPr algn="ctr"/>
            <a:r>
              <a:rPr lang="en-US" sz="1800" dirty="0"/>
              <a:t>October 29 - November 1, 2018</a:t>
            </a:r>
          </a:p>
        </p:txBody>
      </p:sp>
    </p:spTree>
    <p:extLst>
      <p:ext uri="{BB962C8B-B14F-4D97-AF65-F5344CB8AC3E}">
        <p14:creationId xmlns:p14="http://schemas.microsoft.com/office/powerpoint/2010/main" val="4000908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7E1C93C-5050-FC42-8F10-D22D4F119D13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DE8D7-BD26-0942-AA56-2A031970EE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75" y="6197597"/>
            <a:ext cx="1205090" cy="5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8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2EA8-2FC1-804C-B3BD-019AC911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6A28C-1C0A-C445-9669-CF6634702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C2E58-2047-D349-8455-99D3D238A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913E6-42E2-EA4B-9140-72A5D257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160AB-E809-9646-8765-3E05DB6A7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D825-377C-444F-AECD-5617653A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5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81B42-C553-9845-A32B-8AEBA188B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4D1D2-9BFF-B44B-A8BC-7E3D1AA92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04EE5-7C6B-684B-831A-C1797DB04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A4903-48CA-3E44-997F-1BBE0EAB0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6BF6D-49A5-A244-84D2-028104FF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D825-377C-444F-AECD-5617653A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7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AF552-6E47-844B-9663-556CB22A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8CDF1-D4FA-D649-968A-9FC62D0BB8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CF20F-1AFE-A343-A39C-EC6B7CF26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A11088-7909-354B-BF0D-FFBA6B46D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2AD8C-DAE1-1048-991A-608E5F6E5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95D66-AB24-C946-AAE2-B5B7954AA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D825-377C-444F-AECD-5617653A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17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C5717-F158-2141-8F5C-2E5EC295E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ECE7D-30E1-9548-AD7A-82275FE3A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D89A0-BB35-2742-BDF9-845623714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2C3A6-B872-3B49-9CB4-6A842A8EBD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E9E1CA-2719-CC4D-938C-12D4141F6D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4E11F8-562F-104C-84A6-227976C7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DABBC0-D7AC-D747-8007-3F8473A8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DDA2A3-15A3-7240-A2A5-1B083848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D825-377C-444F-AECD-5617653A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21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6574A-7DF9-6140-B02D-6B416640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A599E9-E416-814F-A0B9-D8E2074A0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5817C-7FE5-5F45-8AC8-7EFADA129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79411-C4A5-C14B-BCD5-4F8769155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D825-377C-444F-AECD-5617653A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7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3DDD16-6AC5-004E-93B0-A680EBF9D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AD995-E8E4-9345-BBA8-4C9C66B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EF19D-71CB-4449-898E-78D81ADB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D825-377C-444F-AECD-5617653A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2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1C3-28E6-4D4A-8670-CEE68334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FC8B5-A860-ED4B-85CA-7952F614F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B11EA-837D-794B-8504-E715CEF98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026C9-8F04-ED41-B528-6131021BC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A5291-8871-6040-9A69-33A81D068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FA592-3311-8147-B0DA-7F8F869B6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D825-377C-444F-AECD-5617653A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49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57331-7B45-8C42-ABB2-FA858F36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2A11F1-1FCD-AA49-BBC0-F139517491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DA1EB8-3434-9447-B7A7-C2224F28E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C540A-ADB7-B844-916B-1D908F59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0D41C-2C43-DA49-81AB-E0F30383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99AAF-81A4-2243-A1E4-D5989911B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D825-377C-444F-AECD-5617653A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38E57C-90AB-164D-BA25-E929BBE97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38990-8412-AE44-A995-E3E4D3B3B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8532-6479-B446-B289-A097711FA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January 28,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27361-8556-FF49-9A25-5EC18E199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NPS 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54336-76DD-C243-A902-3B1350DE7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BD825-377C-444F-AECD-5617653A0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0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lab.org/exp_prog/proposals/18/PR12-18-005.pdf" TargetMode="External"/><Relationship Id="rId3" Type="http://schemas.openxmlformats.org/officeDocument/2006/relationships/hyperlink" Target="https://www.jlab.org/exp_prog/proposals/13/PR12-13-010.pdf" TargetMode="External"/><Relationship Id="rId7" Type="http://schemas.openxmlformats.org/officeDocument/2006/relationships/hyperlink" Target="http://www.jlab.org/exp_prog/proposals/17/PR12-17-008.pdf" TargetMode="External"/><Relationship Id="rId2" Type="http://schemas.openxmlformats.org/officeDocument/2006/relationships/hyperlink" Target="https://www.jlab.org/exp_prog/proposals/13/PR12-13-007.pdf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jlab.org/exp_prog/proposals/14/PR12-14-006.pdf" TargetMode="External"/><Relationship Id="rId5" Type="http://schemas.openxmlformats.org/officeDocument/2006/relationships/hyperlink" Target="https://www.jlab.org/exp_prog/proposals/14/PR12-14-005.pdf" TargetMode="External"/><Relationship Id="rId4" Type="http://schemas.openxmlformats.org/officeDocument/2006/relationships/hyperlink" Target="https://www.jlab.org/exp_prog/proposals/14/PR12-14-003.pdf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jlab.org/cuawiki/index.php/Main_Page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68DDA-3D36-674A-91DB-7C3CD7B9D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975" y="185739"/>
            <a:ext cx="11630025" cy="728662"/>
          </a:xfrm>
        </p:spPr>
        <p:txBody>
          <a:bodyPr/>
          <a:lstStyle/>
          <a:p>
            <a:r>
              <a:rPr lang="en-US" dirty="0"/>
              <a:t>Neutral Particle Spectrometer (NPS) + Compact Photon Source with Longitudinal &amp; Transverse Polarized NH</a:t>
            </a:r>
            <a:r>
              <a:rPr lang="en-US" baseline="-25000" dirty="0"/>
              <a:t>2</a:t>
            </a:r>
            <a:endParaRPr lang="en-US" sz="2400" b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7A3DEC-24E8-7148-B912-94957E8669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73972" y="5947999"/>
            <a:ext cx="5745192" cy="910001"/>
          </a:xfrm>
        </p:spPr>
        <p:txBody>
          <a:bodyPr/>
          <a:lstStyle/>
          <a:p>
            <a:pPr algn="ctr"/>
            <a:r>
              <a:rPr lang="en-US" sz="2000" dirty="0"/>
              <a:t>Hall C Winter Meeting </a:t>
            </a:r>
          </a:p>
          <a:p>
            <a:pPr algn="ctr"/>
            <a:r>
              <a:rPr lang="en-US" sz="2000" dirty="0"/>
              <a:t>Charles Hyde, Hall C Meeting, 28–29 Jan 2019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4F2C1DE2-F9F7-2E4A-9DB5-0D1C73B368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035255"/>
                  </p:ext>
                </p:extLst>
              </p:nvPr>
            </p:nvGraphicFramePr>
            <p:xfrm>
              <a:off x="1084218" y="1385873"/>
              <a:ext cx="10515599" cy="48901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53543">
                      <a:extLst>
                        <a:ext uri="{9D8B030D-6E8A-4147-A177-3AD203B41FA5}">
                          <a16:colId xmlns:a16="http://schemas.microsoft.com/office/drawing/2014/main" val="283027672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2728213952"/>
                        </a:ext>
                      </a:extLst>
                    </a:gridCol>
                    <a:gridCol w="1319349">
                      <a:extLst>
                        <a:ext uri="{9D8B030D-6E8A-4147-A177-3AD203B41FA5}">
                          <a16:colId xmlns:a16="http://schemas.microsoft.com/office/drawing/2014/main" val="3111028746"/>
                        </a:ext>
                      </a:extLst>
                    </a:gridCol>
                    <a:gridCol w="1110342">
                      <a:extLst>
                        <a:ext uri="{9D8B030D-6E8A-4147-A177-3AD203B41FA5}">
                          <a16:colId xmlns:a16="http://schemas.microsoft.com/office/drawing/2014/main" val="8232906"/>
                        </a:ext>
                      </a:extLst>
                    </a:gridCol>
                    <a:gridCol w="1619795">
                      <a:extLst>
                        <a:ext uri="{9D8B030D-6E8A-4147-A177-3AD203B41FA5}">
                          <a16:colId xmlns:a16="http://schemas.microsoft.com/office/drawing/2014/main" val="2044052855"/>
                        </a:ext>
                      </a:extLst>
                    </a:gridCol>
                    <a:gridCol w="914399">
                      <a:extLst>
                        <a:ext uri="{9D8B030D-6E8A-4147-A177-3AD203B41FA5}">
                          <a16:colId xmlns:a16="http://schemas.microsoft.com/office/drawing/2014/main" val="314054016"/>
                        </a:ext>
                      </a:extLst>
                    </a:gridCol>
                  </a:tblGrid>
                  <a:tr h="568177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Experiment</a:t>
                          </a:r>
                        </a:p>
                      </a:txBody>
                      <a:tcPr marT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Exp</a:t>
                          </a:r>
                          <a:r>
                            <a:rPr lang="en-US"/>
                            <a:t> #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Beam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Target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PAC Days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Rating</a:t>
                          </a:r>
                        </a:p>
                      </a:txBody>
                      <a:tcPr marT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10028649"/>
                      </a:ext>
                    </a:extLst>
                  </a:tr>
                  <a:tr h="568177">
                    <a:tc>
                      <a:txBody>
                        <a:bodyPr/>
                        <a:lstStyle/>
                        <a:p>
                          <a:r>
                            <a:rPr lang="el-GR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π</a:t>
                          </a:r>
                          <a:r>
                            <a:rPr lang="el-GR" sz="1800" b="0" i="0" kern="1200" baseline="300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r>
                            <a:rPr lang="el-GR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SIDIS</a:t>
                          </a:r>
                          <a:endParaRPr lang="en-US"/>
                        </a:p>
                      </a:txBody>
                      <a:tcPr marT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hlinkClick r:id="rId2"/>
                            </a:rPr>
                            <a:t>E12-13-007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L H</a:t>
                          </a:r>
                          <a:r>
                            <a:rPr lang="en-US" baseline="-25000"/>
                            <a:t>2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26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A</a:t>
                          </a:r>
                          <a:r>
                            <a:rPr lang="en-US" baseline="30000"/>
                            <a:t>–</a:t>
                          </a:r>
                          <a:endParaRPr lang="en-US"/>
                        </a:p>
                      </a:txBody>
                      <a:tcPr marT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33406831"/>
                      </a:ext>
                    </a:extLst>
                  </a:tr>
                  <a:tr h="607637">
                    <a:tc>
                      <a:txBody>
                        <a:bodyPr/>
                        <a:lstStyle/>
                        <a:p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DVCS and Exclusive </a:t>
                          </a:r>
                          <a:r>
                            <a:rPr lang="el-GR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π</a:t>
                          </a:r>
                          <a:r>
                            <a:rPr lang="el-GR" sz="1800" b="0" i="0" kern="1200" baseline="300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r>
                            <a:rPr lang="el-GR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:endParaRPr lang="en-US"/>
                        </a:p>
                      </a:txBody>
                      <a:tcPr marT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hlinkClick r:id="rId3"/>
                            </a:rPr>
                            <a:t>E12-13-010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/>
                            <a:t>L H</a:t>
                          </a:r>
                          <a:r>
                            <a:rPr lang="en-US" baseline="-25000"/>
                            <a:t>2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53 = (26)+27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A</a:t>
                          </a:r>
                        </a:p>
                      </a:txBody>
                      <a:tcPr marT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55825870"/>
                      </a:ext>
                    </a:extLst>
                  </a:tr>
                  <a:tr h="736742">
                    <a:tc>
                      <a:txBody>
                        <a:bodyPr/>
                        <a:lstStyle/>
                        <a:p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Wide Angle Compton Scattering (WACS)</a:t>
                          </a:r>
                          <a:endParaRPr lang="en-US"/>
                        </a:p>
                      </a:txBody>
                      <a:tcPr marT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hlinkClick r:id="rId4"/>
                            </a:rPr>
                            <a:t>E12-14-003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/>
                            <a:t>L H</a:t>
                          </a:r>
                          <a:r>
                            <a:rPr lang="en-US" baseline="-25000"/>
                            <a:t>2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18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/>
                            <a:t>A</a:t>
                          </a:r>
                          <a:r>
                            <a:rPr lang="en-US" baseline="30000"/>
                            <a:t>–</a:t>
                          </a:r>
                          <a:endParaRPr lang="en-US"/>
                        </a:p>
                        <a:p>
                          <a:endParaRPr lang="en-US"/>
                        </a:p>
                      </a:txBody>
                      <a:tcPr marT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81310760"/>
                      </a:ext>
                    </a:extLst>
                  </a:tr>
                  <a:tr h="626335">
                    <a:tc>
                      <a:txBody>
                        <a:bodyPr/>
                        <a:lstStyle/>
                        <a:p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Wide Angle Exclusive </a:t>
                          </a:r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Symbol" pitchFamily="2" charset="2"/>
                              <a:ea typeface="+mn-ea"/>
                              <a:cs typeface="+mn-cs"/>
                            </a:rPr>
                            <a:t>p</a:t>
                          </a:r>
                          <a:r>
                            <a:rPr lang="en-US" sz="1800" b="0" i="1" kern="1200" baseline="300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photoproduction</a:t>
                          </a:r>
                          <a:endParaRPr lang="en-US"/>
                        </a:p>
                      </a:txBody>
                      <a:tcPr marT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hlinkClick r:id="rId5"/>
                            </a:rPr>
                            <a:t>E12-14-005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/>
                            <a:t>L H</a:t>
                          </a:r>
                          <a:r>
                            <a:rPr lang="en-US" baseline="-25000"/>
                            <a:t>2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/>
                            <a:t>(18)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B</a:t>
                          </a:r>
                        </a:p>
                      </a:txBody>
                      <a:tcPr marT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26954285"/>
                      </a:ext>
                    </a:extLst>
                  </a:tr>
                  <a:tr h="568177">
                    <a:tc>
                      <a:txBody>
                        <a:bodyPr/>
                        <a:lstStyle/>
                        <a:p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Initial State Helicity Correlation in WACS</a:t>
                          </a:r>
                          <a:endParaRPr lang="en-US"/>
                        </a:p>
                      </a:txBody>
                      <a:tcPr marT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hlinkClick r:id="rId6"/>
                            </a:rPr>
                            <a:t>E12-14-006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CPS: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</m:oMath>
                          </a14:m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31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B</a:t>
                          </a:r>
                        </a:p>
                      </a:txBody>
                      <a:tcPr marT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70478213"/>
                      </a:ext>
                    </a:extLst>
                  </a:tr>
                  <a:tr h="568177">
                    <a:tc>
                      <a:txBody>
                        <a:bodyPr/>
                        <a:lstStyle/>
                        <a:p>
                          <a:r>
                            <a:rPr lang="en-US" sz="1800" b="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</a:t>
                          </a:r>
                          <a:r>
                            <a:rPr lang="en-US" sz="1800" b="0" i="1" kern="1200" baseline="-250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LL</a:t>
                          </a:r>
                          <a:r>
                            <a:rPr lang="en-US" sz="1800" b="0" i="1" kern="1200" baseline="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&amp; A</a:t>
                          </a:r>
                          <a:r>
                            <a:rPr lang="en-US" sz="1800" b="0" i="1" kern="1200" baseline="-250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LS </a:t>
                          </a:r>
                          <a:r>
                            <a:rPr lang="en-US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Polarization Observables in WACS at large s, t, and u</a:t>
                          </a:r>
                          <a:endParaRPr lang="en-US" dirty="0"/>
                        </a:p>
                      </a:txBody>
                      <a:tcPr marT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hlinkClick r:id="rId7"/>
                            </a:rPr>
                            <a:t> C12-17-008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CPS: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</m:oMath>
                          </a14:m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46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/>
                            <a:t>A</a:t>
                          </a:r>
                          <a:r>
                            <a:rPr lang="en-US" baseline="30000"/>
                            <a:t>–</a:t>
                          </a:r>
                          <a:endParaRPr lang="en-US"/>
                        </a:p>
                      </a:txBody>
                      <a:tcPr marT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27457109"/>
                      </a:ext>
                    </a:extLst>
                  </a:tr>
                  <a:tr h="568177">
                    <a:tc>
                      <a:txBody>
                        <a:bodyPr/>
                        <a:lstStyle/>
                        <a:p>
                          <a:r>
                            <a:rPr lang="en-US" err="1"/>
                            <a:t>Timelike</a:t>
                          </a:r>
                          <a:r>
                            <a:rPr lang="en-US"/>
                            <a:t> Compton Scattering (TCS) off a Transversely Polarized Proton</a:t>
                          </a:r>
                        </a:p>
                      </a:txBody>
                      <a:tcPr marT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>
                              <a:solidFill>
                                <a:schemeClr val="tx1"/>
                              </a:solidFill>
                              <a:hlinkClick r:id="rId8"/>
                            </a:rPr>
                            <a:t>C12-18-005</a:t>
                          </a:r>
                          <a:endParaRPr lang="en-US" sz="18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CPS: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</m:oMath>
                          </a14:m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[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/>
                            <a:t>]</a:t>
                          </a:r>
                          <a:r>
                            <a:rPr lang="en-US" baseline="-25000"/>
                            <a:t>T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35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C2</a:t>
                          </a:r>
                        </a:p>
                      </a:txBody>
                      <a:tcPr marT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8118946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4F2C1DE2-F9F7-2E4A-9DB5-0D1C73B368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035255"/>
                  </p:ext>
                </p:extLst>
              </p:nvPr>
            </p:nvGraphicFramePr>
            <p:xfrm>
              <a:off x="1084218" y="1385873"/>
              <a:ext cx="10515599" cy="48901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53543">
                      <a:extLst>
                        <a:ext uri="{9D8B030D-6E8A-4147-A177-3AD203B41FA5}">
                          <a16:colId xmlns:a16="http://schemas.microsoft.com/office/drawing/2014/main" val="283027672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2728213952"/>
                        </a:ext>
                      </a:extLst>
                    </a:gridCol>
                    <a:gridCol w="1319349">
                      <a:extLst>
                        <a:ext uri="{9D8B030D-6E8A-4147-A177-3AD203B41FA5}">
                          <a16:colId xmlns:a16="http://schemas.microsoft.com/office/drawing/2014/main" val="3111028746"/>
                        </a:ext>
                      </a:extLst>
                    </a:gridCol>
                    <a:gridCol w="1110342">
                      <a:extLst>
                        <a:ext uri="{9D8B030D-6E8A-4147-A177-3AD203B41FA5}">
                          <a16:colId xmlns:a16="http://schemas.microsoft.com/office/drawing/2014/main" val="8232906"/>
                        </a:ext>
                      </a:extLst>
                    </a:gridCol>
                    <a:gridCol w="1619795">
                      <a:extLst>
                        <a:ext uri="{9D8B030D-6E8A-4147-A177-3AD203B41FA5}">
                          <a16:colId xmlns:a16="http://schemas.microsoft.com/office/drawing/2014/main" val="2044052855"/>
                        </a:ext>
                      </a:extLst>
                    </a:gridCol>
                    <a:gridCol w="914399">
                      <a:extLst>
                        <a:ext uri="{9D8B030D-6E8A-4147-A177-3AD203B41FA5}">
                          <a16:colId xmlns:a16="http://schemas.microsoft.com/office/drawing/2014/main" val="314054016"/>
                        </a:ext>
                      </a:extLst>
                    </a:gridCol>
                  </a:tblGrid>
                  <a:tr h="568177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Experiment</a:t>
                          </a:r>
                        </a:p>
                      </a:txBody>
                      <a:tcPr marT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Exp</a:t>
                          </a:r>
                          <a:r>
                            <a:rPr lang="en-US"/>
                            <a:t> #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Beam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Target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PAC Days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Rating</a:t>
                          </a:r>
                        </a:p>
                      </a:txBody>
                      <a:tcPr marT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10028649"/>
                      </a:ext>
                    </a:extLst>
                  </a:tr>
                  <a:tr h="568177">
                    <a:tc>
                      <a:txBody>
                        <a:bodyPr/>
                        <a:lstStyle/>
                        <a:p>
                          <a:r>
                            <a:rPr lang="el-GR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π</a:t>
                          </a:r>
                          <a:r>
                            <a:rPr lang="el-GR" sz="1800" b="0" i="0" kern="1200" baseline="300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r>
                            <a:rPr lang="el-GR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SIDIS</a:t>
                          </a:r>
                          <a:endParaRPr lang="en-US"/>
                        </a:p>
                      </a:txBody>
                      <a:tcPr marT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hlinkClick r:id="rId2"/>
                            </a:rPr>
                            <a:t>E12-13-007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422115" t="-102222" r="-275962" b="-6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L H</a:t>
                          </a:r>
                          <a:r>
                            <a:rPr lang="en-US" baseline="-25000"/>
                            <a:t>2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26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A</a:t>
                          </a:r>
                          <a:r>
                            <a:rPr lang="en-US" baseline="30000"/>
                            <a:t>–</a:t>
                          </a:r>
                          <a:endParaRPr lang="en-US"/>
                        </a:p>
                      </a:txBody>
                      <a:tcPr marT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33406831"/>
                      </a:ext>
                    </a:extLst>
                  </a:tr>
                  <a:tr h="607637">
                    <a:tc>
                      <a:txBody>
                        <a:bodyPr/>
                        <a:lstStyle/>
                        <a:p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DVCS and Exclusive </a:t>
                          </a:r>
                          <a:r>
                            <a:rPr lang="el-GR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π</a:t>
                          </a:r>
                          <a:r>
                            <a:rPr lang="el-GR" sz="1800" b="0" i="0" kern="1200" baseline="300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r>
                            <a:rPr lang="el-GR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:endParaRPr lang="en-US"/>
                        </a:p>
                      </a:txBody>
                      <a:tcPr marT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hlinkClick r:id="rId3"/>
                            </a:rPr>
                            <a:t>E12-13-010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422115" t="-189583" r="-275962" b="-53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/>
                            <a:t>L H</a:t>
                          </a:r>
                          <a:r>
                            <a:rPr lang="en-US" baseline="-25000"/>
                            <a:t>2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53 = (26)+27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A</a:t>
                          </a:r>
                        </a:p>
                      </a:txBody>
                      <a:tcPr marT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55825870"/>
                      </a:ext>
                    </a:extLst>
                  </a:tr>
                  <a:tr h="736742">
                    <a:tc>
                      <a:txBody>
                        <a:bodyPr/>
                        <a:lstStyle/>
                        <a:p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Wide Angle Compton Scattering (WACS)</a:t>
                          </a:r>
                          <a:endParaRPr lang="en-US"/>
                        </a:p>
                      </a:txBody>
                      <a:tcPr marT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hlinkClick r:id="rId4"/>
                            </a:rPr>
                            <a:t>E12-14-003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422115" t="-239655" r="-275962" b="-3396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/>
                            <a:t>L H</a:t>
                          </a:r>
                          <a:r>
                            <a:rPr lang="en-US" baseline="-25000"/>
                            <a:t>2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18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/>
                            <a:t>A</a:t>
                          </a:r>
                          <a:r>
                            <a:rPr lang="en-US" baseline="30000"/>
                            <a:t>–</a:t>
                          </a:r>
                          <a:endParaRPr lang="en-US"/>
                        </a:p>
                        <a:p>
                          <a:endParaRPr lang="en-US"/>
                        </a:p>
                      </a:txBody>
                      <a:tcPr marT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81310760"/>
                      </a:ext>
                    </a:extLst>
                  </a:tr>
                  <a:tr h="626335">
                    <a:tc>
                      <a:txBody>
                        <a:bodyPr/>
                        <a:lstStyle/>
                        <a:p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Wide Angle Exclusive </a:t>
                          </a:r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Symbol" pitchFamily="2" charset="2"/>
                              <a:ea typeface="+mn-ea"/>
                              <a:cs typeface="+mn-cs"/>
                            </a:rPr>
                            <a:t>p</a:t>
                          </a:r>
                          <a:r>
                            <a:rPr lang="en-US" sz="1800" b="0" i="1" kern="1200" baseline="300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photoproduction</a:t>
                          </a:r>
                          <a:endParaRPr lang="en-US"/>
                        </a:p>
                      </a:txBody>
                      <a:tcPr marT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hlinkClick r:id="rId5"/>
                            </a:rPr>
                            <a:t>E12-14-005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422115" t="-402041" r="-275962" b="-302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/>
                            <a:t>L H</a:t>
                          </a:r>
                          <a:r>
                            <a:rPr lang="en-US" baseline="-25000"/>
                            <a:t>2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/>
                            <a:t>(18)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B</a:t>
                          </a:r>
                        </a:p>
                      </a:txBody>
                      <a:tcPr marT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26954285"/>
                      </a:ext>
                    </a:extLst>
                  </a:tr>
                  <a:tr h="594360">
                    <a:tc>
                      <a:txBody>
                        <a:bodyPr/>
                        <a:lstStyle/>
                        <a:p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Initial State Helicity Correlation in WACS</a:t>
                          </a:r>
                          <a:endParaRPr lang="en-US"/>
                        </a:p>
                      </a:txBody>
                      <a:tcPr marT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hlinkClick r:id="rId6"/>
                            </a:rPr>
                            <a:t>E12-14-006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422115" t="-523404" r="-275962" b="-2148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624138" t="-523404" r="-229885" b="-2148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31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B</a:t>
                          </a:r>
                        </a:p>
                      </a:txBody>
                      <a:tcPr marT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70478213"/>
                      </a:ext>
                    </a:extLst>
                  </a:tr>
                  <a:tr h="594360">
                    <a:tc>
                      <a:txBody>
                        <a:bodyPr/>
                        <a:lstStyle/>
                        <a:p>
                          <a:r>
                            <a:rPr lang="en-US" sz="1800" b="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</a:t>
                          </a:r>
                          <a:r>
                            <a:rPr lang="en-US" sz="1800" b="0" i="1" kern="1200" baseline="-250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LL</a:t>
                          </a:r>
                          <a:r>
                            <a:rPr lang="en-US" sz="1800" b="0" i="1" kern="1200" baseline="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&amp; A</a:t>
                          </a:r>
                          <a:r>
                            <a:rPr lang="en-US" sz="1800" b="0" i="1" kern="1200" baseline="-250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LS </a:t>
                          </a:r>
                          <a:r>
                            <a:rPr lang="en-US" sz="18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Polarization Observables in WACS at large s, t, and u</a:t>
                          </a:r>
                          <a:endParaRPr lang="en-US" dirty="0"/>
                        </a:p>
                      </a:txBody>
                      <a:tcPr marT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hlinkClick r:id="rId7"/>
                            </a:rPr>
                            <a:t> C12-17-008</a:t>
                          </a:r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422115" t="-623404" r="-275962" b="-1148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624138" t="-623404" r="-229885" b="-1148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46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/>
                            <a:t>A</a:t>
                          </a:r>
                          <a:r>
                            <a:rPr lang="en-US" baseline="30000"/>
                            <a:t>–</a:t>
                          </a:r>
                          <a:endParaRPr lang="en-US"/>
                        </a:p>
                      </a:txBody>
                      <a:tcPr marT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27457109"/>
                      </a:ext>
                    </a:extLst>
                  </a:tr>
                  <a:tr h="594360">
                    <a:tc>
                      <a:txBody>
                        <a:bodyPr/>
                        <a:lstStyle/>
                        <a:p>
                          <a:r>
                            <a:rPr lang="en-US" err="1"/>
                            <a:t>Timelike</a:t>
                          </a:r>
                          <a:r>
                            <a:rPr lang="en-US"/>
                            <a:t> Compton Scattering (TCS) off a Transversely Polarized Proton</a:t>
                          </a:r>
                        </a:p>
                      </a:txBody>
                      <a:tcPr marT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>
                              <a:solidFill>
                                <a:schemeClr val="tx1"/>
                              </a:solidFill>
                              <a:hlinkClick r:id="rId8"/>
                            </a:rPr>
                            <a:t>C12-18-005</a:t>
                          </a:r>
                          <a:endParaRPr lang="en-US" sz="18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422115" t="-723404" r="-275962" b="-148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624138" t="-723404" r="-229885" b="-148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35</a:t>
                          </a:r>
                        </a:p>
                      </a:txBody>
                      <a:tcPr marT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C2</a:t>
                          </a:r>
                        </a:p>
                      </a:txBody>
                      <a:tcPr marT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8118946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61718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267D8-5F1D-174C-9D11-B5DAD78B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Timelike</a:t>
            </a:r>
            <a:r>
              <a:rPr lang="en-US" dirty="0"/>
              <a:t> Compton Scattering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8A550-A633-A344-A542-7BF3D4766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2" y="886543"/>
            <a:ext cx="6934492" cy="1463118"/>
          </a:xfrm>
        </p:spPr>
        <p:txBody>
          <a:bodyPr/>
          <a:lstStyle/>
          <a:p>
            <a:r>
              <a:rPr lang="en-US" sz="2400" dirty="0"/>
              <a:t>Access to </a:t>
            </a:r>
            <a:r>
              <a:rPr lang="en-US" sz="2400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E</a:t>
            </a:r>
            <a:r>
              <a:rPr lang="en-US" sz="2400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Symbol" pitchFamily="2" charset="2"/>
                <a:ea typeface="Brush Script MT" panose="03060802040406070304" pitchFamily="66" charset="-122"/>
                <a:cs typeface="Arial" panose="020B0604020202020204" pitchFamily="34" charset="0"/>
              </a:rPr>
              <a:t>x</a:t>
            </a:r>
            <a:r>
              <a:rPr lang="en-US" sz="2400" dirty="0" err="1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,t</a:t>
            </a:r>
            <a:r>
              <a:rPr lang="en-US" sz="2400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)</a:t>
            </a:r>
            <a:r>
              <a:rPr lang="en-US" sz="2400" dirty="0"/>
              <a:t> Compton Formfactor with transversely polarized target.</a:t>
            </a:r>
          </a:p>
          <a:p>
            <a:r>
              <a:rPr lang="en-US" sz="2400" dirty="0"/>
              <a:t>Quark Orbital Angular Momentum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/>
              <a:t>  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F1024-1E04-3646-898D-4818B2A64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A8EB9-0EB5-D240-8B71-6DCE6894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E1CED-CD42-DA4E-8A27-9891102E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56AE1D-4BF9-DB44-90DE-DABEBBC34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63" y="4492424"/>
            <a:ext cx="4572000" cy="160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F68BBD-74FF-BD45-B967-37E430767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05" y="2314757"/>
            <a:ext cx="4396944" cy="1898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87C043-4FCE-CE46-A8D0-9A43E88D0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258" y="1747344"/>
            <a:ext cx="4209108" cy="38017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D4CD72-75FD-134A-BD8E-343FA104F0C9}"/>
              </a:ext>
            </a:extLst>
          </p:cNvPr>
          <p:cNvSpPr txBox="1"/>
          <p:nvPr/>
        </p:nvSpPr>
        <p:spPr>
          <a:xfrm>
            <a:off x="2639029" y="3183038"/>
            <a:ext cx="67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02B5BB-437E-154A-A8A4-2C3E1D8C5A3D}"/>
              </a:ext>
            </a:extLst>
          </p:cNvPr>
          <p:cNvSpPr txBox="1"/>
          <p:nvPr/>
        </p:nvSpPr>
        <p:spPr>
          <a:xfrm>
            <a:off x="2594660" y="5129514"/>
            <a:ext cx="67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3EEE55-5866-8045-B899-127EB45C546B}"/>
              </a:ext>
            </a:extLst>
          </p:cNvPr>
          <p:cNvSpPr/>
          <p:nvPr/>
        </p:nvSpPr>
        <p:spPr>
          <a:xfrm>
            <a:off x="439838" y="2176041"/>
            <a:ext cx="5011838" cy="415531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9C18EE-F711-2A4D-9A36-6F7BCD692448}"/>
              </a:ext>
            </a:extLst>
          </p:cNvPr>
          <p:cNvSpPr txBox="1"/>
          <p:nvPr/>
        </p:nvSpPr>
        <p:spPr>
          <a:xfrm>
            <a:off x="8241175" y="1006997"/>
            <a:ext cx="2771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 GeV Kinematic Coverage</a:t>
            </a:r>
          </a:p>
          <a:p>
            <a:r>
              <a:rPr lang="en-US" dirty="0">
                <a:solidFill>
                  <a:srgbClr val="FF0000"/>
                </a:solidFill>
              </a:rPr>
              <a:t>DVCS</a:t>
            </a:r>
          </a:p>
          <a:p>
            <a:r>
              <a:rPr lang="en-US" dirty="0">
                <a:solidFill>
                  <a:srgbClr val="0F2BFF"/>
                </a:solidFill>
              </a:rPr>
              <a:t>TCS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77F8CA-93D2-8B47-966B-C8B7DCAE18F6}"/>
              </a:ext>
            </a:extLst>
          </p:cNvPr>
          <p:cNvSpPr txBox="1"/>
          <p:nvPr/>
        </p:nvSpPr>
        <p:spPr>
          <a:xfrm>
            <a:off x="8426370" y="4294208"/>
            <a:ext cx="68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DVCS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DD2E7-8074-A948-8119-2218D0B29A82}"/>
              </a:ext>
            </a:extLst>
          </p:cNvPr>
          <p:cNvSpPr txBox="1"/>
          <p:nvPr/>
        </p:nvSpPr>
        <p:spPr>
          <a:xfrm>
            <a:off x="9005104" y="3171463"/>
            <a:ext cx="521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TCS</a:t>
            </a:r>
          </a:p>
        </p:txBody>
      </p:sp>
    </p:spTree>
    <p:extLst>
      <p:ext uri="{BB962C8B-B14F-4D97-AF65-F5344CB8AC3E}">
        <p14:creationId xmlns:p14="http://schemas.microsoft.com/office/powerpoint/2010/main" val="4046944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0E58-B6AA-DA4C-9CFC-A30B468ED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81ADA-22BB-C14F-9518-46C1BF263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Equipment will be ready for beam before 2022</a:t>
            </a:r>
          </a:p>
          <a:p>
            <a:r>
              <a:rPr lang="en-US" dirty="0"/>
              <a:t>Rich physics program</a:t>
            </a:r>
          </a:p>
          <a:p>
            <a:r>
              <a:rPr lang="en-US" dirty="0"/>
              <a:t>Join us!</a:t>
            </a:r>
          </a:p>
          <a:p>
            <a:r>
              <a:rPr lang="en-US" dirty="0">
                <a:hlinkClick r:id="rId2"/>
              </a:rPr>
              <a:t>https://wiki.jlab.org/cuawiki/index.php/Main_Page</a:t>
            </a:r>
            <a:endParaRPr lang="en-US" dirty="0"/>
          </a:p>
          <a:p>
            <a:r>
              <a:rPr lang="en-US" dirty="0"/>
              <a:t>Tanja Horn, coordinator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EE209-1E55-5F49-BD21-3527D77B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5EC7B-B188-1C46-8640-4254FEBA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A834C-A9D2-5641-A76E-7AA63F8C0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7E1C93C-5050-FC42-8F10-D22D4F119D13}" type="slidenum">
              <a:rPr lang="en-US" smtClean="0"/>
              <a:pPr algn="l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10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18315"/>
            <a:ext cx="10190921" cy="618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4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FBA51-60CB-9541-8350-0B2990D4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Mapper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4315F-0923-0D45-A244-CB3A42244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1" y="966055"/>
            <a:ext cx="7088503" cy="1267859"/>
          </a:xfrm>
        </p:spPr>
        <p:txBody>
          <a:bodyPr/>
          <a:lstStyle/>
          <a:p>
            <a:r>
              <a:rPr lang="en-US" dirty="0"/>
              <a:t>ODU graduate student Mitch Kerver at the controls</a:t>
            </a:r>
          </a:p>
          <a:p>
            <a:r>
              <a:rPr lang="en-US" dirty="0"/>
              <a:t>Hall Probe recording now added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36758-C3B9-BA42-B372-9F7EC6AC1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A9EB6-C432-6744-9FBF-126C7CEA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C7CB8-2B6E-FB41-8AE7-29DAF6D65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7E1C93C-5050-FC42-8F10-D22D4F119D13}" type="slidenum">
              <a:rPr lang="en-US" smtClean="0"/>
              <a:pPr algn="l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2E70DA-48FA-724D-A723-081F6BDEF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499" y="1774383"/>
            <a:ext cx="81153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13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9715D-DA29-A545-8213-0CE8982B4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NPS Layout on SHMS Carriage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171A4-A05C-134E-B677-211000993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201" y="1257299"/>
            <a:ext cx="5599199" cy="551623"/>
          </a:xfrm>
        </p:spPr>
        <p:txBody>
          <a:bodyPr/>
          <a:lstStyle/>
          <a:p>
            <a:r>
              <a:rPr lang="en-US"/>
              <a:t>DVCS H(</a:t>
            </a:r>
            <a:r>
              <a:rPr lang="en-US" err="1"/>
              <a:t>e,e</a:t>
            </a:r>
            <a:r>
              <a:rPr lang="en-US"/>
              <a:t>’ </a:t>
            </a:r>
            <a:r>
              <a:rPr lang="en-US">
                <a:latin typeface="Symbol" pitchFamily="2" charset="2"/>
              </a:rPr>
              <a:t>g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)p, Deep </a:t>
            </a:r>
            <a:r>
              <a:rPr lang="en-US"/>
              <a:t>H(</a:t>
            </a:r>
            <a:r>
              <a:rPr lang="en-US" err="1"/>
              <a:t>e,e</a:t>
            </a:r>
            <a:r>
              <a:rPr lang="en-US"/>
              <a:t>’ </a:t>
            </a:r>
            <a:r>
              <a:rPr lang="en-US">
                <a:latin typeface="Symbol" pitchFamily="2" charset="2"/>
              </a:rPr>
              <a:t>p</a:t>
            </a:r>
            <a:r>
              <a:rPr lang="en-US" baseline="30000">
                <a:latin typeface="Symbol" pitchFamily="2" charset="2"/>
              </a:rPr>
              <a:t>0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)p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0B87E-C3F0-A348-AEC1-9AE56D03E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C1556-7D12-1A45-AEF1-9ABC21CF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CE3BF-B9B5-CF40-8CF5-B0AB1303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92A741-65C3-0D40-8209-6B8F61C89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4" y="1604683"/>
            <a:ext cx="11644746" cy="376741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80DB30-3298-8D4F-9DC6-3ECF4FF67FCB}"/>
              </a:ext>
            </a:extLst>
          </p:cNvPr>
          <p:cNvCxnSpPr/>
          <p:nvPr/>
        </p:nvCxnSpPr>
        <p:spPr>
          <a:xfrm flipH="1">
            <a:off x="2000250" y="3352800"/>
            <a:ext cx="342900" cy="2152650"/>
          </a:xfrm>
          <a:prstGeom prst="straightConnector1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ED4B07-21A8-494D-8589-F63CE361603F}"/>
              </a:ext>
            </a:extLst>
          </p:cNvPr>
          <p:cNvSpPr txBox="1"/>
          <p:nvPr/>
        </p:nvSpPr>
        <p:spPr>
          <a:xfrm>
            <a:off x="1581150" y="5772150"/>
            <a:ext cx="110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e</a:t>
            </a:r>
            <a:r>
              <a:rPr lang="en-US" i="1" baseline="30000"/>
              <a:t>– </a:t>
            </a:r>
            <a:r>
              <a:rPr lang="en-US"/>
              <a:t>to HMS</a:t>
            </a:r>
            <a:endParaRPr lang="en-US" i="1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9B01101-420C-3447-A149-C116FFBDB594}"/>
              </a:ext>
            </a:extLst>
          </p:cNvPr>
          <p:cNvCxnSpPr>
            <a:cxnSpLocks/>
          </p:cNvCxnSpPr>
          <p:nvPr/>
        </p:nvCxnSpPr>
        <p:spPr>
          <a:xfrm>
            <a:off x="2743200" y="2457450"/>
            <a:ext cx="838200" cy="1695450"/>
          </a:xfrm>
          <a:prstGeom prst="straightConnector1">
            <a:avLst/>
          </a:prstGeom>
          <a:ln w="28575">
            <a:solidFill>
              <a:schemeClr val="bg1"/>
            </a:solidFill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C281646-998D-F344-A60A-5EC316106A63}"/>
              </a:ext>
            </a:extLst>
          </p:cNvPr>
          <p:cNvSpPr txBox="1"/>
          <p:nvPr/>
        </p:nvSpPr>
        <p:spPr>
          <a:xfrm>
            <a:off x="4132161" y="3576576"/>
            <a:ext cx="1215342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PbWO</a:t>
            </a:r>
            <a:r>
              <a:rPr lang="en-US" sz="1600" baseline="-25000"/>
              <a:t>4</a:t>
            </a:r>
            <a:r>
              <a:rPr lang="en-US" sz="1600"/>
              <a:t> </a:t>
            </a:r>
            <a:br>
              <a:rPr lang="en-US" sz="1600"/>
            </a:br>
            <a:r>
              <a:rPr lang="en-US" sz="1600">
                <a:latin typeface="Symbol" pitchFamily="2" charset="2"/>
              </a:rPr>
              <a:t>g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D65B9CC-C8F3-C449-81A3-818170064720}"/>
              </a:ext>
            </a:extLst>
          </p:cNvPr>
          <p:cNvSpPr txBox="1">
            <a:spLocks/>
          </p:cNvSpPr>
          <p:nvPr/>
        </p:nvSpPr>
        <p:spPr>
          <a:xfrm>
            <a:off x="6145540" y="1111525"/>
            <a:ext cx="5599199" cy="551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WACS H(</a:t>
            </a:r>
            <a:r>
              <a:rPr lang="en-US">
                <a:latin typeface="Symbol" pitchFamily="2" charset="2"/>
              </a:rPr>
              <a:t>g,</a:t>
            </a:r>
            <a:r>
              <a:rPr lang="en-US"/>
              <a:t> </a:t>
            </a:r>
            <a:r>
              <a:rPr lang="en-US">
                <a:latin typeface="Symbol" pitchFamily="2" charset="2"/>
              </a:rPr>
              <a:t>g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p), Wide angle </a:t>
            </a:r>
            <a:r>
              <a:rPr lang="en-US"/>
              <a:t>H(</a:t>
            </a:r>
            <a:r>
              <a:rPr lang="en-US">
                <a:latin typeface="Symbol" pitchFamily="2" charset="2"/>
              </a:rPr>
              <a:t>g,</a:t>
            </a:r>
            <a:r>
              <a:rPr lang="en-US"/>
              <a:t> </a:t>
            </a:r>
            <a:r>
              <a:rPr lang="en-US">
                <a:latin typeface="Symbol" pitchFamily="2" charset="2"/>
              </a:rPr>
              <a:t>p</a:t>
            </a:r>
            <a:r>
              <a:rPr lang="en-US" baseline="30000">
                <a:latin typeface="Symbol" pitchFamily="2" charset="2"/>
              </a:rPr>
              <a:t>0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61A680-F84C-6D41-86F7-EF47E4D770B2}"/>
              </a:ext>
            </a:extLst>
          </p:cNvPr>
          <p:cNvSpPr txBox="1"/>
          <p:nvPr/>
        </p:nvSpPr>
        <p:spPr>
          <a:xfrm>
            <a:off x="6937513" y="1928191"/>
            <a:ext cx="1652119" cy="276999"/>
          </a:xfrm>
          <a:prstGeom prst="rect">
            <a:avLst/>
          </a:prstGeom>
          <a:solidFill>
            <a:srgbClr val="FFFF00">
              <a:alpha val="76000"/>
            </a:srgbClr>
          </a:solidFill>
          <a:ln>
            <a:solidFill>
              <a:srgbClr val="7030A0"/>
            </a:solidFill>
          </a:ln>
        </p:spPr>
        <p:txBody>
          <a:bodyPr wrap="none" lIns="91440" tIns="0" rIns="91440" bIns="0" rtlCol="0">
            <a:spAutoFit/>
          </a:bodyPr>
          <a:lstStyle/>
          <a:p>
            <a:r>
              <a:rPr lang="en-US" b="1"/>
              <a:t>Proton  to HMS</a:t>
            </a:r>
          </a:p>
        </p:txBody>
      </p:sp>
    </p:spTree>
    <p:extLst>
      <p:ext uri="{BB962C8B-B14F-4D97-AF65-F5344CB8AC3E}">
        <p14:creationId xmlns:p14="http://schemas.microsoft.com/office/powerpoint/2010/main" val="2274083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267D8-5F1D-174C-9D11-B5DAD78B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Sweep Magnet replaces SHMS Horizontal Bender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8A550-A633-A344-A542-7BF3D4766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4219743" cy="5381694"/>
          </a:xfrm>
        </p:spPr>
        <p:txBody>
          <a:bodyPr/>
          <a:lstStyle/>
          <a:p>
            <a:r>
              <a:rPr lang="en-US" sz="2400"/>
              <a:t>Looking upstream</a:t>
            </a:r>
          </a:p>
          <a:p>
            <a:pPr lvl="1"/>
            <a:r>
              <a:rPr lang="en-US"/>
              <a:t>Vertical bend ~0.3 Tm</a:t>
            </a:r>
          </a:p>
          <a:p>
            <a:r>
              <a:rPr lang="en-US" sz="2400"/>
              <a:t>1cm steel septum between 0-field beam pipe and </a:t>
            </a:r>
            <a:r>
              <a:rPr lang="en-US" sz="2400">
                <a:latin typeface="Symbol" pitchFamily="2" charset="2"/>
              </a:rPr>
              <a:t>g-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aperture (at smallest angle setting)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Ready for power, cooling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Magnetic field mapper constructed at ODU</a:t>
            </a:r>
            <a:r>
              <a:rPr lang="en-US" sz="2400"/>
              <a:t> </a:t>
            </a:r>
            <a:endParaRPr lang="en-US" sz="2000"/>
          </a:p>
          <a:p>
            <a:pPr lvl="1"/>
            <a:endParaRPr lang="en-US" sz="22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F1024-1E04-3646-898D-4818B2A64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A8EB9-0EB5-D240-8B71-6DCE6894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E1CED-CD42-DA4E-8A27-9891102E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9D0EC5-9B3E-B941-9BE6-BB4935198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409" y="914401"/>
            <a:ext cx="6970642" cy="52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24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56DF4E-765A-410B-BE65-01487E908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PbWO</a:t>
            </a:r>
            <a:r>
              <a:rPr lang="en-US" baseline="-25000"/>
              <a:t>4</a:t>
            </a:r>
            <a:r>
              <a:rPr lang="en-US"/>
              <a:t> Crystal Procurement </a:t>
            </a:r>
            <a:r>
              <a:rPr lang="en-US" i="1"/>
              <a:t>2x2x20 cm</a:t>
            </a:r>
            <a:r>
              <a:rPr lang="en-US" i="1" baseline="30000"/>
              <a:t>3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CE9433-467B-4B08-AB2B-774CE29A0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SICCAS (China):  460 received, 160 failed specs, returned for replacement. Additional 52 below spec to be used at edges.</a:t>
            </a:r>
          </a:p>
          <a:p>
            <a:r>
              <a:rPr lang="en-US"/>
              <a:t>SICCAS:  Contract to be signed for 400 more</a:t>
            </a:r>
          </a:p>
          <a:p>
            <a:r>
              <a:rPr lang="en-US" err="1"/>
              <a:t>Crytur</a:t>
            </a:r>
            <a:r>
              <a:rPr lang="en-US"/>
              <a:t> (Czech Republic): 100 received, OK</a:t>
            </a:r>
          </a:p>
          <a:p>
            <a:r>
              <a:rPr lang="en-US" err="1"/>
              <a:t>Crytur</a:t>
            </a:r>
            <a:r>
              <a:rPr lang="en-US"/>
              <a:t>:  250 crystals on order delivery ≤ October 2019</a:t>
            </a:r>
          </a:p>
          <a:p>
            <a:pPr lvl="1"/>
            <a:r>
              <a:rPr lang="en-US"/>
              <a:t>Supply limited by PANDA order</a:t>
            </a:r>
          </a:p>
          <a:p>
            <a:pPr lvl="1"/>
            <a:r>
              <a:rPr lang="en-US"/>
              <a:t>Raw material reserve exhausted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38D45-B183-E249-8BD7-D7CBE6A96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BE20F1-2D3A-1145-BA1E-083416B5D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1C98-34D2-024D-A310-E766A48D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D825-377C-444F-AECD-5617653A07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16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B855C-36B7-224E-BAE2-06E494164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PMTs from </a:t>
            </a:r>
            <a:r>
              <a:rPr lang="en-US" err="1"/>
              <a:t>HyCal</a:t>
            </a:r>
            <a:r>
              <a:rPr lang="en-US"/>
              <a:t>,  New Active 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5BE49-3222-224C-BA2E-3AFF71811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56913" cy="2428323"/>
          </a:xfrm>
        </p:spPr>
        <p:txBody>
          <a:bodyPr/>
          <a:lstStyle/>
          <a:p>
            <a:r>
              <a:rPr lang="en-US"/>
              <a:t>Gain stabilization at high rates by amplifier fed from last stage of HV divider.</a:t>
            </a:r>
          </a:p>
          <a:p>
            <a:r>
              <a:rPr lang="en-US"/>
              <a:t>PMT base assembly:	</a:t>
            </a:r>
            <a:br>
              <a:rPr lang="en-US"/>
            </a:br>
            <a:r>
              <a:rPr lang="en-US"/>
              <a:t> Ohio U.</a:t>
            </a:r>
          </a:p>
          <a:p>
            <a:r>
              <a:rPr lang="en-US"/>
              <a:t>Prototype assembly:	</a:t>
            </a:r>
            <a:br>
              <a:rPr lang="en-US"/>
            </a:br>
            <a:r>
              <a:rPr lang="en-US"/>
              <a:t> IPN-Orsay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DDAFF-8FFD-E949-96CB-C62312C1A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0A629-E8E5-6448-9683-0CC5D416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E5AEA-6E08-0C4E-B497-CBF91FF2D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D825-377C-444F-AECD-5617653A0778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1BFCB-EC56-094B-987E-DDC17009B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3" b="32167"/>
          <a:stretch/>
        </p:blipFill>
        <p:spPr>
          <a:xfrm>
            <a:off x="4227009" y="2802835"/>
            <a:ext cx="7680070" cy="308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84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2C1EB-F859-8346-BEAC-DCB99142A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13" y="345247"/>
            <a:ext cx="3694044" cy="1325563"/>
          </a:xfrm>
        </p:spPr>
        <p:txBody>
          <a:bodyPr/>
          <a:lstStyle/>
          <a:p>
            <a:r>
              <a:rPr lang="en-US"/>
              <a:t>Calorimeter </a:t>
            </a:r>
            <a:br>
              <a:rPr lang="en-US"/>
            </a:br>
            <a:r>
              <a:rPr lang="en-US"/>
              <a:t>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DC327-F929-984B-B6C0-092678881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40" y="1825625"/>
            <a:ext cx="3498574" cy="4351338"/>
          </a:xfrm>
        </p:spPr>
        <p:txBody>
          <a:bodyPr/>
          <a:lstStyle/>
          <a:p>
            <a:r>
              <a:rPr lang="en-US" dirty="0"/>
              <a:t>Carbon fiber alveoli cantilever crystals in place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0C2C-1913-BC41-A374-A55E8A274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E137C-66B9-F944-AD54-EB837E5B5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99D73-9FF5-674E-9849-ACC306B85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D825-377C-444F-AECD-5617653A0778}" type="slidenum">
              <a:rPr lang="en-US" smtClean="0"/>
              <a:t>6</a:t>
            </a:fld>
            <a:endParaRPr lang="en-US"/>
          </a:p>
        </p:txBody>
      </p:sp>
      <p:pic>
        <p:nvPicPr>
          <p:cNvPr id="8" name="Image 3">
            <a:extLst>
              <a:ext uri="{FF2B5EF4-FFF2-40B4-BE49-F238E27FC236}">
                <a16:creationId xmlns:a16="http://schemas.microsoft.com/office/drawing/2014/main" id="{B7B09EC1-F9A4-1D4B-B718-C20751D14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722" y="712574"/>
            <a:ext cx="6218476" cy="5655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44D2D2-E8BF-3C47-9220-34F6F71ADD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r="17593"/>
          <a:stretch/>
        </p:blipFill>
        <p:spPr>
          <a:xfrm>
            <a:off x="10137913" y="732510"/>
            <a:ext cx="2054087" cy="5653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15E449-8644-B04D-BF36-AA627763526F}"/>
              </a:ext>
            </a:extLst>
          </p:cNvPr>
          <p:cNvSpPr txBox="1"/>
          <p:nvPr/>
        </p:nvSpPr>
        <p:spPr>
          <a:xfrm rot="917482">
            <a:off x="3841255" y="1057866"/>
            <a:ext cx="1797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Signal cables to 250 </a:t>
            </a:r>
            <a:r>
              <a:rPr lang="en-US" b="1" dirty="0">
                <a:solidFill>
                  <a:schemeClr val="bg1"/>
                </a:solidFill>
              </a:rPr>
              <a:t>MHz</a:t>
            </a:r>
            <a:r>
              <a:rPr lang="en-US" dirty="0">
                <a:solidFill>
                  <a:schemeClr val="bg1"/>
                </a:solidFill>
              </a:rPr>
              <a:t> FADC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52D3B3-1F9F-6248-BE72-F6EA97D28248}"/>
              </a:ext>
            </a:extLst>
          </p:cNvPr>
          <p:cNvSpPr txBox="1"/>
          <p:nvPr/>
        </p:nvSpPr>
        <p:spPr>
          <a:xfrm rot="15978974">
            <a:off x="6068867" y="3399183"/>
            <a:ext cx="1790811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none" rtlCol="0">
            <a:spAutoFit/>
            <a:flatTx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Translation</a:t>
            </a:r>
            <a:r>
              <a:rPr lang="en-US" dirty="0">
                <a:solidFill>
                  <a:schemeClr val="bg1"/>
                </a:solidFill>
              </a:rPr>
              <a:t> cards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AC1705-A2FD-C44F-9379-5CEB31A6E942}"/>
              </a:ext>
            </a:extLst>
          </p:cNvPr>
          <p:cNvSpPr txBox="1"/>
          <p:nvPr/>
        </p:nvSpPr>
        <p:spPr>
          <a:xfrm rot="16200000">
            <a:off x="10085414" y="3715099"/>
            <a:ext cx="1974067" cy="400110"/>
          </a:xfrm>
          <a:prstGeom prst="rect">
            <a:avLst/>
          </a:prstGeom>
          <a:noFill/>
          <a:scene3d>
            <a:camera prst="orthographicFront">
              <a:rot lat="0" lon="0" rev="180000"/>
            </a:camera>
            <a:lightRig rig="threePt" dir="t"/>
          </a:scene3d>
          <a:sp3d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Translation</a:t>
            </a:r>
            <a:r>
              <a:rPr lang="en-US" sz="2000" dirty="0">
                <a:solidFill>
                  <a:schemeClr val="bg1"/>
                </a:solidFill>
              </a:rPr>
              <a:t> cards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348C1C-72F5-3647-9CF9-525CAB8A2302}"/>
              </a:ext>
            </a:extLst>
          </p:cNvPr>
          <p:cNvSpPr txBox="1"/>
          <p:nvPr/>
        </p:nvSpPr>
        <p:spPr>
          <a:xfrm>
            <a:off x="11489635" y="914399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D04DAC-E595-524B-97DC-6365A5CC49CA}"/>
              </a:ext>
            </a:extLst>
          </p:cNvPr>
          <p:cNvSpPr txBox="1"/>
          <p:nvPr/>
        </p:nvSpPr>
        <p:spPr>
          <a:xfrm>
            <a:off x="10588487" y="6016486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LED Ribbon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26A16F-A346-0245-A2C2-2ADAAF538CF2}"/>
              </a:ext>
            </a:extLst>
          </p:cNvPr>
          <p:cNvSpPr txBox="1"/>
          <p:nvPr/>
        </p:nvSpPr>
        <p:spPr>
          <a:xfrm>
            <a:off x="8309113" y="2047461"/>
            <a:ext cx="248478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dirty="0">
                <a:solidFill>
                  <a:schemeClr val="bg1"/>
                </a:solidFill>
              </a:rPr>
              <a:t>Temperature controlled box for crystals</a:t>
            </a:r>
          </a:p>
        </p:txBody>
      </p:sp>
    </p:spTree>
    <p:extLst>
      <p:ext uri="{BB962C8B-B14F-4D97-AF65-F5344CB8AC3E}">
        <p14:creationId xmlns:p14="http://schemas.microsoft.com/office/powerpoint/2010/main" val="3247244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2C1EB-F859-8346-BEAC-DCB99142A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059557" cy="966718"/>
          </a:xfrm>
        </p:spPr>
        <p:txBody>
          <a:bodyPr/>
          <a:lstStyle/>
          <a:p>
            <a:r>
              <a:rPr lang="en-US" dirty="0"/>
              <a:t>Calorimeter Servicing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DC327-F929-984B-B6C0-092678881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9" y="1368425"/>
            <a:ext cx="5980043" cy="4351338"/>
          </a:xfrm>
        </p:spPr>
        <p:txBody>
          <a:bodyPr/>
          <a:lstStyle/>
          <a:p>
            <a:r>
              <a:rPr lang="en-US" dirty="0"/>
              <a:t>Access to remove any individual </a:t>
            </a:r>
            <a:r>
              <a:rPr lang="en-US" dirty="0" err="1"/>
              <a:t>PMT+Base</a:t>
            </a:r>
            <a:r>
              <a:rPr lang="en-US" dirty="0"/>
              <a:t> module without disassembly</a:t>
            </a:r>
          </a:p>
          <a:p>
            <a:r>
              <a:rPr lang="en-US" dirty="0"/>
              <a:t>Module </a:t>
            </a:r>
            <a:br>
              <a:rPr lang="en-US" dirty="0"/>
            </a:br>
            <a:r>
              <a:rPr lang="en-US" dirty="0"/>
              <a:t>disassembles </a:t>
            </a:r>
            <a:br>
              <a:rPr lang="en-US" dirty="0"/>
            </a:br>
            <a:r>
              <a:rPr lang="en-US" dirty="0"/>
              <a:t>from </a:t>
            </a:r>
            <a:r>
              <a:rPr lang="en-US" dirty="0" err="1"/>
              <a:t>calo</a:t>
            </a:r>
            <a:r>
              <a:rPr lang="en-US" dirty="0"/>
              <a:t> with a </a:t>
            </a:r>
            <a:br>
              <a:rPr lang="en-US" dirty="0"/>
            </a:br>
            <a:r>
              <a:rPr lang="en-US" dirty="0"/>
              <a:t>single screw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0C2C-1913-BC41-A374-A55E8A274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E137C-66B9-F944-AD54-EB837E5B5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99D73-9FF5-674E-9849-ACC306B85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D825-377C-444F-AECD-5617653A0778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3EB313-AF0C-064F-A5F0-C9B643F88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32" y="178905"/>
            <a:ext cx="4620775" cy="41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D155B8-65EB-5740-BEE5-2E5ED3098A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r="20153"/>
          <a:stretch/>
        </p:blipFill>
        <p:spPr>
          <a:xfrm>
            <a:off x="3299791" y="2241393"/>
            <a:ext cx="3617844" cy="4278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A562D0-A7E5-A447-B464-119C8E1DF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521" y="4393095"/>
            <a:ext cx="3573174" cy="21689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DF821B-44F2-734F-8BF9-94E1822CCF91}"/>
              </a:ext>
            </a:extLst>
          </p:cNvPr>
          <p:cNvSpPr txBox="1"/>
          <p:nvPr/>
        </p:nvSpPr>
        <p:spPr>
          <a:xfrm>
            <a:off x="10436087" y="463163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LED fiber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784B71-0BD9-984B-ACB2-D94546F6AEF9}"/>
              </a:ext>
            </a:extLst>
          </p:cNvPr>
          <p:cNvSpPr txBox="1"/>
          <p:nvPr/>
        </p:nvSpPr>
        <p:spPr>
          <a:xfrm>
            <a:off x="8348869" y="6122505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Signal + HV ribbon jumper</a:t>
            </a:r>
          </a:p>
        </p:txBody>
      </p:sp>
    </p:spTree>
    <p:extLst>
      <p:ext uri="{BB962C8B-B14F-4D97-AF65-F5344CB8AC3E}">
        <p14:creationId xmlns:p14="http://schemas.microsoft.com/office/powerpoint/2010/main" val="2841610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267D8-5F1D-174C-9D11-B5DAD78B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Photon Source for Polarized Targets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8A550-A633-A344-A542-7BF3D4766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2" y="886542"/>
            <a:ext cx="4651512" cy="5534135"/>
          </a:xfrm>
        </p:spPr>
        <p:txBody>
          <a:bodyPr/>
          <a:lstStyle/>
          <a:p>
            <a:r>
              <a:rPr lang="en-US" sz="2400" dirty="0"/>
              <a:t>Self-contained radiator, forward collimator, &amp; electron dump </a:t>
            </a:r>
          </a:p>
          <a:p>
            <a:r>
              <a:rPr lang="en-US" sz="2400" dirty="0"/>
              <a:t>Pure photon beam on NH</a:t>
            </a:r>
            <a:r>
              <a:rPr lang="en-US" sz="2400" baseline="-25000" dirty="0"/>
              <a:t>3</a:t>
            </a:r>
          </a:p>
          <a:p>
            <a:pPr lvl="1"/>
            <a:r>
              <a:rPr lang="en-US" sz="2200" dirty="0"/>
              <a:t>Longer polarization lifetime</a:t>
            </a:r>
          </a:p>
          <a:p>
            <a:pPr lvl="1"/>
            <a:r>
              <a:rPr lang="en-US" sz="2200" dirty="0"/>
              <a:t>Higher </a:t>
            </a:r>
            <a:r>
              <a:rPr lang="en-US" sz="2200" dirty="0" err="1">
                <a:latin typeface="Symbol" pitchFamily="2" charset="2"/>
              </a:rPr>
              <a:t>g</a:t>
            </a:r>
            <a:r>
              <a:rPr lang="en-US" sz="2200" dirty="0" err="1"/>
              <a:t>p</a:t>
            </a:r>
            <a:r>
              <a:rPr lang="en-US" sz="2200" dirty="0"/>
              <a:t> luminosity</a:t>
            </a:r>
          </a:p>
          <a:p>
            <a:pPr lvl="1"/>
            <a:r>
              <a:rPr lang="en-US" sz="2200" dirty="0"/>
              <a:t>Transverse polarization</a:t>
            </a:r>
          </a:p>
          <a:p>
            <a:r>
              <a:rPr lang="en-US" sz="2400" dirty="0">
                <a:cs typeface="Arial" panose="020B0604020202020204" pitchFamily="34" charset="0"/>
              </a:rPr>
              <a:t>Dipole magnet, central Cu absorber/dump, W powder and borated plastic  radiation absorber.</a:t>
            </a:r>
          </a:p>
          <a:p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CPS concept </a:t>
            </a:r>
            <a:r>
              <a:rPr 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Jlab</a:t>
            </a:r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Internal Review Committee 2018. Feasible and ready for detailed design</a:t>
            </a:r>
          </a:p>
          <a:p>
            <a:endParaRPr 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/>
              <a:t>  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F1024-1E04-3646-898D-4818B2A64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A8EB9-0EB5-D240-8B71-6DCE6894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E1CED-CD42-DA4E-8A27-9891102E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757117-8747-7F42-837D-D3627E294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75464">
            <a:off x="9322904" y="651013"/>
            <a:ext cx="1318591" cy="1977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BD42FD-7475-7B4A-9466-CA9CE24D1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149" y="800476"/>
            <a:ext cx="4432852" cy="33336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D0E54A-1908-F04A-A6F4-57A3D49C1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90" y="3896138"/>
            <a:ext cx="6309989" cy="2226365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81D48C-DC76-9C41-AD7F-4E8E41EE2C56}"/>
              </a:ext>
            </a:extLst>
          </p:cNvPr>
          <p:cNvCxnSpPr>
            <a:cxnSpLocks/>
          </p:cNvCxnSpPr>
          <p:nvPr/>
        </p:nvCxnSpPr>
        <p:spPr>
          <a:xfrm>
            <a:off x="6917635" y="2584174"/>
            <a:ext cx="4253948" cy="2027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9BCA2C-550A-EA4A-AF56-650875C61C19}"/>
              </a:ext>
            </a:extLst>
          </p:cNvPr>
          <p:cNvCxnSpPr>
            <a:cxnSpLocks/>
          </p:cNvCxnSpPr>
          <p:nvPr/>
        </p:nvCxnSpPr>
        <p:spPr>
          <a:xfrm flipH="1" flipV="1">
            <a:off x="6380921" y="2802835"/>
            <a:ext cx="357808" cy="1709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903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267D8-5F1D-174C-9D11-B5DAD78B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WACS Polarization Observables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8A550-A633-A344-A542-7BF3D4766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2" y="886543"/>
            <a:ext cx="6934492" cy="3315068"/>
          </a:xfrm>
        </p:spPr>
        <p:txBody>
          <a:bodyPr/>
          <a:lstStyle/>
          <a:p>
            <a:r>
              <a:rPr lang="en-US" sz="2400" dirty="0"/>
              <a:t>UVA n NH</a:t>
            </a:r>
            <a:r>
              <a:rPr lang="en-US" sz="2400" baseline="-25000" dirty="0"/>
              <a:t>3 </a:t>
            </a:r>
            <a:r>
              <a:rPr lang="en-US" sz="2400" dirty="0"/>
              <a:t>target</a:t>
            </a:r>
            <a:endParaRPr lang="en-US" sz="2400" baseline="-25000" dirty="0"/>
          </a:p>
          <a:p>
            <a:pPr lvl="1"/>
            <a:r>
              <a:rPr lang="en-US" sz="2200" dirty="0"/>
              <a:t>100° longitudinal aperture</a:t>
            </a:r>
          </a:p>
          <a:p>
            <a:pPr lvl="1"/>
            <a:r>
              <a:rPr lang="en-US" sz="2200" dirty="0"/>
              <a:t>38°  transverse aperture</a:t>
            </a:r>
          </a:p>
          <a:p>
            <a:r>
              <a:rPr lang="en-US" sz="2400" i="1" dirty="0">
                <a:cs typeface="Arial" panose="020B0604020202020204" pitchFamily="34" charset="0"/>
              </a:rPr>
              <a:t>A</a:t>
            </a:r>
            <a:r>
              <a:rPr lang="en-US" sz="2400" i="1" baseline="-25000" dirty="0">
                <a:cs typeface="Arial" panose="020B0604020202020204" pitchFamily="34" charset="0"/>
              </a:rPr>
              <a:t>LL</a:t>
            </a:r>
            <a:r>
              <a:rPr lang="en-US" sz="2400" i="1" dirty="0">
                <a:cs typeface="Arial" panose="020B0604020202020204" pitchFamily="34" charset="0"/>
              </a:rPr>
              <a:t> = K</a:t>
            </a:r>
            <a:r>
              <a:rPr lang="en-US" sz="2400" i="1" baseline="-25000" dirty="0">
                <a:cs typeface="Arial" panose="020B0604020202020204" pitchFamily="34" charset="0"/>
              </a:rPr>
              <a:t>LL </a:t>
            </a:r>
          </a:p>
          <a:p>
            <a:pPr lvl="1"/>
            <a:r>
              <a:rPr lang="en-US" sz="2200" dirty="0">
                <a:cs typeface="Arial" panose="020B0604020202020204" pitchFamily="34" charset="0"/>
              </a:rPr>
              <a:t>Except when it doesn’t.</a:t>
            </a:r>
          </a:p>
          <a:p>
            <a:pPr lvl="1"/>
            <a:r>
              <a:rPr lang="en-US" sz="2200" dirty="0">
                <a:cs typeface="Arial" panose="020B0604020202020204" pitchFamily="34" charset="0"/>
              </a:rPr>
              <a:t>Free elementary quark (diluted by polarization)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/>
              <a:t>  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F1024-1E04-3646-898D-4818B2A64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28,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A8EB9-0EB5-D240-8B71-6DCE6894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NPS C. Hyde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E1CED-CD42-DA4E-8A27-9891102E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757117-8747-7F42-837D-D3627E294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026" y="1028700"/>
            <a:ext cx="3516774" cy="527516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CA8B-FD08-494F-8203-F93B11FA6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664" y="3516534"/>
            <a:ext cx="5943600" cy="285750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550313-BBC8-4F44-8F00-8D4BEA91B595}"/>
              </a:ext>
            </a:extLst>
          </p:cNvPr>
          <p:cNvSpPr txBox="1"/>
          <p:nvPr/>
        </p:nvSpPr>
        <p:spPr>
          <a:xfrm>
            <a:off x="312516" y="3646025"/>
            <a:ext cx="13310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61925">
              <a:buFont typeface="Arial" panose="020B0604020202020204" pitchFamily="34" charset="0"/>
              <a:buChar char="•"/>
            </a:pPr>
            <a:r>
              <a:rPr lang="en-US" sz="1400" dirty="0"/>
              <a:t>Kroll, Miller = handbag models (different off-shell)</a:t>
            </a:r>
          </a:p>
          <a:p>
            <a:pPr marL="173038" indent="-161925">
              <a:buFont typeface="Arial" panose="020B0604020202020204" pitchFamily="34" charset="0"/>
              <a:buChar char="•"/>
            </a:pPr>
            <a:r>
              <a:rPr lang="en-US" sz="1400" dirty="0"/>
              <a:t>K-V = SCET</a:t>
            </a:r>
          </a:p>
        </p:txBody>
      </p:sp>
    </p:spTree>
    <p:extLst>
      <p:ext uri="{BB962C8B-B14F-4D97-AF65-F5344CB8AC3E}">
        <p14:creationId xmlns:p14="http://schemas.microsoft.com/office/powerpoint/2010/main" val="189710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670</Words>
  <Application>Microsoft Macintosh PowerPoint</Application>
  <PresentationFormat>Widescreen</PresentationFormat>
  <Paragraphs>162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Brush Script MT</vt:lpstr>
      <vt:lpstr>PingFangSC-Regular</vt:lpstr>
      <vt:lpstr>Arial</vt:lpstr>
      <vt:lpstr>Calibri</vt:lpstr>
      <vt:lpstr>Calibri Light</vt:lpstr>
      <vt:lpstr>Cambria Math</vt:lpstr>
      <vt:lpstr>Symbol</vt:lpstr>
      <vt:lpstr>Office Theme</vt:lpstr>
      <vt:lpstr>Neutral Particle Spectrometer (NPS) + Compact Photon Source with Longitudinal &amp; Transverse Polarized NH2</vt:lpstr>
      <vt:lpstr>NPS Layout on SHMS Carriage</vt:lpstr>
      <vt:lpstr>Sweep Magnet replaces SHMS Horizontal Bender</vt:lpstr>
      <vt:lpstr>PbWO4 Crystal Procurement 2x2x20 cm3</vt:lpstr>
      <vt:lpstr>PMTs from HyCal,  New Active bases</vt:lpstr>
      <vt:lpstr>Calorimeter  Assembly</vt:lpstr>
      <vt:lpstr>Calorimeter Servicing</vt:lpstr>
      <vt:lpstr>Compact Photon Source for Polarized Targets</vt:lpstr>
      <vt:lpstr>WACS Polarization Observables</vt:lpstr>
      <vt:lpstr>Timelike Compton Scattering</vt:lpstr>
      <vt:lpstr>NPS</vt:lpstr>
      <vt:lpstr>PowerPoint Presentation</vt:lpstr>
      <vt:lpstr>Magnet Mapper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Neutral Particle Spectrometer (NPS) + Compact Photon Source with Longitudinal &amp; Transverse Polarized NH2</dc:title>
  <dc:creator>Microsoft Office User</dc:creator>
  <cp:lastModifiedBy>Microsoft Office User</cp:lastModifiedBy>
  <cp:revision>36</cp:revision>
  <dcterms:created xsi:type="dcterms:W3CDTF">2019-01-29T01:57:10Z</dcterms:created>
  <dcterms:modified xsi:type="dcterms:W3CDTF">2019-01-29T15:42:42Z</dcterms:modified>
</cp:coreProperties>
</file>