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10"/>
  </p:notesMasterIdLst>
  <p:handoutMasterIdLst>
    <p:handoutMasterId r:id="rId11"/>
  </p:handoutMasterIdLst>
  <p:sldIdLst>
    <p:sldId id="577" r:id="rId5"/>
    <p:sldId id="732" r:id="rId6"/>
    <p:sldId id="733" r:id="rId7"/>
    <p:sldId id="734" r:id="rId8"/>
    <p:sldId id="735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33CC"/>
    <a:srgbClr val="99CCFF"/>
    <a:srgbClr val="6699FF"/>
    <a:srgbClr val="0000FF"/>
    <a:srgbClr val="9D3431"/>
    <a:srgbClr val="FF0000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4" autoAdjust="0"/>
    <p:restoredTop sz="94607" autoAdjust="0"/>
  </p:normalViewPr>
  <p:slideViewPr>
    <p:cSldViewPr snapToGrid="0">
      <p:cViewPr varScale="1">
        <p:scale>
          <a:sx n="87" d="100"/>
          <a:sy n="87" d="100"/>
        </p:scale>
        <p:origin x="8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1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213" y="550642"/>
            <a:ext cx="8008937" cy="2246313"/>
          </a:xfrm>
        </p:spPr>
        <p:txBody>
          <a:bodyPr/>
          <a:lstStyle/>
          <a:p>
            <a:r>
              <a:rPr lang="en-US" sz="4000" dirty="0">
                <a:solidFill>
                  <a:srgbClr val="A4001D"/>
                </a:solidFill>
              </a:rPr>
              <a:t>LERF CM Supplemental Testing &amp; Change Management</a:t>
            </a:r>
            <a:endParaRPr lang="en-US" sz="4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 smtClean="0"/>
              <a:t>Curt Hovater</a:t>
            </a:r>
          </a:p>
          <a:p>
            <a:r>
              <a:rPr lang="en-US" sz="1800" dirty="0" smtClean="0"/>
              <a:t>Transition to Operations Review: LSCL-II </a:t>
            </a:r>
            <a:r>
              <a:rPr lang="en-US" sz="1800" dirty="0" err="1" smtClean="0"/>
              <a:t>Cryomodule</a:t>
            </a:r>
            <a:r>
              <a:rPr lang="en-US" sz="1800" dirty="0" smtClean="0"/>
              <a:t> Commissioning in LERF</a:t>
            </a:r>
          </a:p>
          <a:p>
            <a:r>
              <a:rPr lang="en-US" sz="1800" dirty="0" smtClean="0"/>
              <a:t>November 12 - 13, 2018</a:t>
            </a:r>
          </a:p>
        </p:txBody>
      </p:sp>
    </p:spTree>
    <p:extLst>
      <p:ext uri="{BB962C8B-B14F-4D97-AF65-F5344CB8AC3E}">
        <p14:creationId xmlns:p14="http://schemas.microsoft.com/office/powerpoint/2010/main" val="22278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r>
              <a:rPr lang="en-US" dirty="0" smtClean="0"/>
              <a:t>Supplemental Tests</a:t>
            </a:r>
          </a:p>
          <a:p>
            <a:r>
              <a:rPr lang="en-US" dirty="0" smtClean="0"/>
              <a:t>Change Process</a:t>
            </a:r>
          </a:p>
        </p:txBody>
      </p:sp>
    </p:spTree>
    <p:extLst>
      <p:ext uri="{BB962C8B-B14F-4D97-AF65-F5344CB8AC3E}">
        <p14:creationId xmlns:p14="http://schemas.microsoft.com/office/powerpoint/2010/main" val="41811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r>
              <a:rPr lang="en-US" dirty="0" smtClean="0"/>
              <a:t>During the cavity and </a:t>
            </a:r>
            <a:r>
              <a:rPr lang="en-US" dirty="0" err="1" smtClean="0"/>
              <a:t>cryomodule</a:t>
            </a:r>
            <a:r>
              <a:rPr lang="en-US" dirty="0" smtClean="0"/>
              <a:t> testing there will be opportunity for additional supplemental testing.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LLRF: Algorithm development, automated Apps etc.</a:t>
            </a:r>
          </a:p>
          <a:p>
            <a:pPr lvl="1"/>
            <a:r>
              <a:rPr lang="en-US" dirty="0" smtClean="0"/>
              <a:t>CM </a:t>
            </a:r>
            <a:r>
              <a:rPr lang="en-US" dirty="0" err="1" smtClean="0"/>
              <a:t>Cryo</a:t>
            </a:r>
            <a:r>
              <a:rPr lang="en-US" dirty="0" smtClean="0"/>
              <a:t> controls</a:t>
            </a:r>
          </a:p>
          <a:p>
            <a:pPr lvl="1"/>
            <a:r>
              <a:rPr lang="en-US" dirty="0" smtClean="0"/>
              <a:t>System Controls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7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Tests Cont.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Test need is identified</a:t>
            </a:r>
          </a:p>
          <a:p>
            <a:pPr lvl="1"/>
            <a:r>
              <a:rPr lang="en-US" dirty="0" smtClean="0"/>
              <a:t>If SLAC initiated a JLAB co-sponsor is assigned</a:t>
            </a:r>
          </a:p>
          <a:p>
            <a:pPr lvl="1"/>
            <a:r>
              <a:rPr lang="en-US" dirty="0" err="1" smtClean="0"/>
              <a:t>ATLis</a:t>
            </a:r>
            <a:r>
              <a:rPr lang="en-US" dirty="0" smtClean="0"/>
              <a:t> is submitted by JLAB</a:t>
            </a:r>
          </a:p>
          <a:p>
            <a:pPr lvl="1"/>
            <a:r>
              <a:rPr lang="en-US" dirty="0" err="1" smtClean="0"/>
              <a:t>ATLis</a:t>
            </a:r>
            <a:r>
              <a:rPr lang="en-US" dirty="0" smtClean="0"/>
              <a:t> goes through approval process</a:t>
            </a:r>
          </a:p>
          <a:p>
            <a:pPr lvl="1"/>
            <a:r>
              <a:rPr lang="en-US" dirty="0" smtClean="0"/>
              <a:t>Test time/date is assigned (M. Drury)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Test Day/Swing/Owl</a:t>
            </a:r>
          </a:p>
          <a:p>
            <a:pPr lvl="2"/>
            <a:r>
              <a:rPr lang="en-US" dirty="0" smtClean="0"/>
              <a:t>If remote users need access, JLAB RF/</a:t>
            </a:r>
            <a:r>
              <a:rPr lang="en-US" dirty="0" err="1" smtClean="0"/>
              <a:t>Cryo</a:t>
            </a:r>
            <a:r>
              <a:rPr lang="en-US" dirty="0" smtClean="0"/>
              <a:t> Operator asks Operations crew chief for channel access on the required IOCs</a:t>
            </a:r>
          </a:p>
          <a:p>
            <a:pPr lvl="2"/>
            <a:r>
              <a:rPr lang="en-US" dirty="0" smtClean="0"/>
              <a:t>Test begins with JLAB co-sponsor and RF/</a:t>
            </a:r>
            <a:r>
              <a:rPr lang="en-US" dirty="0" err="1" smtClean="0"/>
              <a:t>Cryo</a:t>
            </a:r>
            <a:r>
              <a:rPr lang="en-US" dirty="0" smtClean="0"/>
              <a:t> operators participating and monitoring the tests</a:t>
            </a:r>
          </a:p>
          <a:p>
            <a:pPr lvl="2"/>
            <a:r>
              <a:rPr lang="en-US" dirty="0" smtClean="0"/>
              <a:t>At the conclusion an </a:t>
            </a:r>
            <a:r>
              <a:rPr lang="en-US" dirty="0" err="1" smtClean="0"/>
              <a:t>elog</a:t>
            </a:r>
            <a:r>
              <a:rPr lang="en-US" dirty="0" smtClean="0"/>
              <a:t> is submitted describing the work done and system changes (if any)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4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C. Hovater, Transition to Operations Review: LSCL-II Cryomodule Commissioning in LERF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427882" cy="5065522"/>
          </a:xfrm>
        </p:spPr>
        <p:txBody>
          <a:bodyPr/>
          <a:lstStyle/>
          <a:p>
            <a:r>
              <a:rPr lang="en-US" dirty="0" smtClean="0"/>
              <a:t>The plan is to use the “Best” </a:t>
            </a:r>
            <a:r>
              <a:rPr lang="en-US" smtClean="0"/>
              <a:t>practices as </a:t>
            </a:r>
            <a:r>
              <a:rPr lang="en-US" dirty="0" smtClean="0"/>
              <a:t>applied at CEBAF</a:t>
            </a:r>
          </a:p>
          <a:p>
            <a:pPr lvl="1"/>
            <a:r>
              <a:rPr lang="en-US" dirty="0" smtClean="0"/>
              <a:t>All work is planned and approved using </a:t>
            </a:r>
            <a:r>
              <a:rPr lang="en-US" dirty="0" err="1" smtClean="0"/>
              <a:t>ATLis</a:t>
            </a:r>
            <a:endParaRPr lang="en-US" dirty="0" smtClean="0"/>
          </a:p>
          <a:p>
            <a:pPr lvl="1"/>
            <a:r>
              <a:rPr lang="en-US" dirty="0" smtClean="0"/>
              <a:t>Software and HW changes. </a:t>
            </a:r>
          </a:p>
          <a:p>
            <a:pPr lvl="2"/>
            <a:r>
              <a:rPr lang="en-US" dirty="0" smtClean="0"/>
              <a:t>Changes made while supporting active commissioning or CM tests will be </a:t>
            </a:r>
            <a:r>
              <a:rPr lang="en-US" dirty="0" err="1" smtClean="0"/>
              <a:t>eloged</a:t>
            </a:r>
            <a:r>
              <a:rPr lang="en-US" dirty="0"/>
              <a:t> </a:t>
            </a:r>
            <a:r>
              <a:rPr lang="en-US" dirty="0" smtClean="0"/>
              <a:t>that shift whether completed or not. </a:t>
            </a:r>
          </a:p>
          <a:p>
            <a:pPr lvl="2"/>
            <a:r>
              <a:rPr lang="en-US" dirty="0" smtClean="0"/>
              <a:t>Most of the changes will be in firmware and software</a:t>
            </a:r>
          </a:p>
          <a:p>
            <a:pPr lvl="3"/>
            <a:r>
              <a:rPr lang="en-US" dirty="0" smtClean="0"/>
              <a:t>Changes are committed to the associated version control system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We do not expect many hardware changes.  The system (mechanical and electrical) is the production LCLS-II L1 LINAC hardware. </a:t>
            </a:r>
          </a:p>
          <a:p>
            <a:pPr lvl="1"/>
            <a:r>
              <a:rPr lang="en-US" dirty="0" smtClean="0"/>
              <a:t>An early December teleconference is planned with SLAC personal to go over the work planning &amp; change process.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55819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72852D6E73E428A7641CF5E6FE0A7" ma:contentTypeVersion="4" ma:contentTypeDescription="Create a new document." ma:contentTypeScope="" ma:versionID="9cb6f38eeba233b752bba87ad9f437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0B8E103-0CB1-452B-AC4D-68774D8B2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B16AA-9221-46AE-B700-523442ABDABD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13321</TotalTime>
  <Words>323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LastName_Title_DR201608</vt:lpstr>
      <vt:lpstr>LERF CM Supplemental Testing &amp; Change Management</vt:lpstr>
      <vt:lpstr>Outline</vt:lpstr>
      <vt:lpstr>Supplemental Tests</vt:lpstr>
      <vt:lpstr>Supplemental Tests Cont. </vt:lpstr>
      <vt:lpstr>Change Process</vt:lpstr>
    </vt:vector>
  </TitlesOfParts>
  <Company>SLAC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Smitherum, Stefanie</dc:creator>
  <cp:lastModifiedBy>Crystal Baker</cp:lastModifiedBy>
  <cp:revision>125</cp:revision>
  <cp:lastPrinted>2018-11-08T14:26:38Z</cp:lastPrinted>
  <dcterms:created xsi:type="dcterms:W3CDTF">2016-07-29T17:18:15Z</dcterms:created>
  <dcterms:modified xsi:type="dcterms:W3CDTF">2018-11-09T22:30:35Z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0x01010060A72852D6E73E428A7641CF5E6FE0A7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