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21" r:id="rId4"/>
  </p:sldMasterIdLst>
  <p:notesMasterIdLst>
    <p:notesMasterId r:id="rId12"/>
  </p:notesMasterIdLst>
  <p:handoutMasterIdLst>
    <p:handoutMasterId r:id="rId13"/>
  </p:handoutMasterIdLst>
  <p:sldIdLst>
    <p:sldId id="577" r:id="rId5"/>
    <p:sldId id="732" r:id="rId6"/>
    <p:sldId id="733" r:id="rId7"/>
    <p:sldId id="734" r:id="rId8"/>
    <p:sldId id="735" r:id="rId9"/>
    <p:sldId id="736" r:id="rId10"/>
    <p:sldId id="737" r:id="rId11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0033CC"/>
    <a:srgbClr val="99CCFF"/>
    <a:srgbClr val="6699FF"/>
    <a:srgbClr val="0000FF"/>
    <a:srgbClr val="9D3431"/>
    <a:srgbClr val="FF0000"/>
    <a:srgbClr val="FFCC99"/>
    <a:srgbClr val="FFFFCC"/>
    <a:srgbClr val="0080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26" autoAdjust="0"/>
    <p:restoredTop sz="94607" autoAdjust="0"/>
  </p:normalViewPr>
  <p:slideViewPr>
    <p:cSldViewPr snapToGrid="0">
      <p:cViewPr>
        <p:scale>
          <a:sx n="154" d="100"/>
          <a:sy n="154" d="100"/>
        </p:scale>
        <p:origin x="84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3498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5953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5953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8226311-62EA-456F-8B76-9220A4C1A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07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5953" y="0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3" y="4410392"/>
            <a:ext cx="5586735" cy="417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9198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5953" y="8819198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8C1C09D7-2034-4A7F-959F-75165A7C7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17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10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15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tif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bronwynb\Desktop\Branding\divider_template_backg#5330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9100" y="3876675"/>
            <a:ext cx="2524389" cy="7334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2457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181350"/>
            <a:ext cx="7989887" cy="265252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3691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/>
              <a:t>Click to edit Master subtitle style</a:t>
            </a:r>
          </a:p>
        </p:txBody>
      </p:sp>
      <p:pic>
        <p:nvPicPr>
          <p:cNvPr id="12" name="Picture 2" descr="C:\Documents and Settings\mcdunn\Desktop\LBNL_Full_Logo_Final.gif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0800" y="3590925"/>
            <a:ext cx="907882" cy="776239"/>
          </a:xfrm>
          <a:prstGeom prst="rect">
            <a:avLst/>
          </a:prstGeom>
          <a:noFill/>
        </p:spPr>
      </p:pic>
      <p:pic>
        <p:nvPicPr>
          <p:cNvPr id="13" name="Picture 39" descr="http://inside.anl.gov/resources/standards/images/logos/ANL_H_Black.jpg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91503" y="3680008"/>
            <a:ext cx="1223871" cy="569939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</p:pic>
      <p:pic>
        <p:nvPicPr>
          <p:cNvPr id="1026" name="Picture 2" descr="C:\Users\tor\Downloads\FermiLogo.tiff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9601" y="4531614"/>
            <a:ext cx="1792224" cy="323468"/>
          </a:xfrm>
          <a:prstGeom prst="rect">
            <a:avLst/>
          </a:prstGeom>
          <a:noFill/>
        </p:spPr>
      </p:pic>
      <p:pic>
        <p:nvPicPr>
          <p:cNvPr id="14" name="Picture 13" descr="JLab_logo_white1.jpg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7076" y="4380905"/>
            <a:ext cx="1952624" cy="610194"/>
          </a:xfrm>
          <a:prstGeom prst="rect">
            <a:avLst/>
          </a:prstGeom>
        </p:spPr>
      </p:pic>
      <p:pic>
        <p:nvPicPr>
          <p:cNvPr id="16" name="Picture 15" descr="cornell university 2.gif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0050" y="4371975"/>
            <a:ext cx="775963" cy="754745"/>
          </a:xfrm>
          <a:prstGeom prst="rect">
            <a:avLst/>
          </a:prstGeom>
        </p:spPr>
      </p:pic>
      <p:pic>
        <p:nvPicPr>
          <p:cNvPr id="17" name="Picture 4" descr="C:\Users\boyce\Documents\lclsII_banner_v01_wd565.jpg"/>
          <p:cNvPicPr>
            <a:picLocks noChangeAspect="1" noChangeArrowheads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9100" y="414089"/>
            <a:ext cx="5349126" cy="110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4001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A. Ratti, Transition to Operations Review: LSCL-II Cryomodule Commissioning in LERF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 b="0"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11">
            <a:extLst>
              <a:ext uri="{FF2B5EF4-FFF2-40B4-BE49-F238E27FC236}">
                <a16:creationId xmlns:a16="http://schemas.microsoft.com/office/drawing/2014/main" id="{113A79AE-CC0D-AC4B-82AD-8A9E06E062D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A. Ratti, Transition to Operations Review: LSCL-II Cryomodule Commissioning in LERF</a:t>
            </a:r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11">
            <a:extLst>
              <a:ext uri="{FF2B5EF4-FFF2-40B4-BE49-F238E27FC236}">
                <a16:creationId xmlns:a16="http://schemas.microsoft.com/office/drawing/2014/main" id="{DFA87854-CF6D-2244-A295-DD8940AF8DF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A. Ratti, Transition to Operations Review: LSCL-II Cryomodule Commissioning in LERF</a:t>
            </a:r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11">
            <a:extLst>
              <a:ext uri="{FF2B5EF4-FFF2-40B4-BE49-F238E27FC236}">
                <a16:creationId xmlns:a16="http://schemas.microsoft.com/office/drawing/2014/main" id="{9EBCA052-2EB1-9D4F-8E96-23D8C365E17E}"/>
              </a:ext>
            </a:extLst>
          </p:cNvPr>
          <p:cNvSpPr txBox="1">
            <a:spLocks/>
          </p:cNvSpPr>
          <p:nvPr userDrawn="1"/>
        </p:nvSpPr>
        <p:spPr>
          <a:xfrm>
            <a:off x="451822" y="6328346"/>
            <a:ext cx="4126528" cy="31432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100" b="0" kern="1200">
                <a:solidFill>
                  <a:schemeClr val="tx1"/>
                </a:solidFill>
                <a:latin typeface="Arial" pitchFamily="34" charset="0"/>
                <a:ea typeface="ＭＳ Ｐゴシック" pitchFamily="-11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-11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-11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-11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-11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-11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-11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-11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-110" charset="-128"/>
                <a:cs typeface="+mn-cs"/>
              </a:defRPr>
            </a:lvl9pPr>
          </a:lstStyle>
          <a:p>
            <a:r>
              <a:rPr lang="en-US" dirty="0"/>
              <a:t>A. Ratti, Transition to Operations Review: LSCL-II Cryomodule Commissioning in LERF</a:t>
            </a:r>
          </a:p>
        </p:txBody>
      </p: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11">
            <a:extLst>
              <a:ext uri="{FF2B5EF4-FFF2-40B4-BE49-F238E27FC236}">
                <a16:creationId xmlns:a16="http://schemas.microsoft.com/office/drawing/2014/main" id="{17FCE82C-E743-5A41-AD03-374E3EBD60E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A. Ratti, Transition to Operations Review: LSCL-II Cryomodule Commissioning in LERF</a:t>
            </a:r>
          </a:p>
        </p:txBody>
      </p: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mple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11">
            <a:extLst>
              <a:ext uri="{FF2B5EF4-FFF2-40B4-BE49-F238E27FC236}">
                <a16:creationId xmlns:a16="http://schemas.microsoft.com/office/drawing/2014/main" id="{DF341698-7AC4-464E-8A8D-5CF2997DD5A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A. Ratti, Transition to Operations Review: LSCL-II Cryomodule Commissioning in LERF</a:t>
            </a:r>
          </a:p>
        </p:txBody>
      </p:sp>
    </p:spTree>
    <p:extLst>
      <p:ext uri="{BB962C8B-B14F-4D97-AF65-F5344CB8AC3E}">
        <p14:creationId xmlns:p14="http://schemas.microsoft.com/office/powerpoint/2010/main" val="3397469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imple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ronwynb\Desktop\Branding\divider_template_backg#5330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8400" y="6196866"/>
            <a:ext cx="3147290" cy="914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7128" y="6096000"/>
            <a:ext cx="2765528" cy="10058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7050" y="3646170"/>
            <a:ext cx="5480050" cy="218770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6358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600" b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/>
              <a:t>Click to edit Master subtitle style</a:t>
            </a:r>
          </a:p>
        </p:txBody>
      </p:sp>
      <p:pic>
        <p:nvPicPr>
          <p:cNvPr id="2052" name="Picture 4" descr="C:\Users\boyce\Documents\lclsII_banner_v01_wd565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049" y="79409"/>
            <a:ext cx="6137377" cy="127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C. Hovater, Transition to Operations Review: LSCL-II Cryomodule Commissioning in LERF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77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57213" y="550642"/>
            <a:ext cx="8008937" cy="2246313"/>
          </a:xfrm>
        </p:spPr>
        <p:txBody>
          <a:bodyPr/>
          <a:lstStyle/>
          <a:p>
            <a:r>
              <a:rPr lang="en-US" sz="4000" dirty="0">
                <a:solidFill>
                  <a:srgbClr val="A4001D"/>
                </a:solidFill>
              </a:rPr>
              <a:t>LCLS-II Operations in LERF</a:t>
            </a:r>
            <a:endParaRPr lang="en-US" sz="40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564" y="2877317"/>
            <a:ext cx="7989887" cy="2652522"/>
          </a:xfrm>
        </p:spPr>
        <p:txBody>
          <a:bodyPr/>
          <a:lstStyle/>
          <a:p>
            <a:r>
              <a:rPr lang="en-US" sz="1800" dirty="0"/>
              <a:t>Alessandro Ratti, John </a:t>
            </a:r>
            <a:r>
              <a:rPr lang="en-US" sz="1800" dirty="0" err="1"/>
              <a:t>Schmerge</a:t>
            </a:r>
            <a:endParaRPr lang="en-US" sz="1800" dirty="0"/>
          </a:p>
          <a:p>
            <a:r>
              <a:rPr lang="en-US" sz="1800" dirty="0"/>
              <a:t>Transition to Operations Review: LCLS-II Cryomodule Commissioning in LERF</a:t>
            </a:r>
          </a:p>
          <a:p>
            <a:r>
              <a:rPr lang="en-US" sz="1800" dirty="0"/>
              <a:t>November 12 - 13, 2018</a:t>
            </a:r>
          </a:p>
        </p:txBody>
      </p:sp>
    </p:spTree>
    <p:extLst>
      <p:ext uri="{BB962C8B-B14F-4D97-AF65-F5344CB8AC3E}">
        <p14:creationId xmlns:p14="http://schemas.microsoft.com/office/powerpoint/2010/main" val="222782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err="1"/>
              <a:t>A.Ratti</a:t>
            </a:r>
            <a:r>
              <a:rPr lang="en-US" dirty="0"/>
              <a:t>, J. </a:t>
            </a:r>
            <a:r>
              <a:rPr lang="en-US" dirty="0" err="1"/>
              <a:t>Schmerge</a:t>
            </a:r>
            <a:r>
              <a:rPr lang="en-US" dirty="0"/>
              <a:t>, Transition to Operations Review: LSCL-II Cryomodule Commissioning in LERF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/>
          <a:p>
            <a:r>
              <a:rPr lang="en-US" dirty="0"/>
              <a:t>LERF Setup and LCLS-II’s contribution</a:t>
            </a:r>
          </a:p>
          <a:p>
            <a:r>
              <a:rPr lang="en-US" dirty="0"/>
              <a:t>Roles and Responsibilities in setup</a:t>
            </a:r>
          </a:p>
          <a:p>
            <a:r>
              <a:rPr lang="en-US" dirty="0"/>
              <a:t>Main Objective for LCLS-II</a:t>
            </a:r>
          </a:p>
          <a:p>
            <a:r>
              <a:rPr lang="en-US" dirty="0"/>
              <a:t>Additional Benefits</a:t>
            </a:r>
          </a:p>
          <a:p>
            <a:r>
              <a:rPr lang="en-US" dirty="0"/>
              <a:t>Operation Support (or not)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102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E2A176-AA2F-164A-B52C-B5C2860FA8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D128DD-26AE-B042-BCDA-202517AF8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LCLS-II Setup at LERF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4E0AA6-35EA-A74E-B4AE-74CCF33F069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LCLS-II provided most of the electronics and control systems</a:t>
            </a:r>
          </a:p>
          <a:p>
            <a:pPr marL="342900" indent="-342900">
              <a:buFontTx/>
              <a:buChar char="-"/>
            </a:pPr>
            <a:r>
              <a:rPr lang="en-US" dirty="0"/>
              <a:t>SSAs</a:t>
            </a:r>
          </a:p>
          <a:p>
            <a:pPr marL="342900" indent="-342900">
              <a:buFontTx/>
              <a:buChar char="-"/>
            </a:pPr>
            <a:r>
              <a:rPr lang="en-US" dirty="0"/>
              <a:t>LLRF controllers</a:t>
            </a:r>
          </a:p>
          <a:p>
            <a:pPr marL="342900" indent="-342900">
              <a:buFontTx/>
              <a:buChar char="-"/>
            </a:pPr>
            <a:r>
              <a:rPr lang="en-US" dirty="0" err="1"/>
              <a:t>CryoModule</a:t>
            </a:r>
            <a:r>
              <a:rPr lang="en-US" dirty="0"/>
              <a:t> controllers</a:t>
            </a:r>
          </a:p>
          <a:p>
            <a:r>
              <a:rPr lang="en-US" dirty="0"/>
              <a:t>These are all production units needed back at SLAC before the end of construction and the beginning of commissioning</a:t>
            </a:r>
          </a:p>
          <a:p>
            <a:endParaRPr lang="en-US" dirty="0"/>
          </a:p>
          <a:p>
            <a:r>
              <a:rPr lang="en-US" dirty="0"/>
              <a:t>JLAB contributed significant local support</a:t>
            </a:r>
          </a:p>
          <a:p>
            <a:pPr marL="342900" indent="-342900">
              <a:buFontTx/>
              <a:buChar char="-"/>
            </a:pPr>
            <a:r>
              <a:rPr lang="en-US" dirty="0"/>
              <a:t>Networking and Local Controls</a:t>
            </a:r>
          </a:p>
          <a:p>
            <a:pPr marL="342900" indent="-342900">
              <a:buFontTx/>
              <a:buChar char="-"/>
            </a:pPr>
            <a:r>
              <a:rPr lang="en-US" dirty="0"/>
              <a:t>All installation, cabling, RF power distribution, AC power….</a:t>
            </a:r>
          </a:p>
          <a:p>
            <a:pPr marL="342900" indent="-342900">
              <a:buFontTx/>
              <a:buChar char="-"/>
            </a:pPr>
            <a:r>
              <a:rPr lang="en-US" dirty="0"/>
              <a:t>All cryogenic system connections and interfaces</a:t>
            </a:r>
          </a:p>
          <a:p>
            <a:pPr marL="342900" indent="-342900">
              <a:buFontTx/>
              <a:buChar char="-"/>
            </a:pPr>
            <a:r>
              <a:rPr lang="en-US" dirty="0"/>
              <a:t>Funding to ship the equipment back to SLAC was allocated to JLAB</a:t>
            </a:r>
          </a:p>
          <a:p>
            <a:endParaRPr lang="en-US" dirty="0"/>
          </a:p>
          <a:p>
            <a:r>
              <a:rPr lang="en-US" dirty="0"/>
              <a:t>Relative roles and responsibilities described in a dedicated ICD</a:t>
            </a:r>
          </a:p>
          <a:p>
            <a:r>
              <a:rPr lang="en-US" dirty="0"/>
              <a:t>- LCLSII-2.7-IC-1116-R0</a:t>
            </a:r>
          </a:p>
          <a:p>
            <a:endParaRPr lang="en-US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F7C81D69-F0AF-DC4F-A429-6A6C5F6C423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</p:spPr>
        <p:txBody>
          <a:bodyPr/>
          <a:lstStyle/>
          <a:p>
            <a:r>
              <a:rPr lang="en-US" dirty="0" err="1"/>
              <a:t>A.Ratti</a:t>
            </a:r>
            <a:r>
              <a:rPr lang="en-US" dirty="0"/>
              <a:t>, J. </a:t>
            </a:r>
            <a:r>
              <a:rPr lang="en-US" dirty="0" err="1"/>
              <a:t>Schmerge</a:t>
            </a:r>
            <a:r>
              <a:rPr lang="en-US" dirty="0"/>
              <a:t>, Transition to Operations Review: LSCL-II Cryomodule Commissioning in LERF</a:t>
            </a:r>
          </a:p>
        </p:txBody>
      </p:sp>
    </p:spTree>
    <p:extLst>
      <p:ext uri="{BB962C8B-B14F-4D97-AF65-F5344CB8AC3E}">
        <p14:creationId xmlns:p14="http://schemas.microsoft.com/office/powerpoint/2010/main" val="1654470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5EFBC9-D138-D043-BF5E-C61D1BAE89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6B33E5-9DC6-A944-BAEA-A23045CCC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Goals for LCLS-II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FACC3D-6563-A945-BCC2-205B4E440B5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and foremost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support cryomodule production testing and qualifications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expedite production and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help maintain an aggressive schedule</a:t>
            </a:r>
          </a:p>
          <a:p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A2ED28F-BBDA-4941-A147-C00529F64A0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</p:spPr>
        <p:txBody>
          <a:bodyPr/>
          <a:lstStyle/>
          <a:p>
            <a:r>
              <a:rPr lang="en-US" dirty="0" err="1"/>
              <a:t>A.Ratti</a:t>
            </a:r>
            <a:r>
              <a:rPr lang="en-US" dirty="0"/>
              <a:t>, J. </a:t>
            </a:r>
            <a:r>
              <a:rPr lang="en-US" dirty="0" err="1"/>
              <a:t>Schmerge</a:t>
            </a:r>
            <a:r>
              <a:rPr lang="en-US" dirty="0"/>
              <a:t>, Transition to Operations Review: LSCL-II Cryomodule Commissioning in LERF</a:t>
            </a:r>
          </a:p>
        </p:txBody>
      </p:sp>
    </p:spTree>
    <p:extLst>
      <p:ext uri="{BB962C8B-B14F-4D97-AF65-F5344CB8AC3E}">
        <p14:creationId xmlns:p14="http://schemas.microsoft.com/office/powerpoint/2010/main" val="2339099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3E9A83-60A5-2044-8863-C0016E245C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A293CC-612B-5644-9A84-B3E2982EB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benefits to LCLS-II and its personnel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4127D6-2A98-9549-9570-AEDD0C5A3404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Testing and integration of all LCLS-II Electronics and Controls for two cryomodules</a:t>
            </a:r>
          </a:p>
          <a:p>
            <a:pPr marL="800100" lvl="1" indent="-342900"/>
            <a:r>
              <a:rPr lang="en-US" dirty="0"/>
              <a:t>Similar setup to L1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Gain experience, complete integration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Learn CM testing with LCLS-II Hardware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Integrate cavity measurements and testing infrastructure in place at CMT* facilities</a:t>
            </a:r>
          </a:p>
          <a:p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647CEF1F-660A-6C45-AD57-E05A6BD6F36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</p:spPr>
        <p:txBody>
          <a:bodyPr/>
          <a:lstStyle/>
          <a:p>
            <a:r>
              <a:rPr lang="en-US" dirty="0" err="1"/>
              <a:t>A.Ratti</a:t>
            </a:r>
            <a:r>
              <a:rPr lang="en-US" dirty="0"/>
              <a:t>, J. </a:t>
            </a:r>
            <a:r>
              <a:rPr lang="en-US" dirty="0" err="1"/>
              <a:t>Schmerge</a:t>
            </a:r>
            <a:r>
              <a:rPr lang="en-US" dirty="0"/>
              <a:t>, Transition to Operations Review: LSCL-II Cryomodule Commissioning in LERF</a:t>
            </a:r>
          </a:p>
        </p:txBody>
      </p:sp>
    </p:spTree>
    <p:extLst>
      <p:ext uri="{BB962C8B-B14F-4D97-AF65-F5344CB8AC3E}">
        <p14:creationId xmlns:p14="http://schemas.microsoft.com/office/powerpoint/2010/main" val="2949140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86625B8-F861-8443-83DA-075BA34814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63D562-E733-3B4A-A609-276C44C97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the LERF setup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8A25238-F8CE-5349-800B-6C87228A3334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Funding from LCLS-II at SLAC does not include cavity/cryomodule testing and/or operations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Troubleshooting and Support for running the systems in LERF will come from SLAC on an as needed basis as part of the development of each subsystem involved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We are looking for funding to support training of SLAC staff in operating and testing SRF cavities and cryomodules 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A2DF7F3-649A-5748-BC54-862002C537A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</p:spPr>
        <p:txBody>
          <a:bodyPr/>
          <a:lstStyle/>
          <a:p>
            <a:r>
              <a:rPr lang="en-US" dirty="0" err="1"/>
              <a:t>A.Ratti</a:t>
            </a:r>
            <a:r>
              <a:rPr lang="en-US" dirty="0"/>
              <a:t>, J. </a:t>
            </a:r>
            <a:r>
              <a:rPr lang="en-US" dirty="0" err="1"/>
              <a:t>Schmerge</a:t>
            </a:r>
            <a:r>
              <a:rPr lang="en-US" dirty="0"/>
              <a:t>, Transition to Operations Review: LSCL-II Cryomodule Commissioning in LERF</a:t>
            </a:r>
          </a:p>
        </p:txBody>
      </p:sp>
    </p:spTree>
    <p:extLst>
      <p:ext uri="{BB962C8B-B14F-4D97-AF65-F5344CB8AC3E}">
        <p14:creationId xmlns:p14="http://schemas.microsoft.com/office/powerpoint/2010/main" val="831452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044FC4-4A41-9346-B36B-8F358E99EE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25379D6-5481-9C48-BF9B-65B9A271D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72BC99-AE13-BA44-AFAA-96636840CAF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1796035-035D-A24D-A18B-8DB3F4ABD5E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</p:spPr>
        <p:txBody>
          <a:bodyPr/>
          <a:lstStyle/>
          <a:p>
            <a:r>
              <a:rPr lang="en-US" dirty="0" err="1"/>
              <a:t>A.Ratti</a:t>
            </a:r>
            <a:r>
              <a:rPr lang="en-US" dirty="0"/>
              <a:t>, J. </a:t>
            </a:r>
            <a:r>
              <a:rPr lang="en-US" dirty="0" err="1"/>
              <a:t>Schmerge</a:t>
            </a:r>
            <a:r>
              <a:rPr lang="en-US" dirty="0"/>
              <a:t>, Transition to Operations Review: LSCL-II Cryomodule Commissioning in LERF</a:t>
            </a:r>
          </a:p>
        </p:txBody>
      </p:sp>
    </p:spTree>
    <p:extLst>
      <p:ext uri="{BB962C8B-B14F-4D97-AF65-F5344CB8AC3E}">
        <p14:creationId xmlns:p14="http://schemas.microsoft.com/office/powerpoint/2010/main" val="1245561792"/>
      </p:ext>
    </p:extLst>
  </p:cSld>
  <p:clrMapOvr>
    <a:masterClrMapping/>
  </p:clrMapOvr>
</p:sld>
</file>

<file path=ppt/theme/theme1.xml><?xml version="1.0" encoding="utf-8"?>
<a:theme xmlns:a="http://schemas.openxmlformats.org/drawingml/2006/main" name="LastName_Title_DR201608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0070C0"/>
          </a:solidFill>
          <a:headEnd type="triangle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A72852D6E73E428A7641CF5E6FE0A7" ma:contentTypeVersion="4" ma:contentTypeDescription="Create a new document." ma:contentTypeScope="" ma:versionID="9cb6f38eeba233b752bba87ad9f437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11b5f35d88f7f6ebfe284b0f73f439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1B16AA-9221-46AE-B700-523442ABDABD}">
  <ds:schemaRefs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4DE3F1C6-E643-4597-BD68-C599B5629A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B8E103-0CB1-452B-AC4D-68774D8B21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LastName_Title_DR201608</Template>
  <TotalTime>15367</TotalTime>
  <Words>385</Words>
  <Application>Microsoft Macintosh PowerPoint</Application>
  <PresentationFormat>On-screen Show (4:3)</PresentationFormat>
  <Paragraphs>55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ＭＳ Ｐゴシック</vt:lpstr>
      <vt:lpstr>Arial</vt:lpstr>
      <vt:lpstr>LastName_Title_DR201608</vt:lpstr>
      <vt:lpstr>LCLS-II Operations in LERF</vt:lpstr>
      <vt:lpstr>Outline</vt:lpstr>
      <vt:lpstr>LCLS-II Setup at LERF</vt:lpstr>
      <vt:lpstr>Main Goals for LCLS-II</vt:lpstr>
      <vt:lpstr>Other benefits to LCLS-II and its personnel</vt:lpstr>
      <vt:lpstr>Operating the LERF setup</vt:lpstr>
      <vt:lpstr>Questions</vt:lpstr>
    </vt:vector>
  </TitlesOfParts>
  <Company>SLAC National Accelerator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Smitherum, Stefanie</dc:creator>
  <cp:lastModifiedBy>Alessandro Ratti</cp:lastModifiedBy>
  <cp:revision>148</cp:revision>
  <cp:lastPrinted>2018-11-08T14:26:38Z</cp:lastPrinted>
  <dcterms:created xsi:type="dcterms:W3CDTF">2016-07-29T17:18:15Z</dcterms:created>
  <dcterms:modified xsi:type="dcterms:W3CDTF">2018-11-12T17:54:56Z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0x01010060A72852D6E73E428A7641CF5E6FE0A7</vt:lpwstr>
  </property>
  <property fmtid="{D5CDD505-2E9C-101B-9397-08002B2CF9AE}" pid="3" name="DocType">
    <vt:lpwstr>Presentation</vt:lpwstr>
  </property>
  <property fmtid="{D5CDD505-2E9C-101B-9397-08002B2CF9AE}" pid="4" name="Plenary Agenda Item">
    <vt:lpwstr>7</vt:lpwstr>
  </property>
  <property fmtid="{D5CDD505-2E9C-101B-9397-08002B2CF9AE}" pid="5" name="Formatting Updated">
    <vt:lpwstr>true</vt:lpwstr>
  </property>
  <property fmtid="{D5CDD505-2E9C-101B-9397-08002B2CF9AE}" pid="6" name="Plenary Agenda">
    <vt:lpwstr>8</vt:lpwstr>
  </property>
</Properties>
</file>