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comments/comment2.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4.xml" ContentType="application/vnd.openxmlformats-officedocument.presentationml.comments+xml"/>
  <Override PartName="/ppt/notesSlides/notesSlide6.xml" ContentType="application/vnd.openxmlformats-officedocument.presentationml.notesSlide+xml"/>
  <Override PartName="/ppt/comments/comment5.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6.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2"/>
  </p:notesMasterIdLst>
  <p:sldIdLst>
    <p:sldId id="256" r:id="rId2"/>
    <p:sldId id="257" r:id="rId3"/>
    <p:sldId id="258" r:id="rId4"/>
    <p:sldId id="290" r:id="rId5"/>
    <p:sldId id="266" r:id="rId6"/>
    <p:sldId id="268" r:id="rId7"/>
    <p:sldId id="259" r:id="rId8"/>
    <p:sldId id="285" r:id="rId9"/>
    <p:sldId id="286" r:id="rId10"/>
    <p:sldId id="269" r:id="rId11"/>
    <p:sldId id="271" r:id="rId12"/>
    <p:sldId id="272" r:id="rId13"/>
    <p:sldId id="291" r:id="rId14"/>
    <p:sldId id="277" r:id="rId15"/>
    <p:sldId id="273" r:id="rId16"/>
    <p:sldId id="276" r:id="rId17"/>
    <p:sldId id="288" r:id="rId18"/>
    <p:sldId id="289" r:id="rId19"/>
    <p:sldId id="281" r:id="rId20"/>
    <p:sldId id="260"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sley Moore" initials="WM" lastIdx="9" clrIdx="0">
    <p:extLst>
      <p:ext uri="{19B8F6BF-5375-455C-9EA6-DF929625EA0E}">
        <p15:presenceInfo xmlns:p15="http://schemas.microsoft.com/office/powerpoint/2012/main" userId="S::wmoore@jlab.org::466fef43-e343-418e-97aa-68a2c4dc39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2DF"/>
    <a:srgbClr val="FFFB82"/>
    <a:srgbClr val="1874FF"/>
    <a:srgbClr val="274C7F"/>
    <a:srgbClr val="305B94"/>
    <a:srgbClr val="2F55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69" autoAdjust="0"/>
    <p:restoredTop sz="96291" autoAdjust="0"/>
  </p:normalViewPr>
  <p:slideViewPr>
    <p:cSldViewPr snapToGrid="0" snapToObjects="1">
      <p:cViewPr varScale="1">
        <p:scale>
          <a:sx n="73" d="100"/>
          <a:sy n="73" d="100"/>
        </p:scale>
        <p:origin x="60" y="606"/>
      </p:cViewPr>
      <p:guideLst/>
    </p:cSldViewPr>
  </p:slideViewPr>
  <p:outlineViewPr>
    <p:cViewPr>
      <p:scale>
        <a:sx n="33" d="100"/>
        <a:sy n="33" d="100"/>
      </p:scale>
      <p:origin x="0" y="-11706"/>
    </p:cViewPr>
  </p:outlineViewPr>
  <p:notesTextViewPr>
    <p:cViewPr>
      <p:scale>
        <a:sx n="1" d="1"/>
        <a:sy n="1" d="1"/>
      </p:scale>
      <p:origin x="0" y="0"/>
    </p:cViewPr>
  </p:notesText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sley Moore" userId="466fef43-e343-418e-97aa-68a2c4dc3925" providerId="ADAL" clId="{A7169CDF-1045-B441-9FEB-50267A0F03DB}"/>
    <pc:docChg chg="undo custSel modSld">
      <pc:chgData name="Wesley Moore" userId="466fef43-e343-418e-97aa-68a2c4dc3925" providerId="ADAL" clId="{A7169CDF-1045-B441-9FEB-50267A0F03DB}" dt="2018-11-09T15:35:34.253" v="574" actId="732"/>
      <pc:docMkLst>
        <pc:docMk/>
      </pc:docMkLst>
      <pc:sldChg chg="addSp modSp addCm modCm">
        <pc:chgData name="Wesley Moore" userId="466fef43-e343-418e-97aa-68a2c4dc3925" providerId="ADAL" clId="{A7169CDF-1045-B441-9FEB-50267A0F03DB}" dt="2018-11-09T15:15:15.761" v="364" actId="14100"/>
        <pc:sldMkLst>
          <pc:docMk/>
          <pc:sldMk cId="1392747454" sldId="256"/>
        </pc:sldMkLst>
        <pc:spChg chg="add mod">
          <ac:chgData name="Wesley Moore" userId="466fef43-e343-418e-97aa-68a2c4dc3925" providerId="ADAL" clId="{A7169CDF-1045-B441-9FEB-50267A0F03DB}" dt="2018-11-09T15:15:15.761" v="364" actId="14100"/>
          <ac:spMkLst>
            <pc:docMk/>
            <pc:sldMk cId="1392747454" sldId="256"/>
            <ac:spMk id="10" creationId="{68B03D95-83E5-8D42-95D6-F6AA5E5ADFE6}"/>
          </ac:spMkLst>
        </pc:spChg>
      </pc:sldChg>
      <pc:sldChg chg="modSp">
        <pc:chgData name="Wesley Moore" userId="466fef43-e343-418e-97aa-68a2c4dc3925" providerId="ADAL" clId="{A7169CDF-1045-B441-9FEB-50267A0F03DB}" dt="2018-11-09T15:21:21.725" v="565" actId="20577"/>
        <pc:sldMkLst>
          <pc:docMk/>
          <pc:sldMk cId="47728880" sldId="258"/>
        </pc:sldMkLst>
        <pc:spChg chg="mod">
          <ac:chgData name="Wesley Moore" userId="466fef43-e343-418e-97aa-68a2c4dc3925" providerId="ADAL" clId="{A7169CDF-1045-B441-9FEB-50267A0F03DB}" dt="2018-11-09T15:21:21.725" v="565" actId="20577"/>
          <ac:spMkLst>
            <pc:docMk/>
            <pc:sldMk cId="47728880" sldId="258"/>
            <ac:spMk id="7" creationId="{00000000-0000-0000-0000-000000000000}"/>
          </ac:spMkLst>
        </pc:spChg>
      </pc:sldChg>
      <pc:sldChg chg="addSp delSp modSp addCm modCm">
        <pc:chgData name="Wesley Moore" userId="466fef43-e343-418e-97aa-68a2c4dc3925" providerId="ADAL" clId="{A7169CDF-1045-B441-9FEB-50267A0F03DB}" dt="2018-11-09T14:55:20.732" v="93"/>
        <pc:sldMkLst>
          <pc:docMk/>
          <pc:sldMk cId="1167885829" sldId="259"/>
        </pc:sldMkLst>
        <pc:spChg chg="add del">
          <ac:chgData name="Wesley Moore" userId="466fef43-e343-418e-97aa-68a2c4dc3925" providerId="ADAL" clId="{A7169CDF-1045-B441-9FEB-50267A0F03DB}" dt="2018-11-09T14:53:24.746" v="82"/>
          <ac:spMkLst>
            <pc:docMk/>
            <pc:sldMk cId="1167885829" sldId="259"/>
            <ac:spMk id="64" creationId="{7D1C9A90-6119-AB42-A76F-0C54A22921A7}"/>
          </ac:spMkLst>
        </pc:spChg>
        <pc:spChg chg="add del mod">
          <ac:chgData name="Wesley Moore" userId="466fef43-e343-418e-97aa-68a2c4dc3925" providerId="ADAL" clId="{A7169CDF-1045-B441-9FEB-50267A0F03DB}" dt="2018-11-09T14:54:06.777" v="85" actId="478"/>
          <ac:spMkLst>
            <pc:docMk/>
            <pc:sldMk cId="1167885829" sldId="259"/>
            <ac:spMk id="65" creationId="{8FBBBF9A-972D-3A4C-B077-64675E967C83}"/>
          </ac:spMkLst>
        </pc:spChg>
        <pc:spChg chg="add">
          <ac:chgData name="Wesley Moore" userId="466fef43-e343-418e-97aa-68a2c4dc3925" providerId="ADAL" clId="{A7169CDF-1045-B441-9FEB-50267A0F03DB}" dt="2018-11-09T14:54:08.102" v="86"/>
          <ac:spMkLst>
            <pc:docMk/>
            <pc:sldMk cId="1167885829" sldId="259"/>
            <ac:spMk id="66" creationId="{9D333E7F-55A0-E94E-8477-BF1A799F691A}"/>
          </ac:spMkLst>
        </pc:spChg>
        <pc:spChg chg="add">
          <ac:chgData name="Wesley Moore" userId="466fef43-e343-418e-97aa-68a2c4dc3925" providerId="ADAL" clId="{A7169CDF-1045-B441-9FEB-50267A0F03DB}" dt="2018-11-09T14:54:08.102" v="86"/>
          <ac:spMkLst>
            <pc:docMk/>
            <pc:sldMk cId="1167885829" sldId="259"/>
            <ac:spMk id="67" creationId="{EE5A318F-1721-F743-BEA0-5C392A14FAB0}"/>
          </ac:spMkLst>
        </pc:spChg>
      </pc:sldChg>
      <pc:sldChg chg="modCm">
        <pc:chgData name="Wesley Moore" userId="466fef43-e343-418e-97aa-68a2c4dc3925" providerId="ADAL" clId="{A7169CDF-1045-B441-9FEB-50267A0F03DB}" dt="2018-11-09T14:36:17.496" v="77"/>
        <pc:sldMkLst>
          <pc:docMk/>
          <pc:sldMk cId="1717531365" sldId="272"/>
        </pc:sldMkLst>
      </pc:sldChg>
      <pc:sldChg chg="modCm">
        <pc:chgData name="Wesley Moore" userId="466fef43-e343-418e-97aa-68a2c4dc3925" providerId="ADAL" clId="{A7169CDF-1045-B441-9FEB-50267A0F03DB}" dt="2018-11-09T14:37:59.960" v="78"/>
        <pc:sldMkLst>
          <pc:docMk/>
          <pc:sldMk cId="596627738" sldId="277"/>
        </pc:sldMkLst>
      </pc:sldChg>
      <pc:sldChg chg="addSp modSp">
        <pc:chgData name="Wesley Moore" userId="466fef43-e343-418e-97aa-68a2c4dc3925" providerId="ADAL" clId="{A7169CDF-1045-B441-9FEB-50267A0F03DB}" dt="2018-11-09T14:54:45.647" v="89" actId="167"/>
        <pc:sldMkLst>
          <pc:docMk/>
          <pc:sldMk cId="2282044582" sldId="285"/>
        </pc:sldMkLst>
        <pc:spChg chg="add mod">
          <ac:chgData name="Wesley Moore" userId="466fef43-e343-418e-97aa-68a2c4dc3925" providerId="ADAL" clId="{A7169CDF-1045-B441-9FEB-50267A0F03DB}" dt="2018-11-09T14:54:40.240" v="88" actId="167"/>
          <ac:spMkLst>
            <pc:docMk/>
            <pc:sldMk cId="2282044582" sldId="285"/>
            <ac:spMk id="62" creationId="{FF1A0805-98F1-2F45-808E-719D2E39BA1A}"/>
          </ac:spMkLst>
        </pc:spChg>
        <pc:spChg chg="add mod">
          <ac:chgData name="Wesley Moore" userId="466fef43-e343-418e-97aa-68a2c4dc3925" providerId="ADAL" clId="{A7169CDF-1045-B441-9FEB-50267A0F03DB}" dt="2018-11-09T14:54:45.647" v="89" actId="167"/>
          <ac:spMkLst>
            <pc:docMk/>
            <pc:sldMk cId="2282044582" sldId="285"/>
            <ac:spMk id="63" creationId="{329B85A4-EEC4-684D-9A2D-14B5EF3F9D7D}"/>
          </ac:spMkLst>
        </pc:spChg>
      </pc:sldChg>
      <pc:sldChg chg="addSp modSp addCm modCm">
        <pc:chgData name="Wesley Moore" userId="466fef43-e343-418e-97aa-68a2c4dc3925" providerId="ADAL" clId="{A7169CDF-1045-B441-9FEB-50267A0F03DB}" dt="2018-11-09T15:35:34.253" v="574" actId="732"/>
        <pc:sldMkLst>
          <pc:docMk/>
          <pc:sldMk cId="2055328378" sldId="286"/>
        </pc:sldMkLst>
        <pc:spChg chg="mod">
          <ac:chgData name="Wesley Moore" userId="466fef43-e343-418e-97aa-68a2c4dc3925" providerId="ADAL" clId="{A7169CDF-1045-B441-9FEB-50267A0F03DB}" dt="2018-11-09T15:18:54.428" v="546" actId="20577"/>
          <ac:spMkLst>
            <pc:docMk/>
            <pc:sldMk cId="2055328378" sldId="286"/>
            <ac:spMk id="8" creationId="{BFC37237-942A-E643-8976-97A1522FC6B5}"/>
          </ac:spMkLst>
        </pc:spChg>
        <pc:spChg chg="add mod">
          <ac:chgData name="Wesley Moore" userId="466fef43-e343-418e-97aa-68a2c4dc3925" providerId="ADAL" clId="{A7169CDF-1045-B441-9FEB-50267A0F03DB}" dt="2018-11-09T14:54:54.503" v="91" actId="167"/>
          <ac:spMkLst>
            <pc:docMk/>
            <pc:sldMk cId="2055328378" sldId="286"/>
            <ac:spMk id="65" creationId="{EE9E6252-AA2B-2D41-B5BF-1C3487CF80C2}"/>
          </ac:spMkLst>
        </pc:spChg>
        <pc:spChg chg="add mod">
          <ac:chgData name="Wesley Moore" userId="466fef43-e343-418e-97aa-68a2c4dc3925" providerId="ADAL" clId="{A7169CDF-1045-B441-9FEB-50267A0F03DB}" dt="2018-11-09T14:54:54.503" v="91" actId="167"/>
          <ac:spMkLst>
            <pc:docMk/>
            <pc:sldMk cId="2055328378" sldId="286"/>
            <ac:spMk id="66" creationId="{7C12E195-07D9-2E4C-B227-EDEBC365407C}"/>
          </ac:spMkLst>
        </pc:spChg>
        <pc:picChg chg="mod modCrop">
          <ac:chgData name="Wesley Moore" userId="466fef43-e343-418e-97aa-68a2c4dc3925" providerId="ADAL" clId="{A7169CDF-1045-B441-9FEB-50267A0F03DB}" dt="2018-11-09T15:35:33.572" v="573" actId="732"/>
          <ac:picMkLst>
            <pc:docMk/>
            <pc:sldMk cId="2055328378" sldId="286"/>
            <ac:picMk id="9" creationId="{5498061D-A6D8-4B43-B1CF-417D49B69834}"/>
          </ac:picMkLst>
        </pc:picChg>
        <pc:picChg chg="mod modCrop">
          <ac:chgData name="Wesley Moore" userId="466fef43-e343-418e-97aa-68a2c4dc3925" providerId="ADAL" clId="{A7169CDF-1045-B441-9FEB-50267A0F03DB}" dt="2018-11-09T15:35:34.253" v="574" actId="732"/>
          <ac:picMkLst>
            <pc:docMk/>
            <pc:sldMk cId="2055328378" sldId="286"/>
            <ac:picMk id="61" creationId="{C1030F56-C004-CE48-9041-DBF86D883849}"/>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8-11-09T09:33:50.906" idx="7">
    <p:pos x="5490" y="3474"/>
    <p:text>Should be able to use next/previous buttons above to quickly see the revisions</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11-09T09:21:35.584" idx="1">
    <p:pos x="5112" y="3600"/>
    <p:text>Fixed Group name (ACG)</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11-09T09:55:09.763" idx="8">
    <p:pos x="2306" y="842"/>
    <p:text>Fixed missing labels</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8-11-09T09:22:50.157" idx="2">
    <p:pos x="5554" y="514"/>
    <p:text>Fixed Group name (ACG)</p:text>
    <p:extLst>
      <p:ext uri="{C676402C-5697-4E1C-873F-D02D1690AC5C}">
        <p15:threadingInfo xmlns:p15="http://schemas.microsoft.com/office/powerpoint/2012/main" timeZoneBias="300"/>
      </p:ext>
    </p:extLst>
  </p:cm>
  <p:cm authorId="1" dt="2018-11-09T10:19:06.803" idx="9">
    <p:pos x="3106" y="2178"/>
    <p:text>Account clarification</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8-11-09T09:24:38.245" idx="3">
    <p:pos x="98" y="3266"/>
    <p:text>Confirmed Windows patch cycle</p:text>
    <p:extLst>
      <p:ext uri="{C676402C-5697-4E1C-873F-D02D1690AC5C}">
        <p15:threadingInfo xmlns:p15="http://schemas.microsoft.com/office/powerpoint/2012/main" timeZoneBias="300"/>
      </p:ext>
    </p:extLst>
  </p:cm>
  <p:cm authorId="1" dt="2018-11-09T09:25:02.937" idx="4">
    <p:pos x="106" y="3530"/>
    <p:text>Fixed Group name (ACG)</p:text>
    <p:extLst>
      <p:ext uri="{C676402C-5697-4E1C-873F-D02D1690AC5C}">
        <p15:threadingInfo xmlns:p15="http://schemas.microsoft.com/office/powerpoint/2012/main" timeZoneBias="30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8-11-09T09:28:31.503" idx="5">
    <p:pos x="2577" y="908"/>
    <p:text>Clarified MCC's required involvement for ensured transparency of LCLS-II operations</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11/9/2018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4</a:t>
            </a:fld>
            <a:endParaRPr lang="en-US"/>
          </a:p>
        </p:txBody>
      </p:sp>
    </p:spTree>
    <p:extLst>
      <p:ext uri="{BB962C8B-B14F-4D97-AF65-F5344CB8AC3E}">
        <p14:creationId xmlns:p14="http://schemas.microsoft.com/office/powerpoint/2010/main" val="527087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5</a:t>
            </a:fld>
            <a:endParaRPr lang="en-US"/>
          </a:p>
        </p:txBody>
      </p:sp>
    </p:spTree>
    <p:extLst>
      <p:ext uri="{BB962C8B-B14F-4D97-AF65-F5344CB8AC3E}">
        <p14:creationId xmlns:p14="http://schemas.microsoft.com/office/powerpoint/2010/main" val="4094501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7</a:t>
            </a:fld>
            <a:endParaRPr lang="en-US"/>
          </a:p>
        </p:txBody>
      </p:sp>
    </p:spTree>
    <p:extLst>
      <p:ext uri="{BB962C8B-B14F-4D97-AF65-F5344CB8AC3E}">
        <p14:creationId xmlns:p14="http://schemas.microsoft.com/office/powerpoint/2010/main" val="326768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8</a:t>
            </a:fld>
            <a:endParaRPr lang="en-US"/>
          </a:p>
        </p:txBody>
      </p:sp>
    </p:spTree>
    <p:extLst>
      <p:ext uri="{BB962C8B-B14F-4D97-AF65-F5344CB8AC3E}">
        <p14:creationId xmlns:p14="http://schemas.microsoft.com/office/powerpoint/2010/main" val="381260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9</a:t>
            </a:fld>
            <a:endParaRPr lang="en-US"/>
          </a:p>
        </p:txBody>
      </p:sp>
    </p:spTree>
    <p:extLst>
      <p:ext uri="{BB962C8B-B14F-4D97-AF65-F5344CB8AC3E}">
        <p14:creationId xmlns:p14="http://schemas.microsoft.com/office/powerpoint/2010/main" val="1348946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12</a:t>
            </a:fld>
            <a:endParaRPr lang="en-US"/>
          </a:p>
        </p:txBody>
      </p:sp>
    </p:spTree>
    <p:extLst>
      <p:ext uri="{BB962C8B-B14F-4D97-AF65-F5344CB8AC3E}">
        <p14:creationId xmlns:p14="http://schemas.microsoft.com/office/powerpoint/2010/main" val="2445620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13</a:t>
            </a:fld>
            <a:endParaRPr lang="en-US"/>
          </a:p>
        </p:txBody>
      </p:sp>
    </p:spTree>
    <p:extLst>
      <p:ext uri="{BB962C8B-B14F-4D97-AF65-F5344CB8AC3E}">
        <p14:creationId xmlns:p14="http://schemas.microsoft.com/office/powerpoint/2010/main" val="1547488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14</a:t>
            </a:fld>
            <a:endParaRPr lang="en-US"/>
          </a:p>
        </p:txBody>
      </p:sp>
    </p:spTree>
    <p:extLst>
      <p:ext uri="{BB962C8B-B14F-4D97-AF65-F5344CB8AC3E}">
        <p14:creationId xmlns:p14="http://schemas.microsoft.com/office/powerpoint/2010/main" val="12084055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a:t>Author</a:t>
            </a:r>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endParaRPr lang="en-US" dirty="0"/>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TTO: Remote Controls/Comissioning</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TTO: Remote Controls/Comissioning</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TTO: Remote Controls/Comissioning</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TTO: Remote Controls/Comissioning</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TTO: Remote Controls/Comissioning</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a:t>Click icon to add picture</a:t>
            </a:r>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TTO: Remote Controls/Comissioning</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TTO: Remote Controls/Comissioning</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TTO: Remote Controls/Comissioning</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TTO: Remote Controls/Comissioning</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2" r:id="rId4"/>
    <p:sldLayoutId id="2147483673" r:id="rId5"/>
    <p:sldLayoutId id="2147483671" r:id="rId6"/>
    <p:sldLayoutId id="2147483675" r:id="rId7"/>
    <p:sldLayoutId id="2147483674" r:id="rId8"/>
    <p:sldLayoutId id="2147483676" r:id="rId9"/>
    <p:sldLayoutId id="2147483678" r:id="rId10"/>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15.jpe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comments" Target="../comments/comment5.xml"/></Relationships>
</file>

<file path=ppt/slides/_rels/slide1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comments" Target="../comments/comment6.xml"/></Relationships>
</file>

<file path=ppt/slides/_rels/slide1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comments" Target="../comments/comment3.xml"/><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g"/><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g"/><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jpeg"/><Relationship Id="rId12" Type="http://schemas.openxmlformats.org/officeDocument/2006/relationships/image" Target="../media/image17.png"/><Relationship Id="rId17" Type="http://schemas.openxmlformats.org/officeDocument/2006/relationships/comments" Target="../comments/comment4.xml"/><Relationship Id="rId2" Type="http://schemas.openxmlformats.org/officeDocument/2006/relationships/notesSlide" Target="../notesSlides/notesSlide5.xml"/><Relationship Id="rId16"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1.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g"/><Relationship Id="rId1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6E0D015-EDC3-7A48-8B60-1C63B8447736}"/>
              </a:ext>
            </a:extLst>
          </p:cNvPr>
          <p:cNvPicPr>
            <a:picLocks noChangeAspect="1"/>
          </p:cNvPicPr>
          <p:nvPr/>
        </p:nvPicPr>
        <p:blipFill>
          <a:blip r:embed="rId2">
            <a:alphaModFix amt="50000"/>
            <a:extLst>
              <a:ext uri="{BEBA8EAE-BF5A-486C-A8C5-ECC9F3942E4B}">
                <a14:imgProps xmlns:a14="http://schemas.microsoft.com/office/drawing/2010/main">
                  <a14:imgLayer>
                    <a14:imgEffect>
                      <a14:artisticTexturizer/>
                    </a14:imgEffect>
                  </a14:imgLayer>
                </a14:imgProps>
              </a:ext>
            </a:extLst>
          </a:blip>
          <a:stretch>
            <a:fillRect/>
          </a:stretch>
        </p:blipFill>
        <p:spPr>
          <a:xfrm>
            <a:off x="39305" y="1691180"/>
            <a:ext cx="9096375" cy="4410075"/>
          </a:xfrm>
          <a:prstGeom prst="rect">
            <a:avLst/>
          </a:prstGeom>
          <a:scene3d>
            <a:camera prst="orthographicFront"/>
            <a:lightRig rig="threePt" dir="t"/>
          </a:scene3d>
          <a:sp3d prstMaterial="matte"/>
        </p:spPr>
      </p:pic>
      <p:sp>
        <p:nvSpPr>
          <p:cNvPr id="2" name="Title 1"/>
          <p:cNvSpPr>
            <a:spLocks noGrp="1"/>
          </p:cNvSpPr>
          <p:nvPr>
            <p:ph type="ctrTitle"/>
          </p:nvPr>
        </p:nvSpPr>
        <p:spPr/>
        <p:txBody>
          <a:bodyPr/>
          <a:lstStyle/>
          <a:p>
            <a:r>
              <a:rPr lang="en-US" sz="2400" dirty="0"/>
              <a:t>LCLS-II Remote Controls/Commissioning</a:t>
            </a:r>
          </a:p>
        </p:txBody>
      </p:sp>
      <p:sp>
        <p:nvSpPr>
          <p:cNvPr id="3" name="Subtitle 2"/>
          <p:cNvSpPr>
            <a:spLocks noGrp="1"/>
          </p:cNvSpPr>
          <p:nvPr>
            <p:ph type="subTitle" idx="1"/>
          </p:nvPr>
        </p:nvSpPr>
        <p:spPr>
          <a:xfrm>
            <a:off x="332386" y="1720792"/>
            <a:ext cx="8506813" cy="3246671"/>
          </a:xfrm>
        </p:spPr>
        <p:txBody>
          <a:bodyPr/>
          <a:lstStyle/>
          <a:p>
            <a:r>
              <a:rPr lang="en-US" dirty="0"/>
              <a:t>LERF/LCLS-II Transition to Operations Review</a:t>
            </a:r>
          </a:p>
        </p:txBody>
      </p:sp>
      <p:sp>
        <p:nvSpPr>
          <p:cNvPr id="5" name="Text Placeholder 4"/>
          <p:cNvSpPr>
            <a:spLocks noGrp="1"/>
          </p:cNvSpPr>
          <p:nvPr>
            <p:ph type="body" sz="quarter" idx="14"/>
          </p:nvPr>
        </p:nvSpPr>
        <p:spPr>
          <a:xfrm>
            <a:off x="332387" y="2289745"/>
            <a:ext cx="4051834" cy="420862"/>
          </a:xfrm>
        </p:spPr>
        <p:txBody>
          <a:bodyPr/>
          <a:lstStyle/>
          <a:p>
            <a:r>
              <a:rPr lang="en-US" dirty="0"/>
              <a:t>Wesley Moore</a:t>
            </a:r>
          </a:p>
        </p:txBody>
      </p:sp>
      <p:sp>
        <p:nvSpPr>
          <p:cNvPr id="9" name="Rectangle 8">
            <a:extLst>
              <a:ext uri="{FF2B5EF4-FFF2-40B4-BE49-F238E27FC236}">
                <a16:creationId xmlns:a16="http://schemas.microsoft.com/office/drawing/2014/main" xmlns="" id="{56CD206A-D256-2C48-BE40-28644773C52F}"/>
              </a:ext>
            </a:extLst>
          </p:cNvPr>
          <p:cNvSpPr/>
          <p:nvPr/>
        </p:nvSpPr>
        <p:spPr>
          <a:xfrm>
            <a:off x="0" y="6101254"/>
            <a:ext cx="4384221" cy="75674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4">
            <a:extLst>
              <a:ext uri="{FF2B5EF4-FFF2-40B4-BE49-F238E27FC236}">
                <a16:creationId xmlns:a16="http://schemas.microsoft.com/office/drawing/2014/main" xmlns="" id="{01C8E389-9390-5A40-A563-0CB80EA0971C}"/>
              </a:ext>
            </a:extLst>
          </p:cNvPr>
          <p:cNvSpPr txBox="1">
            <a:spLocks/>
          </p:cNvSpPr>
          <p:nvPr/>
        </p:nvSpPr>
        <p:spPr>
          <a:xfrm>
            <a:off x="332386" y="2646209"/>
            <a:ext cx="4051834" cy="4208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200" kern="1200" baseline="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wmoore@jlab.org</a:t>
            </a:r>
          </a:p>
        </p:txBody>
      </p:sp>
      <p:sp>
        <p:nvSpPr>
          <p:cNvPr id="10" name="TextBox 9">
            <a:extLst>
              <a:ext uri="{FF2B5EF4-FFF2-40B4-BE49-F238E27FC236}">
                <a16:creationId xmlns:a16="http://schemas.microsoft.com/office/drawing/2014/main" xmlns="" id="{68B03D95-83E5-8D42-95D6-F6AA5E5ADFE6}"/>
              </a:ext>
            </a:extLst>
          </p:cNvPr>
          <p:cNvSpPr txBox="1"/>
          <p:nvPr/>
        </p:nvSpPr>
        <p:spPr>
          <a:xfrm>
            <a:off x="5816600" y="5689600"/>
            <a:ext cx="3216501" cy="580967"/>
          </a:xfrm>
          <a:prstGeom prst="rect">
            <a:avLst/>
          </a:prstGeom>
          <a:solidFill>
            <a:srgbClr val="FFFB82"/>
          </a:solidFill>
          <a:ln>
            <a:solidFill>
              <a:srgbClr val="EBF2DF"/>
            </a:solidFill>
          </a:ln>
          <a:effectLst>
            <a:outerShdw blurRad="50800" dist="38100" dir="2700000" algn="tl" rotWithShape="0">
              <a:prstClr val="black">
                <a:alpha val="40000"/>
              </a:prstClr>
            </a:outerShdw>
          </a:effectLst>
        </p:spPr>
        <p:txBody>
          <a:bodyPr wrap="none" rtlCol="0" anchor="t">
            <a:noAutofit/>
          </a:bodyPr>
          <a:lstStyle/>
          <a:p>
            <a:pPr algn="ctr"/>
            <a:r>
              <a:rPr lang="en-US" sz="1400" dirty="0"/>
              <a:t>Revisions documented in comments.</a:t>
            </a:r>
          </a:p>
          <a:p>
            <a:pPr algn="ctr"/>
            <a:r>
              <a:rPr lang="en-US" sz="1400" dirty="0"/>
              <a:t>(Review -&gt; Show Comments)</a:t>
            </a:r>
          </a:p>
        </p:txBody>
      </p:sp>
    </p:spTree>
    <p:extLst>
      <p:ext uri="{BB962C8B-B14F-4D97-AF65-F5344CB8AC3E}">
        <p14:creationId xmlns:p14="http://schemas.microsoft.com/office/powerpoint/2010/main" val="1392747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Infrastructure - </a:t>
            </a:r>
            <a:r>
              <a:rPr lang="en-US" sz="2000" b="0" i="1" dirty="0"/>
              <a:t>VDI User Experience</a:t>
            </a:r>
            <a:endParaRPr lang="en-US" b="0" i="1" dirty="0"/>
          </a:p>
        </p:txBody>
      </p:sp>
      <p:sp>
        <p:nvSpPr>
          <p:cNvPr id="4" name="Footer Placeholder 3"/>
          <p:cNvSpPr>
            <a:spLocks noGrp="1"/>
          </p:cNvSpPr>
          <p:nvPr>
            <p:ph type="ftr" sz="quarter" idx="11"/>
          </p:nvPr>
        </p:nvSpPr>
        <p:spPr/>
        <p:txBody>
          <a:bodyPr/>
          <a:lstStyle/>
          <a:p>
            <a:r>
              <a:rPr lang="en-US"/>
              <a:t>TTO: Remote Controls/Comissioning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10</a:t>
            </a:fld>
            <a:endParaRPr lang="en-US" dirty="0"/>
          </a:p>
        </p:txBody>
      </p:sp>
      <p:sp>
        <p:nvSpPr>
          <p:cNvPr id="12" name="Content Placeholder 2">
            <a:extLst>
              <a:ext uri="{FF2B5EF4-FFF2-40B4-BE49-F238E27FC236}">
                <a16:creationId xmlns:a16="http://schemas.microsoft.com/office/drawing/2014/main" xmlns="" id="{86005FC6-2B45-314A-B97A-619894E17352}"/>
              </a:ext>
            </a:extLst>
          </p:cNvPr>
          <p:cNvSpPr>
            <a:spLocks noGrp="1"/>
          </p:cNvSpPr>
          <p:nvPr>
            <p:ph idx="1"/>
          </p:nvPr>
        </p:nvSpPr>
        <p:spPr>
          <a:xfrm>
            <a:off x="97686" y="818496"/>
            <a:ext cx="3228608" cy="2747923"/>
          </a:xfrm>
        </p:spPr>
        <p:txBody>
          <a:bodyPr>
            <a:normAutofit/>
          </a:bodyPr>
          <a:lstStyle/>
          <a:p>
            <a:pPr marL="0" indent="0">
              <a:buNone/>
            </a:pPr>
            <a:r>
              <a:rPr lang="en-US" sz="2000" b="1" dirty="0"/>
              <a:t>V</a:t>
            </a:r>
            <a:r>
              <a:rPr lang="en-US" sz="2000" dirty="0"/>
              <a:t>irtual </a:t>
            </a:r>
            <a:r>
              <a:rPr lang="en-US" sz="2000" b="1" dirty="0"/>
              <a:t>D</a:t>
            </a:r>
            <a:r>
              <a:rPr lang="en-US" sz="2000" dirty="0"/>
              <a:t>esktop </a:t>
            </a:r>
            <a:r>
              <a:rPr lang="en-US" sz="2000" b="1" dirty="0"/>
              <a:t>I</a:t>
            </a:r>
            <a:r>
              <a:rPr lang="en-US" sz="2000" dirty="0"/>
              <a:t>nfrastructure</a:t>
            </a:r>
          </a:p>
          <a:p>
            <a:pPr marL="0" indent="0">
              <a:buNone/>
            </a:pPr>
            <a:endParaRPr lang="en-US" sz="800" dirty="0"/>
          </a:p>
          <a:p>
            <a:pPr marL="0" indent="0">
              <a:buNone/>
            </a:pPr>
            <a:r>
              <a:rPr lang="en-US" sz="1600" dirty="0"/>
              <a:t>After installing client app:</a:t>
            </a:r>
          </a:p>
          <a:p>
            <a:pPr marL="457200" indent="-457200">
              <a:buFont typeface="+mj-lt"/>
              <a:buAutoNum type="arabicPeriod"/>
            </a:pPr>
            <a:r>
              <a:rPr lang="en-US" sz="1600" dirty="0"/>
              <a:t>Login to VDI connection server (password)</a:t>
            </a:r>
          </a:p>
          <a:p>
            <a:pPr marL="457200" indent="-457200">
              <a:buFont typeface="+mj-lt"/>
              <a:buAutoNum type="arabicPeriod"/>
            </a:pPr>
            <a:r>
              <a:rPr lang="en-US" sz="1600" dirty="0"/>
              <a:t>Select a VM-pool from list</a:t>
            </a:r>
          </a:p>
          <a:p>
            <a:pPr marL="457200" indent="-457200">
              <a:buFont typeface="+mj-lt"/>
              <a:buAutoNum type="arabicPeriod"/>
            </a:pPr>
            <a:r>
              <a:rPr lang="en-US" sz="1600" dirty="0"/>
              <a:t>Login to Linux VM</a:t>
            </a:r>
          </a:p>
          <a:p>
            <a:pPr marL="0" indent="0">
              <a:buNone/>
            </a:pPr>
            <a:endParaRPr lang="en-US" sz="1500" b="1" u="sng" dirty="0"/>
          </a:p>
        </p:txBody>
      </p:sp>
      <p:pic>
        <p:nvPicPr>
          <p:cNvPr id="13" name="Picture 12" descr="vdi-login.png">
            <a:extLst>
              <a:ext uri="{FF2B5EF4-FFF2-40B4-BE49-F238E27FC236}">
                <a16:creationId xmlns:a16="http://schemas.microsoft.com/office/drawing/2014/main" xmlns="" id="{E90BD201-0D63-1F4F-8D25-DE00C95AC3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9390" y="797563"/>
            <a:ext cx="2929906" cy="2356664"/>
          </a:xfrm>
          <a:prstGeom prst="rect">
            <a:avLst/>
          </a:prstGeom>
        </p:spPr>
      </p:pic>
      <p:pic>
        <p:nvPicPr>
          <p:cNvPr id="14" name="Picture 13">
            <a:extLst>
              <a:ext uri="{FF2B5EF4-FFF2-40B4-BE49-F238E27FC236}">
                <a16:creationId xmlns:a16="http://schemas.microsoft.com/office/drawing/2014/main" xmlns="" id="{80F5469F-BA2A-2948-9F0A-806C7DC02659}"/>
              </a:ext>
            </a:extLst>
          </p:cNvPr>
          <p:cNvPicPr>
            <a:picLocks noChangeAspect="1"/>
          </p:cNvPicPr>
          <p:nvPr/>
        </p:nvPicPr>
        <p:blipFill>
          <a:blip r:embed="rId3"/>
          <a:stretch>
            <a:fillRect/>
          </a:stretch>
        </p:blipFill>
        <p:spPr>
          <a:xfrm>
            <a:off x="6259296" y="1455600"/>
            <a:ext cx="2706604" cy="1965960"/>
          </a:xfrm>
          <a:prstGeom prst="rect">
            <a:avLst/>
          </a:prstGeom>
        </p:spPr>
      </p:pic>
      <p:pic>
        <p:nvPicPr>
          <p:cNvPr id="15" name="Picture 14">
            <a:extLst>
              <a:ext uri="{FF2B5EF4-FFF2-40B4-BE49-F238E27FC236}">
                <a16:creationId xmlns:a16="http://schemas.microsoft.com/office/drawing/2014/main" xmlns="" id="{DC828A64-F3FB-AE41-BDA1-DADE9EE30A58}"/>
              </a:ext>
            </a:extLst>
          </p:cNvPr>
          <p:cNvPicPr>
            <a:picLocks noChangeAspect="1"/>
          </p:cNvPicPr>
          <p:nvPr/>
        </p:nvPicPr>
        <p:blipFill>
          <a:blip r:embed="rId4"/>
          <a:stretch>
            <a:fillRect/>
          </a:stretch>
        </p:blipFill>
        <p:spPr>
          <a:xfrm>
            <a:off x="3608489" y="3049952"/>
            <a:ext cx="5458267" cy="3348382"/>
          </a:xfrm>
          <a:prstGeom prst="rect">
            <a:avLst/>
          </a:prstGeom>
        </p:spPr>
      </p:pic>
      <p:sp>
        <p:nvSpPr>
          <p:cNvPr id="20" name="Content Placeholder 2">
            <a:extLst>
              <a:ext uri="{FF2B5EF4-FFF2-40B4-BE49-F238E27FC236}">
                <a16:creationId xmlns:a16="http://schemas.microsoft.com/office/drawing/2014/main" xmlns="" id="{B8C19154-890E-EF4C-95D2-CA90BFD82C0F}"/>
              </a:ext>
            </a:extLst>
          </p:cNvPr>
          <p:cNvSpPr txBox="1">
            <a:spLocks/>
          </p:cNvSpPr>
          <p:nvPr/>
        </p:nvSpPr>
        <p:spPr>
          <a:xfrm>
            <a:off x="97685" y="3944815"/>
            <a:ext cx="3228609" cy="2406652"/>
          </a:xfrm>
          <a:prstGeom prst="rect">
            <a:avLst/>
          </a:prstGeom>
          <a:solidFill>
            <a:schemeClr val="accent3">
              <a:lumMod val="20000"/>
              <a:lumOff val="80000"/>
              <a:alpha val="20000"/>
            </a:schemeClr>
          </a:solidFill>
          <a:ln>
            <a:solidFill>
              <a:schemeClr val="accent3">
                <a:lumMod val="75000"/>
              </a:schemeClr>
            </a:solidFill>
          </a:ln>
          <a:effectLst>
            <a:outerShdw blurRad="50800" dist="38100" dir="2700000" algn="tl" rotWithShape="0">
              <a:schemeClr val="accent3">
                <a:lumMod val="75000"/>
                <a:alpha val="43000"/>
              </a:schemeClr>
            </a:outerShdw>
          </a:effectLst>
        </p:spPr>
        <p:txBody>
          <a:bodyPr vert="horz" lIns="91440" tIns="45720" rIns="91440" bIns="45720" numCol="1"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i="1" dirty="0"/>
              <a:t>PROS</a:t>
            </a:r>
          </a:p>
          <a:p>
            <a:r>
              <a:rPr lang="en-US" sz="1600" dirty="0"/>
              <a:t>Speed (faster than X-forwarding and VNC)</a:t>
            </a:r>
          </a:p>
          <a:p>
            <a:r>
              <a:rPr lang="en-US" sz="1600" dirty="0"/>
              <a:t>Auto adjust resolution</a:t>
            </a:r>
          </a:p>
          <a:p>
            <a:r>
              <a:rPr lang="en-US" sz="1600" dirty="0"/>
              <a:t>Reconnect to existing sessions</a:t>
            </a:r>
          </a:p>
          <a:p>
            <a:r>
              <a:rPr lang="en-US" sz="1600" dirty="0"/>
              <a:t>Cross-platform</a:t>
            </a:r>
          </a:p>
          <a:p>
            <a:endParaRPr lang="en-US" sz="1800" dirty="0"/>
          </a:p>
        </p:txBody>
      </p:sp>
      <p:pic>
        <p:nvPicPr>
          <p:cNvPr id="21" name="Picture 20" descr="cross-platform.png">
            <a:extLst>
              <a:ext uri="{FF2B5EF4-FFF2-40B4-BE49-F238E27FC236}">
                <a16:creationId xmlns:a16="http://schemas.microsoft.com/office/drawing/2014/main" xmlns="" id="{2FC4609E-0EBE-B441-BC85-872589E94A59}"/>
              </a:ext>
            </a:extLst>
          </p:cNvPr>
          <p:cNvPicPr>
            <a:picLocks noChangeAspect="1"/>
          </p:cNvPicPr>
          <p:nvPr/>
        </p:nvPicPr>
        <p:blipFill rotWithShape="1">
          <a:blip r:embed="rId5">
            <a:extLst>
              <a:ext uri="{28A0092B-C50C-407E-A947-70E740481C1C}">
                <a14:useLocalDpi xmlns:a14="http://schemas.microsoft.com/office/drawing/2010/main" val="0"/>
              </a:ext>
            </a:extLst>
          </a:blip>
          <a:srcRect t="16684" b="25906"/>
          <a:stretch/>
        </p:blipFill>
        <p:spPr>
          <a:xfrm>
            <a:off x="1548628" y="5775180"/>
            <a:ext cx="1472783" cy="480618"/>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22" name="Picture 21">
            <a:extLst>
              <a:ext uri="{FF2B5EF4-FFF2-40B4-BE49-F238E27FC236}">
                <a16:creationId xmlns:a16="http://schemas.microsoft.com/office/drawing/2014/main" xmlns="" id="{2F99DD5D-7DCE-3A4E-A043-79A9C676804E}"/>
              </a:ext>
            </a:extLst>
          </p:cNvPr>
          <p:cNvPicPr>
            <a:picLocks noChangeAspect="1"/>
          </p:cNvPicPr>
          <p:nvPr/>
        </p:nvPicPr>
        <p:blipFill rotWithShape="1">
          <a:blip r:embed="rId6">
            <a:extLst>
              <a:ext uri="{28A0092B-C50C-407E-A947-70E740481C1C}">
                <a14:useLocalDpi xmlns:a14="http://schemas.microsoft.com/office/drawing/2010/main" val="0"/>
              </a:ext>
            </a:extLst>
          </a:blip>
          <a:srcRect r="7648"/>
          <a:stretch/>
        </p:blipFill>
        <p:spPr>
          <a:xfrm>
            <a:off x="457200" y="5774234"/>
            <a:ext cx="1133856" cy="480869"/>
          </a:xfrm>
          <a:prstGeom prst="rect">
            <a:avLst/>
          </a:prstGeom>
          <a:noFill/>
          <a:ln>
            <a:noFill/>
          </a:ln>
        </p:spPr>
        <p:style>
          <a:lnRef idx="0">
            <a:scrgbClr r="0" g="0" b="0"/>
          </a:lnRef>
          <a:fillRef idx="0">
            <a:scrgbClr r="0" g="0" b="0"/>
          </a:fillRef>
          <a:effectRef idx="0">
            <a:scrgbClr r="0" g="0" b="0"/>
          </a:effectRef>
          <a:fontRef idx="minor">
            <a:schemeClr val="dk1"/>
          </a:fontRef>
        </p:style>
      </p:pic>
      <p:sp>
        <p:nvSpPr>
          <p:cNvPr id="23" name="TextBox 22">
            <a:extLst>
              <a:ext uri="{FF2B5EF4-FFF2-40B4-BE49-F238E27FC236}">
                <a16:creationId xmlns:a16="http://schemas.microsoft.com/office/drawing/2014/main" xmlns="" id="{1AB5B72A-23C4-574A-A8DD-4845B7BA7BA6}"/>
              </a:ext>
            </a:extLst>
          </p:cNvPr>
          <p:cNvSpPr txBox="1"/>
          <p:nvPr/>
        </p:nvSpPr>
        <p:spPr>
          <a:xfrm>
            <a:off x="6840412" y="901291"/>
            <a:ext cx="2226345" cy="325285"/>
          </a:xfrm>
          <a:prstGeom prst="rect">
            <a:avLst/>
          </a:prstGeom>
          <a:noFill/>
          <a:ln>
            <a:noFill/>
          </a:ln>
          <a:effectLst/>
        </p:spPr>
        <p:txBody>
          <a:bodyPr wrap="square" rtlCol="0" anchor="ctr">
            <a:noAutofit/>
          </a:bodyPr>
          <a:lstStyle/>
          <a:p>
            <a:r>
              <a:rPr lang="en-US" sz="1600" dirty="0"/>
              <a:t>VM login is 2-Factored</a:t>
            </a:r>
          </a:p>
        </p:txBody>
      </p:sp>
      <p:cxnSp>
        <p:nvCxnSpPr>
          <p:cNvPr id="24" name="Straight Arrow Connector 23">
            <a:extLst>
              <a:ext uri="{FF2B5EF4-FFF2-40B4-BE49-F238E27FC236}">
                <a16:creationId xmlns:a16="http://schemas.microsoft.com/office/drawing/2014/main" xmlns="" id="{51311D80-A2C7-0A42-95E6-D06ADBDA060A}"/>
              </a:ext>
            </a:extLst>
          </p:cNvPr>
          <p:cNvCxnSpPr>
            <a:cxnSpLocks/>
          </p:cNvCxnSpPr>
          <p:nvPr/>
        </p:nvCxnSpPr>
        <p:spPr>
          <a:xfrm>
            <a:off x="7887405" y="1246425"/>
            <a:ext cx="597376" cy="667435"/>
          </a:xfrm>
          <a:prstGeom prst="straightConnector1">
            <a:avLst/>
          </a:prstGeom>
          <a:ln w="38100" cmpd="sng">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xmlns="" id="{B80606A1-EF40-5243-B83E-A76BED93ADC8}"/>
              </a:ext>
            </a:extLst>
          </p:cNvPr>
          <p:cNvSpPr/>
          <p:nvPr/>
        </p:nvSpPr>
        <p:spPr>
          <a:xfrm>
            <a:off x="6054446" y="1610769"/>
            <a:ext cx="465498" cy="460573"/>
          </a:xfrm>
          <a:prstGeom prst="ellipse">
            <a:avLst/>
          </a:prstGeom>
          <a:gradFill flip="none" rotWithShape="1">
            <a:gsLst>
              <a:gs pos="0">
                <a:srgbClr val="305B94">
                  <a:tint val="66000"/>
                  <a:satMod val="160000"/>
                </a:srgbClr>
              </a:gs>
              <a:gs pos="75000">
                <a:srgbClr val="305B94">
                  <a:tint val="44500"/>
                  <a:satMod val="160000"/>
                  <a:lumMod val="47000"/>
                </a:srgbClr>
              </a:gs>
              <a:gs pos="100000">
                <a:srgbClr val="305B94">
                  <a:tint val="23500"/>
                  <a:satMod val="160000"/>
                </a:srgbClr>
              </a:gs>
            </a:gsLst>
            <a:path path="circle">
              <a:fillToRect l="50000" t="50000" r="50000" b="50000"/>
            </a:path>
            <a:tileRect/>
          </a:gradFill>
          <a:ln>
            <a:solidFill>
              <a:srgbClr val="305B9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2</a:t>
            </a:r>
          </a:p>
        </p:txBody>
      </p:sp>
      <p:sp>
        <p:nvSpPr>
          <p:cNvPr id="17" name="Oval 16">
            <a:extLst>
              <a:ext uri="{FF2B5EF4-FFF2-40B4-BE49-F238E27FC236}">
                <a16:creationId xmlns:a16="http://schemas.microsoft.com/office/drawing/2014/main" xmlns="" id="{C1D238D9-EF55-3141-9FA1-D62EBD4FDFED}"/>
              </a:ext>
            </a:extLst>
          </p:cNvPr>
          <p:cNvSpPr/>
          <p:nvPr/>
        </p:nvSpPr>
        <p:spPr>
          <a:xfrm>
            <a:off x="3378233" y="3484242"/>
            <a:ext cx="460514" cy="460573"/>
          </a:xfrm>
          <a:prstGeom prst="ellipse">
            <a:avLst/>
          </a:prstGeom>
          <a:gradFill flip="none" rotWithShape="1">
            <a:gsLst>
              <a:gs pos="0">
                <a:srgbClr val="305B94">
                  <a:tint val="66000"/>
                  <a:satMod val="160000"/>
                </a:srgbClr>
              </a:gs>
              <a:gs pos="75000">
                <a:srgbClr val="305B94">
                  <a:tint val="44500"/>
                  <a:satMod val="160000"/>
                  <a:lumMod val="47000"/>
                </a:srgbClr>
              </a:gs>
              <a:gs pos="100000">
                <a:srgbClr val="305B94">
                  <a:tint val="23500"/>
                  <a:satMod val="160000"/>
                </a:srgbClr>
              </a:gs>
            </a:gsLst>
            <a:path path="circle">
              <a:fillToRect l="50000" t="50000" r="50000" b="50000"/>
            </a:path>
            <a:tileRect/>
          </a:gradFill>
          <a:ln>
            <a:solidFill>
              <a:srgbClr val="305B9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3</a:t>
            </a:r>
          </a:p>
        </p:txBody>
      </p:sp>
      <p:sp>
        <p:nvSpPr>
          <p:cNvPr id="18" name="Oval 17">
            <a:extLst>
              <a:ext uri="{FF2B5EF4-FFF2-40B4-BE49-F238E27FC236}">
                <a16:creationId xmlns:a16="http://schemas.microsoft.com/office/drawing/2014/main" xmlns="" id="{307CBD4C-7C26-924D-93CC-C9AAF2AB4EFD}"/>
              </a:ext>
            </a:extLst>
          </p:cNvPr>
          <p:cNvSpPr/>
          <p:nvPr/>
        </p:nvSpPr>
        <p:spPr>
          <a:xfrm>
            <a:off x="3099133" y="930152"/>
            <a:ext cx="460514" cy="460573"/>
          </a:xfrm>
          <a:prstGeom prst="ellipse">
            <a:avLst/>
          </a:prstGeom>
          <a:gradFill flip="none" rotWithShape="1">
            <a:gsLst>
              <a:gs pos="0">
                <a:srgbClr val="305B94">
                  <a:tint val="66000"/>
                  <a:satMod val="160000"/>
                </a:srgbClr>
              </a:gs>
              <a:gs pos="75000">
                <a:srgbClr val="305B94">
                  <a:tint val="44500"/>
                  <a:satMod val="160000"/>
                  <a:lumMod val="47000"/>
                </a:srgbClr>
              </a:gs>
              <a:gs pos="100000">
                <a:srgbClr val="305B94">
                  <a:tint val="23500"/>
                  <a:satMod val="160000"/>
                </a:srgbClr>
              </a:gs>
            </a:gsLst>
            <a:path path="circle">
              <a:fillToRect l="50000" t="50000" r="50000" b="50000"/>
            </a:path>
            <a:tileRect/>
          </a:gradFill>
          <a:ln>
            <a:solidFill>
              <a:srgbClr val="305B9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1</a:t>
            </a:r>
          </a:p>
        </p:txBody>
      </p:sp>
      <p:sp>
        <p:nvSpPr>
          <p:cNvPr id="19" name="Rounded Rectangular Callout 18">
            <a:extLst>
              <a:ext uri="{FF2B5EF4-FFF2-40B4-BE49-F238E27FC236}">
                <a16:creationId xmlns:a16="http://schemas.microsoft.com/office/drawing/2014/main" xmlns="" id="{8913A56D-D22D-684A-B17C-314146DFD341}"/>
              </a:ext>
            </a:extLst>
          </p:cNvPr>
          <p:cNvSpPr/>
          <p:nvPr/>
        </p:nvSpPr>
        <p:spPr>
          <a:xfrm>
            <a:off x="7893521" y="3205238"/>
            <a:ext cx="1173237" cy="361181"/>
          </a:xfrm>
          <a:prstGeom prst="wedgeRoundRectCallout">
            <a:avLst>
              <a:gd name="adj1" fmla="val 22479"/>
              <a:gd name="adj2" fmla="val 44885"/>
              <a:gd name="adj3" fmla="val 16667"/>
            </a:avLst>
          </a:prstGeom>
          <a:gradFill flip="none" rotWithShape="1">
            <a:gsLst>
              <a:gs pos="0">
                <a:srgbClr val="305B94">
                  <a:tint val="66000"/>
                  <a:satMod val="160000"/>
                </a:srgbClr>
              </a:gs>
              <a:gs pos="75000">
                <a:srgbClr val="305B94">
                  <a:tint val="44500"/>
                  <a:satMod val="160000"/>
                  <a:lumMod val="47000"/>
                </a:srgbClr>
              </a:gs>
              <a:gs pos="100000">
                <a:srgbClr val="305B94">
                  <a:tint val="23500"/>
                  <a:satMod val="160000"/>
                </a:srgbClr>
              </a:gs>
            </a:gsLst>
            <a:path path="circle">
              <a:fillToRect l="50000" t="50000" r="50000" b="50000"/>
            </a:path>
            <a:tileRect/>
          </a:gradFill>
          <a:ln>
            <a:solidFill>
              <a:srgbClr val="305B9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RHEL6 VM</a:t>
            </a:r>
          </a:p>
        </p:txBody>
      </p:sp>
      <p:pic>
        <p:nvPicPr>
          <p:cNvPr id="25" name="Picture 24" descr="vmware_vdi.jpeg">
            <a:extLst>
              <a:ext uri="{FF2B5EF4-FFF2-40B4-BE49-F238E27FC236}">
                <a16:creationId xmlns:a16="http://schemas.microsoft.com/office/drawing/2014/main" xmlns="" id="{529FB4F3-CDF8-E64B-A716-5C801E2DE71E}"/>
              </a:ext>
            </a:extLst>
          </p:cNvPr>
          <p:cNvPicPr>
            <a:picLocks noChangeAspect="1"/>
          </p:cNvPicPr>
          <p:nvPr/>
        </p:nvPicPr>
        <p:blipFill rotWithShape="1">
          <a:blip r:embed="rId7">
            <a:extLst>
              <a:ext uri="{28A0092B-C50C-407E-A947-70E740481C1C}">
                <a14:useLocalDpi xmlns:a14="http://schemas.microsoft.com/office/drawing/2010/main" val="0"/>
              </a:ext>
            </a:extLst>
          </a:blip>
          <a:srcRect t="25280" b="24525"/>
          <a:stretch/>
        </p:blipFill>
        <p:spPr>
          <a:xfrm>
            <a:off x="7374596" y="127195"/>
            <a:ext cx="1591304" cy="457200"/>
          </a:xfrm>
          <a:prstGeom prst="rect">
            <a:avLst/>
          </a:prstGeom>
        </p:spPr>
      </p:pic>
      <p:cxnSp>
        <p:nvCxnSpPr>
          <p:cNvPr id="26" name="Straight Arrow Connector 25">
            <a:extLst>
              <a:ext uri="{FF2B5EF4-FFF2-40B4-BE49-F238E27FC236}">
                <a16:creationId xmlns:a16="http://schemas.microsoft.com/office/drawing/2014/main" xmlns="" id="{903157DA-685F-4E4E-AC76-06E3373B8FB9}"/>
              </a:ext>
            </a:extLst>
          </p:cNvPr>
          <p:cNvCxnSpPr>
            <a:cxnSpLocks/>
          </p:cNvCxnSpPr>
          <p:nvPr/>
        </p:nvCxnSpPr>
        <p:spPr>
          <a:xfrm flipH="1">
            <a:off x="7313910" y="1246425"/>
            <a:ext cx="573495" cy="1783678"/>
          </a:xfrm>
          <a:prstGeom prst="straightConnector1">
            <a:avLst/>
          </a:prstGeom>
          <a:ln w="38100" cmpd="sng">
            <a:solidFill>
              <a:srgbClr val="C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5038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Infrastructure - </a:t>
            </a:r>
            <a:r>
              <a:rPr lang="en-US" sz="2000" b="0" i="1" dirty="0"/>
              <a:t>VDI Admin Console</a:t>
            </a:r>
            <a:endParaRPr lang="en-US" sz="1800" b="0" i="1" dirty="0"/>
          </a:p>
        </p:txBody>
      </p:sp>
      <p:sp>
        <p:nvSpPr>
          <p:cNvPr id="4" name="Footer Placeholder 3"/>
          <p:cNvSpPr>
            <a:spLocks noGrp="1"/>
          </p:cNvSpPr>
          <p:nvPr>
            <p:ph type="ftr" sz="quarter" idx="11"/>
          </p:nvPr>
        </p:nvSpPr>
        <p:spPr/>
        <p:txBody>
          <a:bodyPr/>
          <a:lstStyle/>
          <a:p>
            <a:r>
              <a:rPr lang="en-US"/>
              <a:t>TTO: Remote Controls/Comissioning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11</a:t>
            </a:fld>
            <a:endParaRPr lang="en-US" dirty="0"/>
          </a:p>
        </p:txBody>
      </p:sp>
      <p:pic>
        <p:nvPicPr>
          <p:cNvPr id="6" name="Content Placeholder 4">
            <a:extLst>
              <a:ext uri="{FF2B5EF4-FFF2-40B4-BE49-F238E27FC236}">
                <a16:creationId xmlns:a16="http://schemas.microsoft.com/office/drawing/2014/main" xmlns="" id="{86AEF5A6-AE0B-014A-8B3E-767612C77099}"/>
              </a:ext>
            </a:extLst>
          </p:cNvPr>
          <p:cNvPicPr>
            <a:picLocks noGrp="1" noChangeAspect="1"/>
          </p:cNvPicPr>
          <p:nvPr>
            <p:ph idx="1"/>
          </p:nvPr>
        </p:nvPicPr>
        <p:blipFill>
          <a:blip r:embed="rId2"/>
          <a:stretch>
            <a:fillRect/>
          </a:stretch>
        </p:blipFill>
        <p:spPr>
          <a:xfrm>
            <a:off x="430908" y="857945"/>
            <a:ext cx="4805123" cy="4525963"/>
          </a:xfrm>
        </p:spPr>
      </p:pic>
      <p:pic>
        <p:nvPicPr>
          <p:cNvPr id="9" name="Picture 8">
            <a:extLst>
              <a:ext uri="{FF2B5EF4-FFF2-40B4-BE49-F238E27FC236}">
                <a16:creationId xmlns:a16="http://schemas.microsoft.com/office/drawing/2014/main" xmlns="" id="{D6A18531-D0FC-F042-AEB9-DEE4C4A9F174}"/>
              </a:ext>
            </a:extLst>
          </p:cNvPr>
          <p:cNvPicPr>
            <a:picLocks noChangeAspect="1"/>
          </p:cNvPicPr>
          <p:nvPr/>
        </p:nvPicPr>
        <p:blipFill>
          <a:blip r:embed="rId3"/>
          <a:stretch>
            <a:fillRect/>
          </a:stretch>
        </p:blipFill>
        <p:spPr>
          <a:xfrm>
            <a:off x="4040797" y="1990311"/>
            <a:ext cx="4650808" cy="4380613"/>
          </a:xfrm>
          <a:prstGeom prst="rect">
            <a:avLst/>
          </a:prstGeom>
        </p:spPr>
      </p:pic>
      <p:cxnSp>
        <p:nvCxnSpPr>
          <p:cNvPr id="11" name="Straight Arrow Connector 10">
            <a:extLst>
              <a:ext uri="{FF2B5EF4-FFF2-40B4-BE49-F238E27FC236}">
                <a16:creationId xmlns:a16="http://schemas.microsoft.com/office/drawing/2014/main" xmlns="" id="{C506D45F-9826-904A-91ED-7902E1446E49}"/>
              </a:ext>
            </a:extLst>
          </p:cNvPr>
          <p:cNvCxnSpPr>
            <a:cxnSpLocks/>
          </p:cNvCxnSpPr>
          <p:nvPr/>
        </p:nvCxnSpPr>
        <p:spPr>
          <a:xfrm>
            <a:off x="2378003" y="1990311"/>
            <a:ext cx="1630730" cy="533897"/>
          </a:xfrm>
          <a:prstGeom prst="straightConnector1">
            <a:avLst/>
          </a:prstGeom>
          <a:ln w="38100" cmpd="sng">
            <a:solidFill>
              <a:srgbClr val="C00000"/>
            </a:solidFill>
            <a:tailEnd type="arrow"/>
          </a:ln>
        </p:spPr>
        <p:style>
          <a:lnRef idx="2">
            <a:schemeClr val="accent1"/>
          </a:lnRef>
          <a:fillRef idx="0">
            <a:schemeClr val="accent1"/>
          </a:fillRef>
          <a:effectRef idx="1">
            <a:schemeClr val="accent1"/>
          </a:effectRef>
          <a:fontRef idx="minor">
            <a:schemeClr val="tx1"/>
          </a:fontRef>
        </p:style>
      </p:cxnSp>
      <p:pic>
        <p:nvPicPr>
          <p:cNvPr id="12" name="Picture 11" descr="vmware_vdi.jpeg">
            <a:extLst>
              <a:ext uri="{FF2B5EF4-FFF2-40B4-BE49-F238E27FC236}">
                <a16:creationId xmlns:a16="http://schemas.microsoft.com/office/drawing/2014/main" xmlns="" id="{16598B0A-E340-C44B-AF32-EE8D84F06E36}"/>
              </a:ext>
            </a:extLst>
          </p:cNvPr>
          <p:cNvPicPr>
            <a:picLocks noChangeAspect="1"/>
          </p:cNvPicPr>
          <p:nvPr/>
        </p:nvPicPr>
        <p:blipFill rotWithShape="1">
          <a:blip r:embed="rId4">
            <a:extLst>
              <a:ext uri="{28A0092B-C50C-407E-A947-70E740481C1C}">
                <a14:useLocalDpi xmlns:a14="http://schemas.microsoft.com/office/drawing/2010/main" val="0"/>
              </a:ext>
            </a:extLst>
          </a:blip>
          <a:srcRect t="25280" b="24525"/>
          <a:stretch/>
        </p:blipFill>
        <p:spPr>
          <a:xfrm>
            <a:off x="7374596" y="127195"/>
            <a:ext cx="1591304" cy="457200"/>
          </a:xfrm>
          <a:prstGeom prst="rect">
            <a:avLst/>
          </a:prstGeom>
        </p:spPr>
      </p:pic>
      <p:sp>
        <p:nvSpPr>
          <p:cNvPr id="14" name="TextBox 13">
            <a:extLst>
              <a:ext uri="{FF2B5EF4-FFF2-40B4-BE49-F238E27FC236}">
                <a16:creationId xmlns:a16="http://schemas.microsoft.com/office/drawing/2014/main" xmlns="" id="{85FC1293-25C9-BB4F-93BD-A88A4AF944D7}"/>
              </a:ext>
            </a:extLst>
          </p:cNvPr>
          <p:cNvSpPr txBox="1"/>
          <p:nvPr/>
        </p:nvSpPr>
        <p:spPr>
          <a:xfrm>
            <a:off x="6235701" y="895682"/>
            <a:ext cx="2769240" cy="602917"/>
          </a:xfrm>
          <a:prstGeom prst="rect">
            <a:avLst/>
          </a:prstGeom>
          <a:solidFill>
            <a:srgbClr val="FFFB82"/>
          </a:solidFill>
          <a:ln>
            <a:solidFill>
              <a:srgbClr val="EBF2DF"/>
            </a:solidFill>
          </a:ln>
          <a:effectLst>
            <a:outerShdw blurRad="50800" dist="38100" dir="2700000" algn="tl" rotWithShape="0">
              <a:prstClr val="black">
                <a:alpha val="40000"/>
              </a:prstClr>
            </a:outerShdw>
          </a:effectLst>
        </p:spPr>
        <p:txBody>
          <a:bodyPr wrap="none" rtlCol="0" anchor="ctr">
            <a:noAutofit/>
          </a:bodyPr>
          <a:lstStyle/>
          <a:p>
            <a:pPr algn="ctr"/>
            <a:r>
              <a:rPr lang="en-US" sz="1400" dirty="0"/>
              <a:t>Provides better oversight</a:t>
            </a:r>
          </a:p>
          <a:p>
            <a:pPr algn="ctr"/>
            <a:r>
              <a:rPr lang="en-US" sz="1400" dirty="0"/>
              <a:t>than </a:t>
            </a:r>
            <a:r>
              <a:rPr lang="en-US" sz="1400" dirty="0" err="1"/>
              <a:t>ssh</a:t>
            </a:r>
            <a:r>
              <a:rPr lang="en-US" sz="1400" dirty="0"/>
              <a:t>/X-forwarding</a:t>
            </a:r>
          </a:p>
        </p:txBody>
      </p:sp>
    </p:spTree>
    <p:extLst>
      <p:ext uri="{BB962C8B-B14F-4D97-AF65-F5344CB8AC3E}">
        <p14:creationId xmlns:p14="http://schemas.microsoft.com/office/powerpoint/2010/main" val="1800576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Infrastructure - </a:t>
            </a:r>
            <a:r>
              <a:rPr lang="en-US" sz="2000" b="0" i="1" dirty="0"/>
              <a:t>Host Security</a:t>
            </a:r>
          </a:p>
        </p:txBody>
      </p:sp>
      <p:sp>
        <p:nvSpPr>
          <p:cNvPr id="4" name="Footer Placeholder 3"/>
          <p:cNvSpPr>
            <a:spLocks noGrp="1"/>
          </p:cNvSpPr>
          <p:nvPr>
            <p:ph type="ftr" sz="quarter" idx="11"/>
          </p:nvPr>
        </p:nvSpPr>
        <p:spPr/>
        <p:txBody>
          <a:bodyPr/>
          <a:lstStyle/>
          <a:p>
            <a:r>
              <a:rPr lang="en-US"/>
              <a:t>TTO: Remote Controls/Comissioning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12</a:t>
            </a:fld>
            <a:endParaRPr lang="en-US" dirty="0"/>
          </a:p>
        </p:txBody>
      </p:sp>
      <p:sp>
        <p:nvSpPr>
          <p:cNvPr id="6" name="Content Placeholder 2">
            <a:extLst>
              <a:ext uri="{FF2B5EF4-FFF2-40B4-BE49-F238E27FC236}">
                <a16:creationId xmlns:a16="http://schemas.microsoft.com/office/drawing/2014/main" xmlns="" id="{A5EC814A-D537-1344-87BE-63FCA5A6118F}"/>
              </a:ext>
            </a:extLst>
          </p:cNvPr>
          <p:cNvSpPr>
            <a:spLocks noGrp="1"/>
          </p:cNvSpPr>
          <p:nvPr>
            <p:ph idx="1"/>
          </p:nvPr>
        </p:nvSpPr>
        <p:spPr>
          <a:xfrm>
            <a:off x="457200" y="946298"/>
            <a:ext cx="8229600" cy="5179865"/>
          </a:xfrm>
        </p:spPr>
        <p:txBody>
          <a:bodyPr>
            <a:normAutofit lnSpcReduction="10000"/>
          </a:bodyPr>
          <a:lstStyle/>
          <a:p>
            <a:pPr marL="0" indent="0">
              <a:lnSpc>
                <a:spcPct val="120000"/>
              </a:lnSpc>
              <a:buNone/>
            </a:pPr>
            <a:r>
              <a:rPr lang="en-US" sz="2000" b="1" dirty="0"/>
              <a:t>Red Hat EL6 x86_64:</a:t>
            </a:r>
          </a:p>
          <a:p>
            <a:pPr>
              <a:lnSpc>
                <a:spcPct val="120000"/>
              </a:lnSpc>
            </a:pPr>
            <a:r>
              <a:rPr lang="en-US" sz="1800" dirty="0"/>
              <a:t>Includes 3 servers, 3 workstations, 10 VDI VMs</a:t>
            </a:r>
          </a:p>
          <a:p>
            <a:pPr>
              <a:lnSpc>
                <a:spcPct val="120000"/>
              </a:lnSpc>
            </a:pPr>
            <a:r>
              <a:rPr lang="en-US" sz="1800" dirty="0"/>
              <a:t>At a minimum, fully patched monthly</a:t>
            </a:r>
          </a:p>
          <a:p>
            <a:pPr lvl="1">
              <a:lnSpc>
                <a:spcPct val="120000"/>
              </a:lnSpc>
            </a:pPr>
            <a:r>
              <a:rPr lang="en-US" sz="1600" dirty="0"/>
              <a:t>Reboots coordinated</a:t>
            </a:r>
          </a:p>
          <a:p>
            <a:pPr>
              <a:lnSpc>
                <a:spcPct val="120000"/>
              </a:lnSpc>
            </a:pPr>
            <a:r>
              <a:rPr lang="en-US" sz="1800" dirty="0"/>
              <a:t>2-factor insurance (VDI hosts)</a:t>
            </a:r>
          </a:p>
          <a:p>
            <a:pPr lvl="1">
              <a:lnSpc>
                <a:spcPct val="120000"/>
              </a:lnSpc>
            </a:pPr>
            <a:r>
              <a:rPr lang="en-US" sz="1800" dirty="0"/>
              <a:t>Monitored and text messages sent to IT On-Call 24x7</a:t>
            </a:r>
          </a:p>
          <a:p>
            <a:pPr>
              <a:lnSpc>
                <a:spcPct val="120000"/>
              </a:lnSpc>
            </a:pPr>
            <a:r>
              <a:rPr lang="en-US" sz="1800" dirty="0"/>
              <a:t>Services and configuration enforced by Puppet</a:t>
            </a:r>
          </a:p>
          <a:p>
            <a:pPr>
              <a:lnSpc>
                <a:spcPct val="120000"/>
              </a:lnSpc>
            </a:pPr>
            <a:endParaRPr lang="en-US" sz="2000" dirty="0"/>
          </a:p>
          <a:p>
            <a:pPr marL="0" indent="0">
              <a:lnSpc>
                <a:spcPct val="120000"/>
              </a:lnSpc>
              <a:buNone/>
            </a:pPr>
            <a:r>
              <a:rPr lang="en-US" sz="2000" b="1" dirty="0"/>
              <a:t>Windows 10:</a:t>
            </a:r>
          </a:p>
          <a:p>
            <a:pPr>
              <a:lnSpc>
                <a:spcPct val="120000"/>
              </a:lnSpc>
            </a:pPr>
            <a:r>
              <a:rPr lang="en-US" sz="1800" dirty="0"/>
              <a:t>Includes 2 PCs that host programming software for SLAC PLCs</a:t>
            </a:r>
          </a:p>
          <a:p>
            <a:pPr>
              <a:lnSpc>
                <a:spcPct val="120000"/>
              </a:lnSpc>
            </a:pPr>
            <a:r>
              <a:rPr lang="en-US" sz="1800" dirty="0"/>
              <a:t>At a minimum, fully patched monthly and rebooted</a:t>
            </a:r>
          </a:p>
          <a:p>
            <a:pPr>
              <a:lnSpc>
                <a:spcPct val="120000"/>
              </a:lnSpc>
            </a:pPr>
            <a:r>
              <a:rPr lang="en-US" sz="1800" dirty="0"/>
              <a:t>Managed by Accelerator Computing Group (ACG)</a:t>
            </a:r>
          </a:p>
        </p:txBody>
      </p:sp>
      <p:pic>
        <p:nvPicPr>
          <p:cNvPr id="2" name="Picture 1">
            <a:extLst>
              <a:ext uri="{FF2B5EF4-FFF2-40B4-BE49-F238E27FC236}">
                <a16:creationId xmlns:a16="http://schemas.microsoft.com/office/drawing/2014/main" xmlns="" id="{D32F820C-1436-164C-9266-83B273392C7C}"/>
              </a:ext>
            </a:extLst>
          </p:cNvPr>
          <p:cNvPicPr>
            <a:picLocks noChangeAspect="1"/>
          </p:cNvPicPr>
          <p:nvPr/>
        </p:nvPicPr>
        <p:blipFill>
          <a:blip r:embed="rId3"/>
          <a:stretch>
            <a:fillRect/>
          </a:stretch>
        </p:blipFill>
        <p:spPr>
          <a:xfrm>
            <a:off x="8165143" y="181135"/>
            <a:ext cx="803011" cy="423990"/>
          </a:xfrm>
          <a:prstGeom prst="rect">
            <a:avLst/>
          </a:prstGeom>
        </p:spPr>
      </p:pic>
      <p:sp>
        <p:nvSpPr>
          <p:cNvPr id="12" name="TextBox 11">
            <a:extLst>
              <a:ext uri="{FF2B5EF4-FFF2-40B4-BE49-F238E27FC236}">
                <a16:creationId xmlns:a16="http://schemas.microsoft.com/office/drawing/2014/main" xmlns="" id="{B77A6E2A-AC7A-9546-9EAF-6F7ED1A95A84}"/>
              </a:ext>
            </a:extLst>
          </p:cNvPr>
          <p:cNvSpPr txBox="1"/>
          <p:nvPr/>
        </p:nvSpPr>
        <p:spPr>
          <a:xfrm>
            <a:off x="6354815" y="946298"/>
            <a:ext cx="2613339" cy="405486"/>
          </a:xfrm>
          <a:prstGeom prst="rect">
            <a:avLst/>
          </a:prstGeom>
          <a:solidFill>
            <a:srgbClr val="FFFB82"/>
          </a:solidFill>
          <a:ln>
            <a:solidFill>
              <a:srgbClr val="EBF2DF"/>
            </a:solidFill>
          </a:ln>
          <a:effectLst>
            <a:outerShdw blurRad="50800" dist="38100" dir="2700000" algn="tl" rotWithShape="0">
              <a:prstClr val="black">
                <a:alpha val="40000"/>
              </a:prstClr>
            </a:outerShdw>
          </a:effectLst>
        </p:spPr>
        <p:txBody>
          <a:bodyPr wrap="none" rtlCol="0" anchor="ctr">
            <a:noAutofit/>
          </a:bodyPr>
          <a:lstStyle/>
          <a:p>
            <a:pPr algn="ctr"/>
            <a:r>
              <a:rPr lang="en-US" sz="1400" dirty="0"/>
              <a:t>Exceeds normal security controls</a:t>
            </a:r>
          </a:p>
        </p:txBody>
      </p:sp>
      <p:sp>
        <p:nvSpPr>
          <p:cNvPr id="13" name="TextBox 12">
            <a:extLst>
              <a:ext uri="{FF2B5EF4-FFF2-40B4-BE49-F238E27FC236}">
                <a16:creationId xmlns:a16="http://schemas.microsoft.com/office/drawing/2014/main" xmlns="" id="{4206E70A-BE9D-1A42-B357-2DD682F80E11}"/>
              </a:ext>
            </a:extLst>
          </p:cNvPr>
          <p:cNvSpPr txBox="1"/>
          <p:nvPr/>
        </p:nvSpPr>
        <p:spPr>
          <a:xfrm>
            <a:off x="6354815" y="4260998"/>
            <a:ext cx="2613339" cy="405486"/>
          </a:xfrm>
          <a:prstGeom prst="rect">
            <a:avLst/>
          </a:prstGeom>
          <a:solidFill>
            <a:srgbClr val="FFFB82"/>
          </a:solidFill>
          <a:ln>
            <a:solidFill>
              <a:srgbClr val="EBF2DF"/>
            </a:solidFill>
          </a:ln>
          <a:effectLst>
            <a:outerShdw blurRad="50800" dist="38100" dir="2700000" algn="tl" rotWithShape="0">
              <a:prstClr val="black">
                <a:alpha val="40000"/>
              </a:prstClr>
            </a:outerShdw>
          </a:effectLst>
        </p:spPr>
        <p:txBody>
          <a:bodyPr wrap="none" rtlCol="0" anchor="ctr">
            <a:noAutofit/>
          </a:bodyPr>
          <a:lstStyle/>
          <a:p>
            <a:pPr algn="ctr"/>
            <a:r>
              <a:rPr lang="en-US" sz="1400" dirty="0"/>
              <a:t>Meets normal security controls</a:t>
            </a:r>
          </a:p>
        </p:txBody>
      </p:sp>
    </p:spTree>
    <p:extLst>
      <p:ext uri="{BB962C8B-B14F-4D97-AF65-F5344CB8AC3E}">
        <p14:creationId xmlns:p14="http://schemas.microsoft.com/office/powerpoint/2010/main" val="1717531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Infrastructure - </a:t>
            </a:r>
            <a:r>
              <a:rPr lang="en-US" sz="2000" b="0" i="1" dirty="0"/>
              <a:t>Channel Access Security (CAS)</a:t>
            </a:r>
          </a:p>
        </p:txBody>
      </p:sp>
      <p:sp>
        <p:nvSpPr>
          <p:cNvPr id="4" name="Footer Placeholder 3"/>
          <p:cNvSpPr>
            <a:spLocks noGrp="1"/>
          </p:cNvSpPr>
          <p:nvPr>
            <p:ph type="ftr" sz="quarter" idx="11"/>
          </p:nvPr>
        </p:nvSpPr>
        <p:spPr/>
        <p:txBody>
          <a:bodyPr/>
          <a:lstStyle/>
          <a:p>
            <a:r>
              <a:rPr lang="en-US"/>
              <a:t>TTO: Remote Controls/Comissioning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13</a:t>
            </a:fld>
            <a:endParaRPr lang="en-US" dirty="0"/>
          </a:p>
        </p:txBody>
      </p:sp>
      <p:sp>
        <p:nvSpPr>
          <p:cNvPr id="6" name="Content Placeholder 2">
            <a:extLst>
              <a:ext uri="{FF2B5EF4-FFF2-40B4-BE49-F238E27FC236}">
                <a16:creationId xmlns:a16="http://schemas.microsoft.com/office/drawing/2014/main" xmlns="" id="{A5EC814A-D537-1344-87BE-63FCA5A6118F}"/>
              </a:ext>
            </a:extLst>
          </p:cNvPr>
          <p:cNvSpPr>
            <a:spLocks noGrp="1"/>
          </p:cNvSpPr>
          <p:nvPr>
            <p:ph idx="1"/>
          </p:nvPr>
        </p:nvSpPr>
        <p:spPr>
          <a:xfrm>
            <a:off x="457200" y="946298"/>
            <a:ext cx="8229600" cy="5179865"/>
          </a:xfrm>
        </p:spPr>
        <p:txBody>
          <a:bodyPr>
            <a:noAutofit/>
          </a:bodyPr>
          <a:lstStyle/>
          <a:p>
            <a:pPr marL="0" indent="0">
              <a:lnSpc>
                <a:spcPct val="120000"/>
              </a:lnSpc>
              <a:buNone/>
            </a:pPr>
            <a:r>
              <a:rPr lang="en-US" sz="1800" b="1" dirty="0"/>
              <a:t>Refresher…</a:t>
            </a:r>
          </a:p>
          <a:p>
            <a:pPr marL="0" indent="0">
              <a:lnSpc>
                <a:spcPct val="120000"/>
              </a:lnSpc>
              <a:buNone/>
            </a:pPr>
            <a:r>
              <a:rPr lang="en-US" sz="1800" dirty="0"/>
              <a:t>EPICS access security protects IOC databases from unauthorized Channel Access Clients.  Access is based on the following:</a:t>
            </a:r>
          </a:p>
          <a:p>
            <a:pPr marL="0" indent="0">
              <a:lnSpc>
                <a:spcPct val="120000"/>
              </a:lnSpc>
              <a:buNone/>
            </a:pPr>
            <a:endParaRPr lang="en-US" sz="1000" dirty="0"/>
          </a:p>
          <a:p>
            <a:pPr>
              <a:lnSpc>
                <a:spcPct val="120000"/>
              </a:lnSpc>
            </a:pPr>
            <a:r>
              <a:rPr lang="en-US" sz="1800" b="1" dirty="0"/>
              <a:t>Who:</a:t>
            </a:r>
            <a:r>
              <a:rPr lang="en-US" sz="1800" dirty="0"/>
              <a:t> </a:t>
            </a:r>
            <a:r>
              <a:rPr lang="en-US" sz="1800" i="1" u="sng" dirty="0" err="1"/>
              <a:t>userid</a:t>
            </a:r>
            <a:r>
              <a:rPr lang="en-US" sz="1800" dirty="0"/>
              <a:t> of the channel access client.</a:t>
            </a:r>
          </a:p>
          <a:p>
            <a:pPr>
              <a:lnSpc>
                <a:spcPct val="120000"/>
              </a:lnSpc>
            </a:pPr>
            <a:r>
              <a:rPr lang="en-US" sz="1800" b="1" dirty="0"/>
              <a:t>Where:</a:t>
            </a:r>
            <a:r>
              <a:rPr lang="en-US" sz="1800" dirty="0"/>
              <a:t> </a:t>
            </a:r>
            <a:r>
              <a:rPr lang="en-US" sz="1800" i="1" u="sng" dirty="0" err="1"/>
              <a:t>hostid</a:t>
            </a:r>
            <a:r>
              <a:rPr lang="en-US" sz="1800" dirty="0"/>
              <a:t> where the user is logged on.  This is the host on which the channel access client exists.  </a:t>
            </a:r>
            <a:r>
              <a:rPr lang="en-US" sz="1800" dirty="0">
                <a:solidFill>
                  <a:srgbClr val="FF0000"/>
                </a:solidFill>
              </a:rPr>
              <a:t>Thus no attempt is made to see if a user is local or remotely logged on to the host.</a:t>
            </a:r>
          </a:p>
          <a:p>
            <a:pPr>
              <a:lnSpc>
                <a:spcPct val="120000"/>
              </a:lnSpc>
            </a:pPr>
            <a:r>
              <a:rPr lang="en-US" sz="1800" b="1" dirty="0"/>
              <a:t>What:</a:t>
            </a:r>
            <a:r>
              <a:rPr lang="en-US" sz="1800" dirty="0"/>
              <a:t> Individual fields of records are protected.  Each record has a field containing the Access Security Group (ASG) to which the record belongs…</a:t>
            </a:r>
          </a:p>
          <a:p>
            <a:pPr>
              <a:lnSpc>
                <a:spcPct val="120000"/>
              </a:lnSpc>
            </a:pPr>
            <a:r>
              <a:rPr lang="en-US" sz="1800" b="1" dirty="0"/>
              <a:t>How:</a:t>
            </a:r>
            <a:r>
              <a:rPr lang="en-US" sz="1800" dirty="0"/>
              <a:t> User Access Groups (UAG) and Host Access Groups (HAG) combine to create read/write permissions.</a:t>
            </a:r>
          </a:p>
        </p:txBody>
      </p:sp>
      <p:pic>
        <p:nvPicPr>
          <p:cNvPr id="2" name="Picture 1">
            <a:extLst>
              <a:ext uri="{FF2B5EF4-FFF2-40B4-BE49-F238E27FC236}">
                <a16:creationId xmlns:a16="http://schemas.microsoft.com/office/drawing/2014/main" xmlns="" id="{D32F820C-1436-164C-9266-83B273392C7C}"/>
              </a:ext>
            </a:extLst>
          </p:cNvPr>
          <p:cNvPicPr>
            <a:picLocks noChangeAspect="1"/>
          </p:cNvPicPr>
          <p:nvPr/>
        </p:nvPicPr>
        <p:blipFill>
          <a:blip r:embed="rId3"/>
          <a:stretch>
            <a:fillRect/>
          </a:stretch>
        </p:blipFill>
        <p:spPr>
          <a:xfrm>
            <a:off x="8165143" y="181135"/>
            <a:ext cx="803011" cy="423990"/>
          </a:xfrm>
          <a:prstGeom prst="rect">
            <a:avLst/>
          </a:prstGeom>
        </p:spPr>
      </p:pic>
      <p:sp>
        <p:nvSpPr>
          <p:cNvPr id="10" name="TextBox 9">
            <a:extLst>
              <a:ext uri="{FF2B5EF4-FFF2-40B4-BE49-F238E27FC236}">
                <a16:creationId xmlns:a16="http://schemas.microsoft.com/office/drawing/2014/main" xmlns="" id="{A7757FB4-E430-BC41-8CAD-391A14E4049B}"/>
              </a:ext>
            </a:extLst>
          </p:cNvPr>
          <p:cNvSpPr txBox="1"/>
          <p:nvPr/>
        </p:nvSpPr>
        <p:spPr>
          <a:xfrm>
            <a:off x="2479729" y="5791655"/>
            <a:ext cx="6488425" cy="423408"/>
          </a:xfrm>
          <a:prstGeom prst="rect">
            <a:avLst/>
          </a:prstGeom>
          <a:solidFill>
            <a:srgbClr val="FFFB82"/>
          </a:solidFill>
          <a:ln>
            <a:solidFill>
              <a:srgbClr val="EBF2DF"/>
            </a:solidFill>
          </a:ln>
          <a:effectLst>
            <a:outerShdw blurRad="50800" dist="38100" dir="2700000" algn="tl" rotWithShape="0">
              <a:prstClr val="black">
                <a:alpha val="40000"/>
              </a:prstClr>
            </a:outerShdw>
          </a:effectLst>
        </p:spPr>
        <p:txBody>
          <a:bodyPr wrap="none" rtlCol="0" anchor="ctr">
            <a:noAutofit/>
          </a:bodyPr>
          <a:lstStyle/>
          <a:p>
            <a:pPr algn="ctr"/>
            <a:r>
              <a:rPr lang="en-US" sz="1600" i="1" dirty="0">
                <a:latin typeface="Minion Pro"/>
              </a:rPr>
              <a:t>We use </a:t>
            </a:r>
            <a:r>
              <a:rPr lang="en-US" sz="1600" i="1" dirty="0" err="1">
                <a:latin typeface="Minion Pro"/>
              </a:rPr>
              <a:t>userid</a:t>
            </a:r>
            <a:r>
              <a:rPr lang="en-US" sz="1600" i="1" dirty="0">
                <a:latin typeface="Minion Pro"/>
              </a:rPr>
              <a:t> in addition to network-level and host-level access controls.</a:t>
            </a:r>
          </a:p>
        </p:txBody>
      </p:sp>
    </p:spTree>
    <p:extLst>
      <p:ext uri="{BB962C8B-B14F-4D97-AF65-F5344CB8AC3E}">
        <p14:creationId xmlns:p14="http://schemas.microsoft.com/office/powerpoint/2010/main" val="3270230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Infrastructure - </a:t>
            </a:r>
            <a:r>
              <a:rPr lang="en-US" sz="2000" b="0" i="1" dirty="0"/>
              <a:t>Access Security Groups (ASG)</a:t>
            </a:r>
          </a:p>
        </p:txBody>
      </p:sp>
      <p:sp>
        <p:nvSpPr>
          <p:cNvPr id="4" name="Footer Placeholder 3"/>
          <p:cNvSpPr>
            <a:spLocks noGrp="1"/>
          </p:cNvSpPr>
          <p:nvPr>
            <p:ph type="ftr" sz="quarter" idx="11"/>
          </p:nvPr>
        </p:nvSpPr>
        <p:spPr/>
        <p:txBody>
          <a:bodyPr/>
          <a:lstStyle/>
          <a:p>
            <a:r>
              <a:rPr lang="en-US"/>
              <a:t>TTO: Remote Controls/Comissioning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14</a:t>
            </a:fld>
            <a:endParaRPr lang="en-US" dirty="0"/>
          </a:p>
        </p:txBody>
      </p:sp>
      <p:sp>
        <p:nvSpPr>
          <p:cNvPr id="6" name="Content Placeholder 2">
            <a:extLst>
              <a:ext uri="{FF2B5EF4-FFF2-40B4-BE49-F238E27FC236}">
                <a16:creationId xmlns:a16="http://schemas.microsoft.com/office/drawing/2014/main" xmlns="" id="{A5EC814A-D537-1344-87BE-63FCA5A6118F}"/>
              </a:ext>
            </a:extLst>
          </p:cNvPr>
          <p:cNvSpPr>
            <a:spLocks noGrp="1"/>
          </p:cNvSpPr>
          <p:nvPr>
            <p:ph idx="1"/>
          </p:nvPr>
        </p:nvSpPr>
        <p:spPr>
          <a:xfrm>
            <a:off x="457200" y="946298"/>
            <a:ext cx="8229600" cy="5179865"/>
          </a:xfrm>
        </p:spPr>
        <p:txBody>
          <a:bodyPr>
            <a:normAutofit fontScale="92500" lnSpcReduction="10000"/>
          </a:bodyPr>
          <a:lstStyle/>
          <a:p>
            <a:pPr marL="0" indent="0">
              <a:lnSpc>
                <a:spcPct val="120000"/>
              </a:lnSpc>
              <a:buNone/>
            </a:pPr>
            <a:r>
              <a:rPr lang="en-US" sz="1600" i="1" dirty="0"/>
              <a:t>Roles</a:t>
            </a:r>
            <a:r>
              <a:rPr lang="en-US" sz="1600" dirty="0">
                <a:solidFill>
                  <a:schemeClr val="accent1"/>
                </a:solidFill>
              </a:rPr>
              <a:t>*</a:t>
            </a:r>
            <a:r>
              <a:rPr lang="en-US" sz="1600" i="1" dirty="0"/>
              <a:t> translated into engineered controls…</a:t>
            </a:r>
          </a:p>
          <a:p>
            <a:pPr marL="0" indent="0">
              <a:lnSpc>
                <a:spcPct val="120000"/>
              </a:lnSpc>
              <a:buNone/>
            </a:pPr>
            <a:r>
              <a:rPr lang="en-US" sz="1800" b="1" u="sng" dirty="0"/>
              <a:t>Cryomodule Controls (SLAC)</a:t>
            </a:r>
          </a:p>
          <a:p>
            <a:pPr>
              <a:lnSpc>
                <a:spcPct val="120000"/>
              </a:lnSpc>
            </a:pPr>
            <a:r>
              <a:rPr lang="en-US" sz="1700" b="1" dirty="0"/>
              <a:t>Default:</a:t>
            </a:r>
            <a:r>
              <a:rPr lang="en-US" sz="1700" dirty="0"/>
              <a:t> read-only access</a:t>
            </a:r>
          </a:p>
          <a:p>
            <a:pPr>
              <a:lnSpc>
                <a:spcPct val="120000"/>
              </a:lnSpc>
            </a:pPr>
            <a:r>
              <a:rPr lang="en-US" sz="1700" b="1" dirty="0"/>
              <a:t>SLAC RF Guests:</a:t>
            </a:r>
            <a:r>
              <a:rPr lang="en-US" sz="1700" dirty="0"/>
              <a:t> write-access granted for periods of time to RF controls</a:t>
            </a:r>
          </a:p>
          <a:p>
            <a:pPr lvl="1">
              <a:lnSpc>
                <a:spcPct val="120000"/>
              </a:lnSpc>
            </a:pPr>
            <a:r>
              <a:rPr lang="en-US" sz="1600" dirty="0"/>
              <a:t>Responsibility of Test Coordinator (Mike Drury) to designate membership</a:t>
            </a:r>
            <a:endParaRPr lang="en-US" sz="1700" dirty="0"/>
          </a:p>
          <a:p>
            <a:pPr>
              <a:lnSpc>
                <a:spcPct val="120000"/>
              </a:lnSpc>
            </a:pPr>
            <a:r>
              <a:rPr lang="en-US" sz="1700" b="1" dirty="0"/>
              <a:t>JLAB RF Test Operators:</a:t>
            </a:r>
            <a:r>
              <a:rPr lang="en-US" sz="1700" dirty="0"/>
              <a:t> read-write access 24x7</a:t>
            </a:r>
          </a:p>
          <a:p>
            <a:pPr lvl="1">
              <a:lnSpc>
                <a:spcPct val="120000"/>
              </a:lnSpc>
            </a:pPr>
            <a:r>
              <a:rPr lang="en-US" sz="1600" dirty="0"/>
              <a:t>Responsibility of Test Coordinator (Mike Drury) to designate membership</a:t>
            </a:r>
          </a:p>
          <a:p>
            <a:pPr lvl="2">
              <a:lnSpc>
                <a:spcPct val="120000"/>
              </a:lnSpc>
            </a:pPr>
            <a:r>
              <a:rPr lang="en-US" sz="1400" dirty="0"/>
              <a:t>RF Experts (ex. Curt </a:t>
            </a:r>
            <a:r>
              <a:rPr lang="en-US" sz="1400" dirty="0" err="1"/>
              <a:t>Hovater</a:t>
            </a:r>
            <a:r>
              <a:rPr lang="en-US" sz="1400" dirty="0"/>
              <a:t>)</a:t>
            </a:r>
            <a:endParaRPr lang="en-US" sz="1400" dirty="0">
              <a:solidFill>
                <a:schemeClr val="accent1"/>
              </a:solidFill>
            </a:endParaRPr>
          </a:p>
          <a:p>
            <a:pPr lvl="2">
              <a:lnSpc>
                <a:spcPct val="120000"/>
              </a:lnSpc>
            </a:pPr>
            <a:r>
              <a:rPr lang="en-US" sz="1400" dirty="0"/>
              <a:t>Cryo Experts (ex. Jonathan Creel)</a:t>
            </a:r>
            <a:endParaRPr lang="en-US" sz="1400" dirty="0">
              <a:solidFill>
                <a:schemeClr val="accent1"/>
              </a:solidFill>
            </a:endParaRPr>
          </a:p>
          <a:p>
            <a:pPr marL="0" indent="0">
              <a:lnSpc>
                <a:spcPct val="120000"/>
              </a:lnSpc>
              <a:buNone/>
            </a:pPr>
            <a:endParaRPr lang="en-US" sz="1200" b="1" dirty="0"/>
          </a:p>
          <a:p>
            <a:pPr marL="0" indent="0">
              <a:lnSpc>
                <a:spcPct val="120000"/>
              </a:lnSpc>
              <a:buNone/>
            </a:pPr>
            <a:r>
              <a:rPr lang="en-US" sz="1800" b="1" u="sng" dirty="0"/>
              <a:t>Cryo Can Controls (JLAB)</a:t>
            </a:r>
          </a:p>
          <a:p>
            <a:pPr>
              <a:lnSpc>
                <a:spcPct val="120000"/>
              </a:lnSpc>
            </a:pPr>
            <a:r>
              <a:rPr lang="en-US" sz="1600" b="1" dirty="0"/>
              <a:t>Default:</a:t>
            </a:r>
            <a:r>
              <a:rPr lang="en-US" sz="1600" dirty="0"/>
              <a:t> read-only access</a:t>
            </a:r>
            <a:endParaRPr lang="en-US" sz="1600" b="1" dirty="0"/>
          </a:p>
          <a:p>
            <a:pPr>
              <a:lnSpc>
                <a:spcPct val="120000"/>
              </a:lnSpc>
            </a:pPr>
            <a:r>
              <a:rPr lang="en-US" sz="1600" b="1" dirty="0"/>
              <a:t>JLAB Cryo Test Operators: </a:t>
            </a:r>
            <a:r>
              <a:rPr lang="en-US" sz="1600" dirty="0"/>
              <a:t>read-write access 24x7</a:t>
            </a:r>
            <a:endParaRPr lang="en-US" sz="1800" dirty="0"/>
          </a:p>
          <a:p>
            <a:pPr lvl="1">
              <a:lnSpc>
                <a:spcPct val="120000"/>
              </a:lnSpc>
            </a:pPr>
            <a:r>
              <a:rPr lang="en-US" sz="1600" dirty="0"/>
              <a:t>Responsibility of Test Coordinator </a:t>
            </a:r>
            <a:r>
              <a:rPr lang="en-US" sz="1600" u="sng" dirty="0"/>
              <a:t>AND</a:t>
            </a:r>
            <a:r>
              <a:rPr lang="en-US" sz="1600" dirty="0"/>
              <a:t> Cryo Group to designate membership</a:t>
            </a:r>
          </a:p>
        </p:txBody>
      </p:sp>
      <p:sp>
        <p:nvSpPr>
          <p:cNvPr id="3" name="TextBox 2">
            <a:extLst>
              <a:ext uri="{FF2B5EF4-FFF2-40B4-BE49-F238E27FC236}">
                <a16:creationId xmlns:a16="http://schemas.microsoft.com/office/drawing/2014/main" xmlns="" id="{FB4BDA80-D9FA-3D40-B6B9-A000A615A8D1}"/>
              </a:ext>
            </a:extLst>
          </p:cNvPr>
          <p:cNvSpPr txBox="1"/>
          <p:nvPr/>
        </p:nvSpPr>
        <p:spPr>
          <a:xfrm>
            <a:off x="4483100" y="1352896"/>
            <a:ext cx="4485055" cy="548640"/>
          </a:xfrm>
          <a:prstGeom prst="rect">
            <a:avLst/>
          </a:prstGeom>
          <a:solidFill>
            <a:srgbClr val="FFFB82"/>
          </a:solidFill>
          <a:ln>
            <a:solidFill>
              <a:srgbClr val="EBF2DF"/>
            </a:solidFill>
          </a:ln>
          <a:effectLst>
            <a:outerShdw blurRad="50800" dist="38100" dir="2700000" algn="tl" rotWithShape="0">
              <a:prstClr val="black">
                <a:alpha val="40000"/>
              </a:prstClr>
            </a:outerShdw>
          </a:effectLst>
        </p:spPr>
        <p:txBody>
          <a:bodyPr wrap="none" rtlCol="0">
            <a:noAutofit/>
          </a:bodyPr>
          <a:lstStyle/>
          <a:p>
            <a:pPr algn="ctr"/>
            <a:r>
              <a:rPr lang="en-US" sz="1400" dirty="0"/>
              <a:t>Write-access coordinated by Test Coordinator (or designee)</a:t>
            </a:r>
          </a:p>
          <a:p>
            <a:pPr algn="ctr"/>
            <a:r>
              <a:rPr lang="en-US" sz="1400" dirty="0"/>
              <a:t>and controlled by MCC Crew Chief</a:t>
            </a:r>
          </a:p>
        </p:txBody>
      </p:sp>
      <p:sp>
        <p:nvSpPr>
          <p:cNvPr id="10" name="TextBox 9">
            <a:extLst>
              <a:ext uri="{FF2B5EF4-FFF2-40B4-BE49-F238E27FC236}">
                <a16:creationId xmlns:a16="http://schemas.microsoft.com/office/drawing/2014/main" xmlns="" id="{06248A2A-DBAF-A646-A4D4-2DB649065477}"/>
              </a:ext>
            </a:extLst>
          </p:cNvPr>
          <p:cNvSpPr txBox="1"/>
          <p:nvPr/>
        </p:nvSpPr>
        <p:spPr>
          <a:xfrm>
            <a:off x="4483100" y="4527896"/>
            <a:ext cx="4485055" cy="548640"/>
          </a:xfrm>
          <a:prstGeom prst="rect">
            <a:avLst/>
          </a:prstGeom>
          <a:solidFill>
            <a:srgbClr val="FFFB82"/>
          </a:solidFill>
          <a:ln>
            <a:solidFill>
              <a:srgbClr val="EBF2DF"/>
            </a:solidFill>
          </a:ln>
          <a:effectLst>
            <a:outerShdw blurRad="50800" dist="38100" dir="2700000" algn="tl" rotWithShape="0">
              <a:prstClr val="black">
                <a:alpha val="40000"/>
              </a:prstClr>
            </a:outerShdw>
          </a:effectLst>
        </p:spPr>
        <p:txBody>
          <a:bodyPr wrap="none" rtlCol="0" anchor="ctr">
            <a:noAutofit/>
          </a:bodyPr>
          <a:lstStyle/>
          <a:p>
            <a:pPr algn="ctr"/>
            <a:r>
              <a:rPr lang="en-US" sz="1400" dirty="0"/>
              <a:t>Will be implemented by Cryo Group</a:t>
            </a:r>
          </a:p>
        </p:txBody>
      </p:sp>
      <p:sp>
        <p:nvSpPr>
          <p:cNvPr id="11" name="TextBox 10">
            <a:extLst>
              <a:ext uri="{FF2B5EF4-FFF2-40B4-BE49-F238E27FC236}">
                <a16:creationId xmlns:a16="http://schemas.microsoft.com/office/drawing/2014/main" xmlns="" id="{65647D7A-C027-9C48-83BF-C4FDD51C17D3}"/>
              </a:ext>
            </a:extLst>
          </p:cNvPr>
          <p:cNvSpPr txBox="1"/>
          <p:nvPr/>
        </p:nvSpPr>
        <p:spPr>
          <a:xfrm>
            <a:off x="308919" y="6112084"/>
            <a:ext cx="2135136" cy="338554"/>
          </a:xfrm>
          <a:prstGeom prst="rect">
            <a:avLst/>
          </a:prstGeom>
          <a:noFill/>
        </p:spPr>
        <p:txBody>
          <a:bodyPr wrap="none" rtlCol="0">
            <a:spAutoFit/>
          </a:bodyPr>
          <a:lstStyle/>
          <a:p>
            <a:r>
              <a:rPr lang="en-US" sz="1600" dirty="0">
                <a:solidFill>
                  <a:schemeClr val="accent1"/>
                </a:solidFill>
              </a:rPr>
              <a:t>* Further details in OSP</a:t>
            </a:r>
          </a:p>
        </p:txBody>
      </p:sp>
      <p:pic>
        <p:nvPicPr>
          <p:cNvPr id="12" name="Picture 11">
            <a:extLst>
              <a:ext uri="{FF2B5EF4-FFF2-40B4-BE49-F238E27FC236}">
                <a16:creationId xmlns:a16="http://schemas.microsoft.com/office/drawing/2014/main" xmlns="" id="{8E943E5A-119B-E34A-B4CE-550E73BC4FC7}"/>
              </a:ext>
            </a:extLst>
          </p:cNvPr>
          <p:cNvPicPr>
            <a:picLocks noChangeAspect="1"/>
          </p:cNvPicPr>
          <p:nvPr/>
        </p:nvPicPr>
        <p:blipFill>
          <a:blip r:embed="rId3"/>
          <a:stretch>
            <a:fillRect/>
          </a:stretch>
        </p:blipFill>
        <p:spPr>
          <a:xfrm>
            <a:off x="8165143" y="181135"/>
            <a:ext cx="803011" cy="423990"/>
          </a:xfrm>
          <a:prstGeom prst="rect">
            <a:avLst/>
          </a:prstGeom>
        </p:spPr>
      </p:pic>
      <p:sp>
        <p:nvSpPr>
          <p:cNvPr id="13" name="TextBox 12">
            <a:extLst>
              <a:ext uri="{FF2B5EF4-FFF2-40B4-BE49-F238E27FC236}">
                <a16:creationId xmlns:a16="http://schemas.microsoft.com/office/drawing/2014/main" xmlns="" id="{692DC38E-107C-EB45-A2EB-59CEB96445AB}"/>
              </a:ext>
            </a:extLst>
          </p:cNvPr>
          <p:cNvSpPr txBox="1"/>
          <p:nvPr/>
        </p:nvSpPr>
        <p:spPr>
          <a:xfrm>
            <a:off x="6354815" y="819298"/>
            <a:ext cx="2613339" cy="405486"/>
          </a:xfrm>
          <a:prstGeom prst="rect">
            <a:avLst/>
          </a:prstGeom>
          <a:solidFill>
            <a:srgbClr val="FFFB82"/>
          </a:solidFill>
          <a:ln>
            <a:solidFill>
              <a:srgbClr val="EBF2DF"/>
            </a:solidFill>
          </a:ln>
          <a:effectLst>
            <a:outerShdw blurRad="50800" dist="38100" dir="2700000" algn="tl" rotWithShape="0">
              <a:prstClr val="black">
                <a:alpha val="40000"/>
              </a:prstClr>
            </a:outerShdw>
          </a:effectLst>
        </p:spPr>
        <p:txBody>
          <a:bodyPr wrap="none" rtlCol="0" anchor="ctr">
            <a:noAutofit/>
          </a:bodyPr>
          <a:lstStyle/>
          <a:p>
            <a:pPr algn="ctr"/>
            <a:r>
              <a:rPr lang="en-US" sz="1400" dirty="0"/>
              <a:t>Exceeds normal security controls</a:t>
            </a:r>
          </a:p>
        </p:txBody>
      </p:sp>
    </p:spTree>
    <p:extLst>
      <p:ext uri="{BB962C8B-B14F-4D97-AF65-F5344CB8AC3E}">
        <p14:creationId xmlns:p14="http://schemas.microsoft.com/office/powerpoint/2010/main" val="596627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Infrastructure - </a:t>
            </a:r>
            <a:r>
              <a:rPr lang="en-US" sz="2000" b="0" i="1" dirty="0"/>
              <a:t>EPICS Logging </a:t>
            </a:r>
            <a:r>
              <a:rPr lang="en-US" sz="2000" b="0" i="1" dirty="0">
                <a:solidFill>
                  <a:srgbClr val="C00000"/>
                </a:solidFill>
              </a:rPr>
              <a:t>(example-only)</a:t>
            </a:r>
          </a:p>
        </p:txBody>
      </p:sp>
      <p:sp>
        <p:nvSpPr>
          <p:cNvPr id="4" name="Footer Placeholder 3"/>
          <p:cNvSpPr>
            <a:spLocks noGrp="1"/>
          </p:cNvSpPr>
          <p:nvPr>
            <p:ph type="ftr" sz="quarter" idx="11"/>
          </p:nvPr>
        </p:nvSpPr>
        <p:spPr/>
        <p:txBody>
          <a:bodyPr/>
          <a:lstStyle/>
          <a:p>
            <a:r>
              <a:rPr lang="en-US"/>
              <a:t>TTO: Remote Controls/Comissioning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15</a:t>
            </a:fld>
            <a:endParaRPr lang="en-US" dirty="0"/>
          </a:p>
        </p:txBody>
      </p:sp>
      <p:sp>
        <p:nvSpPr>
          <p:cNvPr id="6" name="Content Placeholder 5">
            <a:extLst>
              <a:ext uri="{FF2B5EF4-FFF2-40B4-BE49-F238E27FC236}">
                <a16:creationId xmlns:a16="http://schemas.microsoft.com/office/drawing/2014/main" xmlns="" id="{0D4C446B-5B3A-9949-AEFA-D1CD1B9323C3}"/>
              </a:ext>
            </a:extLst>
          </p:cNvPr>
          <p:cNvSpPr>
            <a:spLocks noGrp="1"/>
          </p:cNvSpPr>
          <p:nvPr>
            <p:ph idx="1"/>
          </p:nvPr>
        </p:nvSpPr>
        <p:spPr>
          <a:xfrm>
            <a:off x="148856" y="861238"/>
            <a:ext cx="8537944" cy="5264926"/>
          </a:xfrm>
        </p:spPr>
        <p:txBody>
          <a:bodyPr>
            <a:normAutofit/>
          </a:bodyPr>
          <a:lstStyle/>
          <a:p>
            <a:pPr marL="0" indent="0">
              <a:buNone/>
            </a:pPr>
            <a:r>
              <a:rPr lang="en-US" sz="2000" b="1" dirty="0"/>
              <a:t>Example:</a:t>
            </a:r>
            <a:endParaRPr lang="en-US" sz="1800" dirty="0"/>
          </a:p>
          <a:p>
            <a:pPr marL="0" indent="0">
              <a:buNone/>
            </a:pPr>
            <a:r>
              <a:rPr lang="en-US" sz="1800" dirty="0"/>
              <a:t>clonioc1.jlab.org:44638 Tue Aug 14 17:04:01 2018 14-Aug-18 17:04:00</a:t>
            </a:r>
          </a:p>
          <a:p>
            <a:pPr marL="0" indent="0">
              <a:buNone/>
            </a:pPr>
            <a:r>
              <a:rPr lang="en-US" sz="1800" dirty="0" err="1"/>
              <a:t>hb</a:t>
            </a:r>
            <a:r>
              <a:rPr lang="en-US" sz="1800" dirty="0"/>
              <a:t>-</a:t>
            </a:r>
            <a:r>
              <a:rPr lang="en-US" sz="1800" dirty="0" err="1"/>
              <a:t>crio</a:t>
            </a:r>
            <a:r>
              <a:rPr lang="en-US" sz="1800" dirty="0"/>
              <a:t>-sf </a:t>
            </a:r>
            <a:r>
              <a:rPr lang="en-US" sz="1800" dirty="0" err="1"/>
              <a:t>lvuser</a:t>
            </a:r>
            <a:r>
              <a:rPr lang="en-US" sz="1800" dirty="0"/>
              <a:t> B_DET_HTCC_GAS_H2O.VAL new=116.016 old=116.021</a:t>
            </a:r>
          </a:p>
          <a:p>
            <a:pPr marL="0" indent="0">
              <a:buNone/>
            </a:pPr>
            <a:endParaRPr lang="en-US" sz="2000" dirty="0"/>
          </a:p>
          <a:p>
            <a:pPr marL="0" indent="0">
              <a:buNone/>
            </a:pPr>
            <a:r>
              <a:rPr lang="en-US" sz="2000" b="1" dirty="0"/>
              <a:t>Log contents</a:t>
            </a:r>
            <a:r>
              <a:rPr lang="en-US" sz="1800" b="1" dirty="0"/>
              <a:t>:</a:t>
            </a:r>
          </a:p>
          <a:p>
            <a:r>
              <a:rPr lang="en-US" sz="1800" dirty="0"/>
              <a:t>IOC </a:t>
            </a:r>
            <a:r>
              <a:rPr lang="en-US" sz="1800" dirty="0" err="1"/>
              <a:t>hostname:port</a:t>
            </a:r>
            <a:endParaRPr lang="en-US" sz="1800" dirty="0"/>
          </a:p>
          <a:p>
            <a:r>
              <a:rPr lang="en-US" sz="1800" dirty="0"/>
              <a:t>Timestamp</a:t>
            </a:r>
          </a:p>
          <a:p>
            <a:r>
              <a:rPr lang="en-US" sz="1800" dirty="0"/>
              <a:t>Client hostname</a:t>
            </a:r>
          </a:p>
          <a:p>
            <a:r>
              <a:rPr lang="en-US" sz="1800" dirty="0"/>
              <a:t>User name</a:t>
            </a:r>
          </a:p>
          <a:p>
            <a:r>
              <a:rPr lang="en-US" sz="1800" dirty="0"/>
              <a:t>Channel being modified</a:t>
            </a:r>
          </a:p>
          <a:p>
            <a:r>
              <a:rPr lang="en-US" sz="1800" dirty="0"/>
              <a:t>New value and old value</a:t>
            </a:r>
            <a:endParaRPr lang="en-US" sz="2000" dirty="0"/>
          </a:p>
        </p:txBody>
      </p:sp>
      <p:pic>
        <p:nvPicPr>
          <p:cNvPr id="7" name="Picture 6">
            <a:extLst>
              <a:ext uri="{FF2B5EF4-FFF2-40B4-BE49-F238E27FC236}">
                <a16:creationId xmlns:a16="http://schemas.microsoft.com/office/drawing/2014/main" xmlns="" id="{FCCA54F9-CD7E-D84B-815D-68E77737CD45}"/>
              </a:ext>
            </a:extLst>
          </p:cNvPr>
          <p:cNvPicPr>
            <a:picLocks noChangeAspect="1"/>
          </p:cNvPicPr>
          <p:nvPr/>
        </p:nvPicPr>
        <p:blipFill>
          <a:blip r:embed="rId2"/>
          <a:stretch>
            <a:fillRect/>
          </a:stretch>
        </p:blipFill>
        <p:spPr>
          <a:xfrm>
            <a:off x="3215073" y="2232834"/>
            <a:ext cx="5928927" cy="3893329"/>
          </a:xfrm>
          <a:prstGeom prst="rect">
            <a:avLst/>
          </a:prstGeom>
        </p:spPr>
      </p:pic>
      <p:sp>
        <p:nvSpPr>
          <p:cNvPr id="9" name="Content Placeholder 2">
            <a:extLst>
              <a:ext uri="{FF2B5EF4-FFF2-40B4-BE49-F238E27FC236}">
                <a16:creationId xmlns:a16="http://schemas.microsoft.com/office/drawing/2014/main" xmlns="" id="{B0E14757-DDAF-214E-9A82-2ADFBCD8044A}"/>
              </a:ext>
            </a:extLst>
          </p:cNvPr>
          <p:cNvSpPr txBox="1">
            <a:spLocks/>
          </p:cNvSpPr>
          <p:nvPr/>
        </p:nvSpPr>
        <p:spPr>
          <a:xfrm>
            <a:off x="148856" y="5619976"/>
            <a:ext cx="3375576" cy="681174"/>
          </a:xfrm>
          <a:prstGeom prst="rect">
            <a:avLst/>
          </a:prstGeom>
          <a:solidFill>
            <a:schemeClr val="accent3">
              <a:lumMod val="20000"/>
              <a:lumOff val="80000"/>
            </a:schemeClr>
          </a:solidFill>
          <a:ln>
            <a:solidFill>
              <a:schemeClr val="accent3">
                <a:lumMod val="75000"/>
              </a:schemeClr>
            </a:solidFill>
          </a:ln>
          <a:effectLst>
            <a:outerShdw blurRad="50800" dist="38100" dir="2700000" algn="tl" rotWithShape="0">
              <a:schemeClr val="accent3">
                <a:lumMod val="75000"/>
                <a:alpha val="43000"/>
              </a:schemeClr>
            </a:outerShdw>
          </a:effectLst>
        </p:spPr>
        <p:txBody>
          <a:bodyPr vert="horz" lIns="91440" tIns="45720" rIns="91440" bIns="45720" numCol="1" rtlCol="0" anchor="ctr">
            <a:normAutofit fontScale="92500"/>
          </a:bodyPr>
          <a:lstStyle>
            <a:defPPr>
              <a:defRPr lang="en-US"/>
            </a:defPPr>
            <a:lvl1pPr indent="0">
              <a:spcBef>
                <a:spcPct val="20000"/>
              </a:spcBef>
              <a:buFont typeface="Arial"/>
              <a:buNone/>
              <a:defRPr b="1" i="1">
                <a:latin typeface="Minion Pro"/>
              </a:defRPr>
            </a:lvl1pPr>
            <a:lvl2pPr marL="742950" indent="-285750">
              <a:spcBef>
                <a:spcPct val="20000"/>
              </a:spcBef>
              <a:buFont typeface="Arial"/>
              <a:buChar char="–"/>
              <a:defRPr sz="2800">
                <a:latin typeface="Minion Pro"/>
              </a:defRPr>
            </a:lvl2pPr>
            <a:lvl3pPr marL="1143000" indent="-228600">
              <a:spcBef>
                <a:spcPct val="20000"/>
              </a:spcBef>
              <a:buFont typeface="Arial"/>
              <a:buChar char="•"/>
              <a:defRPr sz="2400">
                <a:latin typeface="Minion Pro"/>
              </a:defRPr>
            </a:lvl3pPr>
            <a:lvl4pPr marL="1600200" indent="-228600">
              <a:spcBef>
                <a:spcPct val="20000"/>
              </a:spcBef>
              <a:buFont typeface="Arial"/>
              <a:buChar char="–"/>
              <a:defRPr sz="2000">
                <a:latin typeface="Minion Pro"/>
              </a:defRPr>
            </a:lvl4pPr>
            <a:lvl5pPr marL="2057400" indent="-228600">
              <a:spcBef>
                <a:spcPct val="20000"/>
              </a:spcBef>
              <a:buFont typeface="Arial"/>
              <a:buChar char="»"/>
              <a:defRPr sz="2000">
                <a:latin typeface="Minion Pro"/>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gn="ctr"/>
            <a:r>
              <a:rPr lang="en-US" dirty="0"/>
              <a:t>All info reported to Splunk server</a:t>
            </a:r>
          </a:p>
          <a:p>
            <a:pPr algn="ctr"/>
            <a:r>
              <a:rPr lang="en-US" dirty="0"/>
              <a:t>for easy searching and dashboards</a:t>
            </a:r>
          </a:p>
        </p:txBody>
      </p:sp>
      <p:pic>
        <p:nvPicPr>
          <p:cNvPr id="2" name="Picture 1">
            <a:extLst>
              <a:ext uri="{FF2B5EF4-FFF2-40B4-BE49-F238E27FC236}">
                <a16:creationId xmlns:a16="http://schemas.microsoft.com/office/drawing/2014/main" xmlns="" id="{FD11B461-6222-3940-A20F-4795546A77C9}"/>
              </a:ext>
            </a:extLst>
          </p:cNvPr>
          <p:cNvPicPr>
            <a:picLocks noChangeAspect="1"/>
          </p:cNvPicPr>
          <p:nvPr/>
        </p:nvPicPr>
        <p:blipFill rotWithShape="1">
          <a:blip r:embed="rId3"/>
          <a:srcRect t="28855" b="31145"/>
          <a:stretch/>
        </p:blipFill>
        <p:spPr>
          <a:xfrm>
            <a:off x="7295414" y="85023"/>
            <a:ext cx="1828800" cy="548640"/>
          </a:xfrm>
          <a:prstGeom prst="rect">
            <a:avLst/>
          </a:prstGeom>
        </p:spPr>
      </p:pic>
      <p:sp>
        <p:nvSpPr>
          <p:cNvPr id="11" name="TextBox 10">
            <a:extLst>
              <a:ext uri="{FF2B5EF4-FFF2-40B4-BE49-F238E27FC236}">
                <a16:creationId xmlns:a16="http://schemas.microsoft.com/office/drawing/2014/main" xmlns="" id="{25712C4F-43FE-F242-95E1-8D6FCE05A5EE}"/>
              </a:ext>
            </a:extLst>
          </p:cNvPr>
          <p:cNvSpPr txBox="1"/>
          <p:nvPr/>
        </p:nvSpPr>
        <p:spPr>
          <a:xfrm>
            <a:off x="6460075" y="825019"/>
            <a:ext cx="2613339" cy="405486"/>
          </a:xfrm>
          <a:prstGeom prst="rect">
            <a:avLst/>
          </a:prstGeom>
          <a:solidFill>
            <a:srgbClr val="FFFB82"/>
          </a:solidFill>
          <a:ln>
            <a:solidFill>
              <a:srgbClr val="EBF2DF"/>
            </a:solidFill>
          </a:ln>
          <a:effectLst>
            <a:outerShdw blurRad="50800" dist="38100" dir="2700000" algn="tl" rotWithShape="0">
              <a:prstClr val="black">
                <a:alpha val="40000"/>
              </a:prstClr>
            </a:outerShdw>
          </a:effectLst>
        </p:spPr>
        <p:txBody>
          <a:bodyPr wrap="none" rtlCol="0" anchor="ctr">
            <a:noAutofit/>
          </a:bodyPr>
          <a:lstStyle/>
          <a:p>
            <a:pPr algn="ctr"/>
            <a:r>
              <a:rPr lang="en-US" sz="1400" dirty="0"/>
              <a:t>Exceeds normal security controls</a:t>
            </a:r>
          </a:p>
        </p:txBody>
      </p:sp>
    </p:spTree>
    <p:extLst>
      <p:ext uri="{BB962C8B-B14F-4D97-AF65-F5344CB8AC3E}">
        <p14:creationId xmlns:p14="http://schemas.microsoft.com/office/powerpoint/2010/main" val="4078420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Infrastructure - </a:t>
            </a:r>
            <a:r>
              <a:rPr lang="en-US" sz="2000" b="0" i="1" dirty="0"/>
              <a:t>Local/Remote User Recap</a:t>
            </a:r>
            <a:endParaRPr lang="en-US" b="0" i="1" dirty="0">
              <a:solidFill>
                <a:schemeClr val="accent1"/>
              </a:solidFill>
            </a:endParaRPr>
          </a:p>
        </p:txBody>
      </p:sp>
      <p:sp>
        <p:nvSpPr>
          <p:cNvPr id="4" name="Footer Placeholder 3"/>
          <p:cNvSpPr>
            <a:spLocks noGrp="1"/>
          </p:cNvSpPr>
          <p:nvPr>
            <p:ph type="ftr" sz="quarter" idx="11"/>
          </p:nvPr>
        </p:nvSpPr>
        <p:spPr/>
        <p:txBody>
          <a:bodyPr/>
          <a:lstStyle/>
          <a:p>
            <a:r>
              <a:rPr lang="en-US"/>
              <a:t>TTO: Remote Controls/Comissioning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16</a:t>
            </a:fld>
            <a:endParaRPr lang="en-US" dirty="0"/>
          </a:p>
        </p:txBody>
      </p:sp>
      <p:sp>
        <p:nvSpPr>
          <p:cNvPr id="12" name="Content Placeholder 2">
            <a:extLst>
              <a:ext uri="{FF2B5EF4-FFF2-40B4-BE49-F238E27FC236}">
                <a16:creationId xmlns:a16="http://schemas.microsoft.com/office/drawing/2014/main" xmlns="" id="{31F04E06-640A-D94D-ADC2-CF290E46C3E6}"/>
              </a:ext>
            </a:extLst>
          </p:cNvPr>
          <p:cNvSpPr>
            <a:spLocks noGrp="1"/>
          </p:cNvSpPr>
          <p:nvPr>
            <p:ph idx="1"/>
          </p:nvPr>
        </p:nvSpPr>
        <p:spPr>
          <a:xfrm>
            <a:off x="457200" y="946298"/>
            <a:ext cx="8483600" cy="5179865"/>
          </a:xfrm>
        </p:spPr>
        <p:txBody>
          <a:bodyPr>
            <a:normAutofit fontScale="92500" lnSpcReduction="10000"/>
          </a:bodyPr>
          <a:lstStyle/>
          <a:p>
            <a:pPr marL="0" indent="0">
              <a:lnSpc>
                <a:spcPct val="120000"/>
              </a:lnSpc>
              <a:buNone/>
            </a:pPr>
            <a:r>
              <a:rPr lang="en-US" sz="1800" b="1" dirty="0"/>
              <a:t>Requirements for read-only:</a:t>
            </a:r>
          </a:p>
          <a:p>
            <a:pPr>
              <a:lnSpc>
                <a:spcPct val="120000"/>
              </a:lnSpc>
            </a:pPr>
            <a:r>
              <a:rPr lang="en-US" sz="1600" dirty="0"/>
              <a:t>JLAB Common User Environment (CUE) account, requires a JLAB sponsor and training</a:t>
            </a:r>
          </a:p>
          <a:p>
            <a:pPr>
              <a:lnSpc>
                <a:spcPct val="120000"/>
              </a:lnSpc>
            </a:pPr>
            <a:r>
              <a:rPr lang="en-US" sz="1600" dirty="0"/>
              <a:t>Enrollment for 2-factor token</a:t>
            </a:r>
            <a:r>
              <a:rPr lang="en-US" sz="1600" dirty="0">
                <a:solidFill>
                  <a:srgbClr val="C00000"/>
                </a:solidFill>
              </a:rPr>
              <a:t>*</a:t>
            </a:r>
          </a:p>
          <a:p>
            <a:pPr>
              <a:lnSpc>
                <a:spcPct val="120000"/>
              </a:lnSpc>
            </a:pPr>
            <a:r>
              <a:rPr lang="en-US" sz="1600" dirty="0"/>
              <a:t>Get added to special user group, requires approval by </a:t>
            </a:r>
            <a:r>
              <a:rPr lang="en-US" sz="1600" i="1" dirty="0"/>
              <a:t>Wesley Moore</a:t>
            </a:r>
            <a:endParaRPr lang="en-US" sz="1600" dirty="0"/>
          </a:p>
          <a:p>
            <a:pPr lvl="1">
              <a:lnSpc>
                <a:spcPct val="120000"/>
              </a:lnSpc>
            </a:pPr>
            <a:r>
              <a:rPr lang="en-US" sz="1400" dirty="0"/>
              <a:t>Required for LCLS-II VDI login</a:t>
            </a:r>
          </a:p>
          <a:p>
            <a:pPr lvl="1">
              <a:lnSpc>
                <a:spcPct val="120000"/>
              </a:lnSpc>
            </a:pPr>
            <a:r>
              <a:rPr lang="en-US" sz="1400" dirty="0"/>
              <a:t>Required for LERF control room login</a:t>
            </a:r>
          </a:p>
          <a:p>
            <a:pPr marL="0" indent="0">
              <a:lnSpc>
                <a:spcPct val="120000"/>
              </a:lnSpc>
              <a:buNone/>
            </a:pPr>
            <a:endParaRPr lang="en-US" sz="1100" dirty="0"/>
          </a:p>
          <a:p>
            <a:pPr marL="0" indent="0">
              <a:lnSpc>
                <a:spcPct val="120000"/>
              </a:lnSpc>
              <a:buNone/>
            </a:pPr>
            <a:r>
              <a:rPr lang="en-US" sz="1800" b="1" dirty="0"/>
              <a:t>Additional requirements for write-access:</a:t>
            </a:r>
            <a:endParaRPr lang="en-US" sz="1800" dirty="0"/>
          </a:p>
          <a:p>
            <a:pPr>
              <a:lnSpc>
                <a:spcPct val="120000"/>
              </a:lnSpc>
            </a:pPr>
            <a:r>
              <a:rPr lang="en-US" sz="1600" dirty="0"/>
              <a:t>Read and be familiar with OSP and LOD.  </a:t>
            </a:r>
            <a:r>
              <a:rPr lang="en-US" sz="1600" i="1" dirty="0"/>
              <a:t>If visiting, lots of training (ODH, GERT, etc.)</a:t>
            </a:r>
          </a:p>
          <a:p>
            <a:pPr>
              <a:lnSpc>
                <a:spcPct val="120000"/>
              </a:lnSpc>
            </a:pPr>
            <a:r>
              <a:rPr lang="en-US" sz="1600" dirty="0"/>
              <a:t>Get vetted by Test Coordinator, maintain good standing</a:t>
            </a:r>
          </a:p>
          <a:p>
            <a:pPr>
              <a:lnSpc>
                <a:spcPct val="120000"/>
              </a:lnSpc>
            </a:pPr>
            <a:r>
              <a:rPr lang="en-US" sz="1600" dirty="0"/>
              <a:t>Get added to EPICS Access Security Group (ASG)</a:t>
            </a:r>
          </a:p>
          <a:p>
            <a:pPr>
              <a:lnSpc>
                <a:spcPct val="120000"/>
              </a:lnSpc>
            </a:pPr>
            <a:r>
              <a:rPr lang="en-US" sz="1600" dirty="0"/>
              <a:t>Only then, the Test Coordinator </a:t>
            </a:r>
            <a:r>
              <a:rPr lang="en-US" sz="1600" i="1" u="sng" dirty="0"/>
              <a:t>can</a:t>
            </a:r>
            <a:r>
              <a:rPr lang="en-US" sz="1600" dirty="0"/>
              <a:t> grant write-access on a temporary basis based on:</a:t>
            </a:r>
          </a:p>
          <a:p>
            <a:pPr lvl="1">
              <a:lnSpc>
                <a:spcPct val="120000"/>
              </a:lnSpc>
            </a:pPr>
            <a:r>
              <a:rPr lang="en-US" sz="1400" dirty="0"/>
              <a:t>Receiving request in advance</a:t>
            </a:r>
          </a:p>
          <a:p>
            <a:pPr lvl="1">
              <a:lnSpc>
                <a:spcPct val="120000"/>
              </a:lnSpc>
            </a:pPr>
            <a:r>
              <a:rPr lang="en-US" sz="1400" dirty="0"/>
              <a:t>Description of work performed, systems affected.  </a:t>
            </a:r>
          </a:p>
          <a:p>
            <a:pPr lvl="1">
              <a:lnSpc>
                <a:spcPct val="120000"/>
              </a:lnSpc>
            </a:pPr>
            <a:r>
              <a:rPr lang="en-US" sz="1400" dirty="0"/>
              <a:t>May require </a:t>
            </a:r>
            <a:r>
              <a:rPr lang="en-US" sz="1400" dirty="0" err="1"/>
              <a:t>ATLis</a:t>
            </a:r>
            <a:r>
              <a:rPr lang="en-US" sz="1400" dirty="0"/>
              <a:t>, subsequent approval and scheduling.</a:t>
            </a:r>
          </a:p>
        </p:txBody>
      </p:sp>
      <p:sp>
        <p:nvSpPr>
          <p:cNvPr id="15" name="TextBox 14">
            <a:extLst>
              <a:ext uri="{FF2B5EF4-FFF2-40B4-BE49-F238E27FC236}">
                <a16:creationId xmlns:a16="http://schemas.microsoft.com/office/drawing/2014/main" xmlns="" id="{CBC194EE-46FC-584E-94BA-53345144EF82}"/>
              </a:ext>
            </a:extLst>
          </p:cNvPr>
          <p:cNvSpPr txBox="1"/>
          <p:nvPr/>
        </p:nvSpPr>
        <p:spPr>
          <a:xfrm>
            <a:off x="308919" y="6112084"/>
            <a:ext cx="5362109" cy="338554"/>
          </a:xfrm>
          <a:prstGeom prst="rect">
            <a:avLst/>
          </a:prstGeom>
          <a:noFill/>
        </p:spPr>
        <p:txBody>
          <a:bodyPr wrap="none" rtlCol="0">
            <a:spAutoFit/>
          </a:bodyPr>
          <a:lstStyle/>
          <a:p>
            <a:r>
              <a:rPr lang="en-US" sz="1600" dirty="0">
                <a:solidFill>
                  <a:schemeClr val="accent1"/>
                </a:solidFill>
              </a:rPr>
              <a:t>* Not required if sitting in the control room, but all else applies</a:t>
            </a:r>
          </a:p>
        </p:txBody>
      </p:sp>
    </p:spTree>
    <p:extLst>
      <p:ext uri="{BB962C8B-B14F-4D97-AF65-F5344CB8AC3E}">
        <p14:creationId xmlns:p14="http://schemas.microsoft.com/office/powerpoint/2010/main" val="2272167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Infrastructure - </a:t>
            </a:r>
            <a:r>
              <a:rPr lang="en-US" sz="2000" b="0" i="1" dirty="0"/>
              <a:t>Known “soft-spots”</a:t>
            </a:r>
            <a:endParaRPr lang="en-US" b="0" i="1" dirty="0">
              <a:solidFill>
                <a:schemeClr val="accent1"/>
              </a:solidFill>
            </a:endParaRPr>
          </a:p>
        </p:txBody>
      </p:sp>
      <p:sp>
        <p:nvSpPr>
          <p:cNvPr id="4" name="Footer Placeholder 3"/>
          <p:cNvSpPr>
            <a:spLocks noGrp="1"/>
          </p:cNvSpPr>
          <p:nvPr>
            <p:ph type="ftr" sz="quarter" idx="11"/>
          </p:nvPr>
        </p:nvSpPr>
        <p:spPr/>
        <p:txBody>
          <a:bodyPr/>
          <a:lstStyle/>
          <a:p>
            <a:r>
              <a:rPr lang="en-US"/>
              <a:t>TTO: Remote Controls/Comissioning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17</a:t>
            </a:fld>
            <a:endParaRPr lang="en-US" dirty="0"/>
          </a:p>
        </p:txBody>
      </p:sp>
      <p:sp>
        <p:nvSpPr>
          <p:cNvPr id="12" name="Content Placeholder 2">
            <a:extLst>
              <a:ext uri="{FF2B5EF4-FFF2-40B4-BE49-F238E27FC236}">
                <a16:creationId xmlns:a16="http://schemas.microsoft.com/office/drawing/2014/main" xmlns="" id="{31F04E06-640A-D94D-ADC2-CF290E46C3E6}"/>
              </a:ext>
            </a:extLst>
          </p:cNvPr>
          <p:cNvSpPr>
            <a:spLocks noGrp="1"/>
          </p:cNvSpPr>
          <p:nvPr>
            <p:ph idx="1"/>
          </p:nvPr>
        </p:nvSpPr>
        <p:spPr>
          <a:xfrm>
            <a:off x="457200" y="946298"/>
            <a:ext cx="8483600" cy="5179865"/>
          </a:xfrm>
        </p:spPr>
        <p:txBody>
          <a:bodyPr>
            <a:normAutofit/>
          </a:bodyPr>
          <a:lstStyle/>
          <a:p>
            <a:pPr marL="0" indent="0">
              <a:lnSpc>
                <a:spcPct val="120000"/>
              </a:lnSpc>
              <a:buNone/>
            </a:pPr>
            <a:r>
              <a:rPr lang="en-US" sz="1800" b="1" dirty="0"/>
              <a:t>Administrative controls for:</a:t>
            </a:r>
          </a:p>
          <a:p>
            <a:pPr>
              <a:lnSpc>
                <a:spcPct val="120000"/>
              </a:lnSpc>
            </a:pPr>
            <a:r>
              <a:rPr lang="en-US" sz="1800" dirty="0"/>
              <a:t>LCLS-II LLRF firmware</a:t>
            </a:r>
          </a:p>
          <a:p>
            <a:pPr>
              <a:lnSpc>
                <a:spcPct val="120000"/>
              </a:lnSpc>
            </a:pPr>
            <a:r>
              <a:rPr lang="en-US" sz="1800" dirty="0"/>
              <a:t>LCLS-II IOCs and their applications</a:t>
            </a:r>
          </a:p>
          <a:p>
            <a:pPr>
              <a:lnSpc>
                <a:spcPct val="120000"/>
              </a:lnSpc>
            </a:pPr>
            <a:r>
              <a:rPr lang="en-US" sz="1800" dirty="0"/>
              <a:t>LCLS-II PLCs</a:t>
            </a:r>
          </a:p>
          <a:p>
            <a:pPr lvl="1">
              <a:lnSpc>
                <a:spcPct val="120000"/>
              </a:lnSpc>
            </a:pPr>
            <a:endParaRPr lang="en-US" sz="1600" dirty="0"/>
          </a:p>
          <a:p>
            <a:pPr marL="0" indent="0">
              <a:lnSpc>
                <a:spcPct val="120000"/>
              </a:lnSpc>
              <a:buNone/>
            </a:pPr>
            <a:r>
              <a:rPr lang="en-US" sz="1800" b="1" dirty="0"/>
              <a:t>However… </a:t>
            </a:r>
          </a:p>
          <a:p>
            <a:pPr marL="0" indent="0">
              <a:lnSpc>
                <a:spcPct val="120000"/>
              </a:lnSpc>
              <a:buNone/>
            </a:pPr>
            <a:endParaRPr lang="en-US" sz="1800" b="1" dirty="0"/>
          </a:p>
          <a:p>
            <a:pPr marL="0" indent="0">
              <a:lnSpc>
                <a:spcPct val="120000"/>
              </a:lnSpc>
              <a:buNone/>
            </a:pPr>
            <a:r>
              <a:rPr lang="en-US" sz="1800" b="1" dirty="0"/>
              <a:t>Engineered responses available, including:</a:t>
            </a:r>
          </a:p>
          <a:p>
            <a:pPr>
              <a:lnSpc>
                <a:spcPct val="120000"/>
              </a:lnSpc>
            </a:pPr>
            <a:r>
              <a:rPr lang="en-US" sz="1800" dirty="0"/>
              <a:t>Disable local/remote access for individuals or all users.</a:t>
            </a:r>
          </a:p>
          <a:p>
            <a:pPr>
              <a:lnSpc>
                <a:spcPct val="120000"/>
              </a:lnSpc>
            </a:pPr>
            <a:r>
              <a:rPr lang="en-US" sz="1800" dirty="0"/>
              <a:t>Disable access to PCs used to program PLCs.</a:t>
            </a:r>
          </a:p>
          <a:p>
            <a:pPr>
              <a:lnSpc>
                <a:spcPct val="120000"/>
              </a:lnSpc>
            </a:pPr>
            <a:endParaRPr lang="en-US" sz="1600" dirty="0"/>
          </a:p>
        </p:txBody>
      </p:sp>
      <p:sp>
        <p:nvSpPr>
          <p:cNvPr id="9" name="TextBox 8">
            <a:extLst>
              <a:ext uri="{FF2B5EF4-FFF2-40B4-BE49-F238E27FC236}">
                <a16:creationId xmlns:a16="http://schemas.microsoft.com/office/drawing/2014/main" xmlns="" id="{22ABA67B-EBD3-514C-BCAD-326E547FB631}"/>
              </a:ext>
            </a:extLst>
          </p:cNvPr>
          <p:cNvSpPr txBox="1"/>
          <p:nvPr/>
        </p:nvSpPr>
        <p:spPr>
          <a:xfrm>
            <a:off x="5499100" y="927594"/>
            <a:ext cx="3441700" cy="548640"/>
          </a:xfrm>
          <a:prstGeom prst="rect">
            <a:avLst/>
          </a:prstGeom>
          <a:solidFill>
            <a:srgbClr val="FFFB82"/>
          </a:solidFill>
          <a:ln>
            <a:solidFill>
              <a:srgbClr val="EBF2DF"/>
            </a:solidFill>
          </a:ln>
          <a:effectLst>
            <a:outerShdw blurRad="50800" dist="38100" dir="2700000" algn="tl" rotWithShape="0">
              <a:prstClr val="black">
                <a:alpha val="40000"/>
              </a:prstClr>
            </a:outerShdw>
          </a:effectLst>
        </p:spPr>
        <p:txBody>
          <a:bodyPr wrap="none" rtlCol="0" anchor="ctr">
            <a:noAutofit/>
          </a:bodyPr>
          <a:lstStyle/>
          <a:p>
            <a:pPr algn="ctr"/>
            <a:r>
              <a:rPr lang="en-US" sz="1400" dirty="0"/>
              <a:t>Same type of administration is required</a:t>
            </a:r>
          </a:p>
          <a:p>
            <a:pPr algn="ctr"/>
            <a:r>
              <a:rPr lang="en-US" sz="1400" dirty="0"/>
              <a:t>for CEBAF, LERF, Experimental Halls, etc.</a:t>
            </a:r>
          </a:p>
        </p:txBody>
      </p:sp>
    </p:spTree>
    <p:extLst>
      <p:ext uri="{BB962C8B-B14F-4D97-AF65-F5344CB8AC3E}">
        <p14:creationId xmlns:p14="http://schemas.microsoft.com/office/powerpoint/2010/main" val="656139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Remote Commissioning</a:t>
            </a:r>
            <a:endParaRPr lang="en-US" dirty="0">
              <a:solidFill>
                <a:schemeClr val="accent1"/>
              </a:solidFill>
            </a:endParaRPr>
          </a:p>
        </p:txBody>
      </p:sp>
      <p:sp>
        <p:nvSpPr>
          <p:cNvPr id="4" name="Footer Placeholder 3"/>
          <p:cNvSpPr>
            <a:spLocks noGrp="1"/>
          </p:cNvSpPr>
          <p:nvPr>
            <p:ph type="ftr" sz="quarter" idx="11"/>
          </p:nvPr>
        </p:nvSpPr>
        <p:spPr/>
        <p:txBody>
          <a:bodyPr/>
          <a:lstStyle/>
          <a:p>
            <a:r>
              <a:rPr lang="en-US"/>
              <a:t>TTO: Remote Controls/Comissioning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18</a:t>
            </a:fld>
            <a:endParaRPr lang="en-US" dirty="0"/>
          </a:p>
        </p:txBody>
      </p:sp>
      <p:sp>
        <p:nvSpPr>
          <p:cNvPr id="12" name="Content Placeholder 2">
            <a:extLst>
              <a:ext uri="{FF2B5EF4-FFF2-40B4-BE49-F238E27FC236}">
                <a16:creationId xmlns:a16="http://schemas.microsoft.com/office/drawing/2014/main" xmlns="" id="{31F04E06-640A-D94D-ADC2-CF290E46C3E6}"/>
              </a:ext>
            </a:extLst>
          </p:cNvPr>
          <p:cNvSpPr>
            <a:spLocks noGrp="1"/>
          </p:cNvSpPr>
          <p:nvPr>
            <p:ph idx="1"/>
          </p:nvPr>
        </p:nvSpPr>
        <p:spPr>
          <a:xfrm>
            <a:off x="457200" y="946298"/>
            <a:ext cx="8229600" cy="5179865"/>
          </a:xfrm>
        </p:spPr>
        <p:txBody>
          <a:bodyPr>
            <a:normAutofit/>
          </a:bodyPr>
          <a:lstStyle/>
          <a:p>
            <a:pPr marL="0" indent="0">
              <a:lnSpc>
                <a:spcPct val="120000"/>
              </a:lnSpc>
              <a:buNone/>
            </a:pPr>
            <a:r>
              <a:rPr lang="en-US" sz="1800" b="1" dirty="0"/>
              <a:t>Objectives</a:t>
            </a:r>
            <a:r>
              <a:rPr lang="en-US" sz="1800" dirty="0"/>
              <a:t>: Assist in commissioning of cryomodule subsystems required for software/hardware development and testing for the LCLS-II accelerator.</a:t>
            </a:r>
          </a:p>
          <a:p>
            <a:pPr marL="0" indent="0">
              <a:lnSpc>
                <a:spcPct val="120000"/>
              </a:lnSpc>
              <a:buNone/>
            </a:pPr>
            <a:endParaRPr lang="en-US" sz="1800" dirty="0"/>
          </a:p>
          <a:p>
            <a:pPr marL="0" indent="0">
              <a:lnSpc>
                <a:spcPct val="120000"/>
              </a:lnSpc>
              <a:buNone/>
            </a:pPr>
            <a:r>
              <a:rPr lang="en-US" sz="1800" dirty="0"/>
              <a:t>Limited scope, and only </a:t>
            </a:r>
            <a:r>
              <a:rPr lang="en-US" sz="1800" b="1" dirty="0"/>
              <a:t>WITH</a:t>
            </a:r>
            <a:r>
              <a:rPr lang="en-US" sz="1800" dirty="0"/>
              <a:t> local oversight.  Local oversight consists of RF/Cryo Operator in direct contact with remote individual(s) for:</a:t>
            </a:r>
          </a:p>
          <a:p>
            <a:pPr>
              <a:lnSpc>
                <a:spcPct val="120000"/>
              </a:lnSpc>
            </a:pPr>
            <a:r>
              <a:rPr lang="en-US" sz="1800" dirty="0"/>
              <a:t>Technical support</a:t>
            </a:r>
          </a:p>
          <a:p>
            <a:pPr lvl="1">
              <a:lnSpc>
                <a:spcPct val="120000"/>
              </a:lnSpc>
            </a:pPr>
            <a:r>
              <a:rPr lang="en-US" sz="1600" dirty="0"/>
              <a:t>debugging and fixing </a:t>
            </a:r>
            <a:r>
              <a:rPr lang="en-US" sz="1800" dirty="0" err="1"/>
              <a:t>sw</a:t>
            </a:r>
            <a:r>
              <a:rPr lang="en-US" sz="1800" dirty="0"/>
              <a:t>/</a:t>
            </a:r>
            <a:r>
              <a:rPr lang="en-US" sz="1800" dirty="0" err="1"/>
              <a:t>hw</a:t>
            </a:r>
            <a:r>
              <a:rPr lang="en-US" sz="1800" dirty="0"/>
              <a:t> during commissioning</a:t>
            </a:r>
          </a:p>
          <a:p>
            <a:pPr>
              <a:lnSpc>
                <a:spcPct val="120000"/>
              </a:lnSpc>
            </a:pPr>
            <a:r>
              <a:rPr lang="en-US" sz="1800" dirty="0"/>
              <a:t>Testing new software (scheduled after </a:t>
            </a:r>
            <a:r>
              <a:rPr lang="en-US" sz="1800" dirty="0" err="1"/>
              <a:t>ATLis</a:t>
            </a:r>
            <a:r>
              <a:rPr lang="en-US" sz="1800" dirty="0"/>
              <a:t> approval)</a:t>
            </a:r>
          </a:p>
          <a:p>
            <a:pPr marL="0" indent="0">
              <a:lnSpc>
                <a:spcPct val="120000"/>
              </a:lnSpc>
              <a:buNone/>
            </a:pPr>
            <a:endParaRPr lang="en-US" sz="1800" dirty="0"/>
          </a:p>
          <a:p>
            <a:pPr marL="0" indent="0">
              <a:lnSpc>
                <a:spcPct val="120000"/>
              </a:lnSpc>
              <a:buNone/>
            </a:pPr>
            <a:endParaRPr lang="en-US" sz="1800" dirty="0"/>
          </a:p>
          <a:p>
            <a:pPr marL="0" indent="0">
              <a:lnSpc>
                <a:spcPct val="120000"/>
              </a:lnSpc>
              <a:buNone/>
            </a:pPr>
            <a:r>
              <a:rPr lang="en-US" sz="1800" dirty="0"/>
              <a:t>Cryomodule temperature and pressure behavior require thorough understanding before any further remote assistance would be considered.</a:t>
            </a:r>
          </a:p>
        </p:txBody>
      </p:sp>
      <p:sp>
        <p:nvSpPr>
          <p:cNvPr id="9" name="TextBox 8">
            <a:extLst>
              <a:ext uri="{FF2B5EF4-FFF2-40B4-BE49-F238E27FC236}">
                <a16:creationId xmlns:a16="http://schemas.microsoft.com/office/drawing/2014/main" xmlns="" id="{1E4DEC1D-3D60-1D4C-96F3-7744A361AEBD}"/>
              </a:ext>
            </a:extLst>
          </p:cNvPr>
          <p:cNvSpPr txBox="1"/>
          <p:nvPr/>
        </p:nvSpPr>
        <p:spPr>
          <a:xfrm>
            <a:off x="5549900" y="4383723"/>
            <a:ext cx="3441700" cy="548640"/>
          </a:xfrm>
          <a:prstGeom prst="rect">
            <a:avLst/>
          </a:prstGeom>
          <a:solidFill>
            <a:srgbClr val="FFFB82"/>
          </a:solidFill>
          <a:ln>
            <a:solidFill>
              <a:srgbClr val="EBF2DF"/>
            </a:solidFill>
          </a:ln>
          <a:effectLst>
            <a:outerShdw blurRad="50800" dist="38100" dir="2700000" algn="tl" rotWithShape="0">
              <a:prstClr val="black">
                <a:alpha val="40000"/>
              </a:prstClr>
            </a:outerShdw>
          </a:effectLst>
        </p:spPr>
        <p:txBody>
          <a:bodyPr wrap="none" rtlCol="0" anchor="ctr">
            <a:noAutofit/>
          </a:bodyPr>
          <a:lstStyle/>
          <a:p>
            <a:pPr algn="ctr"/>
            <a:r>
              <a:rPr lang="en-US" sz="1400" dirty="0"/>
              <a:t>Same type of support that is required</a:t>
            </a:r>
          </a:p>
          <a:p>
            <a:pPr algn="ctr"/>
            <a:r>
              <a:rPr lang="en-US" sz="1400" dirty="0"/>
              <a:t>for CEBAF, LERF, Experimental Halls, etc.</a:t>
            </a:r>
          </a:p>
        </p:txBody>
      </p:sp>
    </p:spTree>
    <p:extLst>
      <p:ext uri="{BB962C8B-B14F-4D97-AF65-F5344CB8AC3E}">
        <p14:creationId xmlns:p14="http://schemas.microsoft.com/office/powerpoint/2010/main" val="2706555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6E0D015-EDC3-7A48-8B60-1C63B8447736}"/>
              </a:ext>
            </a:extLst>
          </p:cNvPr>
          <p:cNvPicPr>
            <a:picLocks noChangeAspect="1"/>
          </p:cNvPicPr>
          <p:nvPr/>
        </p:nvPicPr>
        <p:blipFill>
          <a:blip r:embed="rId2">
            <a:alphaModFix amt="50000"/>
            <a:extLst>
              <a:ext uri="{BEBA8EAE-BF5A-486C-A8C5-ECC9F3942E4B}">
                <a14:imgProps xmlns:a14="http://schemas.microsoft.com/office/drawing/2010/main">
                  <a14:imgLayer>
                    <a14:imgEffect>
                      <a14:artisticTexturizer/>
                    </a14:imgEffect>
                  </a14:imgLayer>
                </a14:imgProps>
              </a:ext>
            </a:extLst>
          </a:blip>
          <a:stretch>
            <a:fillRect/>
          </a:stretch>
        </p:blipFill>
        <p:spPr>
          <a:xfrm>
            <a:off x="39305" y="1691180"/>
            <a:ext cx="9096375" cy="4410075"/>
          </a:xfrm>
          <a:prstGeom prst="rect">
            <a:avLst/>
          </a:prstGeom>
          <a:scene3d>
            <a:camera prst="orthographicFront"/>
            <a:lightRig rig="threePt" dir="t"/>
          </a:scene3d>
          <a:sp3d prstMaterial="matte"/>
        </p:spPr>
      </p:pic>
      <p:sp>
        <p:nvSpPr>
          <p:cNvPr id="2" name="Title 1"/>
          <p:cNvSpPr>
            <a:spLocks noGrp="1"/>
          </p:cNvSpPr>
          <p:nvPr>
            <p:ph type="ctrTitle"/>
          </p:nvPr>
        </p:nvSpPr>
        <p:spPr/>
        <p:txBody>
          <a:bodyPr/>
          <a:lstStyle/>
          <a:p>
            <a:r>
              <a:rPr lang="en-US" sz="2400" dirty="0"/>
              <a:t>Q&amp;A</a:t>
            </a:r>
          </a:p>
        </p:txBody>
      </p:sp>
      <p:sp>
        <p:nvSpPr>
          <p:cNvPr id="3" name="Subtitle 2"/>
          <p:cNvSpPr>
            <a:spLocks noGrp="1"/>
          </p:cNvSpPr>
          <p:nvPr>
            <p:ph type="subTitle" idx="1"/>
          </p:nvPr>
        </p:nvSpPr>
        <p:spPr>
          <a:xfrm>
            <a:off x="332386" y="1720792"/>
            <a:ext cx="8506813" cy="3246671"/>
          </a:xfrm>
        </p:spPr>
        <p:txBody>
          <a:bodyPr/>
          <a:lstStyle/>
          <a:p>
            <a:r>
              <a:rPr lang="en-US" dirty="0"/>
              <a:t>LERF/LCLS-II Transition to Operations Review</a:t>
            </a:r>
          </a:p>
        </p:txBody>
      </p:sp>
      <p:sp>
        <p:nvSpPr>
          <p:cNvPr id="5" name="Text Placeholder 4"/>
          <p:cNvSpPr>
            <a:spLocks noGrp="1"/>
          </p:cNvSpPr>
          <p:nvPr>
            <p:ph type="body" sz="quarter" idx="14"/>
          </p:nvPr>
        </p:nvSpPr>
        <p:spPr>
          <a:xfrm>
            <a:off x="332387" y="2289745"/>
            <a:ext cx="4051834" cy="420862"/>
          </a:xfrm>
        </p:spPr>
        <p:txBody>
          <a:bodyPr/>
          <a:lstStyle/>
          <a:p>
            <a:r>
              <a:rPr lang="en-US" dirty="0"/>
              <a:t>Wesley Moore</a:t>
            </a:r>
          </a:p>
        </p:txBody>
      </p:sp>
      <p:sp>
        <p:nvSpPr>
          <p:cNvPr id="9" name="Rectangle 8">
            <a:extLst>
              <a:ext uri="{FF2B5EF4-FFF2-40B4-BE49-F238E27FC236}">
                <a16:creationId xmlns:a16="http://schemas.microsoft.com/office/drawing/2014/main" xmlns="" id="{56CD206A-D256-2C48-BE40-28644773C52F}"/>
              </a:ext>
            </a:extLst>
          </p:cNvPr>
          <p:cNvSpPr/>
          <p:nvPr/>
        </p:nvSpPr>
        <p:spPr>
          <a:xfrm>
            <a:off x="0" y="6101254"/>
            <a:ext cx="4384221" cy="75674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4">
            <a:extLst>
              <a:ext uri="{FF2B5EF4-FFF2-40B4-BE49-F238E27FC236}">
                <a16:creationId xmlns:a16="http://schemas.microsoft.com/office/drawing/2014/main" xmlns="" id="{2B701A5D-0B12-E94E-A874-5B0A0997F188}"/>
              </a:ext>
            </a:extLst>
          </p:cNvPr>
          <p:cNvSpPr txBox="1">
            <a:spLocks/>
          </p:cNvSpPr>
          <p:nvPr/>
        </p:nvSpPr>
        <p:spPr>
          <a:xfrm>
            <a:off x="332386" y="2646209"/>
            <a:ext cx="4051834" cy="4208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200" kern="1200" baseline="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wmoore@jlab.org</a:t>
            </a:r>
          </a:p>
        </p:txBody>
      </p:sp>
    </p:spTree>
    <p:extLst>
      <p:ext uri="{BB962C8B-B14F-4D97-AF65-F5344CB8AC3E}">
        <p14:creationId xmlns:p14="http://schemas.microsoft.com/office/powerpoint/2010/main" val="141436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92A9FED-2581-014F-9EE8-F0E5B5B43ADF}"/>
              </a:ext>
            </a:extLst>
          </p:cNvPr>
          <p:cNvPicPr>
            <a:picLocks noChangeAspect="1"/>
          </p:cNvPicPr>
          <p:nvPr/>
        </p:nvPicPr>
        <p:blipFill>
          <a:blip r:embed="rId2">
            <a:alphaModFix amt="50000"/>
            <a:extLst>
              <a:ext uri="{BEBA8EAE-BF5A-486C-A8C5-ECC9F3942E4B}">
                <a14:imgProps xmlns:a14="http://schemas.microsoft.com/office/drawing/2010/main">
                  <a14:imgLayer>
                    <a14:imgEffect>
                      <a14:artisticTexturizer/>
                    </a14:imgEffect>
                  </a14:imgLayer>
                </a14:imgProps>
              </a:ext>
            </a:extLst>
          </a:blip>
          <a:stretch>
            <a:fillRect/>
          </a:stretch>
        </p:blipFill>
        <p:spPr>
          <a:xfrm>
            <a:off x="39305" y="1691180"/>
            <a:ext cx="9096375" cy="4410075"/>
          </a:xfrm>
          <a:prstGeom prst="rect">
            <a:avLst/>
          </a:prstGeom>
          <a:scene3d>
            <a:camera prst="orthographicFront"/>
            <a:lightRig rig="threePt" dir="t"/>
          </a:scene3d>
          <a:sp3d prstMaterial="matte"/>
        </p:spPr>
      </p:pic>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p:txBody>
          <a:bodyPr/>
          <a:lstStyle/>
          <a:p>
            <a:r>
              <a:rPr lang="en-US" dirty="0"/>
              <a:t>Controls Objectives</a:t>
            </a:r>
          </a:p>
          <a:p>
            <a:endParaRPr lang="en-US" sz="800" dirty="0"/>
          </a:p>
          <a:p>
            <a:r>
              <a:rPr lang="en-US" dirty="0"/>
              <a:t>Cyber Policies</a:t>
            </a:r>
          </a:p>
          <a:p>
            <a:endParaRPr lang="en-US" sz="800" dirty="0"/>
          </a:p>
          <a:p>
            <a:r>
              <a:rPr lang="en-US" dirty="0"/>
              <a:t>Infrastructure</a:t>
            </a:r>
          </a:p>
          <a:p>
            <a:endParaRPr lang="en-US" sz="800" dirty="0"/>
          </a:p>
          <a:p>
            <a:r>
              <a:rPr lang="en-US" dirty="0"/>
              <a:t>Remote Commissioning</a:t>
            </a:r>
          </a:p>
        </p:txBody>
      </p:sp>
      <p:sp>
        <p:nvSpPr>
          <p:cNvPr id="4" name="Footer Placeholder 3"/>
          <p:cNvSpPr>
            <a:spLocks noGrp="1"/>
          </p:cNvSpPr>
          <p:nvPr>
            <p:ph type="ftr" sz="quarter" idx="11"/>
          </p:nvPr>
        </p:nvSpPr>
        <p:spPr/>
        <p:txBody>
          <a:bodyPr/>
          <a:lstStyle/>
          <a:p>
            <a:r>
              <a:rPr lang="en-US"/>
              <a:t>TTO: Remote Controls/Comissioning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a:t>
            </a:fld>
            <a:endParaRPr lang="en-US" dirty="0"/>
          </a:p>
        </p:txBody>
      </p:sp>
    </p:spTree>
    <p:extLst>
      <p:ext uri="{BB962C8B-B14F-4D97-AF65-F5344CB8AC3E}">
        <p14:creationId xmlns:p14="http://schemas.microsoft.com/office/powerpoint/2010/main" val="1069336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TTO: Remote Controls/Comissioning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20</a:t>
            </a:fld>
            <a:endParaRPr lang="en-US" dirty="0"/>
          </a:p>
        </p:txBody>
      </p:sp>
      <p:pic>
        <p:nvPicPr>
          <p:cNvPr id="12" name="Picture 11">
            <a:extLst>
              <a:ext uri="{FF2B5EF4-FFF2-40B4-BE49-F238E27FC236}">
                <a16:creationId xmlns:a16="http://schemas.microsoft.com/office/drawing/2014/main" xmlns="" id="{AE2E30E9-A1CB-F440-985C-C35713660F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754" y="1325642"/>
            <a:ext cx="8341250" cy="4992683"/>
          </a:xfrm>
          <a:prstGeom prst="rect">
            <a:avLst/>
          </a:prstGeom>
        </p:spPr>
      </p:pic>
      <p:sp>
        <p:nvSpPr>
          <p:cNvPr id="13" name="Content Placeholder 2">
            <a:extLst>
              <a:ext uri="{FF2B5EF4-FFF2-40B4-BE49-F238E27FC236}">
                <a16:creationId xmlns:a16="http://schemas.microsoft.com/office/drawing/2014/main" xmlns="" id="{381EBA5F-817C-3941-AFB6-C722076B8A49}"/>
              </a:ext>
            </a:extLst>
          </p:cNvPr>
          <p:cNvSpPr>
            <a:spLocks noGrp="1"/>
          </p:cNvSpPr>
          <p:nvPr>
            <p:ph idx="1"/>
          </p:nvPr>
        </p:nvSpPr>
        <p:spPr>
          <a:xfrm>
            <a:off x="457200" y="964740"/>
            <a:ext cx="8229600" cy="365194"/>
          </a:xfrm>
          <a:solidFill>
            <a:schemeClr val="accent3">
              <a:lumMod val="20000"/>
              <a:lumOff val="80000"/>
            </a:schemeClr>
          </a:solidFill>
          <a:ln>
            <a:solidFill>
              <a:schemeClr val="accent3">
                <a:lumMod val="75000"/>
              </a:schemeClr>
            </a:solidFill>
          </a:ln>
          <a:effectLst>
            <a:outerShdw blurRad="50800" dist="38100" dir="2700000" algn="tl" rotWithShape="0">
              <a:schemeClr val="accent3">
                <a:lumMod val="75000"/>
                <a:alpha val="43000"/>
              </a:schemeClr>
            </a:outerShdw>
          </a:effectLst>
        </p:spPr>
        <p:txBody>
          <a:bodyPr vert="horz" lIns="91440" tIns="45720" rIns="91440" bIns="45720" numCol="1" rtlCol="0">
            <a:normAutofit/>
          </a:bodyPr>
          <a:lstStyle/>
          <a:p>
            <a:pPr marL="0" indent="0" algn="ctr">
              <a:buNone/>
            </a:pPr>
            <a:r>
              <a:rPr lang="en-US" sz="1800" b="1" i="1" dirty="0"/>
              <a:t>Internet </a:t>
            </a:r>
            <a:r>
              <a:rPr lang="en-US" sz="1800" b="1" i="1" dirty="0">
                <a:sym typeface="Wingdings" pitchFamily="2" charset="2"/>
              </a:rPr>
              <a:t></a:t>
            </a:r>
            <a:r>
              <a:rPr lang="en-US" sz="1800" b="1" i="1" dirty="0"/>
              <a:t> VDI Connection Server</a:t>
            </a:r>
            <a:r>
              <a:rPr lang="en-US" sz="1800" b="1" i="1" dirty="0">
                <a:sym typeface="Wingdings" pitchFamily="2" charset="2"/>
              </a:rPr>
              <a:t>  LCLS-II VM (MFA-</a:t>
            </a:r>
            <a:r>
              <a:rPr lang="en-US" sz="1800" b="1" i="1" dirty="0" err="1">
                <a:sym typeface="Wingdings" pitchFamily="2" charset="2"/>
              </a:rPr>
              <a:t>req’d</a:t>
            </a:r>
            <a:r>
              <a:rPr lang="en-US" sz="1800" b="1" i="1" dirty="0">
                <a:sym typeface="Wingdings" pitchFamily="2" charset="2"/>
              </a:rPr>
              <a:t>)</a:t>
            </a:r>
            <a:endParaRPr lang="en-US" sz="1800" b="1" i="1" dirty="0"/>
          </a:p>
        </p:txBody>
      </p:sp>
      <p:sp>
        <p:nvSpPr>
          <p:cNvPr id="15" name="Oval 14">
            <a:extLst>
              <a:ext uri="{FF2B5EF4-FFF2-40B4-BE49-F238E27FC236}">
                <a16:creationId xmlns:a16="http://schemas.microsoft.com/office/drawing/2014/main" xmlns="" id="{9CA59FD1-DF8E-214D-8AFB-F9C885BD0567}"/>
              </a:ext>
            </a:extLst>
          </p:cNvPr>
          <p:cNvSpPr/>
          <p:nvPr/>
        </p:nvSpPr>
        <p:spPr>
          <a:xfrm rot="19916849">
            <a:off x="2210634" y="3574968"/>
            <a:ext cx="3066544" cy="234473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7">
            <a:extLst>
              <a:ext uri="{FF2B5EF4-FFF2-40B4-BE49-F238E27FC236}">
                <a16:creationId xmlns:a16="http://schemas.microsoft.com/office/drawing/2014/main" xmlns="" id="{B0CA5FD4-3D2E-B544-84D0-33D45C88DFE5}"/>
              </a:ext>
            </a:extLst>
          </p:cNvPr>
          <p:cNvSpPr>
            <a:spLocks noGrp="1"/>
          </p:cNvSpPr>
          <p:nvPr>
            <p:ph type="title"/>
          </p:nvPr>
        </p:nvSpPr>
        <p:spPr>
          <a:xfrm>
            <a:off x="308919" y="240539"/>
            <a:ext cx="8464378" cy="487490"/>
          </a:xfrm>
        </p:spPr>
        <p:txBody>
          <a:bodyPr/>
          <a:lstStyle/>
          <a:p>
            <a:r>
              <a:rPr lang="en-US" dirty="0"/>
              <a:t>Infrastructure - </a:t>
            </a:r>
            <a:r>
              <a:rPr lang="en-US" sz="2000" b="0" i="1" dirty="0"/>
              <a:t>A deeper look at VDI</a:t>
            </a:r>
            <a:endParaRPr lang="en-US" sz="1800" b="0" i="1" dirty="0"/>
          </a:p>
        </p:txBody>
      </p:sp>
      <p:pic>
        <p:nvPicPr>
          <p:cNvPr id="17" name="Picture 16" descr="vmware_vdi.jpeg">
            <a:extLst>
              <a:ext uri="{FF2B5EF4-FFF2-40B4-BE49-F238E27FC236}">
                <a16:creationId xmlns:a16="http://schemas.microsoft.com/office/drawing/2014/main" xmlns="" id="{F892A84A-8F53-B24A-A17F-B1364D01F4D3}"/>
              </a:ext>
            </a:extLst>
          </p:cNvPr>
          <p:cNvPicPr>
            <a:picLocks noChangeAspect="1"/>
          </p:cNvPicPr>
          <p:nvPr/>
        </p:nvPicPr>
        <p:blipFill rotWithShape="1">
          <a:blip r:embed="rId3">
            <a:extLst>
              <a:ext uri="{28A0092B-C50C-407E-A947-70E740481C1C}">
                <a14:useLocalDpi xmlns:a14="http://schemas.microsoft.com/office/drawing/2010/main" val="0"/>
              </a:ext>
            </a:extLst>
          </a:blip>
          <a:srcRect t="25280" b="24525"/>
          <a:stretch/>
        </p:blipFill>
        <p:spPr>
          <a:xfrm>
            <a:off x="7374596" y="127195"/>
            <a:ext cx="1591304" cy="457200"/>
          </a:xfrm>
          <a:prstGeom prst="rect">
            <a:avLst/>
          </a:prstGeom>
        </p:spPr>
      </p:pic>
    </p:spTree>
    <p:extLst>
      <p:ext uri="{BB962C8B-B14F-4D97-AF65-F5344CB8AC3E}">
        <p14:creationId xmlns:p14="http://schemas.microsoft.com/office/powerpoint/2010/main" val="656594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Controls Objectives</a:t>
            </a:r>
          </a:p>
        </p:txBody>
      </p:sp>
      <p:sp>
        <p:nvSpPr>
          <p:cNvPr id="7" name="Content Placeholder 6"/>
          <p:cNvSpPr>
            <a:spLocks noGrp="1"/>
          </p:cNvSpPr>
          <p:nvPr>
            <p:ph idx="1"/>
          </p:nvPr>
        </p:nvSpPr>
        <p:spPr>
          <a:xfrm>
            <a:off x="308918" y="966054"/>
            <a:ext cx="8464379" cy="2805846"/>
          </a:xfrm>
        </p:spPr>
        <p:txBody>
          <a:bodyPr>
            <a:normAutofit/>
          </a:bodyPr>
          <a:lstStyle/>
          <a:p>
            <a:pPr marL="0" indent="0">
              <a:buNone/>
            </a:pPr>
            <a:r>
              <a:rPr lang="en-US" sz="2000" b="1" dirty="0"/>
              <a:t>SLAC objectives:</a:t>
            </a:r>
          </a:p>
          <a:p>
            <a:r>
              <a:rPr lang="en-US" sz="2000" dirty="0"/>
              <a:t>Head start on development, conquer learning-curve</a:t>
            </a:r>
          </a:p>
          <a:p>
            <a:r>
              <a:rPr lang="en-US" sz="2000" dirty="0"/>
              <a:t>Design/implement/test new software environment and workflow</a:t>
            </a:r>
          </a:p>
          <a:p>
            <a:pPr lvl="1"/>
            <a:r>
              <a:rPr lang="en-US" sz="1800" dirty="0"/>
              <a:t>Streamline, transparent development and portability back to SLAC</a:t>
            </a:r>
          </a:p>
          <a:p>
            <a:r>
              <a:rPr lang="en-US" sz="2000" dirty="0"/>
              <a:t>Assist JLAB staff and SLAC visitors with troubleshooting/fixing SW/HW</a:t>
            </a:r>
          </a:p>
          <a:p>
            <a:r>
              <a:rPr lang="en-US" sz="2000" dirty="0"/>
              <a:t>Prove SW/HW is ready for commissioning and operations at SLAC</a:t>
            </a:r>
          </a:p>
        </p:txBody>
      </p:sp>
      <p:sp>
        <p:nvSpPr>
          <p:cNvPr id="4" name="Footer Placeholder 3"/>
          <p:cNvSpPr>
            <a:spLocks noGrp="1"/>
          </p:cNvSpPr>
          <p:nvPr>
            <p:ph type="ftr" sz="quarter" idx="11"/>
          </p:nvPr>
        </p:nvSpPr>
        <p:spPr/>
        <p:txBody>
          <a:bodyPr/>
          <a:lstStyle/>
          <a:p>
            <a:r>
              <a:rPr lang="en-US"/>
              <a:t>TTO: Remote Controls/Comissioning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a:t>
            </a:fld>
            <a:endParaRPr lang="en-US" dirty="0"/>
          </a:p>
        </p:txBody>
      </p:sp>
      <p:sp>
        <p:nvSpPr>
          <p:cNvPr id="9" name="Content Placeholder 6">
            <a:extLst>
              <a:ext uri="{FF2B5EF4-FFF2-40B4-BE49-F238E27FC236}">
                <a16:creationId xmlns:a16="http://schemas.microsoft.com/office/drawing/2014/main" xmlns="" id="{E4466C37-ABA7-9C41-A3E4-8C02D26FD27D}"/>
              </a:ext>
            </a:extLst>
          </p:cNvPr>
          <p:cNvSpPr txBox="1">
            <a:spLocks/>
          </p:cNvSpPr>
          <p:nvPr/>
        </p:nvSpPr>
        <p:spPr>
          <a:xfrm>
            <a:off x="390979" y="4029590"/>
            <a:ext cx="8464379" cy="23300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t>JLAB risk management objectives:</a:t>
            </a:r>
          </a:p>
          <a:p>
            <a:r>
              <a:rPr lang="en-US" sz="2000" dirty="0"/>
              <a:t>Meet/exceed all cyber security requirements</a:t>
            </a:r>
          </a:p>
          <a:p>
            <a:r>
              <a:rPr lang="en-US" sz="2000" dirty="0"/>
              <a:t>Engineered controls and isolation from all JLAB systems</a:t>
            </a:r>
          </a:p>
          <a:p>
            <a:r>
              <a:rPr lang="en-US" sz="2000" dirty="0"/>
              <a:t>Zero impact to existing LERF control systems</a:t>
            </a:r>
          </a:p>
        </p:txBody>
      </p:sp>
    </p:spTree>
    <p:extLst>
      <p:ext uri="{BB962C8B-B14F-4D97-AF65-F5344CB8AC3E}">
        <p14:creationId xmlns:p14="http://schemas.microsoft.com/office/powerpoint/2010/main" val="47728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Controls Saga</a:t>
            </a:r>
          </a:p>
        </p:txBody>
      </p:sp>
      <p:sp>
        <p:nvSpPr>
          <p:cNvPr id="7" name="Content Placeholder 6"/>
          <p:cNvSpPr>
            <a:spLocks noGrp="1"/>
          </p:cNvSpPr>
          <p:nvPr>
            <p:ph idx="1"/>
          </p:nvPr>
        </p:nvSpPr>
        <p:spPr>
          <a:xfrm>
            <a:off x="308918" y="966054"/>
            <a:ext cx="8464379" cy="2577245"/>
          </a:xfrm>
        </p:spPr>
        <p:txBody>
          <a:bodyPr>
            <a:normAutofit lnSpcReduction="10000"/>
          </a:bodyPr>
          <a:lstStyle/>
          <a:p>
            <a:pPr marL="0" indent="0">
              <a:buNone/>
            </a:pPr>
            <a:r>
              <a:rPr lang="en-US" sz="2000" b="1" dirty="0"/>
              <a:t>Series of SLAC proposals:</a:t>
            </a:r>
          </a:p>
          <a:p>
            <a:r>
              <a:rPr lang="en-US" sz="1800" dirty="0"/>
              <a:t>Provide SLAC VM image(s) to run at JLAB</a:t>
            </a:r>
          </a:p>
          <a:p>
            <a:r>
              <a:rPr lang="en-US" sz="1800" dirty="0"/>
              <a:t>Full admin on Linux hosts</a:t>
            </a:r>
          </a:p>
          <a:p>
            <a:r>
              <a:rPr lang="en-US" sz="1800" dirty="0"/>
              <a:t>No EPICS Channel Access Security (they use host-level access)</a:t>
            </a:r>
          </a:p>
          <a:p>
            <a:r>
              <a:rPr lang="en-US" sz="1800" dirty="0"/>
              <a:t>Install all software ever used at SLAC (no thought/refinement of actual specs)</a:t>
            </a:r>
          </a:p>
          <a:p>
            <a:endParaRPr lang="en-US" sz="1800" dirty="0"/>
          </a:p>
          <a:p>
            <a:pPr marL="0" indent="0">
              <a:buNone/>
            </a:pPr>
            <a:r>
              <a:rPr lang="en-US" sz="1800" b="1" dirty="0"/>
              <a:t>All such proposals were denied.  </a:t>
            </a:r>
            <a:endParaRPr lang="en-US" b="1" dirty="0"/>
          </a:p>
        </p:txBody>
      </p:sp>
      <p:sp>
        <p:nvSpPr>
          <p:cNvPr id="4" name="Footer Placeholder 3"/>
          <p:cNvSpPr>
            <a:spLocks noGrp="1"/>
          </p:cNvSpPr>
          <p:nvPr>
            <p:ph type="ftr" sz="quarter" idx="11"/>
          </p:nvPr>
        </p:nvSpPr>
        <p:spPr/>
        <p:txBody>
          <a:bodyPr/>
          <a:lstStyle/>
          <a:p>
            <a:r>
              <a:rPr lang="en-US"/>
              <a:t>TTO: Remote Controls/Comissioning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a:t>
            </a:fld>
            <a:endParaRPr lang="en-US" dirty="0"/>
          </a:p>
        </p:txBody>
      </p:sp>
      <p:sp>
        <p:nvSpPr>
          <p:cNvPr id="9" name="Content Placeholder 6">
            <a:extLst>
              <a:ext uri="{FF2B5EF4-FFF2-40B4-BE49-F238E27FC236}">
                <a16:creationId xmlns:a16="http://schemas.microsoft.com/office/drawing/2014/main" xmlns="" id="{E4466C37-ABA7-9C41-A3E4-8C02D26FD27D}"/>
              </a:ext>
            </a:extLst>
          </p:cNvPr>
          <p:cNvSpPr txBox="1">
            <a:spLocks/>
          </p:cNvSpPr>
          <p:nvPr/>
        </p:nvSpPr>
        <p:spPr>
          <a:xfrm>
            <a:off x="308917" y="3781324"/>
            <a:ext cx="8464380" cy="248944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t>We worked with them to:</a:t>
            </a:r>
          </a:p>
          <a:p>
            <a:r>
              <a:rPr lang="en-US" sz="2000" dirty="0"/>
              <a:t>Define/implement</a:t>
            </a:r>
          </a:p>
          <a:p>
            <a:pPr lvl="1"/>
            <a:r>
              <a:rPr lang="en-US" sz="1800" dirty="0"/>
              <a:t>Support infrastructure (servers, services, etc.)</a:t>
            </a:r>
          </a:p>
          <a:p>
            <a:pPr lvl="1"/>
            <a:r>
              <a:rPr lang="en-US" sz="1800" dirty="0"/>
              <a:t>Software environment</a:t>
            </a:r>
          </a:p>
          <a:p>
            <a:pPr lvl="1"/>
            <a:r>
              <a:rPr lang="en-US" sz="1800" dirty="0"/>
              <a:t>Security measures</a:t>
            </a:r>
          </a:p>
          <a:p>
            <a:pPr lvl="1"/>
            <a:r>
              <a:rPr lang="en-US" sz="1800" dirty="0"/>
              <a:t>Host management/monitoring</a:t>
            </a:r>
          </a:p>
          <a:p>
            <a:pPr marL="0" indent="0">
              <a:buNone/>
            </a:pPr>
            <a:endParaRPr lang="en-US" sz="2000" dirty="0"/>
          </a:p>
          <a:p>
            <a:pPr marL="0" indent="0">
              <a:buNone/>
            </a:pPr>
            <a:r>
              <a:rPr lang="en-US" sz="2000" dirty="0"/>
              <a:t>All with JLAB oversight (IT in concert with Accelerator Computing Group)</a:t>
            </a:r>
          </a:p>
        </p:txBody>
      </p:sp>
    </p:spTree>
    <p:extLst>
      <p:ext uri="{BB962C8B-B14F-4D97-AF65-F5344CB8AC3E}">
        <p14:creationId xmlns:p14="http://schemas.microsoft.com/office/powerpoint/2010/main" val="3442854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Cyber Policies</a:t>
            </a:r>
          </a:p>
        </p:txBody>
      </p:sp>
      <p:sp>
        <p:nvSpPr>
          <p:cNvPr id="7" name="Content Placeholder 6"/>
          <p:cNvSpPr>
            <a:spLocks noGrp="1"/>
          </p:cNvSpPr>
          <p:nvPr>
            <p:ph idx="1"/>
          </p:nvPr>
        </p:nvSpPr>
        <p:spPr>
          <a:xfrm>
            <a:off x="308918" y="966055"/>
            <a:ext cx="8464379" cy="5381694"/>
          </a:xfrm>
        </p:spPr>
        <p:txBody>
          <a:bodyPr/>
          <a:lstStyle/>
          <a:p>
            <a:pPr marL="0" indent="0">
              <a:buNone/>
            </a:pPr>
            <a:r>
              <a:rPr lang="en-US" sz="2000" b="1" dirty="0"/>
              <a:t>JLAB’s Cyber Security Program Plan (CSPP):</a:t>
            </a:r>
          </a:p>
          <a:p>
            <a:endParaRPr lang="en-US" sz="2000" dirty="0"/>
          </a:p>
          <a:p>
            <a:r>
              <a:rPr lang="en-US" sz="2000" dirty="0"/>
              <a:t>Addresses </a:t>
            </a:r>
            <a:r>
              <a:rPr lang="en-US" sz="2000" b="1" dirty="0"/>
              <a:t>Federal Information Security Management Act (FISMA)</a:t>
            </a:r>
            <a:r>
              <a:rPr lang="en-US" sz="2000" dirty="0"/>
              <a:t> </a:t>
            </a:r>
            <a:r>
              <a:rPr lang="en-US" sz="1800" dirty="0"/>
              <a:t>Requirement that all federal agencies (and their contractors) develop and implement an agency wide information security program to safeguard the IT assets and data.</a:t>
            </a:r>
          </a:p>
          <a:p>
            <a:endParaRPr lang="en-US" sz="2000" dirty="0"/>
          </a:p>
          <a:p>
            <a:r>
              <a:rPr lang="en-US" sz="2000" dirty="0"/>
              <a:t>Submitted to DOE to satisfy the site’s </a:t>
            </a:r>
            <a:r>
              <a:rPr lang="en-US" sz="2000" b="1" dirty="0"/>
              <a:t>Authority to Operate (ATO)</a:t>
            </a:r>
            <a:r>
              <a:rPr lang="en-US" sz="2000" dirty="0"/>
              <a:t> certification.</a:t>
            </a:r>
          </a:p>
          <a:p>
            <a:endParaRPr lang="en-US" sz="2000" dirty="0"/>
          </a:p>
          <a:p>
            <a:r>
              <a:rPr lang="en-US" sz="2000" dirty="0"/>
              <a:t>Uses </a:t>
            </a:r>
            <a:r>
              <a:rPr lang="en-US" sz="2000" b="1" dirty="0"/>
              <a:t>NIST</a:t>
            </a:r>
            <a:r>
              <a:rPr lang="en-US" sz="2000" dirty="0"/>
              <a:t> guidance documents, including Special Publication 800-53</a:t>
            </a:r>
          </a:p>
        </p:txBody>
      </p:sp>
      <p:sp>
        <p:nvSpPr>
          <p:cNvPr id="4" name="Footer Placeholder 3"/>
          <p:cNvSpPr>
            <a:spLocks noGrp="1"/>
          </p:cNvSpPr>
          <p:nvPr>
            <p:ph type="ftr" sz="quarter" idx="11"/>
          </p:nvPr>
        </p:nvSpPr>
        <p:spPr/>
        <p:txBody>
          <a:bodyPr/>
          <a:lstStyle/>
          <a:p>
            <a:r>
              <a:rPr lang="en-US"/>
              <a:t>TTO: Remote Controls/Comissioning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5</a:t>
            </a:fld>
            <a:endParaRPr lang="en-US" dirty="0"/>
          </a:p>
        </p:txBody>
      </p:sp>
      <p:sp>
        <p:nvSpPr>
          <p:cNvPr id="8" name="Content Placeholder 2">
            <a:extLst>
              <a:ext uri="{FF2B5EF4-FFF2-40B4-BE49-F238E27FC236}">
                <a16:creationId xmlns:a16="http://schemas.microsoft.com/office/drawing/2014/main" xmlns="" id="{5D5E3319-A392-CB41-9F0B-61E4C636EB3B}"/>
              </a:ext>
            </a:extLst>
          </p:cNvPr>
          <p:cNvSpPr txBox="1">
            <a:spLocks/>
          </p:cNvSpPr>
          <p:nvPr/>
        </p:nvSpPr>
        <p:spPr>
          <a:xfrm>
            <a:off x="457200" y="5034224"/>
            <a:ext cx="8229600" cy="974136"/>
          </a:xfrm>
          <a:prstGeom prst="rect">
            <a:avLst/>
          </a:prstGeom>
          <a:solidFill>
            <a:srgbClr val="EBF2DF"/>
          </a:solidFill>
          <a:ln>
            <a:solidFill>
              <a:schemeClr val="accent3">
                <a:lumMod val="50000"/>
              </a:schemeClr>
            </a:solidFill>
          </a:ln>
        </p:spPr>
        <p:txBody>
          <a:bodyPr vert="horz" lIns="91440" tIns="45720" rIns="91440" bIns="45720" rtlCol="0" anchor="ct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a:t>NIST SP 800-53 </a:t>
            </a:r>
            <a:r>
              <a:rPr lang="en-US" sz="2000" dirty="0"/>
              <a:t>– baseline management, operational, and technical controls that must be incorporated into a system to minimally assure the security of low, moderate, and high risk systems.</a:t>
            </a:r>
          </a:p>
        </p:txBody>
      </p:sp>
    </p:spTree>
    <p:extLst>
      <p:ext uri="{BB962C8B-B14F-4D97-AF65-F5344CB8AC3E}">
        <p14:creationId xmlns:p14="http://schemas.microsoft.com/office/powerpoint/2010/main" val="836799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Cyber Policies</a:t>
            </a:r>
          </a:p>
        </p:txBody>
      </p:sp>
      <p:sp>
        <p:nvSpPr>
          <p:cNvPr id="4" name="Footer Placeholder 3"/>
          <p:cNvSpPr>
            <a:spLocks noGrp="1"/>
          </p:cNvSpPr>
          <p:nvPr>
            <p:ph type="ftr" sz="quarter" idx="11"/>
          </p:nvPr>
        </p:nvSpPr>
        <p:spPr/>
        <p:txBody>
          <a:bodyPr/>
          <a:lstStyle/>
          <a:p>
            <a:r>
              <a:rPr lang="en-US"/>
              <a:t>TTO: Remote Controls/Comissioning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6</a:t>
            </a:fld>
            <a:endParaRPr lang="en-US" dirty="0"/>
          </a:p>
        </p:txBody>
      </p:sp>
      <p:sp>
        <p:nvSpPr>
          <p:cNvPr id="9" name="Content Placeholder 2">
            <a:extLst>
              <a:ext uri="{FF2B5EF4-FFF2-40B4-BE49-F238E27FC236}">
                <a16:creationId xmlns:a16="http://schemas.microsoft.com/office/drawing/2014/main" xmlns="" id="{22110392-2034-7643-9EBA-757492E14709}"/>
              </a:ext>
            </a:extLst>
          </p:cNvPr>
          <p:cNvSpPr>
            <a:spLocks noGrp="1"/>
          </p:cNvSpPr>
          <p:nvPr>
            <p:ph idx="1"/>
          </p:nvPr>
        </p:nvSpPr>
        <p:spPr>
          <a:xfrm>
            <a:off x="457200" y="1004777"/>
            <a:ext cx="8229600" cy="5389598"/>
          </a:xfrm>
        </p:spPr>
        <p:txBody>
          <a:bodyPr>
            <a:normAutofit/>
          </a:bodyPr>
          <a:lstStyle/>
          <a:p>
            <a:pPr marL="0" indent="0">
              <a:buNone/>
            </a:pPr>
            <a:r>
              <a:rPr lang="en-US" sz="2000" b="1" dirty="0"/>
              <a:t>Remote Access </a:t>
            </a:r>
            <a:r>
              <a:rPr lang="en-US" sz="2000" dirty="0"/>
              <a:t>to each enclave is limited and controlled through centrally managed remote access services and gateways and in accordance with the site CSPP.</a:t>
            </a:r>
          </a:p>
          <a:p>
            <a:pPr marL="0" indent="0">
              <a:buNone/>
            </a:pPr>
            <a:endParaRPr lang="en-US" sz="2400" dirty="0"/>
          </a:p>
          <a:p>
            <a:pPr marL="0" indent="0">
              <a:buNone/>
            </a:pPr>
            <a:r>
              <a:rPr lang="en-US" sz="2400" dirty="0"/>
              <a:t>		</a:t>
            </a:r>
          </a:p>
          <a:p>
            <a:pPr marL="0" indent="0">
              <a:buNone/>
            </a:pPr>
            <a:endParaRPr lang="en-US" sz="2400" dirty="0"/>
          </a:p>
          <a:p>
            <a:pPr marL="0" indent="0">
              <a:buNone/>
            </a:pPr>
            <a:endParaRPr lang="en-US" sz="2400" dirty="0"/>
          </a:p>
          <a:p>
            <a:pPr marL="0" indent="0">
              <a:buNone/>
            </a:pPr>
            <a:endParaRPr lang="en-US" sz="1200" dirty="0"/>
          </a:p>
          <a:p>
            <a:pPr marL="0" indent="0">
              <a:buNone/>
            </a:pPr>
            <a:r>
              <a:rPr lang="en-US" sz="2000" b="1" dirty="0"/>
              <a:t>JLAB’s Remote Access Services</a:t>
            </a:r>
            <a:r>
              <a:rPr lang="en-US" sz="2000" b="1" dirty="0">
                <a:solidFill>
                  <a:srgbClr val="C00000"/>
                </a:solidFill>
              </a:rPr>
              <a:t>*</a:t>
            </a:r>
            <a:r>
              <a:rPr lang="en-US" sz="2000" b="1" dirty="0"/>
              <a:t>:</a:t>
            </a:r>
          </a:p>
          <a:p>
            <a:r>
              <a:rPr lang="en-US" sz="1800" dirty="0"/>
              <a:t>Secure Shell (SSH)</a:t>
            </a:r>
          </a:p>
          <a:p>
            <a:r>
              <a:rPr lang="en-US" sz="1800" dirty="0"/>
              <a:t>Virtual Desktop Infrastructure (VDI)</a:t>
            </a:r>
          </a:p>
          <a:p>
            <a:pPr lvl="1"/>
            <a:r>
              <a:rPr lang="en-US" sz="1600" dirty="0"/>
              <a:t>Provide access to internal resources via a virtualized desktop, hosted at JLAB</a:t>
            </a:r>
          </a:p>
          <a:p>
            <a:r>
              <a:rPr lang="en-US" sz="1800" dirty="0"/>
              <a:t>Virtual Private Network (VPN) – </a:t>
            </a:r>
            <a:r>
              <a:rPr lang="en-US" sz="1600" dirty="0">
                <a:solidFill>
                  <a:srgbClr val="FF0000"/>
                </a:solidFill>
              </a:rPr>
              <a:t>Not used, would put SLAC hosts on our network.</a:t>
            </a:r>
          </a:p>
          <a:p>
            <a:pPr marL="0" indent="0">
              <a:buNone/>
            </a:pPr>
            <a:endParaRPr lang="en-US" sz="2400" dirty="0"/>
          </a:p>
        </p:txBody>
      </p:sp>
      <p:pic>
        <p:nvPicPr>
          <p:cNvPr id="10" name="Picture 9">
            <a:extLst>
              <a:ext uri="{FF2B5EF4-FFF2-40B4-BE49-F238E27FC236}">
                <a16:creationId xmlns:a16="http://schemas.microsoft.com/office/drawing/2014/main" xmlns="" id="{C8895167-236B-9545-AF9C-756D72E57A17}"/>
              </a:ext>
            </a:extLst>
          </p:cNvPr>
          <p:cNvPicPr>
            <a:picLocks noChangeAspect="1"/>
          </p:cNvPicPr>
          <p:nvPr/>
        </p:nvPicPr>
        <p:blipFill>
          <a:blip r:embed="rId2"/>
          <a:stretch>
            <a:fillRect/>
          </a:stretch>
        </p:blipFill>
        <p:spPr>
          <a:xfrm rot="10800000">
            <a:off x="8331934" y="3459239"/>
            <a:ext cx="631312" cy="505563"/>
          </a:xfrm>
          <a:prstGeom prst="rect">
            <a:avLst/>
          </a:prstGeom>
        </p:spPr>
      </p:pic>
      <p:sp>
        <p:nvSpPr>
          <p:cNvPr id="11" name="TextBox 10">
            <a:extLst>
              <a:ext uri="{FF2B5EF4-FFF2-40B4-BE49-F238E27FC236}">
                <a16:creationId xmlns:a16="http://schemas.microsoft.com/office/drawing/2014/main" xmlns="" id="{B0991933-7D3F-484B-9C2F-E0FA5297C4D4}"/>
              </a:ext>
            </a:extLst>
          </p:cNvPr>
          <p:cNvSpPr txBox="1"/>
          <p:nvPr/>
        </p:nvSpPr>
        <p:spPr>
          <a:xfrm>
            <a:off x="905096" y="2189059"/>
            <a:ext cx="7345769" cy="1569660"/>
          </a:xfrm>
          <a:prstGeom prst="rect">
            <a:avLst/>
          </a:prstGeom>
          <a:solidFill>
            <a:srgbClr val="EBF2DF"/>
          </a:solidFill>
          <a:ln>
            <a:solidFill>
              <a:schemeClr val="accent3">
                <a:lumMod val="50000"/>
              </a:schemeClr>
            </a:solidFill>
          </a:ln>
        </p:spPr>
        <p:txBody>
          <a:bodyPr wrap="square" rtlCol="0">
            <a:spAutoFit/>
          </a:bodyPr>
          <a:lstStyle/>
          <a:p>
            <a:r>
              <a:rPr lang="en-US" sz="2400" dirty="0"/>
              <a:t>Multi-factor authentication (MFA) is required for remote access to certain enclaves or services.  This includes, but is not limited to, networks associated with the accelerator, LERF, experimental halls, or business systems.</a:t>
            </a:r>
          </a:p>
        </p:txBody>
      </p:sp>
      <p:pic>
        <p:nvPicPr>
          <p:cNvPr id="12" name="Picture 11">
            <a:extLst>
              <a:ext uri="{FF2B5EF4-FFF2-40B4-BE49-F238E27FC236}">
                <a16:creationId xmlns:a16="http://schemas.microsoft.com/office/drawing/2014/main" xmlns="" id="{8317B07C-7050-4940-B6E8-DA08DE320939}"/>
              </a:ext>
            </a:extLst>
          </p:cNvPr>
          <p:cNvPicPr>
            <a:picLocks noChangeAspect="1"/>
          </p:cNvPicPr>
          <p:nvPr/>
        </p:nvPicPr>
        <p:blipFill>
          <a:blip r:embed="rId2"/>
          <a:stretch>
            <a:fillRect/>
          </a:stretch>
        </p:blipFill>
        <p:spPr>
          <a:xfrm>
            <a:off x="141544" y="2059285"/>
            <a:ext cx="631312" cy="505563"/>
          </a:xfrm>
          <a:prstGeom prst="rect">
            <a:avLst/>
          </a:prstGeom>
        </p:spPr>
      </p:pic>
      <p:sp>
        <p:nvSpPr>
          <p:cNvPr id="13" name="TextBox 12">
            <a:extLst>
              <a:ext uri="{FF2B5EF4-FFF2-40B4-BE49-F238E27FC236}">
                <a16:creationId xmlns:a16="http://schemas.microsoft.com/office/drawing/2014/main" xmlns="" id="{15991A51-8F15-9D44-B460-4CBC2B624F6F}"/>
              </a:ext>
            </a:extLst>
          </p:cNvPr>
          <p:cNvSpPr txBox="1"/>
          <p:nvPr/>
        </p:nvSpPr>
        <p:spPr>
          <a:xfrm>
            <a:off x="308919" y="6123404"/>
            <a:ext cx="3834383" cy="338554"/>
          </a:xfrm>
          <a:prstGeom prst="rect">
            <a:avLst/>
          </a:prstGeom>
          <a:noFill/>
        </p:spPr>
        <p:txBody>
          <a:bodyPr wrap="none" rtlCol="0">
            <a:spAutoFit/>
          </a:bodyPr>
          <a:lstStyle/>
          <a:p>
            <a:r>
              <a:rPr lang="en-US" sz="1600" dirty="0">
                <a:solidFill>
                  <a:schemeClr val="accent1"/>
                </a:solidFill>
              </a:rPr>
              <a:t>* See also: https://</a:t>
            </a:r>
            <a:r>
              <a:rPr lang="en-US" sz="1600" dirty="0" err="1">
                <a:solidFill>
                  <a:schemeClr val="accent1"/>
                </a:solidFill>
              </a:rPr>
              <a:t>cc.jlab.org</a:t>
            </a:r>
            <a:r>
              <a:rPr lang="en-US" sz="1600" dirty="0">
                <a:solidFill>
                  <a:schemeClr val="accent1"/>
                </a:solidFill>
              </a:rPr>
              <a:t>/</a:t>
            </a:r>
            <a:r>
              <a:rPr lang="en-US" sz="1600" dirty="0" err="1">
                <a:solidFill>
                  <a:schemeClr val="accent1"/>
                </a:solidFill>
              </a:rPr>
              <a:t>remoteaccess</a:t>
            </a:r>
            <a:endParaRPr lang="en-US" sz="1600" dirty="0">
              <a:solidFill>
                <a:schemeClr val="accent1"/>
              </a:solidFill>
            </a:endParaRPr>
          </a:p>
        </p:txBody>
      </p:sp>
    </p:spTree>
    <p:extLst>
      <p:ext uri="{BB962C8B-B14F-4D97-AF65-F5344CB8AC3E}">
        <p14:creationId xmlns:p14="http://schemas.microsoft.com/office/powerpoint/2010/main" val="2201829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Infrastructure - </a:t>
            </a:r>
            <a:r>
              <a:rPr lang="en-US" sz="2000" b="0" i="1" dirty="0"/>
              <a:t>Network Segmentation</a:t>
            </a:r>
            <a:endParaRPr lang="en-US" sz="1800" b="0" i="1" dirty="0"/>
          </a:p>
        </p:txBody>
      </p:sp>
      <p:sp>
        <p:nvSpPr>
          <p:cNvPr id="4" name="Footer Placeholder 3"/>
          <p:cNvSpPr>
            <a:spLocks noGrp="1"/>
          </p:cNvSpPr>
          <p:nvPr>
            <p:ph type="ftr" sz="quarter" idx="11"/>
          </p:nvPr>
        </p:nvSpPr>
        <p:spPr/>
        <p:txBody>
          <a:bodyPr/>
          <a:lstStyle/>
          <a:p>
            <a:r>
              <a:rPr lang="en-US"/>
              <a:t>TTO: Remote Controls/Comissioning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7</a:t>
            </a:fld>
            <a:endParaRPr lang="en-US" dirty="0"/>
          </a:p>
        </p:txBody>
      </p:sp>
      <p:sp>
        <p:nvSpPr>
          <p:cNvPr id="11" name="Shape 351">
            <a:extLst>
              <a:ext uri="{FF2B5EF4-FFF2-40B4-BE49-F238E27FC236}">
                <a16:creationId xmlns:a16="http://schemas.microsoft.com/office/drawing/2014/main" xmlns="" id="{FDA5EB44-1B99-A142-9F89-0C8D9419F2EC}"/>
              </a:ext>
            </a:extLst>
          </p:cNvPr>
          <p:cNvSpPr txBox="1"/>
          <p:nvPr/>
        </p:nvSpPr>
        <p:spPr>
          <a:xfrm>
            <a:off x="621705" y="3593672"/>
            <a:ext cx="2124896" cy="2276032"/>
          </a:xfrm>
          <a:prstGeom prst="rect">
            <a:avLst/>
          </a:prstGeom>
          <a:noFill/>
          <a:ln w="9525" cap="flat" cmpd="sng">
            <a:solidFill>
              <a:srgbClr val="FF9900"/>
            </a:solidFill>
            <a:prstDash val="dash"/>
            <a:round/>
            <a:headEnd type="none" w="med" len="med"/>
            <a:tailEnd type="none" w="med" len="med"/>
          </a:ln>
        </p:spPr>
        <p:txBody>
          <a:bodyPr lIns="91425" tIns="91425" rIns="91425" bIns="91425" anchor="b" anchorCtr="0">
            <a:noAutofit/>
          </a:bodyPr>
          <a:lstStyle/>
          <a:p>
            <a:pPr lvl="0" algn="ctr" rtl="0">
              <a:spcBef>
                <a:spcPts val="0"/>
              </a:spcBef>
              <a:buNone/>
            </a:pPr>
            <a:r>
              <a:rPr lang="en-US" b="1" i="1" dirty="0">
                <a:solidFill>
                  <a:srgbClr val="305B94"/>
                </a:solidFill>
              </a:rPr>
              <a:t>LCLS-II ACCESS </a:t>
            </a:r>
            <a:r>
              <a:rPr lang="en" b="1" i="1" dirty="0">
                <a:solidFill>
                  <a:srgbClr val="305B94"/>
                </a:solidFill>
              </a:rPr>
              <a:t>VLAN</a:t>
            </a:r>
            <a:endParaRPr lang="en-US" b="1" i="1" dirty="0">
              <a:solidFill>
                <a:srgbClr val="305B94"/>
              </a:solidFill>
            </a:endParaRPr>
          </a:p>
        </p:txBody>
      </p:sp>
      <p:sp>
        <p:nvSpPr>
          <p:cNvPr id="12" name="Shape 350">
            <a:extLst>
              <a:ext uri="{FF2B5EF4-FFF2-40B4-BE49-F238E27FC236}">
                <a16:creationId xmlns:a16="http://schemas.microsoft.com/office/drawing/2014/main" xmlns="" id="{82C9AC54-9B4C-7044-BACA-A887EAA5F0C2}"/>
              </a:ext>
            </a:extLst>
          </p:cNvPr>
          <p:cNvSpPr txBox="1"/>
          <p:nvPr/>
        </p:nvSpPr>
        <p:spPr>
          <a:xfrm>
            <a:off x="4146994" y="985007"/>
            <a:ext cx="4727893" cy="3574467"/>
          </a:xfrm>
          <a:prstGeom prst="rect">
            <a:avLst/>
          </a:prstGeom>
          <a:noFill/>
          <a:ln w="9525" cap="flat" cmpd="sng">
            <a:solidFill>
              <a:srgbClr val="FF9900"/>
            </a:solidFill>
            <a:prstDash val="dash"/>
            <a:round/>
            <a:headEnd type="none" w="med" len="med"/>
            <a:tailEnd type="none" w="med" len="med"/>
          </a:ln>
        </p:spPr>
        <p:txBody>
          <a:bodyPr lIns="91425" tIns="91425" rIns="91425" bIns="91425" anchor="t" anchorCtr="0">
            <a:noAutofit/>
          </a:bodyPr>
          <a:lstStyle/>
          <a:p>
            <a:pPr lvl="0" algn="ctr" rtl="0">
              <a:spcBef>
                <a:spcPts val="0"/>
              </a:spcBef>
              <a:buNone/>
            </a:pPr>
            <a:r>
              <a:rPr lang="en-US" b="1" i="1" dirty="0">
                <a:solidFill>
                  <a:srgbClr val="305B94"/>
                </a:solidFill>
              </a:rPr>
              <a:t>LCLS-II</a:t>
            </a:r>
            <a:r>
              <a:rPr lang="en" b="1" i="1" dirty="0">
                <a:solidFill>
                  <a:srgbClr val="305B94"/>
                </a:solidFill>
              </a:rPr>
              <a:t> VLAN</a:t>
            </a:r>
          </a:p>
        </p:txBody>
      </p:sp>
      <p:pic>
        <p:nvPicPr>
          <p:cNvPr id="13" name="Picture 12" descr="windows.png">
            <a:extLst>
              <a:ext uri="{FF2B5EF4-FFF2-40B4-BE49-F238E27FC236}">
                <a16:creationId xmlns:a16="http://schemas.microsoft.com/office/drawing/2014/main" xmlns="" id="{8DA788B2-2DFE-E34F-B130-00685BBCA6B4}"/>
              </a:ext>
            </a:extLst>
          </p:cNvPr>
          <p:cNvPicPr>
            <a:picLocks noChangeAspect="1"/>
          </p:cNvPicPr>
          <p:nvPr/>
        </p:nvPicPr>
        <p:blipFill rotWithShape="1">
          <a:blip r:embed="rId3">
            <a:extLst>
              <a:ext uri="{28A0092B-C50C-407E-A947-70E740481C1C}">
                <a14:useLocalDpi xmlns:a14="http://schemas.microsoft.com/office/drawing/2010/main" val="0"/>
              </a:ext>
            </a:extLst>
          </a:blip>
          <a:srcRect r="17911"/>
          <a:stretch/>
        </p:blipFill>
        <p:spPr>
          <a:xfrm>
            <a:off x="7380829" y="1694275"/>
            <a:ext cx="1097280" cy="1336686"/>
          </a:xfrm>
          <a:prstGeom prst="rect">
            <a:avLst/>
          </a:prstGeom>
        </p:spPr>
      </p:pic>
      <p:sp>
        <p:nvSpPr>
          <p:cNvPr id="14" name="Shape 351">
            <a:extLst>
              <a:ext uri="{FF2B5EF4-FFF2-40B4-BE49-F238E27FC236}">
                <a16:creationId xmlns:a16="http://schemas.microsoft.com/office/drawing/2014/main" xmlns="" id="{E568AB1E-A2B6-8C41-9029-EADCFF963FEC}"/>
              </a:ext>
            </a:extLst>
          </p:cNvPr>
          <p:cNvSpPr txBox="1"/>
          <p:nvPr/>
        </p:nvSpPr>
        <p:spPr>
          <a:xfrm>
            <a:off x="4146995" y="5374499"/>
            <a:ext cx="2124896" cy="1031553"/>
          </a:xfrm>
          <a:prstGeom prst="rect">
            <a:avLst/>
          </a:prstGeom>
          <a:noFill/>
          <a:ln w="9525" cap="flat" cmpd="sng">
            <a:solidFill>
              <a:schemeClr val="tx1">
                <a:lumMod val="50000"/>
                <a:lumOff val="50000"/>
              </a:schemeClr>
            </a:solidFill>
            <a:prstDash val="dash"/>
            <a:round/>
            <a:headEnd type="none" w="med" len="med"/>
            <a:tailEnd type="none" w="med" len="med"/>
          </a:ln>
        </p:spPr>
        <p:txBody>
          <a:bodyPr lIns="91425" tIns="91425" rIns="91425" bIns="91425" anchor="t" anchorCtr="0">
            <a:noAutofit/>
          </a:bodyPr>
          <a:lstStyle/>
          <a:p>
            <a:pPr lvl="0" algn="ctr" rtl="0">
              <a:spcBef>
                <a:spcPts val="0"/>
              </a:spcBef>
              <a:buNone/>
            </a:pPr>
            <a:r>
              <a:rPr lang="en-US" b="1" i="1" dirty="0">
                <a:solidFill>
                  <a:srgbClr val="305B94"/>
                </a:solidFill>
              </a:rPr>
              <a:t>CEBAF/OPS </a:t>
            </a:r>
            <a:r>
              <a:rPr lang="en" b="1" i="1" dirty="0">
                <a:solidFill>
                  <a:srgbClr val="305B94"/>
                </a:solidFill>
              </a:rPr>
              <a:t>VLAN</a:t>
            </a:r>
            <a:endParaRPr lang="en-US" b="1" i="1" dirty="0">
              <a:solidFill>
                <a:srgbClr val="305B94"/>
              </a:solidFill>
            </a:endParaRPr>
          </a:p>
          <a:p>
            <a:pPr lvl="0" algn="ctr" rtl="0">
              <a:spcBef>
                <a:spcPts val="0"/>
              </a:spcBef>
              <a:buNone/>
            </a:pPr>
            <a:endParaRPr lang="en-US" b="1" i="1" dirty="0">
              <a:solidFill>
                <a:srgbClr val="305B94"/>
              </a:solidFill>
            </a:endParaRPr>
          </a:p>
          <a:p>
            <a:pPr lvl="0" algn="ctr" rtl="0">
              <a:spcBef>
                <a:spcPts val="0"/>
              </a:spcBef>
              <a:buNone/>
            </a:pPr>
            <a:r>
              <a:rPr lang="en-US" sz="1200" i="1" dirty="0">
                <a:solidFill>
                  <a:srgbClr val="305B94"/>
                </a:solidFill>
              </a:rPr>
              <a:t>MYA </a:t>
            </a:r>
            <a:r>
              <a:rPr lang="en-US" sz="1200" i="1" dirty="0" err="1">
                <a:solidFill>
                  <a:srgbClr val="305B94"/>
                </a:solidFill>
              </a:rPr>
              <a:t>Archiver</a:t>
            </a:r>
            <a:endParaRPr lang="en-US" sz="1200" i="1" dirty="0">
              <a:solidFill>
                <a:srgbClr val="305B94"/>
              </a:solidFill>
            </a:endParaRPr>
          </a:p>
          <a:p>
            <a:pPr lvl="0" algn="ctr" rtl="0">
              <a:spcBef>
                <a:spcPts val="0"/>
              </a:spcBef>
              <a:buNone/>
            </a:pPr>
            <a:r>
              <a:rPr lang="en-US" sz="1200" i="1" dirty="0">
                <a:solidFill>
                  <a:srgbClr val="305B94"/>
                </a:solidFill>
              </a:rPr>
              <a:t>MCC Operations Staff</a:t>
            </a:r>
            <a:endParaRPr lang="en" sz="1200" i="1" dirty="0">
              <a:solidFill>
                <a:srgbClr val="305B94"/>
              </a:solidFill>
            </a:endParaRPr>
          </a:p>
        </p:txBody>
      </p:sp>
      <p:pic>
        <p:nvPicPr>
          <p:cNvPr id="15" name="Shape 353" descr="laptop.png">
            <a:extLst>
              <a:ext uri="{FF2B5EF4-FFF2-40B4-BE49-F238E27FC236}">
                <a16:creationId xmlns:a16="http://schemas.microsoft.com/office/drawing/2014/main" xmlns="" id="{A7869CBF-E61A-684E-85B1-6CA344081BAD}"/>
              </a:ext>
            </a:extLst>
          </p:cNvPr>
          <p:cNvPicPr preferRelativeResize="0"/>
          <p:nvPr/>
        </p:nvPicPr>
        <p:blipFill>
          <a:blip r:embed="rId4">
            <a:alphaModFix/>
          </a:blip>
          <a:stretch>
            <a:fillRect/>
          </a:stretch>
        </p:blipFill>
        <p:spPr>
          <a:xfrm>
            <a:off x="252990" y="1975472"/>
            <a:ext cx="634236" cy="739945"/>
          </a:xfrm>
          <a:prstGeom prst="rect">
            <a:avLst/>
          </a:prstGeom>
          <a:noFill/>
          <a:ln>
            <a:noFill/>
          </a:ln>
        </p:spPr>
      </p:pic>
      <p:sp>
        <p:nvSpPr>
          <p:cNvPr id="16" name="Shape 354">
            <a:extLst>
              <a:ext uri="{FF2B5EF4-FFF2-40B4-BE49-F238E27FC236}">
                <a16:creationId xmlns:a16="http://schemas.microsoft.com/office/drawing/2014/main" xmlns="" id="{88A692E0-B2A2-F34F-887E-11C966A5DB8A}"/>
              </a:ext>
            </a:extLst>
          </p:cNvPr>
          <p:cNvSpPr txBox="1"/>
          <p:nvPr/>
        </p:nvSpPr>
        <p:spPr>
          <a:xfrm>
            <a:off x="80138" y="2767611"/>
            <a:ext cx="979800" cy="198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None/>
            </a:pPr>
            <a:r>
              <a:rPr lang="en-US" sz="1000" b="1" dirty="0">
                <a:solidFill>
                  <a:srgbClr val="305B94"/>
                </a:solidFill>
              </a:rPr>
              <a:t>SLAC Host</a:t>
            </a:r>
            <a:endParaRPr lang="en" sz="1000" b="1" dirty="0">
              <a:solidFill>
                <a:srgbClr val="305B94"/>
              </a:solidFill>
            </a:endParaRPr>
          </a:p>
        </p:txBody>
      </p:sp>
      <p:cxnSp>
        <p:nvCxnSpPr>
          <p:cNvPr id="17" name="Shape 356">
            <a:extLst>
              <a:ext uri="{FF2B5EF4-FFF2-40B4-BE49-F238E27FC236}">
                <a16:creationId xmlns:a16="http://schemas.microsoft.com/office/drawing/2014/main" xmlns="" id="{BB5F3380-DDA0-9C46-83C0-790650E30E08}"/>
              </a:ext>
            </a:extLst>
          </p:cNvPr>
          <p:cNvCxnSpPr>
            <a:cxnSpLocks/>
            <a:stCxn id="15" idx="3"/>
          </p:cNvCxnSpPr>
          <p:nvPr/>
        </p:nvCxnSpPr>
        <p:spPr>
          <a:xfrm>
            <a:off x="887226" y="2345445"/>
            <a:ext cx="794527" cy="0"/>
          </a:xfrm>
          <a:prstGeom prst="straightConnector1">
            <a:avLst/>
          </a:prstGeom>
          <a:noFill/>
          <a:ln w="19050" cap="flat" cmpd="sng">
            <a:solidFill>
              <a:schemeClr val="accent5"/>
            </a:solidFill>
            <a:prstDash val="solid"/>
            <a:round/>
            <a:headEnd type="none" w="lg" len="lg"/>
            <a:tailEnd type="none" w="lg" len="lg"/>
          </a:ln>
        </p:spPr>
      </p:cxnSp>
      <p:cxnSp>
        <p:nvCxnSpPr>
          <p:cNvPr id="18" name="Shape 357">
            <a:extLst>
              <a:ext uri="{FF2B5EF4-FFF2-40B4-BE49-F238E27FC236}">
                <a16:creationId xmlns:a16="http://schemas.microsoft.com/office/drawing/2014/main" xmlns="" id="{36857B0E-3390-6942-9AFE-D20008C8C774}"/>
              </a:ext>
            </a:extLst>
          </p:cNvPr>
          <p:cNvCxnSpPr/>
          <p:nvPr/>
        </p:nvCxnSpPr>
        <p:spPr>
          <a:xfrm>
            <a:off x="1681753" y="2333446"/>
            <a:ext cx="2400" cy="1776000"/>
          </a:xfrm>
          <a:prstGeom prst="straightConnector1">
            <a:avLst/>
          </a:prstGeom>
          <a:noFill/>
          <a:ln w="19050" cap="flat" cmpd="sng">
            <a:solidFill>
              <a:schemeClr val="accent5"/>
            </a:solidFill>
            <a:prstDash val="solid"/>
            <a:round/>
            <a:headEnd type="none" w="lg" len="lg"/>
            <a:tailEnd type="none" w="lg" len="lg"/>
          </a:ln>
        </p:spPr>
      </p:cxnSp>
      <p:cxnSp>
        <p:nvCxnSpPr>
          <p:cNvPr id="19" name="Shape 359">
            <a:extLst>
              <a:ext uri="{FF2B5EF4-FFF2-40B4-BE49-F238E27FC236}">
                <a16:creationId xmlns:a16="http://schemas.microsoft.com/office/drawing/2014/main" xmlns="" id="{E0D81068-3CAD-5E4F-8787-9AF1907E17AC}"/>
              </a:ext>
            </a:extLst>
          </p:cNvPr>
          <p:cNvCxnSpPr/>
          <p:nvPr/>
        </p:nvCxnSpPr>
        <p:spPr>
          <a:xfrm>
            <a:off x="1621458" y="4267125"/>
            <a:ext cx="2514799" cy="4199"/>
          </a:xfrm>
          <a:prstGeom prst="straightConnector1">
            <a:avLst/>
          </a:prstGeom>
          <a:noFill/>
          <a:ln w="19050" cap="flat" cmpd="sng">
            <a:solidFill>
              <a:schemeClr val="accent5"/>
            </a:solidFill>
            <a:prstDash val="solid"/>
            <a:round/>
            <a:headEnd type="none" w="lg" len="lg"/>
            <a:tailEnd type="none" w="lg" len="lg"/>
          </a:ln>
        </p:spPr>
      </p:cxnSp>
      <p:pic>
        <p:nvPicPr>
          <p:cNvPr id="20" name="Shape 361" descr="firewall.png">
            <a:extLst>
              <a:ext uri="{FF2B5EF4-FFF2-40B4-BE49-F238E27FC236}">
                <a16:creationId xmlns:a16="http://schemas.microsoft.com/office/drawing/2014/main" xmlns="" id="{2149D329-488A-0F41-B21D-12A0C63D828F}"/>
              </a:ext>
            </a:extLst>
          </p:cNvPr>
          <p:cNvPicPr preferRelativeResize="0"/>
          <p:nvPr/>
        </p:nvPicPr>
        <p:blipFill rotWithShape="1">
          <a:blip r:embed="rId5">
            <a:alphaModFix/>
          </a:blip>
          <a:srcRect t="14073" b="19757"/>
          <a:stretch/>
        </p:blipFill>
        <p:spPr>
          <a:xfrm>
            <a:off x="2898597" y="3891975"/>
            <a:ext cx="797116" cy="529199"/>
          </a:xfrm>
          <a:prstGeom prst="rect">
            <a:avLst/>
          </a:prstGeom>
          <a:noFill/>
          <a:ln>
            <a:noFill/>
          </a:ln>
        </p:spPr>
      </p:pic>
      <p:cxnSp>
        <p:nvCxnSpPr>
          <p:cNvPr id="21" name="Shape 363">
            <a:extLst>
              <a:ext uri="{FF2B5EF4-FFF2-40B4-BE49-F238E27FC236}">
                <a16:creationId xmlns:a16="http://schemas.microsoft.com/office/drawing/2014/main" xmlns="" id="{E1079507-2EFD-3A4A-B5E5-E1D3E6C6A4FF}"/>
              </a:ext>
            </a:extLst>
          </p:cNvPr>
          <p:cNvCxnSpPr/>
          <p:nvPr/>
        </p:nvCxnSpPr>
        <p:spPr>
          <a:xfrm rot="10800000">
            <a:off x="5199557" y="4559499"/>
            <a:ext cx="0" cy="827700"/>
          </a:xfrm>
          <a:prstGeom prst="straightConnector1">
            <a:avLst/>
          </a:prstGeom>
          <a:noFill/>
          <a:ln w="19050" cap="flat" cmpd="sng">
            <a:solidFill>
              <a:schemeClr val="accent5"/>
            </a:solidFill>
            <a:prstDash val="solid"/>
            <a:round/>
            <a:headEnd type="none" w="lg" len="lg"/>
            <a:tailEnd type="none" w="lg" len="lg"/>
          </a:ln>
        </p:spPr>
      </p:cxnSp>
      <p:pic>
        <p:nvPicPr>
          <p:cNvPr id="22" name="Shape 364" descr="firewall.png">
            <a:extLst>
              <a:ext uri="{FF2B5EF4-FFF2-40B4-BE49-F238E27FC236}">
                <a16:creationId xmlns:a16="http://schemas.microsoft.com/office/drawing/2014/main" xmlns="" id="{0F2605B6-103A-B84B-93BC-85B88B999312}"/>
              </a:ext>
            </a:extLst>
          </p:cNvPr>
          <p:cNvPicPr preferRelativeResize="0"/>
          <p:nvPr/>
        </p:nvPicPr>
        <p:blipFill rotWithShape="1">
          <a:blip r:embed="rId5">
            <a:alphaModFix/>
          </a:blip>
          <a:srcRect t="14073" b="19757"/>
          <a:stretch/>
        </p:blipFill>
        <p:spPr>
          <a:xfrm>
            <a:off x="4800996" y="4708737"/>
            <a:ext cx="797116" cy="529199"/>
          </a:xfrm>
          <a:prstGeom prst="rect">
            <a:avLst/>
          </a:prstGeom>
          <a:noFill/>
          <a:ln>
            <a:noFill/>
          </a:ln>
        </p:spPr>
      </p:pic>
      <p:sp>
        <p:nvSpPr>
          <p:cNvPr id="23" name="Shape 375">
            <a:extLst>
              <a:ext uri="{FF2B5EF4-FFF2-40B4-BE49-F238E27FC236}">
                <a16:creationId xmlns:a16="http://schemas.microsoft.com/office/drawing/2014/main" xmlns="" id="{D4BE2AFA-C02E-4042-92C3-FE7502C486FA}"/>
              </a:ext>
            </a:extLst>
          </p:cNvPr>
          <p:cNvSpPr txBox="1"/>
          <p:nvPr/>
        </p:nvSpPr>
        <p:spPr>
          <a:xfrm>
            <a:off x="4322107" y="2211641"/>
            <a:ext cx="2627902" cy="254399"/>
          </a:xfrm>
          <a:prstGeom prst="rect">
            <a:avLst/>
          </a:prstGeom>
          <a:noFill/>
          <a:ln>
            <a:noFill/>
          </a:ln>
        </p:spPr>
        <p:txBody>
          <a:bodyPr lIns="91425" tIns="91425" rIns="91425" bIns="91425" anchor="ctr" anchorCtr="0">
            <a:noAutofit/>
          </a:bodyPr>
          <a:lstStyle/>
          <a:p>
            <a:pPr marL="0" marR="0" lvl="0" indent="0" rtl="0">
              <a:lnSpc>
                <a:spcPct val="100000"/>
              </a:lnSpc>
              <a:spcBef>
                <a:spcPts val="0"/>
              </a:spcBef>
              <a:spcAft>
                <a:spcPts val="0"/>
              </a:spcAft>
              <a:buNone/>
            </a:pPr>
            <a:r>
              <a:rPr lang="en-US" sz="1200" i="1" dirty="0">
                <a:solidFill>
                  <a:srgbClr val="305B94"/>
                </a:solidFill>
              </a:rPr>
              <a:t>RHEL6 Control Room Workstations (x3)</a:t>
            </a:r>
            <a:endParaRPr lang="en" sz="1200" i="1" dirty="0">
              <a:solidFill>
                <a:srgbClr val="305B94"/>
              </a:solidFill>
            </a:endParaRPr>
          </a:p>
        </p:txBody>
      </p:sp>
      <p:pic>
        <p:nvPicPr>
          <p:cNvPr id="24" name="Shape 377" descr="plc.png">
            <a:extLst>
              <a:ext uri="{FF2B5EF4-FFF2-40B4-BE49-F238E27FC236}">
                <a16:creationId xmlns:a16="http://schemas.microsoft.com/office/drawing/2014/main" xmlns="" id="{EB23D09B-4D0B-2745-8641-0B79C5947403}"/>
              </a:ext>
            </a:extLst>
          </p:cNvPr>
          <p:cNvPicPr preferRelativeResize="0"/>
          <p:nvPr/>
        </p:nvPicPr>
        <p:blipFill>
          <a:blip r:embed="rId6">
            <a:alphaModFix/>
          </a:blip>
          <a:stretch>
            <a:fillRect/>
          </a:stretch>
        </p:blipFill>
        <p:spPr>
          <a:xfrm>
            <a:off x="4738098" y="3265894"/>
            <a:ext cx="1354203" cy="409967"/>
          </a:xfrm>
          <a:prstGeom prst="rect">
            <a:avLst/>
          </a:prstGeom>
          <a:noFill/>
          <a:ln>
            <a:noFill/>
          </a:ln>
        </p:spPr>
      </p:pic>
      <p:sp>
        <p:nvSpPr>
          <p:cNvPr id="31" name="Shape 365">
            <a:extLst>
              <a:ext uri="{FF2B5EF4-FFF2-40B4-BE49-F238E27FC236}">
                <a16:creationId xmlns:a16="http://schemas.microsoft.com/office/drawing/2014/main" xmlns="" id="{08CFF55D-DCDC-9D40-88F5-99BD7169E743}"/>
              </a:ext>
            </a:extLst>
          </p:cNvPr>
          <p:cNvSpPr txBox="1"/>
          <p:nvPr/>
        </p:nvSpPr>
        <p:spPr>
          <a:xfrm>
            <a:off x="11492" y="6077898"/>
            <a:ext cx="4891226" cy="343079"/>
          </a:xfrm>
          <a:prstGeom prst="rect">
            <a:avLst/>
          </a:prstGeom>
          <a:noFill/>
          <a:ln>
            <a:noFill/>
          </a:ln>
        </p:spPr>
        <p:txBody>
          <a:bodyPr lIns="91425" tIns="91425" rIns="91425" bIns="91425" anchor="ctr" anchorCtr="0">
            <a:noAutofit/>
          </a:bodyPr>
          <a:lstStyle/>
          <a:p>
            <a:pPr marL="0" marR="0" lvl="0" indent="0" rtl="0">
              <a:lnSpc>
                <a:spcPct val="100000"/>
              </a:lnSpc>
              <a:spcBef>
                <a:spcPts val="0"/>
              </a:spcBef>
              <a:spcAft>
                <a:spcPts val="0"/>
              </a:spcAft>
              <a:buNone/>
            </a:pPr>
            <a:r>
              <a:rPr lang="en-US" sz="1200" i="1" dirty="0">
                <a:solidFill>
                  <a:srgbClr val="305B94"/>
                </a:solidFill>
              </a:rPr>
              <a:t>* Virtual Desktop Infrastructure</a:t>
            </a:r>
          </a:p>
          <a:p>
            <a:pPr marL="0" marR="0" lvl="0" indent="0" rtl="0">
              <a:lnSpc>
                <a:spcPct val="100000"/>
              </a:lnSpc>
              <a:spcBef>
                <a:spcPts val="0"/>
              </a:spcBef>
              <a:spcAft>
                <a:spcPts val="0"/>
              </a:spcAft>
              <a:buNone/>
            </a:pPr>
            <a:r>
              <a:rPr lang="en-US" sz="1200" i="1" dirty="0">
                <a:solidFill>
                  <a:srgbClr val="305B94"/>
                </a:solidFill>
              </a:rPr>
              <a:t>   used for 2-Factor remote access</a:t>
            </a:r>
            <a:endParaRPr lang="en" sz="1200" i="1" dirty="0">
              <a:solidFill>
                <a:srgbClr val="305B94"/>
              </a:solidFill>
            </a:endParaRPr>
          </a:p>
        </p:txBody>
      </p:sp>
      <p:sp>
        <p:nvSpPr>
          <p:cNvPr id="33" name="Shape 375">
            <a:extLst>
              <a:ext uri="{FF2B5EF4-FFF2-40B4-BE49-F238E27FC236}">
                <a16:creationId xmlns:a16="http://schemas.microsoft.com/office/drawing/2014/main" xmlns="" id="{D9BB1DCB-56D6-3A47-AA5C-25EA69F17BC5}"/>
              </a:ext>
            </a:extLst>
          </p:cNvPr>
          <p:cNvSpPr txBox="1"/>
          <p:nvPr/>
        </p:nvSpPr>
        <p:spPr>
          <a:xfrm>
            <a:off x="4324008" y="1360044"/>
            <a:ext cx="2613759" cy="294030"/>
          </a:xfrm>
          <a:prstGeom prst="rect">
            <a:avLst/>
          </a:prstGeom>
          <a:noFill/>
          <a:ln>
            <a:noFill/>
          </a:ln>
        </p:spPr>
        <p:txBody>
          <a:bodyPr lIns="91425" tIns="91425" rIns="91425" bIns="91425" anchor="ctr" anchorCtr="0">
            <a:noAutofit/>
          </a:bodyPr>
          <a:lstStyle/>
          <a:p>
            <a:pPr marL="0" marR="0" lvl="0" indent="0" rtl="0">
              <a:lnSpc>
                <a:spcPct val="100000"/>
              </a:lnSpc>
              <a:spcBef>
                <a:spcPts val="0"/>
              </a:spcBef>
              <a:spcAft>
                <a:spcPts val="0"/>
              </a:spcAft>
              <a:buNone/>
            </a:pPr>
            <a:r>
              <a:rPr lang="en-US" sz="1200" i="1" dirty="0">
                <a:solidFill>
                  <a:srgbClr val="305B94"/>
                </a:solidFill>
              </a:rPr>
              <a:t>RHEL6 Fileserver</a:t>
            </a:r>
            <a:endParaRPr lang="en" sz="1200" i="1" dirty="0">
              <a:solidFill>
                <a:srgbClr val="305B94"/>
              </a:solidFill>
            </a:endParaRPr>
          </a:p>
        </p:txBody>
      </p:sp>
      <p:sp>
        <p:nvSpPr>
          <p:cNvPr id="34" name="Shape 375">
            <a:extLst>
              <a:ext uri="{FF2B5EF4-FFF2-40B4-BE49-F238E27FC236}">
                <a16:creationId xmlns:a16="http://schemas.microsoft.com/office/drawing/2014/main" xmlns="" id="{5E528D22-01B1-E547-8CE5-916E81C218F0}"/>
              </a:ext>
            </a:extLst>
          </p:cNvPr>
          <p:cNvSpPr txBox="1"/>
          <p:nvPr/>
        </p:nvSpPr>
        <p:spPr>
          <a:xfrm>
            <a:off x="4324008" y="1608582"/>
            <a:ext cx="2810649" cy="294030"/>
          </a:xfrm>
          <a:prstGeom prst="rect">
            <a:avLst/>
          </a:prstGeom>
          <a:noFill/>
          <a:ln>
            <a:noFill/>
          </a:ln>
        </p:spPr>
        <p:txBody>
          <a:bodyPr lIns="91425" tIns="91425" rIns="91425" bIns="91425" anchor="ctr" anchorCtr="0">
            <a:noAutofit/>
          </a:bodyPr>
          <a:lstStyle/>
          <a:p>
            <a:pPr marL="0" marR="0" lvl="0" indent="0" rtl="0">
              <a:lnSpc>
                <a:spcPct val="100000"/>
              </a:lnSpc>
              <a:spcBef>
                <a:spcPts val="0"/>
              </a:spcBef>
              <a:spcAft>
                <a:spcPts val="0"/>
              </a:spcAft>
              <a:buNone/>
            </a:pPr>
            <a:r>
              <a:rPr lang="en-US" sz="1200" i="1" dirty="0">
                <a:solidFill>
                  <a:srgbClr val="305B94"/>
                </a:solidFill>
              </a:rPr>
              <a:t>RHEL6 IOC/Application Server</a:t>
            </a:r>
            <a:endParaRPr lang="en" sz="1200" i="1" dirty="0">
              <a:solidFill>
                <a:srgbClr val="305B94"/>
              </a:solidFill>
            </a:endParaRPr>
          </a:p>
        </p:txBody>
      </p:sp>
      <p:sp>
        <p:nvSpPr>
          <p:cNvPr id="35" name="Shape 379">
            <a:extLst>
              <a:ext uri="{FF2B5EF4-FFF2-40B4-BE49-F238E27FC236}">
                <a16:creationId xmlns:a16="http://schemas.microsoft.com/office/drawing/2014/main" xmlns="" id="{9FA3F123-E069-A14D-8F81-9F9E73E33DCD}"/>
              </a:ext>
            </a:extLst>
          </p:cNvPr>
          <p:cNvSpPr txBox="1"/>
          <p:nvPr/>
        </p:nvSpPr>
        <p:spPr>
          <a:xfrm>
            <a:off x="980178" y="1593553"/>
            <a:ext cx="1452300" cy="2543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None/>
            </a:pPr>
            <a:r>
              <a:rPr lang="en-US" sz="1200" dirty="0">
                <a:solidFill>
                  <a:srgbClr val="305B94"/>
                </a:solidFill>
              </a:rPr>
              <a:t>WWW</a:t>
            </a:r>
            <a:endParaRPr lang="en" sz="1200" dirty="0">
              <a:solidFill>
                <a:srgbClr val="305B94"/>
              </a:solidFill>
            </a:endParaRPr>
          </a:p>
        </p:txBody>
      </p:sp>
      <p:sp>
        <p:nvSpPr>
          <p:cNvPr id="36" name="Shape 375">
            <a:extLst>
              <a:ext uri="{FF2B5EF4-FFF2-40B4-BE49-F238E27FC236}">
                <a16:creationId xmlns:a16="http://schemas.microsoft.com/office/drawing/2014/main" xmlns="" id="{9787BA2D-6F02-4842-8B48-EFB3AD9C7374}"/>
              </a:ext>
            </a:extLst>
          </p:cNvPr>
          <p:cNvSpPr txBox="1"/>
          <p:nvPr/>
        </p:nvSpPr>
        <p:spPr>
          <a:xfrm>
            <a:off x="4322107" y="2481186"/>
            <a:ext cx="2104019" cy="254399"/>
          </a:xfrm>
          <a:prstGeom prst="rect">
            <a:avLst/>
          </a:prstGeom>
          <a:noFill/>
          <a:ln>
            <a:noFill/>
          </a:ln>
        </p:spPr>
        <p:txBody>
          <a:bodyPr lIns="91425" tIns="91425" rIns="91425" bIns="91425" anchor="ctr" anchorCtr="0">
            <a:noAutofit/>
          </a:bodyPr>
          <a:lstStyle/>
          <a:p>
            <a:pPr marL="0" marR="0" lvl="0" indent="0" rtl="0">
              <a:lnSpc>
                <a:spcPct val="100000"/>
              </a:lnSpc>
              <a:spcBef>
                <a:spcPts val="0"/>
              </a:spcBef>
              <a:spcAft>
                <a:spcPts val="0"/>
              </a:spcAft>
              <a:buNone/>
            </a:pPr>
            <a:r>
              <a:rPr lang="en-US" sz="1200" i="1" dirty="0">
                <a:solidFill>
                  <a:srgbClr val="305B94"/>
                </a:solidFill>
              </a:rPr>
              <a:t>WIN7 - Rockwell SW (x2)</a:t>
            </a:r>
            <a:endParaRPr lang="en" sz="1200" i="1" dirty="0">
              <a:solidFill>
                <a:srgbClr val="305B94"/>
              </a:solidFill>
            </a:endParaRPr>
          </a:p>
        </p:txBody>
      </p:sp>
      <p:sp>
        <p:nvSpPr>
          <p:cNvPr id="37" name="Shape 379">
            <a:extLst>
              <a:ext uri="{FF2B5EF4-FFF2-40B4-BE49-F238E27FC236}">
                <a16:creationId xmlns:a16="http://schemas.microsoft.com/office/drawing/2014/main" xmlns="" id="{2EE83D29-8E24-8A42-8BF0-050C80D7A5AD}"/>
              </a:ext>
            </a:extLst>
          </p:cNvPr>
          <p:cNvSpPr txBox="1"/>
          <p:nvPr/>
        </p:nvSpPr>
        <p:spPr>
          <a:xfrm>
            <a:off x="2571008" y="4373999"/>
            <a:ext cx="1452299" cy="556589"/>
          </a:xfrm>
          <a:prstGeom prst="rect">
            <a:avLst/>
          </a:prstGeom>
          <a:noFill/>
          <a:ln>
            <a:noFill/>
          </a:ln>
        </p:spPr>
        <p:txBody>
          <a:bodyPr lIns="91425" tIns="91425" rIns="91425" bIns="91425" anchor="ctr" anchorCtr="0">
            <a:noAutofit/>
          </a:bodyPr>
          <a:lstStyle/>
          <a:p>
            <a:pPr marR="0" lvl="0" algn="ctr" rtl="0">
              <a:lnSpc>
                <a:spcPct val="100000"/>
              </a:lnSpc>
              <a:spcBef>
                <a:spcPts val="0"/>
              </a:spcBef>
              <a:spcAft>
                <a:spcPts val="0"/>
              </a:spcAft>
            </a:pPr>
            <a:r>
              <a:rPr lang="en-US" sz="1200" dirty="0">
                <a:solidFill>
                  <a:srgbClr val="305B94"/>
                </a:solidFill>
              </a:rPr>
              <a:t>SSH</a:t>
            </a:r>
          </a:p>
          <a:p>
            <a:pPr marR="0" lvl="0" algn="ctr" rtl="0">
              <a:lnSpc>
                <a:spcPct val="100000"/>
              </a:lnSpc>
              <a:spcBef>
                <a:spcPts val="0"/>
              </a:spcBef>
              <a:spcAft>
                <a:spcPts val="0"/>
              </a:spcAft>
            </a:pPr>
            <a:r>
              <a:rPr lang="en-US" sz="1200" dirty="0">
                <a:solidFill>
                  <a:srgbClr val="305B94"/>
                </a:solidFill>
              </a:rPr>
              <a:t>EPICS CA</a:t>
            </a:r>
          </a:p>
          <a:p>
            <a:pPr marR="0" lvl="0" algn="ctr" rtl="0">
              <a:lnSpc>
                <a:spcPct val="100000"/>
              </a:lnSpc>
              <a:spcBef>
                <a:spcPts val="0"/>
              </a:spcBef>
              <a:spcAft>
                <a:spcPts val="0"/>
              </a:spcAft>
            </a:pPr>
            <a:r>
              <a:rPr lang="en-US" sz="1200" dirty="0">
                <a:solidFill>
                  <a:srgbClr val="305B94"/>
                </a:solidFill>
              </a:rPr>
              <a:t>RDP</a:t>
            </a:r>
            <a:endParaRPr lang="en" sz="1200" dirty="0">
              <a:solidFill>
                <a:srgbClr val="305B94"/>
              </a:solidFill>
            </a:endParaRPr>
          </a:p>
        </p:txBody>
      </p:sp>
      <p:pic>
        <p:nvPicPr>
          <p:cNvPr id="38" name="Picture 37" descr="LLRF_chassis.jpeg">
            <a:extLst>
              <a:ext uri="{FF2B5EF4-FFF2-40B4-BE49-F238E27FC236}">
                <a16:creationId xmlns:a16="http://schemas.microsoft.com/office/drawing/2014/main" xmlns="" id="{B1D45820-8392-6248-B636-6246CCF25C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7242" y="3267423"/>
            <a:ext cx="1933433" cy="408438"/>
          </a:xfrm>
          <a:prstGeom prst="rect">
            <a:avLst/>
          </a:prstGeom>
        </p:spPr>
      </p:pic>
      <p:sp>
        <p:nvSpPr>
          <p:cNvPr id="39" name="Shape 379">
            <a:extLst>
              <a:ext uri="{FF2B5EF4-FFF2-40B4-BE49-F238E27FC236}">
                <a16:creationId xmlns:a16="http://schemas.microsoft.com/office/drawing/2014/main" xmlns="" id="{993F96F6-D0DC-8245-9C9C-B22AF034DCAA}"/>
              </a:ext>
            </a:extLst>
          </p:cNvPr>
          <p:cNvSpPr txBox="1"/>
          <p:nvPr/>
        </p:nvSpPr>
        <p:spPr>
          <a:xfrm>
            <a:off x="6436486" y="3013024"/>
            <a:ext cx="2077465" cy="2543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None/>
            </a:pPr>
            <a:r>
              <a:rPr lang="en-US" sz="1200" dirty="0">
                <a:solidFill>
                  <a:srgbClr val="305B94"/>
                </a:solidFill>
              </a:rPr>
              <a:t>LLRF Chassis (x16)</a:t>
            </a:r>
            <a:endParaRPr lang="en" sz="1200" dirty="0">
              <a:solidFill>
                <a:srgbClr val="305B94"/>
              </a:solidFill>
            </a:endParaRPr>
          </a:p>
        </p:txBody>
      </p:sp>
      <p:sp>
        <p:nvSpPr>
          <p:cNvPr id="40" name="Shape 379">
            <a:extLst>
              <a:ext uri="{FF2B5EF4-FFF2-40B4-BE49-F238E27FC236}">
                <a16:creationId xmlns:a16="http://schemas.microsoft.com/office/drawing/2014/main" xmlns="" id="{886BB365-0C8C-CD45-BBB6-4E7172F7263D}"/>
              </a:ext>
            </a:extLst>
          </p:cNvPr>
          <p:cNvSpPr txBox="1"/>
          <p:nvPr/>
        </p:nvSpPr>
        <p:spPr>
          <a:xfrm>
            <a:off x="4478124" y="3013024"/>
            <a:ext cx="1874151" cy="2543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None/>
            </a:pPr>
            <a:r>
              <a:rPr lang="en-US" sz="1200" dirty="0">
                <a:solidFill>
                  <a:srgbClr val="305B94"/>
                </a:solidFill>
              </a:rPr>
              <a:t>CRYO PLCs (x2)</a:t>
            </a:r>
            <a:endParaRPr lang="en" sz="1200" dirty="0">
              <a:solidFill>
                <a:srgbClr val="305B94"/>
              </a:solidFill>
            </a:endParaRPr>
          </a:p>
        </p:txBody>
      </p:sp>
      <p:pic>
        <p:nvPicPr>
          <p:cNvPr id="41" name="Picture 40" descr="digi_portserver.jpg">
            <a:extLst>
              <a:ext uri="{FF2B5EF4-FFF2-40B4-BE49-F238E27FC236}">
                <a16:creationId xmlns:a16="http://schemas.microsoft.com/office/drawing/2014/main" xmlns="" id="{3EF88268-CC1D-2A40-8378-16D005865B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87242" y="3940146"/>
            <a:ext cx="2008133" cy="486972"/>
          </a:xfrm>
          <a:prstGeom prst="rect">
            <a:avLst/>
          </a:prstGeom>
        </p:spPr>
      </p:pic>
      <p:sp>
        <p:nvSpPr>
          <p:cNvPr id="42" name="Shape 379">
            <a:extLst>
              <a:ext uri="{FF2B5EF4-FFF2-40B4-BE49-F238E27FC236}">
                <a16:creationId xmlns:a16="http://schemas.microsoft.com/office/drawing/2014/main" xmlns="" id="{0B5CE85C-92AC-2541-9E0A-C6FDF5B85720}"/>
              </a:ext>
            </a:extLst>
          </p:cNvPr>
          <p:cNvSpPr txBox="1"/>
          <p:nvPr/>
        </p:nvSpPr>
        <p:spPr>
          <a:xfrm>
            <a:off x="6587242" y="3768055"/>
            <a:ext cx="2077465" cy="2543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None/>
            </a:pPr>
            <a:r>
              <a:rPr lang="en-US" sz="1200" dirty="0" err="1">
                <a:solidFill>
                  <a:srgbClr val="305B94"/>
                </a:solidFill>
              </a:rPr>
              <a:t>Digi</a:t>
            </a:r>
            <a:r>
              <a:rPr lang="en-US" sz="1200" dirty="0">
                <a:solidFill>
                  <a:srgbClr val="305B94"/>
                </a:solidFill>
              </a:rPr>
              <a:t> </a:t>
            </a:r>
            <a:r>
              <a:rPr lang="en-US" sz="1200" dirty="0" err="1">
                <a:solidFill>
                  <a:srgbClr val="305B94"/>
                </a:solidFill>
              </a:rPr>
              <a:t>PortServer</a:t>
            </a:r>
            <a:endParaRPr lang="en" sz="1200" dirty="0">
              <a:solidFill>
                <a:srgbClr val="305B94"/>
              </a:solidFill>
            </a:endParaRPr>
          </a:p>
        </p:txBody>
      </p:sp>
      <p:pic>
        <p:nvPicPr>
          <p:cNvPr id="43" name="Picture 42" descr="cisco_switch.jpg">
            <a:extLst>
              <a:ext uri="{FF2B5EF4-FFF2-40B4-BE49-F238E27FC236}">
                <a16:creationId xmlns:a16="http://schemas.microsoft.com/office/drawing/2014/main" xmlns="" id="{B05F69BD-E046-F34A-85B2-7E4DBEF9F8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47617" y="3949719"/>
            <a:ext cx="2213289" cy="595375"/>
          </a:xfrm>
          <a:prstGeom prst="rect">
            <a:avLst/>
          </a:prstGeom>
        </p:spPr>
      </p:pic>
      <p:sp>
        <p:nvSpPr>
          <p:cNvPr id="45" name="Shape 383">
            <a:extLst>
              <a:ext uri="{FF2B5EF4-FFF2-40B4-BE49-F238E27FC236}">
                <a16:creationId xmlns:a16="http://schemas.microsoft.com/office/drawing/2014/main" xmlns="" id="{B29AE414-8D9E-8A42-9F6A-EC032EEA5EC4}"/>
              </a:ext>
            </a:extLst>
          </p:cNvPr>
          <p:cNvSpPr/>
          <p:nvPr/>
        </p:nvSpPr>
        <p:spPr>
          <a:xfrm rot="17346000">
            <a:off x="1577853" y="3137706"/>
            <a:ext cx="212599" cy="254399"/>
          </a:xfrm>
          <a:prstGeom prst="flowChartExtract">
            <a:avLst/>
          </a:prstGeom>
          <a:solidFill>
            <a:schemeClr val="accent2"/>
          </a:solidFill>
          <a:ln w="19050" cap="flat" cmpd="sng">
            <a:solidFill>
              <a:schemeClr val="dk2"/>
            </a:solidFill>
            <a:prstDash val="solid"/>
            <a:round/>
            <a:headEnd type="none" w="med" len="med"/>
            <a:tailEnd type="none" w="med" len="med"/>
          </a:ln>
          <a:scene3d>
            <a:camera prst="orthographicFront">
              <a:rot lat="0" lon="0" rev="6600000"/>
            </a:camera>
            <a:lightRig rig="threePt" dir="t"/>
          </a:scene3d>
        </p:spPr>
        <p:txBody>
          <a:bodyPr lIns="91425" tIns="91425" rIns="91425" bIns="91425" anchor="ctr" anchorCtr="0">
            <a:noAutofit/>
          </a:bodyPr>
          <a:lstStyle/>
          <a:p>
            <a:pPr lvl="0">
              <a:spcBef>
                <a:spcPts val="0"/>
              </a:spcBef>
              <a:buNone/>
            </a:pPr>
            <a:endParaRPr/>
          </a:p>
        </p:txBody>
      </p:sp>
      <p:sp>
        <p:nvSpPr>
          <p:cNvPr id="46" name="Shape 379">
            <a:extLst>
              <a:ext uri="{FF2B5EF4-FFF2-40B4-BE49-F238E27FC236}">
                <a16:creationId xmlns:a16="http://schemas.microsoft.com/office/drawing/2014/main" xmlns="" id="{AC0AFEAB-ADDE-434A-A7FB-D67BAFE1F3D2}"/>
              </a:ext>
            </a:extLst>
          </p:cNvPr>
          <p:cNvSpPr txBox="1"/>
          <p:nvPr/>
        </p:nvSpPr>
        <p:spPr>
          <a:xfrm>
            <a:off x="4297027" y="3764775"/>
            <a:ext cx="2077465" cy="2543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None/>
            </a:pPr>
            <a:r>
              <a:rPr lang="en-US" sz="1200" dirty="0">
                <a:solidFill>
                  <a:srgbClr val="305B94"/>
                </a:solidFill>
              </a:rPr>
              <a:t>Managed Switch (48 port)</a:t>
            </a:r>
            <a:endParaRPr lang="en" sz="1200" dirty="0">
              <a:solidFill>
                <a:srgbClr val="305B94"/>
              </a:solidFill>
            </a:endParaRPr>
          </a:p>
        </p:txBody>
      </p:sp>
      <p:sp>
        <p:nvSpPr>
          <p:cNvPr id="47" name="Shape 351">
            <a:extLst>
              <a:ext uri="{FF2B5EF4-FFF2-40B4-BE49-F238E27FC236}">
                <a16:creationId xmlns:a16="http://schemas.microsoft.com/office/drawing/2014/main" xmlns="" id="{5166208B-4DAA-A645-B518-532200805D17}"/>
              </a:ext>
            </a:extLst>
          </p:cNvPr>
          <p:cNvSpPr txBox="1"/>
          <p:nvPr/>
        </p:nvSpPr>
        <p:spPr>
          <a:xfrm>
            <a:off x="6380522" y="5372274"/>
            <a:ext cx="2494365" cy="1033778"/>
          </a:xfrm>
          <a:prstGeom prst="rect">
            <a:avLst/>
          </a:prstGeom>
          <a:noFill/>
          <a:ln w="9525" cap="flat" cmpd="sng">
            <a:solidFill>
              <a:schemeClr val="tx1">
                <a:lumMod val="50000"/>
                <a:lumOff val="50000"/>
              </a:schemeClr>
            </a:solidFill>
            <a:prstDash val="dash"/>
            <a:round/>
            <a:headEnd type="none" w="med" len="med"/>
            <a:tailEnd type="none" w="med" len="med"/>
          </a:ln>
        </p:spPr>
        <p:txBody>
          <a:bodyPr lIns="91425" tIns="91425" rIns="91425" bIns="91425" anchor="t" anchorCtr="0">
            <a:noAutofit/>
          </a:bodyPr>
          <a:lstStyle/>
          <a:p>
            <a:pPr lvl="0" algn="ctr" rtl="0">
              <a:spcBef>
                <a:spcPts val="0"/>
              </a:spcBef>
              <a:buNone/>
            </a:pPr>
            <a:r>
              <a:rPr lang="en-US" b="1" i="1" dirty="0">
                <a:solidFill>
                  <a:srgbClr val="305B94"/>
                </a:solidFill>
              </a:rPr>
              <a:t>LERF/OPS </a:t>
            </a:r>
            <a:r>
              <a:rPr lang="en" b="1" i="1" dirty="0">
                <a:solidFill>
                  <a:srgbClr val="305B94"/>
                </a:solidFill>
              </a:rPr>
              <a:t>VLAN</a:t>
            </a:r>
            <a:endParaRPr lang="en-US" b="1" i="1" dirty="0">
              <a:solidFill>
                <a:srgbClr val="305B94"/>
              </a:solidFill>
            </a:endParaRPr>
          </a:p>
          <a:p>
            <a:pPr lvl="0" algn="ctr" rtl="0">
              <a:spcBef>
                <a:spcPts val="0"/>
              </a:spcBef>
              <a:buNone/>
            </a:pPr>
            <a:endParaRPr lang="en-US" b="1" i="1" dirty="0">
              <a:solidFill>
                <a:srgbClr val="305B94"/>
              </a:solidFill>
            </a:endParaRPr>
          </a:p>
          <a:p>
            <a:pPr algn="ctr"/>
            <a:r>
              <a:rPr lang="en-US" sz="1200" i="1" dirty="0">
                <a:solidFill>
                  <a:srgbClr val="305B94"/>
                </a:solidFill>
              </a:rPr>
              <a:t>LERF Control Room Workstations</a:t>
            </a:r>
            <a:endParaRPr lang="en" sz="1200" i="1" dirty="0">
              <a:solidFill>
                <a:srgbClr val="305B94"/>
              </a:solidFill>
            </a:endParaRPr>
          </a:p>
          <a:p>
            <a:pPr lvl="0" algn="ctr" rtl="0">
              <a:spcBef>
                <a:spcPts val="0"/>
              </a:spcBef>
              <a:buNone/>
            </a:pPr>
            <a:r>
              <a:rPr lang="en-US" sz="1200" i="1" dirty="0">
                <a:solidFill>
                  <a:srgbClr val="305B94"/>
                </a:solidFill>
              </a:rPr>
              <a:t>LERF Operations Staff</a:t>
            </a:r>
          </a:p>
        </p:txBody>
      </p:sp>
      <p:cxnSp>
        <p:nvCxnSpPr>
          <p:cNvPr id="48" name="Shape 363">
            <a:extLst>
              <a:ext uri="{FF2B5EF4-FFF2-40B4-BE49-F238E27FC236}">
                <a16:creationId xmlns:a16="http://schemas.microsoft.com/office/drawing/2014/main" xmlns="" id="{BCE635F7-15E7-BA4E-BF81-1E974447FBDD}"/>
              </a:ext>
            </a:extLst>
          </p:cNvPr>
          <p:cNvCxnSpPr/>
          <p:nvPr/>
        </p:nvCxnSpPr>
        <p:spPr>
          <a:xfrm rot="10800000">
            <a:off x="7681714" y="4547738"/>
            <a:ext cx="0" cy="827700"/>
          </a:xfrm>
          <a:prstGeom prst="straightConnector1">
            <a:avLst/>
          </a:prstGeom>
          <a:noFill/>
          <a:ln w="19050" cap="flat" cmpd="sng">
            <a:solidFill>
              <a:schemeClr val="accent5"/>
            </a:solidFill>
            <a:prstDash val="solid"/>
            <a:round/>
            <a:headEnd type="none" w="lg" len="lg"/>
            <a:tailEnd type="none" w="lg" len="lg"/>
          </a:ln>
        </p:spPr>
      </p:cxnSp>
      <p:pic>
        <p:nvPicPr>
          <p:cNvPr id="49" name="Shape 364" descr="firewall.png">
            <a:extLst>
              <a:ext uri="{FF2B5EF4-FFF2-40B4-BE49-F238E27FC236}">
                <a16:creationId xmlns:a16="http://schemas.microsoft.com/office/drawing/2014/main" xmlns="" id="{9A71C3F9-AF86-E84B-B976-1B549915F6B1}"/>
              </a:ext>
            </a:extLst>
          </p:cNvPr>
          <p:cNvPicPr preferRelativeResize="0"/>
          <p:nvPr/>
        </p:nvPicPr>
        <p:blipFill rotWithShape="1">
          <a:blip r:embed="rId5">
            <a:alphaModFix/>
          </a:blip>
          <a:srcRect t="14073" b="19757"/>
          <a:stretch/>
        </p:blipFill>
        <p:spPr>
          <a:xfrm>
            <a:off x="7283153" y="4696976"/>
            <a:ext cx="797116" cy="529199"/>
          </a:xfrm>
          <a:prstGeom prst="rect">
            <a:avLst/>
          </a:prstGeom>
          <a:noFill/>
          <a:ln>
            <a:noFill/>
          </a:ln>
        </p:spPr>
      </p:pic>
      <p:pic>
        <p:nvPicPr>
          <p:cNvPr id="50" name="Picture 49" descr="vmware_vdi.jpeg">
            <a:extLst>
              <a:ext uri="{FF2B5EF4-FFF2-40B4-BE49-F238E27FC236}">
                <a16:creationId xmlns:a16="http://schemas.microsoft.com/office/drawing/2014/main" xmlns="" id="{0588B7A5-C755-184A-8518-A404F033492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9938" y="4513029"/>
            <a:ext cx="1258012" cy="720074"/>
          </a:xfrm>
          <a:prstGeom prst="rect">
            <a:avLst/>
          </a:prstGeom>
        </p:spPr>
      </p:pic>
      <p:pic>
        <p:nvPicPr>
          <p:cNvPr id="51" name="Shape 369" descr="virtual_machine_host.png">
            <a:extLst>
              <a:ext uri="{FF2B5EF4-FFF2-40B4-BE49-F238E27FC236}">
                <a16:creationId xmlns:a16="http://schemas.microsoft.com/office/drawing/2014/main" xmlns="" id="{039545C6-E946-D94B-86D9-13773D28F976}"/>
              </a:ext>
            </a:extLst>
          </p:cNvPr>
          <p:cNvPicPr preferRelativeResize="0"/>
          <p:nvPr/>
        </p:nvPicPr>
        <p:blipFill>
          <a:blip r:embed="rId11">
            <a:alphaModFix/>
          </a:blip>
          <a:stretch>
            <a:fillRect/>
          </a:stretch>
        </p:blipFill>
        <p:spPr>
          <a:xfrm>
            <a:off x="1357119" y="3825799"/>
            <a:ext cx="838437" cy="811333"/>
          </a:xfrm>
          <a:prstGeom prst="rect">
            <a:avLst/>
          </a:prstGeom>
          <a:noFill/>
          <a:ln>
            <a:noFill/>
          </a:ln>
        </p:spPr>
      </p:pic>
      <p:sp>
        <p:nvSpPr>
          <p:cNvPr id="52" name="Shape 376">
            <a:extLst>
              <a:ext uri="{FF2B5EF4-FFF2-40B4-BE49-F238E27FC236}">
                <a16:creationId xmlns:a16="http://schemas.microsoft.com/office/drawing/2014/main" xmlns="" id="{DCE4CB3E-8A32-6E4F-B7C4-10EC2EE47CCB}"/>
              </a:ext>
            </a:extLst>
          </p:cNvPr>
          <p:cNvSpPr txBox="1"/>
          <p:nvPr/>
        </p:nvSpPr>
        <p:spPr>
          <a:xfrm>
            <a:off x="883593" y="5066996"/>
            <a:ext cx="1787699" cy="423547"/>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None/>
            </a:pPr>
            <a:r>
              <a:rPr lang="en-US" sz="1200" i="1" dirty="0">
                <a:solidFill>
                  <a:srgbClr val="305B94"/>
                </a:solidFill>
              </a:rPr>
              <a:t>VDI VMs*</a:t>
            </a:r>
          </a:p>
          <a:p>
            <a:pPr marL="0" marR="0" lvl="0" indent="0" algn="ctr" rtl="0">
              <a:lnSpc>
                <a:spcPct val="100000"/>
              </a:lnSpc>
              <a:spcBef>
                <a:spcPts val="0"/>
              </a:spcBef>
              <a:spcAft>
                <a:spcPts val="0"/>
              </a:spcAft>
              <a:buNone/>
            </a:pPr>
            <a:r>
              <a:rPr lang="en-US" sz="1200" i="1" dirty="0">
                <a:solidFill>
                  <a:srgbClr val="305B94"/>
                </a:solidFill>
              </a:rPr>
              <a:t>(RHEL6, 2-Factor)</a:t>
            </a:r>
            <a:endParaRPr lang="en" sz="1200" i="1" dirty="0">
              <a:solidFill>
                <a:srgbClr val="305B94"/>
              </a:solidFill>
            </a:endParaRPr>
          </a:p>
        </p:txBody>
      </p:sp>
      <p:pic>
        <p:nvPicPr>
          <p:cNvPr id="53" name="Picture 52" descr="rhel.png">
            <a:extLst>
              <a:ext uri="{FF2B5EF4-FFF2-40B4-BE49-F238E27FC236}">
                <a16:creationId xmlns:a16="http://schemas.microsoft.com/office/drawing/2014/main" xmlns="" id="{78E9B17E-48A2-2446-B9A0-690B1FE8351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36155" y="1395024"/>
            <a:ext cx="1314312" cy="426985"/>
          </a:xfrm>
          <a:prstGeom prst="rect">
            <a:avLst/>
          </a:prstGeom>
        </p:spPr>
      </p:pic>
      <p:sp>
        <p:nvSpPr>
          <p:cNvPr id="54" name="Shape 375">
            <a:extLst>
              <a:ext uri="{FF2B5EF4-FFF2-40B4-BE49-F238E27FC236}">
                <a16:creationId xmlns:a16="http://schemas.microsoft.com/office/drawing/2014/main" xmlns="" id="{BDFD54FF-7E8A-E046-901A-AB86691D6451}"/>
              </a:ext>
            </a:extLst>
          </p:cNvPr>
          <p:cNvSpPr txBox="1"/>
          <p:nvPr/>
        </p:nvSpPr>
        <p:spPr>
          <a:xfrm>
            <a:off x="4324008" y="1841003"/>
            <a:ext cx="2810649" cy="294030"/>
          </a:xfrm>
          <a:prstGeom prst="rect">
            <a:avLst/>
          </a:prstGeom>
          <a:noFill/>
          <a:ln>
            <a:noFill/>
          </a:ln>
        </p:spPr>
        <p:txBody>
          <a:bodyPr lIns="91425" tIns="91425" rIns="91425" bIns="91425" anchor="ctr" anchorCtr="0">
            <a:noAutofit/>
          </a:bodyPr>
          <a:lstStyle/>
          <a:p>
            <a:pPr marL="0" marR="0" lvl="0" indent="0" rtl="0">
              <a:lnSpc>
                <a:spcPct val="100000"/>
              </a:lnSpc>
              <a:spcBef>
                <a:spcPts val="0"/>
              </a:spcBef>
              <a:spcAft>
                <a:spcPts val="0"/>
              </a:spcAft>
              <a:buNone/>
            </a:pPr>
            <a:r>
              <a:rPr lang="en-US" sz="1200" i="1" dirty="0">
                <a:solidFill>
                  <a:srgbClr val="305B94"/>
                </a:solidFill>
              </a:rPr>
              <a:t>RHEL6 Development/Backup Server</a:t>
            </a:r>
            <a:endParaRPr lang="en" sz="1200" i="1" dirty="0">
              <a:solidFill>
                <a:srgbClr val="305B94"/>
              </a:solidFill>
            </a:endParaRPr>
          </a:p>
        </p:txBody>
      </p:sp>
      <p:cxnSp>
        <p:nvCxnSpPr>
          <p:cNvPr id="55" name="Shape 378">
            <a:extLst>
              <a:ext uri="{FF2B5EF4-FFF2-40B4-BE49-F238E27FC236}">
                <a16:creationId xmlns:a16="http://schemas.microsoft.com/office/drawing/2014/main" xmlns="" id="{E17E4417-25BC-4A46-85B2-9401BE51B19B}"/>
              </a:ext>
            </a:extLst>
          </p:cNvPr>
          <p:cNvCxnSpPr>
            <a:cxnSpLocks/>
          </p:cNvCxnSpPr>
          <p:nvPr/>
        </p:nvCxnSpPr>
        <p:spPr>
          <a:xfrm>
            <a:off x="1621458" y="2350750"/>
            <a:ext cx="2252437" cy="1916375"/>
          </a:xfrm>
          <a:prstGeom prst="bentConnector3">
            <a:avLst>
              <a:gd name="adj1" fmla="val 103635"/>
            </a:avLst>
          </a:prstGeom>
          <a:noFill/>
          <a:ln w="19050" cap="flat" cmpd="sng">
            <a:solidFill>
              <a:schemeClr val="accent5"/>
            </a:solidFill>
            <a:prstDash val="solid"/>
            <a:round/>
            <a:headEnd type="none" w="lg" len="lg"/>
            <a:tailEnd type="none" w="lg" len="lg"/>
          </a:ln>
        </p:spPr>
      </p:cxnSp>
      <p:pic>
        <p:nvPicPr>
          <p:cNvPr id="56" name="Shape 382" descr="proxy_server.png">
            <a:extLst>
              <a:ext uri="{FF2B5EF4-FFF2-40B4-BE49-F238E27FC236}">
                <a16:creationId xmlns:a16="http://schemas.microsoft.com/office/drawing/2014/main" xmlns="" id="{43035CAD-1BCD-6B46-89D8-BB4A924D7123}"/>
              </a:ext>
            </a:extLst>
          </p:cNvPr>
          <p:cNvPicPr preferRelativeResize="0"/>
          <p:nvPr/>
        </p:nvPicPr>
        <p:blipFill>
          <a:blip r:embed="rId13">
            <a:alphaModFix/>
          </a:blip>
          <a:stretch>
            <a:fillRect/>
          </a:stretch>
        </p:blipFill>
        <p:spPr>
          <a:xfrm>
            <a:off x="2877945" y="1869094"/>
            <a:ext cx="838424" cy="1010145"/>
          </a:xfrm>
          <a:prstGeom prst="rect">
            <a:avLst/>
          </a:prstGeom>
          <a:noFill/>
          <a:ln>
            <a:noFill/>
          </a:ln>
        </p:spPr>
      </p:pic>
      <p:sp>
        <p:nvSpPr>
          <p:cNvPr id="57" name="Shape 383">
            <a:extLst>
              <a:ext uri="{FF2B5EF4-FFF2-40B4-BE49-F238E27FC236}">
                <a16:creationId xmlns:a16="http://schemas.microsoft.com/office/drawing/2014/main" xmlns="" id="{BBFBAB2B-E67B-044F-99AA-4506865BE28B}"/>
              </a:ext>
            </a:extLst>
          </p:cNvPr>
          <p:cNvSpPr/>
          <p:nvPr/>
        </p:nvSpPr>
        <p:spPr>
          <a:xfrm rot="-4254000">
            <a:off x="2255133" y="2235019"/>
            <a:ext cx="212599" cy="254399"/>
          </a:xfrm>
          <a:prstGeom prst="flowChartExtract">
            <a:avLst/>
          </a:prstGeom>
          <a:solidFill>
            <a:schemeClr val="accent2"/>
          </a:solidFill>
          <a:ln w="19050" cap="flat" cmpd="sng">
            <a:solidFill>
              <a:schemeClr val="dk2"/>
            </a:solidFill>
            <a:prstDash val="solid"/>
            <a:round/>
            <a:headEnd type="none" w="med" len="med"/>
            <a:tailEnd type="none" w="med" len="med"/>
          </a:ln>
          <a:scene3d>
            <a:camera prst="orthographicFront">
              <a:rot lat="0" lon="0" rev="1200000"/>
            </a:camera>
            <a:lightRig rig="threePt" dir="t"/>
          </a:scene3d>
        </p:spPr>
        <p:txBody>
          <a:bodyPr lIns="91425" tIns="91425" rIns="91425" bIns="91425" anchor="ctr" anchorCtr="0">
            <a:noAutofit/>
          </a:bodyPr>
          <a:lstStyle/>
          <a:p>
            <a:pPr lvl="0">
              <a:spcBef>
                <a:spcPts val="0"/>
              </a:spcBef>
              <a:buNone/>
            </a:pPr>
            <a:endParaRPr/>
          </a:p>
        </p:txBody>
      </p:sp>
      <p:sp>
        <p:nvSpPr>
          <p:cNvPr id="58" name="Shape 383">
            <a:extLst>
              <a:ext uri="{FF2B5EF4-FFF2-40B4-BE49-F238E27FC236}">
                <a16:creationId xmlns:a16="http://schemas.microsoft.com/office/drawing/2014/main" xmlns="" id="{B727D2C1-2373-B244-B1B6-38B6F90460C5}"/>
              </a:ext>
            </a:extLst>
          </p:cNvPr>
          <p:cNvSpPr/>
          <p:nvPr/>
        </p:nvSpPr>
        <p:spPr>
          <a:xfrm rot="17346000">
            <a:off x="3845036" y="3266946"/>
            <a:ext cx="212599" cy="254399"/>
          </a:xfrm>
          <a:prstGeom prst="flowChartExtract">
            <a:avLst/>
          </a:prstGeom>
          <a:solidFill>
            <a:schemeClr val="accent2"/>
          </a:solidFill>
          <a:ln w="19050" cap="flat" cmpd="sng">
            <a:solidFill>
              <a:schemeClr val="dk2"/>
            </a:solidFill>
            <a:prstDash val="solid"/>
            <a:round/>
            <a:headEnd type="none" w="med" len="med"/>
            <a:tailEnd type="none" w="med" len="med"/>
          </a:ln>
          <a:scene3d>
            <a:camera prst="orthographicFront">
              <a:rot lat="0" lon="0" rev="17400000"/>
            </a:camera>
            <a:lightRig rig="threePt" dir="t"/>
          </a:scene3d>
        </p:spPr>
        <p:txBody>
          <a:bodyPr lIns="91425" tIns="91425" rIns="91425" bIns="91425" anchor="ctr" anchorCtr="0">
            <a:noAutofit/>
          </a:bodyPr>
          <a:lstStyle/>
          <a:p>
            <a:pPr lvl="0">
              <a:spcBef>
                <a:spcPts val="0"/>
              </a:spcBef>
              <a:buNone/>
            </a:pPr>
            <a:endParaRPr/>
          </a:p>
        </p:txBody>
      </p:sp>
      <p:pic>
        <p:nvPicPr>
          <p:cNvPr id="27" name="Shape 380" descr="internet.png">
            <a:extLst>
              <a:ext uri="{FF2B5EF4-FFF2-40B4-BE49-F238E27FC236}">
                <a16:creationId xmlns:a16="http://schemas.microsoft.com/office/drawing/2014/main" xmlns="" id="{0A9CAA19-FAA7-0847-B168-D557B1782DE7}"/>
              </a:ext>
            </a:extLst>
          </p:cNvPr>
          <p:cNvPicPr preferRelativeResize="0"/>
          <p:nvPr/>
        </p:nvPicPr>
        <p:blipFill>
          <a:blip r:embed="rId14">
            <a:alphaModFix/>
          </a:blip>
          <a:stretch>
            <a:fillRect/>
          </a:stretch>
        </p:blipFill>
        <p:spPr>
          <a:xfrm>
            <a:off x="1292411" y="1968849"/>
            <a:ext cx="772047" cy="786734"/>
          </a:xfrm>
          <a:prstGeom prst="rect">
            <a:avLst/>
          </a:prstGeom>
          <a:noFill/>
          <a:ln>
            <a:noFill/>
          </a:ln>
        </p:spPr>
      </p:pic>
      <p:sp>
        <p:nvSpPr>
          <p:cNvPr id="59" name="Rounded Rectangular Callout 58">
            <a:extLst>
              <a:ext uri="{FF2B5EF4-FFF2-40B4-BE49-F238E27FC236}">
                <a16:creationId xmlns:a16="http://schemas.microsoft.com/office/drawing/2014/main" xmlns="" id="{F17C78F0-C667-0D4A-B22B-B5ACA8AA55CF}"/>
              </a:ext>
            </a:extLst>
          </p:cNvPr>
          <p:cNvSpPr/>
          <p:nvPr/>
        </p:nvSpPr>
        <p:spPr>
          <a:xfrm>
            <a:off x="7891490" y="828834"/>
            <a:ext cx="1173237" cy="361181"/>
          </a:xfrm>
          <a:prstGeom prst="wedgeRoundRectCallout">
            <a:avLst>
              <a:gd name="adj1" fmla="val 22479"/>
              <a:gd name="adj2" fmla="val 44885"/>
              <a:gd name="adj3" fmla="val 16667"/>
            </a:avLst>
          </a:prstGeom>
          <a:gradFill flip="none" rotWithShape="1">
            <a:gsLst>
              <a:gs pos="0">
                <a:srgbClr val="305B94">
                  <a:tint val="66000"/>
                  <a:satMod val="160000"/>
                </a:srgbClr>
              </a:gs>
              <a:gs pos="75000">
                <a:srgbClr val="305B94">
                  <a:tint val="44500"/>
                  <a:satMod val="160000"/>
                  <a:lumMod val="47000"/>
                </a:srgbClr>
              </a:gs>
              <a:gs pos="100000">
                <a:srgbClr val="305B94">
                  <a:tint val="23500"/>
                  <a:satMod val="160000"/>
                </a:srgbClr>
              </a:gs>
            </a:gsLst>
            <a:path path="circle">
              <a:fillToRect l="50000" t="50000" r="50000" b="50000"/>
            </a:path>
            <a:tileRect/>
          </a:gradFill>
          <a:ln>
            <a:solidFill>
              <a:srgbClr val="305B9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NEW VLAN</a:t>
            </a:r>
          </a:p>
        </p:txBody>
      </p:sp>
      <p:sp>
        <p:nvSpPr>
          <p:cNvPr id="60" name="Rounded Rectangular Callout 59">
            <a:extLst>
              <a:ext uri="{FF2B5EF4-FFF2-40B4-BE49-F238E27FC236}">
                <a16:creationId xmlns:a16="http://schemas.microsoft.com/office/drawing/2014/main" xmlns="" id="{5852292F-5480-B74E-9468-D1208229EC14}"/>
              </a:ext>
            </a:extLst>
          </p:cNvPr>
          <p:cNvSpPr/>
          <p:nvPr/>
        </p:nvSpPr>
        <p:spPr>
          <a:xfrm>
            <a:off x="233588" y="3369513"/>
            <a:ext cx="1173237" cy="361181"/>
          </a:xfrm>
          <a:prstGeom prst="wedgeRoundRectCallout">
            <a:avLst>
              <a:gd name="adj1" fmla="val 22479"/>
              <a:gd name="adj2" fmla="val 44885"/>
              <a:gd name="adj3" fmla="val 16667"/>
            </a:avLst>
          </a:prstGeom>
          <a:gradFill flip="none" rotWithShape="1">
            <a:gsLst>
              <a:gs pos="0">
                <a:srgbClr val="305B94">
                  <a:tint val="66000"/>
                  <a:satMod val="160000"/>
                </a:srgbClr>
              </a:gs>
              <a:gs pos="75000">
                <a:srgbClr val="305B94">
                  <a:tint val="44500"/>
                  <a:satMod val="160000"/>
                  <a:lumMod val="47000"/>
                </a:srgbClr>
              </a:gs>
              <a:gs pos="100000">
                <a:srgbClr val="305B94">
                  <a:tint val="23500"/>
                  <a:satMod val="160000"/>
                </a:srgbClr>
              </a:gs>
            </a:gsLst>
            <a:path path="circle">
              <a:fillToRect l="50000" t="50000" r="50000" b="50000"/>
            </a:path>
            <a:tileRect/>
          </a:gradFill>
          <a:ln>
            <a:solidFill>
              <a:srgbClr val="305B9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NEW VLAN</a:t>
            </a:r>
          </a:p>
        </p:txBody>
      </p:sp>
      <p:sp>
        <p:nvSpPr>
          <p:cNvPr id="66" name="Shape 379">
            <a:extLst>
              <a:ext uri="{FF2B5EF4-FFF2-40B4-BE49-F238E27FC236}">
                <a16:creationId xmlns:a16="http://schemas.microsoft.com/office/drawing/2014/main" xmlns="" id="{9D333E7F-55A0-E94E-8477-BF1A799F691A}"/>
              </a:ext>
            </a:extLst>
          </p:cNvPr>
          <p:cNvSpPr txBox="1"/>
          <p:nvPr/>
        </p:nvSpPr>
        <p:spPr>
          <a:xfrm>
            <a:off x="2571008" y="1567610"/>
            <a:ext cx="1452300" cy="2543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None/>
            </a:pPr>
            <a:r>
              <a:rPr lang="en" sz="1200" i="1" dirty="0">
                <a:solidFill>
                  <a:srgbClr val="305B94"/>
                </a:solidFill>
              </a:rPr>
              <a:t>Outbound Proxy</a:t>
            </a:r>
          </a:p>
        </p:txBody>
      </p:sp>
      <p:sp>
        <p:nvSpPr>
          <p:cNvPr id="67" name="Shape 384">
            <a:extLst>
              <a:ext uri="{FF2B5EF4-FFF2-40B4-BE49-F238E27FC236}">
                <a16:creationId xmlns:a16="http://schemas.microsoft.com/office/drawing/2014/main" xmlns="" id="{EE5A318F-1721-F743-BEA0-5C392A14FAB0}"/>
              </a:ext>
            </a:extLst>
          </p:cNvPr>
          <p:cNvSpPr txBox="1"/>
          <p:nvPr/>
        </p:nvSpPr>
        <p:spPr>
          <a:xfrm>
            <a:off x="2728532" y="2835427"/>
            <a:ext cx="1145363" cy="305897"/>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None/>
            </a:pPr>
            <a:r>
              <a:rPr lang="en-US" sz="1200" i="1" dirty="0">
                <a:solidFill>
                  <a:srgbClr val="305B94"/>
                </a:solidFill>
              </a:rPr>
              <a:t>(Patching)</a:t>
            </a:r>
            <a:endParaRPr lang="en" sz="1200" i="1" dirty="0">
              <a:solidFill>
                <a:srgbClr val="305B94"/>
              </a:solidFill>
            </a:endParaRPr>
          </a:p>
        </p:txBody>
      </p:sp>
    </p:spTree>
    <p:extLst>
      <p:ext uri="{BB962C8B-B14F-4D97-AF65-F5344CB8AC3E}">
        <p14:creationId xmlns:p14="http://schemas.microsoft.com/office/powerpoint/2010/main" val="1167885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hape 384">
            <a:extLst>
              <a:ext uri="{FF2B5EF4-FFF2-40B4-BE49-F238E27FC236}">
                <a16:creationId xmlns:a16="http://schemas.microsoft.com/office/drawing/2014/main" xmlns="" id="{329B85A4-EEC4-684D-9A2D-14B5EF3F9D7D}"/>
              </a:ext>
            </a:extLst>
          </p:cNvPr>
          <p:cNvSpPr txBox="1"/>
          <p:nvPr/>
        </p:nvSpPr>
        <p:spPr>
          <a:xfrm>
            <a:off x="2728532" y="2835427"/>
            <a:ext cx="1145363" cy="305897"/>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None/>
            </a:pPr>
            <a:r>
              <a:rPr lang="en-US" sz="1200" i="1" dirty="0">
                <a:solidFill>
                  <a:srgbClr val="305B94"/>
                </a:solidFill>
              </a:rPr>
              <a:t>(Patching)</a:t>
            </a:r>
            <a:endParaRPr lang="en" sz="1200" i="1" dirty="0">
              <a:solidFill>
                <a:srgbClr val="305B94"/>
              </a:solidFill>
            </a:endParaRPr>
          </a:p>
        </p:txBody>
      </p:sp>
      <p:sp>
        <p:nvSpPr>
          <p:cNvPr id="62" name="Shape 379">
            <a:extLst>
              <a:ext uri="{FF2B5EF4-FFF2-40B4-BE49-F238E27FC236}">
                <a16:creationId xmlns:a16="http://schemas.microsoft.com/office/drawing/2014/main" xmlns="" id="{FF1A0805-98F1-2F45-808E-719D2E39BA1A}"/>
              </a:ext>
            </a:extLst>
          </p:cNvPr>
          <p:cNvSpPr txBox="1"/>
          <p:nvPr/>
        </p:nvSpPr>
        <p:spPr>
          <a:xfrm>
            <a:off x="2571008" y="1567610"/>
            <a:ext cx="1452300" cy="2543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None/>
            </a:pPr>
            <a:r>
              <a:rPr lang="en" sz="1200" i="1" dirty="0">
                <a:solidFill>
                  <a:srgbClr val="305B94"/>
                </a:solidFill>
              </a:rPr>
              <a:t>Outbound Proxy</a:t>
            </a:r>
          </a:p>
        </p:txBody>
      </p:sp>
      <p:sp>
        <p:nvSpPr>
          <p:cNvPr id="7" name="Title 6"/>
          <p:cNvSpPr>
            <a:spLocks noGrp="1"/>
          </p:cNvSpPr>
          <p:nvPr>
            <p:ph type="title"/>
          </p:nvPr>
        </p:nvSpPr>
        <p:spPr/>
        <p:txBody>
          <a:bodyPr/>
          <a:lstStyle/>
          <a:p>
            <a:r>
              <a:rPr lang="en-US" dirty="0"/>
              <a:t>Infrastructure - </a:t>
            </a:r>
            <a:r>
              <a:rPr lang="en-US" sz="2000" b="0" i="1" dirty="0"/>
              <a:t>Network Segmentation</a:t>
            </a:r>
            <a:endParaRPr lang="en-US" sz="1800" b="0" i="1" dirty="0"/>
          </a:p>
        </p:txBody>
      </p:sp>
      <p:sp>
        <p:nvSpPr>
          <p:cNvPr id="4" name="Footer Placeholder 3"/>
          <p:cNvSpPr>
            <a:spLocks noGrp="1"/>
          </p:cNvSpPr>
          <p:nvPr>
            <p:ph type="ftr" sz="quarter" idx="11"/>
          </p:nvPr>
        </p:nvSpPr>
        <p:spPr/>
        <p:txBody>
          <a:bodyPr/>
          <a:lstStyle/>
          <a:p>
            <a:r>
              <a:rPr lang="en-US"/>
              <a:t>TTO: Remote Controls/Comissioning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8</a:t>
            </a:fld>
            <a:endParaRPr lang="en-US" dirty="0"/>
          </a:p>
        </p:txBody>
      </p:sp>
      <p:sp>
        <p:nvSpPr>
          <p:cNvPr id="11" name="Shape 351">
            <a:extLst>
              <a:ext uri="{FF2B5EF4-FFF2-40B4-BE49-F238E27FC236}">
                <a16:creationId xmlns:a16="http://schemas.microsoft.com/office/drawing/2014/main" xmlns="" id="{FDA5EB44-1B99-A142-9F89-0C8D9419F2EC}"/>
              </a:ext>
            </a:extLst>
          </p:cNvPr>
          <p:cNvSpPr txBox="1"/>
          <p:nvPr/>
        </p:nvSpPr>
        <p:spPr>
          <a:xfrm>
            <a:off x="621705" y="3593672"/>
            <a:ext cx="2124896" cy="2276032"/>
          </a:xfrm>
          <a:prstGeom prst="rect">
            <a:avLst/>
          </a:prstGeom>
          <a:noFill/>
          <a:ln w="9525" cap="flat" cmpd="sng">
            <a:solidFill>
              <a:srgbClr val="FF9900"/>
            </a:solidFill>
            <a:prstDash val="dash"/>
            <a:round/>
            <a:headEnd type="none" w="med" len="med"/>
            <a:tailEnd type="none" w="med" len="med"/>
          </a:ln>
        </p:spPr>
        <p:txBody>
          <a:bodyPr lIns="91425" tIns="91425" rIns="91425" bIns="91425" anchor="b" anchorCtr="0">
            <a:noAutofit/>
          </a:bodyPr>
          <a:lstStyle/>
          <a:p>
            <a:pPr lvl="0" algn="ctr" rtl="0">
              <a:spcBef>
                <a:spcPts val="0"/>
              </a:spcBef>
              <a:buNone/>
            </a:pPr>
            <a:r>
              <a:rPr lang="en-US" b="1" i="1" dirty="0">
                <a:solidFill>
                  <a:srgbClr val="305B94"/>
                </a:solidFill>
              </a:rPr>
              <a:t>LCLS-II ACCESS </a:t>
            </a:r>
            <a:r>
              <a:rPr lang="en" b="1" i="1" dirty="0">
                <a:solidFill>
                  <a:srgbClr val="305B94"/>
                </a:solidFill>
              </a:rPr>
              <a:t>VLAN</a:t>
            </a:r>
            <a:endParaRPr lang="en-US" b="1" i="1" dirty="0">
              <a:solidFill>
                <a:srgbClr val="305B94"/>
              </a:solidFill>
            </a:endParaRPr>
          </a:p>
        </p:txBody>
      </p:sp>
      <p:sp>
        <p:nvSpPr>
          <p:cNvPr id="12" name="Shape 350">
            <a:extLst>
              <a:ext uri="{FF2B5EF4-FFF2-40B4-BE49-F238E27FC236}">
                <a16:creationId xmlns:a16="http://schemas.microsoft.com/office/drawing/2014/main" xmlns="" id="{82C9AC54-9B4C-7044-BACA-A887EAA5F0C2}"/>
              </a:ext>
            </a:extLst>
          </p:cNvPr>
          <p:cNvSpPr txBox="1"/>
          <p:nvPr/>
        </p:nvSpPr>
        <p:spPr>
          <a:xfrm>
            <a:off x="4146994" y="985007"/>
            <a:ext cx="4727893" cy="3574467"/>
          </a:xfrm>
          <a:prstGeom prst="rect">
            <a:avLst/>
          </a:prstGeom>
          <a:noFill/>
          <a:ln w="9525" cap="flat" cmpd="sng">
            <a:solidFill>
              <a:srgbClr val="FF9900"/>
            </a:solidFill>
            <a:prstDash val="dash"/>
            <a:round/>
            <a:headEnd type="none" w="med" len="med"/>
            <a:tailEnd type="none" w="med" len="med"/>
          </a:ln>
        </p:spPr>
        <p:txBody>
          <a:bodyPr lIns="91425" tIns="91425" rIns="91425" bIns="91425" anchor="t" anchorCtr="0">
            <a:noAutofit/>
          </a:bodyPr>
          <a:lstStyle/>
          <a:p>
            <a:pPr lvl="0" algn="ctr" rtl="0">
              <a:spcBef>
                <a:spcPts val="0"/>
              </a:spcBef>
              <a:buNone/>
            </a:pPr>
            <a:r>
              <a:rPr lang="en-US" b="1" i="1" dirty="0">
                <a:solidFill>
                  <a:srgbClr val="305B94"/>
                </a:solidFill>
              </a:rPr>
              <a:t>LCLS-II</a:t>
            </a:r>
            <a:r>
              <a:rPr lang="en" b="1" i="1" dirty="0">
                <a:solidFill>
                  <a:srgbClr val="305B94"/>
                </a:solidFill>
              </a:rPr>
              <a:t> VLAN</a:t>
            </a:r>
          </a:p>
        </p:txBody>
      </p:sp>
      <p:pic>
        <p:nvPicPr>
          <p:cNvPr id="13" name="Picture 12" descr="windows.png">
            <a:extLst>
              <a:ext uri="{FF2B5EF4-FFF2-40B4-BE49-F238E27FC236}">
                <a16:creationId xmlns:a16="http://schemas.microsoft.com/office/drawing/2014/main" xmlns="" id="{8DA788B2-2DFE-E34F-B130-00685BBCA6B4}"/>
              </a:ext>
            </a:extLst>
          </p:cNvPr>
          <p:cNvPicPr>
            <a:picLocks noChangeAspect="1"/>
          </p:cNvPicPr>
          <p:nvPr/>
        </p:nvPicPr>
        <p:blipFill rotWithShape="1">
          <a:blip r:embed="rId3">
            <a:extLst>
              <a:ext uri="{28A0092B-C50C-407E-A947-70E740481C1C}">
                <a14:useLocalDpi xmlns:a14="http://schemas.microsoft.com/office/drawing/2010/main" val="0"/>
              </a:ext>
            </a:extLst>
          </a:blip>
          <a:srcRect r="17911"/>
          <a:stretch/>
        </p:blipFill>
        <p:spPr>
          <a:xfrm>
            <a:off x="7380829" y="1694275"/>
            <a:ext cx="1097280" cy="1336686"/>
          </a:xfrm>
          <a:prstGeom prst="rect">
            <a:avLst/>
          </a:prstGeom>
        </p:spPr>
      </p:pic>
      <p:sp>
        <p:nvSpPr>
          <p:cNvPr id="14" name="Shape 351">
            <a:extLst>
              <a:ext uri="{FF2B5EF4-FFF2-40B4-BE49-F238E27FC236}">
                <a16:creationId xmlns:a16="http://schemas.microsoft.com/office/drawing/2014/main" xmlns="" id="{E568AB1E-A2B6-8C41-9029-EADCFF963FEC}"/>
              </a:ext>
            </a:extLst>
          </p:cNvPr>
          <p:cNvSpPr txBox="1"/>
          <p:nvPr/>
        </p:nvSpPr>
        <p:spPr>
          <a:xfrm>
            <a:off x="4146994" y="5374673"/>
            <a:ext cx="2124896" cy="1031379"/>
          </a:xfrm>
          <a:prstGeom prst="rect">
            <a:avLst/>
          </a:prstGeom>
          <a:noFill/>
          <a:ln w="9525" cap="flat" cmpd="sng">
            <a:solidFill>
              <a:schemeClr val="tx1">
                <a:lumMod val="50000"/>
                <a:lumOff val="50000"/>
              </a:schemeClr>
            </a:solidFill>
            <a:prstDash val="dash"/>
            <a:round/>
            <a:headEnd type="none" w="med" len="med"/>
            <a:tailEnd type="none" w="med" len="med"/>
          </a:ln>
        </p:spPr>
        <p:txBody>
          <a:bodyPr lIns="91425" tIns="91425" rIns="91425" bIns="91425" anchor="t" anchorCtr="0">
            <a:noAutofit/>
          </a:bodyPr>
          <a:lstStyle/>
          <a:p>
            <a:pPr lvl="0" algn="ctr" rtl="0">
              <a:spcBef>
                <a:spcPts val="0"/>
              </a:spcBef>
              <a:buNone/>
            </a:pPr>
            <a:r>
              <a:rPr lang="en-US" b="1" i="1" dirty="0">
                <a:solidFill>
                  <a:srgbClr val="305B94"/>
                </a:solidFill>
              </a:rPr>
              <a:t>CEBAF/OPS </a:t>
            </a:r>
            <a:r>
              <a:rPr lang="en" b="1" i="1" dirty="0">
                <a:solidFill>
                  <a:srgbClr val="305B94"/>
                </a:solidFill>
              </a:rPr>
              <a:t>VLAN</a:t>
            </a:r>
            <a:endParaRPr lang="en-US" b="1" i="1" dirty="0">
              <a:solidFill>
                <a:srgbClr val="305B94"/>
              </a:solidFill>
            </a:endParaRPr>
          </a:p>
          <a:p>
            <a:pPr lvl="0" algn="ctr" rtl="0">
              <a:spcBef>
                <a:spcPts val="0"/>
              </a:spcBef>
              <a:buNone/>
            </a:pPr>
            <a:endParaRPr lang="en-US" b="1" i="1" dirty="0">
              <a:solidFill>
                <a:srgbClr val="305B94"/>
              </a:solidFill>
            </a:endParaRPr>
          </a:p>
          <a:p>
            <a:pPr lvl="0" algn="ctr" rtl="0">
              <a:spcBef>
                <a:spcPts val="0"/>
              </a:spcBef>
              <a:buNone/>
            </a:pPr>
            <a:r>
              <a:rPr lang="en-US" sz="1200" i="1" dirty="0">
                <a:solidFill>
                  <a:srgbClr val="305B94"/>
                </a:solidFill>
              </a:rPr>
              <a:t>MYA </a:t>
            </a:r>
            <a:r>
              <a:rPr lang="en-US" sz="1200" i="1" dirty="0" err="1">
                <a:solidFill>
                  <a:srgbClr val="305B94"/>
                </a:solidFill>
              </a:rPr>
              <a:t>Archiver</a:t>
            </a:r>
            <a:endParaRPr lang="en-US" sz="1200" i="1" dirty="0">
              <a:solidFill>
                <a:srgbClr val="305B94"/>
              </a:solidFill>
            </a:endParaRPr>
          </a:p>
          <a:p>
            <a:pPr lvl="0" algn="ctr" rtl="0">
              <a:spcBef>
                <a:spcPts val="0"/>
              </a:spcBef>
              <a:buNone/>
            </a:pPr>
            <a:r>
              <a:rPr lang="en-US" sz="1200" i="1" dirty="0">
                <a:solidFill>
                  <a:srgbClr val="305B94"/>
                </a:solidFill>
              </a:rPr>
              <a:t>MCC Operations Staff</a:t>
            </a:r>
            <a:endParaRPr lang="en" sz="1200" i="1" dirty="0">
              <a:solidFill>
                <a:srgbClr val="305B94"/>
              </a:solidFill>
            </a:endParaRPr>
          </a:p>
        </p:txBody>
      </p:sp>
      <p:pic>
        <p:nvPicPr>
          <p:cNvPr id="15" name="Shape 353" descr="laptop.png">
            <a:extLst>
              <a:ext uri="{FF2B5EF4-FFF2-40B4-BE49-F238E27FC236}">
                <a16:creationId xmlns:a16="http://schemas.microsoft.com/office/drawing/2014/main" xmlns="" id="{A7869CBF-E61A-684E-85B1-6CA344081BAD}"/>
              </a:ext>
            </a:extLst>
          </p:cNvPr>
          <p:cNvPicPr preferRelativeResize="0"/>
          <p:nvPr/>
        </p:nvPicPr>
        <p:blipFill>
          <a:blip r:embed="rId4">
            <a:alphaModFix/>
          </a:blip>
          <a:stretch>
            <a:fillRect/>
          </a:stretch>
        </p:blipFill>
        <p:spPr>
          <a:xfrm>
            <a:off x="252990" y="1975472"/>
            <a:ext cx="634236" cy="739945"/>
          </a:xfrm>
          <a:prstGeom prst="rect">
            <a:avLst/>
          </a:prstGeom>
          <a:noFill/>
          <a:ln>
            <a:noFill/>
          </a:ln>
        </p:spPr>
      </p:pic>
      <p:sp>
        <p:nvSpPr>
          <p:cNvPr id="16" name="Shape 354">
            <a:extLst>
              <a:ext uri="{FF2B5EF4-FFF2-40B4-BE49-F238E27FC236}">
                <a16:creationId xmlns:a16="http://schemas.microsoft.com/office/drawing/2014/main" xmlns="" id="{88A692E0-B2A2-F34F-887E-11C966A5DB8A}"/>
              </a:ext>
            </a:extLst>
          </p:cNvPr>
          <p:cNvSpPr txBox="1"/>
          <p:nvPr/>
        </p:nvSpPr>
        <p:spPr>
          <a:xfrm>
            <a:off x="80138" y="2767611"/>
            <a:ext cx="979800" cy="198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None/>
            </a:pPr>
            <a:r>
              <a:rPr lang="en-US" sz="1000" b="1" dirty="0">
                <a:solidFill>
                  <a:srgbClr val="305B94"/>
                </a:solidFill>
              </a:rPr>
              <a:t>SLAC Host</a:t>
            </a:r>
            <a:endParaRPr lang="en" sz="1000" b="1" dirty="0">
              <a:solidFill>
                <a:srgbClr val="305B94"/>
              </a:solidFill>
            </a:endParaRPr>
          </a:p>
        </p:txBody>
      </p:sp>
      <p:cxnSp>
        <p:nvCxnSpPr>
          <p:cNvPr id="17" name="Shape 356">
            <a:extLst>
              <a:ext uri="{FF2B5EF4-FFF2-40B4-BE49-F238E27FC236}">
                <a16:creationId xmlns:a16="http://schemas.microsoft.com/office/drawing/2014/main" xmlns="" id="{BB5F3380-DDA0-9C46-83C0-790650E30E08}"/>
              </a:ext>
            </a:extLst>
          </p:cNvPr>
          <p:cNvCxnSpPr>
            <a:cxnSpLocks/>
            <a:stCxn id="15" idx="3"/>
          </p:cNvCxnSpPr>
          <p:nvPr/>
        </p:nvCxnSpPr>
        <p:spPr>
          <a:xfrm>
            <a:off x="887226" y="2345445"/>
            <a:ext cx="794527" cy="0"/>
          </a:xfrm>
          <a:prstGeom prst="straightConnector1">
            <a:avLst/>
          </a:prstGeom>
          <a:noFill/>
          <a:ln w="19050" cap="flat" cmpd="sng">
            <a:solidFill>
              <a:schemeClr val="accent5"/>
            </a:solidFill>
            <a:prstDash val="solid"/>
            <a:round/>
            <a:headEnd type="none" w="lg" len="lg"/>
            <a:tailEnd type="none" w="lg" len="lg"/>
          </a:ln>
        </p:spPr>
      </p:cxnSp>
      <p:cxnSp>
        <p:nvCxnSpPr>
          <p:cNvPr id="18" name="Shape 357">
            <a:extLst>
              <a:ext uri="{FF2B5EF4-FFF2-40B4-BE49-F238E27FC236}">
                <a16:creationId xmlns:a16="http://schemas.microsoft.com/office/drawing/2014/main" xmlns="" id="{36857B0E-3390-6942-9AFE-D20008C8C774}"/>
              </a:ext>
            </a:extLst>
          </p:cNvPr>
          <p:cNvCxnSpPr/>
          <p:nvPr/>
        </p:nvCxnSpPr>
        <p:spPr>
          <a:xfrm>
            <a:off x="1681753" y="2333446"/>
            <a:ext cx="2400" cy="1776000"/>
          </a:xfrm>
          <a:prstGeom prst="straightConnector1">
            <a:avLst/>
          </a:prstGeom>
          <a:noFill/>
          <a:ln w="19050" cap="flat" cmpd="sng">
            <a:solidFill>
              <a:schemeClr val="accent5"/>
            </a:solidFill>
            <a:prstDash val="solid"/>
            <a:round/>
            <a:headEnd type="none" w="lg" len="lg"/>
            <a:tailEnd type="none" w="lg" len="lg"/>
          </a:ln>
        </p:spPr>
      </p:cxnSp>
      <p:cxnSp>
        <p:nvCxnSpPr>
          <p:cNvPr id="19" name="Shape 359">
            <a:extLst>
              <a:ext uri="{FF2B5EF4-FFF2-40B4-BE49-F238E27FC236}">
                <a16:creationId xmlns:a16="http://schemas.microsoft.com/office/drawing/2014/main" xmlns="" id="{E0D81068-3CAD-5E4F-8787-9AF1907E17AC}"/>
              </a:ext>
            </a:extLst>
          </p:cNvPr>
          <p:cNvCxnSpPr/>
          <p:nvPr/>
        </p:nvCxnSpPr>
        <p:spPr>
          <a:xfrm>
            <a:off x="1621458" y="4267125"/>
            <a:ext cx="2514799" cy="4199"/>
          </a:xfrm>
          <a:prstGeom prst="straightConnector1">
            <a:avLst/>
          </a:prstGeom>
          <a:noFill/>
          <a:ln w="19050" cap="flat" cmpd="sng">
            <a:solidFill>
              <a:schemeClr val="accent5"/>
            </a:solidFill>
            <a:prstDash val="solid"/>
            <a:round/>
            <a:headEnd type="none" w="lg" len="lg"/>
            <a:tailEnd type="none" w="lg" len="lg"/>
          </a:ln>
        </p:spPr>
      </p:cxnSp>
      <p:pic>
        <p:nvPicPr>
          <p:cNvPr id="20" name="Shape 361" descr="firewall.png">
            <a:extLst>
              <a:ext uri="{FF2B5EF4-FFF2-40B4-BE49-F238E27FC236}">
                <a16:creationId xmlns:a16="http://schemas.microsoft.com/office/drawing/2014/main" xmlns="" id="{2149D329-488A-0F41-B21D-12A0C63D828F}"/>
              </a:ext>
            </a:extLst>
          </p:cNvPr>
          <p:cNvPicPr preferRelativeResize="0"/>
          <p:nvPr/>
        </p:nvPicPr>
        <p:blipFill rotWithShape="1">
          <a:blip r:embed="rId5">
            <a:alphaModFix/>
          </a:blip>
          <a:srcRect t="14073" b="19757"/>
          <a:stretch/>
        </p:blipFill>
        <p:spPr>
          <a:xfrm>
            <a:off x="2898597" y="3891975"/>
            <a:ext cx="797116" cy="529199"/>
          </a:xfrm>
          <a:prstGeom prst="rect">
            <a:avLst/>
          </a:prstGeom>
          <a:noFill/>
          <a:ln>
            <a:noFill/>
          </a:ln>
        </p:spPr>
      </p:pic>
      <p:cxnSp>
        <p:nvCxnSpPr>
          <p:cNvPr id="21" name="Shape 363">
            <a:extLst>
              <a:ext uri="{FF2B5EF4-FFF2-40B4-BE49-F238E27FC236}">
                <a16:creationId xmlns:a16="http://schemas.microsoft.com/office/drawing/2014/main" xmlns="" id="{E1079507-2EFD-3A4A-B5E5-E1D3E6C6A4FF}"/>
              </a:ext>
            </a:extLst>
          </p:cNvPr>
          <p:cNvCxnSpPr/>
          <p:nvPr/>
        </p:nvCxnSpPr>
        <p:spPr>
          <a:xfrm rot="10800000">
            <a:off x="5199557" y="4559499"/>
            <a:ext cx="0" cy="827700"/>
          </a:xfrm>
          <a:prstGeom prst="straightConnector1">
            <a:avLst/>
          </a:prstGeom>
          <a:noFill/>
          <a:ln w="19050" cap="flat" cmpd="sng">
            <a:solidFill>
              <a:schemeClr val="accent5"/>
            </a:solidFill>
            <a:prstDash val="solid"/>
            <a:round/>
            <a:headEnd type="none" w="lg" len="lg"/>
            <a:tailEnd type="none" w="lg" len="lg"/>
          </a:ln>
        </p:spPr>
      </p:cxnSp>
      <p:pic>
        <p:nvPicPr>
          <p:cNvPr id="22" name="Shape 364" descr="firewall.png">
            <a:extLst>
              <a:ext uri="{FF2B5EF4-FFF2-40B4-BE49-F238E27FC236}">
                <a16:creationId xmlns:a16="http://schemas.microsoft.com/office/drawing/2014/main" xmlns="" id="{0F2605B6-103A-B84B-93BC-85B88B999312}"/>
              </a:ext>
            </a:extLst>
          </p:cNvPr>
          <p:cNvPicPr preferRelativeResize="0"/>
          <p:nvPr/>
        </p:nvPicPr>
        <p:blipFill rotWithShape="1">
          <a:blip r:embed="rId5">
            <a:alphaModFix/>
          </a:blip>
          <a:srcRect t="14073" b="19757"/>
          <a:stretch/>
        </p:blipFill>
        <p:spPr>
          <a:xfrm>
            <a:off x="4800996" y="4708737"/>
            <a:ext cx="797116" cy="529199"/>
          </a:xfrm>
          <a:prstGeom prst="rect">
            <a:avLst/>
          </a:prstGeom>
          <a:noFill/>
          <a:ln>
            <a:noFill/>
          </a:ln>
        </p:spPr>
      </p:pic>
      <p:sp>
        <p:nvSpPr>
          <p:cNvPr id="23" name="Shape 375">
            <a:extLst>
              <a:ext uri="{FF2B5EF4-FFF2-40B4-BE49-F238E27FC236}">
                <a16:creationId xmlns:a16="http://schemas.microsoft.com/office/drawing/2014/main" xmlns="" id="{D4BE2AFA-C02E-4042-92C3-FE7502C486FA}"/>
              </a:ext>
            </a:extLst>
          </p:cNvPr>
          <p:cNvSpPr txBox="1"/>
          <p:nvPr/>
        </p:nvSpPr>
        <p:spPr>
          <a:xfrm>
            <a:off x="4322107" y="2211641"/>
            <a:ext cx="2627902" cy="254399"/>
          </a:xfrm>
          <a:prstGeom prst="rect">
            <a:avLst/>
          </a:prstGeom>
          <a:noFill/>
          <a:ln>
            <a:noFill/>
          </a:ln>
        </p:spPr>
        <p:txBody>
          <a:bodyPr lIns="91425" tIns="91425" rIns="91425" bIns="91425" anchor="ctr" anchorCtr="0">
            <a:noAutofit/>
          </a:bodyPr>
          <a:lstStyle/>
          <a:p>
            <a:pPr marL="0" marR="0" lvl="0" indent="0" rtl="0">
              <a:lnSpc>
                <a:spcPct val="100000"/>
              </a:lnSpc>
              <a:spcBef>
                <a:spcPts val="0"/>
              </a:spcBef>
              <a:spcAft>
                <a:spcPts val="0"/>
              </a:spcAft>
              <a:buNone/>
            </a:pPr>
            <a:r>
              <a:rPr lang="en-US" sz="1200" i="1" dirty="0">
                <a:solidFill>
                  <a:srgbClr val="305B94"/>
                </a:solidFill>
              </a:rPr>
              <a:t>RHEL6 Control Room Workstations (x3)</a:t>
            </a:r>
            <a:endParaRPr lang="en" sz="1200" i="1" dirty="0">
              <a:solidFill>
                <a:srgbClr val="305B94"/>
              </a:solidFill>
            </a:endParaRPr>
          </a:p>
        </p:txBody>
      </p:sp>
      <p:pic>
        <p:nvPicPr>
          <p:cNvPr id="24" name="Shape 377" descr="plc.png">
            <a:extLst>
              <a:ext uri="{FF2B5EF4-FFF2-40B4-BE49-F238E27FC236}">
                <a16:creationId xmlns:a16="http://schemas.microsoft.com/office/drawing/2014/main" xmlns="" id="{EB23D09B-4D0B-2745-8641-0B79C5947403}"/>
              </a:ext>
            </a:extLst>
          </p:cNvPr>
          <p:cNvPicPr preferRelativeResize="0"/>
          <p:nvPr/>
        </p:nvPicPr>
        <p:blipFill>
          <a:blip r:embed="rId6">
            <a:alphaModFix/>
          </a:blip>
          <a:stretch>
            <a:fillRect/>
          </a:stretch>
        </p:blipFill>
        <p:spPr>
          <a:xfrm>
            <a:off x="4738098" y="3265894"/>
            <a:ext cx="1354203" cy="409967"/>
          </a:xfrm>
          <a:prstGeom prst="rect">
            <a:avLst/>
          </a:prstGeom>
          <a:noFill/>
          <a:ln>
            <a:noFill/>
          </a:ln>
        </p:spPr>
      </p:pic>
      <p:sp>
        <p:nvSpPr>
          <p:cNvPr id="31" name="Shape 365">
            <a:extLst>
              <a:ext uri="{FF2B5EF4-FFF2-40B4-BE49-F238E27FC236}">
                <a16:creationId xmlns:a16="http://schemas.microsoft.com/office/drawing/2014/main" xmlns="" id="{08CFF55D-DCDC-9D40-88F5-99BD7169E743}"/>
              </a:ext>
            </a:extLst>
          </p:cNvPr>
          <p:cNvSpPr txBox="1"/>
          <p:nvPr/>
        </p:nvSpPr>
        <p:spPr>
          <a:xfrm>
            <a:off x="11492" y="6077898"/>
            <a:ext cx="4891226" cy="343079"/>
          </a:xfrm>
          <a:prstGeom prst="rect">
            <a:avLst/>
          </a:prstGeom>
          <a:noFill/>
          <a:ln>
            <a:noFill/>
          </a:ln>
        </p:spPr>
        <p:txBody>
          <a:bodyPr lIns="91425" tIns="91425" rIns="91425" bIns="91425" anchor="ctr" anchorCtr="0">
            <a:noAutofit/>
          </a:bodyPr>
          <a:lstStyle/>
          <a:p>
            <a:pPr marL="0" marR="0" lvl="0" indent="0" rtl="0">
              <a:lnSpc>
                <a:spcPct val="100000"/>
              </a:lnSpc>
              <a:spcBef>
                <a:spcPts val="0"/>
              </a:spcBef>
              <a:spcAft>
                <a:spcPts val="0"/>
              </a:spcAft>
              <a:buNone/>
            </a:pPr>
            <a:r>
              <a:rPr lang="en-US" sz="1200" i="1" dirty="0">
                <a:solidFill>
                  <a:srgbClr val="305B94"/>
                </a:solidFill>
              </a:rPr>
              <a:t>* Virtual Desktop Infrastructure</a:t>
            </a:r>
          </a:p>
          <a:p>
            <a:pPr marL="0" marR="0" lvl="0" indent="0" rtl="0">
              <a:lnSpc>
                <a:spcPct val="100000"/>
              </a:lnSpc>
              <a:spcBef>
                <a:spcPts val="0"/>
              </a:spcBef>
              <a:spcAft>
                <a:spcPts val="0"/>
              </a:spcAft>
              <a:buNone/>
            </a:pPr>
            <a:r>
              <a:rPr lang="en-US" sz="1200" i="1" dirty="0">
                <a:solidFill>
                  <a:srgbClr val="305B94"/>
                </a:solidFill>
              </a:rPr>
              <a:t>   used for 2-Factor remote access</a:t>
            </a:r>
            <a:endParaRPr lang="en" sz="1200" i="1" dirty="0">
              <a:solidFill>
                <a:srgbClr val="305B94"/>
              </a:solidFill>
            </a:endParaRPr>
          </a:p>
        </p:txBody>
      </p:sp>
      <p:sp>
        <p:nvSpPr>
          <p:cNvPr id="33" name="Shape 375">
            <a:extLst>
              <a:ext uri="{FF2B5EF4-FFF2-40B4-BE49-F238E27FC236}">
                <a16:creationId xmlns:a16="http://schemas.microsoft.com/office/drawing/2014/main" xmlns="" id="{D9BB1DCB-56D6-3A47-AA5C-25EA69F17BC5}"/>
              </a:ext>
            </a:extLst>
          </p:cNvPr>
          <p:cNvSpPr txBox="1"/>
          <p:nvPr/>
        </p:nvSpPr>
        <p:spPr>
          <a:xfrm>
            <a:off x="4324008" y="1360044"/>
            <a:ext cx="2613759" cy="294030"/>
          </a:xfrm>
          <a:prstGeom prst="rect">
            <a:avLst/>
          </a:prstGeom>
          <a:noFill/>
          <a:ln>
            <a:noFill/>
          </a:ln>
        </p:spPr>
        <p:txBody>
          <a:bodyPr lIns="91425" tIns="91425" rIns="91425" bIns="91425" anchor="ctr" anchorCtr="0">
            <a:noAutofit/>
          </a:bodyPr>
          <a:lstStyle/>
          <a:p>
            <a:pPr marL="0" marR="0" lvl="0" indent="0" rtl="0">
              <a:lnSpc>
                <a:spcPct val="100000"/>
              </a:lnSpc>
              <a:spcBef>
                <a:spcPts val="0"/>
              </a:spcBef>
              <a:spcAft>
                <a:spcPts val="0"/>
              </a:spcAft>
              <a:buNone/>
            </a:pPr>
            <a:r>
              <a:rPr lang="en-US" sz="1200" i="1" dirty="0">
                <a:solidFill>
                  <a:srgbClr val="305B94"/>
                </a:solidFill>
              </a:rPr>
              <a:t>RHEL6 Fileserver</a:t>
            </a:r>
            <a:endParaRPr lang="en" sz="1200" i="1" dirty="0">
              <a:solidFill>
                <a:srgbClr val="305B94"/>
              </a:solidFill>
            </a:endParaRPr>
          </a:p>
        </p:txBody>
      </p:sp>
      <p:sp>
        <p:nvSpPr>
          <p:cNvPr id="34" name="Shape 375">
            <a:extLst>
              <a:ext uri="{FF2B5EF4-FFF2-40B4-BE49-F238E27FC236}">
                <a16:creationId xmlns:a16="http://schemas.microsoft.com/office/drawing/2014/main" xmlns="" id="{5E528D22-01B1-E547-8CE5-916E81C218F0}"/>
              </a:ext>
            </a:extLst>
          </p:cNvPr>
          <p:cNvSpPr txBox="1"/>
          <p:nvPr/>
        </p:nvSpPr>
        <p:spPr>
          <a:xfrm>
            <a:off x="4324008" y="1608582"/>
            <a:ext cx="2810649" cy="294030"/>
          </a:xfrm>
          <a:prstGeom prst="rect">
            <a:avLst/>
          </a:prstGeom>
          <a:noFill/>
          <a:ln>
            <a:noFill/>
          </a:ln>
        </p:spPr>
        <p:txBody>
          <a:bodyPr lIns="91425" tIns="91425" rIns="91425" bIns="91425" anchor="ctr" anchorCtr="0">
            <a:noAutofit/>
          </a:bodyPr>
          <a:lstStyle/>
          <a:p>
            <a:pPr marL="0" marR="0" lvl="0" indent="0" rtl="0">
              <a:lnSpc>
                <a:spcPct val="100000"/>
              </a:lnSpc>
              <a:spcBef>
                <a:spcPts val="0"/>
              </a:spcBef>
              <a:spcAft>
                <a:spcPts val="0"/>
              </a:spcAft>
              <a:buNone/>
            </a:pPr>
            <a:r>
              <a:rPr lang="en-US" sz="1200" i="1" dirty="0">
                <a:solidFill>
                  <a:srgbClr val="305B94"/>
                </a:solidFill>
              </a:rPr>
              <a:t>RHEL6 IOC/Application Server</a:t>
            </a:r>
            <a:endParaRPr lang="en" sz="1200" i="1" dirty="0">
              <a:solidFill>
                <a:srgbClr val="305B94"/>
              </a:solidFill>
            </a:endParaRPr>
          </a:p>
        </p:txBody>
      </p:sp>
      <p:sp>
        <p:nvSpPr>
          <p:cNvPr id="35" name="Shape 379">
            <a:extLst>
              <a:ext uri="{FF2B5EF4-FFF2-40B4-BE49-F238E27FC236}">
                <a16:creationId xmlns:a16="http://schemas.microsoft.com/office/drawing/2014/main" xmlns="" id="{9FA3F123-E069-A14D-8F81-9F9E73E33DCD}"/>
              </a:ext>
            </a:extLst>
          </p:cNvPr>
          <p:cNvSpPr txBox="1"/>
          <p:nvPr/>
        </p:nvSpPr>
        <p:spPr>
          <a:xfrm>
            <a:off x="980178" y="1593553"/>
            <a:ext cx="1452300" cy="2543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None/>
            </a:pPr>
            <a:r>
              <a:rPr lang="en-US" sz="1200" dirty="0">
                <a:solidFill>
                  <a:srgbClr val="305B94"/>
                </a:solidFill>
              </a:rPr>
              <a:t>WWW</a:t>
            </a:r>
            <a:endParaRPr lang="en" sz="1200" dirty="0">
              <a:solidFill>
                <a:srgbClr val="305B94"/>
              </a:solidFill>
            </a:endParaRPr>
          </a:p>
        </p:txBody>
      </p:sp>
      <p:sp>
        <p:nvSpPr>
          <p:cNvPr id="36" name="Shape 375">
            <a:extLst>
              <a:ext uri="{FF2B5EF4-FFF2-40B4-BE49-F238E27FC236}">
                <a16:creationId xmlns:a16="http://schemas.microsoft.com/office/drawing/2014/main" xmlns="" id="{9787BA2D-6F02-4842-8B48-EFB3AD9C7374}"/>
              </a:ext>
            </a:extLst>
          </p:cNvPr>
          <p:cNvSpPr txBox="1"/>
          <p:nvPr/>
        </p:nvSpPr>
        <p:spPr>
          <a:xfrm>
            <a:off x="4322107" y="2481186"/>
            <a:ext cx="2104019" cy="254399"/>
          </a:xfrm>
          <a:prstGeom prst="rect">
            <a:avLst/>
          </a:prstGeom>
          <a:noFill/>
          <a:ln>
            <a:noFill/>
          </a:ln>
        </p:spPr>
        <p:txBody>
          <a:bodyPr lIns="91425" tIns="91425" rIns="91425" bIns="91425" anchor="ctr" anchorCtr="0">
            <a:noAutofit/>
          </a:bodyPr>
          <a:lstStyle/>
          <a:p>
            <a:pPr marL="0" marR="0" lvl="0" indent="0" rtl="0">
              <a:lnSpc>
                <a:spcPct val="100000"/>
              </a:lnSpc>
              <a:spcBef>
                <a:spcPts val="0"/>
              </a:spcBef>
              <a:spcAft>
                <a:spcPts val="0"/>
              </a:spcAft>
              <a:buNone/>
            </a:pPr>
            <a:r>
              <a:rPr lang="en-US" sz="1200" i="1" dirty="0">
                <a:solidFill>
                  <a:srgbClr val="305B94"/>
                </a:solidFill>
              </a:rPr>
              <a:t>WIN7 - Rockwell SW (x2)</a:t>
            </a:r>
            <a:endParaRPr lang="en" sz="1200" i="1" dirty="0">
              <a:solidFill>
                <a:srgbClr val="305B94"/>
              </a:solidFill>
            </a:endParaRPr>
          </a:p>
        </p:txBody>
      </p:sp>
      <p:sp>
        <p:nvSpPr>
          <p:cNvPr id="37" name="Shape 379">
            <a:extLst>
              <a:ext uri="{FF2B5EF4-FFF2-40B4-BE49-F238E27FC236}">
                <a16:creationId xmlns:a16="http://schemas.microsoft.com/office/drawing/2014/main" xmlns="" id="{2EE83D29-8E24-8A42-8BF0-050C80D7A5AD}"/>
              </a:ext>
            </a:extLst>
          </p:cNvPr>
          <p:cNvSpPr txBox="1"/>
          <p:nvPr/>
        </p:nvSpPr>
        <p:spPr>
          <a:xfrm>
            <a:off x="2571008" y="4373999"/>
            <a:ext cx="1452299" cy="556589"/>
          </a:xfrm>
          <a:prstGeom prst="rect">
            <a:avLst/>
          </a:prstGeom>
          <a:noFill/>
          <a:ln>
            <a:noFill/>
          </a:ln>
        </p:spPr>
        <p:txBody>
          <a:bodyPr lIns="91425" tIns="91425" rIns="91425" bIns="91425" anchor="ctr" anchorCtr="0">
            <a:noAutofit/>
          </a:bodyPr>
          <a:lstStyle/>
          <a:p>
            <a:pPr marR="0" lvl="0" algn="ctr" rtl="0">
              <a:lnSpc>
                <a:spcPct val="100000"/>
              </a:lnSpc>
              <a:spcBef>
                <a:spcPts val="0"/>
              </a:spcBef>
              <a:spcAft>
                <a:spcPts val="0"/>
              </a:spcAft>
            </a:pPr>
            <a:r>
              <a:rPr lang="en-US" sz="1200" dirty="0" err="1">
                <a:solidFill>
                  <a:srgbClr val="305B94"/>
                </a:solidFill>
              </a:rPr>
              <a:t>ssh</a:t>
            </a:r>
            <a:endParaRPr lang="en-US" sz="1200" dirty="0">
              <a:solidFill>
                <a:srgbClr val="305B94"/>
              </a:solidFill>
            </a:endParaRPr>
          </a:p>
          <a:p>
            <a:pPr marR="0" lvl="0" algn="ctr" rtl="0">
              <a:lnSpc>
                <a:spcPct val="100000"/>
              </a:lnSpc>
              <a:spcBef>
                <a:spcPts val="0"/>
              </a:spcBef>
              <a:spcAft>
                <a:spcPts val="0"/>
              </a:spcAft>
            </a:pPr>
            <a:r>
              <a:rPr lang="en-US" sz="1200" dirty="0">
                <a:solidFill>
                  <a:srgbClr val="305B94"/>
                </a:solidFill>
              </a:rPr>
              <a:t>EPICS CA</a:t>
            </a:r>
          </a:p>
          <a:p>
            <a:pPr marR="0" lvl="0" algn="ctr" rtl="0">
              <a:lnSpc>
                <a:spcPct val="100000"/>
              </a:lnSpc>
              <a:spcBef>
                <a:spcPts val="0"/>
              </a:spcBef>
              <a:spcAft>
                <a:spcPts val="0"/>
              </a:spcAft>
            </a:pPr>
            <a:r>
              <a:rPr lang="en-US" sz="1200" dirty="0">
                <a:solidFill>
                  <a:srgbClr val="305B94"/>
                </a:solidFill>
              </a:rPr>
              <a:t>RDP</a:t>
            </a:r>
            <a:endParaRPr lang="en" sz="1200" dirty="0">
              <a:solidFill>
                <a:srgbClr val="305B94"/>
              </a:solidFill>
            </a:endParaRPr>
          </a:p>
        </p:txBody>
      </p:sp>
      <p:pic>
        <p:nvPicPr>
          <p:cNvPr id="38" name="Picture 37" descr="LLRF_chassis.jpeg">
            <a:extLst>
              <a:ext uri="{FF2B5EF4-FFF2-40B4-BE49-F238E27FC236}">
                <a16:creationId xmlns:a16="http://schemas.microsoft.com/office/drawing/2014/main" xmlns="" id="{B1D45820-8392-6248-B636-6246CCF25C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7242" y="3267423"/>
            <a:ext cx="1933433" cy="408438"/>
          </a:xfrm>
          <a:prstGeom prst="rect">
            <a:avLst/>
          </a:prstGeom>
        </p:spPr>
      </p:pic>
      <p:sp>
        <p:nvSpPr>
          <p:cNvPr id="39" name="Shape 379">
            <a:extLst>
              <a:ext uri="{FF2B5EF4-FFF2-40B4-BE49-F238E27FC236}">
                <a16:creationId xmlns:a16="http://schemas.microsoft.com/office/drawing/2014/main" xmlns="" id="{993F96F6-D0DC-8245-9C9C-B22AF034DCAA}"/>
              </a:ext>
            </a:extLst>
          </p:cNvPr>
          <p:cNvSpPr txBox="1"/>
          <p:nvPr/>
        </p:nvSpPr>
        <p:spPr>
          <a:xfrm>
            <a:off x="6436486" y="3013024"/>
            <a:ext cx="2077465" cy="2543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None/>
            </a:pPr>
            <a:r>
              <a:rPr lang="en-US" sz="1200" dirty="0">
                <a:solidFill>
                  <a:srgbClr val="305B94"/>
                </a:solidFill>
              </a:rPr>
              <a:t>LLRF Chassis (x16)</a:t>
            </a:r>
            <a:endParaRPr lang="en" sz="1200" dirty="0">
              <a:solidFill>
                <a:srgbClr val="305B94"/>
              </a:solidFill>
            </a:endParaRPr>
          </a:p>
        </p:txBody>
      </p:sp>
      <p:sp>
        <p:nvSpPr>
          <p:cNvPr id="40" name="Shape 379">
            <a:extLst>
              <a:ext uri="{FF2B5EF4-FFF2-40B4-BE49-F238E27FC236}">
                <a16:creationId xmlns:a16="http://schemas.microsoft.com/office/drawing/2014/main" xmlns="" id="{886BB365-0C8C-CD45-BBB6-4E7172F7263D}"/>
              </a:ext>
            </a:extLst>
          </p:cNvPr>
          <p:cNvSpPr txBox="1"/>
          <p:nvPr/>
        </p:nvSpPr>
        <p:spPr>
          <a:xfrm>
            <a:off x="4478124" y="3013024"/>
            <a:ext cx="1874151" cy="2543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None/>
            </a:pPr>
            <a:r>
              <a:rPr lang="en-US" sz="1200" dirty="0">
                <a:solidFill>
                  <a:srgbClr val="305B94"/>
                </a:solidFill>
              </a:rPr>
              <a:t>CRYO PLCs (x2)</a:t>
            </a:r>
            <a:endParaRPr lang="en" sz="1200" dirty="0">
              <a:solidFill>
                <a:srgbClr val="305B94"/>
              </a:solidFill>
            </a:endParaRPr>
          </a:p>
        </p:txBody>
      </p:sp>
      <p:pic>
        <p:nvPicPr>
          <p:cNvPr id="41" name="Picture 40" descr="digi_portserver.jpg">
            <a:extLst>
              <a:ext uri="{FF2B5EF4-FFF2-40B4-BE49-F238E27FC236}">
                <a16:creationId xmlns:a16="http://schemas.microsoft.com/office/drawing/2014/main" xmlns="" id="{3EF88268-CC1D-2A40-8378-16D005865B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87242" y="3940146"/>
            <a:ext cx="2008133" cy="486972"/>
          </a:xfrm>
          <a:prstGeom prst="rect">
            <a:avLst/>
          </a:prstGeom>
        </p:spPr>
      </p:pic>
      <p:sp>
        <p:nvSpPr>
          <p:cNvPr id="42" name="Shape 379">
            <a:extLst>
              <a:ext uri="{FF2B5EF4-FFF2-40B4-BE49-F238E27FC236}">
                <a16:creationId xmlns:a16="http://schemas.microsoft.com/office/drawing/2014/main" xmlns="" id="{0B5CE85C-92AC-2541-9E0A-C6FDF5B85720}"/>
              </a:ext>
            </a:extLst>
          </p:cNvPr>
          <p:cNvSpPr txBox="1"/>
          <p:nvPr/>
        </p:nvSpPr>
        <p:spPr>
          <a:xfrm>
            <a:off x="6587242" y="3768055"/>
            <a:ext cx="2077465" cy="2543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None/>
            </a:pPr>
            <a:r>
              <a:rPr lang="en-US" sz="1200" dirty="0" err="1">
                <a:solidFill>
                  <a:srgbClr val="305B94"/>
                </a:solidFill>
              </a:rPr>
              <a:t>Digi</a:t>
            </a:r>
            <a:r>
              <a:rPr lang="en-US" sz="1200" dirty="0">
                <a:solidFill>
                  <a:srgbClr val="305B94"/>
                </a:solidFill>
              </a:rPr>
              <a:t> </a:t>
            </a:r>
            <a:r>
              <a:rPr lang="en-US" sz="1200" dirty="0" err="1">
                <a:solidFill>
                  <a:srgbClr val="305B94"/>
                </a:solidFill>
              </a:rPr>
              <a:t>PortServer</a:t>
            </a:r>
            <a:endParaRPr lang="en" sz="1200" dirty="0">
              <a:solidFill>
                <a:srgbClr val="305B94"/>
              </a:solidFill>
            </a:endParaRPr>
          </a:p>
        </p:txBody>
      </p:sp>
      <p:pic>
        <p:nvPicPr>
          <p:cNvPr id="43" name="Picture 42" descr="cisco_switch.jpg">
            <a:extLst>
              <a:ext uri="{FF2B5EF4-FFF2-40B4-BE49-F238E27FC236}">
                <a16:creationId xmlns:a16="http://schemas.microsoft.com/office/drawing/2014/main" xmlns="" id="{B05F69BD-E046-F34A-85B2-7E4DBEF9F8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47617" y="3949719"/>
            <a:ext cx="2213289" cy="595375"/>
          </a:xfrm>
          <a:prstGeom prst="rect">
            <a:avLst/>
          </a:prstGeom>
        </p:spPr>
      </p:pic>
      <p:sp>
        <p:nvSpPr>
          <p:cNvPr id="45" name="Shape 383">
            <a:extLst>
              <a:ext uri="{FF2B5EF4-FFF2-40B4-BE49-F238E27FC236}">
                <a16:creationId xmlns:a16="http://schemas.microsoft.com/office/drawing/2014/main" xmlns="" id="{B29AE414-8D9E-8A42-9F6A-EC032EEA5EC4}"/>
              </a:ext>
            </a:extLst>
          </p:cNvPr>
          <p:cNvSpPr/>
          <p:nvPr/>
        </p:nvSpPr>
        <p:spPr>
          <a:xfrm rot="17346000">
            <a:off x="1577853" y="3137706"/>
            <a:ext cx="212599" cy="254399"/>
          </a:xfrm>
          <a:prstGeom prst="flowChartExtract">
            <a:avLst/>
          </a:prstGeom>
          <a:solidFill>
            <a:schemeClr val="accent2"/>
          </a:solidFill>
          <a:ln w="19050" cap="flat" cmpd="sng">
            <a:solidFill>
              <a:schemeClr val="dk2"/>
            </a:solidFill>
            <a:prstDash val="solid"/>
            <a:round/>
            <a:headEnd type="none" w="med" len="med"/>
            <a:tailEnd type="none" w="med" len="med"/>
          </a:ln>
          <a:scene3d>
            <a:camera prst="orthographicFront">
              <a:rot lat="0" lon="0" rev="6600000"/>
            </a:camera>
            <a:lightRig rig="threePt" dir="t"/>
          </a:scene3d>
        </p:spPr>
        <p:txBody>
          <a:bodyPr lIns="91425" tIns="91425" rIns="91425" bIns="91425" anchor="ctr" anchorCtr="0">
            <a:noAutofit/>
          </a:bodyPr>
          <a:lstStyle/>
          <a:p>
            <a:pPr lvl="0">
              <a:spcBef>
                <a:spcPts val="0"/>
              </a:spcBef>
              <a:buNone/>
            </a:pPr>
            <a:endParaRPr/>
          </a:p>
        </p:txBody>
      </p:sp>
      <p:sp>
        <p:nvSpPr>
          <p:cNvPr id="46" name="Shape 379">
            <a:extLst>
              <a:ext uri="{FF2B5EF4-FFF2-40B4-BE49-F238E27FC236}">
                <a16:creationId xmlns:a16="http://schemas.microsoft.com/office/drawing/2014/main" xmlns="" id="{AC0AFEAB-ADDE-434A-A7FB-D67BAFE1F3D2}"/>
              </a:ext>
            </a:extLst>
          </p:cNvPr>
          <p:cNvSpPr txBox="1"/>
          <p:nvPr/>
        </p:nvSpPr>
        <p:spPr>
          <a:xfrm>
            <a:off x="4297027" y="3764775"/>
            <a:ext cx="2077465" cy="2543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None/>
            </a:pPr>
            <a:r>
              <a:rPr lang="en-US" sz="1200" dirty="0">
                <a:solidFill>
                  <a:srgbClr val="305B94"/>
                </a:solidFill>
              </a:rPr>
              <a:t>Managed Switch (48 port)</a:t>
            </a:r>
            <a:endParaRPr lang="en" sz="1200" dirty="0">
              <a:solidFill>
                <a:srgbClr val="305B94"/>
              </a:solidFill>
            </a:endParaRPr>
          </a:p>
        </p:txBody>
      </p:sp>
      <p:sp>
        <p:nvSpPr>
          <p:cNvPr id="47" name="Shape 351">
            <a:extLst>
              <a:ext uri="{FF2B5EF4-FFF2-40B4-BE49-F238E27FC236}">
                <a16:creationId xmlns:a16="http://schemas.microsoft.com/office/drawing/2014/main" xmlns="" id="{5166208B-4DAA-A645-B518-532200805D17}"/>
              </a:ext>
            </a:extLst>
          </p:cNvPr>
          <p:cNvSpPr txBox="1"/>
          <p:nvPr/>
        </p:nvSpPr>
        <p:spPr>
          <a:xfrm>
            <a:off x="6380522" y="5372274"/>
            <a:ext cx="2494365" cy="1033778"/>
          </a:xfrm>
          <a:prstGeom prst="rect">
            <a:avLst/>
          </a:prstGeom>
          <a:noFill/>
          <a:ln w="9525" cap="flat" cmpd="sng">
            <a:solidFill>
              <a:schemeClr val="tx1">
                <a:lumMod val="50000"/>
                <a:lumOff val="50000"/>
              </a:schemeClr>
            </a:solidFill>
            <a:prstDash val="dash"/>
            <a:round/>
            <a:headEnd type="none" w="med" len="med"/>
            <a:tailEnd type="none" w="med" len="med"/>
          </a:ln>
        </p:spPr>
        <p:txBody>
          <a:bodyPr lIns="91425" tIns="91425" rIns="91425" bIns="91425" anchor="t" anchorCtr="0">
            <a:noAutofit/>
          </a:bodyPr>
          <a:lstStyle/>
          <a:p>
            <a:pPr lvl="0" algn="ctr" rtl="0">
              <a:spcBef>
                <a:spcPts val="0"/>
              </a:spcBef>
              <a:buNone/>
            </a:pPr>
            <a:r>
              <a:rPr lang="en-US" b="1" i="1" dirty="0">
                <a:solidFill>
                  <a:srgbClr val="305B94"/>
                </a:solidFill>
              </a:rPr>
              <a:t>LERF/OPS </a:t>
            </a:r>
            <a:r>
              <a:rPr lang="en" b="1" i="1" dirty="0">
                <a:solidFill>
                  <a:srgbClr val="305B94"/>
                </a:solidFill>
              </a:rPr>
              <a:t>VLAN</a:t>
            </a:r>
            <a:endParaRPr lang="en-US" b="1" i="1" dirty="0">
              <a:solidFill>
                <a:srgbClr val="305B94"/>
              </a:solidFill>
            </a:endParaRPr>
          </a:p>
          <a:p>
            <a:pPr lvl="0" algn="ctr" rtl="0">
              <a:spcBef>
                <a:spcPts val="0"/>
              </a:spcBef>
              <a:buNone/>
            </a:pPr>
            <a:endParaRPr lang="en-US" b="1" i="1" dirty="0">
              <a:solidFill>
                <a:srgbClr val="305B94"/>
              </a:solidFill>
            </a:endParaRPr>
          </a:p>
          <a:p>
            <a:pPr lvl="0" algn="ctr" rtl="0">
              <a:spcBef>
                <a:spcPts val="0"/>
              </a:spcBef>
              <a:buNone/>
            </a:pPr>
            <a:r>
              <a:rPr lang="en-US" sz="1200" i="1" dirty="0">
                <a:solidFill>
                  <a:srgbClr val="305B94"/>
                </a:solidFill>
              </a:rPr>
              <a:t>LERF Operations Staff</a:t>
            </a:r>
          </a:p>
          <a:p>
            <a:pPr lvl="0" algn="ctr" rtl="0">
              <a:spcBef>
                <a:spcPts val="0"/>
              </a:spcBef>
              <a:buNone/>
            </a:pPr>
            <a:r>
              <a:rPr lang="en-US" sz="1200" i="1" dirty="0">
                <a:solidFill>
                  <a:srgbClr val="305B94"/>
                </a:solidFill>
              </a:rPr>
              <a:t>LERF Control Room Workstations</a:t>
            </a:r>
            <a:endParaRPr lang="en" sz="1200" i="1" dirty="0">
              <a:solidFill>
                <a:srgbClr val="305B94"/>
              </a:solidFill>
            </a:endParaRPr>
          </a:p>
        </p:txBody>
      </p:sp>
      <p:cxnSp>
        <p:nvCxnSpPr>
          <p:cNvPr id="48" name="Shape 363">
            <a:extLst>
              <a:ext uri="{FF2B5EF4-FFF2-40B4-BE49-F238E27FC236}">
                <a16:creationId xmlns:a16="http://schemas.microsoft.com/office/drawing/2014/main" xmlns="" id="{BCE635F7-15E7-BA4E-BF81-1E974447FBDD}"/>
              </a:ext>
            </a:extLst>
          </p:cNvPr>
          <p:cNvCxnSpPr/>
          <p:nvPr/>
        </p:nvCxnSpPr>
        <p:spPr>
          <a:xfrm rot="10800000">
            <a:off x="7681714" y="4547738"/>
            <a:ext cx="0" cy="827700"/>
          </a:xfrm>
          <a:prstGeom prst="straightConnector1">
            <a:avLst/>
          </a:prstGeom>
          <a:noFill/>
          <a:ln w="19050" cap="flat" cmpd="sng">
            <a:solidFill>
              <a:schemeClr val="accent5"/>
            </a:solidFill>
            <a:prstDash val="solid"/>
            <a:round/>
            <a:headEnd type="none" w="lg" len="lg"/>
            <a:tailEnd type="none" w="lg" len="lg"/>
          </a:ln>
        </p:spPr>
      </p:cxnSp>
      <p:pic>
        <p:nvPicPr>
          <p:cNvPr id="49" name="Shape 364" descr="firewall.png">
            <a:extLst>
              <a:ext uri="{FF2B5EF4-FFF2-40B4-BE49-F238E27FC236}">
                <a16:creationId xmlns:a16="http://schemas.microsoft.com/office/drawing/2014/main" xmlns="" id="{9A71C3F9-AF86-E84B-B976-1B549915F6B1}"/>
              </a:ext>
            </a:extLst>
          </p:cNvPr>
          <p:cNvPicPr preferRelativeResize="0"/>
          <p:nvPr/>
        </p:nvPicPr>
        <p:blipFill rotWithShape="1">
          <a:blip r:embed="rId5">
            <a:alphaModFix/>
          </a:blip>
          <a:srcRect t="14073" b="19757"/>
          <a:stretch/>
        </p:blipFill>
        <p:spPr>
          <a:xfrm>
            <a:off x="7283153" y="4696976"/>
            <a:ext cx="797116" cy="529199"/>
          </a:xfrm>
          <a:prstGeom prst="rect">
            <a:avLst/>
          </a:prstGeom>
          <a:noFill/>
          <a:ln>
            <a:noFill/>
          </a:ln>
        </p:spPr>
      </p:pic>
      <p:pic>
        <p:nvPicPr>
          <p:cNvPr id="50" name="Picture 49" descr="vmware_vdi.jpeg">
            <a:extLst>
              <a:ext uri="{FF2B5EF4-FFF2-40B4-BE49-F238E27FC236}">
                <a16:creationId xmlns:a16="http://schemas.microsoft.com/office/drawing/2014/main" xmlns="" id="{0588B7A5-C755-184A-8518-A404F033492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9938" y="4513029"/>
            <a:ext cx="1258012" cy="720074"/>
          </a:xfrm>
          <a:prstGeom prst="rect">
            <a:avLst/>
          </a:prstGeom>
        </p:spPr>
      </p:pic>
      <p:pic>
        <p:nvPicPr>
          <p:cNvPr id="51" name="Shape 369" descr="virtual_machine_host.png">
            <a:extLst>
              <a:ext uri="{FF2B5EF4-FFF2-40B4-BE49-F238E27FC236}">
                <a16:creationId xmlns:a16="http://schemas.microsoft.com/office/drawing/2014/main" xmlns="" id="{039545C6-E946-D94B-86D9-13773D28F976}"/>
              </a:ext>
            </a:extLst>
          </p:cNvPr>
          <p:cNvPicPr preferRelativeResize="0"/>
          <p:nvPr/>
        </p:nvPicPr>
        <p:blipFill>
          <a:blip r:embed="rId11">
            <a:alphaModFix/>
          </a:blip>
          <a:stretch>
            <a:fillRect/>
          </a:stretch>
        </p:blipFill>
        <p:spPr>
          <a:xfrm>
            <a:off x="1357119" y="3825799"/>
            <a:ext cx="838437" cy="811333"/>
          </a:xfrm>
          <a:prstGeom prst="rect">
            <a:avLst/>
          </a:prstGeom>
          <a:noFill/>
          <a:ln>
            <a:noFill/>
          </a:ln>
        </p:spPr>
      </p:pic>
      <p:sp>
        <p:nvSpPr>
          <p:cNvPr id="52" name="Shape 376">
            <a:extLst>
              <a:ext uri="{FF2B5EF4-FFF2-40B4-BE49-F238E27FC236}">
                <a16:creationId xmlns:a16="http://schemas.microsoft.com/office/drawing/2014/main" xmlns="" id="{DCE4CB3E-8A32-6E4F-B7C4-10EC2EE47CCB}"/>
              </a:ext>
            </a:extLst>
          </p:cNvPr>
          <p:cNvSpPr txBox="1"/>
          <p:nvPr/>
        </p:nvSpPr>
        <p:spPr>
          <a:xfrm>
            <a:off x="883593" y="5066996"/>
            <a:ext cx="1787699" cy="423547"/>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None/>
            </a:pPr>
            <a:r>
              <a:rPr lang="en-US" sz="1200" i="1" dirty="0">
                <a:solidFill>
                  <a:srgbClr val="305B94"/>
                </a:solidFill>
              </a:rPr>
              <a:t>VDI VMs*</a:t>
            </a:r>
          </a:p>
          <a:p>
            <a:pPr marL="0" marR="0" lvl="0" indent="0" algn="ctr" rtl="0">
              <a:lnSpc>
                <a:spcPct val="100000"/>
              </a:lnSpc>
              <a:spcBef>
                <a:spcPts val="0"/>
              </a:spcBef>
              <a:spcAft>
                <a:spcPts val="0"/>
              </a:spcAft>
              <a:buNone/>
            </a:pPr>
            <a:r>
              <a:rPr lang="en-US" sz="1200" i="1" dirty="0">
                <a:solidFill>
                  <a:srgbClr val="305B94"/>
                </a:solidFill>
              </a:rPr>
              <a:t>(RHEL6, 2-Factor)</a:t>
            </a:r>
            <a:endParaRPr lang="en" sz="1200" i="1" dirty="0">
              <a:solidFill>
                <a:srgbClr val="305B94"/>
              </a:solidFill>
            </a:endParaRPr>
          </a:p>
        </p:txBody>
      </p:sp>
      <p:pic>
        <p:nvPicPr>
          <p:cNvPr id="53" name="Picture 52" descr="rhel.png">
            <a:extLst>
              <a:ext uri="{FF2B5EF4-FFF2-40B4-BE49-F238E27FC236}">
                <a16:creationId xmlns:a16="http://schemas.microsoft.com/office/drawing/2014/main" xmlns="" id="{78E9B17E-48A2-2446-B9A0-690B1FE8351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36155" y="1395024"/>
            <a:ext cx="1314312" cy="426985"/>
          </a:xfrm>
          <a:prstGeom prst="rect">
            <a:avLst/>
          </a:prstGeom>
        </p:spPr>
      </p:pic>
      <p:sp>
        <p:nvSpPr>
          <p:cNvPr id="54" name="Shape 375">
            <a:extLst>
              <a:ext uri="{FF2B5EF4-FFF2-40B4-BE49-F238E27FC236}">
                <a16:creationId xmlns:a16="http://schemas.microsoft.com/office/drawing/2014/main" xmlns="" id="{BDFD54FF-7E8A-E046-901A-AB86691D6451}"/>
              </a:ext>
            </a:extLst>
          </p:cNvPr>
          <p:cNvSpPr txBox="1"/>
          <p:nvPr/>
        </p:nvSpPr>
        <p:spPr>
          <a:xfrm>
            <a:off x="4324008" y="1841003"/>
            <a:ext cx="2810649" cy="294030"/>
          </a:xfrm>
          <a:prstGeom prst="rect">
            <a:avLst/>
          </a:prstGeom>
          <a:noFill/>
          <a:ln>
            <a:noFill/>
          </a:ln>
        </p:spPr>
        <p:txBody>
          <a:bodyPr lIns="91425" tIns="91425" rIns="91425" bIns="91425" anchor="ctr" anchorCtr="0">
            <a:noAutofit/>
          </a:bodyPr>
          <a:lstStyle/>
          <a:p>
            <a:pPr marL="0" marR="0" lvl="0" indent="0" rtl="0">
              <a:lnSpc>
                <a:spcPct val="100000"/>
              </a:lnSpc>
              <a:spcBef>
                <a:spcPts val="0"/>
              </a:spcBef>
              <a:spcAft>
                <a:spcPts val="0"/>
              </a:spcAft>
              <a:buNone/>
            </a:pPr>
            <a:r>
              <a:rPr lang="en-US" sz="1200" i="1" dirty="0">
                <a:solidFill>
                  <a:srgbClr val="305B94"/>
                </a:solidFill>
              </a:rPr>
              <a:t>RHEL6 Development/Backup Server</a:t>
            </a:r>
            <a:endParaRPr lang="en" sz="1200" i="1" dirty="0">
              <a:solidFill>
                <a:srgbClr val="305B94"/>
              </a:solidFill>
            </a:endParaRPr>
          </a:p>
        </p:txBody>
      </p:sp>
      <p:cxnSp>
        <p:nvCxnSpPr>
          <p:cNvPr id="55" name="Shape 378">
            <a:extLst>
              <a:ext uri="{FF2B5EF4-FFF2-40B4-BE49-F238E27FC236}">
                <a16:creationId xmlns:a16="http://schemas.microsoft.com/office/drawing/2014/main" xmlns="" id="{E17E4417-25BC-4A46-85B2-9401BE51B19B}"/>
              </a:ext>
            </a:extLst>
          </p:cNvPr>
          <p:cNvCxnSpPr>
            <a:cxnSpLocks/>
          </p:cNvCxnSpPr>
          <p:nvPr/>
        </p:nvCxnSpPr>
        <p:spPr>
          <a:xfrm>
            <a:off x="1621458" y="2350750"/>
            <a:ext cx="2252437" cy="1916375"/>
          </a:xfrm>
          <a:prstGeom prst="bentConnector3">
            <a:avLst>
              <a:gd name="adj1" fmla="val 103635"/>
            </a:avLst>
          </a:prstGeom>
          <a:noFill/>
          <a:ln w="19050" cap="flat" cmpd="sng">
            <a:solidFill>
              <a:schemeClr val="accent5"/>
            </a:solidFill>
            <a:prstDash val="solid"/>
            <a:round/>
            <a:headEnd type="none" w="lg" len="lg"/>
            <a:tailEnd type="none" w="lg" len="lg"/>
          </a:ln>
        </p:spPr>
      </p:cxnSp>
      <p:pic>
        <p:nvPicPr>
          <p:cNvPr id="56" name="Shape 382" descr="proxy_server.png">
            <a:extLst>
              <a:ext uri="{FF2B5EF4-FFF2-40B4-BE49-F238E27FC236}">
                <a16:creationId xmlns:a16="http://schemas.microsoft.com/office/drawing/2014/main" xmlns="" id="{43035CAD-1BCD-6B46-89D8-BB4A924D7123}"/>
              </a:ext>
            </a:extLst>
          </p:cNvPr>
          <p:cNvPicPr preferRelativeResize="0"/>
          <p:nvPr/>
        </p:nvPicPr>
        <p:blipFill>
          <a:blip r:embed="rId13">
            <a:alphaModFix/>
          </a:blip>
          <a:stretch>
            <a:fillRect/>
          </a:stretch>
        </p:blipFill>
        <p:spPr>
          <a:xfrm>
            <a:off x="2877945" y="1869094"/>
            <a:ext cx="838424" cy="1010145"/>
          </a:xfrm>
          <a:prstGeom prst="rect">
            <a:avLst/>
          </a:prstGeom>
          <a:noFill/>
          <a:ln>
            <a:noFill/>
          </a:ln>
        </p:spPr>
      </p:pic>
      <p:sp>
        <p:nvSpPr>
          <p:cNvPr id="57" name="Shape 383">
            <a:extLst>
              <a:ext uri="{FF2B5EF4-FFF2-40B4-BE49-F238E27FC236}">
                <a16:creationId xmlns:a16="http://schemas.microsoft.com/office/drawing/2014/main" xmlns="" id="{BBFBAB2B-E67B-044F-99AA-4506865BE28B}"/>
              </a:ext>
            </a:extLst>
          </p:cNvPr>
          <p:cNvSpPr/>
          <p:nvPr/>
        </p:nvSpPr>
        <p:spPr>
          <a:xfrm rot="-4254000">
            <a:off x="2255133" y="2235019"/>
            <a:ext cx="212599" cy="254399"/>
          </a:xfrm>
          <a:prstGeom prst="flowChartExtract">
            <a:avLst/>
          </a:prstGeom>
          <a:solidFill>
            <a:schemeClr val="accent2"/>
          </a:solidFill>
          <a:ln w="19050" cap="flat" cmpd="sng">
            <a:solidFill>
              <a:schemeClr val="dk2"/>
            </a:solidFill>
            <a:prstDash val="solid"/>
            <a:round/>
            <a:headEnd type="none" w="med" len="med"/>
            <a:tailEnd type="none" w="med" len="med"/>
          </a:ln>
          <a:scene3d>
            <a:camera prst="orthographicFront">
              <a:rot lat="0" lon="0" rev="1200000"/>
            </a:camera>
            <a:lightRig rig="threePt" dir="t"/>
          </a:scene3d>
        </p:spPr>
        <p:txBody>
          <a:bodyPr lIns="91425" tIns="91425" rIns="91425" bIns="91425" anchor="ctr" anchorCtr="0">
            <a:noAutofit/>
          </a:bodyPr>
          <a:lstStyle/>
          <a:p>
            <a:pPr lvl="0">
              <a:spcBef>
                <a:spcPts val="0"/>
              </a:spcBef>
              <a:buNone/>
            </a:pPr>
            <a:endParaRPr/>
          </a:p>
        </p:txBody>
      </p:sp>
      <p:sp>
        <p:nvSpPr>
          <p:cNvPr id="58" name="Shape 383">
            <a:extLst>
              <a:ext uri="{FF2B5EF4-FFF2-40B4-BE49-F238E27FC236}">
                <a16:creationId xmlns:a16="http://schemas.microsoft.com/office/drawing/2014/main" xmlns="" id="{B727D2C1-2373-B244-B1B6-38B6F90460C5}"/>
              </a:ext>
            </a:extLst>
          </p:cNvPr>
          <p:cNvSpPr/>
          <p:nvPr/>
        </p:nvSpPr>
        <p:spPr>
          <a:xfrm rot="17346000">
            <a:off x="3845036" y="3266946"/>
            <a:ext cx="212599" cy="254399"/>
          </a:xfrm>
          <a:prstGeom prst="flowChartExtract">
            <a:avLst/>
          </a:prstGeom>
          <a:solidFill>
            <a:schemeClr val="accent2"/>
          </a:solidFill>
          <a:ln w="19050" cap="flat" cmpd="sng">
            <a:solidFill>
              <a:schemeClr val="dk2"/>
            </a:solidFill>
            <a:prstDash val="solid"/>
            <a:round/>
            <a:headEnd type="none" w="med" len="med"/>
            <a:tailEnd type="none" w="med" len="med"/>
          </a:ln>
          <a:scene3d>
            <a:camera prst="orthographicFront">
              <a:rot lat="0" lon="0" rev="17400000"/>
            </a:camera>
            <a:lightRig rig="threePt" dir="t"/>
          </a:scene3d>
        </p:spPr>
        <p:txBody>
          <a:bodyPr lIns="91425" tIns="91425" rIns="91425" bIns="91425" anchor="ctr" anchorCtr="0">
            <a:noAutofit/>
          </a:bodyPr>
          <a:lstStyle/>
          <a:p>
            <a:pPr lvl="0">
              <a:spcBef>
                <a:spcPts val="0"/>
              </a:spcBef>
              <a:buNone/>
            </a:pPr>
            <a:endParaRPr/>
          </a:p>
        </p:txBody>
      </p:sp>
      <p:pic>
        <p:nvPicPr>
          <p:cNvPr id="27" name="Shape 380" descr="internet.png">
            <a:extLst>
              <a:ext uri="{FF2B5EF4-FFF2-40B4-BE49-F238E27FC236}">
                <a16:creationId xmlns:a16="http://schemas.microsoft.com/office/drawing/2014/main" xmlns="" id="{0A9CAA19-FAA7-0847-B168-D557B1782DE7}"/>
              </a:ext>
            </a:extLst>
          </p:cNvPr>
          <p:cNvPicPr preferRelativeResize="0"/>
          <p:nvPr/>
        </p:nvPicPr>
        <p:blipFill>
          <a:blip r:embed="rId14">
            <a:alphaModFix/>
          </a:blip>
          <a:stretch>
            <a:fillRect/>
          </a:stretch>
        </p:blipFill>
        <p:spPr>
          <a:xfrm>
            <a:off x="1292411" y="1968849"/>
            <a:ext cx="772047" cy="786734"/>
          </a:xfrm>
          <a:prstGeom prst="rect">
            <a:avLst/>
          </a:prstGeom>
          <a:noFill/>
          <a:ln>
            <a:noFill/>
          </a:ln>
        </p:spPr>
      </p:pic>
      <p:sp>
        <p:nvSpPr>
          <p:cNvPr id="59" name="Rounded Rectangular Callout 58">
            <a:extLst>
              <a:ext uri="{FF2B5EF4-FFF2-40B4-BE49-F238E27FC236}">
                <a16:creationId xmlns:a16="http://schemas.microsoft.com/office/drawing/2014/main" xmlns="" id="{F17C78F0-C667-0D4A-B22B-B5ACA8AA55CF}"/>
              </a:ext>
            </a:extLst>
          </p:cNvPr>
          <p:cNvSpPr/>
          <p:nvPr/>
        </p:nvSpPr>
        <p:spPr>
          <a:xfrm>
            <a:off x="7891490" y="828834"/>
            <a:ext cx="1173237" cy="361181"/>
          </a:xfrm>
          <a:prstGeom prst="wedgeRoundRectCallout">
            <a:avLst>
              <a:gd name="adj1" fmla="val 22479"/>
              <a:gd name="adj2" fmla="val 44885"/>
              <a:gd name="adj3" fmla="val 16667"/>
            </a:avLst>
          </a:prstGeom>
          <a:gradFill flip="none" rotWithShape="1">
            <a:gsLst>
              <a:gs pos="0">
                <a:srgbClr val="305B94">
                  <a:tint val="66000"/>
                  <a:satMod val="160000"/>
                </a:srgbClr>
              </a:gs>
              <a:gs pos="75000">
                <a:srgbClr val="305B94">
                  <a:tint val="44500"/>
                  <a:satMod val="160000"/>
                  <a:lumMod val="47000"/>
                </a:srgbClr>
              </a:gs>
              <a:gs pos="100000">
                <a:srgbClr val="305B94">
                  <a:tint val="23500"/>
                  <a:satMod val="160000"/>
                </a:srgbClr>
              </a:gs>
            </a:gsLst>
            <a:path path="circle">
              <a:fillToRect l="50000" t="50000" r="50000" b="50000"/>
            </a:path>
            <a:tileRect/>
          </a:gradFill>
          <a:ln>
            <a:solidFill>
              <a:srgbClr val="305B9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NEW VLAN</a:t>
            </a:r>
          </a:p>
        </p:txBody>
      </p:sp>
      <p:sp>
        <p:nvSpPr>
          <p:cNvPr id="60" name="Rounded Rectangular Callout 59">
            <a:extLst>
              <a:ext uri="{FF2B5EF4-FFF2-40B4-BE49-F238E27FC236}">
                <a16:creationId xmlns:a16="http://schemas.microsoft.com/office/drawing/2014/main" xmlns="" id="{5852292F-5480-B74E-9468-D1208229EC14}"/>
              </a:ext>
            </a:extLst>
          </p:cNvPr>
          <p:cNvSpPr/>
          <p:nvPr/>
        </p:nvSpPr>
        <p:spPr>
          <a:xfrm>
            <a:off x="233588" y="3369513"/>
            <a:ext cx="1173237" cy="361181"/>
          </a:xfrm>
          <a:prstGeom prst="wedgeRoundRectCallout">
            <a:avLst>
              <a:gd name="adj1" fmla="val 22479"/>
              <a:gd name="adj2" fmla="val 44885"/>
              <a:gd name="adj3" fmla="val 16667"/>
            </a:avLst>
          </a:prstGeom>
          <a:gradFill flip="none" rotWithShape="1">
            <a:gsLst>
              <a:gs pos="0">
                <a:srgbClr val="305B94">
                  <a:tint val="66000"/>
                  <a:satMod val="160000"/>
                </a:srgbClr>
              </a:gs>
              <a:gs pos="75000">
                <a:srgbClr val="305B94">
                  <a:tint val="44500"/>
                  <a:satMod val="160000"/>
                  <a:lumMod val="47000"/>
                </a:srgbClr>
              </a:gs>
              <a:gs pos="100000">
                <a:srgbClr val="305B94">
                  <a:tint val="23500"/>
                  <a:satMod val="160000"/>
                </a:srgbClr>
              </a:gs>
            </a:gsLst>
            <a:path path="circle">
              <a:fillToRect l="50000" t="50000" r="50000" b="50000"/>
            </a:path>
            <a:tileRect/>
          </a:gradFill>
          <a:ln>
            <a:solidFill>
              <a:srgbClr val="305B9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NEW VLAN</a:t>
            </a:r>
          </a:p>
        </p:txBody>
      </p:sp>
      <p:sp>
        <p:nvSpPr>
          <p:cNvPr id="2" name="Rectangle 1">
            <a:extLst>
              <a:ext uri="{FF2B5EF4-FFF2-40B4-BE49-F238E27FC236}">
                <a16:creationId xmlns:a16="http://schemas.microsoft.com/office/drawing/2014/main" xmlns="" id="{9AF3C1DA-3413-464D-B16F-50274658D0A1}"/>
              </a:ext>
            </a:extLst>
          </p:cNvPr>
          <p:cNvSpPr/>
          <p:nvPr/>
        </p:nvSpPr>
        <p:spPr>
          <a:xfrm>
            <a:off x="0" y="787087"/>
            <a:ext cx="9144000" cy="5646589"/>
          </a:xfrm>
          <a:prstGeom prst="rect">
            <a:avLst/>
          </a:prstGeom>
          <a:solidFill>
            <a:schemeClr val="tx1">
              <a:lumMod val="75000"/>
              <a:lumOff val="2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xmlns="" id="{10C91958-6401-CD40-9BCD-1FD727A53D80}"/>
              </a:ext>
            </a:extLst>
          </p:cNvPr>
          <p:cNvPicPr>
            <a:picLocks noChangeAspect="1"/>
          </p:cNvPicPr>
          <p:nvPr/>
        </p:nvPicPr>
        <p:blipFill rotWithShape="1">
          <a:blip r:embed="rId15"/>
          <a:srcRect l="6413" r="2410"/>
          <a:stretch/>
        </p:blipFill>
        <p:spPr>
          <a:xfrm>
            <a:off x="182880" y="1788293"/>
            <a:ext cx="2834640" cy="4203700"/>
          </a:xfrm>
          <a:prstGeom prst="rect">
            <a:avLst/>
          </a:prstGeom>
        </p:spPr>
      </p:pic>
      <p:sp>
        <p:nvSpPr>
          <p:cNvPr id="6" name="Oval 5">
            <a:extLst>
              <a:ext uri="{FF2B5EF4-FFF2-40B4-BE49-F238E27FC236}">
                <a16:creationId xmlns:a16="http://schemas.microsoft.com/office/drawing/2014/main" xmlns="" id="{9C6EC75B-C98E-D54E-AC2C-39FDC2F48E01}"/>
              </a:ext>
            </a:extLst>
          </p:cNvPr>
          <p:cNvSpPr/>
          <p:nvPr/>
        </p:nvSpPr>
        <p:spPr>
          <a:xfrm>
            <a:off x="1168400" y="2751407"/>
            <a:ext cx="1025352" cy="9465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BFC37237-942A-E643-8976-97A1522FC6B5}"/>
              </a:ext>
            </a:extLst>
          </p:cNvPr>
          <p:cNvSpPr txBox="1"/>
          <p:nvPr/>
        </p:nvSpPr>
        <p:spPr>
          <a:xfrm>
            <a:off x="4247617" y="1680916"/>
            <a:ext cx="4751286" cy="2586209"/>
          </a:xfrm>
          <a:prstGeom prst="rect">
            <a:avLst/>
          </a:prstGeom>
          <a:noFill/>
        </p:spPr>
        <p:txBody>
          <a:bodyPr wrap="none" rtlCol="0">
            <a:noAutofit/>
          </a:bodyPr>
          <a:lstStyle/>
          <a:p>
            <a:r>
              <a:rPr lang="en-US" b="1" dirty="0">
                <a:solidFill>
                  <a:schemeClr val="bg1"/>
                </a:solidFill>
              </a:rPr>
              <a:t>Disabling remote access…</a:t>
            </a:r>
          </a:p>
          <a:p>
            <a:endParaRPr lang="en-US" dirty="0">
              <a:solidFill>
                <a:schemeClr val="bg1"/>
              </a:solidFill>
            </a:endParaRPr>
          </a:p>
          <a:p>
            <a:r>
              <a:rPr lang="en-US" dirty="0">
                <a:solidFill>
                  <a:schemeClr val="bg1"/>
                </a:solidFill>
              </a:rPr>
              <a:t>Chokepoints allow for disabling remote access for </a:t>
            </a:r>
          </a:p>
          <a:p>
            <a:r>
              <a:rPr lang="en-US" dirty="0">
                <a:solidFill>
                  <a:schemeClr val="bg1"/>
                </a:solidFill>
              </a:rPr>
              <a:t>all users or individuals.</a:t>
            </a:r>
          </a:p>
          <a:p>
            <a:endParaRPr lang="en-US" dirty="0">
              <a:solidFill>
                <a:schemeClr val="bg1"/>
              </a:solidFill>
            </a:endParaRPr>
          </a:p>
          <a:p>
            <a:r>
              <a:rPr lang="en-US" dirty="0">
                <a:solidFill>
                  <a:schemeClr val="bg1"/>
                </a:solidFill>
              </a:rPr>
              <a:t>Several options:</a:t>
            </a:r>
          </a:p>
          <a:p>
            <a:pPr marL="285750" indent="-285750">
              <a:buFont typeface="Arial" panose="020B0604020202020204" pitchFamily="34" charset="0"/>
              <a:buChar char="•"/>
            </a:pPr>
            <a:r>
              <a:rPr lang="en-US" dirty="0">
                <a:solidFill>
                  <a:schemeClr val="bg1"/>
                </a:solidFill>
              </a:rPr>
              <a:t>Suspend 2-factor token(s)</a:t>
            </a:r>
          </a:p>
          <a:p>
            <a:pPr marL="285750" indent="-285750">
              <a:buFont typeface="Arial" panose="020B0604020202020204" pitchFamily="34" charset="0"/>
              <a:buChar char="•"/>
            </a:pPr>
            <a:r>
              <a:rPr lang="en-US" dirty="0">
                <a:solidFill>
                  <a:schemeClr val="bg1"/>
                </a:solidFill>
              </a:rPr>
              <a:t>Disable LCLS-II VDI pool</a:t>
            </a:r>
          </a:p>
          <a:p>
            <a:pPr marL="285750" indent="-285750">
              <a:buFont typeface="Arial" panose="020B0604020202020204" pitchFamily="34" charset="0"/>
              <a:buChar char="•"/>
            </a:pPr>
            <a:r>
              <a:rPr lang="en-US" dirty="0">
                <a:solidFill>
                  <a:schemeClr val="bg1"/>
                </a:solidFill>
              </a:rPr>
              <a:t>etc.</a:t>
            </a:r>
          </a:p>
        </p:txBody>
      </p:sp>
    </p:spTree>
    <p:extLst>
      <p:ext uri="{BB962C8B-B14F-4D97-AF65-F5344CB8AC3E}">
        <p14:creationId xmlns:p14="http://schemas.microsoft.com/office/powerpoint/2010/main" val="2282044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379">
            <a:extLst>
              <a:ext uri="{FF2B5EF4-FFF2-40B4-BE49-F238E27FC236}">
                <a16:creationId xmlns:a16="http://schemas.microsoft.com/office/drawing/2014/main" xmlns="" id="{EE9E6252-AA2B-2D41-B5BF-1C3487CF80C2}"/>
              </a:ext>
            </a:extLst>
          </p:cNvPr>
          <p:cNvSpPr txBox="1"/>
          <p:nvPr/>
        </p:nvSpPr>
        <p:spPr>
          <a:xfrm>
            <a:off x="2571008" y="1567610"/>
            <a:ext cx="1452300" cy="2543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None/>
            </a:pPr>
            <a:r>
              <a:rPr lang="en" sz="1200" i="1" dirty="0">
                <a:solidFill>
                  <a:srgbClr val="305B94"/>
                </a:solidFill>
              </a:rPr>
              <a:t>Outbound Proxy</a:t>
            </a:r>
          </a:p>
        </p:txBody>
      </p:sp>
      <p:sp>
        <p:nvSpPr>
          <p:cNvPr id="66" name="Shape 384">
            <a:extLst>
              <a:ext uri="{FF2B5EF4-FFF2-40B4-BE49-F238E27FC236}">
                <a16:creationId xmlns:a16="http://schemas.microsoft.com/office/drawing/2014/main" xmlns="" id="{7C12E195-07D9-2E4C-B227-EDEBC365407C}"/>
              </a:ext>
            </a:extLst>
          </p:cNvPr>
          <p:cNvSpPr txBox="1"/>
          <p:nvPr/>
        </p:nvSpPr>
        <p:spPr>
          <a:xfrm>
            <a:off x="2728532" y="2835427"/>
            <a:ext cx="1145363" cy="305897"/>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None/>
            </a:pPr>
            <a:r>
              <a:rPr lang="en-US" sz="1200" i="1" dirty="0">
                <a:solidFill>
                  <a:srgbClr val="305B94"/>
                </a:solidFill>
              </a:rPr>
              <a:t>(Patching)</a:t>
            </a:r>
            <a:endParaRPr lang="en" sz="1200" i="1" dirty="0">
              <a:solidFill>
                <a:srgbClr val="305B94"/>
              </a:solidFill>
            </a:endParaRPr>
          </a:p>
        </p:txBody>
      </p:sp>
      <p:sp>
        <p:nvSpPr>
          <p:cNvPr id="7" name="Title 6"/>
          <p:cNvSpPr>
            <a:spLocks noGrp="1"/>
          </p:cNvSpPr>
          <p:nvPr>
            <p:ph type="title"/>
          </p:nvPr>
        </p:nvSpPr>
        <p:spPr/>
        <p:txBody>
          <a:bodyPr/>
          <a:lstStyle/>
          <a:p>
            <a:r>
              <a:rPr lang="en-US" dirty="0"/>
              <a:t>Infrastructure - </a:t>
            </a:r>
            <a:r>
              <a:rPr lang="en-US" sz="2000" b="0" i="1" dirty="0"/>
              <a:t>Network Segmentation</a:t>
            </a:r>
            <a:endParaRPr lang="en-US" sz="1800" b="0" i="1" dirty="0"/>
          </a:p>
        </p:txBody>
      </p:sp>
      <p:sp>
        <p:nvSpPr>
          <p:cNvPr id="4" name="Footer Placeholder 3"/>
          <p:cNvSpPr>
            <a:spLocks noGrp="1"/>
          </p:cNvSpPr>
          <p:nvPr>
            <p:ph type="ftr" sz="quarter" idx="11"/>
          </p:nvPr>
        </p:nvSpPr>
        <p:spPr/>
        <p:txBody>
          <a:bodyPr/>
          <a:lstStyle/>
          <a:p>
            <a:r>
              <a:rPr lang="en-US"/>
              <a:t>TTO: Remote Controls/Comissioning</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9</a:t>
            </a:fld>
            <a:endParaRPr lang="en-US" dirty="0"/>
          </a:p>
        </p:txBody>
      </p:sp>
      <p:sp>
        <p:nvSpPr>
          <p:cNvPr id="11" name="Shape 351">
            <a:extLst>
              <a:ext uri="{FF2B5EF4-FFF2-40B4-BE49-F238E27FC236}">
                <a16:creationId xmlns:a16="http://schemas.microsoft.com/office/drawing/2014/main" xmlns="" id="{FDA5EB44-1B99-A142-9F89-0C8D9419F2EC}"/>
              </a:ext>
            </a:extLst>
          </p:cNvPr>
          <p:cNvSpPr txBox="1"/>
          <p:nvPr/>
        </p:nvSpPr>
        <p:spPr>
          <a:xfrm>
            <a:off x="621705" y="3593672"/>
            <a:ext cx="2124896" cy="2276032"/>
          </a:xfrm>
          <a:prstGeom prst="rect">
            <a:avLst/>
          </a:prstGeom>
          <a:noFill/>
          <a:ln w="9525" cap="flat" cmpd="sng">
            <a:solidFill>
              <a:srgbClr val="FF9900"/>
            </a:solidFill>
            <a:prstDash val="dash"/>
            <a:round/>
            <a:headEnd type="none" w="med" len="med"/>
            <a:tailEnd type="none" w="med" len="med"/>
          </a:ln>
        </p:spPr>
        <p:txBody>
          <a:bodyPr lIns="91425" tIns="91425" rIns="91425" bIns="91425" anchor="b" anchorCtr="0">
            <a:noAutofit/>
          </a:bodyPr>
          <a:lstStyle/>
          <a:p>
            <a:pPr lvl="0" algn="ctr" rtl="0">
              <a:spcBef>
                <a:spcPts val="0"/>
              </a:spcBef>
              <a:buNone/>
            </a:pPr>
            <a:r>
              <a:rPr lang="en-US" b="1" i="1" dirty="0">
                <a:solidFill>
                  <a:srgbClr val="305B94"/>
                </a:solidFill>
              </a:rPr>
              <a:t>LCLS-II ACCESS </a:t>
            </a:r>
            <a:r>
              <a:rPr lang="en" b="1" i="1" dirty="0">
                <a:solidFill>
                  <a:srgbClr val="305B94"/>
                </a:solidFill>
              </a:rPr>
              <a:t>VLAN</a:t>
            </a:r>
            <a:endParaRPr lang="en-US" b="1" i="1" dirty="0">
              <a:solidFill>
                <a:srgbClr val="305B94"/>
              </a:solidFill>
            </a:endParaRPr>
          </a:p>
        </p:txBody>
      </p:sp>
      <p:sp>
        <p:nvSpPr>
          <p:cNvPr id="12" name="Shape 350">
            <a:extLst>
              <a:ext uri="{FF2B5EF4-FFF2-40B4-BE49-F238E27FC236}">
                <a16:creationId xmlns:a16="http://schemas.microsoft.com/office/drawing/2014/main" xmlns="" id="{82C9AC54-9B4C-7044-BACA-A887EAA5F0C2}"/>
              </a:ext>
            </a:extLst>
          </p:cNvPr>
          <p:cNvSpPr txBox="1"/>
          <p:nvPr/>
        </p:nvSpPr>
        <p:spPr>
          <a:xfrm>
            <a:off x="4146994" y="985007"/>
            <a:ext cx="4727893" cy="3574467"/>
          </a:xfrm>
          <a:prstGeom prst="rect">
            <a:avLst/>
          </a:prstGeom>
          <a:noFill/>
          <a:ln w="9525" cap="flat" cmpd="sng">
            <a:solidFill>
              <a:srgbClr val="FF9900"/>
            </a:solidFill>
            <a:prstDash val="dash"/>
            <a:round/>
            <a:headEnd type="none" w="med" len="med"/>
            <a:tailEnd type="none" w="med" len="med"/>
          </a:ln>
        </p:spPr>
        <p:txBody>
          <a:bodyPr lIns="91425" tIns="91425" rIns="91425" bIns="91425" anchor="t" anchorCtr="0">
            <a:noAutofit/>
          </a:bodyPr>
          <a:lstStyle/>
          <a:p>
            <a:pPr lvl="0" algn="ctr" rtl="0">
              <a:spcBef>
                <a:spcPts val="0"/>
              </a:spcBef>
              <a:buNone/>
            </a:pPr>
            <a:r>
              <a:rPr lang="en-US" b="1" i="1" dirty="0">
                <a:solidFill>
                  <a:srgbClr val="305B94"/>
                </a:solidFill>
              </a:rPr>
              <a:t>LCLS-II</a:t>
            </a:r>
            <a:r>
              <a:rPr lang="en" b="1" i="1" dirty="0">
                <a:solidFill>
                  <a:srgbClr val="305B94"/>
                </a:solidFill>
              </a:rPr>
              <a:t> VLAN</a:t>
            </a:r>
          </a:p>
        </p:txBody>
      </p:sp>
      <p:pic>
        <p:nvPicPr>
          <p:cNvPr id="13" name="Picture 12" descr="windows.png">
            <a:extLst>
              <a:ext uri="{FF2B5EF4-FFF2-40B4-BE49-F238E27FC236}">
                <a16:creationId xmlns:a16="http://schemas.microsoft.com/office/drawing/2014/main" xmlns="" id="{8DA788B2-2DFE-E34F-B130-00685BBCA6B4}"/>
              </a:ext>
            </a:extLst>
          </p:cNvPr>
          <p:cNvPicPr>
            <a:picLocks noChangeAspect="1"/>
          </p:cNvPicPr>
          <p:nvPr/>
        </p:nvPicPr>
        <p:blipFill rotWithShape="1">
          <a:blip r:embed="rId3">
            <a:extLst>
              <a:ext uri="{28A0092B-C50C-407E-A947-70E740481C1C}">
                <a14:useLocalDpi xmlns:a14="http://schemas.microsoft.com/office/drawing/2010/main" val="0"/>
              </a:ext>
            </a:extLst>
          </a:blip>
          <a:srcRect r="17911"/>
          <a:stretch/>
        </p:blipFill>
        <p:spPr>
          <a:xfrm>
            <a:off x="7380829" y="1694275"/>
            <a:ext cx="1097280" cy="1336686"/>
          </a:xfrm>
          <a:prstGeom prst="rect">
            <a:avLst/>
          </a:prstGeom>
        </p:spPr>
      </p:pic>
      <p:sp>
        <p:nvSpPr>
          <p:cNvPr id="14" name="Shape 351">
            <a:extLst>
              <a:ext uri="{FF2B5EF4-FFF2-40B4-BE49-F238E27FC236}">
                <a16:creationId xmlns:a16="http://schemas.microsoft.com/office/drawing/2014/main" xmlns="" id="{E568AB1E-A2B6-8C41-9029-EADCFF963FEC}"/>
              </a:ext>
            </a:extLst>
          </p:cNvPr>
          <p:cNvSpPr txBox="1"/>
          <p:nvPr/>
        </p:nvSpPr>
        <p:spPr>
          <a:xfrm>
            <a:off x="4146994" y="5374673"/>
            <a:ext cx="2124896" cy="1031379"/>
          </a:xfrm>
          <a:prstGeom prst="rect">
            <a:avLst/>
          </a:prstGeom>
          <a:noFill/>
          <a:ln w="9525" cap="flat" cmpd="sng">
            <a:solidFill>
              <a:schemeClr val="tx1">
                <a:lumMod val="50000"/>
                <a:lumOff val="50000"/>
              </a:schemeClr>
            </a:solidFill>
            <a:prstDash val="dash"/>
            <a:round/>
            <a:headEnd type="none" w="med" len="med"/>
            <a:tailEnd type="none" w="med" len="med"/>
          </a:ln>
        </p:spPr>
        <p:txBody>
          <a:bodyPr lIns="91425" tIns="91425" rIns="91425" bIns="91425" anchor="t" anchorCtr="0">
            <a:noAutofit/>
          </a:bodyPr>
          <a:lstStyle/>
          <a:p>
            <a:pPr lvl="0" algn="ctr" rtl="0">
              <a:spcBef>
                <a:spcPts val="0"/>
              </a:spcBef>
              <a:buNone/>
            </a:pPr>
            <a:r>
              <a:rPr lang="en-US" b="1" i="1" dirty="0">
                <a:solidFill>
                  <a:srgbClr val="305B94"/>
                </a:solidFill>
              </a:rPr>
              <a:t>CEBAF/OPS </a:t>
            </a:r>
            <a:r>
              <a:rPr lang="en" b="1" i="1" dirty="0">
                <a:solidFill>
                  <a:srgbClr val="305B94"/>
                </a:solidFill>
              </a:rPr>
              <a:t>VLAN</a:t>
            </a:r>
            <a:endParaRPr lang="en-US" b="1" i="1" dirty="0">
              <a:solidFill>
                <a:srgbClr val="305B94"/>
              </a:solidFill>
            </a:endParaRPr>
          </a:p>
          <a:p>
            <a:pPr lvl="0" algn="ctr" rtl="0">
              <a:spcBef>
                <a:spcPts val="0"/>
              </a:spcBef>
              <a:buNone/>
            </a:pPr>
            <a:endParaRPr lang="en-US" b="1" i="1" dirty="0">
              <a:solidFill>
                <a:srgbClr val="305B94"/>
              </a:solidFill>
            </a:endParaRPr>
          </a:p>
          <a:p>
            <a:pPr lvl="0" algn="ctr" rtl="0">
              <a:spcBef>
                <a:spcPts val="0"/>
              </a:spcBef>
              <a:buNone/>
            </a:pPr>
            <a:r>
              <a:rPr lang="en-US" sz="1200" i="1" dirty="0">
                <a:solidFill>
                  <a:srgbClr val="305B94"/>
                </a:solidFill>
              </a:rPr>
              <a:t>MYA </a:t>
            </a:r>
            <a:r>
              <a:rPr lang="en-US" sz="1200" i="1" dirty="0" err="1">
                <a:solidFill>
                  <a:srgbClr val="305B94"/>
                </a:solidFill>
              </a:rPr>
              <a:t>Archiver</a:t>
            </a:r>
            <a:endParaRPr lang="en-US" sz="1200" i="1" dirty="0">
              <a:solidFill>
                <a:srgbClr val="305B94"/>
              </a:solidFill>
            </a:endParaRPr>
          </a:p>
          <a:p>
            <a:pPr lvl="0" algn="ctr" rtl="0">
              <a:spcBef>
                <a:spcPts val="0"/>
              </a:spcBef>
              <a:buNone/>
            </a:pPr>
            <a:r>
              <a:rPr lang="en-US" sz="1200" i="1" dirty="0">
                <a:solidFill>
                  <a:srgbClr val="305B94"/>
                </a:solidFill>
              </a:rPr>
              <a:t>MCC Operations Staff</a:t>
            </a:r>
            <a:endParaRPr lang="en" sz="1200" i="1" dirty="0">
              <a:solidFill>
                <a:srgbClr val="305B94"/>
              </a:solidFill>
            </a:endParaRPr>
          </a:p>
        </p:txBody>
      </p:sp>
      <p:pic>
        <p:nvPicPr>
          <p:cNvPr id="15" name="Shape 353" descr="laptop.png">
            <a:extLst>
              <a:ext uri="{FF2B5EF4-FFF2-40B4-BE49-F238E27FC236}">
                <a16:creationId xmlns:a16="http://schemas.microsoft.com/office/drawing/2014/main" xmlns="" id="{A7869CBF-E61A-684E-85B1-6CA344081BAD}"/>
              </a:ext>
            </a:extLst>
          </p:cNvPr>
          <p:cNvPicPr preferRelativeResize="0"/>
          <p:nvPr/>
        </p:nvPicPr>
        <p:blipFill>
          <a:blip r:embed="rId4">
            <a:alphaModFix/>
          </a:blip>
          <a:stretch>
            <a:fillRect/>
          </a:stretch>
        </p:blipFill>
        <p:spPr>
          <a:xfrm>
            <a:off x="252990" y="1975472"/>
            <a:ext cx="634236" cy="739945"/>
          </a:xfrm>
          <a:prstGeom prst="rect">
            <a:avLst/>
          </a:prstGeom>
          <a:noFill/>
          <a:ln>
            <a:noFill/>
          </a:ln>
        </p:spPr>
      </p:pic>
      <p:sp>
        <p:nvSpPr>
          <p:cNvPr id="16" name="Shape 354">
            <a:extLst>
              <a:ext uri="{FF2B5EF4-FFF2-40B4-BE49-F238E27FC236}">
                <a16:creationId xmlns:a16="http://schemas.microsoft.com/office/drawing/2014/main" xmlns="" id="{88A692E0-B2A2-F34F-887E-11C966A5DB8A}"/>
              </a:ext>
            </a:extLst>
          </p:cNvPr>
          <p:cNvSpPr txBox="1"/>
          <p:nvPr/>
        </p:nvSpPr>
        <p:spPr>
          <a:xfrm>
            <a:off x="80138" y="2767611"/>
            <a:ext cx="979800" cy="198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None/>
            </a:pPr>
            <a:r>
              <a:rPr lang="en-US" sz="1000" b="1" dirty="0">
                <a:solidFill>
                  <a:srgbClr val="305B94"/>
                </a:solidFill>
              </a:rPr>
              <a:t>SLAC Host</a:t>
            </a:r>
            <a:endParaRPr lang="en" sz="1000" b="1" dirty="0">
              <a:solidFill>
                <a:srgbClr val="305B94"/>
              </a:solidFill>
            </a:endParaRPr>
          </a:p>
        </p:txBody>
      </p:sp>
      <p:cxnSp>
        <p:nvCxnSpPr>
          <p:cNvPr id="17" name="Shape 356">
            <a:extLst>
              <a:ext uri="{FF2B5EF4-FFF2-40B4-BE49-F238E27FC236}">
                <a16:creationId xmlns:a16="http://schemas.microsoft.com/office/drawing/2014/main" xmlns="" id="{BB5F3380-DDA0-9C46-83C0-790650E30E08}"/>
              </a:ext>
            </a:extLst>
          </p:cNvPr>
          <p:cNvCxnSpPr>
            <a:cxnSpLocks/>
            <a:stCxn id="15" idx="3"/>
          </p:cNvCxnSpPr>
          <p:nvPr/>
        </p:nvCxnSpPr>
        <p:spPr>
          <a:xfrm>
            <a:off x="887226" y="2345445"/>
            <a:ext cx="794527" cy="0"/>
          </a:xfrm>
          <a:prstGeom prst="straightConnector1">
            <a:avLst/>
          </a:prstGeom>
          <a:noFill/>
          <a:ln w="19050" cap="flat" cmpd="sng">
            <a:solidFill>
              <a:schemeClr val="accent5"/>
            </a:solidFill>
            <a:prstDash val="solid"/>
            <a:round/>
            <a:headEnd type="none" w="lg" len="lg"/>
            <a:tailEnd type="none" w="lg" len="lg"/>
          </a:ln>
        </p:spPr>
      </p:cxnSp>
      <p:cxnSp>
        <p:nvCxnSpPr>
          <p:cNvPr id="18" name="Shape 357">
            <a:extLst>
              <a:ext uri="{FF2B5EF4-FFF2-40B4-BE49-F238E27FC236}">
                <a16:creationId xmlns:a16="http://schemas.microsoft.com/office/drawing/2014/main" xmlns="" id="{36857B0E-3390-6942-9AFE-D20008C8C774}"/>
              </a:ext>
            </a:extLst>
          </p:cNvPr>
          <p:cNvCxnSpPr/>
          <p:nvPr/>
        </p:nvCxnSpPr>
        <p:spPr>
          <a:xfrm>
            <a:off x="1681753" y="2333446"/>
            <a:ext cx="2400" cy="1776000"/>
          </a:xfrm>
          <a:prstGeom prst="straightConnector1">
            <a:avLst/>
          </a:prstGeom>
          <a:noFill/>
          <a:ln w="19050" cap="flat" cmpd="sng">
            <a:solidFill>
              <a:schemeClr val="accent5"/>
            </a:solidFill>
            <a:prstDash val="solid"/>
            <a:round/>
            <a:headEnd type="none" w="lg" len="lg"/>
            <a:tailEnd type="none" w="lg" len="lg"/>
          </a:ln>
        </p:spPr>
      </p:cxnSp>
      <p:cxnSp>
        <p:nvCxnSpPr>
          <p:cNvPr id="19" name="Shape 359">
            <a:extLst>
              <a:ext uri="{FF2B5EF4-FFF2-40B4-BE49-F238E27FC236}">
                <a16:creationId xmlns:a16="http://schemas.microsoft.com/office/drawing/2014/main" xmlns="" id="{E0D81068-3CAD-5E4F-8787-9AF1907E17AC}"/>
              </a:ext>
            </a:extLst>
          </p:cNvPr>
          <p:cNvCxnSpPr/>
          <p:nvPr/>
        </p:nvCxnSpPr>
        <p:spPr>
          <a:xfrm>
            <a:off x="1621458" y="4267125"/>
            <a:ext cx="2514799" cy="4199"/>
          </a:xfrm>
          <a:prstGeom prst="straightConnector1">
            <a:avLst/>
          </a:prstGeom>
          <a:noFill/>
          <a:ln w="19050" cap="flat" cmpd="sng">
            <a:solidFill>
              <a:schemeClr val="accent5"/>
            </a:solidFill>
            <a:prstDash val="solid"/>
            <a:round/>
            <a:headEnd type="none" w="lg" len="lg"/>
            <a:tailEnd type="none" w="lg" len="lg"/>
          </a:ln>
        </p:spPr>
      </p:cxnSp>
      <p:pic>
        <p:nvPicPr>
          <p:cNvPr id="20" name="Shape 361" descr="firewall.png">
            <a:extLst>
              <a:ext uri="{FF2B5EF4-FFF2-40B4-BE49-F238E27FC236}">
                <a16:creationId xmlns:a16="http://schemas.microsoft.com/office/drawing/2014/main" xmlns="" id="{2149D329-488A-0F41-B21D-12A0C63D828F}"/>
              </a:ext>
            </a:extLst>
          </p:cNvPr>
          <p:cNvPicPr preferRelativeResize="0"/>
          <p:nvPr/>
        </p:nvPicPr>
        <p:blipFill rotWithShape="1">
          <a:blip r:embed="rId5">
            <a:alphaModFix/>
          </a:blip>
          <a:srcRect t="14073" b="19757"/>
          <a:stretch/>
        </p:blipFill>
        <p:spPr>
          <a:xfrm>
            <a:off x="2898597" y="3891975"/>
            <a:ext cx="797116" cy="529199"/>
          </a:xfrm>
          <a:prstGeom prst="rect">
            <a:avLst/>
          </a:prstGeom>
          <a:noFill/>
          <a:ln>
            <a:noFill/>
          </a:ln>
        </p:spPr>
      </p:pic>
      <p:cxnSp>
        <p:nvCxnSpPr>
          <p:cNvPr id="21" name="Shape 363">
            <a:extLst>
              <a:ext uri="{FF2B5EF4-FFF2-40B4-BE49-F238E27FC236}">
                <a16:creationId xmlns:a16="http://schemas.microsoft.com/office/drawing/2014/main" xmlns="" id="{E1079507-2EFD-3A4A-B5E5-E1D3E6C6A4FF}"/>
              </a:ext>
            </a:extLst>
          </p:cNvPr>
          <p:cNvCxnSpPr/>
          <p:nvPr/>
        </p:nvCxnSpPr>
        <p:spPr>
          <a:xfrm rot="10800000">
            <a:off x="5199557" y="4559499"/>
            <a:ext cx="0" cy="827700"/>
          </a:xfrm>
          <a:prstGeom prst="straightConnector1">
            <a:avLst/>
          </a:prstGeom>
          <a:noFill/>
          <a:ln w="19050" cap="flat" cmpd="sng">
            <a:solidFill>
              <a:schemeClr val="accent5"/>
            </a:solidFill>
            <a:prstDash val="solid"/>
            <a:round/>
            <a:headEnd type="none" w="lg" len="lg"/>
            <a:tailEnd type="none" w="lg" len="lg"/>
          </a:ln>
        </p:spPr>
      </p:cxnSp>
      <p:pic>
        <p:nvPicPr>
          <p:cNvPr id="22" name="Shape 364" descr="firewall.png">
            <a:extLst>
              <a:ext uri="{FF2B5EF4-FFF2-40B4-BE49-F238E27FC236}">
                <a16:creationId xmlns:a16="http://schemas.microsoft.com/office/drawing/2014/main" xmlns="" id="{0F2605B6-103A-B84B-93BC-85B88B999312}"/>
              </a:ext>
            </a:extLst>
          </p:cNvPr>
          <p:cNvPicPr preferRelativeResize="0"/>
          <p:nvPr/>
        </p:nvPicPr>
        <p:blipFill rotWithShape="1">
          <a:blip r:embed="rId5">
            <a:alphaModFix/>
          </a:blip>
          <a:srcRect t="14073" b="19757"/>
          <a:stretch/>
        </p:blipFill>
        <p:spPr>
          <a:xfrm>
            <a:off x="4800996" y="4708737"/>
            <a:ext cx="797116" cy="529199"/>
          </a:xfrm>
          <a:prstGeom prst="rect">
            <a:avLst/>
          </a:prstGeom>
          <a:noFill/>
          <a:ln>
            <a:noFill/>
          </a:ln>
        </p:spPr>
      </p:pic>
      <p:sp>
        <p:nvSpPr>
          <p:cNvPr id="23" name="Shape 375">
            <a:extLst>
              <a:ext uri="{FF2B5EF4-FFF2-40B4-BE49-F238E27FC236}">
                <a16:creationId xmlns:a16="http://schemas.microsoft.com/office/drawing/2014/main" xmlns="" id="{D4BE2AFA-C02E-4042-92C3-FE7502C486FA}"/>
              </a:ext>
            </a:extLst>
          </p:cNvPr>
          <p:cNvSpPr txBox="1"/>
          <p:nvPr/>
        </p:nvSpPr>
        <p:spPr>
          <a:xfrm>
            <a:off x="4322107" y="2211641"/>
            <a:ext cx="2627902" cy="254399"/>
          </a:xfrm>
          <a:prstGeom prst="rect">
            <a:avLst/>
          </a:prstGeom>
          <a:noFill/>
          <a:ln>
            <a:noFill/>
          </a:ln>
        </p:spPr>
        <p:txBody>
          <a:bodyPr lIns="91425" tIns="91425" rIns="91425" bIns="91425" anchor="ctr" anchorCtr="0">
            <a:noAutofit/>
          </a:bodyPr>
          <a:lstStyle/>
          <a:p>
            <a:pPr marL="0" marR="0" lvl="0" indent="0" rtl="0">
              <a:lnSpc>
                <a:spcPct val="100000"/>
              </a:lnSpc>
              <a:spcBef>
                <a:spcPts val="0"/>
              </a:spcBef>
              <a:spcAft>
                <a:spcPts val="0"/>
              </a:spcAft>
              <a:buNone/>
            </a:pPr>
            <a:r>
              <a:rPr lang="en-US" sz="1200" i="1" dirty="0">
                <a:solidFill>
                  <a:srgbClr val="305B94"/>
                </a:solidFill>
              </a:rPr>
              <a:t>RHEL6 Control Room Workstations (x3)</a:t>
            </a:r>
            <a:endParaRPr lang="en" sz="1200" i="1" dirty="0">
              <a:solidFill>
                <a:srgbClr val="305B94"/>
              </a:solidFill>
            </a:endParaRPr>
          </a:p>
        </p:txBody>
      </p:sp>
      <p:pic>
        <p:nvPicPr>
          <p:cNvPr id="24" name="Shape 377" descr="plc.png">
            <a:extLst>
              <a:ext uri="{FF2B5EF4-FFF2-40B4-BE49-F238E27FC236}">
                <a16:creationId xmlns:a16="http://schemas.microsoft.com/office/drawing/2014/main" xmlns="" id="{EB23D09B-4D0B-2745-8641-0B79C5947403}"/>
              </a:ext>
            </a:extLst>
          </p:cNvPr>
          <p:cNvPicPr preferRelativeResize="0"/>
          <p:nvPr/>
        </p:nvPicPr>
        <p:blipFill>
          <a:blip r:embed="rId6">
            <a:alphaModFix/>
          </a:blip>
          <a:stretch>
            <a:fillRect/>
          </a:stretch>
        </p:blipFill>
        <p:spPr>
          <a:xfrm>
            <a:off x="4738098" y="3265894"/>
            <a:ext cx="1354203" cy="409967"/>
          </a:xfrm>
          <a:prstGeom prst="rect">
            <a:avLst/>
          </a:prstGeom>
          <a:noFill/>
          <a:ln>
            <a:noFill/>
          </a:ln>
        </p:spPr>
      </p:pic>
      <p:sp>
        <p:nvSpPr>
          <p:cNvPr id="31" name="Shape 365">
            <a:extLst>
              <a:ext uri="{FF2B5EF4-FFF2-40B4-BE49-F238E27FC236}">
                <a16:creationId xmlns:a16="http://schemas.microsoft.com/office/drawing/2014/main" xmlns="" id="{08CFF55D-DCDC-9D40-88F5-99BD7169E743}"/>
              </a:ext>
            </a:extLst>
          </p:cNvPr>
          <p:cNvSpPr txBox="1"/>
          <p:nvPr/>
        </p:nvSpPr>
        <p:spPr>
          <a:xfrm>
            <a:off x="11492" y="6077898"/>
            <a:ext cx="4891226" cy="343079"/>
          </a:xfrm>
          <a:prstGeom prst="rect">
            <a:avLst/>
          </a:prstGeom>
          <a:noFill/>
          <a:ln>
            <a:noFill/>
          </a:ln>
        </p:spPr>
        <p:txBody>
          <a:bodyPr lIns="91425" tIns="91425" rIns="91425" bIns="91425" anchor="ctr" anchorCtr="0">
            <a:noAutofit/>
          </a:bodyPr>
          <a:lstStyle/>
          <a:p>
            <a:pPr marL="0" marR="0" lvl="0" indent="0" rtl="0">
              <a:lnSpc>
                <a:spcPct val="100000"/>
              </a:lnSpc>
              <a:spcBef>
                <a:spcPts val="0"/>
              </a:spcBef>
              <a:spcAft>
                <a:spcPts val="0"/>
              </a:spcAft>
              <a:buNone/>
            </a:pPr>
            <a:r>
              <a:rPr lang="en-US" sz="1200" i="1" dirty="0">
                <a:solidFill>
                  <a:srgbClr val="305B94"/>
                </a:solidFill>
              </a:rPr>
              <a:t>* Virtual Desktop Infrastructure</a:t>
            </a:r>
          </a:p>
          <a:p>
            <a:pPr marL="0" marR="0" lvl="0" indent="0" rtl="0">
              <a:lnSpc>
                <a:spcPct val="100000"/>
              </a:lnSpc>
              <a:spcBef>
                <a:spcPts val="0"/>
              </a:spcBef>
              <a:spcAft>
                <a:spcPts val="0"/>
              </a:spcAft>
              <a:buNone/>
            </a:pPr>
            <a:r>
              <a:rPr lang="en-US" sz="1200" i="1" dirty="0">
                <a:solidFill>
                  <a:srgbClr val="305B94"/>
                </a:solidFill>
              </a:rPr>
              <a:t>   used for 2-Factor remote access</a:t>
            </a:r>
            <a:endParaRPr lang="en" sz="1200" i="1" dirty="0">
              <a:solidFill>
                <a:srgbClr val="305B94"/>
              </a:solidFill>
            </a:endParaRPr>
          </a:p>
        </p:txBody>
      </p:sp>
      <p:sp>
        <p:nvSpPr>
          <p:cNvPr id="33" name="Shape 375">
            <a:extLst>
              <a:ext uri="{FF2B5EF4-FFF2-40B4-BE49-F238E27FC236}">
                <a16:creationId xmlns:a16="http://schemas.microsoft.com/office/drawing/2014/main" xmlns="" id="{D9BB1DCB-56D6-3A47-AA5C-25EA69F17BC5}"/>
              </a:ext>
            </a:extLst>
          </p:cNvPr>
          <p:cNvSpPr txBox="1"/>
          <p:nvPr/>
        </p:nvSpPr>
        <p:spPr>
          <a:xfrm>
            <a:off x="4324008" y="1360044"/>
            <a:ext cx="2613759" cy="294030"/>
          </a:xfrm>
          <a:prstGeom prst="rect">
            <a:avLst/>
          </a:prstGeom>
          <a:noFill/>
          <a:ln>
            <a:noFill/>
          </a:ln>
        </p:spPr>
        <p:txBody>
          <a:bodyPr lIns="91425" tIns="91425" rIns="91425" bIns="91425" anchor="ctr" anchorCtr="0">
            <a:noAutofit/>
          </a:bodyPr>
          <a:lstStyle/>
          <a:p>
            <a:pPr marL="0" marR="0" lvl="0" indent="0" rtl="0">
              <a:lnSpc>
                <a:spcPct val="100000"/>
              </a:lnSpc>
              <a:spcBef>
                <a:spcPts val="0"/>
              </a:spcBef>
              <a:spcAft>
                <a:spcPts val="0"/>
              </a:spcAft>
              <a:buNone/>
            </a:pPr>
            <a:r>
              <a:rPr lang="en-US" sz="1200" i="1" dirty="0">
                <a:solidFill>
                  <a:srgbClr val="305B94"/>
                </a:solidFill>
              </a:rPr>
              <a:t>RHEL6 Fileserver</a:t>
            </a:r>
            <a:endParaRPr lang="en" sz="1200" i="1" dirty="0">
              <a:solidFill>
                <a:srgbClr val="305B94"/>
              </a:solidFill>
            </a:endParaRPr>
          </a:p>
        </p:txBody>
      </p:sp>
      <p:sp>
        <p:nvSpPr>
          <p:cNvPr id="34" name="Shape 375">
            <a:extLst>
              <a:ext uri="{FF2B5EF4-FFF2-40B4-BE49-F238E27FC236}">
                <a16:creationId xmlns:a16="http://schemas.microsoft.com/office/drawing/2014/main" xmlns="" id="{5E528D22-01B1-E547-8CE5-916E81C218F0}"/>
              </a:ext>
            </a:extLst>
          </p:cNvPr>
          <p:cNvSpPr txBox="1"/>
          <p:nvPr/>
        </p:nvSpPr>
        <p:spPr>
          <a:xfrm>
            <a:off x="4324008" y="1608582"/>
            <a:ext cx="2810649" cy="294030"/>
          </a:xfrm>
          <a:prstGeom prst="rect">
            <a:avLst/>
          </a:prstGeom>
          <a:noFill/>
          <a:ln>
            <a:noFill/>
          </a:ln>
        </p:spPr>
        <p:txBody>
          <a:bodyPr lIns="91425" tIns="91425" rIns="91425" bIns="91425" anchor="ctr" anchorCtr="0">
            <a:noAutofit/>
          </a:bodyPr>
          <a:lstStyle/>
          <a:p>
            <a:pPr marL="0" marR="0" lvl="0" indent="0" rtl="0">
              <a:lnSpc>
                <a:spcPct val="100000"/>
              </a:lnSpc>
              <a:spcBef>
                <a:spcPts val="0"/>
              </a:spcBef>
              <a:spcAft>
                <a:spcPts val="0"/>
              </a:spcAft>
              <a:buNone/>
            </a:pPr>
            <a:r>
              <a:rPr lang="en-US" sz="1200" i="1" dirty="0">
                <a:solidFill>
                  <a:srgbClr val="305B94"/>
                </a:solidFill>
              </a:rPr>
              <a:t>RHEL6 IOC/Application Server</a:t>
            </a:r>
            <a:endParaRPr lang="en" sz="1200" i="1" dirty="0">
              <a:solidFill>
                <a:srgbClr val="305B94"/>
              </a:solidFill>
            </a:endParaRPr>
          </a:p>
        </p:txBody>
      </p:sp>
      <p:sp>
        <p:nvSpPr>
          <p:cNvPr id="35" name="Shape 379">
            <a:extLst>
              <a:ext uri="{FF2B5EF4-FFF2-40B4-BE49-F238E27FC236}">
                <a16:creationId xmlns:a16="http://schemas.microsoft.com/office/drawing/2014/main" xmlns="" id="{9FA3F123-E069-A14D-8F81-9F9E73E33DCD}"/>
              </a:ext>
            </a:extLst>
          </p:cNvPr>
          <p:cNvSpPr txBox="1"/>
          <p:nvPr/>
        </p:nvSpPr>
        <p:spPr>
          <a:xfrm>
            <a:off x="980178" y="1593553"/>
            <a:ext cx="1452300" cy="2543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None/>
            </a:pPr>
            <a:r>
              <a:rPr lang="en-US" sz="1200" dirty="0">
                <a:solidFill>
                  <a:srgbClr val="305B94"/>
                </a:solidFill>
              </a:rPr>
              <a:t>WWW</a:t>
            </a:r>
            <a:endParaRPr lang="en" sz="1200" dirty="0">
              <a:solidFill>
                <a:srgbClr val="305B94"/>
              </a:solidFill>
            </a:endParaRPr>
          </a:p>
        </p:txBody>
      </p:sp>
      <p:sp>
        <p:nvSpPr>
          <p:cNvPr id="36" name="Shape 375">
            <a:extLst>
              <a:ext uri="{FF2B5EF4-FFF2-40B4-BE49-F238E27FC236}">
                <a16:creationId xmlns:a16="http://schemas.microsoft.com/office/drawing/2014/main" xmlns="" id="{9787BA2D-6F02-4842-8B48-EFB3AD9C7374}"/>
              </a:ext>
            </a:extLst>
          </p:cNvPr>
          <p:cNvSpPr txBox="1"/>
          <p:nvPr/>
        </p:nvSpPr>
        <p:spPr>
          <a:xfrm>
            <a:off x="4322107" y="2481186"/>
            <a:ext cx="2104019" cy="254399"/>
          </a:xfrm>
          <a:prstGeom prst="rect">
            <a:avLst/>
          </a:prstGeom>
          <a:noFill/>
          <a:ln>
            <a:noFill/>
          </a:ln>
        </p:spPr>
        <p:txBody>
          <a:bodyPr lIns="91425" tIns="91425" rIns="91425" bIns="91425" anchor="ctr" anchorCtr="0">
            <a:noAutofit/>
          </a:bodyPr>
          <a:lstStyle/>
          <a:p>
            <a:pPr marL="0" marR="0" lvl="0" indent="0" rtl="0">
              <a:lnSpc>
                <a:spcPct val="100000"/>
              </a:lnSpc>
              <a:spcBef>
                <a:spcPts val="0"/>
              </a:spcBef>
              <a:spcAft>
                <a:spcPts val="0"/>
              </a:spcAft>
              <a:buNone/>
            </a:pPr>
            <a:r>
              <a:rPr lang="en-US" sz="1200" i="1" dirty="0">
                <a:solidFill>
                  <a:srgbClr val="305B94"/>
                </a:solidFill>
              </a:rPr>
              <a:t>WIN7 - Rockwell SW (x2)</a:t>
            </a:r>
            <a:endParaRPr lang="en" sz="1200" i="1" dirty="0">
              <a:solidFill>
                <a:srgbClr val="305B94"/>
              </a:solidFill>
            </a:endParaRPr>
          </a:p>
        </p:txBody>
      </p:sp>
      <p:sp>
        <p:nvSpPr>
          <p:cNvPr id="37" name="Shape 379">
            <a:extLst>
              <a:ext uri="{FF2B5EF4-FFF2-40B4-BE49-F238E27FC236}">
                <a16:creationId xmlns:a16="http://schemas.microsoft.com/office/drawing/2014/main" xmlns="" id="{2EE83D29-8E24-8A42-8BF0-050C80D7A5AD}"/>
              </a:ext>
            </a:extLst>
          </p:cNvPr>
          <p:cNvSpPr txBox="1"/>
          <p:nvPr/>
        </p:nvSpPr>
        <p:spPr>
          <a:xfrm>
            <a:off x="2571008" y="4373999"/>
            <a:ext cx="1452299" cy="556589"/>
          </a:xfrm>
          <a:prstGeom prst="rect">
            <a:avLst/>
          </a:prstGeom>
          <a:noFill/>
          <a:ln>
            <a:noFill/>
          </a:ln>
        </p:spPr>
        <p:txBody>
          <a:bodyPr lIns="91425" tIns="91425" rIns="91425" bIns="91425" anchor="ctr" anchorCtr="0">
            <a:noAutofit/>
          </a:bodyPr>
          <a:lstStyle/>
          <a:p>
            <a:pPr marR="0" lvl="0" algn="ctr" rtl="0">
              <a:lnSpc>
                <a:spcPct val="100000"/>
              </a:lnSpc>
              <a:spcBef>
                <a:spcPts val="0"/>
              </a:spcBef>
              <a:spcAft>
                <a:spcPts val="0"/>
              </a:spcAft>
            </a:pPr>
            <a:r>
              <a:rPr lang="en-US" sz="1200" dirty="0" err="1">
                <a:solidFill>
                  <a:srgbClr val="305B94"/>
                </a:solidFill>
              </a:rPr>
              <a:t>ssh</a:t>
            </a:r>
            <a:endParaRPr lang="en-US" sz="1200" dirty="0">
              <a:solidFill>
                <a:srgbClr val="305B94"/>
              </a:solidFill>
            </a:endParaRPr>
          </a:p>
          <a:p>
            <a:pPr marR="0" lvl="0" algn="ctr" rtl="0">
              <a:lnSpc>
                <a:spcPct val="100000"/>
              </a:lnSpc>
              <a:spcBef>
                <a:spcPts val="0"/>
              </a:spcBef>
              <a:spcAft>
                <a:spcPts val="0"/>
              </a:spcAft>
            </a:pPr>
            <a:r>
              <a:rPr lang="en-US" sz="1200" dirty="0">
                <a:solidFill>
                  <a:srgbClr val="305B94"/>
                </a:solidFill>
              </a:rPr>
              <a:t>EPICS CA</a:t>
            </a:r>
          </a:p>
          <a:p>
            <a:pPr marR="0" lvl="0" algn="ctr" rtl="0">
              <a:lnSpc>
                <a:spcPct val="100000"/>
              </a:lnSpc>
              <a:spcBef>
                <a:spcPts val="0"/>
              </a:spcBef>
              <a:spcAft>
                <a:spcPts val="0"/>
              </a:spcAft>
            </a:pPr>
            <a:r>
              <a:rPr lang="en-US" sz="1200" dirty="0">
                <a:solidFill>
                  <a:srgbClr val="305B94"/>
                </a:solidFill>
              </a:rPr>
              <a:t>RDP</a:t>
            </a:r>
            <a:endParaRPr lang="en" sz="1200" dirty="0">
              <a:solidFill>
                <a:srgbClr val="305B94"/>
              </a:solidFill>
            </a:endParaRPr>
          </a:p>
        </p:txBody>
      </p:sp>
      <p:pic>
        <p:nvPicPr>
          <p:cNvPr id="38" name="Picture 37" descr="LLRF_chassis.jpeg">
            <a:extLst>
              <a:ext uri="{FF2B5EF4-FFF2-40B4-BE49-F238E27FC236}">
                <a16:creationId xmlns:a16="http://schemas.microsoft.com/office/drawing/2014/main" xmlns="" id="{B1D45820-8392-6248-B636-6246CCF25C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7242" y="3267423"/>
            <a:ext cx="1933433" cy="408438"/>
          </a:xfrm>
          <a:prstGeom prst="rect">
            <a:avLst/>
          </a:prstGeom>
        </p:spPr>
      </p:pic>
      <p:sp>
        <p:nvSpPr>
          <p:cNvPr id="39" name="Shape 379">
            <a:extLst>
              <a:ext uri="{FF2B5EF4-FFF2-40B4-BE49-F238E27FC236}">
                <a16:creationId xmlns:a16="http://schemas.microsoft.com/office/drawing/2014/main" xmlns="" id="{993F96F6-D0DC-8245-9C9C-B22AF034DCAA}"/>
              </a:ext>
            </a:extLst>
          </p:cNvPr>
          <p:cNvSpPr txBox="1"/>
          <p:nvPr/>
        </p:nvSpPr>
        <p:spPr>
          <a:xfrm>
            <a:off x="6436486" y="3013024"/>
            <a:ext cx="2077465" cy="2543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None/>
            </a:pPr>
            <a:r>
              <a:rPr lang="en-US" sz="1200" dirty="0">
                <a:solidFill>
                  <a:srgbClr val="305B94"/>
                </a:solidFill>
              </a:rPr>
              <a:t>LLRF Chassis (x16)</a:t>
            </a:r>
            <a:endParaRPr lang="en" sz="1200" dirty="0">
              <a:solidFill>
                <a:srgbClr val="305B94"/>
              </a:solidFill>
            </a:endParaRPr>
          </a:p>
        </p:txBody>
      </p:sp>
      <p:sp>
        <p:nvSpPr>
          <p:cNvPr id="40" name="Shape 379">
            <a:extLst>
              <a:ext uri="{FF2B5EF4-FFF2-40B4-BE49-F238E27FC236}">
                <a16:creationId xmlns:a16="http://schemas.microsoft.com/office/drawing/2014/main" xmlns="" id="{886BB365-0C8C-CD45-BBB6-4E7172F7263D}"/>
              </a:ext>
            </a:extLst>
          </p:cNvPr>
          <p:cNvSpPr txBox="1"/>
          <p:nvPr/>
        </p:nvSpPr>
        <p:spPr>
          <a:xfrm>
            <a:off x="4478124" y="3013024"/>
            <a:ext cx="1874151" cy="2543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None/>
            </a:pPr>
            <a:r>
              <a:rPr lang="en-US" sz="1200" dirty="0">
                <a:solidFill>
                  <a:srgbClr val="305B94"/>
                </a:solidFill>
              </a:rPr>
              <a:t>CRYO PLCs (x2)</a:t>
            </a:r>
            <a:endParaRPr lang="en" sz="1200" dirty="0">
              <a:solidFill>
                <a:srgbClr val="305B94"/>
              </a:solidFill>
            </a:endParaRPr>
          </a:p>
        </p:txBody>
      </p:sp>
      <p:pic>
        <p:nvPicPr>
          <p:cNvPr id="41" name="Picture 40" descr="digi_portserver.jpg">
            <a:extLst>
              <a:ext uri="{FF2B5EF4-FFF2-40B4-BE49-F238E27FC236}">
                <a16:creationId xmlns:a16="http://schemas.microsoft.com/office/drawing/2014/main" xmlns="" id="{3EF88268-CC1D-2A40-8378-16D005865B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87242" y="3940146"/>
            <a:ext cx="2008133" cy="486972"/>
          </a:xfrm>
          <a:prstGeom prst="rect">
            <a:avLst/>
          </a:prstGeom>
        </p:spPr>
      </p:pic>
      <p:sp>
        <p:nvSpPr>
          <p:cNvPr id="42" name="Shape 379">
            <a:extLst>
              <a:ext uri="{FF2B5EF4-FFF2-40B4-BE49-F238E27FC236}">
                <a16:creationId xmlns:a16="http://schemas.microsoft.com/office/drawing/2014/main" xmlns="" id="{0B5CE85C-92AC-2541-9E0A-C6FDF5B85720}"/>
              </a:ext>
            </a:extLst>
          </p:cNvPr>
          <p:cNvSpPr txBox="1"/>
          <p:nvPr/>
        </p:nvSpPr>
        <p:spPr>
          <a:xfrm>
            <a:off x="6587242" y="3768055"/>
            <a:ext cx="2077465" cy="2543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None/>
            </a:pPr>
            <a:r>
              <a:rPr lang="en-US" sz="1200" dirty="0" err="1">
                <a:solidFill>
                  <a:srgbClr val="305B94"/>
                </a:solidFill>
              </a:rPr>
              <a:t>Digi</a:t>
            </a:r>
            <a:r>
              <a:rPr lang="en-US" sz="1200" dirty="0">
                <a:solidFill>
                  <a:srgbClr val="305B94"/>
                </a:solidFill>
              </a:rPr>
              <a:t> </a:t>
            </a:r>
            <a:r>
              <a:rPr lang="en-US" sz="1200" dirty="0" err="1">
                <a:solidFill>
                  <a:srgbClr val="305B94"/>
                </a:solidFill>
              </a:rPr>
              <a:t>PortServer</a:t>
            </a:r>
            <a:endParaRPr lang="en" sz="1200" dirty="0">
              <a:solidFill>
                <a:srgbClr val="305B94"/>
              </a:solidFill>
            </a:endParaRPr>
          </a:p>
        </p:txBody>
      </p:sp>
      <p:pic>
        <p:nvPicPr>
          <p:cNvPr id="43" name="Picture 42" descr="cisco_switch.jpg">
            <a:extLst>
              <a:ext uri="{FF2B5EF4-FFF2-40B4-BE49-F238E27FC236}">
                <a16:creationId xmlns:a16="http://schemas.microsoft.com/office/drawing/2014/main" xmlns="" id="{B05F69BD-E046-F34A-85B2-7E4DBEF9F8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47617" y="3949719"/>
            <a:ext cx="2213289" cy="595375"/>
          </a:xfrm>
          <a:prstGeom prst="rect">
            <a:avLst/>
          </a:prstGeom>
        </p:spPr>
      </p:pic>
      <p:sp>
        <p:nvSpPr>
          <p:cNvPr id="45" name="Shape 383">
            <a:extLst>
              <a:ext uri="{FF2B5EF4-FFF2-40B4-BE49-F238E27FC236}">
                <a16:creationId xmlns:a16="http://schemas.microsoft.com/office/drawing/2014/main" xmlns="" id="{B29AE414-8D9E-8A42-9F6A-EC032EEA5EC4}"/>
              </a:ext>
            </a:extLst>
          </p:cNvPr>
          <p:cNvSpPr/>
          <p:nvPr/>
        </p:nvSpPr>
        <p:spPr>
          <a:xfrm rot="17346000">
            <a:off x="1577853" y="3137706"/>
            <a:ext cx="212599" cy="254399"/>
          </a:xfrm>
          <a:prstGeom prst="flowChartExtract">
            <a:avLst/>
          </a:prstGeom>
          <a:solidFill>
            <a:schemeClr val="accent2"/>
          </a:solidFill>
          <a:ln w="19050" cap="flat" cmpd="sng">
            <a:solidFill>
              <a:schemeClr val="dk2"/>
            </a:solidFill>
            <a:prstDash val="solid"/>
            <a:round/>
            <a:headEnd type="none" w="med" len="med"/>
            <a:tailEnd type="none" w="med" len="med"/>
          </a:ln>
          <a:scene3d>
            <a:camera prst="orthographicFront">
              <a:rot lat="0" lon="0" rev="6600000"/>
            </a:camera>
            <a:lightRig rig="threePt" dir="t"/>
          </a:scene3d>
        </p:spPr>
        <p:txBody>
          <a:bodyPr lIns="91425" tIns="91425" rIns="91425" bIns="91425" anchor="ctr" anchorCtr="0">
            <a:noAutofit/>
          </a:bodyPr>
          <a:lstStyle/>
          <a:p>
            <a:pPr lvl="0">
              <a:spcBef>
                <a:spcPts val="0"/>
              </a:spcBef>
              <a:buNone/>
            </a:pPr>
            <a:endParaRPr/>
          </a:p>
        </p:txBody>
      </p:sp>
      <p:sp>
        <p:nvSpPr>
          <p:cNvPr id="46" name="Shape 379">
            <a:extLst>
              <a:ext uri="{FF2B5EF4-FFF2-40B4-BE49-F238E27FC236}">
                <a16:creationId xmlns:a16="http://schemas.microsoft.com/office/drawing/2014/main" xmlns="" id="{AC0AFEAB-ADDE-434A-A7FB-D67BAFE1F3D2}"/>
              </a:ext>
            </a:extLst>
          </p:cNvPr>
          <p:cNvSpPr txBox="1"/>
          <p:nvPr/>
        </p:nvSpPr>
        <p:spPr>
          <a:xfrm>
            <a:off x="4297027" y="3764775"/>
            <a:ext cx="2077465" cy="2543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None/>
            </a:pPr>
            <a:r>
              <a:rPr lang="en-US" sz="1200" dirty="0">
                <a:solidFill>
                  <a:srgbClr val="305B94"/>
                </a:solidFill>
              </a:rPr>
              <a:t>Managed Switch (48 port)</a:t>
            </a:r>
            <a:endParaRPr lang="en" sz="1200" dirty="0">
              <a:solidFill>
                <a:srgbClr val="305B94"/>
              </a:solidFill>
            </a:endParaRPr>
          </a:p>
        </p:txBody>
      </p:sp>
      <p:sp>
        <p:nvSpPr>
          <p:cNvPr id="47" name="Shape 351">
            <a:extLst>
              <a:ext uri="{FF2B5EF4-FFF2-40B4-BE49-F238E27FC236}">
                <a16:creationId xmlns:a16="http://schemas.microsoft.com/office/drawing/2014/main" xmlns="" id="{5166208B-4DAA-A645-B518-532200805D17}"/>
              </a:ext>
            </a:extLst>
          </p:cNvPr>
          <p:cNvSpPr txBox="1"/>
          <p:nvPr/>
        </p:nvSpPr>
        <p:spPr>
          <a:xfrm>
            <a:off x="6380522" y="5372274"/>
            <a:ext cx="2494365" cy="1033778"/>
          </a:xfrm>
          <a:prstGeom prst="rect">
            <a:avLst/>
          </a:prstGeom>
          <a:noFill/>
          <a:ln w="9525" cap="flat" cmpd="sng">
            <a:solidFill>
              <a:schemeClr val="tx1">
                <a:lumMod val="50000"/>
                <a:lumOff val="50000"/>
              </a:schemeClr>
            </a:solidFill>
            <a:prstDash val="dash"/>
            <a:round/>
            <a:headEnd type="none" w="med" len="med"/>
            <a:tailEnd type="none" w="med" len="med"/>
          </a:ln>
        </p:spPr>
        <p:txBody>
          <a:bodyPr lIns="91425" tIns="91425" rIns="91425" bIns="91425" anchor="t" anchorCtr="0">
            <a:noAutofit/>
          </a:bodyPr>
          <a:lstStyle/>
          <a:p>
            <a:pPr lvl="0" algn="ctr" rtl="0">
              <a:spcBef>
                <a:spcPts val="0"/>
              </a:spcBef>
              <a:buNone/>
            </a:pPr>
            <a:r>
              <a:rPr lang="en-US" b="1" i="1" dirty="0">
                <a:solidFill>
                  <a:srgbClr val="305B94"/>
                </a:solidFill>
              </a:rPr>
              <a:t>LERF/OPS </a:t>
            </a:r>
            <a:r>
              <a:rPr lang="en" b="1" i="1" dirty="0">
                <a:solidFill>
                  <a:srgbClr val="305B94"/>
                </a:solidFill>
              </a:rPr>
              <a:t>VLAN</a:t>
            </a:r>
            <a:endParaRPr lang="en-US" b="1" i="1" dirty="0">
              <a:solidFill>
                <a:srgbClr val="305B94"/>
              </a:solidFill>
            </a:endParaRPr>
          </a:p>
          <a:p>
            <a:pPr lvl="0" algn="ctr" rtl="0">
              <a:spcBef>
                <a:spcPts val="0"/>
              </a:spcBef>
              <a:buNone/>
            </a:pPr>
            <a:endParaRPr lang="en-US" b="1" i="1" dirty="0">
              <a:solidFill>
                <a:srgbClr val="305B94"/>
              </a:solidFill>
            </a:endParaRPr>
          </a:p>
          <a:p>
            <a:pPr lvl="0" algn="ctr" rtl="0">
              <a:spcBef>
                <a:spcPts val="0"/>
              </a:spcBef>
              <a:buNone/>
            </a:pPr>
            <a:r>
              <a:rPr lang="en-US" sz="1200" i="1" dirty="0">
                <a:solidFill>
                  <a:srgbClr val="305B94"/>
                </a:solidFill>
              </a:rPr>
              <a:t>LERF Operations Staff</a:t>
            </a:r>
          </a:p>
          <a:p>
            <a:pPr lvl="0" algn="ctr" rtl="0">
              <a:spcBef>
                <a:spcPts val="0"/>
              </a:spcBef>
              <a:buNone/>
            </a:pPr>
            <a:r>
              <a:rPr lang="en-US" sz="1200" i="1" dirty="0">
                <a:solidFill>
                  <a:srgbClr val="305B94"/>
                </a:solidFill>
              </a:rPr>
              <a:t>LERF Control Room Workstations</a:t>
            </a:r>
            <a:endParaRPr lang="en" sz="1200" i="1" dirty="0">
              <a:solidFill>
                <a:srgbClr val="305B94"/>
              </a:solidFill>
            </a:endParaRPr>
          </a:p>
        </p:txBody>
      </p:sp>
      <p:cxnSp>
        <p:nvCxnSpPr>
          <p:cNvPr id="48" name="Shape 363">
            <a:extLst>
              <a:ext uri="{FF2B5EF4-FFF2-40B4-BE49-F238E27FC236}">
                <a16:creationId xmlns:a16="http://schemas.microsoft.com/office/drawing/2014/main" xmlns="" id="{BCE635F7-15E7-BA4E-BF81-1E974447FBDD}"/>
              </a:ext>
            </a:extLst>
          </p:cNvPr>
          <p:cNvCxnSpPr/>
          <p:nvPr/>
        </p:nvCxnSpPr>
        <p:spPr>
          <a:xfrm rot="10800000">
            <a:off x="7681714" y="4547738"/>
            <a:ext cx="0" cy="827700"/>
          </a:xfrm>
          <a:prstGeom prst="straightConnector1">
            <a:avLst/>
          </a:prstGeom>
          <a:noFill/>
          <a:ln w="19050" cap="flat" cmpd="sng">
            <a:solidFill>
              <a:schemeClr val="accent5"/>
            </a:solidFill>
            <a:prstDash val="solid"/>
            <a:round/>
            <a:headEnd type="none" w="lg" len="lg"/>
            <a:tailEnd type="none" w="lg" len="lg"/>
          </a:ln>
        </p:spPr>
      </p:cxnSp>
      <p:pic>
        <p:nvPicPr>
          <p:cNvPr id="49" name="Shape 364" descr="firewall.png">
            <a:extLst>
              <a:ext uri="{FF2B5EF4-FFF2-40B4-BE49-F238E27FC236}">
                <a16:creationId xmlns:a16="http://schemas.microsoft.com/office/drawing/2014/main" xmlns="" id="{9A71C3F9-AF86-E84B-B976-1B549915F6B1}"/>
              </a:ext>
            </a:extLst>
          </p:cNvPr>
          <p:cNvPicPr preferRelativeResize="0"/>
          <p:nvPr/>
        </p:nvPicPr>
        <p:blipFill rotWithShape="1">
          <a:blip r:embed="rId5">
            <a:alphaModFix/>
          </a:blip>
          <a:srcRect t="14073" b="19757"/>
          <a:stretch/>
        </p:blipFill>
        <p:spPr>
          <a:xfrm>
            <a:off x="7283153" y="4696976"/>
            <a:ext cx="797116" cy="529199"/>
          </a:xfrm>
          <a:prstGeom prst="rect">
            <a:avLst/>
          </a:prstGeom>
          <a:noFill/>
          <a:ln>
            <a:noFill/>
          </a:ln>
        </p:spPr>
      </p:pic>
      <p:pic>
        <p:nvPicPr>
          <p:cNvPr id="50" name="Picture 49" descr="vmware_vdi.jpeg">
            <a:extLst>
              <a:ext uri="{FF2B5EF4-FFF2-40B4-BE49-F238E27FC236}">
                <a16:creationId xmlns:a16="http://schemas.microsoft.com/office/drawing/2014/main" xmlns="" id="{0588B7A5-C755-184A-8518-A404F033492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9938" y="4513029"/>
            <a:ext cx="1258012" cy="720074"/>
          </a:xfrm>
          <a:prstGeom prst="rect">
            <a:avLst/>
          </a:prstGeom>
        </p:spPr>
      </p:pic>
      <p:pic>
        <p:nvPicPr>
          <p:cNvPr id="51" name="Shape 369" descr="virtual_machine_host.png">
            <a:extLst>
              <a:ext uri="{FF2B5EF4-FFF2-40B4-BE49-F238E27FC236}">
                <a16:creationId xmlns:a16="http://schemas.microsoft.com/office/drawing/2014/main" xmlns="" id="{039545C6-E946-D94B-86D9-13773D28F976}"/>
              </a:ext>
            </a:extLst>
          </p:cNvPr>
          <p:cNvPicPr preferRelativeResize="0"/>
          <p:nvPr/>
        </p:nvPicPr>
        <p:blipFill>
          <a:blip r:embed="rId11">
            <a:alphaModFix/>
          </a:blip>
          <a:stretch>
            <a:fillRect/>
          </a:stretch>
        </p:blipFill>
        <p:spPr>
          <a:xfrm>
            <a:off x="1357119" y="3825799"/>
            <a:ext cx="838437" cy="811333"/>
          </a:xfrm>
          <a:prstGeom prst="rect">
            <a:avLst/>
          </a:prstGeom>
          <a:noFill/>
          <a:ln>
            <a:noFill/>
          </a:ln>
        </p:spPr>
      </p:pic>
      <p:sp>
        <p:nvSpPr>
          <p:cNvPr id="52" name="Shape 376">
            <a:extLst>
              <a:ext uri="{FF2B5EF4-FFF2-40B4-BE49-F238E27FC236}">
                <a16:creationId xmlns:a16="http://schemas.microsoft.com/office/drawing/2014/main" xmlns="" id="{DCE4CB3E-8A32-6E4F-B7C4-10EC2EE47CCB}"/>
              </a:ext>
            </a:extLst>
          </p:cNvPr>
          <p:cNvSpPr txBox="1"/>
          <p:nvPr/>
        </p:nvSpPr>
        <p:spPr>
          <a:xfrm>
            <a:off x="883593" y="5066996"/>
            <a:ext cx="1787699" cy="423547"/>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None/>
            </a:pPr>
            <a:r>
              <a:rPr lang="en-US" sz="1200" i="1" dirty="0">
                <a:solidFill>
                  <a:srgbClr val="305B94"/>
                </a:solidFill>
              </a:rPr>
              <a:t>VDI VMs*</a:t>
            </a:r>
          </a:p>
          <a:p>
            <a:pPr marL="0" marR="0" lvl="0" indent="0" algn="ctr" rtl="0">
              <a:lnSpc>
                <a:spcPct val="100000"/>
              </a:lnSpc>
              <a:spcBef>
                <a:spcPts val="0"/>
              </a:spcBef>
              <a:spcAft>
                <a:spcPts val="0"/>
              </a:spcAft>
              <a:buNone/>
            </a:pPr>
            <a:r>
              <a:rPr lang="en-US" sz="1200" i="1" dirty="0">
                <a:solidFill>
                  <a:srgbClr val="305B94"/>
                </a:solidFill>
              </a:rPr>
              <a:t>(RHEL6, 2-Factor)</a:t>
            </a:r>
            <a:endParaRPr lang="en" sz="1200" i="1" dirty="0">
              <a:solidFill>
                <a:srgbClr val="305B94"/>
              </a:solidFill>
            </a:endParaRPr>
          </a:p>
        </p:txBody>
      </p:sp>
      <p:pic>
        <p:nvPicPr>
          <p:cNvPr id="53" name="Picture 52" descr="rhel.png">
            <a:extLst>
              <a:ext uri="{FF2B5EF4-FFF2-40B4-BE49-F238E27FC236}">
                <a16:creationId xmlns:a16="http://schemas.microsoft.com/office/drawing/2014/main" xmlns="" id="{78E9B17E-48A2-2446-B9A0-690B1FE8351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36155" y="1395024"/>
            <a:ext cx="1314312" cy="426985"/>
          </a:xfrm>
          <a:prstGeom prst="rect">
            <a:avLst/>
          </a:prstGeom>
        </p:spPr>
      </p:pic>
      <p:sp>
        <p:nvSpPr>
          <p:cNvPr id="54" name="Shape 375">
            <a:extLst>
              <a:ext uri="{FF2B5EF4-FFF2-40B4-BE49-F238E27FC236}">
                <a16:creationId xmlns:a16="http://schemas.microsoft.com/office/drawing/2014/main" xmlns="" id="{BDFD54FF-7E8A-E046-901A-AB86691D6451}"/>
              </a:ext>
            </a:extLst>
          </p:cNvPr>
          <p:cNvSpPr txBox="1"/>
          <p:nvPr/>
        </p:nvSpPr>
        <p:spPr>
          <a:xfrm>
            <a:off x="4324008" y="1841003"/>
            <a:ext cx="2810649" cy="294030"/>
          </a:xfrm>
          <a:prstGeom prst="rect">
            <a:avLst/>
          </a:prstGeom>
          <a:noFill/>
          <a:ln>
            <a:noFill/>
          </a:ln>
        </p:spPr>
        <p:txBody>
          <a:bodyPr lIns="91425" tIns="91425" rIns="91425" bIns="91425" anchor="ctr" anchorCtr="0">
            <a:noAutofit/>
          </a:bodyPr>
          <a:lstStyle/>
          <a:p>
            <a:pPr marL="0" marR="0" lvl="0" indent="0" rtl="0">
              <a:lnSpc>
                <a:spcPct val="100000"/>
              </a:lnSpc>
              <a:spcBef>
                <a:spcPts val="0"/>
              </a:spcBef>
              <a:spcAft>
                <a:spcPts val="0"/>
              </a:spcAft>
              <a:buNone/>
            </a:pPr>
            <a:r>
              <a:rPr lang="en-US" sz="1200" i="1" dirty="0">
                <a:solidFill>
                  <a:srgbClr val="305B94"/>
                </a:solidFill>
              </a:rPr>
              <a:t>RHEL6 Development/Backup Server</a:t>
            </a:r>
            <a:endParaRPr lang="en" sz="1200" i="1" dirty="0">
              <a:solidFill>
                <a:srgbClr val="305B94"/>
              </a:solidFill>
            </a:endParaRPr>
          </a:p>
        </p:txBody>
      </p:sp>
      <p:cxnSp>
        <p:nvCxnSpPr>
          <p:cNvPr id="55" name="Shape 378">
            <a:extLst>
              <a:ext uri="{FF2B5EF4-FFF2-40B4-BE49-F238E27FC236}">
                <a16:creationId xmlns:a16="http://schemas.microsoft.com/office/drawing/2014/main" xmlns="" id="{E17E4417-25BC-4A46-85B2-9401BE51B19B}"/>
              </a:ext>
            </a:extLst>
          </p:cNvPr>
          <p:cNvCxnSpPr>
            <a:cxnSpLocks/>
          </p:cNvCxnSpPr>
          <p:nvPr/>
        </p:nvCxnSpPr>
        <p:spPr>
          <a:xfrm>
            <a:off x="1621458" y="2350750"/>
            <a:ext cx="2252437" cy="1916375"/>
          </a:xfrm>
          <a:prstGeom prst="bentConnector3">
            <a:avLst>
              <a:gd name="adj1" fmla="val 103635"/>
            </a:avLst>
          </a:prstGeom>
          <a:noFill/>
          <a:ln w="19050" cap="flat" cmpd="sng">
            <a:solidFill>
              <a:schemeClr val="accent5"/>
            </a:solidFill>
            <a:prstDash val="solid"/>
            <a:round/>
            <a:headEnd type="none" w="lg" len="lg"/>
            <a:tailEnd type="none" w="lg" len="lg"/>
          </a:ln>
        </p:spPr>
      </p:cxnSp>
      <p:pic>
        <p:nvPicPr>
          <p:cNvPr id="56" name="Shape 382" descr="proxy_server.png">
            <a:extLst>
              <a:ext uri="{FF2B5EF4-FFF2-40B4-BE49-F238E27FC236}">
                <a16:creationId xmlns:a16="http://schemas.microsoft.com/office/drawing/2014/main" xmlns="" id="{43035CAD-1BCD-6B46-89D8-BB4A924D7123}"/>
              </a:ext>
            </a:extLst>
          </p:cNvPr>
          <p:cNvPicPr preferRelativeResize="0"/>
          <p:nvPr/>
        </p:nvPicPr>
        <p:blipFill>
          <a:blip r:embed="rId13">
            <a:alphaModFix/>
          </a:blip>
          <a:stretch>
            <a:fillRect/>
          </a:stretch>
        </p:blipFill>
        <p:spPr>
          <a:xfrm>
            <a:off x="2877945" y="1869094"/>
            <a:ext cx="838424" cy="1010145"/>
          </a:xfrm>
          <a:prstGeom prst="rect">
            <a:avLst/>
          </a:prstGeom>
          <a:noFill/>
          <a:ln>
            <a:noFill/>
          </a:ln>
        </p:spPr>
      </p:pic>
      <p:sp>
        <p:nvSpPr>
          <p:cNvPr id="57" name="Shape 383">
            <a:extLst>
              <a:ext uri="{FF2B5EF4-FFF2-40B4-BE49-F238E27FC236}">
                <a16:creationId xmlns:a16="http://schemas.microsoft.com/office/drawing/2014/main" xmlns="" id="{BBFBAB2B-E67B-044F-99AA-4506865BE28B}"/>
              </a:ext>
            </a:extLst>
          </p:cNvPr>
          <p:cNvSpPr/>
          <p:nvPr/>
        </p:nvSpPr>
        <p:spPr>
          <a:xfrm rot="-4254000">
            <a:off x="2255133" y="2235019"/>
            <a:ext cx="212599" cy="254399"/>
          </a:xfrm>
          <a:prstGeom prst="flowChartExtract">
            <a:avLst/>
          </a:prstGeom>
          <a:solidFill>
            <a:schemeClr val="accent2"/>
          </a:solidFill>
          <a:ln w="19050" cap="flat" cmpd="sng">
            <a:solidFill>
              <a:schemeClr val="dk2"/>
            </a:solidFill>
            <a:prstDash val="solid"/>
            <a:round/>
            <a:headEnd type="none" w="med" len="med"/>
            <a:tailEnd type="none" w="med" len="med"/>
          </a:ln>
          <a:scene3d>
            <a:camera prst="orthographicFront">
              <a:rot lat="0" lon="0" rev="1200000"/>
            </a:camera>
            <a:lightRig rig="threePt" dir="t"/>
          </a:scene3d>
        </p:spPr>
        <p:txBody>
          <a:bodyPr lIns="91425" tIns="91425" rIns="91425" bIns="91425" anchor="ctr" anchorCtr="0">
            <a:noAutofit/>
          </a:bodyPr>
          <a:lstStyle/>
          <a:p>
            <a:pPr lvl="0">
              <a:spcBef>
                <a:spcPts val="0"/>
              </a:spcBef>
              <a:buNone/>
            </a:pPr>
            <a:endParaRPr/>
          </a:p>
        </p:txBody>
      </p:sp>
      <p:sp>
        <p:nvSpPr>
          <p:cNvPr id="58" name="Shape 383">
            <a:extLst>
              <a:ext uri="{FF2B5EF4-FFF2-40B4-BE49-F238E27FC236}">
                <a16:creationId xmlns:a16="http://schemas.microsoft.com/office/drawing/2014/main" xmlns="" id="{B727D2C1-2373-B244-B1B6-38B6F90460C5}"/>
              </a:ext>
            </a:extLst>
          </p:cNvPr>
          <p:cNvSpPr/>
          <p:nvPr/>
        </p:nvSpPr>
        <p:spPr>
          <a:xfrm rot="17346000">
            <a:off x="3845036" y="3266946"/>
            <a:ext cx="212599" cy="254399"/>
          </a:xfrm>
          <a:prstGeom prst="flowChartExtract">
            <a:avLst/>
          </a:prstGeom>
          <a:solidFill>
            <a:schemeClr val="accent2"/>
          </a:solidFill>
          <a:ln w="19050" cap="flat" cmpd="sng">
            <a:solidFill>
              <a:schemeClr val="dk2"/>
            </a:solidFill>
            <a:prstDash val="solid"/>
            <a:round/>
            <a:headEnd type="none" w="med" len="med"/>
            <a:tailEnd type="none" w="med" len="med"/>
          </a:ln>
          <a:scene3d>
            <a:camera prst="orthographicFront">
              <a:rot lat="0" lon="0" rev="17400000"/>
            </a:camera>
            <a:lightRig rig="threePt" dir="t"/>
          </a:scene3d>
        </p:spPr>
        <p:txBody>
          <a:bodyPr lIns="91425" tIns="91425" rIns="91425" bIns="91425" anchor="ctr" anchorCtr="0">
            <a:noAutofit/>
          </a:bodyPr>
          <a:lstStyle/>
          <a:p>
            <a:pPr lvl="0">
              <a:spcBef>
                <a:spcPts val="0"/>
              </a:spcBef>
              <a:buNone/>
            </a:pPr>
            <a:endParaRPr/>
          </a:p>
        </p:txBody>
      </p:sp>
      <p:pic>
        <p:nvPicPr>
          <p:cNvPr id="27" name="Shape 380" descr="internet.png">
            <a:extLst>
              <a:ext uri="{FF2B5EF4-FFF2-40B4-BE49-F238E27FC236}">
                <a16:creationId xmlns:a16="http://schemas.microsoft.com/office/drawing/2014/main" xmlns="" id="{0A9CAA19-FAA7-0847-B168-D557B1782DE7}"/>
              </a:ext>
            </a:extLst>
          </p:cNvPr>
          <p:cNvPicPr preferRelativeResize="0"/>
          <p:nvPr/>
        </p:nvPicPr>
        <p:blipFill>
          <a:blip r:embed="rId14">
            <a:alphaModFix/>
          </a:blip>
          <a:stretch>
            <a:fillRect/>
          </a:stretch>
        </p:blipFill>
        <p:spPr>
          <a:xfrm>
            <a:off x="1292411" y="1968849"/>
            <a:ext cx="772047" cy="786734"/>
          </a:xfrm>
          <a:prstGeom prst="rect">
            <a:avLst/>
          </a:prstGeom>
          <a:noFill/>
          <a:ln>
            <a:noFill/>
          </a:ln>
        </p:spPr>
      </p:pic>
      <p:sp>
        <p:nvSpPr>
          <p:cNvPr id="59" name="Rounded Rectangular Callout 58">
            <a:extLst>
              <a:ext uri="{FF2B5EF4-FFF2-40B4-BE49-F238E27FC236}">
                <a16:creationId xmlns:a16="http://schemas.microsoft.com/office/drawing/2014/main" xmlns="" id="{F17C78F0-C667-0D4A-B22B-B5ACA8AA55CF}"/>
              </a:ext>
            </a:extLst>
          </p:cNvPr>
          <p:cNvSpPr/>
          <p:nvPr/>
        </p:nvSpPr>
        <p:spPr>
          <a:xfrm>
            <a:off x="7891490" y="828834"/>
            <a:ext cx="1173237" cy="361181"/>
          </a:xfrm>
          <a:prstGeom prst="wedgeRoundRectCallout">
            <a:avLst>
              <a:gd name="adj1" fmla="val 22479"/>
              <a:gd name="adj2" fmla="val 44885"/>
              <a:gd name="adj3" fmla="val 16667"/>
            </a:avLst>
          </a:prstGeom>
          <a:gradFill flip="none" rotWithShape="1">
            <a:gsLst>
              <a:gs pos="0">
                <a:srgbClr val="305B94">
                  <a:tint val="66000"/>
                  <a:satMod val="160000"/>
                </a:srgbClr>
              </a:gs>
              <a:gs pos="75000">
                <a:srgbClr val="305B94">
                  <a:tint val="44500"/>
                  <a:satMod val="160000"/>
                  <a:lumMod val="47000"/>
                </a:srgbClr>
              </a:gs>
              <a:gs pos="100000">
                <a:srgbClr val="305B94">
                  <a:tint val="23500"/>
                  <a:satMod val="160000"/>
                </a:srgbClr>
              </a:gs>
            </a:gsLst>
            <a:path path="circle">
              <a:fillToRect l="50000" t="50000" r="50000" b="50000"/>
            </a:path>
            <a:tileRect/>
          </a:gradFill>
          <a:ln>
            <a:solidFill>
              <a:srgbClr val="305B9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NEW VLAN</a:t>
            </a:r>
          </a:p>
        </p:txBody>
      </p:sp>
      <p:sp>
        <p:nvSpPr>
          <p:cNvPr id="60" name="Rounded Rectangular Callout 59">
            <a:extLst>
              <a:ext uri="{FF2B5EF4-FFF2-40B4-BE49-F238E27FC236}">
                <a16:creationId xmlns:a16="http://schemas.microsoft.com/office/drawing/2014/main" xmlns="" id="{5852292F-5480-B74E-9468-D1208229EC14}"/>
              </a:ext>
            </a:extLst>
          </p:cNvPr>
          <p:cNvSpPr/>
          <p:nvPr/>
        </p:nvSpPr>
        <p:spPr>
          <a:xfrm>
            <a:off x="233588" y="3369513"/>
            <a:ext cx="1173237" cy="361181"/>
          </a:xfrm>
          <a:prstGeom prst="wedgeRoundRectCallout">
            <a:avLst>
              <a:gd name="adj1" fmla="val 22479"/>
              <a:gd name="adj2" fmla="val 44885"/>
              <a:gd name="adj3" fmla="val 16667"/>
            </a:avLst>
          </a:prstGeom>
          <a:gradFill flip="none" rotWithShape="1">
            <a:gsLst>
              <a:gs pos="0">
                <a:srgbClr val="305B94">
                  <a:tint val="66000"/>
                  <a:satMod val="160000"/>
                </a:srgbClr>
              </a:gs>
              <a:gs pos="75000">
                <a:srgbClr val="305B94">
                  <a:tint val="44500"/>
                  <a:satMod val="160000"/>
                  <a:lumMod val="47000"/>
                </a:srgbClr>
              </a:gs>
              <a:gs pos="100000">
                <a:srgbClr val="305B94">
                  <a:tint val="23500"/>
                  <a:satMod val="160000"/>
                </a:srgbClr>
              </a:gs>
            </a:gsLst>
            <a:path path="circle">
              <a:fillToRect l="50000" t="50000" r="50000" b="50000"/>
            </a:path>
            <a:tileRect/>
          </a:gradFill>
          <a:ln>
            <a:solidFill>
              <a:srgbClr val="305B9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NEW VLAN</a:t>
            </a:r>
          </a:p>
        </p:txBody>
      </p:sp>
      <p:sp>
        <p:nvSpPr>
          <p:cNvPr id="2" name="Rectangle 1">
            <a:extLst>
              <a:ext uri="{FF2B5EF4-FFF2-40B4-BE49-F238E27FC236}">
                <a16:creationId xmlns:a16="http://schemas.microsoft.com/office/drawing/2014/main" xmlns="" id="{9AF3C1DA-3413-464D-B16F-50274658D0A1}"/>
              </a:ext>
            </a:extLst>
          </p:cNvPr>
          <p:cNvSpPr/>
          <p:nvPr/>
        </p:nvSpPr>
        <p:spPr>
          <a:xfrm>
            <a:off x="0" y="787087"/>
            <a:ext cx="9144000" cy="5646589"/>
          </a:xfrm>
          <a:prstGeom prst="rect">
            <a:avLst/>
          </a:prstGeom>
          <a:solidFill>
            <a:schemeClr val="tx1">
              <a:lumMod val="75000"/>
              <a:lumOff val="2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xmlns="" id="{BFC37237-942A-E643-8976-97A1522FC6B5}"/>
              </a:ext>
            </a:extLst>
          </p:cNvPr>
          <p:cNvSpPr txBox="1"/>
          <p:nvPr/>
        </p:nvSpPr>
        <p:spPr>
          <a:xfrm>
            <a:off x="4247617" y="984982"/>
            <a:ext cx="4751286" cy="3282143"/>
          </a:xfrm>
          <a:prstGeom prst="rect">
            <a:avLst/>
          </a:prstGeom>
          <a:noFill/>
        </p:spPr>
        <p:txBody>
          <a:bodyPr wrap="none" rtlCol="0">
            <a:noAutofit/>
          </a:bodyPr>
          <a:lstStyle/>
          <a:p>
            <a:r>
              <a:rPr lang="en-US" b="1" dirty="0">
                <a:solidFill>
                  <a:schemeClr val="bg1"/>
                </a:solidFill>
              </a:rPr>
              <a:t>FWs controlled by Accelerator Computing Group</a:t>
            </a:r>
          </a:p>
          <a:p>
            <a:endParaRPr lang="en-US" dirty="0">
              <a:solidFill>
                <a:schemeClr val="bg1"/>
              </a:solidFill>
            </a:endParaRPr>
          </a:p>
          <a:p>
            <a:r>
              <a:rPr lang="en-US" dirty="0">
                <a:solidFill>
                  <a:schemeClr val="bg1"/>
                </a:solidFill>
              </a:rPr>
              <a:t>Special allowances:</a:t>
            </a:r>
          </a:p>
          <a:p>
            <a:pPr marL="285750" indent="-285750">
              <a:buFont typeface="Arial" panose="020B0604020202020204" pitchFamily="34" charset="0"/>
              <a:buChar char="•"/>
            </a:pPr>
            <a:r>
              <a:rPr lang="en-US" dirty="0">
                <a:solidFill>
                  <a:schemeClr val="bg1"/>
                </a:solidFill>
              </a:rPr>
              <a:t>Read-only EPICS channel access for archiving</a:t>
            </a:r>
          </a:p>
          <a:p>
            <a:pPr marL="285750" indent="-285750">
              <a:buFont typeface="Arial" panose="020B0604020202020204" pitchFamily="34" charset="0"/>
              <a:buChar char="•"/>
            </a:pPr>
            <a:r>
              <a:rPr lang="en-US" dirty="0">
                <a:solidFill>
                  <a:schemeClr val="bg1"/>
                </a:solidFill>
              </a:rPr>
              <a:t>SSH from MCC to LCLS-II workstations</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Restrictions:</a:t>
            </a:r>
          </a:p>
          <a:p>
            <a:pPr marL="285750" indent="-285750">
              <a:buFont typeface="Arial" panose="020B0604020202020204" pitchFamily="34" charset="0"/>
              <a:buChar char="•"/>
            </a:pPr>
            <a:r>
              <a:rPr lang="en-US" dirty="0">
                <a:solidFill>
                  <a:schemeClr val="bg1"/>
                </a:solidFill>
              </a:rPr>
              <a:t>All traffic going into CEBAF/LERF VLANs blocked</a:t>
            </a:r>
          </a:p>
          <a:p>
            <a:endParaRPr lang="en-US" dirty="0">
              <a:solidFill>
                <a:schemeClr val="bg1"/>
              </a:solidFill>
            </a:endParaRPr>
          </a:p>
          <a:p>
            <a:r>
              <a:rPr lang="en-US" i="1" dirty="0">
                <a:solidFill>
                  <a:schemeClr val="bg1"/>
                </a:solidFill>
              </a:rPr>
              <a:t>NOTE:</a:t>
            </a:r>
          </a:p>
          <a:p>
            <a:r>
              <a:rPr lang="en-US" dirty="0">
                <a:solidFill>
                  <a:schemeClr val="bg1"/>
                </a:solidFill>
              </a:rPr>
              <a:t>By default, SLAC users only have CUE accounts.  </a:t>
            </a:r>
          </a:p>
          <a:p>
            <a:r>
              <a:rPr lang="en-US" dirty="0">
                <a:solidFill>
                  <a:schemeClr val="bg1"/>
                </a:solidFill>
              </a:rPr>
              <a:t>ACE accounts not required or used.</a:t>
            </a:r>
          </a:p>
        </p:txBody>
      </p:sp>
      <p:pic>
        <p:nvPicPr>
          <p:cNvPr id="9" name="Picture 8">
            <a:extLst>
              <a:ext uri="{FF2B5EF4-FFF2-40B4-BE49-F238E27FC236}">
                <a16:creationId xmlns:a16="http://schemas.microsoft.com/office/drawing/2014/main" xmlns="" id="{5498061D-A6D8-4B43-B1CF-417D49B69834}"/>
              </a:ext>
            </a:extLst>
          </p:cNvPr>
          <p:cNvPicPr>
            <a:picLocks noChangeAspect="1"/>
          </p:cNvPicPr>
          <p:nvPr/>
        </p:nvPicPr>
        <p:blipFill rotWithShape="1">
          <a:blip r:embed="rId15"/>
          <a:srcRect l="175" r="-175" b="2927"/>
          <a:stretch/>
        </p:blipFill>
        <p:spPr>
          <a:xfrm>
            <a:off x="4114800" y="4465888"/>
            <a:ext cx="4851400" cy="1947867"/>
          </a:xfrm>
          <a:prstGeom prst="rect">
            <a:avLst/>
          </a:prstGeom>
        </p:spPr>
      </p:pic>
      <p:pic>
        <p:nvPicPr>
          <p:cNvPr id="61" name="Picture 60">
            <a:extLst>
              <a:ext uri="{FF2B5EF4-FFF2-40B4-BE49-F238E27FC236}">
                <a16:creationId xmlns:a16="http://schemas.microsoft.com/office/drawing/2014/main" xmlns="" id="{C1030F56-C004-CE48-9041-DBF86D883849}"/>
              </a:ext>
            </a:extLst>
          </p:cNvPr>
          <p:cNvPicPr>
            <a:picLocks noChangeAspect="1"/>
          </p:cNvPicPr>
          <p:nvPr/>
        </p:nvPicPr>
        <p:blipFill rotWithShape="1">
          <a:blip r:embed="rId16"/>
          <a:srcRect t="-16" r="8344" b="9487"/>
          <a:stretch/>
        </p:blipFill>
        <p:spPr>
          <a:xfrm>
            <a:off x="2516533" y="3443714"/>
            <a:ext cx="1645920" cy="2971800"/>
          </a:xfrm>
          <a:prstGeom prst="rect">
            <a:avLst/>
          </a:prstGeom>
        </p:spPr>
      </p:pic>
      <p:sp>
        <p:nvSpPr>
          <p:cNvPr id="62" name="TextBox 61">
            <a:extLst>
              <a:ext uri="{FF2B5EF4-FFF2-40B4-BE49-F238E27FC236}">
                <a16:creationId xmlns:a16="http://schemas.microsoft.com/office/drawing/2014/main" xmlns="" id="{342E8512-C22A-E342-A6D0-FB452BF16B2B}"/>
              </a:ext>
            </a:extLst>
          </p:cNvPr>
          <p:cNvSpPr txBox="1"/>
          <p:nvPr/>
        </p:nvSpPr>
        <p:spPr>
          <a:xfrm>
            <a:off x="252990" y="2277816"/>
            <a:ext cx="3769988" cy="968796"/>
          </a:xfrm>
          <a:prstGeom prst="rect">
            <a:avLst/>
          </a:prstGeom>
          <a:noFill/>
        </p:spPr>
        <p:txBody>
          <a:bodyPr wrap="none" rtlCol="0">
            <a:noAutofit/>
          </a:bodyPr>
          <a:lstStyle/>
          <a:p>
            <a:r>
              <a:rPr lang="en-US" b="1" dirty="0">
                <a:solidFill>
                  <a:schemeClr val="bg1"/>
                </a:solidFill>
              </a:rPr>
              <a:t>This is actually a pair of Firewalls</a:t>
            </a:r>
          </a:p>
          <a:p>
            <a:r>
              <a:rPr lang="en-US" dirty="0">
                <a:solidFill>
                  <a:schemeClr val="bg1"/>
                </a:solidFill>
              </a:rPr>
              <a:t>(one IT, one Ops/Software Group)</a:t>
            </a:r>
          </a:p>
        </p:txBody>
      </p:sp>
      <p:sp>
        <p:nvSpPr>
          <p:cNvPr id="30" name="Arc 29">
            <a:extLst>
              <a:ext uri="{FF2B5EF4-FFF2-40B4-BE49-F238E27FC236}">
                <a16:creationId xmlns:a16="http://schemas.microsoft.com/office/drawing/2014/main" xmlns="" id="{D8B408FA-743D-A64A-A0DD-8125BE41E811}"/>
              </a:ext>
            </a:extLst>
          </p:cNvPr>
          <p:cNvSpPr/>
          <p:nvPr/>
        </p:nvSpPr>
        <p:spPr>
          <a:xfrm rot="10800000">
            <a:off x="1697708" y="1616945"/>
            <a:ext cx="2349194" cy="2446980"/>
          </a:xfrm>
          <a:prstGeom prst="arc">
            <a:avLst>
              <a:gd name="adj1" fmla="val 16200000"/>
              <a:gd name="adj2" fmla="val 20847638"/>
            </a:avLst>
          </a:prstGeom>
          <a:ln w="38100">
            <a:headEnd type="arrow" w="med"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TextBox 63">
            <a:extLst>
              <a:ext uri="{FF2B5EF4-FFF2-40B4-BE49-F238E27FC236}">
                <a16:creationId xmlns:a16="http://schemas.microsoft.com/office/drawing/2014/main" xmlns="" id="{6196FE9B-8BF4-5649-A46F-BBB98673955C}"/>
              </a:ext>
            </a:extLst>
          </p:cNvPr>
          <p:cNvSpPr txBox="1"/>
          <p:nvPr/>
        </p:nvSpPr>
        <p:spPr>
          <a:xfrm>
            <a:off x="133262" y="946362"/>
            <a:ext cx="2613339" cy="405486"/>
          </a:xfrm>
          <a:prstGeom prst="rect">
            <a:avLst/>
          </a:prstGeom>
          <a:solidFill>
            <a:srgbClr val="FFFB82"/>
          </a:solidFill>
          <a:ln>
            <a:solidFill>
              <a:srgbClr val="EBF2DF"/>
            </a:solidFill>
          </a:ln>
          <a:effectLst>
            <a:outerShdw blurRad="50800" dist="38100" dir="2700000" algn="tl" rotWithShape="0">
              <a:prstClr val="black">
                <a:alpha val="40000"/>
              </a:prstClr>
            </a:outerShdw>
          </a:effectLst>
        </p:spPr>
        <p:txBody>
          <a:bodyPr wrap="none" rtlCol="0" anchor="ctr">
            <a:noAutofit/>
          </a:bodyPr>
          <a:lstStyle/>
          <a:p>
            <a:pPr algn="ctr"/>
            <a:r>
              <a:rPr lang="en-US" sz="1400" dirty="0"/>
              <a:t>Exceeds normal security controls</a:t>
            </a:r>
          </a:p>
        </p:txBody>
      </p:sp>
    </p:spTree>
    <p:extLst>
      <p:ext uri="{BB962C8B-B14F-4D97-AF65-F5344CB8AC3E}">
        <p14:creationId xmlns:p14="http://schemas.microsoft.com/office/powerpoint/2010/main" val="2055328378"/>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5755</TotalTime>
  <Words>1682</Words>
  <Application>Microsoft Office PowerPoint</Application>
  <PresentationFormat>On-screen Show (4:3)</PresentationFormat>
  <Paragraphs>358</Paragraphs>
  <Slides>20</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.PingFangSC-Regular</vt:lpstr>
      <vt:lpstr>Arial</vt:lpstr>
      <vt:lpstr>Calibri</vt:lpstr>
      <vt:lpstr>Minion Pro</vt:lpstr>
      <vt:lpstr>PingFangSC-Regular</vt:lpstr>
      <vt:lpstr>Wingdings</vt:lpstr>
      <vt:lpstr>Office Theme</vt:lpstr>
      <vt:lpstr>LCLS-II Remote Controls/Commissioning</vt:lpstr>
      <vt:lpstr>Overview</vt:lpstr>
      <vt:lpstr>Controls Objectives</vt:lpstr>
      <vt:lpstr>Controls Saga</vt:lpstr>
      <vt:lpstr>Cyber Policies</vt:lpstr>
      <vt:lpstr>Cyber Policies</vt:lpstr>
      <vt:lpstr>Infrastructure - Network Segmentation</vt:lpstr>
      <vt:lpstr>Infrastructure - Network Segmentation</vt:lpstr>
      <vt:lpstr>Infrastructure - Network Segmentation</vt:lpstr>
      <vt:lpstr>Infrastructure - VDI User Experience</vt:lpstr>
      <vt:lpstr>Infrastructure - VDI Admin Console</vt:lpstr>
      <vt:lpstr>Infrastructure - Host Security</vt:lpstr>
      <vt:lpstr>Infrastructure - Channel Access Security (CAS)</vt:lpstr>
      <vt:lpstr>Infrastructure - Access Security Groups (ASG)</vt:lpstr>
      <vt:lpstr>Infrastructure - EPICS Logging (example-only)</vt:lpstr>
      <vt:lpstr>Infrastructure - Local/Remote User Recap</vt:lpstr>
      <vt:lpstr>Infrastructure - Known “soft-spots”</vt:lpstr>
      <vt:lpstr>Remote Commissioning</vt:lpstr>
      <vt:lpstr>Q&amp;A</vt:lpstr>
      <vt:lpstr>Infrastructure - A deeper look at VDI</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Wesley Moore</dc:creator>
  <cp:lastModifiedBy>Crystal Baker</cp:lastModifiedBy>
  <cp:revision>63</cp:revision>
  <dcterms:created xsi:type="dcterms:W3CDTF">2018-11-05T15:37:05Z</dcterms:created>
  <dcterms:modified xsi:type="dcterms:W3CDTF">2018-11-09T15:43:40Z</dcterms:modified>
</cp:coreProperties>
</file>