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31"/>
  </p:notesMasterIdLst>
  <p:handoutMasterIdLst>
    <p:handoutMasterId r:id="rId32"/>
  </p:handoutMasterIdLst>
  <p:sldIdLst>
    <p:sldId id="577" r:id="rId5"/>
    <p:sldId id="732" r:id="rId6"/>
    <p:sldId id="762" r:id="rId7"/>
    <p:sldId id="733" r:id="rId8"/>
    <p:sldId id="730" r:id="rId9"/>
    <p:sldId id="763" r:id="rId10"/>
    <p:sldId id="766" r:id="rId11"/>
    <p:sldId id="742" r:id="rId12"/>
    <p:sldId id="738" r:id="rId13"/>
    <p:sldId id="739" r:id="rId14"/>
    <p:sldId id="755" r:id="rId15"/>
    <p:sldId id="756" r:id="rId16"/>
    <p:sldId id="743" r:id="rId17"/>
    <p:sldId id="744" r:id="rId18"/>
    <p:sldId id="764" r:id="rId19"/>
    <p:sldId id="734" r:id="rId20"/>
    <p:sldId id="758" r:id="rId21"/>
    <p:sldId id="761" r:id="rId22"/>
    <p:sldId id="754" r:id="rId23"/>
    <p:sldId id="759" r:id="rId24"/>
    <p:sldId id="750" r:id="rId25"/>
    <p:sldId id="767" r:id="rId26"/>
    <p:sldId id="768" r:id="rId27"/>
    <p:sldId id="769" r:id="rId28"/>
    <p:sldId id="770" r:id="rId29"/>
    <p:sldId id="765" r:id="rId3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33CC"/>
    <a:srgbClr val="99CCFF"/>
    <a:srgbClr val="6699FF"/>
    <a:srgbClr val="0000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97" autoAdjust="0"/>
    <p:restoredTop sz="94607" autoAdjust="0"/>
  </p:normalViewPr>
  <p:slideViewPr>
    <p:cSldViewPr snapToGrid="0">
      <p:cViewPr>
        <p:scale>
          <a:sx n="160" d="100"/>
          <a:sy n="160" d="100"/>
        </p:scale>
        <p:origin x="16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gif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Kevin Jordan LERF Readiness Review 12-Nov-2018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Kevin Jordan LERF Readiness Review 12-Nov-2018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Kevin Jordan LERF Readiness Review 12-Nov-2018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Kevin Jordan LERF Readiness Review 12-Nov-2018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Kevin Jordan LERF Readiness Review 12-Nov-2018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Kevin Jordan LERF Readiness Review 12-Nov-2018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 txBox="1">
            <a:spLocks/>
          </p:cNvSpPr>
          <p:nvPr userDrawn="1"/>
        </p:nvSpPr>
        <p:spPr>
          <a:xfrm>
            <a:off x="451822" y="6430963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en-US" smtClean="0"/>
              <a:t>Kevin Jordan LERF Readiness Review 12-Nov-2018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jlab.org/lerf/index.php/Facilities_Document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rfboard.acc.jlab.org/board2.html" TargetMode="External"/><Relationship Id="rId4" Type="http://schemas.openxmlformats.org/officeDocument/2006/relationships/hyperlink" Target="https://wiki.jlab.org/lerf/index.php/ATLi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rfboard.acc.jlab.org/board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jlab.org/lerf/images/2/2b/LERF_TRUCK_ENTRANCE_SHIELDING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550642"/>
            <a:ext cx="8008937" cy="2246313"/>
          </a:xfrm>
        </p:spPr>
        <p:txBody>
          <a:bodyPr/>
          <a:lstStyle/>
          <a:p>
            <a:r>
              <a:rPr lang="en-US" sz="4000" dirty="0" smtClean="0"/>
              <a:t>LERF Readiness Review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Kevin Jordan</a:t>
            </a:r>
          </a:p>
          <a:p>
            <a:r>
              <a:rPr lang="en-US" sz="1800" dirty="0"/>
              <a:t>LERF Cryomodule Test Facility Overview</a:t>
            </a:r>
            <a:endParaRPr lang="en-US" sz="1800" dirty="0" smtClean="0"/>
          </a:p>
          <a:p>
            <a:r>
              <a:rPr lang="en-US" sz="1800" dirty="0" smtClean="0"/>
              <a:t>November 12 - 13, 2018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Raised Floor in Gallery &amp; Cable Tray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1323376"/>
            <a:ext cx="8566150" cy="4882552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The RF cable routing will be through the penetrations and along the gallery floor, protected by the raised floor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This image is before the </a:t>
            </a:r>
            <a:r>
              <a:rPr lang="en-US" dirty="0" err="1" smtClean="0"/>
              <a:t>heliax</a:t>
            </a:r>
            <a:r>
              <a:rPr lang="en-US" dirty="0" smtClean="0"/>
              <a:t> cables </a:t>
            </a:r>
            <a:br>
              <a:rPr lang="en-US" dirty="0" smtClean="0"/>
            </a:br>
            <a:r>
              <a:rPr lang="en-US" dirty="0" smtClean="0"/>
              <a:t>have been installed, some sections of </a:t>
            </a:r>
            <a:br>
              <a:rPr lang="en-US" dirty="0" smtClean="0"/>
            </a:br>
            <a:r>
              <a:rPr lang="en-US" dirty="0" smtClean="0"/>
              <a:t>floor grating needed to be removed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All cable &amp; connectors are delivered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Cryo rack cable installation ~99% </a:t>
            </a:r>
            <a:br>
              <a:rPr lang="en-US" dirty="0" smtClean="0"/>
            </a:br>
            <a:r>
              <a:rPr lang="en-US" dirty="0" smtClean="0"/>
              <a:t>complete (88 cables), all of those have </a:t>
            </a:r>
            <a:br>
              <a:rPr lang="en-US" dirty="0" smtClean="0"/>
            </a:br>
            <a:r>
              <a:rPr lang="en-US" dirty="0" smtClean="0"/>
              <a:t>been terminated in racks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Tunnel terminations &gt; 90 % complete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64555" y="2878555"/>
            <a:ext cx="4547937" cy="34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LLRF Controls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7002" y="1241659"/>
            <a:ext cx="4651782" cy="506744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Fully functional LCLSII LLRF control racks (4) are powered up &amp; remotely accessible from SLAC</a:t>
            </a:r>
          </a:p>
          <a:p>
            <a:pPr marL="800100" lvl="1" indent="-342900"/>
            <a:r>
              <a:rPr lang="en-US" sz="1800" dirty="0" smtClean="0"/>
              <a:t>Precision receiver chassis</a:t>
            </a:r>
          </a:p>
          <a:p>
            <a:pPr marL="800100" lvl="1" indent="-342900"/>
            <a:r>
              <a:rPr lang="en-US" sz="1800" dirty="0" smtClean="0"/>
              <a:t>RF Station</a:t>
            </a:r>
          </a:p>
          <a:p>
            <a:pPr marL="800100" lvl="1" indent="-342900"/>
            <a:r>
              <a:rPr lang="en-US" sz="1800" dirty="0" smtClean="0"/>
              <a:t>Resonance/Interlock chassis</a:t>
            </a:r>
          </a:p>
          <a:p>
            <a:pPr marL="800100" lvl="1" indent="-342900"/>
            <a:r>
              <a:rPr lang="en-US" sz="1800" dirty="0" smtClean="0"/>
              <a:t>LO Chassis</a:t>
            </a:r>
          </a:p>
          <a:p>
            <a:pPr marL="800100" lvl="1" indent="-342900"/>
            <a:r>
              <a:rPr lang="en-US" sz="1800" dirty="0" smtClean="0"/>
              <a:t>Power supply</a:t>
            </a:r>
            <a:endParaRPr lang="en-US" sz="2000" dirty="0" smtClean="0"/>
          </a:p>
          <a:p>
            <a:pPr marL="800100" lvl="1" indent="-342900"/>
            <a:r>
              <a:rPr lang="en-US" sz="1800" dirty="0" smtClean="0"/>
              <a:t>EPICS Interface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14654" y="600436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LLRF Rack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784" y="1400174"/>
            <a:ext cx="3560727" cy="45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7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Master Reference &amp; LO Distribution in Progress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243584"/>
            <a:ext cx="8496300" cy="1166241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US" dirty="0" smtClean="0"/>
              <a:t>1300 MHz Reference: Rohde &amp; Schwarz Signal Generator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1320 MHz LO: Derived from 10 MHz and 1300 MHz</a:t>
            </a:r>
          </a:p>
          <a:p>
            <a:pPr marL="233362" lvl="1" indent="0">
              <a:lnSpc>
                <a:spcPct val="130000"/>
              </a:lnSpc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73" y="2400300"/>
            <a:ext cx="6338027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Tunnel Waveguide Layout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12910" y="1323376"/>
            <a:ext cx="8453240" cy="1216624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400" dirty="0" smtClean="0"/>
              <a:t>Installation is complete in the gallery &amp; tunnel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651" y="2219057"/>
            <a:ext cx="4968510" cy="1524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190" y="3969142"/>
            <a:ext cx="3851809" cy="2888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7" y="3976306"/>
            <a:ext cx="3851810" cy="28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Tunnel Waveguide Layout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12910" y="1323376"/>
            <a:ext cx="8453240" cy="1216624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400" dirty="0" smtClean="0"/>
              <a:t>Installation complete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760" y="1869440"/>
            <a:ext cx="6827520" cy="45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Cryogenic Connections to Transferline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AutoShape 2" descr="ERF LCLS-II CRYOMODULE TESTING P&amp;ID COLOR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ERF LCLS-II CRYOMODULE TESTING P&amp;ID COLOR.pdf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49121" y="3110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77" y="1152125"/>
            <a:ext cx="4384623" cy="5264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" y="2683241"/>
            <a:ext cx="4994749" cy="37460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67" y="1221698"/>
            <a:ext cx="4747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 can was late 3 months, it was delivered on Nov. 1, placed Nov. 5, and now in process of having field fit joints tied in &amp; instrumentation checked out</a:t>
            </a:r>
          </a:p>
          <a:p>
            <a:r>
              <a:rPr lang="en-US" dirty="0" smtClean="0"/>
              <a:t>See Matt’s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Process &amp; Instrumentation Diagram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AutoShape 2" descr="ERF LCLS-II CRYOMODULE TESTING P&amp;ID COLOR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ERF LCLS-II CRYOMODULE TESTING P&amp;ID COLOR.pdf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9567" y="1187451"/>
            <a:ext cx="7096656" cy="5400675"/>
            <a:chOff x="1023672" y="914399"/>
            <a:chExt cx="7096656" cy="5400675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672" y="914399"/>
              <a:ext cx="7096656" cy="54006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61461" y="1000784"/>
              <a:ext cx="21107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P&amp;ID JL0043630</a:t>
              </a:r>
            </a:p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In approval process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03720" y="2804160"/>
              <a:ext cx="7620" cy="29438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03720" y="5378712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Zone 00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26380" y="2735580"/>
              <a:ext cx="7620" cy="33356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334000" y="5701877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Zone 01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634740" y="2735580"/>
              <a:ext cx="0" cy="33356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703320" y="5701877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Zone 02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634740" y="2735580"/>
              <a:ext cx="2895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24300" y="1188720"/>
              <a:ext cx="0" cy="15468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363980" y="5357522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Zone 03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8820" y="4500334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CM 1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24300" y="4500334"/>
              <a:ext cx="929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</a:rPr>
                <a:t>CM 2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LCLS-II Cryogenic </a:t>
            </a:r>
            <a:r>
              <a:rPr lang="en-US" sz="2800" dirty="0"/>
              <a:t>Controls &amp; Interfaces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1229194"/>
            <a:ext cx="8796042" cy="5079912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US" dirty="0" smtClean="0"/>
              <a:t>JLab cryo staff controls cryo-can &amp; JT valves for cooldown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SLAC has access to CM JT valves &amp; </a:t>
            </a:r>
            <a:r>
              <a:rPr lang="en-US" smtClean="0"/>
              <a:t>heater controls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Two fully assembled sets of cryo-control racks are operational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Tunnel terminations done by </a:t>
            </a:r>
            <a:r>
              <a:rPr lang="en-US" dirty="0" err="1" smtClean="0"/>
              <a:t>Jlab</a:t>
            </a:r>
            <a:r>
              <a:rPr lang="en-US" dirty="0" smtClean="0"/>
              <a:t> staff</a:t>
            </a:r>
          </a:p>
          <a:p>
            <a:pPr lvl="2">
              <a:lnSpc>
                <a:spcPct val="130000"/>
              </a:lnSpc>
            </a:pPr>
            <a:r>
              <a:rPr lang="en-US" dirty="0"/>
              <a:t>R</a:t>
            </a:r>
            <a:r>
              <a:rPr lang="en-US" dirty="0" smtClean="0"/>
              <a:t>ack ‘field’ terminations have been done by SLAC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PLCs for </a:t>
            </a:r>
            <a:r>
              <a:rPr lang="en-US" dirty="0" err="1" smtClean="0"/>
              <a:t>cryo</a:t>
            </a:r>
            <a:r>
              <a:rPr lang="en-US" dirty="0" smtClean="0"/>
              <a:t> control are on line and can be remotely programed from SLAC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Cryo racks will provide UPS power to the LLRF racks for backing out tuners during power failure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SLAC staff encouraged to be present for cooldown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LCLS-II Cryogenic </a:t>
            </a:r>
            <a:r>
              <a:rPr lang="en-US" sz="2800" dirty="0"/>
              <a:t>Controls </a:t>
            </a:r>
            <a:r>
              <a:rPr lang="en-US" sz="2800" dirty="0" smtClean="0"/>
              <a:t>Racks (1 of 2 sets)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77035" y="2118765"/>
            <a:ext cx="5416270" cy="406220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202361" y="2118054"/>
            <a:ext cx="5417081" cy="40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Vacuum Controls &amp; Interfaces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529394"/>
            <a:ext cx="8453142" cy="4779711"/>
          </a:xfrm>
        </p:spPr>
        <p:txBody>
          <a:bodyPr/>
          <a:lstStyle/>
          <a:p>
            <a:pPr lvl="1">
              <a:lnSpc>
                <a:spcPct val="130000"/>
              </a:lnSpc>
            </a:pPr>
            <a:r>
              <a:rPr lang="en-US" dirty="0" smtClean="0"/>
              <a:t>Controllers for ion pumps and gauging from SLAC are on-site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Gauges are part of CM assembly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 LCLS-II vacuum pump cart will be shipped soon as a test of </a:t>
            </a:r>
            <a:r>
              <a:rPr lang="en-US" dirty="0" err="1" smtClean="0"/>
              <a:t>microphonics</a:t>
            </a:r>
            <a:endParaRPr lang="en-US" dirty="0" smtClean="0"/>
          </a:p>
          <a:p>
            <a:pPr lvl="2">
              <a:lnSpc>
                <a:spcPct val="130000"/>
              </a:lnSpc>
            </a:pPr>
            <a:r>
              <a:rPr lang="en-US" dirty="0" smtClean="0"/>
              <a:t>Roughing pump, turbo, </a:t>
            </a:r>
            <a:r>
              <a:rPr lang="en-US" dirty="0" err="1" smtClean="0"/>
              <a:t>pirani</a:t>
            </a:r>
            <a:r>
              <a:rPr lang="en-US" dirty="0" smtClean="0"/>
              <a:t>, cold cathode, &amp; PLC controller 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Jlab</a:t>
            </a:r>
            <a:r>
              <a:rPr lang="en-US" dirty="0" smtClean="0"/>
              <a:t> provided pump cart will be initially used if SLAC cart is late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EPICS control  interface to pump cart, gauges &amp; PLC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Interlocks to LLRF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683142"/>
            <a:ext cx="8108950" cy="46259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Scope of the LCLS-II conversion</a:t>
            </a:r>
          </a:p>
          <a:p>
            <a:pPr lvl="1"/>
            <a:r>
              <a:rPr lang="en-US" sz="2800" dirty="0" smtClean="0"/>
              <a:t>Work planning</a:t>
            </a:r>
          </a:p>
          <a:p>
            <a:pPr lvl="1"/>
            <a:r>
              <a:rPr lang="en-US" sz="2800" dirty="0"/>
              <a:t>Top level schedule</a:t>
            </a:r>
          </a:p>
          <a:p>
            <a:pPr lvl="1"/>
            <a:r>
              <a:rPr lang="en-US" sz="2800" dirty="0" smtClean="0"/>
              <a:t>Safety systems &amp; radiation shielding</a:t>
            </a:r>
          </a:p>
          <a:p>
            <a:pPr lvl="1"/>
            <a:r>
              <a:rPr lang="en-US" sz="2800" dirty="0" smtClean="0"/>
              <a:t>Software, controls </a:t>
            </a:r>
            <a:r>
              <a:rPr lang="en-US" sz="2800" dirty="0"/>
              <a:t>&amp; network infrastructure</a:t>
            </a:r>
          </a:p>
          <a:p>
            <a:pPr lvl="1"/>
            <a:r>
              <a:rPr lang="en-US" sz="2800" dirty="0" smtClean="0"/>
              <a:t>Solid State Amps, LLRF &amp; all that waveguide</a:t>
            </a:r>
            <a:endParaRPr lang="en-US" sz="2800" dirty="0"/>
          </a:p>
          <a:p>
            <a:pPr lvl="1"/>
            <a:r>
              <a:rPr lang="en-US" sz="2800" dirty="0"/>
              <a:t>Cryomodule </a:t>
            </a:r>
            <a:r>
              <a:rPr lang="en-US" sz="2800" dirty="0" smtClean="0"/>
              <a:t>&amp; tunnel connections</a:t>
            </a:r>
          </a:p>
          <a:p>
            <a:pPr lvl="1"/>
            <a:r>
              <a:rPr lang="en-US" sz="2800" dirty="0" smtClean="0"/>
              <a:t>Cryogenic connections</a:t>
            </a:r>
            <a:endParaRPr lang="en-US" sz="2800" dirty="0"/>
          </a:p>
          <a:p>
            <a:pPr lvl="1"/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Other Instrumentation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243584"/>
            <a:ext cx="8496300" cy="5065522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Faraday cup on both ends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Decarad</a:t>
            </a:r>
            <a:r>
              <a:rPr lang="en-US" dirty="0" smtClean="0"/>
              <a:t> monitors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Fermi supplied Total Loss Monitor (TLM)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Other radiation detectors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Fox - ?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Chipmunk  - ?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Scarecrow - ?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TLDs - ?</a:t>
            </a:r>
            <a:endParaRPr lang="en-US" dirty="0"/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ES&amp;H issues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76987" y="1731364"/>
            <a:ext cx="8453240" cy="4671050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400" dirty="0" smtClean="0"/>
              <a:t>All radiation shielding blocks will be used for first test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Dosimetry will be used between first &amp; second layer to get a total dose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Operational Safety Procedure is being finalized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Mini review held for running SSAs into shorts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ODH Assessment done, needs to be signed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Less </a:t>
            </a:r>
            <a:r>
              <a:rPr lang="en-US" sz="1800" dirty="0" err="1" smtClean="0"/>
              <a:t>LHe</a:t>
            </a:r>
            <a:r>
              <a:rPr lang="en-US" sz="1800" dirty="0" smtClean="0"/>
              <a:t> volume than used in the past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Pressure system design authority is Matt Marchlik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Egress has been reviewed by Facilities</a:t>
            </a:r>
          </a:p>
          <a:p>
            <a:pPr lvl="2">
              <a:lnSpc>
                <a:spcPct val="130000"/>
              </a:lnSpc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wiki.jlab.org/lerf/index.php/Facilities_Documents</a:t>
            </a:r>
            <a:endParaRPr lang="en-US" sz="1800" dirty="0" smtClean="0"/>
          </a:p>
          <a:p>
            <a:pPr lvl="2">
              <a:lnSpc>
                <a:spcPct val="13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862" y="136586"/>
            <a:ext cx="8103570" cy="753033"/>
          </a:xfrm>
        </p:spPr>
        <p:txBody>
          <a:bodyPr/>
          <a:lstStyle/>
          <a:p>
            <a:r>
              <a:rPr lang="en-US" sz="2800" dirty="0" smtClean="0"/>
              <a:t>Remaining work LLRF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72376" y="1269945"/>
            <a:ext cx="8453240" cy="5038309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sz="2400" dirty="0" smtClean="0"/>
              <a:t>There are 4 LLRF racks, one for each 4 SSAs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Field wiring downstairs complete </a:t>
            </a:r>
            <a:r>
              <a:rPr lang="mr-IN" sz="2400" dirty="0" smtClean="0"/>
              <a:t>–</a:t>
            </a:r>
            <a:r>
              <a:rPr lang="en-US" sz="2400" dirty="0" smtClean="0"/>
              <a:t> need check out</a:t>
            </a:r>
          </a:p>
          <a:p>
            <a:pPr lvl="1">
              <a:lnSpc>
                <a:spcPct val="130000"/>
              </a:lnSpc>
            </a:pPr>
            <a:r>
              <a:rPr lang="en-US" sz="2400" dirty="0" smtClean="0"/>
              <a:t>Upstairs ~ 3 Person-Days to finish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11365" y="3973778"/>
            <a:ext cx="2667972" cy="2000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08686" y="3973847"/>
            <a:ext cx="2668527" cy="200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34165" y="3975030"/>
            <a:ext cx="2677967" cy="2008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54701" y="3975030"/>
            <a:ext cx="2677967" cy="2008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862" y="2892306"/>
            <a:ext cx="1702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SSA CM 1; 1 </a:t>
            </a:r>
            <a:r>
              <a:rPr lang="mr-IN" sz="1600" dirty="0" smtClean="0"/>
              <a:t>–</a:t>
            </a:r>
            <a:r>
              <a:rPr lang="en-US" sz="1600" dirty="0" smtClean="0"/>
              <a:t> 4</a:t>
            </a:r>
          </a:p>
          <a:p>
            <a:pPr algn="ctr"/>
            <a:r>
              <a:rPr lang="en-US" sz="1600" dirty="0" smtClean="0"/>
              <a:t>Complete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92110" y="2892306"/>
            <a:ext cx="165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SSA CM 1; 5 - 8</a:t>
            </a:r>
          </a:p>
          <a:p>
            <a:pPr algn="ctr"/>
            <a:r>
              <a:rPr lang="en-US" sz="1600" dirty="0" smtClean="0"/>
              <a:t>Complete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1260" y="2892306"/>
            <a:ext cx="211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SSA CM 2; 1 </a:t>
            </a:r>
            <a:r>
              <a:rPr lang="mr-IN" sz="1600" dirty="0" smtClean="0"/>
              <a:t>–</a:t>
            </a:r>
            <a:r>
              <a:rPr lang="en-US" sz="1600" dirty="0" smtClean="0"/>
              <a:t> 4</a:t>
            </a:r>
          </a:p>
          <a:p>
            <a:pPr algn="ctr"/>
            <a:r>
              <a:rPr lang="en-US" sz="1600" dirty="0" smtClean="0"/>
              <a:t>Need RTD &amp; Stepper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050861" y="2892306"/>
            <a:ext cx="165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SSA CM 2; 5 - 8</a:t>
            </a:r>
          </a:p>
          <a:p>
            <a:pPr algn="ctr"/>
            <a:r>
              <a:rPr lang="en-US" sz="1600" dirty="0" smtClean="0"/>
              <a:t>Need Stepper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8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862" y="136586"/>
            <a:ext cx="8103570" cy="753033"/>
          </a:xfrm>
        </p:spPr>
        <p:txBody>
          <a:bodyPr/>
          <a:lstStyle/>
          <a:p>
            <a:r>
              <a:rPr lang="en-US" sz="2800" dirty="0"/>
              <a:t>Remaining work </a:t>
            </a:r>
            <a:r>
              <a:rPr lang="en-US" sz="2800" dirty="0" smtClean="0"/>
              <a:t>JLab Cryo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804" y="1176793"/>
            <a:ext cx="9048584" cy="5225621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/>
              <a:t>Field fit joints from cryo-can to transferline in progress 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/>
              <a:t>Complete leak check of </a:t>
            </a:r>
            <a:r>
              <a:rPr lang="en-US" dirty="0" smtClean="0"/>
              <a:t>system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Diode terminations; cables are in place (5 out of 6)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34 diodes need to be terminated </a:t>
            </a:r>
            <a:r>
              <a:rPr lang="mr-IN" dirty="0" smtClean="0"/>
              <a:t>–</a:t>
            </a:r>
            <a:r>
              <a:rPr lang="en-US" dirty="0" smtClean="0"/>
              <a:t> Terminal block + 6 pcs x 32 pins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All channels are in EPICS with proper nomenclature 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There are 3 Coriolis flow meters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3 pcs x 9 wires need terminated in cryo-can + 3 cables to </a:t>
            </a:r>
            <a:r>
              <a:rPr lang="en-US" dirty="0" err="1" smtClean="0"/>
              <a:t>ethernet</a:t>
            </a:r>
            <a:r>
              <a:rPr lang="en-US" dirty="0" smtClean="0"/>
              <a:t> controllers mounted in the tunnel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11" y="4638365"/>
            <a:ext cx="6932405" cy="17640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804" y="4588738"/>
            <a:ext cx="1608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Diode</a:t>
            </a:r>
          </a:p>
          <a:p>
            <a:pPr algn="ctr"/>
            <a:r>
              <a:rPr lang="en-US" dirty="0" smtClean="0"/>
              <a:t>Terminations</a:t>
            </a:r>
          </a:p>
          <a:p>
            <a:pPr algn="ctr"/>
            <a:r>
              <a:rPr lang="en-US" dirty="0" smtClean="0"/>
              <a:t>Resistors are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o simulate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862" y="136586"/>
            <a:ext cx="8103570" cy="753033"/>
          </a:xfrm>
        </p:spPr>
        <p:txBody>
          <a:bodyPr/>
          <a:lstStyle/>
          <a:p>
            <a:r>
              <a:rPr lang="en-US" sz="2800" dirty="0"/>
              <a:t>Remaining work </a:t>
            </a:r>
            <a:r>
              <a:rPr lang="en-US" sz="2800" dirty="0" smtClean="0"/>
              <a:t>JLab Cryo 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804" y="1176793"/>
            <a:ext cx="9048584" cy="5225621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/>
              <a:t>3 EV; JT type </a:t>
            </a:r>
            <a:r>
              <a:rPr lang="mr-IN" dirty="0"/>
              <a:t>–</a:t>
            </a:r>
            <a:r>
              <a:rPr lang="en-US" dirty="0"/>
              <a:t> reusing existing channels rerouting existing </a:t>
            </a:r>
            <a:r>
              <a:rPr lang="en-US" dirty="0" smtClean="0"/>
              <a:t>cables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One </a:t>
            </a:r>
            <a:r>
              <a:rPr lang="en-US" dirty="0"/>
              <a:t>each EV and other flowmeter need to be tied into EPICS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Need control screens for ease of operation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Installation of Hot Wire Anemometer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Complete </a:t>
            </a:r>
            <a:r>
              <a:rPr lang="en-US" dirty="0"/>
              <a:t>leak check of </a:t>
            </a:r>
            <a:r>
              <a:rPr lang="en-US" dirty="0" smtClean="0"/>
              <a:t>system</a:t>
            </a:r>
          </a:p>
          <a:p>
            <a:pPr lvl="1">
              <a:lnSpc>
                <a:spcPct val="130000"/>
              </a:lnSpc>
            </a:pP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Welding and leak checking </a:t>
            </a:r>
            <a:r>
              <a:rPr lang="mr-IN" dirty="0" smtClean="0"/>
              <a:t>–</a:t>
            </a:r>
            <a:r>
              <a:rPr lang="en-US" dirty="0" smtClean="0"/>
              <a:t> 2 person weeks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Hardware connections + software </a:t>
            </a:r>
            <a:r>
              <a:rPr lang="mr-IN" dirty="0" smtClean="0"/>
              <a:t>–</a:t>
            </a:r>
            <a:r>
              <a:rPr lang="en-US" dirty="0" smtClean="0"/>
              <a:t> 4 person weeks</a:t>
            </a:r>
            <a:endParaRPr lang="en-US" dirty="0"/>
          </a:p>
          <a:p>
            <a:pPr lvl="1">
              <a:lnSpc>
                <a:spcPct val="13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862" y="136586"/>
            <a:ext cx="8103570" cy="753033"/>
          </a:xfrm>
        </p:spPr>
        <p:txBody>
          <a:bodyPr/>
          <a:lstStyle/>
          <a:p>
            <a:r>
              <a:rPr lang="en-US" sz="2800" dirty="0"/>
              <a:t>Remaining work </a:t>
            </a:r>
            <a:r>
              <a:rPr lang="en-US" sz="2800" dirty="0" smtClean="0"/>
              <a:t>Mics.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804" y="1176793"/>
            <a:ext cx="9048584" cy="5225621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/>
              <a:t>T</a:t>
            </a:r>
            <a:r>
              <a:rPr lang="en-US" dirty="0" smtClean="0"/>
              <a:t>erminate SC magnet voltage taps in rack </a:t>
            </a:r>
            <a:r>
              <a:rPr lang="mr-IN" dirty="0" smtClean="0"/>
              <a:t>–</a:t>
            </a:r>
            <a:r>
              <a:rPr lang="en-US" dirty="0" smtClean="0"/>
              <a:t> 1 day</a:t>
            </a:r>
          </a:p>
          <a:p>
            <a:pPr lvl="1">
              <a:lnSpc>
                <a:spcPct val="130000"/>
              </a:lnSpc>
            </a:pP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Connect and test Fluxgate Magnetometers </a:t>
            </a:r>
            <a:r>
              <a:rPr lang="mr-IN" dirty="0" smtClean="0"/>
              <a:t>–</a:t>
            </a:r>
            <a:r>
              <a:rPr lang="en-US" dirty="0" smtClean="0"/>
              <a:t> couple days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Compact Rio is setup, it with controllers will be on a cart &amp; used only for degaussing </a:t>
            </a:r>
          </a:p>
          <a:p>
            <a:pPr lvl="1">
              <a:lnSpc>
                <a:spcPct val="130000"/>
              </a:lnSpc>
            </a:pP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Check out the </a:t>
            </a:r>
            <a:r>
              <a:rPr lang="en-US" dirty="0" err="1" smtClean="0"/>
              <a:t>Deca</a:t>
            </a:r>
            <a:r>
              <a:rPr lang="en-US" dirty="0" smtClean="0"/>
              <a:t> Rad system </a:t>
            </a:r>
            <a:r>
              <a:rPr lang="mr-IN" dirty="0" smtClean="0"/>
              <a:t>–</a:t>
            </a:r>
            <a:r>
              <a:rPr lang="en-US" dirty="0" smtClean="0"/>
              <a:t> 2 days</a:t>
            </a:r>
          </a:p>
          <a:p>
            <a:pPr lvl="1">
              <a:lnSpc>
                <a:spcPct val="130000"/>
              </a:lnSpc>
            </a:pP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Finish up vacuum control rack and HV cables </a:t>
            </a:r>
            <a:r>
              <a:rPr lang="mr-IN" dirty="0" smtClean="0"/>
              <a:t>–</a:t>
            </a:r>
            <a:r>
              <a:rPr lang="en-US" dirty="0" smtClean="0"/>
              <a:t> 1 week</a:t>
            </a:r>
          </a:p>
          <a:p>
            <a:pPr lvl="1">
              <a:lnSpc>
                <a:spcPct val="130000"/>
              </a:lnSpc>
            </a:pP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Finish bridging </a:t>
            </a:r>
            <a:r>
              <a:rPr lang="en-US" smtClean="0"/>
              <a:t>section clean room</a:t>
            </a:r>
            <a:endParaRPr lang="en-US" dirty="0"/>
          </a:p>
          <a:p>
            <a:pPr lvl="1">
              <a:lnSpc>
                <a:spcPct val="130000"/>
              </a:lnSpc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96540" y="1236689"/>
            <a:ext cx="8258852" cy="526904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Work control documents are same as CEBAF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All waveguide delivered, installation complete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Cryo Can delivered and being connected	</a:t>
            </a:r>
          </a:p>
          <a:p>
            <a:pPr marL="800100" lvl="1" indent="-342900"/>
            <a:r>
              <a:rPr lang="en-US" sz="1600" dirty="0" smtClean="0"/>
              <a:t>Last piece of the puzzle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File &amp; application servers operational, build complete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All of the cable and connectors have been delivered &amp; installed</a:t>
            </a:r>
          </a:p>
          <a:p>
            <a:pPr marL="800100" lvl="1" indent="-342900"/>
            <a:r>
              <a:rPr lang="en-US" sz="1600" dirty="0" smtClean="0"/>
              <a:t>Cryo cables terminated in racks</a:t>
            </a:r>
          </a:p>
          <a:p>
            <a:pPr marL="800100" lvl="1" indent="-342900"/>
            <a:r>
              <a:rPr lang="en-US" sz="1600" dirty="0" smtClean="0"/>
              <a:t>RF cables installed and calibrated</a:t>
            </a:r>
          </a:p>
          <a:p>
            <a:pPr marL="800100" lvl="1" indent="-342900"/>
            <a:r>
              <a:rPr lang="en-US" sz="1600" dirty="0" smtClean="0"/>
              <a:t>A few cables including cryo-can instrumentation remaining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LLRF &amp; SSA commissioning is on-going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Positioned well for cooldown in January</a:t>
            </a:r>
          </a:p>
          <a:p>
            <a:pPr marL="800100" lvl="1" indent="-342900"/>
            <a:r>
              <a:rPr lang="en-US" sz="1600" dirty="0" smtClean="0"/>
              <a:t>Few man-weeks of work remaining for </a:t>
            </a:r>
            <a:r>
              <a:rPr lang="en-US" sz="1600" dirty="0" err="1" smtClean="0"/>
              <a:t>Jlab</a:t>
            </a:r>
            <a:r>
              <a:rPr lang="en-US" sz="1600" dirty="0" smtClean="0"/>
              <a:t> cryo-can controls</a:t>
            </a:r>
          </a:p>
          <a:p>
            <a:pPr marL="800100" lvl="1" indent="-342900"/>
            <a:r>
              <a:rPr lang="en-US" sz="1600" dirty="0" smtClean="0"/>
              <a:t>SRF support for CM connection to cryo-can and inter-module beam tube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Scope of the LCLS-II Conversion Project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0" y="1440382"/>
            <a:ext cx="9014527" cy="5025154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Modify LERF to enable LCLS-II CM testing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Take advantage of Safety </a:t>
            </a:r>
            <a:r>
              <a:rPr lang="en-US" dirty="0"/>
              <a:t>System interlocks / shielded </a:t>
            </a:r>
            <a:r>
              <a:rPr lang="en-US" dirty="0" smtClean="0"/>
              <a:t>vault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Install computer services; firewalled network &amp; servers</a:t>
            </a:r>
          </a:p>
          <a:p>
            <a:pPr lvl="2">
              <a:lnSpc>
                <a:spcPct val="130000"/>
              </a:lnSpc>
            </a:pPr>
            <a:r>
              <a:rPr lang="en-US" sz="1800" dirty="0"/>
              <a:t>EPICS Software development &amp; test bed </a:t>
            </a:r>
            <a:r>
              <a:rPr lang="en-US" sz="1800" dirty="0" smtClean="0"/>
              <a:t>for SLAC team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PCs with PLC licenses to remotely develop cryo &amp; vacuum PLC controls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Install16 SSAs &amp; reroute existing waveguide to LCLS-II modules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1400 feet of new waveguide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Install, test &amp; commission LCLS-II production racks (SLAC staff)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LLRF, Cryo Controls, SC Magnets (w/Quench protection)  &amp; Vacuum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Enable testing and running of 2 CMs together, this simulates </a:t>
            </a:r>
            <a:r>
              <a:rPr lang="en-US" dirty="0" err="1"/>
              <a:t>Linac</a:t>
            </a:r>
            <a:r>
              <a:rPr lang="en-US" dirty="0"/>
              <a:t> 1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Operate 2 cryo modules with a similar cryo system rather than CTF</a:t>
            </a:r>
          </a:p>
          <a:p>
            <a:pPr lvl="2">
              <a:lnSpc>
                <a:spcPct val="130000"/>
              </a:lnSpc>
            </a:pPr>
            <a:r>
              <a:rPr lang="en-US" sz="1800" dirty="0" smtClean="0"/>
              <a:t>Gain invaluable experience cooling down 2 CMs at SLAC tunnel grade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Work Planning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409074"/>
            <a:ext cx="8496300" cy="490003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Weekly schedule meetings are held in LERF breakroom</a:t>
            </a:r>
          </a:p>
          <a:p>
            <a:pPr lvl="2"/>
            <a:r>
              <a:rPr lang="en-US" sz="1800" dirty="0" smtClean="0"/>
              <a:t>Work planning for the upcoming week discussed</a:t>
            </a:r>
          </a:p>
          <a:p>
            <a:pPr lvl="2"/>
            <a:r>
              <a:rPr lang="en-US" sz="1800" dirty="0" smtClean="0"/>
              <a:t>Interferences discussed</a:t>
            </a:r>
          </a:p>
          <a:p>
            <a:pPr lvl="1"/>
            <a:r>
              <a:rPr lang="en-US" dirty="0" smtClean="0"/>
              <a:t>Long range schedule is posted on white board</a:t>
            </a:r>
          </a:p>
          <a:p>
            <a:pPr lvl="2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lerfboard.acc.jlab.org/board1.html</a:t>
            </a:r>
            <a:endParaRPr lang="en-US" sz="1800" dirty="0" smtClean="0"/>
          </a:p>
          <a:p>
            <a:pPr lvl="2"/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lerfboard.acc.jlab.org/board2.html</a:t>
            </a:r>
            <a:endParaRPr lang="en-US" sz="1800" dirty="0" smtClean="0"/>
          </a:p>
          <a:p>
            <a:pPr lvl="1"/>
            <a:r>
              <a:rPr lang="en-US" dirty="0" smtClean="0"/>
              <a:t>ATLis is used as work control document</a:t>
            </a:r>
          </a:p>
          <a:p>
            <a:pPr lvl="2"/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wiki.jlab.org/lerf/index.php/ATLis</a:t>
            </a:r>
            <a:endParaRPr lang="en-US" sz="1800" dirty="0" smtClean="0"/>
          </a:p>
          <a:p>
            <a:pPr lvl="1"/>
            <a:r>
              <a:rPr lang="en-US" dirty="0" smtClean="0"/>
              <a:t>SAD is also used</a:t>
            </a:r>
          </a:p>
          <a:p>
            <a:pPr lvl="2"/>
            <a:r>
              <a:rPr lang="en-US" sz="1800" dirty="0" smtClean="0"/>
              <a:t>Controlled by Steve Suhring</a:t>
            </a:r>
          </a:p>
          <a:p>
            <a:pPr lvl="1"/>
            <a:r>
              <a:rPr lang="en-US" dirty="0" smtClean="0"/>
              <a:t>SOP for testing, travelers, &amp; procedures</a:t>
            </a:r>
          </a:p>
          <a:p>
            <a:pPr lvl="2"/>
            <a:r>
              <a:rPr lang="en-US" sz="1800" dirty="0" smtClean="0"/>
              <a:t>Controlled by Mike Drury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Top Level Schedule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34911" y="1283311"/>
            <a:ext cx="8814217" cy="4675280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/>
              <a:t>The test schedule is drive by various scheduled shut downs of the </a:t>
            </a:r>
            <a:r>
              <a:rPr lang="en-US" sz="1800"/>
              <a:t>physics </a:t>
            </a:r>
            <a:r>
              <a:rPr lang="en-US" sz="1800" smtClean="0"/>
              <a:t>program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Caveats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/>
              <a:t>CHL </a:t>
            </a:r>
            <a:r>
              <a:rPr lang="en-US" sz="1600" dirty="0"/>
              <a:t>requires 200 watts </a:t>
            </a:r>
            <a:r>
              <a:rPr lang="en-US" sz="1600" u="sng" dirty="0"/>
              <a:t>+</a:t>
            </a:r>
            <a:r>
              <a:rPr lang="en-US" sz="1600" dirty="0"/>
              <a:t> 10%; Either the LERF ¼ CM &amp; FL02 are cold &amp; full and/or the 2 LCLS-II CMs are cold and </a:t>
            </a:r>
            <a:r>
              <a:rPr lang="en-US" sz="1600" dirty="0" smtClean="0"/>
              <a:t>full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CHL 1 has to be at 4K for </a:t>
            </a:r>
            <a:r>
              <a:rPr lang="en-US" sz="1600" dirty="0" smtClean="0"/>
              <a:t>LCLS-II </a:t>
            </a:r>
            <a:r>
              <a:rPr lang="en-US" sz="1600" dirty="0"/>
              <a:t>U-Tube </a:t>
            </a:r>
            <a:r>
              <a:rPr lang="en-US" sz="1600" dirty="0" smtClean="0"/>
              <a:t>operations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CHL 1 will be taken to 4 K in Dec. to manage Helium inventory for the first cool down in January. By going to 4 K early there is less of a time constraint for U-Tube </a:t>
            </a:r>
            <a:r>
              <a:rPr lang="en-US" sz="1600" dirty="0" smtClean="0"/>
              <a:t>operations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smtClean="0"/>
              <a:t>First </a:t>
            </a:r>
            <a:r>
              <a:rPr lang="en-US" sz="1600" dirty="0"/>
              <a:t>cool down is either complete or aborted by January 15 to enable hot check out of CEBAF prior to the February physics </a:t>
            </a:r>
            <a:r>
              <a:rPr lang="en-US" sz="1600" dirty="0" smtClean="0"/>
              <a:t>run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test cycle is nominally 2 </a:t>
            </a:r>
            <a:r>
              <a:rPr lang="en-US" sz="1800" dirty="0" smtClean="0"/>
              <a:t>months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</a:t>
            </a:r>
            <a:r>
              <a:rPr lang="en-US" sz="1800" dirty="0"/>
              <a:t>Break – January 2 to 15, that is followed by 2 weeks of hot check out &amp; start of Physics Feb. </a:t>
            </a:r>
            <a:r>
              <a:rPr lang="en-US" sz="1800" dirty="0" smtClean="0"/>
              <a:t>1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/>
              <a:t>Break – April 15 to May </a:t>
            </a:r>
            <a:r>
              <a:rPr lang="en-US" sz="1800" dirty="0" smtClean="0"/>
              <a:t>10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</a:t>
            </a:r>
            <a:r>
              <a:rPr lang="en-US" sz="1800" dirty="0"/>
              <a:t>Break – August 15 to Sept. </a:t>
            </a:r>
            <a:r>
              <a:rPr lang="en-US" sz="1800" dirty="0" smtClean="0"/>
              <a:t>15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Safety System &amp; Shielding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-3657" y="1288622"/>
            <a:ext cx="9014527" cy="4909810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Shielding assessment done for the vault with 2 LCLS-II modules, all 16 cavities at full gradient </a:t>
            </a:r>
            <a:endParaRPr lang="en-US" dirty="0"/>
          </a:p>
          <a:p>
            <a:pPr lvl="2">
              <a:lnSpc>
                <a:spcPct val="130000"/>
              </a:lnSpc>
            </a:pPr>
            <a:r>
              <a:rPr lang="en-US" dirty="0" smtClean="0"/>
              <a:t>All 26 blocks will be in place for any testing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Originally I hoped not to install &amp; remove all 26 shield blocks each time but I gave up on that </a:t>
            </a:r>
            <a:r>
              <a:rPr lang="mr-IN" dirty="0" smtClean="0"/>
              <a:t>–</a:t>
            </a:r>
            <a:r>
              <a:rPr lang="en-US" dirty="0" smtClean="0"/>
              <a:t> it is not a cost driver with the crane already there</a:t>
            </a:r>
            <a:endParaRPr lang="en-US" dirty="0"/>
          </a:p>
          <a:p>
            <a:pPr lvl="2">
              <a:lnSpc>
                <a:spcPct val="130000"/>
              </a:lnSpc>
            </a:pPr>
            <a:r>
              <a:rPr lang="en-US" dirty="0" smtClean="0"/>
              <a:t>Rad Group Doc: RCD-DEP-18#002 dated Jan 2018</a:t>
            </a:r>
          </a:p>
          <a:p>
            <a:pPr lvl="2">
              <a:lnSpc>
                <a:spcPct val="130000"/>
              </a:lnSpc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wiki.jlab.org/lerf/images/2/2b/LERF_TRUCK_ENTRANCE_SHIELDING.pdf</a:t>
            </a:r>
            <a:endParaRPr lang="en-US" sz="1600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PSS interlocks are identical to the CMTF in the test lab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System duplicated from existing drawing to avoid new design effort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Waveguides are pressurized (few psi) for standard interlocks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PSS has already been certified, except for waveguide pressure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018" y="129091"/>
            <a:ext cx="8103570" cy="753033"/>
          </a:xfrm>
        </p:spPr>
        <p:txBody>
          <a:bodyPr/>
          <a:lstStyle/>
          <a:p>
            <a:r>
              <a:rPr lang="en-US" sz="2800" dirty="0" smtClean="0"/>
              <a:t>Software &amp; Controls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42900" y="1243584"/>
            <a:ext cx="8496300" cy="5065522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Servers &amp; network are up &amp; on-line </a:t>
            </a:r>
            <a:r>
              <a:rPr lang="mr-IN" dirty="0" smtClean="0"/>
              <a:t>–</a:t>
            </a:r>
            <a:r>
              <a:rPr lang="en-US" dirty="0" smtClean="0"/>
              <a:t> Wesley Moore’s talk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Two PCs are online with Siemens PLC </a:t>
            </a:r>
            <a:r>
              <a:rPr lang="en-US" dirty="0" err="1" smtClean="0"/>
              <a:t>licences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Cryo-Con RTD controllers are up and running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These are for the Cryo-can &amp; non LCLS-II instrumentation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New flow meters will be tied into cryo control system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JT electric valve controls are re-assigned channels &amp; cables are relocated to new locations (RT03, SH04, JT03)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New high </a:t>
            </a:r>
            <a:r>
              <a:rPr lang="en-US" dirty="0"/>
              <a:t>level aps </a:t>
            </a:r>
            <a:r>
              <a:rPr lang="en-US" dirty="0" smtClean="0"/>
              <a:t>for </a:t>
            </a:r>
            <a:r>
              <a:rPr lang="en-US" dirty="0" smtClean="0"/>
              <a:t>testing </a:t>
            </a:r>
            <a:r>
              <a:rPr lang="en-US" dirty="0" smtClean="0"/>
              <a:t>will be developed by JLab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This is an opportunity for SLAC software development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This will greatly speed the commissioning @SLAC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/>
              <a:t>Initial cooldown will be </a:t>
            </a:r>
            <a:r>
              <a:rPr lang="en-US" dirty="0" smtClean="0"/>
              <a:t>manually </a:t>
            </a:r>
            <a:r>
              <a:rPr lang="mr-IN" dirty="0" smtClean="0"/>
              <a:t>–</a:t>
            </a:r>
            <a:r>
              <a:rPr lang="en-US" dirty="0" smtClean="0"/>
              <a:t> Matt </a:t>
            </a:r>
            <a:r>
              <a:rPr lang="en-US" dirty="0" err="1" smtClean="0"/>
              <a:t>Marchlik’s</a:t>
            </a:r>
            <a:r>
              <a:rPr lang="en-US" dirty="0" smtClean="0"/>
              <a:t> talk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Cavity Testing </a:t>
            </a:r>
            <a:r>
              <a:rPr lang="mr-IN" dirty="0" smtClean="0"/>
              <a:t>–</a:t>
            </a:r>
            <a:r>
              <a:rPr lang="en-US" dirty="0" smtClean="0"/>
              <a:t> Mike Drury’s talk</a:t>
            </a:r>
            <a:endParaRPr lang="en-US" dirty="0"/>
          </a:p>
          <a:p>
            <a:pPr lvl="1">
              <a:lnSpc>
                <a:spcPct val="13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SSAs &amp; Gallery Waveguide Layout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2152" y="1278542"/>
            <a:ext cx="8453240" cy="1653203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Entire system exists as a 3-D model in Solid Works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Total project requires new waveguide ~380 pieces, ~ 1,400 feet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+ LCW cooling of circulator loads &amp; SSAs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Production LCLS-II SSAs, couplers, circulators, &amp; loads are used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All waveguide pieces fit (first time!)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003" y="3002145"/>
            <a:ext cx="4919958" cy="3467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43437" y="4251098"/>
            <a:ext cx="2535504" cy="1901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04" y="4774383"/>
            <a:ext cx="2260375" cy="1695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8620"/>
            <a:ext cx="2250671" cy="16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Solid State Amps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2828" y="1178560"/>
            <a:ext cx="8779650" cy="2184400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</a:pPr>
            <a:r>
              <a:rPr lang="en-US" dirty="0" smtClean="0"/>
              <a:t>ALL 16 SSAs have been run to full power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All waveguide couplers have been calibrated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Personnel Safety System (PSS) connections are complete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8307" y="2518344"/>
            <a:ext cx="5755907" cy="43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72852D6E73E428A7641CF5E6FE0A7" ma:contentTypeVersion="4" ma:contentTypeDescription="Create a new document." ma:contentTypeScope="" ma:versionID="9cb6f38eeba233b752bba87ad9f437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11b5f35d88f7f6ebfe284b0f73f439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B16AA-9221-46AE-B700-523442ABDAB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8E103-0CB1-452B-AC4D-68774D8B2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17220</TotalTime>
  <Words>1494</Words>
  <Application>Microsoft Macintosh PowerPoint</Application>
  <PresentationFormat>On-screen Show (4:3)</PresentationFormat>
  <Paragraphs>239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ＭＳ Ｐゴシック</vt:lpstr>
      <vt:lpstr>Arial</vt:lpstr>
      <vt:lpstr>LastName_Title_DR201608</vt:lpstr>
      <vt:lpstr>LERF Readiness Review</vt:lpstr>
      <vt:lpstr>Outline</vt:lpstr>
      <vt:lpstr>Scope of the LCLS-II Conversion Project</vt:lpstr>
      <vt:lpstr>Work Planning</vt:lpstr>
      <vt:lpstr>Top Level Schedule </vt:lpstr>
      <vt:lpstr>Safety System &amp; Shielding</vt:lpstr>
      <vt:lpstr>Software &amp; Controls</vt:lpstr>
      <vt:lpstr>SSAs &amp; Gallery Waveguide Layout</vt:lpstr>
      <vt:lpstr>Solid State Amps</vt:lpstr>
      <vt:lpstr>Raised Floor in Gallery &amp; Cable Tray</vt:lpstr>
      <vt:lpstr>LLRF Controls</vt:lpstr>
      <vt:lpstr>Master Reference &amp; LO Distribution in Progress</vt:lpstr>
      <vt:lpstr>Tunnel Waveguide Layout </vt:lpstr>
      <vt:lpstr>Tunnel Waveguide Layout</vt:lpstr>
      <vt:lpstr>Cryogenic Connections to Transferline</vt:lpstr>
      <vt:lpstr>Process &amp; Instrumentation Diagram</vt:lpstr>
      <vt:lpstr>LCLS-II Cryogenic Controls &amp; Interfaces</vt:lpstr>
      <vt:lpstr>LCLS-II Cryogenic Controls Racks (1 of 2 sets)</vt:lpstr>
      <vt:lpstr>Vacuum Controls &amp; Interfaces</vt:lpstr>
      <vt:lpstr>Other Instrumentation</vt:lpstr>
      <vt:lpstr>ES&amp;H issues</vt:lpstr>
      <vt:lpstr>Remaining work LLRF</vt:lpstr>
      <vt:lpstr>Remaining work JLab Cryo</vt:lpstr>
      <vt:lpstr>Remaining work JLab Cryo  </vt:lpstr>
      <vt:lpstr>Remaining work Mics.</vt:lpstr>
      <vt:lpstr>Summary</vt:lpstr>
    </vt:vector>
  </TitlesOfParts>
  <Company>SLAC National Accelerator Laboratory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Smitherum, Stefanie</dc:creator>
  <cp:lastModifiedBy>Microsoft Office User</cp:lastModifiedBy>
  <cp:revision>135</cp:revision>
  <cp:lastPrinted>2018-11-08T14:26:38Z</cp:lastPrinted>
  <dcterms:created xsi:type="dcterms:W3CDTF">2016-07-29T17:18:15Z</dcterms:created>
  <dcterms:modified xsi:type="dcterms:W3CDTF">2018-11-12T13:42:35Z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0x01010060A72852D6E73E428A7641CF5E6FE0A7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