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9" r:id="rId1"/>
  </p:sldMasterIdLst>
  <p:notesMasterIdLst>
    <p:notesMasterId r:id="rId16"/>
  </p:notesMasterIdLst>
  <p:sldIdLst>
    <p:sldId id="1162" r:id="rId2"/>
    <p:sldId id="1176" r:id="rId3"/>
    <p:sldId id="1164" r:id="rId4"/>
    <p:sldId id="1166" r:id="rId5"/>
    <p:sldId id="1167" r:id="rId6"/>
    <p:sldId id="1168" r:id="rId7"/>
    <p:sldId id="1171" r:id="rId8"/>
    <p:sldId id="1170" r:id="rId9"/>
    <p:sldId id="1172" r:id="rId10"/>
    <p:sldId id="1173" r:id="rId11"/>
    <p:sldId id="1163" r:id="rId12"/>
    <p:sldId id="1174" r:id="rId13"/>
    <p:sldId id="1175" r:id="rId14"/>
    <p:sldId id="1160" r:id="rId15"/>
  </p:sldIdLst>
  <p:sldSz cx="9144000" cy="6858000" type="screen4x3"/>
  <p:notesSz cx="6858000" cy="9144000"/>
  <p:defaultText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4A4FE"/>
    <a:srgbClr val="BAD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6408" autoAdjust="0"/>
  </p:normalViewPr>
  <p:slideViewPr>
    <p:cSldViewPr snapToGrid="0" snapToObjects="1">
      <p:cViewPr varScale="1">
        <p:scale>
          <a:sx n="67" d="100"/>
          <a:sy n="67" d="100"/>
        </p:scale>
        <p:origin x="-470" y="-86"/>
      </p:cViewPr>
      <p:guideLst>
        <p:guide orient="horz" pos="2160"/>
        <p:guide pos="2880"/>
      </p:guideLst>
    </p:cSldViewPr>
  </p:slideViewPr>
  <p:outlineViewPr>
    <p:cViewPr>
      <p:scale>
        <a:sx n="33" d="100"/>
        <a:sy n="33" d="100"/>
      </p:scale>
      <p:origin x="0" y="-1170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US University Users</c:v>
                </c:pt>
              </c:strCache>
            </c:strRef>
          </c:tx>
          <c:cat>
            <c:strRef>
              <c:f>Sheet1!$A$2:$A$14</c:f>
              <c:strCache>
                <c:ptCount val="13"/>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strCache>
            </c:strRef>
          </c:cat>
          <c:val>
            <c:numRef>
              <c:f>Sheet1!$B$2:$B$14</c:f>
              <c:numCache>
                <c:formatCode>General</c:formatCode>
                <c:ptCount val="13"/>
                <c:pt idx="0">
                  <c:v>584</c:v>
                </c:pt>
                <c:pt idx="1">
                  <c:v>555</c:v>
                </c:pt>
                <c:pt idx="2">
                  <c:v>545</c:v>
                </c:pt>
                <c:pt idx="3">
                  <c:v>527</c:v>
                </c:pt>
                <c:pt idx="4">
                  <c:v>574</c:v>
                </c:pt>
                <c:pt idx="5" formatCode="0">
                  <c:v>586</c:v>
                </c:pt>
                <c:pt idx="6" formatCode="0">
                  <c:v>605</c:v>
                </c:pt>
                <c:pt idx="7" formatCode="0">
                  <c:v>556</c:v>
                </c:pt>
                <c:pt idx="8" formatCode="0">
                  <c:v>657</c:v>
                </c:pt>
                <c:pt idx="9" formatCode="0">
                  <c:v>663</c:v>
                </c:pt>
                <c:pt idx="10" formatCode="0">
                  <c:v>692</c:v>
                </c:pt>
                <c:pt idx="11" formatCode="0">
                  <c:v>724</c:v>
                </c:pt>
                <c:pt idx="12">
                  <c:v>788</c:v>
                </c:pt>
              </c:numCache>
            </c:numRef>
          </c:val>
          <c:smooth val="0"/>
          <c:extLst xmlns:c16r2="http://schemas.microsoft.com/office/drawing/2015/06/chart">
            <c:ext xmlns:c16="http://schemas.microsoft.com/office/drawing/2014/chart" uri="{C3380CC4-5D6E-409C-BE32-E72D297353CC}">
              <c16:uniqueId val="{00000000-23A4-4709-93CA-50B12B2E20D6}"/>
            </c:ext>
          </c:extLst>
        </c:ser>
        <c:ser>
          <c:idx val="1"/>
          <c:order val="1"/>
          <c:tx>
            <c:strRef>
              <c:f>Sheet1!$C$1</c:f>
              <c:strCache>
                <c:ptCount val="1"/>
                <c:pt idx="0">
                  <c:v>Foreign Users</c:v>
                </c:pt>
              </c:strCache>
            </c:strRef>
          </c:tx>
          <c:cat>
            <c:strRef>
              <c:f>Sheet1!$A$2:$A$14</c:f>
              <c:strCache>
                <c:ptCount val="13"/>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strCache>
            </c:strRef>
          </c:cat>
          <c:val>
            <c:numRef>
              <c:f>Sheet1!$C$2:$C$14</c:f>
              <c:numCache>
                <c:formatCode>General</c:formatCode>
                <c:ptCount val="13"/>
                <c:pt idx="0">
                  <c:v>429</c:v>
                </c:pt>
                <c:pt idx="1">
                  <c:v>445</c:v>
                </c:pt>
                <c:pt idx="2">
                  <c:v>442</c:v>
                </c:pt>
                <c:pt idx="3">
                  <c:v>407</c:v>
                </c:pt>
                <c:pt idx="4">
                  <c:v>402</c:v>
                </c:pt>
                <c:pt idx="5" formatCode="0">
                  <c:v>417</c:v>
                </c:pt>
                <c:pt idx="6" formatCode="0">
                  <c:v>408</c:v>
                </c:pt>
                <c:pt idx="7" formatCode="0">
                  <c:v>418</c:v>
                </c:pt>
                <c:pt idx="8" formatCode="0">
                  <c:v>482</c:v>
                </c:pt>
                <c:pt idx="9" formatCode="0">
                  <c:v>564</c:v>
                </c:pt>
                <c:pt idx="10" formatCode="0">
                  <c:v>543</c:v>
                </c:pt>
                <c:pt idx="11" formatCode="0">
                  <c:v>567</c:v>
                </c:pt>
                <c:pt idx="12">
                  <c:v>551</c:v>
                </c:pt>
              </c:numCache>
            </c:numRef>
          </c:val>
          <c:smooth val="0"/>
          <c:extLst xmlns:c16r2="http://schemas.microsoft.com/office/drawing/2015/06/chart">
            <c:ext xmlns:c16="http://schemas.microsoft.com/office/drawing/2014/chart" uri="{C3380CC4-5D6E-409C-BE32-E72D297353CC}">
              <c16:uniqueId val="{00000001-23A4-4709-93CA-50B12B2E20D6}"/>
            </c:ext>
          </c:extLst>
        </c:ser>
        <c:ser>
          <c:idx val="2"/>
          <c:order val="2"/>
          <c:tx>
            <c:strRef>
              <c:f>Sheet1!$D$1</c:f>
              <c:strCache>
                <c:ptCount val="1"/>
                <c:pt idx="0">
                  <c:v>Other Users</c:v>
                </c:pt>
              </c:strCache>
            </c:strRef>
          </c:tx>
          <c:cat>
            <c:strRef>
              <c:f>Sheet1!$A$2:$A$14</c:f>
              <c:strCache>
                <c:ptCount val="13"/>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strCache>
            </c:strRef>
          </c:cat>
          <c:val>
            <c:numRef>
              <c:f>Sheet1!$D$2:$D$14</c:f>
              <c:numCache>
                <c:formatCode>General</c:formatCode>
                <c:ptCount val="13"/>
                <c:pt idx="0">
                  <c:v>240</c:v>
                </c:pt>
                <c:pt idx="1">
                  <c:v>247</c:v>
                </c:pt>
                <c:pt idx="2">
                  <c:v>253</c:v>
                </c:pt>
                <c:pt idx="3">
                  <c:v>269</c:v>
                </c:pt>
                <c:pt idx="4">
                  <c:v>286</c:v>
                </c:pt>
                <c:pt idx="5" formatCode="0">
                  <c:v>274</c:v>
                </c:pt>
                <c:pt idx="6" formatCode="0">
                  <c:v>265</c:v>
                </c:pt>
                <c:pt idx="7" formatCode="0">
                  <c:v>287</c:v>
                </c:pt>
                <c:pt idx="8" formatCode="0">
                  <c:v>241</c:v>
                </c:pt>
                <c:pt idx="9" formatCode="0">
                  <c:v>283</c:v>
                </c:pt>
                <c:pt idx="10" formatCode="0">
                  <c:v>295</c:v>
                </c:pt>
                <c:pt idx="11" formatCode="0">
                  <c:v>306</c:v>
                </c:pt>
                <c:pt idx="12" formatCode="0">
                  <c:v>276</c:v>
                </c:pt>
              </c:numCache>
            </c:numRef>
          </c:val>
          <c:smooth val="0"/>
          <c:extLst xmlns:c16r2="http://schemas.microsoft.com/office/drawing/2015/06/chart">
            <c:ext xmlns:c16="http://schemas.microsoft.com/office/drawing/2014/chart" uri="{C3380CC4-5D6E-409C-BE32-E72D297353CC}">
              <c16:uniqueId val="{00000002-23A4-4709-93CA-50B12B2E20D6}"/>
            </c:ext>
          </c:extLst>
        </c:ser>
        <c:ser>
          <c:idx val="3"/>
          <c:order val="3"/>
          <c:tx>
            <c:strRef>
              <c:f>Sheet1!$E$1</c:f>
              <c:strCache>
                <c:ptCount val="1"/>
                <c:pt idx="0">
                  <c:v>Total Users</c:v>
                </c:pt>
              </c:strCache>
            </c:strRef>
          </c:tx>
          <c:cat>
            <c:strRef>
              <c:f>Sheet1!$A$2:$A$14</c:f>
              <c:strCache>
                <c:ptCount val="13"/>
                <c:pt idx="0">
                  <c:v>FY06</c:v>
                </c:pt>
                <c:pt idx="1">
                  <c:v>FY07</c:v>
                </c:pt>
                <c:pt idx="2">
                  <c:v>FY08</c:v>
                </c:pt>
                <c:pt idx="3">
                  <c:v>FY09</c:v>
                </c:pt>
                <c:pt idx="4">
                  <c:v>FY10</c:v>
                </c:pt>
                <c:pt idx="5">
                  <c:v>FY11</c:v>
                </c:pt>
                <c:pt idx="6">
                  <c:v>FY12</c:v>
                </c:pt>
                <c:pt idx="7">
                  <c:v>FY13</c:v>
                </c:pt>
                <c:pt idx="8">
                  <c:v>FY14</c:v>
                </c:pt>
                <c:pt idx="9">
                  <c:v>FY15</c:v>
                </c:pt>
                <c:pt idx="10">
                  <c:v>FY16</c:v>
                </c:pt>
                <c:pt idx="11">
                  <c:v>FY17</c:v>
                </c:pt>
                <c:pt idx="12">
                  <c:v>FY18</c:v>
                </c:pt>
              </c:strCache>
            </c:strRef>
          </c:cat>
          <c:val>
            <c:numRef>
              <c:f>Sheet1!$E$2:$E$14</c:f>
              <c:numCache>
                <c:formatCode>General</c:formatCode>
                <c:ptCount val="13"/>
                <c:pt idx="0">
                  <c:v>1253</c:v>
                </c:pt>
                <c:pt idx="1">
                  <c:v>1247</c:v>
                </c:pt>
                <c:pt idx="2">
                  <c:v>1240</c:v>
                </c:pt>
                <c:pt idx="3">
                  <c:v>1203</c:v>
                </c:pt>
                <c:pt idx="4">
                  <c:v>1262</c:v>
                </c:pt>
                <c:pt idx="5" formatCode="0">
                  <c:v>1277</c:v>
                </c:pt>
                <c:pt idx="6" formatCode="0">
                  <c:v>1278</c:v>
                </c:pt>
                <c:pt idx="7" formatCode="0">
                  <c:v>1261</c:v>
                </c:pt>
                <c:pt idx="8" formatCode="0">
                  <c:v>1380</c:v>
                </c:pt>
                <c:pt idx="9" formatCode="0">
                  <c:v>1510</c:v>
                </c:pt>
                <c:pt idx="10" formatCode="0">
                  <c:v>1530</c:v>
                </c:pt>
                <c:pt idx="11" formatCode="0">
                  <c:v>1597</c:v>
                </c:pt>
                <c:pt idx="12">
                  <c:v>1615</c:v>
                </c:pt>
              </c:numCache>
            </c:numRef>
          </c:val>
          <c:smooth val="0"/>
          <c:extLst xmlns:c16r2="http://schemas.microsoft.com/office/drawing/2015/06/chart">
            <c:ext xmlns:c16="http://schemas.microsoft.com/office/drawing/2014/chart" uri="{C3380CC4-5D6E-409C-BE32-E72D297353CC}">
              <c16:uniqueId val="{00000003-23A4-4709-93CA-50B12B2E20D6}"/>
            </c:ext>
          </c:extLst>
        </c:ser>
        <c:dLbls>
          <c:showLegendKey val="0"/>
          <c:showVal val="0"/>
          <c:showCatName val="0"/>
          <c:showSerName val="0"/>
          <c:showPercent val="0"/>
          <c:showBubbleSize val="0"/>
        </c:dLbls>
        <c:marker val="1"/>
        <c:smooth val="0"/>
        <c:axId val="63946752"/>
        <c:axId val="63948288"/>
      </c:lineChart>
      <c:catAx>
        <c:axId val="63946752"/>
        <c:scaling>
          <c:orientation val="minMax"/>
        </c:scaling>
        <c:delete val="0"/>
        <c:axPos val="b"/>
        <c:numFmt formatCode="General" sourceLinked="0"/>
        <c:majorTickMark val="out"/>
        <c:minorTickMark val="none"/>
        <c:tickLblPos val="nextTo"/>
        <c:crossAx val="63948288"/>
        <c:crosses val="autoZero"/>
        <c:auto val="1"/>
        <c:lblAlgn val="ctr"/>
        <c:lblOffset val="100"/>
        <c:noMultiLvlLbl val="0"/>
      </c:catAx>
      <c:valAx>
        <c:axId val="63948288"/>
        <c:scaling>
          <c:orientation val="minMax"/>
        </c:scaling>
        <c:delete val="0"/>
        <c:axPos val="l"/>
        <c:majorGridlines/>
        <c:numFmt formatCode="General" sourceLinked="1"/>
        <c:majorTickMark val="out"/>
        <c:minorTickMark val="none"/>
        <c:tickLblPos val="nextTo"/>
        <c:crossAx val="63946752"/>
        <c:crosses val="autoZero"/>
        <c:crossBetween val="between"/>
      </c:valAx>
    </c:plotArea>
    <c:legend>
      <c:legendPos val="r"/>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186" rtl="0" eaLnBrk="1" latinLnBrk="0" hangingPunct="1">
      <a:defRPr sz="1200" kern="1200">
        <a:solidFill>
          <a:schemeClr val="tx1"/>
        </a:solidFill>
        <a:latin typeface="+mn-lt"/>
        <a:ea typeface="+mn-ea"/>
        <a:cs typeface="+mn-cs"/>
      </a:defRPr>
    </a:lvl1pPr>
    <a:lvl2pPr marL="457092" algn="l" defTabSz="914186" rtl="0" eaLnBrk="1" latinLnBrk="0" hangingPunct="1">
      <a:defRPr sz="1200" kern="1200">
        <a:solidFill>
          <a:schemeClr val="tx1"/>
        </a:solidFill>
        <a:latin typeface="+mn-lt"/>
        <a:ea typeface="+mn-ea"/>
        <a:cs typeface="+mn-cs"/>
      </a:defRPr>
    </a:lvl2pPr>
    <a:lvl3pPr marL="914186" algn="l" defTabSz="914186" rtl="0" eaLnBrk="1" latinLnBrk="0" hangingPunct="1">
      <a:defRPr sz="1200" kern="1200">
        <a:solidFill>
          <a:schemeClr val="tx1"/>
        </a:solidFill>
        <a:latin typeface="+mn-lt"/>
        <a:ea typeface="+mn-ea"/>
        <a:cs typeface="+mn-cs"/>
      </a:defRPr>
    </a:lvl3pPr>
    <a:lvl4pPr marL="1371279" algn="l" defTabSz="914186" rtl="0" eaLnBrk="1" latinLnBrk="0" hangingPunct="1">
      <a:defRPr sz="1200" kern="1200">
        <a:solidFill>
          <a:schemeClr val="tx1"/>
        </a:solidFill>
        <a:latin typeface="+mn-lt"/>
        <a:ea typeface="+mn-ea"/>
        <a:cs typeface="+mn-cs"/>
      </a:defRPr>
    </a:lvl4pPr>
    <a:lvl5pPr marL="1828373" algn="l" defTabSz="914186" rtl="0" eaLnBrk="1" latinLnBrk="0" hangingPunct="1">
      <a:defRPr sz="1200" kern="1200">
        <a:solidFill>
          <a:schemeClr val="tx1"/>
        </a:solidFill>
        <a:latin typeface="+mn-lt"/>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9495" y="2941864"/>
            <a:ext cx="4212336" cy="4166616"/>
          </a:xfrm>
          <a:prstGeom prst="rect">
            <a:avLst/>
          </a:prstGeom>
        </p:spPr>
      </p:pic>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all"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8" y="1720794"/>
            <a:ext cx="5082577" cy="2801201"/>
          </a:xfrm>
        </p:spPr>
        <p:txBody>
          <a:bodyPr>
            <a:normAutofit/>
          </a:bodyPr>
          <a:lstStyle>
            <a:lvl1pPr marL="0" indent="0" algn="l">
              <a:lnSpc>
                <a:spcPct val="100000"/>
              </a:lnSpc>
              <a:buNone/>
              <a:defRPr sz="2200" baseline="0">
                <a:solidFill>
                  <a:schemeClr val="accent1"/>
                </a:solidFill>
                <a:latin typeface="Arial" charset="0"/>
              </a:defRPr>
            </a:lvl1pPr>
            <a:lvl2pPr marL="457092" indent="0" algn="ctr">
              <a:buNone/>
              <a:defRPr sz="2000"/>
            </a:lvl2pPr>
            <a:lvl3pPr marL="914186" indent="0" algn="ctr">
              <a:buNone/>
              <a:defRPr sz="1800"/>
            </a:lvl3pPr>
            <a:lvl4pPr marL="1371279" indent="0" algn="ctr">
              <a:buNone/>
              <a:defRPr sz="1600"/>
            </a:lvl4pPr>
            <a:lvl5pPr marL="1828373" indent="0" algn="ctr">
              <a:buNone/>
              <a:defRPr sz="1600"/>
            </a:lvl5pPr>
            <a:lvl6pPr marL="2285466" indent="0" algn="ctr">
              <a:buNone/>
              <a:defRPr sz="1600"/>
            </a:lvl6pPr>
            <a:lvl7pPr marL="2742558" indent="0" algn="ctr">
              <a:buNone/>
              <a:defRPr sz="1600"/>
            </a:lvl7pPr>
            <a:lvl8pPr marL="3199652" indent="0" algn="ctr">
              <a:buNone/>
              <a:defRPr sz="1600"/>
            </a:lvl8pPr>
            <a:lvl9pPr marL="3656744" indent="0" algn="ctr">
              <a:buNone/>
              <a:defRPr sz="1600"/>
            </a:lvl9pPr>
          </a:lstStyle>
          <a:p>
            <a:r>
              <a:rPr lang="en-US" dirty="0"/>
              <a:t>Subtitle Here</a:t>
            </a: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407" y="6459471"/>
            <a:ext cx="407283" cy="273532"/>
          </a:xfrm>
          <a:prstGeom prst="rect">
            <a:avLst/>
          </a:prstGeom>
        </p:spPr>
      </p:pic>
      <p:sp>
        <p:nvSpPr>
          <p:cNvPr id="32" name="Date Placeholder 31"/>
          <p:cNvSpPr>
            <a:spLocks noGrp="1"/>
          </p:cNvSpPr>
          <p:nvPr>
            <p:ph type="dt" sz="half" idx="12"/>
          </p:nvPr>
        </p:nvSpPr>
        <p:spPr>
          <a:xfrm>
            <a:off x="332386" y="5560503"/>
            <a:ext cx="2406093" cy="365125"/>
          </a:xfrm>
          <a:prstGeom prst="rect">
            <a:avLst/>
          </a:prstGeom>
        </p:spPr>
        <p:txBody>
          <a:bodyPr lIns="91418" tIns="45709" rIns="91418" bIns="45709"/>
          <a:lstStyle>
            <a:lvl1pPr algn="l">
              <a:defRPr baseline="0">
                <a:solidFill>
                  <a:schemeClr val="tx1"/>
                </a:solidFill>
                <a:latin typeface="Arial" charset="0"/>
              </a:defRPr>
            </a:lvl1pPr>
          </a:lstStyle>
          <a:p>
            <a:endParaRPr lang="en-US" dirty="0">
              <a:solidFill>
                <a:srgbClr val="000000"/>
              </a:solidFill>
            </a:endParaRPr>
          </a:p>
        </p:txBody>
      </p:sp>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92911" y="6450042"/>
            <a:ext cx="1629561" cy="273531"/>
          </a:xfrm>
          <a:prstGeom prst="rect">
            <a:avLst/>
          </a:prstGeom>
        </p:spPr>
      </p:pic>
      <p:sp>
        <p:nvSpPr>
          <p:cNvPr id="9" name="Picture Placeholder 8"/>
          <p:cNvSpPr>
            <a:spLocks noGrp="1"/>
          </p:cNvSpPr>
          <p:nvPr>
            <p:ph type="pic" sz="quarter" idx="13"/>
          </p:nvPr>
        </p:nvSpPr>
        <p:spPr>
          <a:xfrm>
            <a:off x="5608639" y="1725955"/>
            <a:ext cx="3529012" cy="3935413"/>
          </a:xfrm>
          <a:blipFill>
            <a:blip r:embed="rId7"/>
            <a:stretch>
              <a:fillRect/>
            </a:stretch>
          </a:blipFill>
        </p:spPr>
        <p:txBody>
          <a:bodyPr/>
          <a:lstStyle/>
          <a:p>
            <a:r>
              <a:rPr lang="en-US"/>
              <a:t>Click icon to add picture</a:t>
            </a:r>
            <a:endParaRPr lang="en-US" dirty="0"/>
          </a:p>
        </p:txBody>
      </p:sp>
      <p:sp>
        <p:nvSpPr>
          <p:cNvPr id="15" name="Text Placeholder 14"/>
          <p:cNvSpPr>
            <a:spLocks noGrp="1"/>
          </p:cNvSpPr>
          <p:nvPr>
            <p:ph type="body" sz="quarter" idx="14" hasCustomPrompt="1"/>
          </p:nvPr>
        </p:nvSpPr>
        <p:spPr>
          <a:xfrm>
            <a:off x="332388" y="5126730"/>
            <a:ext cx="5082577" cy="420862"/>
          </a:xfrm>
        </p:spPr>
        <p:txBody>
          <a:bodyPr>
            <a:normAutofit/>
          </a:bodyPr>
          <a:lstStyle>
            <a:lvl1pPr marL="0" indent="0">
              <a:buFontTx/>
              <a:buNone/>
              <a:defRPr sz="2200" baseline="0">
                <a:solidFill>
                  <a:schemeClr val="accent6"/>
                </a:solidFill>
              </a:defRPr>
            </a:lvl1pPr>
          </a:lstStyle>
          <a:p>
            <a:pPr lvl="0"/>
            <a:r>
              <a:rPr lang="en-US" dirty="0"/>
              <a:t>Author</a:t>
            </a:r>
          </a:p>
        </p:txBody>
      </p:sp>
    </p:spTree>
    <p:extLst>
      <p:ext uri="{BB962C8B-B14F-4D97-AF65-F5344CB8AC3E}">
        <p14:creationId xmlns:p14="http://schemas.microsoft.com/office/powerpoint/2010/main" val="137771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966055"/>
            <a:ext cx="4148781"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2" y="966055"/>
            <a:ext cx="4086997"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45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966055"/>
            <a:ext cx="4148781"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
        <p:nvSpPr>
          <p:cNvPr id="11" name="Picture Placeholder 9"/>
          <p:cNvSpPr>
            <a:spLocks noGrp="1"/>
          </p:cNvSpPr>
          <p:nvPr>
            <p:ph type="pic" sz="quarter" idx="14"/>
          </p:nvPr>
        </p:nvSpPr>
        <p:spPr>
          <a:xfrm>
            <a:off x="4686300" y="3595166"/>
            <a:ext cx="4086225" cy="2381250"/>
          </a:xfrm>
          <a:blipFill>
            <a:blip r:embed="rId4"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Tree>
    <p:extLst>
      <p:ext uri="{BB962C8B-B14F-4D97-AF65-F5344CB8AC3E}">
        <p14:creationId xmlns:p14="http://schemas.microsoft.com/office/powerpoint/2010/main" val="108639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966055"/>
            <a:ext cx="4148781"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6" y="983116"/>
            <a:ext cx="4148781"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
        <p:nvSpPr>
          <p:cNvPr id="12" name="Content Placeholder 2"/>
          <p:cNvSpPr>
            <a:spLocks noGrp="1"/>
          </p:cNvSpPr>
          <p:nvPr>
            <p:ph idx="14"/>
          </p:nvPr>
        </p:nvSpPr>
        <p:spPr>
          <a:xfrm>
            <a:off x="4623746" y="3439836"/>
            <a:ext cx="4148781" cy="2907915"/>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66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3439835"/>
            <a:ext cx="4148781" cy="2907915"/>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20" y="983116"/>
            <a:ext cx="4148781"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
        <p:nvSpPr>
          <p:cNvPr id="12" name="Content Placeholder 2"/>
          <p:cNvSpPr>
            <a:spLocks noGrp="1"/>
          </p:cNvSpPr>
          <p:nvPr>
            <p:ph idx="14"/>
          </p:nvPr>
        </p:nvSpPr>
        <p:spPr>
          <a:xfrm>
            <a:off x="4623746" y="983118"/>
            <a:ext cx="4148781" cy="5364633"/>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746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939514"/>
            <a:ext cx="4148781" cy="2907915"/>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20" y="3966757"/>
            <a:ext cx="4148781"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
        <p:nvSpPr>
          <p:cNvPr id="12" name="Content Placeholder 2"/>
          <p:cNvSpPr>
            <a:spLocks noGrp="1"/>
          </p:cNvSpPr>
          <p:nvPr>
            <p:ph idx="14"/>
          </p:nvPr>
        </p:nvSpPr>
        <p:spPr>
          <a:xfrm>
            <a:off x="4623746" y="939512"/>
            <a:ext cx="4148781" cy="2907916"/>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6" y="3966757"/>
            <a:ext cx="4148781" cy="2381250"/>
          </a:xfrm>
          <a:blipFill>
            <a:blip r:embed="rId4"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Tree>
    <p:extLst>
      <p:ext uri="{BB962C8B-B14F-4D97-AF65-F5344CB8AC3E}">
        <p14:creationId xmlns:p14="http://schemas.microsoft.com/office/powerpoint/2010/main" val="22922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8" y="966055"/>
            <a:ext cx="4148781"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endParaRPr lang="en-US" dirty="0"/>
          </a:p>
        </p:txBody>
      </p:sp>
      <p:sp>
        <p:nvSpPr>
          <p:cNvPr id="11" name="Picture Placeholder 9"/>
          <p:cNvSpPr>
            <a:spLocks noGrp="1"/>
          </p:cNvSpPr>
          <p:nvPr>
            <p:ph type="pic" sz="quarter" idx="14"/>
          </p:nvPr>
        </p:nvSpPr>
        <p:spPr>
          <a:xfrm>
            <a:off x="308918" y="3595166"/>
            <a:ext cx="4086225" cy="2381250"/>
          </a:xfrm>
          <a:blipFill>
            <a:blip r:embed="rId4"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Tree>
    <p:extLst>
      <p:ext uri="{BB962C8B-B14F-4D97-AF65-F5344CB8AC3E}">
        <p14:creationId xmlns:p14="http://schemas.microsoft.com/office/powerpoint/2010/main" val="2173399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598" y="2941864"/>
            <a:ext cx="4258581" cy="4258581"/>
          </a:xfrm>
          <a:prstGeom prst="rect">
            <a:avLst/>
          </a:prstGeom>
        </p:spPr>
      </p:pic>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522407" y="6459471"/>
            <a:ext cx="407283" cy="273532"/>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692911" y="6450042"/>
            <a:ext cx="1629561" cy="273531"/>
          </a:xfrm>
          <a:prstGeom prst="rect">
            <a:avLst/>
          </a:prstGeom>
        </p:spPr>
      </p:pic>
      <p:sp>
        <p:nvSpPr>
          <p:cNvPr id="9" name="Picture Placeholder 8"/>
          <p:cNvSpPr>
            <a:spLocks noGrp="1"/>
          </p:cNvSpPr>
          <p:nvPr>
            <p:ph type="pic" sz="quarter" idx="13"/>
          </p:nvPr>
        </p:nvSpPr>
        <p:spPr>
          <a:xfrm>
            <a:off x="4506687" y="1725955"/>
            <a:ext cx="4630964" cy="3821639"/>
          </a:xfrm>
          <a:blipFill>
            <a:blip r:embed="rId7"/>
            <a:stretch>
              <a:fillRect/>
            </a:stretch>
          </a:blipFill>
        </p:spPr>
        <p:txBody>
          <a:bodyPr/>
          <a:lstStyle/>
          <a:p>
            <a:r>
              <a:rPr lang="en-US"/>
              <a:t>Drag picture to placeholder or click icon to add</a:t>
            </a:r>
            <a:endParaRPr lang="en-US" dirty="0"/>
          </a:p>
        </p:txBody>
      </p:sp>
      <p:sp>
        <p:nvSpPr>
          <p:cNvPr id="16" name="Text Placeholder 6"/>
          <p:cNvSpPr>
            <a:spLocks noGrp="1"/>
          </p:cNvSpPr>
          <p:nvPr>
            <p:ph type="body" sz="quarter" idx="17" hasCustomPrompt="1"/>
          </p:nvPr>
        </p:nvSpPr>
        <p:spPr>
          <a:xfrm>
            <a:off x="318638" y="1750851"/>
            <a:ext cx="4098242" cy="3861333"/>
          </a:xfrm>
        </p:spPr>
        <p:txBody>
          <a:bodyPr>
            <a:normAutofit/>
          </a:bodyPr>
          <a:lstStyle>
            <a:lvl1pPr marL="342820" indent="-342820">
              <a:buFont typeface="Arial" charset="0"/>
              <a:buChar char="•"/>
              <a:defRPr sz="2200" baseline="0">
                <a:solidFill>
                  <a:schemeClr val="accent1"/>
                </a:solidFill>
              </a:defRPr>
            </a:lvl1pPr>
            <a:lvl2pPr marL="685639" indent="-228546">
              <a:buFont typeface=".PingFangSC-Regular" charset="-122"/>
              <a:buChar char="－"/>
              <a:defRPr sz="2200" baseline="0">
                <a:solidFill>
                  <a:schemeClr val="accent1"/>
                </a:solidFill>
              </a:defRPr>
            </a:lvl2pPr>
            <a:lvl3pPr marL="1142733" indent="-228546">
              <a:buFont typeface="Arial" charset="0"/>
              <a:buChar char="•"/>
              <a:defRPr sz="2200" baseline="0">
                <a:solidFill>
                  <a:schemeClr val="accent1"/>
                </a:solidFill>
              </a:defRPr>
            </a:lvl3pPr>
            <a:lvl4pPr marL="1599825" indent="-228546">
              <a:buFont typeface=".PingFangSC-Regular" charset="-122"/>
              <a:buChar char="－"/>
              <a:defRPr sz="2200" baseline="0">
                <a:solidFill>
                  <a:schemeClr val="accent1"/>
                </a:solidFill>
              </a:defRPr>
            </a:lvl4pPr>
            <a:lvl5pPr marL="2056919" indent="-228546">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86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all"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639" indent="-228546">
              <a:buFont typeface="Arial" panose="020B0604020202020204" pitchFamily="34" charset="0"/>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Arial" panose="020B0604020202020204" pitchFamily="34" charset="0"/>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spTree>
    <p:extLst>
      <p:ext uri="{BB962C8B-B14F-4D97-AF65-F5344CB8AC3E}">
        <p14:creationId xmlns:p14="http://schemas.microsoft.com/office/powerpoint/2010/main" val="248229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1"/>
            <a:ext cx="9144000" cy="1282700"/>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9495" y="2941864"/>
            <a:ext cx="4212336" cy="4166616"/>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407" y="6459471"/>
            <a:ext cx="407283" cy="273532"/>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692911" y="6450042"/>
            <a:ext cx="1629561" cy="273531"/>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32386" y="6232329"/>
            <a:ext cx="1720202" cy="557060"/>
          </a:xfrm>
          <a:prstGeom prst="rect">
            <a:avLst/>
          </a:prstGeom>
        </p:spPr>
      </p:pic>
      <p:sp>
        <p:nvSpPr>
          <p:cNvPr id="3" name="Picture Placeholder 2"/>
          <p:cNvSpPr>
            <a:spLocks noGrp="1"/>
          </p:cNvSpPr>
          <p:nvPr>
            <p:ph type="pic" sz="quarter" idx="13"/>
          </p:nvPr>
        </p:nvSpPr>
        <p:spPr>
          <a:xfrm>
            <a:off x="5608638" y="1734524"/>
            <a:ext cx="3535362" cy="3926844"/>
          </a:xfrm>
          <a:blipFill>
            <a:blip r:embed="rId7"/>
            <a:stretch>
              <a:fillRect/>
            </a:stretch>
          </a:blipFill>
        </p:spPr>
        <p:txBody>
          <a:bodyPr/>
          <a:lstStyle/>
          <a:p>
            <a:r>
              <a:rPr lang="en-US" dirty="0"/>
              <a:t>Click icon to add picture</a:t>
            </a:r>
          </a:p>
        </p:txBody>
      </p:sp>
      <p:sp>
        <p:nvSpPr>
          <p:cNvPr id="8" name="Text Placeholder 7"/>
          <p:cNvSpPr>
            <a:spLocks noGrp="1"/>
          </p:cNvSpPr>
          <p:nvPr>
            <p:ph type="body" sz="quarter" idx="12" hasCustomPrompt="1"/>
          </p:nvPr>
        </p:nvSpPr>
        <p:spPr>
          <a:xfrm>
            <a:off x="318637" y="5217806"/>
            <a:ext cx="3005538" cy="369887"/>
          </a:xfrm>
        </p:spPr>
        <p:txBody>
          <a:bodyPr>
            <a:noAutofit/>
          </a:bodyPr>
          <a:lstStyle>
            <a:lvl1pPr marL="0" indent="0">
              <a:buNone/>
              <a:defRPr sz="2200" baseline="0">
                <a:solidFill>
                  <a:schemeClr val="accent6"/>
                </a:solidFill>
              </a:defRPr>
            </a:lvl1pPr>
          </a:lstStyle>
          <a:p>
            <a:pPr lvl="0"/>
            <a:r>
              <a:rPr lang="en-US" dirty="0"/>
              <a:t>Name, Title</a:t>
            </a:r>
          </a:p>
        </p:txBody>
      </p:sp>
      <p:sp>
        <p:nvSpPr>
          <p:cNvPr id="5" name="Text Placeholder 4"/>
          <p:cNvSpPr>
            <a:spLocks noGrp="1"/>
          </p:cNvSpPr>
          <p:nvPr>
            <p:ph type="body" sz="quarter" idx="14"/>
          </p:nvPr>
        </p:nvSpPr>
        <p:spPr>
          <a:xfrm>
            <a:off x="318639" y="659733"/>
            <a:ext cx="8537575" cy="461379"/>
          </a:xfrm>
        </p:spPr>
        <p:txBody>
          <a:bodyPr>
            <a:noAutofit/>
          </a:bodyPr>
          <a:lstStyle>
            <a:lvl1pPr marL="0" indent="0">
              <a:buFontTx/>
              <a:buNone/>
              <a:defRPr sz="3000" b="1" i="0" cap="none" baseline="0"/>
            </a:lvl1pPr>
            <a:lvl2pPr marL="457092" indent="0">
              <a:buFontTx/>
              <a:buNone/>
              <a:defRPr sz="3000" cap="none" baseline="0"/>
            </a:lvl2pPr>
            <a:lvl3pPr marL="914186" indent="0">
              <a:buFontTx/>
              <a:buNone/>
              <a:defRPr sz="3000" cap="none" baseline="0"/>
            </a:lvl3pPr>
            <a:lvl4pPr marL="1371279" indent="0">
              <a:buFontTx/>
              <a:buNone/>
              <a:defRPr sz="3000" cap="none" baseline="0"/>
            </a:lvl4pPr>
            <a:lvl5pPr marL="1828373" indent="0">
              <a:buFontTx/>
              <a:buNone/>
              <a:defRPr sz="3000" cap="none" baseline="0"/>
            </a:lvl5pPr>
          </a:lstStyle>
          <a:p>
            <a:pPr lvl="0"/>
            <a:r>
              <a:rPr lang="en-US"/>
              <a:t>Edit Master text styles</a:t>
            </a:r>
          </a:p>
        </p:txBody>
      </p:sp>
      <p:sp>
        <p:nvSpPr>
          <p:cNvPr id="7" name="Text Placeholder 6"/>
          <p:cNvSpPr>
            <a:spLocks noGrp="1"/>
          </p:cNvSpPr>
          <p:nvPr>
            <p:ph type="body" sz="quarter" idx="15"/>
          </p:nvPr>
        </p:nvSpPr>
        <p:spPr>
          <a:xfrm>
            <a:off x="318637" y="1750850"/>
            <a:ext cx="4800600" cy="3363912"/>
          </a:xfrm>
        </p:spPr>
        <p:txBody>
          <a:bodyPr>
            <a:normAutofit/>
          </a:bodyPr>
          <a:lstStyle>
            <a:lvl1pPr marL="342820" indent="-342820">
              <a:buFont typeface="Arial" charset="0"/>
              <a:buChar char="•"/>
              <a:defRPr sz="2200" baseline="0">
                <a:solidFill>
                  <a:schemeClr val="accent1"/>
                </a:solidFill>
              </a:defRPr>
            </a:lvl1pPr>
            <a:lvl2pPr marL="685639" indent="-228546">
              <a:buFont typeface=".AppleSystemUIFont" charset="-120"/>
              <a:buChar char="-"/>
              <a:defRPr sz="2200" baseline="0">
                <a:solidFill>
                  <a:schemeClr val="accent1"/>
                </a:solidFill>
              </a:defRPr>
            </a:lvl2pPr>
            <a:lvl3pPr marL="1142733" indent="-228546">
              <a:buFont typeface="Arial" charset="0"/>
              <a:buChar char="•"/>
              <a:defRPr sz="2200" baseline="0">
                <a:solidFill>
                  <a:schemeClr val="accent1"/>
                </a:solidFill>
              </a:defRPr>
            </a:lvl3pPr>
            <a:lvl4pPr marL="1599825" indent="-228546">
              <a:buFont typeface=".AppleSystemUIFont" charset="-120"/>
              <a:buChar char="-"/>
              <a:defRPr sz="2200" baseline="0">
                <a:solidFill>
                  <a:schemeClr val="accent1"/>
                </a:solidFill>
              </a:defRPr>
            </a:lvl4pPr>
            <a:lvl5pPr marL="2056919" indent="-228546">
              <a:buFont typeface="Arial" charset="0"/>
              <a:buChar char="•"/>
              <a:defRPr sz="2200" baseline="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7"/>
          <p:cNvSpPr>
            <a:spLocks noGrp="1"/>
          </p:cNvSpPr>
          <p:nvPr>
            <p:ph type="body" sz="quarter" idx="16"/>
          </p:nvPr>
        </p:nvSpPr>
        <p:spPr>
          <a:xfrm>
            <a:off x="318639" y="5588001"/>
            <a:ext cx="2898775" cy="257629"/>
          </a:xfrm>
        </p:spPr>
        <p:txBody>
          <a:bodyPr>
            <a:noAutofit/>
          </a:bodyPr>
          <a:lstStyle>
            <a:lvl1pPr marL="0" indent="0">
              <a:buFontTx/>
              <a:buNone/>
              <a:defRPr sz="1000" baseline="0"/>
            </a:lvl1pPr>
            <a:lvl2pPr marL="457092" indent="0">
              <a:buFontTx/>
              <a:buNone/>
              <a:defRPr sz="1000" baseline="0"/>
            </a:lvl2pPr>
            <a:lvl3pPr marL="914186" indent="0">
              <a:buFontTx/>
              <a:buNone/>
              <a:defRPr sz="1000" baseline="0"/>
            </a:lvl3pPr>
            <a:lvl4pPr marL="1371279" indent="0">
              <a:buFontTx/>
              <a:buNone/>
              <a:defRPr sz="1000" baseline="0"/>
            </a:lvl4pPr>
            <a:lvl5pPr marL="1828373" indent="0">
              <a:buFontTx/>
              <a:buNone/>
              <a:defRPr sz="1000" baseline="0"/>
            </a:lvl5pPr>
          </a:lstStyle>
          <a:p>
            <a:pPr lvl="0"/>
            <a:r>
              <a:rPr lang="en-US"/>
              <a:t>Edit Master text styles</a:t>
            </a:r>
          </a:p>
        </p:txBody>
      </p:sp>
    </p:spTree>
    <p:extLst>
      <p:ext uri="{BB962C8B-B14F-4D97-AF65-F5344CB8AC3E}">
        <p14:creationId xmlns:p14="http://schemas.microsoft.com/office/powerpoint/2010/main" val="236660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092" indent="0" algn="ctr">
              <a:buNone/>
              <a:defRPr sz="2000"/>
            </a:lvl2pPr>
            <a:lvl3pPr marL="914186" indent="0" algn="ctr">
              <a:buNone/>
              <a:defRPr sz="1800"/>
            </a:lvl3pPr>
            <a:lvl4pPr marL="1371279" indent="0" algn="ctr">
              <a:buNone/>
              <a:defRPr sz="1600"/>
            </a:lvl4pPr>
            <a:lvl5pPr marL="1828373" indent="0" algn="ctr">
              <a:buNone/>
              <a:defRPr sz="1600"/>
            </a:lvl5pPr>
            <a:lvl6pPr marL="2285466" indent="0" algn="ctr">
              <a:buNone/>
              <a:defRPr sz="1600"/>
            </a:lvl6pPr>
            <a:lvl7pPr marL="2742558" indent="0" algn="ctr">
              <a:buNone/>
              <a:defRPr sz="1600"/>
            </a:lvl7pPr>
            <a:lvl8pPr marL="3199652" indent="0" algn="ctr">
              <a:buNone/>
              <a:defRPr sz="1600"/>
            </a:lvl8pPr>
            <a:lvl9pPr marL="3656744"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97F546AA-4D7D-854A-93FC-293B099FE9E5}"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5336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038600" y="6519448"/>
            <a:ext cx="2133600" cy="190125"/>
          </a:xfrm>
          <a:prstGeom prst="rect">
            <a:avLst/>
          </a:prstGeom>
        </p:spPr>
        <p:txBody>
          <a:bodyPr vert="horz" lIns="91418" tIns="45709" rIns="91418" bIns="45709" rtlCol="0" anchor="ctr"/>
          <a:lstStyle>
            <a:lvl1pPr algn="ctr">
              <a:defRPr sz="1000">
                <a:solidFill>
                  <a:schemeClr val="bg1"/>
                </a:solidFill>
                <a:latin typeface="Minion Pro"/>
              </a:defRPr>
            </a:lvl1pPr>
          </a:lstStyle>
          <a:p>
            <a:pPr defTabSz="457092"/>
            <a:fld id="{B58F48A6-A3E1-4848-9AC3-B43F560BE4FE}" type="slidenum">
              <a:rPr lang="en-US" smtClean="0">
                <a:solidFill>
                  <a:prstClr val="white"/>
                </a:solidFill>
              </a:rPr>
              <a:pPr defTabSz="457092"/>
              <a:t>‹#›</a:t>
            </a:fld>
            <a:endParaRPr lang="en-US" dirty="0">
              <a:solidFill>
                <a:prstClr val="white"/>
              </a:solidFill>
            </a:endParaRPr>
          </a:p>
        </p:txBody>
      </p:sp>
    </p:spTree>
    <p:extLst>
      <p:ext uri="{BB962C8B-B14F-4D97-AF65-F5344CB8AC3E}">
        <p14:creationId xmlns:p14="http://schemas.microsoft.com/office/powerpoint/2010/main" val="146302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038600" y="6519448"/>
            <a:ext cx="2133600" cy="190125"/>
          </a:xfrm>
          <a:prstGeom prst="rect">
            <a:avLst/>
          </a:prstGeom>
        </p:spPr>
        <p:txBody>
          <a:bodyPr vert="horz" lIns="91418" tIns="45709" rIns="91418" bIns="45709" rtlCol="0" anchor="ctr"/>
          <a:lstStyle>
            <a:lvl1pPr algn="ctr">
              <a:defRPr sz="1000">
                <a:solidFill>
                  <a:schemeClr val="bg1"/>
                </a:solidFill>
                <a:latin typeface="Minion Pro"/>
              </a:defRPr>
            </a:lvl1pPr>
          </a:lstStyle>
          <a:p>
            <a:pPr defTabSz="457092"/>
            <a:fld id="{B58F48A6-A3E1-4848-9AC3-B43F560BE4FE}" type="slidenum">
              <a:rPr lang="en-US" smtClean="0">
                <a:solidFill>
                  <a:prstClr val="white"/>
                </a:solidFill>
              </a:rPr>
              <a:pPr defTabSz="457092"/>
              <a:t>‹#›</a:t>
            </a:fld>
            <a:endParaRPr lang="en-US" dirty="0">
              <a:solidFill>
                <a:prstClr val="white"/>
              </a:solidFill>
            </a:endParaRPr>
          </a:p>
        </p:txBody>
      </p:sp>
      <p:sp>
        <p:nvSpPr>
          <p:cNvPr id="5" name="Title 1"/>
          <p:cNvSpPr>
            <a:spLocks noGrp="1"/>
          </p:cNvSpPr>
          <p:nvPr>
            <p:ph type="title"/>
          </p:nvPr>
        </p:nvSpPr>
        <p:spPr>
          <a:xfrm>
            <a:off x="308919" y="240541"/>
            <a:ext cx="8464378" cy="487490"/>
          </a:xfrm>
        </p:spPr>
        <p:txBody>
          <a:bodyPr>
            <a:normAutofit/>
          </a:bodyPr>
          <a:lstStyle>
            <a:lvl1pPr>
              <a:defRPr sz="2400" b="1" cap="all" baseline="0">
                <a:latin typeface="Arial" charset="0"/>
              </a:defRPr>
            </a:lvl1pPr>
          </a:lstStyle>
          <a:p>
            <a:r>
              <a:rPr lang="en-US" dirty="0"/>
              <a:t>Click to edit Master title style</a:t>
            </a:r>
          </a:p>
        </p:txBody>
      </p:sp>
      <p:sp>
        <p:nvSpPr>
          <p:cNvPr id="7" name="Slide Number Placeholder 5"/>
          <p:cNvSpPr txBox="1">
            <a:spLocks/>
          </p:cNvSpPr>
          <p:nvPr userDrawn="1"/>
        </p:nvSpPr>
        <p:spPr>
          <a:xfrm>
            <a:off x="4226807" y="6467336"/>
            <a:ext cx="536158" cy="303364"/>
          </a:xfrm>
          <a:prstGeom prst="rect">
            <a:avLst/>
          </a:prstGeom>
        </p:spPr>
        <p:txBody>
          <a:bodyPr lIns="91418" tIns="45709" rIns="91418" bIns="45709"/>
          <a:lstStyle>
            <a:defPPr>
              <a:defRPr lang="en-US"/>
            </a:defPPr>
            <a:lvl1pPr marL="0" algn="ctr" defTabSz="914400" rtl="0" eaLnBrk="1" latinLnBrk="0" hangingPunct="1">
              <a:defRPr sz="1000" kern="1200" baseline="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1C93C-5050-FC42-8F10-D22D4F119D13}" type="slidenum">
              <a:rPr lang="en-US" smtClean="0">
                <a:solidFill>
                  <a:srgbClr val="000000"/>
                </a:solidFill>
              </a:rPr>
              <a:pPr/>
              <a:t>‹#›</a:t>
            </a:fld>
            <a:endParaRPr lang="en-US" dirty="0">
              <a:solidFill>
                <a:srgbClr val="000000"/>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96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Slide Number Placeholder 4"/>
          <p:cNvSpPr txBox="1">
            <a:spLocks/>
          </p:cNvSpPr>
          <p:nvPr userDrawn="1"/>
        </p:nvSpPr>
        <p:spPr>
          <a:xfrm>
            <a:off x="3505200" y="6550364"/>
            <a:ext cx="2133600" cy="190125"/>
          </a:xfrm>
          <a:prstGeom prst="rect">
            <a:avLst/>
          </a:prstGeom>
        </p:spPr>
        <p:txBody>
          <a:bodyPr vert="horz" lIns="91418" tIns="45709" rIns="91418" bIns="45709"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solidFill>
                  <a:srgbClr val="FFFFFF"/>
                </a:solidFill>
              </a:rPr>
              <a:pPr/>
              <a:t>‹#›</a:t>
            </a:fld>
            <a:endParaRPr lang="en-US" dirty="0">
              <a:solidFill>
                <a:srgbClr val="FFFFFF"/>
              </a:solidFill>
            </a:endParaRPr>
          </a:p>
        </p:txBody>
      </p:sp>
      <p:sp>
        <p:nvSpPr>
          <p:cNvPr id="9" name="Text Box 5"/>
          <p:cNvSpPr txBox="1">
            <a:spLocks noChangeArrowheads="1"/>
          </p:cNvSpPr>
          <p:nvPr userDrawn="1"/>
        </p:nvSpPr>
        <p:spPr bwMode="auto">
          <a:xfrm>
            <a:off x="1219200" y="6496824"/>
            <a:ext cx="6629400" cy="246221"/>
          </a:xfrm>
          <a:prstGeom prst="rect">
            <a:avLst/>
          </a:prstGeom>
          <a:noFill/>
          <a:ln w="9525">
            <a:noFill/>
            <a:miter lim="800000"/>
            <a:headEnd/>
            <a:tailEnd/>
          </a:ln>
          <a:effectLst/>
        </p:spPr>
        <p:txBody>
          <a:bodyPr wrap="square" lIns="91418" tIns="45709" rIns="91418" bIns="45709">
            <a:spAutoFit/>
          </a:bodyPr>
          <a:lstStyle/>
          <a:p>
            <a:pPr algn="ctr" hangingPunct="0">
              <a:spcBef>
                <a:spcPts val="100"/>
              </a:spcBef>
              <a:defRPr sz="1800" b="0" i="0" u="none" strike="noStrike" kern="0" cap="none" spc="0" baseline="0">
                <a:solidFill>
                  <a:srgbClr val="000000"/>
                </a:solidFill>
                <a:uFillTx/>
              </a:defRPr>
            </a:pPr>
            <a:fld id="{689EDE09-E4EE-4782-BF53-0BC46E61FA20}" type="slidenum">
              <a:rPr lang="en-US" sz="1000" kern="0">
                <a:solidFill>
                  <a:srgbClr val="FFFFFF"/>
                </a:solidFill>
              </a:rPr>
              <a:pPr algn="ctr" hangingPunct="0">
                <a:spcBef>
                  <a:spcPts val="100"/>
                </a:spcBef>
                <a:defRPr sz="1800" b="0" i="0" u="none" strike="noStrike" kern="0" cap="none" spc="0" baseline="0">
                  <a:solidFill>
                    <a:srgbClr val="000000"/>
                  </a:solidFill>
                  <a:uFillTx/>
                </a:defRPr>
              </a:pPr>
              <a:t>‹#›</a:t>
            </a:fld>
            <a:endParaRPr lang="en-US" sz="1000" kern="0" dirty="0">
              <a:solidFill>
                <a:srgbClr val="FFFFFF"/>
              </a:solidFill>
              <a:latin typeface="Arial" pitchFamily="34"/>
              <a:cs typeface="Arial" pitchFamily="34"/>
            </a:endParaRPr>
          </a:p>
        </p:txBody>
      </p:sp>
      <p:sp>
        <p:nvSpPr>
          <p:cNvPr id="10" name="Slide Number Placeholder 4"/>
          <p:cNvSpPr txBox="1">
            <a:spLocks/>
          </p:cNvSpPr>
          <p:nvPr userDrawn="1"/>
        </p:nvSpPr>
        <p:spPr>
          <a:xfrm>
            <a:off x="2200275" y="6545345"/>
            <a:ext cx="2133600" cy="190125"/>
          </a:xfrm>
          <a:prstGeom prst="rect">
            <a:avLst/>
          </a:prstGeom>
        </p:spPr>
        <p:txBody>
          <a:bodyPr vert="horz" lIns="91418" tIns="45709" rIns="91418" bIns="45709"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FFFF"/>
                </a:solidFill>
                <a:latin typeface="Arial" panose="020B0604020202020204" pitchFamily="34" charset="0"/>
                <a:cs typeface="Arial" panose="020B0604020202020204" pitchFamily="34" charset="0"/>
              </a:rPr>
              <a:t>DOE-OMB Visit Sept. 7, 2017</a:t>
            </a:r>
          </a:p>
        </p:txBody>
      </p:sp>
      <p:sp>
        <p:nvSpPr>
          <p:cNvPr id="11"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12"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19"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21" name="Straight Connector 20"/>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10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amp; Bullets - 2 Column">
    <p:spTree>
      <p:nvGrpSpPr>
        <p:cNvPr id="1" name=""/>
        <p:cNvGrpSpPr/>
        <p:nvPr/>
      </p:nvGrpSpPr>
      <p:grpSpPr>
        <a:xfrm>
          <a:off x="0" y="0"/>
          <a:ext cx="0" cy="0"/>
          <a:chOff x="0" y="0"/>
          <a:chExt cx="0" cy="0"/>
        </a:xfrm>
      </p:grpSpPr>
      <p:sp>
        <p:nvSpPr>
          <p:cNvPr id="7" name="Slide Number Placeholder 4"/>
          <p:cNvSpPr txBox="1">
            <a:spLocks/>
          </p:cNvSpPr>
          <p:nvPr userDrawn="1"/>
        </p:nvSpPr>
        <p:spPr>
          <a:xfrm>
            <a:off x="3505200" y="6550364"/>
            <a:ext cx="2133600" cy="190125"/>
          </a:xfrm>
          <a:prstGeom prst="rect">
            <a:avLst/>
          </a:prstGeom>
        </p:spPr>
        <p:txBody>
          <a:bodyPr vert="horz" lIns="91418" tIns="45709" rIns="91418" bIns="45709"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solidFill>
                  <a:srgbClr val="FFFFFF"/>
                </a:solidFill>
              </a:rPr>
              <a:pPr/>
              <a:t>‹#›</a:t>
            </a:fld>
            <a:endParaRPr lang="en-US" dirty="0">
              <a:solidFill>
                <a:srgbClr val="FFFFFF"/>
              </a:solidFill>
            </a:endParaRPr>
          </a:p>
        </p:txBody>
      </p:sp>
      <p:sp>
        <p:nvSpPr>
          <p:cNvPr id="10" name="Slide Number Placeholder 4"/>
          <p:cNvSpPr txBox="1">
            <a:spLocks/>
          </p:cNvSpPr>
          <p:nvPr userDrawn="1"/>
        </p:nvSpPr>
        <p:spPr>
          <a:xfrm>
            <a:off x="2200275" y="6545345"/>
            <a:ext cx="2133600" cy="190125"/>
          </a:xfrm>
          <a:prstGeom prst="rect">
            <a:avLst/>
          </a:prstGeom>
        </p:spPr>
        <p:txBody>
          <a:bodyPr vert="horz" lIns="91418" tIns="45709" rIns="91418" bIns="45709"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FFFFFF"/>
                </a:solidFill>
                <a:latin typeface="Arial" panose="020B0604020202020204" pitchFamily="34" charset="0"/>
                <a:cs typeface="Arial" panose="020B0604020202020204" pitchFamily="34" charset="0"/>
              </a:rPr>
              <a:t>DOE-OMB Visit Sept. 7, 2017</a:t>
            </a:r>
          </a:p>
        </p:txBody>
      </p:sp>
      <p:sp>
        <p:nvSpPr>
          <p:cNvPr id="11"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12"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14"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16" name="Straight Connector 15"/>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9870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41"/>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20" y="3439835"/>
            <a:ext cx="4148781" cy="2907915"/>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1" y="6467336"/>
            <a:ext cx="3917888" cy="311322"/>
          </a:xfrm>
        </p:spPr>
        <p:txBody>
          <a:bodyPr lIns="91418" tIns="45709" rIns="91418" bIns="45709"/>
          <a:lstStyle>
            <a:lvl1pPr algn="l">
              <a:defRPr sz="1200" baseline="0">
                <a:solidFill>
                  <a:schemeClr val="tx1"/>
                </a:solidFill>
                <a:latin typeface="Arial" charset="0"/>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solidFill>
              </a:rPr>
              <a:pPr/>
              <a:t>‹#›</a:t>
            </a:fld>
            <a:endParaRPr lang="en-US" dirty="0">
              <a:solidFill>
                <a:srgbClr val="000000"/>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5"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20" y="983116"/>
            <a:ext cx="4148781" cy="2381250"/>
          </a:xfrm>
          <a:blipFill>
            <a:blip r:embed="rId3"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
        <p:nvSpPr>
          <p:cNvPr id="12" name="Content Placeholder 2"/>
          <p:cNvSpPr>
            <a:spLocks noGrp="1"/>
          </p:cNvSpPr>
          <p:nvPr>
            <p:ph idx="14"/>
          </p:nvPr>
        </p:nvSpPr>
        <p:spPr>
          <a:xfrm>
            <a:off x="4623746" y="3439833"/>
            <a:ext cx="4148781" cy="2907916"/>
          </a:xfrm>
        </p:spPr>
        <p:txBody>
          <a:bodyPr/>
          <a:lstStyle>
            <a:lvl1pPr>
              <a:defRPr sz="2200" baseline="0">
                <a:solidFill>
                  <a:schemeClr val="tx1"/>
                </a:solidFill>
                <a:latin typeface="Arial" charset="0"/>
              </a:defRPr>
            </a:lvl1pPr>
            <a:lvl2pPr marL="685639" indent="-228546">
              <a:buFont typeface="PingFangSC-Regular" charset="-122"/>
              <a:buChar char="－"/>
              <a:defRPr sz="2000" baseline="0">
                <a:solidFill>
                  <a:schemeClr val="tx1"/>
                </a:solidFill>
                <a:latin typeface="Arial" charset="0"/>
              </a:defRPr>
            </a:lvl2pPr>
            <a:lvl3pPr marL="1142733" indent="-228546">
              <a:buFont typeface="Arial" charset="0"/>
              <a:buChar char="•"/>
              <a:defRPr sz="1800" baseline="0">
                <a:solidFill>
                  <a:schemeClr val="tx1"/>
                </a:solidFill>
                <a:latin typeface="Arial" charset="0"/>
              </a:defRPr>
            </a:lvl3pPr>
            <a:lvl4pPr marL="1656962" indent="-285684">
              <a:buFont typeface="PingFangSC-Regular" charset="-122"/>
              <a:buChar char="－"/>
              <a:defRPr sz="1600" baseline="0">
                <a:solidFill>
                  <a:schemeClr val="tx1"/>
                </a:solidFill>
                <a:latin typeface="Arial" charset="0"/>
              </a:defRPr>
            </a:lvl4pPr>
            <a:lvl5pPr marL="2056919" indent="-228546">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6" y="983116"/>
            <a:ext cx="4148781" cy="2381250"/>
          </a:xfrm>
          <a:blipFill>
            <a:blip r:embed="rId4" cstate="screen">
              <a:extLst>
                <a:ext uri="{28A0092B-C50C-407E-A947-70E740481C1C}">
                  <a14:useLocalDpi xmlns:a14="http://schemas.microsoft.com/office/drawing/2010/main"/>
                </a:ext>
              </a:extLst>
            </a:blip>
            <a:stretch>
              <a:fillRect/>
            </a:stretch>
          </a:blipFill>
        </p:spPr>
        <p:txBody>
          <a:bodyPr/>
          <a:lstStyle/>
          <a:p>
            <a:r>
              <a:rPr lang="en-US"/>
              <a:t>Drag picture to placeholder or click icon to add</a:t>
            </a:r>
          </a:p>
        </p:txBody>
      </p:sp>
    </p:spTree>
    <p:extLst>
      <p:ext uri="{BB962C8B-B14F-4D97-AF65-F5344CB8AC3E}">
        <p14:creationId xmlns:p14="http://schemas.microsoft.com/office/powerpoint/2010/main" val="290310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18" tIns="45709" rIns="91418"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18" tIns="45709" rIns="91418" bIns="4570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18" tIns="45709" rIns="91418" bIns="4570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960361518"/>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6" r:id="rId6"/>
    <p:sldLayoutId id="2147483917" r:id="rId7"/>
    <p:sldLayoutId id="2147483918"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Lst>
  <p:hf hdr="0" ftr="0" dt="0"/>
  <p:txStyles>
    <p:titleStyle>
      <a:lvl1pPr algn="l" defTabSz="914186"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a:t>
            </a:fld>
            <a:endParaRPr lang="en-US" dirty="0">
              <a:solidFill>
                <a:prstClr val="white"/>
              </a:solidFill>
            </a:endParaRPr>
          </a:p>
        </p:txBody>
      </p:sp>
      <p:sp>
        <p:nvSpPr>
          <p:cNvPr id="9" name="Title 1"/>
          <p:cNvSpPr txBox="1">
            <a:spLocks noGrp="1"/>
          </p:cNvSpPr>
          <p:nvPr>
            <p:ph type="title"/>
          </p:nvPr>
        </p:nvSpPr>
        <p:spPr>
          <a:xfrm>
            <a:off x="0" y="93663"/>
            <a:ext cx="9092565" cy="816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2018 COMPUTING REVIEW HOMEWORK QUESTIONS</a:t>
            </a:r>
            <a:r>
              <a:rPr lang="en-US" dirty="0">
                <a:solidFill>
                  <a:srgbClr val="000000"/>
                </a:solidFill>
              </a:rPr>
              <a:t/>
            </a:r>
            <a:br>
              <a:rPr lang="en-US" dirty="0">
                <a:solidFill>
                  <a:srgbClr val="000000"/>
                </a:solidFill>
              </a:rPr>
            </a:br>
            <a:endParaRPr lang="en-US" dirty="0">
              <a:solidFill>
                <a:srgbClr val="000000"/>
              </a:solidFill>
            </a:endParaRPr>
          </a:p>
        </p:txBody>
      </p:sp>
      <p:sp>
        <p:nvSpPr>
          <p:cNvPr id="6" name="Content Placeholder 2"/>
          <p:cNvSpPr txBox="1">
            <a:spLocks/>
          </p:cNvSpPr>
          <p:nvPr/>
        </p:nvSpPr>
        <p:spPr>
          <a:xfrm>
            <a:off x="441531" y="910657"/>
            <a:ext cx="8085249" cy="5466080"/>
          </a:xfrm>
          <a:prstGeom prst="rect">
            <a:avLst/>
          </a:prstGeom>
        </p:spPr>
        <p:txBody>
          <a:bodyPr>
            <a:no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smtClean="0"/>
              <a:t>Q1-4 &amp; Q8: 	Scientific Computing		Chip &amp; Sandy</a:t>
            </a:r>
          </a:p>
          <a:p>
            <a:pPr marL="0" indent="0">
              <a:lnSpc>
                <a:spcPct val="100000"/>
              </a:lnSpc>
              <a:buNone/>
            </a:pPr>
            <a:endParaRPr lang="en-US" sz="2000" dirty="0"/>
          </a:p>
          <a:p>
            <a:pPr marL="0" indent="0">
              <a:lnSpc>
                <a:spcPct val="100000"/>
              </a:lnSpc>
              <a:buNone/>
            </a:pPr>
            <a:r>
              <a:rPr lang="en-US" sz="2000" dirty="0" smtClean="0"/>
              <a:t>Q6, 9, 10:	</a:t>
            </a:r>
            <a:r>
              <a:rPr lang="en-US" sz="2000" dirty="0" err="1" smtClean="0"/>
              <a:t>GlueX</a:t>
            </a:r>
            <a:r>
              <a:rPr lang="en-US" sz="2000" dirty="0" smtClean="0"/>
              <a:t> &amp; CLAS12		David &amp; Graham</a:t>
            </a:r>
          </a:p>
          <a:p>
            <a:pPr marL="0" indent="0">
              <a:lnSpc>
                <a:spcPct val="100000"/>
              </a:lnSpc>
              <a:buNone/>
            </a:pPr>
            <a:endParaRPr lang="en-US" sz="2000" dirty="0" smtClean="0"/>
          </a:p>
          <a:p>
            <a:pPr marL="0" indent="0">
              <a:lnSpc>
                <a:spcPct val="100000"/>
              </a:lnSpc>
              <a:buNone/>
            </a:pPr>
            <a:r>
              <a:rPr lang="en-US" sz="2000" dirty="0" smtClean="0"/>
              <a:t>Q5, 7		PhDs, publications		Rolf</a:t>
            </a:r>
            <a:endParaRPr lang="en-US" sz="2000" dirty="0"/>
          </a:p>
          <a:p>
            <a:pPr marL="0" indent="0">
              <a:lnSpc>
                <a:spcPct val="100000"/>
              </a:lnSpc>
              <a:buFont typeface="Arial" panose="020B0604020202020204" pitchFamily="34" charset="0"/>
              <a:buNone/>
            </a:pPr>
            <a:endParaRPr lang="en-US" sz="2000" dirty="0"/>
          </a:p>
        </p:txBody>
      </p:sp>
    </p:spTree>
    <p:extLst>
      <p:ext uri="{BB962C8B-B14F-4D97-AF65-F5344CB8AC3E}">
        <p14:creationId xmlns:p14="http://schemas.microsoft.com/office/powerpoint/2010/main" val="151266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10</a:t>
            </a:fld>
            <a:endParaRPr lang="en-US" dirty="0">
              <a:solidFill>
                <a:prstClr val="white"/>
              </a:solidFill>
            </a:endParaRPr>
          </a:p>
        </p:txBody>
      </p:sp>
      <p:sp>
        <p:nvSpPr>
          <p:cNvPr id="9" name="Title 1"/>
          <p:cNvSpPr txBox="1">
            <a:spLocks noGrp="1"/>
          </p:cNvSpPr>
          <p:nvPr>
            <p:ph type="title"/>
          </p:nvPr>
        </p:nvSpPr>
        <p:spPr>
          <a:xfrm>
            <a:off x="0" y="93663"/>
            <a:ext cx="9092565" cy="536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Q10: WHAT IS THE SOURCE OF THE 50% INEFFICIENCY (SLIDE 13 OF GRAHAM’s TALK)?</a:t>
            </a:r>
            <a:endParaRPr lang="en-US" dirty="0">
              <a:solidFill>
                <a:srgbClr val="000000"/>
              </a:solidFill>
            </a:endParaRPr>
          </a:p>
        </p:txBody>
      </p:sp>
      <p:sp>
        <p:nvSpPr>
          <p:cNvPr id="3" name="TextBox 2"/>
          <p:cNvSpPr txBox="1"/>
          <p:nvPr/>
        </p:nvSpPr>
        <p:spPr>
          <a:xfrm>
            <a:off x="571501" y="1325880"/>
            <a:ext cx="776097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number came from looking at the efficiency of reconstruction of 10% of the Spring 2018 CLAS12 </a:t>
            </a:r>
            <a:r>
              <a:rPr lang="en-US" sz="2400" dirty="0" smtClean="0">
                <a:latin typeface="Arial" panose="020B0604020202020204" pitchFamily="34" charset="0"/>
                <a:cs typeface="Arial" panose="020B0604020202020204" pitchFamily="34" charset="0"/>
              </a:rPr>
              <a:t>data.</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previous bullet on my slide 13 states that CLAS12 need to be efficient in their use of local resources. We will certainly improve the efficiency but even if we are only as efficient as we have been so far the time it will take to process all of the 2019 data plus the 2018 backlog is less than a year. So we are not in a situation where we have a backlog that will grow over time.</a:t>
            </a:r>
          </a:p>
        </p:txBody>
      </p:sp>
    </p:spTree>
    <p:extLst>
      <p:ext uri="{BB962C8B-B14F-4D97-AF65-F5344CB8AC3E}">
        <p14:creationId xmlns:p14="http://schemas.microsoft.com/office/powerpoint/2010/main" val="354579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11</a:t>
            </a:fld>
            <a:endParaRPr lang="en-US" dirty="0">
              <a:solidFill>
                <a:prstClr val="white"/>
              </a:solidFill>
            </a:endParaRPr>
          </a:p>
        </p:txBody>
      </p:sp>
      <p:sp>
        <p:nvSpPr>
          <p:cNvPr id="9" name="Title 1"/>
          <p:cNvSpPr txBox="1">
            <a:spLocks noGrp="1"/>
          </p:cNvSpPr>
          <p:nvPr>
            <p:ph type="title"/>
          </p:nvPr>
        </p:nvSpPr>
        <p:spPr>
          <a:xfrm>
            <a:off x="-297180" y="93663"/>
            <a:ext cx="9669780" cy="5365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2800" dirty="0" smtClean="0">
                <a:solidFill>
                  <a:srgbClr val="000000"/>
                </a:solidFill>
              </a:rPr>
              <a:t>Q5 &amp; Q7: JLAB PUBLICATIONS &amp; PhD THESES UNDERWAY</a:t>
            </a:r>
            <a:endParaRPr lang="en-US" sz="2800" dirty="0">
              <a:solidFill>
                <a:srgbClr val="000000"/>
              </a:solidFill>
            </a:endParaRPr>
          </a:p>
        </p:txBody>
      </p:sp>
      <p:sp>
        <p:nvSpPr>
          <p:cNvPr id="10" name="Content Placeholder 2"/>
          <p:cNvSpPr txBox="1">
            <a:spLocks/>
          </p:cNvSpPr>
          <p:nvPr/>
        </p:nvSpPr>
        <p:spPr>
          <a:xfrm>
            <a:off x="110061" y="785369"/>
            <a:ext cx="8974667" cy="5798916"/>
          </a:xfrm>
          <a:prstGeom prst="rect">
            <a:avLst/>
          </a:prstGeom>
        </p:spPr>
        <p:txBody>
          <a:bodyPr>
            <a:norm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From this year’s Operations Review:</a:t>
            </a:r>
          </a:p>
          <a:p>
            <a:r>
              <a:rPr lang="en-US" dirty="0" smtClean="0"/>
              <a:t>PhD Theses (experiment &amp; theory):</a:t>
            </a:r>
          </a:p>
          <a:p>
            <a:pPr lvl="2"/>
            <a:r>
              <a:rPr lang="en-US" dirty="0" smtClean="0"/>
              <a:t>Steady stream of ~30 PhDs per year</a:t>
            </a:r>
          </a:p>
          <a:p>
            <a:pPr lvl="2"/>
            <a:r>
              <a:rPr lang="en-US" dirty="0" smtClean="0"/>
              <a:t>Total PhD theses based on </a:t>
            </a:r>
            <a:r>
              <a:rPr lang="en-US" dirty="0" err="1" smtClean="0"/>
              <a:t>JLab</a:t>
            </a:r>
            <a:r>
              <a:rPr lang="en-US" dirty="0" smtClean="0"/>
              <a:t> research is &gt;&gt; 600</a:t>
            </a:r>
          </a:p>
          <a:p>
            <a:pPr lvl="2">
              <a:spcAft>
                <a:spcPts val="600"/>
              </a:spcAft>
            </a:pPr>
            <a:r>
              <a:rPr lang="en-US" dirty="0" smtClean="0"/>
              <a:t>~200 grad students working on or waiting on PhD data/topic – 22-week run in FY18 and prospects for FY19 run helped a lot!</a:t>
            </a:r>
          </a:p>
          <a:p>
            <a:r>
              <a:rPr lang="en-US" dirty="0" smtClean="0"/>
              <a:t>Publications average per year (experiment):</a:t>
            </a:r>
          </a:p>
          <a:p>
            <a:pPr lvl="2">
              <a:spcAft>
                <a:spcPts val="600"/>
              </a:spcAft>
            </a:pPr>
            <a:r>
              <a:rPr lang="en-US" dirty="0" smtClean="0"/>
              <a:t>PRLs/PLs (8) ; Other refereed publications (26) ; Instrumentation papers (8)</a:t>
            </a:r>
          </a:p>
        </p:txBody>
      </p:sp>
      <p:sp>
        <p:nvSpPr>
          <p:cNvPr id="3" name="TextBox 2"/>
          <p:cNvSpPr txBox="1"/>
          <p:nvPr/>
        </p:nvSpPr>
        <p:spPr>
          <a:xfrm>
            <a:off x="309562" y="4580456"/>
            <a:ext cx="8457247" cy="1646605"/>
          </a:xfrm>
          <a:prstGeom prst="rect">
            <a:avLst/>
          </a:prstGeom>
          <a:noFill/>
        </p:spPr>
        <p:txBody>
          <a:bodyPr wrap="square" rtlCol="0">
            <a:spAutoFit/>
          </a:bodyPr>
          <a:lstStyle/>
          <a:p>
            <a:pPr>
              <a:spcAft>
                <a:spcPts val="600"/>
              </a:spcAft>
            </a:pPr>
            <a:r>
              <a:rPr lang="en-US" sz="2400" dirty="0" smtClean="0">
                <a:solidFill>
                  <a:srgbClr val="0000FF"/>
                </a:solidFill>
                <a:latin typeface="Arial" panose="020B0604020202020204" pitchFamily="34" charset="0"/>
                <a:cs typeface="Arial" panose="020B0604020202020204" pitchFamily="34" charset="0"/>
              </a:rPr>
              <a:t>Students analyzing 12-GeV data: Halls A &amp; C </a:t>
            </a:r>
            <a:r>
              <a:rPr lang="en-US" sz="2400" dirty="0" smtClean="0">
                <a:solidFill>
                  <a:srgbClr val="0000FF"/>
                </a:solidFill>
                <a:latin typeface="Arial" panose="020B0604020202020204" pitchFamily="34" charset="0"/>
                <a:cs typeface="Arial" panose="020B0604020202020204" pitchFamily="34" charset="0"/>
              </a:rPr>
              <a:t>~ </a:t>
            </a:r>
            <a:r>
              <a:rPr lang="en-US" sz="2400" dirty="0" smtClean="0">
                <a:solidFill>
                  <a:srgbClr val="0000FF"/>
                </a:solidFill>
                <a:latin typeface="Arial" panose="020B0604020202020204" pitchFamily="34" charset="0"/>
                <a:cs typeface="Arial" panose="020B0604020202020204" pitchFamily="34" charset="0"/>
              </a:rPr>
              <a:t>43, Hall B ~ </a:t>
            </a:r>
            <a:r>
              <a:rPr lang="en-US" sz="2400" dirty="0" smtClean="0">
                <a:solidFill>
                  <a:srgbClr val="0000FF"/>
                </a:solidFill>
                <a:latin typeface="Arial" panose="020B0604020202020204" pitchFamily="34" charset="0"/>
                <a:cs typeface="Arial" panose="020B0604020202020204" pitchFamily="34" charset="0"/>
              </a:rPr>
              <a:t>13, </a:t>
            </a:r>
            <a:r>
              <a:rPr lang="en-US" sz="2400" dirty="0" smtClean="0">
                <a:solidFill>
                  <a:srgbClr val="0000FF"/>
                </a:solidFill>
                <a:latin typeface="Arial" panose="020B0604020202020204" pitchFamily="34" charset="0"/>
                <a:cs typeface="Arial" panose="020B0604020202020204" pitchFamily="34" charset="0"/>
              </a:rPr>
              <a:t>Hall D </a:t>
            </a:r>
            <a:r>
              <a:rPr lang="en-US" sz="2400" dirty="0">
                <a:solidFill>
                  <a:srgbClr val="0000FF"/>
                </a:solidFill>
                <a:latin typeface="Arial" panose="020B0604020202020204" pitchFamily="34" charset="0"/>
                <a:cs typeface="Arial" panose="020B0604020202020204" pitchFamily="34" charset="0"/>
              </a:rPr>
              <a:t>~</a:t>
            </a:r>
            <a:r>
              <a:rPr lang="en-US" sz="2400" dirty="0" smtClean="0">
                <a:solidFill>
                  <a:srgbClr val="0000FF"/>
                </a:solidFill>
                <a:latin typeface="Arial" panose="020B0604020202020204" pitchFamily="34" charset="0"/>
                <a:cs typeface="Arial" panose="020B0604020202020204" pitchFamily="34" charset="0"/>
              </a:rPr>
              <a:t> 20)</a:t>
            </a:r>
          </a:p>
          <a:p>
            <a:pPr>
              <a:spcAft>
                <a:spcPts val="600"/>
              </a:spcAft>
            </a:pPr>
            <a:r>
              <a:rPr lang="en-US" sz="2400" dirty="0" smtClean="0">
                <a:solidFill>
                  <a:srgbClr val="0000FF"/>
                </a:solidFill>
                <a:latin typeface="Arial" panose="020B0604020202020204" pitchFamily="34" charset="0"/>
                <a:cs typeface="Arial" panose="020B0604020202020204" pitchFamily="34" charset="0"/>
              </a:rPr>
              <a:t>About 10 PhDs already awarded based on 12-GeV era Data (few in Hall A, few from Hall B/HPS, 4 from Hall D/</a:t>
            </a:r>
            <a:r>
              <a:rPr lang="en-US" sz="2400" dirty="0" err="1" smtClean="0">
                <a:solidFill>
                  <a:srgbClr val="0000FF"/>
                </a:solidFill>
                <a:latin typeface="Arial" panose="020B0604020202020204" pitchFamily="34" charset="0"/>
                <a:cs typeface="Arial" panose="020B0604020202020204" pitchFamily="34" charset="0"/>
              </a:rPr>
              <a:t>GlueX</a:t>
            </a:r>
            <a:r>
              <a:rPr lang="en-US"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26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12</a:t>
            </a:fld>
            <a:endParaRPr lang="en-US" dirty="0">
              <a:solidFill>
                <a:prstClr val="white"/>
              </a:solidFill>
            </a:endParaRPr>
          </a:p>
        </p:txBody>
      </p:sp>
      <p:sp>
        <p:nvSpPr>
          <p:cNvPr id="4" name="Title 3">
            <a:extLst>
              <a:ext uri="{FF2B5EF4-FFF2-40B4-BE49-F238E27FC236}">
                <a16:creationId xmlns:a16="http://schemas.microsoft.com/office/drawing/2014/main" xmlns="" id="{D22C0985-B796-40DF-8AFC-169CAEFD77F2}"/>
              </a:ext>
            </a:extLst>
          </p:cNvPr>
          <p:cNvSpPr txBox="1">
            <a:spLocks noGrp="1" noChangeArrowheads="1"/>
          </p:cNvSpPr>
          <p:nvPr>
            <p:ph type="title"/>
          </p:nvPr>
        </p:nvSpPr>
        <p:spPr bwMode="auto">
          <a:xfrm>
            <a:off x="0" y="121839"/>
            <a:ext cx="9144000" cy="480109"/>
          </a:xfrm>
          <a:prstGeom prst="rect">
            <a:avLst/>
          </a:prstGeom>
          <a:noFill/>
          <a:ln w="9525">
            <a:noFill/>
            <a:miter lim="800000"/>
            <a:headEnd/>
            <a:tailEnd/>
          </a:ln>
        </p:spPr>
        <p:txBody>
          <a:bodyPr wrap="square">
            <a:spAutoFit/>
          </a:bodyPr>
          <a:lstStyle/>
          <a:p>
            <a:pPr algn="ctr"/>
            <a:r>
              <a:rPr lang="en-US" sz="2800" b="1" dirty="0" smtClean="0">
                <a:latin typeface="Arial" panose="020B0604020202020204" pitchFamily="34" charset="0"/>
                <a:cs typeface="Arial" panose="020B0604020202020204" pitchFamily="34" charset="0"/>
              </a:rPr>
              <a:t>Q5 &amp; Q7: FROM 2017 S&amp;T REVIEW</a:t>
            </a:r>
            <a:endParaRPr lang="en-US" sz="28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4695" y="819688"/>
            <a:ext cx="74231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46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13</a:t>
            </a:fld>
            <a:endParaRPr lang="en-US" dirty="0">
              <a:solidFill>
                <a:prstClr val="white"/>
              </a:solidFill>
            </a:endParaRPr>
          </a:p>
        </p:txBody>
      </p:sp>
      <p:sp>
        <p:nvSpPr>
          <p:cNvPr id="4" name="Title 3">
            <a:extLst>
              <a:ext uri="{FF2B5EF4-FFF2-40B4-BE49-F238E27FC236}">
                <a16:creationId xmlns:a16="http://schemas.microsoft.com/office/drawing/2014/main" xmlns="" id="{D22C0985-B796-40DF-8AFC-169CAEFD77F2}"/>
              </a:ext>
            </a:extLst>
          </p:cNvPr>
          <p:cNvSpPr txBox="1">
            <a:spLocks noGrp="1" noChangeArrowheads="1"/>
          </p:cNvSpPr>
          <p:nvPr>
            <p:ph type="title"/>
          </p:nvPr>
        </p:nvSpPr>
        <p:spPr bwMode="auto">
          <a:xfrm>
            <a:off x="0" y="121839"/>
            <a:ext cx="9144000" cy="480109"/>
          </a:xfrm>
          <a:prstGeom prst="rect">
            <a:avLst/>
          </a:prstGeom>
          <a:noFill/>
          <a:ln w="9525">
            <a:noFill/>
            <a:miter lim="800000"/>
            <a:headEnd/>
            <a:tailEnd/>
          </a:ln>
        </p:spPr>
        <p:txBody>
          <a:bodyPr wrap="square">
            <a:spAutoFit/>
          </a:bodyPr>
          <a:lstStyle/>
          <a:p>
            <a:pPr algn="ctr"/>
            <a:r>
              <a:rPr lang="en-US" sz="2800" b="1" dirty="0" smtClean="0">
                <a:latin typeface="Arial" panose="020B0604020202020204" pitchFamily="34" charset="0"/>
                <a:cs typeface="Arial" panose="020B0604020202020204" pitchFamily="34" charset="0"/>
              </a:rPr>
              <a:t>Q5 &amp; Q7: FROM 2017 S&amp;T REVIEW</a:t>
            </a:r>
            <a:endParaRPr lang="en-US" sz="2800" b="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0425" y="796290"/>
            <a:ext cx="74231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74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14</a:t>
            </a:fld>
            <a:endParaRPr lang="en-US" dirty="0">
              <a:solidFill>
                <a:prstClr val="white"/>
              </a:solidFill>
            </a:endParaRPr>
          </a:p>
        </p:txBody>
      </p:sp>
      <p:sp>
        <p:nvSpPr>
          <p:cNvPr id="4" name="Title 3">
            <a:extLst>
              <a:ext uri="{FF2B5EF4-FFF2-40B4-BE49-F238E27FC236}">
                <a16:creationId xmlns:a16="http://schemas.microsoft.com/office/drawing/2014/main" xmlns="" id="{D22C0985-B796-40DF-8AFC-169CAEFD77F2}"/>
              </a:ext>
            </a:extLst>
          </p:cNvPr>
          <p:cNvSpPr txBox="1">
            <a:spLocks noGrp="1" noChangeArrowheads="1"/>
          </p:cNvSpPr>
          <p:nvPr>
            <p:ph type="title"/>
          </p:nvPr>
        </p:nvSpPr>
        <p:spPr bwMode="auto">
          <a:xfrm>
            <a:off x="0" y="121839"/>
            <a:ext cx="9144000" cy="480109"/>
          </a:xfrm>
          <a:prstGeom prst="rect">
            <a:avLst/>
          </a:prstGeom>
          <a:noFill/>
          <a:ln w="9525">
            <a:noFill/>
            <a:miter lim="800000"/>
            <a:headEnd/>
            <a:tailEnd/>
          </a:ln>
        </p:spPr>
        <p:txBody>
          <a:bodyPr wrap="square">
            <a:spAutoFit/>
          </a:bodyPr>
          <a:lstStyle/>
          <a:p>
            <a:pPr algn="ctr"/>
            <a:r>
              <a:rPr lang="en-US" sz="2800" b="1" dirty="0" smtClean="0">
                <a:latin typeface="Arial" panose="020B0604020202020204" pitchFamily="34" charset="0"/>
                <a:cs typeface="Arial" panose="020B0604020202020204" pitchFamily="34" charset="0"/>
              </a:rPr>
              <a:t>Q5 &amp; Q7: Jefferson </a:t>
            </a:r>
            <a:r>
              <a:rPr lang="en-US" sz="2800" b="1" dirty="0">
                <a:latin typeface="Arial" panose="020B0604020202020204" pitchFamily="34" charset="0"/>
                <a:cs typeface="Arial" panose="020B0604020202020204" pitchFamily="34" charset="0"/>
              </a:rPr>
              <a:t>Lab User Growth</a:t>
            </a:r>
          </a:p>
        </p:txBody>
      </p:sp>
      <p:sp>
        <p:nvSpPr>
          <p:cNvPr id="6" name="TextBox 5">
            <a:extLst>
              <a:ext uri="{FF2B5EF4-FFF2-40B4-BE49-F238E27FC236}">
                <a16:creationId xmlns:a16="http://schemas.microsoft.com/office/drawing/2014/main" xmlns="" id="{7E1F66EC-A016-4C88-97C3-9690F5024E18}"/>
              </a:ext>
            </a:extLst>
          </p:cNvPr>
          <p:cNvSpPr txBox="1"/>
          <p:nvPr/>
        </p:nvSpPr>
        <p:spPr>
          <a:xfrm>
            <a:off x="1905000" y="5879068"/>
            <a:ext cx="575510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“Other Users” include US National Labs and Industry </a:t>
            </a:r>
          </a:p>
        </p:txBody>
      </p:sp>
      <p:graphicFrame>
        <p:nvGraphicFramePr>
          <p:cNvPr id="8" name="Chart 7">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21038786"/>
              </p:ext>
            </p:extLst>
          </p:nvPr>
        </p:nvGraphicFramePr>
        <p:xfrm>
          <a:off x="968710" y="1081911"/>
          <a:ext cx="7206579" cy="4694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54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2</a:t>
            </a:fld>
            <a:endParaRPr lang="en-US" dirty="0">
              <a:solidFill>
                <a:prstClr val="white"/>
              </a:solidFill>
            </a:endParaRPr>
          </a:p>
        </p:txBody>
      </p:sp>
      <p:sp>
        <p:nvSpPr>
          <p:cNvPr id="9" name="Title 1"/>
          <p:cNvSpPr txBox="1">
            <a:spLocks noGrp="1"/>
          </p:cNvSpPr>
          <p:nvPr>
            <p:ph type="title"/>
          </p:nvPr>
        </p:nvSpPr>
        <p:spPr>
          <a:xfrm>
            <a:off x="0" y="93663"/>
            <a:ext cx="9092565" cy="8169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Q1: What </a:t>
            </a:r>
            <a:r>
              <a:rPr lang="en-US" dirty="0">
                <a:solidFill>
                  <a:srgbClr val="000000"/>
                </a:solidFill>
              </a:rPr>
              <a:t>criteria are used to decide which workflows run locally vs remotely?</a:t>
            </a:r>
            <a:br>
              <a:rPr lang="en-US" dirty="0">
                <a:solidFill>
                  <a:srgbClr val="000000"/>
                </a:solidFill>
              </a:rPr>
            </a:br>
            <a:endParaRPr lang="en-US" dirty="0">
              <a:solidFill>
                <a:srgbClr val="000000"/>
              </a:solidFill>
            </a:endParaRPr>
          </a:p>
        </p:txBody>
      </p:sp>
      <p:sp>
        <p:nvSpPr>
          <p:cNvPr id="6" name="Content Placeholder 2"/>
          <p:cNvSpPr txBox="1">
            <a:spLocks/>
          </p:cNvSpPr>
          <p:nvPr/>
        </p:nvSpPr>
        <p:spPr>
          <a:xfrm>
            <a:off x="441531" y="910657"/>
            <a:ext cx="8085249" cy="5466080"/>
          </a:xfrm>
          <a:prstGeom prst="rect">
            <a:avLst/>
          </a:prstGeom>
        </p:spPr>
        <p:txBody>
          <a:bodyPr>
            <a:no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err="1" smtClean="0"/>
              <a:t>GlueX</a:t>
            </a:r>
            <a:r>
              <a:rPr lang="en-US" sz="2000" dirty="0" smtClean="0"/>
              <a:t> </a:t>
            </a:r>
            <a:r>
              <a:rPr lang="en-US" sz="2000" dirty="0"/>
              <a:t>made an early choice to use OSG for their simulations as they were very much less I/O intensive (i.e. no need to move much data).</a:t>
            </a:r>
          </a:p>
          <a:p>
            <a:pPr marL="0" indent="0">
              <a:lnSpc>
                <a:spcPct val="100000"/>
              </a:lnSpc>
              <a:buNone/>
            </a:pPr>
            <a:r>
              <a:rPr lang="en-US" sz="2000" dirty="0"/>
              <a:t>When it became clear that we might not have enough local computing to do both </a:t>
            </a:r>
            <a:r>
              <a:rPr lang="en-US" sz="2000" dirty="0" err="1"/>
              <a:t>GlueX</a:t>
            </a:r>
            <a:r>
              <a:rPr lang="en-US" sz="2000" dirty="0"/>
              <a:t> and CLAS-12, we looked into using NERSC</a:t>
            </a:r>
            <a:r>
              <a:rPr lang="en-US" sz="2000" dirty="0" smtClean="0"/>
              <a:t>.</a:t>
            </a:r>
          </a:p>
          <a:p>
            <a:pPr marL="0" indent="0">
              <a:lnSpc>
                <a:spcPct val="100000"/>
              </a:lnSpc>
              <a:buNone/>
            </a:pPr>
            <a:r>
              <a:rPr lang="en-US" sz="2000" dirty="0" err="1" smtClean="0"/>
              <a:t>GlueX’s</a:t>
            </a:r>
            <a:r>
              <a:rPr lang="en-US" sz="2000" dirty="0" smtClean="0"/>
              <a:t> </a:t>
            </a:r>
            <a:r>
              <a:rPr lang="en-US" sz="2000" dirty="0"/>
              <a:t>reconstruction workflow gave the </a:t>
            </a:r>
            <a:r>
              <a:rPr lang="en-US" sz="2000" dirty="0" smtClean="0"/>
              <a:t>shortest latency on </a:t>
            </a:r>
            <a:r>
              <a:rPr lang="en-US" sz="2000" dirty="0"/>
              <a:t>KNL’s and was a large near term load, so earlier this calendar year we received a Director’s Reserve allocation, and then we (Chris </a:t>
            </a:r>
            <a:r>
              <a:rPr lang="en-US" sz="2000" dirty="0" err="1"/>
              <a:t>Larrieu</a:t>
            </a:r>
            <a:r>
              <a:rPr lang="en-US" sz="2000" dirty="0"/>
              <a:t>) started on modifying SWIF to run on that remote resource (SWIF-2). </a:t>
            </a:r>
            <a:r>
              <a:rPr lang="en-US" sz="2000" dirty="0" smtClean="0"/>
              <a:t>We </a:t>
            </a:r>
            <a:r>
              <a:rPr lang="en-US" sz="2000" dirty="0"/>
              <a:t>were already using Globus for LQCD transfers to/from NERSC and OLCF, and so we knew it was capable enough, and only had to learn how to drive it from software. With early experience looking promising, </a:t>
            </a:r>
            <a:r>
              <a:rPr lang="en-US" sz="2000" dirty="0" err="1"/>
              <a:t>GlueX</a:t>
            </a:r>
            <a:r>
              <a:rPr lang="en-US" sz="2000" dirty="0"/>
              <a:t> submitted a larger production allocation request that could absorb a large fraction of their event reconstruction, and I submitted a smaller startup request for CLAS-12 (which will re-use all of the SWIF-2 investments). </a:t>
            </a:r>
          </a:p>
          <a:p>
            <a:pPr marL="0" indent="0">
              <a:lnSpc>
                <a:spcPct val="100000"/>
              </a:lnSpc>
              <a:buFont typeface="Arial" panose="020B0604020202020204" pitchFamily="34" charset="0"/>
              <a:buNone/>
            </a:pPr>
            <a:endParaRPr lang="en-US" sz="2000" dirty="0"/>
          </a:p>
        </p:txBody>
      </p:sp>
    </p:spTree>
    <p:extLst>
      <p:ext uri="{BB962C8B-B14F-4D97-AF65-F5344CB8AC3E}">
        <p14:creationId xmlns:p14="http://schemas.microsoft.com/office/powerpoint/2010/main" val="413517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3</a:t>
            </a:fld>
            <a:endParaRPr lang="en-US" dirty="0">
              <a:solidFill>
                <a:prstClr val="white"/>
              </a:solidFill>
            </a:endParaRPr>
          </a:p>
        </p:txBody>
      </p:sp>
      <p:sp>
        <p:nvSpPr>
          <p:cNvPr id="4" name="Content Placeholder 2"/>
          <p:cNvSpPr txBox="1">
            <a:spLocks/>
          </p:cNvSpPr>
          <p:nvPr/>
        </p:nvSpPr>
        <p:spPr>
          <a:xfrm>
            <a:off x="212933" y="910656"/>
            <a:ext cx="8656748" cy="5798917"/>
          </a:xfrm>
          <a:prstGeom prst="rect">
            <a:avLst/>
          </a:prstGeom>
        </p:spPr>
        <p:txBody>
          <a:bodyPr>
            <a:no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smtClean="0"/>
              <a:t>There </a:t>
            </a:r>
            <a:r>
              <a:rPr lang="en-US" sz="2000" dirty="0"/>
              <a:t>is no separate formal process for, nor formal list of, feature requests. </a:t>
            </a:r>
          </a:p>
          <a:p>
            <a:pPr marL="0" indent="0">
              <a:lnSpc>
                <a:spcPct val="100000"/>
              </a:lnSpc>
              <a:buNone/>
            </a:pPr>
            <a:r>
              <a:rPr lang="en-US" sz="2000" dirty="0"/>
              <a:t>Sometimes users will submit a trouble ticket which is in fact a feature request, and Sandy captures those.</a:t>
            </a:r>
          </a:p>
          <a:p>
            <a:pPr marL="0" indent="0">
              <a:lnSpc>
                <a:spcPct val="100000"/>
              </a:lnSpc>
              <a:buNone/>
            </a:pPr>
            <a:r>
              <a:rPr lang="en-US" sz="2000" dirty="0"/>
              <a:t>Sandy meets with the hall points-of-contact for </a:t>
            </a:r>
            <a:r>
              <a:rPr lang="en-US" sz="2000" dirty="0" err="1"/>
              <a:t>SciComp</a:t>
            </a:r>
            <a:r>
              <a:rPr lang="en-US" sz="2000" dirty="0"/>
              <a:t> one or twice a week, and also collects requests via that meeting.  I join those meetings every couple of months, particularly when we are considering significant changes to the system, and I discuss potential changes and also encourage them to make suggestions.</a:t>
            </a:r>
          </a:p>
          <a:p>
            <a:pPr marL="0" indent="0">
              <a:lnSpc>
                <a:spcPct val="100000"/>
              </a:lnSpc>
              <a:buNone/>
            </a:pPr>
            <a:r>
              <a:rPr lang="en-US" sz="2000" dirty="0"/>
              <a:t>We do keep a long list of things on a “to-do” list, many of which never get done since newer things are added higher up the priority order. The halls know that we are oversubscribed, and I can think of one person who could probably describe a request that has been pending 2 years</a:t>
            </a:r>
            <a:r>
              <a:rPr lang="en-US" sz="2000" dirty="0" smtClean="0"/>
              <a:t>.</a:t>
            </a:r>
          </a:p>
          <a:p>
            <a:pPr marL="0" indent="0">
              <a:lnSpc>
                <a:spcPct val="100000"/>
              </a:lnSpc>
              <a:buNone/>
            </a:pPr>
            <a:r>
              <a:rPr lang="en-US" sz="2000" dirty="0"/>
              <a:t>Several times a year my group reviews at least the first “page” of that list for near term prioritization</a:t>
            </a:r>
            <a:r>
              <a:rPr lang="en-US" sz="2000" dirty="0" smtClean="0"/>
              <a:t>.  </a:t>
            </a:r>
          </a:p>
          <a:p>
            <a:pPr marL="0" indent="0">
              <a:lnSpc>
                <a:spcPct val="100000"/>
              </a:lnSpc>
              <a:buNone/>
            </a:pPr>
            <a:r>
              <a:rPr lang="en-US" sz="2000" dirty="0" smtClean="0"/>
              <a:t>This accurately reflects IT division process for all groups.  In MIS, we are piloting processes that will slightly increase the level of formality for major upgrades.</a:t>
            </a:r>
            <a:endParaRPr lang="en-US" sz="2000" dirty="0"/>
          </a:p>
        </p:txBody>
      </p:sp>
      <p:sp>
        <p:nvSpPr>
          <p:cNvPr id="3" name="Title 2"/>
          <p:cNvSpPr>
            <a:spLocks noGrp="1"/>
          </p:cNvSpPr>
          <p:nvPr>
            <p:ph type="title"/>
          </p:nvPr>
        </p:nvSpPr>
        <p:spPr>
          <a:xfrm>
            <a:off x="212933" y="0"/>
            <a:ext cx="8656748" cy="720090"/>
          </a:xfrm>
        </p:spPr>
        <p:txBody>
          <a:bodyPr>
            <a:noAutofit/>
          </a:bodyPr>
          <a:lstStyle/>
          <a:p>
            <a:pPr algn="ctr"/>
            <a:r>
              <a:rPr lang="en-US" sz="1400" dirty="0" smtClean="0"/>
              <a:t>Q2: Is </a:t>
            </a:r>
            <a:r>
              <a:rPr lang="en-US" sz="1400" dirty="0"/>
              <a:t>there a list of new feature requests from the Halls and individual users? Is there a process for prioritizing computing/data/software work to address these feature requests? </a:t>
            </a:r>
          </a:p>
        </p:txBody>
      </p:sp>
    </p:spTree>
    <p:extLst>
      <p:ext uri="{BB962C8B-B14F-4D97-AF65-F5344CB8AC3E}">
        <p14:creationId xmlns:p14="http://schemas.microsoft.com/office/powerpoint/2010/main" val="242846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4</a:t>
            </a:fld>
            <a:endParaRPr lang="en-US" dirty="0">
              <a:solidFill>
                <a:prstClr val="white"/>
              </a:solidFill>
            </a:endParaRPr>
          </a:p>
        </p:txBody>
      </p:sp>
      <p:sp>
        <p:nvSpPr>
          <p:cNvPr id="4" name="Content Placeholder 2"/>
          <p:cNvSpPr txBox="1">
            <a:spLocks/>
          </p:cNvSpPr>
          <p:nvPr/>
        </p:nvSpPr>
        <p:spPr>
          <a:xfrm>
            <a:off x="110062" y="910656"/>
            <a:ext cx="8974667" cy="5798917"/>
          </a:xfrm>
          <a:prstGeom prst="rect">
            <a:avLst/>
          </a:prstGeom>
        </p:spPr>
        <p:txBody>
          <a:bodyPr>
            <a:norm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dirty="0" smtClean="0"/>
              <a:t>Simple </a:t>
            </a:r>
            <a:r>
              <a:rPr lang="en-US" sz="1800" dirty="0"/>
              <a:t>counts of user support tickets over the past year:  156 in Scientific Computing; 39 for tape library (MSS).</a:t>
            </a:r>
          </a:p>
          <a:p>
            <a:pPr marL="0" indent="0">
              <a:lnSpc>
                <a:spcPct val="100000"/>
              </a:lnSpc>
              <a:buNone/>
            </a:pPr>
            <a:r>
              <a:rPr lang="en-US" sz="1800" dirty="0"/>
              <a:t>The goal is to respond within 24 hours and resolve in 2 days. Note that not all of these are "trouble"; they also include new projects, quota changes, etc.  Some small fraction require more interaction with the users and might take days to close due to the communications lags.  We do not have a dashboard for formal reporting process on performance, although we did have in the more formal 3 lab LQCD project.</a:t>
            </a:r>
          </a:p>
          <a:p>
            <a:pPr marL="0" indent="0">
              <a:lnSpc>
                <a:spcPct val="100000"/>
              </a:lnSpc>
              <a:buNone/>
            </a:pPr>
            <a:r>
              <a:rPr lang="en-US" sz="1800" dirty="0"/>
              <a:t>USQCD does a 3 lab satisfaction survey every year.  IT has done a user survey twice, most recently in May 2017.  Operations staff generally gets good marks, documentation sometimes gets a “B”.  </a:t>
            </a:r>
          </a:p>
          <a:p>
            <a:pPr marL="0" indent="0">
              <a:lnSpc>
                <a:spcPct val="100000"/>
              </a:lnSpc>
              <a:buNone/>
            </a:pPr>
            <a:r>
              <a:rPr lang="en-US" sz="1800" dirty="0"/>
              <a:t>Overall satisfaction in 2016 was 80% satisfied or very satisfied, 13% neutral, 7% dissatisfied.  Satisfaction with “fair share” system was lowest, 15% negative, support for physics software second lowest at 14% negative.</a:t>
            </a:r>
          </a:p>
          <a:p>
            <a:pPr marL="0" indent="0">
              <a:lnSpc>
                <a:spcPct val="100000"/>
              </a:lnSpc>
              <a:buNone/>
            </a:pPr>
            <a:r>
              <a:rPr lang="en-US" sz="1800" dirty="0"/>
              <a:t>In 2017 overall (all of IT) rose to 89% positive.  Most </a:t>
            </a:r>
            <a:r>
              <a:rPr lang="en-US" sz="1800" dirty="0" err="1"/>
              <a:t>SciComp</a:t>
            </a:r>
            <a:r>
              <a:rPr lang="en-US" sz="1800" dirty="0"/>
              <a:t> services were rated 4 out of 5, with only 2% negative.  Survey is available if you wish</a:t>
            </a:r>
            <a:r>
              <a:rPr lang="en-US" sz="1800" dirty="0" smtClean="0"/>
              <a:t>.</a:t>
            </a:r>
            <a:endParaRPr lang="en-US" sz="1800" dirty="0"/>
          </a:p>
          <a:p>
            <a:pPr marL="0" indent="0">
              <a:lnSpc>
                <a:spcPct val="100000"/>
              </a:lnSpc>
              <a:buNone/>
            </a:pPr>
            <a:r>
              <a:rPr lang="en-US" sz="1800" dirty="0" smtClean="0"/>
              <a:t>In 2019, IT is deploying </a:t>
            </a:r>
            <a:r>
              <a:rPr lang="en-US" sz="1800" dirty="0" err="1" smtClean="0"/>
              <a:t>ServiceNow</a:t>
            </a:r>
            <a:r>
              <a:rPr lang="en-US" sz="1800" dirty="0" smtClean="0"/>
              <a:t> to replace the homegrown ticketing system.  We expect over the next couple of years to be developing dashboards for key services.</a:t>
            </a:r>
            <a:endParaRPr lang="en-US" sz="1800" dirty="0"/>
          </a:p>
        </p:txBody>
      </p:sp>
      <p:sp>
        <p:nvSpPr>
          <p:cNvPr id="5" name="Title 4"/>
          <p:cNvSpPr>
            <a:spLocks noGrp="1"/>
          </p:cNvSpPr>
          <p:nvPr>
            <p:ph type="title"/>
          </p:nvPr>
        </p:nvSpPr>
        <p:spPr>
          <a:xfrm>
            <a:off x="0" y="0"/>
            <a:ext cx="9144000" cy="728031"/>
          </a:xfrm>
        </p:spPr>
        <p:txBody>
          <a:bodyPr>
            <a:noAutofit/>
          </a:bodyPr>
          <a:lstStyle/>
          <a:p>
            <a:r>
              <a:rPr lang="en-US" sz="2000" dirty="0" smtClean="0"/>
              <a:t>Q3: Are </a:t>
            </a:r>
            <a:r>
              <a:rPr lang="en-US" sz="2000" dirty="0"/>
              <a:t>there metrics (e.g., user satisfaction, ticket turn around times, etc.) that you can share from user feedback? </a:t>
            </a:r>
          </a:p>
        </p:txBody>
      </p:sp>
    </p:spTree>
    <p:extLst>
      <p:ext uri="{BB962C8B-B14F-4D97-AF65-F5344CB8AC3E}">
        <p14:creationId xmlns:p14="http://schemas.microsoft.com/office/powerpoint/2010/main" val="317969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5</a:t>
            </a:fld>
            <a:endParaRPr lang="en-US" dirty="0">
              <a:solidFill>
                <a:prstClr val="white"/>
              </a:solidFill>
            </a:endParaRPr>
          </a:p>
        </p:txBody>
      </p:sp>
      <p:sp>
        <p:nvSpPr>
          <p:cNvPr id="4" name="Content Placeholder 2"/>
          <p:cNvSpPr txBox="1">
            <a:spLocks/>
          </p:cNvSpPr>
          <p:nvPr/>
        </p:nvSpPr>
        <p:spPr>
          <a:xfrm>
            <a:off x="110061" y="807786"/>
            <a:ext cx="8974667" cy="5798917"/>
          </a:xfrm>
          <a:prstGeom prst="rect">
            <a:avLst/>
          </a:prstGeom>
        </p:spPr>
        <p:txBody>
          <a:bodyPr>
            <a:normAutofit lnSpcReduction="10000"/>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300" dirty="0" smtClean="0"/>
              <a:t>Significant </a:t>
            </a:r>
            <a:r>
              <a:rPr lang="en-US" sz="2300" dirty="0"/>
              <a:t>outages over the past year:</a:t>
            </a:r>
          </a:p>
          <a:p>
            <a:pPr>
              <a:lnSpc>
                <a:spcPct val="110000"/>
              </a:lnSpc>
            </a:pPr>
            <a:r>
              <a:rPr lang="en-US" sz="2300" dirty="0"/>
              <a:t>Nov 20, 4 hours: farm paused for central computing /home outage</a:t>
            </a:r>
          </a:p>
          <a:p>
            <a:pPr>
              <a:lnSpc>
                <a:spcPct val="110000"/>
              </a:lnSpc>
            </a:pPr>
            <a:r>
              <a:rPr lang="en-US" sz="2300" dirty="0"/>
              <a:t>Oct 17-18:  </a:t>
            </a:r>
            <a:r>
              <a:rPr lang="en-US" sz="2300" dirty="0" err="1"/>
              <a:t>Lustre</a:t>
            </a:r>
            <a:r>
              <a:rPr lang="en-US" sz="2300" dirty="0"/>
              <a:t> sporadic service due to file locking issues; parameters adjusted</a:t>
            </a:r>
          </a:p>
          <a:p>
            <a:pPr>
              <a:lnSpc>
                <a:spcPct val="110000"/>
              </a:lnSpc>
            </a:pPr>
            <a:r>
              <a:rPr lang="en-US" sz="2300" dirty="0"/>
              <a:t>Aug 28 MSS, 4 hours: 4* LTO-8 drive installs</a:t>
            </a:r>
          </a:p>
          <a:p>
            <a:pPr>
              <a:lnSpc>
                <a:spcPct val="110000"/>
              </a:lnSpc>
            </a:pPr>
            <a:r>
              <a:rPr lang="en-US" sz="2300" dirty="0"/>
              <a:t>Aug 1-2: 2 </a:t>
            </a:r>
            <a:r>
              <a:rPr lang="en-US" sz="2300" dirty="0" err="1"/>
              <a:t>Lustre</a:t>
            </a:r>
            <a:r>
              <a:rPr lang="en-US" sz="2300" dirty="0"/>
              <a:t> hangs, overnight for 5 hours, 1 hour daytime for OSS14 hangs; 2014 nodes pulled from production to become read-only</a:t>
            </a:r>
          </a:p>
          <a:p>
            <a:pPr>
              <a:lnSpc>
                <a:spcPct val="110000"/>
              </a:lnSpc>
            </a:pPr>
            <a:r>
              <a:rPr lang="en-US" sz="2300" dirty="0"/>
              <a:t>Jul 20 MSS: gripper </a:t>
            </a:r>
            <a:r>
              <a:rPr lang="en-US" sz="2300" dirty="0" smtClean="0"/>
              <a:t>failure; </a:t>
            </a:r>
            <a:r>
              <a:rPr lang="en-US" sz="2300" dirty="0"/>
              <a:t>IBM same day </a:t>
            </a:r>
            <a:r>
              <a:rPr lang="en-US" sz="2300" dirty="0" smtClean="0"/>
              <a:t>repair (</a:t>
            </a:r>
            <a:r>
              <a:rPr lang="en-US" sz="2300" smtClean="0"/>
              <a:t>8 hours)</a:t>
            </a:r>
            <a:endParaRPr lang="en-US" sz="2300" dirty="0"/>
          </a:p>
          <a:p>
            <a:pPr>
              <a:lnSpc>
                <a:spcPct val="110000"/>
              </a:lnSpc>
            </a:pPr>
            <a:r>
              <a:rPr lang="en-US" sz="2300" dirty="0"/>
              <a:t>Jun 5, 3 hours: </a:t>
            </a:r>
            <a:r>
              <a:rPr lang="en-US" sz="2300" dirty="0" smtClean="0"/>
              <a:t>Outage </a:t>
            </a:r>
            <a:r>
              <a:rPr lang="en-US" sz="2300" dirty="0"/>
              <a:t>for Facilities power installs for HPC</a:t>
            </a:r>
          </a:p>
          <a:p>
            <a:pPr>
              <a:lnSpc>
                <a:spcPct val="110000"/>
              </a:lnSpc>
            </a:pPr>
            <a:r>
              <a:rPr lang="en-US" sz="2300" dirty="0"/>
              <a:t>May 8-9: farm 18 hour outage for Facilities transformer work for cooling system; </a:t>
            </a:r>
            <a:r>
              <a:rPr lang="en-US" sz="2300" dirty="0" err="1"/>
              <a:t>mysql</a:t>
            </a:r>
            <a:r>
              <a:rPr lang="en-US" sz="2300" dirty="0"/>
              <a:t> upgrade</a:t>
            </a:r>
          </a:p>
          <a:p>
            <a:pPr>
              <a:lnSpc>
                <a:spcPct val="110000"/>
              </a:lnSpc>
            </a:pPr>
            <a:r>
              <a:rPr lang="en-US" sz="2300" dirty="0"/>
              <a:t>Dec 19: /work outage to add additional disks</a:t>
            </a:r>
          </a:p>
        </p:txBody>
      </p:sp>
      <p:sp>
        <p:nvSpPr>
          <p:cNvPr id="3" name="Title 2"/>
          <p:cNvSpPr>
            <a:spLocks noGrp="1"/>
          </p:cNvSpPr>
          <p:nvPr>
            <p:ph type="title"/>
          </p:nvPr>
        </p:nvSpPr>
        <p:spPr>
          <a:xfrm>
            <a:off x="0" y="0"/>
            <a:ext cx="9144000" cy="728031"/>
          </a:xfrm>
        </p:spPr>
        <p:txBody>
          <a:bodyPr>
            <a:noAutofit/>
          </a:bodyPr>
          <a:lstStyle/>
          <a:p>
            <a:r>
              <a:rPr lang="en-US" sz="1400" dirty="0" smtClean="0"/>
              <a:t>Q4A: Please </a:t>
            </a:r>
            <a:r>
              <a:rPr lang="en-US" sz="1400" dirty="0"/>
              <a:t>give us performance information on the current computing facility. </a:t>
            </a:r>
            <a:r>
              <a:rPr lang="en-US" sz="1400" dirty="0" smtClean="0"/>
              <a:t/>
            </a:r>
            <a:br>
              <a:rPr lang="en-US" sz="1400" dirty="0" smtClean="0"/>
            </a:br>
            <a:r>
              <a:rPr lang="en-US" sz="1400" dirty="0" smtClean="0"/>
              <a:t>       E.g</a:t>
            </a:r>
            <a:r>
              <a:rPr lang="en-US" sz="1400" dirty="0"/>
              <a:t>., what were significant downtimes of the farm and </a:t>
            </a:r>
            <a:r>
              <a:rPr lang="en-US" sz="1400" dirty="0" err="1"/>
              <a:t>Lustre</a:t>
            </a:r>
            <a:r>
              <a:rPr lang="en-US" sz="1400" dirty="0"/>
              <a:t> for the past </a:t>
            </a:r>
            <a:r>
              <a:rPr lang="en-US" sz="1400" dirty="0" smtClean="0"/>
              <a:t> year</a:t>
            </a:r>
            <a:r>
              <a:rPr lang="en-US" sz="1400" dirty="0"/>
              <a:t>? </a:t>
            </a:r>
          </a:p>
        </p:txBody>
      </p:sp>
    </p:spTree>
    <p:extLst>
      <p:ext uri="{BB962C8B-B14F-4D97-AF65-F5344CB8AC3E}">
        <p14:creationId xmlns:p14="http://schemas.microsoft.com/office/powerpoint/2010/main" val="39654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6</a:t>
            </a:fld>
            <a:endParaRPr lang="en-US" dirty="0">
              <a:solidFill>
                <a:prstClr val="white"/>
              </a:solidFill>
            </a:endParaRPr>
          </a:p>
        </p:txBody>
      </p:sp>
      <p:sp>
        <p:nvSpPr>
          <p:cNvPr id="9" name="Title 1"/>
          <p:cNvSpPr txBox="1">
            <a:spLocks noGrp="1"/>
          </p:cNvSpPr>
          <p:nvPr>
            <p:ph type="title"/>
          </p:nvPr>
        </p:nvSpPr>
        <p:spPr>
          <a:xfrm>
            <a:off x="0" y="93663"/>
            <a:ext cx="9092565" cy="536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sz="1600" dirty="0" smtClean="0">
                <a:solidFill>
                  <a:srgbClr val="000000"/>
                </a:solidFill>
              </a:rPr>
              <a:t>Q4B: … How </a:t>
            </a:r>
            <a:r>
              <a:rPr lang="en-US" sz="1600" dirty="0">
                <a:solidFill>
                  <a:srgbClr val="000000"/>
                </a:solidFill>
              </a:rPr>
              <a:t>does </a:t>
            </a:r>
            <a:r>
              <a:rPr lang="en-US" sz="1600" dirty="0" err="1">
                <a:solidFill>
                  <a:srgbClr val="000000"/>
                </a:solidFill>
              </a:rPr>
              <a:t>Lustre</a:t>
            </a:r>
            <a:r>
              <a:rPr lang="en-US" sz="1600" dirty="0">
                <a:solidFill>
                  <a:srgbClr val="000000"/>
                </a:solidFill>
              </a:rPr>
              <a:t> perform under high load</a:t>
            </a:r>
            <a:r>
              <a:rPr lang="en-US" sz="1600" dirty="0" smtClean="0">
                <a:solidFill>
                  <a:srgbClr val="000000"/>
                </a:solidFill>
              </a:rPr>
              <a:t>? </a:t>
            </a:r>
            <a:r>
              <a:rPr lang="en-US" sz="1600" dirty="0">
                <a:solidFill>
                  <a:srgbClr val="000000"/>
                </a:solidFill>
              </a:rPr>
              <a:t>Can you give some examples of significant improvements that could be made if additional resources were available?</a:t>
            </a:r>
          </a:p>
        </p:txBody>
      </p:sp>
      <p:sp>
        <p:nvSpPr>
          <p:cNvPr id="4" name="Content Placeholder 2"/>
          <p:cNvSpPr txBox="1">
            <a:spLocks/>
          </p:cNvSpPr>
          <p:nvPr/>
        </p:nvSpPr>
        <p:spPr>
          <a:xfrm>
            <a:off x="110062" y="785396"/>
            <a:ext cx="8974667" cy="5947344"/>
          </a:xfrm>
          <a:prstGeom prst="rect">
            <a:avLst/>
          </a:prstGeom>
        </p:spPr>
        <p:txBody>
          <a:bodyPr>
            <a:norm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smtClean="0"/>
              <a:t>Our </a:t>
            </a:r>
            <a:r>
              <a:rPr lang="en-US" sz="2200" dirty="0"/>
              <a:t>worst problem has been when running thousands of jobs doing lots of small I/O – bandwidth suffers badly.  </a:t>
            </a:r>
          </a:p>
          <a:p>
            <a:pPr marL="0" indent="0">
              <a:lnSpc>
                <a:spcPct val="100000"/>
              </a:lnSpc>
              <a:buNone/>
            </a:pPr>
            <a:r>
              <a:rPr lang="en-US" sz="2200" dirty="0"/>
              <a:t>Next worst was running lots of jobs each opening lots of files – metadata server performance suffers.</a:t>
            </a:r>
          </a:p>
          <a:p>
            <a:pPr marL="0" indent="0">
              <a:lnSpc>
                <a:spcPct val="100000"/>
              </a:lnSpc>
              <a:buNone/>
            </a:pPr>
            <a:r>
              <a:rPr lang="en-US" sz="2200" dirty="0"/>
              <a:t>Sometimes an OSS hangs (especially 3 of the 2014 servers). If ANYTHING suffers, it tends to propagate back to the MDS and then everything suffers.</a:t>
            </a:r>
          </a:p>
          <a:p>
            <a:pPr marL="0" indent="0">
              <a:lnSpc>
                <a:spcPct val="100000"/>
              </a:lnSpc>
              <a:buNone/>
            </a:pPr>
            <a:r>
              <a:rPr lang="en-US" sz="2200" dirty="0"/>
              <a:t>Already done: 2014 </a:t>
            </a:r>
            <a:r>
              <a:rPr lang="en-US" sz="2200" dirty="0" err="1"/>
              <a:t>OSSes</a:t>
            </a:r>
            <a:r>
              <a:rPr lang="en-US" sz="2200" dirty="0"/>
              <a:t> are now </a:t>
            </a:r>
            <a:r>
              <a:rPr lang="en-US" sz="2200" dirty="0" err="1"/>
              <a:t>readonly</a:t>
            </a:r>
            <a:r>
              <a:rPr lang="en-US" sz="2200" dirty="0"/>
              <a:t> (that helped)</a:t>
            </a:r>
          </a:p>
          <a:p>
            <a:pPr marL="0" indent="0">
              <a:lnSpc>
                <a:spcPct val="100000"/>
              </a:lnSpc>
              <a:buNone/>
            </a:pPr>
            <a:r>
              <a:rPr lang="en-US" sz="2200" dirty="0"/>
              <a:t>Our plans for 2019 will make major improvements in (1) the MDS performance (SSDs), (2) overall bandwidth (50% increase), and (3) </a:t>
            </a:r>
            <a:r>
              <a:rPr lang="en-US" sz="2200" dirty="0" err="1"/>
              <a:t>Lustre</a:t>
            </a:r>
            <a:r>
              <a:rPr lang="en-US" sz="2200" dirty="0"/>
              <a:t> software maturity (moving from 2.5 to at least 2.10).  This $190K investment should be a major improvement.</a:t>
            </a:r>
          </a:p>
        </p:txBody>
      </p:sp>
    </p:spTree>
    <p:extLst>
      <p:ext uri="{BB962C8B-B14F-4D97-AF65-F5344CB8AC3E}">
        <p14:creationId xmlns:p14="http://schemas.microsoft.com/office/powerpoint/2010/main" val="4145669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7</a:t>
            </a:fld>
            <a:endParaRPr lang="en-US" dirty="0">
              <a:solidFill>
                <a:prstClr val="white"/>
              </a:solidFill>
            </a:endParaRPr>
          </a:p>
        </p:txBody>
      </p:sp>
      <p:sp>
        <p:nvSpPr>
          <p:cNvPr id="9" name="Title 1"/>
          <p:cNvSpPr txBox="1">
            <a:spLocks noGrp="1"/>
          </p:cNvSpPr>
          <p:nvPr>
            <p:ph type="title"/>
          </p:nvPr>
        </p:nvSpPr>
        <p:spPr>
          <a:xfrm>
            <a:off x="0" y="93663"/>
            <a:ext cx="9092565" cy="536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Q8: WHAT DURATION (# OF YEARS) ARE YOU OBLIGATED TO HOLD THE HALLS AND LQCD DATA?</a:t>
            </a:r>
            <a:endParaRPr lang="en-US" dirty="0">
              <a:solidFill>
                <a:srgbClr val="000000"/>
              </a:solidFill>
            </a:endParaRPr>
          </a:p>
        </p:txBody>
      </p:sp>
      <p:sp>
        <p:nvSpPr>
          <p:cNvPr id="4" name="Content Placeholder 2"/>
          <p:cNvSpPr txBox="1">
            <a:spLocks/>
          </p:cNvSpPr>
          <p:nvPr/>
        </p:nvSpPr>
        <p:spPr>
          <a:xfrm>
            <a:off x="502919" y="945416"/>
            <a:ext cx="8069581" cy="4426684"/>
          </a:xfrm>
          <a:prstGeom prst="rect">
            <a:avLst/>
          </a:prstGeom>
        </p:spPr>
        <p:txBody>
          <a:bodyPr>
            <a:normAutofit/>
          </a:bodyPr>
          <a:lst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smtClean="0"/>
              <a:t>For </a:t>
            </a:r>
            <a:r>
              <a:rPr lang="en-US" sz="2400" dirty="0"/>
              <a:t>the halls and </a:t>
            </a:r>
            <a:r>
              <a:rPr lang="en-US" sz="2400" dirty="0" err="1"/>
              <a:t>JLab</a:t>
            </a:r>
            <a:r>
              <a:rPr lang="en-US" sz="2400" dirty="0"/>
              <a:t>/NP LQCD, we hold the data forever.  Increasing tape capacity and falling cost per PB make this not excessively expensive.  We do, however, encourage “deleting” data sets that are no longer needed so that we can re-cycle the tapes and/or avoid migration to newer tape generations.</a:t>
            </a:r>
          </a:p>
          <a:p>
            <a:pPr marL="0" indent="0">
              <a:lnSpc>
                <a:spcPct val="100000"/>
              </a:lnSpc>
              <a:buNone/>
            </a:pPr>
            <a:r>
              <a:rPr lang="en-US" sz="2400" dirty="0"/>
              <a:t>For non-</a:t>
            </a:r>
            <a:r>
              <a:rPr lang="en-US" sz="2400" dirty="0" err="1"/>
              <a:t>JLab</a:t>
            </a:r>
            <a:r>
              <a:rPr lang="en-US" sz="2400" dirty="0"/>
              <a:t> LQCD, we hold the data for 18 months past the end of an allocation year.  We encourage BNL and FNAL affiliated LQCD researchers to work with their “home” (science) institutions to work out similar arrangements.</a:t>
            </a:r>
          </a:p>
        </p:txBody>
      </p:sp>
    </p:spTree>
    <p:extLst>
      <p:ext uri="{BB962C8B-B14F-4D97-AF65-F5344CB8AC3E}">
        <p14:creationId xmlns:p14="http://schemas.microsoft.com/office/powerpoint/2010/main" val="348413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8</a:t>
            </a:fld>
            <a:endParaRPr lang="en-US" dirty="0">
              <a:solidFill>
                <a:prstClr val="white"/>
              </a:solidFill>
            </a:endParaRPr>
          </a:p>
        </p:txBody>
      </p:sp>
      <p:sp>
        <p:nvSpPr>
          <p:cNvPr id="9" name="Title 1"/>
          <p:cNvSpPr txBox="1">
            <a:spLocks noGrp="1"/>
          </p:cNvSpPr>
          <p:nvPr>
            <p:ph type="title"/>
          </p:nvPr>
        </p:nvSpPr>
        <p:spPr>
          <a:xfrm>
            <a:off x="0" y="93663"/>
            <a:ext cx="9092565" cy="536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Q6: WHAT IS THE IMPACT OF NERSC ALLOCATIONS &amp; SCHEDULING ON YOUR PUBLICATION TIMELINE?</a:t>
            </a:r>
            <a:endParaRPr lang="en-US" dirty="0">
              <a:solidFill>
                <a:srgbClr val="000000"/>
              </a:solidFill>
            </a:endParaRPr>
          </a:p>
        </p:txBody>
      </p:sp>
      <p:sp>
        <p:nvSpPr>
          <p:cNvPr id="3" name="TextBox 2"/>
          <p:cNvSpPr txBox="1"/>
          <p:nvPr/>
        </p:nvSpPr>
        <p:spPr>
          <a:xfrm>
            <a:off x="400050" y="1451610"/>
            <a:ext cx="859536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CLAS12: </a:t>
            </a:r>
            <a:r>
              <a:rPr lang="en-US" sz="2400" dirty="0" smtClean="0">
                <a:latin typeface="Arial" panose="020B0604020202020204" pitchFamily="34" charset="0"/>
                <a:cs typeface="Arial" panose="020B0604020202020204" pitchFamily="34" charset="0"/>
              </a:rPr>
              <a:t>minimal</a:t>
            </a:r>
            <a:r>
              <a:rPr lang="en-US" sz="2400" dirty="0">
                <a:latin typeface="Arial" panose="020B0604020202020204" pitchFamily="34" charset="0"/>
                <a:cs typeface="Arial" panose="020B0604020202020204" pitchFamily="34" charset="0"/>
              </a:rPr>
              <a:t>. CLAS12 requires offsite resources for the simulation workload but has headroom in the allocation of local resources for onsite simulation if required. The plan is to use a mix of local, OSG and NERSC. The impact of NERSC allocation or scheduling would be offset by a change the mix to use more OSG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GlueX</a:t>
            </a:r>
            <a:r>
              <a:rPr lang="en-US" sz="2400" dirty="0">
                <a:latin typeface="Arial" panose="020B0604020202020204" pitchFamily="34" charset="0"/>
                <a:cs typeface="Arial" panose="020B0604020202020204" pitchFamily="34" charset="0"/>
              </a:rPr>
              <a:t>: For the next 2: none. For future running: We are already exploring additional supercomputing sites (e.g. IU) that will supplement NERSC and </a:t>
            </a:r>
            <a:r>
              <a:rPr lang="en-US" sz="2400" dirty="0" err="1">
                <a:latin typeface="Arial" panose="020B0604020202020204" pitchFamily="34" charset="0"/>
                <a:cs typeface="Arial" panose="020B0604020202020204" pitchFamily="34" charset="0"/>
              </a:rPr>
              <a:t>JLab</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842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08F21AC-3534-492E-8951-0FB8C8B7F1DA}"/>
              </a:ext>
            </a:extLst>
          </p:cNvPr>
          <p:cNvSpPr>
            <a:spLocks noGrp="1"/>
          </p:cNvSpPr>
          <p:nvPr>
            <p:ph type="sldNum" sz="quarter" idx="4"/>
          </p:nvPr>
        </p:nvSpPr>
        <p:spPr/>
        <p:txBody>
          <a:bodyPr/>
          <a:lstStyle/>
          <a:p>
            <a:pPr defTabSz="457092"/>
            <a:fld id="{B58F48A6-A3E1-4848-9AC3-B43F560BE4FE}" type="slidenum">
              <a:rPr lang="en-US" smtClean="0">
                <a:solidFill>
                  <a:prstClr val="white"/>
                </a:solidFill>
              </a:rPr>
              <a:pPr defTabSz="457092"/>
              <a:t>9</a:t>
            </a:fld>
            <a:endParaRPr lang="en-US" dirty="0">
              <a:solidFill>
                <a:prstClr val="white"/>
              </a:solidFill>
            </a:endParaRPr>
          </a:p>
        </p:txBody>
      </p:sp>
      <p:sp>
        <p:nvSpPr>
          <p:cNvPr id="9" name="Title 1"/>
          <p:cNvSpPr txBox="1">
            <a:spLocks noGrp="1"/>
          </p:cNvSpPr>
          <p:nvPr>
            <p:ph type="title"/>
          </p:nvPr>
        </p:nvSpPr>
        <p:spPr>
          <a:xfrm>
            <a:off x="0" y="93663"/>
            <a:ext cx="9092565" cy="536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pPr algn="ctr"/>
            <a:r>
              <a:rPr lang="en-US" dirty="0" smtClean="0">
                <a:solidFill>
                  <a:srgbClr val="000000"/>
                </a:solidFill>
              </a:rPr>
              <a:t>Q9: HOW DOES THE NERSC PREFERENCE FOR NON-SIMULATION SUBMISSIONS IMPACT YOUR PLANNING?</a:t>
            </a:r>
            <a:endParaRPr lang="en-US" dirty="0">
              <a:solidFill>
                <a:srgbClr val="000000"/>
              </a:solidFill>
            </a:endParaRPr>
          </a:p>
        </p:txBody>
      </p:sp>
      <p:sp>
        <p:nvSpPr>
          <p:cNvPr id="3" name="TextBox 2"/>
          <p:cNvSpPr txBox="1"/>
          <p:nvPr/>
        </p:nvSpPr>
        <p:spPr>
          <a:xfrm>
            <a:off x="457200" y="1245870"/>
            <a:ext cx="8206740" cy="452431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preference from a resource provider for a particular type of work would be covered by changing the mix between NERSC and OSG.</a:t>
            </a:r>
          </a:p>
          <a:p>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err="1" smtClean="0">
                <a:latin typeface="Arial" panose="020B0604020202020204" pitchFamily="34" charset="0"/>
                <a:cs typeface="Arial" panose="020B0604020202020204" pitchFamily="34" charset="0"/>
              </a:rPr>
              <a:t>GlueX</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does not plan to run simulation at NERSC for this reason. Current plan calls for simulation to be run on </a:t>
            </a:r>
            <a:r>
              <a:rPr lang="en-US" sz="2400" dirty="0" smtClean="0">
                <a:latin typeface="Arial" panose="020B0604020202020204" pitchFamily="34" charset="0"/>
                <a:cs typeface="Arial" panose="020B0604020202020204" pitchFamily="34" charset="0"/>
              </a:rPr>
              <a:t>OSG.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CLAS12: The </a:t>
            </a:r>
            <a:r>
              <a:rPr lang="en-US" sz="2400" dirty="0">
                <a:latin typeface="Arial" panose="020B0604020202020204" pitchFamily="34" charset="0"/>
                <a:cs typeface="Arial" panose="020B0604020202020204" pitchFamily="34" charset="0"/>
              </a:rPr>
              <a:t>same </a:t>
            </a:r>
            <a:r>
              <a:rPr lang="en-US" sz="2400" dirty="0" smtClean="0">
                <a:latin typeface="Arial" panose="020B0604020202020204" pitchFamily="34" charset="0"/>
                <a:cs typeface="Arial" panose="020B0604020202020204" pitchFamily="34" charset="0"/>
              </a:rPr>
              <a:t>applies. </a:t>
            </a:r>
            <a:r>
              <a:rPr lang="en-US" sz="2400" dirty="0">
                <a:latin typeface="Arial" panose="020B0604020202020204" pitchFamily="34" charset="0"/>
                <a:cs typeface="Arial" panose="020B0604020202020204" pitchFamily="34" charset="0"/>
              </a:rPr>
              <a:t>If NERSC or some other resource preferred reconstruction we would move some workload from local resources to that resource. This would free up local resources to use for simulation. </a:t>
            </a:r>
          </a:p>
        </p:txBody>
      </p:sp>
    </p:spTree>
    <p:extLst>
      <p:ext uri="{BB962C8B-B14F-4D97-AF65-F5344CB8AC3E}">
        <p14:creationId xmlns:p14="http://schemas.microsoft.com/office/powerpoint/2010/main" val="1129426000"/>
      </p:ext>
    </p:extLst>
  </p:cSld>
  <p:clrMapOvr>
    <a:masterClrMapping/>
  </p:clrMapOvr>
</p:sld>
</file>

<file path=ppt/theme/theme1.xml><?xml version="1.0" encoding="utf-8"?>
<a:theme xmlns:a="http://schemas.openxmlformats.org/drawingml/2006/main" name="9_JeffersonLabTemplat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7A9992D1-7024-A740-925F-C69EF509E2FF}" vid="{1BA63485-8226-9948-BD88-7C461ED892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JLabPowerPointMain(1)</Template>
  <TotalTime>1</TotalTime>
  <Words>1307</Words>
  <Application>Microsoft Office PowerPoint</Application>
  <PresentationFormat>On-screen Show (4:3)</PresentationFormat>
  <Paragraphs>86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9_JeffersonLabTemplate</vt:lpstr>
      <vt:lpstr>2018 COMPUTING REVIEW HOMEWORK QUESTIONS </vt:lpstr>
      <vt:lpstr>Q1: What criteria are used to decide which workflows run locally vs remotely? </vt:lpstr>
      <vt:lpstr>Q2: Is there a list of new feature requests from the Halls and individual users? Is there a process for prioritizing computing/data/software work to address these feature requests? </vt:lpstr>
      <vt:lpstr>Q3: Are there metrics (e.g., user satisfaction, ticket turn around times, etc.) that you can share from user feedback? </vt:lpstr>
      <vt:lpstr>Q4A: Please give us performance information on the current computing facility.         E.g., what were significant downtimes of the farm and Lustre for the past  year? </vt:lpstr>
      <vt:lpstr>Q4B: … How does Lustre perform under high load? Can you give some examples of significant improvements that could be made if additional resources were available?</vt:lpstr>
      <vt:lpstr>Q8: WHAT DURATION (# OF YEARS) ARE YOU OBLIGATED TO HOLD THE HALLS AND LQCD DATA?</vt:lpstr>
      <vt:lpstr>Q6: WHAT IS THE IMPACT OF NERSC ALLOCATIONS &amp; SCHEDULING ON YOUR PUBLICATION TIMELINE?</vt:lpstr>
      <vt:lpstr>Q9: HOW DOES THE NERSC PREFERENCE FOR NON-SIMULATION SUBMISSIONS IMPACT YOUR PLANNING?</vt:lpstr>
      <vt:lpstr>Q10: WHAT IS THE SOURCE OF THE 50% INEFFICIENCY (SLIDE 13 OF GRAHAM’s TALK)?</vt:lpstr>
      <vt:lpstr>Q5 &amp; Q7: JLAB PUBLICATIONS &amp; PhD THESES UNDERWAY</vt:lpstr>
      <vt:lpstr>Q5 &amp; Q7: FROM 2017 S&amp;T REVIEW</vt:lpstr>
      <vt:lpstr>Q5 &amp; Q7: FROM 2017 S&amp;T REVIEW</vt:lpstr>
      <vt:lpstr>Q5 &amp; Q7: Jefferson Lab User 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stewartm@jlab.org</dc:creator>
  <cp:lastModifiedBy>Rolf Ent</cp:lastModifiedBy>
  <cp:revision>146</cp:revision>
  <dcterms:created xsi:type="dcterms:W3CDTF">2017-11-20T21:19:42Z</dcterms:created>
  <dcterms:modified xsi:type="dcterms:W3CDTF">2018-11-28T12:55:31Z</dcterms:modified>
</cp:coreProperties>
</file>