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35"/>
  </p:notesMasterIdLst>
  <p:handoutMasterIdLst>
    <p:handoutMasterId r:id="rId36"/>
  </p:handoutMasterIdLst>
  <p:sldIdLst>
    <p:sldId id="256" r:id="rId3"/>
    <p:sldId id="435" r:id="rId4"/>
    <p:sldId id="449" r:id="rId5"/>
    <p:sldId id="452" r:id="rId6"/>
    <p:sldId id="417" r:id="rId7"/>
    <p:sldId id="455" r:id="rId8"/>
    <p:sldId id="457" r:id="rId9"/>
    <p:sldId id="458" r:id="rId10"/>
    <p:sldId id="459" r:id="rId11"/>
    <p:sldId id="460" r:id="rId12"/>
    <p:sldId id="461" r:id="rId13"/>
    <p:sldId id="466" r:id="rId14"/>
    <p:sldId id="447" r:id="rId15"/>
    <p:sldId id="450" r:id="rId16"/>
    <p:sldId id="464" r:id="rId17"/>
    <p:sldId id="469" r:id="rId18"/>
    <p:sldId id="378" r:id="rId19"/>
    <p:sldId id="445" r:id="rId20"/>
    <p:sldId id="467" r:id="rId21"/>
    <p:sldId id="468" r:id="rId22"/>
    <p:sldId id="453" r:id="rId23"/>
    <p:sldId id="462" r:id="rId24"/>
    <p:sldId id="463" r:id="rId25"/>
    <p:sldId id="432" r:id="rId26"/>
    <p:sldId id="436" r:id="rId27"/>
    <p:sldId id="433" r:id="rId28"/>
    <p:sldId id="424" r:id="rId29"/>
    <p:sldId id="442" r:id="rId30"/>
    <p:sldId id="426" r:id="rId31"/>
    <p:sldId id="427" r:id="rId32"/>
    <p:sldId id="377" r:id="rId33"/>
    <p:sldId id="422" r:id="rId3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D62F"/>
    <a:srgbClr val="63D67B"/>
    <a:srgbClr val="61D6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3" autoAdjust="0"/>
    <p:restoredTop sz="94100" autoAdjust="0"/>
  </p:normalViewPr>
  <p:slideViewPr>
    <p:cSldViewPr snapToGrid="0" snapToObjects="1">
      <p:cViewPr varScale="1">
        <p:scale>
          <a:sx n="154" d="100"/>
          <a:sy n="154" d="100"/>
        </p:scale>
        <p:origin x="2160"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E31A4E8-86B9-7C42-87EF-703B4E45E922}" type="datetime1">
              <a:rPr lang="en-US" smtClean="0"/>
              <a:pPr/>
              <a:t>11/2/2018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7023966-649D-9C42-9A8D-BED97DB38754}" type="slidenum">
              <a:rPr lang="en-US" smtClean="0"/>
              <a:pPr/>
              <a:t>‹#›</a:t>
            </a:fld>
            <a:endParaRPr lang="en-US"/>
          </a:p>
        </p:txBody>
      </p:sp>
    </p:spTree>
    <p:extLst>
      <p:ext uri="{BB962C8B-B14F-4D97-AF65-F5344CB8AC3E}">
        <p14:creationId xmlns:p14="http://schemas.microsoft.com/office/powerpoint/2010/main" val="39340127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1B39777-FAE8-1D47-ADD0-EB0390D0080A}" type="datetime1">
              <a:rPr lang="en-US" smtClean="0"/>
              <a:pPr/>
              <a:t>11/2/2018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BA5AFA6-7800-0B41-8F64-F2DAE25CDB06}" type="slidenum">
              <a:rPr lang="en-US" smtClean="0"/>
              <a:pPr/>
              <a:t>‹#›</a:t>
            </a:fld>
            <a:endParaRPr lang="en-US"/>
          </a:p>
        </p:txBody>
      </p:sp>
    </p:spTree>
    <p:extLst>
      <p:ext uri="{BB962C8B-B14F-4D97-AF65-F5344CB8AC3E}">
        <p14:creationId xmlns:p14="http://schemas.microsoft.com/office/powerpoint/2010/main" val="37145224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Heavily</a:t>
            </a:r>
            <a:r>
              <a:rPr lang="en-US" baseline="0" dirty="0"/>
              <a:t> change! Done.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9E0B65-0D5E-42BD-8171-4E92C92C1D23}"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97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u="sng" kern="1200" dirty="0">
                <a:solidFill>
                  <a:schemeClr val="tx1"/>
                </a:solidFill>
                <a:latin typeface="+mn-lt"/>
                <a:ea typeface="+mn-ea"/>
                <a:cs typeface="+mn-cs"/>
              </a:rPr>
              <a:t>Before: 70 out of 300</a:t>
            </a:r>
            <a:endParaRPr lang="zh-TW" altLang="en-US" sz="1200" u="sng" kern="1200" dirty="0">
              <a:solidFill>
                <a:schemeClr val="tx1"/>
              </a:solidFill>
              <a:latin typeface="+mn-lt"/>
              <a:ea typeface="+mn-ea"/>
              <a:cs typeface="+mn-cs"/>
            </a:endParaRPr>
          </a:p>
          <a:p>
            <a:endParaRPr lang="zh-TW" altLang="en-US" dirty="0"/>
          </a:p>
        </p:txBody>
      </p:sp>
      <p:sp>
        <p:nvSpPr>
          <p:cNvPr id="4" name="Slide Number Placeholder 3"/>
          <p:cNvSpPr>
            <a:spLocks noGrp="1"/>
          </p:cNvSpPr>
          <p:nvPr>
            <p:ph type="sldNum" sz="quarter" idx="10"/>
          </p:nvPr>
        </p:nvSpPr>
        <p:spPr/>
        <p:txBody>
          <a:bodyPr/>
          <a:lstStyle/>
          <a:p>
            <a:fld id="{FEF9E603-307C-46A6-95AC-15BD78E3E4D5}" type="slidenum">
              <a:rPr lang="zh-TW" altLang="en-US" smtClean="0"/>
              <a:pPr/>
              <a:t>17</a:t>
            </a:fld>
            <a:endParaRPr lang="zh-TW" altLang="en-US"/>
          </a:p>
        </p:txBody>
      </p:sp>
    </p:spTree>
    <p:extLst>
      <p:ext uri="{BB962C8B-B14F-4D97-AF65-F5344CB8AC3E}">
        <p14:creationId xmlns:p14="http://schemas.microsoft.com/office/powerpoint/2010/main" val="209223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and component descriptions (turns into outline for talk)</a:t>
            </a:r>
          </a:p>
          <a:p>
            <a:r>
              <a:rPr lang="en-US" dirty="0" err="1"/>
              <a:t>Buncher</a:t>
            </a:r>
            <a:r>
              <a:rPr lang="en-US" dirty="0"/>
              <a:t> – no mention</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FBA5AFA6-7800-0B41-8F64-F2DAE25CDB06}" type="slidenum">
              <a:rPr lang="en-US" smtClean="0"/>
              <a:pPr/>
              <a:t>25</a:t>
            </a:fld>
            <a:endParaRPr lang="en-US"/>
          </a:p>
        </p:txBody>
      </p:sp>
    </p:spTree>
    <p:extLst>
      <p:ext uri="{BB962C8B-B14F-4D97-AF65-F5344CB8AC3E}">
        <p14:creationId xmlns:p14="http://schemas.microsoft.com/office/powerpoint/2010/main" val="892745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Gun</a:t>
            </a:r>
            <a:r>
              <a:rPr lang="en-US" baseline="0" dirty="0"/>
              <a:t> was originally designed for 750—not at all necessary. </a:t>
            </a:r>
            <a:endParaRPr lang="en-US" dirty="0"/>
          </a:p>
        </p:txBody>
      </p:sp>
      <p:sp>
        <p:nvSpPr>
          <p:cNvPr id="4" name="Slide Number Placeholder 3"/>
          <p:cNvSpPr>
            <a:spLocks noGrp="1"/>
          </p:cNvSpPr>
          <p:nvPr>
            <p:ph type="sldNum" sz="quarter" idx="10"/>
          </p:nvPr>
        </p:nvSpPr>
        <p:spPr/>
        <p:txBody>
          <a:bodyPr/>
          <a:lstStyle/>
          <a:p>
            <a:fld id="{E1433570-804F-4046-923B-9CBB7C2AFE4B}" type="slidenum">
              <a:rPr lang="en-US" smtClean="0"/>
              <a:t>28</a:t>
            </a:fld>
            <a:endParaRPr lang="en-US"/>
          </a:p>
        </p:txBody>
      </p:sp>
    </p:spTree>
    <p:extLst>
      <p:ext uri="{BB962C8B-B14F-4D97-AF65-F5344CB8AC3E}">
        <p14:creationId xmlns:p14="http://schemas.microsoft.com/office/powerpoint/2010/main" val="401529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dirty="0"/>
              <a:t>ERLs for EIC Workshop - </a:t>
            </a:r>
            <a:r>
              <a:rPr lang="en-US" dirty="0" err="1"/>
              <a:t>JLab</a:t>
            </a:r>
            <a:endParaRPr lang="en-US" dirty="0"/>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 November 2018</a:t>
            </a:r>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 November 2018</a:t>
            </a:r>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491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PlaceHolder 7"/>
          <p:cNvSpPr>
            <a:spLocks noGrp="1"/>
          </p:cNvSpPr>
          <p:nvPr>
            <p:ph type="title"/>
          </p:nvPr>
        </p:nvSpPr>
        <p:spPr>
          <a:xfrm>
            <a:off x="2087355" y="11240"/>
            <a:ext cx="5378542" cy="594335"/>
          </a:xfrm>
          <a:prstGeom prst="rect">
            <a:avLst/>
          </a:prstGeom>
          <a:ln w="0">
            <a:solidFill>
              <a:schemeClr val="bg1"/>
            </a:solidFill>
          </a:ln>
        </p:spPr>
        <p:txBody>
          <a:bodyPr lIns="0" tIns="0" rIns="0" bIns="0" anchor="ctr"/>
          <a:lstStyle>
            <a:lvl1pPr algn="ctr">
              <a:defRPr sz="2000" b="1"/>
            </a:lvl1pPr>
          </a:lstStyle>
          <a:p>
            <a:r>
              <a:rPr lang="en-US" dirty="0">
                <a:latin typeface="Calibri"/>
              </a:rPr>
              <a:t>Click to edit the title text format</a:t>
            </a:r>
            <a:endParaRPr dirty="0"/>
          </a:p>
        </p:txBody>
      </p:sp>
    </p:spTree>
    <p:extLst>
      <p:ext uri="{BB962C8B-B14F-4D97-AF65-F5344CB8AC3E}">
        <p14:creationId xmlns:p14="http://schemas.microsoft.com/office/powerpoint/2010/main" val="352236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 November 2018</a:t>
            </a:r>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 November 2018</a:t>
            </a:r>
          </a:p>
        </p:txBody>
      </p:sp>
      <p:sp>
        <p:nvSpPr>
          <p:cNvPr id="6" name="Footer Placeholder 5"/>
          <p:cNvSpPr>
            <a:spLocks noGrp="1"/>
          </p:cNvSpPr>
          <p:nvPr>
            <p:ph type="ftr" sz="quarter" idx="11"/>
          </p:nvPr>
        </p:nvSpPr>
        <p:spPr/>
        <p:txBody>
          <a:bodyPr/>
          <a:lstStyle/>
          <a:p>
            <a:r>
              <a:rPr lang="en-US"/>
              <a:t>ERLs for EIC Workshop - JLab</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 November 2018</a:t>
            </a:r>
          </a:p>
        </p:txBody>
      </p:sp>
      <p:sp>
        <p:nvSpPr>
          <p:cNvPr id="8" name="Footer Placeholder 7"/>
          <p:cNvSpPr>
            <a:spLocks noGrp="1"/>
          </p:cNvSpPr>
          <p:nvPr>
            <p:ph type="ftr" sz="quarter" idx="11"/>
          </p:nvPr>
        </p:nvSpPr>
        <p:spPr/>
        <p:txBody>
          <a:bodyPr/>
          <a:lstStyle/>
          <a:p>
            <a:r>
              <a:rPr lang="en-US"/>
              <a:t>ERLs for EIC Workshop - JLab</a:t>
            </a:r>
          </a:p>
        </p:txBody>
      </p:sp>
      <p:sp>
        <p:nvSpPr>
          <p:cNvPr id="9" name="Slide Number Placeholder 8"/>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 November 2018</a:t>
            </a:r>
          </a:p>
        </p:txBody>
      </p:sp>
      <p:sp>
        <p:nvSpPr>
          <p:cNvPr id="4" name="Footer Placeholder 3"/>
          <p:cNvSpPr>
            <a:spLocks noGrp="1"/>
          </p:cNvSpPr>
          <p:nvPr>
            <p:ph type="ftr" sz="quarter" idx="11"/>
          </p:nvPr>
        </p:nvSpPr>
        <p:spPr/>
        <p:txBody>
          <a:bodyPr/>
          <a:lstStyle/>
          <a:p>
            <a:r>
              <a:rPr lang="en-US"/>
              <a:t>ERLs for EIC Workshop - JLab</a:t>
            </a:r>
          </a:p>
        </p:txBody>
      </p:sp>
      <p:sp>
        <p:nvSpPr>
          <p:cNvPr id="5" name="Slide Number Placeholder 4"/>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 November 2018</a:t>
            </a:r>
          </a:p>
        </p:txBody>
      </p:sp>
      <p:sp>
        <p:nvSpPr>
          <p:cNvPr id="3" name="Footer Placeholder 2"/>
          <p:cNvSpPr>
            <a:spLocks noGrp="1"/>
          </p:cNvSpPr>
          <p:nvPr>
            <p:ph type="ftr" sz="quarter" idx="11"/>
          </p:nvPr>
        </p:nvSpPr>
        <p:spPr/>
        <p:txBody>
          <a:bodyPr/>
          <a:lstStyle/>
          <a:p>
            <a:r>
              <a:rPr lang="en-US"/>
              <a:t>ERLs for EIC Workshop - JLab</a:t>
            </a:r>
          </a:p>
        </p:txBody>
      </p:sp>
      <p:sp>
        <p:nvSpPr>
          <p:cNvPr id="4" name="Slide Number Placeholder 3"/>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 November 2018</a:t>
            </a:r>
          </a:p>
        </p:txBody>
      </p:sp>
      <p:sp>
        <p:nvSpPr>
          <p:cNvPr id="6" name="Footer Placeholder 5"/>
          <p:cNvSpPr>
            <a:spLocks noGrp="1"/>
          </p:cNvSpPr>
          <p:nvPr>
            <p:ph type="ftr" sz="quarter" idx="11"/>
          </p:nvPr>
        </p:nvSpPr>
        <p:spPr/>
        <p:txBody>
          <a:bodyPr/>
          <a:lstStyle/>
          <a:p>
            <a:r>
              <a:rPr lang="en-US"/>
              <a:t>ERLs for EIC Workshop - JLab</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 November 2018</a:t>
            </a:r>
          </a:p>
        </p:txBody>
      </p:sp>
      <p:sp>
        <p:nvSpPr>
          <p:cNvPr id="6" name="Footer Placeholder 5"/>
          <p:cNvSpPr>
            <a:spLocks noGrp="1"/>
          </p:cNvSpPr>
          <p:nvPr>
            <p:ph type="ftr" sz="quarter" idx="11"/>
          </p:nvPr>
        </p:nvSpPr>
        <p:spPr/>
        <p:txBody>
          <a:bodyPr/>
          <a:lstStyle/>
          <a:p>
            <a:r>
              <a:rPr lang="en-US"/>
              <a:t>ERLs for EIC Workshop - JLab</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 November 2018</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ERLs for EIC Workshop - JLab</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5999-CDF6-9B46-9F3F-7503503F82BE}" type="slidenum">
              <a:rPr lang="en-US" smtClean="0"/>
              <a:pPr/>
              <a:t>‹#›</a:t>
            </a:fld>
            <a:endParaRPr lang="en-US" dirty="0"/>
          </a:p>
        </p:txBody>
      </p:sp>
      <p:pic>
        <p:nvPicPr>
          <p:cNvPr id="7" name="Picture 6" descr="RED 10in Header 3line logo.png"/>
          <p:cNvPicPr>
            <a:picLocks noChangeAspect="1"/>
          </p:cNvPicPr>
          <p:nvPr userDrawn="1"/>
        </p:nvPicPr>
        <p:blipFill>
          <a:blip r:embed="rId13"/>
          <a:stretch>
            <a:fillRect/>
          </a:stretch>
        </p:blipFill>
        <p:spPr>
          <a:xfrm>
            <a:off x="0" y="0"/>
            <a:ext cx="9144000" cy="87114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ustomShape 3"/>
          <p:cNvSpPr/>
          <p:nvPr/>
        </p:nvSpPr>
        <p:spPr>
          <a:xfrm>
            <a:off x="8603260" y="6585120"/>
            <a:ext cx="540738" cy="272880"/>
          </a:xfrm>
          <a:prstGeom prst="rect">
            <a:avLst/>
          </a:prstGeom>
          <a:noFill/>
          <a:ln>
            <a:noFill/>
          </a:ln>
        </p:spPr>
        <p:txBody>
          <a:bodyPr wrap="none" lIns="90000" tIns="45000" rIns="90000" bIns="45000"/>
          <a:lstStyle/>
          <a:p>
            <a:pPr>
              <a:lnSpc>
                <a:spcPct val="100000"/>
              </a:lnSpc>
            </a:pPr>
            <a:fld id="{8B6CE713-D777-4EC2-A412-BBD244B64F30}" type="slidenum">
              <a:rPr lang="en-US" sz="1200" smtClean="0">
                <a:solidFill>
                  <a:srgbClr val="000000"/>
                </a:solidFill>
                <a:latin typeface="Calibri"/>
              </a:rPr>
              <a:t>‹#›</a:t>
            </a:fld>
            <a:endParaRPr dirty="0"/>
          </a:p>
        </p:txBody>
      </p:sp>
      <p:sp>
        <p:nvSpPr>
          <p:cNvPr id="4" name="CustomShape 4"/>
          <p:cNvSpPr/>
          <p:nvPr/>
        </p:nvSpPr>
        <p:spPr>
          <a:xfrm>
            <a:off x="-1" y="6614801"/>
            <a:ext cx="6849521" cy="243199"/>
          </a:xfrm>
          <a:prstGeom prst="rect">
            <a:avLst/>
          </a:prstGeom>
          <a:noFill/>
          <a:ln>
            <a:noFill/>
          </a:ln>
        </p:spPr>
        <p:txBody>
          <a:bodyPr wrap="none" lIns="90000" tIns="45000" rIns="90000" bIns="45000"/>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tima"/>
                <a:cs typeface="Optima"/>
              </a:rPr>
              <a:t>pgq1@cornell.edu </a:t>
            </a:r>
            <a:r>
              <a:rPr lang="en-US" sz="1200" baseline="0" dirty="0">
                <a:solidFill>
                  <a:schemeClr val="tx1"/>
                </a:solidFill>
                <a:latin typeface="Optima"/>
                <a:cs typeface="Optima"/>
              </a:rPr>
              <a:t>-</a:t>
            </a:r>
            <a:r>
              <a:rPr lang="en-US" sz="1200" baseline="0" dirty="0">
                <a:solidFill>
                  <a:srgbClr val="000000"/>
                </a:solidFill>
                <a:latin typeface="Optima"/>
                <a:cs typeface="Optima"/>
              </a:rPr>
              <a:t> October 8, 2018 – CBETA Advisory Committee Meeting, Cornell</a:t>
            </a:r>
            <a:endParaRPr dirty="0">
              <a:latin typeface="Optima"/>
              <a:cs typeface="Optima"/>
            </a:endParaRPr>
          </a:p>
        </p:txBody>
      </p:sp>
      <p:sp>
        <p:nvSpPr>
          <p:cNvPr id="9" name="CustomShape 6"/>
          <p:cNvSpPr/>
          <p:nvPr/>
        </p:nvSpPr>
        <p:spPr>
          <a:xfrm>
            <a:off x="0" y="615305"/>
            <a:ext cx="9143640" cy="18000"/>
          </a:xfrm>
          <a:prstGeom prst="rect">
            <a:avLst/>
          </a:prstGeom>
          <a:solidFill>
            <a:srgbClr val="B21F22"/>
          </a:solidFill>
          <a:ln w="9360">
            <a:noFill/>
          </a:ln>
        </p:spPr>
      </p:sp>
      <p:pic>
        <p:nvPicPr>
          <p:cNvPr id="8" name="Picture 7" descr="Logo_RR6.jpe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90635" y="4509"/>
            <a:ext cx="2171004" cy="583948"/>
          </a:xfrm>
          <a:prstGeom prst="rect">
            <a:avLst/>
          </a:prstGeom>
        </p:spPr>
      </p:pic>
    </p:spTree>
    <p:extLst>
      <p:ext uri="{BB962C8B-B14F-4D97-AF65-F5344CB8AC3E}">
        <p14:creationId xmlns:p14="http://schemas.microsoft.com/office/powerpoint/2010/main" val="303172769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defRPr i="0">
          <a:latin typeface="Optima"/>
          <a:cs typeface="Optima"/>
        </a:defRPr>
      </a:lvl1pPr>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oleObject" Target="../embeddings/oleObject1.bin"/><Relationship Id="rId7" Type="http://schemas.openxmlformats.org/officeDocument/2006/relationships/image" Target="../media/image59.pdf"/><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slideLayout" Target="../slideLayouts/slideLayout2.xml"/><Relationship Id="rId16" Type="http://schemas.openxmlformats.org/officeDocument/2006/relationships/image" Target="../media/image68.pdf"/><Relationship Id="rId1" Type="http://schemas.openxmlformats.org/officeDocument/2006/relationships/vmlDrawing" Target="../drawings/vmlDrawing1.vml"/><Relationship Id="rId6" Type="http://schemas.openxmlformats.org/officeDocument/2006/relationships/image" Target="../media/image40.png"/><Relationship Id="rId11" Type="http://schemas.openxmlformats.org/officeDocument/2006/relationships/image" Target="../media/image63.pdf"/><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8.wmf"/><Relationship Id="rId9" Type="http://schemas.openxmlformats.org/officeDocument/2006/relationships/image" Target="../media/image42.pn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57" y="891699"/>
            <a:ext cx="8757203" cy="1470025"/>
          </a:xfrm>
        </p:spPr>
        <p:txBody>
          <a:bodyPr/>
          <a:lstStyle/>
          <a:p>
            <a:r>
              <a:rPr lang="en-US" dirty="0"/>
              <a:t>Possible high current tests at CBETA</a:t>
            </a:r>
          </a:p>
        </p:txBody>
      </p:sp>
      <p:sp>
        <p:nvSpPr>
          <p:cNvPr id="3" name="Subtitle 2"/>
          <p:cNvSpPr>
            <a:spLocks noGrp="1"/>
          </p:cNvSpPr>
          <p:nvPr>
            <p:ph type="subTitle" idx="1"/>
          </p:nvPr>
        </p:nvSpPr>
        <p:spPr>
          <a:xfrm>
            <a:off x="254977" y="1723292"/>
            <a:ext cx="8677483" cy="4044462"/>
          </a:xfrm>
        </p:spPr>
        <p:txBody>
          <a:bodyPr>
            <a:normAutofit fontScale="62500" lnSpcReduction="20000"/>
          </a:bodyPr>
          <a:lstStyle/>
          <a:p>
            <a:r>
              <a:rPr lang="en-US" sz="4100" dirty="0"/>
              <a:t>Karl Smolenski</a:t>
            </a:r>
          </a:p>
          <a:p>
            <a:endParaRPr lang="en-US" dirty="0"/>
          </a:p>
          <a:p>
            <a:r>
              <a:rPr lang="en-US" sz="2800" b="1" dirty="0"/>
              <a:t>for the CBETA Team</a:t>
            </a:r>
            <a:r>
              <a:rPr lang="en-US" sz="2800" dirty="0"/>
              <a:t>:</a:t>
            </a:r>
          </a:p>
          <a:p>
            <a:r>
              <a:rPr lang="en-US" sz="2600" dirty="0" err="1"/>
              <a:t>Nilanjan</a:t>
            </a:r>
            <a:r>
              <a:rPr lang="en-US" sz="2600" dirty="0"/>
              <a:t> Banerjee, John Barley, Adam </a:t>
            </a:r>
            <a:r>
              <a:rPr lang="en-US" sz="2600" dirty="0" err="1"/>
              <a:t>Bartnik</a:t>
            </a:r>
            <a:r>
              <a:rPr lang="en-US" sz="2600" dirty="0"/>
              <a:t>, Ivan </a:t>
            </a:r>
            <a:r>
              <a:rPr lang="en-US" sz="2600" dirty="0" err="1"/>
              <a:t>Bazarov</a:t>
            </a:r>
            <a:r>
              <a:rPr lang="en-US" sz="2600" dirty="0"/>
              <a:t>, David Burke, Jim Crittenden, Luca </a:t>
            </a:r>
            <a:r>
              <a:rPr lang="en-US" sz="2600" dirty="0" err="1"/>
              <a:t>Cultrera</a:t>
            </a:r>
            <a:r>
              <a:rPr lang="en-US" sz="2600" dirty="0"/>
              <a:t>, Kirsten </a:t>
            </a:r>
            <a:r>
              <a:rPr lang="en-US" sz="2600" dirty="0" err="1"/>
              <a:t>Deitrick</a:t>
            </a:r>
            <a:r>
              <a:rPr lang="en-US" sz="2600" dirty="0"/>
              <a:t>, John Dobbins, Richard Gallagher, Colwyn </a:t>
            </a:r>
            <a:r>
              <a:rPr lang="en-US" sz="2600" dirty="0" err="1"/>
              <a:t>Gulliford</a:t>
            </a:r>
            <a:r>
              <a:rPr lang="en-US" sz="2600" dirty="0"/>
              <a:t>, Georg </a:t>
            </a:r>
            <a:r>
              <a:rPr lang="en-US" sz="2600" dirty="0" err="1"/>
              <a:t>Hoffstaetter</a:t>
            </a:r>
            <a:r>
              <a:rPr lang="en-US" sz="2600" dirty="0"/>
              <a:t>, </a:t>
            </a:r>
            <a:r>
              <a:rPr lang="en-US" sz="2600" dirty="0" err="1"/>
              <a:t>Yulin</a:t>
            </a:r>
            <a:r>
              <a:rPr lang="en-US" sz="2600" dirty="0"/>
              <a:t> Li, Wei Yuan (William) Lou, Tobey Moore, Peter Quigley, John Reilly, Vadim </a:t>
            </a:r>
            <a:r>
              <a:rPr lang="en-US" sz="2600" dirty="0" err="1"/>
              <a:t>Veshcherevich</a:t>
            </a:r>
            <a:r>
              <a:rPr lang="en-US" sz="2600" dirty="0"/>
              <a:t>, Dwight </a:t>
            </a:r>
            <a:r>
              <a:rPr lang="en-US" sz="2600" dirty="0" err="1"/>
              <a:t>Widger</a:t>
            </a:r>
            <a:endParaRPr lang="en-US" sz="2600" dirty="0"/>
          </a:p>
          <a:p>
            <a:r>
              <a:rPr lang="en-US" sz="2800" b="1" dirty="0"/>
              <a:t>Cornell University</a:t>
            </a:r>
          </a:p>
          <a:p>
            <a:endParaRPr lang="en-US" sz="2800" b="1" dirty="0"/>
          </a:p>
          <a:p>
            <a:r>
              <a:rPr lang="en-US" sz="2600" dirty="0"/>
              <a:t>J. Scott Berg, Stephen Brooks, Joseph </a:t>
            </a:r>
            <a:r>
              <a:rPr lang="en-US" sz="2600" dirty="0" err="1"/>
              <a:t>Tuozzolo</a:t>
            </a:r>
            <a:r>
              <a:rPr lang="en-US" sz="2600" dirty="0"/>
              <a:t>, George Mahler, </a:t>
            </a:r>
            <a:r>
              <a:rPr lang="en-US" sz="2600" dirty="0" err="1"/>
              <a:t>Dejan</a:t>
            </a:r>
            <a:r>
              <a:rPr lang="en-US" sz="2600" dirty="0"/>
              <a:t> </a:t>
            </a:r>
            <a:r>
              <a:rPr lang="en-US" sz="2600" dirty="0" err="1"/>
              <a:t>Trbojevic</a:t>
            </a:r>
            <a:r>
              <a:rPr lang="en-US" sz="2600" dirty="0"/>
              <a:t>, Robert </a:t>
            </a:r>
            <a:r>
              <a:rPr lang="en-US" sz="2600" dirty="0" err="1"/>
              <a:t>Michnoff</a:t>
            </a:r>
            <a:r>
              <a:rPr lang="en-US" sz="2600" dirty="0"/>
              <a:t>, Nicholas </a:t>
            </a:r>
            <a:r>
              <a:rPr lang="en-US" sz="2600" dirty="0" err="1"/>
              <a:t>Tsoupas</a:t>
            </a:r>
            <a:r>
              <a:rPr lang="en-US" sz="2600" dirty="0"/>
              <a:t>, Steve </a:t>
            </a:r>
            <a:r>
              <a:rPr lang="en-US" sz="2600" dirty="0" err="1"/>
              <a:t>Peggs</a:t>
            </a:r>
            <a:endParaRPr lang="en-US" sz="2600" dirty="0"/>
          </a:p>
          <a:p>
            <a:r>
              <a:rPr lang="en-US" sz="2800" b="1" dirty="0"/>
              <a:t>Brookhaven National Lab</a:t>
            </a:r>
          </a:p>
          <a:p>
            <a:endParaRPr lang="en-US" sz="2800" b="1" dirty="0"/>
          </a:p>
          <a:p>
            <a:r>
              <a:rPr lang="en-US" sz="2600" dirty="0"/>
              <a:t>Bruce Dunham, Chris Mayes</a:t>
            </a:r>
          </a:p>
          <a:p>
            <a:r>
              <a:rPr lang="en-US" sz="2800" b="1" dirty="0"/>
              <a:t>SLAC - Stanford University</a:t>
            </a:r>
          </a:p>
          <a:p>
            <a:endParaRPr lang="en-US" sz="2800" dirty="0"/>
          </a:p>
        </p:txBody>
      </p:sp>
      <p:pic>
        <p:nvPicPr>
          <p:cNvPr id="5" name="Picture 4"/>
          <p:cNvPicPr>
            <a:picLocks noChangeAspect="1"/>
          </p:cNvPicPr>
          <p:nvPr/>
        </p:nvPicPr>
        <p:blipFill>
          <a:blip r:embed="rId2"/>
          <a:stretch>
            <a:fillRect/>
          </a:stretch>
        </p:blipFill>
        <p:spPr>
          <a:xfrm>
            <a:off x="175257" y="5937248"/>
            <a:ext cx="2392685" cy="899162"/>
          </a:xfrm>
          <a:prstGeom prst="rect">
            <a:avLst/>
          </a:prstGeom>
        </p:spPr>
      </p:pic>
      <p:pic>
        <p:nvPicPr>
          <p:cNvPr id="8" name="Picture 7"/>
          <p:cNvPicPr>
            <a:picLocks noChangeAspect="1"/>
          </p:cNvPicPr>
          <p:nvPr/>
        </p:nvPicPr>
        <p:blipFill>
          <a:blip r:embed="rId3"/>
          <a:stretch>
            <a:fillRect/>
          </a:stretch>
        </p:blipFill>
        <p:spPr>
          <a:xfrm>
            <a:off x="4815840" y="5575276"/>
            <a:ext cx="4328160" cy="16602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957666" y="1918179"/>
            <a:ext cx="4226552" cy="3331845"/>
            <a:chOff x="4556015" y="2471418"/>
            <a:chExt cx="4415692" cy="3565083"/>
          </a:xfrm>
        </p:grpSpPr>
        <p:pic>
          <p:nvPicPr>
            <p:cNvPr id="11" name="Picture 10"/>
            <p:cNvPicPr/>
            <p:nvPr/>
          </p:nvPicPr>
          <p:blipFill>
            <a:blip r:embed="rId2">
              <a:extLst>
                <a:ext uri="{28A0092B-C50C-407E-A947-70E740481C1C}">
                  <a14:useLocalDpi xmlns:a14="http://schemas.microsoft.com/office/drawing/2010/main" val="0"/>
                </a:ext>
              </a:extLst>
            </a:blip>
            <a:stretch>
              <a:fillRect/>
            </a:stretch>
          </p:blipFill>
          <p:spPr bwMode="auto">
            <a:xfrm>
              <a:off x="4556015" y="2471418"/>
              <a:ext cx="4415692" cy="3565083"/>
            </a:xfrm>
            <a:prstGeom prst="rect">
              <a:avLst/>
            </a:prstGeom>
            <a:noFill/>
            <a:ln>
              <a:noFill/>
            </a:ln>
          </p:spPr>
        </p:pic>
        <p:cxnSp>
          <p:nvCxnSpPr>
            <p:cNvPr id="12" name="Straight Arrow Connector 11"/>
            <p:cNvCxnSpPr/>
            <p:nvPr/>
          </p:nvCxnSpPr>
          <p:spPr>
            <a:xfrm>
              <a:off x="6808466" y="3207965"/>
              <a:ext cx="1209355" cy="3099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62485" y="2872163"/>
              <a:ext cx="2837787" cy="383060"/>
            </a:xfrm>
            <a:prstGeom prst="rect">
              <a:avLst/>
            </a:prstGeom>
            <a:noFill/>
          </p:spPr>
          <p:txBody>
            <a:bodyPr wrap="none" rtlCol="0">
              <a:spAutoFit/>
            </a:bodyPr>
            <a:lstStyle/>
            <a:p>
              <a:r>
                <a:rPr lang="en-US" sz="1600" dirty="0"/>
                <a:t>Cathode space charge limit?</a:t>
              </a:r>
            </a:p>
          </p:txBody>
        </p:sp>
      </p:grpSp>
      <p:sp>
        <p:nvSpPr>
          <p:cNvPr id="4" name="Date Placeholder 3"/>
          <p:cNvSpPr>
            <a:spLocks noGrp="1"/>
          </p:cNvSpPr>
          <p:nvPr>
            <p:ph type="dt" sz="half" idx="10"/>
          </p:nvPr>
        </p:nvSpPr>
        <p:spPr/>
        <p:txBody>
          <a:bodyPr/>
          <a:lstStyle/>
          <a:p>
            <a:fld id="{04E99952-B633-DC49-BE8C-DF8BB77BB0EB}" type="datetime1">
              <a:rPr lang="en-US" smtClean="0"/>
              <a:pPr/>
              <a:t>11/2/2018</a:t>
            </a:fld>
            <a:endParaRPr lang="en-US"/>
          </a:p>
        </p:txBody>
      </p:sp>
      <p:sp>
        <p:nvSpPr>
          <p:cNvPr id="5" name="Slide Number Placeholder 4"/>
          <p:cNvSpPr>
            <a:spLocks noGrp="1"/>
          </p:cNvSpPr>
          <p:nvPr>
            <p:ph type="sldNum" sz="quarter" idx="12"/>
          </p:nvPr>
        </p:nvSpPr>
        <p:spPr/>
        <p:txBody>
          <a:bodyPr/>
          <a:lstStyle/>
          <a:p>
            <a:fld id="{76275999-CDF6-9B46-9F3F-7503503F82BE}" type="slidenum">
              <a:rPr lang="en-US" smtClean="0"/>
              <a:pPr/>
              <a:t>10</a:t>
            </a:fld>
            <a:endParaRPr lang="en-US"/>
          </a:p>
        </p:txBody>
      </p:sp>
      <p:sp>
        <p:nvSpPr>
          <p:cNvPr id="2" name="TextBox 1"/>
          <p:cNvSpPr txBox="1"/>
          <p:nvPr/>
        </p:nvSpPr>
        <p:spPr>
          <a:xfrm>
            <a:off x="152400" y="876300"/>
            <a:ext cx="4531567" cy="4678204"/>
          </a:xfrm>
          <a:prstGeom prst="rect">
            <a:avLst/>
          </a:prstGeom>
          <a:noFill/>
        </p:spPr>
        <p:txBody>
          <a:bodyPr wrap="square" rtlCol="0">
            <a:spAutoFit/>
          </a:bodyPr>
          <a:lstStyle/>
          <a:p>
            <a:pPr marL="285750" indent="-285750">
              <a:buFont typeface="Arial" panose="020B0604020202020204" pitchFamily="34" charset="0"/>
              <a:buChar char="•"/>
            </a:pPr>
            <a:r>
              <a:rPr lang="en-US" sz="2000" dirty="0"/>
              <a:t>High current machine settings (more conservative)</a:t>
            </a:r>
          </a:p>
          <a:p>
            <a:pPr marL="742950" lvl="1" indent="-285750">
              <a:buFont typeface="Arial" panose="020B0604020202020204" pitchFamily="34" charset="0"/>
              <a:buChar char="•"/>
            </a:pPr>
            <a:r>
              <a:rPr lang="en-US" sz="2000" dirty="0"/>
              <a:t>350 kV gun</a:t>
            </a:r>
          </a:p>
          <a:p>
            <a:pPr marL="742950" lvl="1" indent="-285750">
              <a:buFont typeface="Arial" panose="020B0604020202020204" pitchFamily="34" charset="0"/>
              <a:buChar char="•"/>
            </a:pPr>
            <a:r>
              <a:rPr lang="en-US" sz="2000" dirty="0"/>
              <a:t>5.5 MeV final energy</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See dramatic increase in radiation around 320 </a:t>
            </a:r>
            <a:r>
              <a:rPr lang="en-US" sz="2000" dirty="0" err="1"/>
              <a:t>pC</a:t>
            </a:r>
            <a:endParaRPr lang="en-US" sz="2000" dirty="0"/>
          </a:p>
          <a:p>
            <a:pPr marL="742950" lvl="1" indent="-285750">
              <a:buFont typeface="Arial" panose="020B0604020202020204" pitchFamily="34" charset="0"/>
              <a:buChar char="•"/>
            </a:pPr>
            <a:r>
              <a:rPr lang="en-US" sz="2000" dirty="0"/>
              <a:t>Changing machine settings did not help</a:t>
            </a:r>
          </a:p>
          <a:p>
            <a:pPr marL="742950" lvl="1" indent="-285750">
              <a:buFont typeface="Arial" panose="020B0604020202020204" pitchFamily="34" charset="0"/>
              <a:buChar char="•"/>
            </a:pPr>
            <a:r>
              <a:rPr lang="en-US" sz="2000" dirty="0"/>
              <a:t>Made laser size (slightly) bigger</a:t>
            </a:r>
          </a:p>
          <a:p>
            <a:pPr marL="1200150" lvl="2" indent="-285750">
              <a:buFont typeface="Arial" panose="020B0604020202020204" pitchFamily="34" charset="0"/>
              <a:buChar char="•"/>
            </a:pPr>
            <a:r>
              <a:rPr lang="en-US" sz="2000" dirty="0"/>
              <a:t>same problem at 375 </a:t>
            </a:r>
            <a:r>
              <a:rPr lang="en-US" sz="2000" dirty="0" err="1"/>
              <a:t>pC</a:t>
            </a:r>
            <a:r>
              <a:rPr lang="en-US" sz="2000" dirty="0"/>
              <a:t> (~ </a:t>
            </a:r>
            <a:r>
              <a:rPr lang="en-US" sz="2000" b="1" dirty="0"/>
              <a:t>20 mA</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Need larger cathode for higher charge</a:t>
            </a:r>
          </a:p>
          <a:p>
            <a:pPr marL="742950" lvl="1" indent="-285750">
              <a:buFont typeface="Arial" panose="020B0604020202020204" pitchFamily="34" charset="0"/>
              <a:buChar char="•"/>
            </a:pPr>
            <a:endParaRPr lang="en-US" dirty="0"/>
          </a:p>
        </p:txBody>
      </p:sp>
      <p:sp>
        <p:nvSpPr>
          <p:cNvPr id="14" name="Footer Placeholder 13"/>
          <p:cNvSpPr>
            <a:spLocks noGrp="1"/>
          </p:cNvSpPr>
          <p:nvPr>
            <p:ph type="ftr" sz="quarter" idx="11"/>
          </p:nvPr>
        </p:nvSpPr>
        <p:spPr/>
        <p:txBody>
          <a:bodyPr/>
          <a:lstStyle/>
          <a:p>
            <a:r>
              <a:rPr lang="en-US"/>
              <a:t>Accelerator Seminar</a:t>
            </a:r>
          </a:p>
        </p:txBody>
      </p:sp>
      <p:sp>
        <p:nvSpPr>
          <p:cNvPr id="3" name="TextBox 2"/>
          <p:cNvSpPr txBox="1"/>
          <p:nvPr/>
        </p:nvSpPr>
        <p:spPr>
          <a:xfrm>
            <a:off x="5618311" y="1704938"/>
            <a:ext cx="3322769" cy="369332"/>
          </a:xfrm>
          <a:prstGeom prst="rect">
            <a:avLst/>
          </a:prstGeom>
          <a:noFill/>
        </p:spPr>
        <p:txBody>
          <a:bodyPr wrap="none" rtlCol="0">
            <a:spAutoFit/>
          </a:bodyPr>
          <a:lstStyle/>
          <a:p>
            <a:r>
              <a:rPr lang="en-US" dirty="0"/>
              <a:t>Radiation while increasing charge</a:t>
            </a:r>
          </a:p>
        </p:txBody>
      </p:sp>
      <p:sp>
        <p:nvSpPr>
          <p:cNvPr id="15" name="Title 1"/>
          <p:cNvSpPr txBox="1">
            <a:spLocks/>
          </p:cNvSpPr>
          <p:nvPr/>
        </p:nvSpPr>
        <p:spPr>
          <a:xfrm>
            <a:off x="3630305" y="0"/>
            <a:ext cx="5437496"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Push for Bunch Charge</a:t>
            </a:r>
          </a:p>
        </p:txBody>
      </p:sp>
      <p:sp>
        <p:nvSpPr>
          <p:cNvPr id="17" name="Rectangle 16"/>
          <p:cNvSpPr/>
          <p:nvPr/>
        </p:nvSpPr>
        <p:spPr>
          <a:xfrm>
            <a:off x="1990531" y="5693304"/>
            <a:ext cx="6954415" cy="738664"/>
          </a:xfrm>
          <a:prstGeom prst="rect">
            <a:avLst/>
          </a:prstGeom>
        </p:spPr>
        <p:txBody>
          <a:bodyPr wrap="square">
            <a:spAutoFit/>
          </a:bodyPr>
          <a:lstStyle/>
          <a:p>
            <a:r>
              <a:rPr lang="en-US" sz="1400" i="1" dirty="0"/>
              <a:t>Adam </a:t>
            </a:r>
            <a:r>
              <a:rPr lang="en-US" sz="1400" i="1" dirty="0" err="1"/>
              <a:t>Bartnik</a:t>
            </a:r>
            <a:r>
              <a:rPr lang="en-US" sz="1400" i="1" dirty="0"/>
              <a:t>, Colwyn </a:t>
            </a:r>
            <a:r>
              <a:rPr lang="en-US" sz="1400" i="1" dirty="0" err="1"/>
              <a:t>Gulliford</a:t>
            </a:r>
            <a:r>
              <a:rPr lang="en-US" sz="1400" i="1" dirty="0"/>
              <a:t>, Ivan </a:t>
            </a:r>
            <a:r>
              <a:rPr lang="en-US" sz="1400" i="1" dirty="0" err="1"/>
              <a:t>Bazarov</a:t>
            </a:r>
            <a:r>
              <a:rPr lang="en-US" sz="1400" i="1" dirty="0"/>
              <a:t>, Luca </a:t>
            </a:r>
            <a:r>
              <a:rPr lang="en-US" sz="1400" i="1" dirty="0" err="1"/>
              <a:t>Cultera</a:t>
            </a:r>
            <a:r>
              <a:rPr lang="en-US" sz="1400" i="1" dirty="0"/>
              <a:t>, and Bruce Dunham, “Operational experience with </a:t>
            </a:r>
            <a:r>
              <a:rPr lang="en-US" sz="1400" i="1" dirty="0" err="1"/>
              <a:t>nanocoulomb</a:t>
            </a:r>
            <a:r>
              <a:rPr lang="en-US" sz="1400" i="1" dirty="0"/>
              <a:t> bunch charges in the Cornell </a:t>
            </a:r>
            <a:r>
              <a:rPr lang="en-US" sz="1400" i="1" dirty="0" err="1"/>
              <a:t>photoinjector</a:t>
            </a:r>
            <a:r>
              <a:rPr lang="en-US" sz="1400" i="1" dirty="0"/>
              <a:t>,“  Phys. Rev. ST </a:t>
            </a:r>
            <a:r>
              <a:rPr lang="en-US" sz="1400" i="1" dirty="0" err="1"/>
              <a:t>Accel</a:t>
            </a:r>
            <a:r>
              <a:rPr lang="en-US" sz="1400" i="1" dirty="0"/>
              <a:t>. Beams 18, 083401 (2015).</a:t>
            </a:r>
          </a:p>
        </p:txBody>
      </p:sp>
    </p:spTree>
    <p:extLst>
      <p:ext uri="{BB962C8B-B14F-4D97-AF65-F5344CB8AC3E}">
        <p14:creationId xmlns:p14="http://schemas.microsoft.com/office/powerpoint/2010/main" val="166472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51722" y="3290596"/>
            <a:ext cx="2911152" cy="95172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81608" y="896816"/>
            <a:ext cx="3842238" cy="3416320"/>
          </a:xfrm>
          <a:prstGeom prst="rect">
            <a:avLst/>
          </a:prstGeom>
          <a:ln w="38100" cap="rnd">
            <a:solidFill>
              <a:schemeClr val="accent2">
                <a:lumMod val="60000"/>
                <a:lumOff val="40000"/>
              </a:schemeClr>
            </a:solidFill>
            <a:bevel/>
          </a:ln>
        </p:spPr>
        <p:txBody>
          <a:bodyPr wrap="square">
            <a:spAutoFit/>
          </a:bodyPr>
          <a:lstStyle/>
          <a:p>
            <a:pPr algn="ctr"/>
            <a:r>
              <a:rPr lang="en-US" b="1" dirty="0"/>
              <a:t>Cornell has had three high current projects </a:t>
            </a:r>
          </a:p>
          <a:p>
            <a:endParaRPr lang="en-US" dirty="0"/>
          </a:p>
          <a:p>
            <a:pPr marL="514350" indent="-514350">
              <a:buFont typeface="+mj-lt"/>
              <a:buAutoNum type="arabicPeriod"/>
            </a:pPr>
            <a:r>
              <a:rPr lang="en-US" dirty="0"/>
              <a:t>Push for 100 mA at 1.3 GHz</a:t>
            </a:r>
          </a:p>
          <a:p>
            <a:pPr lvl="1"/>
            <a:r>
              <a:rPr lang="en-US" dirty="0"/>
              <a:t>Injector for Cornell ERL</a:t>
            </a:r>
          </a:p>
          <a:p>
            <a:pPr lvl="1"/>
            <a:endParaRPr lang="en-US" dirty="0"/>
          </a:p>
          <a:p>
            <a:pPr marL="514350" indent="-514350">
              <a:buFont typeface="+mj-lt"/>
              <a:buAutoNum type="arabicPeriod"/>
            </a:pPr>
            <a:r>
              <a:rPr lang="en-US" dirty="0"/>
              <a:t>Push for 1 </a:t>
            </a:r>
            <a:r>
              <a:rPr lang="en-US" dirty="0" err="1"/>
              <a:t>nC</a:t>
            </a:r>
            <a:r>
              <a:rPr lang="en-US" dirty="0"/>
              <a:t> at 50 MHz</a:t>
            </a:r>
          </a:p>
          <a:p>
            <a:pPr lvl="1"/>
            <a:r>
              <a:rPr lang="en-US" dirty="0"/>
              <a:t>Injector for EIC</a:t>
            </a:r>
          </a:p>
          <a:p>
            <a:pPr lvl="1"/>
            <a:endParaRPr lang="en-US" dirty="0"/>
          </a:p>
          <a:p>
            <a:pPr marL="514350" indent="-514350">
              <a:buFont typeface="+mj-lt"/>
              <a:buAutoNum type="arabicPeriod"/>
            </a:pPr>
            <a:r>
              <a:rPr lang="en-US" dirty="0"/>
              <a:t>Push for low trip rate</a:t>
            </a:r>
          </a:p>
          <a:p>
            <a:pPr lvl="1"/>
            <a:r>
              <a:rPr lang="en-US" dirty="0"/>
              <a:t>Isolate the gun</a:t>
            </a:r>
          </a:p>
          <a:p>
            <a:pPr lvl="1"/>
            <a:r>
              <a:rPr lang="en-US" dirty="0"/>
              <a:t>Importance of ion clearing</a:t>
            </a:r>
          </a:p>
        </p:txBody>
      </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11</a:t>
            </a:fld>
            <a:endParaRPr lang="en-US"/>
          </a:p>
        </p:txBody>
      </p:sp>
      <p:sp>
        <p:nvSpPr>
          <p:cNvPr id="7" name="Title 1"/>
          <p:cNvSpPr txBox="1">
            <a:spLocks/>
          </p:cNvSpPr>
          <p:nvPr/>
        </p:nvSpPr>
        <p:spPr>
          <a:xfrm>
            <a:off x="3630305" y="0"/>
            <a:ext cx="5437496"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a:solidFill>
                  <a:schemeClr val="bg1"/>
                </a:solidFill>
              </a:rPr>
              <a:t>Push for low trip rate</a:t>
            </a:r>
          </a:p>
        </p:txBody>
      </p:sp>
      <p:sp>
        <p:nvSpPr>
          <p:cNvPr id="10" name="TextBox 9"/>
          <p:cNvSpPr txBox="1"/>
          <p:nvPr/>
        </p:nvSpPr>
        <p:spPr>
          <a:xfrm>
            <a:off x="4572000" y="896817"/>
            <a:ext cx="4495801" cy="4001095"/>
          </a:xfrm>
          <a:prstGeom prst="rect">
            <a:avLst/>
          </a:prstGeom>
          <a:noFill/>
          <a:ln w="38100">
            <a:solidFill>
              <a:srgbClr val="00B050"/>
            </a:solidFill>
          </a:ln>
        </p:spPr>
        <p:txBody>
          <a:bodyPr wrap="square" rtlCol="0">
            <a:spAutoFit/>
          </a:bodyPr>
          <a:lstStyle/>
          <a:p>
            <a:r>
              <a:rPr lang="en-US" altLang="en-US" sz="1400" b="1" dirty="0">
                <a:solidFill>
                  <a:srgbClr val="1A2034"/>
                </a:solidFill>
                <a:latin typeface="Museo Sans 500" pitchFamily="-84" charset="0"/>
              </a:rPr>
              <a:t>Unexplained Machine Trips</a:t>
            </a:r>
          </a:p>
          <a:p>
            <a:r>
              <a:rPr lang="en-US" altLang="en-US" sz="1200" dirty="0">
                <a:solidFill>
                  <a:srgbClr val="1A2034"/>
                </a:solidFill>
                <a:latin typeface="Museo Sans 500" pitchFamily="-84" charset="0"/>
              </a:rPr>
              <a:t>In high average current operation (&gt;20 mA) the Cornell </a:t>
            </a:r>
            <a:r>
              <a:rPr lang="en-US" altLang="en-US" sz="1200" dirty="0" err="1">
                <a:solidFill>
                  <a:srgbClr val="1A2034"/>
                </a:solidFill>
                <a:latin typeface="Museo Sans 500" pitchFamily="-84" charset="0"/>
              </a:rPr>
              <a:t>Photoinjector</a:t>
            </a:r>
            <a:r>
              <a:rPr lang="en-US" altLang="en-US" sz="1200" dirty="0">
                <a:solidFill>
                  <a:srgbClr val="1A2034"/>
                </a:solidFill>
                <a:latin typeface="Museo Sans 500" pitchFamily="-84" charset="0"/>
              </a:rPr>
              <a:t> (Gun + ICM) would experience machine trips with a frequency on the order of ~1/hour. </a:t>
            </a:r>
          </a:p>
          <a:p>
            <a:endParaRPr lang="en-US" altLang="en-US" sz="1400" b="1" dirty="0">
              <a:solidFill>
                <a:srgbClr val="1A2034"/>
              </a:solidFill>
              <a:latin typeface="Museo Sans 500" pitchFamily="-84" charset="0"/>
            </a:endParaRPr>
          </a:p>
          <a:p>
            <a:r>
              <a:rPr lang="en-US" altLang="en-US" sz="1400" b="1" dirty="0">
                <a:solidFill>
                  <a:srgbClr val="1A2034"/>
                </a:solidFill>
                <a:latin typeface="Museo Sans 500" pitchFamily="-84" charset="0"/>
              </a:rPr>
              <a:t>Isolate the gun</a:t>
            </a:r>
          </a:p>
          <a:p>
            <a:r>
              <a:rPr lang="en-US" altLang="en-US" sz="1200" dirty="0">
                <a:solidFill>
                  <a:srgbClr val="1A2034"/>
                </a:solidFill>
                <a:latin typeface="Museo Sans 500" pitchFamily="-84" charset="0"/>
              </a:rPr>
              <a:t>During extended maintenance on the ICM, a beam line was designed to isolate and test only the DC gun under high current load. Without the added complexity of the SRF cavities, we hoped to be able to find the cause of the trips.</a:t>
            </a:r>
          </a:p>
          <a:p>
            <a:endParaRPr lang="en-US" altLang="en-US" sz="1400" dirty="0">
              <a:solidFill>
                <a:srgbClr val="1A2034"/>
              </a:solidFill>
              <a:latin typeface="Museo Sans 500" pitchFamily="-84" charset="0"/>
            </a:endParaRPr>
          </a:p>
          <a:p>
            <a:r>
              <a:rPr lang="en-US" altLang="en-US" sz="1600" b="1" dirty="0">
                <a:solidFill>
                  <a:srgbClr val="1A2034"/>
                </a:solidFill>
                <a:latin typeface="Museo Sans 500" pitchFamily="-84" charset="0"/>
              </a:rPr>
              <a:t>Experimental Goals</a:t>
            </a:r>
          </a:p>
          <a:p>
            <a:pPr marL="514350" indent="-514350">
              <a:buFont typeface="+mj-lt"/>
              <a:buAutoNum type="arabicPeriod"/>
            </a:pPr>
            <a:r>
              <a:rPr lang="en-US" altLang="en-US" sz="1400" dirty="0">
                <a:solidFill>
                  <a:srgbClr val="1A2034"/>
                </a:solidFill>
                <a:latin typeface="Museo Sans 500" pitchFamily="-84" charset="0"/>
              </a:rPr>
              <a:t>Construct a beamline isolating the DC gun</a:t>
            </a:r>
          </a:p>
          <a:p>
            <a:pPr marL="514350" indent="-514350">
              <a:buFont typeface="+mj-lt"/>
              <a:buAutoNum type="arabicPeriod"/>
            </a:pPr>
            <a:r>
              <a:rPr lang="en-US" altLang="en-US" sz="1400" dirty="0">
                <a:solidFill>
                  <a:srgbClr val="1A2034"/>
                </a:solidFill>
                <a:latin typeface="Museo Sans 500" pitchFamily="-84" charset="0"/>
              </a:rPr>
              <a:t>Measure the trip rate with 20 mA average current</a:t>
            </a:r>
          </a:p>
          <a:p>
            <a:pPr marL="514350" indent="-514350">
              <a:buFont typeface="+mj-lt"/>
              <a:buAutoNum type="arabicPeriod"/>
            </a:pPr>
            <a:r>
              <a:rPr lang="en-US" altLang="en-US" sz="1400" dirty="0">
                <a:solidFill>
                  <a:srgbClr val="1A2034"/>
                </a:solidFill>
                <a:latin typeface="Museo Sans 500" pitchFamily="-84" charset="0"/>
              </a:rPr>
              <a:t>Identify the trip mechanism, investigate solutions</a:t>
            </a:r>
          </a:p>
          <a:p>
            <a:pPr marL="514350" indent="-514350">
              <a:buFont typeface="+mj-lt"/>
              <a:buAutoNum type="arabicPeriod"/>
            </a:pPr>
            <a:r>
              <a:rPr lang="en-US" altLang="en-US" sz="1400" b="1" dirty="0">
                <a:solidFill>
                  <a:srgbClr val="1A2034"/>
                </a:solidFill>
                <a:latin typeface="Museo Sans 500" pitchFamily="-84" charset="0"/>
              </a:rPr>
              <a:t>Main goal</a:t>
            </a:r>
            <a:r>
              <a:rPr lang="en-US" altLang="en-US" sz="1400" dirty="0">
                <a:solidFill>
                  <a:srgbClr val="1A2034"/>
                </a:solidFill>
                <a:latin typeface="Museo Sans 500" pitchFamily="-84" charset="0"/>
              </a:rPr>
              <a:t>:  Run for ~24 hours without any trips at 20 mA</a:t>
            </a:r>
          </a:p>
        </p:txBody>
      </p:sp>
      <p:grpSp>
        <p:nvGrpSpPr>
          <p:cNvPr id="11" name="Group 10"/>
          <p:cNvGrpSpPr/>
          <p:nvPr/>
        </p:nvGrpSpPr>
        <p:grpSpPr>
          <a:xfrm>
            <a:off x="581608" y="4927746"/>
            <a:ext cx="8307355" cy="1546019"/>
            <a:chOff x="87086" y="19573878"/>
            <a:chExt cx="10580914" cy="1969134"/>
          </a:xfrm>
        </p:grpSpPr>
        <p:pic>
          <p:nvPicPr>
            <p:cNvPr id="1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7086" y="19573878"/>
              <a:ext cx="10580914" cy="162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30631" y="20954999"/>
              <a:ext cx="2393297" cy="588013"/>
            </a:xfrm>
            <a:prstGeom prst="rect">
              <a:avLst/>
            </a:prstGeom>
            <a:noFill/>
          </p:spPr>
          <p:txBody>
            <a:bodyPr wrap="none" rtlCol="0">
              <a:spAutoFit/>
            </a:bodyPr>
            <a:lstStyle/>
            <a:p>
              <a:r>
                <a:rPr lang="en-US" sz="2400" dirty="0"/>
                <a:t>Gun Section</a:t>
              </a:r>
            </a:p>
          </p:txBody>
        </p:sp>
        <p:sp>
          <p:nvSpPr>
            <p:cNvPr id="14" name="TextBox 13"/>
            <p:cNvSpPr txBox="1"/>
            <p:nvPr/>
          </p:nvSpPr>
          <p:spPr>
            <a:xfrm>
              <a:off x="3031577" y="19583400"/>
              <a:ext cx="1898957" cy="588014"/>
            </a:xfrm>
            <a:prstGeom prst="rect">
              <a:avLst/>
            </a:prstGeom>
            <a:noFill/>
          </p:spPr>
          <p:txBody>
            <a:bodyPr wrap="none" rtlCol="0">
              <a:spAutoFit/>
            </a:bodyPr>
            <a:lstStyle/>
            <a:p>
              <a:r>
                <a:rPr lang="en-US" sz="2400" dirty="0"/>
                <a:t>Transport</a:t>
              </a:r>
            </a:p>
          </p:txBody>
        </p:sp>
        <p:sp>
          <p:nvSpPr>
            <p:cNvPr id="15" name="TextBox 14"/>
            <p:cNvSpPr txBox="1"/>
            <p:nvPr/>
          </p:nvSpPr>
          <p:spPr>
            <a:xfrm>
              <a:off x="6682348" y="20932914"/>
              <a:ext cx="2699554" cy="588014"/>
            </a:xfrm>
            <a:prstGeom prst="rect">
              <a:avLst/>
            </a:prstGeom>
            <a:noFill/>
          </p:spPr>
          <p:txBody>
            <a:bodyPr wrap="none" rtlCol="0">
              <a:spAutoFit/>
            </a:bodyPr>
            <a:lstStyle/>
            <a:p>
              <a:r>
                <a:rPr lang="en-US" sz="2400" dirty="0"/>
                <a:t>Dump Section</a:t>
              </a:r>
            </a:p>
          </p:txBody>
        </p:sp>
      </p:grpSp>
    </p:spTree>
    <p:extLst>
      <p:ext uri="{BB962C8B-B14F-4D97-AF65-F5344CB8AC3E}">
        <p14:creationId xmlns:p14="http://schemas.microsoft.com/office/powerpoint/2010/main" val="3611926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738569" y="779937"/>
            <a:ext cx="4111690" cy="3422076"/>
            <a:chOff x="23774400" y="13773851"/>
            <a:chExt cx="6697802" cy="5587508"/>
          </a:xfrm>
        </p:grpSpPr>
        <p:grpSp>
          <p:nvGrpSpPr>
            <p:cNvPr id="11" name="Group 10"/>
            <p:cNvGrpSpPr/>
            <p:nvPr/>
          </p:nvGrpSpPr>
          <p:grpSpPr>
            <a:xfrm>
              <a:off x="23774400" y="13773851"/>
              <a:ext cx="6697802" cy="5276149"/>
              <a:chOff x="23774400" y="13980118"/>
              <a:chExt cx="6697802" cy="5276149"/>
            </a:xfrm>
          </p:grpSpPr>
          <p:grpSp>
            <p:nvGrpSpPr>
              <p:cNvPr id="13" name="Group 12"/>
              <p:cNvGrpSpPr/>
              <p:nvPr/>
            </p:nvGrpSpPr>
            <p:grpSpPr>
              <a:xfrm>
                <a:off x="23774400" y="13980118"/>
                <a:ext cx="6697802" cy="5276149"/>
                <a:chOff x="23774400" y="13980118"/>
                <a:chExt cx="6697802" cy="5276149"/>
              </a:xfrm>
            </p:grpSpPr>
            <p:pic>
              <p:nvPicPr>
                <p:cNvPr id="15" name="Picture 1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774400" y="14232915"/>
                  <a:ext cx="6697802" cy="502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5222195" y="13980118"/>
                  <a:ext cx="4038600" cy="5155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cxnSp>
            <p:nvCxnSpPr>
              <p:cNvPr id="14" name="Straight Connector 13"/>
              <p:cNvCxnSpPr/>
              <p:nvPr/>
            </p:nvCxnSpPr>
            <p:spPr>
              <a:xfrm>
                <a:off x="24650696" y="14608174"/>
                <a:ext cx="51816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26369517" y="18808574"/>
              <a:ext cx="1838819" cy="552785"/>
            </a:xfrm>
            <a:prstGeom prst="rect">
              <a:avLst/>
            </a:prstGeom>
            <a:solidFill>
              <a:schemeClr val="bg1"/>
            </a:solidFill>
          </p:spPr>
          <p:txBody>
            <a:bodyPr wrap="square" rtlCol="0">
              <a:spAutoFit/>
            </a:bodyPr>
            <a:lstStyle/>
            <a:p>
              <a:r>
                <a:rPr lang="en-US" sz="1600" dirty="0">
                  <a:latin typeface="Museo Sans 500"/>
                  <a:cs typeface="Times New Roman" panose="02020603050405020304" pitchFamily="18" charset="0"/>
                </a:rPr>
                <a:t>Time [Hr.]</a:t>
              </a:r>
            </a:p>
          </p:txBody>
        </p:sp>
      </p:gr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12</a:t>
            </a:fld>
            <a:endParaRPr lang="en-US"/>
          </a:p>
        </p:txBody>
      </p:sp>
      <p:grpSp>
        <p:nvGrpSpPr>
          <p:cNvPr id="7" name="Group 6"/>
          <p:cNvGrpSpPr/>
          <p:nvPr/>
        </p:nvGrpSpPr>
        <p:grpSpPr>
          <a:xfrm>
            <a:off x="354245" y="779937"/>
            <a:ext cx="4245428" cy="3187499"/>
            <a:chOff x="13309366" y="10763815"/>
            <a:chExt cx="7033029" cy="5314756"/>
          </a:xfrm>
        </p:grpSpPr>
        <p:pic>
          <p:nvPicPr>
            <p:cNvPr id="8" name="Picture 7" descr="\\erp101\p1adata\beamdata\2016\04-14\many_trips_guntest.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06029" y="10763815"/>
              <a:ext cx="6402103" cy="48015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309366" y="15565391"/>
              <a:ext cx="7033029" cy="513180"/>
            </a:xfrm>
            <a:prstGeom prst="rect">
              <a:avLst/>
            </a:prstGeom>
            <a:noFill/>
          </p:spPr>
          <p:txBody>
            <a:bodyPr wrap="square">
              <a:spAutoFit/>
            </a:bodyPr>
            <a:lstStyle>
              <a:lvl1pPr eaLnBrk="0" hangingPunct="0">
                <a:defRPr sz="9300">
                  <a:solidFill>
                    <a:schemeClr val="tx1"/>
                  </a:solidFill>
                  <a:latin typeface="Calibri" pitchFamily="34" charset="0"/>
                  <a:ea typeface="MS PGothic" pitchFamily="34" charset="-128"/>
                </a:defRPr>
              </a:lvl1pPr>
              <a:lvl2pPr marL="742950" indent="-285750" eaLnBrk="0" hangingPunct="0">
                <a:defRPr sz="9300">
                  <a:solidFill>
                    <a:schemeClr val="tx1"/>
                  </a:solidFill>
                  <a:latin typeface="Calibri" pitchFamily="34" charset="0"/>
                  <a:ea typeface="MS PGothic" pitchFamily="34" charset="-128"/>
                </a:defRPr>
              </a:lvl2pPr>
              <a:lvl3pPr marL="1143000" indent="-228600" eaLnBrk="0" hangingPunct="0">
                <a:defRPr sz="9300">
                  <a:solidFill>
                    <a:schemeClr val="tx1"/>
                  </a:solidFill>
                  <a:latin typeface="Calibri" pitchFamily="34" charset="0"/>
                  <a:ea typeface="MS PGothic" pitchFamily="34" charset="-128"/>
                </a:defRPr>
              </a:lvl3pPr>
              <a:lvl4pPr marL="1600200" indent="-228600" eaLnBrk="0" hangingPunct="0">
                <a:defRPr sz="9300">
                  <a:solidFill>
                    <a:schemeClr val="tx1"/>
                  </a:solidFill>
                  <a:latin typeface="Calibri" pitchFamily="34" charset="0"/>
                  <a:ea typeface="MS PGothic" pitchFamily="34" charset="-128"/>
                </a:defRPr>
              </a:lvl4pPr>
              <a:lvl5pPr marL="2057400" indent="-228600" eaLnBrk="0" hangingPunct="0">
                <a:defRPr sz="9300">
                  <a:solidFill>
                    <a:schemeClr val="tx1"/>
                  </a:solidFill>
                  <a:latin typeface="Calibri" pitchFamily="34" charset="0"/>
                  <a:ea typeface="MS PGothic" pitchFamily="34" charset="-128"/>
                </a:defRPr>
              </a:lvl5pPr>
              <a:lvl6pPr marL="2514600" indent="-228600" defTabSz="2351088" eaLnBrk="0" fontAlgn="base" hangingPunct="0">
                <a:spcBef>
                  <a:spcPct val="0"/>
                </a:spcBef>
                <a:spcAft>
                  <a:spcPct val="0"/>
                </a:spcAft>
                <a:defRPr sz="9300">
                  <a:solidFill>
                    <a:schemeClr val="tx1"/>
                  </a:solidFill>
                  <a:latin typeface="Calibri" pitchFamily="34" charset="0"/>
                  <a:ea typeface="MS PGothic" pitchFamily="34" charset="-128"/>
                </a:defRPr>
              </a:lvl6pPr>
              <a:lvl7pPr marL="2971800" indent="-228600" defTabSz="2351088" eaLnBrk="0" fontAlgn="base" hangingPunct="0">
                <a:spcBef>
                  <a:spcPct val="0"/>
                </a:spcBef>
                <a:spcAft>
                  <a:spcPct val="0"/>
                </a:spcAft>
                <a:defRPr sz="9300">
                  <a:solidFill>
                    <a:schemeClr val="tx1"/>
                  </a:solidFill>
                  <a:latin typeface="Calibri" pitchFamily="34" charset="0"/>
                  <a:ea typeface="MS PGothic" pitchFamily="34" charset="-128"/>
                </a:defRPr>
              </a:lvl7pPr>
              <a:lvl8pPr marL="3429000" indent="-228600" defTabSz="2351088" eaLnBrk="0" fontAlgn="base" hangingPunct="0">
                <a:spcBef>
                  <a:spcPct val="0"/>
                </a:spcBef>
                <a:spcAft>
                  <a:spcPct val="0"/>
                </a:spcAft>
                <a:defRPr sz="9300">
                  <a:solidFill>
                    <a:schemeClr val="tx1"/>
                  </a:solidFill>
                  <a:latin typeface="Calibri" pitchFamily="34" charset="0"/>
                  <a:ea typeface="MS PGothic" pitchFamily="34" charset="-128"/>
                </a:defRPr>
              </a:lvl8pPr>
              <a:lvl9pPr marL="3886200" indent="-228600" defTabSz="2351088" eaLnBrk="0" fontAlgn="base" hangingPunct="0">
                <a:spcBef>
                  <a:spcPct val="0"/>
                </a:spcBef>
                <a:spcAft>
                  <a:spcPct val="0"/>
                </a:spcAft>
                <a:defRPr sz="9300">
                  <a:solidFill>
                    <a:schemeClr val="tx1"/>
                  </a:solidFill>
                  <a:latin typeface="Calibri" pitchFamily="34" charset="0"/>
                  <a:ea typeface="MS PGothic" pitchFamily="34" charset="-128"/>
                </a:defRPr>
              </a:lvl9pPr>
            </a:lstStyle>
            <a:p>
              <a:pPr algn="ctr" eaLnBrk="1" hangingPunct="1"/>
              <a:r>
                <a:rPr lang="en-US" altLang="en-US" sz="1400" dirty="0">
                  <a:solidFill>
                    <a:srgbClr val="1A2034"/>
                  </a:solidFill>
                  <a:latin typeface="Museo Sans 500" pitchFamily="-84" charset="0"/>
                </a:rPr>
                <a:t>Figure 1: One hour of trips during a 20 mA gun test</a:t>
              </a:r>
            </a:p>
          </p:txBody>
        </p:sp>
      </p:grpSp>
      <p:sp>
        <p:nvSpPr>
          <p:cNvPr id="17" name="Rectangle 16"/>
          <p:cNvSpPr/>
          <p:nvPr/>
        </p:nvSpPr>
        <p:spPr>
          <a:xfrm>
            <a:off x="752351" y="4264759"/>
            <a:ext cx="3847322" cy="646331"/>
          </a:xfrm>
          <a:prstGeom prst="rect">
            <a:avLst/>
          </a:prstGeom>
        </p:spPr>
        <p:txBody>
          <a:bodyPr wrap="square">
            <a:spAutoFit/>
          </a:bodyPr>
          <a:lstStyle/>
          <a:p>
            <a:r>
              <a:rPr lang="en-US" altLang="en-US" sz="1200" b="1" dirty="0">
                <a:solidFill>
                  <a:srgbClr val="1A2034"/>
                </a:solidFill>
                <a:latin typeface="Museo Sans 500" pitchFamily="-84" charset="0"/>
              </a:rPr>
              <a:t>Initially, trip rate is worse</a:t>
            </a:r>
          </a:p>
          <a:p>
            <a:r>
              <a:rPr lang="en-US" altLang="en-US" sz="1200" dirty="0">
                <a:solidFill>
                  <a:srgbClr val="1A2034"/>
                </a:solidFill>
                <a:latin typeface="Museo Sans 500" pitchFamily="-84" charset="0"/>
              </a:rPr>
              <a:t>Surprisingly, the trip rate was much higher in the gun test beamline, averaging close to ~10/hour.</a:t>
            </a:r>
          </a:p>
        </p:txBody>
      </p:sp>
      <p:sp>
        <p:nvSpPr>
          <p:cNvPr id="18" name="Rectangle 17"/>
          <p:cNvSpPr/>
          <p:nvPr/>
        </p:nvSpPr>
        <p:spPr>
          <a:xfrm>
            <a:off x="4987385" y="4242860"/>
            <a:ext cx="4156615" cy="1384995"/>
          </a:xfrm>
          <a:prstGeom prst="rect">
            <a:avLst/>
          </a:prstGeom>
        </p:spPr>
        <p:txBody>
          <a:bodyPr wrap="square">
            <a:spAutoFit/>
          </a:bodyPr>
          <a:lstStyle/>
          <a:p>
            <a:r>
              <a:rPr lang="en-US" altLang="en-US" sz="1200" b="1" dirty="0">
                <a:solidFill>
                  <a:srgbClr val="1A2034"/>
                </a:solidFill>
                <a:latin typeface="Museo Sans 500" pitchFamily="-84" charset="0"/>
              </a:rPr>
              <a:t>Trip Mitigation with DC Ion Clearing </a:t>
            </a:r>
          </a:p>
          <a:p>
            <a:endParaRPr lang="en-US" altLang="en-US" sz="1200" b="1" dirty="0">
              <a:solidFill>
                <a:srgbClr val="1A2034"/>
              </a:solidFill>
              <a:latin typeface="Museo Sans 500" pitchFamily="-84" charset="0"/>
            </a:endParaRPr>
          </a:p>
          <a:p>
            <a:r>
              <a:rPr lang="en-US" altLang="en-US" sz="1200" dirty="0">
                <a:solidFill>
                  <a:srgbClr val="1A2034"/>
                </a:solidFill>
                <a:latin typeface="Museo Sans 500" pitchFamily="-84" charset="0"/>
              </a:rPr>
              <a:t>DC ion clearing electrode was added to the beamline at the beginning of the transport section.</a:t>
            </a:r>
          </a:p>
          <a:p>
            <a:endParaRPr lang="en-US" altLang="en-US" sz="1200" dirty="0">
              <a:solidFill>
                <a:srgbClr val="1A2034"/>
              </a:solidFill>
              <a:latin typeface="Museo Sans 500" pitchFamily="-84" charset="0"/>
            </a:endParaRPr>
          </a:p>
          <a:p>
            <a:r>
              <a:rPr lang="en-US" altLang="en-US" sz="1200" dirty="0">
                <a:solidFill>
                  <a:srgbClr val="1A2034"/>
                </a:solidFill>
                <a:latin typeface="Museo Sans 500" pitchFamily="-84" charset="0"/>
              </a:rPr>
              <a:t>Above ~10 V, dramatically reduced, decrease the trip rate by a factor of &gt;50 with 100 V across the beam pipe.</a:t>
            </a:r>
          </a:p>
        </p:txBody>
      </p:sp>
      <p:sp>
        <p:nvSpPr>
          <p:cNvPr id="19" name="Rectangle 18"/>
          <p:cNvSpPr/>
          <p:nvPr/>
        </p:nvSpPr>
        <p:spPr>
          <a:xfrm>
            <a:off x="752351" y="5704153"/>
            <a:ext cx="7811104" cy="646331"/>
          </a:xfrm>
          <a:prstGeom prst="rect">
            <a:avLst/>
          </a:prstGeom>
        </p:spPr>
        <p:txBody>
          <a:bodyPr wrap="square">
            <a:spAutoFit/>
          </a:bodyPr>
          <a:lstStyle/>
          <a:p>
            <a:r>
              <a:rPr lang="en-US" altLang="en-US" sz="1200" b="1" dirty="0">
                <a:solidFill>
                  <a:srgbClr val="1A2034"/>
                </a:solidFill>
                <a:latin typeface="Museo Sans 500" pitchFamily="-84" charset="0"/>
              </a:rPr>
              <a:t>Future High Current Operation</a:t>
            </a:r>
            <a:endParaRPr lang="en-US" altLang="en-US" sz="1200" dirty="0">
              <a:solidFill>
                <a:srgbClr val="1A2034"/>
              </a:solidFill>
              <a:latin typeface="Museo Sans 500" pitchFamily="-84" charset="0"/>
            </a:endParaRPr>
          </a:p>
          <a:p>
            <a:r>
              <a:rPr lang="en-US" altLang="en-US" sz="1200" dirty="0">
                <a:solidFill>
                  <a:srgbClr val="1A2034"/>
                </a:solidFill>
                <a:latin typeface="Museo Sans 500" pitchFamily="-84" charset="0"/>
              </a:rPr>
              <a:t>Clearing as close to the gun as possible seems best. In the future, we plan to bias the new gun’s floating anode</a:t>
            </a:r>
          </a:p>
          <a:p>
            <a:r>
              <a:rPr lang="en-US" altLang="en-US" sz="1200" dirty="0">
                <a:solidFill>
                  <a:srgbClr val="1A2034"/>
                </a:solidFill>
                <a:latin typeface="Museo Sans 500" pitchFamily="-84" charset="0"/>
              </a:rPr>
              <a:t>(~100-1000 V) as an ion barrier.</a:t>
            </a:r>
          </a:p>
        </p:txBody>
      </p:sp>
      <p:sp>
        <p:nvSpPr>
          <p:cNvPr id="20" name="Title 1"/>
          <p:cNvSpPr txBox="1">
            <a:spLocks/>
          </p:cNvSpPr>
          <p:nvPr/>
        </p:nvSpPr>
        <p:spPr>
          <a:xfrm>
            <a:off x="3630305" y="0"/>
            <a:ext cx="5437496"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a:solidFill>
                  <a:schemeClr val="bg1"/>
                </a:solidFill>
              </a:rPr>
              <a:t>Push for low trip rate</a:t>
            </a:r>
          </a:p>
        </p:txBody>
      </p:sp>
    </p:spTree>
    <p:extLst>
      <p:ext uri="{BB962C8B-B14F-4D97-AF65-F5344CB8AC3E}">
        <p14:creationId xmlns:p14="http://schemas.microsoft.com/office/powerpoint/2010/main" val="1803926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66850" y="0"/>
            <a:ext cx="7673103" cy="1143000"/>
          </a:xfrm>
        </p:spPr>
        <p:txBody>
          <a:bodyPr/>
          <a:lstStyle/>
          <a:p>
            <a:pPr algn="r"/>
            <a:r>
              <a:rPr lang="en-US" sz="4000" dirty="0">
                <a:solidFill>
                  <a:schemeClr val="bg1"/>
                </a:solidFill>
              </a:rPr>
              <a:t>Emittance summary</a:t>
            </a:r>
          </a:p>
        </p:txBody>
      </p:sp>
      <p:graphicFrame>
        <p:nvGraphicFramePr>
          <p:cNvPr id="9" name="Table 8"/>
          <p:cNvGraphicFramePr>
            <a:graphicFrameLocks noGrp="1"/>
          </p:cNvGraphicFramePr>
          <p:nvPr>
            <p:extLst/>
          </p:nvPr>
        </p:nvGraphicFramePr>
        <p:xfrm>
          <a:off x="533400" y="1952030"/>
          <a:ext cx="3543300" cy="3840480"/>
        </p:xfrm>
        <a:graphic>
          <a:graphicData uri="http://schemas.openxmlformats.org/drawingml/2006/table">
            <a:tbl>
              <a:tblPr firstRow="1" bandRow="1">
                <a:tableStyleId>{5C22544A-7EE6-4342-B048-85BDC9FD1C3A}</a:tableStyleId>
              </a:tblPr>
              <a:tblGrid>
                <a:gridCol w="800100">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tblGrid>
              <a:tr h="370840">
                <a:tc>
                  <a:txBody>
                    <a:bodyPr/>
                    <a:lstStyle/>
                    <a:p>
                      <a:pPr algn="ctr"/>
                      <a:r>
                        <a:rPr lang="en-US" dirty="0"/>
                        <a:t>Q (</a:t>
                      </a:r>
                      <a:r>
                        <a:rPr lang="en-US" dirty="0" err="1"/>
                        <a:t>pC</a:t>
                      </a:r>
                      <a:r>
                        <a:rPr lang="en-US"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Peak </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a:t>current</a:t>
                      </a:r>
                      <a:r>
                        <a:rPr lang="en-US" baseline="0" dirty="0"/>
                        <a:t> </a:t>
                      </a:r>
                      <a:r>
                        <a:rPr lang="en-US" dirty="0"/>
                        <a:t>(A)</a:t>
                      </a:r>
                    </a:p>
                  </a:txBody>
                  <a:tcPr/>
                </a:tc>
                <a:tc>
                  <a:txBody>
                    <a:bodyPr/>
                    <a:lstStyle/>
                    <a:p>
                      <a:pPr algn="ctr"/>
                      <a:r>
                        <a:rPr lang="en-US" dirty="0"/>
                        <a:t>Emittance</a:t>
                      </a:r>
                      <a:r>
                        <a:rPr lang="en-US" baseline="0" dirty="0"/>
                        <a:t> </a:t>
                      </a:r>
                    </a:p>
                    <a:p>
                      <a:pPr algn="ctr"/>
                      <a:r>
                        <a:rPr lang="en-US" baseline="0" dirty="0"/>
                        <a:t>(95%, </a:t>
                      </a:r>
                      <a:r>
                        <a:rPr lang="en-US" dirty="0">
                          <a:latin typeface="Symbol" panose="05050102010706020507" pitchFamily="18" charset="2"/>
                        </a:rPr>
                        <a:t>m</a:t>
                      </a:r>
                      <a:r>
                        <a:rPr lang="en-US" dirty="0"/>
                        <a:t>m)</a:t>
                      </a:r>
                    </a:p>
                  </a:txBody>
                  <a:tcPr/>
                </a:tc>
                <a:extLst>
                  <a:ext uri="{0D108BD9-81ED-4DB2-BD59-A6C34878D82A}">
                    <a16:rowId xmlns:a16="http://schemas.microsoft.com/office/drawing/2014/main" val="10000"/>
                  </a:ext>
                </a:extLst>
              </a:tr>
              <a:tr h="370840">
                <a:tc>
                  <a:txBody>
                    <a:bodyPr/>
                    <a:lstStyle/>
                    <a:p>
                      <a:pPr algn="ctr"/>
                      <a:r>
                        <a:rPr lang="en-US" dirty="0"/>
                        <a:t>20</a:t>
                      </a:r>
                    </a:p>
                  </a:txBody>
                  <a:tcPr/>
                </a:tc>
                <a:tc>
                  <a:txBody>
                    <a:bodyPr/>
                    <a:lstStyle/>
                    <a:p>
                      <a:pPr algn="ctr"/>
                      <a:r>
                        <a:rPr lang="en-US" b="0" dirty="0">
                          <a:solidFill>
                            <a:schemeClr val="tx1"/>
                          </a:solidFill>
                        </a:rPr>
                        <a:t>5</a:t>
                      </a:r>
                    </a:p>
                  </a:txBody>
                  <a:tcPr/>
                </a:tc>
                <a:tc>
                  <a:txBody>
                    <a:bodyPr/>
                    <a:lstStyle/>
                    <a:p>
                      <a:pPr algn="ctr"/>
                      <a:r>
                        <a:rPr lang="en-US" b="0" dirty="0">
                          <a:solidFill>
                            <a:schemeClr val="tx1"/>
                          </a:solidFill>
                        </a:rPr>
                        <a:t>H: 0.18</a:t>
                      </a:r>
                    </a:p>
                    <a:p>
                      <a:pPr algn="ctr"/>
                      <a:r>
                        <a:rPr lang="en-US" b="0" dirty="0">
                          <a:solidFill>
                            <a:schemeClr val="tx1"/>
                          </a:solidFill>
                        </a:rPr>
                        <a:t>V: 0.19</a:t>
                      </a:r>
                    </a:p>
                  </a:txBody>
                  <a:tcPr/>
                </a:tc>
                <a:extLst>
                  <a:ext uri="{0D108BD9-81ED-4DB2-BD59-A6C34878D82A}">
                    <a16:rowId xmlns:a16="http://schemas.microsoft.com/office/drawing/2014/main" val="10001"/>
                  </a:ext>
                </a:extLst>
              </a:tr>
              <a:tr h="370840">
                <a:tc>
                  <a:txBody>
                    <a:bodyPr/>
                    <a:lstStyle/>
                    <a:p>
                      <a:pPr algn="ctr"/>
                      <a:r>
                        <a:rPr lang="en-US" dirty="0"/>
                        <a:t>100</a:t>
                      </a:r>
                    </a:p>
                  </a:txBody>
                  <a:tcPr/>
                </a:tc>
                <a:tc>
                  <a:txBody>
                    <a:bodyPr/>
                    <a:lstStyle/>
                    <a:p>
                      <a:pPr algn="ctr"/>
                      <a:r>
                        <a:rPr lang="en-US" b="0" dirty="0">
                          <a:solidFill>
                            <a:schemeClr val="tx1"/>
                          </a:solidFill>
                        </a:rPr>
                        <a:t>11.5</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H: 0.32</a:t>
                      </a:r>
                    </a:p>
                    <a:p>
                      <a:pPr marL="0" marR="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V: 0.30</a:t>
                      </a:r>
                    </a:p>
                  </a:txBody>
                  <a:tcPr/>
                </a:tc>
                <a:extLst>
                  <a:ext uri="{0D108BD9-81ED-4DB2-BD59-A6C34878D82A}">
                    <a16:rowId xmlns:a16="http://schemas.microsoft.com/office/drawing/2014/main" val="10002"/>
                  </a:ext>
                </a:extLst>
              </a:tr>
              <a:tr h="370840">
                <a:tc>
                  <a:txBody>
                    <a:bodyPr/>
                    <a:lstStyle/>
                    <a:p>
                      <a:pPr algn="ctr"/>
                      <a:r>
                        <a:rPr lang="en-US" dirty="0"/>
                        <a:t>300</a:t>
                      </a:r>
                    </a:p>
                  </a:txBody>
                  <a:tcPr/>
                </a:tc>
                <a:tc>
                  <a:txBody>
                    <a:bodyPr/>
                    <a:lstStyle/>
                    <a:p>
                      <a:pPr algn="ctr"/>
                      <a:r>
                        <a:rPr lang="en-US" b="0" dirty="0">
                          <a:solidFill>
                            <a:schemeClr val="tx1"/>
                          </a:solidFill>
                        </a:rPr>
                        <a:t>32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H: 0.62</a:t>
                      </a:r>
                    </a:p>
                    <a:p>
                      <a:pPr marL="0" marR="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V: 0.60</a:t>
                      </a:r>
                    </a:p>
                  </a:txBody>
                  <a:tcPr/>
                </a:tc>
                <a:extLst>
                  <a:ext uri="{0D108BD9-81ED-4DB2-BD59-A6C34878D82A}">
                    <a16:rowId xmlns:a16="http://schemas.microsoft.com/office/drawing/2014/main" val="10003"/>
                  </a:ext>
                </a:extLst>
              </a:tr>
              <a:tr h="370840">
                <a:tc>
                  <a:txBody>
                    <a:bodyPr/>
                    <a:lstStyle/>
                    <a:p>
                      <a:pPr algn="ctr"/>
                      <a:r>
                        <a:rPr lang="en-US" dirty="0"/>
                        <a:t>1000</a:t>
                      </a:r>
                    </a:p>
                  </a:txBody>
                  <a:tcPr/>
                </a:tc>
                <a:tc>
                  <a:txBody>
                    <a:bodyPr/>
                    <a:lstStyle/>
                    <a:p>
                      <a:pPr algn="ctr"/>
                      <a:r>
                        <a:rPr lang="en-US" b="0" dirty="0">
                          <a:solidFill>
                            <a:schemeClr val="tx1"/>
                          </a:solidFill>
                        </a:rPr>
                        <a:t>50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H: 1.6</a:t>
                      </a:r>
                    </a:p>
                    <a:p>
                      <a:pPr marL="0" marR="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V: 1.6</a:t>
                      </a:r>
                    </a:p>
                  </a:txBody>
                  <a:tcPr/>
                </a:tc>
                <a:extLst>
                  <a:ext uri="{0D108BD9-81ED-4DB2-BD59-A6C34878D82A}">
                    <a16:rowId xmlns:a16="http://schemas.microsoft.com/office/drawing/2014/main" val="10004"/>
                  </a:ext>
                </a:extLst>
              </a:tr>
              <a:tr h="370840">
                <a:tc>
                  <a:txBody>
                    <a:bodyPr/>
                    <a:lstStyle/>
                    <a:p>
                      <a:pPr algn="ctr"/>
                      <a:r>
                        <a:rPr lang="en-US" dirty="0"/>
                        <a:t>2000</a:t>
                      </a:r>
                    </a:p>
                  </a:txBody>
                  <a:tcPr/>
                </a:tc>
                <a:tc>
                  <a:txBody>
                    <a:bodyPr/>
                    <a:lstStyle/>
                    <a:p>
                      <a:pPr algn="ctr"/>
                      <a:r>
                        <a:rPr lang="en-US" b="0" dirty="0">
                          <a:solidFill>
                            <a:schemeClr val="tx1"/>
                          </a:solidFill>
                        </a:rPr>
                        <a:t>56</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H: 4.4</a:t>
                      </a:r>
                    </a:p>
                    <a:p>
                      <a:pPr marL="0" marR="0" indent="0" algn="ctr"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V: 4.0</a:t>
                      </a:r>
                    </a:p>
                  </a:txBody>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2"/>
          <a:stretch>
            <a:fillRect/>
          </a:stretch>
        </p:blipFill>
        <p:spPr>
          <a:xfrm>
            <a:off x="4283155" y="1952030"/>
            <a:ext cx="4856798" cy="3648670"/>
          </a:xfrm>
          <a:prstGeom prst="rect">
            <a:avLst/>
          </a:prstGeom>
        </p:spPr>
      </p:pic>
      <p:sp>
        <p:nvSpPr>
          <p:cNvPr id="12" name="Rectangle 11"/>
          <p:cNvSpPr/>
          <p:nvPr/>
        </p:nvSpPr>
        <p:spPr>
          <a:xfrm>
            <a:off x="4283155" y="6047400"/>
            <a:ext cx="4764635" cy="307777"/>
          </a:xfrm>
          <a:prstGeom prst="rect">
            <a:avLst/>
          </a:prstGeom>
        </p:spPr>
        <p:txBody>
          <a:bodyPr wrap="square">
            <a:spAutoFit/>
          </a:bodyPr>
          <a:lstStyle/>
          <a:p>
            <a:r>
              <a:rPr lang="en-US" sz="1400" i="1" dirty="0" err="1"/>
              <a:t>Gulliford</a:t>
            </a:r>
            <a:r>
              <a:rPr lang="en-US" sz="1400" i="1" dirty="0"/>
              <a:t> el al., Phys. Rev. ST </a:t>
            </a:r>
            <a:r>
              <a:rPr lang="en-US" sz="1400" i="1" dirty="0" err="1"/>
              <a:t>Accel</a:t>
            </a:r>
            <a:r>
              <a:rPr lang="en-US" sz="1400" i="1" dirty="0"/>
              <a:t>. Beams </a:t>
            </a:r>
            <a:r>
              <a:rPr lang="en-US" sz="1400" b="1" i="1" dirty="0"/>
              <a:t>16</a:t>
            </a:r>
            <a:r>
              <a:rPr lang="en-US" sz="1400" i="1" dirty="0"/>
              <a:t>, 073401 (2013)</a:t>
            </a:r>
          </a:p>
        </p:txBody>
      </p:sp>
      <p:sp>
        <p:nvSpPr>
          <p:cNvPr id="13" name="Slide Number Placeholder 12"/>
          <p:cNvSpPr>
            <a:spLocks noGrp="1"/>
          </p:cNvSpPr>
          <p:nvPr>
            <p:ph type="sldNum" sz="quarter" idx="12"/>
          </p:nvPr>
        </p:nvSpPr>
        <p:spPr/>
        <p:txBody>
          <a:bodyPr/>
          <a:lstStyle/>
          <a:p>
            <a:fld id="{76275999-CDF6-9B46-9F3F-7503503F82BE}" type="slidenum">
              <a:rPr lang="en-US" smtClean="0"/>
              <a:pPr/>
              <a:t>13</a:t>
            </a:fld>
            <a:endParaRPr lang="en-US"/>
          </a:p>
        </p:txBody>
      </p:sp>
      <p:sp>
        <p:nvSpPr>
          <p:cNvPr id="14" name="Date Placeholder 13"/>
          <p:cNvSpPr>
            <a:spLocks noGrp="1"/>
          </p:cNvSpPr>
          <p:nvPr>
            <p:ph type="dt" sz="half" idx="10"/>
          </p:nvPr>
        </p:nvSpPr>
        <p:spPr/>
        <p:txBody>
          <a:bodyPr/>
          <a:lstStyle/>
          <a:p>
            <a:r>
              <a:rPr lang="en-US"/>
              <a:t>2 November 2018</a:t>
            </a:r>
            <a:endParaRPr lang="en-US" dirty="0"/>
          </a:p>
        </p:txBody>
      </p:sp>
      <p:sp>
        <p:nvSpPr>
          <p:cNvPr id="15" name="Footer Placeholder 14"/>
          <p:cNvSpPr>
            <a:spLocks noGrp="1"/>
          </p:cNvSpPr>
          <p:nvPr>
            <p:ph type="ftr" sz="quarter" idx="11"/>
          </p:nvPr>
        </p:nvSpPr>
        <p:spPr/>
        <p:txBody>
          <a:bodyPr/>
          <a:lstStyle/>
          <a:p>
            <a:r>
              <a:rPr lang="en-US"/>
              <a:t>ERLs for EIC Workshop - JLab</a:t>
            </a:r>
          </a:p>
        </p:txBody>
      </p:sp>
      <p:sp>
        <p:nvSpPr>
          <p:cNvPr id="16" name="TextBox 15"/>
          <p:cNvSpPr txBox="1"/>
          <p:nvPr/>
        </p:nvSpPr>
        <p:spPr>
          <a:xfrm>
            <a:off x="1782650" y="904685"/>
            <a:ext cx="7041502" cy="461665"/>
          </a:xfrm>
          <a:prstGeom prst="rect">
            <a:avLst/>
          </a:prstGeom>
          <a:noFill/>
        </p:spPr>
        <p:txBody>
          <a:bodyPr wrap="square" rtlCol="0">
            <a:spAutoFit/>
          </a:bodyPr>
          <a:lstStyle/>
          <a:p>
            <a:r>
              <a:rPr lang="en-US" sz="2400" dirty="0"/>
              <a:t>Low Current / High Bunch Charge summary</a:t>
            </a:r>
          </a:p>
        </p:txBody>
      </p:sp>
    </p:spTree>
    <p:extLst>
      <p:ext uri="{BB962C8B-B14F-4D97-AF65-F5344CB8AC3E}">
        <p14:creationId xmlns:p14="http://schemas.microsoft.com/office/powerpoint/2010/main" val="4205080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108" y="1063869"/>
            <a:ext cx="8229600" cy="5292481"/>
          </a:xfrm>
        </p:spPr>
        <p:txBody>
          <a:bodyPr>
            <a:normAutofit fontScale="92500" lnSpcReduction="20000"/>
          </a:bodyPr>
          <a:lstStyle/>
          <a:p>
            <a:r>
              <a:rPr lang="en-US" dirty="0"/>
              <a:t>Gun / Cathode limits</a:t>
            </a:r>
          </a:p>
          <a:p>
            <a:pPr lvl="1"/>
            <a:r>
              <a:rPr lang="en-US" dirty="0"/>
              <a:t>Cooling of cathode (high QE = less problematic)</a:t>
            </a:r>
          </a:p>
          <a:p>
            <a:pPr lvl="1"/>
            <a:r>
              <a:rPr lang="en-US" dirty="0"/>
              <a:t>Bunch charge / emittance / cathode lifetime tradeoffs</a:t>
            </a:r>
          </a:p>
          <a:p>
            <a:pPr lvl="1"/>
            <a:r>
              <a:rPr lang="en-US" dirty="0"/>
              <a:t>Laser not a limit</a:t>
            </a:r>
          </a:p>
          <a:p>
            <a:r>
              <a:rPr lang="en-US" dirty="0"/>
              <a:t>RF</a:t>
            </a:r>
          </a:p>
          <a:p>
            <a:pPr lvl="1"/>
            <a:r>
              <a:rPr lang="en-US" dirty="0"/>
              <a:t>Injector cavity coupler / klystrons</a:t>
            </a:r>
          </a:p>
          <a:p>
            <a:pPr lvl="1"/>
            <a:r>
              <a:rPr lang="en-US" dirty="0"/>
              <a:t>Cavity phasing is tuned for emittance, not max power</a:t>
            </a:r>
          </a:p>
          <a:p>
            <a:pPr lvl="1"/>
            <a:r>
              <a:rPr lang="en-US" dirty="0"/>
              <a:t>MLC limits / beam loading / </a:t>
            </a:r>
            <a:r>
              <a:rPr lang="en-US" dirty="0" err="1"/>
              <a:t>microphonics</a:t>
            </a:r>
            <a:r>
              <a:rPr lang="en-US" dirty="0"/>
              <a:t> / SSA power</a:t>
            </a:r>
          </a:p>
          <a:p>
            <a:r>
              <a:rPr lang="en-US" dirty="0"/>
              <a:t>Transport</a:t>
            </a:r>
          </a:p>
          <a:p>
            <a:pPr lvl="1"/>
            <a:r>
              <a:rPr lang="en-US" dirty="0"/>
              <a:t>Radiation damage to magnets</a:t>
            </a:r>
          </a:p>
          <a:p>
            <a:pPr lvl="1"/>
            <a:r>
              <a:rPr lang="en-US" dirty="0"/>
              <a:t>Radiation shielding (0.6m thickness)</a:t>
            </a:r>
          </a:p>
          <a:p>
            <a:pPr lvl="1"/>
            <a:r>
              <a:rPr lang="en-US" dirty="0"/>
              <a:t>Dump not a limit (600kW, 100mA @ 6MeV)</a:t>
            </a:r>
          </a:p>
        </p:txBody>
      </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14</a:t>
            </a:fld>
            <a:endParaRPr lang="en-US"/>
          </a:p>
        </p:txBody>
      </p:sp>
      <p:sp>
        <p:nvSpPr>
          <p:cNvPr id="7" name="Title 1"/>
          <p:cNvSpPr txBox="1">
            <a:spLocks/>
          </p:cNvSpPr>
          <p:nvPr/>
        </p:nvSpPr>
        <p:spPr>
          <a:xfrm>
            <a:off x="6172200" y="0"/>
            <a:ext cx="2895600"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Challenges</a:t>
            </a:r>
          </a:p>
        </p:txBody>
      </p:sp>
      <p:sp>
        <p:nvSpPr>
          <p:cNvPr id="8" name="Right Brace 7"/>
          <p:cNvSpPr/>
          <p:nvPr/>
        </p:nvSpPr>
        <p:spPr>
          <a:xfrm>
            <a:off x="6172200" y="4839478"/>
            <a:ext cx="122853" cy="70912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6394580" y="5009375"/>
            <a:ext cx="1735493" cy="369332"/>
          </a:xfrm>
          <a:prstGeom prst="rect">
            <a:avLst/>
          </a:prstGeom>
          <a:noFill/>
        </p:spPr>
        <p:txBody>
          <a:bodyPr wrap="square" rtlCol="0">
            <a:spAutoFit/>
          </a:bodyPr>
          <a:lstStyle/>
          <a:p>
            <a:r>
              <a:rPr lang="en-US" dirty="0">
                <a:solidFill>
                  <a:schemeClr val="tx2">
                    <a:lumMod val="60000"/>
                    <a:lumOff val="40000"/>
                  </a:schemeClr>
                </a:solidFill>
              </a:rPr>
              <a:t>Halo / Beam loss</a:t>
            </a:r>
          </a:p>
        </p:txBody>
      </p:sp>
    </p:spTree>
    <p:extLst>
      <p:ext uri="{BB962C8B-B14F-4D97-AF65-F5344CB8AC3E}">
        <p14:creationId xmlns:p14="http://schemas.microsoft.com/office/powerpoint/2010/main" val="2238532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617306"/>
            <a:ext cx="5138058" cy="3508653"/>
          </a:xfrm>
          <a:prstGeom prst="rect">
            <a:avLst/>
          </a:prstGeom>
          <a:ln w="38100" cap="rnd">
            <a:solidFill>
              <a:schemeClr val="accent2">
                <a:lumMod val="60000"/>
                <a:lumOff val="40000"/>
              </a:schemeClr>
            </a:solidFill>
            <a:bevel/>
          </a:ln>
        </p:spPr>
        <p:txBody>
          <a:bodyPr wrap="square">
            <a:spAutoFit/>
          </a:bodyPr>
          <a:lstStyle/>
          <a:p>
            <a:pPr algn="ctr"/>
            <a:r>
              <a:rPr lang="en-US" sz="2400" b="1" dirty="0"/>
              <a:t>New lab being constructed</a:t>
            </a:r>
          </a:p>
          <a:p>
            <a:endParaRPr lang="en-US" dirty="0"/>
          </a:p>
          <a:p>
            <a:r>
              <a:rPr lang="en-US" dirty="0"/>
              <a:t>Ivan </a:t>
            </a:r>
            <a:r>
              <a:rPr lang="en-US" dirty="0" err="1"/>
              <a:t>Bazarov</a:t>
            </a:r>
            <a:r>
              <a:rPr lang="en-US" dirty="0"/>
              <a:t> / Jared </a:t>
            </a:r>
            <a:r>
              <a:rPr lang="en-US" dirty="0" err="1"/>
              <a:t>Maxson</a:t>
            </a:r>
            <a:r>
              <a:rPr lang="en-US" dirty="0"/>
              <a:t> / Luca </a:t>
            </a:r>
            <a:r>
              <a:rPr lang="en-US" dirty="0" err="1"/>
              <a:t>Cultrera</a:t>
            </a:r>
            <a:r>
              <a:rPr lang="en-US" dirty="0"/>
              <a:t> groups</a:t>
            </a:r>
          </a:p>
          <a:p>
            <a:endParaRPr lang="en-US" dirty="0"/>
          </a:p>
          <a:p>
            <a:r>
              <a:rPr lang="en-US" dirty="0"/>
              <a:t>Two gun test stands:</a:t>
            </a:r>
          </a:p>
          <a:p>
            <a:pPr marL="342900" indent="-342900">
              <a:buAutoNum type="arabicParenR"/>
            </a:pPr>
            <a:r>
              <a:rPr lang="en-US" dirty="0"/>
              <a:t>Cold gun</a:t>
            </a:r>
          </a:p>
          <a:p>
            <a:pPr marL="342900" indent="-342900">
              <a:buAutoNum type="arabicParenR"/>
            </a:pPr>
            <a:r>
              <a:rPr lang="en-US" dirty="0"/>
              <a:t>Mk. I Cornell Gun</a:t>
            </a:r>
          </a:p>
          <a:p>
            <a:endParaRPr lang="en-US" dirty="0"/>
          </a:p>
          <a:p>
            <a:pPr marL="514350" indent="-514350">
              <a:buFont typeface="+mj-lt"/>
              <a:buAutoNum type="arabicPeriod"/>
            </a:pPr>
            <a:r>
              <a:rPr lang="en-US" dirty="0"/>
              <a:t>Polarized Beams</a:t>
            </a:r>
          </a:p>
          <a:p>
            <a:pPr marL="514350" indent="-514350">
              <a:buFont typeface="+mj-lt"/>
              <a:buAutoNum type="arabicPeriod"/>
            </a:pPr>
            <a:r>
              <a:rPr lang="en-US" dirty="0"/>
              <a:t>Ultra-Low Emittances</a:t>
            </a:r>
          </a:p>
          <a:p>
            <a:pPr marL="514350" indent="-514350">
              <a:buFont typeface="+mj-lt"/>
              <a:buAutoNum type="arabicPeriod"/>
            </a:pPr>
            <a:r>
              <a:rPr lang="en-US" dirty="0"/>
              <a:t>High Current Development</a:t>
            </a:r>
          </a:p>
          <a:p>
            <a:pPr lvl="1"/>
            <a:endParaRPr lang="en-US" dirty="0"/>
          </a:p>
        </p:txBody>
      </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15</a:t>
            </a:fld>
            <a:endParaRPr lang="en-US"/>
          </a:p>
        </p:txBody>
      </p:sp>
      <p:sp>
        <p:nvSpPr>
          <p:cNvPr id="7" name="Title 1"/>
          <p:cNvSpPr txBox="1">
            <a:spLocks/>
          </p:cNvSpPr>
          <p:nvPr/>
        </p:nvSpPr>
        <p:spPr>
          <a:xfrm>
            <a:off x="3630305" y="0"/>
            <a:ext cx="5437496"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a:solidFill>
                  <a:schemeClr val="bg1"/>
                </a:solidFill>
              </a:rPr>
              <a:t>Bright Beams Lab</a:t>
            </a:r>
          </a:p>
        </p:txBody>
      </p:sp>
    </p:spTree>
    <p:extLst>
      <p:ext uri="{BB962C8B-B14F-4D97-AF65-F5344CB8AC3E}">
        <p14:creationId xmlns:p14="http://schemas.microsoft.com/office/powerpoint/2010/main" val="1577490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B5BA-8261-404B-9B65-93E8BFC0EE07}"/>
              </a:ext>
            </a:extLst>
          </p:cNvPr>
          <p:cNvSpPr>
            <a:spLocks noGrp="1"/>
          </p:cNvSpPr>
          <p:nvPr>
            <p:ph type="title"/>
          </p:nvPr>
        </p:nvSpPr>
        <p:spPr>
          <a:xfrm>
            <a:off x="7157049" y="1468"/>
            <a:ext cx="1932317" cy="797944"/>
          </a:xfrm>
        </p:spPr>
        <p:txBody>
          <a:bodyPr anchor="t"/>
          <a:lstStyle/>
          <a:p>
            <a:r>
              <a:rPr lang="en-US" dirty="0">
                <a:solidFill>
                  <a:schemeClr val="bg1"/>
                </a:solidFill>
                <a:cs typeface="Calibri"/>
              </a:rPr>
              <a:t>Ideas</a:t>
            </a:r>
          </a:p>
        </p:txBody>
      </p:sp>
      <p:sp>
        <p:nvSpPr>
          <p:cNvPr id="3" name="Content Placeholder 2">
            <a:extLst>
              <a:ext uri="{FF2B5EF4-FFF2-40B4-BE49-F238E27FC236}">
                <a16:creationId xmlns:a16="http://schemas.microsoft.com/office/drawing/2014/main" id="{0AB25A66-AC5A-4C8A-96DC-ECEA99D2E28C}"/>
              </a:ext>
            </a:extLst>
          </p:cNvPr>
          <p:cNvSpPr>
            <a:spLocks noGrp="1"/>
          </p:cNvSpPr>
          <p:nvPr>
            <p:ph idx="1"/>
          </p:nvPr>
        </p:nvSpPr>
        <p:spPr/>
        <p:txBody>
          <a:bodyPr vert="horz" lIns="91440" tIns="45720" rIns="91440" bIns="45720" rtlCol="0" anchor="t">
            <a:normAutofit/>
          </a:bodyPr>
          <a:lstStyle/>
          <a:p>
            <a:r>
              <a:rPr lang="en-US" dirty="0">
                <a:cs typeface="Calibri"/>
              </a:rPr>
              <a:t>Magnetized beam transport (</a:t>
            </a:r>
            <a:r>
              <a:rPr lang="en-US" dirty="0" err="1">
                <a:cs typeface="Calibri"/>
              </a:rPr>
              <a:t>JLab</a:t>
            </a:r>
            <a:r>
              <a:rPr lang="en-US" dirty="0">
                <a:cs typeface="Calibri"/>
              </a:rPr>
              <a:t> gun or magnetize Cornell gun)</a:t>
            </a:r>
          </a:p>
          <a:p>
            <a:r>
              <a:rPr lang="en-US" dirty="0">
                <a:cs typeface="Calibri"/>
              </a:rPr>
              <a:t>High current run with ICM / Diagnostic Line only (100mA) - Gun Limit</a:t>
            </a:r>
          </a:p>
          <a:p>
            <a:r>
              <a:rPr lang="en-US" dirty="0">
                <a:cs typeface="Calibri"/>
              </a:rPr>
              <a:t>Bunch Charge Studies</a:t>
            </a:r>
          </a:p>
          <a:p>
            <a:endParaRPr lang="en-US" dirty="0">
              <a:cs typeface="Calibri"/>
            </a:endParaRPr>
          </a:p>
        </p:txBody>
      </p:sp>
      <p:sp>
        <p:nvSpPr>
          <p:cNvPr id="4" name="Date Placeholder 3">
            <a:extLst>
              <a:ext uri="{FF2B5EF4-FFF2-40B4-BE49-F238E27FC236}">
                <a16:creationId xmlns:a16="http://schemas.microsoft.com/office/drawing/2014/main" id="{FA7DC90E-E711-4A13-9287-72F439E6CCF7}"/>
              </a:ext>
            </a:extLst>
          </p:cNvPr>
          <p:cNvSpPr>
            <a:spLocks noGrp="1"/>
          </p:cNvSpPr>
          <p:nvPr>
            <p:ph type="dt" sz="half" idx="10"/>
          </p:nvPr>
        </p:nvSpPr>
        <p:spPr/>
        <p:txBody>
          <a:bodyPr/>
          <a:lstStyle/>
          <a:p>
            <a:r>
              <a:rPr lang="en-US"/>
              <a:t>2 November 2018</a:t>
            </a:r>
            <a:endParaRPr lang="en-US" dirty="0"/>
          </a:p>
        </p:txBody>
      </p:sp>
      <p:sp>
        <p:nvSpPr>
          <p:cNvPr id="5" name="Footer Placeholder 4">
            <a:extLst>
              <a:ext uri="{FF2B5EF4-FFF2-40B4-BE49-F238E27FC236}">
                <a16:creationId xmlns:a16="http://schemas.microsoft.com/office/drawing/2014/main" id="{D69A2106-B921-4BA5-8928-6553BB77BD1E}"/>
              </a:ext>
            </a:extLst>
          </p:cNvPr>
          <p:cNvSpPr>
            <a:spLocks noGrp="1"/>
          </p:cNvSpPr>
          <p:nvPr>
            <p:ph type="ftr" sz="quarter" idx="11"/>
          </p:nvPr>
        </p:nvSpPr>
        <p:spPr/>
        <p:txBody>
          <a:bodyPr/>
          <a:lstStyle/>
          <a:p>
            <a:r>
              <a:rPr lang="en-US"/>
              <a:t>ERLs for EIC Workshop - JLab</a:t>
            </a:r>
          </a:p>
        </p:txBody>
      </p:sp>
      <p:sp>
        <p:nvSpPr>
          <p:cNvPr id="6" name="Slide Number Placeholder 5">
            <a:extLst>
              <a:ext uri="{FF2B5EF4-FFF2-40B4-BE49-F238E27FC236}">
                <a16:creationId xmlns:a16="http://schemas.microsoft.com/office/drawing/2014/main" id="{7850ACDE-CDC9-4260-8A21-A89346478473}"/>
              </a:ext>
            </a:extLst>
          </p:cNvPr>
          <p:cNvSpPr>
            <a:spLocks noGrp="1"/>
          </p:cNvSpPr>
          <p:nvPr>
            <p:ph type="sldNum" sz="quarter" idx="12"/>
          </p:nvPr>
        </p:nvSpPr>
        <p:spPr/>
        <p:txBody>
          <a:bodyPr/>
          <a:lstStyle/>
          <a:p>
            <a:fld id="{76275999-CDF6-9B46-9F3F-7503503F82BE}" type="slidenum">
              <a:rPr lang="en-US" smtClean="0"/>
              <a:pPr/>
              <a:t>‹#›</a:t>
            </a:fld>
            <a:endParaRPr lang="en-US"/>
          </a:p>
        </p:txBody>
      </p:sp>
    </p:spTree>
    <p:extLst>
      <p:ext uri="{BB962C8B-B14F-4D97-AF65-F5344CB8AC3E}">
        <p14:creationId xmlns:p14="http://schemas.microsoft.com/office/powerpoint/2010/main" val="970483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8416"/>
          <a:stretch/>
        </p:blipFill>
        <p:spPr>
          <a:xfrm>
            <a:off x="2865727" y="808182"/>
            <a:ext cx="3412545" cy="1221424"/>
          </a:xfrm>
          <a:prstGeom prst="rect">
            <a:avLst/>
          </a:prstGeom>
        </p:spPr>
      </p:pic>
      <p:sp>
        <p:nvSpPr>
          <p:cNvPr id="7" name="Title 1"/>
          <p:cNvSpPr txBox="1">
            <a:spLocks/>
          </p:cNvSpPr>
          <p:nvPr/>
        </p:nvSpPr>
        <p:spPr>
          <a:xfrm>
            <a:off x="1460500" y="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Acknowledgements</a:t>
            </a:r>
          </a:p>
        </p:txBody>
      </p:sp>
      <p:sp>
        <p:nvSpPr>
          <p:cNvPr id="9" name="TextBox 8"/>
          <p:cNvSpPr txBox="1"/>
          <p:nvPr/>
        </p:nvSpPr>
        <p:spPr>
          <a:xfrm>
            <a:off x="2831105" y="2319964"/>
            <a:ext cx="3343608" cy="369332"/>
          </a:xfrm>
          <a:prstGeom prst="rect">
            <a:avLst/>
          </a:prstGeom>
          <a:noFill/>
        </p:spPr>
        <p:txBody>
          <a:bodyPr wrap="none" rtlCol="0">
            <a:spAutoFit/>
          </a:bodyPr>
          <a:lstStyle/>
          <a:p>
            <a:r>
              <a:rPr lang="en-US" b="1" dirty="0"/>
              <a:t>Thanks to the whole CBETA Team</a:t>
            </a:r>
          </a:p>
        </p:txBody>
      </p:sp>
      <p:sp>
        <p:nvSpPr>
          <p:cNvPr id="11" name="TextBox 10"/>
          <p:cNvSpPr txBox="1"/>
          <p:nvPr/>
        </p:nvSpPr>
        <p:spPr>
          <a:xfrm>
            <a:off x="3074185" y="6087661"/>
            <a:ext cx="2945615" cy="369332"/>
          </a:xfrm>
          <a:prstGeom prst="rect">
            <a:avLst/>
          </a:prstGeom>
          <a:noFill/>
        </p:spPr>
        <p:txBody>
          <a:bodyPr wrap="none" rtlCol="0">
            <a:spAutoFit/>
          </a:bodyPr>
          <a:lstStyle/>
          <a:p>
            <a:r>
              <a:rPr lang="en-US" dirty="0"/>
              <a:t>Thank you for your attention!</a:t>
            </a:r>
          </a:p>
        </p:txBody>
      </p:sp>
      <p:pic>
        <p:nvPicPr>
          <p:cNvPr id="2" name="Picture 1"/>
          <p:cNvPicPr>
            <a:picLocks noChangeAspect="1"/>
          </p:cNvPicPr>
          <p:nvPr/>
        </p:nvPicPr>
        <p:blipFill>
          <a:blip r:embed="rId3"/>
          <a:stretch>
            <a:fillRect/>
          </a:stretch>
        </p:blipFill>
        <p:spPr>
          <a:xfrm>
            <a:off x="394458" y="1416269"/>
            <a:ext cx="2392685" cy="899162"/>
          </a:xfrm>
          <a:prstGeom prst="rect">
            <a:avLst/>
          </a:prstGeom>
        </p:spPr>
      </p:pic>
      <p:pic>
        <p:nvPicPr>
          <p:cNvPr id="10" name="Picture 9"/>
          <p:cNvPicPr>
            <a:picLocks noChangeAspect="1"/>
          </p:cNvPicPr>
          <p:nvPr/>
        </p:nvPicPr>
        <p:blipFill>
          <a:blip r:embed="rId4"/>
          <a:stretch>
            <a:fillRect/>
          </a:stretch>
        </p:blipFill>
        <p:spPr>
          <a:xfrm>
            <a:off x="5815093" y="1312708"/>
            <a:ext cx="3328907" cy="1276948"/>
          </a:xfrm>
          <a:prstGeom prst="rect">
            <a:avLst/>
          </a:prstGeom>
        </p:spPr>
      </p:pic>
      <p:sp>
        <p:nvSpPr>
          <p:cNvPr id="14" name="Slide Number Placeholder 13"/>
          <p:cNvSpPr>
            <a:spLocks noGrp="1"/>
          </p:cNvSpPr>
          <p:nvPr>
            <p:ph type="sldNum" sz="quarter" idx="12"/>
          </p:nvPr>
        </p:nvSpPr>
        <p:spPr/>
        <p:txBody>
          <a:bodyPr/>
          <a:lstStyle/>
          <a:p>
            <a:fld id="{76275999-CDF6-9B46-9F3F-7503503F82BE}" type="slidenum">
              <a:rPr lang="en-US" smtClean="0"/>
              <a:pPr/>
              <a:t>16</a:t>
            </a:fld>
            <a:endParaRPr lang="en-US"/>
          </a:p>
        </p:txBody>
      </p:sp>
      <p:sp>
        <p:nvSpPr>
          <p:cNvPr id="15" name="Date Placeholder 14"/>
          <p:cNvSpPr>
            <a:spLocks noGrp="1"/>
          </p:cNvSpPr>
          <p:nvPr>
            <p:ph type="dt" sz="half" idx="10"/>
          </p:nvPr>
        </p:nvSpPr>
        <p:spPr/>
        <p:txBody>
          <a:bodyPr/>
          <a:lstStyle/>
          <a:p>
            <a:r>
              <a:rPr lang="en-US"/>
              <a:t>2 November 2018</a:t>
            </a:r>
            <a:endParaRPr lang="en-US" dirty="0"/>
          </a:p>
        </p:txBody>
      </p:sp>
      <p:sp>
        <p:nvSpPr>
          <p:cNvPr id="16" name="Footer Placeholder 15"/>
          <p:cNvSpPr>
            <a:spLocks noGrp="1"/>
          </p:cNvSpPr>
          <p:nvPr>
            <p:ph type="ftr" sz="quarter" idx="11"/>
          </p:nvPr>
        </p:nvSpPr>
        <p:spPr/>
        <p:txBody>
          <a:bodyPr/>
          <a:lstStyle/>
          <a:p>
            <a:r>
              <a:rPr lang="en-US"/>
              <a:t>ERLs for EIC Workshop - JLab</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649790"/>
            <a:ext cx="4501663" cy="342073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5961" y="2649790"/>
            <a:ext cx="4528039" cy="34207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042" y="17964"/>
            <a:ext cx="8229600" cy="1143000"/>
          </a:xfrm>
        </p:spPr>
        <p:txBody>
          <a:bodyPr/>
          <a:lstStyle/>
          <a:p>
            <a:pPr algn="r"/>
            <a:r>
              <a:rPr lang="en-US" dirty="0">
                <a:solidFill>
                  <a:schemeClr val="bg1"/>
                </a:solidFill>
              </a:rPr>
              <a:t>Backup Slides</a:t>
            </a:r>
          </a:p>
        </p:txBody>
      </p:sp>
      <p:sp>
        <p:nvSpPr>
          <p:cNvPr id="8" name="Slide Number Placeholder 7"/>
          <p:cNvSpPr>
            <a:spLocks noGrp="1"/>
          </p:cNvSpPr>
          <p:nvPr>
            <p:ph type="sldNum" sz="quarter" idx="12"/>
          </p:nvPr>
        </p:nvSpPr>
        <p:spPr/>
        <p:txBody>
          <a:bodyPr/>
          <a:lstStyle/>
          <a:p>
            <a:fld id="{76275999-CDF6-9B46-9F3F-7503503F82BE}" type="slidenum">
              <a:rPr lang="en-US" smtClean="0"/>
              <a:pPr/>
              <a:t>17</a:t>
            </a:fld>
            <a:endParaRPr lang="en-US"/>
          </a:p>
        </p:txBody>
      </p:sp>
      <p:sp>
        <p:nvSpPr>
          <p:cNvPr id="9" name="Date Placeholder 8"/>
          <p:cNvSpPr>
            <a:spLocks noGrp="1"/>
          </p:cNvSpPr>
          <p:nvPr>
            <p:ph type="dt" sz="half" idx="10"/>
          </p:nvPr>
        </p:nvSpPr>
        <p:spPr/>
        <p:txBody>
          <a:bodyPr/>
          <a:lstStyle/>
          <a:p>
            <a:r>
              <a:rPr lang="en-US"/>
              <a:t>2 November 2018</a:t>
            </a:r>
            <a:endParaRPr lang="en-US" dirty="0"/>
          </a:p>
        </p:txBody>
      </p:sp>
      <p:sp>
        <p:nvSpPr>
          <p:cNvPr id="10" name="Footer Placeholder 9"/>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2744520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88973" y="0"/>
            <a:ext cx="47285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a:ea typeface="+mn-ea"/>
                <a:cs typeface="+mn-cs"/>
              </a:rPr>
              <a:t>CBETA RF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a:ea typeface="+mn-ea"/>
                <a:cs typeface="+mn-cs"/>
              </a:rPr>
              <a:t>Injector </a:t>
            </a:r>
            <a:r>
              <a:rPr kumimoji="0" lang="en-US" sz="1800" b="1" i="0" u="none" strike="noStrike" kern="1200" cap="none" spc="0" normalizeH="0" baseline="0" noProof="0" dirty="0" err="1">
                <a:ln>
                  <a:noFill/>
                </a:ln>
                <a:solidFill>
                  <a:prstClr val="black"/>
                </a:solidFill>
                <a:effectLst/>
                <a:uLnTx/>
                <a:uFillTx/>
                <a:latin typeface="Franklin Gothic Book"/>
                <a:ea typeface="+mn-ea"/>
                <a:cs typeface="+mn-cs"/>
              </a:rPr>
              <a:t>Cryomodule</a:t>
            </a:r>
            <a:r>
              <a:rPr kumimoji="0" lang="en-US" sz="1800" b="1" i="0" u="none" strike="noStrike" kern="1200" cap="none" spc="0" normalizeH="0" baseline="0" noProof="0" dirty="0">
                <a:ln>
                  <a:noFill/>
                </a:ln>
                <a:solidFill>
                  <a:prstClr val="black"/>
                </a:solidFill>
                <a:effectLst/>
                <a:uLnTx/>
                <a:uFillTx/>
                <a:latin typeface="Franklin Gothic Book"/>
                <a:ea typeface="+mn-ea"/>
                <a:cs typeface="+mn-cs"/>
              </a:rPr>
              <a:t> (ICM)</a:t>
            </a:r>
          </a:p>
        </p:txBody>
      </p:sp>
      <p:grpSp>
        <p:nvGrpSpPr>
          <p:cNvPr id="8" name="Group 7"/>
          <p:cNvGrpSpPr/>
          <p:nvPr/>
        </p:nvGrpSpPr>
        <p:grpSpPr>
          <a:xfrm>
            <a:off x="77009" y="890643"/>
            <a:ext cx="5811603" cy="3279116"/>
            <a:chOff x="77009" y="890643"/>
            <a:chExt cx="5811603" cy="3279116"/>
          </a:xfrm>
        </p:grpSpPr>
        <p:pic>
          <p:nvPicPr>
            <p:cNvPr id="9" name="Picture 42" descr="7102-080 ICM BEAMLINE W SEMIRIGID AND 80K-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009" y="890643"/>
              <a:ext cx="5811603" cy="3279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7009" y="3852650"/>
              <a:ext cx="359596" cy="29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1797" y="1852619"/>
            <a:ext cx="4570373" cy="2048907"/>
          </a:xfrm>
          <a:prstGeom prst="rect">
            <a:avLst/>
          </a:prstGeom>
        </p:spPr>
      </p:pic>
      <p:sp>
        <p:nvSpPr>
          <p:cNvPr id="12" name="TextBox 11"/>
          <p:cNvSpPr txBox="1"/>
          <p:nvPr/>
        </p:nvSpPr>
        <p:spPr>
          <a:xfrm>
            <a:off x="2978349" y="3529484"/>
            <a:ext cx="1593448"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1.3 GHz 2-cell SRF cavity, blade tuner.</a:t>
            </a:r>
          </a:p>
        </p:txBody>
      </p:sp>
      <p:cxnSp>
        <p:nvCxnSpPr>
          <p:cNvPr id="13" name="Straight Arrow Connector 12"/>
          <p:cNvCxnSpPr>
            <a:stCxn id="12" idx="1"/>
          </p:cNvCxnSpPr>
          <p:nvPr/>
        </p:nvCxnSpPr>
        <p:spPr>
          <a:xfrm flipH="1" flipV="1">
            <a:off x="2206305" y="3239974"/>
            <a:ext cx="772044" cy="520343"/>
          </a:xfrm>
          <a:prstGeom prst="straightConnector1">
            <a:avLst/>
          </a:prstGeom>
          <a:ln cap="rnd">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15" idx="3"/>
          </p:cNvCxnSpPr>
          <p:nvPr/>
        </p:nvCxnSpPr>
        <p:spPr>
          <a:xfrm>
            <a:off x="1772020" y="1823339"/>
            <a:ext cx="1061796" cy="306279"/>
          </a:xfrm>
          <a:prstGeom prst="straightConnector1">
            <a:avLst/>
          </a:prstGeom>
          <a:ln cap="rnd">
            <a:solidFill>
              <a:schemeClr val="tx1"/>
            </a:solidFill>
            <a:tailEnd type="triangle"/>
          </a:ln>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386139" y="1592506"/>
            <a:ext cx="1385881" cy="46166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HOM load at 80K between cavities</a:t>
            </a:r>
          </a:p>
        </p:txBody>
      </p:sp>
      <p:sp>
        <p:nvSpPr>
          <p:cNvPr id="16" name="TextBox 15"/>
          <p:cNvSpPr txBox="1"/>
          <p:nvPr/>
        </p:nvSpPr>
        <p:spPr>
          <a:xfrm>
            <a:off x="1217320" y="769430"/>
            <a:ext cx="1275838"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Twin Input Power Coupler</a:t>
            </a:r>
          </a:p>
        </p:txBody>
      </p:sp>
      <p:cxnSp>
        <p:nvCxnSpPr>
          <p:cNvPr id="17" name="Straight Arrow Connector 16"/>
          <p:cNvCxnSpPr/>
          <p:nvPr/>
        </p:nvCxnSpPr>
        <p:spPr>
          <a:xfrm>
            <a:off x="2493158" y="952026"/>
            <a:ext cx="887605" cy="155321"/>
          </a:xfrm>
          <a:prstGeom prst="straightConnector1">
            <a:avLst/>
          </a:prstGeom>
          <a:ln cap="rnd">
            <a:solidFill>
              <a:schemeClr val="tx1"/>
            </a:solidFill>
            <a:tailEnd type="triangle"/>
          </a:ln>
        </p:spPr>
        <p:style>
          <a:lnRef idx="3">
            <a:schemeClr val="accent6"/>
          </a:lnRef>
          <a:fillRef idx="0">
            <a:schemeClr val="accent6"/>
          </a:fillRef>
          <a:effectRef idx="2">
            <a:schemeClr val="accent6"/>
          </a:effectRef>
          <a:fontRef idx="minor">
            <a:schemeClr val="tx1"/>
          </a:fontRef>
        </p:style>
      </p:cxnSp>
      <p:graphicFrame>
        <p:nvGraphicFramePr>
          <p:cNvPr id="18" name="Table 17"/>
          <p:cNvGraphicFramePr>
            <a:graphicFrameLocks noGrp="1" noChangeAspect="1"/>
          </p:cNvGraphicFramePr>
          <p:nvPr>
            <p:extLst/>
          </p:nvPr>
        </p:nvGraphicFramePr>
        <p:xfrm>
          <a:off x="285547" y="4252653"/>
          <a:ext cx="8572500" cy="1944022"/>
        </p:xfrm>
        <a:graphic>
          <a:graphicData uri="http://schemas.openxmlformats.org/drawingml/2006/table">
            <a:tbl>
              <a:tblPr firstRow="1" bandRow="1">
                <a:tableStyleId>{2D5ABB26-0587-4C30-8999-92F81FD0307C}</a:tableStyleId>
              </a:tblPr>
              <a:tblGrid>
                <a:gridCol w="2368876">
                  <a:extLst>
                    <a:ext uri="{9D8B030D-6E8A-4147-A177-3AD203B41FA5}">
                      <a16:colId xmlns:a16="http://schemas.microsoft.com/office/drawing/2014/main" val="20000"/>
                    </a:ext>
                  </a:extLst>
                </a:gridCol>
                <a:gridCol w="2183907">
                  <a:extLst>
                    <a:ext uri="{9D8B030D-6E8A-4147-A177-3AD203B41FA5}">
                      <a16:colId xmlns:a16="http://schemas.microsoft.com/office/drawing/2014/main" val="20001"/>
                    </a:ext>
                  </a:extLst>
                </a:gridCol>
                <a:gridCol w="2476870">
                  <a:extLst>
                    <a:ext uri="{9D8B030D-6E8A-4147-A177-3AD203B41FA5}">
                      <a16:colId xmlns:a16="http://schemas.microsoft.com/office/drawing/2014/main" val="20002"/>
                    </a:ext>
                  </a:extLst>
                </a:gridCol>
                <a:gridCol w="1542847">
                  <a:extLst>
                    <a:ext uri="{9D8B030D-6E8A-4147-A177-3AD203B41FA5}">
                      <a16:colId xmlns:a16="http://schemas.microsoft.com/office/drawing/2014/main" val="20003"/>
                    </a:ext>
                  </a:extLst>
                </a:gridCol>
              </a:tblGrid>
              <a:tr h="275135">
                <a:tc>
                  <a:txBody>
                    <a:bodyPr/>
                    <a:lstStyle/>
                    <a:p>
                      <a:pPr indent="-91440"/>
                      <a:r>
                        <a:rPr lang="en-US" sz="1200" dirty="0"/>
                        <a:t>Number of 2-cell cavities</a:t>
                      </a:r>
                    </a:p>
                  </a:txBody>
                  <a:tcPr marT="27432" marB="27432"/>
                </a:tc>
                <a:tc>
                  <a:txBody>
                    <a:bodyPr/>
                    <a:lstStyle/>
                    <a:p>
                      <a:pPr indent="-91440"/>
                      <a:r>
                        <a:rPr lang="en-US" sz="1200" dirty="0"/>
                        <a:t>5</a:t>
                      </a:r>
                    </a:p>
                  </a:txBody>
                  <a:tcPr marT="27432" marB="27432"/>
                </a:tc>
                <a:tc>
                  <a:txBody>
                    <a:bodyPr/>
                    <a:lstStyle/>
                    <a:p>
                      <a:pPr indent="-91440"/>
                      <a:r>
                        <a:rPr lang="en-US" sz="1200" dirty="0"/>
                        <a:t>Number of HOM loads</a:t>
                      </a:r>
                    </a:p>
                  </a:txBody>
                  <a:tcPr marT="27432" marB="27432"/>
                </a:tc>
                <a:tc>
                  <a:txBody>
                    <a:bodyPr/>
                    <a:lstStyle/>
                    <a:p>
                      <a:pPr indent="-91440"/>
                      <a:r>
                        <a:rPr lang="en-US" sz="1200" dirty="0"/>
                        <a:t>6</a:t>
                      </a:r>
                    </a:p>
                  </a:txBody>
                  <a:tcPr marT="27432" marB="27432"/>
                </a:tc>
                <a:extLst>
                  <a:ext uri="{0D108BD9-81ED-4DB2-BD59-A6C34878D82A}">
                    <a16:rowId xmlns:a16="http://schemas.microsoft.com/office/drawing/2014/main" val="10000"/>
                  </a:ext>
                </a:extLst>
              </a:tr>
              <a:tr h="275135">
                <a:tc>
                  <a:txBody>
                    <a:bodyPr/>
                    <a:lstStyle/>
                    <a:p>
                      <a:pPr indent="-91440"/>
                      <a:r>
                        <a:rPr lang="en-US" sz="1200" dirty="0"/>
                        <a:t>Energy gain per cavity</a:t>
                      </a:r>
                    </a:p>
                  </a:txBody>
                  <a:tcPr marT="27432" marB="27432"/>
                </a:tc>
                <a:tc>
                  <a:txBody>
                    <a:bodyPr/>
                    <a:lstStyle/>
                    <a:p>
                      <a:pPr indent="-91440"/>
                      <a:r>
                        <a:rPr lang="en-US" sz="1200" dirty="0"/>
                        <a:t>1 </a:t>
                      </a:r>
                      <a:r>
                        <a:rPr lang="mr-IN" sz="1200" dirty="0"/>
                        <a:t>–</a:t>
                      </a:r>
                      <a:r>
                        <a:rPr lang="en-US" sz="1200" dirty="0"/>
                        <a:t> 3 MeV</a:t>
                      </a:r>
                    </a:p>
                  </a:txBody>
                  <a:tcPr marT="27432" marB="27432"/>
                </a:tc>
                <a:tc>
                  <a:txBody>
                    <a:bodyPr/>
                    <a:lstStyle/>
                    <a:p>
                      <a:pPr indent="-91440"/>
                      <a:r>
                        <a:rPr lang="en-US" sz="1200" dirty="0"/>
                        <a:t>HOM Power per cavity</a:t>
                      </a:r>
                    </a:p>
                  </a:txBody>
                  <a:tcPr marT="27432" marB="27432"/>
                </a:tc>
                <a:tc>
                  <a:txBody>
                    <a:bodyPr/>
                    <a:lstStyle/>
                    <a:p>
                      <a:pPr indent="-91440"/>
                      <a:r>
                        <a:rPr lang="en-US" sz="1200" dirty="0"/>
                        <a:t>40 W</a:t>
                      </a:r>
                    </a:p>
                  </a:txBody>
                  <a:tcPr marT="27432" marB="27432"/>
                </a:tc>
                <a:extLst>
                  <a:ext uri="{0D108BD9-81ED-4DB2-BD59-A6C34878D82A}">
                    <a16:rowId xmlns:a16="http://schemas.microsoft.com/office/drawing/2014/main" val="10001"/>
                  </a:ext>
                </a:extLst>
              </a:tr>
              <a:tr h="293212">
                <a:tc>
                  <a:txBody>
                    <a:bodyPr/>
                    <a:lstStyle/>
                    <a:p>
                      <a:pPr indent="-91440"/>
                      <a:r>
                        <a:rPr lang="en-US" sz="1200" baseline="0" dirty="0"/>
                        <a:t>Gradient</a:t>
                      </a:r>
                      <a:endParaRPr lang="en-US" sz="1200" dirty="0"/>
                    </a:p>
                  </a:txBody>
                  <a:tcPr marT="27432" marB="27432"/>
                </a:tc>
                <a:tc>
                  <a:txBody>
                    <a:bodyPr/>
                    <a:lstStyle/>
                    <a:p>
                      <a:pPr indent="-91440"/>
                      <a:r>
                        <a:rPr lang="en-US" sz="1200" dirty="0"/>
                        <a:t>4.3 </a:t>
                      </a:r>
                      <a:r>
                        <a:rPr lang="mr-IN" sz="1200" dirty="0"/>
                        <a:t>–</a:t>
                      </a:r>
                      <a:r>
                        <a:rPr lang="en-US" sz="1200" dirty="0"/>
                        <a:t> 13.0 MV/m</a:t>
                      </a:r>
                    </a:p>
                  </a:txBody>
                  <a:tcPr marT="27432" marB="27432"/>
                </a:tc>
                <a:tc>
                  <a:txBody>
                    <a:bodyPr/>
                    <a:lstStyle/>
                    <a:p>
                      <a:pPr indent="-91440"/>
                      <a:r>
                        <a:rPr lang="en-US" sz="1200" dirty="0"/>
                        <a:t>Couplers per cavity</a:t>
                      </a:r>
                    </a:p>
                  </a:txBody>
                  <a:tcPr marT="27432" marB="27432"/>
                </a:tc>
                <a:tc>
                  <a:txBody>
                    <a:bodyPr/>
                    <a:lstStyle/>
                    <a:p>
                      <a:pPr indent="-91440"/>
                      <a:r>
                        <a:rPr lang="en-US" sz="1200" dirty="0"/>
                        <a:t>2</a:t>
                      </a:r>
                    </a:p>
                  </a:txBody>
                  <a:tcPr marT="27432" marB="27432"/>
                </a:tc>
                <a:extLst>
                  <a:ext uri="{0D108BD9-81ED-4DB2-BD59-A6C34878D82A}">
                    <a16:rowId xmlns:a16="http://schemas.microsoft.com/office/drawing/2014/main" val="10002"/>
                  </a:ext>
                </a:extLst>
              </a:tr>
              <a:tr h="275135">
                <a:tc>
                  <a:txBody>
                    <a:bodyPr/>
                    <a:lstStyle/>
                    <a:p>
                      <a:pPr indent="-91440"/>
                      <a:r>
                        <a:rPr lang="en-US" sz="1200" dirty="0"/>
                        <a:t>R/Q (Linac definition)</a:t>
                      </a:r>
                    </a:p>
                  </a:txBody>
                  <a:tcPr marT="27432" marB="27432"/>
                </a:tc>
                <a:tc>
                  <a:txBody>
                    <a:bodyPr/>
                    <a:lstStyle/>
                    <a:p>
                      <a:pPr indent="-91440"/>
                      <a:r>
                        <a:rPr lang="en-US" sz="1200" dirty="0"/>
                        <a:t>222 Ω</a:t>
                      </a:r>
                    </a:p>
                  </a:txBody>
                  <a:tcPr marT="27432" marB="27432"/>
                </a:tc>
                <a:tc>
                  <a:txBody>
                    <a:bodyPr/>
                    <a:lstStyle/>
                    <a:p>
                      <a:pPr indent="-91440"/>
                      <a:r>
                        <a:rPr lang="en-US" sz="1200" dirty="0"/>
                        <a:t>RF power</a:t>
                      </a:r>
                      <a:r>
                        <a:rPr lang="en-US" sz="1200" baseline="0" dirty="0"/>
                        <a:t> per cavity</a:t>
                      </a:r>
                      <a:endParaRPr lang="en-US" sz="1200" dirty="0"/>
                    </a:p>
                  </a:txBody>
                  <a:tcPr marT="27432" marB="27432"/>
                </a:tc>
                <a:tc>
                  <a:txBody>
                    <a:bodyPr/>
                    <a:lstStyle/>
                    <a:p>
                      <a:pPr indent="-91440"/>
                      <a:r>
                        <a:rPr lang="en-US" sz="1200" dirty="0"/>
                        <a:t>120 kW</a:t>
                      </a:r>
                    </a:p>
                  </a:txBody>
                  <a:tcPr marT="27432" marB="27432"/>
                </a:tc>
                <a:extLst>
                  <a:ext uri="{0D108BD9-81ED-4DB2-BD59-A6C34878D82A}">
                    <a16:rowId xmlns:a16="http://schemas.microsoft.com/office/drawing/2014/main" val="10003"/>
                  </a:ext>
                </a:extLst>
              </a:tr>
              <a:tr h="275135">
                <a:tc>
                  <a:txBody>
                    <a:bodyPr/>
                    <a:lstStyle/>
                    <a:p>
                      <a:pPr indent="-91440"/>
                      <a:r>
                        <a:rPr lang="en-US" sz="1200" dirty="0" err="1"/>
                        <a:t>Q</a:t>
                      </a:r>
                      <a:r>
                        <a:rPr lang="en-US" sz="1200" baseline="-25000" dirty="0" err="1"/>
                        <a:t>ext</a:t>
                      </a:r>
                      <a:endParaRPr lang="en-US" sz="1200" baseline="-25000" dirty="0"/>
                    </a:p>
                  </a:txBody>
                  <a:tcPr marT="27432" marB="27432"/>
                </a:tc>
                <a:tc>
                  <a:txBody>
                    <a:bodyPr/>
                    <a:lstStyle/>
                    <a:p>
                      <a:pPr indent="-91440"/>
                      <a:r>
                        <a:rPr lang="en-US" sz="1200" dirty="0"/>
                        <a:t>4.6 x 10</a:t>
                      </a:r>
                      <a:r>
                        <a:rPr lang="en-US" sz="1200" baseline="30000" dirty="0"/>
                        <a:t>4</a:t>
                      </a:r>
                      <a:r>
                        <a:rPr lang="en-US" sz="1200" dirty="0"/>
                        <a:t> </a:t>
                      </a:r>
                      <a:r>
                        <a:rPr lang="mr-IN" sz="1200" dirty="0"/>
                        <a:t>–</a:t>
                      </a:r>
                      <a:r>
                        <a:rPr lang="en-US" sz="1200" dirty="0"/>
                        <a:t> 4.1 x 10</a:t>
                      </a:r>
                      <a:r>
                        <a:rPr lang="en-US" sz="1200" baseline="30000" dirty="0"/>
                        <a:t>5</a:t>
                      </a:r>
                    </a:p>
                  </a:txBody>
                  <a:tcPr marT="27432" marB="27432"/>
                </a:tc>
                <a:tc>
                  <a:txBody>
                    <a:bodyPr/>
                    <a:lstStyle/>
                    <a:p>
                      <a:pPr indent="-91440"/>
                      <a:r>
                        <a:rPr lang="en-US" sz="1200" dirty="0"/>
                        <a:t>Amplitude/phase stability</a:t>
                      </a:r>
                    </a:p>
                  </a:txBody>
                  <a:tcPr marT="27432" marB="27432"/>
                </a:tc>
                <a:tc>
                  <a:txBody>
                    <a:bodyPr/>
                    <a:lstStyle/>
                    <a:p>
                      <a:pPr indent="-91440"/>
                      <a:r>
                        <a:rPr lang="en-US" sz="1200" dirty="0"/>
                        <a:t>10</a:t>
                      </a:r>
                      <a:r>
                        <a:rPr lang="en-US" sz="1200" baseline="30000" dirty="0"/>
                        <a:t>-4</a:t>
                      </a:r>
                      <a:r>
                        <a:rPr lang="en-US" sz="1200" dirty="0"/>
                        <a:t>/0.1º</a:t>
                      </a:r>
                      <a:r>
                        <a:rPr lang="en-US" sz="1200" baseline="0" dirty="0"/>
                        <a:t> </a:t>
                      </a:r>
                      <a:r>
                        <a:rPr lang="en-US" sz="1200" dirty="0"/>
                        <a:t>(</a:t>
                      </a:r>
                      <a:r>
                        <a:rPr lang="en-US" sz="1200" dirty="0" err="1"/>
                        <a:t>rms</a:t>
                      </a:r>
                      <a:r>
                        <a:rPr lang="en-US" sz="1200" dirty="0"/>
                        <a:t>)</a:t>
                      </a:r>
                    </a:p>
                  </a:txBody>
                  <a:tcPr marT="27432" marB="27432"/>
                </a:tc>
                <a:extLst>
                  <a:ext uri="{0D108BD9-81ED-4DB2-BD59-A6C34878D82A}">
                    <a16:rowId xmlns:a16="http://schemas.microsoft.com/office/drawing/2014/main" val="10004"/>
                  </a:ext>
                </a:extLst>
              </a:tr>
              <a:tr h="275135">
                <a:tc>
                  <a:txBody>
                    <a:bodyPr/>
                    <a:lstStyle/>
                    <a:p>
                      <a:pPr indent="-91440"/>
                      <a:r>
                        <a:rPr lang="en-US" sz="1200" dirty="0"/>
                        <a:t>Total 2K / 5K/</a:t>
                      </a:r>
                      <a:r>
                        <a:rPr lang="en-US" sz="1200" baseline="0" dirty="0"/>
                        <a:t> 80K loads</a:t>
                      </a:r>
                      <a:endParaRPr lang="en-US" sz="1200" dirty="0"/>
                    </a:p>
                  </a:txBody>
                  <a:tcPr marT="27432" marB="27432"/>
                </a:tc>
                <a:tc>
                  <a:txBody>
                    <a:bodyPr/>
                    <a:lstStyle/>
                    <a:p>
                      <a:pPr indent="-91440"/>
                      <a:r>
                        <a:rPr lang="en-US" sz="1200" dirty="0"/>
                        <a:t>30 W / 60 W / 700 W</a:t>
                      </a:r>
                    </a:p>
                  </a:txBody>
                  <a:tcPr marT="27432" marB="27432"/>
                </a:tc>
                <a:tc>
                  <a:txBody>
                    <a:bodyPr/>
                    <a:lstStyle/>
                    <a:p>
                      <a:pPr indent="-91440"/>
                      <a:r>
                        <a:rPr lang="en-US" sz="1200" dirty="0"/>
                        <a:t>Module Length</a:t>
                      </a:r>
                    </a:p>
                  </a:txBody>
                  <a:tcPr marT="27432" marB="27432"/>
                </a:tc>
                <a:tc>
                  <a:txBody>
                    <a:bodyPr/>
                    <a:lstStyle/>
                    <a:p>
                      <a:pPr indent="-91440"/>
                      <a:r>
                        <a:rPr lang="en-US" sz="1200" dirty="0"/>
                        <a:t>5 m</a:t>
                      </a:r>
                    </a:p>
                  </a:txBody>
                  <a:tcPr marT="27432" marB="27432"/>
                </a:tc>
                <a:extLst>
                  <a:ext uri="{0D108BD9-81ED-4DB2-BD59-A6C34878D82A}">
                    <a16:rowId xmlns:a16="http://schemas.microsoft.com/office/drawing/2014/main" val="10005"/>
                  </a:ext>
                </a:extLst>
              </a:tr>
              <a:tr h="275135">
                <a:tc>
                  <a:txBody>
                    <a:bodyPr/>
                    <a:lstStyle/>
                    <a:p>
                      <a:pPr indent="-91440"/>
                      <a:r>
                        <a:rPr lang="en-US" sz="1200" dirty="0"/>
                        <a:t>CBETA</a:t>
                      </a:r>
                      <a:r>
                        <a:rPr lang="en-US" sz="1200" baseline="0" dirty="0"/>
                        <a:t> Operating </a:t>
                      </a:r>
                      <a:r>
                        <a:rPr lang="en-US" sz="1200" dirty="0"/>
                        <a:t>Temperature</a:t>
                      </a:r>
                      <a:r>
                        <a:rPr lang="en-US" sz="1200" baseline="0" dirty="0"/>
                        <a:t> </a:t>
                      </a:r>
                      <a:endParaRPr lang="en-US" sz="1200" dirty="0"/>
                    </a:p>
                  </a:txBody>
                  <a:tcPr marT="27432" marB="27432"/>
                </a:tc>
                <a:tc>
                  <a:txBody>
                    <a:bodyPr/>
                    <a:lstStyle/>
                    <a:p>
                      <a:pPr indent="-91440"/>
                      <a:r>
                        <a:rPr lang="en-US" sz="1200" dirty="0"/>
                        <a:t>2K</a:t>
                      </a:r>
                    </a:p>
                  </a:txBody>
                  <a:tcPr marT="27432" marB="27432"/>
                </a:tc>
                <a:tc>
                  <a:txBody>
                    <a:bodyPr/>
                    <a:lstStyle/>
                    <a:p>
                      <a:pPr indent="-91440"/>
                      <a:r>
                        <a:rPr lang="en-US" sz="1200" dirty="0"/>
                        <a:t>Current Temperature</a:t>
                      </a:r>
                      <a:r>
                        <a:rPr lang="en-US" sz="1200" baseline="0" dirty="0"/>
                        <a:t> </a:t>
                      </a:r>
                      <a:endParaRPr lang="en-US" sz="1200" dirty="0"/>
                    </a:p>
                  </a:txBody>
                  <a:tcPr marT="27432" marB="27432"/>
                </a:tc>
                <a:tc>
                  <a:txBody>
                    <a:bodyPr/>
                    <a:lstStyle/>
                    <a:p>
                      <a:pPr indent="-91440"/>
                      <a:r>
                        <a:rPr lang="en-US" sz="1200" dirty="0"/>
                        <a:t>80K</a:t>
                      </a:r>
                    </a:p>
                  </a:txBody>
                  <a:tcPr marT="27432" marB="27432"/>
                </a:tc>
                <a:extLst>
                  <a:ext uri="{0D108BD9-81ED-4DB2-BD59-A6C34878D82A}">
                    <a16:rowId xmlns:a16="http://schemas.microsoft.com/office/drawing/2014/main" val="1150948815"/>
                  </a:ext>
                </a:extLst>
              </a:tr>
            </a:tbl>
          </a:graphicData>
        </a:graphic>
      </p:graphicFrame>
      <p:sp>
        <p:nvSpPr>
          <p:cNvPr id="19" name="TextBox 18"/>
          <p:cNvSpPr txBox="1"/>
          <p:nvPr/>
        </p:nvSpPr>
        <p:spPr>
          <a:xfrm>
            <a:off x="5762414" y="972874"/>
            <a:ext cx="1963601" cy="27699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HGRP with three sections</a:t>
            </a:r>
          </a:p>
        </p:txBody>
      </p:sp>
      <p:cxnSp>
        <p:nvCxnSpPr>
          <p:cNvPr id="20" name="Straight Arrow Connector 19"/>
          <p:cNvCxnSpPr>
            <a:stCxn id="19" idx="2"/>
          </p:cNvCxnSpPr>
          <p:nvPr/>
        </p:nvCxnSpPr>
        <p:spPr>
          <a:xfrm flipH="1">
            <a:off x="5054922" y="1249873"/>
            <a:ext cx="1689293" cy="1009547"/>
          </a:xfrm>
          <a:prstGeom prst="straightConnector1">
            <a:avLst/>
          </a:prstGeom>
          <a:ln cap="rnd">
            <a:solidFill>
              <a:schemeClr val="tx1"/>
            </a:solidFill>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stCxn id="19" idx="2"/>
          </p:cNvCxnSpPr>
          <p:nvPr/>
        </p:nvCxnSpPr>
        <p:spPr>
          <a:xfrm flipH="1">
            <a:off x="6002552" y="1249873"/>
            <a:ext cx="741663" cy="1159502"/>
          </a:xfrm>
          <a:prstGeom prst="straightConnector1">
            <a:avLst/>
          </a:prstGeom>
          <a:ln cap="rnd">
            <a:solidFill>
              <a:schemeClr val="tx1"/>
            </a:solidFill>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stCxn id="19" idx="2"/>
          </p:cNvCxnSpPr>
          <p:nvPr/>
        </p:nvCxnSpPr>
        <p:spPr>
          <a:xfrm>
            <a:off x="6744215" y="1249873"/>
            <a:ext cx="71128" cy="1235561"/>
          </a:xfrm>
          <a:prstGeom prst="straightConnector1">
            <a:avLst/>
          </a:prstGeom>
          <a:ln cap="rnd">
            <a:solidFill>
              <a:schemeClr val="tx1"/>
            </a:solidFill>
            <a:tailEnd type="triangle"/>
          </a:ln>
        </p:spPr>
        <p:style>
          <a:lnRef idx="3">
            <a:schemeClr val="accent2"/>
          </a:lnRef>
          <a:fillRef idx="0">
            <a:schemeClr val="accent2"/>
          </a:fillRef>
          <a:effectRef idx="2">
            <a:schemeClr val="accent2"/>
          </a:effectRef>
          <a:fontRef idx="minor">
            <a:schemeClr val="tx1"/>
          </a:fontRef>
        </p:style>
      </p:cxnSp>
      <p:sp>
        <p:nvSpPr>
          <p:cNvPr id="23" name="TextBox 22"/>
          <p:cNvSpPr txBox="1"/>
          <p:nvPr/>
        </p:nvSpPr>
        <p:spPr>
          <a:xfrm>
            <a:off x="6950875" y="1395613"/>
            <a:ext cx="145791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Support Posts 300K to 2K Isolation</a:t>
            </a:r>
          </a:p>
        </p:txBody>
      </p:sp>
      <p:cxnSp>
        <p:nvCxnSpPr>
          <p:cNvPr id="24" name="Straight Arrow Connector 23"/>
          <p:cNvCxnSpPr>
            <a:stCxn id="23" idx="2"/>
          </p:cNvCxnSpPr>
          <p:nvPr/>
        </p:nvCxnSpPr>
        <p:spPr>
          <a:xfrm>
            <a:off x="7679833" y="2041944"/>
            <a:ext cx="230985" cy="217476"/>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595553" y="2762124"/>
            <a:ext cx="15934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µ-metal “Lunch Box” around cavities</a:t>
            </a:r>
          </a:p>
        </p:txBody>
      </p:sp>
      <p:cxnSp>
        <p:nvCxnSpPr>
          <p:cNvPr id="26" name="Straight Arrow Connector 25"/>
          <p:cNvCxnSpPr/>
          <p:nvPr/>
        </p:nvCxnSpPr>
        <p:spPr>
          <a:xfrm>
            <a:off x="5054922" y="2926417"/>
            <a:ext cx="335881" cy="27465"/>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980829" y="3745683"/>
            <a:ext cx="2645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76AA0"/>
                </a:solidFill>
                <a:effectLst/>
                <a:uLnTx/>
                <a:uFillTx/>
                <a:latin typeface="Franklin Gothic Book"/>
                <a:ea typeface="+mn-ea"/>
                <a:cs typeface="+mn-cs"/>
              </a:rPr>
              <a:t>Wire Position Monitor (WPM) tube</a:t>
            </a:r>
          </a:p>
        </p:txBody>
      </p:sp>
      <p:cxnSp>
        <p:nvCxnSpPr>
          <p:cNvPr id="28" name="Straight Arrow Connector 27"/>
          <p:cNvCxnSpPr/>
          <p:nvPr/>
        </p:nvCxnSpPr>
        <p:spPr>
          <a:xfrm flipV="1">
            <a:off x="6693881" y="3160396"/>
            <a:ext cx="800389" cy="409460"/>
          </a:xfrm>
          <a:prstGeom prst="straightConnector1">
            <a:avLst/>
          </a:prstGeom>
          <a:ln cap="rnd">
            <a:solidFill>
              <a:srgbClr val="E36FA8"/>
            </a:solidFill>
            <a:tailEnd type="triangle"/>
          </a:ln>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4483229" y="3292857"/>
            <a:ext cx="21774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WPM, (one on each cavity)</a:t>
            </a:r>
          </a:p>
        </p:txBody>
      </p:sp>
      <p:cxnSp>
        <p:nvCxnSpPr>
          <p:cNvPr id="30" name="Straight Arrow Connector 29"/>
          <p:cNvCxnSpPr/>
          <p:nvPr/>
        </p:nvCxnSpPr>
        <p:spPr>
          <a:xfrm flipV="1">
            <a:off x="5390803" y="2850292"/>
            <a:ext cx="672246" cy="497428"/>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24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0"/>
            <a:ext cx="2895600" cy="655804"/>
          </a:xfrm>
        </p:spPr>
        <p:txBody>
          <a:bodyPr/>
          <a:lstStyle/>
          <a:p>
            <a:r>
              <a:rPr lang="en-US" dirty="0">
                <a:solidFill>
                  <a:schemeClr val="bg1"/>
                </a:solidFill>
              </a:rPr>
              <a:t>Outline</a:t>
            </a:r>
          </a:p>
        </p:txBody>
      </p:sp>
      <p:sp>
        <p:nvSpPr>
          <p:cNvPr id="3" name="Content Placeholder 2"/>
          <p:cNvSpPr>
            <a:spLocks noGrp="1"/>
          </p:cNvSpPr>
          <p:nvPr>
            <p:ph idx="1"/>
          </p:nvPr>
        </p:nvSpPr>
        <p:spPr>
          <a:xfrm>
            <a:off x="457200" y="1303253"/>
            <a:ext cx="8229600" cy="4525963"/>
          </a:xfrm>
        </p:spPr>
        <p:txBody>
          <a:bodyPr>
            <a:normAutofit/>
          </a:bodyPr>
          <a:lstStyle/>
          <a:p>
            <a:r>
              <a:rPr lang="en-US" dirty="0"/>
              <a:t>CBETA Capabilities / EIC Cooler Requirements</a:t>
            </a:r>
          </a:p>
          <a:p>
            <a:r>
              <a:rPr lang="en-US" dirty="0"/>
              <a:t>Past high current efforts</a:t>
            </a:r>
          </a:p>
          <a:p>
            <a:r>
              <a:rPr lang="en-US" dirty="0"/>
              <a:t>Limitations</a:t>
            </a:r>
          </a:p>
          <a:p>
            <a:pPr lvl="1"/>
            <a:r>
              <a:rPr lang="en-US" dirty="0"/>
              <a:t>Gun / Source</a:t>
            </a:r>
          </a:p>
          <a:p>
            <a:pPr lvl="1"/>
            <a:r>
              <a:rPr lang="en-US" dirty="0"/>
              <a:t>RF System</a:t>
            </a:r>
          </a:p>
          <a:p>
            <a:pPr lvl="1"/>
            <a:r>
              <a:rPr lang="en-US" dirty="0"/>
              <a:t>Transport Issues</a:t>
            </a:r>
          </a:p>
          <a:p>
            <a:pPr lvl="2"/>
            <a:r>
              <a:rPr lang="en-US" dirty="0"/>
              <a:t>Beam Physics Issues</a:t>
            </a:r>
          </a:p>
        </p:txBody>
      </p:sp>
      <p:sp>
        <p:nvSpPr>
          <p:cNvPr id="9" name="Slide Number Placeholder 8"/>
          <p:cNvSpPr>
            <a:spLocks noGrp="1"/>
          </p:cNvSpPr>
          <p:nvPr>
            <p:ph type="sldNum" sz="quarter" idx="12"/>
          </p:nvPr>
        </p:nvSpPr>
        <p:spPr/>
        <p:txBody>
          <a:bodyPr/>
          <a:lstStyle/>
          <a:p>
            <a:fld id="{76275999-CDF6-9B46-9F3F-7503503F82BE}" type="slidenum">
              <a:rPr lang="en-US" smtClean="0"/>
              <a:pPr/>
              <a:t>2</a:t>
            </a:fld>
            <a:endParaRPr lang="en-US"/>
          </a:p>
        </p:txBody>
      </p:sp>
      <p:sp>
        <p:nvSpPr>
          <p:cNvPr id="10" name="Date Placeholder 9"/>
          <p:cNvSpPr>
            <a:spLocks noGrp="1"/>
          </p:cNvSpPr>
          <p:nvPr>
            <p:ph type="dt" sz="half" idx="10"/>
          </p:nvPr>
        </p:nvSpPr>
        <p:spPr/>
        <p:txBody>
          <a:bodyPr/>
          <a:lstStyle/>
          <a:p>
            <a:r>
              <a:rPr lang="en-US"/>
              <a:t>2 November 2018</a:t>
            </a:r>
            <a:endParaRPr lang="en-US" dirty="0"/>
          </a:p>
        </p:txBody>
      </p:sp>
      <p:sp>
        <p:nvSpPr>
          <p:cNvPr id="11" name="Footer Placeholder 10"/>
          <p:cNvSpPr>
            <a:spLocks noGrp="1"/>
          </p:cNvSpPr>
          <p:nvPr>
            <p:ph type="ftr" sz="quarter" idx="11"/>
          </p:nvPr>
        </p:nvSpPr>
        <p:spPr/>
        <p:txBody>
          <a:bodyPr/>
          <a:lstStyle/>
          <a:p>
            <a:r>
              <a:rPr lang="en-US"/>
              <a:t>ERLs for EIC Workshop - JLab</a:t>
            </a:r>
          </a:p>
        </p:txBody>
      </p:sp>
      <p:sp>
        <p:nvSpPr>
          <p:cNvPr id="4" name="Rectangle: Rounded Corners 3">
            <a:extLst>
              <a:ext uri="{FF2B5EF4-FFF2-40B4-BE49-F238E27FC236}">
                <a16:creationId xmlns:a16="http://schemas.microsoft.com/office/drawing/2014/main" id="{2EA0985C-6703-4C1C-BEAD-1A58197DA905}"/>
              </a:ext>
            </a:extLst>
          </p:cNvPr>
          <p:cNvSpPr/>
          <p:nvPr/>
        </p:nvSpPr>
        <p:spPr>
          <a:xfrm>
            <a:off x="822386" y="2950233"/>
            <a:ext cx="2625305" cy="51183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70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8973" y="0"/>
            <a:ext cx="47285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a:ea typeface="+mn-ea"/>
                <a:cs typeface="+mn-cs"/>
              </a:rPr>
              <a:t>CBETA RF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a:ea typeface="+mn-ea"/>
                <a:cs typeface="+mn-cs"/>
              </a:rPr>
              <a:t>Injector </a:t>
            </a:r>
            <a:r>
              <a:rPr kumimoji="0" lang="en-US" sz="1800" b="1" i="0" u="none" strike="noStrike" kern="1200" cap="none" spc="0" normalizeH="0" baseline="0" noProof="0" dirty="0" err="1">
                <a:ln>
                  <a:noFill/>
                </a:ln>
                <a:solidFill>
                  <a:prstClr val="black"/>
                </a:solidFill>
                <a:effectLst/>
                <a:uLnTx/>
                <a:uFillTx/>
                <a:latin typeface="Franklin Gothic Book"/>
                <a:ea typeface="+mn-ea"/>
                <a:cs typeface="+mn-cs"/>
              </a:rPr>
              <a:t>Cryomodule</a:t>
            </a:r>
            <a:r>
              <a:rPr kumimoji="0" lang="en-US" sz="1800" b="1" i="0" u="none" strike="noStrike" kern="1200" cap="none" spc="0" normalizeH="0" baseline="0" noProof="0" dirty="0">
                <a:ln>
                  <a:noFill/>
                </a:ln>
                <a:solidFill>
                  <a:prstClr val="black"/>
                </a:solidFill>
                <a:effectLst/>
                <a:uLnTx/>
                <a:uFillTx/>
                <a:latin typeface="Franklin Gothic Book"/>
                <a:ea typeface="+mn-ea"/>
                <a:cs typeface="+mn-cs"/>
              </a:rPr>
              <a:t> (ICM)</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249" y="1135374"/>
            <a:ext cx="7186628" cy="3566160"/>
          </a:xfrm>
          <a:prstGeom prst="rect">
            <a:avLst/>
          </a:prstGeom>
        </p:spPr>
      </p:pic>
      <p:sp>
        <p:nvSpPr>
          <p:cNvPr id="7" name="TextBox 6"/>
          <p:cNvSpPr txBox="1"/>
          <p:nvPr/>
        </p:nvSpPr>
        <p:spPr>
          <a:xfrm>
            <a:off x="77343" y="697908"/>
            <a:ext cx="2451825" cy="76944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BBB59"/>
                </a:solidFill>
                <a:effectLst/>
                <a:uLnTx/>
                <a:uFillTx/>
                <a:latin typeface="Franklin Gothic Book"/>
                <a:ea typeface="+mn-ea"/>
                <a:cs typeface="+mn-cs"/>
              </a:rPr>
              <a:t>6 7-cell Cavities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0" i="0" u="none" strike="noStrike" kern="1200" cap="none" spc="0" normalizeH="0" baseline="0" noProof="0" dirty="0">
                <a:ln>
                  <a:noFill/>
                </a:ln>
                <a:solidFill>
                  <a:srgbClr val="9BBB59"/>
                </a:solidFill>
                <a:effectLst/>
                <a:uLnTx/>
                <a:uFillTx/>
                <a:latin typeface="Arial" panose="020B0604020202020204" pitchFamily="34" charset="0"/>
                <a:ea typeface="+mn-ea"/>
                <a:cs typeface="+mn-cs"/>
              </a:rPr>
              <a:t>Δ</a:t>
            </a:r>
            <a:r>
              <a:rPr kumimoji="0" lang="en-US" sz="1400" b="0" i="0" u="none" strike="noStrike" kern="1200" cap="none" spc="0" normalizeH="0" baseline="0" noProof="0" dirty="0">
                <a:ln>
                  <a:noFill/>
                </a:ln>
                <a:solidFill>
                  <a:srgbClr val="9BBB59"/>
                </a:solidFill>
                <a:effectLst/>
                <a:uLnTx/>
                <a:uFillTx/>
                <a:latin typeface="Franklin Gothic Book"/>
                <a:ea typeface="+mn-ea"/>
                <a:cs typeface="+mn-cs"/>
              </a:rPr>
              <a:t>E = 6 MeV</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9BBB59"/>
                </a:solidFill>
                <a:effectLst/>
                <a:uLnTx/>
                <a:uFillTx/>
                <a:latin typeface="Franklin Gothic Book"/>
                <a:ea typeface="+mn-ea"/>
                <a:cs typeface="+mn-cs"/>
              </a:rPr>
              <a:t>σ</a:t>
            </a:r>
            <a:r>
              <a:rPr kumimoji="0" lang="en-US" sz="1400" b="0" i="0" u="none" strike="noStrike" kern="1200" cap="none" spc="0" normalizeH="0" baseline="-25000" noProof="0" dirty="0">
                <a:ln>
                  <a:noFill/>
                </a:ln>
                <a:solidFill>
                  <a:srgbClr val="9BBB59"/>
                </a:solidFill>
                <a:effectLst/>
                <a:uLnTx/>
                <a:uFillTx/>
                <a:latin typeface="Franklin Gothic Book"/>
                <a:ea typeface="+mn-ea"/>
                <a:cs typeface="+mn-cs"/>
              </a:rPr>
              <a:t>A</a:t>
            </a:r>
            <a:r>
              <a:rPr kumimoji="0" lang="en-US" sz="1400" b="0" i="0" u="none" strike="noStrike" kern="1200" cap="none" spc="0" normalizeH="0" baseline="0" noProof="0" dirty="0">
                <a:ln>
                  <a:noFill/>
                </a:ln>
                <a:solidFill>
                  <a:srgbClr val="9BBB59"/>
                </a:solidFill>
                <a:effectLst/>
                <a:uLnTx/>
                <a:uFillTx/>
                <a:latin typeface="Franklin Gothic Book"/>
                <a:ea typeface="+mn-ea"/>
                <a:cs typeface="+mn-cs"/>
              </a:rPr>
              <a:t>/A ~ 10</a:t>
            </a:r>
            <a:r>
              <a:rPr kumimoji="0" lang="en-US" sz="1400" b="0" i="0" u="none" strike="noStrike" kern="1200" cap="none" spc="0" normalizeH="0" baseline="30000" noProof="0" dirty="0">
                <a:ln>
                  <a:noFill/>
                </a:ln>
                <a:solidFill>
                  <a:srgbClr val="9BBB59"/>
                </a:solidFill>
                <a:effectLst/>
                <a:uLnTx/>
                <a:uFillTx/>
                <a:latin typeface="Franklin Gothic Book"/>
                <a:ea typeface="+mn-ea"/>
                <a:cs typeface="+mn-cs"/>
              </a:rPr>
              <a:t>-4</a:t>
            </a:r>
            <a:r>
              <a:rPr kumimoji="0" lang="en-US" sz="1400" b="0" i="0" u="none" strike="noStrike" kern="1200" cap="none" spc="0" normalizeH="0" baseline="0" noProof="0" dirty="0">
                <a:ln>
                  <a:noFill/>
                </a:ln>
                <a:solidFill>
                  <a:srgbClr val="9BBB59"/>
                </a:solidFill>
                <a:effectLst/>
                <a:uLnTx/>
                <a:uFillTx/>
                <a:latin typeface="Franklin Gothic Book"/>
                <a:ea typeface="+mn-ea"/>
                <a:cs typeface="+mn-cs"/>
              </a:rPr>
              <a:t>, </a:t>
            </a:r>
            <a:r>
              <a:rPr kumimoji="0" lang="en-US" sz="1400" b="0" i="0" u="none" strike="noStrike" kern="1200" cap="none" spc="0" normalizeH="0" baseline="0" noProof="0" dirty="0" err="1">
                <a:ln>
                  <a:noFill/>
                </a:ln>
                <a:solidFill>
                  <a:srgbClr val="9BBB59"/>
                </a:solidFill>
                <a:effectLst/>
                <a:uLnTx/>
                <a:uFillTx/>
                <a:latin typeface="Franklin Gothic Book"/>
                <a:ea typeface="+mn-ea"/>
                <a:cs typeface="+mn-cs"/>
              </a:rPr>
              <a:t>σ</a:t>
            </a:r>
            <a:r>
              <a:rPr kumimoji="0" lang="en-US" sz="1400" b="0" i="0" u="none" strike="noStrike" kern="1200" cap="none" spc="0" normalizeH="0" baseline="-25000" noProof="0" dirty="0" err="1">
                <a:ln>
                  <a:noFill/>
                </a:ln>
                <a:solidFill>
                  <a:srgbClr val="9BBB59"/>
                </a:solidFill>
                <a:effectLst/>
                <a:uLnTx/>
                <a:uFillTx/>
                <a:latin typeface="Franklin Gothic Book"/>
                <a:ea typeface="+mn-ea"/>
                <a:cs typeface="+mn-cs"/>
              </a:rPr>
              <a:t>φ</a:t>
            </a:r>
            <a:r>
              <a:rPr kumimoji="0" lang="en-US" sz="1400" b="0" i="0" u="none" strike="noStrike" kern="1200" cap="none" spc="0" normalizeH="0" baseline="0" noProof="0" dirty="0">
                <a:ln>
                  <a:noFill/>
                </a:ln>
                <a:solidFill>
                  <a:srgbClr val="9BBB59"/>
                </a:solidFill>
                <a:effectLst/>
                <a:uLnTx/>
                <a:uFillTx/>
                <a:latin typeface="Franklin Gothic Book"/>
                <a:ea typeface="+mn-ea"/>
                <a:cs typeface="+mn-cs"/>
              </a:rPr>
              <a:t> ~ 0.1° </a:t>
            </a:r>
          </a:p>
        </p:txBody>
      </p:sp>
      <p:cxnSp>
        <p:nvCxnSpPr>
          <p:cNvPr id="8" name="Straight Arrow Connector 7"/>
          <p:cNvCxnSpPr/>
          <p:nvPr/>
        </p:nvCxnSpPr>
        <p:spPr>
          <a:xfrm>
            <a:off x="2529168" y="1467349"/>
            <a:ext cx="2537029" cy="1535982"/>
          </a:xfrm>
          <a:prstGeom prst="straightConnector1">
            <a:avLst/>
          </a:prstGeom>
          <a:ln w="41275">
            <a:tailEnd type="triangle" w="sm" len="lg"/>
          </a:ln>
        </p:spPr>
        <p:style>
          <a:lnRef idx="2">
            <a:schemeClr val="accent3"/>
          </a:lnRef>
          <a:fillRef idx="0">
            <a:schemeClr val="accent3"/>
          </a:fillRef>
          <a:effectRef idx="1">
            <a:schemeClr val="accent3"/>
          </a:effectRef>
          <a:fontRef idx="minor">
            <a:schemeClr val="tx1"/>
          </a:fontRef>
        </p:style>
      </p:cxnSp>
      <p:cxnSp>
        <p:nvCxnSpPr>
          <p:cNvPr id="9" name="Straight Arrow Connector 8"/>
          <p:cNvCxnSpPr>
            <a:stCxn id="16" idx="2"/>
          </p:cNvCxnSpPr>
          <p:nvPr/>
        </p:nvCxnSpPr>
        <p:spPr>
          <a:xfrm>
            <a:off x="4146117" y="1270794"/>
            <a:ext cx="1864066" cy="1416990"/>
          </a:xfrm>
          <a:prstGeom prst="straightConnector1">
            <a:avLst/>
          </a:prstGeom>
          <a:ln w="41275" cap="rnd">
            <a:tailEnd type="triangle" w="sm" len="lg"/>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77343" y="5429372"/>
            <a:ext cx="8930263"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61963"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mn-cs"/>
              </a:rPr>
              <a:t>All RF system components have been delivered, installed, tested, and operated to meet all FAT milestone requirements.</a:t>
            </a:r>
          </a:p>
        </p:txBody>
      </p:sp>
      <p:sp>
        <p:nvSpPr>
          <p:cNvPr id="11" name="TextBox 10"/>
          <p:cNvSpPr txBox="1"/>
          <p:nvPr/>
        </p:nvSpPr>
        <p:spPr>
          <a:xfrm>
            <a:off x="3226036" y="4319104"/>
            <a:ext cx="184016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64A2"/>
                </a:solidFill>
                <a:effectLst/>
                <a:uLnTx/>
                <a:uFillTx/>
                <a:latin typeface="Franklin Gothic Book"/>
                <a:ea typeface="+mn-ea"/>
                <a:cs typeface="+mn-cs"/>
              </a:rPr>
              <a:t>7 HOM Absorbers (Max 400 W)</a:t>
            </a:r>
          </a:p>
        </p:txBody>
      </p:sp>
      <p:cxnSp>
        <p:nvCxnSpPr>
          <p:cNvPr id="12" name="Straight Arrow Connector 11"/>
          <p:cNvCxnSpPr>
            <a:stCxn id="11" idx="0"/>
          </p:cNvCxnSpPr>
          <p:nvPr/>
        </p:nvCxnSpPr>
        <p:spPr>
          <a:xfrm flipH="1" flipV="1">
            <a:off x="4083269" y="3633952"/>
            <a:ext cx="62848" cy="685152"/>
          </a:xfrm>
          <a:prstGeom prst="straightConnector1">
            <a:avLst/>
          </a:prstGeom>
          <a:ln>
            <a:tailEnd type="triangle" w="sm" len="lg"/>
          </a:ln>
        </p:spPr>
        <p:style>
          <a:lnRef idx="2">
            <a:schemeClr val="accent4"/>
          </a:lnRef>
          <a:fillRef idx="0">
            <a:schemeClr val="accent4"/>
          </a:fillRef>
          <a:effectRef idx="1">
            <a:schemeClr val="accent4"/>
          </a:effectRef>
          <a:fontRef idx="minor">
            <a:schemeClr val="tx1"/>
          </a:fontRef>
        </p:style>
      </p:cxnSp>
      <p:sp>
        <p:nvSpPr>
          <p:cNvPr id="13" name="TextBox 12"/>
          <p:cNvSpPr txBox="1"/>
          <p:nvPr/>
        </p:nvSpPr>
        <p:spPr>
          <a:xfrm>
            <a:off x="5239593" y="3493856"/>
            <a:ext cx="3779998" cy="163121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Based on TESLA cryomodule design with important differences: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F81BD">
                    <a:lumMod val="75000"/>
                  </a:srgbClr>
                </a:solidFill>
                <a:effectLst/>
                <a:uLnTx/>
                <a:uFillTx/>
                <a:latin typeface="Franklin Gothic Book"/>
                <a:ea typeface="+mn-ea"/>
                <a:cs typeface="+mn-cs"/>
              </a:rPr>
              <a:t>Optimized for CW operation.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F81BD">
                    <a:lumMod val="75000"/>
                  </a:srgbClr>
                </a:solidFill>
                <a:effectLst/>
                <a:uLnTx/>
                <a:uFillTx/>
                <a:latin typeface="Franklin Gothic Book"/>
                <a:ea typeface="+mn-ea"/>
                <a:cs typeface="+mn-cs"/>
              </a:rPr>
              <a:t>Designed for ERLs.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F81BD">
                    <a:lumMod val="75000"/>
                  </a:srgbClr>
                </a:solidFill>
                <a:effectLst/>
                <a:uLnTx/>
                <a:uFillTx/>
                <a:latin typeface="Franklin Gothic Book"/>
                <a:ea typeface="+mn-ea"/>
                <a:cs typeface="+mn-cs"/>
              </a:rPr>
              <a:t>Cavities hang from the HGRP which is used to align them.</a:t>
            </a:r>
          </a:p>
        </p:txBody>
      </p:sp>
      <p:sp>
        <p:nvSpPr>
          <p:cNvPr id="14" name="TextBox 13"/>
          <p:cNvSpPr txBox="1"/>
          <p:nvPr/>
        </p:nvSpPr>
        <p:spPr>
          <a:xfrm>
            <a:off x="5406501" y="663979"/>
            <a:ext cx="3421601"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Helium Gas Return Pipe (1 section)</a:t>
            </a:r>
          </a:p>
        </p:txBody>
      </p:sp>
      <p:cxnSp>
        <p:nvCxnSpPr>
          <p:cNvPr id="15" name="Straight Arrow Connector 14"/>
          <p:cNvCxnSpPr>
            <a:stCxn id="14" idx="2"/>
          </p:cNvCxnSpPr>
          <p:nvPr/>
        </p:nvCxnSpPr>
        <p:spPr>
          <a:xfrm>
            <a:off x="7117302" y="1002533"/>
            <a:ext cx="192" cy="513684"/>
          </a:xfrm>
          <a:prstGeom prst="straightConnector1">
            <a:avLst/>
          </a:prstGeom>
          <a:ln w="41275">
            <a:tailEnd type="triangle" w="sm" len="lg"/>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2980023" y="686019"/>
            <a:ext cx="2332188"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9646"/>
                </a:solidFill>
                <a:effectLst/>
                <a:uLnTx/>
                <a:uFillTx/>
                <a:latin typeface="Franklin Gothic Book"/>
                <a:ea typeface="+mn-ea"/>
                <a:cs typeface="+mn-cs"/>
              </a:rPr>
              <a:t>Input Power Coupler (Max 10 kW)</a:t>
            </a:r>
          </a:p>
        </p:txBody>
      </p:sp>
      <p:cxnSp>
        <p:nvCxnSpPr>
          <p:cNvPr id="17" name="Straight Arrow Connector 16"/>
          <p:cNvCxnSpPr>
            <a:stCxn id="18" idx="2"/>
          </p:cNvCxnSpPr>
          <p:nvPr/>
        </p:nvCxnSpPr>
        <p:spPr>
          <a:xfrm>
            <a:off x="1157579" y="2839970"/>
            <a:ext cx="694242" cy="561045"/>
          </a:xfrm>
          <a:prstGeom prst="straightConnector1">
            <a:avLst/>
          </a:prstGeom>
          <a:ln cap="rnd">
            <a:solidFill>
              <a:srgbClr val="E36FA8"/>
            </a:solidFill>
            <a:tailEnd type="triangle" w="sm" len="lg"/>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594464" y="2193639"/>
            <a:ext cx="112623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76AA0"/>
                </a:solidFill>
                <a:effectLst/>
                <a:uLnTx/>
                <a:uFillTx/>
                <a:latin typeface="Franklin Gothic Book"/>
                <a:ea typeface="+mn-ea"/>
                <a:cs typeface="+mn-cs"/>
              </a:rPr>
              <a:t>Wire Position Monitor (WPM) tube</a:t>
            </a:r>
          </a:p>
        </p:txBody>
      </p:sp>
      <p:sp>
        <p:nvSpPr>
          <p:cNvPr id="19" name="TextBox 18"/>
          <p:cNvSpPr txBox="1"/>
          <p:nvPr/>
        </p:nvSpPr>
        <p:spPr>
          <a:xfrm>
            <a:off x="7397516" y="2547582"/>
            <a:ext cx="1680755" cy="584775"/>
          </a:xfrm>
          <a:prstGeom prst="rect">
            <a:avLst/>
          </a:prstGeom>
          <a:ln>
            <a:solidFill>
              <a:srgbClr val="00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2K 2-Phase Helium Line</a:t>
            </a:r>
          </a:p>
        </p:txBody>
      </p:sp>
      <p:cxnSp>
        <p:nvCxnSpPr>
          <p:cNvPr id="20" name="Straight Arrow Connector 19"/>
          <p:cNvCxnSpPr>
            <a:stCxn id="19" idx="1"/>
          </p:cNvCxnSpPr>
          <p:nvPr/>
        </p:nvCxnSpPr>
        <p:spPr>
          <a:xfrm flipH="1" flipV="1">
            <a:off x="6688610" y="2115144"/>
            <a:ext cx="708906" cy="724826"/>
          </a:xfrm>
          <a:prstGeom prst="straightConnector1">
            <a:avLst/>
          </a:prstGeom>
          <a:ln w="41275">
            <a:solidFill>
              <a:schemeClr val="tx1"/>
            </a:solidFill>
            <a:tailEnd type="triangle" w="sm" len="lg"/>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1473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609600" y="4633546"/>
            <a:ext cx="7734300" cy="140090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TW" sz="3200" u="sng" noProof="0" dirty="0">
                <a:latin typeface="+mj-lt"/>
                <a:ea typeface="+mj-ea"/>
                <a:cs typeface="+mj-cs"/>
              </a:rPr>
              <a:t>494</a:t>
            </a:r>
            <a:r>
              <a:rPr kumimoji="0" lang="en-US" altLang="zh-TW" sz="3200" b="0" i="0" u="sng" strike="noStrike" kern="1200" cap="none" spc="0" normalizeH="0" baseline="0" noProof="0" dirty="0">
                <a:ln>
                  <a:noFill/>
                </a:ln>
                <a:effectLst/>
                <a:uLnTx/>
                <a:uFillTx/>
                <a:latin typeface="+mj-lt"/>
                <a:ea typeface="+mj-ea"/>
                <a:cs typeface="+mj-cs"/>
              </a:rPr>
              <a:t> out of </a:t>
            </a:r>
            <a:r>
              <a:rPr lang="en-US" altLang="zh-TW" sz="3200" u="sng" noProof="0" dirty="0">
                <a:latin typeface="+mj-lt"/>
                <a:ea typeface="+mj-ea"/>
                <a:cs typeface="+mj-cs"/>
              </a:rPr>
              <a:t>5</a:t>
            </a:r>
            <a:r>
              <a:rPr lang="en-US" altLang="zh-TW" sz="3200" u="sng" dirty="0">
                <a:latin typeface="+mj-lt"/>
                <a:ea typeface="+mj-ea"/>
                <a:cs typeface="+mj-cs"/>
              </a:rPr>
              <a:t>00</a:t>
            </a:r>
            <a:r>
              <a:rPr lang="en-US" altLang="zh-TW" sz="3200" noProof="0" dirty="0">
                <a:latin typeface="+mj-lt"/>
                <a:ea typeface="+mj-ea"/>
                <a:cs typeface="+mj-cs"/>
              </a:rPr>
              <a:t>         results </a:t>
            </a:r>
            <a:r>
              <a:rPr kumimoji="0" lang="en-US" altLang="zh-TW" sz="3200" b="0" i="0" u="none" strike="noStrike" kern="1200" cap="none" spc="0" normalizeH="0" baseline="0" noProof="0" dirty="0">
                <a:ln>
                  <a:noFill/>
                </a:ln>
                <a:solidFill>
                  <a:schemeClr val="tx1"/>
                </a:solidFill>
                <a:effectLst/>
                <a:uLnTx/>
                <a:uFillTx/>
                <a:latin typeface="+mj-lt"/>
                <a:ea typeface="+mj-ea"/>
                <a:cs typeface="+mj-cs"/>
              </a:rPr>
              <a:t>below </a:t>
            </a:r>
            <a:r>
              <a:rPr kumimoji="0" lang="en-US" altLang="zh-TW" sz="3200" b="0" i="0" u="none" strike="noStrike" kern="1200" cap="none" spc="0" normalizeH="0" baseline="0" noProof="0" dirty="0">
                <a:ln>
                  <a:noFill/>
                </a:ln>
                <a:solidFill>
                  <a:srgbClr val="0000FF"/>
                </a:solidFill>
                <a:effectLst/>
                <a:uLnTx/>
                <a:uFillTx/>
                <a:latin typeface="+mj-lt"/>
                <a:ea typeface="+mj-ea"/>
                <a:cs typeface="+mj-cs"/>
              </a:rPr>
              <a:t>40mA</a:t>
            </a:r>
            <a:endParaRPr kumimoji="0" lang="zh-TW" alt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8169" y="924000"/>
            <a:ext cx="6868258" cy="4046198"/>
          </a:xfrm>
        </p:spPr>
      </p:pic>
      <p:sp>
        <p:nvSpPr>
          <p:cNvPr id="8" name="Title 5"/>
          <p:cNvSpPr txBox="1">
            <a:spLocks noGrp="1"/>
          </p:cNvSpPr>
          <p:nvPr>
            <p:ph type="title"/>
          </p:nvPr>
        </p:nvSpPr>
        <p:spPr>
          <a:xfrm>
            <a:off x="5460023" y="875575"/>
            <a:ext cx="3358662" cy="14280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200" dirty="0"/>
              <a:t>CBETA </a:t>
            </a:r>
            <a:r>
              <a:rPr lang="en-US" altLang="zh-TW" sz="3200" dirty="0">
                <a:solidFill>
                  <a:srgbClr val="0000FF"/>
                </a:solidFill>
              </a:rPr>
              <a:t>4-pass</a:t>
            </a:r>
          </a:p>
          <a:p>
            <a:r>
              <a:rPr lang="en-US" altLang="zh-TW" sz="3200" dirty="0"/>
              <a:t>Cavity shape error: </a:t>
            </a:r>
            <a:r>
              <a:rPr lang="en-US" altLang="zh-TW" sz="3200" dirty="0">
                <a:solidFill>
                  <a:srgbClr val="FF0000"/>
                </a:solidFill>
              </a:rPr>
              <a:t>125 </a:t>
            </a:r>
            <a:r>
              <a:rPr lang="el-GR" altLang="zh-TW" sz="3200" dirty="0">
                <a:solidFill>
                  <a:srgbClr val="FF0000"/>
                </a:solidFill>
              </a:rPr>
              <a:t>μ</a:t>
            </a:r>
            <a:r>
              <a:rPr lang="en-US" altLang="zh-TW" sz="3200" dirty="0">
                <a:solidFill>
                  <a:srgbClr val="FF0000"/>
                </a:solidFill>
              </a:rPr>
              <a:t>m</a:t>
            </a:r>
          </a:p>
        </p:txBody>
      </p:sp>
      <p:pic>
        <p:nvPicPr>
          <p:cNvPr id="6" name="Picture 5"/>
          <p:cNvPicPr>
            <a:picLocks noChangeAspect="1"/>
          </p:cNvPicPr>
          <p:nvPr/>
        </p:nvPicPr>
        <p:blipFill>
          <a:blip r:embed="rId4" cstate="print"/>
          <a:stretch>
            <a:fillRect/>
          </a:stretch>
        </p:blipFill>
        <p:spPr>
          <a:xfrm>
            <a:off x="3733800" y="5120440"/>
            <a:ext cx="685800" cy="550212"/>
          </a:xfrm>
          <a:prstGeom prst="rect">
            <a:avLst/>
          </a:prstGeom>
        </p:spPr>
      </p:pic>
      <p:sp>
        <p:nvSpPr>
          <p:cNvPr id="2" name="Rectangle 1"/>
          <p:cNvSpPr/>
          <p:nvPr/>
        </p:nvSpPr>
        <p:spPr>
          <a:xfrm>
            <a:off x="1099039" y="5894685"/>
            <a:ext cx="7957038" cy="461665"/>
          </a:xfrm>
          <a:prstGeom prst="rect">
            <a:avLst/>
          </a:prstGeom>
        </p:spPr>
        <p:txBody>
          <a:bodyPr wrap="square">
            <a:spAutoFit/>
          </a:bodyPr>
          <a:lstStyle/>
          <a:p>
            <a:r>
              <a:rPr lang="en-US" sz="1200" i="1" dirty="0"/>
              <a:t>W. Lou, G. H. </a:t>
            </a:r>
            <a:r>
              <a:rPr lang="en-US" sz="1200" i="1" dirty="0" err="1"/>
              <a:t>Hoffstaetter</a:t>
            </a:r>
            <a:r>
              <a:rPr lang="en-US" sz="1200" i="1" dirty="0"/>
              <a:t>, “Beam-Breakup Studies for the 4-pass Cornell-Brookhaven Energy-Recovery </a:t>
            </a:r>
            <a:r>
              <a:rPr lang="en-US" sz="1200" i="1" dirty="0" err="1"/>
              <a:t>Linac</a:t>
            </a:r>
            <a:r>
              <a:rPr lang="en-US" sz="1200" i="1" dirty="0"/>
              <a:t> Test Accelerator”, (Proceedings, 9th International Particle Accelerator Conference (IPAC2018): Vancouver, Canada, 2018) THPAF022.</a:t>
            </a:r>
          </a:p>
        </p:txBody>
      </p:sp>
      <p:sp>
        <p:nvSpPr>
          <p:cNvPr id="4" name="Date Placeholder 3"/>
          <p:cNvSpPr>
            <a:spLocks noGrp="1"/>
          </p:cNvSpPr>
          <p:nvPr>
            <p:ph type="dt" sz="half" idx="10"/>
          </p:nvPr>
        </p:nvSpPr>
        <p:spPr/>
        <p:txBody>
          <a:bodyPr/>
          <a:lstStyle/>
          <a:p>
            <a:r>
              <a:rPr lang="en-US"/>
              <a:t>2 November 2018</a:t>
            </a:r>
            <a:endParaRPr lang="en-US" dirty="0"/>
          </a:p>
        </p:txBody>
      </p:sp>
      <p:sp>
        <p:nvSpPr>
          <p:cNvPr id="7" name="Footer Placeholder 6"/>
          <p:cNvSpPr>
            <a:spLocks noGrp="1"/>
          </p:cNvSpPr>
          <p:nvPr>
            <p:ph type="ftr" sz="quarter" idx="11"/>
          </p:nvPr>
        </p:nvSpPr>
        <p:spPr/>
        <p:txBody>
          <a:bodyPr/>
          <a:lstStyle/>
          <a:p>
            <a:r>
              <a:rPr lang="en-US"/>
              <a:t>ERLs for EIC Workshop - JLab</a:t>
            </a:r>
          </a:p>
        </p:txBody>
      </p:sp>
      <p:sp>
        <p:nvSpPr>
          <p:cNvPr id="9" name="Slide Number Placeholder 8"/>
          <p:cNvSpPr>
            <a:spLocks noGrp="1"/>
          </p:cNvSpPr>
          <p:nvPr>
            <p:ph type="sldNum" sz="quarter" idx="12"/>
          </p:nvPr>
        </p:nvSpPr>
        <p:spPr/>
        <p:txBody>
          <a:bodyPr/>
          <a:lstStyle/>
          <a:p>
            <a:fld id="{76275999-CDF6-9B46-9F3F-7503503F82BE}" type="slidenum">
              <a:rPr lang="en-US" smtClean="0"/>
              <a:pPr/>
              <a:t>20</a:t>
            </a:fld>
            <a:endParaRPr lang="en-US"/>
          </a:p>
        </p:txBody>
      </p:sp>
    </p:spTree>
    <p:extLst>
      <p:ext uri="{BB962C8B-B14F-4D97-AF65-F5344CB8AC3E}">
        <p14:creationId xmlns:p14="http://schemas.microsoft.com/office/powerpoint/2010/main" val="3619354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5583" y="5965306"/>
            <a:ext cx="4668417" cy="664029"/>
          </a:xfrm>
        </p:spPr>
        <p:txBody>
          <a:bodyPr>
            <a:normAutofit/>
          </a:bodyPr>
          <a:lstStyle/>
          <a:p>
            <a:pPr marL="0" indent="0">
              <a:buNone/>
            </a:pPr>
            <a:r>
              <a:rPr lang="en-US" sz="1200" i="1" dirty="0"/>
              <a:t>N. </a:t>
            </a:r>
            <a:r>
              <a:rPr lang="en-US" sz="1200" i="1" dirty="0" err="1"/>
              <a:t>MacFadden</a:t>
            </a:r>
            <a:r>
              <a:rPr lang="en-US" sz="1200" i="1" dirty="0"/>
              <a:t>, C. </a:t>
            </a:r>
            <a:r>
              <a:rPr lang="en-US" sz="1200" i="1" dirty="0" err="1"/>
              <a:t>Gulliford</a:t>
            </a:r>
            <a:r>
              <a:rPr lang="en-US" sz="1200" i="1" dirty="0"/>
              <a:t>, “Development and Validation of a Geant4 Radiation Shielding Simulation Framework”, Internal CBETA Tech Note.</a:t>
            </a:r>
          </a:p>
        </p:txBody>
      </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21</a:t>
            </a:fld>
            <a:endParaRPr lang="en-US"/>
          </a:p>
        </p:txBody>
      </p:sp>
      <p:sp>
        <p:nvSpPr>
          <p:cNvPr id="7" name="Title 1"/>
          <p:cNvSpPr txBox="1">
            <a:spLocks/>
          </p:cNvSpPr>
          <p:nvPr/>
        </p:nvSpPr>
        <p:spPr>
          <a:xfrm>
            <a:off x="3630305" y="0"/>
            <a:ext cx="5437496"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a:solidFill>
                  <a:schemeClr val="bg1"/>
                </a:solidFill>
              </a:rPr>
              <a:t>Shielding Limitation</a:t>
            </a:r>
          </a:p>
        </p:txBody>
      </p:sp>
      <p:pic>
        <p:nvPicPr>
          <p:cNvPr id="8" name="Picture 7"/>
          <p:cNvPicPr>
            <a:picLocks noChangeAspect="1"/>
          </p:cNvPicPr>
          <p:nvPr/>
        </p:nvPicPr>
        <p:blipFill>
          <a:blip r:embed="rId2"/>
          <a:stretch>
            <a:fillRect/>
          </a:stretch>
        </p:blipFill>
        <p:spPr>
          <a:xfrm>
            <a:off x="1424473" y="780545"/>
            <a:ext cx="6482113" cy="5057202"/>
          </a:xfrm>
          <a:prstGeom prst="rect">
            <a:avLst/>
          </a:prstGeom>
        </p:spPr>
      </p:pic>
    </p:spTree>
    <p:extLst>
      <p:ext uri="{BB962C8B-B14F-4D97-AF65-F5344CB8AC3E}">
        <p14:creationId xmlns:p14="http://schemas.microsoft.com/office/powerpoint/2010/main" val="2361843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22</a:t>
            </a:fld>
            <a:endParaRPr lang="en-US"/>
          </a:p>
        </p:txBody>
      </p:sp>
      <p:sp>
        <p:nvSpPr>
          <p:cNvPr id="7" name="Title 1"/>
          <p:cNvSpPr txBox="1">
            <a:spLocks/>
          </p:cNvSpPr>
          <p:nvPr/>
        </p:nvSpPr>
        <p:spPr>
          <a:xfrm>
            <a:off x="3630305" y="0"/>
            <a:ext cx="5437496"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a:solidFill>
                  <a:schemeClr val="bg1"/>
                </a:solidFill>
              </a:rPr>
              <a:t>PM Radiation Damage</a:t>
            </a:r>
          </a:p>
        </p:txBody>
      </p:sp>
    </p:spTree>
    <p:extLst>
      <p:ext uri="{BB962C8B-B14F-4D97-AF65-F5344CB8AC3E}">
        <p14:creationId xmlns:p14="http://schemas.microsoft.com/office/powerpoint/2010/main" val="3312014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99306"/>
            <a:ext cx="9144000" cy="32616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Content Placeholder 17"/>
          <p:cNvPicPr>
            <a:picLocks noGrp="1" noChangeAspect="1"/>
          </p:cNvPicPr>
          <p:nvPr>
            <p:ph idx="1"/>
          </p:nvPr>
        </p:nvPicPr>
        <p:blipFill>
          <a:blip r:embed="rId2"/>
          <a:stretch>
            <a:fillRect/>
          </a:stretch>
        </p:blipFill>
        <p:spPr>
          <a:xfrm>
            <a:off x="0" y="1006854"/>
            <a:ext cx="9144000" cy="5143500"/>
          </a:xfrm>
        </p:spPr>
      </p:pic>
      <p:sp>
        <p:nvSpPr>
          <p:cNvPr id="2" name="Title 1"/>
          <p:cNvSpPr>
            <a:spLocks noGrp="1"/>
          </p:cNvSpPr>
          <p:nvPr>
            <p:ph type="title"/>
          </p:nvPr>
        </p:nvSpPr>
        <p:spPr>
          <a:xfrm>
            <a:off x="3124200" y="0"/>
            <a:ext cx="5852160" cy="731520"/>
          </a:xfrm>
        </p:spPr>
        <p:txBody>
          <a:bodyPr/>
          <a:lstStyle/>
          <a:p>
            <a:pPr algn="r"/>
            <a:r>
              <a:rPr lang="en-US" dirty="0">
                <a:solidFill>
                  <a:schemeClr val="bg1"/>
                </a:solidFill>
              </a:rPr>
              <a:t>CBETA Final Layout</a:t>
            </a:r>
          </a:p>
        </p:txBody>
      </p:sp>
      <p:sp>
        <p:nvSpPr>
          <p:cNvPr id="11" name="Rectangle: Rounded Corners 10"/>
          <p:cNvSpPr/>
          <p:nvPr/>
        </p:nvSpPr>
        <p:spPr>
          <a:xfrm rot="733251">
            <a:off x="1841546" y="1843826"/>
            <a:ext cx="4720279" cy="1431114"/>
          </a:xfrm>
          <a:prstGeom prst="round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p:cNvSpPr/>
          <p:nvPr/>
        </p:nvSpPr>
        <p:spPr>
          <a:xfrm>
            <a:off x="6223817" y="2319914"/>
            <a:ext cx="2005781" cy="1258690"/>
          </a:xfrm>
          <a:prstGeom prst="roundRect">
            <a:avLst/>
          </a:prstGeom>
          <a:noFill/>
          <a:ln w="5715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1493520" y="3289868"/>
            <a:ext cx="7025640" cy="1879175"/>
          </a:xfrm>
          <a:prstGeom prst="roundRect">
            <a:avLst/>
          </a:prstGeom>
          <a:noFill/>
          <a:ln w="5715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992188" y="1337504"/>
            <a:ext cx="1752600" cy="1323439"/>
          </a:xfrm>
          <a:prstGeom prst="rect">
            <a:avLst/>
          </a:prstGeom>
          <a:noFill/>
        </p:spPr>
        <p:txBody>
          <a:bodyPr wrap="square" rtlCol="0">
            <a:spAutoFit/>
          </a:bodyPr>
          <a:lstStyle/>
          <a:p>
            <a:r>
              <a:rPr lang="en-US" sz="4000" b="1" dirty="0">
                <a:solidFill>
                  <a:srgbClr val="FF0000"/>
                </a:solidFill>
              </a:rPr>
              <a:t>Late</a:t>
            </a:r>
          </a:p>
          <a:p>
            <a:r>
              <a:rPr lang="en-US" sz="4000" b="1" dirty="0">
                <a:solidFill>
                  <a:srgbClr val="FF0000"/>
                </a:solidFill>
              </a:rPr>
              <a:t>2017</a:t>
            </a:r>
          </a:p>
        </p:txBody>
      </p:sp>
      <p:sp>
        <p:nvSpPr>
          <p:cNvPr id="15" name="TextBox 14"/>
          <p:cNvSpPr txBox="1"/>
          <p:nvPr/>
        </p:nvSpPr>
        <p:spPr>
          <a:xfrm>
            <a:off x="3789947" y="4318168"/>
            <a:ext cx="2433870" cy="707886"/>
          </a:xfrm>
          <a:prstGeom prst="rect">
            <a:avLst/>
          </a:prstGeom>
          <a:noFill/>
        </p:spPr>
        <p:txBody>
          <a:bodyPr wrap="square" rtlCol="0">
            <a:spAutoFit/>
          </a:bodyPr>
          <a:lstStyle/>
          <a:p>
            <a:r>
              <a:rPr lang="en-US" sz="4000" b="1" dirty="0">
                <a:solidFill>
                  <a:srgbClr val="FF0000"/>
                </a:solidFill>
              </a:rPr>
              <a:t>Late 2018</a:t>
            </a:r>
          </a:p>
        </p:txBody>
      </p:sp>
      <p:sp>
        <p:nvSpPr>
          <p:cNvPr id="16" name="TextBox 15"/>
          <p:cNvSpPr txBox="1"/>
          <p:nvPr/>
        </p:nvSpPr>
        <p:spPr>
          <a:xfrm>
            <a:off x="2639339" y="692064"/>
            <a:ext cx="5352849" cy="1323439"/>
          </a:xfrm>
          <a:prstGeom prst="rect">
            <a:avLst/>
          </a:prstGeom>
          <a:effectLst>
            <a:glow rad="228600">
              <a:schemeClr val="accent2">
                <a:satMod val="175000"/>
                <a:alpha val="40000"/>
              </a:schemeClr>
            </a:glow>
          </a:effectLst>
          <a:scene3d>
            <a:camera prst="orthographicFront"/>
            <a:lightRig rig="threePt" dir="t"/>
          </a:scene3d>
          <a:sp3d>
            <a:bevelT prst="slope"/>
          </a:sp3d>
        </p:spPr>
        <p:txBody>
          <a:bodyPr wrap="square" rtlCol="0">
            <a:spAutoFit/>
          </a:bodyPr>
          <a:lstStyle/>
          <a:p>
            <a:pPr algn="ctr"/>
            <a:r>
              <a:rPr lang="en-US" sz="4000" b="1" dirty="0">
                <a:solidFill>
                  <a:srgbClr val="FF0000"/>
                </a:solidFill>
              </a:rPr>
              <a:t>Complete and Beginning Operations</a:t>
            </a:r>
          </a:p>
        </p:txBody>
      </p:sp>
      <p:sp>
        <p:nvSpPr>
          <p:cNvPr id="9" name="Slide Number Placeholder 8"/>
          <p:cNvSpPr>
            <a:spLocks noGrp="1"/>
          </p:cNvSpPr>
          <p:nvPr>
            <p:ph type="sldNum" sz="quarter" idx="12"/>
          </p:nvPr>
        </p:nvSpPr>
        <p:spPr/>
        <p:txBody>
          <a:bodyPr/>
          <a:lstStyle/>
          <a:p>
            <a:fld id="{76275999-CDF6-9B46-9F3F-7503503F82BE}" type="slidenum">
              <a:rPr lang="en-US" smtClean="0"/>
              <a:pPr/>
              <a:t>23</a:t>
            </a:fld>
            <a:endParaRPr lang="en-US"/>
          </a:p>
        </p:txBody>
      </p:sp>
      <p:sp>
        <p:nvSpPr>
          <p:cNvPr id="10" name="Date Placeholder 9"/>
          <p:cNvSpPr>
            <a:spLocks noGrp="1"/>
          </p:cNvSpPr>
          <p:nvPr>
            <p:ph type="dt" sz="half" idx="10"/>
          </p:nvPr>
        </p:nvSpPr>
        <p:spPr/>
        <p:txBody>
          <a:bodyPr/>
          <a:lstStyle/>
          <a:p>
            <a:r>
              <a:rPr lang="en-US"/>
              <a:t>2 November 2018</a:t>
            </a:r>
            <a:endParaRPr lang="en-US" dirty="0"/>
          </a:p>
        </p:txBody>
      </p:sp>
      <p:sp>
        <p:nvSpPr>
          <p:cNvPr id="17" name="Footer Placeholder 16"/>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36221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002341" y="914400"/>
            <a:ext cx="7488810" cy="5459878"/>
          </a:xfrm>
          <a:prstGeom prst="rect">
            <a:avLst/>
          </a:prstGeom>
        </p:spPr>
      </p:pic>
      <p:pic>
        <p:nvPicPr>
          <p:cNvPr id="8" name="Picture 7"/>
          <p:cNvPicPr>
            <a:picLocks noChangeAspect="1"/>
          </p:cNvPicPr>
          <p:nvPr/>
        </p:nvPicPr>
        <p:blipFill>
          <a:blip r:embed="rId3"/>
          <a:stretch>
            <a:fillRect/>
          </a:stretch>
        </p:blipFill>
        <p:spPr>
          <a:xfrm>
            <a:off x="1188719" y="892953"/>
            <a:ext cx="7299743" cy="5471758"/>
          </a:xfrm>
          <a:prstGeom prst="rect">
            <a:avLst/>
          </a:prstGeom>
        </p:spPr>
      </p:pic>
      <p:sp>
        <p:nvSpPr>
          <p:cNvPr id="9" name="Title 1"/>
          <p:cNvSpPr>
            <a:spLocks noGrp="1"/>
          </p:cNvSpPr>
          <p:nvPr>
            <p:ph type="title"/>
          </p:nvPr>
        </p:nvSpPr>
        <p:spPr>
          <a:xfrm>
            <a:off x="3124199" y="0"/>
            <a:ext cx="5859379" cy="807402"/>
          </a:xfrm>
        </p:spPr>
        <p:txBody>
          <a:bodyPr/>
          <a:lstStyle/>
          <a:p>
            <a:pPr algn="r"/>
            <a:r>
              <a:rPr lang="en-US" dirty="0">
                <a:solidFill>
                  <a:schemeClr val="bg1"/>
                </a:solidFill>
              </a:rPr>
              <a:t>CBETA Requirements</a:t>
            </a:r>
          </a:p>
        </p:txBody>
      </p:sp>
      <p:sp>
        <p:nvSpPr>
          <p:cNvPr id="2" name="Star: 5 Points 1"/>
          <p:cNvSpPr/>
          <p:nvPr/>
        </p:nvSpPr>
        <p:spPr>
          <a:xfrm>
            <a:off x="818147" y="1636295"/>
            <a:ext cx="288758" cy="288757"/>
          </a:xfrm>
          <a:prstGeom prst="star5">
            <a:avLst/>
          </a:prstGeom>
          <a:solidFill>
            <a:srgbClr val="1CD62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tar: 5 Points 14"/>
          <p:cNvSpPr/>
          <p:nvPr/>
        </p:nvSpPr>
        <p:spPr>
          <a:xfrm>
            <a:off x="842065" y="2061411"/>
            <a:ext cx="288758" cy="288757"/>
          </a:xfrm>
          <a:prstGeom prst="star5">
            <a:avLst/>
          </a:prstGeom>
          <a:solidFill>
            <a:srgbClr val="1CD62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tar: 5 Points 15"/>
          <p:cNvSpPr/>
          <p:nvPr/>
        </p:nvSpPr>
        <p:spPr>
          <a:xfrm>
            <a:off x="890337" y="5959642"/>
            <a:ext cx="288758" cy="288757"/>
          </a:xfrm>
          <a:prstGeom prst="star5">
            <a:avLst/>
          </a:prstGeom>
          <a:solidFill>
            <a:srgbClr val="1CD62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tar: 5 Points 16"/>
          <p:cNvSpPr/>
          <p:nvPr/>
        </p:nvSpPr>
        <p:spPr>
          <a:xfrm>
            <a:off x="906378" y="4467727"/>
            <a:ext cx="288758" cy="288757"/>
          </a:xfrm>
          <a:prstGeom prst="star5">
            <a:avLst/>
          </a:prstGeom>
          <a:solidFill>
            <a:srgbClr val="1CD62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ar: 5 Points 17"/>
          <p:cNvSpPr/>
          <p:nvPr/>
        </p:nvSpPr>
        <p:spPr>
          <a:xfrm>
            <a:off x="858252" y="2895600"/>
            <a:ext cx="288758" cy="288757"/>
          </a:xfrm>
          <a:prstGeom prst="star5">
            <a:avLst/>
          </a:prstGeom>
          <a:solidFill>
            <a:srgbClr val="1CD62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tar: 5 Points 18"/>
          <p:cNvSpPr/>
          <p:nvPr/>
        </p:nvSpPr>
        <p:spPr>
          <a:xfrm>
            <a:off x="890337" y="4692316"/>
            <a:ext cx="288758" cy="288757"/>
          </a:xfrm>
          <a:prstGeom prst="star5">
            <a:avLst/>
          </a:prstGeom>
          <a:solidFill>
            <a:srgbClr val="1CD62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76275999-CDF6-9B46-9F3F-7503503F82BE}" type="slidenum">
              <a:rPr lang="en-US" smtClean="0"/>
              <a:pPr/>
              <a:t>24</a:t>
            </a:fld>
            <a:endParaRPr lang="en-US"/>
          </a:p>
        </p:txBody>
      </p:sp>
      <p:sp>
        <p:nvSpPr>
          <p:cNvPr id="12" name="Date Placeholder 11"/>
          <p:cNvSpPr>
            <a:spLocks noGrp="1"/>
          </p:cNvSpPr>
          <p:nvPr>
            <p:ph type="dt" sz="half" idx="10"/>
          </p:nvPr>
        </p:nvSpPr>
        <p:spPr/>
        <p:txBody>
          <a:bodyPr/>
          <a:lstStyle/>
          <a:p>
            <a:r>
              <a:rPr lang="en-US"/>
              <a:t>2 November 2018</a:t>
            </a:r>
            <a:endParaRPr lang="en-US" dirty="0"/>
          </a:p>
        </p:txBody>
      </p:sp>
      <p:sp>
        <p:nvSpPr>
          <p:cNvPr id="13" name="Footer Placeholder 12"/>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2931984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22" y="30798"/>
            <a:ext cx="8337687" cy="914082"/>
          </a:xfrm>
        </p:spPr>
        <p:txBody>
          <a:bodyPr/>
          <a:lstStyle/>
          <a:p>
            <a:pPr algn="r"/>
            <a:r>
              <a:rPr lang="en-US" dirty="0">
                <a:solidFill>
                  <a:schemeClr val="bg1"/>
                </a:solidFill>
              </a:rPr>
              <a:t>Present Injector Layout</a:t>
            </a:r>
          </a:p>
        </p:txBody>
      </p:sp>
      <p:pic>
        <p:nvPicPr>
          <p:cNvPr id="10" name="Picture 9"/>
          <p:cNvPicPr>
            <a:picLocks noChangeAspect="1"/>
          </p:cNvPicPr>
          <p:nvPr/>
        </p:nvPicPr>
        <p:blipFill rotWithShape="1">
          <a:blip r:embed="rId3"/>
          <a:srcRect l="8155" t="16833" r="3091" b="19854"/>
          <a:stretch/>
        </p:blipFill>
        <p:spPr>
          <a:xfrm>
            <a:off x="0" y="2286000"/>
            <a:ext cx="9229135" cy="3703320"/>
          </a:xfrm>
          <a:prstGeom prst="rect">
            <a:avLst/>
          </a:prstGeom>
        </p:spPr>
      </p:pic>
      <p:cxnSp>
        <p:nvCxnSpPr>
          <p:cNvPr id="7" name="Straight Arrow Connector 6"/>
          <p:cNvCxnSpPr>
            <a:stCxn id="8" idx="2"/>
          </p:cNvCxnSpPr>
          <p:nvPr/>
        </p:nvCxnSpPr>
        <p:spPr>
          <a:xfrm>
            <a:off x="501318" y="1495389"/>
            <a:ext cx="184483" cy="1055306"/>
          </a:xfrm>
          <a:prstGeom prst="straightConnector1">
            <a:avLst/>
          </a:prstGeom>
          <a:ln w="444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2214" y="849058"/>
            <a:ext cx="1167063" cy="646331"/>
          </a:xfrm>
          <a:prstGeom prst="rect">
            <a:avLst/>
          </a:prstGeom>
          <a:noFill/>
        </p:spPr>
        <p:txBody>
          <a:bodyPr wrap="square" rtlCol="0">
            <a:spAutoFit/>
          </a:bodyPr>
          <a:lstStyle/>
          <a:p>
            <a:pPr algn="ctr"/>
            <a:r>
              <a:rPr lang="en-US" dirty="0"/>
              <a:t>Gun</a:t>
            </a:r>
          </a:p>
          <a:p>
            <a:pPr algn="ctr"/>
            <a:r>
              <a:rPr lang="en-US" b="1" dirty="0"/>
              <a:t>(350 kV)</a:t>
            </a:r>
          </a:p>
        </p:txBody>
      </p:sp>
      <p:cxnSp>
        <p:nvCxnSpPr>
          <p:cNvPr id="21" name="Straight Arrow Connector 20"/>
          <p:cNvCxnSpPr/>
          <p:nvPr/>
        </p:nvCxnSpPr>
        <p:spPr>
          <a:xfrm flipH="1">
            <a:off x="927477" y="2023042"/>
            <a:ext cx="303556" cy="759309"/>
          </a:xfrm>
          <a:prstGeom prst="straightConnector1">
            <a:avLst/>
          </a:prstGeom>
          <a:ln w="444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933639" y="1735491"/>
            <a:ext cx="400487" cy="1350705"/>
          </a:xfrm>
          <a:prstGeom prst="straightConnector1">
            <a:avLst/>
          </a:prstGeom>
          <a:ln w="444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85801" y="1706028"/>
            <a:ext cx="1167063" cy="369332"/>
          </a:xfrm>
          <a:prstGeom prst="rect">
            <a:avLst/>
          </a:prstGeom>
          <a:noFill/>
        </p:spPr>
        <p:txBody>
          <a:bodyPr wrap="square" rtlCol="0">
            <a:spAutoFit/>
          </a:bodyPr>
          <a:lstStyle/>
          <a:p>
            <a:pPr algn="ctr"/>
            <a:r>
              <a:rPr lang="en-US" dirty="0" err="1"/>
              <a:t>Buncher</a:t>
            </a:r>
            <a:endParaRPr lang="en-US" dirty="0"/>
          </a:p>
        </p:txBody>
      </p:sp>
      <p:sp>
        <p:nvSpPr>
          <p:cNvPr id="29" name="TextBox 28"/>
          <p:cNvSpPr txBox="1"/>
          <p:nvPr/>
        </p:nvSpPr>
        <p:spPr>
          <a:xfrm>
            <a:off x="1668381" y="758470"/>
            <a:ext cx="1618248" cy="923330"/>
          </a:xfrm>
          <a:prstGeom prst="rect">
            <a:avLst/>
          </a:prstGeom>
          <a:noFill/>
        </p:spPr>
        <p:txBody>
          <a:bodyPr wrap="square" rtlCol="0">
            <a:spAutoFit/>
          </a:bodyPr>
          <a:lstStyle/>
          <a:p>
            <a:pPr algn="ctr"/>
            <a:r>
              <a:rPr lang="en-US" dirty="0"/>
              <a:t>Injector Cryomodule</a:t>
            </a:r>
          </a:p>
          <a:p>
            <a:pPr algn="ctr"/>
            <a:r>
              <a:rPr lang="en-US" b="1" dirty="0"/>
              <a:t>(+12 MeV)</a:t>
            </a:r>
          </a:p>
        </p:txBody>
      </p:sp>
      <p:cxnSp>
        <p:nvCxnSpPr>
          <p:cNvPr id="30" name="Straight Arrow Connector 29"/>
          <p:cNvCxnSpPr>
            <a:stCxn id="38" idx="2"/>
          </p:cNvCxnSpPr>
          <p:nvPr/>
        </p:nvCxnSpPr>
        <p:spPr>
          <a:xfrm flipH="1">
            <a:off x="3124201" y="2070245"/>
            <a:ext cx="662302" cy="1752871"/>
          </a:xfrm>
          <a:prstGeom prst="straightConnector1">
            <a:avLst/>
          </a:prstGeom>
          <a:ln w="444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810002" y="3086196"/>
            <a:ext cx="311070" cy="916377"/>
          </a:xfrm>
          <a:prstGeom prst="straightConnector1">
            <a:avLst/>
          </a:prstGeom>
          <a:ln w="444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947737" y="4282384"/>
            <a:ext cx="658707" cy="881852"/>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3965537" y="4851283"/>
            <a:ext cx="452014" cy="584133"/>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974090" y="1423914"/>
            <a:ext cx="1624826" cy="646331"/>
          </a:xfrm>
          <a:prstGeom prst="rect">
            <a:avLst/>
          </a:prstGeom>
          <a:noFill/>
        </p:spPr>
        <p:txBody>
          <a:bodyPr wrap="square" rtlCol="0">
            <a:spAutoFit/>
          </a:bodyPr>
          <a:lstStyle/>
          <a:p>
            <a:pPr algn="ctr"/>
            <a:r>
              <a:rPr lang="en-US" dirty="0"/>
              <a:t>Switch Yard</a:t>
            </a:r>
          </a:p>
          <a:p>
            <a:pPr algn="ctr"/>
            <a:r>
              <a:rPr lang="en-US" dirty="0"/>
              <a:t>Magnet</a:t>
            </a:r>
          </a:p>
        </p:txBody>
      </p:sp>
      <p:sp>
        <p:nvSpPr>
          <p:cNvPr id="39" name="TextBox 38"/>
          <p:cNvSpPr txBox="1"/>
          <p:nvPr/>
        </p:nvSpPr>
        <p:spPr>
          <a:xfrm>
            <a:off x="3606444" y="2781457"/>
            <a:ext cx="1167063" cy="369332"/>
          </a:xfrm>
          <a:prstGeom prst="rect">
            <a:avLst/>
          </a:prstGeom>
          <a:noFill/>
        </p:spPr>
        <p:txBody>
          <a:bodyPr wrap="square" rtlCol="0">
            <a:spAutoFit/>
          </a:bodyPr>
          <a:lstStyle/>
          <a:p>
            <a:pPr algn="ctr"/>
            <a:r>
              <a:rPr lang="en-US" dirty="0"/>
              <a:t>Merger</a:t>
            </a:r>
          </a:p>
        </p:txBody>
      </p:sp>
      <p:sp>
        <p:nvSpPr>
          <p:cNvPr id="40" name="TextBox 39"/>
          <p:cNvSpPr txBox="1"/>
          <p:nvPr/>
        </p:nvSpPr>
        <p:spPr>
          <a:xfrm>
            <a:off x="2057913" y="4860664"/>
            <a:ext cx="1167063" cy="646331"/>
          </a:xfrm>
          <a:prstGeom prst="rect">
            <a:avLst/>
          </a:prstGeom>
          <a:noFill/>
        </p:spPr>
        <p:txBody>
          <a:bodyPr wrap="square" rtlCol="0">
            <a:spAutoFit/>
          </a:bodyPr>
          <a:lstStyle/>
          <a:p>
            <a:pPr algn="ctr"/>
            <a:r>
              <a:rPr lang="en-US" dirty="0"/>
              <a:t>Mirror Merger</a:t>
            </a:r>
          </a:p>
        </p:txBody>
      </p:sp>
      <p:sp>
        <p:nvSpPr>
          <p:cNvPr id="41" name="TextBox 40"/>
          <p:cNvSpPr txBox="1"/>
          <p:nvPr/>
        </p:nvSpPr>
        <p:spPr>
          <a:xfrm>
            <a:off x="3209555" y="5391001"/>
            <a:ext cx="1563952" cy="646331"/>
          </a:xfrm>
          <a:prstGeom prst="rect">
            <a:avLst/>
          </a:prstGeom>
          <a:noFill/>
        </p:spPr>
        <p:txBody>
          <a:bodyPr wrap="square" rtlCol="0">
            <a:spAutoFit/>
          </a:bodyPr>
          <a:lstStyle/>
          <a:p>
            <a:pPr algn="ctr"/>
            <a:r>
              <a:rPr lang="en-US" dirty="0"/>
              <a:t>Diagnostics </a:t>
            </a:r>
            <a:r>
              <a:rPr lang="en-US" dirty="0" err="1"/>
              <a:t>Beamilne</a:t>
            </a:r>
            <a:endParaRPr lang="en-US" dirty="0"/>
          </a:p>
        </p:txBody>
      </p:sp>
      <p:cxnSp>
        <p:nvCxnSpPr>
          <p:cNvPr id="44" name="Straight Arrow Connector 43"/>
          <p:cNvCxnSpPr/>
          <p:nvPr/>
        </p:nvCxnSpPr>
        <p:spPr>
          <a:xfrm flipH="1">
            <a:off x="6192198" y="2023042"/>
            <a:ext cx="866328" cy="2486525"/>
          </a:xfrm>
          <a:prstGeom prst="straightConnector1">
            <a:avLst/>
          </a:prstGeom>
          <a:ln w="444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392440" y="1099712"/>
            <a:ext cx="1618248" cy="923330"/>
          </a:xfrm>
          <a:prstGeom prst="rect">
            <a:avLst/>
          </a:prstGeom>
          <a:noFill/>
        </p:spPr>
        <p:txBody>
          <a:bodyPr wrap="square" rtlCol="0">
            <a:spAutoFit/>
          </a:bodyPr>
          <a:lstStyle/>
          <a:p>
            <a:pPr algn="ctr"/>
            <a:r>
              <a:rPr lang="en-US" dirty="0"/>
              <a:t>Main </a:t>
            </a:r>
            <a:r>
              <a:rPr lang="en-US" dirty="0" err="1"/>
              <a:t>Linac</a:t>
            </a:r>
            <a:r>
              <a:rPr lang="en-US" dirty="0"/>
              <a:t> Cryomodule</a:t>
            </a:r>
          </a:p>
          <a:p>
            <a:pPr algn="ctr"/>
            <a:r>
              <a:rPr lang="en-US" b="1" dirty="0"/>
              <a:t>(+50 MeV)</a:t>
            </a:r>
          </a:p>
        </p:txBody>
      </p:sp>
      <p:sp>
        <p:nvSpPr>
          <p:cNvPr id="11" name="Slide Number Placeholder 10"/>
          <p:cNvSpPr>
            <a:spLocks noGrp="1"/>
          </p:cNvSpPr>
          <p:nvPr>
            <p:ph type="sldNum" sz="quarter" idx="12"/>
          </p:nvPr>
        </p:nvSpPr>
        <p:spPr/>
        <p:txBody>
          <a:bodyPr/>
          <a:lstStyle/>
          <a:p>
            <a:fld id="{76275999-CDF6-9B46-9F3F-7503503F82BE}" type="slidenum">
              <a:rPr lang="en-US" smtClean="0"/>
              <a:pPr/>
              <a:t>25</a:t>
            </a:fld>
            <a:endParaRPr lang="en-US"/>
          </a:p>
        </p:txBody>
      </p:sp>
      <p:sp>
        <p:nvSpPr>
          <p:cNvPr id="12" name="Date Placeholder 11"/>
          <p:cNvSpPr>
            <a:spLocks noGrp="1"/>
          </p:cNvSpPr>
          <p:nvPr>
            <p:ph type="dt" sz="half" idx="10"/>
          </p:nvPr>
        </p:nvSpPr>
        <p:spPr/>
        <p:txBody>
          <a:bodyPr/>
          <a:lstStyle/>
          <a:p>
            <a:r>
              <a:rPr lang="en-US"/>
              <a:t>2 November 2018</a:t>
            </a:r>
            <a:endParaRPr lang="en-US" dirty="0"/>
          </a:p>
        </p:txBody>
      </p:sp>
      <p:sp>
        <p:nvSpPr>
          <p:cNvPr id="13" name="Footer Placeholder 12"/>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1685366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0" y="0"/>
            <a:ext cx="4206240" cy="807402"/>
          </a:xfrm>
        </p:spPr>
        <p:txBody>
          <a:bodyPr/>
          <a:lstStyle/>
          <a:p>
            <a:pPr algn="r"/>
            <a:r>
              <a:rPr lang="en-US" dirty="0">
                <a:solidFill>
                  <a:schemeClr val="bg1"/>
                </a:solidFill>
              </a:rPr>
              <a:t>Cornell DC Guns</a:t>
            </a:r>
          </a:p>
        </p:txBody>
      </p:sp>
      <p:sp>
        <p:nvSpPr>
          <p:cNvPr id="3" name="Content Placeholder 2"/>
          <p:cNvSpPr>
            <a:spLocks noGrp="1"/>
          </p:cNvSpPr>
          <p:nvPr>
            <p:ph idx="1"/>
          </p:nvPr>
        </p:nvSpPr>
        <p:spPr>
          <a:xfrm>
            <a:off x="457200" y="946484"/>
            <a:ext cx="8229600" cy="5179679"/>
          </a:xfrm>
        </p:spPr>
        <p:txBody>
          <a:bodyPr>
            <a:normAutofit fontScale="77500" lnSpcReduction="20000"/>
          </a:bodyPr>
          <a:lstStyle/>
          <a:p>
            <a:r>
              <a:rPr lang="en-US" dirty="0"/>
              <a:t>1</a:t>
            </a:r>
            <a:r>
              <a:rPr lang="en-US" baseline="30000" dirty="0"/>
              <a:t>st</a:t>
            </a:r>
            <a:r>
              <a:rPr lang="en-US" dirty="0"/>
              <a:t> Generation Gun – emittance and high current studies</a:t>
            </a:r>
          </a:p>
          <a:p>
            <a:pPr lvl="1"/>
            <a:r>
              <a:rPr lang="en-US" dirty="0"/>
              <a:t>Suffered (at least) 3 ceramic punch-through failures</a:t>
            </a:r>
          </a:p>
          <a:p>
            <a:pPr lvl="1"/>
            <a:r>
              <a:rPr lang="en-US" dirty="0"/>
              <a:t>Operated ~2005-2015 (will continue in new gun dev. lab)</a:t>
            </a:r>
          </a:p>
          <a:p>
            <a:pPr lvl="1"/>
            <a:r>
              <a:rPr lang="en-US" dirty="0"/>
              <a:t>Local cathode preparation</a:t>
            </a:r>
          </a:p>
          <a:p>
            <a:pPr lvl="1"/>
            <a:endParaRPr lang="en-US" dirty="0"/>
          </a:p>
          <a:p>
            <a:r>
              <a:rPr lang="en-US" dirty="0"/>
              <a:t>2</a:t>
            </a:r>
            <a:r>
              <a:rPr lang="en-US" baseline="30000" dirty="0"/>
              <a:t>nd</a:t>
            </a:r>
            <a:r>
              <a:rPr lang="en-US" dirty="0"/>
              <a:t> Generation Gun (2012-Current)</a:t>
            </a:r>
          </a:p>
          <a:p>
            <a:pPr lvl="1"/>
            <a:r>
              <a:rPr lang="en-US" dirty="0"/>
              <a:t>Segmented Insulators with integral shielding</a:t>
            </a:r>
          </a:p>
          <a:p>
            <a:pPr lvl="1"/>
            <a:r>
              <a:rPr lang="en-US" dirty="0"/>
              <a:t>Modular SF6 tank design for flexibility and service access</a:t>
            </a:r>
          </a:p>
          <a:p>
            <a:pPr lvl="1"/>
            <a:r>
              <a:rPr lang="en-US" dirty="0"/>
              <a:t>Scaled up diameter, but retains original electrode and cathode puck design</a:t>
            </a:r>
          </a:p>
          <a:p>
            <a:pPr lvl="1"/>
            <a:r>
              <a:rPr lang="en-US" dirty="0"/>
              <a:t>No local cathode preparation – all delivered by vacuum suitcase</a:t>
            </a:r>
          </a:p>
          <a:p>
            <a:pPr lvl="1"/>
            <a:r>
              <a:rPr lang="en-US" dirty="0"/>
              <a:t>Operational Margin (350kV operation)</a:t>
            </a:r>
          </a:p>
          <a:p>
            <a:pPr lvl="1"/>
            <a:endParaRPr lang="en-US" dirty="0"/>
          </a:p>
          <a:p>
            <a:r>
              <a:rPr lang="en-US" dirty="0"/>
              <a:t>Third Gun built (2016) – </a:t>
            </a:r>
            <a:r>
              <a:rPr lang="en-US" i="1" dirty="0">
                <a:solidFill>
                  <a:srgbClr val="FF0000"/>
                </a:solidFill>
              </a:rPr>
              <a:t>(next talk)</a:t>
            </a:r>
          </a:p>
          <a:p>
            <a:pPr lvl="1"/>
            <a:r>
              <a:rPr lang="en-US" dirty="0"/>
              <a:t>Simplified duplicate for BNL </a:t>
            </a:r>
            <a:r>
              <a:rPr lang="en-US" dirty="0" err="1"/>
              <a:t>LEReC</a:t>
            </a:r>
            <a:r>
              <a:rPr lang="en-US" dirty="0"/>
              <a:t> program</a:t>
            </a:r>
          </a:p>
          <a:p>
            <a:pPr marL="457200" lvl="1" indent="0">
              <a:buNone/>
            </a:pPr>
            <a:endParaRPr lang="en-US" dirty="0"/>
          </a:p>
          <a:p>
            <a:endParaRPr lang="en-US" dirty="0"/>
          </a:p>
        </p:txBody>
      </p:sp>
      <p:sp>
        <p:nvSpPr>
          <p:cNvPr id="9" name="Slide Number Placeholder 8"/>
          <p:cNvSpPr>
            <a:spLocks noGrp="1"/>
          </p:cNvSpPr>
          <p:nvPr>
            <p:ph type="sldNum" sz="quarter" idx="12"/>
          </p:nvPr>
        </p:nvSpPr>
        <p:spPr/>
        <p:txBody>
          <a:bodyPr/>
          <a:lstStyle/>
          <a:p>
            <a:fld id="{76275999-CDF6-9B46-9F3F-7503503F82BE}" type="slidenum">
              <a:rPr lang="en-US" smtClean="0"/>
              <a:pPr/>
              <a:t>26</a:t>
            </a:fld>
            <a:endParaRPr lang="en-US"/>
          </a:p>
        </p:txBody>
      </p:sp>
      <p:sp>
        <p:nvSpPr>
          <p:cNvPr id="10" name="Date Placeholder 9"/>
          <p:cNvSpPr>
            <a:spLocks noGrp="1"/>
          </p:cNvSpPr>
          <p:nvPr>
            <p:ph type="dt" sz="half" idx="10"/>
          </p:nvPr>
        </p:nvSpPr>
        <p:spPr/>
        <p:txBody>
          <a:bodyPr/>
          <a:lstStyle/>
          <a:p>
            <a:r>
              <a:rPr lang="en-US"/>
              <a:t>2 November 2018</a:t>
            </a:r>
            <a:endParaRPr lang="en-US" dirty="0"/>
          </a:p>
        </p:txBody>
      </p:sp>
      <p:sp>
        <p:nvSpPr>
          <p:cNvPr id="11" name="Footer Placeholder 10"/>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591982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07608" y="11240"/>
            <a:ext cx="5378542" cy="594335"/>
          </a:xfrm>
          <a:prstGeom prst="rect">
            <a:avLst/>
          </a:prstGeom>
        </p:spPr>
        <p:txBody>
          <a:bodyPr/>
          <a:lstStyle>
            <a:lvl1pPr algn="ctr">
              <a:defRPr sz="2400" b="1" i="0" baseline="0">
                <a:latin typeface="+mn-lt"/>
              </a:defRPr>
            </a:lvl1pPr>
          </a:lstStyle>
          <a:p>
            <a:pPr algn="r"/>
            <a:r>
              <a:rPr lang="en-US" sz="4000" b="0" dirty="0">
                <a:solidFill>
                  <a:schemeClr val="bg1"/>
                </a:solidFill>
              </a:rPr>
              <a:t>2</a:t>
            </a:r>
            <a:r>
              <a:rPr lang="en-US" sz="4000" b="0" baseline="30000" dirty="0">
                <a:solidFill>
                  <a:schemeClr val="bg1"/>
                </a:solidFill>
              </a:rPr>
              <a:t>nd</a:t>
            </a:r>
            <a:r>
              <a:rPr lang="en-US" sz="4000" b="0" dirty="0">
                <a:solidFill>
                  <a:schemeClr val="bg1"/>
                </a:solidFill>
              </a:rPr>
              <a:t> Generation DC Gun</a:t>
            </a:r>
          </a:p>
        </p:txBody>
      </p:sp>
      <p:pic>
        <p:nvPicPr>
          <p:cNvPr id="8" name="Picture 7" descr="newgun_cutou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99" y="806557"/>
            <a:ext cx="5218773" cy="5258610"/>
          </a:xfrm>
          <a:prstGeom prst="rect">
            <a:avLst/>
          </a:prstGeom>
        </p:spPr>
      </p:pic>
      <p:sp>
        <p:nvSpPr>
          <p:cNvPr id="10" name="TextBox 9"/>
          <p:cNvSpPr txBox="1"/>
          <p:nvPr/>
        </p:nvSpPr>
        <p:spPr>
          <a:xfrm>
            <a:off x="5547581" y="806557"/>
            <a:ext cx="3437664" cy="3970318"/>
          </a:xfrm>
          <a:prstGeom prst="rect">
            <a:avLst/>
          </a:prstGeom>
          <a:noFill/>
          <a:ln>
            <a:solidFill>
              <a:schemeClr val="accent2">
                <a:lumMod val="75000"/>
              </a:schemeClr>
            </a:solidFill>
          </a:ln>
        </p:spPr>
        <p:txBody>
          <a:bodyPr wrap="square" rtlCol="0">
            <a:spAutoFit/>
          </a:bodyPr>
          <a:lstStyle/>
          <a:p>
            <a:pPr algn="just"/>
            <a:r>
              <a:rPr lang="en-US" dirty="0"/>
              <a:t>DC electron source</a:t>
            </a:r>
          </a:p>
          <a:p>
            <a:pPr algn="just"/>
            <a:endParaRPr lang="en-US" dirty="0"/>
          </a:p>
          <a:p>
            <a:pPr algn="just"/>
            <a:r>
              <a:rPr lang="en-US" dirty="0"/>
              <a:t>Based on scaled up DC-gun technology with:</a:t>
            </a:r>
          </a:p>
          <a:p>
            <a:pPr marL="285750" indent="-285750" algn="just">
              <a:buFont typeface="Arial"/>
              <a:buChar char="•"/>
            </a:pPr>
            <a:r>
              <a:rPr lang="en-US" dirty="0"/>
              <a:t>Load-locked cathode transfer</a:t>
            </a:r>
          </a:p>
          <a:p>
            <a:pPr marL="285750" indent="-285750" algn="just">
              <a:buFont typeface="Arial"/>
              <a:buChar char="•"/>
            </a:pPr>
            <a:r>
              <a:rPr lang="en-US" dirty="0"/>
              <a:t>Compact power supply</a:t>
            </a:r>
          </a:p>
          <a:p>
            <a:pPr marL="285750" indent="-285750" algn="just">
              <a:buFont typeface="Arial"/>
              <a:buChar char="•"/>
            </a:pPr>
            <a:r>
              <a:rPr lang="en-US" dirty="0"/>
              <a:t>Shielded insulator</a:t>
            </a:r>
          </a:p>
          <a:p>
            <a:pPr marL="285750" indent="-285750" algn="just">
              <a:buFont typeface="Arial"/>
              <a:buChar char="•"/>
            </a:pPr>
            <a:r>
              <a:rPr lang="en-US" dirty="0"/>
              <a:t>Shaped cathode and anode</a:t>
            </a:r>
          </a:p>
          <a:p>
            <a:pPr algn="just"/>
            <a:endParaRPr lang="en-US" dirty="0"/>
          </a:p>
          <a:p>
            <a:pPr algn="just"/>
            <a:r>
              <a:rPr lang="en-US" dirty="0"/>
              <a:t>Duplicate for BNL’s low energy electron cooler project.</a:t>
            </a:r>
          </a:p>
          <a:p>
            <a:pPr algn="just"/>
            <a:endParaRPr lang="en-US" dirty="0"/>
          </a:p>
          <a:p>
            <a:pPr algn="just"/>
            <a:r>
              <a:rPr lang="en-US" dirty="0"/>
              <a:t>Holds world record in current and normalized brightness.</a:t>
            </a:r>
          </a:p>
        </p:txBody>
      </p:sp>
      <p:sp>
        <p:nvSpPr>
          <p:cNvPr id="4" name="Slide Number Placeholder 3"/>
          <p:cNvSpPr>
            <a:spLocks noGrp="1"/>
          </p:cNvSpPr>
          <p:nvPr>
            <p:ph type="sldNum" sz="quarter" idx="12"/>
          </p:nvPr>
        </p:nvSpPr>
        <p:spPr/>
        <p:txBody>
          <a:bodyPr/>
          <a:lstStyle/>
          <a:p>
            <a:fld id="{76275999-CDF6-9B46-9F3F-7503503F82BE}" type="slidenum">
              <a:rPr lang="en-US" smtClean="0"/>
              <a:pPr/>
              <a:t>27</a:t>
            </a:fld>
            <a:endParaRPr lang="en-US"/>
          </a:p>
        </p:txBody>
      </p:sp>
      <p:sp>
        <p:nvSpPr>
          <p:cNvPr id="5" name="Date Placeholder 4"/>
          <p:cNvSpPr>
            <a:spLocks noGrp="1"/>
          </p:cNvSpPr>
          <p:nvPr>
            <p:ph type="dt" sz="half" idx="10"/>
          </p:nvPr>
        </p:nvSpPr>
        <p:spPr/>
        <p:txBody>
          <a:bodyPr/>
          <a:lstStyle/>
          <a:p>
            <a:r>
              <a:rPr lang="en-US"/>
              <a:t>2 November 2018</a:t>
            </a:r>
          </a:p>
        </p:txBody>
      </p:sp>
      <p:sp>
        <p:nvSpPr>
          <p:cNvPr id="6" name="Footer Placeholder 5"/>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2120719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82027" y="0"/>
            <a:ext cx="5624187" cy="76408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rPr>
              <a:t>New gun overview</a:t>
            </a:r>
          </a:p>
        </p:txBody>
      </p:sp>
      <p:pic>
        <p:nvPicPr>
          <p:cNvPr id="5" name="Picture 1" descr="H:\PC652\Gun Images\poster-section-view.jpg"/>
          <p:cNvPicPr>
            <a:picLocks noChangeAspect="1" noChangeArrowheads="1"/>
          </p:cNvPicPr>
          <p:nvPr/>
        </p:nvPicPr>
        <p:blipFill>
          <a:blip r:embed="rId3"/>
          <a:srcRect l="18771" t="4381" r="20137" b="4636"/>
          <a:stretch>
            <a:fillRect/>
          </a:stretch>
        </p:blipFill>
        <p:spPr bwMode="auto">
          <a:xfrm rot="10800000" flipV="1">
            <a:off x="1846943" y="1216207"/>
            <a:ext cx="5319795" cy="4665973"/>
          </a:xfrm>
          <a:prstGeom prst="roundRect">
            <a:avLst>
              <a:gd name="adj" fmla="val 4878"/>
            </a:avLst>
          </a:prstGeom>
          <a:noFill/>
          <a:ln>
            <a:solidFill>
              <a:schemeClr val="tx1"/>
            </a:solidFill>
          </a:ln>
          <a:effectLst>
            <a:outerShdw blurRad="50800" dist="38100" dir="2700000" algn="tl" rotWithShape="0">
              <a:prstClr val="black">
                <a:alpha val="40000"/>
              </a:prstClr>
            </a:outerShdw>
          </a:effectLst>
        </p:spPr>
      </p:pic>
      <p:grpSp>
        <p:nvGrpSpPr>
          <p:cNvPr id="30" name="Group 29"/>
          <p:cNvGrpSpPr/>
          <p:nvPr/>
        </p:nvGrpSpPr>
        <p:grpSpPr>
          <a:xfrm>
            <a:off x="477672" y="1651374"/>
            <a:ext cx="3875964" cy="1119116"/>
            <a:chOff x="477672" y="1951630"/>
            <a:chExt cx="3875964" cy="1119116"/>
          </a:xfrm>
        </p:grpSpPr>
        <p:sp>
          <p:nvSpPr>
            <p:cNvPr id="8" name="TextBox 7"/>
            <p:cNvSpPr txBox="1"/>
            <p:nvPr/>
          </p:nvSpPr>
          <p:spPr>
            <a:xfrm>
              <a:off x="477672" y="2142698"/>
              <a:ext cx="1119116" cy="646331"/>
            </a:xfrm>
            <a:prstGeom prst="rect">
              <a:avLst/>
            </a:prstGeom>
            <a:noFill/>
            <a:ln>
              <a:solidFill>
                <a:schemeClr val="tx2">
                  <a:lumMod val="60000"/>
                  <a:lumOff val="40000"/>
                </a:schemeClr>
              </a:solidFill>
            </a:ln>
          </p:spPr>
          <p:txBody>
            <a:bodyPr wrap="square" rtlCol="0">
              <a:spAutoFit/>
            </a:bodyPr>
            <a:lstStyle/>
            <a:p>
              <a:r>
                <a:rPr lang="en-US" dirty="0"/>
                <a:t>SF6 @ 4 </a:t>
              </a:r>
              <a:r>
                <a:rPr lang="en-US" dirty="0" err="1"/>
                <a:t>atm</a:t>
              </a:r>
              <a:endParaRPr lang="en-US" dirty="0"/>
            </a:p>
          </p:txBody>
        </p:sp>
        <p:cxnSp>
          <p:nvCxnSpPr>
            <p:cNvPr id="10" name="Straight Arrow Connector 9"/>
            <p:cNvCxnSpPr>
              <a:stCxn id="8" idx="3"/>
            </p:cNvCxnSpPr>
            <p:nvPr/>
          </p:nvCxnSpPr>
          <p:spPr>
            <a:xfrm>
              <a:off x="1596788" y="2465864"/>
              <a:ext cx="832513" cy="604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3"/>
            </p:cNvCxnSpPr>
            <p:nvPr/>
          </p:nvCxnSpPr>
          <p:spPr>
            <a:xfrm flipV="1">
              <a:off x="1596788" y="1951630"/>
              <a:ext cx="2756848" cy="514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457200" y="3549194"/>
            <a:ext cx="2245057" cy="646331"/>
            <a:chOff x="457200" y="3849450"/>
            <a:chExt cx="2245057" cy="646331"/>
          </a:xfrm>
        </p:grpSpPr>
        <p:sp>
          <p:nvSpPr>
            <p:cNvPr id="13" name="TextBox 12"/>
            <p:cNvSpPr txBox="1"/>
            <p:nvPr/>
          </p:nvSpPr>
          <p:spPr>
            <a:xfrm>
              <a:off x="457200" y="3849450"/>
              <a:ext cx="1119116" cy="646331"/>
            </a:xfrm>
            <a:prstGeom prst="rect">
              <a:avLst/>
            </a:prstGeom>
            <a:noFill/>
            <a:ln>
              <a:solidFill>
                <a:schemeClr val="tx2">
                  <a:lumMod val="60000"/>
                  <a:lumOff val="40000"/>
                </a:schemeClr>
              </a:solidFill>
            </a:ln>
          </p:spPr>
          <p:txBody>
            <a:bodyPr wrap="square" rtlCol="0">
              <a:spAutoFit/>
            </a:bodyPr>
            <a:lstStyle/>
            <a:p>
              <a:r>
                <a:rPr lang="en-US" dirty="0"/>
                <a:t>Kaiser 600kV PS</a:t>
              </a:r>
            </a:p>
          </p:txBody>
        </p:sp>
        <p:cxnSp>
          <p:nvCxnSpPr>
            <p:cNvPr id="15" name="Straight Arrow Connector 14"/>
            <p:cNvCxnSpPr>
              <a:stCxn id="13" idx="3"/>
            </p:cNvCxnSpPr>
            <p:nvPr/>
          </p:nvCxnSpPr>
          <p:spPr>
            <a:xfrm flipV="1">
              <a:off x="1576316" y="4172615"/>
              <a:ext cx="112594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342359" y="3261813"/>
            <a:ext cx="3446060" cy="2051060"/>
            <a:chOff x="342359" y="3562069"/>
            <a:chExt cx="3446060" cy="2051060"/>
          </a:xfrm>
        </p:grpSpPr>
        <p:sp>
          <p:nvSpPr>
            <p:cNvPr id="16" name="TextBox 15"/>
            <p:cNvSpPr txBox="1"/>
            <p:nvPr/>
          </p:nvSpPr>
          <p:spPr>
            <a:xfrm>
              <a:off x="342359" y="5243797"/>
              <a:ext cx="1389742" cy="369332"/>
            </a:xfrm>
            <a:prstGeom prst="rect">
              <a:avLst/>
            </a:prstGeom>
            <a:noFill/>
            <a:ln>
              <a:solidFill>
                <a:schemeClr val="tx2">
                  <a:lumMod val="60000"/>
                  <a:lumOff val="40000"/>
                </a:schemeClr>
              </a:solidFill>
            </a:ln>
          </p:spPr>
          <p:txBody>
            <a:bodyPr wrap="square" rtlCol="0">
              <a:spAutoFit/>
            </a:bodyPr>
            <a:lstStyle/>
            <a:p>
              <a:r>
                <a:rPr lang="en-US" dirty="0"/>
                <a:t>100-300 M</a:t>
              </a:r>
              <a:r>
                <a:rPr lang="el-GR" dirty="0"/>
                <a:t>Ω</a:t>
              </a:r>
              <a:r>
                <a:rPr lang="en-US" dirty="0"/>
                <a:t> </a:t>
              </a:r>
            </a:p>
          </p:txBody>
        </p:sp>
        <p:cxnSp>
          <p:nvCxnSpPr>
            <p:cNvPr id="18" name="Straight Arrow Connector 17"/>
            <p:cNvCxnSpPr>
              <a:stCxn id="16" idx="3"/>
            </p:cNvCxnSpPr>
            <p:nvPr/>
          </p:nvCxnSpPr>
          <p:spPr>
            <a:xfrm flipV="1">
              <a:off x="1732101" y="3562069"/>
              <a:ext cx="2056318" cy="1866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5650174" y="1585325"/>
            <a:ext cx="3316759" cy="1185165"/>
            <a:chOff x="5650174" y="1885581"/>
            <a:chExt cx="3316759" cy="1185165"/>
          </a:xfrm>
        </p:grpSpPr>
        <p:sp>
          <p:nvSpPr>
            <p:cNvPr id="20" name="TextBox 19"/>
            <p:cNvSpPr txBox="1"/>
            <p:nvPr/>
          </p:nvSpPr>
          <p:spPr>
            <a:xfrm>
              <a:off x="7281080" y="1885581"/>
              <a:ext cx="1685853" cy="923330"/>
            </a:xfrm>
            <a:prstGeom prst="rect">
              <a:avLst/>
            </a:prstGeom>
            <a:noFill/>
            <a:ln>
              <a:solidFill>
                <a:schemeClr val="tx2">
                  <a:lumMod val="60000"/>
                  <a:lumOff val="40000"/>
                </a:schemeClr>
              </a:solidFill>
            </a:ln>
          </p:spPr>
          <p:txBody>
            <a:bodyPr wrap="square" rtlCol="0">
              <a:spAutoFit/>
            </a:bodyPr>
            <a:lstStyle/>
            <a:p>
              <a:r>
                <a:rPr lang="en-US" dirty="0"/>
                <a:t>Segmented, shielded insulator</a:t>
              </a:r>
            </a:p>
          </p:txBody>
        </p:sp>
        <p:cxnSp>
          <p:nvCxnSpPr>
            <p:cNvPr id="22" name="Straight Arrow Connector 21"/>
            <p:cNvCxnSpPr>
              <a:stCxn id="20" idx="1"/>
            </p:cNvCxnSpPr>
            <p:nvPr/>
          </p:nvCxnSpPr>
          <p:spPr>
            <a:xfrm flipH="1">
              <a:off x="5650174" y="2347246"/>
              <a:ext cx="1630906" cy="723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5459105" y="2661055"/>
            <a:ext cx="3227695" cy="600758"/>
            <a:chOff x="5459105" y="2961311"/>
            <a:chExt cx="3227695" cy="600758"/>
          </a:xfrm>
        </p:grpSpPr>
        <p:sp>
          <p:nvSpPr>
            <p:cNvPr id="23" name="TextBox 22"/>
            <p:cNvSpPr txBox="1"/>
            <p:nvPr/>
          </p:nvSpPr>
          <p:spPr>
            <a:xfrm>
              <a:off x="7281081" y="2961311"/>
              <a:ext cx="1405719" cy="369332"/>
            </a:xfrm>
            <a:prstGeom prst="rect">
              <a:avLst/>
            </a:prstGeom>
            <a:noFill/>
            <a:ln>
              <a:solidFill>
                <a:schemeClr val="tx2">
                  <a:lumMod val="60000"/>
                  <a:lumOff val="40000"/>
                </a:schemeClr>
              </a:solidFill>
            </a:ln>
          </p:spPr>
          <p:txBody>
            <a:bodyPr wrap="square" rtlCol="0">
              <a:spAutoFit/>
            </a:bodyPr>
            <a:lstStyle/>
            <a:p>
              <a:r>
                <a:rPr lang="en-US" dirty="0"/>
                <a:t> 316LN stalk</a:t>
              </a:r>
            </a:p>
          </p:txBody>
        </p:sp>
        <p:cxnSp>
          <p:nvCxnSpPr>
            <p:cNvPr id="25" name="Straight Arrow Connector 24"/>
            <p:cNvCxnSpPr>
              <a:stCxn id="23" idx="1"/>
            </p:cNvCxnSpPr>
            <p:nvPr/>
          </p:nvCxnSpPr>
          <p:spPr>
            <a:xfrm flipH="1">
              <a:off x="5459105" y="3145977"/>
              <a:ext cx="1821976" cy="4160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5868537" y="4169735"/>
            <a:ext cx="3137677" cy="646331"/>
            <a:chOff x="5868537" y="4469991"/>
            <a:chExt cx="3137677" cy="646331"/>
          </a:xfrm>
        </p:grpSpPr>
        <p:sp>
          <p:nvSpPr>
            <p:cNvPr id="26" name="TextBox 25"/>
            <p:cNvSpPr txBox="1"/>
            <p:nvPr/>
          </p:nvSpPr>
          <p:spPr>
            <a:xfrm>
              <a:off x="7281081" y="4469991"/>
              <a:ext cx="1725133" cy="646331"/>
            </a:xfrm>
            <a:prstGeom prst="rect">
              <a:avLst/>
            </a:prstGeom>
            <a:noFill/>
            <a:ln>
              <a:solidFill>
                <a:schemeClr val="tx2">
                  <a:lumMod val="60000"/>
                  <a:lumOff val="40000"/>
                </a:schemeClr>
              </a:solidFill>
            </a:ln>
          </p:spPr>
          <p:txBody>
            <a:bodyPr wrap="square" rtlCol="0">
              <a:spAutoFit/>
            </a:bodyPr>
            <a:lstStyle/>
            <a:p>
              <a:r>
                <a:rPr lang="en-US" dirty="0"/>
                <a:t>5cm gap, 25deg focusing</a:t>
              </a:r>
            </a:p>
          </p:txBody>
        </p:sp>
        <p:cxnSp>
          <p:nvCxnSpPr>
            <p:cNvPr id="28" name="Straight Arrow Connector 27"/>
            <p:cNvCxnSpPr>
              <a:stCxn id="26" idx="1"/>
            </p:cNvCxnSpPr>
            <p:nvPr/>
          </p:nvCxnSpPr>
          <p:spPr>
            <a:xfrm flipH="1" flipV="1">
              <a:off x="5868537" y="4469991"/>
              <a:ext cx="1412544" cy="323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4940490" y="4195525"/>
            <a:ext cx="4026443" cy="2327125"/>
            <a:chOff x="4940490" y="4495781"/>
            <a:chExt cx="4026443" cy="2327125"/>
          </a:xfrm>
        </p:grpSpPr>
        <p:sp>
          <p:nvSpPr>
            <p:cNvPr id="29" name="TextBox 28"/>
            <p:cNvSpPr txBox="1"/>
            <p:nvPr/>
          </p:nvSpPr>
          <p:spPr>
            <a:xfrm>
              <a:off x="7241800" y="5622577"/>
              <a:ext cx="1725133" cy="1200329"/>
            </a:xfrm>
            <a:prstGeom prst="rect">
              <a:avLst/>
            </a:prstGeom>
            <a:noFill/>
            <a:ln>
              <a:solidFill>
                <a:schemeClr val="tx2">
                  <a:lumMod val="60000"/>
                  <a:lumOff val="40000"/>
                </a:schemeClr>
              </a:solidFill>
            </a:ln>
          </p:spPr>
          <p:txBody>
            <a:bodyPr wrap="square" rtlCol="0">
              <a:spAutoFit/>
            </a:bodyPr>
            <a:lstStyle/>
            <a:p>
              <a:r>
                <a:rPr lang="en-US" dirty="0"/>
                <a:t>Ion pump </a:t>
              </a:r>
              <a:r>
                <a:rPr lang="en-US" i="1" dirty="0"/>
                <a:t>behind </a:t>
              </a:r>
              <a:r>
                <a:rPr lang="en-US" dirty="0"/>
                <a:t>3500l/s  </a:t>
              </a:r>
              <a:r>
                <a:rPr lang="en-US" dirty="0" err="1"/>
                <a:t>Capacitorr</a:t>
              </a:r>
              <a:r>
                <a:rPr lang="en-US" dirty="0"/>
                <a:t> NEG pump (x2)</a:t>
              </a:r>
            </a:p>
          </p:txBody>
        </p:sp>
        <p:cxnSp>
          <p:nvCxnSpPr>
            <p:cNvPr id="36" name="Straight Arrow Connector 35"/>
            <p:cNvCxnSpPr>
              <a:stCxn id="29" idx="1"/>
            </p:cNvCxnSpPr>
            <p:nvPr/>
          </p:nvCxnSpPr>
          <p:spPr>
            <a:xfrm flipH="1" flipV="1">
              <a:off x="4940490" y="4495781"/>
              <a:ext cx="2301310" cy="1726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p>
            <a:fld id="{76275999-CDF6-9B46-9F3F-7503503F82BE}" type="slidenum">
              <a:rPr lang="en-US" smtClean="0"/>
              <a:pPr/>
              <a:t>28</a:t>
            </a:fld>
            <a:endParaRPr lang="en-US"/>
          </a:p>
        </p:txBody>
      </p:sp>
      <p:sp>
        <p:nvSpPr>
          <p:cNvPr id="7" name="Date Placeholder 6"/>
          <p:cNvSpPr>
            <a:spLocks noGrp="1"/>
          </p:cNvSpPr>
          <p:nvPr>
            <p:ph type="dt" sz="half" idx="10"/>
          </p:nvPr>
        </p:nvSpPr>
        <p:spPr/>
        <p:txBody>
          <a:bodyPr/>
          <a:lstStyle/>
          <a:p>
            <a:r>
              <a:rPr lang="en-US"/>
              <a:t>2 November 2018</a:t>
            </a:r>
            <a:endParaRPr lang="en-US" dirty="0"/>
          </a:p>
        </p:txBody>
      </p:sp>
      <p:sp>
        <p:nvSpPr>
          <p:cNvPr id="9" name="Footer Placeholder 8"/>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283881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305" y="0"/>
            <a:ext cx="5437496" cy="655804"/>
          </a:xfrm>
        </p:spPr>
        <p:txBody>
          <a:bodyPr/>
          <a:lstStyle/>
          <a:p>
            <a:r>
              <a:rPr lang="en-US" dirty="0">
                <a:solidFill>
                  <a:schemeClr val="bg1"/>
                </a:solidFill>
              </a:rPr>
              <a:t>EIC Cooler Parameters</a:t>
            </a:r>
          </a:p>
        </p:txBody>
      </p:sp>
      <p:sp>
        <p:nvSpPr>
          <p:cNvPr id="9" name="Slide Number Placeholder 8"/>
          <p:cNvSpPr>
            <a:spLocks noGrp="1"/>
          </p:cNvSpPr>
          <p:nvPr>
            <p:ph type="sldNum" sz="quarter" idx="12"/>
          </p:nvPr>
        </p:nvSpPr>
        <p:spPr>
          <a:xfrm>
            <a:off x="6540917" y="6356350"/>
            <a:ext cx="2133600" cy="365125"/>
          </a:xfrm>
        </p:spPr>
        <p:txBody>
          <a:bodyPr/>
          <a:lstStyle/>
          <a:p>
            <a:fld id="{76275999-CDF6-9B46-9F3F-7503503F82BE}" type="slidenum">
              <a:rPr lang="en-US" smtClean="0"/>
              <a:pPr/>
              <a:t>3</a:t>
            </a:fld>
            <a:endParaRPr lang="en-US"/>
          </a:p>
        </p:txBody>
      </p:sp>
      <p:sp>
        <p:nvSpPr>
          <p:cNvPr id="10" name="Date Placeholder 9"/>
          <p:cNvSpPr>
            <a:spLocks noGrp="1"/>
          </p:cNvSpPr>
          <p:nvPr>
            <p:ph type="dt" sz="half" idx="10"/>
          </p:nvPr>
        </p:nvSpPr>
        <p:spPr/>
        <p:txBody>
          <a:bodyPr/>
          <a:lstStyle/>
          <a:p>
            <a:r>
              <a:rPr lang="en-US"/>
              <a:t>2 November 2018</a:t>
            </a:r>
            <a:endParaRPr lang="en-US" dirty="0"/>
          </a:p>
        </p:txBody>
      </p:sp>
      <p:sp>
        <p:nvSpPr>
          <p:cNvPr id="11" name="Footer Placeholder 10"/>
          <p:cNvSpPr>
            <a:spLocks noGrp="1"/>
          </p:cNvSpPr>
          <p:nvPr>
            <p:ph type="ftr" sz="quarter" idx="11"/>
          </p:nvPr>
        </p:nvSpPr>
        <p:spPr/>
        <p:txBody>
          <a:bodyPr/>
          <a:lstStyle/>
          <a:p>
            <a:r>
              <a:rPr lang="en-US"/>
              <a:t>ERLs for EIC Workshop - JLab</a:t>
            </a:r>
          </a:p>
        </p:txBody>
      </p:sp>
      <p:pic>
        <p:nvPicPr>
          <p:cNvPr id="5" name="Picture 4"/>
          <p:cNvPicPr>
            <a:picLocks noChangeAspect="1"/>
          </p:cNvPicPr>
          <p:nvPr/>
        </p:nvPicPr>
        <p:blipFill>
          <a:blip r:embed="rId2"/>
          <a:stretch>
            <a:fillRect/>
          </a:stretch>
        </p:blipFill>
        <p:spPr>
          <a:xfrm>
            <a:off x="198292" y="1044054"/>
            <a:ext cx="8799168" cy="1160059"/>
          </a:xfrm>
          <a:prstGeom prst="rect">
            <a:avLst/>
          </a:prstGeom>
        </p:spPr>
      </p:pic>
      <p:pic>
        <p:nvPicPr>
          <p:cNvPr id="6" name="Picture 5"/>
          <p:cNvPicPr>
            <a:picLocks noChangeAspect="1"/>
          </p:cNvPicPr>
          <p:nvPr/>
        </p:nvPicPr>
        <p:blipFill>
          <a:blip r:embed="rId3"/>
          <a:stretch>
            <a:fillRect/>
          </a:stretch>
        </p:blipFill>
        <p:spPr>
          <a:xfrm>
            <a:off x="457200" y="2879677"/>
            <a:ext cx="8335793" cy="3330053"/>
          </a:xfrm>
          <a:prstGeom prst="rect">
            <a:avLst/>
          </a:prstGeom>
        </p:spPr>
      </p:pic>
      <p:cxnSp>
        <p:nvCxnSpPr>
          <p:cNvPr id="8" name="Straight Connector 7"/>
          <p:cNvCxnSpPr/>
          <p:nvPr/>
        </p:nvCxnSpPr>
        <p:spPr>
          <a:xfrm flipV="1">
            <a:off x="1378424" y="2524836"/>
            <a:ext cx="6564573" cy="20471"/>
          </a:xfrm>
          <a:prstGeom prst="line">
            <a:avLst/>
          </a:prstGeom>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5512777" y="3015762"/>
            <a:ext cx="800100" cy="3050930"/>
          </a:xfrm>
          <a:prstGeom prst="roundRect">
            <a:avLst/>
          </a:prstGeom>
          <a:solidFill>
            <a:srgbClr val="FFFF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04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82027" y="0"/>
            <a:ext cx="5624187" cy="764088"/>
          </a:xfrm>
        </p:spPr>
        <p:txBody>
          <a:bodyPr/>
          <a:lstStyle/>
          <a:p>
            <a:pPr algn="r"/>
            <a:r>
              <a:rPr lang="en-US" sz="4000" dirty="0">
                <a:solidFill>
                  <a:schemeClr val="bg1"/>
                </a:solidFill>
              </a:rPr>
              <a:t>Segmented insulator</a:t>
            </a:r>
          </a:p>
        </p:txBody>
      </p:sp>
      <p:sp>
        <p:nvSpPr>
          <p:cNvPr id="2" name="TextBox 1"/>
          <p:cNvSpPr txBox="1"/>
          <p:nvPr/>
        </p:nvSpPr>
        <p:spPr>
          <a:xfrm>
            <a:off x="626301" y="864296"/>
            <a:ext cx="7966554" cy="584775"/>
          </a:xfrm>
          <a:prstGeom prst="rect">
            <a:avLst/>
          </a:prstGeom>
          <a:noFill/>
        </p:spPr>
        <p:txBody>
          <a:bodyPr wrap="square" rtlCol="0">
            <a:spAutoFit/>
          </a:bodyPr>
          <a:lstStyle/>
          <a:p>
            <a:pPr lvl="2"/>
            <a:endParaRPr lang="en-US" sz="3200" dirty="0"/>
          </a:p>
        </p:txBody>
      </p:sp>
      <p:sp>
        <p:nvSpPr>
          <p:cNvPr id="3" name="TextBox 2"/>
          <p:cNvSpPr txBox="1"/>
          <p:nvPr/>
        </p:nvSpPr>
        <p:spPr>
          <a:xfrm>
            <a:off x="200416" y="869094"/>
            <a:ext cx="6150132" cy="6001643"/>
          </a:xfrm>
          <a:prstGeom prst="rect">
            <a:avLst/>
          </a:prstGeom>
          <a:noFill/>
        </p:spPr>
        <p:txBody>
          <a:bodyPr wrap="square" rtlCol="0">
            <a:spAutoFit/>
          </a:bodyPr>
          <a:lstStyle/>
          <a:p>
            <a:pPr marL="457200" indent="-457200">
              <a:buFont typeface="Arial" pitchFamily="34" charset="0"/>
              <a:buChar char="•"/>
            </a:pPr>
            <a:r>
              <a:rPr lang="en-US" sz="2400" dirty="0"/>
              <a:t>Mitigate punch-through: shield the ceramic</a:t>
            </a:r>
          </a:p>
          <a:p>
            <a:pPr marL="457200" indent="-457200">
              <a:buFont typeface="Arial" pitchFamily="34" charset="0"/>
              <a:buChar char="•"/>
            </a:pPr>
            <a:endParaRPr lang="en-US" sz="2400" dirty="0"/>
          </a:p>
          <a:p>
            <a:pPr marL="457200" indent="-457200">
              <a:buFont typeface="Arial" pitchFamily="34" charset="0"/>
              <a:buChar char="•"/>
            </a:pPr>
            <a:r>
              <a:rPr lang="en-US" sz="2400" dirty="0"/>
              <a:t>Brazed Alumina segments with </a:t>
            </a:r>
            <a:r>
              <a:rPr lang="en-US" sz="2400" dirty="0" err="1"/>
              <a:t>kovar</a:t>
            </a:r>
            <a:r>
              <a:rPr lang="en-US" sz="2400" dirty="0"/>
              <a:t> ring in each joint.</a:t>
            </a:r>
          </a:p>
          <a:p>
            <a:pPr lvl="1"/>
            <a:endParaRPr lang="en-US" sz="2400" dirty="0"/>
          </a:p>
          <a:p>
            <a:pPr marL="457200" indent="-457200">
              <a:buFont typeface="Arial" pitchFamily="34" charset="0"/>
              <a:buChar char="•"/>
            </a:pPr>
            <a:r>
              <a:rPr lang="en-US" sz="2400" dirty="0"/>
              <a:t>Inside: Cu protection rings entirely shield ceramic from field emitted electrons</a:t>
            </a:r>
          </a:p>
          <a:p>
            <a:pPr marL="457200" indent="-457200">
              <a:buFont typeface="Arial" pitchFamily="34" charset="0"/>
              <a:buChar char="•"/>
            </a:pPr>
            <a:endParaRPr lang="en-US" sz="2400" dirty="0"/>
          </a:p>
          <a:p>
            <a:pPr marL="457200" indent="-457200">
              <a:buFont typeface="Arial" pitchFamily="34" charset="0"/>
              <a:buChar char="•"/>
            </a:pPr>
            <a:r>
              <a:rPr lang="en-US" sz="2400" dirty="0"/>
              <a:t>Outside: Mount 500M</a:t>
            </a:r>
            <a:r>
              <a:rPr lang="el-GR" sz="2400" dirty="0"/>
              <a:t>Ω</a:t>
            </a:r>
            <a:r>
              <a:rPr lang="en-US" sz="2400" dirty="0"/>
              <a:t> resistors between each segment (1G</a:t>
            </a:r>
            <a:r>
              <a:rPr lang="el-GR" sz="2400" dirty="0"/>
              <a:t>Ω</a:t>
            </a:r>
            <a:r>
              <a:rPr lang="en-US" sz="2400" dirty="0"/>
              <a:t> / 2 in parallel)</a:t>
            </a:r>
          </a:p>
          <a:p>
            <a:pPr marL="914400" lvl="1" indent="-457200">
              <a:buFont typeface="Arial" pitchFamily="34" charset="0"/>
              <a:buChar char="•"/>
            </a:pPr>
            <a:r>
              <a:rPr lang="en-US" sz="2400" dirty="0"/>
              <a:t>Allows differentiation between field emission going to ground or going to the rings!</a:t>
            </a:r>
          </a:p>
          <a:p>
            <a:pPr marL="914400" lvl="1" indent="-457200">
              <a:buFont typeface="Arial" pitchFamily="34" charset="0"/>
              <a:buChar char="•"/>
            </a:pPr>
            <a:r>
              <a:rPr lang="en-US" sz="2400" dirty="0"/>
              <a:t>If anode floats,  can distinguish between emission from stalk, cathode, and direct to ground.</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884" y="709498"/>
            <a:ext cx="2849279" cy="609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p:cNvSpPr>
            <a:spLocks noGrp="1"/>
          </p:cNvSpPr>
          <p:nvPr>
            <p:ph type="sldNum" sz="quarter" idx="12"/>
          </p:nvPr>
        </p:nvSpPr>
        <p:spPr/>
        <p:txBody>
          <a:bodyPr/>
          <a:lstStyle/>
          <a:p>
            <a:fld id="{76275999-CDF6-9B46-9F3F-7503503F82BE}" type="slidenum">
              <a:rPr lang="en-US" smtClean="0"/>
              <a:pPr/>
              <a:t>29</a:t>
            </a:fld>
            <a:endParaRPr lang="en-US"/>
          </a:p>
        </p:txBody>
      </p:sp>
      <p:sp>
        <p:nvSpPr>
          <p:cNvPr id="9" name="Date Placeholder 8"/>
          <p:cNvSpPr>
            <a:spLocks noGrp="1"/>
          </p:cNvSpPr>
          <p:nvPr>
            <p:ph type="dt" sz="half" idx="10"/>
          </p:nvPr>
        </p:nvSpPr>
        <p:spPr/>
        <p:txBody>
          <a:bodyPr/>
          <a:lstStyle/>
          <a:p>
            <a:r>
              <a:rPr lang="en-US"/>
              <a:t>2 November 2018</a:t>
            </a:r>
            <a:endParaRPr lang="en-US" dirty="0"/>
          </a:p>
        </p:txBody>
      </p:sp>
      <p:sp>
        <p:nvSpPr>
          <p:cNvPr id="10" name="Footer Placeholder 9"/>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2677132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057400" y="0"/>
            <a:ext cx="7639050" cy="1143000"/>
          </a:xfrm>
        </p:spPr>
        <p:txBody>
          <a:bodyPr/>
          <a:lstStyle/>
          <a:p>
            <a:r>
              <a:rPr lang="en-US" sz="3600" dirty="0">
                <a:solidFill>
                  <a:schemeClr val="bg1"/>
                </a:solidFill>
              </a:rPr>
              <a:t>Effects of the Laser Shape</a:t>
            </a:r>
          </a:p>
        </p:txBody>
      </p:sp>
      <p:graphicFrame>
        <p:nvGraphicFramePr>
          <p:cNvPr id="14" name="Object 13"/>
          <p:cNvGraphicFramePr>
            <a:graphicFrameLocks noChangeAspect="1"/>
          </p:cNvGraphicFramePr>
          <p:nvPr/>
        </p:nvGraphicFramePr>
        <p:xfrm>
          <a:off x="203617" y="898690"/>
          <a:ext cx="1853783" cy="617928"/>
        </p:xfrm>
        <a:graphic>
          <a:graphicData uri="http://schemas.openxmlformats.org/presentationml/2006/ole">
            <mc:AlternateContent xmlns:mc="http://schemas.openxmlformats.org/markup-compatibility/2006">
              <mc:Choice xmlns:v="urn:schemas-microsoft-com:vml" Requires="v">
                <p:oleObj spid="_x0000_s49240" name="Equation" r:id="rId3" imgW="1066800" imgH="355600" progId="Equation.3">
                  <p:embed/>
                </p:oleObj>
              </mc:Choice>
              <mc:Fallback>
                <p:oleObj name="Equation" r:id="rId3" imgW="1066800" imgH="355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617" y="898690"/>
                        <a:ext cx="1853783" cy="6179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optfront1.eps"/>
          <p:cNvPicPr>
            <a:picLocks noChangeAspect="1"/>
          </p:cNvPicPr>
          <p:nvPr/>
        </p:nvPicPr>
        <p:blipFill>
          <a:blip r:embed="rId5"/>
          <a:stretch>
            <a:fillRect/>
          </a:stretch>
        </p:blipFill>
        <p:spPr>
          <a:xfrm>
            <a:off x="1907679" y="2076450"/>
            <a:ext cx="5684242" cy="4279900"/>
          </a:xfrm>
          <a:prstGeom prst="rect">
            <a:avLst/>
          </a:prstGeom>
        </p:spPr>
      </p:pic>
      <p:pic>
        <p:nvPicPr>
          <p:cNvPr id="10" name="Picture 9" descr="optfront2.eps"/>
          <p:cNvPicPr>
            <a:picLocks noChangeAspect="1"/>
          </p:cNvPicPr>
          <p:nvPr/>
        </p:nvPicPr>
        <p:blipFill>
          <a:blip r:embed="rId6"/>
          <a:stretch>
            <a:fillRect/>
          </a:stretch>
        </p:blipFill>
        <p:spPr>
          <a:xfrm>
            <a:off x="1907679" y="2076450"/>
            <a:ext cx="5684242" cy="4279900"/>
          </a:xfrm>
          <a:prstGeom prst="rect">
            <a:avLst/>
          </a:prstGeom>
        </p:spPr>
      </p:pic>
      <p:grpSp>
        <p:nvGrpSpPr>
          <p:cNvPr id="35" name="Group 34"/>
          <p:cNvGrpSpPr/>
          <p:nvPr/>
        </p:nvGrpSpPr>
        <p:grpSpPr>
          <a:xfrm>
            <a:off x="457200" y="1516618"/>
            <a:ext cx="1268722" cy="4191270"/>
            <a:chOff x="508000" y="1516618"/>
            <a:chExt cx="1268722" cy="4191270"/>
          </a:xfrm>
        </p:grpSpPr>
        <p:grpSp>
          <p:nvGrpSpPr>
            <p:cNvPr id="31" name="Group 30"/>
            <p:cNvGrpSpPr/>
            <p:nvPr/>
          </p:nvGrpSpPr>
          <p:grpSpPr>
            <a:xfrm>
              <a:off x="604012" y="1974088"/>
              <a:ext cx="1143000" cy="3733800"/>
              <a:chOff x="457200" y="1371600"/>
              <a:chExt cx="1143000" cy="3733800"/>
            </a:xfrm>
          </p:grpSpPr>
          <p:pic>
            <p:nvPicPr>
              <p:cNvPr id="27" name="Picture 26" descr="laser_ideal.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475488" y="1389888"/>
                <a:ext cx="1115568" cy="1115568"/>
              </a:xfrm>
              <a:prstGeom prst="rect">
                <a:avLst/>
              </a:prstGeom>
            </p:spPr>
          </p:pic>
          <p:sp>
            <p:nvSpPr>
              <p:cNvPr id="17" name="Rectangle 16"/>
              <p:cNvSpPr/>
              <p:nvPr/>
            </p:nvSpPr>
            <p:spPr>
              <a:xfrm>
                <a:off x="457200" y="1371600"/>
                <a:ext cx="1143000" cy="1143000"/>
              </a:xfrm>
              <a:prstGeom prst="rect">
                <a:avLst/>
              </a:prstGeom>
              <a:noFill/>
              <a:ln w="444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57200" y="2667000"/>
                <a:ext cx="1143000" cy="1143000"/>
              </a:xfrm>
              <a:prstGeom prst="rect">
                <a:avLst/>
              </a:prstGeom>
              <a:solidFill>
                <a:schemeClr val="bg1"/>
              </a:solidFill>
              <a:ln w="444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7200" y="3962400"/>
                <a:ext cx="1143000" cy="1143000"/>
              </a:xfrm>
              <a:prstGeom prst="rect">
                <a:avLst/>
              </a:prstGeom>
              <a:solidFill>
                <a:schemeClr val="bg1"/>
              </a:solidFill>
              <a:ln w="444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laser_ideal.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713232" y="2944368"/>
                <a:ext cx="640080" cy="640080"/>
              </a:xfrm>
              <a:prstGeom prst="rect">
                <a:avLst/>
              </a:prstGeom>
            </p:spPr>
          </p:pic>
          <p:pic>
            <p:nvPicPr>
              <p:cNvPr id="29" name="Picture 28" descr="laser_ideal.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69061" y="4394454"/>
                <a:ext cx="320040" cy="320040"/>
              </a:xfrm>
              <a:prstGeom prst="rect">
                <a:avLst/>
              </a:prstGeom>
            </p:spPr>
          </p:pic>
        </p:grpSp>
        <p:sp>
          <p:nvSpPr>
            <p:cNvPr id="33" name="TextBox 32"/>
            <p:cNvSpPr txBox="1"/>
            <p:nvPr/>
          </p:nvSpPr>
          <p:spPr>
            <a:xfrm>
              <a:off x="508000" y="1516618"/>
              <a:ext cx="1268722" cy="369332"/>
            </a:xfrm>
            <a:prstGeom prst="rect">
              <a:avLst/>
            </a:prstGeom>
            <a:noFill/>
          </p:spPr>
          <p:txBody>
            <a:bodyPr wrap="none" rtlCol="0">
              <a:spAutoFit/>
            </a:bodyPr>
            <a:lstStyle/>
            <a:p>
              <a:r>
                <a:rPr lang="en-US" dirty="0"/>
                <a:t>Ideal Shape</a:t>
              </a:r>
            </a:p>
          </p:txBody>
        </p:sp>
      </p:grpSp>
      <p:pic>
        <p:nvPicPr>
          <p:cNvPr id="45" name="Picture 44" descr="optfront3.eps"/>
          <p:cNvPicPr>
            <a:picLocks noChangeAspect="1"/>
          </p:cNvPicPr>
          <p:nvPr/>
        </p:nvPicPr>
        <p:blipFill>
          <a:blip r:embed="rId9"/>
          <a:stretch>
            <a:fillRect/>
          </a:stretch>
        </p:blipFill>
        <p:spPr>
          <a:xfrm>
            <a:off x="1907679" y="2076450"/>
            <a:ext cx="5684242" cy="4279900"/>
          </a:xfrm>
          <a:prstGeom prst="rect">
            <a:avLst/>
          </a:prstGeom>
        </p:spPr>
      </p:pic>
      <p:pic>
        <p:nvPicPr>
          <p:cNvPr id="30" name="Picture 29" descr="optfront4.eps"/>
          <p:cNvPicPr>
            <a:picLocks noChangeAspect="1"/>
          </p:cNvPicPr>
          <p:nvPr/>
        </p:nvPicPr>
        <p:blipFill>
          <a:blip r:embed="rId10"/>
          <a:stretch>
            <a:fillRect/>
          </a:stretch>
        </p:blipFill>
        <p:spPr>
          <a:xfrm>
            <a:off x="1907028" y="2076450"/>
            <a:ext cx="5684242" cy="4279900"/>
          </a:xfrm>
          <a:prstGeom prst="rect">
            <a:avLst/>
          </a:prstGeom>
        </p:spPr>
      </p:pic>
      <p:grpSp>
        <p:nvGrpSpPr>
          <p:cNvPr id="39" name="Group 38"/>
          <p:cNvGrpSpPr/>
          <p:nvPr/>
        </p:nvGrpSpPr>
        <p:grpSpPr>
          <a:xfrm>
            <a:off x="5185045" y="965068"/>
            <a:ext cx="1743631" cy="1232408"/>
            <a:chOff x="457200" y="3463926"/>
            <a:chExt cx="3182462" cy="2393950"/>
          </a:xfrm>
        </p:grpSpPr>
        <p:pic>
          <p:nvPicPr>
            <p:cNvPr id="40" name="Picture 39" descr="300pC_fla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457200" y="3463926"/>
              <a:ext cx="3182462" cy="2393950"/>
            </a:xfrm>
            <a:prstGeom prst="rect">
              <a:avLst/>
            </a:prstGeom>
          </p:spPr>
        </p:pic>
        <p:sp>
          <p:nvSpPr>
            <p:cNvPr id="41" name="Rectangle 40"/>
            <p:cNvSpPr/>
            <p:nvPr/>
          </p:nvSpPr>
          <p:spPr>
            <a:xfrm>
              <a:off x="457200" y="3463926"/>
              <a:ext cx="3182462" cy="2393950"/>
            </a:xfrm>
            <a:prstGeom prst="rect">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5185045" y="965068"/>
            <a:ext cx="1743631" cy="1232408"/>
            <a:chOff x="2057400" y="1533526"/>
            <a:chExt cx="3182462" cy="2393950"/>
          </a:xfrm>
        </p:grpSpPr>
        <p:pic>
          <p:nvPicPr>
            <p:cNvPr id="37" name="Picture 36" descr="300pC_fla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2057400" y="1533526"/>
              <a:ext cx="3182462" cy="2393950"/>
            </a:xfrm>
            <a:prstGeom prst="rect">
              <a:avLst/>
            </a:prstGeom>
          </p:spPr>
        </p:pic>
        <p:sp>
          <p:nvSpPr>
            <p:cNvPr id="38" name="Rectangle 37"/>
            <p:cNvSpPr/>
            <p:nvPr/>
          </p:nvSpPr>
          <p:spPr>
            <a:xfrm>
              <a:off x="2057400" y="1533526"/>
              <a:ext cx="3182462" cy="239395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129225" y="1516618"/>
            <a:ext cx="1758790" cy="4191270"/>
            <a:chOff x="7129225" y="1516618"/>
            <a:chExt cx="1758790" cy="4191270"/>
          </a:xfrm>
        </p:grpSpPr>
        <p:grpSp>
          <p:nvGrpSpPr>
            <p:cNvPr id="26" name="Group 25"/>
            <p:cNvGrpSpPr/>
            <p:nvPr/>
          </p:nvGrpSpPr>
          <p:grpSpPr>
            <a:xfrm>
              <a:off x="7442200" y="1974088"/>
              <a:ext cx="1143000" cy="3733800"/>
              <a:chOff x="7416800" y="1676400"/>
              <a:chExt cx="1143000" cy="3733800"/>
            </a:xfrm>
          </p:grpSpPr>
          <p:sp>
            <p:nvSpPr>
              <p:cNvPr id="21" name="Rectangle 20"/>
              <p:cNvSpPr/>
              <p:nvPr/>
            </p:nvSpPr>
            <p:spPr>
              <a:xfrm>
                <a:off x="7416800" y="2971800"/>
                <a:ext cx="1143000" cy="1143000"/>
              </a:xfrm>
              <a:prstGeom prst="rect">
                <a:avLst/>
              </a:prstGeom>
              <a:solidFill>
                <a:schemeClr val="bg1"/>
              </a:solid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416800" y="4267200"/>
                <a:ext cx="1143000" cy="1143000"/>
              </a:xfrm>
              <a:prstGeom prst="rect">
                <a:avLst/>
              </a:prstGeom>
              <a:solidFill>
                <a:schemeClr val="bg1"/>
              </a:solid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laser_xy.pdf"/>
              <p:cNvPicPr>
                <a:picLocks noChangeAspect="1"/>
              </p:cNvPicPr>
              <p:nvPr/>
            </p:nvPicPr>
            <p:blipFill>
              <a:blip r:embed="rId13"/>
              <a:stretch>
                <a:fillRect/>
              </a:stretch>
            </p:blipFill>
            <p:spPr>
              <a:xfrm>
                <a:off x="7416800" y="1676400"/>
                <a:ext cx="1143000" cy="1143000"/>
              </a:xfrm>
              <a:prstGeom prst="rect">
                <a:avLst/>
              </a:prstGeom>
            </p:spPr>
          </p:pic>
          <p:sp>
            <p:nvSpPr>
              <p:cNvPr id="20" name="Rectangle 19"/>
              <p:cNvSpPr/>
              <p:nvPr/>
            </p:nvSpPr>
            <p:spPr>
              <a:xfrm>
                <a:off x="7416800" y="1676400"/>
                <a:ext cx="1143000" cy="1143000"/>
              </a:xfrm>
              <a:prstGeom prst="rect">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laser_xy_100pC.pdf"/>
              <p:cNvPicPr>
                <a:picLocks noChangeAspect="1"/>
              </p:cNvPicPr>
              <p:nvPr/>
            </p:nvPicPr>
            <p:blipFill>
              <a:blip r:embed="rId14"/>
              <a:stretch>
                <a:fillRect/>
              </a:stretch>
            </p:blipFill>
            <p:spPr>
              <a:xfrm>
                <a:off x="7653528" y="3218688"/>
                <a:ext cx="649224" cy="649224"/>
              </a:xfrm>
              <a:prstGeom prst="rect">
                <a:avLst/>
              </a:prstGeom>
            </p:spPr>
          </p:pic>
          <p:pic>
            <p:nvPicPr>
              <p:cNvPr id="25" name="Picture 24" descr="laser_xy_20pC.pdf"/>
              <p:cNvPicPr>
                <a:picLocks noChangeAspect="1"/>
              </p:cNvPicPr>
              <p:nvPr/>
            </p:nvPicPr>
            <p:blipFill>
              <a:blip r:embed="rId15"/>
              <a:stretch>
                <a:fillRect/>
              </a:stretch>
            </p:blipFill>
            <p:spPr>
              <a:xfrm>
                <a:off x="7827264" y="4690872"/>
                <a:ext cx="329184" cy="329184"/>
              </a:xfrm>
              <a:prstGeom prst="rect">
                <a:avLst/>
              </a:prstGeom>
            </p:spPr>
          </p:pic>
        </p:grpSp>
        <p:sp>
          <p:nvSpPr>
            <p:cNvPr id="34" name="TextBox 33"/>
            <p:cNvSpPr txBox="1"/>
            <p:nvPr/>
          </p:nvSpPr>
          <p:spPr>
            <a:xfrm>
              <a:off x="7129225" y="1516618"/>
              <a:ext cx="1758790" cy="369332"/>
            </a:xfrm>
            <a:prstGeom prst="rect">
              <a:avLst/>
            </a:prstGeom>
            <a:noFill/>
          </p:spPr>
          <p:txBody>
            <a:bodyPr wrap="none" rtlCol="0">
              <a:spAutoFit/>
            </a:bodyPr>
            <a:lstStyle/>
            <a:p>
              <a:r>
                <a:rPr lang="en-US" dirty="0"/>
                <a:t>Measured Shape</a:t>
              </a:r>
            </a:p>
          </p:txBody>
        </p:sp>
      </p:grpSp>
      <p:grpSp>
        <p:nvGrpSpPr>
          <p:cNvPr id="42" name="Group 41"/>
          <p:cNvGrpSpPr/>
          <p:nvPr/>
        </p:nvGrpSpPr>
        <p:grpSpPr>
          <a:xfrm>
            <a:off x="2859528" y="965068"/>
            <a:ext cx="1743631" cy="1232408"/>
            <a:chOff x="5504338" y="1069976"/>
            <a:chExt cx="3182462" cy="2393950"/>
          </a:xfrm>
        </p:grpSpPr>
        <p:pic>
          <p:nvPicPr>
            <p:cNvPr id="43" name="Picture 42" descr="300pC_op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6"/>
                <a:stretch>
                  <a:fillRect/>
                </a:stretch>
              </p:blipFill>
            </mc:Choice>
            <mc:Fallback>
              <p:blipFill>
                <a:blip r:embed="rId17"/>
                <a:stretch>
                  <a:fillRect/>
                </a:stretch>
              </p:blipFill>
            </mc:Fallback>
          </mc:AlternateContent>
          <p:spPr>
            <a:xfrm>
              <a:off x="5504338" y="1069976"/>
              <a:ext cx="3182462" cy="2393950"/>
            </a:xfrm>
            <a:prstGeom prst="rect">
              <a:avLst/>
            </a:prstGeom>
          </p:spPr>
        </p:pic>
        <p:sp>
          <p:nvSpPr>
            <p:cNvPr id="44" name="Rectangle 43"/>
            <p:cNvSpPr/>
            <p:nvPr/>
          </p:nvSpPr>
          <p:spPr>
            <a:xfrm>
              <a:off x="5504338" y="1069976"/>
              <a:ext cx="3182462" cy="2393950"/>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12"/>
          </p:nvPr>
        </p:nvSpPr>
        <p:spPr/>
        <p:txBody>
          <a:bodyPr/>
          <a:lstStyle/>
          <a:p>
            <a:fld id="{76275999-CDF6-9B46-9F3F-7503503F82BE}" type="slidenum">
              <a:rPr lang="en-US" smtClean="0"/>
              <a:pPr/>
              <a:t>30</a:t>
            </a:fld>
            <a:endParaRPr lang="en-US"/>
          </a:p>
        </p:txBody>
      </p:sp>
      <p:sp>
        <p:nvSpPr>
          <p:cNvPr id="11" name="Date Placeholder 10"/>
          <p:cNvSpPr>
            <a:spLocks noGrp="1"/>
          </p:cNvSpPr>
          <p:nvPr>
            <p:ph type="dt" sz="half" idx="10"/>
          </p:nvPr>
        </p:nvSpPr>
        <p:spPr/>
        <p:txBody>
          <a:bodyPr/>
          <a:lstStyle/>
          <a:p>
            <a:r>
              <a:rPr lang="en-US"/>
              <a:t>2 November 2018</a:t>
            </a:r>
            <a:endParaRPr lang="en-US" dirty="0"/>
          </a:p>
        </p:txBody>
      </p:sp>
      <p:sp>
        <p:nvSpPr>
          <p:cNvPr id="12" name="Footer Placeholder 11"/>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286073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childTnLst>
                                </p:cTn>
                              </p:par>
                              <p:par>
                                <p:cTn id="18" presetID="10"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45"/>
                                        </p:tgtEl>
                                      </p:cBhvr>
                                    </p:animEffect>
                                    <p:set>
                                      <p:cBhvr>
                                        <p:cTn id="35" dur="1" fill="hold">
                                          <p:stCondLst>
                                            <p:cond delay="999"/>
                                          </p:stCondLst>
                                        </p:cTn>
                                        <p:tgtEl>
                                          <p:spTgt spid="4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flipV="1">
            <a:off x="1171074" y="4098758"/>
            <a:ext cx="7796462" cy="1604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124199" y="0"/>
            <a:ext cx="5843337" cy="807402"/>
          </a:xfrm>
        </p:spPr>
        <p:txBody>
          <a:bodyPr/>
          <a:lstStyle/>
          <a:p>
            <a:pPr algn="r"/>
            <a:r>
              <a:rPr lang="en-US" dirty="0">
                <a:solidFill>
                  <a:schemeClr val="bg1"/>
                </a:solidFill>
              </a:rPr>
              <a:t>Injector Cryomodule</a:t>
            </a:r>
          </a:p>
        </p:txBody>
      </p:sp>
      <p:cxnSp>
        <p:nvCxnSpPr>
          <p:cNvPr id="8" name="Straight Connector 7"/>
          <p:cNvCxnSpPr/>
          <p:nvPr/>
        </p:nvCxnSpPr>
        <p:spPr>
          <a:xfrm flipV="1">
            <a:off x="1171074" y="3641558"/>
            <a:ext cx="7796462" cy="16042"/>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555582" y="2867527"/>
            <a:ext cx="240631" cy="1507958"/>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37340" y="2432218"/>
            <a:ext cx="240631" cy="1507958"/>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520612" y="2903621"/>
            <a:ext cx="240631" cy="1507958"/>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03884" y="3013744"/>
            <a:ext cx="240631" cy="1507958"/>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473094" y="2887579"/>
            <a:ext cx="240631" cy="1507958"/>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94771" y="2903621"/>
            <a:ext cx="240631" cy="150795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886064" y="3064042"/>
            <a:ext cx="240631" cy="150795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259047" y="2887579"/>
            <a:ext cx="240631" cy="150795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628018" y="3146091"/>
            <a:ext cx="240631" cy="150795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053134" y="3457074"/>
            <a:ext cx="240631" cy="150795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446165" y="3818021"/>
            <a:ext cx="240631" cy="150795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272463" y="2023477"/>
            <a:ext cx="2695073" cy="584775"/>
          </a:xfrm>
          <a:prstGeom prst="rect">
            <a:avLst/>
          </a:prstGeom>
          <a:noFill/>
        </p:spPr>
        <p:txBody>
          <a:bodyPr wrap="square" rtlCol="0">
            <a:spAutoFit/>
          </a:bodyPr>
          <a:lstStyle/>
          <a:p>
            <a:r>
              <a:rPr lang="en-US" sz="3200" dirty="0"/>
              <a:t>6   5  4  3  2  1</a:t>
            </a:r>
          </a:p>
        </p:txBody>
      </p:sp>
      <p:sp>
        <p:nvSpPr>
          <p:cNvPr id="22" name="TextBox 21"/>
          <p:cNvSpPr txBox="1"/>
          <p:nvPr/>
        </p:nvSpPr>
        <p:spPr>
          <a:xfrm>
            <a:off x="6553200" y="1155032"/>
            <a:ext cx="2013280" cy="830997"/>
          </a:xfrm>
          <a:prstGeom prst="rect">
            <a:avLst/>
          </a:prstGeom>
          <a:noFill/>
        </p:spPr>
        <p:txBody>
          <a:bodyPr wrap="square" rtlCol="0">
            <a:spAutoFit/>
          </a:bodyPr>
          <a:lstStyle/>
          <a:p>
            <a:pPr algn="ctr"/>
            <a:r>
              <a:rPr lang="en-US" sz="2400" dirty="0"/>
              <a:t>Main </a:t>
            </a:r>
            <a:r>
              <a:rPr lang="en-US" sz="2400" dirty="0" err="1"/>
              <a:t>Linac</a:t>
            </a:r>
            <a:r>
              <a:rPr lang="en-US" sz="2400" dirty="0"/>
              <a:t> Cryomodule</a:t>
            </a:r>
          </a:p>
        </p:txBody>
      </p:sp>
      <p:sp>
        <p:nvSpPr>
          <p:cNvPr id="23" name="TextBox 22"/>
          <p:cNvSpPr txBox="1"/>
          <p:nvPr/>
        </p:nvSpPr>
        <p:spPr>
          <a:xfrm>
            <a:off x="1413706" y="1657490"/>
            <a:ext cx="2695073" cy="584775"/>
          </a:xfrm>
          <a:prstGeom prst="rect">
            <a:avLst/>
          </a:prstGeom>
          <a:noFill/>
        </p:spPr>
        <p:txBody>
          <a:bodyPr wrap="square" rtlCol="0">
            <a:spAutoFit/>
          </a:bodyPr>
          <a:lstStyle/>
          <a:p>
            <a:r>
              <a:rPr lang="en-US" sz="3200" dirty="0"/>
              <a:t>1    2   3   4   5</a:t>
            </a:r>
          </a:p>
        </p:txBody>
      </p:sp>
      <p:sp>
        <p:nvSpPr>
          <p:cNvPr id="24" name="TextBox 23"/>
          <p:cNvSpPr txBox="1"/>
          <p:nvPr/>
        </p:nvSpPr>
        <p:spPr>
          <a:xfrm>
            <a:off x="1675897" y="982914"/>
            <a:ext cx="2013280" cy="830997"/>
          </a:xfrm>
          <a:prstGeom prst="rect">
            <a:avLst/>
          </a:prstGeom>
          <a:noFill/>
        </p:spPr>
        <p:txBody>
          <a:bodyPr wrap="square" rtlCol="0">
            <a:spAutoFit/>
          </a:bodyPr>
          <a:lstStyle/>
          <a:p>
            <a:pPr algn="ctr"/>
            <a:r>
              <a:rPr lang="en-US" sz="2400" dirty="0"/>
              <a:t>Injector Cryomodule</a:t>
            </a:r>
          </a:p>
        </p:txBody>
      </p:sp>
      <p:sp>
        <p:nvSpPr>
          <p:cNvPr id="25" name="TextBox 24"/>
          <p:cNvSpPr txBox="1"/>
          <p:nvPr/>
        </p:nvSpPr>
        <p:spPr>
          <a:xfrm>
            <a:off x="4134859" y="3230191"/>
            <a:ext cx="2009249" cy="461665"/>
          </a:xfrm>
          <a:prstGeom prst="rect">
            <a:avLst/>
          </a:prstGeom>
          <a:noFill/>
        </p:spPr>
        <p:txBody>
          <a:bodyPr wrap="square" rtlCol="0">
            <a:spAutoFit/>
          </a:bodyPr>
          <a:lstStyle/>
          <a:p>
            <a:r>
              <a:rPr lang="en-US" sz="2400" dirty="0"/>
              <a:t>1.300000 GHz</a:t>
            </a:r>
          </a:p>
        </p:txBody>
      </p:sp>
      <p:sp>
        <p:nvSpPr>
          <p:cNvPr id="26" name="TextBox 25"/>
          <p:cNvSpPr txBox="1"/>
          <p:nvPr/>
        </p:nvSpPr>
        <p:spPr>
          <a:xfrm>
            <a:off x="4109777" y="4171614"/>
            <a:ext cx="2196787" cy="461665"/>
          </a:xfrm>
          <a:prstGeom prst="rect">
            <a:avLst/>
          </a:prstGeom>
          <a:noFill/>
        </p:spPr>
        <p:txBody>
          <a:bodyPr wrap="square" rtlCol="0">
            <a:spAutoFit/>
          </a:bodyPr>
          <a:lstStyle/>
          <a:p>
            <a:r>
              <a:rPr lang="en-US" sz="2400" dirty="0"/>
              <a:t>1.299925 GHz</a:t>
            </a:r>
          </a:p>
        </p:txBody>
      </p:sp>
      <p:sp>
        <p:nvSpPr>
          <p:cNvPr id="27" name="TextBox 26"/>
          <p:cNvSpPr txBox="1"/>
          <p:nvPr/>
        </p:nvSpPr>
        <p:spPr>
          <a:xfrm>
            <a:off x="1524000" y="5198056"/>
            <a:ext cx="6214312" cy="1107996"/>
          </a:xfrm>
          <a:prstGeom prst="rect">
            <a:avLst/>
          </a:prstGeom>
          <a:noFill/>
        </p:spPr>
        <p:txBody>
          <a:bodyPr wrap="square" rtlCol="0">
            <a:spAutoFit/>
          </a:bodyPr>
          <a:lstStyle/>
          <a:p>
            <a:r>
              <a:rPr lang="en-US" sz="2400" dirty="0"/>
              <a:t>Sufficient margin in Injector Cryomodule to run without Cavity #2 with minor emittance penalty</a:t>
            </a:r>
          </a:p>
          <a:p>
            <a:endParaRPr lang="en-US" dirty="0"/>
          </a:p>
        </p:txBody>
      </p:sp>
      <p:sp>
        <p:nvSpPr>
          <p:cNvPr id="28" name="TextBox 27"/>
          <p:cNvSpPr txBox="1"/>
          <p:nvPr/>
        </p:nvSpPr>
        <p:spPr>
          <a:xfrm rot="16200000">
            <a:off x="-789403" y="3402522"/>
            <a:ext cx="2787315" cy="830997"/>
          </a:xfrm>
          <a:prstGeom prst="rect">
            <a:avLst/>
          </a:prstGeom>
          <a:noFill/>
        </p:spPr>
        <p:txBody>
          <a:bodyPr wrap="square" rtlCol="0">
            <a:spAutoFit/>
          </a:bodyPr>
          <a:lstStyle/>
          <a:p>
            <a:pPr algn="ctr"/>
            <a:r>
              <a:rPr lang="en-US" sz="2400" dirty="0"/>
              <a:t>Tuner Range</a:t>
            </a:r>
          </a:p>
          <a:p>
            <a:pPr algn="ctr"/>
            <a:r>
              <a:rPr lang="en-US" sz="2400" dirty="0"/>
              <a:t> </a:t>
            </a:r>
            <a:r>
              <a:rPr lang="en-US" dirty="0"/>
              <a:t>(Arbitrary Units)</a:t>
            </a:r>
            <a:endParaRPr lang="en-US" sz="2400" dirty="0"/>
          </a:p>
        </p:txBody>
      </p:sp>
      <p:sp>
        <p:nvSpPr>
          <p:cNvPr id="29" name="Slide Number Placeholder 28"/>
          <p:cNvSpPr>
            <a:spLocks noGrp="1"/>
          </p:cNvSpPr>
          <p:nvPr>
            <p:ph type="sldNum" sz="quarter" idx="12"/>
          </p:nvPr>
        </p:nvSpPr>
        <p:spPr/>
        <p:txBody>
          <a:bodyPr/>
          <a:lstStyle/>
          <a:p>
            <a:fld id="{76275999-CDF6-9B46-9F3F-7503503F82BE}" type="slidenum">
              <a:rPr lang="en-US" smtClean="0"/>
              <a:pPr/>
              <a:t>31</a:t>
            </a:fld>
            <a:endParaRPr lang="en-US"/>
          </a:p>
        </p:txBody>
      </p:sp>
      <p:sp>
        <p:nvSpPr>
          <p:cNvPr id="30" name="Date Placeholder 29"/>
          <p:cNvSpPr>
            <a:spLocks noGrp="1"/>
          </p:cNvSpPr>
          <p:nvPr>
            <p:ph type="dt" sz="half" idx="10"/>
          </p:nvPr>
        </p:nvSpPr>
        <p:spPr/>
        <p:txBody>
          <a:bodyPr/>
          <a:lstStyle/>
          <a:p>
            <a:r>
              <a:rPr lang="en-US"/>
              <a:t>2 November 2018</a:t>
            </a:r>
            <a:endParaRPr lang="en-US" dirty="0"/>
          </a:p>
        </p:txBody>
      </p:sp>
      <p:sp>
        <p:nvSpPr>
          <p:cNvPr id="31" name="Footer Placeholder 30"/>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54977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305" y="0"/>
            <a:ext cx="5437496" cy="655804"/>
          </a:xfrm>
        </p:spPr>
        <p:txBody>
          <a:bodyPr/>
          <a:lstStyle/>
          <a:p>
            <a:r>
              <a:rPr lang="en-US" dirty="0">
                <a:solidFill>
                  <a:schemeClr val="bg1"/>
                </a:solidFill>
              </a:rPr>
              <a:t>EIC Cooler Parameters</a:t>
            </a:r>
          </a:p>
        </p:txBody>
      </p:sp>
      <p:sp>
        <p:nvSpPr>
          <p:cNvPr id="9" name="Slide Number Placeholder 8"/>
          <p:cNvSpPr>
            <a:spLocks noGrp="1"/>
          </p:cNvSpPr>
          <p:nvPr>
            <p:ph type="sldNum" sz="quarter" idx="12"/>
          </p:nvPr>
        </p:nvSpPr>
        <p:spPr>
          <a:xfrm>
            <a:off x="6540917" y="6356350"/>
            <a:ext cx="2133600" cy="365125"/>
          </a:xfrm>
        </p:spPr>
        <p:txBody>
          <a:bodyPr/>
          <a:lstStyle/>
          <a:p>
            <a:fld id="{76275999-CDF6-9B46-9F3F-7503503F82BE}" type="slidenum">
              <a:rPr lang="en-US" smtClean="0"/>
              <a:pPr/>
              <a:t>4</a:t>
            </a:fld>
            <a:endParaRPr lang="en-US"/>
          </a:p>
        </p:txBody>
      </p:sp>
      <p:sp>
        <p:nvSpPr>
          <p:cNvPr id="10" name="Date Placeholder 9"/>
          <p:cNvSpPr>
            <a:spLocks noGrp="1"/>
          </p:cNvSpPr>
          <p:nvPr>
            <p:ph type="dt" sz="half" idx="10"/>
          </p:nvPr>
        </p:nvSpPr>
        <p:spPr/>
        <p:txBody>
          <a:bodyPr/>
          <a:lstStyle/>
          <a:p>
            <a:r>
              <a:rPr lang="en-US"/>
              <a:t>2 November 2018</a:t>
            </a:r>
            <a:endParaRPr lang="en-US" dirty="0"/>
          </a:p>
        </p:txBody>
      </p:sp>
      <p:sp>
        <p:nvSpPr>
          <p:cNvPr id="11" name="Footer Placeholder 10"/>
          <p:cNvSpPr>
            <a:spLocks noGrp="1"/>
          </p:cNvSpPr>
          <p:nvPr>
            <p:ph type="ftr" sz="quarter" idx="11"/>
          </p:nvPr>
        </p:nvSpPr>
        <p:spPr/>
        <p:txBody>
          <a:bodyPr/>
          <a:lstStyle/>
          <a:p>
            <a:r>
              <a:rPr lang="en-US"/>
              <a:t>ERLs for EIC Workshop - JLab</a:t>
            </a:r>
          </a:p>
        </p:txBody>
      </p:sp>
      <p:pic>
        <p:nvPicPr>
          <p:cNvPr id="6" name="Picture 5"/>
          <p:cNvPicPr>
            <a:picLocks noChangeAspect="1"/>
          </p:cNvPicPr>
          <p:nvPr/>
        </p:nvPicPr>
        <p:blipFill>
          <a:blip r:embed="rId2"/>
          <a:stretch>
            <a:fillRect/>
          </a:stretch>
        </p:blipFill>
        <p:spPr>
          <a:xfrm>
            <a:off x="457200" y="2879677"/>
            <a:ext cx="8335793" cy="3330053"/>
          </a:xfrm>
          <a:prstGeom prst="rect">
            <a:avLst/>
          </a:prstGeom>
        </p:spPr>
      </p:pic>
      <p:cxnSp>
        <p:nvCxnSpPr>
          <p:cNvPr id="8" name="Straight Connector 7"/>
          <p:cNvCxnSpPr/>
          <p:nvPr/>
        </p:nvCxnSpPr>
        <p:spPr>
          <a:xfrm flipV="1">
            <a:off x="1378424" y="2524836"/>
            <a:ext cx="6564573" cy="20471"/>
          </a:xfrm>
          <a:prstGeom prst="line">
            <a:avLst/>
          </a:prstGeom>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5512777" y="3015762"/>
            <a:ext cx="800100" cy="3050930"/>
          </a:xfrm>
          <a:prstGeom prst="roundRect">
            <a:avLst/>
          </a:prstGeom>
          <a:solidFill>
            <a:srgbClr val="FFFF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30922" y="1339783"/>
            <a:ext cx="6893169" cy="707886"/>
          </a:xfrm>
          <a:prstGeom prst="rect">
            <a:avLst/>
          </a:prstGeom>
          <a:noFill/>
        </p:spPr>
        <p:txBody>
          <a:bodyPr wrap="square" rtlCol="0">
            <a:spAutoFit/>
          </a:bodyPr>
          <a:lstStyle/>
          <a:p>
            <a:pPr algn="ctr"/>
            <a:r>
              <a:rPr lang="en-US" sz="2000" dirty="0"/>
              <a:t>CBETA offers a reasonably realistic EIC Cooler testbed and opportunities for high current and high bunch charge studies</a:t>
            </a:r>
          </a:p>
        </p:txBody>
      </p:sp>
    </p:spTree>
    <p:extLst>
      <p:ext uri="{BB962C8B-B14F-4D97-AF65-F5344CB8AC3E}">
        <p14:creationId xmlns:p14="http://schemas.microsoft.com/office/powerpoint/2010/main" val="3150751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a:stretch>
            <a:fillRect/>
          </a:stretch>
        </p:blipFill>
        <p:spPr bwMode="auto">
          <a:xfrm>
            <a:off x="156403" y="3894277"/>
            <a:ext cx="8968980" cy="246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p:cNvSpPr>
            <a:spLocks noGrp="1"/>
          </p:cNvSpPr>
          <p:nvPr>
            <p:ph type="title"/>
          </p:nvPr>
        </p:nvSpPr>
        <p:spPr>
          <a:xfrm>
            <a:off x="830179" y="51108"/>
            <a:ext cx="8229600" cy="1143000"/>
          </a:xfrm>
        </p:spPr>
        <p:txBody>
          <a:bodyPr/>
          <a:lstStyle/>
          <a:p>
            <a:pPr algn="r"/>
            <a:r>
              <a:rPr lang="en-US" sz="3600" dirty="0">
                <a:solidFill>
                  <a:schemeClr val="bg1"/>
                </a:solidFill>
              </a:rPr>
              <a:t>Original Design</a:t>
            </a:r>
          </a:p>
        </p:txBody>
      </p:sp>
      <p:pic>
        <p:nvPicPr>
          <p:cNvPr id="11" name="Picture 10" descr="L0_ERL_Complete_4k.png"/>
          <p:cNvPicPr>
            <a:picLocks noChangeAspect="1"/>
          </p:cNvPicPr>
          <p:nvPr/>
        </p:nvPicPr>
        <p:blipFill>
          <a:blip r:embed="rId3"/>
          <a:stretch>
            <a:fillRect/>
          </a:stretch>
        </p:blipFill>
        <p:spPr>
          <a:xfrm>
            <a:off x="3797299" y="914400"/>
            <a:ext cx="5160435" cy="2902744"/>
          </a:xfrm>
          <a:prstGeom prst="rect">
            <a:avLst/>
          </a:prstGeom>
        </p:spPr>
      </p:pic>
      <p:sp>
        <p:nvSpPr>
          <p:cNvPr id="19" name="TextBox 18"/>
          <p:cNvSpPr txBox="1"/>
          <p:nvPr/>
        </p:nvSpPr>
        <p:spPr>
          <a:xfrm>
            <a:off x="137786" y="914400"/>
            <a:ext cx="3659513" cy="1938992"/>
          </a:xfrm>
          <a:prstGeom prst="rect">
            <a:avLst/>
          </a:prstGeom>
          <a:noFill/>
        </p:spPr>
        <p:txBody>
          <a:bodyPr wrap="square" rtlCol="0">
            <a:spAutoFit/>
          </a:bodyPr>
          <a:lstStyle/>
          <a:p>
            <a:r>
              <a:rPr lang="en-US" sz="2400" dirty="0"/>
              <a:t>Original design: ERL injector</a:t>
            </a:r>
          </a:p>
          <a:p>
            <a:pPr marL="285750" indent="-285750">
              <a:buFont typeface="Arial" panose="020B0604020202020204" pitchFamily="34" charset="0"/>
              <a:buChar char="•"/>
            </a:pPr>
            <a:r>
              <a:rPr lang="en-US" sz="2400" dirty="0"/>
              <a:t>Moderate charge </a:t>
            </a:r>
          </a:p>
          <a:p>
            <a:pPr marL="285750" indent="-285750">
              <a:buFont typeface="Arial" panose="020B0604020202020204" pitchFamily="34" charset="0"/>
              <a:buChar char="•"/>
            </a:pPr>
            <a:r>
              <a:rPr lang="en-US" sz="2400" dirty="0"/>
              <a:t>High current</a:t>
            </a:r>
          </a:p>
          <a:p>
            <a:pPr marL="285750" indent="-285750"/>
            <a:endParaRPr lang="en-US" sz="2400" dirty="0"/>
          </a:p>
          <a:p>
            <a:pPr marL="285750" indent="-285750">
              <a:buFont typeface="Arial" panose="020B0604020202020204" pitchFamily="34" charset="0"/>
              <a:buChar char="•"/>
            </a:pPr>
            <a:r>
              <a:rPr lang="en-US" sz="2400" dirty="0"/>
              <a:t>Note: merger section (B1)</a:t>
            </a:r>
          </a:p>
        </p:txBody>
      </p:sp>
      <p:graphicFrame>
        <p:nvGraphicFramePr>
          <p:cNvPr id="20" name="Table 19"/>
          <p:cNvGraphicFramePr>
            <a:graphicFrameLocks noGrp="1"/>
          </p:cNvGraphicFramePr>
          <p:nvPr>
            <p:extLst>
              <p:ext uri="{D42A27DB-BD31-4B8C-83A1-F6EECF244321}">
                <p14:modId xmlns:p14="http://schemas.microsoft.com/office/powerpoint/2010/main" val="3841341951"/>
              </p:ext>
            </p:extLst>
          </p:nvPr>
        </p:nvGraphicFramePr>
        <p:xfrm>
          <a:off x="5312298" y="1314981"/>
          <a:ext cx="3145902" cy="2579296"/>
        </p:xfrm>
        <a:graphic>
          <a:graphicData uri="http://schemas.openxmlformats.org/drawingml/2006/table">
            <a:tbl>
              <a:tblPr firstRow="1" bandRow="1">
                <a:tableStyleId>{3C2FFA5D-87B4-456A-9821-1D502468CF0F}</a:tableStyleId>
              </a:tblPr>
              <a:tblGrid>
                <a:gridCol w="1685592">
                  <a:extLst>
                    <a:ext uri="{9D8B030D-6E8A-4147-A177-3AD203B41FA5}">
                      <a16:colId xmlns:a16="http://schemas.microsoft.com/office/drawing/2014/main" val="20000"/>
                    </a:ext>
                  </a:extLst>
                </a:gridCol>
                <a:gridCol w="1460310">
                  <a:extLst>
                    <a:ext uri="{9D8B030D-6E8A-4147-A177-3AD203B41FA5}">
                      <a16:colId xmlns:a16="http://schemas.microsoft.com/office/drawing/2014/main" val="20001"/>
                    </a:ext>
                  </a:extLst>
                </a:gridCol>
              </a:tblGrid>
              <a:tr h="367482">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10000"/>
                  </a:ext>
                </a:extLst>
              </a:tr>
              <a:tr h="367482">
                <a:tc>
                  <a:txBody>
                    <a:bodyPr/>
                    <a:lstStyle/>
                    <a:p>
                      <a:r>
                        <a:rPr lang="en-US" dirty="0"/>
                        <a:t>Frequency</a:t>
                      </a:r>
                    </a:p>
                  </a:txBody>
                  <a:tcPr/>
                </a:tc>
                <a:tc>
                  <a:txBody>
                    <a:bodyPr/>
                    <a:lstStyle/>
                    <a:p>
                      <a:r>
                        <a:rPr lang="en-US" dirty="0"/>
                        <a:t>1.3 GHz</a:t>
                      </a:r>
                    </a:p>
                  </a:txBody>
                  <a:tcPr/>
                </a:tc>
                <a:extLst>
                  <a:ext uri="{0D108BD9-81ED-4DB2-BD59-A6C34878D82A}">
                    <a16:rowId xmlns:a16="http://schemas.microsoft.com/office/drawing/2014/main" val="10001"/>
                  </a:ext>
                </a:extLst>
              </a:tr>
              <a:tr h="367482">
                <a:tc>
                  <a:txBody>
                    <a:bodyPr/>
                    <a:lstStyle/>
                    <a:p>
                      <a:r>
                        <a:rPr lang="en-US" dirty="0"/>
                        <a:t>Bunch</a:t>
                      </a:r>
                      <a:r>
                        <a:rPr lang="en-US" baseline="0" dirty="0"/>
                        <a:t> charge</a:t>
                      </a:r>
                      <a:endParaRPr lang="en-US" dirty="0"/>
                    </a:p>
                  </a:txBody>
                  <a:tcPr/>
                </a:tc>
                <a:tc>
                  <a:txBody>
                    <a:bodyPr/>
                    <a:lstStyle/>
                    <a:p>
                      <a:r>
                        <a:rPr lang="en-US" dirty="0"/>
                        <a:t>77 </a:t>
                      </a:r>
                      <a:r>
                        <a:rPr lang="en-US" dirty="0" err="1"/>
                        <a:t>pC</a:t>
                      </a:r>
                      <a:endParaRPr lang="en-US" dirty="0"/>
                    </a:p>
                  </a:txBody>
                  <a:tcPr/>
                </a:tc>
                <a:extLst>
                  <a:ext uri="{0D108BD9-81ED-4DB2-BD59-A6C34878D82A}">
                    <a16:rowId xmlns:a16="http://schemas.microsoft.com/office/drawing/2014/main" val="10002"/>
                  </a:ext>
                </a:extLst>
              </a:tr>
              <a:tr h="367482">
                <a:tc>
                  <a:txBody>
                    <a:bodyPr/>
                    <a:lstStyle/>
                    <a:p>
                      <a:r>
                        <a:rPr lang="en-US" dirty="0"/>
                        <a:t>Average current</a:t>
                      </a:r>
                    </a:p>
                  </a:txBody>
                  <a:tcPr/>
                </a:tc>
                <a:tc>
                  <a:txBody>
                    <a:bodyPr/>
                    <a:lstStyle/>
                    <a:p>
                      <a:r>
                        <a:rPr lang="en-US" dirty="0"/>
                        <a:t>100mA</a:t>
                      </a:r>
                    </a:p>
                  </a:txBody>
                  <a:tcPr/>
                </a:tc>
                <a:extLst>
                  <a:ext uri="{0D108BD9-81ED-4DB2-BD59-A6C34878D82A}">
                    <a16:rowId xmlns:a16="http://schemas.microsoft.com/office/drawing/2014/main" val="10003"/>
                  </a:ext>
                </a:extLst>
              </a:tr>
              <a:tr h="374404">
                <a:tc>
                  <a:txBody>
                    <a:bodyPr/>
                    <a:lstStyle/>
                    <a:p>
                      <a:endParaRPr lang="en-US"/>
                    </a:p>
                  </a:txBody>
                  <a:tcPr>
                    <a:blipFill rotWithShape="1">
                      <a:blip r:embed="rId4"/>
                      <a:stretch>
                        <a:fillRect l="-2536" t="-403279" r="-89493" b="-224590"/>
                      </a:stretch>
                    </a:blipFill>
                  </a:tcPr>
                </a:tc>
                <a:tc>
                  <a:txBody>
                    <a:bodyPr/>
                    <a:lstStyle/>
                    <a:p>
                      <a:r>
                        <a:rPr lang="en-US" dirty="0"/>
                        <a:t>&lt; 1.0 </a:t>
                      </a:r>
                      <a:r>
                        <a:rPr lang="en-US" dirty="0">
                          <a:latin typeface="Symbol" panose="05050102010706020507" pitchFamily="18" charset="2"/>
                        </a:rPr>
                        <a:t>m</a:t>
                      </a:r>
                      <a:r>
                        <a:rPr lang="en-US" dirty="0"/>
                        <a:t>m</a:t>
                      </a:r>
                    </a:p>
                  </a:txBody>
                  <a:tcPr/>
                </a:tc>
                <a:extLst>
                  <a:ext uri="{0D108BD9-81ED-4DB2-BD59-A6C34878D82A}">
                    <a16:rowId xmlns:a16="http://schemas.microsoft.com/office/drawing/2014/main" val="10004"/>
                  </a:ext>
                </a:extLst>
              </a:tr>
              <a:tr h="367482">
                <a:tc>
                  <a:txBody>
                    <a:bodyPr/>
                    <a:lstStyle/>
                    <a:p>
                      <a:r>
                        <a:rPr lang="en-US" dirty="0"/>
                        <a:t>Bunch</a:t>
                      </a:r>
                      <a:r>
                        <a:rPr lang="en-US" baseline="0" dirty="0"/>
                        <a:t> duration</a:t>
                      </a:r>
                      <a:endParaRPr lang="en-US" dirty="0"/>
                    </a:p>
                  </a:txBody>
                  <a:tcPr/>
                </a:tc>
                <a:tc>
                  <a:txBody>
                    <a:bodyPr/>
                    <a:lstStyle/>
                    <a:p>
                      <a:r>
                        <a:rPr lang="en-US" dirty="0"/>
                        <a:t>&lt;</a:t>
                      </a:r>
                      <a:r>
                        <a:rPr lang="en-US" baseline="0" dirty="0"/>
                        <a:t> </a:t>
                      </a:r>
                      <a:r>
                        <a:rPr lang="en-US" dirty="0"/>
                        <a:t>3 </a:t>
                      </a:r>
                      <a:r>
                        <a:rPr lang="en-US" dirty="0" err="1"/>
                        <a:t>ps</a:t>
                      </a:r>
                      <a:r>
                        <a:rPr lang="en-US" dirty="0"/>
                        <a:t> (</a:t>
                      </a:r>
                      <a:r>
                        <a:rPr lang="en-US" dirty="0" err="1"/>
                        <a:t>rms</a:t>
                      </a:r>
                      <a:r>
                        <a:rPr lang="en-US" dirty="0"/>
                        <a:t>)</a:t>
                      </a:r>
                    </a:p>
                  </a:txBody>
                  <a:tcPr/>
                </a:tc>
                <a:extLst>
                  <a:ext uri="{0D108BD9-81ED-4DB2-BD59-A6C34878D82A}">
                    <a16:rowId xmlns:a16="http://schemas.microsoft.com/office/drawing/2014/main" val="10005"/>
                  </a:ext>
                </a:extLst>
              </a:tr>
              <a:tr h="367482">
                <a:tc>
                  <a:txBody>
                    <a:bodyPr/>
                    <a:lstStyle/>
                    <a:p>
                      <a:r>
                        <a:rPr lang="en-US" dirty="0"/>
                        <a:t>Beam</a:t>
                      </a:r>
                      <a:r>
                        <a:rPr lang="en-US" baseline="0" dirty="0"/>
                        <a:t> Energy</a:t>
                      </a:r>
                      <a:endParaRPr lang="en-US" dirty="0"/>
                    </a:p>
                  </a:txBody>
                  <a:tcPr/>
                </a:tc>
                <a:tc>
                  <a:txBody>
                    <a:bodyPr/>
                    <a:lstStyle/>
                    <a:p>
                      <a:r>
                        <a:rPr lang="en-US" dirty="0"/>
                        <a:t>4-15 MeV</a:t>
                      </a:r>
                    </a:p>
                  </a:txBody>
                  <a:tcPr/>
                </a:tc>
                <a:extLst>
                  <a:ext uri="{0D108BD9-81ED-4DB2-BD59-A6C34878D82A}">
                    <a16:rowId xmlns:a16="http://schemas.microsoft.com/office/drawing/2014/main" val="10006"/>
                  </a:ext>
                </a:extLst>
              </a:tr>
            </a:tbl>
          </a:graphicData>
        </a:graphic>
      </p:graphicFrame>
      <p:sp>
        <p:nvSpPr>
          <p:cNvPr id="22" name="TextBox 21"/>
          <p:cNvSpPr txBox="1"/>
          <p:nvPr/>
        </p:nvSpPr>
        <p:spPr>
          <a:xfrm>
            <a:off x="5791200" y="914400"/>
            <a:ext cx="2154068" cy="369332"/>
          </a:xfrm>
          <a:prstGeom prst="rect">
            <a:avLst/>
          </a:prstGeom>
          <a:noFill/>
        </p:spPr>
        <p:txBody>
          <a:bodyPr wrap="none" rtlCol="0">
            <a:spAutoFit/>
          </a:bodyPr>
          <a:lstStyle/>
          <a:p>
            <a:r>
              <a:rPr lang="en-US" dirty="0"/>
              <a:t>Injector Specification</a:t>
            </a:r>
          </a:p>
        </p:txBody>
      </p:sp>
      <p:cxnSp>
        <p:nvCxnSpPr>
          <p:cNvPr id="23" name="Straight Arrow Connector 22"/>
          <p:cNvCxnSpPr>
            <a:stCxn id="19" idx="2"/>
          </p:cNvCxnSpPr>
          <p:nvPr/>
        </p:nvCxnSpPr>
        <p:spPr>
          <a:xfrm rot="16200000" flipH="1">
            <a:off x="1464317" y="3356617"/>
            <a:ext cx="1807508" cy="80105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76275999-CDF6-9B46-9F3F-7503503F82BE}" type="slidenum">
              <a:rPr lang="en-US" smtClean="0"/>
              <a:pPr/>
              <a:t>5</a:t>
            </a:fld>
            <a:endParaRPr lang="en-US"/>
          </a:p>
        </p:txBody>
      </p:sp>
      <p:sp>
        <p:nvSpPr>
          <p:cNvPr id="7" name="Date Placeholder 6"/>
          <p:cNvSpPr>
            <a:spLocks noGrp="1"/>
          </p:cNvSpPr>
          <p:nvPr>
            <p:ph type="dt" sz="half" idx="10"/>
          </p:nvPr>
        </p:nvSpPr>
        <p:spPr/>
        <p:txBody>
          <a:bodyPr/>
          <a:lstStyle/>
          <a:p>
            <a:r>
              <a:rPr lang="en-US"/>
              <a:t>2 November 2018</a:t>
            </a:r>
            <a:endParaRPr lang="en-US" dirty="0"/>
          </a:p>
        </p:txBody>
      </p:sp>
      <p:sp>
        <p:nvSpPr>
          <p:cNvPr id="8" name="Footer Placeholder 7"/>
          <p:cNvSpPr>
            <a:spLocks noGrp="1"/>
          </p:cNvSpPr>
          <p:nvPr>
            <p:ph type="ftr" sz="quarter" idx="11"/>
          </p:nvPr>
        </p:nvSpPr>
        <p:spPr/>
        <p:txBody>
          <a:bodyPr/>
          <a:lstStyle/>
          <a:p>
            <a:r>
              <a:rPr lang="en-US"/>
              <a:t>ERLs for EIC Workshop - JLab</a:t>
            </a:r>
          </a:p>
        </p:txBody>
      </p:sp>
    </p:spTree>
    <p:extLst>
      <p:ext uri="{BB962C8B-B14F-4D97-AF65-F5344CB8AC3E}">
        <p14:creationId xmlns:p14="http://schemas.microsoft.com/office/powerpoint/2010/main" val="241228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51721" y="1704392"/>
            <a:ext cx="2967135" cy="64692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6</a:t>
            </a:fld>
            <a:endParaRPr lang="en-US"/>
          </a:p>
        </p:txBody>
      </p:sp>
      <p:sp>
        <p:nvSpPr>
          <p:cNvPr id="7" name="Title 1"/>
          <p:cNvSpPr txBox="1">
            <a:spLocks/>
          </p:cNvSpPr>
          <p:nvPr/>
        </p:nvSpPr>
        <p:spPr>
          <a:xfrm>
            <a:off x="3630305" y="0"/>
            <a:ext cx="5246217"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a:solidFill>
                  <a:schemeClr val="bg1"/>
                </a:solidFill>
              </a:rPr>
              <a:t>Push for 100 mA</a:t>
            </a:r>
          </a:p>
        </p:txBody>
      </p:sp>
      <p:sp>
        <p:nvSpPr>
          <p:cNvPr id="2" name="Rectangle 1"/>
          <p:cNvSpPr/>
          <p:nvPr/>
        </p:nvSpPr>
        <p:spPr>
          <a:xfrm>
            <a:off x="581608" y="896816"/>
            <a:ext cx="3842238" cy="3416320"/>
          </a:xfrm>
          <a:prstGeom prst="rect">
            <a:avLst/>
          </a:prstGeom>
          <a:ln w="38100" cap="rnd">
            <a:solidFill>
              <a:schemeClr val="accent2">
                <a:lumMod val="60000"/>
                <a:lumOff val="40000"/>
              </a:schemeClr>
            </a:solidFill>
            <a:bevel/>
          </a:ln>
        </p:spPr>
        <p:txBody>
          <a:bodyPr wrap="square">
            <a:spAutoFit/>
          </a:bodyPr>
          <a:lstStyle/>
          <a:p>
            <a:pPr algn="ctr"/>
            <a:r>
              <a:rPr lang="en-US" b="1" dirty="0"/>
              <a:t>Cornell has had three high current projects </a:t>
            </a:r>
          </a:p>
          <a:p>
            <a:endParaRPr lang="en-US" dirty="0"/>
          </a:p>
          <a:p>
            <a:pPr marL="514350" indent="-514350">
              <a:buFont typeface="+mj-lt"/>
              <a:buAutoNum type="arabicPeriod"/>
            </a:pPr>
            <a:r>
              <a:rPr lang="en-US" dirty="0"/>
              <a:t>Push for 100 mA at 1.3 GHz</a:t>
            </a:r>
          </a:p>
          <a:p>
            <a:pPr lvl="1"/>
            <a:r>
              <a:rPr lang="en-US" dirty="0"/>
              <a:t>Injector for Cornell ERL</a:t>
            </a:r>
          </a:p>
          <a:p>
            <a:pPr lvl="1"/>
            <a:endParaRPr lang="en-US" dirty="0"/>
          </a:p>
          <a:p>
            <a:pPr marL="514350" indent="-514350">
              <a:buFont typeface="+mj-lt"/>
              <a:buAutoNum type="arabicPeriod"/>
            </a:pPr>
            <a:r>
              <a:rPr lang="en-US" dirty="0"/>
              <a:t>Push for 1 </a:t>
            </a:r>
            <a:r>
              <a:rPr lang="en-US" dirty="0" err="1"/>
              <a:t>nC</a:t>
            </a:r>
            <a:r>
              <a:rPr lang="en-US" dirty="0"/>
              <a:t> at 50 MHz</a:t>
            </a:r>
          </a:p>
          <a:p>
            <a:pPr lvl="1"/>
            <a:r>
              <a:rPr lang="en-US" dirty="0"/>
              <a:t>Injector for EIC</a:t>
            </a:r>
          </a:p>
          <a:p>
            <a:pPr lvl="1"/>
            <a:endParaRPr lang="en-US" dirty="0"/>
          </a:p>
          <a:p>
            <a:pPr marL="514350" indent="-514350">
              <a:buFont typeface="+mj-lt"/>
              <a:buAutoNum type="arabicPeriod"/>
            </a:pPr>
            <a:r>
              <a:rPr lang="en-US" dirty="0"/>
              <a:t>Push for low trip rate</a:t>
            </a:r>
          </a:p>
          <a:p>
            <a:pPr lvl="1"/>
            <a:r>
              <a:rPr lang="en-US" dirty="0"/>
              <a:t>Isolate the gun</a:t>
            </a:r>
          </a:p>
          <a:p>
            <a:pPr lvl="1"/>
            <a:r>
              <a:rPr lang="en-US" dirty="0"/>
              <a:t>Importance of ion clearing</a:t>
            </a:r>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7584" b="3970"/>
          <a:stretch/>
        </p:blipFill>
        <p:spPr bwMode="auto">
          <a:xfrm>
            <a:off x="719523" y="4396155"/>
            <a:ext cx="8072784" cy="195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055577" y="1405114"/>
            <a:ext cx="3520015" cy="2308324"/>
          </a:xfrm>
          <a:prstGeom prst="rect">
            <a:avLst/>
          </a:prstGeom>
          <a:noFill/>
          <a:ln w="38100">
            <a:solidFill>
              <a:srgbClr val="00B050"/>
            </a:solidFill>
          </a:ln>
        </p:spPr>
        <p:txBody>
          <a:bodyPr wrap="square" rtlCol="0">
            <a:spAutoFit/>
          </a:bodyPr>
          <a:lstStyle/>
          <a:p>
            <a:r>
              <a:rPr lang="en-US" dirty="0"/>
              <a:t>CU Injector as possible injector for an ERL light source</a:t>
            </a:r>
          </a:p>
          <a:p>
            <a:pPr marL="285750" indent="-285750">
              <a:buFont typeface="Arial" panose="020B0604020202020204" pitchFamily="34" charset="0"/>
              <a:buChar char="•"/>
            </a:pPr>
            <a:r>
              <a:rPr lang="en-US" dirty="0"/>
              <a:t>1.3 GHz bunch rate</a:t>
            </a:r>
          </a:p>
          <a:p>
            <a:pPr marL="285750" indent="-285750">
              <a:buFont typeface="Arial" panose="020B0604020202020204" pitchFamily="34" charset="0"/>
              <a:buChar char="•"/>
            </a:pPr>
            <a:r>
              <a:rPr lang="en-US" dirty="0"/>
              <a:t>Up to 77 </a:t>
            </a:r>
            <a:r>
              <a:rPr lang="en-US" dirty="0" err="1"/>
              <a:t>pC</a:t>
            </a:r>
            <a:r>
              <a:rPr lang="en-US" dirty="0"/>
              <a:t> </a:t>
            </a:r>
          </a:p>
          <a:p>
            <a:pPr marL="285750" indent="-285750">
              <a:buFont typeface="Arial" panose="020B0604020202020204" pitchFamily="34" charset="0"/>
              <a:buChar char="•"/>
            </a:pPr>
            <a:r>
              <a:rPr lang="en-US" dirty="0"/>
              <a:t>4 MeV beam energy</a:t>
            </a:r>
          </a:p>
          <a:p>
            <a:pPr marL="285750" indent="-285750">
              <a:buFont typeface="Arial" panose="020B0604020202020204" pitchFamily="34" charset="0"/>
              <a:buChar char="•"/>
            </a:pPr>
            <a:endParaRPr lang="en-US" dirty="0"/>
          </a:p>
          <a:p>
            <a:r>
              <a:rPr lang="en-US" dirty="0"/>
              <a:t>Question: is 100 mA from a photo-injector conceivable?</a:t>
            </a:r>
          </a:p>
        </p:txBody>
      </p:sp>
    </p:spTree>
    <p:extLst>
      <p:ext uri="{BB962C8B-B14F-4D97-AF65-F5344CB8AC3E}">
        <p14:creationId xmlns:p14="http://schemas.microsoft.com/office/powerpoint/2010/main" val="303458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5646" y="1561283"/>
            <a:ext cx="5095875" cy="2400300"/>
            <a:chOff x="184420" y="1814738"/>
            <a:chExt cx="5095875" cy="240030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20" y="1814738"/>
              <a:ext cx="509587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823" y="2011760"/>
              <a:ext cx="1864587" cy="1864587"/>
            </a:xfrm>
            <a:prstGeom prst="rect">
              <a:avLst/>
            </a:prstGeom>
          </p:spPr>
        </p:pic>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056" y="4034244"/>
            <a:ext cx="3316112" cy="234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4198"/>
          <a:stretch/>
        </p:blipFill>
        <p:spPr bwMode="auto">
          <a:xfrm>
            <a:off x="5598294" y="1559558"/>
            <a:ext cx="3358251" cy="247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701133" y="740307"/>
            <a:ext cx="7966554" cy="582649"/>
          </a:xfrm>
        </p:spPr>
        <p:txBody>
          <a:bodyPr/>
          <a:lstStyle/>
          <a:p>
            <a:r>
              <a:rPr lang="en-US" sz="2800" dirty="0"/>
              <a:t>Record </a:t>
            </a:r>
            <a:r>
              <a:rPr lang="en-US" sz="2800" dirty="0" err="1"/>
              <a:t>photoinjector</a:t>
            </a:r>
            <a:r>
              <a:rPr lang="en-US" sz="2800" dirty="0"/>
              <a:t> current!</a:t>
            </a:r>
          </a:p>
        </p:txBody>
      </p:sp>
      <p:sp>
        <p:nvSpPr>
          <p:cNvPr id="6" name="Rectangle 5"/>
          <p:cNvSpPr/>
          <p:nvPr/>
        </p:nvSpPr>
        <p:spPr>
          <a:xfrm>
            <a:off x="367822" y="1211379"/>
            <a:ext cx="8519346" cy="461665"/>
          </a:xfrm>
          <a:prstGeom prst="rect">
            <a:avLst/>
          </a:prstGeom>
        </p:spPr>
        <p:txBody>
          <a:bodyPr wrap="square">
            <a:spAutoFit/>
          </a:bodyPr>
          <a:lstStyle/>
          <a:p>
            <a:pPr marL="285750" indent="-285750">
              <a:buFont typeface="Arial" pitchFamily="34" charset="0"/>
              <a:buChar char="•"/>
            </a:pPr>
            <a:r>
              <a:rPr lang="en-US" sz="2400" dirty="0"/>
              <a:t>Using multi-alkali off center, a robust bulk emitter:</a:t>
            </a:r>
          </a:p>
        </p:txBody>
      </p:sp>
      <p:sp>
        <p:nvSpPr>
          <p:cNvPr id="9" name="TextBox 8"/>
          <p:cNvSpPr txBox="1"/>
          <p:nvPr/>
        </p:nvSpPr>
        <p:spPr>
          <a:xfrm>
            <a:off x="729302" y="3910988"/>
            <a:ext cx="1427969" cy="400110"/>
          </a:xfrm>
          <a:prstGeom prst="rect">
            <a:avLst/>
          </a:prstGeom>
          <a:noFill/>
        </p:spPr>
        <p:txBody>
          <a:bodyPr wrap="square" rtlCol="0">
            <a:spAutoFit/>
          </a:bodyPr>
          <a:lstStyle/>
          <a:p>
            <a:r>
              <a:rPr lang="en-US" sz="2000" b="1" dirty="0"/>
              <a:t>Before</a:t>
            </a:r>
            <a:r>
              <a:rPr lang="en-US" sz="2000" dirty="0"/>
              <a:t> use</a:t>
            </a:r>
          </a:p>
        </p:txBody>
      </p:sp>
      <p:sp>
        <p:nvSpPr>
          <p:cNvPr id="10" name="TextBox 9"/>
          <p:cNvSpPr txBox="1"/>
          <p:nvPr/>
        </p:nvSpPr>
        <p:spPr>
          <a:xfrm>
            <a:off x="3152316" y="3904221"/>
            <a:ext cx="1450933" cy="400110"/>
          </a:xfrm>
          <a:prstGeom prst="rect">
            <a:avLst/>
          </a:prstGeom>
          <a:noFill/>
        </p:spPr>
        <p:txBody>
          <a:bodyPr wrap="square" rtlCol="0">
            <a:spAutoFit/>
          </a:bodyPr>
          <a:lstStyle/>
          <a:p>
            <a:r>
              <a:rPr lang="en-US" sz="2000" b="1" dirty="0"/>
              <a:t>After</a:t>
            </a:r>
            <a:r>
              <a:rPr lang="en-US" sz="1600" dirty="0"/>
              <a:t> use</a:t>
            </a:r>
          </a:p>
        </p:txBody>
      </p:sp>
      <p:sp>
        <p:nvSpPr>
          <p:cNvPr id="8" name="TextBox 7"/>
          <p:cNvSpPr txBox="1"/>
          <p:nvPr/>
        </p:nvSpPr>
        <p:spPr>
          <a:xfrm>
            <a:off x="249152" y="4369595"/>
            <a:ext cx="4857881" cy="1754326"/>
          </a:xfrm>
          <a:prstGeom prst="rect">
            <a:avLst/>
          </a:prstGeom>
          <a:noFill/>
        </p:spPr>
        <p:txBody>
          <a:bodyPr wrap="square" rtlCol="0">
            <a:spAutoFit/>
          </a:bodyPr>
          <a:lstStyle/>
          <a:p>
            <a:pPr marL="285750" indent="-285750">
              <a:buFont typeface="Arial" pitchFamily="34" charset="0"/>
              <a:buChar char="•"/>
            </a:pPr>
            <a:r>
              <a:rPr lang="en-US" b="1" dirty="0"/>
              <a:t>60mA run with CsK</a:t>
            </a:r>
            <a:r>
              <a:rPr lang="en-US" b="1" baseline="-25000" dirty="0"/>
              <a:t>2</a:t>
            </a:r>
            <a:r>
              <a:rPr lang="en-US" b="1" dirty="0"/>
              <a:t>Sb  </a:t>
            </a:r>
            <a:r>
              <a:rPr lang="en-US" dirty="0"/>
              <a:t>had ~30 h 1/e lifetime</a:t>
            </a:r>
          </a:p>
          <a:p>
            <a:pPr marL="742950" lvl="1" indent="-285750">
              <a:buFont typeface="Arial" pitchFamily="34" charset="0"/>
              <a:buChar char="•"/>
            </a:pPr>
            <a:r>
              <a:rPr lang="en-US" dirty="0" err="1"/>
              <a:t>P</a:t>
            </a:r>
            <a:r>
              <a:rPr lang="en-US" baseline="-25000" dirty="0" err="1"/>
              <a:t>gun</a:t>
            </a:r>
            <a:r>
              <a:rPr lang="en-US" dirty="0"/>
              <a:t>=1.13x10</a:t>
            </a:r>
            <a:r>
              <a:rPr lang="en-US" baseline="30000" dirty="0"/>
              <a:t>-11 </a:t>
            </a:r>
            <a:r>
              <a:rPr lang="en-US" dirty="0" err="1"/>
              <a:t>torr</a:t>
            </a:r>
            <a:r>
              <a:rPr lang="en-US" dirty="0"/>
              <a:t> </a:t>
            </a:r>
            <a:r>
              <a:rPr lang="en-US" dirty="0">
                <a:sym typeface="Wingdings" pitchFamily="2" charset="2"/>
              </a:rPr>
              <a:t> </a:t>
            </a:r>
            <a:r>
              <a:rPr lang="en-US" dirty="0"/>
              <a:t>3.0x10</a:t>
            </a:r>
            <a:r>
              <a:rPr lang="en-US" baseline="30000" dirty="0"/>
              <a:t>-11 </a:t>
            </a:r>
            <a:r>
              <a:rPr lang="en-US" dirty="0" err="1"/>
              <a:t>torr</a:t>
            </a:r>
            <a:endParaRPr lang="en-US" dirty="0"/>
          </a:p>
          <a:p>
            <a:pPr marL="742950" lvl="1" indent="-285750">
              <a:buFont typeface="Arial" pitchFamily="34" charset="0"/>
              <a:buChar char="•"/>
            </a:pPr>
            <a:r>
              <a:rPr lang="en-US" dirty="0"/>
              <a:t>Likely due to beam halo scraping</a:t>
            </a:r>
          </a:p>
          <a:p>
            <a:pPr lvl="1"/>
            <a:endParaRPr lang="en-US" dirty="0"/>
          </a:p>
          <a:p>
            <a:pPr marL="285750" indent="-285750">
              <a:buFont typeface="Arial" pitchFamily="34" charset="0"/>
              <a:buChar char="•"/>
            </a:pPr>
            <a:r>
              <a:rPr lang="en-US" b="1" dirty="0"/>
              <a:t>65mA run with </a:t>
            </a:r>
            <a:r>
              <a:rPr lang="en-US" b="1" dirty="0" err="1"/>
              <a:t>NaKSb</a:t>
            </a:r>
            <a:r>
              <a:rPr lang="en-US" b="1" dirty="0"/>
              <a:t> </a:t>
            </a:r>
            <a:r>
              <a:rPr lang="en-US" dirty="0"/>
              <a:t>had ~66 h 1/e lifetime</a:t>
            </a:r>
          </a:p>
          <a:p>
            <a:endParaRPr lang="en-US" dirty="0"/>
          </a:p>
        </p:txBody>
      </p:sp>
      <p:sp>
        <p:nvSpPr>
          <p:cNvPr id="13" name="Rectangle 12"/>
          <p:cNvSpPr/>
          <p:nvPr/>
        </p:nvSpPr>
        <p:spPr>
          <a:xfrm>
            <a:off x="7277419" y="2238018"/>
            <a:ext cx="824265" cy="369332"/>
          </a:xfrm>
          <a:prstGeom prst="rect">
            <a:avLst/>
          </a:prstGeom>
        </p:spPr>
        <p:txBody>
          <a:bodyPr wrap="none">
            <a:spAutoFit/>
          </a:bodyPr>
          <a:lstStyle/>
          <a:p>
            <a:r>
              <a:rPr lang="en-US" dirty="0"/>
              <a:t>CsK</a:t>
            </a:r>
            <a:r>
              <a:rPr lang="en-US" baseline="-25000" dirty="0"/>
              <a:t>2</a:t>
            </a:r>
            <a:r>
              <a:rPr lang="en-US" dirty="0"/>
              <a:t>Sb</a:t>
            </a:r>
          </a:p>
        </p:txBody>
      </p:sp>
      <p:sp>
        <p:nvSpPr>
          <p:cNvPr id="15" name="Rectangle 14"/>
          <p:cNvSpPr/>
          <p:nvPr/>
        </p:nvSpPr>
        <p:spPr>
          <a:xfrm>
            <a:off x="6487266" y="5585529"/>
            <a:ext cx="790153" cy="369332"/>
          </a:xfrm>
          <a:prstGeom prst="rect">
            <a:avLst/>
          </a:prstGeom>
        </p:spPr>
        <p:txBody>
          <a:bodyPr wrap="none">
            <a:spAutoFit/>
          </a:bodyPr>
          <a:lstStyle/>
          <a:p>
            <a:r>
              <a:rPr lang="en-US" dirty="0" err="1"/>
              <a:t>NaKSb</a:t>
            </a:r>
            <a:endParaRPr lang="en-US" dirty="0"/>
          </a:p>
        </p:txBody>
      </p:sp>
      <p:sp>
        <p:nvSpPr>
          <p:cNvPr id="16" name="CustomShape 2"/>
          <p:cNvSpPr/>
          <p:nvPr/>
        </p:nvSpPr>
        <p:spPr>
          <a:xfrm>
            <a:off x="3093943" y="16205"/>
            <a:ext cx="6000036" cy="517679"/>
          </a:xfrm>
          <a:prstGeom prst="rect">
            <a:avLst/>
          </a:prstGeom>
          <a:noFill/>
          <a:ln>
            <a:noFill/>
          </a:ln>
        </p:spPr>
        <p:txBody>
          <a:bodyPr wrap="none" lIns="90000" tIns="45000" rIns="90000" bIns="45000"/>
          <a:lstStyle/>
          <a:p>
            <a:pPr algn="r">
              <a:lnSpc>
                <a:spcPct val="100000"/>
              </a:lnSpc>
            </a:pPr>
            <a:r>
              <a:rPr lang="en-US" sz="4400" dirty="0">
                <a:solidFill>
                  <a:schemeClr val="bg1"/>
                </a:solidFill>
                <a:latin typeface="+mj-lt"/>
                <a:ea typeface="Gill Sans" charset="0"/>
                <a:cs typeface="Gill Sans" charset="0"/>
              </a:rPr>
              <a:t>Push for 100 mA</a:t>
            </a:r>
            <a:endParaRPr sz="4400" dirty="0">
              <a:solidFill>
                <a:schemeClr val="bg1"/>
              </a:solidFill>
              <a:latin typeface="+mj-lt"/>
              <a:ea typeface="Gill Sans" charset="0"/>
              <a:cs typeface="Gill Sans" charset="0"/>
            </a:endParaRPr>
          </a:p>
        </p:txBody>
      </p:sp>
      <p:sp>
        <p:nvSpPr>
          <p:cNvPr id="11" name="Rectangle 10"/>
          <p:cNvSpPr/>
          <p:nvPr/>
        </p:nvSpPr>
        <p:spPr>
          <a:xfrm>
            <a:off x="571339" y="6041211"/>
            <a:ext cx="3437672" cy="338554"/>
          </a:xfrm>
          <a:prstGeom prst="rect">
            <a:avLst/>
          </a:prstGeom>
        </p:spPr>
        <p:txBody>
          <a:bodyPr wrap="none">
            <a:spAutoFit/>
          </a:bodyPr>
          <a:lstStyle/>
          <a:p>
            <a:pPr algn="ctr"/>
            <a:r>
              <a:rPr lang="en-US" sz="1600" i="1" dirty="0"/>
              <a:t>Dunham et. al. APL 102, 034105 (2013)</a:t>
            </a:r>
          </a:p>
        </p:txBody>
      </p:sp>
      <p:sp>
        <p:nvSpPr>
          <p:cNvPr id="18" name="Rectangle 17"/>
          <p:cNvSpPr/>
          <p:nvPr/>
        </p:nvSpPr>
        <p:spPr>
          <a:xfrm>
            <a:off x="1602758" y="1743316"/>
            <a:ext cx="824265" cy="369332"/>
          </a:xfrm>
          <a:prstGeom prst="rect">
            <a:avLst/>
          </a:prstGeom>
        </p:spPr>
        <p:txBody>
          <a:bodyPr wrap="none">
            <a:spAutoFit/>
          </a:bodyPr>
          <a:lstStyle/>
          <a:p>
            <a:r>
              <a:rPr lang="en-US" dirty="0">
                <a:solidFill>
                  <a:schemeClr val="bg1"/>
                </a:solidFill>
              </a:rPr>
              <a:t>CsK</a:t>
            </a:r>
            <a:r>
              <a:rPr lang="en-US" baseline="-25000" dirty="0">
                <a:solidFill>
                  <a:schemeClr val="bg1"/>
                </a:solidFill>
              </a:rPr>
              <a:t>2</a:t>
            </a:r>
            <a:r>
              <a:rPr lang="en-US" dirty="0">
                <a:solidFill>
                  <a:schemeClr val="bg1"/>
                </a:solidFill>
              </a:rPr>
              <a:t>Sb</a:t>
            </a:r>
          </a:p>
        </p:txBody>
      </p:sp>
      <p:sp>
        <p:nvSpPr>
          <p:cNvPr id="19" name="Rectangle 18"/>
          <p:cNvSpPr/>
          <p:nvPr/>
        </p:nvSpPr>
        <p:spPr>
          <a:xfrm>
            <a:off x="3911371" y="1743316"/>
            <a:ext cx="824265" cy="369332"/>
          </a:xfrm>
          <a:prstGeom prst="rect">
            <a:avLst/>
          </a:prstGeom>
        </p:spPr>
        <p:txBody>
          <a:bodyPr wrap="none">
            <a:spAutoFit/>
          </a:bodyPr>
          <a:lstStyle/>
          <a:p>
            <a:r>
              <a:rPr lang="en-US" dirty="0">
                <a:solidFill>
                  <a:schemeClr val="bg1"/>
                </a:solidFill>
              </a:rPr>
              <a:t>CsK</a:t>
            </a:r>
            <a:r>
              <a:rPr lang="en-US" baseline="-25000" dirty="0">
                <a:solidFill>
                  <a:schemeClr val="bg1"/>
                </a:solidFill>
              </a:rPr>
              <a:t>2</a:t>
            </a:r>
            <a:r>
              <a:rPr lang="en-US" dirty="0">
                <a:solidFill>
                  <a:schemeClr val="bg1"/>
                </a:solidFill>
              </a:rPr>
              <a:t>Sb</a:t>
            </a:r>
          </a:p>
        </p:txBody>
      </p:sp>
      <p:sp>
        <p:nvSpPr>
          <p:cNvPr id="12" name="Date Placeholder 11"/>
          <p:cNvSpPr>
            <a:spLocks noGrp="1"/>
          </p:cNvSpPr>
          <p:nvPr>
            <p:ph type="dt" sz="half" idx="10"/>
          </p:nvPr>
        </p:nvSpPr>
        <p:spPr/>
        <p:txBody>
          <a:bodyPr/>
          <a:lstStyle/>
          <a:p>
            <a:r>
              <a:rPr lang="en-US"/>
              <a:t>2 November 2018</a:t>
            </a:r>
            <a:endParaRPr lang="en-US" dirty="0"/>
          </a:p>
        </p:txBody>
      </p:sp>
      <p:sp>
        <p:nvSpPr>
          <p:cNvPr id="14" name="Footer Placeholder 13"/>
          <p:cNvSpPr>
            <a:spLocks noGrp="1"/>
          </p:cNvSpPr>
          <p:nvPr>
            <p:ph type="ftr" sz="quarter" idx="11"/>
          </p:nvPr>
        </p:nvSpPr>
        <p:spPr/>
        <p:txBody>
          <a:bodyPr/>
          <a:lstStyle/>
          <a:p>
            <a:r>
              <a:rPr lang="en-US"/>
              <a:t>ERLs for EIC Workshop - JLab</a:t>
            </a:r>
          </a:p>
        </p:txBody>
      </p:sp>
      <p:sp>
        <p:nvSpPr>
          <p:cNvPr id="17" name="Slide Number Placeholder 16"/>
          <p:cNvSpPr>
            <a:spLocks noGrp="1"/>
          </p:cNvSpPr>
          <p:nvPr>
            <p:ph type="sldNum" sz="quarter" idx="12"/>
          </p:nvPr>
        </p:nvSpPr>
        <p:spPr/>
        <p:txBody>
          <a:bodyPr/>
          <a:lstStyle/>
          <a:p>
            <a:fld id="{76275999-CDF6-9B46-9F3F-7503503F82BE}" type="slidenum">
              <a:rPr lang="en-US" smtClean="0"/>
              <a:pPr/>
              <a:t>7</a:t>
            </a:fld>
            <a:endParaRPr lang="en-US"/>
          </a:p>
        </p:txBody>
      </p:sp>
    </p:spTree>
    <p:extLst>
      <p:ext uri="{BB962C8B-B14F-4D97-AF65-F5344CB8AC3E}">
        <p14:creationId xmlns:p14="http://schemas.microsoft.com/office/powerpoint/2010/main" val="51799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51721" y="2556588"/>
            <a:ext cx="2967135" cy="64692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81608" y="896816"/>
            <a:ext cx="3842238" cy="3416320"/>
          </a:xfrm>
          <a:prstGeom prst="rect">
            <a:avLst/>
          </a:prstGeom>
          <a:ln w="38100" cap="rnd">
            <a:solidFill>
              <a:schemeClr val="accent2">
                <a:lumMod val="60000"/>
                <a:lumOff val="40000"/>
              </a:schemeClr>
            </a:solidFill>
            <a:bevel/>
          </a:ln>
        </p:spPr>
        <p:txBody>
          <a:bodyPr wrap="square">
            <a:spAutoFit/>
          </a:bodyPr>
          <a:lstStyle/>
          <a:p>
            <a:pPr algn="ctr"/>
            <a:r>
              <a:rPr lang="en-US" b="1" dirty="0"/>
              <a:t>Cornell has had three high current projects </a:t>
            </a:r>
          </a:p>
          <a:p>
            <a:endParaRPr lang="en-US" dirty="0"/>
          </a:p>
          <a:p>
            <a:pPr marL="514350" indent="-514350">
              <a:buFont typeface="+mj-lt"/>
              <a:buAutoNum type="arabicPeriod"/>
            </a:pPr>
            <a:r>
              <a:rPr lang="en-US" dirty="0"/>
              <a:t>Push for 100 mA at 1.3 GHz</a:t>
            </a:r>
          </a:p>
          <a:p>
            <a:pPr lvl="1"/>
            <a:r>
              <a:rPr lang="en-US" dirty="0"/>
              <a:t>Injector for Cornell ERL</a:t>
            </a:r>
          </a:p>
          <a:p>
            <a:pPr lvl="1"/>
            <a:endParaRPr lang="en-US" dirty="0"/>
          </a:p>
          <a:p>
            <a:pPr marL="514350" indent="-514350">
              <a:buFont typeface="+mj-lt"/>
              <a:buAutoNum type="arabicPeriod"/>
            </a:pPr>
            <a:r>
              <a:rPr lang="en-US" dirty="0"/>
              <a:t>Push for 1 </a:t>
            </a:r>
            <a:r>
              <a:rPr lang="en-US" dirty="0" err="1"/>
              <a:t>nC</a:t>
            </a:r>
            <a:r>
              <a:rPr lang="en-US" dirty="0"/>
              <a:t> at 50 MHz</a:t>
            </a:r>
          </a:p>
          <a:p>
            <a:pPr lvl="1"/>
            <a:r>
              <a:rPr lang="en-US" dirty="0"/>
              <a:t>Injector for EIC</a:t>
            </a:r>
          </a:p>
          <a:p>
            <a:pPr lvl="1"/>
            <a:endParaRPr lang="en-US" dirty="0"/>
          </a:p>
          <a:p>
            <a:pPr marL="514350" indent="-514350">
              <a:buFont typeface="+mj-lt"/>
              <a:buAutoNum type="arabicPeriod"/>
            </a:pPr>
            <a:r>
              <a:rPr lang="en-US" dirty="0"/>
              <a:t>Push for low trip rate</a:t>
            </a:r>
          </a:p>
          <a:p>
            <a:pPr lvl="1"/>
            <a:r>
              <a:rPr lang="en-US" dirty="0"/>
              <a:t>Isolate the gun</a:t>
            </a:r>
          </a:p>
          <a:p>
            <a:pPr lvl="1"/>
            <a:r>
              <a:rPr lang="en-US" dirty="0"/>
              <a:t>Importance of ion clearing</a:t>
            </a:r>
          </a:p>
        </p:txBody>
      </p:sp>
      <p:sp>
        <p:nvSpPr>
          <p:cNvPr id="4" name="Date Placeholder 3"/>
          <p:cNvSpPr>
            <a:spLocks noGrp="1"/>
          </p:cNvSpPr>
          <p:nvPr>
            <p:ph type="dt" sz="half" idx="10"/>
          </p:nvPr>
        </p:nvSpPr>
        <p:spPr/>
        <p:txBody>
          <a:bodyPr/>
          <a:lstStyle/>
          <a:p>
            <a:r>
              <a:rPr lang="en-US"/>
              <a:t>2 November 2018</a:t>
            </a:r>
            <a:endParaRPr lang="en-US" dirty="0"/>
          </a:p>
        </p:txBody>
      </p:sp>
      <p:sp>
        <p:nvSpPr>
          <p:cNvPr id="5" name="Footer Placeholder 4"/>
          <p:cNvSpPr>
            <a:spLocks noGrp="1"/>
          </p:cNvSpPr>
          <p:nvPr>
            <p:ph type="ftr" sz="quarter" idx="11"/>
          </p:nvPr>
        </p:nvSpPr>
        <p:spPr/>
        <p:txBody>
          <a:bodyPr/>
          <a:lstStyle/>
          <a:p>
            <a:r>
              <a:rPr lang="en-US"/>
              <a:t>ERLs for EIC Workshop - JLab</a:t>
            </a:r>
          </a:p>
        </p:txBody>
      </p:sp>
      <p:sp>
        <p:nvSpPr>
          <p:cNvPr id="6" name="Slide Number Placeholder 5"/>
          <p:cNvSpPr>
            <a:spLocks noGrp="1"/>
          </p:cNvSpPr>
          <p:nvPr>
            <p:ph type="sldNum" sz="quarter" idx="12"/>
          </p:nvPr>
        </p:nvSpPr>
        <p:spPr/>
        <p:txBody>
          <a:bodyPr/>
          <a:lstStyle/>
          <a:p>
            <a:fld id="{76275999-CDF6-9B46-9F3F-7503503F82BE}" type="slidenum">
              <a:rPr lang="en-US" smtClean="0"/>
              <a:pPr/>
              <a:t>8</a:t>
            </a:fld>
            <a:endParaRPr lang="en-US"/>
          </a:p>
        </p:txBody>
      </p:sp>
      <p:sp>
        <p:nvSpPr>
          <p:cNvPr id="7" name="Title 1"/>
          <p:cNvSpPr txBox="1">
            <a:spLocks/>
          </p:cNvSpPr>
          <p:nvPr/>
        </p:nvSpPr>
        <p:spPr>
          <a:xfrm>
            <a:off x="3630305" y="0"/>
            <a:ext cx="5437496"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a:solidFill>
                  <a:schemeClr val="bg1"/>
                </a:solidFill>
              </a:rPr>
              <a:t>Push for Bunch Charge</a:t>
            </a:r>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7584" b="3970"/>
          <a:stretch/>
        </p:blipFill>
        <p:spPr bwMode="auto">
          <a:xfrm>
            <a:off x="719523" y="4396155"/>
            <a:ext cx="8072784" cy="195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055577" y="1269942"/>
            <a:ext cx="3520015" cy="2585323"/>
          </a:xfrm>
          <a:prstGeom prst="rect">
            <a:avLst/>
          </a:prstGeom>
          <a:noFill/>
          <a:ln w="38100">
            <a:solidFill>
              <a:srgbClr val="00B050"/>
            </a:solidFill>
          </a:ln>
        </p:spPr>
        <p:txBody>
          <a:bodyPr wrap="square" rtlCol="0">
            <a:spAutoFit/>
          </a:bodyPr>
          <a:lstStyle/>
          <a:p>
            <a:r>
              <a:rPr lang="en-US" dirty="0"/>
              <a:t>CU Injector as possible injector for EIC</a:t>
            </a:r>
          </a:p>
          <a:p>
            <a:pPr marL="285750" indent="-285750">
              <a:buFont typeface="Arial" panose="020B0604020202020204" pitchFamily="34" charset="0"/>
              <a:buChar char="•"/>
            </a:pPr>
            <a:r>
              <a:rPr lang="en-US" dirty="0"/>
              <a:t>50 MHz bunch rate</a:t>
            </a:r>
          </a:p>
          <a:p>
            <a:pPr marL="285750" indent="-285750">
              <a:buFont typeface="Arial" panose="020B0604020202020204" pitchFamily="34" charset="0"/>
              <a:buChar char="•"/>
            </a:pPr>
            <a:r>
              <a:rPr lang="en-US" dirty="0"/>
              <a:t>Up to 1 </a:t>
            </a:r>
            <a:r>
              <a:rPr lang="en-US" dirty="0" err="1"/>
              <a:t>nC</a:t>
            </a:r>
            <a:r>
              <a:rPr lang="en-US" dirty="0"/>
              <a:t> </a:t>
            </a:r>
          </a:p>
          <a:p>
            <a:pPr marL="285750" indent="-285750">
              <a:buFont typeface="Arial" panose="020B0604020202020204" pitchFamily="34" charset="0"/>
              <a:buChar char="•"/>
            </a:pPr>
            <a:r>
              <a:rPr lang="en-US" dirty="0"/>
              <a:t>5.5 MeV beam energy</a:t>
            </a:r>
          </a:p>
          <a:p>
            <a:pPr marL="285750" indent="-285750">
              <a:buFont typeface="Arial" panose="020B0604020202020204" pitchFamily="34" charset="0"/>
              <a:buChar char="•"/>
            </a:pPr>
            <a:endParaRPr lang="en-US" dirty="0"/>
          </a:p>
          <a:p>
            <a:r>
              <a:rPr lang="en-US" dirty="0"/>
              <a:t>Question: what is the highest possible current at 50 MHz bunch rate?</a:t>
            </a:r>
          </a:p>
        </p:txBody>
      </p:sp>
    </p:spTree>
    <p:extLst>
      <p:ext uri="{BB962C8B-B14F-4D97-AF65-F5344CB8AC3E}">
        <p14:creationId xmlns:p14="http://schemas.microsoft.com/office/powerpoint/2010/main" val="400782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002281" y="3331572"/>
            <a:ext cx="3227443" cy="2707278"/>
            <a:chOff x="6002281" y="3169647"/>
            <a:chExt cx="3227443" cy="2707278"/>
          </a:xfrm>
        </p:grpSpPr>
        <p:pic>
          <p:nvPicPr>
            <p:cNvPr id="12" name="Picture 11" descr="C:\Users\erpopr\Desktop\laser_hc.png"/>
            <p:cNvPicPr/>
            <p:nvPr/>
          </p:nvPicPr>
          <p:blipFill rotWithShape="1">
            <a:blip r:embed="rId2">
              <a:extLst>
                <a:ext uri="{28A0092B-C50C-407E-A947-70E740481C1C}">
                  <a14:useLocalDpi xmlns:a14="http://schemas.microsoft.com/office/drawing/2010/main" val="0"/>
                </a:ext>
              </a:extLst>
            </a:blip>
            <a:srcRect l="3933" t="7535" r="19386" b="6767"/>
            <a:stretch/>
          </p:blipFill>
          <p:spPr bwMode="auto">
            <a:xfrm>
              <a:off x="6002281" y="3284375"/>
              <a:ext cx="3095130" cy="2592550"/>
            </a:xfrm>
            <a:prstGeom prst="rect">
              <a:avLst/>
            </a:prstGeom>
            <a:noFill/>
            <a:ln>
              <a:noFill/>
            </a:ln>
          </p:spPr>
        </p:pic>
        <p:sp>
          <p:nvSpPr>
            <p:cNvPr id="10" name="TextBox 9"/>
            <p:cNvSpPr txBox="1"/>
            <p:nvPr/>
          </p:nvSpPr>
          <p:spPr>
            <a:xfrm>
              <a:off x="6248399" y="3169647"/>
              <a:ext cx="2981325" cy="338554"/>
            </a:xfrm>
            <a:prstGeom prst="rect">
              <a:avLst/>
            </a:prstGeom>
            <a:noFill/>
          </p:spPr>
          <p:txBody>
            <a:bodyPr wrap="square" rtlCol="0">
              <a:spAutoFit/>
            </a:bodyPr>
            <a:lstStyle/>
            <a:p>
              <a:r>
                <a:rPr lang="en-US" sz="1600" dirty="0"/>
                <a:t>Laser profile during high current</a:t>
              </a:r>
            </a:p>
          </p:txBody>
        </p:sp>
      </p:grpSp>
      <p:sp>
        <p:nvSpPr>
          <p:cNvPr id="2" name="TextBox 1"/>
          <p:cNvSpPr txBox="1"/>
          <p:nvPr/>
        </p:nvSpPr>
        <p:spPr>
          <a:xfrm>
            <a:off x="457200" y="933450"/>
            <a:ext cx="829627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High charge -&gt; Large laser spot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Anode clips laser light more than  9 mm from cathode center</a:t>
            </a:r>
          </a:p>
          <a:p>
            <a:pPr marL="742950" lvl="1" indent="-285750">
              <a:buFont typeface="Arial" panose="020B0604020202020204" pitchFamily="34" charset="0"/>
              <a:buChar char="•"/>
            </a:pPr>
            <a:r>
              <a:rPr lang="en-US" dirty="0"/>
              <a:t>To avoid central 6 mm, </a:t>
            </a:r>
            <a:r>
              <a:rPr lang="en-US" b="1" dirty="0"/>
              <a:t>laser size must be &lt;6 mm</a:t>
            </a:r>
          </a:p>
          <a:p>
            <a:pPr marL="742950" lvl="1" indent="-285750">
              <a:buFont typeface="Arial" panose="020B0604020202020204" pitchFamily="34" charset="0"/>
              <a:buChar char="•"/>
            </a:pPr>
            <a:r>
              <a:rPr lang="en-US" dirty="0"/>
              <a:t>Sets a hard upper limit to charge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the time of the experiment, we only had a 3 mm cathode</a:t>
            </a:r>
          </a:p>
          <a:p>
            <a:pPr marL="742950" lvl="1" indent="-285750">
              <a:buFont typeface="Arial" panose="020B0604020202020204" pitchFamily="34" charset="0"/>
              <a:buChar char="•"/>
            </a:pPr>
            <a:r>
              <a:rPr lang="en-US" dirty="0"/>
              <a:t>Simulation -&gt; Hard limit to charge with 3 mm ~ 450 </a:t>
            </a:r>
            <a:r>
              <a:rPr lang="en-US" dirty="0" err="1"/>
              <a:t>pC</a:t>
            </a:r>
            <a:endParaRPr lang="en-US" dirty="0"/>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3549605"/>
            <a:ext cx="6019800" cy="221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a:off x="6696075" y="6000750"/>
            <a:ext cx="1990725"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343775" y="5972175"/>
            <a:ext cx="723275" cy="369332"/>
          </a:xfrm>
          <a:prstGeom prst="rect">
            <a:avLst/>
          </a:prstGeom>
          <a:noFill/>
        </p:spPr>
        <p:txBody>
          <a:bodyPr wrap="none" rtlCol="0">
            <a:spAutoFit/>
          </a:bodyPr>
          <a:lstStyle/>
          <a:p>
            <a:r>
              <a:rPr lang="en-US" dirty="0"/>
              <a:t>3 mm</a:t>
            </a:r>
          </a:p>
        </p:txBody>
      </p:sp>
      <p:sp>
        <p:nvSpPr>
          <p:cNvPr id="13" name="Title 1"/>
          <p:cNvSpPr txBox="1">
            <a:spLocks/>
          </p:cNvSpPr>
          <p:nvPr/>
        </p:nvSpPr>
        <p:spPr>
          <a:xfrm>
            <a:off x="3630305" y="0"/>
            <a:ext cx="5437496" cy="6558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Push for Bunch Charge</a:t>
            </a:r>
          </a:p>
        </p:txBody>
      </p:sp>
      <p:sp>
        <p:nvSpPr>
          <p:cNvPr id="6" name="Date Placeholder 5"/>
          <p:cNvSpPr>
            <a:spLocks noGrp="1"/>
          </p:cNvSpPr>
          <p:nvPr>
            <p:ph type="dt" sz="half" idx="10"/>
          </p:nvPr>
        </p:nvSpPr>
        <p:spPr/>
        <p:txBody>
          <a:bodyPr/>
          <a:lstStyle/>
          <a:p>
            <a:r>
              <a:rPr lang="en-US"/>
              <a:t>2 November 2018</a:t>
            </a:r>
            <a:endParaRPr lang="en-US" dirty="0"/>
          </a:p>
        </p:txBody>
      </p:sp>
      <p:sp>
        <p:nvSpPr>
          <p:cNvPr id="8" name="Footer Placeholder 7"/>
          <p:cNvSpPr>
            <a:spLocks noGrp="1"/>
          </p:cNvSpPr>
          <p:nvPr>
            <p:ph type="ftr" sz="quarter" idx="11"/>
          </p:nvPr>
        </p:nvSpPr>
        <p:spPr/>
        <p:txBody>
          <a:bodyPr/>
          <a:lstStyle/>
          <a:p>
            <a:r>
              <a:rPr lang="en-US"/>
              <a:t>ERLs for EIC Workshop - JLab</a:t>
            </a:r>
          </a:p>
        </p:txBody>
      </p:sp>
      <p:sp>
        <p:nvSpPr>
          <p:cNvPr id="9" name="Slide Number Placeholder 8"/>
          <p:cNvSpPr>
            <a:spLocks noGrp="1"/>
          </p:cNvSpPr>
          <p:nvPr>
            <p:ph type="sldNum" sz="quarter" idx="12"/>
          </p:nvPr>
        </p:nvSpPr>
        <p:spPr/>
        <p:txBody>
          <a:bodyPr/>
          <a:lstStyle/>
          <a:p>
            <a:fld id="{76275999-CDF6-9B46-9F3F-7503503F82BE}" type="slidenum">
              <a:rPr lang="en-US" smtClean="0"/>
              <a:pPr/>
              <a:t>9</a:t>
            </a:fld>
            <a:endParaRPr lang="en-US"/>
          </a:p>
        </p:txBody>
      </p:sp>
    </p:spTree>
    <p:extLst>
      <p:ext uri="{BB962C8B-B14F-4D97-AF65-F5344CB8AC3E}">
        <p14:creationId xmlns:p14="http://schemas.microsoft.com/office/powerpoint/2010/main" val="2781565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15928</TotalTime>
  <Words>2140</Words>
  <Application>Microsoft Office PowerPoint</Application>
  <PresentationFormat>On-screen Show (4:3)</PresentationFormat>
  <Paragraphs>446</Paragraphs>
  <Slides>32</Slides>
  <Notes>4</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1_Office Theme</vt:lpstr>
      <vt:lpstr>Possible high current tests at CBETA</vt:lpstr>
      <vt:lpstr>Outline</vt:lpstr>
      <vt:lpstr>EIC Cooler Parameters</vt:lpstr>
      <vt:lpstr>EIC Cooler Parameters</vt:lpstr>
      <vt:lpstr>Original Design</vt:lpstr>
      <vt:lpstr>PowerPoint Presentation</vt:lpstr>
      <vt:lpstr>Record photoinjector current!</vt:lpstr>
      <vt:lpstr>PowerPoint Presentation</vt:lpstr>
      <vt:lpstr>PowerPoint Presentation</vt:lpstr>
      <vt:lpstr>PowerPoint Presentation</vt:lpstr>
      <vt:lpstr>PowerPoint Presentation</vt:lpstr>
      <vt:lpstr>PowerPoint Presentation</vt:lpstr>
      <vt:lpstr>Emittance summary</vt:lpstr>
      <vt:lpstr>PowerPoint Presentation</vt:lpstr>
      <vt:lpstr>PowerPoint Presentation</vt:lpstr>
      <vt:lpstr>Ideas</vt:lpstr>
      <vt:lpstr>PowerPoint Presentation</vt:lpstr>
      <vt:lpstr>Backup Slides</vt:lpstr>
      <vt:lpstr>PowerPoint Presentation</vt:lpstr>
      <vt:lpstr>PowerPoint Presentation</vt:lpstr>
      <vt:lpstr>CBETA 4-pass Cavity shape error: 125 μm</vt:lpstr>
      <vt:lpstr>PowerPoint Presentation</vt:lpstr>
      <vt:lpstr>PowerPoint Presentation</vt:lpstr>
      <vt:lpstr>CBETA Final Layout</vt:lpstr>
      <vt:lpstr>CBETA Requirements</vt:lpstr>
      <vt:lpstr>Present Injector Layout</vt:lpstr>
      <vt:lpstr>Cornell DC Guns</vt:lpstr>
      <vt:lpstr>PowerPoint Presentation</vt:lpstr>
      <vt:lpstr>PowerPoint Presentation</vt:lpstr>
      <vt:lpstr>Segmented insulator</vt:lpstr>
      <vt:lpstr>Effects of the Laser Shape</vt:lpstr>
      <vt:lpstr>Injector Cryomodule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Jeanne Butler</dc:creator>
  <cp:lastModifiedBy>Karl W. Smolenski</cp:lastModifiedBy>
  <cp:revision>352</cp:revision>
  <cp:lastPrinted>2018-10-31T17:32:50Z</cp:lastPrinted>
  <dcterms:created xsi:type="dcterms:W3CDTF">2015-06-04T15:15:05Z</dcterms:created>
  <dcterms:modified xsi:type="dcterms:W3CDTF">2018-11-02T15:11:18Z</dcterms:modified>
</cp:coreProperties>
</file>