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332" r:id="rId2"/>
    <p:sldId id="472" r:id="rId3"/>
    <p:sldId id="780" r:id="rId4"/>
    <p:sldId id="781" r:id="rId5"/>
    <p:sldId id="782" r:id="rId6"/>
    <p:sldId id="656" r:id="rId7"/>
    <p:sldId id="597" r:id="rId8"/>
    <p:sldId id="703" r:id="rId9"/>
    <p:sldId id="593" r:id="rId10"/>
    <p:sldId id="774" r:id="rId11"/>
    <p:sldId id="584" r:id="rId12"/>
    <p:sldId id="760" r:id="rId13"/>
    <p:sldId id="779" r:id="rId14"/>
    <p:sldId id="672" r:id="rId15"/>
    <p:sldId id="756" r:id="rId16"/>
    <p:sldId id="753" r:id="rId17"/>
    <p:sldId id="442" r:id="rId18"/>
    <p:sldId id="773" r:id="rId19"/>
    <p:sldId id="786" r:id="rId20"/>
    <p:sldId id="777" r:id="rId21"/>
    <p:sldId id="624" r:id="rId22"/>
    <p:sldId id="783" r:id="rId23"/>
    <p:sldId id="784" r:id="rId24"/>
    <p:sldId id="787" r:id="rId25"/>
    <p:sldId id="785" r:id="rId26"/>
    <p:sldId id="754" r:id="rId27"/>
    <p:sldId id="6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4B9"/>
    <a:srgbClr val="3F60F9"/>
    <a:srgbClr val="8552FF"/>
    <a:srgbClr val="151681"/>
    <a:srgbClr val="E2FFD6"/>
    <a:srgbClr val="3232EE"/>
    <a:srgbClr val="B939A0"/>
    <a:srgbClr val="D642B6"/>
    <a:srgbClr val="56D66B"/>
    <a:srgbClr val="7A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60" autoAdjust="0"/>
    <p:restoredTop sz="95701" autoAdjust="0"/>
  </p:normalViewPr>
  <p:slideViewPr>
    <p:cSldViewPr snapToGrid="0" snapToObjects="1">
      <p:cViewPr varScale="1">
        <p:scale>
          <a:sx n="99" d="100"/>
          <a:sy n="99" d="100"/>
        </p:scale>
        <p:origin x="784" y="176"/>
      </p:cViewPr>
      <p:guideLst>
        <p:guide orient="horz" pos="2160"/>
        <p:guide pos="2880"/>
      </p:guideLst>
    </p:cSldViewPr>
  </p:slideViewPr>
  <p:outlineViewPr>
    <p:cViewPr>
      <p:scale>
        <a:sx n="33" d="100"/>
        <a:sy n="33" d="100"/>
      </p:scale>
      <p:origin x="0" y="-28712"/>
    </p:cViewPr>
  </p:outlineViewPr>
  <p:notesTextViewPr>
    <p:cViewPr>
      <p:scale>
        <a:sx n="100" d="100"/>
        <a:sy n="100" d="100"/>
      </p:scale>
      <p:origin x="0" y="0"/>
    </p:cViewPr>
  </p:notesTextViewPr>
  <p:sorterViewPr>
    <p:cViewPr>
      <p:scale>
        <a:sx n="65" d="100"/>
        <a:sy n="65" d="100"/>
      </p:scale>
      <p:origin x="0" y="1328"/>
    </p:cViewPr>
  </p:sorterViewPr>
  <p:notesViewPr>
    <p:cSldViewPr snapToGrid="0" snapToObjects="1">
      <p:cViewPr varScale="1">
        <p:scale>
          <a:sx n="137" d="100"/>
          <a:sy n="137" d="100"/>
        </p:scale>
        <p:origin x="-20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B1D27-C844-3847-ACE4-D6C69533E8D4}"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en-US"/>
        </a:p>
      </dgm:t>
    </dgm:pt>
    <dgm:pt modelId="{343D605E-BE52-5847-8E0E-DB7ECAB3E604}">
      <dgm:prSet phldrT="[Text]" custT="1"/>
      <dgm:spPr>
        <a:solidFill>
          <a:srgbClr val="3366FF">
            <a:alpha val="12000"/>
          </a:srgbClr>
        </a:solidFill>
        <a:ln w="38100" cmpd="sng">
          <a:solidFill>
            <a:schemeClr val="tx1"/>
          </a:solidFill>
        </a:ln>
        <a:effectLst/>
      </dgm:spPr>
      <dgm:t>
        <a:bodyPr lIns="91440" tIns="182880" rIns="91440" bIns="91440"/>
        <a:lstStyle/>
        <a:p>
          <a:pPr algn="ctr"/>
          <a:r>
            <a:rPr lang="en-US" sz="2400" b="1" i="0" dirty="0">
              <a:solidFill>
                <a:srgbClr val="151681"/>
              </a:solidFill>
              <a:latin typeface="Optima" panose="02000503060000020004" pitchFamily="2" charset="0"/>
            </a:rPr>
            <a:t>OUTLINES</a:t>
          </a:r>
        </a:p>
      </dgm:t>
    </dgm:pt>
    <dgm:pt modelId="{AA661057-8C1C-F041-B46E-88DD9E68EA27}" type="sibTrans" cxnId="{2597C39F-3592-534A-AECA-5286DB5C8716}">
      <dgm:prSet/>
      <dgm:spPr/>
      <dgm:t>
        <a:bodyPr/>
        <a:lstStyle/>
        <a:p>
          <a:endParaRPr lang="en-US"/>
        </a:p>
      </dgm:t>
    </dgm:pt>
    <dgm:pt modelId="{1A409AA4-92DC-414A-A3C4-8D2398772B34}" type="parTrans" cxnId="{2597C39F-3592-534A-AECA-5286DB5C8716}">
      <dgm:prSet/>
      <dgm:spPr/>
      <dgm:t>
        <a:bodyPr/>
        <a:lstStyle/>
        <a:p>
          <a:endParaRPr lang="en-US"/>
        </a:p>
      </dgm:t>
    </dgm:pt>
    <dgm:pt modelId="{7997451F-45E6-994B-A7C7-A528287FF267}">
      <dgm:prSet phldrT="[Text]" custT="1"/>
      <dgm:spPr>
        <a:solidFill>
          <a:srgbClr val="E2FFD6">
            <a:alpha val="49000"/>
          </a:srgbClr>
        </a:solidFill>
        <a:ln w="38100" cmpd="sng">
          <a:solidFill>
            <a:schemeClr val="tx1"/>
          </a:solidFill>
        </a:ln>
        <a:effectLst/>
      </dgm:spPr>
      <dgm:t>
        <a:bodyPr/>
        <a:lstStyle/>
        <a:p>
          <a:pPr marL="63500" indent="0" algn="l">
            <a:tabLst/>
          </a:pPr>
          <a:r>
            <a:rPr lang="en-US" sz="2400" b="0" dirty="0">
              <a:solidFill>
                <a:srgbClr val="002060"/>
              </a:solidFill>
              <a:latin typeface="Optima" panose="02000503060000020004" pitchFamily="2" charset="0"/>
            </a:rPr>
            <a:t>ERL’s, RLA’s in LHeC, FCC eh (CERN), eRHIC(BNL), ELIC(CEBAF), EIC@HIAF(China)</a:t>
          </a:r>
          <a:endParaRPr lang="en-US" sz="2400" b="0" i="0" dirty="0">
            <a:solidFill>
              <a:srgbClr val="002060"/>
            </a:solidFill>
            <a:latin typeface="Optima"/>
            <a:cs typeface="Optima"/>
          </a:endParaRPr>
        </a:p>
      </dgm:t>
    </dgm:pt>
    <dgm:pt modelId="{DB4A417A-F27D-1E4E-B4BD-201CA9D4D1E1}" type="parTrans" cxnId="{514A5C59-2F95-1840-B6A9-2262D2B2153E}">
      <dgm:prSet/>
      <dgm:spPr/>
      <dgm:t>
        <a:bodyPr/>
        <a:lstStyle/>
        <a:p>
          <a:endParaRPr lang="en-US"/>
        </a:p>
      </dgm:t>
    </dgm:pt>
    <dgm:pt modelId="{A7D1DE14-55B6-0B49-900C-C38647058132}" type="sibTrans" cxnId="{514A5C59-2F95-1840-B6A9-2262D2B2153E}">
      <dgm:prSet/>
      <dgm:spPr/>
      <dgm:t>
        <a:bodyPr/>
        <a:lstStyle/>
        <a:p>
          <a:endParaRPr lang="en-US"/>
        </a:p>
      </dgm:t>
    </dgm:pt>
    <dgm:pt modelId="{CD8898F3-BDA4-4D4D-A4EC-7887469E9F21}">
      <dgm:prSet phldrT="[Text]" custT="1"/>
      <dgm:spPr>
        <a:solidFill>
          <a:srgbClr val="E2FFD6">
            <a:alpha val="49000"/>
          </a:srgbClr>
        </a:solidFill>
        <a:ln w="38100" cmpd="sng">
          <a:solidFill>
            <a:schemeClr val="tx1"/>
          </a:solidFill>
        </a:ln>
        <a:effectLst/>
      </dgm:spPr>
      <dgm:t>
        <a:bodyPr lIns="274320" tIns="45720" rIns="91440" bIns="45720"/>
        <a:lstStyle/>
        <a:p>
          <a:pPr algn="l">
            <a:lnSpc>
              <a:spcPct val="100000"/>
            </a:lnSpc>
            <a:spcAft>
              <a:spcPts val="0"/>
            </a:spcAft>
          </a:pPr>
          <a:r>
            <a:rPr lang="en-US" sz="2000" b="0" i="0" baseline="0" dirty="0">
              <a:solidFill>
                <a:srgbClr val="002060"/>
              </a:solidFill>
              <a:latin typeface="Optima"/>
              <a:cs typeface="Optima"/>
            </a:rPr>
            <a:t>The CBETA ERL could be used for the studies of the ELR cooling and possibly for the multi-turn magnetized electron beam transport necessary.</a:t>
          </a:r>
        </a:p>
        <a:p>
          <a:pPr algn="l">
            <a:lnSpc>
              <a:spcPct val="100000"/>
            </a:lnSpc>
            <a:spcAft>
              <a:spcPts val="0"/>
            </a:spcAft>
          </a:pPr>
          <a:r>
            <a:rPr lang="en-US" sz="2000" b="0" i="0" baseline="0" dirty="0">
              <a:solidFill>
                <a:srgbClr val="002060"/>
              </a:solidFill>
              <a:latin typeface="Optima"/>
              <a:cs typeface="Optima"/>
            </a:rPr>
            <a:t>It also could be used to study the beam break up instabilities, HOMs, halo mitigations, etc.</a:t>
          </a:r>
        </a:p>
      </dgm:t>
    </dgm:pt>
    <dgm:pt modelId="{F1232702-0F70-4C42-BAE0-1105AB11E9FB}" type="parTrans" cxnId="{C8A3C186-8EB8-E946-818D-572639C8F191}">
      <dgm:prSet/>
      <dgm:spPr/>
      <dgm:t>
        <a:bodyPr/>
        <a:lstStyle/>
        <a:p>
          <a:endParaRPr lang="en-US"/>
        </a:p>
      </dgm:t>
    </dgm:pt>
    <dgm:pt modelId="{344948F6-97B5-5A4A-B530-2F0475E4DF39}" type="sibTrans" cxnId="{C8A3C186-8EB8-E946-818D-572639C8F191}">
      <dgm:prSet/>
      <dgm:spPr/>
      <dgm:t>
        <a:bodyPr/>
        <a:lstStyle/>
        <a:p>
          <a:endParaRPr lang="en-US"/>
        </a:p>
      </dgm:t>
    </dgm:pt>
    <dgm:pt modelId="{EA7931BC-1C26-0542-B2AE-9157360B11C6}">
      <dgm:prSet phldrT="[Text]" custT="1"/>
      <dgm:spPr>
        <a:solidFill>
          <a:srgbClr val="E2FFD6">
            <a:alpha val="49000"/>
          </a:srgbClr>
        </a:solidFill>
        <a:ln w="38100" cmpd="sng">
          <a:solidFill>
            <a:schemeClr val="tx1"/>
          </a:solidFill>
        </a:ln>
        <a:effectLst/>
      </dgm:spPr>
      <dgm:t>
        <a:bodyPr lIns="91440"/>
        <a:lstStyle/>
        <a:p>
          <a:pPr algn="l">
            <a:buNone/>
          </a:pPr>
          <a:r>
            <a:rPr lang="en-US" sz="2000" b="0" i="0" dirty="0">
              <a:solidFill>
                <a:srgbClr val="151681"/>
              </a:solidFill>
              <a:latin typeface="Optima"/>
              <a:cs typeface="Optima"/>
            </a:rPr>
            <a:t>Electron Cooling proposals with ERL’s : test with “FAST”, Coherent Electron Cooling with ERL, Development of the Electron cooler with ERL (Benson), Micro-bunched coherent electron beam cooling, …</a:t>
          </a:r>
        </a:p>
      </dgm:t>
    </dgm:pt>
    <dgm:pt modelId="{6DE14A5F-0A31-9F47-93CA-6B44A3F48454}" type="parTrans" cxnId="{2C6E2644-85AE-3744-946F-7FE3738ED776}">
      <dgm:prSet/>
      <dgm:spPr/>
      <dgm:t>
        <a:bodyPr/>
        <a:lstStyle/>
        <a:p>
          <a:endParaRPr lang="en-US"/>
        </a:p>
      </dgm:t>
    </dgm:pt>
    <dgm:pt modelId="{C6EECF81-93CC-CC43-85B6-8064BC2C1490}" type="sibTrans" cxnId="{2C6E2644-85AE-3744-946F-7FE3738ED776}">
      <dgm:prSet/>
      <dgm:spPr/>
      <dgm:t>
        <a:bodyPr/>
        <a:lstStyle/>
        <a:p>
          <a:endParaRPr lang="en-US"/>
        </a:p>
      </dgm:t>
    </dgm:pt>
    <dgm:pt modelId="{F624C30A-644C-DD4F-AF08-EB76A968A3E5}">
      <dgm:prSet custT="1"/>
      <dgm:spPr>
        <a:solidFill>
          <a:srgbClr val="E2FFD6">
            <a:alpha val="49000"/>
          </a:srgbClr>
        </a:solidFill>
        <a:ln w="38100">
          <a:solidFill>
            <a:schemeClr val="tx1"/>
          </a:solidFill>
        </a:ln>
        <a:effectLst>
          <a:outerShdw dist="23000" sx="1000" sy="1000" rotWithShape="0">
            <a:srgbClr val="000000"/>
          </a:outerShdw>
        </a:effectLst>
      </dgm:spPr>
      <dgm:t>
        <a:bodyPr/>
        <a:lstStyle/>
        <a:p>
          <a:pPr algn="ctr"/>
          <a:r>
            <a:rPr lang="en-US" sz="2400" dirty="0">
              <a:solidFill>
                <a:srgbClr val="002060"/>
              </a:solidFill>
              <a:latin typeface="Optima" panose="02000503060000020004" pitchFamily="2" charset="0"/>
            </a:rPr>
            <a:t>Academy of Sciences Assessment of </a:t>
          </a:r>
          <a:br>
            <a:rPr lang="en-US" sz="2400" dirty="0">
              <a:solidFill>
                <a:srgbClr val="002060"/>
              </a:solidFill>
              <a:latin typeface="Optima" panose="02000503060000020004" pitchFamily="2" charset="0"/>
            </a:rPr>
          </a:br>
          <a:r>
            <a:rPr lang="en-US" sz="2400" dirty="0">
              <a:solidFill>
                <a:srgbClr val="002060"/>
              </a:solidFill>
              <a:latin typeface="Optima" panose="02000503060000020004" pitchFamily="2" charset="0"/>
            </a:rPr>
            <a:t>U.S. Based Electron Ion-Collider</a:t>
          </a:r>
          <a:endParaRPr lang="en-US" sz="2400" b="0" dirty="0">
            <a:solidFill>
              <a:srgbClr val="002060"/>
            </a:solidFill>
            <a:latin typeface="Optima" panose="02000503060000020004" pitchFamily="2" charset="0"/>
          </a:endParaRPr>
        </a:p>
      </dgm:t>
    </dgm:pt>
    <dgm:pt modelId="{1392647E-C1F7-D545-ABDF-E341CBD61983}" type="parTrans" cxnId="{108B0B98-929A-7D43-A063-5C3755EDCCC6}">
      <dgm:prSet/>
      <dgm:spPr/>
      <dgm:t>
        <a:bodyPr/>
        <a:lstStyle/>
        <a:p>
          <a:endParaRPr lang="en-US"/>
        </a:p>
      </dgm:t>
    </dgm:pt>
    <dgm:pt modelId="{53EBB254-77AA-B448-9C8C-75A9907D9B31}" type="sibTrans" cxnId="{108B0B98-929A-7D43-A063-5C3755EDCCC6}">
      <dgm:prSet/>
      <dgm:spPr/>
      <dgm:t>
        <a:bodyPr/>
        <a:lstStyle/>
        <a:p>
          <a:endParaRPr lang="en-US"/>
        </a:p>
      </dgm:t>
    </dgm:pt>
    <dgm:pt modelId="{BAA76BA9-8ACE-5A4B-A9BB-7730E5446554}" type="pres">
      <dgm:prSet presAssocID="{E4EB1D27-C844-3847-ACE4-D6C69533E8D4}" presName="diagram" presStyleCnt="0">
        <dgm:presLayoutVars>
          <dgm:chPref val="1"/>
          <dgm:dir/>
          <dgm:animOne val="branch"/>
          <dgm:animLvl val="lvl"/>
          <dgm:resizeHandles val="exact"/>
        </dgm:presLayoutVars>
      </dgm:prSet>
      <dgm:spPr/>
    </dgm:pt>
    <dgm:pt modelId="{F680F563-BB8E-8943-9004-48AA6DC3B098}" type="pres">
      <dgm:prSet presAssocID="{343D605E-BE52-5847-8E0E-DB7ECAB3E604}" presName="root1" presStyleCnt="0"/>
      <dgm:spPr/>
    </dgm:pt>
    <dgm:pt modelId="{8CBDB487-64DF-CF42-BE8C-BFB12F5A182A}" type="pres">
      <dgm:prSet presAssocID="{343D605E-BE52-5847-8E0E-DB7ECAB3E604}" presName="LevelOneTextNode" presStyleLbl="node0" presStyleIdx="0" presStyleCnt="1" custScaleX="121290" custScaleY="132060" custLinFactNeighborX="2029" custLinFactNeighborY="-59302">
        <dgm:presLayoutVars>
          <dgm:chPref val="3"/>
        </dgm:presLayoutVars>
      </dgm:prSet>
      <dgm:spPr/>
    </dgm:pt>
    <dgm:pt modelId="{C407E47F-CE73-994D-9744-51B2D9014D2A}" type="pres">
      <dgm:prSet presAssocID="{343D605E-BE52-5847-8E0E-DB7ECAB3E604}" presName="level2hierChild" presStyleCnt="0"/>
      <dgm:spPr/>
    </dgm:pt>
    <dgm:pt modelId="{12BE52E6-FDB6-C840-9E89-8AFCF96D7374}" type="pres">
      <dgm:prSet presAssocID="{DB4A417A-F27D-1E4E-B4BD-201CA9D4D1E1}" presName="conn2-1" presStyleLbl="parChTrans1D2" presStyleIdx="0" presStyleCnt="4"/>
      <dgm:spPr/>
    </dgm:pt>
    <dgm:pt modelId="{3421862B-90D9-FA42-BC6C-9ED6705E3207}" type="pres">
      <dgm:prSet presAssocID="{DB4A417A-F27D-1E4E-B4BD-201CA9D4D1E1}" presName="connTx" presStyleLbl="parChTrans1D2" presStyleIdx="0" presStyleCnt="4"/>
      <dgm:spPr/>
    </dgm:pt>
    <dgm:pt modelId="{89D12798-BFD2-5D45-B0CF-2515EE29CB5F}" type="pres">
      <dgm:prSet presAssocID="{7997451F-45E6-994B-A7C7-A528287FF267}" presName="root2" presStyleCnt="0"/>
      <dgm:spPr/>
    </dgm:pt>
    <dgm:pt modelId="{E287F362-B9D0-A540-A707-FE86D53059DB}" type="pres">
      <dgm:prSet presAssocID="{7997451F-45E6-994B-A7C7-A528287FF267}" presName="LevelTwoTextNode" presStyleLbl="node2" presStyleIdx="0" presStyleCnt="4" custScaleX="401792" custScaleY="138560" custLinFactY="37357" custLinFactNeighborX="14379" custLinFactNeighborY="100000">
        <dgm:presLayoutVars>
          <dgm:chPref val="3"/>
        </dgm:presLayoutVars>
      </dgm:prSet>
      <dgm:spPr/>
    </dgm:pt>
    <dgm:pt modelId="{1BA7FA13-24B0-5F44-9ED0-2941ADCA97A4}" type="pres">
      <dgm:prSet presAssocID="{7997451F-45E6-994B-A7C7-A528287FF267}" presName="level3hierChild" presStyleCnt="0"/>
      <dgm:spPr/>
    </dgm:pt>
    <dgm:pt modelId="{08602E42-E94A-F444-B5DF-BA16D54828D5}" type="pres">
      <dgm:prSet presAssocID="{6DE14A5F-0A31-9F47-93CA-6B44A3F48454}" presName="conn2-1" presStyleLbl="parChTrans1D2" presStyleIdx="1" presStyleCnt="4"/>
      <dgm:spPr/>
    </dgm:pt>
    <dgm:pt modelId="{719F7C74-ED88-6F4A-8978-8B7F1644D3FF}" type="pres">
      <dgm:prSet presAssocID="{6DE14A5F-0A31-9F47-93CA-6B44A3F48454}" presName="connTx" presStyleLbl="parChTrans1D2" presStyleIdx="1" presStyleCnt="4"/>
      <dgm:spPr/>
    </dgm:pt>
    <dgm:pt modelId="{8F553675-F02F-C348-9997-B6EFE54276E6}" type="pres">
      <dgm:prSet presAssocID="{EA7931BC-1C26-0542-B2AE-9157360B11C6}" presName="root2" presStyleCnt="0"/>
      <dgm:spPr/>
    </dgm:pt>
    <dgm:pt modelId="{20119C2A-9133-BA40-BD51-2B1798905F73}" type="pres">
      <dgm:prSet presAssocID="{EA7931BC-1C26-0542-B2AE-9157360B11C6}" presName="LevelTwoTextNode" presStyleLbl="node2" presStyleIdx="1" presStyleCnt="4" custScaleX="410399" custScaleY="174938" custLinFactY="48603" custLinFactNeighborX="9354" custLinFactNeighborY="100000">
        <dgm:presLayoutVars>
          <dgm:chPref val="3"/>
        </dgm:presLayoutVars>
      </dgm:prSet>
      <dgm:spPr/>
    </dgm:pt>
    <dgm:pt modelId="{3B6ACD80-8E06-8E49-BA50-443790F8DE56}" type="pres">
      <dgm:prSet presAssocID="{EA7931BC-1C26-0542-B2AE-9157360B11C6}" presName="level3hierChild" presStyleCnt="0"/>
      <dgm:spPr/>
    </dgm:pt>
    <dgm:pt modelId="{E6863C8F-020C-234F-A0FD-4994476D2D4E}" type="pres">
      <dgm:prSet presAssocID="{F1232702-0F70-4C42-BAE0-1105AB11E9FB}" presName="conn2-1" presStyleLbl="parChTrans1D2" presStyleIdx="2" presStyleCnt="4"/>
      <dgm:spPr/>
    </dgm:pt>
    <dgm:pt modelId="{829E2271-6C92-6842-B3DA-3BDC5644B7D8}" type="pres">
      <dgm:prSet presAssocID="{F1232702-0F70-4C42-BAE0-1105AB11E9FB}" presName="connTx" presStyleLbl="parChTrans1D2" presStyleIdx="2" presStyleCnt="4"/>
      <dgm:spPr/>
    </dgm:pt>
    <dgm:pt modelId="{A979ADD9-5078-2347-800F-C2F342C7DAAF}" type="pres">
      <dgm:prSet presAssocID="{CD8898F3-BDA4-4D4D-A4EC-7887469E9F21}" presName="root2" presStyleCnt="0"/>
      <dgm:spPr/>
    </dgm:pt>
    <dgm:pt modelId="{34A27CF3-7CF8-2D40-9099-04D1F421A7F7}" type="pres">
      <dgm:prSet presAssocID="{CD8898F3-BDA4-4D4D-A4EC-7887469E9F21}" presName="LevelTwoTextNode" presStyleLbl="node2" presStyleIdx="2" presStyleCnt="4" custScaleX="423915" custScaleY="260501" custLinFactY="64917" custLinFactNeighborX="-7744" custLinFactNeighborY="100000">
        <dgm:presLayoutVars>
          <dgm:chPref val="3"/>
        </dgm:presLayoutVars>
      </dgm:prSet>
      <dgm:spPr/>
    </dgm:pt>
    <dgm:pt modelId="{63AF98AB-032A-0747-80B8-18F5804748EA}" type="pres">
      <dgm:prSet presAssocID="{CD8898F3-BDA4-4D4D-A4EC-7887469E9F21}" presName="level3hierChild" presStyleCnt="0"/>
      <dgm:spPr/>
    </dgm:pt>
    <dgm:pt modelId="{539ABA36-4BF9-124E-942D-1CE93C763137}" type="pres">
      <dgm:prSet presAssocID="{1392647E-C1F7-D545-ABDF-E341CBD61983}" presName="conn2-1" presStyleLbl="parChTrans1D2" presStyleIdx="3" presStyleCnt="4"/>
      <dgm:spPr/>
    </dgm:pt>
    <dgm:pt modelId="{A8F8B4BA-C97F-9F4A-A30C-5E8D22F57920}" type="pres">
      <dgm:prSet presAssocID="{1392647E-C1F7-D545-ABDF-E341CBD61983}" presName="connTx" presStyleLbl="parChTrans1D2" presStyleIdx="3" presStyleCnt="4"/>
      <dgm:spPr/>
    </dgm:pt>
    <dgm:pt modelId="{73F9F2BE-A864-3441-B838-AEE486269608}" type="pres">
      <dgm:prSet presAssocID="{F624C30A-644C-DD4F-AF08-EB76A968A3E5}" presName="root2" presStyleCnt="0"/>
      <dgm:spPr/>
    </dgm:pt>
    <dgm:pt modelId="{A7E946AB-F9F8-C34A-B5CE-618386A7AC9D}" type="pres">
      <dgm:prSet presAssocID="{F624C30A-644C-DD4F-AF08-EB76A968A3E5}" presName="LevelTwoTextNode" presStyleLbl="node2" presStyleIdx="3" presStyleCnt="4" custScaleX="345626" custScaleY="135484" custLinFactY="-300000" custLinFactNeighborX="-3448" custLinFactNeighborY="-356873">
        <dgm:presLayoutVars>
          <dgm:chPref val="3"/>
        </dgm:presLayoutVars>
      </dgm:prSet>
      <dgm:spPr/>
    </dgm:pt>
    <dgm:pt modelId="{94083D57-B8B5-A749-8975-E795193E3F20}" type="pres">
      <dgm:prSet presAssocID="{F624C30A-644C-DD4F-AF08-EB76A968A3E5}" presName="level3hierChild" presStyleCnt="0"/>
      <dgm:spPr/>
    </dgm:pt>
  </dgm:ptLst>
  <dgm:cxnLst>
    <dgm:cxn modelId="{FEA01E01-01CC-7C40-94F7-1920A96F131D}" type="presOf" srcId="{1392647E-C1F7-D545-ABDF-E341CBD61983}" destId="{A8F8B4BA-C97F-9F4A-A30C-5E8D22F57920}" srcOrd="1" destOrd="0" presId="urn:microsoft.com/office/officeart/2005/8/layout/hierarchy2"/>
    <dgm:cxn modelId="{6A6E8A2A-7D5D-CF49-B859-0C7A1769D073}" type="presOf" srcId="{7997451F-45E6-994B-A7C7-A528287FF267}" destId="{E287F362-B9D0-A540-A707-FE86D53059DB}" srcOrd="0" destOrd="0" presId="urn:microsoft.com/office/officeart/2005/8/layout/hierarchy2"/>
    <dgm:cxn modelId="{BB0B332B-3F95-D649-9F28-5C0FFF36281C}" type="presOf" srcId="{DB4A417A-F27D-1E4E-B4BD-201CA9D4D1E1}" destId="{3421862B-90D9-FA42-BC6C-9ED6705E3207}" srcOrd="1" destOrd="0" presId="urn:microsoft.com/office/officeart/2005/8/layout/hierarchy2"/>
    <dgm:cxn modelId="{8DD2B132-A60B-CC4C-BE5C-EB1788B0FF9C}" type="presOf" srcId="{6DE14A5F-0A31-9F47-93CA-6B44A3F48454}" destId="{08602E42-E94A-F444-B5DF-BA16D54828D5}" srcOrd="0" destOrd="0" presId="urn:microsoft.com/office/officeart/2005/8/layout/hierarchy2"/>
    <dgm:cxn modelId="{F8C5CB37-F598-464E-AD25-EB89A36BCC4F}" type="presOf" srcId="{EA7931BC-1C26-0542-B2AE-9157360B11C6}" destId="{20119C2A-9133-BA40-BD51-2B1798905F73}" srcOrd="0" destOrd="0" presId="urn:microsoft.com/office/officeart/2005/8/layout/hierarchy2"/>
    <dgm:cxn modelId="{2C6E2644-85AE-3744-946F-7FE3738ED776}" srcId="{343D605E-BE52-5847-8E0E-DB7ECAB3E604}" destId="{EA7931BC-1C26-0542-B2AE-9157360B11C6}" srcOrd="1" destOrd="0" parTransId="{6DE14A5F-0A31-9F47-93CA-6B44A3F48454}" sibTransId="{C6EECF81-93CC-CC43-85B6-8064BC2C1490}"/>
    <dgm:cxn modelId="{52B43B59-186F-5243-93D1-FC0742FE09D1}" type="presOf" srcId="{F1232702-0F70-4C42-BAE0-1105AB11E9FB}" destId="{829E2271-6C92-6842-B3DA-3BDC5644B7D8}" srcOrd="1" destOrd="0" presId="urn:microsoft.com/office/officeart/2005/8/layout/hierarchy2"/>
    <dgm:cxn modelId="{514A5C59-2F95-1840-B6A9-2262D2B2153E}" srcId="{343D605E-BE52-5847-8E0E-DB7ECAB3E604}" destId="{7997451F-45E6-994B-A7C7-A528287FF267}" srcOrd="0" destOrd="0" parTransId="{DB4A417A-F27D-1E4E-B4BD-201CA9D4D1E1}" sibTransId="{A7D1DE14-55B6-0B49-900C-C38647058132}"/>
    <dgm:cxn modelId="{D73D0282-73CA-784D-BB4C-E80539C8120A}" type="presOf" srcId="{6DE14A5F-0A31-9F47-93CA-6B44A3F48454}" destId="{719F7C74-ED88-6F4A-8978-8B7F1644D3FF}" srcOrd="1" destOrd="0" presId="urn:microsoft.com/office/officeart/2005/8/layout/hierarchy2"/>
    <dgm:cxn modelId="{C8A3C186-8EB8-E946-818D-572639C8F191}" srcId="{343D605E-BE52-5847-8E0E-DB7ECAB3E604}" destId="{CD8898F3-BDA4-4D4D-A4EC-7887469E9F21}" srcOrd="2" destOrd="0" parTransId="{F1232702-0F70-4C42-BAE0-1105AB11E9FB}" sibTransId="{344948F6-97B5-5A4A-B530-2F0475E4DF39}"/>
    <dgm:cxn modelId="{9D61398D-4181-B941-8BB9-2166B62E5E8F}" type="presOf" srcId="{E4EB1D27-C844-3847-ACE4-D6C69533E8D4}" destId="{BAA76BA9-8ACE-5A4B-A9BB-7730E5446554}" srcOrd="0" destOrd="0" presId="urn:microsoft.com/office/officeart/2005/8/layout/hierarchy2"/>
    <dgm:cxn modelId="{108B0B98-929A-7D43-A063-5C3755EDCCC6}" srcId="{343D605E-BE52-5847-8E0E-DB7ECAB3E604}" destId="{F624C30A-644C-DD4F-AF08-EB76A968A3E5}" srcOrd="3" destOrd="0" parTransId="{1392647E-C1F7-D545-ABDF-E341CBD61983}" sibTransId="{53EBB254-77AA-B448-9C8C-75A9907D9B31}"/>
    <dgm:cxn modelId="{2597C39F-3592-534A-AECA-5286DB5C8716}" srcId="{E4EB1D27-C844-3847-ACE4-D6C69533E8D4}" destId="{343D605E-BE52-5847-8E0E-DB7ECAB3E604}" srcOrd="0" destOrd="0" parTransId="{1A409AA4-92DC-414A-A3C4-8D2398772B34}" sibTransId="{AA661057-8C1C-F041-B46E-88DD9E68EA27}"/>
    <dgm:cxn modelId="{40B12CA2-85C7-B641-9A7D-7E1325C783A7}" type="presOf" srcId="{DB4A417A-F27D-1E4E-B4BD-201CA9D4D1E1}" destId="{12BE52E6-FDB6-C840-9E89-8AFCF96D7374}" srcOrd="0" destOrd="0" presId="urn:microsoft.com/office/officeart/2005/8/layout/hierarchy2"/>
    <dgm:cxn modelId="{E69366B1-6FA5-1B4F-9B14-55A66B43C730}" type="presOf" srcId="{343D605E-BE52-5847-8E0E-DB7ECAB3E604}" destId="{8CBDB487-64DF-CF42-BE8C-BFB12F5A182A}" srcOrd="0" destOrd="0" presId="urn:microsoft.com/office/officeart/2005/8/layout/hierarchy2"/>
    <dgm:cxn modelId="{E58BC3B4-04AF-F64D-91DA-DEE9569D63C2}" type="presOf" srcId="{F624C30A-644C-DD4F-AF08-EB76A968A3E5}" destId="{A7E946AB-F9F8-C34A-B5CE-618386A7AC9D}" srcOrd="0" destOrd="0" presId="urn:microsoft.com/office/officeart/2005/8/layout/hierarchy2"/>
    <dgm:cxn modelId="{6468BCCE-6021-3744-B8FD-19CA2EF72703}" type="presOf" srcId="{F1232702-0F70-4C42-BAE0-1105AB11E9FB}" destId="{E6863C8F-020C-234F-A0FD-4994476D2D4E}" srcOrd="0" destOrd="0" presId="urn:microsoft.com/office/officeart/2005/8/layout/hierarchy2"/>
    <dgm:cxn modelId="{5CF60EE5-B95D-9549-A290-1525D6754C13}" type="presOf" srcId="{1392647E-C1F7-D545-ABDF-E341CBD61983}" destId="{539ABA36-4BF9-124E-942D-1CE93C763137}" srcOrd="0" destOrd="0" presId="urn:microsoft.com/office/officeart/2005/8/layout/hierarchy2"/>
    <dgm:cxn modelId="{D33F6DF2-DB9D-A146-8AB8-CB050A1AF2B6}" type="presOf" srcId="{CD8898F3-BDA4-4D4D-A4EC-7887469E9F21}" destId="{34A27CF3-7CF8-2D40-9099-04D1F421A7F7}" srcOrd="0" destOrd="0" presId="urn:microsoft.com/office/officeart/2005/8/layout/hierarchy2"/>
    <dgm:cxn modelId="{90E00222-6148-F64E-81C2-D3EEBDD1D084}" type="presParOf" srcId="{BAA76BA9-8ACE-5A4B-A9BB-7730E5446554}" destId="{F680F563-BB8E-8943-9004-48AA6DC3B098}" srcOrd="0" destOrd="0" presId="urn:microsoft.com/office/officeart/2005/8/layout/hierarchy2"/>
    <dgm:cxn modelId="{BC23CF62-4419-454D-B6B6-D0731BDBD27E}" type="presParOf" srcId="{F680F563-BB8E-8943-9004-48AA6DC3B098}" destId="{8CBDB487-64DF-CF42-BE8C-BFB12F5A182A}" srcOrd="0" destOrd="0" presId="urn:microsoft.com/office/officeart/2005/8/layout/hierarchy2"/>
    <dgm:cxn modelId="{E851831C-ED57-9649-AF2A-FEFC9D0D3F77}" type="presParOf" srcId="{F680F563-BB8E-8943-9004-48AA6DC3B098}" destId="{C407E47F-CE73-994D-9744-51B2D9014D2A}" srcOrd="1" destOrd="0" presId="urn:microsoft.com/office/officeart/2005/8/layout/hierarchy2"/>
    <dgm:cxn modelId="{6A4B44FF-C288-974F-AAF7-CEDEADA45E0A}" type="presParOf" srcId="{C407E47F-CE73-994D-9744-51B2D9014D2A}" destId="{12BE52E6-FDB6-C840-9E89-8AFCF96D7374}" srcOrd="0" destOrd="0" presId="urn:microsoft.com/office/officeart/2005/8/layout/hierarchy2"/>
    <dgm:cxn modelId="{22F9DD7C-CAF8-B44C-BD70-1F52194693FF}" type="presParOf" srcId="{12BE52E6-FDB6-C840-9E89-8AFCF96D7374}" destId="{3421862B-90D9-FA42-BC6C-9ED6705E3207}" srcOrd="0" destOrd="0" presId="urn:microsoft.com/office/officeart/2005/8/layout/hierarchy2"/>
    <dgm:cxn modelId="{023B12E8-A724-564C-9BD0-A6688AE0877C}" type="presParOf" srcId="{C407E47F-CE73-994D-9744-51B2D9014D2A}" destId="{89D12798-BFD2-5D45-B0CF-2515EE29CB5F}" srcOrd="1" destOrd="0" presId="urn:microsoft.com/office/officeart/2005/8/layout/hierarchy2"/>
    <dgm:cxn modelId="{CE6EC1C7-23E0-2640-B26B-35336B69185F}" type="presParOf" srcId="{89D12798-BFD2-5D45-B0CF-2515EE29CB5F}" destId="{E287F362-B9D0-A540-A707-FE86D53059DB}" srcOrd="0" destOrd="0" presId="urn:microsoft.com/office/officeart/2005/8/layout/hierarchy2"/>
    <dgm:cxn modelId="{D8C80AB9-1653-7346-9C5D-4EDD69510DEE}" type="presParOf" srcId="{89D12798-BFD2-5D45-B0CF-2515EE29CB5F}" destId="{1BA7FA13-24B0-5F44-9ED0-2941ADCA97A4}" srcOrd="1" destOrd="0" presId="urn:microsoft.com/office/officeart/2005/8/layout/hierarchy2"/>
    <dgm:cxn modelId="{121E9CF2-7F9D-C14B-A2E1-4950231FC49B}" type="presParOf" srcId="{C407E47F-CE73-994D-9744-51B2D9014D2A}" destId="{08602E42-E94A-F444-B5DF-BA16D54828D5}" srcOrd="2" destOrd="0" presId="urn:microsoft.com/office/officeart/2005/8/layout/hierarchy2"/>
    <dgm:cxn modelId="{396BA45F-94D8-DF4A-8F80-1DF7F5B15E82}" type="presParOf" srcId="{08602E42-E94A-F444-B5DF-BA16D54828D5}" destId="{719F7C74-ED88-6F4A-8978-8B7F1644D3FF}" srcOrd="0" destOrd="0" presId="urn:microsoft.com/office/officeart/2005/8/layout/hierarchy2"/>
    <dgm:cxn modelId="{719F9A79-79C4-CA42-947C-C7FED59F2B06}" type="presParOf" srcId="{C407E47F-CE73-994D-9744-51B2D9014D2A}" destId="{8F553675-F02F-C348-9997-B6EFE54276E6}" srcOrd="3" destOrd="0" presId="urn:microsoft.com/office/officeart/2005/8/layout/hierarchy2"/>
    <dgm:cxn modelId="{1CA4F473-92E0-C748-BD24-9BAB3F7C5EF8}" type="presParOf" srcId="{8F553675-F02F-C348-9997-B6EFE54276E6}" destId="{20119C2A-9133-BA40-BD51-2B1798905F73}" srcOrd="0" destOrd="0" presId="urn:microsoft.com/office/officeart/2005/8/layout/hierarchy2"/>
    <dgm:cxn modelId="{54669873-C50A-FA46-ACBC-210AACF6ED8A}" type="presParOf" srcId="{8F553675-F02F-C348-9997-B6EFE54276E6}" destId="{3B6ACD80-8E06-8E49-BA50-443790F8DE56}" srcOrd="1" destOrd="0" presId="urn:microsoft.com/office/officeart/2005/8/layout/hierarchy2"/>
    <dgm:cxn modelId="{DA71F7BA-E607-E049-B160-E0D7C36C9FBC}" type="presParOf" srcId="{C407E47F-CE73-994D-9744-51B2D9014D2A}" destId="{E6863C8F-020C-234F-A0FD-4994476D2D4E}" srcOrd="4" destOrd="0" presId="urn:microsoft.com/office/officeart/2005/8/layout/hierarchy2"/>
    <dgm:cxn modelId="{78096108-03A3-844B-AF8F-126BAF660937}" type="presParOf" srcId="{E6863C8F-020C-234F-A0FD-4994476D2D4E}" destId="{829E2271-6C92-6842-B3DA-3BDC5644B7D8}" srcOrd="0" destOrd="0" presId="urn:microsoft.com/office/officeart/2005/8/layout/hierarchy2"/>
    <dgm:cxn modelId="{30034B02-A23C-6347-88D7-D3DB271D07CA}" type="presParOf" srcId="{C407E47F-CE73-994D-9744-51B2D9014D2A}" destId="{A979ADD9-5078-2347-800F-C2F342C7DAAF}" srcOrd="5" destOrd="0" presId="urn:microsoft.com/office/officeart/2005/8/layout/hierarchy2"/>
    <dgm:cxn modelId="{228756B9-94E8-EA47-AC31-CBC6E91BC290}" type="presParOf" srcId="{A979ADD9-5078-2347-800F-C2F342C7DAAF}" destId="{34A27CF3-7CF8-2D40-9099-04D1F421A7F7}" srcOrd="0" destOrd="0" presId="urn:microsoft.com/office/officeart/2005/8/layout/hierarchy2"/>
    <dgm:cxn modelId="{6807B809-1343-6349-8CB4-CC8C012AC2AA}" type="presParOf" srcId="{A979ADD9-5078-2347-800F-C2F342C7DAAF}" destId="{63AF98AB-032A-0747-80B8-18F5804748EA}" srcOrd="1" destOrd="0" presId="urn:microsoft.com/office/officeart/2005/8/layout/hierarchy2"/>
    <dgm:cxn modelId="{5BAC8D01-88FA-1643-B382-273281FCDAED}" type="presParOf" srcId="{C407E47F-CE73-994D-9744-51B2D9014D2A}" destId="{539ABA36-4BF9-124E-942D-1CE93C763137}" srcOrd="6" destOrd="0" presId="urn:microsoft.com/office/officeart/2005/8/layout/hierarchy2"/>
    <dgm:cxn modelId="{F2858583-1A64-D042-AE68-C9365E7FA140}" type="presParOf" srcId="{539ABA36-4BF9-124E-942D-1CE93C763137}" destId="{A8F8B4BA-C97F-9F4A-A30C-5E8D22F57920}" srcOrd="0" destOrd="0" presId="urn:microsoft.com/office/officeart/2005/8/layout/hierarchy2"/>
    <dgm:cxn modelId="{F4E3E750-6DA8-284F-B1D9-5A825C43D8F2}" type="presParOf" srcId="{C407E47F-CE73-994D-9744-51B2D9014D2A}" destId="{73F9F2BE-A864-3441-B838-AEE486269608}" srcOrd="7" destOrd="0" presId="urn:microsoft.com/office/officeart/2005/8/layout/hierarchy2"/>
    <dgm:cxn modelId="{33065B38-C18C-CB4C-800E-64BF9BBC2305}" type="presParOf" srcId="{73F9F2BE-A864-3441-B838-AEE486269608}" destId="{A7E946AB-F9F8-C34A-B5CE-618386A7AC9D}" srcOrd="0" destOrd="0" presId="urn:microsoft.com/office/officeart/2005/8/layout/hierarchy2"/>
    <dgm:cxn modelId="{1C3B71D4-FF39-6C49-B9C2-85383EBFF98B}" type="presParOf" srcId="{73F9F2BE-A864-3441-B838-AEE486269608}" destId="{94083D57-B8B5-A749-8975-E795193E3F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DB487-64DF-CF42-BE8C-BFB12F5A182A}">
      <dsp:nvSpPr>
        <dsp:cNvPr id="0" name=""/>
        <dsp:cNvSpPr/>
      </dsp:nvSpPr>
      <dsp:spPr>
        <a:xfrm>
          <a:off x="37032" y="2293129"/>
          <a:ext cx="1862543" cy="1013964"/>
        </a:xfrm>
        <a:prstGeom prst="roundRect">
          <a:avLst>
            <a:gd name="adj" fmla="val 10000"/>
          </a:avLst>
        </a:prstGeom>
        <a:solidFill>
          <a:srgbClr val="3366FF">
            <a:alpha val="12000"/>
          </a:srgbClr>
        </a:solidFill>
        <a:ln w="38100"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18288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151681"/>
              </a:solidFill>
              <a:latin typeface="Optima" panose="02000503060000020004" pitchFamily="2" charset="0"/>
            </a:rPr>
            <a:t>OUTLINES</a:t>
          </a:r>
        </a:p>
      </dsp:txBody>
      <dsp:txXfrm>
        <a:off x="66730" y="2322827"/>
        <a:ext cx="1803147" cy="954568"/>
      </dsp:txXfrm>
    </dsp:sp>
    <dsp:sp modelId="{12BE52E6-FDB6-C840-9E89-8AFCF96D7374}">
      <dsp:nvSpPr>
        <dsp:cNvPr id="0" name=""/>
        <dsp:cNvSpPr/>
      </dsp:nvSpPr>
      <dsp:spPr>
        <a:xfrm rot="18794952">
          <a:off x="1714887" y="2362204"/>
          <a:ext cx="1173269" cy="21226"/>
        </a:xfrm>
        <a:custGeom>
          <a:avLst/>
          <a:gdLst/>
          <a:ahLst/>
          <a:cxnLst/>
          <a:rect l="0" t="0" r="0" b="0"/>
          <a:pathLst>
            <a:path>
              <a:moveTo>
                <a:pt x="0" y="10613"/>
              </a:moveTo>
              <a:lnTo>
                <a:pt x="1173269" y="1061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2190" y="2343486"/>
        <a:ext cx="58663" cy="58663"/>
      </dsp:txXfrm>
    </dsp:sp>
    <dsp:sp modelId="{E287F362-B9D0-A540-A707-FE86D53059DB}">
      <dsp:nvSpPr>
        <dsp:cNvPr id="0" name=""/>
        <dsp:cNvSpPr/>
      </dsp:nvSpPr>
      <dsp:spPr>
        <a:xfrm>
          <a:off x="2703468" y="1413588"/>
          <a:ext cx="6169964" cy="1063871"/>
        </a:xfrm>
        <a:prstGeom prst="roundRect">
          <a:avLst>
            <a:gd name="adj" fmla="val 10000"/>
          </a:avLst>
        </a:prstGeom>
        <a:solidFill>
          <a:srgbClr val="E2FFD6">
            <a:alpha val="49000"/>
          </a:srgbClr>
        </a:solidFill>
        <a:ln w="38100"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63500" lvl="0" indent="0" algn="l" defTabSz="1066800">
            <a:lnSpc>
              <a:spcPct val="90000"/>
            </a:lnSpc>
            <a:spcBef>
              <a:spcPct val="0"/>
            </a:spcBef>
            <a:spcAft>
              <a:spcPct val="35000"/>
            </a:spcAft>
            <a:buNone/>
            <a:tabLst/>
          </a:pPr>
          <a:r>
            <a:rPr lang="en-US" sz="2400" b="0" kern="1200" dirty="0">
              <a:solidFill>
                <a:srgbClr val="002060"/>
              </a:solidFill>
              <a:latin typeface="Optima" panose="02000503060000020004" pitchFamily="2" charset="0"/>
            </a:rPr>
            <a:t>ERL’s, RLA’s in LHeC, FCC eh (CERN), eRHIC(BNL), ELIC(CEBAF), EIC@HIAF(China)</a:t>
          </a:r>
          <a:endParaRPr lang="en-US" sz="2400" b="0" i="0" kern="1200" dirty="0">
            <a:solidFill>
              <a:srgbClr val="002060"/>
            </a:solidFill>
            <a:latin typeface="Optima"/>
            <a:cs typeface="Optima"/>
          </a:endParaRPr>
        </a:p>
      </dsp:txBody>
      <dsp:txXfrm>
        <a:off x="2734628" y="1444748"/>
        <a:ext cx="6107644" cy="1001551"/>
      </dsp:txXfrm>
    </dsp:sp>
    <dsp:sp modelId="{08602E42-E94A-F444-B5DF-BA16D54828D5}">
      <dsp:nvSpPr>
        <dsp:cNvPr id="0" name=""/>
        <dsp:cNvSpPr/>
      </dsp:nvSpPr>
      <dsp:spPr>
        <a:xfrm rot="2228523">
          <a:off x="1807106" y="3064727"/>
          <a:ext cx="911668" cy="21226"/>
        </a:xfrm>
        <a:custGeom>
          <a:avLst/>
          <a:gdLst/>
          <a:ahLst/>
          <a:cxnLst/>
          <a:rect l="0" t="0" r="0" b="0"/>
          <a:pathLst>
            <a:path>
              <a:moveTo>
                <a:pt x="0" y="10613"/>
              </a:moveTo>
              <a:lnTo>
                <a:pt x="911668" y="1061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0148" y="3052549"/>
        <a:ext cx="45583" cy="45583"/>
      </dsp:txXfrm>
    </dsp:sp>
    <dsp:sp modelId="{20119C2A-9133-BA40-BD51-2B1798905F73}">
      <dsp:nvSpPr>
        <dsp:cNvPr id="0" name=""/>
        <dsp:cNvSpPr/>
      </dsp:nvSpPr>
      <dsp:spPr>
        <a:xfrm>
          <a:off x="2626304" y="2678978"/>
          <a:ext cx="6302134" cy="1343184"/>
        </a:xfrm>
        <a:prstGeom prst="roundRect">
          <a:avLst>
            <a:gd name="adj" fmla="val 10000"/>
          </a:avLst>
        </a:prstGeom>
        <a:solidFill>
          <a:srgbClr val="E2FFD6">
            <a:alpha val="49000"/>
          </a:srgbClr>
        </a:solidFill>
        <a:ln w="38100"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rgbClr val="151681"/>
              </a:solidFill>
              <a:latin typeface="Optima"/>
              <a:cs typeface="Optima"/>
            </a:rPr>
            <a:t>Electron Cooling proposals with ERL’s : test with “FAST”, Coherent Electron Cooling with ERL, Development of the Electron cooler with ERL (Benson), Micro-bunched coherent electron beam cooling, …</a:t>
          </a:r>
        </a:p>
      </dsp:txBody>
      <dsp:txXfrm>
        <a:off x="2665645" y="2718319"/>
        <a:ext cx="6223452" cy="1264502"/>
      </dsp:txXfrm>
    </dsp:sp>
    <dsp:sp modelId="{E6863C8F-020C-234F-A0FD-4994476D2D4E}">
      <dsp:nvSpPr>
        <dsp:cNvPr id="0" name=""/>
        <dsp:cNvSpPr/>
      </dsp:nvSpPr>
      <dsp:spPr>
        <a:xfrm rot="4759530">
          <a:off x="878702" y="4020774"/>
          <a:ext cx="2505916" cy="21226"/>
        </a:xfrm>
        <a:custGeom>
          <a:avLst/>
          <a:gdLst/>
          <a:ahLst/>
          <a:cxnLst/>
          <a:rect l="0" t="0" r="0" b="0"/>
          <a:pathLst>
            <a:path>
              <a:moveTo>
                <a:pt x="0" y="10613"/>
              </a:moveTo>
              <a:lnTo>
                <a:pt x="2505916" y="1061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69012" y="3968740"/>
        <a:ext cx="125295" cy="125295"/>
      </dsp:txXfrm>
    </dsp:sp>
    <dsp:sp modelId="{34A27CF3-7CF8-2D40-9099-04D1F421A7F7}">
      <dsp:nvSpPr>
        <dsp:cNvPr id="0" name=""/>
        <dsp:cNvSpPr/>
      </dsp:nvSpPr>
      <dsp:spPr>
        <a:xfrm>
          <a:off x="2363745" y="4262593"/>
          <a:ext cx="6509687" cy="2000141"/>
        </a:xfrm>
        <a:prstGeom prst="roundRect">
          <a:avLst>
            <a:gd name="adj" fmla="val 10000"/>
          </a:avLst>
        </a:prstGeom>
        <a:solidFill>
          <a:srgbClr val="E2FFD6">
            <a:alpha val="49000"/>
          </a:srgbClr>
        </a:solidFill>
        <a:ln w="38100"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45720" rIns="91440" bIns="45720" numCol="1" spcCol="1270" anchor="ctr" anchorCtr="0">
          <a:noAutofit/>
        </a:bodyPr>
        <a:lstStyle/>
        <a:p>
          <a:pPr marL="0" lvl="0" indent="0" algn="l" defTabSz="889000">
            <a:lnSpc>
              <a:spcPct val="100000"/>
            </a:lnSpc>
            <a:spcBef>
              <a:spcPct val="0"/>
            </a:spcBef>
            <a:spcAft>
              <a:spcPts val="0"/>
            </a:spcAft>
            <a:buNone/>
          </a:pPr>
          <a:r>
            <a:rPr lang="en-US" sz="2000" b="0" i="0" kern="1200" baseline="0" dirty="0">
              <a:solidFill>
                <a:srgbClr val="002060"/>
              </a:solidFill>
              <a:latin typeface="Optima"/>
              <a:cs typeface="Optima"/>
            </a:rPr>
            <a:t>The CBETA ERL could be used for the studies of the ELR cooling and possibly for the multi-turn magnetized electron beam transport necessary.</a:t>
          </a:r>
        </a:p>
        <a:p>
          <a:pPr marL="0" lvl="0" indent="0" algn="l" defTabSz="889000">
            <a:lnSpc>
              <a:spcPct val="100000"/>
            </a:lnSpc>
            <a:spcBef>
              <a:spcPct val="0"/>
            </a:spcBef>
            <a:spcAft>
              <a:spcPts val="0"/>
            </a:spcAft>
            <a:buNone/>
          </a:pPr>
          <a:r>
            <a:rPr lang="en-US" sz="2000" b="0" i="0" kern="1200" baseline="0" dirty="0">
              <a:solidFill>
                <a:srgbClr val="002060"/>
              </a:solidFill>
              <a:latin typeface="Optima"/>
              <a:cs typeface="Optima"/>
            </a:rPr>
            <a:t>It also could be used to study the beam break up instabilities, HOMs, halo mitigations, etc.</a:t>
          </a:r>
        </a:p>
      </dsp:txBody>
      <dsp:txXfrm>
        <a:off x="2422327" y="4321175"/>
        <a:ext cx="6392523" cy="1882977"/>
      </dsp:txXfrm>
    </dsp:sp>
    <dsp:sp modelId="{539ABA36-4BF9-124E-942D-1CE93C763137}">
      <dsp:nvSpPr>
        <dsp:cNvPr id="0" name=""/>
        <dsp:cNvSpPr/>
      </dsp:nvSpPr>
      <dsp:spPr>
        <a:xfrm rot="17008715">
          <a:off x="1027408" y="1683583"/>
          <a:ext cx="2274475" cy="21226"/>
        </a:xfrm>
        <a:custGeom>
          <a:avLst/>
          <a:gdLst/>
          <a:ahLst/>
          <a:cxnLst/>
          <a:rect l="0" t="0" r="0" b="0"/>
          <a:pathLst>
            <a:path>
              <a:moveTo>
                <a:pt x="0" y="10613"/>
              </a:moveTo>
              <a:lnTo>
                <a:pt x="2274475" y="1061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07783" y="1637335"/>
        <a:ext cx="113723" cy="113723"/>
      </dsp:txXfrm>
    </dsp:sp>
    <dsp:sp modelId="{A7E946AB-F9F8-C34A-B5CE-618386A7AC9D}">
      <dsp:nvSpPr>
        <dsp:cNvPr id="0" name=""/>
        <dsp:cNvSpPr/>
      </dsp:nvSpPr>
      <dsp:spPr>
        <a:xfrm>
          <a:off x="2429715" y="68155"/>
          <a:ext cx="5307472" cy="1040253"/>
        </a:xfrm>
        <a:prstGeom prst="roundRect">
          <a:avLst>
            <a:gd name="adj" fmla="val 10000"/>
          </a:avLst>
        </a:prstGeom>
        <a:solidFill>
          <a:srgbClr val="E2FFD6">
            <a:alpha val="49000"/>
          </a:srgbClr>
        </a:solidFill>
        <a:ln w="38100">
          <a:solidFill>
            <a:schemeClr val="tx1"/>
          </a:solidFill>
        </a:ln>
        <a:effectLst>
          <a:outerShdw dist="23000" sx="1000" sy="1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latin typeface="Optima" panose="02000503060000020004" pitchFamily="2" charset="0"/>
            </a:rPr>
            <a:t>Academy of Sciences Assessment of </a:t>
          </a:r>
          <a:br>
            <a:rPr lang="en-US" sz="2400" kern="1200" dirty="0">
              <a:solidFill>
                <a:srgbClr val="002060"/>
              </a:solidFill>
              <a:latin typeface="Optima" panose="02000503060000020004" pitchFamily="2" charset="0"/>
            </a:rPr>
          </a:br>
          <a:r>
            <a:rPr lang="en-US" sz="2400" kern="1200" dirty="0">
              <a:solidFill>
                <a:srgbClr val="002060"/>
              </a:solidFill>
              <a:latin typeface="Optima" panose="02000503060000020004" pitchFamily="2" charset="0"/>
            </a:rPr>
            <a:t>U.S. Based Electron Ion-Collider</a:t>
          </a:r>
          <a:endParaRPr lang="en-US" sz="2400" b="0" kern="1200" dirty="0">
            <a:solidFill>
              <a:srgbClr val="002060"/>
            </a:solidFill>
            <a:latin typeface="Optima" panose="02000503060000020004" pitchFamily="2" charset="0"/>
          </a:endParaRPr>
        </a:p>
      </dsp:txBody>
      <dsp:txXfrm>
        <a:off x="2460183" y="98623"/>
        <a:ext cx="5246536" cy="979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CE87FE-99BD-D54F-A368-7A4F0389FD9B}" type="datetimeFigureOut">
              <a:rPr lang="en-US" smtClean="0"/>
              <a:t>10/31/18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BAFAAF-A1E7-E14D-B921-31DA954491C6}" type="slidenum">
              <a:rPr lang="en-US" smtClean="0"/>
              <a:t>‹#›</a:t>
            </a:fld>
            <a:endParaRPr lang="en-US" dirty="0"/>
          </a:p>
        </p:txBody>
      </p:sp>
    </p:spTree>
    <p:extLst>
      <p:ext uri="{BB962C8B-B14F-4D97-AF65-F5344CB8AC3E}">
        <p14:creationId xmlns:p14="http://schemas.microsoft.com/office/powerpoint/2010/main" val="1812452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DFDEA-CB86-914E-9E52-4A1687B52F44}" type="datetimeFigureOut">
              <a:rPr lang="en-US" smtClean="0"/>
              <a:t>10/31/18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BC7BF-1FF5-6249-98ED-8673119734B8}" type="slidenum">
              <a:rPr lang="en-US" smtClean="0"/>
              <a:t>‹#›</a:t>
            </a:fld>
            <a:endParaRPr lang="en-US" dirty="0"/>
          </a:p>
        </p:txBody>
      </p:sp>
    </p:spTree>
    <p:extLst>
      <p:ext uri="{BB962C8B-B14F-4D97-AF65-F5344CB8AC3E}">
        <p14:creationId xmlns:p14="http://schemas.microsoft.com/office/powerpoint/2010/main" val="3649892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Unicode MS" charset="0"/>
            </a:endParaRPr>
          </a:p>
        </p:txBody>
      </p:sp>
    </p:spTree>
    <p:extLst>
      <p:ext uri="{BB962C8B-B14F-4D97-AF65-F5344CB8AC3E}">
        <p14:creationId xmlns:p14="http://schemas.microsoft.com/office/powerpoint/2010/main" val="396921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BC7BF-1FF5-6249-98ED-8673119734B8}" type="slidenum">
              <a:rPr lang="en-US" smtClean="0"/>
              <a:t>16</a:t>
            </a:fld>
            <a:endParaRPr lang="en-US" dirty="0"/>
          </a:p>
        </p:txBody>
      </p:sp>
    </p:spTree>
    <p:extLst>
      <p:ext uri="{BB962C8B-B14F-4D97-AF65-F5344CB8AC3E}">
        <p14:creationId xmlns:p14="http://schemas.microsoft.com/office/powerpoint/2010/main" val="204702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BC7BF-1FF5-6249-98ED-8673119734B8}" type="slidenum">
              <a:rPr lang="en-US" smtClean="0"/>
              <a:t>20</a:t>
            </a:fld>
            <a:endParaRPr lang="en-US" dirty="0"/>
          </a:p>
        </p:txBody>
      </p:sp>
    </p:spTree>
    <p:extLst>
      <p:ext uri="{BB962C8B-B14F-4D97-AF65-F5344CB8AC3E}">
        <p14:creationId xmlns:p14="http://schemas.microsoft.com/office/powerpoint/2010/main" val="112856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6" name="Slide Number Placeholder 5"/>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37538998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0756"/>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6" name="Slide Number Placeholder 5"/>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116574217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0756"/>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6" name="Slide Number Placeholder 5"/>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22475549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0" y="366713"/>
            <a:ext cx="6530975" cy="387350"/>
          </a:xfrm>
        </p:spPr>
        <p:txBody>
          <a:bodyPr/>
          <a:lstStyle/>
          <a:p>
            <a:r>
              <a:rPr lang="en-US"/>
              <a:t>Click to edit Master title style</a:t>
            </a:r>
          </a:p>
        </p:txBody>
      </p:sp>
      <p:sp>
        <p:nvSpPr>
          <p:cNvPr id="3" name="Text Placeholder 2"/>
          <p:cNvSpPr>
            <a:spLocks noGrp="1"/>
          </p:cNvSpPr>
          <p:nvPr>
            <p:ph type="body" sz="half" idx="1"/>
          </p:nvPr>
        </p:nvSpPr>
        <p:spPr>
          <a:xfrm>
            <a:off x="185738" y="1223963"/>
            <a:ext cx="4291012" cy="489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23963"/>
            <a:ext cx="4291013" cy="489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ftr" sz="quarter" idx="10"/>
          </p:nvPr>
        </p:nvSpPr>
        <p:spPr>
          <a:xfrm>
            <a:off x="2204619" y="6576693"/>
            <a:ext cx="5615003" cy="281306"/>
          </a:xfrm>
          <a:prstGeom prst="rect">
            <a:avLst/>
          </a:prstGeom>
        </p:spPr>
        <p:txBody>
          <a:bodyPr/>
          <a:lstStyle>
            <a:lvl1pPr>
              <a:defRPr/>
            </a:lvl1pPr>
          </a:lstStyle>
          <a:p>
            <a:pPr>
              <a:defRPr/>
            </a:pPr>
            <a:r>
              <a:rPr lang="en-US"/>
              <a:t>Dejan Trbojevic, ERL Workshop Jefferson Lab Nov 2-3, 2018</a:t>
            </a:r>
            <a:endParaRPr lang="en-US" dirty="0"/>
          </a:p>
        </p:txBody>
      </p:sp>
    </p:spTree>
    <p:extLst>
      <p:ext uri="{BB962C8B-B14F-4D97-AF65-F5344CB8AC3E}">
        <p14:creationId xmlns:p14="http://schemas.microsoft.com/office/powerpoint/2010/main" val="26059316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1890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tIns="0" rIns="0" bIns="0" anchor="ctr"/>
          <a:lstStyle/>
          <a:p>
            <a:endParaRPr/>
          </a:p>
        </p:txBody>
      </p:sp>
      <p:sp>
        <p:nvSpPr>
          <p:cNvPr id="13"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29090488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385398" y="6593946"/>
            <a:ext cx="5615003" cy="281306"/>
          </a:xfrm>
          <a:prstGeom prst="rect">
            <a:avLst/>
          </a:prstGeom>
        </p:spPr>
        <p:txBody>
          <a:bodyPr/>
          <a:lstStyle>
            <a:lvl1pPr>
              <a:defRPr>
                <a:latin typeface="Optima" panose="02000503060000020004" pitchFamily="2" charset="0"/>
              </a:defRPr>
            </a:lvl1pPr>
          </a:lstStyle>
          <a:p>
            <a:r>
              <a:rPr lang="en-US" dirty="0"/>
              <a:t>Dejan Trbojevic, ERL Workshop Jefferson Lab Nov 2-3, 2018</a:t>
            </a:r>
          </a:p>
        </p:txBody>
      </p:sp>
      <p:sp>
        <p:nvSpPr>
          <p:cNvPr id="6" name="Slide Number Placeholder 5"/>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80331567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0" y="6490756"/>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6" name="Slide Number Placeholder 5"/>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189203293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490756"/>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7" name="Slide Number Placeholder 6"/>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360880567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0" y="6490756"/>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9" name="Slide Number Placeholder 8"/>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64113861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6490756"/>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5" name="Slide Number Placeholder 4"/>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404740980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0756"/>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2204619" y="6602732"/>
            <a:ext cx="5615003" cy="255733"/>
          </a:xfrm>
          <a:prstGeom prst="rect">
            <a:avLst/>
          </a:prstGeom>
        </p:spPr>
        <p:txBody>
          <a:bodyPr/>
          <a:lstStyle/>
          <a:p>
            <a:r>
              <a:rPr lang="en-US"/>
              <a:t>Dejan Trbojevic, ERL Workshop Jefferson Lab Nov 2-3, 2018</a:t>
            </a:r>
            <a:endParaRPr lang="en-US" dirty="0"/>
          </a:p>
        </p:txBody>
      </p:sp>
      <p:sp>
        <p:nvSpPr>
          <p:cNvPr id="4" name="Slide Number Placeholder 3"/>
          <p:cNvSpPr>
            <a:spLocks noGrp="1"/>
          </p:cNvSpPr>
          <p:nvPr>
            <p:ph type="sldNum" sz="quarter" idx="12"/>
          </p:nvPr>
        </p:nvSpPr>
        <p:spPr>
          <a:xfrm>
            <a:off x="8230819" y="6589355"/>
            <a:ext cx="905826" cy="253229"/>
          </a:xfrm>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132415637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0" y="6490756"/>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7" name="Slide Number Placeholder 6"/>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120465480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0" y="6490756"/>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2204619" y="6576693"/>
            <a:ext cx="5615003" cy="281306"/>
          </a:xfrm>
          <a:prstGeom prst="rect">
            <a:avLst/>
          </a:prstGeom>
        </p:spPr>
        <p:txBody>
          <a:bodyPr/>
          <a:lstStyle/>
          <a:p>
            <a:r>
              <a:rPr lang="en-US"/>
              <a:t>Dejan Trbojevic, ERL Workshop Jefferson Lab Nov 2-3, 2018</a:t>
            </a:r>
            <a:endParaRPr lang="en-US" dirty="0"/>
          </a:p>
        </p:txBody>
      </p:sp>
      <p:sp>
        <p:nvSpPr>
          <p:cNvPr id="7" name="Slide Number Placeholder 6"/>
          <p:cNvSpPr>
            <a:spLocks noGrp="1"/>
          </p:cNvSpPr>
          <p:nvPr>
            <p:ph type="sldNum" sz="quarter" idx="12"/>
          </p:nvPr>
        </p:nvSpPr>
        <p:spPr/>
        <p:txBody>
          <a:bodyPr/>
          <a:lstStyle/>
          <a:p>
            <a:fld id="{1FE97603-2A10-E648-8DE4-4D75A1570B14}" type="slidenum">
              <a:rPr lang="en-US" smtClean="0"/>
              <a:t>‹#›</a:t>
            </a:fld>
            <a:endParaRPr lang="en-US" dirty="0"/>
          </a:p>
        </p:txBody>
      </p:sp>
    </p:spTree>
    <p:extLst>
      <p:ext uri="{BB962C8B-B14F-4D97-AF65-F5344CB8AC3E}">
        <p14:creationId xmlns:p14="http://schemas.microsoft.com/office/powerpoint/2010/main" val="378054805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NUL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4922"/>
            <a:ext cx="9142733" cy="6560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3397" y="1077322"/>
            <a:ext cx="8935634" cy="5318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30819" y="6576693"/>
            <a:ext cx="905826" cy="278552"/>
          </a:xfrm>
          <a:prstGeom prst="rect">
            <a:avLst/>
          </a:prstGeom>
        </p:spPr>
        <p:txBody>
          <a:bodyPr vert="horz" lIns="91440" tIns="45720" rIns="91440" bIns="45720" rtlCol="0" anchor="ctr"/>
          <a:lstStyle>
            <a:lvl1pPr algn="r">
              <a:defRPr sz="1200">
                <a:solidFill>
                  <a:srgbClr val="000090"/>
                </a:solidFill>
              </a:defRPr>
            </a:lvl1pPr>
          </a:lstStyle>
          <a:p>
            <a:fld id="{1FE97603-2A10-E648-8DE4-4D75A1570B14}" type="slidenum">
              <a:rPr lang="en-US" smtClean="0"/>
              <a:pPr/>
              <a:t>‹#›</a:t>
            </a:fld>
            <a:endParaRPr lang="en-US" dirty="0"/>
          </a:p>
        </p:txBody>
      </p:sp>
      <p:graphicFrame>
        <p:nvGraphicFramePr>
          <p:cNvPr id="7" name="Object 2"/>
          <p:cNvGraphicFramePr>
            <a:graphicFrameLocks noChangeAspect="1"/>
          </p:cNvGraphicFramePr>
          <p:nvPr userDrawn="1">
            <p:extLst>
              <p:ext uri="{D42A27DB-BD31-4B8C-83A1-F6EECF244321}">
                <p14:modId xmlns:p14="http://schemas.microsoft.com/office/powerpoint/2010/main" val="1915308770"/>
              </p:ext>
            </p:extLst>
          </p:nvPr>
        </p:nvGraphicFramePr>
        <p:xfrm>
          <a:off x="26605" y="6456314"/>
          <a:ext cx="1066276" cy="396046"/>
        </p:xfrm>
        <a:graphic>
          <a:graphicData uri="http://schemas.openxmlformats.org/presentationml/2006/ole">
            <mc:AlternateContent xmlns:mc="http://schemas.openxmlformats.org/markup-compatibility/2006">
              <mc:Choice xmlns:v="urn:schemas-microsoft-com:vml" Requires="v">
                <p:oleObj spid="_x0000_s1508" name="Document" r:id="rId17" imgW="1947672" imgH="722376" progId="Word.Document.8">
                  <p:embed/>
                </p:oleObj>
              </mc:Choice>
              <mc:Fallback>
                <p:oleObj name="Document" r:id="rId17" imgW="1947672" imgH="722376" progId="Word.Document.8">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05" y="6456314"/>
                        <a:ext cx="1066276" cy="396046"/>
                      </a:xfrm>
                      <a:prstGeom prst="rect">
                        <a:avLst/>
                      </a:prstGeom>
                      <a:noFill/>
                      <a:ln>
                        <a:noFill/>
                      </a:ln>
                      <a:effectLst/>
                      <a:extLst/>
                    </p:spPr>
                  </p:pic>
                </p:oleObj>
              </mc:Fallback>
            </mc:AlternateContent>
          </a:graphicData>
        </a:graphic>
      </p:graphicFrame>
      <p:sp>
        <p:nvSpPr>
          <p:cNvPr id="8" name="Footer Placeholder 1"/>
          <p:cNvSpPr>
            <a:spLocks noGrp="1"/>
          </p:cNvSpPr>
          <p:nvPr>
            <p:ph type="ftr" sz="quarter" idx="3"/>
          </p:nvPr>
        </p:nvSpPr>
        <p:spPr>
          <a:xfrm>
            <a:off x="1448347" y="6549150"/>
            <a:ext cx="6066263" cy="308850"/>
          </a:xfrm>
          <a:prstGeom prst="rect">
            <a:avLst/>
          </a:prstGeom>
        </p:spPr>
        <p:txBody>
          <a:bodyPr/>
          <a:lstStyle>
            <a:lvl1pPr>
              <a:defRPr sz="1200">
                <a:solidFill>
                  <a:srgbClr val="000090"/>
                </a:solidFill>
              </a:defRPr>
            </a:lvl1pPr>
          </a:lstStyle>
          <a:p>
            <a:r>
              <a:rPr lang="en-US"/>
              <a:t>Dejan Trbojevic, ERL Workshop Jefferson Lab Nov 2-3, 2018</a:t>
            </a:r>
            <a:endParaRPr lang="en-US" dirty="0"/>
          </a:p>
        </p:txBody>
      </p:sp>
      <p:sp>
        <p:nvSpPr>
          <p:cNvPr id="4" name="TextBox 3"/>
          <p:cNvSpPr txBox="1"/>
          <p:nvPr userDrawn="1"/>
        </p:nvSpPr>
        <p:spPr>
          <a:xfrm>
            <a:off x="-388325" y="573096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9627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dt="0"/>
  <p:txStyles>
    <p:titleStyle>
      <a:lvl1pPr algn="ctr" defTabSz="457200" rtl="0" eaLnBrk="1" latinLnBrk="0" hangingPunct="1">
        <a:spcBef>
          <a:spcPct val="0"/>
        </a:spcBef>
        <a:buNone/>
        <a:defRPr sz="3200" kern="1200">
          <a:solidFill>
            <a:srgbClr val="0000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9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9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9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9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53" y="2086673"/>
            <a:ext cx="8882692" cy="4185197"/>
          </a:xfrm>
        </p:spPr>
        <p:txBody>
          <a:bodyPr>
            <a:normAutofit fontScale="90000"/>
          </a:bodyPr>
          <a:lstStyle/>
          <a:p>
            <a:pPr algn="just">
              <a:lnSpc>
                <a:spcPct val="90000"/>
              </a:lnSpc>
            </a:pPr>
            <a:r>
              <a:rPr lang="en-US" sz="1600" i="1" dirty="0">
                <a:solidFill>
                  <a:srgbClr val="2424B9"/>
                </a:solidFill>
                <a:latin typeface="Optima" panose="02000503060000020004" pitchFamily="2" charset="0"/>
                <a:cs typeface="Arial"/>
              </a:rPr>
              <a:t>Abstract</a:t>
            </a:r>
            <a:r>
              <a:rPr lang="en-US" sz="1600" dirty="0">
                <a:solidFill>
                  <a:srgbClr val="2424B9"/>
                </a:solidFill>
                <a:latin typeface="Optima" panose="02000503060000020004" pitchFamily="2" charset="0"/>
                <a:cs typeface="Arial"/>
              </a:rPr>
              <a:t>:</a:t>
            </a:r>
            <a:br>
              <a:rPr lang="en-US" sz="1800" dirty="0">
                <a:solidFill>
                  <a:srgbClr val="2424B9"/>
                </a:solidFill>
                <a:latin typeface="Optima" panose="02000503060000020004" pitchFamily="2" charset="0"/>
                <a:cs typeface="Arial"/>
              </a:rPr>
            </a:br>
            <a:r>
              <a:rPr lang="en-US" sz="1800" dirty="0">
                <a:latin typeface="Optima" panose="02000503060000020004" pitchFamily="2" charset="0"/>
              </a:rPr>
              <a:t>There are already multiple proposals in the world for use of ERL and RLA for example: LHeC, FCC eh at CERN, the  ELIC at Jefferson Lab, previous eRHIC Linac ring design at BNL,  and EIC@HIAF in China. There are multiple advantages of ERL’s - reusing the linacs as it is regularly done at Jefferson Lab where the two recirculating 1 GeV linacs make up to total energy of 12 GeV: reduction of the cost of the superconducting linac, savings in energy as the enormous power created with the 60 GeV electrons in LHeC, for example, could be reduced after collisions to the initial energy. The report from committee of Academy of Sciences in the Assessment of U.S. Based Electron Ion-Collider said it clearly:  …“To reach the performance goals of the proposed EIC conceptual designs, a number of accelerator advances are required. Several of these advances are common to all EIC designs and include the following: advanced magnet designs, strong hadron beam cooling</a:t>
            </a:r>
            <a:r>
              <a:rPr lang="en-US" sz="1800" b="1" dirty="0">
                <a:latin typeface="Optima" panose="02000503060000020004" pitchFamily="2" charset="0"/>
              </a:rPr>
              <a:t>, high current multi turn ERL technology</a:t>
            </a:r>
            <a:r>
              <a:rPr lang="en-US" sz="1800" dirty="0">
                <a:latin typeface="Optima" panose="02000503060000020004" pitchFamily="2" charset="0"/>
              </a:rPr>
              <a:t>, crab cavity operation with hadron beams, the generation of polarized 3He beams, and development and benchmarking of simulation tools”… The following subsections review these enabling technologies, the present state of the art, and required research and development to meet EIC facility specifications and realize EIC science: Energy Recovery Linacs. ...The ERLs required for electron cooling are at scales much larger than supported by present-day experience, so a number of accelerator physics and technology challenges still need to be overcome with focused R&amp;D and great attention to detailed simulations”…</a:t>
            </a:r>
            <a:endParaRPr lang="en-US" sz="1800" i="1" dirty="0">
              <a:solidFill>
                <a:srgbClr val="3232EE"/>
              </a:solidFill>
              <a:latin typeface="Optima" panose="02000503060000020004" pitchFamily="2" charset="0"/>
              <a:cs typeface="Arial"/>
            </a:endParaRPr>
          </a:p>
        </p:txBody>
      </p:sp>
      <p:sp>
        <p:nvSpPr>
          <p:cNvPr id="3" name="TextBox 2"/>
          <p:cNvSpPr txBox="1"/>
          <p:nvPr/>
        </p:nvSpPr>
        <p:spPr>
          <a:xfrm>
            <a:off x="1648496" y="77556"/>
            <a:ext cx="5674737" cy="1754326"/>
          </a:xfrm>
          <a:prstGeom prst="rect">
            <a:avLst/>
          </a:prstGeom>
          <a:noFill/>
        </p:spPr>
        <p:txBody>
          <a:bodyPr wrap="square" rtlCol="0">
            <a:spAutoFit/>
          </a:bodyPr>
          <a:lstStyle/>
          <a:p>
            <a:pPr algn="ctr"/>
            <a:r>
              <a:rPr lang="en-US" sz="3200" b="1" dirty="0">
                <a:solidFill>
                  <a:srgbClr val="2424B9"/>
                </a:solidFill>
                <a:latin typeface="Optima" panose="02000503060000020004" pitchFamily="2" charset="0"/>
              </a:rPr>
              <a:t>Why is the CBETA Important for the Electron Ion Colliders?</a:t>
            </a:r>
          </a:p>
          <a:p>
            <a:pPr algn="ctr"/>
            <a:endParaRPr lang="en-US" sz="2400" dirty="0">
              <a:solidFill>
                <a:srgbClr val="2424B9"/>
              </a:solidFill>
              <a:latin typeface="Optima" panose="02000503060000020004" pitchFamily="2" charset="0"/>
            </a:endParaRPr>
          </a:p>
          <a:p>
            <a:pPr algn="ctr"/>
            <a:r>
              <a:rPr lang="en-US" sz="2000" dirty="0">
                <a:solidFill>
                  <a:srgbClr val="2424B9"/>
                </a:solidFill>
                <a:latin typeface="Optima" panose="02000503060000020004" pitchFamily="2" charset="0"/>
              </a:rPr>
              <a:t>Dejan Trbojevic</a:t>
            </a:r>
            <a:endParaRPr lang="en-US" sz="2000" dirty="0">
              <a:solidFill>
                <a:srgbClr val="2424B9"/>
              </a:solidFill>
              <a:latin typeface="Arial"/>
              <a:cs typeface="Arial"/>
            </a:endParaRPr>
          </a:p>
        </p:txBody>
      </p:sp>
      <p:sp>
        <p:nvSpPr>
          <p:cNvPr id="4" name="Footer Placeholder 3"/>
          <p:cNvSpPr>
            <a:spLocks noGrp="1"/>
          </p:cNvSpPr>
          <p:nvPr>
            <p:ph type="ftr" sz="quarter" idx="11"/>
          </p:nvPr>
        </p:nvSpPr>
        <p:spPr>
          <a:xfrm>
            <a:off x="1833926" y="6526661"/>
            <a:ext cx="6171879" cy="345837"/>
          </a:xfrm>
        </p:spPr>
        <p:txBody>
          <a:bodyPr anchor="ctr"/>
          <a:lstStyle/>
          <a:p>
            <a:pPr algn="ctr"/>
            <a:r>
              <a:rPr lang="en-US"/>
              <a:t>Dejan Trbojevic, ERL Workshop Jefferson Lab Nov 2-3, 2018</a:t>
            </a:r>
            <a:endParaRPr lang="en-US" dirty="0"/>
          </a:p>
        </p:txBody>
      </p:sp>
      <p:sp>
        <p:nvSpPr>
          <p:cNvPr id="5" name="Slide Number Placeholder 4"/>
          <p:cNvSpPr>
            <a:spLocks noGrp="1"/>
          </p:cNvSpPr>
          <p:nvPr>
            <p:ph type="sldNum" sz="quarter" idx="12"/>
          </p:nvPr>
        </p:nvSpPr>
        <p:spPr/>
        <p:txBody>
          <a:bodyPr/>
          <a:lstStyle/>
          <a:p>
            <a:fld id="{1FE97603-2A10-E648-8DE4-4D75A1570B14}" type="slidenum">
              <a:rPr lang="en-US" smtClean="0"/>
              <a:t>1</a:t>
            </a:fld>
            <a:endParaRPr lang="en-US" dirty="0"/>
          </a:p>
        </p:txBody>
      </p:sp>
    </p:spTree>
    <p:extLst>
      <p:ext uri="{BB962C8B-B14F-4D97-AF65-F5344CB8AC3E}">
        <p14:creationId xmlns:p14="http://schemas.microsoft.com/office/powerpoint/2010/main" val="271974423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DF40-7923-3049-BECC-FBC895151D60}"/>
              </a:ext>
            </a:extLst>
          </p:cNvPr>
          <p:cNvSpPr>
            <a:spLocks noGrp="1"/>
          </p:cNvSpPr>
          <p:nvPr>
            <p:ph type="title"/>
          </p:nvPr>
        </p:nvSpPr>
        <p:spPr>
          <a:xfrm>
            <a:off x="1378857" y="0"/>
            <a:ext cx="6530975" cy="387350"/>
          </a:xfrm>
        </p:spPr>
        <p:txBody>
          <a:bodyPr>
            <a:normAutofit fontScale="90000"/>
          </a:bodyPr>
          <a:lstStyle/>
          <a:p>
            <a:r>
              <a:rPr lang="en-US" dirty="0"/>
              <a:t>Lattice Function in the LHeC FFA arc </a:t>
            </a:r>
          </a:p>
        </p:txBody>
      </p:sp>
      <p:sp>
        <p:nvSpPr>
          <p:cNvPr id="5" name="Footer Placeholder 4">
            <a:extLst>
              <a:ext uri="{FF2B5EF4-FFF2-40B4-BE49-F238E27FC236}">
                <a16:creationId xmlns:a16="http://schemas.microsoft.com/office/drawing/2014/main" id="{F23E74ED-E9DC-BD42-964C-4353BC0D8ADB}"/>
              </a:ext>
            </a:extLst>
          </p:cNvPr>
          <p:cNvSpPr>
            <a:spLocks noGrp="1"/>
          </p:cNvSpPr>
          <p:nvPr>
            <p:ph type="ftr" sz="quarter" idx="10"/>
          </p:nvPr>
        </p:nvSpPr>
        <p:spPr>
          <a:xfrm>
            <a:off x="2204619" y="6593946"/>
            <a:ext cx="5615003" cy="281306"/>
          </a:xfrm>
        </p:spPr>
        <p:txBody>
          <a:bodyPr/>
          <a:lstStyle/>
          <a:p>
            <a:pPr>
              <a:defRPr/>
            </a:pPr>
            <a:r>
              <a:rPr lang="en-US"/>
              <a:t>Dejan Trbojevic, ERL Workshop Jefferson Lab Nov 2-3, 2018</a:t>
            </a:r>
            <a:endParaRPr lang="en-US" dirty="0"/>
          </a:p>
        </p:txBody>
      </p:sp>
      <p:pic>
        <p:nvPicPr>
          <p:cNvPr id="7" name="Picture 6">
            <a:extLst>
              <a:ext uri="{FF2B5EF4-FFF2-40B4-BE49-F238E27FC236}">
                <a16:creationId xmlns:a16="http://schemas.microsoft.com/office/drawing/2014/main" id="{09E19627-FC8A-424B-9E60-BF303963EB1E}"/>
              </a:ext>
            </a:extLst>
          </p:cNvPr>
          <p:cNvPicPr>
            <a:picLocks noChangeAspect="1"/>
          </p:cNvPicPr>
          <p:nvPr/>
        </p:nvPicPr>
        <p:blipFill>
          <a:blip r:embed="rId2"/>
          <a:stretch>
            <a:fillRect/>
          </a:stretch>
        </p:blipFill>
        <p:spPr>
          <a:xfrm>
            <a:off x="1556657" y="330338"/>
            <a:ext cx="6128657" cy="6298002"/>
          </a:xfrm>
          <a:prstGeom prst="rect">
            <a:avLst/>
          </a:prstGeom>
        </p:spPr>
      </p:pic>
      <p:sp>
        <p:nvSpPr>
          <p:cNvPr id="6" name="Slide Number Placeholder 2">
            <a:extLst>
              <a:ext uri="{FF2B5EF4-FFF2-40B4-BE49-F238E27FC236}">
                <a16:creationId xmlns:a16="http://schemas.microsoft.com/office/drawing/2014/main" id="{9ED62915-E329-384C-A7E9-B616C52862AF}"/>
              </a:ext>
            </a:extLst>
          </p:cNvPr>
          <p:cNvSpPr txBox="1">
            <a:spLocks/>
          </p:cNvSpPr>
          <p:nvPr/>
        </p:nvSpPr>
        <p:spPr>
          <a:xfrm>
            <a:off x="8230819" y="6606608"/>
            <a:ext cx="905826" cy="2532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E97603-2A10-E648-8DE4-4D75A1570B14}" type="slidenum">
              <a:rPr lang="en-US" sz="1200" smtClean="0">
                <a:solidFill>
                  <a:srgbClr val="2424B9"/>
                </a:solidFill>
                <a:latin typeface="Optima" panose="02000503060000020004" pitchFamily="2" charset="0"/>
              </a:rPr>
              <a:pPr algn="r"/>
              <a:t>10</a:t>
            </a:fld>
            <a:endParaRPr lang="en-US" sz="1200" dirty="0">
              <a:solidFill>
                <a:srgbClr val="2424B9"/>
              </a:solidFill>
              <a:latin typeface="Optima" panose="02000503060000020004" pitchFamily="2" charset="0"/>
            </a:endParaRPr>
          </a:p>
        </p:txBody>
      </p:sp>
    </p:spTree>
    <p:extLst>
      <p:ext uri="{BB962C8B-B14F-4D97-AF65-F5344CB8AC3E}">
        <p14:creationId xmlns:p14="http://schemas.microsoft.com/office/powerpoint/2010/main" val="142015008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922"/>
            <a:ext cx="9144001" cy="1166666"/>
          </a:xfrm>
        </p:spPr>
        <p:txBody>
          <a:bodyPr>
            <a:noAutofit/>
          </a:bodyPr>
          <a:lstStyle/>
          <a:p>
            <a:r>
              <a:rPr lang="en-US" sz="2400" dirty="0">
                <a:latin typeface="Optima" panose="02000503060000020004" pitchFamily="2" charset="0"/>
              </a:rPr>
              <a:t>Fixed Field single arcs for PERLE – new proposal as previously described with the triplet magnets between the 5 RF cell units</a:t>
            </a:r>
          </a:p>
        </p:txBody>
      </p:sp>
      <p:sp>
        <p:nvSpPr>
          <p:cNvPr id="5" name="Slide Number Placeholder 4"/>
          <p:cNvSpPr>
            <a:spLocks noGrp="1"/>
          </p:cNvSpPr>
          <p:nvPr>
            <p:ph type="sldNum" sz="quarter" idx="12"/>
          </p:nvPr>
        </p:nvSpPr>
        <p:spPr/>
        <p:txBody>
          <a:bodyPr/>
          <a:lstStyle/>
          <a:p>
            <a:fld id="{1FE97603-2A10-E648-8DE4-4D75A1570B14}" type="slidenum">
              <a:rPr lang="en-US" smtClean="0"/>
              <a:t>11</a:t>
            </a:fld>
            <a:endParaRPr lang="en-US" dirty="0"/>
          </a:p>
        </p:txBody>
      </p:sp>
      <p:sp>
        <p:nvSpPr>
          <p:cNvPr id="9" name="Footer Placeholder 8"/>
          <p:cNvSpPr>
            <a:spLocks noGrp="1"/>
          </p:cNvSpPr>
          <p:nvPr>
            <p:ph type="ftr" sz="quarter" idx="11"/>
          </p:nvPr>
        </p:nvSpPr>
        <p:spPr>
          <a:xfrm>
            <a:off x="2205109" y="6576693"/>
            <a:ext cx="5615003" cy="281306"/>
          </a:xfrm>
        </p:spPr>
        <p:txBody>
          <a:bodyPr/>
          <a:lstStyle/>
          <a:p>
            <a:pPr algn="ctr"/>
            <a:r>
              <a:rPr lang="en-US"/>
              <a:t>Dejan Trbojevic, ERL Workshop Jefferson Lab Nov 2-3, 2018</a:t>
            </a:r>
            <a:endParaRPr lang="en-US" dirty="0"/>
          </a:p>
        </p:txBody>
      </p:sp>
      <p:sp>
        <p:nvSpPr>
          <p:cNvPr id="34" name="Rectangle 33"/>
          <p:cNvSpPr/>
          <p:nvPr/>
        </p:nvSpPr>
        <p:spPr>
          <a:xfrm>
            <a:off x="4532735" y="1097440"/>
            <a:ext cx="708231" cy="276999"/>
          </a:xfrm>
          <a:prstGeom prst="rect">
            <a:avLst/>
          </a:prstGeom>
        </p:spPr>
        <p:txBody>
          <a:bodyPr wrap="square">
            <a:spAutoFit/>
          </a:bodyPr>
          <a:lstStyle/>
          <a:p>
            <a:r>
              <a:rPr lang="en-GB" sz="1200" b="1" dirty="0">
                <a:latin typeface="Optima"/>
                <a:cs typeface="Optima"/>
              </a:rPr>
              <a:t>44.6 m</a:t>
            </a:r>
          </a:p>
        </p:txBody>
      </p:sp>
      <p:grpSp>
        <p:nvGrpSpPr>
          <p:cNvPr id="15" name="Group 14">
            <a:extLst>
              <a:ext uri="{FF2B5EF4-FFF2-40B4-BE49-F238E27FC236}">
                <a16:creationId xmlns:a16="http://schemas.microsoft.com/office/drawing/2014/main" id="{ED7420CC-673A-1941-9970-B83A582DAFF2}"/>
              </a:ext>
            </a:extLst>
          </p:cNvPr>
          <p:cNvGrpSpPr>
            <a:grpSpLocks noChangeAspect="1"/>
          </p:cNvGrpSpPr>
          <p:nvPr/>
        </p:nvGrpSpPr>
        <p:grpSpPr>
          <a:xfrm>
            <a:off x="-34112" y="1235939"/>
            <a:ext cx="9033834" cy="4688818"/>
            <a:chOff x="871232" y="822982"/>
            <a:chExt cx="7359587" cy="3819836"/>
          </a:xfrm>
        </p:grpSpPr>
        <p:cxnSp>
          <p:nvCxnSpPr>
            <p:cNvPr id="64" name="Straight Arrow Connector 63"/>
            <p:cNvCxnSpPr>
              <a:cxnSpLocks/>
            </p:cNvCxnSpPr>
            <p:nvPr/>
          </p:nvCxnSpPr>
          <p:spPr>
            <a:xfrm>
              <a:off x="1695261" y="948997"/>
              <a:ext cx="6406927"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97575" y="1061338"/>
              <a:ext cx="695848" cy="276999"/>
            </a:xfrm>
            <a:prstGeom prst="rect">
              <a:avLst/>
            </a:prstGeom>
            <a:noFill/>
          </p:spPr>
          <p:txBody>
            <a:bodyPr wrap="square" rtlCol="0">
              <a:spAutoFit/>
            </a:bodyPr>
            <a:lstStyle/>
            <a:p>
              <a:r>
                <a:rPr lang="en-US" sz="1200" dirty="0">
                  <a:latin typeface="Optima"/>
                  <a:cs typeface="Optima"/>
                </a:rPr>
                <a:t>12.6 m</a:t>
              </a:r>
            </a:p>
          </p:txBody>
        </p:sp>
        <p:cxnSp>
          <p:nvCxnSpPr>
            <p:cNvPr id="25" name="Straight Arrow Connector 24"/>
            <p:cNvCxnSpPr>
              <a:cxnSpLocks/>
            </p:cNvCxnSpPr>
            <p:nvPr/>
          </p:nvCxnSpPr>
          <p:spPr>
            <a:xfrm flipH="1" flipV="1">
              <a:off x="1698468" y="3249546"/>
              <a:ext cx="915508" cy="92333"/>
            </a:xfrm>
            <a:prstGeom prst="straightConnector1">
              <a:avLst/>
            </a:prstGeom>
            <a:ln w="6350" cmpd="sng">
              <a:solidFill>
                <a:schemeClr val="tx1"/>
              </a:solidFill>
              <a:headEnd type="none" w="lg" len="med"/>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72719" y="1333188"/>
              <a:ext cx="18288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cxnSpLocks/>
              <a:stCxn id="36" idx="1"/>
            </p:cNvCxnSpPr>
            <p:nvPr/>
          </p:nvCxnSpPr>
          <p:spPr>
            <a:xfrm flipH="1">
              <a:off x="1060825" y="2351869"/>
              <a:ext cx="2953374" cy="764"/>
            </a:xfrm>
            <a:prstGeom prst="straightConnector1">
              <a:avLst/>
            </a:prstGeom>
            <a:ln w="63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cxnSpLocks/>
            </p:cNvCxnSpPr>
            <p:nvPr/>
          </p:nvCxnSpPr>
          <p:spPr>
            <a:xfrm>
              <a:off x="5793242" y="1054406"/>
              <a:ext cx="2128" cy="3412086"/>
            </a:xfrm>
            <a:prstGeom prst="straightConnector1">
              <a:avLst/>
            </a:prstGeom>
            <a:ln w="317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308640" y="4365819"/>
              <a:ext cx="1202203" cy="276999"/>
            </a:xfrm>
            <a:prstGeom prst="rect">
              <a:avLst/>
            </a:prstGeom>
            <a:noFill/>
          </p:spPr>
          <p:txBody>
            <a:bodyPr wrap="square" rtlCol="0">
              <a:spAutoFit/>
            </a:bodyPr>
            <a:lstStyle/>
            <a:p>
              <a:r>
                <a:rPr lang="en-US" sz="1200" dirty="0">
                  <a:solidFill>
                    <a:srgbClr val="000090"/>
                  </a:solidFill>
                  <a:latin typeface="Optima"/>
                  <a:cs typeface="Optima"/>
                </a:rPr>
                <a:t>Linac 150 MeV</a:t>
              </a:r>
            </a:p>
          </p:txBody>
        </p:sp>
        <p:sp>
          <p:nvSpPr>
            <p:cNvPr id="82" name="TextBox 81"/>
            <p:cNvSpPr txBox="1"/>
            <p:nvPr/>
          </p:nvSpPr>
          <p:spPr>
            <a:xfrm>
              <a:off x="6240105" y="2926380"/>
              <a:ext cx="1073361" cy="676988"/>
            </a:xfrm>
            <a:prstGeom prst="rect">
              <a:avLst/>
            </a:prstGeom>
            <a:noFill/>
          </p:spPr>
          <p:txBody>
            <a:bodyPr wrap="square" rtlCol="0">
              <a:spAutoFit/>
            </a:bodyPr>
            <a:lstStyle/>
            <a:p>
              <a:r>
                <a:rPr lang="en-US" sz="1200" dirty="0">
                  <a:solidFill>
                    <a:srgbClr val="000090"/>
                  </a:solidFill>
                  <a:latin typeface="Optima"/>
                  <a:cs typeface="Optima"/>
                </a:rPr>
                <a:t>NS-FF #1</a:t>
              </a:r>
            </a:p>
            <a:p>
              <a:r>
                <a:rPr lang="en-US" sz="1200" dirty="0">
                  <a:solidFill>
                    <a:srgbClr val="000090"/>
                  </a:solidFill>
                  <a:latin typeface="Optima"/>
                  <a:cs typeface="Optima"/>
                </a:rPr>
                <a:t>155 MeV</a:t>
              </a:r>
            </a:p>
            <a:p>
              <a:r>
                <a:rPr lang="en-US" sz="1200" dirty="0">
                  <a:solidFill>
                    <a:srgbClr val="000090"/>
                  </a:solidFill>
                  <a:latin typeface="Optima"/>
                  <a:cs typeface="Optima"/>
                </a:rPr>
                <a:t>455 MeV</a:t>
              </a:r>
            </a:p>
            <a:p>
              <a:r>
                <a:rPr lang="en-US" sz="1200" dirty="0">
                  <a:solidFill>
                    <a:srgbClr val="000090"/>
                  </a:solidFill>
                  <a:latin typeface="Optima"/>
                  <a:cs typeface="Optima"/>
                </a:rPr>
                <a:t>755 MeV</a:t>
              </a:r>
            </a:p>
          </p:txBody>
        </p:sp>
        <p:sp>
          <p:nvSpPr>
            <p:cNvPr id="83" name="TextBox 82"/>
            <p:cNvSpPr txBox="1"/>
            <p:nvPr/>
          </p:nvSpPr>
          <p:spPr>
            <a:xfrm>
              <a:off x="2672751" y="2806801"/>
              <a:ext cx="1070022" cy="830997"/>
            </a:xfrm>
            <a:prstGeom prst="rect">
              <a:avLst/>
            </a:prstGeom>
            <a:noFill/>
          </p:spPr>
          <p:txBody>
            <a:bodyPr wrap="square" rtlCol="0">
              <a:spAutoFit/>
            </a:bodyPr>
            <a:lstStyle/>
            <a:p>
              <a:r>
                <a:rPr lang="en-US" sz="1200" dirty="0">
                  <a:solidFill>
                    <a:srgbClr val="000090"/>
                  </a:solidFill>
                  <a:latin typeface="Optima"/>
                  <a:cs typeface="Optima"/>
                </a:rPr>
                <a:t>NS-FF #2</a:t>
              </a:r>
            </a:p>
            <a:p>
              <a:r>
                <a:rPr lang="en-US" sz="1200" dirty="0">
                  <a:solidFill>
                    <a:srgbClr val="000090"/>
                  </a:solidFill>
                  <a:latin typeface="Optima"/>
                  <a:cs typeface="Optima"/>
                </a:rPr>
                <a:t> 305 MeV</a:t>
              </a:r>
            </a:p>
            <a:p>
              <a:r>
                <a:rPr lang="en-US" sz="1200" dirty="0">
                  <a:solidFill>
                    <a:srgbClr val="000090"/>
                  </a:solidFill>
                  <a:latin typeface="Optima"/>
                  <a:cs typeface="Optima"/>
                </a:rPr>
                <a:t> 605 MeV</a:t>
              </a:r>
            </a:p>
            <a:p>
              <a:r>
                <a:rPr lang="en-US" sz="1200" dirty="0">
                  <a:solidFill>
                    <a:srgbClr val="000090"/>
                  </a:solidFill>
                  <a:latin typeface="Optima"/>
                  <a:cs typeface="Optima"/>
                </a:rPr>
                <a:t> 905 MeV</a:t>
              </a:r>
            </a:p>
          </p:txBody>
        </p:sp>
        <p:cxnSp>
          <p:nvCxnSpPr>
            <p:cNvPr id="58" name="Straight Arrow Connector 57"/>
            <p:cNvCxnSpPr>
              <a:cxnSpLocks/>
            </p:cNvCxnSpPr>
            <p:nvPr/>
          </p:nvCxnSpPr>
          <p:spPr>
            <a:xfrm>
              <a:off x="3970689" y="1199838"/>
              <a:ext cx="1258" cy="3266654"/>
            </a:xfrm>
            <a:prstGeom prst="straightConnector1">
              <a:avLst/>
            </a:prstGeom>
            <a:ln w="317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1" name="Straight Arrow Connector 310"/>
            <p:cNvCxnSpPr>
              <a:cxnSpLocks/>
            </p:cNvCxnSpPr>
            <p:nvPr/>
          </p:nvCxnSpPr>
          <p:spPr>
            <a:xfrm>
              <a:off x="8111808" y="823099"/>
              <a:ext cx="0" cy="3542720"/>
            </a:xfrm>
            <a:prstGeom prst="straightConnector1">
              <a:avLst/>
            </a:prstGeom>
            <a:ln w="317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3" name="Group 2"/>
            <p:cNvGrpSpPr>
              <a:grpSpLocks noChangeAspect="1"/>
            </p:cNvGrpSpPr>
            <p:nvPr/>
          </p:nvGrpSpPr>
          <p:grpSpPr>
            <a:xfrm>
              <a:off x="3972443" y="2301822"/>
              <a:ext cx="1822927" cy="101619"/>
              <a:chOff x="3254735" y="1919573"/>
              <a:chExt cx="2756741" cy="113106"/>
            </a:xfrm>
          </p:grpSpPr>
          <p:sp>
            <p:nvSpPr>
              <p:cNvPr id="36" name="Rectangle 35"/>
              <p:cNvSpPr>
                <a:spLocks/>
              </p:cNvSpPr>
              <p:nvPr/>
            </p:nvSpPr>
            <p:spPr>
              <a:xfrm>
                <a:off x="3317881" y="1919573"/>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7" name="Straight Connector 326"/>
              <p:cNvCxnSpPr/>
              <p:nvPr/>
            </p:nvCxnSpPr>
            <p:spPr>
              <a:xfrm>
                <a:off x="3254735" y="1977832"/>
                <a:ext cx="275674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35" name="Rectangle 334"/>
              <p:cNvSpPr>
                <a:spLocks/>
              </p:cNvSpPr>
              <p:nvPr/>
            </p:nvSpPr>
            <p:spPr>
              <a:xfrm>
                <a:off x="3658947" y="1920325"/>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a:spLocks/>
              </p:cNvSpPr>
              <p:nvPr/>
            </p:nvSpPr>
            <p:spPr>
              <a:xfrm>
                <a:off x="4009504" y="1921107"/>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a:spLocks/>
              </p:cNvSpPr>
              <p:nvPr/>
            </p:nvSpPr>
            <p:spPr>
              <a:xfrm>
                <a:off x="4357424" y="1919929"/>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a:spLocks/>
              </p:cNvSpPr>
              <p:nvPr/>
            </p:nvSpPr>
            <p:spPr>
              <a:xfrm>
                <a:off x="4702640" y="1919929"/>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a:spLocks/>
              </p:cNvSpPr>
              <p:nvPr/>
            </p:nvSpPr>
            <p:spPr>
              <a:xfrm>
                <a:off x="5050560" y="1920238"/>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a:spLocks/>
              </p:cNvSpPr>
              <p:nvPr/>
            </p:nvSpPr>
            <p:spPr>
              <a:xfrm>
                <a:off x="5395079" y="1921270"/>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p:cNvSpPr>
                <a:spLocks/>
              </p:cNvSpPr>
              <p:nvPr/>
            </p:nvSpPr>
            <p:spPr>
              <a:xfrm>
                <a:off x="5739203" y="1920320"/>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6" name="Straight Connector 75"/>
            <p:cNvCxnSpPr>
              <a:cxnSpLocks/>
              <a:endCxn id="196" idx="1"/>
            </p:cNvCxnSpPr>
            <p:nvPr/>
          </p:nvCxnSpPr>
          <p:spPr>
            <a:xfrm flipH="1">
              <a:off x="3221891" y="4127749"/>
              <a:ext cx="320706" cy="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2643052" y="3655607"/>
              <a:ext cx="751474" cy="477537"/>
            </a:xfrm>
            <a:prstGeom prst="rect">
              <a:avLst/>
            </a:prstGeom>
            <a:noFill/>
          </p:spPr>
          <p:txBody>
            <a:bodyPr wrap="square" rtlCol="0">
              <a:spAutoFit/>
            </a:bodyPr>
            <a:lstStyle/>
            <a:p>
              <a:r>
                <a:rPr lang="en-US" sz="1200" dirty="0">
                  <a:solidFill>
                    <a:srgbClr val="000090"/>
                  </a:solidFill>
                  <a:latin typeface="Optima"/>
                  <a:cs typeface="Optima"/>
                </a:rPr>
                <a:t>5 MeV</a:t>
              </a:r>
            </a:p>
            <a:p>
              <a:r>
                <a:rPr lang="en-US" sz="1200" dirty="0">
                  <a:solidFill>
                    <a:srgbClr val="000090"/>
                  </a:solidFill>
                  <a:latin typeface="Optima"/>
                  <a:cs typeface="Optima"/>
                </a:rPr>
                <a:t>Injector</a:t>
              </a:r>
            </a:p>
          </p:txBody>
        </p:sp>
        <p:sp>
          <p:nvSpPr>
            <p:cNvPr id="196" name="Rectangle 195"/>
            <p:cNvSpPr/>
            <p:nvPr/>
          </p:nvSpPr>
          <p:spPr>
            <a:xfrm>
              <a:off x="3221891" y="4099438"/>
              <a:ext cx="244585" cy="56622"/>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4" name="Straight Arrow Connector 203"/>
            <p:cNvCxnSpPr>
              <a:cxnSpLocks/>
            </p:cNvCxnSpPr>
            <p:nvPr/>
          </p:nvCxnSpPr>
          <p:spPr>
            <a:xfrm>
              <a:off x="965200" y="4297227"/>
              <a:ext cx="7265619" cy="0"/>
            </a:xfrm>
            <a:prstGeom prst="straightConnector1">
              <a:avLst/>
            </a:prstGeom>
            <a:ln w="317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0" name="Straight Arrow Connector 319"/>
            <p:cNvCxnSpPr/>
            <p:nvPr/>
          </p:nvCxnSpPr>
          <p:spPr>
            <a:xfrm rot="5400000">
              <a:off x="175097" y="3327701"/>
              <a:ext cx="1950138"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21" name="Straight Arrow Connector 320"/>
            <p:cNvCxnSpPr>
              <a:cxnSpLocks/>
            </p:cNvCxnSpPr>
            <p:nvPr/>
          </p:nvCxnSpPr>
          <p:spPr>
            <a:xfrm>
              <a:off x="1696093" y="822982"/>
              <a:ext cx="0" cy="3542837"/>
            </a:xfrm>
            <a:prstGeom prst="straightConnector1">
              <a:avLst/>
            </a:prstGeom>
            <a:ln w="3175"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409" name="Group 408"/>
            <p:cNvGrpSpPr>
              <a:grpSpLocks noChangeAspect="1"/>
            </p:cNvGrpSpPr>
            <p:nvPr/>
          </p:nvGrpSpPr>
          <p:grpSpPr>
            <a:xfrm>
              <a:off x="3973530" y="4244967"/>
              <a:ext cx="1822927" cy="101619"/>
              <a:chOff x="3245133" y="1919573"/>
              <a:chExt cx="2756741" cy="113106"/>
            </a:xfrm>
          </p:grpSpPr>
          <p:sp>
            <p:nvSpPr>
              <p:cNvPr id="410" name="Rectangle 409"/>
              <p:cNvSpPr>
                <a:spLocks/>
              </p:cNvSpPr>
              <p:nvPr/>
            </p:nvSpPr>
            <p:spPr>
              <a:xfrm>
                <a:off x="3317881" y="1919573"/>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1" name="Straight Connector 410"/>
              <p:cNvCxnSpPr/>
              <p:nvPr/>
            </p:nvCxnSpPr>
            <p:spPr>
              <a:xfrm>
                <a:off x="3245133" y="1977832"/>
                <a:ext cx="2756741"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12" name="Rectangle 411"/>
              <p:cNvSpPr>
                <a:spLocks/>
              </p:cNvSpPr>
              <p:nvPr/>
            </p:nvSpPr>
            <p:spPr>
              <a:xfrm>
                <a:off x="3658947" y="1920325"/>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ectangle 412"/>
              <p:cNvSpPr>
                <a:spLocks/>
              </p:cNvSpPr>
              <p:nvPr/>
            </p:nvSpPr>
            <p:spPr>
              <a:xfrm>
                <a:off x="4009504" y="1921107"/>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ectangle 413"/>
              <p:cNvSpPr>
                <a:spLocks/>
              </p:cNvSpPr>
              <p:nvPr/>
            </p:nvSpPr>
            <p:spPr>
              <a:xfrm>
                <a:off x="4357424" y="1919929"/>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Rectangle 414"/>
              <p:cNvSpPr>
                <a:spLocks/>
              </p:cNvSpPr>
              <p:nvPr/>
            </p:nvSpPr>
            <p:spPr>
              <a:xfrm>
                <a:off x="4702640" y="1919929"/>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Rectangle 415"/>
              <p:cNvSpPr>
                <a:spLocks/>
              </p:cNvSpPr>
              <p:nvPr/>
            </p:nvSpPr>
            <p:spPr>
              <a:xfrm>
                <a:off x="5050560" y="1920238"/>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Rectangle 416"/>
              <p:cNvSpPr>
                <a:spLocks/>
              </p:cNvSpPr>
              <p:nvPr/>
            </p:nvSpPr>
            <p:spPr>
              <a:xfrm>
                <a:off x="5395079" y="1921270"/>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Rectangle 417"/>
              <p:cNvSpPr>
                <a:spLocks/>
              </p:cNvSpPr>
              <p:nvPr/>
            </p:nvSpPr>
            <p:spPr>
              <a:xfrm>
                <a:off x="5739203" y="1920320"/>
                <a:ext cx="186119" cy="111409"/>
              </a:xfrm>
              <a:prstGeom prst="rect">
                <a:avLst/>
              </a:prstGeom>
              <a:solidFill>
                <a:srgbClr val="3366FF">
                  <a:alpha val="2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8" name="Rectangle 457"/>
            <p:cNvSpPr/>
            <p:nvPr/>
          </p:nvSpPr>
          <p:spPr>
            <a:xfrm rot="16200000">
              <a:off x="706632" y="3178128"/>
              <a:ext cx="606199" cy="276999"/>
            </a:xfrm>
            <a:prstGeom prst="rect">
              <a:avLst/>
            </a:prstGeom>
          </p:spPr>
          <p:txBody>
            <a:bodyPr wrap="square">
              <a:spAutoFit/>
            </a:bodyPr>
            <a:lstStyle/>
            <a:p>
              <a:r>
                <a:rPr lang="en-GB" sz="1200" dirty="0">
                  <a:latin typeface="Optima"/>
                  <a:cs typeface="Optima"/>
                </a:rPr>
                <a:t>16.00</a:t>
              </a:r>
            </a:p>
          </p:txBody>
        </p:sp>
        <p:sp>
          <p:nvSpPr>
            <p:cNvPr id="134" name="TextBox 133"/>
            <p:cNvSpPr txBox="1"/>
            <p:nvPr/>
          </p:nvSpPr>
          <p:spPr>
            <a:xfrm>
              <a:off x="4239562" y="1977775"/>
              <a:ext cx="1202203" cy="276999"/>
            </a:xfrm>
            <a:prstGeom prst="rect">
              <a:avLst/>
            </a:prstGeom>
            <a:noFill/>
          </p:spPr>
          <p:txBody>
            <a:bodyPr wrap="square" rtlCol="0">
              <a:spAutoFit/>
            </a:bodyPr>
            <a:lstStyle/>
            <a:p>
              <a:r>
                <a:rPr lang="en-US" sz="1200" dirty="0">
                  <a:solidFill>
                    <a:srgbClr val="000090"/>
                  </a:solidFill>
                  <a:latin typeface="Optima"/>
                  <a:cs typeface="Optima"/>
                </a:rPr>
                <a:t>Linac 150 MeV</a:t>
              </a:r>
            </a:p>
          </p:txBody>
        </p:sp>
        <p:cxnSp>
          <p:nvCxnSpPr>
            <p:cNvPr id="142" name="Straight Connector 141"/>
            <p:cNvCxnSpPr>
              <a:cxnSpLocks/>
            </p:cNvCxnSpPr>
            <p:nvPr/>
          </p:nvCxnSpPr>
          <p:spPr>
            <a:xfrm>
              <a:off x="3544145" y="4128609"/>
              <a:ext cx="299190" cy="164515"/>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94" name="Trapezoid 493">
              <a:extLst>
                <a:ext uri="{FF2B5EF4-FFF2-40B4-BE49-F238E27FC236}">
                  <a16:creationId xmlns:a16="http://schemas.microsoft.com/office/drawing/2014/main" id="{34402A97-27D9-5848-ABF4-407465871A14}"/>
                </a:ext>
              </a:extLst>
            </p:cNvPr>
            <p:cNvSpPr>
              <a:spLocks noChangeAspect="1"/>
            </p:cNvSpPr>
            <p:nvPr/>
          </p:nvSpPr>
          <p:spPr>
            <a:xfrm rot="1322175">
              <a:off x="3828372" y="4272575"/>
              <a:ext cx="35550" cy="36576"/>
            </a:xfrm>
            <a:prstGeom prst="trapezoid">
              <a:avLst/>
            </a:prstGeom>
            <a:solidFill>
              <a:schemeClr val="tx2">
                <a:lumMod val="60000"/>
                <a:lumOff val="40000"/>
                <a:alpha val="50000"/>
              </a:schemeClr>
            </a:solidFill>
            <a:ln w="6350">
              <a:solidFill>
                <a:schemeClr val="tx1"/>
              </a:solidFill>
            </a:ln>
            <a:effectLst>
              <a:outerShdw dist="23000" sx="1000" sy="1000"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2" name="Straight Arrow Connector 221">
              <a:extLst>
                <a:ext uri="{FF2B5EF4-FFF2-40B4-BE49-F238E27FC236}">
                  <a16:creationId xmlns:a16="http://schemas.microsoft.com/office/drawing/2014/main" id="{60301702-BE20-9947-8B43-CE2701C96A55}"/>
                </a:ext>
              </a:extLst>
            </p:cNvPr>
            <p:cNvCxnSpPr>
              <a:cxnSpLocks/>
            </p:cNvCxnSpPr>
            <p:nvPr/>
          </p:nvCxnSpPr>
          <p:spPr>
            <a:xfrm flipV="1">
              <a:off x="1695261" y="1333188"/>
              <a:ext cx="22860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23" name="TextBox 222">
              <a:extLst>
                <a:ext uri="{FF2B5EF4-FFF2-40B4-BE49-F238E27FC236}">
                  <a16:creationId xmlns:a16="http://schemas.microsoft.com/office/drawing/2014/main" id="{DB4BC135-A0F5-3B4C-9F51-78E85918CB67}"/>
                </a:ext>
              </a:extLst>
            </p:cNvPr>
            <p:cNvSpPr txBox="1"/>
            <p:nvPr/>
          </p:nvSpPr>
          <p:spPr>
            <a:xfrm>
              <a:off x="2467916" y="1058820"/>
              <a:ext cx="781721" cy="276999"/>
            </a:xfrm>
            <a:prstGeom prst="rect">
              <a:avLst/>
            </a:prstGeom>
            <a:noFill/>
          </p:spPr>
          <p:txBody>
            <a:bodyPr wrap="square" rtlCol="0">
              <a:spAutoFit/>
            </a:bodyPr>
            <a:lstStyle/>
            <a:p>
              <a:r>
                <a:rPr lang="en-US" sz="1200" dirty="0">
                  <a:latin typeface="Optima"/>
                  <a:cs typeface="Optima"/>
                </a:rPr>
                <a:t>16 m</a:t>
              </a:r>
            </a:p>
          </p:txBody>
        </p:sp>
        <p:sp>
          <p:nvSpPr>
            <p:cNvPr id="224" name="Arc 223">
              <a:extLst>
                <a:ext uri="{FF2B5EF4-FFF2-40B4-BE49-F238E27FC236}">
                  <a16:creationId xmlns:a16="http://schemas.microsoft.com/office/drawing/2014/main" id="{E84A1437-DD71-5A49-A012-FFB1F9787A2A}"/>
                </a:ext>
              </a:extLst>
            </p:cNvPr>
            <p:cNvSpPr>
              <a:spLocks noChangeAspect="1"/>
            </p:cNvSpPr>
            <p:nvPr/>
          </p:nvSpPr>
          <p:spPr>
            <a:xfrm rot="10800000" flipH="1">
              <a:off x="3526247" y="2354679"/>
              <a:ext cx="4585561" cy="1942539"/>
            </a:xfrm>
            <a:prstGeom prst="arc">
              <a:avLst>
                <a:gd name="adj1" fmla="val 16204540"/>
                <a:gd name="adj2" fmla="val 5397331"/>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cxnSp>
          <p:nvCxnSpPr>
            <p:cNvPr id="56" name="Straight Arrow Connector 55">
              <a:extLst>
                <a:ext uri="{FF2B5EF4-FFF2-40B4-BE49-F238E27FC236}">
                  <a16:creationId xmlns:a16="http://schemas.microsoft.com/office/drawing/2014/main" id="{7F8D5DB0-1238-7242-9082-9CF35577D6D7}"/>
                </a:ext>
              </a:extLst>
            </p:cNvPr>
            <p:cNvCxnSpPr>
              <a:cxnSpLocks/>
            </p:cNvCxnSpPr>
            <p:nvPr/>
          </p:nvCxnSpPr>
          <p:spPr>
            <a:xfrm flipV="1">
              <a:off x="5799259" y="1333188"/>
              <a:ext cx="2313432"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B73A8A43-894E-9448-B3E5-8B0B5EC2D842}"/>
                </a:ext>
              </a:extLst>
            </p:cNvPr>
            <p:cNvSpPr txBox="1"/>
            <p:nvPr/>
          </p:nvSpPr>
          <p:spPr>
            <a:xfrm>
              <a:off x="6625566" y="1054996"/>
              <a:ext cx="781721" cy="276999"/>
            </a:xfrm>
            <a:prstGeom prst="rect">
              <a:avLst/>
            </a:prstGeom>
            <a:noFill/>
          </p:spPr>
          <p:txBody>
            <a:bodyPr wrap="square" rtlCol="0">
              <a:spAutoFit/>
            </a:bodyPr>
            <a:lstStyle/>
            <a:p>
              <a:r>
                <a:rPr lang="en-US" sz="1200" dirty="0">
                  <a:latin typeface="Optima"/>
                  <a:cs typeface="Optima"/>
                </a:rPr>
                <a:t>16 m</a:t>
              </a:r>
            </a:p>
          </p:txBody>
        </p:sp>
        <p:sp>
          <p:nvSpPr>
            <p:cNvPr id="60" name="Arc 59">
              <a:extLst>
                <a:ext uri="{FF2B5EF4-FFF2-40B4-BE49-F238E27FC236}">
                  <a16:creationId xmlns:a16="http://schemas.microsoft.com/office/drawing/2014/main" id="{4D9A763A-854D-A244-AB36-AFF57BCF3E2C}"/>
                </a:ext>
              </a:extLst>
            </p:cNvPr>
            <p:cNvSpPr>
              <a:spLocks noChangeAspect="1"/>
            </p:cNvSpPr>
            <p:nvPr/>
          </p:nvSpPr>
          <p:spPr>
            <a:xfrm rot="10800000">
              <a:off x="1701700" y="2364638"/>
              <a:ext cx="4539616" cy="1942539"/>
            </a:xfrm>
            <a:prstGeom prst="arc">
              <a:avLst>
                <a:gd name="adj1" fmla="val 16204540"/>
                <a:gd name="adj2" fmla="val 5397331"/>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grpSp>
    </p:spTree>
    <p:extLst>
      <p:ext uri="{BB962C8B-B14F-4D97-AF65-F5344CB8AC3E}">
        <p14:creationId xmlns:p14="http://schemas.microsoft.com/office/powerpoint/2010/main" val="72101698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7015-558D-0E48-957D-69C7091784BD}"/>
              </a:ext>
            </a:extLst>
          </p:cNvPr>
          <p:cNvSpPr>
            <a:spLocks noGrp="1"/>
          </p:cNvSpPr>
          <p:nvPr>
            <p:ph type="title"/>
          </p:nvPr>
        </p:nvSpPr>
        <p:spPr/>
        <p:txBody>
          <a:bodyPr>
            <a:normAutofit fontScale="90000"/>
          </a:bodyPr>
          <a:lstStyle/>
          <a:p>
            <a:br>
              <a:rPr lang="en-US" dirty="0"/>
            </a:br>
            <a:r>
              <a:rPr lang="en-US" dirty="0"/>
              <a:t>Fixed Field Arc for PERLE 305-905 MeV– similar to CBETA </a:t>
            </a:r>
            <a:br>
              <a:rPr lang="en-US" dirty="0"/>
            </a:br>
            <a:endParaRPr lang="en-US" dirty="0"/>
          </a:p>
        </p:txBody>
      </p:sp>
      <p:sp>
        <p:nvSpPr>
          <p:cNvPr id="4" name="Footer Placeholder 3">
            <a:extLst>
              <a:ext uri="{FF2B5EF4-FFF2-40B4-BE49-F238E27FC236}">
                <a16:creationId xmlns:a16="http://schemas.microsoft.com/office/drawing/2014/main" id="{4B08C240-DC30-064B-9BF3-48FB3FE03F1A}"/>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6DA276AC-1AE3-9F4F-A90C-45AC60CAB915}"/>
              </a:ext>
            </a:extLst>
          </p:cNvPr>
          <p:cNvSpPr>
            <a:spLocks noGrp="1"/>
          </p:cNvSpPr>
          <p:nvPr>
            <p:ph type="sldNum" sz="quarter" idx="12"/>
          </p:nvPr>
        </p:nvSpPr>
        <p:spPr/>
        <p:txBody>
          <a:bodyPr/>
          <a:lstStyle/>
          <a:p>
            <a:fld id="{1FE97603-2A10-E648-8DE4-4D75A1570B14}" type="slidenum">
              <a:rPr lang="en-US" smtClean="0"/>
              <a:t>12</a:t>
            </a:fld>
            <a:endParaRPr lang="en-US" dirty="0"/>
          </a:p>
        </p:txBody>
      </p:sp>
      <p:grpSp>
        <p:nvGrpSpPr>
          <p:cNvPr id="37" name="Group 36">
            <a:extLst>
              <a:ext uri="{FF2B5EF4-FFF2-40B4-BE49-F238E27FC236}">
                <a16:creationId xmlns:a16="http://schemas.microsoft.com/office/drawing/2014/main" id="{8D8D72D7-5835-464D-97D9-C3D890B8789B}"/>
              </a:ext>
            </a:extLst>
          </p:cNvPr>
          <p:cNvGrpSpPr>
            <a:grpSpLocks noChangeAspect="1"/>
          </p:cNvGrpSpPr>
          <p:nvPr/>
        </p:nvGrpSpPr>
        <p:grpSpPr>
          <a:xfrm>
            <a:off x="1010371" y="450213"/>
            <a:ext cx="6335246" cy="6126480"/>
            <a:chOff x="1026153" y="0"/>
            <a:chExt cx="7091693" cy="6858000"/>
          </a:xfrm>
        </p:grpSpPr>
        <p:pic>
          <p:nvPicPr>
            <p:cNvPr id="18" name="Picture 17">
              <a:extLst>
                <a:ext uri="{FF2B5EF4-FFF2-40B4-BE49-F238E27FC236}">
                  <a16:creationId xmlns:a16="http://schemas.microsoft.com/office/drawing/2014/main" id="{ED14B3BB-2042-BD49-8960-B24D79E8DA13}"/>
                </a:ext>
              </a:extLst>
            </p:cNvPr>
            <p:cNvPicPr>
              <a:picLocks noChangeAspect="1"/>
            </p:cNvPicPr>
            <p:nvPr/>
          </p:nvPicPr>
          <p:blipFill>
            <a:blip r:embed="rId2"/>
            <a:stretch>
              <a:fillRect/>
            </a:stretch>
          </p:blipFill>
          <p:spPr>
            <a:xfrm>
              <a:off x="1026153" y="0"/>
              <a:ext cx="7091693" cy="6858000"/>
            </a:xfrm>
            <a:prstGeom prst="rect">
              <a:avLst/>
            </a:prstGeom>
          </p:spPr>
        </p:pic>
        <p:pic>
          <p:nvPicPr>
            <p:cNvPr id="20" name="Picture 19">
              <a:extLst>
                <a:ext uri="{FF2B5EF4-FFF2-40B4-BE49-F238E27FC236}">
                  <a16:creationId xmlns:a16="http://schemas.microsoft.com/office/drawing/2014/main" id="{6C2C3A6A-ABFC-DD49-838F-0D6B5E11DBE2}"/>
                </a:ext>
              </a:extLst>
            </p:cNvPr>
            <p:cNvPicPr>
              <a:picLocks noChangeAspect="1"/>
            </p:cNvPicPr>
            <p:nvPr/>
          </p:nvPicPr>
          <p:blipFill>
            <a:blip r:embed="rId3"/>
            <a:stretch>
              <a:fillRect/>
            </a:stretch>
          </p:blipFill>
          <p:spPr>
            <a:xfrm flipH="1">
              <a:off x="3852325" y="107149"/>
              <a:ext cx="2423160" cy="2968687"/>
            </a:xfrm>
            <a:prstGeom prst="rect">
              <a:avLst/>
            </a:prstGeom>
            <a:effectLst>
              <a:outerShdw blurRad="50800" dist="50800" dir="5400000" algn="ctr" rotWithShape="0">
                <a:srgbClr val="000000">
                  <a:alpha val="0"/>
                </a:srgbClr>
              </a:outerShdw>
            </a:effectLst>
          </p:spPr>
        </p:pic>
        <p:sp>
          <p:nvSpPr>
            <p:cNvPr id="24" name="TextBox 23">
              <a:extLst>
                <a:ext uri="{FF2B5EF4-FFF2-40B4-BE49-F238E27FC236}">
                  <a16:creationId xmlns:a16="http://schemas.microsoft.com/office/drawing/2014/main" id="{B5B80E8D-6F92-6843-856E-C8CE46AF40D3}"/>
                </a:ext>
              </a:extLst>
            </p:cNvPr>
            <p:cNvSpPr txBox="1"/>
            <p:nvPr/>
          </p:nvSpPr>
          <p:spPr>
            <a:xfrm>
              <a:off x="4002198" y="695998"/>
              <a:ext cx="288862" cy="338554"/>
            </a:xfrm>
            <a:prstGeom prst="rect">
              <a:avLst/>
            </a:prstGeom>
            <a:solidFill>
              <a:schemeClr val="bg1"/>
            </a:solidFill>
          </p:spPr>
          <p:txBody>
            <a:bodyPr wrap="none" rtlCol="0">
              <a:spAutoFit/>
            </a:bodyPr>
            <a:lstStyle/>
            <a:p>
              <a:r>
                <a:rPr lang="en-US" sz="1600" dirty="0"/>
                <a:t>4</a:t>
              </a:r>
            </a:p>
          </p:txBody>
        </p:sp>
        <p:sp>
          <p:nvSpPr>
            <p:cNvPr id="25" name="TextBox 24">
              <a:extLst>
                <a:ext uri="{FF2B5EF4-FFF2-40B4-BE49-F238E27FC236}">
                  <a16:creationId xmlns:a16="http://schemas.microsoft.com/office/drawing/2014/main" id="{331E1A3B-F1D0-7E46-B389-612D985A984B}"/>
                </a:ext>
              </a:extLst>
            </p:cNvPr>
            <p:cNvSpPr txBox="1"/>
            <p:nvPr/>
          </p:nvSpPr>
          <p:spPr>
            <a:xfrm>
              <a:off x="4031577" y="1336878"/>
              <a:ext cx="288862" cy="338554"/>
            </a:xfrm>
            <a:prstGeom prst="rect">
              <a:avLst/>
            </a:prstGeom>
            <a:solidFill>
              <a:schemeClr val="bg1"/>
            </a:solidFill>
          </p:spPr>
          <p:txBody>
            <a:bodyPr wrap="none" rtlCol="0">
              <a:spAutoFit/>
            </a:bodyPr>
            <a:lstStyle/>
            <a:p>
              <a:r>
                <a:rPr lang="en-US" sz="1600" dirty="0"/>
                <a:t>8</a:t>
              </a:r>
            </a:p>
          </p:txBody>
        </p:sp>
        <p:sp>
          <p:nvSpPr>
            <p:cNvPr id="26" name="TextBox 25">
              <a:extLst>
                <a:ext uri="{FF2B5EF4-FFF2-40B4-BE49-F238E27FC236}">
                  <a16:creationId xmlns:a16="http://schemas.microsoft.com/office/drawing/2014/main" id="{7969B304-89D0-C14E-AD54-2368CC64C5F9}"/>
                </a:ext>
              </a:extLst>
            </p:cNvPr>
            <p:cNvSpPr txBox="1"/>
            <p:nvPr/>
          </p:nvSpPr>
          <p:spPr>
            <a:xfrm>
              <a:off x="3957091" y="1939075"/>
              <a:ext cx="393056" cy="338554"/>
            </a:xfrm>
            <a:prstGeom prst="rect">
              <a:avLst/>
            </a:prstGeom>
            <a:solidFill>
              <a:schemeClr val="bg1"/>
            </a:solidFill>
          </p:spPr>
          <p:txBody>
            <a:bodyPr wrap="none" rtlCol="0">
              <a:spAutoFit/>
            </a:bodyPr>
            <a:lstStyle/>
            <a:p>
              <a:r>
                <a:rPr lang="en-US" sz="1600" dirty="0"/>
                <a:t>12</a:t>
              </a:r>
            </a:p>
          </p:txBody>
        </p:sp>
        <p:sp>
          <p:nvSpPr>
            <p:cNvPr id="27" name="TextBox 26">
              <a:extLst>
                <a:ext uri="{FF2B5EF4-FFF2-40B4-BE49-F238E27FC236}">
                  <a16:creationId xmlns:a16="http://schemas.microsoft.com/office/drawing/2014/main" id="{A724AA65-94E3-D343-81FE-D1560A6F2CCF}"/>
                </a:ext>
              </a:extLst>
            </p:cNvPr>
            <p:cNvSpPr txBox="1"/>
            <p:nvPr/>
          </p:nvSpPr>
          <p:spPr>
            <a:xfrm>
              <a:off x="3973068" y="2579589"/>
              <a:ext cx="393056" cy="338554"/>
            </a:xfrm>
            <a:prstGeom prst="rect">
              <a:avLst/>
            </a:prstGeom>
            <a:solidFill>
              <a:schemeClr val="bg1"/>
            </a:solidFill>
          </p:spPr>
          <p:txBody>
            <a:bodyPr wrap="none" rtlCol="0">
              <a:spAutoFit/>
            </a:bodyPr>
            <a:lstStyle/>
            <a:p>
              <a:r>
                <a:rPr lang="en-US" sz="1600" dirty="0"/>
                <a:t>16</a:t>
              </a:r>
            </a:p>
          </p:txBody>
        </p:sp>
        <p:sp>
          <p:nvSpPr>
            <p:cNvPr id="30" name="TextBox 29">
              <a:extLst>
                <a:ext uri="{FF2B5EF4-FFF2-40B4-BE49-F238E27FC236}">
                  <a16:creationId xmlns:a16="http://schemas.microsoft.com/office/drawing/2014/main" id="{E48CAFC5-B95D-824F-B7BE-AC76293FABB7}"/>
                </a:ext>
              </a:extLst>
            </p:cNvPr>
            <p:cNvSpPr txBox="1"/>
            <p:nvPr/>
          </p:nvSpPr>
          <p:spPr>
            <a:xfrm rot="16200000">
              <a:off x="3506389" y="1346461"/>
              <a:ext cx="622286" cy="369332"/>
            </a:xfrm>
            <a:prstGeom prst="rect">
              <a:avLst/>
            </a:prstGeom>
            <a:noFill/>
          </p:spPr>
          <p:txBody>
            <a:bodyPr wrap="none" rtlCol="0">
              <a:spAutoFit/>
            </a:bodyPr>
            <a:lstStyle/>
            <a:p>
              <a:r>
                <a:rPr lang="en-US" dirty="0"/>
                <a:t>Y(m)</a:t>
              </a:r>
            </a:p>
          </p:txBody>
        </p:sp>
        <p:sp>
          <p:nvSpPr>
            <p:cNvPr id="31" name="Rectangle 30">
              <a:extLst>
                <a:ext uri="{FF2B5EF4-FFF2-40B4-BE49-F238E27FC236}">
                  <a16:creationId xmlns:a16="http://schemas.microsoft.com/office/drawing/2014/main" id="{520A9917-9EA6-9640-9B36-D19272159B98}"/>
                </a:ext>
              </a:extLst>
            </p:cNvPr>
            <p:cNvSpPr/>
            <p:nvPr/>
          </p:nvSpPr>
          <p:spPr>
            <a:xfrm>
              <a:off x="5660364" y="232302"/>
              <a:ext cx="516785" cy="2666329"/>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229DABD-ADE4-1E46-AB20-50CD620DC0C3}"/>
                </a:ext>
              </a:extLst>
            </p:cNvPr>
            <p:cNvSpPr txBox="1"/>
            <p:nvPr/>
          </p:nvSpPr>
          <p:spPr>
            <a:xfrm>
              <a:off x="5805838" y="2704308"/>
              <a:ext cx="561372" cy="338554"/>
            </a:xfrm>
            <a:prstGeom prst="rect">
              <a:avLst/>
            </a:prstGeom>
            <a:solidFill>
              <a:schemeClr val="bg1"/>
            </a:solidFill>
          </p:spPr>
          <p:txBody>
            <a:bodyPr wrap="none" rtlCol="0">
              <a:spAutoFit/>
            </a:bodyPr>
            <a:lstStyle/>
            <a:p>
              <a:r>
                <a:rPr lang="en-US" sz="1600" dirty="0"/>
                <a:t>x(m)</a:t>
              </a:r>
            </a:p>
          </p:txBody>
        </p:sp>
        <p:sp>
          <p:nvSpPr>
            <p:cNvPr id="35" name="Rectangle 34">
              <a:extLst>
                <a:ext uri="{FF2B5EF4-FFF2-40B4-BE49-F238E27FC236}">
                  <a16:creationId xmlns:a16="http://schemas.microsoft.com/office/drawing/2014/main" id="{326E5E26-C725-AD44-AD15-154D5DAA993A}"/>
                </a:ext>
              </a:extLst>
            </p:cNvPr>
            <p:cNvSpPr/>
            <p:nvPr/>
          </p:nvSpPr>
          <p:spPr>
            <a:xfrm rot="16200000">
              <a:off x="4969718" y="-757291"/>
              <a:ext cx="214661" cy="183943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9B507F57-AC5D-B449-BDB2-B3B3240897FD}"/>
              </a:ext>
            </a:extLst>
          </p:cNvPr>
          <p:cNvSpPr txBox="1"/>
          <p:nvPr/>
        </p:nvSpPr>
        <p:spPr>
          <a:xfrm>
            <a:off x="14692333" y="2763003"/>
            <a:ext cx="288862" cy="338554"/>
          </a:xfrm>
          <a:prstGeom prst="rect">
            <a:avLst/>
          </a:prstGeom>
          <a:solidFill>
            <a:schemeClr val="bg1"/>
          </a:solidFill>
        </p:spPr>
        <p:txBody>
          <a:bodyPr wrap="none" rtlCol="0">
            <a:spAutoFit/>
          </a:bodyPr>
          <a:lstStyle/>
          <a:p>
            <a:r>
              <a:rPr lang="en-US" sz="1600" dirty="0"/>
              <a:t>8</a:t>
            </a:r>
          </a:p>
        </p:txBody>
      </p:sp>
      <p:sp>
        <p:nvSpPr>
          <p:cNvPr id="39" name="TextBox 38">
            <a:extLst>
              <a:ext uri="{FF2B5EF4-FFF2-40B4-BE49-F238E27FC236}">
                <a16:creationId xmlns:a16="http://schemas.microsoft.com/office/drawing/2014/main" id="{6B4E884B-927E-A242-9765-8E48A8513EE0}"/>
              </a:ext>
            </a:extLst>
          </p:cNvPr>
          <p:cNvSpPr txBox="1"/>
          <p:nvPr/>
        </p:nvSpPr>
        <p:spPr>
          <a:xfrm>
            <a:off x="13952605" y="2758683"/>
            <a:ext cx="687640" cy="338554"/>
          </a:xfrm>
          <a:prstGeom prst="rect">
            <a:avLst/>
          </a:prstGeom>
          <a:solidFill>
            <a:schemeClr val="bg1"/>
          </a:solidFill>
        </p:spPr>
        <p:txBody>
          <a:bodyPr wrap="square" rtlCol="0">
            <a:spAutoFit/>
          </a:bodyPr>
          <a:lstStyle/>
          <a:p>
            <a:r>
              <a:rPr lang="en-US" sz="1600" dirty="0"/>
              <a:t>   4</a:t>
            </a:r>
          </a:p>
        </p:txBody>
      </p:sp>
      <p:sp>
        <p:nvSpPr>
          <p:cNvPr id="40" name="TextBox 39">
            <a:extLst>
              <a:ext uri="{FF2B5EF4-FFF2-40B4-BE49-F238E27FC236}">
                <a16:creationId xmlns:a16="http://schemas.microsoft.com/office/drawing/2014/main" id="{4BE36FF4-94F3-F14C-AC22-AF4757013A4B}"/>
              </a:ext>
            </a:extLst>
          </p:cNvPr>
          <p:cNvSpPr txBox="1"/>
          <p:nvPr/>
        </p:nvSpPr>
        <p:spPr>
          <a:xfrm>
            <a:off x="13518269" y="2761026"/>
            <a:ext cx="288862" cy="338554"/>
          </a:xfrm>
          <a:prstGeom prst="rect">
            <a:avLst/>
          </a:prstGeom>
          <a:solidFill>
            <a:schemeClr val="bg1"/>
          </a:solidFill>
        </p:spPr>
        <p:txBody>
          <a:bodyPr wrap="none" rtlCol="0">
            <a:spAutoFit/>
          </a:bodyPr>
          <a:lstStyle/>
          <a:p>
            <a:r>
              <a:rPr lang="en-US" sz="1600" dirty="0"/>
              <a:t>0</a:t>
            </a:r>
          </a:p>
        </p:txBody>
      </p:sp>
      <p:grpSp>
        <p:nvGrpSpPr>
          <p:cNvPr id="16" name="Group 15">
            <a:extLst>
              <a:ext uri="{FF2B5EF4-FFF2-40B4-BE49-F238E27FC236}">
                <a16:creationId xmlns:a16="http://schemas.microsoft.com/office/drawing/2014/main" id="{CD054438-2E3E-C74A-930F-DD532CEDB185}"/>
              </a:ext>
            </a:extLst>
          </p:cNvPr>
          <p:cNvGrpSpPr/>
          <p:nvPr/>
        </p:nvGrpSpPr>
        <p:grpSpPr>
          <a:xfrm>
            <a:off x="1438903" y="606200"/>
            <a:ext cx="6102005" cy="5944440"/>
            <a:chOff x="1518834" y="375834"/>
            <a:chExt cx="6102005" cy="6102005"/>
          </a:xfrm>
        </p:grpSpPr>
        <p:pic>
          <p:nvPicPr>
            <p:cNvPr id="15" name="Picture 14">
              <a:extLst>
                <a:ext uri="{FF2B5EF4-FFF2-40B4-BE49-F238E27FC236}">
                  <a16:creationId xmlns:a16="http://schemas.microsoft.com/office/drawing/2014/main" id="{18F8B1D3-85FE-AF4D-B1EE-4970992E056C}"/>
                </a:ext>
              </a:extLst>
            </p:cNvPr>
            <p:cNvPicPr>
              <a:picLocks noChangeAspect="1"/>
            </p:cNvPicPr>
            <p:nvPr/>
          </p:nvPicPr>
          <p:blipFill>
            <a:blip r:embed="rId4"/>
            <a:stretch>
              <a:fillRect/>
            </a:stretch>
          </p:blipFill>
          <p:spPr>
            <a:xfrm>
              <a:off x="1518834" y="375834"/>
              <a:ext cx="6102005" cy="6102005"/>
            </a:xfrm>
            <a:prstGeom prst="rect">
              <a:avLst/>
            </a:prstGeom>
          </p:spPr>
        </p:pic>
        <p:sp>
          <p:nvSpPr>
            <p:cNvPr id="10" name="TextBox 9">
              <a:extLst>
                <a:ext uri="{FF2B5EF4-FFF2-40B4-BE49-F238E27FC236}">
                  <a16:creationId xmlns:a16="http://schemas.microsoft.com/office/drawing/2014/main" id="{A0EA9AE6-D03A-E546-9AA3-684FB7623F47}"/>
                </a:ext>
              </a:extLst>
            </p:cNvPr>
            <p:cNvSpPr txBox="1"/>
            <p:nvPr/>
          </p:nvSpPr>
          <p:spPr>
            <a:xfrm>
              <a:off x="4251578" y="403019"/>
              <a:ext cx="1032655" cy="369332"/>
            </a:xfrm>
            <a:prstGeom prst="rect">
              <a:avLst/>
            </a:prstGeom>
            <a:noFill/>
          </p:spPr>
          <p:txBody>
            <a:bodyPr wrap="none" rtlCol="0">
              <a:spAutoFit/>
            </a:bodyPr>
            <a:lstStyle/>
            <a:p>
              <a:r>
                <a:rPr lang="en-US" b="1" dirty="0">
                  <a:solidFill>
                    <a:srgbClr val="0070C0"/>
                  </a:solidFill>
                </a:rPr>
                <a:t>905 MeV</a:t>
              </a:r>
            </a:p>
          </p:txBody>
        </p:sp>
        <p:sp>
          <p:nvSpPr>
            <p:cNvPr id="13" name="TextBox 12">
              <a:extLst>
                <a:ext uri="{FF2B5EF4-FFF2-40B4-BE49-F238E27FC236}">
                  <a16:creationId xmlns:a16="http://schemas.microsoft.com/office/drawing/2014/main" id="{CBCC2CB0-0417-9C40-A3F2-E9845612B0A7}"/>
                </a:ext>
              </a:extLst>
            </p:cNvPr>
            <p:cNvSpPr txBox="1"/>
            <p:nvPr/>
          </p:nvSpPr>
          <p:spPr>
            <a:xfrm>
              <a:off x="4251577" y="2202628"/>
              <a:ext cx="1032655" cy="369332"/>
            </a:xfrm>
            <a:prstGeom prst="rect">
              <a:avLst/>
            </a:prstGeom>
            <a:noFill/>
          </p:spPr>
          <p:txBody>
            <a:bodyPr wrap="none" rtlCol="0">
              <a:spAutoFit/>
            </a:bodyPr>
            <a:lstStyle/>
            <a:p>
              <a:r>
                <a:rPr lang="en-US" b="1" dirty="0">
                  <a:solidFill>
                    <a:srgbClr val="FFC000"/>
                  </a:solidFill>
                </a:rPr>
                <a:t>605 MeV</a:t>
              </a:r>
            </a:p>
          </p:txBody>
        </p:sp>
        <p:sp>
          <p:nvSpPr>
            <p:cNvPr id="14" name="TextBox 13">
              <a:extLst>
                <a:ext uri="{FF2B5EF4-FFF2-40B4-BE49-F238E27FC236}">
                  <a16:creationId xmlns:a16="http://schemas.microsoft.com/office/drawing/2014/main" id="{309DAC60-A9DD-854A-B5BB-C4D81578DFE4}"/>
                </a:ext>
              </a:extLst>
            </p:cNvPr>
            <p:cNvSpPr txBox="1"/>
            <p:nvPr/>
          </p:nvSpPr>
          <p:spPr>
            <a:xfrm>
              <a:off x="4251577" y="2778050"/>
              <a:ext cx="1032655" cy="369332"/>
            </a:xfrm>
            <a:prstGeom prst="rect">
              <a:avLst/>
            </a:prstGeom>
            <a:noFill/>
          </p:spPr>
          <p:txBody>
            <a:bodyPr wrap="none" rtlCol="0">
              <a:spAutoFit/>
            </a:bodyPr>
            <a:lstStyle/>
            <a:p>
              <a:r>
                <a:rPr lang="en-US" b="1" dirty="0">
                  <a:solidFill>
                    <a:srgbClr val="8552FF"/>
                  </a:solidFill>
                </a:rPr>
                <a:t>305 MeV</a:t>
              </a:r>
            </a:p>
          </p:txBody>
        </p:sp>
      </p:grpSp>
    </p:spTree>
    <p:extLst>
      <p:ext uri="{BB962C8B-B14F-4D97-AF65-F5344CB8AC3E}">
        <p14:creationId xmlns:p14="http://schemas.microsoft.com/office/powerpoint/2010/main" val="41043027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3CCF80-6E1C-0944-BB9F-9C41A4260E50}"/>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3" name="Slide Number Placeholder 2">
            <a:extLst>
              <a:ext uri="{FF2B5EF4-FFF2-40B4-BE49-F238E27FC236}">
                <a16:creationId xmlns:a16="http://schemas.microsoft.com/office/drawing/2014/main" id="{FA65FF3C-DC8B-4248-8B43-4FEF91D5AC20}"/>
              </a:ext>
            </a:extLst>
          </p:cNvPr>
          <p:cNvSpPr>
            <a:spLocks noGrp="1"/>
          </p:cNvSpPr>
          <p:nvPr>
            <p:ph type="sldNum" sz="quarter" idx="12"/>
          </p:nvPr>
        </p:nvSpPr>
        <p:spPr/>
        <p:txBody>
          <a:bodyPr/>
          <a:lstStyle/>
          <a:p>
            <a:fld id="{1FE97603-2A10-E648-8DE4-4D75A1570B14}" type="slidenum">
              <a:rPr lang="en-US" smtClean="0"/>
              <a:t>13</a:t>
            </a:fld>
            <a:endParaRPr lang="en-US" dirty="0"/>
          </a:p>
        </p:txBody>
      </p:sp>
      <p:pic>
        <p:nvPicPr>
          <p:cNvPr id="5" name="Picture 4">
            <a:extLst>
              <a:ext uri="{FF2B5EF4-FFF2-40B4-BE49-F238E27FC236}">
                <a16:creationId xmlns:a16="http://schemas.microsoft.com/office/drawing/2014/main" id="{113C8C4D-F5C8-954C-B5E9-A9B2458DC7B6}"/>
              </a:ext>
            </a:extLst>
          </p:cNvPr>
          <p:cNvPicPr>
            <a:picLocks noChangeAspect="1"/>
          </p:cNvPicPr>
          <p:nvPr/>
        </p:nvPicPr>
        <p:blipFill>
          <a:blip r:embed="rId2"/>
          <a:stretch>
            <a:fillRect/>
          </a:stretch>
        </p:blipFill>
        <p:spPr>
          <a:xfrm>
            <a:off x="0" y="297664"/>
            <a:ext cx="9144000" cy="6262671"/>
          </a:xfrm>
          <a:prstGeom prst="rect">
            <a:avLst/>
          </a:prstGeom>
        </p:spPr>
      </p:pic>
    </p:spTree>
    <p:extLst>
      <p:ext uri="{BB962C8B-B14F-4D97-AF65-F5344CB8AC3E}">
        <p14:creationId xmlns:p14="http://schemas.microsoft.com/office/powerpoint/2010/main" val="339225575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5-08 at 2.26.56 PM.png"/>
          <p:cNvPicPr>
            <a:picLocks noChangeAspect="1"/>
          </p:cNvPicPr>
          <p:nvPr/>
        </p:nvPicPr>
        <p:blipFill>
          <a:blip r:embed="rId2">
            <a:extLst>
              <a:ext uri="{BEBA8EAE-BF5A-486C-A8C5-ECC9F3942E4B}">
                <a14:imgProps xmlns:a14="http://schemas.microsoft.com/office/drawing/2010/main">
                  <a14:imgLayer r:embed="rId3">
                    <a14:imgEffect>
                      <a14:sharpenSoften amount="54000"/>
                    </a14:imgEffect>
                  </a14:imgLayer>
                </a14:imgProps>
              </a:ext>
              <a:ext uri="{28A0092B-C50C-407E-A947-70E740481C1C}">
                <a14:useLocalDpi xmlns:a14="http://schemas.microsoft.com/office/drawing/2010/main" val="0"/>
              </a:ext>
            </a:extLst>
          </a:blip>
          <a:stretch>
            <a:fillRect/>
          </a:stretch>
        </p:blipFill>
        <p:spPr>
          <a:xfrm>
            <a:off x="0" y="1358900"/>
            <a:ext cx="9144000" cy="4122475"/>
          </a:xfrm>
          <a:prstGeom prst="rect">
            <a:avLst/>
          </a:prstGeom>
        </p:spPr>
      </p:pic>
      <p:sp>
        <p:nvSpPr>
          <p:cNvPr id="2" name="Title 1"/>
          <p:cNvSpPr>
            <a:spLocks noGrp="1"/>
          </p:cNvSpPr>
          <p:nvPr>
            <p:ph type="title"/>
          </p:nvPr>
        </p:nvSpPr>
        <p:spPr>
          <a:xfrm>
            <a:off x="-1" y="-14922"/>
            <a:ext cx="9142733" cy="883602"/>
          </a:xfrm>
        </p:spPr>
        <p:txBody>
          <a:bodyPr>
            <a:normAutofit fontScale="90000"/>
          </a:bodyPr>
          <a:lstStyle/>
          <a:p>
            <a:r>
              <a:rPr lang="en-US" dirty="0"/>
              <a:t>Properties of the linear fixed field large energy acceptance lattice for the CBETA project</a:t>
            </a:r>
          </a:p>
        </p:txBody>
      </p:sp>
      <p:sp>
        <p:nvSpPr>
          <p:cNvPr id="4" name="Footer Placeholder 3"/>
          <p:cNvSpPr>
            <a:spLocks noGrp="1"/>
          </p:cNvSpPr>
          <p:nvPr>
            <p:ph type="ftr" sz="quarter" idx="11"/>
          </p:nvPr>
        </p:nvSpPr>
        <p:spPr>
          <a:xfrm>
            <a:off x="2402651" y="6576693"/>
            <a:ext cx="5615003" cy="281306"/>
          </a:xfrm>
        </p:spPr>
        <p:txBody>
          <a:bodyPr/>
          <a:lstStyle/>
          <a:p>
            <a:r>
              <a:rPr lang="en-US"/>
              <a:t>Dejan Trbojevic, ERL Workshop Jefferson Lab Nov 2-3, 2018</a:t>
            </a:r>
            <a:endParaRPr lang="en-US" dirty="0"/>
          </a:p>
        </p:txBody>
      </p:sp>
      <p:sp>
        <p:nvSpPr>
          <p:cNvPr id="5" name="Slide Number Placeholder 4"/>
          <p:cNvSpPr>
            <a:spLocks noGrp="1"/>
          </p:cNvSpPr>
          <p:nvPr>
            <p:ph type="sldNum" sz="quarter" idx="12"/>
          </p:nvPr>
        </p:nvSpPr>
        <p:spPr/>
        <p:txBody>
          <a:bodyPr/>
          <a:lstStyle/>
          <a:p>
            <a:fld id="{1FE97603-2A10-E648-8DE4-4D75A1570B14}" type="slidenum">
              <a:rPr lang="en-US" smtClean="0"/>
              <a:t>14</a:t>
            </a:fld>
            <a:endParaRPr lang="en-US" dirty="0"/>
          </a:p>
        </p:txBody>
      </p:sp>
      <p:cxnSp>
        <p:nvCxnSpPr>
          <p:cNvPr id="15" name="Straight Connector 14"/>
          <p:cNvCxnSpPr/>
          <p:nvPr/>
        </p:nvCxnSpPr>
        <p:spPr>
          <a:xfrm>
            <a:off x="3067212" y="5187640"/>
            <a:ext cx="232743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663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9"/>
            <a:ext cx="9142413" cy="1092201"/>
          </a:xfrm>
        </p:spPr>
        <p:txBody>
          <a:bodyPr/>
          <a:lstStyle/>
          <a:p>
            <a:r>
              <a:rPr lang="en-US" dirty="0"/>
              <a:t>Adiabatic transition from the arc to the straight with expanding the transition cell lengths </a:t>
            </a:r>
          </a:p>
        </p:txBody>
      </p:sp>
      <p:sp>
        <p:nvSpPr>
          <p:cNvPr id="4" name="Footer Placeholder 3"/>
          <p:cNvSpPr>
            <a:spLocks noGrp="1"/>
          </p:cNvSpPr>
          <p:nvPr>
            <p:ph type="ftr" sz="quarter" idx="11"/>
          </p:nvPr>
        </p:nvSpPr>
        <p:spPr>
          <a:xfrm>
            <a:off x="2398624" y="6570928"/>
            <a:ext cx="5822617" cy="277812"/>
          </a:xfrm>
        </p:spPr>
        <p:txBody>
          <a:bodyPr/>
          <a:lstStyle/>
          <a:p>
            <a:pPr>
              <a:defRPr/>
            </a:pPr>
            <a:r>
              <a:rPr lang="en-US"/>
              <a:t>Dejan Trbojevic, ERL Workshop Jefferson Lab Nov 2-3, 2018</a:t>
            </a:r>
            <a:endParaRPr lang="en-US" dirty="0"/>
          </a:p>
        </p:txBody>
      </p:sp>
      <p:sp>
        <p:nvSpPr>
          <p:cNvPr id="5" name="Slide Number Placeholder 4"/>
          <p:cNvSpPr>
            <a:spLocks noGrp="1"/>
          </p:cNvSpPr>
          <p:nvPr>
            <p:ph type="sldNum" sz="quarter" idx="12"/>
          </p:nvPr>
        </p:nvSpPr>
        <p:spPr/>
        <p:txBody>
          <a:bodyPr/>
          <a:lstStyle/>
          <a:p>
            <a:pPr>
              <a:defRPr/>
            </a:pPr>
            <a:fld id="{4403D940-D91E-3D4D-8066-AFF1F68FACC0}" type="slidenum">
              <a:rPr lang="en-US" smtClean="0"/>
              <a:pPr>
                <a:defRPr/>
              </a:pPr>
              <a:t>15</a:t>
            </a:fld>
            <a:endParaRPr lang="en-US" dirty="0"/>
          </a:p>
        </p:txBody>
      </p:sp>
      <p:pic>
        <p:nvPicPr>
          <p:cNvPr id="11" name="Picture 10">
            <a:extLst>
              <a:ext uri="{FF2B5EF4-FFF2-40B4-BE49-F238E27FC236}">
                <a16:creationId xmlns:a16="http://schemas.microsoft.com/office/drawing/2014/main" id="{BBBAA6DE-3F39-DC47-959F-76A75D31F2A1}"/>
              </a:ext>
            </a:extLst>
          </p:cNvPr>
          <p:cNvPicPr>
            <a:picLocks noChangeAspect="1"/>
          </p:cNvPicPr>
          <p:nvPr/>
        </p:nvPicPr>
        <p:blipFill>
          <a:blip r:embed="rId2"/>
          <a:stretch>
            <a:fillRect/>
          </a:stretch>
        </p:blipFill>
        <p:spPr>
          <a:xfrm>
            <a:off x="-16933" y="1234138"/>
            <a:ext cx="9144000" cy="5337990"/>
          </a:xfrm>
          <a:prstGeom prst="rect">
            <a:avLst/>
          </a:prstGeom>
        </p:spPr>
      </p:pic>
    </p:spTree>
    <p:extLst>
      <p:ext uri="{BB962C8B-B14F-4D97-AF65-F5344CB8AC3E}">
        <p14:creationId xmlns:p14="http://schemas.microsoft.com/office/powerpoint/2010/main" val="17325412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C39E-E1D0-994B-822F-674E479482F7}"/>
              </a:ext>
            </a:extLst>
          </p:cNvPr>
          <p:cNvSpPr>
            <a:spLocks noGrp="1"/>
          </p:cNvSpPr>
          <p:nvPr>
            <p:ph type="title"/>
          </p:nvPr>
        </p:nvSpPr>
        <p:spPr>
          <a:xfrm>
            <a:off x="0" y="0"/>
            <a:ext cx="9144000" cy="947335"/>
          </a:xfrm>
        </p:spPr>
        <p:txBody>
          <a:bodyPr>
            <a:normAutofit fontScale="90000"/>
          </a:bodyPr>
          <a:lstStyle/>
          <a:p>
            <a:r>
              <a:rPr lang="en-US" dirty="0"/>
              <a:t>Predicted CBETA tunes and chromaticity </a:t>
            </a:r>
            <a:br>
              <a:rPr lang="en-US" dirty="0"/>
            </a:br>
            <a:r>
              <a:rPr lang="en-US" dirty="0"/>
              <a:t>dependence on energy</a:t>
            </a:r>
          </a:p>
        </p:txBody>
      </p:sp>
      <p:pic>
        <p:nvPicPr>
          <p:cNvPr id="8" name="Picture 7">
            <a:extLst>
              <a:ext uri="{FF2B5EF4-FFF2-40B4-BE49-F238E27FC236}">
                <a16:creationId xmlns:a16="http://schemas.microsoft.com/office/drawing/2014/main" id="{25801556-2A3E-9B46-B278-956EBF6284A2}"/>
              </a:ext>
            </a:extLst>
          </p:cNvPr>
          <p:cNvPicPr>
            <a:picLocks noChangeAspect="1"/>
          </p:cNvPicPr>
          <p:nvPr/>
        </p:nvPicPr>
        <p:blipFill>
          <a:blip r:embed="rId3"/>
          <a:stretch>
            <a:fillRect/>
          </a:stretch>
        </p:blipFill>
        <p:spPr>
          <a:xfrm>
            <a:off x="793686" y="519060"/>
            <a:ext cx="7634176" cy="5360459"/>
          </a:xfrm>
          <a:prstGeom prst="rect">
            <a:avLst/>
          </a:prstGeom>
        </p:spPr>
      </p:pic>
      <p:sp>
        <p:nvSpPr>
          <p:cNvPr id="14" name="Title 1">
            <a:extLst>
              <a:ext uri="{FF2B5EF4-FFF2-40B4-BE49-F238E27FC236}">
                <a16:creationId xmlns:a16="http://schemas.microsoft.com/office/drawing/2014/main" id="{E1EB5442-8969-2147-B7B6-B92D37C24186}"/>
              </a:ext>
            </a:extLst>
          </p:cNvPr>
          <p:cNvSpPr txBox="1">
            <a:spLocks/>
          </p:cNvSpPr>
          <p:nvPr/>
        </p:nvSpPr>
        <p:spPr>
          <a:xfrm>
            <a:off x="1263595" y="18017"/>
            <a:ext cx="7093889" cy="947335"/>
          </a:xfrm>
          <a:prstGeom prst="rect">
            <a:avLst/>
          </a:prstGeom>
          <a:solidFill>
            <a:schemeClr val="bg1"/>
          </a:solidFill>
        </p:spPr>
        <p:txBody>
          <a:bodyPr vert="horz" lIns="0" tIns="0" rIns="0" bIns="0" rtlCol="0" anchor="ctr">
            <a:normAutofit fontScale="97500"/>
          </a:bodyPr>
          <a:lstStyle>
            <a:lvl1pPr algn="ctr" defTabSz="457200" rtl="0" eaLnBrk="1" latinLnBrk="0" hangingPunct="1">
              <a:spcBef>
                <a:spcPct val="0"/>
              </a:spcBef>
              <a:buNone/>
              <a:defRPr sz="3200" kern="1200">
                <a:solidFill>
                  <a:srgbClr val="000090"/>
                </a:solidFill>
                <a:latin typeface="+mj-lt"/>
                <a:ea typeface="+mj-ea"/>
                <a:cs typeface="+mj-cs"/>
              </a:defRPr>
            </a:lvl1pPr>
          </a:lstStyle>
          <a:p>
            <a:r>
              <a:rPr lang="en-US" sz="2800" dirty="0">
                <a:latin typeface="Optima" panose="02000503060000020004" pitchFamily="2" charset="0"/>
              </a:rPr>
              <a:t>CBETA measured tunes dependence on energy in the partial arc test May 2018</a:t>
            </a:r>
          </a:p>
        </p:txBody>
      </p:sp>
      <p:pic>
        <p:nvPicPr>
          <p:cNvPr id="12" name="Picture 11">
            <a:extLst>
              <a:ext uri="{FF2B5EF4-FFF2-40B4-BE49-F238E27FC236}">
                <a16:creationId xmlns:a16="http://schemas.microsoft.com/office/drawing/2014/main" id="{D33C983D-5D5D-7149-ABE4-C51DC5B5EF38}"/>
              </a:ext>
            </a:extLst>
          </p:cNvPr>
          <p:cNvPicPr>
            <a:picLocks noChangeAspect="1"/>
          </p:cNvPicPr>
          <p:nvPr/>
        </p:nvPicPr>
        <p:blipFill>
          <a:blip r:embed="rId4"/>
          <a:stretch>
            <a:fillRect/>
          </a:stretch>
        </p:blipFill>
        <p:spPr>
          <a:xfrm>
            <a:off x="706056" y="519060"/>
            <a:ext cx="7721806" cy="5812292"/>
          </a:xfrm>
          <a:prstGeom prst="rect">
            <a:avLst/>
          </a:prstGeom>
        </p:spPr>
      </p:pic>
      <p:sp>
        <p:nvSpPr>
          <p:cNvPr id="15" name="Footer Placeholder 3">
            <a:extLst>
              <a:ext uri="{FF2B5EF4-FFF2-40B4-BE49-F238E27FC236}">
                <a16:creationId xmlns:a16="http://schemas.microsoft.com/office/drawing/2014/main" id="{CDA8D410-6364-CD4A-9A42-EBC5ECC99BEF}"/>
              </a:ext>
            </a:extLst>
          </p:cNvPr>
          <p:cNvSpPr txBox="1">
            <a:spLocks/>
          </p:cNvSpPr>
          <p:nvPr/>
        </p:nvSpPr>
        <p:spPr>
          <a:xfrm>
            <a:off x="2402651" y="6576693"/>
            <a:ext cx="5615003" cy="2813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2424B9"/>
                </a:solidFill>
                <a:latin typeface="Optima" panose="02000503060000020004" pitchFamily="2" charset="0"/>
              </a:rPr>
              <a:t>Dejan Trbojevic, ICAP 18, October 23, 2018, Key West, Florida, USA</a:t>
            </a:r>
          </a:p>
        </p:txBody>
      </p:sp>
      <p:sp>
        <p:nvSpPr>
          <p:cNvPr id="16" name="Slide Number Placeholder 4">
            <a:extLst>
              <a:ext uri="{FF2B5EF4-FFF2-40B4-BE49-F238E27FC236}">
                <a16:creationId xmlns:a16="http://schemas.microsoft.com/office/drawing/2014/main" id="{40504DBB-4E34-2244-A0E4-BE7A994002F1}"/>
              </a:ext>
            </a:extLst>
          </p:cNvPr>
          <p:cNvSpPr txBox="1">
            <a:spLocks/>
          </p:cNvSpPr>
          <p:nvPr/>
        </p:nvSpPr>
        <p:spPr>
          <a:xfrm>
            <a:off x="8230819" y="6576693"/>
            <a:ext cx="905826" cy="2785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2D51BC-D578-6941-8C86-C25354AB5214}" type="slidenum">
              <a:rPr lang="en-US" sz="1200" smtClean="0">
                <a:solidFill>
                  <a:srgbClr val="2424B9"/>
                </a:solidFill>
                <a:latin typeface="Optima" panose="02000503060000020004" pitchFamily="2" charset="0"/>
              </a:rPr>
              <a:pPr algn="r"/>
              <a:t>16</a:t>
            </a:fld>
            <a:endParaRPr lang="en-US" sz="1200" dirty="0">
              <a:solidFill>
                <a:srgbClr val="2424B9"/>
              </a:solidFill>
              <a:latin typeface="Optima" panose="02000503060000020004" pitchFamily="2" charset="0"/>
            </a:endParaRPr>
          </a:p>
        </p:txBody>
      </p:sp>
    </p:spTree>
    <p:extLst>
      <p:ext uri="{BB962C8B-B14F-4D97-AF65-F5344CB8AC3E}">
        <p14:creationId xmlns:p14="http://schemas.microsoft.com/office/powerpoint/2010/main" val="113546170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3"/>
            <a:ext cx="8229600" cy="609899"/>
          </a:xfrm>
        </p:spPr>
        <p:txBody>
          <a:bodyPr>
            <a:normAutofit/>
          </a:bodyPr>
          <a:lstStyle/>
          <a:p>
            <a:r>
              <a:rPr lang="en-US" sz="2400" dirty="0"/>
              <a:t>Merging of the orbits at the CBETA project</a:t>
            </a:r>
          </a:p>
        </p:txBody>
      </p:sp>
      <p:sp>
        <p:nvSpPr>
          <p:cNvPr id="4" name="Footer Placeholder 3"/>
          <p:cNvSpPr>
            <a:spLocks noGrp="1"/>
          </p:cNvSpPr>
          <p:nvPr>
            <p:ph type="ftr" sz="quarter" idx="11"/>
          </p:nvPr>
        </p:nvSpPr>
        <p:spPr>
          <a:xfrm>
            <a:off x="1981139" y="6576693"/>
            <a:ext cx="5993272" cy="281307"/>
          </a:xfrm>
        </p:spPr>
        <p:txBody>
          <a:bodyPr/>
          <a:lstStyle/>
          <a:p>
            <a:r>
              <a:rPr lang="en-US"/>
              <a:t>Dejan Trbojevic, ERL Workshop Jefferson Lab Nov 2-3, 2018</a:t>
            </a:r>
            <a:endParaRPr lang="en-US" dirty="0"/>
          </a:p>
        </p:txBody>
      </p:sp>
      <p:sp>
        <p:nvSpPr>
          <p:cNvPr id="5" name="Slide Number Placeholder 4"/>
          <p:cNvSpPr>
            <a:spLocks noGrp="1"/>
          </p:cNvSpPr>
          <p:nvPr>
            <p:ph type="sldNum" sz="quarter" idx="12"/>
          </p:nvPr>
        </p:nvSpPr>
        <p:spPr>
          <a:xfrm>
            <a:off x="8248072" y="6576693"/>
            <a:ext cx="905826" cy="278552"/>
          </a:xfrm>
        </p:spPr>
        <p:txBody>
          <a:bodyPr/>
          <a:lstStyle/>
          <a:p>
            <a:fld id="{A22D51BC-D578-6941-8C86-C25354AB5214}" type="slidenum">
              <a:rPr lang="en-US" smtClean="0"/>
              <a:pPr/>
              <a:t>17</a:t>
            </a:fld>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72000"/>
                    </a14:imgEffect>
                  </a14:imgLayer>
                </a14:imgProps>
              </a:ext>
              <a:ext uri="{28A0092B-C50C-407E-A947-70E740481C1C}">
                <a14:useLocalDpi xmlns:a14="http://schemas.microsoft.com/office/drawing/2010/main" val="0"/>
              </a:ext>
            </a:extLst>
          </a:blip>
          <a:stretch>
            <a:fillRect/>
          </a:stretch>
        </p:blipFill>
        <p:spPr>
          <a:xfrm>
            <a:off x="-20949" y="1253367"/>
            <a:ext cx="9137390" cy="4328290"/>
          </a:xfrm>
          <a:prstGeom prst="rect">
            <a:avLst/>
          </a:prstGeom>
        </p:spPr>
      </p:pic>
      <p:sp>
        <p:nvSpPr>
          <p:cNvPr id="7" name="TextBox 6"/>
          <p:cNvSpPr txBox="1"/>
          <p:nvPr/>
        </p:nvSpPr>
        <p:spPr>
          <a:xfrm>
            <a:off x="2850" y="0"/>
            <a:ext cx="9168638" cy="523220"/>
          </a:xfrm>
          <a:prstGeom prst="rect">
            <a:avLst/>
          </a:prstGeom>
          <a:noFill/>
        </p:spPr>
        <p:txBody>
          <a:bodyPr wrap="none" rtlCol="0">
            <a:spAutoFit/>
          </a:bodyPr>
          <a:lstStyle/>
          <a:p>
            <a:r>
              <a:rPr lang="en-US" sz="2800" dirty="0">
                <a:solidFill>
                  <a:srgbClr val="000090"/>
                </a:solidFill>
                <a:latin typeface="Optima"/>
                <a:cs typeface="Optima"/>
              </a:rPr>
              <a:t>The Proton Gantry Design is based on few other examples </a:t>
            </a:r>
          </a:p>
        </p:txBody>
      </p:sp>
      <p:cxnSp>
        <p:nvCxnSpPr>
          <p:cNvPr id="3" name="Straight Arrow Connector 2"/>
          <p:cNvCxnSpPr/>
          <p:nvPr/>
        </p:nvCxnSpPr>
        <p:spPr>
          <a:xfrm>
            <a:off x="3426410" y="2630002"/>
            <a:ext cx="3080429" cy="1408103"/>
          </a:xfrm>
          <a:prstGeom prst="straightConnector1">
            <a:avLst/>
          </a:prstGeom>
          <a:ln>
            <a:solidFill>
              <a:srgbClr val="000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9" name="Left Brace 8"/>
          <p:cNvSpPr/>
          <p:nvPr/>
        </p:nvSpPr>
        <p:spPr>
          <a:xfrm rot="4621637">
            <a:off x="6316058" y="3201958"/>
            <a:ext cx="431857" cy="2204966"/>
          </a:xfrm>
          <a:prstGeom prst="leftBrace">
            <a:avLst>
              <a:gd name="adj1" fmla="val 50019"/>
              <a:gd name="adj2" fmla="val 4965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38116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20 at 4.50.56 PM.png">
            <a:extLst>
              <a:ext uri="{FF2B5EF4-FFF2-40B4-BE49-F238E27FC236}">
                <a16:creationId xmlns:a16="http://schemas.microsoft.com/office/drawing/2014/main" id="{641C2F7A-FCA7-D34B-BEB3-388402F01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83" y="847568"/>
            <a:ext cx="8536917" cy="5649980"/>
          </a:xfrm>
          <a:prstGeom prst="rect">
            <a:avLst/>
          </a:prstGeom>
        </p:spPr>
      </p:pic>
      <p:sp>
        <p:nvSpPr>
          <p:cNvPr id="4" name="TextBox 3">
            <a:extLst>
              <a:ext uri="{FF2B5EF4-FFF2-40B4-BE49-F238E27FC236}">
                <a16:creationId xmlns:a16="http://schemas.microsoft.com/office/drawing/2014/main" id="{F5B79E4D-BAF0-0243-9411-727C132A22B9}"/>
              </a:ext>
            </a:extLst>
          </p:cNvPr>
          <p:cNvSpPr txBox="1"/>
          <p:nvPr/>
        </p:nvSpPr>
        <p:spPr>
          <a:xfrm>
            <a:off x="-11742" y="16570"/>
            <a:ext cx="9155741" cy="830997"/>
          </a:xfrm>
          <a:prstGeom prst="rect">
            <a:avLst/>
          </a:prstGeom>
          <a:solidFill>
            <a:srgbClr val="FFFFFF"/>
          </a:solidFill>
        </p:spPr>
        <p:txBody>
          <a:bodyPr wrap="square" rtlCol="0">
            <a:spAutoFit/>
          </a:bodyPr>
          <a:lstStyle/>
          <a:p>
            <a:pPr algn="ctr"/>
            <a:r>
              <a:rPr lang="en-US" sz="2400" dirty="0">
                <a:solidFill>
                  <a:srgbClr val="000090"/>
                </a:solidFill>
                <a:latin typeface="Optima" panose="02000503060000020004" pitchFamily="2" charset="0"/>
              </a:rPr>
              <a:t> Path length and time of fight </a:t>
            </a:r>
          </a:p>
          <a:p>
            <a:pPr algn="ctr"/>
            <a:r>
              <a:rPr lang="en-US" sz="2400" dirty="0">
                <a:solidFill>
                  <a:srgbClr val="000090"/>
                </a:solidFill>
                <a:latin typeface="Optima" panose="02000503060000020004" pitchFamily="2" charset="0"/>
              </a:rPr>
              <a:t>in the CBETA arc cell as a function of energy.</a:t>
            </a:r>
          </a:p>
        </p:txBody>
      </p:sp>
      <p:sp>
        <p:nvSpPr>
          <p:cNvPr id="5" name="Footer Placeholder 3">
            <a:extLst>
              <a:ext uri="{FF2B5EF4-FFF2-40B4-BE49-F238E27FC236}">
                <a16:creationId xmlns:a16="http://schemas.microsoft.com/office/drawing/2014/main" id="{4D4EDBB6-1CED-0647-827D-622A0C63BEC0}"/>
              </a:ext>
            </a:extLst>
          </p:cNvPr>
          <p:cNvSpPr txBox="1">
            <a:spLocks/>
          </p:cNvSpPr>
          <p:nvPr/>
        </p:nvSpPr>
        <p:spPr>
          <a:xfrm>
            <a:off x="2402651" y="6576693"/>
            <a:ext cx="5615003" cy="28130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2424B9"/>
                </a:solidFill>
                <a:latin typeface="Optima" panose="02000503060000020004" pitchFamily="2" charset="0"/>
              </a:rPr>
              <a:t>Dejan Trbojevic, ICAP 18, October 23, 2018, Key West, Florida, USA</a:t>
            </a:r>
          </a:p>
        </p:txBody>
      </p:sp>
      <p:sp>
        <p:nvSpPr>
          <p:cNvPr id="6" name="Slide Number Placeholder 4">
            <a:extLst>
              <a:ext uri="{FF2B5EF4-FFF2-40B4-BE49-F238E27FC236}">
                <a16:creationId xmlns:a16="http://schemas.microsoft.com/office/drawing/2014/main" id="{C5168936-1B40-144A-949E-63F5809220CB}"/>
              </a:ext>
            </a:extLst>
          </p:cNvPr>
          <p:cNvSpPr txBox="1">
            <a:spLocks/>
          </p:cNvSpPr>
          <p:nvPr/>
        </p:nvSpPr>
        <p:spPr>
          <a:xfrm>
            <a:off x="8230819" y="6576693"/>
            <a:ext cx="905826" cy="2785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2D51BC-D578-6941-8C86-C25354AB5214}" type="slidenum">
              <a:rPr lang="en-US" sz="1200" smtClean="0">
                <a:solidFill>
                  <a:srgbClr val="2424B9"/>
                </a:solidFill>
                <a:latin typeface="Optima" panose="02000503060000020004" pitchFamily="2" charset="0"/>
              </a:rPr>
              <a:pPr algn="r"/>
              <a:t>18</a:t>
            </a:fld>
            <a:endParaRPr lang="en-US" sz="1200" dirty="0">
              <a:solidFill>
                <a:srgbClr val="2424B9"/>
              </a:solidFill>
              <a:latin typeface="Optima" panose="02000503060000020004" pitchFamily="2" charset="0"/>
            </a:endParaRPr>
          </a:p>
        </p:txBody>
      </p:sp>
    </p:spTree>
    <p:extLst>
      <p:ext uri="{BB962C8B-B14F-4D97-AF65-F5344CB8AC3E}">
        <p14:creationId xmlns:p14="http://schemas.microsoft.com/office/powerpoint/2010/main" val="110206714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ACA7-94D5-BF4F-9872-E6612229E1F7}"/>
              </a:ext>
            </a:extLst>
          </p:cNvPr>
          <p:cNvSpPr>
            <a:spLocks noGrp="1"/>
          </p:cNvSpPr>
          <p:nvPr>
            <p:ph type="title"/>
          </p:nvPr>
        </p:nvSpPr>
        <p:spPr/>
        <p:txBody>
          <a:bodyPr/>
          <a:lstStyle/>
          <a:p>
            <a:r>
              <a:rPr lang="en-US" dirty="0"/>
              <a:t>What needs to be done with CBETA</a:t>
            </a:r>
          </a:p>
        </p:txBody>
      </p:sp>
      <p:sp>
        <p:nvSpPr>
          <p:cNvPr id="3" name="Content Placeholder 2">
            <a:extLst>
              <a:ext uri="{FF2B5EF4-FFF2-40B4-BE49-F238E27FC236}">
                <a16:creationId xmlns:a16="http://schemas.microsoft.com/office/drawing/2014/main" id="{D2B7D37E-E636-1546-B155-A9BD223550F4}"/>
              </a:ext>
            </a:extLst>
          </p:cNvPr>
          <p:cNvSpPr>
            <a:spLocks noGrp="1"/>
          </p:cNvSpPr>
          <p:nvPr>
            <p:ph idx="1"/>
          </p:nvPr>
        </p:nvSpPr>
        <p:spPr/>
        <p:txBody>
          <a:bodyPr/>
          <a:lstStyle/>
          <a:p>
            <a:pPr marL="0" indent="0">
              <a:buNone/>
            </a:pPr>
            <a:r>
              <a:rPr lang="en-US" dirty="0">
                <a:solidFill>
                  <a:srgbClr val="002060"/>
                </a:solidFill>
              </a:rPr>
              <a:t>…”</a:t>
            </a:r>
            <a:r>
              <a:rPr lang="en-US" b="1" dirty="0">
                <a:solidFill>
                  <a:srgbClr val="FF0000"/>
                </a:solidFill>
              </a:rPr>
              <a:t>Specially, the 4-pass Fixed Field Alternating Gradient R&amp;D loop for eRHIC, see Box 4.2 CBETA and Fixed Field Alternating Gradient Optics for Electron Acceleration</a:t>
            </a:r>
            <a:r>
              <a:rPr lang="en-US" dirty="0"/>
              <a:t>. It could illuminate key issues including </a:t>
            </a:r>
            <a:r>
              <a:rPr lang="en-US" b="1" dirty="0">
                <a:solidFill>
                  <a:srgbClr val="FF0000"/>
                </a:solidFill>
              </a:rPr>
              <a:t>multi-turn beam-breakup instability thresholds</a:t>
            </a:r>
            <a:r>
              <a:rPr lang="en-US" dirty="0"/>
              <a:t> for proof of possible cavity designs, </a:t>
            </a:r>
            <a:r>
              <a:rPr lang="en-US" b="1" dirty="0">
                <a:solidFill>
                  <a:srgbClr val="FF0000"/>
                </a:solidFill>
              </a:rPr>
              <a:t>halo mitigation</a:t>
            </a:r>
            <a:r>
              <a:rPr lang="en-US" dirty="0"/>
              <a:t>, </a:t>
            </a:r>
            <a:r>
              <a:rPr lang="en-US" b="1" dirty="0">
                <a:solidFill>
                  <a:srgbClr val="FF0000"/>
                </a:solidFill>
              </a:rPr>
              <a:t>beam - ion effects</a:t>
            </a:r>
            <a:r>
              <a:rPr lang="en-US" dirty="0"/>
              <a:t>, and operational challenges such as instrumentation and </a:t>
            </a:r>
            <a:r>
              <a:rPr lang="en-US" b="1" dirty="0">
                <a:solidFill>
                  <a:srgbClr val="FF0000"/>
                </a:solidFill>
              </a:rPr>
              <a:t>stability of multi-turn beams</a:t>
            </a:r>
            <a:r>
              <a:rPr lang="en-US" dirty="0"/>
              <a:t>...”</a:t>
            </a:r>
          </a:p>
        </p:txBody>
      </p:sp>
      <p:sp>
        <p:nvSpPr>
          <p:cNvPr id="4" name="Footer Placeholder 3">
            <a:extLst>
              <a:ext uri="{FF2B5EF4-FFF2-40B4-BE49-F238E27FC236}">
                <a16:creationId xmlns:a16="http://schemas.microsoft.com/office/drawing/2014/main" id="{81D9DF33-1056-2845-BD06-5D3B6D821554}"/>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708B76B3-5265-B44F-A6DE-E7A189AE640A}"/>
              </a:ext>
            </a:extLst>
          </p:cNvPr>
          <p:cNvSpPr>
            <a:spLocks noGrp="1"/>
          </p:cNvSpPr>
          <p:nvPr>
            <p:ph type="sldNum" sz="quarter" idx="12"/>
          </p:nvPr>
        </p:nvSpPr>
        <p:spPr/>
        <p:txBody>
          <a:bodyPr/>
          <a:lstStyle/>
          <a:p>
            <a:fld id="{1FE97603-2A10-E648-8DE4-4D75A1570B14}" type="slidenum">
              <a:rPr lang="en-US" smtClean="0"/>
              <a:t>19</a:t>
            </a:fld>
            <a:endParaRPr lang="en-US" dirty="0"/>
          </a:p>
        </p:txBody>
      </p:sp>
    </p:spTree>
    <p:extLst>
      <p:ext uri="{BB962C8B-B14F-4D97-AF65-F5344CB8AC3E}">
        <p14:creationId xmlns:p14="http://schemas.microsoft.com/office/powerpoint/2010/main" val="252286214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36" y="-4525685"/>
            <a:ext cx="184666" cy="369332"/>
          </a:xfrm>
          <a:prstGeom prst="rect">
            <a:avLst/>
          </a:prstGeom>
          <a:noFill/>
        </p:spPr>
        <p:txBody>
          <a:bodyPr wrap="none" rtlCol="0">
            <a:spAutoFit/>
          </a:bodyPr>
          <a:lstStyle/>
          <a:p>
            <a:endParaRPr lang="en-US" dirty="0"/>
          </a:p>
        </p:txBody>
      </p:sp>
      <p:graphicFrame>
        <p:nvGraphicFramePr>
          <p:cNvPr id="9" name="Diagram 8"/>
          <p:cNvGraphicFramePr/>
          <p:nvPr>
            <p:extLst>
              <p:ext uri="{D42A27DB-BD31-4B8C-83A1-F6EECF244321}">
                <p14:modId xmlns:p14="http://schemas.microsoft.com/office/powerpoint/2010/main" val="1662693780"/>
              </p:ext>
            </p:extLst>
          </p:nvPr>
        </p:nvGraphicFramePr>
        <p:xfrm>
          <a:off x="0" y="196946"/>
          <a:ext cx="8998226" cy="6510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a:xfrm>
            <a:off x="2467344" y="6571457"/>
            <a:ext cx="5996692" cy="318294"/>
          </a:xfrm>
        </p:spPr>
        <p:txBody>
          <a:bodyPr/>
          <a:lstStyle/>
          <a:p>
            <a:r>
              <a:rPr lang="en-US"/>
              <a:t>Dejan Trbojevic, ERL Workshop Jefferson Lab Nov 2-3, 2018</a:t>
            </a:r>
            <a:endParaRPr lang="en-US" dirty="0"/>
          </a:p>
        </p:txBody>
      </p:sp>
      <p:sp>
        <p:nvSpPr>
          <p:cNvPr id="4" name="Slide Number Placeholder 3"/>
          <p:cNvSpPr>
            <a:spLocks noGrp="1"/>
          </p:cNvSpPr>
          <p:nvPr>
            <p:ph type="sldNum" sz="quarter" idx="12"/>
          </p:nvPr>
        </p:nvSpPr>
        <p:spPr/>
        <p:txBody>
          <a:bodyPr/>
          <a:lstStyle/>
          <a:p>
            <a:fld id="{1FE97603-2A10-E648-8DE4-4D75A1570B14}" type="slidenum">
              <a:rPr lang="en-US" smtClean="0"/>
              <a:t>2</a:t>
            </a:fld>
            <a:endParaRPr lang="en-US" dirty="0"/>
          </a:p>
        </p:txBody>
      </p:sp>
    </p:spTree>
    <p:extLst>
      <p:ext uri="{BB962C8B-B14F-4D97-AF65-F5344CB8AC3E}">
        <p14:creationId xmlns:p14="http://schemas.microsoft.com/office/powerpoint/2010/main" val="133810691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2E14-C23A-B346-A5B8-13140F3CC447}"/>
              </a:ext>
            </a:extLst>
          </p:cNvPr>
          <p:cNvSpPr>
            <a:spLocks noGrp="1"/>
          </p:cNvSpPr>
          <p:nvPr>
            <p:ph type="title"/>
          </p:nvPr>
        </p:nvSpPr>
        <p:spPr/>
        <p:txBody>
          <a:bodyPr/>
          <a:lstStyle/>
          <a:p>
            <a:r>
              <a:rPr lang="en-US" dirty="0"/>
              <a:t>eRHIC with a single large FFA arc</a:t>
            </a:r>
          </a:p>
        </p:txBody>
      </p:sp>
      <p:sp>
        <p:nvSpPr>
          <p:cNvPr id="4" name="Footer Placeholder 3">
            <a:extLst>
              <a:ext uri="{FF2B5EF4-FFF2-40B4-BE49-F238E27FC236}">
                <a16:creationId xmlns:a16="http://schemas.microsoft.com/office/drawing/2014/main" id="{1EB6A88C-A123-E048-8FB9-D3FC08489170}"/>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CB5F6528-CD06-7D43-861D-C182EBC58F60}"/>
              </a:ext>
            </a:extLst>
          </p:cNvPr>
          <p:cNvSpPr>
            <a:spLocks noGrp="1"/>
          </p:cNvSpPr>
          <p:nvPr>
            <p:ph type="sldNum" sz="quarter" idx="12"/>
          </p:nvPr>
        </p:nvSpPr>
        <p:spPr/>
        <p:txBody>
          <a:bodyPr/>
          <a:lstStyle/>
          <a:p>
            <a:fld id="{1FE97603-2A10-E648-8DE4-4D75A1570B14}" type="slidenum">
              <a:rPr lang="en-US" smtClean="0"/>
              <a:t>20</a:t>
            </a:fld>
            <a:endParaRPr lang="en-US" dirty="0"/>
          </a:p>
        </p:txBody>
      </p:sp>
      <p:cxnSp>
        <p:nvCxnSpPr>
          <p:cNvPr id="234" name="Straight Connector 233">
            <a:extLst>
              <a:ext uri="{FF2B5EF4-FFF2-40B4-BE49-F238E27FC236}">
                <a16:creationId xmlns:a16="http://schemas.microsoft.com/office/drawing/2014/main" id="{F52AB57C-0AAE-2146-8404-AE4619CDDDBF}"/>
              </a:ext>
            </a:extLst>
          </p:cNvPr>
          <p:cNvCxnSpPr>
            <a:cxnSpLocks noChangeAspect="1"/>
          </p:cNvCxnSpPr>
          <p:nvPr/>
        </p:nvCxnSpPr>
        <p:spPr>
          <a:xfrm>
            <a:off x="6872455" y="2190526"/>
            <a:ext cx="41042" cy="72212"/>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9953D413-9C0E-394F-98A8-03B36B10407F}"/>
              </a:ext>
            </a:extLst>
          </p:cNvPr>
          <p:cNvCxnSpPr>
            <a:cxnSpLocks noChangeAspect="1"/>
          </p:cNvCxnSpPr>
          <p:nvPr/>
        </p:nvCxnSpPr>
        <p:spPr>
          <a:xfrm>
            <a:off x="7147517" y="2663769"/>
            <a:ext cx="49499" cy="87091"/>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36" name="Block Arc 323">
            <a:extLst>
              <a:ext uri="{FF2B5EF4-FFF2-40B4-BE49-F238E27FC236}">
                <a16:creationId xmlns:a16="http://schemas.microsoft.com/office/drawing/2014/main" id="{B75302F8-9FED-BD4F-A8F9-C04EAAAAE381}"/>
              </a:ext>
            </a:extLst>
          </p:cNvPr>
          <p:cNvSpPr>
            <a:spLocks noChangeAspect="1"/>
          </p:cNvSpPr>
          <p:nvPr/>
        </p:nvSpPr>
        <p:spPr bwMode="auto">
          <a:xfrm rot="19583853">
            <a:off x="5338526" y="6153657"/>
            <a:ext cx="248781" cy="129092"/>
          </a:xfrm>
          <a:custGeom>
            <a:avLst/>
            <a:gdLst>
              <a:gd name="connsiteX0" fmla="*/ 454804 w 857250"/>
              <a:gd name="connsiteY0" fmla="*/ 800 h 857250"/>
              <a:gd name="connsiteX1" fmla="*/ 680828 w 857250"/>
              <a:gd name="connsiteY1" fmla="*/ 82051 h 857250"/>
              <a:gd name="connsiteX2" fmla="*/ 647330 w 857250"/>
              <a:gd name="connsiteY2" fmla="*/ 128084 h 857250"/>
              <a:gd name="connsiteX3" fmla="*/ 451327 w 857250"/>
              <a:gd name="connsiteY3" fmla="*/ 57624 h 857250"/>
              <a:gd name="connsiteX4" fmla="*/ 454804 w 857250"/>
              <a:gd name="connsiteY4" fmla="*/ 800 h 857250"/>
              <a:gd name="connsiteX0" fmla="*/ 3477 w 229501"/>
              <a:gd name="connsiteY0" fmla="*/ 0 h 126479"/>
              <a:gd name="connsiteX1" fmla="*/ 229501 w 229501"/>
              <a:gd name="connsiteY1" fmla="*/ 81251 h 126479"/>
              <a:gd name="connsiteX2" fmla="*/ 200421 w 229501"/>
              <a:gd name="connsiteY2" fmla="*/ 126479 h 126479"/>
              <a:gd name="connsiteX3" fmla="*/ 0 w 229501"/>
              <a:gd name="connsiteY3" fmla="*/ 56824 h 126479"/>
              <a:gd name="connsiteX4" fmla="*/ 3477 w 229501"/>
              <a:gd name="connsiteY4" fmla="*/ 0 h 126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01" h="126479">
                <a:moveTo>
                  <a:pt x="3477" y="0"/>
                </a:moveTo>
                <a:cubicBezTo>
                  <a:pt x="85022" y="4990"/>
                  <a:pt x="163443" y="33181"/>
                  <a:pt x="229501" y="81251"/>
                </a:cubicBezTo>
                <a:cubicBezTo>
                  <a:pt x="218335" y="96595"/>
                  <a:pt x="211587" y="111135"/>
                  <a:pt x="200421" y="126479"/>
                </a:cubicBezTo>
                <a:cubicBezTo>
                  <a:pt x="143137" y="84793"/>
                  <a:pt x="70714" y="61151"/>
                  <a:pt x="0" y="56824"/>
                </a:cubicBezTo>
                <a:lnTo>
                  <a:pt x="3477" y="0"/>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7" name="Block Arc 236">
            <a:extLst>
              <a:ext uri="{FF2B5EF4-FFF2-40B4-BE49-F238E27FC236}">
                <a16:creationId xmlns:a16="http://schemas.microsoft.com/office/drawing/2014/main" id="{AE2F60F9-D3C5-9943-99A0-8DEE423BAF6C}"/>
              </a:ext>
            </a:extLst>
          </p:cNvPr>
          <p:cNvSpPr>
            <a:spLocks noChangeAspect="1"/>
          </p:cNvSpPr>
          <p:nvPr/>
        </p:nvSpPr>
        <p:spPr>
          <a:xfrm rot="14555445">
            <a:off x="2028031" y="1551782"/>
            <a:ext cx="3838575" cy="3840162"/>
          </a:xfrm>
          <a:prstGeom prst="blockArc">
            <a:avLst>
              <a:gd name="adj1" fmla="val 16225369"/>
              <a:gd name="adj2" fmla="val 19690942"/>
              <a:gd name="adj3" fmla="val 3887"/>
            </a:avLst>
          </a:prstGeom>
          <a:solidFill>
            <a:srgbClr val="FFFFFF">
              <a:alpha val="93000"/>
            </a:srgbClr>
          </a:solidFill>
          <a:ln w="127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238" name="Straight Arrow Connector 237">
            <a:extLst>
              <a:ext uri="{FF2B5EF4-FFF2-40B4-BE49-F238E27FC236}">
                <a16:creationId xmlns:a16="http://schemas.microsoft.com/office/drawing/2014/main" id="{3AE8B484-27FB-834E-A897-78DEA948ABA9}"/>
              </a:ext>
            </a:extLst>
          </p:cNvPr>
          <p:cNvCxnSpPr/>
          <p:nvPr/>
        </p:nvCxnSpPr>
        <p:spPr>
          <a:xfrm>
            <a:off x="9745663" y="236538"/>
            <a:ext cx="0" cy="0"/>
          </a:xfrm>
          <a:prstGeom prst="straightConnector1">
            <a:avLst/>
          </a:prstGeom>
          <a:ln w="1270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239" name="Arc 238">
            <a:extLst>
              <a:ext uri="{FF2B5EF4-FFF2-40B4-BE49-F238E27FC236}">
                <a16:creationId xmlns:a16="http://schemas.microsoft.com/office/drawing/2014/main" id="{75620060-5F20-2940-94A8-4AF7696F23B8}"/>
              </a:ext>
            </a:extLst>
          </p:cNvPr>
          <p:cNvSpPr>
            <a:spLocks noChangeAspect="1"/>
          </p:cNvSpPr>
          <p:nvPr/>
        </p:nvSpPr>
        <p:spPr>
          <a:xfrm rot="10800000">
            <a:off x="3651250" y="2560638"/>
            <a:ext cx="3567113" cy="3565525"/>
          </a:xfrm>
          <a:prstGeom prst="arc">
            <a:avLst>
              <a:gd name="adj1" fmla="val 12655420"/>
              <a:gd name="adj2" fmla="val 16203390"/>
            </a:avLst>
          </a:prstGeom>
          <a:ln w="38100" cmpd="sng">
            <a:solidFill>
              <a:srgbClr val="FFDB0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1" name="Rectangle 240">
            <a:extLst>
              <a:ext uri="{FF2B5EF4-FFF2-40B4-BE49-F238E27FC236}">
                <a16:creationId xmlns:a16="http://schemas.microsoft.com/office/drawing/2014/main" id="{D0947500-3B4F-C848-BB00-7EFDDD907A35}"/>
              </a:ext>
            </a:extLst>
          </p:cNvPr>
          <p:cNvSpPr/>
          <p:nvPr/>
        </p:nvSpPr>
        <p:spPr>
          <a:xfrm>
            <a:off x="3394075" y="2900363"/>
            <a:ext cx="1241425" cy="379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2" name="Arc 241">
            <a:extLst>
              <a:ext uri="{FF2B5EF4-FFF2-40B4-BE49-F238E27FC236}">
                <a16:creationId xmlns:a16="http://schemas.microsoft.com/office/drawing/2014/main" id="{D25B80A9-DD38-AA4B-81C5-B9E38B58682A}"/>
              </a:ext>
            </a:extLst>
          </p:cNvPr>
          <p:cNvSpPr>
            <a:spLocks noChangeAspect="1"/>
          </p:cNvSpPr>
          <p:nvPr/>
        </p:nvSpPr>
        <p:spPr>
          <a:xfrm>
            <a:off x="3665538" y="1257300"/>
            <a:ext cx="3475037" cy="3475038"/>
          </a:xfrm>
          <a:prstGeom prst="arc">
            <a:avLst>
              <a:gd name="adj1" fmla="val 16223566"/>
              <a:gd name="adj2" fmla="val 19714709"/>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3" name="Arc 242">
            <a:extLst>
              <a:ext uri="{FF2B5EF4-FFF2-40B4-BE49-F238E27FC236}">
                <a16:creationId xmlns:a16="http://schemas.microsoft.com/office/drawing/2014/main" id="{3AF9A0B8-BA3E-CF43-A3CD-BB0E822E7046}"/>
              </a:ext>
            </a:extLst>
          </p:cNvPr>
          <p:cNvSpPr>
            <a:spLocks noChangeAspect="1"/>
          </p:cNvSpPr>
          <p:nvPr/>
        </p:nvSpPr>
        <p:spPr>
          <a:xfrm rot="5400000">
            <a:off x="4029869" y="1889919"/>
            <a:ext cx="3565525" cy="3567113"/>
          </a:xfrm>
          <a:prstGeom prst="arc">
            <a:avLst>
              <a:gd name="adj1" fmla="val 14339452"/>
              <a:gd name="adj2" fmla="val 17990384"/>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4" name="Arc 243">
            <a:extLst>
              <a:ext uri="{FF2B5EF4-FFF2-40B4-BE49-F238E27FC236}">
                <a16:creationId xmlns:a16="http://schemas.microsoft.com/office/drawing/2014/main" id="{FFB1B8C9-4D21-6344-A24D-DB2FA602AEFA}"/>
              </a:ext>
            </a:extLst>
          </p:cNvPr>
          <p:cNvSpPr>
            <a:spLocks noChangeAspect="1"/>
          </p:cNvSpPr>
          <p:nvPr/>
        </p:nvSpPr>
        <p:spPr>
          <a:xfrm>
            <a:off x="2817813" y="1203325"/>
            <a:ext cx="3567112" cy="3567113"/>
          </a:xfrm>
          <a:prstGeom prst="arc">
            <a:avLst>
              <a:gd name="adj1" fmla="val 12608644"/>
              <a:gd name="adj2" fmla="val 16222976"/>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5" name="Arc 244">
            <a:extLst>
              <a:ext uri="{FF2B5EF4-FFF2-40B4-BE49-F238E27FC236}">
                <a16:creationId xmlns:a16="http://schemas.microsoft.com/office/drawing/2014/main" id="{D3E928D5-62A2-DC41-821C-2CA8E7DC3D8A}"/>
              </a:ext>
            </a:extLst>
          </p:cNvPr>
          <p:cNvSpPr>
            <a:spLocks noChangeAspect="1"/>
          </p:cNvSpPr>
          <p:nvPr/>
        </p:nvSpPr>
        <p:spPr>
          <a:xfrm rot="10800000">
            <a:off x="2832100" y="2559050"/>
            <a:ext cx="3565525" cy="3565525"/>
          </a:xfrm>
          <a:prstGeom prst="arc">
            <a:avLst>
              <a:gd name="adj1" fmla="val 16207127"/>
              <a:gd name="adj2" fmla="val 19763554"/>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6" name="Arc 245">
            <a:extLst>
              <a:ext uri="{FF2B5EF4-FFF2-40B4-BE49-F238E27FC236}">
                <a16:creationId xmlns:a16="http://schemas.microsoft.com/office/drawing/2014/main" id="{9612F09B-2AF1-7043-9373-33D860599A42}"/>
              </a:ext>
            </a:extLst>
          </p:cNvPr>
          <p:cNvSpPr>
            <a:spLocks noChangeAspect="1"/>
          </p:cNvSpPr>
          <p:nvPr/>
        </p:nvSpPr>
        <p:spPr>
          <a:xfrm rot="10800000">
            <a:off x="3690938" y="2600325"/>
            <a:ext cx="3475037" cy="3475038"/>
          </a:xfrm>
          <a:prstGeom prst="arc">
            <a:avLst>
              <a:gd name="adj1" fmla="val 12655200"/>
              <a:gd name="adj2" fmla="val 16210481"/>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7" name="Arc 246">
            <a:extLst>
              <a:ext uri="{FF2B5EF4-FFF2-40B4-BE49-F238E27FC236}">
                <a16:creationId xmlns:a16="http://schemas.microsoft.com/office/drawing/2014/main" id="{CD21921E-A6F8-1343-974E-C896DAB248E7}"/>
              </a:ext>
            </a:extLst>
          </p:cNvPr>
          <p:cNvSpPr>
            <a:spLocks noChangeAspect="1"/>
          </p:cNvSpPr>
          <p:nvPr/>
        </p:nvSpPr>
        <p:spPr>
          <a:xfrm>
            <a:off x="3625850" y="1209675"/>
            <a:ext cx="3565525" cy="3567113"/>
          </a:xfrm>
          <a:prstGeom prst="arc">
            <a:avLst>
              <a:gd name="adj1" fmla="val 16195829"/>
              <a:gd name="adj2" fmla="val 19728941"/>
            </a:avLst>
          </a:prstGeom>
          <a:ln w="38100" cmpd="sng">
            <a:solidFill>
              <a:srgbClr val="FFDB0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8" name="Arc 247">
            <a:extLst>
              <a:ext uri="{FF2B5EF4-FFF2-40B4-BE49-F238E27FC236}">
                <a16:creationId xmlns:a16="http://schemas.microsoft.com/office/drawing/2014/main" id="{89AFAB9E-FE63-7F47-A8FC-F5C37AB85002}"/>
              </a:ext>
            </a:extLst>
          </p:cNvPr>
          <p:cNvSpPr>
            <a:spLocks noChangeAspect="1"/>
          </p:cNvSpPr>
          <p:nvPr/>
        </p:nvSpPr>
        <p:spPr>
          <a:xfrm rot="5400000">
            <a:off x="4072731" y="1932782"/>
            <a:ext cx="3475037" cy="3473450"/>
          </a:xfrm>
          <a:prstGeom prst="arc">
            <a:avLst>
              <a:gd name="adj1" fmla="val 14378594"/>
              <a:gd name="adj2" fmla="val 17981823"/>
            </a:avLst>
          </a:prstGeom>
          <a:ln w="38100" cmpd="sng">
            <a:solidFill>
              <a:srgbClr val="FFDB0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9" name="Arc 248">
            <a:extLst>
              <a:ext uri="{FF2B5EF4-FFF2-40B4-BE49-F238E27FC236}">
                <a16:creationId xmlns:a16="http://schemas.microsoft.com/office/drawing/2014/main" id="{F8362BF5-83B2-EF4A-B9B9-0483244B23C2}"/>
              </a:ext>
            </a:extLst>
          </p:cNvPr>
          <p:cNvSpPr>
            <a:spLocks noChangeAspect="1"/>
          </p:cNvSpPr>
          <p:nvPr/>
        </p:nvSpPr>
        <p:spPr>
          <a:xfrm rot="10800000">
            <a:off x="2881313" y="2599212"/>
            <a:ext cx="3475037" cy="3475037"/>
          </a:xfrm>
          <a:prstGeom prst="arc">
            <a:avLst>
              <a:gd name="adj1" fmla="val 16191398"/>
              <a:gd name="adj2" fmla="val 19779021"/>
            </a:avLst>
          </a:prstGeom>
          <a:ln w="38100" cmpd="sng">
            <a:solidFill>
              <a:srgbClr val="FFDB0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0" name="Arc 249">
            <a:extLst>
              <a:ext uri="{FF2B5EF4-FFF2-40B4-BE49-F238E27FC236}">
                <a16:creationId xmlns:a16="http://schemas.microsoft.com/office/drawing/2014/main" id="{686CD56C-4636-9A4C-A7E7-C8CE471EC2DC}"/>
              </a:ext>
            </a:extLst>
          </p:cNvPr>
          <p:cNvSpPr>
            <a:spLocks noChangeAspect="1"/>
          </p:cNvSpPr>
          <p:nvPr/>
        </p:nvSpPr>
        <p:spPr>
          <a:xfrm>
            <a:off x="2863850" y="1265238"/>
            <a:ext cx="3473450" cy="3475037"/>
          </a:xfrm>
          <a:prstGeom prst="arc">
            <a:avLst>
              <a:gd name="adj1" fmla="val 12653906"/>
              <a:gd name="adj2" fmla="val 16221429"/>
            </a:avLst>
          </a:prstGeom>
          <a:ln w="38100" cmpd="sng">
            <a:solidFill>
              <a:srgbClr val="FFDB0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51" name="Straight Connector 250">
            <a:extLst>
              <a:ext uri="{FF2B5EF4-FFF2-40B4-BE49-F238E27FC236}">
                <a16:creationId xmlns:a16="http://schemas.microsoft.com/office/drawing/2014/main" id="{4C58BD17-2B80-324C-8E39-6117A578D84D}"/>
              </a:ext>
            </a:extLst>
          </p:cNvPr>
          <p:cNvCxnSpPr/>
          <p:nvPr/>
        </p:nvCxnSpPr>
        <p:spPr>
          <a:xfrm>
            <a:off x="4594225" y="1225076"/>
            <a:ext cx="823913" cy="0"/>
          </a:xfrm>
          <a:prstGeom prst="line">
            <a:avLst/>
          </a:prstGeom>
          <a:ln w="1016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9754E4C-708B-DE4E-BAFB-E970A0193042}"/>
              </a:ext>
            </a:extLst>
          </p:cNvPr>
          <p:cNvCxnSpPr/>
          <p:nvPr/>
        </p:nvCxnSpPr>
        <p:spPr>
          <a:xfrm>
            <a:off x="6669631" y="2411639"/>
            <a:ext cx="822960" cy="0"/>
          </a:xfrm>
          <a:prstGeom prst="line">
            <a:avLst/>
          </a:prstGeom>
          <a:ln w="101600" cmpd="sng">
            <a:solidFill>
              <a:srgbClr val="008000"/>
            </a:solidFill>
          </a:ln>
          <a:effectLst/>
          <a:scene3d>
            <a:camera prst="orthographicFront">
              <a:rot lat="0" lon="0" rev="7200000"/>
            </a:camera>
            <a:lightRig rig="threePt" dir="t"/>
          </a:scene3d>
        </p:spPr>
        <p:style>
          <a:lnRef idx="2">
            <a:schemeClr val="accent1"/>
          </a:lnRef>
          <a:fillRef idx="0">
            <a:schemeClr val="accent1"/>
          </a:fillRef>
          <a:effectRef idx="1">
            <a:schemeClr val="accent1"/>
          </a:effectRef>
          <a:fontRef idx="minor">
            <a:schemeClr val="tx1"/>
          </a:fontRef>
        </p:style>
      </p:cxnSp>
      <p:sp>
        <p:nvSpPr>
          <p:cNvPr id="253" name="Arc 252">
            <a:extLst>
              <a:ext uri="{FF2B5EF4-FFF2-40B4-BE49-F238E27FC236}">
                <a16:creationId xmlns:a16="http://schemas.microsoft.com/office/drawing/2014/main" id="{876849EE-9C7A-3A4C-8E8E-0E90CECF81DF}"/>
              </a:ext>
            </a:extLst>
          </p:cNvPr>
          <p:cNvSpPr>
            <a:spLocks noChangeAspect="1"/>
          </p:cNvSpPr>
          <p:nvPr/>
        </p:nvSpPr>
        <p:spPr>
          <a:xfrm rot="16200000" flipH="1">
            <a:off x="2487613" y="1928813"/>
            <a:ext cx="3475037" cy="3475037"/>
          </a:xfrm>
          <a:prstGeom prst="arc">
            <a:avLst>
              <a:gd name="adj1" fmla="val 14416299"/>
              <a:gd name="adj2" fmla="val 17965888"/>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4" name="Arc 253">
            <a:extLst>
              <a:ext uri="{FF2B5EF4-FFF2-40B4-BE49-F238E27FC236}">
                <a16:creationId xmlns:a16="http://schemas.microsoft.com/office/drawing/2014/main" id="{039067B7-83B8-A445-A0B9-05719FC0E557}"/>
              </a:ext>
            </a:extLst>
          </p:cNvPr>
          <p:cNvSpPr>
            <a:spLocks noChangeAspect="1"/>
          </p:cNvSpPr>
          <p:nvPr/>
        </p:nvSpPr>
        <p:spPr>
          <a:xfrm rot="16200000" flipH="1">
            <a:off x="2434432" y="1881981"/>
            <a:ext cx="3567112" cy="3565525"/>
          </a:xfrm>
          <a:prstGeom prst="arc">
            <a:avLst>
              <a:gd name="adj1" fmla="val 14411602"/>
              <a:gd name="adj2" fmla="val 18063304"/>
            </a:avLst>
          </a:prstGeom>
          <a:ln w="38100" cmpd="sng">
            <a:solidFill>
              <a:srgbClr val="FFDB0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55" name="Straight Connector 254">
            <a:extLst>
              <a:ext uri="{FF2B5EF4-FFF2-40B4-BE49-F238E27FC236}">
                <a16:creationId xmlns:a16="http://schemas.microsoft.com/office/drawing/2014/main" id="{238B8CCC-14B9-6A42-A691-3FC31C18505D}"/>
              </a:ext>
            </a:extLst>
          </p:cNvPr>
          <p:cNvCxnSpPr/>
          <p:nvPr/>
        </p:nvCxnSpPr>
        <p:spPr>
          <a:xfrm rot="5400000">
            <a:off x="6742234" y="4852685"/>
            <a:ext cx="822960" cy="0"/>
          </a:xfrm>
          <a:prstGeom prst="line">
            <a:avLst/>
          </a:prstGeom>
          <a:ln w="101600" cmpd="sng">
            <a:solidFill>
              <a:srgbClr val="008000"/>
            </a:solidFill>
          </a:ln>
          <a:effectLst/>
          <a:scene3d>
            <a:camera prst="orthographicFront">
              <a:rot lat="0" lon="0" rev="9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40BCD614-F697-EC44-859F-2FA253008D33}"/>
              </a:ext>
            </a:extLst>
          </p:cNvPr>
          <p:cNvCxnSpPr/>
          <p:nvPr/>
        </p:nvCxnSpPr>
        <p:spPr>
          <a:xfrm>
            <a:off x="2458365" y="2437039"/>
            <a:ext cx="822960" cy="0"/>
          </a:xfrm>
          <a:prstGeom prst="line">
            <a:avLst/>
          </a:prstGeom>
          <a:ln w="101600" cmpd="sng">
            <a:solidFill>
              <a:srgbClr val="008000"/>
            </a:solidFill>
          </a:ln>
          <a:effectLst/>
          <a:scene3d>
            <a:camera prst="orthographicFront">
              <a:rot lat="0" lon="0" rev="36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5871FCA1-8FA0-2A49-AED1-AA8256E45302}"/>
              </a:ext>
            </a:extLst>
          </p:cNvPr>
          <p:cNvCxnSpPr>
            <a:cxnSpLocks noChangeAspect="1"/>
          </p:cNvCxnSpPr>
          <p:nvPr/>
        </p:nvCxnSpPr>
        <p:spPr>
          <a:xfrm>
            <a:off x="3255963" y="4740275"/>
            <a:ext cx="0" cy="0"/>
          </a:xfrm>
          <a:prstGeom prst="line">
            <a:avLst/>
          </a:prstGeom>
          <a:ln w="28575" cmpd="sng">
            <a:solidFill>
              <a:srgbClr val="97CFFF"/>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F03CE9FC-2EF6-B74C-9CFD-C302DFC95AF1}"/>
              </a:ext>
            </a:extLst>
          </p:cNvPr>
          <p:cNvCxnSpPr/>
          <p:nvPr/>
        </p:nvCxnSpPr>
        <p:spPr>
          <a:xfrm>
            <a:off x="4538805" y="6101102"/>
            <a:ext cx="914400" cy="0"/>
          </a:xfrm>
          <a:prstGeom prst="line">
            <a:avLst/>
          </a:prstGeom>
          <a:ln w="10160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59" name="Rectangle 258">
            <a:extLst>
              <a:ext uri="{FF2B5EF4-FFF2-40B4-BE49-F238E27FC236}">
                <a16:creationId xmlns:a16="http://schemas.microsoft.com/office/drawing/2014/main" id="{14EA3A0D-B6B6-3541-A171-00B7F0AA0AB9}"/>
              </a:ext>
            </a:extLst>
          </p:cNvPr>
          <p:cNvSpPr>
            <a:spLocks noChangeAspect="1"/>
          </p:cNvSpPr>
          <p:nvPr/>
        </p:nvSpPr>
        <p:spPr>
          <a:xfrm>
            <a:off x="4840288" y="5927725"/>
            <a:ext cx="347662" cy="346075"/>
          </a:xfrm>
          <a:prstGeom prst="rect">
            <a:avLst/>
          </a:prstGeom>
          <a:solidFill>
            <a:srgbClr val="FFFF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60" name="Group 139">
            <a:extLst>
              <a:ext uri="{FF2B5EF4-FFF2-40B4-BE49-F238E27FC236}">
                <a16:creationId xmlns:a16="http://schemas.microsoft.com/office/drawing/2014/main" id="{13C60A42-F5EE-7F45-94B2-05A889DE51F1}"/>
              </a:ext>
            </a:extLst>
          </p:cNvPr>
          <p:cNvGrpSpPr>
            <a:grpSpLocks/>
          </p:cNvGrpSpPr>
          <p:nvPr/>
        </p:nvGrpSpPr>
        <p:grpSpPr bwMode="auto">
          <a:xfrm>
            <a:off x="2212975" y="1110500"/>
            <a:ext cx="5289550" cy="5800461"/>
            <a:chOff x="12070171" y="848248"/>
            <a:chExt cx="5289651" cy="5801506"/>
          </a:xfrm>
        </p:grpSpPr>
        <p:sp>
          <p:nvSpPr>
            <p:cNvPr id="261" name="Block Arc 260">
              <a:extLst>
                <a:ext uri="{FF2B5EF4-FFF2-40B4-BE49-F238E27FC236}">
                  <a16:creationId xmlns:a16="http://schemas.microsoft.com/office/drawing/2014/main" id="{8E47B457-AA5E-6249-ACAD-571FF5285AA1}"/>
                </a:ext>
              </a:extLst>
            </p:cNvPr>
            <p:cNvSpPr>
              <a:spLocks noChangeAspect="1"/>
            </p:cNvSpPr>
            <p:nvPr/>
          </p:nvSpPr>
          <p:spPr>
            <a:xfrm rot="600961">
              <a:off x="12070171" y="4564417"/>
              <a:ext cx="860441" cy="857404"/>
            </a:xfrm>
            <a:prstGeom prst="blockArc">
              <a:avLst>
                <a:gd name="adj1" fmla="val 18771912"/>
                <a:gd name="adj2" fmla="val 20981940"/>
                <a:gd name="adj3" fmla="val 6794"/>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62" name="Group 52">
              <a:extLst>
                <a:ext uri="{FF2B5EF4-FFF2-40B4-BE49-F238E27FC236}">
                  <a16:creationId xmlns:a16="http://schemas.microsoft.com/office/drawing/2014/main" id="{AB717501-972F-1D4D-8869-DD5E23E0CCCF}"/>
                </a:ext>
              </a:extLst>
            </p:cNvPr>
            <p:cNvGrpSpPr>
              <a:grpSpLocks/>
            </p:cNvGrpSpPr>
            <p:nvPr/>
          </p:nvGrpSpPr>
          <p:grpSpPr bwMode="auto">
            <a:xfrm>
              <a:off x="12258961" y="848248"/>
              <a:ext cx="5100861" cy="5801506"/>
              <a:chOff x="2691918" y="1124737"/>
              <a:chExt cx="5100861" cy="5801506"/>
            </a:xfrm>
          </p:grpSpPr>
          <p:grpSp>
            <p:nvGrpSpPr>
              <p:cNvPr id="264" name="Group 51">
                <a:extLst>
                  <a:ext uri="{FF2B5EF4-FFF2-40B4-BE49-F238E27FC236}">
                    <a16:creationId xmlns:a16="http://schemas.microsoft.com/office/drawing/2014/main" id="{8C64706A-5C90-3241-BFDB-9F9A5E0B028E}"/>
                  </a:ext>
                </a:extLst>
              </p:cNvPr>
              <p:cNvGrpSpPr>
                <a:grpSpLocks/>
              </p:cNvGrpSpPr>
              <p:nvPr/>
            </p:nvGrpSpPr>
            <p:grpSpPr bwMode="auto">
              <a:xfrm>
                <a:off x="2691918" y="1124737"/>
                <a:ext cx="5100861" cy="5801506"/>
                <a:chOff x="2696454" y="1133809"/>
                <a:chExt cx="5100861" cy="5801506"/>
              </a:xfrm>
            </p:grpSpPr>
            <p:sp>
              <p:nvSpPr>
                <p:cNvPr id="265" name="Block Arc 269">
                  <a:extLst>
                    <a:ext uri="{FF2B5EF4-FFF2-40B4-BE49-F238E27FC236}">
                      <a16:creationId xmlns:a16="http://schemas.microsoft.com/office/drawing/2014/main" id="{09D4A45F-DF33-074C-8D6E-85EB50E33BEB}"/>
                    </a:ext>
                  </a:extLst>
                </p:cNvPr>
                <p:cNvSpPr>
                  <a:spLocks noChangeAspect="1"/>
                </p:cNvSpPr>
                <p:nvPr/>
              </p:nvSpPr>
              <p:spPr>
                <a:xfrm rot="10800000">
                  <a:off x="4979657" y="6253534"/>
                  <a:ext cx="674632" cy="154063"/>
                </a:xfrm>
                <a:custGeom>
                  <a:avLst/>
                  <a:gdLst>
                    <a:gd name="connsiteX0" fmla="*/ 268148 w 1231900"/>
                    <a:gd name="connsiteY0" fmla="*/ 107592 h 1231900"/>
                    <a:gd name="connsiteX1" fmla="*/ 942767 w 1231900"/>
                    <a:gd name="connsiteY1" fmla="*/ 93853 h 1231900"/>
                    <a:gd name="connsiteX2" fmla="*/ 912909 w 1231900"/>
                    <a:gd name="connsiteY2" fmla="*/ 141552 h 1231900"/>
                    <a:gd name="connsiteX3" fmla="*/ 299923 w 1231900"/>
                    <a:gd name="connsiteY3" fmla="*/ 154035 h 1231900"/>
                    <a:gd name="connsiteX4" fmla="*/ 268148 w 1231900"/>
                    <a:gd name="connsiteY4" fmla="*/ 107592 h 1231900"/>
                    <a:gd name="connsiteX0" fmla="*/ 0 w 674619"/>
                    <a:gd name="connsiteY0" fmla="*/ 107592 h 154035"/>
                    <a:gd name="connsiteX1" fmla="*/ 674619 w 674619"/>
                    <a:gd name="connsiteY1" fmla="*/ 93853 h 154035"/>
                    <a:gd name="connsiteX2" fmla="*/ 641586 w 674619"/>
                    <a:gd name="connsiteY2" fmla="*/ 138377 h 154035"/>
                    <a:gd name="connsiteX3" fmla="*/ 31775 w 674619"/>
                    <a:gd name="connsiteY3" fmla="*/ 154035 h 154035"/>
                    <a:gd name="connsiteX4" fmla="*/ 0 w 674619"/>
                    <a:gd name="connsiteY4" fmla="*/ 107592 h 15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19" h="154035">
                      <a:moveTo>
                        <a:pt x="0" y="107592"/>
                      </a:moveTo>
                      <a:cubicBezTo>
                        <a:pt x="202141" y="-30707"/>
                        <a:pt x="467015" y="-36101"/>
                        <a:pt x="674619" y="93853"/>
                      </a:cubicBezTo>
                      <a:cubicBezTo>
                        <a:pt x="664666" y="109753"/>
                        <a:pt x="651539" y="122477"/>
                        <a:pt x="641586" y="138377"/>
                      </a:cubicBezTo>
                      <a:cubicBezTo>
                        <a:pt x="452948" y="20295"/>
                        <a:pt x="215449" y="28372"/>
                        <a:pt x="31775" y="154035"/>
                      </a:cubicBezTo>
                      <a:lnTo>
                        <a:pt x="0" y="107592"/>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66" name="Group 48">
                  <a:extLst>
                    <a:ext uri="{FF2B5EF4-FFF2-40B4-BE49-F238E27FC236}">
                      <a16:creationId xmlns:a16="http://schemas.microsoft.com/office/drawing/2014/main" id="{CE9724AD-5671-F447-BABC-596ADAE199B3}"/>
                    </a:ext>
                  </a:extLst>
                </p:cNvPr>
                <p:cNvGrpSpPr>
                  <a:grpSpLocks/>
                </p:cNvGrpSpPr>
                <p:nvPr/>
              </p:nvGrpSpPr>
              <p:grpSpPr bwMode="auto">
                <a:xfrm>
                  <a:off x="2696454" y="1133809"/>
                  <a:ext cx="5100861" cy="5801506"/>
                  <a:chOff x="2696454" y="1133809"/>
                  <a:chExt cx="5100861" cy="5801506"/>
                </a:xfrm>
              </p:grpSpPr>
              <p:sp>
                <p:nvSpPr>
                  <p:cNvPr id="267" name="Block Arc 266">
                    <a:extLst>
                      <a:ext uri="{FF2B5EF4-FFF2-40B4-BE49-F238E27FC236}">
                        <a16:creationId xmlns:a16="http://schemas.microsoft.com/office/drawing/2014/main" id="{EA4597CA-9323-434D-B740-0B98562AEA7A}"/>
                      </a:ext>
                    </a:extLst>
                  </p:cNvPr>
                  <p:cNvSpPr>
                    <a:spLocks noChangeAspect="1"/>
                  </p:cNvSpPr>
                  <p:nvPr/>
                </p:nvSpPr>
                <p:spPr>
                  <a:xfrm>
                    <a:off x="5073113" y="6096964"/>
                    <a:ext cx="841391" cy="838351"/>
                  </a:xfrm>
                  <a:prstGeom prst="blockArc">
                    <a:avLst>
                      <a:gd name="adj1" fmla="val 16163974"/>
                      <a:gd name="adj2" fmla="val 17850918"/>
                      <a:gd name="adj3" fmla="val 6940"/>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68" name="Group 47">
                    <a:extLst>
                      <a:ext uri="{FF2B5EF4-FFF2-40B4-BE49-F238E27FC236}">
                        <a16:creationId xmlns:a16="http://schemas.microsoft.com/office/drawing/2014/main" id="{C8D4585C-00EF-9943-8F23-1E3CFAB2F887}"/>
                      </a:ext>
                    </a:extLst>
                  </p:cNvPr>
                  <p:cNvGrpSpPr>
                    <a:grpSpLocks/>
                  </p:cNvGrpSpPr>
                  <p:nvPr/>
                </p:nvGrpSpPr>
                <p:grpSpPr bwMode="auto">
                  <a:xfrm>
                    <a:off x="2696454" y="1133809"/>
                    <a:ext cx="5100861" cy="5120575"/>
                    <a:chOff x="2696454" y="1133809"/>
                    <a:chExt cx="5100861" cy="5120575"/>
                  </a:xfrm>
                </p:grpSpPr>
                <p:sp>
                  <p:nvSpPr>
                    <p:cNvPr id="269" name="Block Arc 443">
                      <a:extLst>
                        <a:ext uri="{FF2B5EF4-FFF2-40B4-BE49-F238E27FC236}">
                          <a16:creationId xmlns:a16="http://schemas.microsoft.com/office/drawing/2014/main" id="{6520AA18-44C8-DE46-B9C0-2891D4041472}"/>
                        </a:ext>
                      </a:extLst>
                    </p:cNvPr>
                    <p:cNvSpPr>
                      <a:spLocks noChangeAspect="1"/>
                    </p:cNvSpPr>
                    <p:nvPr/>
                  </p:nvSpPr>
                  <p:spPr>
                    <a:xfrm rot="10997828">
                      <a:off x="3304118" y="5281476"/>
                      <a:ext cx="154876" cy="230563"/>
                    </a:xfrm>
                    <a:custGeom>
                      <a:avLst/>
                      <a:gdLst>
                        <a:gd name="connsiteX0" fmla="*/ 659628 w 776287"/>
                        <a:gd name="connsiteY0" fmla="*/ 110516 h 774700"/>
                        <a:gd name="connsiteX1" fmla="*/ 772946 w 776287"/>
                        <a:gd name="connsiteY1" fmla="*/ 336635 h 774700"/>
                        <a:gd name="connsiteX2" fmla="*/ 714105 w 776287"/>
                        <a:gd name="connsiteY2" fmla="*/ 344390 h 774700"/>
                        <a:gd name="connsiteX3" fmla="*/ 618073 w 776287"/>
                        <a:gd name="connsiteY3" fmla="*/ 152891 h 774700"/>
                        <a:gd name="connsiteX4" fmla="*/ 659628 w 776287"/>
                        <a:gd name="connsiteY4" fmla="*/ 110516 h 774700"/>
                        <a:gd name="connsiteX0" fmla="*/ 38568 w 154873"/>
                        <a:gd name="connsiteY0" fmla="*/ 0 h 230521"/>
                        <a:gd name="connsiteX1" fmla="*/ 154873 w 154873"/>
                        <a:gd name="connsiteY1" fmla="*/ 222766 h 230521"/>
                        <a:gd name="connsiteX2" fmla="*/ 96032 w 154873"/>
                        <a:gd name="connsiteY2" fmla="*/ 230521 h 230521"/>
                        <a:gd name="connsiteX3" fmla="*/ 0 w 154873"/>
                        <a:gd name="connsiteY3" fmla="*/ 39022 h 230521"/>
                        <a:gd name="connsiteX4" fmla="*/ 38568 w 154873"/>
                        <a:gd name="connsiteY4" fmla="*/ 0 h 23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73" h="230521">
                          <a:moveTo>
                            <a:pt x="38568" y="0"/>
                          </a:moveTo>
                          <a:cubicBezTo>
                            <a:pt x="100619" y="60604"/>
                            <a:pt x="143505" y="136866"/>
                            <a:pt x="154873" y="222766"/>
                          </a:cubicBezTo>
                          <a:lnTo>
                            <a:pt x="96032" y="230521"/>
                          </a:lnTo>
                          <a:cubicBezTo>
                            <a:pt x="86397" y="157768"/>
                            <a:pt x="52584" y="90340"/>
                            <a:pt x="0" y="39022"/>
                          </a:cubicBezTo>
                          <a:lnTo>
                            <a:pt x="38568" y="0"/>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70" name="Group 269">
                      <a:extLst>
                        <a:ext uri="{FF2B5EF4-FFF2-40B4-BE49-F238E27FC236}">
                          <a16:creationId xmlns:a16="http://schemas.microsoft.com/office/drawing/2014/main" id="{49F514C2-132D-4A4E-96AA-DEFE6C5432C3}"/>
                        </a:ext>
                      </a:extLst>
                    </p:cNvPr>
                    <p:cNvGrpSpPr>
                      <a:grpSpLocks noChangeAspect="1"/>
                    </p:cNvGrpSpPr>
                    <p:nvPr/>
                  </p:nvGrpSpPr>
                  <p:grpSpPr bwMode="auto">
                    <a:xfrm>
                      <a:off x="2696454" y="1133809"/>
                      <a:ext cx="5100861" cy="5120575"/>
                      <a:chOff x="-5931916" y="408003"/>
                      <a:chExt cx="5254234" cy="5258331"/>
                    </a:xfrm>
                    <a:solidFill>
                      <a:srgbClr val="97CFFF"/>
                    </a:solidFill>
                  </p:grpSpPr>
                  <p:sp>
                    <p:nvSpPr>
                      <p:cNvPr id="271" name="Block Arc 270">
                        <a:extLst>
                          <a:ext uri="{FF2B5EF4-FFF2-40B4-BE49-F238E27FC236}">
                            <a16:creationId xmlns:a16="http://schemas.microsoft.com/office/drawing/2014/main" id="{3C3C9BE4-1982-6C4B-AAE3-2CD067DF1DAC}"/>
                          </a:ext>
                        </a:extLst>
                      </p:cNvPr>
                      <p:cNvSpPr>
                        <a:spLocks noChangeAspect="1"/>
                      </p:cNvSpPr>
                      <p:nvPr/>
                    </p:nvSpPr>
                    <p:spPr>
                      <a:xfrm rot="10800000" flipH="1">
                        <a:off x="-4855586" y="1626657"/>
                        <a:ext cx="4037071" cy="4039677"/>
                      </a:xfrm>
                      <a:prstGeom prst="blockArc">
                        <a:avLst>
                          <a:gd name="adj1" fmla="val 16518558"/>
                          <a:gd name="adj2" fmla="val 18933865"/>
                          <a:gd name="adj3" fmla="val 1397"/>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72" name="Rectangle 65">
                        <a:extLst>
                          <a:ext uri="{FF2B5EF4-FFF2-40B4-BE49-F238E27FC236}">
                            <a16:creationId xmlns:a16="http://schemas.microsoft.com/office/drawing/2014/main" id="{47E9833C-3FED-2A46-A799-AE3691AE42D1}"/>
                          </a:ext>
                        </a:extLst>
                      </p:cNvPr>
                      <p:cNvSpPr/>
                      <p:nvPr/>
                    </p:nvSpPr>
                    <p:spPr>
                      <a:xfrm rot="7213913">
                        <a:off x="-1365223" y="4114998"/>
                        <a:ext cx="590471" cy="56496"/>
                      </a:xfrm>
                      <a:custGeom>
                        <a:avLst/>
                        <a:gdLst>
                          <a:gd name="connsiteX0" fmla="*/ 0 w 573289"/>
                          <a:gd name="connsiteY0" fmla="*/ 0 h 54846"/>
                          <a:gd name="connsiteX1" fmla="*/ 573289 w 573289"/>
                          <a:gd name="connsiteY1" fmla="*/ 0 h 54846"/>
                          <a:gd name="connsiteX2" fmla="*/ 573289 w 573289"/>
                          <a:gd name="connsiteY2" fmla="*/ 54846 h 54846"/>
                          <a:gd name="connsiteX3" fmla="*/ 0 w 573289"/>
                          <a:gd name="connsiteY3" fmla="*/ 54846 h 54846"/>
                          <a:gd name="connsiteX4" fmla="*/ 0 w 573289"/>
                          <a:gd name="connsiteY4" fmla="*/ 0 h 54846"/>
                          <a:gd name="connsiteX0" fmla="*/ 0 w 574898"/>
                          <a:gd name="connsiteY0" fmla="*/ 0 h 54846"/>
                          <a:gd name="connsiteX1" fmla="*/ 574898 w 574898"/>
                          <a:gd name="connsiteY1" fmla="*/ 2737 h 54846"/>
                          <a:gd name="connsiteX2" fmla="*/ 573289 w 574898"/>
                          <a:gd name="connsiteY2" fmla="*/ 54846 h 54846"/>
                          <a:gd name="connsiteX3" fmla="*/ 0 w 574898"/>
                          <a:gd name="connsiteY3" fmla="*/ 54846 h 54846"/>
                          <a:gd name="connsiteX4" fmla="*/ 0 w 574898"/>
                          <a:gd name="connsiteY4" fmla="*/ 0 h 5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898" h="54846">
                            <a:moveTo>
                              <a:pt x="0" y="0"/>
                            </a:moveTo>
                            <a:lnTo>
                              <a:pt x="574898" y="2737"/>
                            </a:lnTo>
                            <a:cubicBezTo>
                              <a:pt x="574362" y="20107"/>
                              <a:pt x="573825" y="37476"/>
                              <a:pt x="573289" y="54846"/>
                            </a:cubicBezTo>
                            <a:lnTo>
                              <a:pt x="0" y="54846"/>
                            </a:lnTo>
                            <a:lnTo>
                              <a:pt x="0" y="0"/>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Block Arc 272">
                        <a:extLst>
                          <a:ext uri="{FF2B5EF4-FFF2-40B4-BE49-F238E27FC236}">
                            <a16:creationId xmlns:a16="http://schemas.microsoft.com/office/drawing/2014/main" id="{6A8A1625-41E8-5447-B8B4-A74A399D7409}"/>
                          </a:ext>
                        </a:extLst>
                      </p:cNvPr>
                      <p:cNvSpPr>
                        <a:spLocks noChangeAspect="1"/>
                      </p:cNvSpPr>
                      <p:nvPr/>
                    </p:nvSpPr>
                    <p:spPr>
                      <a:xfrm rot="10800000" flipV="1">
                        <a:off x="-5619174" y="408003"/>
                        <a:ext cx="3929316" cy="3931852"/>
                      </a:xfrm>
                      <a:prstGeom prst="blockArc">
                        <a:avLst>
                          <a:gd name="adj1" fmla="val 17212991"/>
                          <a:gd name="adj2" fmla="val 19693731"/>
                          <a:gd name="adj3" fmla="val 1460"/>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74" name="Block Arc 273">
                        <a:extLst>
                          <a:ext uri="{FF2B5EF4-FFF2-40B4-BE49-F238E27FC236}">
                            <a16:creationId xmlns:a16="http://schemas.microsoft.com/office/drawing/2014/main" id="{2C8117DD-5C69-844A-AAA5-34DD39DB5823}"/>
                          </a:ext>
                        </a:extLst>
                      </p:cNvPr>
                      <p:cNvSpPr>
                        <a:spLocks noChangeAspect="1"/>
                      </p:cNvSpPr>
                      <p:nvPr/>
                    </p:nvSpPr>
                    <p:spPr>
                      <a:xfrm rot="5400000" flipH="1">
                        <a:off x="-4223103" y="1269580"/>
                        <a:ext cx="3544284" cy="3546559"/>
                      </a:xfrm>
                      <a:prstGeom prst="blockArc">
                        <a:avLst>
                          <a:gd name="adj1" fmla="val 14455928"/>
                          <a:gd name="adj2" fmla="val 18192403"/>
                          <a:gd name="adj3" fmla="val 1573"/>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75" name="Rectangle 274">
                        <a:extLst>
                          <a:ext uri="{FF2B5EF4-FFF2-40B4-BE49-F238E27FC236}">
                            <a16:creationId xmlns:a16="http://schemas.microsoft.com/office/drawing/2014/main" id="{4F6A3808-D285-9740-82CB-BA704A95D8AB}"/>
                          </a:ext>
                        </a:extLst>
                      </p:cNvPr>
                      <p:cNvSpPr/>
                      <p:nvPr/>
                    </p:nvSpPr>
                    <p:spPr>
                      <a:xfrm>
                        <a:off x="-3666845" y="599531"/>
                        <a:ext cx="832283" cy="56694"/>
                      </a:xfrm>
                      <a:prstGeom prst="rect">
                        <a:avLst/>
                      </a:prstGeom>
                      <a:solidFill>
                        <a:schemeClr val="accent5">
                          <a:lumMod val="40000"/>
                          <a:lumOff val="60000"/>
                        </a:schemeClr>
                      </a:solidFill>
                      <a:ln w="12700" cmpd="sng">
                        <a:solidFill>
                          <a:srgbClr val="000090"/>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 name="Rectangle 275">
                        <a:extLst>
                          <a:ext uri="{FF2B5EF4-FFF2-40B4-BE49-F238E27FC236}">
                            <a16:creationId xmlns:a16="http://schemas.microsoft.com/office/drawing/2014/main" id="{2AFC34A9-651D-E04F-8A86-6A240EE5170B}"/>
                          </a:ext>
                        </a:extLst>
                      </p:cNvPr>
                      <p:cNvSpPr/>
                      <p:nvPr/>
                    </p:nvSpPr>
                    <p:spPr>
                      <a:xfrm>
                        <a:off x="-5931916" y="1687397"/>
                        <a:ext cx="844409" cy="56694"/>
                      </a:xfrm>
                      <a:prstGeom prst="rect">
                        <a:avLst/>
                      </a:prstGeom>
                      <a:solidFill>
                        <a:schemeClr val="accent5">
                          <a:lumMod val="40000"/>
                          <a:lumOff val="60000"/>
                        </a:schemeClr>
                      </a:solidFill>
                      <a:ln w="12700" cmpd="sng">
                        <a:solidFill>
                          <a:srgbClr val="000090"/>
                        </a:solidFill>
                      </a:ln>
                      <a:effectLst/>
                      <a:scene3d>
                        <a:camera prst="orthographicFront">
                          <a:rot lat="0" lon="0" rev="36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grpSp>
          <p:sp>
            <p:nvSpPr>
              <p:cNvPr id="263" name="Block Arc 262">
                <a:extLst>
                  <a:ext uri="{FF2B5EF4-FFF2-40B4-BE49-F238E27FC236}">
                    <a16:creationId xmlns:a16="http://schemas.microsoft.com/office/drawing/2014/main" id="{20F7C090-5600-7747-AF82-8A58C3901DD8}"/>
                  </a:ext>
                </a:extLst>
              </p:cNvPr>
              <p:cNvSpPr>
                <a:spLocks noChangeAspect="1"/>
              </p:cNvSpPr>
              <p:nvPr/>
            </p:nvSpPr>
            <p:spPr>
              <a:xfrm rot="10420819">
                <a:off x="5448061" y="5427368"/>
                <a:ext cx="812815" cy="810935"/>
              </a:xfrm>
              <a:prstGeom prst="blockArc">
                <a:avLst>
                  <a:gd name="adj1" fmla="val 16381682"/>
                  <a:gd name="adj2" fmla="val 18375437"/>
                  <a:gd name="adj3" fmla="val 7027"/>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grpSp>
      <p:sp>
        <p:nvSpPr>
          <p:cNvPr id="277" name="TextBox 3">
            <a:extLst>
              <a:ext uri="{FF2B5EF4-FFF2-40B4-BE49-F238E27FC236}">
                <a16:creationId xmlns:a16="http://schemas.microsoft.com/office/drawing/2014/main" id="{140C6EB4-4AAB-7040-9A7C-CD6CC0B02AF5}"/>
              </a:ext>
            </a:extLst>
          </p:cNvPr>
          <p:cNvSpPr txBox="1">
            <a:spLocks noChangeArrowheads="1"/>
          </p:cNvSpPr>
          <p:nvPr/>
        </p:nvSpPr>
        <p:spPr bwMode="auto">
          <a:xfrm>
            <a:off x="1473200" y="4729163"/>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cxnSp>
        <p:nvCxnSpPr>
          <p:cNvPr id="278" name="Straight Connector 277">
            <a:extLst>
              <a:ext uri="{FF2B5EF4-FFF2-40B4-BE49-F238E27FC236}">
                <a16:creationId xmlns:a16="http://schemas.microsoft.com/office/drawing/2014/main" id="{F852F34C-7253-AD4A-B17A-BF05936497E1}"/>
              </a:ext>
            </a:extLst>
          </p:cNvPr>
          <p:cNvCxnSpPr>
            <a:cxnSpLocks noChangeAspect="1"/>
          </p:cNvCxnSpPr>
          <p:nvPr/>
        </p:nvCxnSpPr>
        <p:spPr>
          <a:xfrm>
            <a:off x="6915996" y="2260330"/>
            <a:ext cx="232028" cy="407808"/>
          </a:xfrm>
          <a:prstGeom prst="line">
            <a:avLst/>
          </a:pr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9" name="Block Arc 278">
            <a:extLst>
              <a:ext uri="{FF2B5EF4-FFF2-40B4-BE49-F238E27FC236}">
                <a16:creationId xmlns:a16="http://schemas.microsoft.com/office/drawing/2014/main" id="{E8EE0D12-12BC-3649-AFF1-9C90EF3B67DC}"/>
              </a:ext>
            </a:extLst>
          </p:cNvPr>
          <p:cNvSpPr>
            <a:spLocks noChangeAspect="1"/>
          </p:cNvSpPr>
          <p:nvPr/>
        </p:nvSpPr>
        <p:spPr bwMode="auto">
          <a:xfrm rot="15499973">
            <a:off x="7010477" y="4557822"/>
            <a:ext cx="954486" cy="1232043"/>
          </a:xfrm>
          <a:prstGeom prst="blockArc">
            <a:avLst>
              <a:gd name="adj1" fmla="val 16080501"/>
              <a:gd name="adj2" fmla="val 18146657"/>
              <a:gd name="adj3" fmla="val 5509"/>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0" name="Block Arc 279">
            <a:extLst>
              <a:ext uri="{FF2B5EF4-FFF2-40B4-BE49-F238E27FC236}">
                <a16:creationId xmlns:a16="http://schemas.microsoft.com/office/drawing/2014/main" id="{6A60A8AB-55D0-2944-A243-DFA4709AFD30}"/>
              </a:ext>
            </a:extLst>
          </p:cNvPr>
          <p:cNvSpPr>
            <a:spLocks noChangeAspect="1"/>
          </p:cNvSpPr>
          <p:nvPr/>
        </p:nvSpPr>
        <p:spPr bwMode="auto">
          <a:xfrm rot="5400000">
            <a:off x="6070247" y="4894465"/>
            <a:ext cx="857250" cy="878288"/>
          </a:xfrm>
          <a:prstGeom prst="blockArc">
            <a:avLst>
              <a:gd name="adj1" fmla="val 15919584"/>
              <a:gd name="adj2" fmla="val 18753613"/>
              <a:gd name="adj3" fmla="val 6448"/>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1" name="Block Arc 330">
            <a:extLst>
              <a:ext uri="{FF2B5EF4-FFF2-40B4-BE49-F238E27FC236}">
                <a16:creationId xmlns:a16="http://schemas.microsoft.com/office/drawing/2014/main" id="{4150875F-5550-2543-B3B9-44B192FB5997}"/>
              </a:ext>
            </a:extLst>
          </p:cNvPr>
          <p:cNvSpPr>
            <a:spLocks noChangeAspect="1"/>
          </p:cNvSpPr>
          <p:nvPr/>
        </p:nvSpPr>
        <p:spPr bwMode="auto">
          <a:xfrm rot="1684498" flipH="1">
            <a:off x="5315429" y="1511925"/>
            <a:ext cx="1733274" cy="315382"/>
          </a:xfrm>
          <a:custGeom>
            <a:avLst/>
            <a:gdLst>
              <a:gd name="connsiteX0" fmla="*/ 798523 w 3451225"/>
              <a:gd name="connsiteY0" fmla="*/ 269572 h 3443288"/>
              <a:gd name="connsiteX1" fmla="*/ 2524700 w 3451225"/>
              <a:gd name="connsiteY1" fmla="*/ 195718 h 3443288"/>
              <a:gd name="connsiteX2" fmla="*/ 2499430 w 3451225"/>
              <a:gd name="connsiteY2" fmla="*/ 243974 h 3443288"/>
              <a:gd name="connsiteX3" fmla="*/ 827837 w 3451225"/>
              <a:gd name="connsiteY3" fmla="*/ 315485 h 3443288"/>
              <a:gd name="connsiteX4" fmla="*/ 798523 w 3451225"/>
              <a:gd name="connsiteY4" fmla="*/ 269572 h 3443288"/>
              <a:gd name="connsiteX0" fmla="*/ 0 w 1733274"/>
              <a:gd name="connsiteY0" fmla="*/ 269469 h 315382"/>
              <a:gd name="connsiteX1" fmla="*/ 1733274 w 1733274"/>
              <a:gd name="connsiteY1" fmla="*/ 195803 h 315382"/>
              <a:gd name="connsiteX2" fmla="*/ 1700907 w 1733274"/>
              <a:gd name="connsiteY2" fmla="*/ 243871 h 315382"/>
              <a:gd name="connsiteX3" fmla="*/ 29314 w 1733274"/>
              <a:gd name="connsiteY3" fmla="*/ 315382 h 315382"/>
              <a:gd name="connsiteX4" fmla="*/ 0 w 1733274"/>
              <a:gd name="connsiteY4" fmla="*/ 269469 h 31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74" h="315382">
                <a:moveTo>
                  <a:pt x="0" y="269469"/>
                </a:moveTo>
                <a:cubicBezTo>
                  <a:pt x="520720" y="-61462"/>
                  <a:pt x="1186070" y="-89437"/>
                  <a:pt x="1733274" y="195803"/>
                </a:cubicBezTo>
                <a:cubicBezTo>
                  <a:pt x="1724851" y="211888"/>
                  <a:pt x="1709330" y="227786"/>
                  <a:pt x="1700907" y="243871"/>
                </a:cubicBezTo>
                <a:cubicBezTo>
                  <a:pt x="1171002" y="-32310"/>
                  <a:pt x="533575" y="-5041"/>
                  <a:pt x="29314" y="315382"/>
                </a:cubicBezTo>
                <a:lnTo>
                  <a:pt x="0" y="269469"/>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2" name="Block Arc 281">
            <a:extLst>
              <a:ext uri="{FF2B5EF4-FFF2-40B4-BE49-F238E27FC236}">
                <a16:creationId xmlns:a16="http://schemas.microsoft.com/office/drawing/2014/main" id="{47A73B70-C9F2-1D47-B2E3-BA465AF17BBF}"/>
              </a:ext>
            </a:extLst>
          </p:cNvPr>
          <p:cNvSpPr>
            <a:spLocks noChangeAspect="1"/>
          </p:cNvSpPr>
          <p:nvPr/>
        </p:nvSpPr>
        <p:spPr bwMode="auto">
          <a:xfrm rot="10800000" flipH="1">
            <a:off x="2689225" y="2295525"/>
            <a:ext cx="3919538" cy="3933825"/>
          </a:xfrm>
          <a:prstGeom prst="blockArc">
            <a:avLst>
              <a:gd name="adj1" fmla="val 13064056"/>
              <a:gd name="adj2" fmla="val 15811792"/>
              <a:gd name="adj3" fmla="val 1432"/>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3" name="Block Arc 282">
            <a:extLst>
              <a:ext uri="{FF2B5EF4-FFF2-40B4-BE49-F238E27FC236}">
                <a16:creationId xmlns:a16="http://schemas.microsoft.com/office/drawing/2014/main" id="{9930CF04-18B8-7544-95AC-610125C8D614}"/>
              </a:ext>
            </a:extLst>
          </p:cNvPr>
          <p:cNvSpPr>
            <a:spLocks noChangeAspect="1"/>
          </p:cNvSpPr>
          <p:nvPr/>
        </p:nvSpPr>
        <p:spPr bwMode="auto">
          <a:xfrm flipH="1">
            <a:off x="4406900" y="6070876"/>
            <a:ext cx="841375" cy="838200"/>
          </a:xfrm>
          <a:prstGeom prst="blockArc">
            <a:avLst>
              <a:gd name="adj1" fmla="val 16163974"/>
              <a:gd name="adj2" fmla="val 18186964"/>
              <a:gd name="adj3" fmla="val 6662"/>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4" name="Block Arc 333">
            <a:extLst>
              <a:ext uri="{FF2B5EF4-FFF2-40B4-BE49-F238E27FC236}">
                <a16:creationId xmlns:a16="http://schemas.microsoft.com/office/drawing/2014/main" id="{38B34C30-F783-714E-8F17-EDFB57E96923}"/>
              </a:ext>
            </a:extLst>
          </p:cNvPr>
          <p:cNvSpPr>
            <a:spLocks noChangeAspect="1"/>
          </p:cNvSpPr>
          <p:nvPr/>
        </p:nvSpPr>
        <p:spPr bwMode="auto">
          <a:xfrm rot="2080282" flipH="1">
            <a:off x="4420809" y="6152351"/>
            <a:ext cx="286229" cy="136396"/>
          </a:xfrm>
          <a:custGeom>
            <a:avLst/>
            <a:gdLst>
              <a:gd name="connsiteX0" fmla="*/ 414238 w 857250"/>
              <a:gd name="connsiteY0" fmla="*/ 242 h 857250"/>
              <a:gd name="connsiteX1" fmla="*/ 699607 w 857250"/>
              <a:gd name="connsiteY1" fmla="*/ 96528 h 857250"/>
              <a:gd name="connsiteX2" fmla="*/ 664286 w 857250"/>
              <a:gd name="connsiteY2" fmla="*/ 139813 h 857250"/>
              <a:gd name="connsiteX3" fmla="*/ 416112 w 857250"/>
              <a:gd name="connsiteY3" fmla="*/ 56077 h 857250"/>
              <a:gd name="connsiteX4" fmla="*/ 414238 w 857250"/>
              <a:gd name="connsiteY4" fmla="*/ 242 h 857250"/>
              <a:gd name="connsiteX0" fmla="*/ 0 w 285369"/>
              <a:gd name="connsiteY0" fmla="*/ 242 h 136396"/>
              <a:gd name="connsiteX1" fmla="*/ 285369 w 285369"/>
              <a:gd name="connsiteY1" fmla="*/ 96528 h 136396"/>
              <a:gd name="connsiteX2" fmla="*/ 256272 w 285369"/>
              <a:gd name="connsiteY2" fmla="*/ 136396 h 136396"/>
              <a:gd name="connsiteX3" fmla="*/ 1874 w 285369"/>
              <a:gd name="connsiteY3" fmla="*/ 56077 h 136396"/>
              <a:gd name="connsiteX4" fmla="*/ 0 w 285369"/>
              <a:gd name="connsiteY4" fmla="*/ 242 h 136396"/>
              <a:gd name="connsiteX0" fmla="*/ 860 w 286229"/>
              <a:gd name="connsiteY0" fmla="*/ 242 h 136396"/>
              <a:gd name="connsiteX1" fmla="*/ 286229 w 286229"/>
              <a:gd name="connsiteY1" fmla="*/ 96528 h 136396"/>
              <a:gd name="connsiteX2" fmla="*/ 257132 w 286229"/>
              <a:gd name="connsiteY2" fmla="*/ 136396 h 136396"/>
              <a:gd name="connsiteX3" fmla="*/ 123 w 286229"/>
              <a:gd name="connsiteY3" fmla="*/ 54271 h 136396"/>
              <a:gd name="connsiteX4" fmla="*/ 860 w 286229"/>
              <a:gd name="connsiteY4" fmla="*/ 242 h 13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29" h="136396">
                <a:moveTo>
                  <a:pt x="860" y="242"/>
                </a:moveTo>
                <a:cubicBezTo>
                  <a:pt x="104498" y="-3239"/>
                  <a:pt x="205885" y="30970"/>
                  <a:pt x="286229" y="96528"/>
                </a:cubicBezTo>
                <a:cubicBezTo>
                  <a:pt x="274455" y="110956"/>
                  <a:pt x="268906" y="121968"/>
                  <a:pt x="257132" y="136396"/>
                </a:cubicBezTo>
                <a:cubicBezTo>
                  <a:pt x="187260" y="79383"/>
                  <a:pt x="90253" y="51244"/>
                  <a:pt x="123" y="54271"/>
                </a:cubicBezTo>
                <a:cubicBezTo>
                  <a:pt x="-502" y="35659"/>
                  <a:pt x="1485" y="18854"/>
                  <a:pt x="860" y="242"/>
                </a:cubicBez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285" name="Straight Connector 284">
            <a:extLst>
              <a:ext uri="{FF2B5EF4-FFF2-40B4-BE49-F238E27FC236}">
                <a16:creationId xmlns:a16="http://schemas.microsoft.com/office/drawing/2014/main" id="{779A30FA-8A3A-944A-B18B-81D21778508A}"/>
              </a:ext>
            </a:extLst>
          </p:cNvPr>
          <p:cNvCxnSpPr>
            <a:cxnSpLocks/>
          </p:cNvCxnSpPr>
          <p:nvPr/>
        </p:nvCxnSpPr>
        <p:spPr bwMode="auto">
          <a:xfrm flipV="1">
            <a:off x="4476750" y="6170613"/>
            <a:ext cx="0" cy="44450"/>
          </a:xfrm>
          <a:prstGeom prst="line">
            <a:avLst/>
          </a:prstGeom>
          <a:ln>
            <a:solidFill>
              <a:srgbClr val="97CFFF"/>
            </a:solidFill>
          </a:ln>
          <a:effectLst/>
        </p:spPr>
        <p:style>
          <a:lnRef idx="2">
            <a:schemeClr val="accent1"/>
          </a:lnRef>
          <a:fillRef idx="0">
            <a:schemeClr val="accent1"/>
          </a:fillRef>
          <a:effectRef idx="1">
            <a:schemeClr val="accent1"/>
          </a:effectRef>
          <a:fontRef idx="minor">
            <a:schemeClr val="tx1"/>
          </a:fontRef>
        </p:style>
      </p:cxnSp>
      <p:sp>
        <p:nvSpPr>
          <p:cNvPr id="287" name="Block Arc 348">
            <a:extLst>
              <a:ext uri="{FF2B5EF4-FFF2-40B4-BE49-F238E27FC236}">
                <a16:creationId xmlns:a16="http://schemas.microsoft.com/office/drawing/2014/main" id="{D189C02E-FB82-C84E-B700-A6BA94F6EBD9}"/>
              </a:ext>
            </a:extLst>
          </p:cNvPr>
          <p:cNvSpPr>
            <a:spLocks noChangeAspect="1"/>
          </p:cNvSpPr>
          <p:nvPr/>
        </p:nvSpPr>
        <p:spPr bwMode="auto">
          <a:xfrm rot="5400000">
            <a:off x="4409518" y="1165182"/>
            <a:ext cx="129074" cy="244054"/>
          </a:xfrm>
          <a:custGeom>
            <a:avLst/>
            <a:gdLst>
              <a:gd name="connsiteX0" fmla="*/ 857246 w 857250"/>
              <a:gd name="connsiteY0" fmla="*/ 426769 h 857250"/>
              <a:gd name="connsiteX1" fmla="*/ 773222 w 857250"/>
              <a:gd name="connsiteY1" fmla="*/ 683523 h 857250"/>
              <a:gd name="connsiteX2" fmla="*/ 728176 w 857250"/>
              <a:gd name="connsiteY2" fmla="*/ 650202 h 857250"/>
              <a:gd name="connsiteX3" fmla="*/ 801217 w 857250"/>
              <a:gd name="connsiteY3" fmla="*/ 427011 h 857250"/>
              <a:gd name="connsiteX4" fmla="*/ 857246 w 857250"/>
              <a:gd name="connsiteY4" fmla="*/ 426769 h 857250"/>
              <a:gd name="connsiteX0" fmla="*/ 129070 w 129074"/>
              <a:gd name="connsiteY0" fmla="*/ 0 h 256754"/>
              <a:gd name="connsiteX1" fmla="*/ 45046 w 129074"/>
              <a:gd name="connsiteY1" fmla="*/ 256754 h 256754"/>
              <a:gd name="connsiteX2" fmla="*/ 0 w 129074"/>
              <a:gd name="connsiteY2" fmla="*/ 220258 h 256754"/>
              <a:gd name="connsiteX3" fmla="*/ 73041 w 129074"/>
              <a:gd name="connsiteY3" fmla="*/ 242 h 256754"/>
              <a:gd name="connsiteX4" fmla="*/ 129070 w 129074"/>
              <a:gd name="connsiteY4" fmla="*/ 0 h 256754"/>
              <a:gd name="connsiteX0" fmla="*/ 129070 w 129073"/>
              <a:gd name="connsiteY0" fmla="*/ 0 h 250404"/>
              <a:gd name="connsiteX1" fmla="*/ 41871 w 129073"/>
              <a:gd name="connsiteY1" fmla="*/ 250404 h 250404"/>
              <a:gd name="connsiteX2" fmla="*/ 0 w 129073"/>
              <a:gd name="connsiteY2" fmla="*/ 220258 h 250404"/>
              <a:gd name="connsiteX3" fmla="*/ 73041 w 129073"/>
              <a:gd name="connsiteY3" fmla="*/ 242 h 250404"/>
              <a:gd name="connsiteX4" fmla="*/ 129070 w 129073"/>
              <a:gd name="connsiteY4" fmla="*/ 0 h 250404"/>
              <a:gd name="connsiteX0" fmla="*/ 129070 w 129074"/>
              <a:gd name="connsiteY0" fmla="*/ 0 h 244054"/>
              <a:gd name="connsiteX1" fmla="*/ 48224 w 129074"/>
              <a:gd name="connsiteY1" fmla="*/ 244054 h 244054"/>
              <a:gd name="connsiteX2" fmla="*/ 0 w 129074"/>
              <a:gd name="connsiteY2" fmla="*/ 220258 h 244054"/>
              <a:gd name="connsiteX3" fmla="*/ 73041 w 129074"/>
              <a:gd name="connsiteY3" fmla="*/ 242 h 244054"/>
              <a:gd name="connsiteX4" fmla="*/ 129070 w 129074"/>
              <a:gd name="connsiteY4" fmla="*/ 0 h 24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74" h="244054">
                <a:moveTo>
                  <a:pt x="129070" y="0"/>
                </a:moveTo>
                <a:cubicBezTo>
                  <a:pt x="129470" y="92404"/>
                  <a:pt x="103176" y="169764"/>
                  <a:pt x="48224" y="244054"/>
                </a:cubicBezTo>
                <a:cubicBezTo>
                  <a:pt x="33209" y="232947"/>
                  <a:pt x="15015" y="231365"/>
                  <a:pt x="0" y="220258"/>
                </a:cubicBezTo>
                <a:cubicBezTo>
                  <a:pt x="47769" y="155679"/>
                  <a:pt x="73389" y="80567"/>
                  <a:pt x="73041" y="242"/>
                </a:cubicBezTo>
                <a:lnTo>
                  <a:pt x="129070" y="0"/>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8" name="Block Arc 287">
            <a:extLst>
              <a:ext uri="{FF2B5EF4-FFF2-40B4-BE49-F238E27FC236}">
                <a16:creationId xmlns:a16="http://schemas.microsoft.com/office/drawing/2014/main" id="{4AD1BB56-A16A-7E48-9C27-1E99656911D9}"/>
              </a:ext>
            </a:extLst>
          </p:cNvPr>
          <p:cNvSpPr>
            <a:spLocks noChangeAspect="1"/>
          </p:cNvSpPr>
          <p:nvPr/>
        </p:nvSpPr>
        <p:spPr bwMode="auto">
          <a:xfrm rot="16200000">
            <a:off x="2521744" y="1948657"/>
            <a:ext cx="3451225" cy="3443287"/>
          </a:xfrm>
          <a:prstGeom prst="blockArc">
            <a:avLst>
              <a:gd name="adj1" fmla="val 15164257"/>
              <a:gd name="adj2" fmla="val 17006332"/>
              <a:gd name="adj3" fmla="val 1709"/>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9" name="Block Arc 288">
            <a:extLst>
              <a:ext uri="{FF2B5EF4-FFF2-40B4-BE49-F238E27FC236}">
                <a16:creationId xmlns:a16="http://schemas.microsoft.com/office/drawing/2014/main" id="{F08C7FB0-B316-E648-9C4B-153DB8EA5B9E}"/>
              </a:ext>
            </a:extLst>
          </p:cNvPr>
          <p:cNvSpPr>
            <a:spLocks noChangeAspect="1"/>
          </p:cNvSpPr>
          <p:nvPr/>
        </p:nvSpPr>
        <p:spPr bwMode="auto">
          <a:xfrm rot="11424624" flipH="1">
            <a:off x="4054475" y="5407808"/>
            <a:ext cx="812800" cy="811213"/>
          </a:xfrm>
          <a:prstGeom prst="blockArc">
            <a:avLst>
              <a:gd name="adj1" fmla="val 16585903"/>
              <a:gd name="adj2" fmla="val 18235619"/>
              <a:gd name="adj3" fmla="val 6969"/>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0" name="Block Arc 367">
            <a:extLst>
              <a:ext uri="{FF2B5EF4-FFF2-40B4-BE49-F238E27FC236}">
                <a16:creationId xmlns:a16="http://schemas.microsoft.com/office/drawing/2014/main" id="{03C73CA4-276C-CF40-A6E6-A5A0D506E40A}"/>
              </a:ext>
            </a:extLst>
          </p:cNvPr>
          <p:cNvSpPr>
            <a:spLocks noChangeAspect="1"/>
          </p:cNvSpPr>
          <p:nvPr/>
        </p:nvSpPr>
        <p:spPr bwMode="auto">
          <a:xfrm rot="1020636">
            <a:off x="2875546" y="5245861"/>
            <a:ext cx="289055" cy="195116"/>
          </a:xfrm>
          <a:custGeom>
            <a:avLst/>
            <a:gdLst>
              <a:gd name="connsiteX0" fmla="*/ 891189 w 1395412"/>
              <a:gd name="connsiteY0" fmla="*/ 27395 h 1397000"/>
              <a:gd name="connsiteX1" fmla="*/ 1164654 w 1395412"/>
              <a:gd name="connsiteY1" fmla="*/ 179495 h 1397000"/>
              <a:gd name="connsiteX2" fmla="*/ 1127013 w 1395412"/>
              <a:gd name="connsiteY2" fmla="*/ 221332 h 1397000"/>
              <a:gd name="connsiteX3" fmla="*/ 875599 w 1395412"/>
              <a:gd name="connsiteY3" fmla="*/ 81470 h 1397000"/>
              <a:gd name="connsiteX4" fmla="*/ 891189 w 1395412"/>
              <a:gd name="connsiteY4" fmla="*/ 27395 h 1397000"/>
              <a:gd name="connsiteX0" fmla="*/ 15590 w 289055"/>
              <a:gd name="connsiteY0" fmla="*/ 0 h 195116"/>
              <a:gd name="connsiteX1" fmla="*/ 289055 w 289055"/>
              <a:gd name="connsiteY1" fmla="*/ 152100 h 195116"/>
              <a:gd name="connsiteX2" fmla="*/ 258415 w 289055"/>
              <a:gd name="connsiteY2" fmla="*/ 195116 h 195116"/>
              <a:gd name="connsiteX3" fmla="*/ 0 w 289055"/>
              <a:gd name="connsiteY3" fmla="*/ 54075 h 195116"/>
              <a:gd name="connsiteX4" fmla="*/ 15590 w 289055"/>
              <a:gd name="connsiteY4" fmla="*/ 0 h 195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5" h="195116">
                <a:moveTo>
                  <a:pt x="15590" y="0"/>
                </a:moveTo>
                <a:cubicBezTo>
                  <a:pt x="117070" y="29324"/>
                  <a:pt x="210575" y="81331"/>
                  <a:pt x="289055" y="152100"/>
                </a:cubicBezTo>
                <a:cubicBezTo>
                  <a:pt x="276508" y="166046"/>
                  <a:pt x="270962" y="181170"/>
                  <a:pt x="258415" y="195116"/>
                </a:cubicBezTo>
                <a:cubicBezTo>
                  <a:pt x="186265" y="130042"/>
                  <a:pt x="93298" y="81040"/>
                  <a:pt x="0" y="54075"/>
                </a:cubicBezTo>
                <a:lnTo>
                  <a:pt x="15590" y="0"/>
                </a:ln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1" name="Block Arc 290">
            <a:extLst>
              <a:ext uri="{FF2B5EF4-FFF2-40B4-BE49-F238E27FC236}">
                <a16:creationId xmlns:a16="http://schemas.microsoft.com/office/drawing/2014/main" id="{14634AD7-AFF4-5D44-AE4E-1BF277D09348}"/>
              </a:ext>
            </a:extLst>
          </p:cNvPr>
          <p:cNvSpPr>
            <a:spLocks noChangeAspect="1"/>
          </p:cNvSpPr>
          <p:nvPr/>
        </p:nvSpPr>
        <p:spPr bwMode="auto">
          <a:xfrm rot="14344238">
            <a:off x="2536825" y="3952875"/>
            <a:ext cx="1397000" cy="1397000"/>
          </a:xfrm>
          <a:prstGeom prst="blockArc">
            <a:avLst>
              <a:gd name="adj1" fmla="val 14416262"/>
              <a:gd name="adj2" fmla="val 19199655"/>
              <a:gd name="adj3" fmla="val 4259"/>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2" name="Block Arc 384">
            <a:extLst>
              <a:ext uri="{FF2B5EF4-FFF2-40B4-BE49-F238E27FC236}">
                <a16:creationId xmlns:a16="http://schemas.microsoft.com/office/drawing/2014/main" id="{AC11E465-0975-504A-BC4E-535C2C24E00E}"/>
              </a:ext>
            </a:extLst>
          </p:cNvPr>
          <p:cNvSpPr>
            <a:spLocks noChangeAspect="1"/>
          </p:cNvSpPr>
          <p:nvPr/>
        </p:nvSpPr>
        <p:spPr bwMode="auto">
          <a:xfrm rot="4808911">
            <a:off x="2482290" y="4240556"/>
            <a:ext cx="274861" cy="127987"/>
          </a:xfrm>
          <a:custGeom>
            <a:avLst/>
            <a:gdLst>
              <a:gd name="connsiteX0" fmla="*/ 591499 w 1149350"/>
              <a:gd name="connsiteY0" fmla="*/ 247 h 1150938"/>
              <a:gd name="connsiteX1" fmla="*/ 864573 w 1149350"/>
              <a:gd name="connsiteY1" fmla="*/ 78588 h 1150938"/>
              <a:gd name="connsiteX2" fmla="*/ 833783 w 1149350"/>
              <a:gd name="connsiteY2" fmla="*/ 131362 h 1150938"/>
              <a:gd name="connsiteX3" fmla="*/ 589712 w 1149350"/>
              <a:gd name="connsiteY3" fmla="*/ 61320 h 1150938"/>
              <a:gd name="connsiteX4" fmla="*/ 591499 w 1149350"/>
              <a:gd name="connsiteY4" fmla="*/ 247 h 1150938"/>
              <a:gd name="connsiteX0" fmla="*/ 1787 w 274861"/>
              <a:gd name="connsiteY0" fmla="*/ 0 h 127987"/>
              <a:gd name="connsiteX1" fmla="*/ 274861 w 274861"/>
              <a:gd name="connsiteY1" fmla="*/ 78341 h 127987"/>
              <a:gd name="connsiteX2" fmla="*/ 244614 w 274861"/>
              <a:gd name="connsiteY2" fmla="*/ 127987 h 127987"/>
              <a:gd name="connsiteX3" fmla="*/ 0 w 274861"/>
              <a:gd name="connsiteY3" fmla="*/ 61073 h 127987"/>
              <a:gd name="connsiteX4" fmla="*/ 1787 w 274861"/>
              <a:gd name="connsiteY4" fmla="*/ 0 h 12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61" h="127987">
                <a:moveTo>
                  <a:pt x="1787" y="0"/>
                </a:moveTo>
                <a:cubicBezTo>
                  <a:pt x="97924" y="2820"/>
                  <a:pt x="191817" y="29756"/>
                  <a:pt x="274861" y="78341"/>
                </a:cubicBezTo>
                <a:cubicBezTo>
                  <a:pt x="264598" y="95932"/>
                  <a:pt x="254877" y="110396"/>
                  <a:pt x="244614" y="127987"/>
                </a:cubicBezTo>
                <a:cubicBezTo>
                  <a:pt x="170392" y="84549"/>
                  <a:pt x="85928" y="63594"/>
                  <a:pt x="0" y="61073"/>
                </a:cubicBezTo>
                <a:cubicBezTo>
                  <a:pt x="596" y="40715"/>
                  <a:pt x="1191" y="20358"/>
                  <a:pt x="1787" y="0"/>
                </a:cubicBez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3" name="Block Arc 292">
            <a:extLst>
              <a:ext uri="{FF2B5EF4-FFF2-40B4-BE49-F238E27FC236}">
                <a16:creationId xmlns:a16="http://schemas.microsoft.com/office/drawing/2014/main" id="{397731DF-A0DC-8948-B466-92ADBD4983D7}"/>
              </a:ext>
            </a:extLst>
          </p:cNvPr>
          <p:cNvSpPr>
            <a:spLocks noChangeAspect="1"/>
          </p:cNvSpPr>
          <p:nvPr/>
        </p:nvSpPr>
        <p:spPr bwMode="auto">
          <a:xfrm rot="8921786">
            <a:off x="2635013" y="4192230"/>
            <a:ext cx="461239" cy="460589"/>
          </a:xfrm>
          <a:prstGeom prst="blockArc">
            <a:avLst>
              <a:gd name="adj1" fmla="val 21582624"/>
              <a:gd name="adj2" fmla="val 2275549"/>
              <a:gd name="adj3" fmla="val 13004"/>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4" name="Block Arc 293">
            <a:extLst>
              <a:ext uri="{FF2B5EF4-FFF2-40B4-BE49-F238E27FC236}">
                <a16:creationId xmlns:a16="http://schemas.microsoft.com/office/drawing/2014/main" id="{8349D9A3-FD15-6343-9DE5-24CE7AB8055B}"/>
              </a:ext>
            </a:extLst>
          </p:cNvPr>
          <p:cNvSpPr>
            <a:spLocks noChangeAspect="1"/>
          </p:cNvSpPr>
          <p:nvPr/>
        </p:nvSpPr>
        <p:spPr bwMode="auto">
          <a:xfrm rot="9933145">
            <a:off x="97214" y="3170918"/>
            <a:ext cx="2598738" cy="2595562"/>
          </a:xfrm>
          <a:prstGeom prst="blockArc">
            <a:avLst>
              <a:gd name="adj1" fmla="val 10807006"/>
              <a:gd name="adj2" fmla="val 11652446"/>
              <a:gd name="adj3" fmla="val 2168"/>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5" name="Block Arc 393">
            <a:extLst>
              <a:ext uri="{FF2B5EF4-FFF2-40B4-BE49-F238E27FC236}">
                <a16:creationId xmlns:a16="http://schemas.microsoft.com/office/drawing/2014/main" id="{7285D01A-73F0-E34B-B4B7-4117843DDF88}"/>
              </a:ext>
            </a:extLst>
          </p:cNvPr>
          <p:cNvSpPr>
            <a:spLocks noChangeAspect="1"/>
          </p:cNvSpPr>
          <p:nvPr/>
        </p:nvSpPr>
        <p:spPr bwMode="auto">
          <a:xfrm rot="20161782">
            <a:off x="2523950" y="3017261"/>
            <a:ext cx="156904" cy="285354"/>
          </a:xfrm>
          <a:custGeom>
            <a:avLst/>
            <a:gdLst>
              <a:gd name="connsiteX0" fmla="*/ 857217 w 857250"/>
              <a:gd name="connsiteY0" fmla="*/ 433982 h 857250"/>
              <a:gd name="connsiteX1" fmla="*/ 744298 w 857250"/>
              <a:gd name="connsiteY1" fmla="*/ 718573 h 857250"/>
              <a:gd name="connsiteX2" fmla="*/ 699321 w 857250"/>
              <a:gd name="connsiteY2" fmla="*/ 677262 h 857250"/>
              <a:gd name="connsiteX3" fmla="*/ 796151 w 857250"/>
              <a:gd name="connsiteY3" fmla="*/ 433219 h 857250"/>
              <a:gd name="connsiteX4" fmla="*/ 857217 w 857250"/>
              <a:gd name="connsiteY4" fmla="*/ 433982 h 857250"/>
              <a:gd name="connsiteX0" fmla="*/ 153705 w 153705"/>
              <a:gd name="connsiteY0" fmla="*/ 2374 h 285354"/>
              <a:gd name="connsiteX1" fmla="*/ 44977 w 153705"/>
              <a:gd name="connsiteY1" fmla="*/ 285354 h 285354"/>
              <a:gd name="connsiteX2" fmla="*/ 0 w 153705"/>
              <a:gd name="connsiteY2" fmla="*/ 244043 h 285354"/>
              <a:gd name="connsiteX3" fmla="*/ 96830 w 153705"/>
              <a:gd name="connsiteY3" fmla="*/ 0 h 285354"/>
              <a:gd name="connsiteX4" fmla="*/ 153705 w 153705"/>
              <a:gd name="connsiteY4" fmla="*/ 2374 h 28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05" h="285354">
                <a:moveTo>
                  <a:pt x="153705" y="2374"/>
                </a:moveTo>
                <a:cubicBezTo>
                  <a:pt x="152386" y="107904"/>
                  <a:pt x="116370" y="207627"/>
                  <a:pt x="44977" y="285354"/>
                </a:cubicBezTo>
                <a:lnTo>
                  <a:pt x="0" y="244043"/>
                </a:lnTo>
                <a:cubicBezTo>
                  <a:pt x="61221" y="177391"/>
                  <a:pt x="95699" y="90495"/>
                  <a:pt x="96830" y="0"/>
                </a:cubicBezTo>
                <a:cubicBezTo>
                  <a:pt x="117185" y="254"/>
                  <a:pt x="133350" y="2120"/>
                  <a:pt x="153705" y="2374"/>
                </a:cubicBez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6" name="Block Arc 295">
            <a:extLst>
              <a:ext uri="{FF2B5EF4-FFF2-40B4-BE49-F238E27FC236}">
                <a16:creationId xmlns:a16="http://schemas.microsoft.com/office/drawing/2014/main" id="{2D84DB68-8351-9649-8412-8C2CD78B4CC4}"/>
              </a:ext>
            </a:extLst>
          </p:cNvPr>
          <p:cNvSpPr>
            <a:spLocks noChangeAspect="1"/>
          </p:cNvSpPr>
          <p:nvPr/>
        </p:nvSpPr>
        <p:spPr bwMode="auto">
          <a:xfrm rot="10090906">
            <a:off x="2543175" y="2476500"/>
            <a:ext cx="857250" cy="857250"/>
          </a:xfrm>
          <a:prstGeom prst="blockArc">
            <a:avLst>
              <a:gd name="adj1" fmla="val 21417079"/>
              <a:gd name="adj2" fmla="val 2189415"/>
              <a:gd name="adj3" fmla="val 6536"/>
            </a:avLst>
          </a:pr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8" name="TextBox 147">
            <a:extLst>
              <a:ext uri="{FF2B5EF4-FFF2-40B4-BE49-F238E27FC236}">
                <a16:creationId xmlns:a16="http://schemas.microsoft.com/office/drawing/2014/main" id="{3013E6AB-CC4C-6945-9E17-F14462CF113A}"/>
              </a:ext>
            </a:extLst>
          </p:cNvPr>
          <p:cNvSpPr txBox="1">
            <a:spLocks noChangeArrowheads="1"/>
          </p:cNvSpPr>
          <p:nvPr/>
        </p:nvSpPr>
        <p:spPr bwMode="auto">
          <a:xfrm>
            <a:off x="7037137" y="1633381"/>
            <a:ext cx="8429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R=80m</a:t>
            </a:r>
          </a:p>
        </p:txBody>
      </p:sp>
      <p:cxnSp>
        <p:nvCxnSpPr>
          <p:cNvPr id="299" name="Straight Connector 298">
            <a:extLst>
              <a:ext uri="{FF2B5EF4-FFF2-40B4-BE49-F238E27FC236}">
                <a16:creationId xmlns:a16="http://schemas.microsoft.com/office/drawing/2014/main" id="{F32A5EE5-3BAC-D34C-AF8E-81CEF6E977E8}"/>
              </a:ext>
            </a:extLst>
          </p:cNvPr>
          <p:cNvCxnSpPr>
            <a:cxnSpLocks noChangeAspect="1"/>
          </p:cNvCxnSpPr>
          <p:nvPr/>
        </p:nvCxnSpPr>
        <p:spPr>
          <a:xfrm>
            <a:off x="6462406" y="2401178"/>
            <a:ext cx="324675" cy="571579"/>
          </a:xfrm>
          <a:prstGeom prst="line">
            <a:avLst/>
          </a:prstGeom>
          <a:ln w="57150"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5BF43269-F5FE-FE4D-8CCA-83517738950B}"/>
              </a:ext>
            </a:extLst>
          </p:cNvPr>
          <p:cNvCxnSpPr>
            <a:cxnSpLocks noChangeAspect="1"/>
          </p:cNvCxnSpPr>
          <p:nvPr/>
        </p:nvCxnSpPr>
        <p:spPr>
          <a:xfrm>
            <a:off x="7147267" y="2660777"/>
            <a:ext cx="41621" cy="73152"/>
          </a:xfrm>
          <a:prstGeom prst="line">
            <a:avLst/>
          </a:prstGeom>
          <a:ln w="190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0D2891D7-7172-C44F-89BE-6E9F2C71DD59}"/>
              </a:ext>
            </a:extLst>
          </p:cNvPr>
          <p:cNvCxnSpPr>
            <a:cxnSpLocks noChangeAspect="1"/>
          </p:cNvCxnSpPr>
          <p:nvPr/>
        </p:nvCxnSpPr>
        <p:spPr>
          <a:xfrm>
            <a:off x="6888163" y="2188635"/>
            <a:ext cx="39998" cy="70301"/>
          </a:xfrm>
          <a:prstGeom prst="line">
            <a:avLst/>
          </a:prstGeom>
          <a:ln w="190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02" name="Block Arc 301">
            <a:extLst>
              <a:ext uri="{FF2B5EF4-FFF2-40B4-BE49-F238E27FC236}">
                <a16:creationId xmlns:a16="http://schemas.microsoft.com/office/drawing/2014/main" id="{0A382C21-F696-3B4D-88F8-6DB1C168D1D8}"/>
              </a:ext>
            </a:extLst>
          </p:cNvPr>
          <p:cNvSpPr/>
          <p:nvPr/>
        </p:nvSpPr>
        <p:spPr>
          <a:xfrm rot="19818109">
            <a:off x="6412590" y="1853457"/>
            <a:ext cx="513943" cy="882653"/>
          </a:xfrm>
          <a:prstGeom prst="blockArc">
            <a:avLst>
              <a:gd name="adj1" fmla="val 10608597"/>
              <a:gd name="adj2" fmla="val 171827"/>
              <a:gd name="adj3" fmla="val 9654"/>
            </a:avLst>
          </a:prstGeom>
          <a:solidFill>
            <a:srgbClr val="3F60F9"/>
          </a:solidFill>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Block Arc 302">
            <a:extLst>
              <a:ext uri="{FF2B5EF4-FFF2-40B4-BE49-F238E27FC236}">
                <a16:creationId xmlns:a16="http://schemas.microsoft.com/office/drawing/2014/main" id="{669AB597-AFA5-AB40-A682-88D6AE2437DF}"/>
              </a:ext>
            </a:extLst>
          </p:cNvPr>
          <p:cNvSpPr/>
          <p:nvPr/>
        </p:nvSpPr>
        <p:spPr>
          <a:xfrm rot="8987217">
            <a:off x="6735756" y="2426010"/>
            <a:ext cx="518090" cy="882653"/>
          </a:xfrm>
          <a:prstGeom prst="blockArc">
            <a:avLst>
              <a:gd name="adj1" fmla="val 10760561"/>
              <a:gd name="adj2" fmla="val 171827"/>
              <a:gd name="adj3" fmla="val 9654"/>
            </a:avLst>
          </a:prstGeom>
          <a:solidFill>
            <a:srgbClr val="3F60F9"/>
          </a:solidFill>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Arc 303">
            <a:extLst>
              <a:ext uri="{FF2B5EF4-FFF2-40B4-BE49-F238E27FC236}">
                <a16:creationId xmlns:a16="http://schemas.microsoft.com/office/drawing/2014/main" id="{9BBFF5BA-1722-A847-A9D2-949AD1457E87}"/>
              </a:ext>
            </a:extLst>
          </p:cNvPr>
          <p:cNvSpPr>
            <a:spLocks noChangeAspect="1"/>
          </p:cNvSpPr>
          <p:nvPr/>
        </p:nvSpPr>
        <p:spPr>
          <a:xfrm rot="9109266" flipH="1">
            <a:off x="6772226" y="2177176"/>
            <a:ext cx="120100" cy="118872"/>
          </a:xfrm>
          <a:prstGeom prst="arc">
            <a:avLst>
              <a:gd name="adj1" fmla="val 21576264"/>
              <a:gd name="adj2" fmla="val 12145896"/>
            </a:avLst>
          </a:prstGeom>
          <a:ln w="190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05" name="Arc 304">
            <a:extLst>
              <a:ext uri="{FF2B5EF4-FFF2-40B4-BE49-F238E27FC236}">
                <a16:creationId xmlns:a16="http://schemas.microsoft.com/office/drawing/2014/main" id="{F983898D-C909-C241-B856-597543EE04B1}"/>
              </a:ext>
            </a:extLst>
          </p:cNvPr>
          <p:cNvSpPr>
            <a:spLocks noChangeAspect="1"/>
          </p:cNvSpPr>
          <p:nvPr/>
        </p:nvSpPr>
        <p:spPr>
          <a:xfrm rot="9109266" flipH="1">
            <a:off x="7081961" y="2704361"/>
            <a:ext cx="112449" cy="111299"/>
          </a:xfrm>
          <a:prstGeom prst="arc">
            <a:avLst>
              <a:gd name="adj1" fmla="val 10747116"/>
              <a:gd name="adj2" fmla="val 0"/>
            </a:avLst>
          </a:prstGeom>
          <a:ln w="190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06" name="Straight Connector 305">
            <a:extLst>
              <a:ext uri="{FF2B5EF4-FFF2-40B4-BE49-F238E27FC236}">
                <a16:creationId xmlns:a16="http://schemas.microsoft.com/office/drawing/2014/main" id="{5CE9612E-D42E-FA4C-A69A-A7D9A2E39A49}"/>
              </a:ext>
            </a:extLst>
          </p:cNvPr>
          <p:cNvCxnSpPr>
            <a:cxnSpLocks noChangeAspect="1"/>
          </p:cNvCxnSpPr>
          <p:nvPr/>
        </p:nvCxnSpPr>
        <p:spPr>
          <a:xfrm>
            <a:off x="6877038" y="2198199"/>
            <a:ext cx="37316" cy="65590"/>
          </a:xfrm>
          <a:prstGeom prst="line">
            <a:avLst/>
          </a:prstGeom>
          <a:ln w="190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7" name="Trapezoid 306">
            <a:extLst>
              <a:ext uri="{FF2B5EF4-FFF2-40B4-BE49-F238E27FC236}">
                <a16:creationId xmlns:a16="http://schemas.microsoft.com/office/drawing/2014/main" id="{1712BC85-6F4F-A043-85AE-12474CEFB090}"/>
              </a:ext>
            </a:extLst>
          </p:cNvPr>
          <p:cNvSpPr/>
          <p:nvPr/>
        </p:nvSpPr>
        <p:spPr>
          <a:xfrm rot="8961641">
            <a:off x="7028364" y="2662034"/>
            <a:ext cx="57739" cy="143282"/>
          </a:xfrm>
          <a:prstGeom prst="trapezoid">
            <a:avLst/>
          </a:prstGeom>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Arc 307">
            <a:extLst>
              <a:ext uri="{FF2B5EF4-FFF2-40B4-BE49-F238E27FC236}">
                <a16:creationId xmlns:a16="http://schemas.microsoft.com/office/drawing/2014/main" id="{E93946ED-B699-354E-8238-C29A1C11CF66}"/>
              </a:ext>
            </a:extLst>
          </p:cNvPr>
          <p:cNvSpPr>
            <a:spLocks noChangeAspect="1"/>
          </p:cNvSpPr>
          <p:nvPr/>
        </p:nvSpPr>
        <p:spPr>
          <a:xfrm rot="9109266" flipH="1">
            <a:off x="7021321" y="2683571"/>
            <a:ext cx="176024" cy="167543"/>
          </a:xfrm>
          <a:prstGeom prst="arc">
            <a:avLst>
              <a:gd name="adj1" fmla="val 10513178"/>
              <a:gd name="adj2" fmla="val 0"/>
            </a:avLst>
          </a:prstGeom>
          <a:ln w="190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09" name="Arc 308">
            <a:extLst>
              <a:ext uri="{FF2B5EF4-FFF2-40B4-BE49-F238E27FC236}">
                <a16:creationId xmlns:a16="http://schemas.microsoft.com/office/drawing/2014/main" id="{1267EE94-5812-4546-AA6B-C9F41E0D8F34}"/>
              </a:ext>
            </a:extLst>
          </p:cNvPr>
          <p:cNvSpPr>
            <a:spLocks noChangeAspect="1"/>
          </p:cNvSpPr>
          <p:nvPr/>
        </p:nvSpPr>
        <p:spPr>
          <a:xfrm rot="19951792" flipH="1">
            <a:off x="6717695" y="2148312"/>
            <a:ext cx="169274" cy="182466"/>
          </a:xfrm>
          <a:prstGeom prst="arc">
            <a:avLst>
              <a:gd name="adj1" fmla="val 10740970"/>
              <a:gd name="adj2" fmla="val 0"/>
            </a:avLst>
          </a:prstGeom>
          <a:ln w="1905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10" name="Straight Connector 309">
            <a:extLst>
              <a:ext uri="{FF2B5EF4-FFF2-40B4-BE49-F238E27FC236}">
                <a16:creationId xmlns:a16="http://schemas.microsoft.com/office/drawing/2014/main" id="{DD7E3392-DF1B-9E4E-89C6-740BCDB2C467}"/>
              </a:ext>
            </a:extLst>
          </p:cNvPr>
          <p:cNvCxnSpPr>
            <a:cxnSpLocks noChangeAspect="1"/>
          </p:cNvCxnSpPr>
          <p:nvPr/>
        </p:nvCxnSpPr>
        <p:spPr>
          <a:xfrm>
            <a:off x="6724369" y="2275646"/>
            <a:ext cx="304691" cy="530352"/>
          </a:xfrm>
          <a:prstGeom prst="line">
            <a:avLst/>
          </a:prstGeom>
          <a:ln w="19050">
            <a:solidFill>
              <a:schemeClr val="accent6">
                <a:lumMod val="50000"/>
              </a:schemeClr>
            </a:solidFill>
          </a:ln>
          <a:effectLst>
            <a:outerShdw dist="20000" sx="1000" sy="1000" rotWithShape="0">
              <a:schemeClr val="accent6">
                <a:lumMod val="75000"/>
              </a:schemeClr>
            </a:outerShdw>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99927F76-DC97-1E42-B61B-DFB99478898C}"/>
              </a:ext>
            </a:extLst>
          </p:cNvPr>
          <p:cNvCxnSpPr>
            <a:cxnSpLocks/>
          </p:cNvCxnSpPr>
          <p:nvPr/>
        </p:nvCxnSpPr>
        <p:spPr bwMode="auto">
          <a:xfrm>
            <a:off x="4577736" y="1312313"/>
            <a:ext cx="40302" cy="0"/>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C97A5718-52ED-5548-9D01-84A8038B6036}"/>
              </a:ext>
            </a:extLst>
          </p:cNvPr>
          <p:cNvCxnSpPr>
            <a:cxnSpLocks/>
          </p:cNvCxnSpPr>
          <p:nvPr/>
        </p:nvCxnSpPr>
        <p:spPr bwMode="auto">
          <a:xfrm>
            <a:off x="4584560" y="1323230"/>
            <a:ext cx="40302" cy="0"/>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FA09D7AF-29D9-1145-AAF3-87E15379CD93}"/>
              </a:ext>
            </a:extLst>
          </p:cNvPr>
          <p:cNvCxnSpPr>
            <a:cxnSpLocks/>
          </p:cNvCxnSpPr>
          <p:nvPr/>
        </p:nvCxnSpPr>
        <p:spPr bwMode="auto">
          <a:xfrm>
            <a:off x="5380217" y="1332401"/>
            <a:ext cx="40302" cy="0"/>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E2C2A3D2-8CB8-0F45-9815-13ED66B78FD0}"/>
              </a:ext>
            </a:extLst>
          </p:cNvPr>
          <p:cNvCxnSpPr>
            <a:cxnSpLocks/>
          </p:cNvCxnSpPr>
          <p:nvPr/>
        </p:nvCxnSpPr>
        <p:spPr bwMode="auto">
          <a:xfrm>
            <a:off x="5380217" y="1318895"/>
            <a:ext cx="40302" cy="0"/>
          </a:xfrm>
          <a:prstGeom prst="line">
            <a:avLst/>
          </a:prstGeom>
          <a:ln w="317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A3877E8E-E98D-234D-8F81-C5238A4B4C3E}"/>
              </a:ext>
            </a:extLst>
          </p:cNvPr>
          <p:cNvCxnSpPr>
            <a:cxnSpLocks/>
          </p:cNvCxnSpPr>
          <p:nvPr/>
        </p:nvCxnSpPr>
        <p:spPr bwMode="auto">
          <a:xfrm flipV="1">
            <a:off x="3010662" y="2009700"/>
            <a:ext cx="24734" cy="48502"/>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F131FAD0-C954-0348-B081-D3B5A5505375}"/>
              </a:ext>
            </a:extLst>
          </p:cNvPr>
          <p:cNvCxnSpPr>
            <a:cxnSpLocks/>
          </p:cNvCxnSpPr>
          <p:nvPr/>
        </p:nvCxnSpPr>
        <p:spPr bwMode="auto">
          <a:xfrm flipV="1">
            <a:off x="2991186" y="2004997"/>
            <a:ext cx="24734" cy="48502"/>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7B1654D1-6F58-1A4E-AF4B-905BAFDA191E}"/>
              </a:ext>
            </a:extLst>
          </p:cNvPr>
          <p:cNvCxnSpPr>
            <a:cxnSpLocks/>
          </p:cNvCxnSpPr>
          <p:nvPr/>
        </p:nvCxnSpPr>
        <p:spPr bwMode="auto">
          <a:xfrm>
            <a:off x="4382964" y="6181577"/>
            <a:ext cx="73152" cy="9144"/>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13F4CA26-5776-7345-A302-D5E1107E3E6D}"/>
              </a:ext>
            </a:extLst>
          </p:cNvPr>
          <p:cNvCxnSpPr>
            <a:cxnSpLocks/>
          </p:cNvCxnSpPr>
          <p:nvPr/>
        </p:nvCxnSpPr>
        <p:spPr bwMode="auto">
          <a:xfrm flipV="1">
            <a:off x="4591882" y="6151474"/>
            <a:ext cx="43618" cy="29821"/>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75B2B2F9-61DE-A04F-BBF6-DD4515652071}"/>
              </a:ext>
            </a:extLst>
          </p:cNvPr>
          <p:cNvCxnSpPr>
            <a:cxnSpLocks/>
          </p:cNvCxnSpPr>
          <p:nvPr/>
        </p:nvCxnSpPr>
        <p:spPr bwMode="auto">
          <a:xfrm flipV="1">
            <a:off x="4593766" y="6136160"/>
            <a:ext cx="64008" cy="27432"/>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91EF2826-89A5-F849-89F4-D416A947AC0F}"/>
              </a:ext>
            </a:extLst>
          </p:cNvPr>
          <p:cNvCxnSpPr>
            <a:cxnSpLocks/>
          </p:cNvCxnSpPr>
          <p:nvPr/>
        </p:nvCxnSpPr>
        <p:spPr bwMode="auto">
          <a:xfrm>
            <a:off x="5343524" y="6144632"/>
            <a:ext cx="59532" cy="25438"/>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918BE041-93B3-AE4D-AE45-C6D4AF98C6AD}"/>
              </a:ext>
            </a:extLst>
          </p:cNvPr>
          <p:cNvCxnSpPr>
            <a:cxnSpLocks/>
          </p:cNvCxnSpPr>
          <p:nvPr/>
        </p:nvCxnSpPr>
        <p:spPr bwMode="auto">
          <a:xfrm>
            <a:off x="2866384" y="5223193"/>
            <a:ext cx="64742" cy="40099"/>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F09DA035-99B2-E34F-9294-8626F7E1E815}"/>
              </a:ext>
            </a:extLst>
          </p:cNvPr>
          <p:cNvCxnSpPr>
            <a:cxnSpLocks/>
          </p:cNvCxnSpPr>
          <p:nvPr/>
        </p:nvCxnSpPr>
        <p:spPr bwMode="auto">
          <a:xfrm>
            <a:off x="4670490" y="6257088"/>
            <a:ext cx="40302" cy="24966"/>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8AAA17B1-EA11-7D4B-BA73-73D5838E7BA4}"/>
              </a:ext>
            </a:extLst>
          </p:cNvPr>
          <p:cNvCxnSpPr>
            <a:cxnSpLocks/>
          </p:cNvCxnSpPr>
          <p:nvPr/>
        </p:nvCxnSpPr>
        <p:spPr bwMode="auto">
          <a:xfrm>
            <a:off x="4681508" y="6251117"/>
            <a:ext cx="45720" cy="27432"/>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7B269B84-F822-9C41-9433-C806243F2A32}"/>
              </a:ext>
            </a:extLst>
          </p:cNvPr>
          <p:cNvCxnSpPr>
            <a:cxnSpLocks/>
          </p:cNvCxnSpPr>
          <p:nvPr/>
        </p:nvCxnSpPr>
        <p:spPr bwMode="auto">
          <a:xfrm>
            <a:off x="3102382" y="5441538"/>
            <a:ext cx="31724" cy="42218"/>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3B5B7E26-4172-5344-BC32-050F3EDE80A5}"/>
              </a:ext>
            </a:extLst>
          </p:cNvPr>
          <p:cNvCxnSpPr>
            <a:cxnSpLocks/>
          </p:cNvCxnSpPr>
          <p:nvPr/>
        </p:nvCxnSpPr>
        <p:spPr bwMode="auto">
          <a:xfrm>
            <a:off x="5349342" y="6142033"/>
            <a:ext cx="44276" cy="14393"/>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BB2236A-3F33-B440-8A41-BC97F0196087}"/>
              </a:ext>
            </a:extLst>
          </p:cNvPr>
          <p:cNvCxnSpPr>
            <a:cxnSpLocks/>
          </p:cNvCxnSpPr>
          <p:nvPr/>
        </p:nvCxnSpPr>
        <p:spPr bwMode="auto">
          <a:xfrm>
            <a:off x="5350876" y="6132790"/>
            <a:ext cx="59532" cy="25438"/>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E99CF573-820E-FD4B-A797-2FBED373196B}"/>
              </a:ext>
            </a:extLst>
          </p:cNvPr>
          <p:cNvCxnSpPr>
            <a:cxnSpLocks/>
          </p:cNvCxnSpPr>
          <p:nvPr/>
        </p:nvCxnSpPr>
        <p:spPr bwMode="auto">
          <a:xfrm flipV="1">
            <a:off x="5306084" y="6223432"/>
            <a:ext cx="65736" cy="39347"/>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24037C46-87E1-BB4B-A1D1-38893127C2C4}"/>
              </a:ext>
            </a:extLst>
          </p:cNvPr>
          <p:cNvCxnSpPr>
            <a:cxnSpLocks/>
          </p:cNvCxnSpPr>
          <p:nvPr/>
        </p:nvCxnSpPr>
        <p:spPr bwMode="auto">
          <a:xfrm flipV="1">
            <a:off x="5323959" y="6228686"/>
            <a:ext cx="65736" cy="39347"/>
          </a:xfrm>
          <a:prstGeom prst="line">
            <a:avLst/>
          </a:prstGeom>
          <a:ln w="349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a:extLst>
              <a:ext uri="{FF2B5EF4-FFF2-40B4-BE49-F238E27FC236}">
                <a16:creationId xmlns:a16="http://schemas.microsoft.com/office/drawing/2014/main" id="{B69B78A7-C663-F54F-8FAE-C2A14C72B8D6}"/>
              </a:ext>
            </a:extLst>
          </p:cNvPr>
          <p:cNvCxnSpPr>
            <a:cxnSpLocks/>
          </p:cNvCxnSpPr>
          <p:nvPr/>
        </p:nvCxnSpPr>
        <p:spPr bwMode="auto">
          <a:xfrm flipV="1">
            <a:off x="5547243" y="6190636"/>
            <a:ext cx="61645" cy="4403"/>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72D189F5-7C9B-0A4F-9BF7-2A5AD7E8DE7C}"/>
              </a:ext>
            </a:extLst>
          </p:cNvPr>
          <p:cNvCxnSpPr>
            <a:cxnSpLocks/>
          </p:cNvCxnSpPr>
          <p:nvPr/>
        </p:nvCxnSpPr>
        <p:spPr bwMode="auto">
          <a:xfrm flipV="1">
            <a:off x="6768605" y="5579576"/>
            <a:ext cx="45122" cy="41881"/>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AABD56CA-9044-1E4E-9897-4FF9C6E19E8C}"/>
              </a:ext>
            </a:extLst>
          </p:cNvPr>
          <p:cNvCxnSpPr>
            <a:cxnSpLocks/>
          </p:cNvCxnSpPr>
          <p:nvPr/>
        </p:nvCxnSpPr>
        <p:spPr bwMode="auto">
          <a:xfrm flipV="1">
            <a:off x="6772180" y="5585034"/>
            <a:ext cx="44839" cy="47671"/>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375D0C4A-2F1F-D74D-8AD7-BA80B56DC96E}"/>
              </a:ext>
            </a:extLst>
          </p:cNvPr>
          <p:cNvCxnSpPr>
            <a:cxnSpLocks/>
          </p:cNvCxnSpPr>
          <p:nvPr/>
        </p:nvCxnSpPr>
        <p:spPr bwMode="auto">
          <a:xfrm flipV="1">
            <a:off x="2659456" y="4414797"/>
            <a:ext cx="1" cy="60948"/>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3654E2CC-535C-804F-AD09-A87E4008EAE0}"/>
              </a:ext>
            </a:extLst>
          </p:cNvPr>
          <p:cNvCxnSpPr>
            <a:cxnSpLocks/>
          </p:cNvCxnSpPr>
          <p:nvPr/>
        </p:nvCxnSpPr>
        <p:spPr bwMode="auto">
          <a:xfrm>
            <a:off x="3032221" y="5214197"/>
            <a:ext cx="0" cy="60385"/>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FBB5DA72-5EA2-3D4A-ABFA-A59D9A40B1CE}"/>
              </a:ext>
            </a:extLst>
          </p:cNvPr>
          <p:cNvCxnSpPr>
            <a:cxnSpLocks noChangeAspect="1"/>
          </p:cNvCxnSpPr>
          <p:nvPr/>
        </p:nvCxnSpPr>
        <p:spPr bwMode="auto">
          <a:xfrm>
            <a:off x="6902547" y="5249609"/>
            <a:ext cx="9046" cy="91440"/>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128DC411-9E78-4141-B400-16EDA4E24418}"/>
              </a:ext>
            </a:extLst>
          </p:cNvPr>
          <p:cNvCxnSpPr>
            <a:cxnSpLocks/>
          </p:cNvCxnSpPr>
          <p:nvPr/>
        </p:nvCxnSpPr>
        <p:spPr bwMode="auto">
          <a:xfrm flipV="1">
            <a:off x="6962179" y="4957021"/>
            <a:ext cx="36576" cy="59355"/>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9A9EA491-B966-CA44-890F-60E891DD76C8}"/>
              </a:ext>
            </a:extLst>
          </p:cNvPr>
          <p:cNvCxnSpPr>
            <a:cxnSpLocks/>
          </p:cNvCxnSpPr>
          <p:nvPr/>
        </p:nvCxnSpPr>
        <p:spPr bwMode="auto">
          <a:xfrm flipV="1">
            <a:off x="7234065" y="4466481"/>
            <a:ext cx="40712" cy="59355"/>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0F29D098-324A-C744-8CFF-E7D0EB3DD496}"/>
              </a:ext>
            </a:extLst>
          </p:cNvPr>
          <p:cNvCxnSpPr>
            <a:cxnSpLocks/>
          </p:cNvCxnSpPr>
          <p:nvPr/>
        </p:nvCxnSpPr>
        <p:spPr bwMode="auto">
          <a:xfrm flipV="1">
            <a:off x="7242444" y="4460379"/>
            <a:ext cx="40712" cy="73634"/>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28D7034F-37D5-4F4E-8CC3-9135C4EB3A84}"/>
              </a:ext>
            </a:extLst>
          </p:cNvPr>
          <p:cNvCxnSpPr>
            <a:cxnSpLocks/>
          </p:cNvCxnSpPr>
          <p:nvPr/>
        </p:nvCxnSpPr>
        <p:spPr bwMode="auto">
          <a:xfrm>
            <a:off x="3115632" y="5426043"/>
            <a:ext cx="31724" cy="42218"/>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CEF9B881-7795-CD45-92B9-C92603302637}"/>
              </a:ext>
            </a:extLst>
          </p:cNvPr>
          <p:cNvCxnSpPr>
            <a:cxnSpLocks/>
          </p:cNvCxnSpPr>
          <p:nvPr/>
        </p:nvCxnSpPr>
        <p:spPr bwMode="auto">
          <a:xfrm>
            <a:off x="3054542" y="5222964"/>
            <a:ext cx="0" cy="60385"/>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D6EA17FB-593D-AB4E-A9FA-4D45B1522324}"/>
              </a:ext>
            </a:extLst>
          </p:cNvPr>
          <p:cNvCxnSpPr>
            <a:cxnSpLocks/>
          </p:cNvCxnSpPr>
          <p:nvPr/>
        </p:nvCxnSpPr>
        <p:spPr bwMode="auto">
          <a:xfrm>
            <a:off x="2889710" y="5205777"/>
            <a:ext cx="47573" cy="34502"/>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8836293A-D61D-7C43-B57A-FA065F0C1F99}"/>
              </a:ext>
            </a:extLst>
          </p:cNvPr>
          <p:cNvCxnSpPr>
            <a:cxnSpLocks/>
          </p:cNvCxnSpPr>
          <p:nvPr/>
        </p:nvCxnSpPr>
        <p:spPr bwMode="auto">
          <a:xfrm>
            <a:off x="2862749" y="5207999"/>
            <a:ext cx="47573" cy="34502"/>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164AF668-513C-AB46-93A8-E728FDE2A9C4}"/>
              </a:ext>
            </a:extLst>
          </p:cNvPr>
          <p:cNvCxnSpPr>
            <a:cxnSpLocks/>
          </p:cNvCxnSpPr>
          <p:nvPr/>
        </p:nvCxnSpPr>
        <p:spPr bwMode="auto">
          <a:xfrm>
            <a:off x="2667266" y="4442213"/>
            <a:ext cx="9144" cy="45720"/>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F114C634-2A8F-F240-B94A-CDDC8BB1FA8B}"/>
              </a:ext>
            </a:extLst>
          </p:cNvPr>
          <p:cNvCxnSpPr>
            <a:cxnSpLocks/>
          </p:cNvCxnSpPr>
          <p:nvPr/>
        </p:nvCxnSpPr>
        <p:spPr>
          <a:xfrm>
            <a:off x="2475055" y="4908513"/>
            <a:ext cx="822960" cy="0"/>
          </a:xfrm>
          <a:prstGeom prst="line">
            <a:avLst/>
          </a:prstGeom>
          <a:ln w="101600" cmpd="sng">
            <a:solidFill>
              <a:srgbClr val="008000"/>
            </a:solidFill>
          </a:ln>
          <a:effectLst/>
          <a:scene3d>
            <a:camera prst="orthographicFront">
              <a:rot lat="0" lon="0" rev="18000000"/>
            </a:camera>
            <a:lightRig rig="threePt" dir="t"/>
          </a:scene3d>
        </p:spPr>
        <p:style>
          <a:lnRef idx="2">
            <a:schemeClr val="accent1"/>
          </a:lnRef>
          <a:fillRef idx="0">
            <a:schemeClr val="accent1"/>
          </a:fillRef>
          <a:effectRef idx="1">
            <a:schemeClr val="accent1"/>
          </a:effectRef>
          <a:fontRef idx="minor">
            <a:schemeClr val="tx1"/>
          </a:fontRef>
        </p:style>
      </p:cxnSp>
      <p:sp>
        <p:nvSpPr>
          <p:cNvPr id="354" name="Rectangle 353">
            <a:extLst>
              <a:ext uri="{FF2B5EF4-FFF2-40B4-BE49-F238E27FC236}">
                <a16:creationId xmlns:a16="http://schemas.microsoft.com/office/drawing/2014/main" id="{E1D2ABFF-5B18-6C48-960B-66AED7A91982}"/>
              </a:ext>
            </a:extLst>
          </p:cNvPr>
          <p:cNvSpPr>
            <a:spLocks noChangeAspect="1"/>
          </p:cNvSpPr>
          <p:nvPr/>
        </p:nvSpPr>
        <p:spPr>
          <a:xfrm rot="3559742">
            <a:off x="2702719" y="4687094"/>
            <a:ext cx="347663" cy="346075"/>
          </a:xfrm>
          <a:prstGeom prst="rect">
            <a:avLst/>
          </a:prstGeom>
          <a:solidFill>
            <a:srgbClr val="FFFF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56" name="Straight Connector 355">
            <a:extLst>
              <a:ext uri="{FF2B5EF4-FFF2-40B4-BE49-F238E27FC236}">
                <a16:creationId xmlns:a16="http://schemas.microsoft.com/office/drawing/2014/main" id="{9CFD141A-8EB3-CA42-A00A-DFFB70FA4606}"/>
              </a:ext>
            </a:extLst>
          </p:cNvPr>
          <p:cNvCxnSpPr>
            <a:cxnSpLocks/>
          </p:cNvCxnSpPr>
          <p:nvPr/>
        </p:nvCxnSpPr>
        <p:spPr bwMode="auto">
          <a:xfrm flipV="1">
            <a:off x="2601864" y="4410797"/>
            <a:ext cx="17778" cy="63784"/>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EA1E1792-0582-CC4D-AABA-8FFF498EF923}"/>
              </a:ext>
            </a:extLst>
          </p:cNvPr>
          <p:cNvCxnSpPr>
            <a:cxnSpLocks/>
          </p:cNvCxnSpPr>
          <p:nvPr/>
        </p:nvCxnSpPr>
        <p:spPr bwMode="auto">
          <a:xfrm flipV="1">
            <a:off x="2591985" y="4404552"/>
            <a:ext cx="18288" cy="63784"/>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6FFEFC1F-DCAB-224D-A0B7-8B6887E91152}"/>
              </a:ext>
            </a:extLst>
          </p:cNvPr>
          <p:cNvCxnSpPr>
            <a:cxnSpLocks/>
          </p:cNvCxnSpPr>
          <p:nvPr/>
        </p:nvCxnSpPr>
        <p:spPr bwMode="auto">
          <a:xfrm>
            <a:off x="2616465" y="4110579"/>
            <a:ext cx="19853" cy="84552"/>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B29BA422-477E-BA49-9788-CCEB8A4D7A78}"/>
              </a:ext>
            </a:extLst>
          </p:cNvPr>
          <p:cNvCxnSpPr>
            <a:cxnSpLocks/>
          </p:cNvCxnSpPr>
          <p:nvPr/>
        </p:nvCxnSpPr>
        <p:spPr bwMode="auto">
          <a:xfrm>
            <a:off x="2583470" y="2978984"/>
            <a:ext cx="19406" cy="49557"/>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7BD45F17-3E5C-2240-8D89-015AB8775E03}"/>
              </a:ext>
            </a:extLst>
          </p:cNvPr>
          <p:cNvCxnSpPr>
            <a:cxnSpLocks/>
          </p:cNvCxnSpPr>
          <p:nvPr/>
        </p:nvCxnSpPr>
        <p:spPr bwMode="auto">
          <a:xfrm flipH="1">
            <a:off x="2577225" y="2701432"/>
            <a:ext cx="34211" cy="67886"/>
          </a:xfrm>
          <a:prstGeom prst="line">
            <a:avLst/>
          </a:prstGeom>
          <a:ln w="22225">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A4DB723B-5E07-F142-9A68-46A6E0FE6C5A}"/>
              </a:ext>
            </a:extLst>
          </p:cNvPr>
          <p:cNvCxnSpPr>
            <a:cxnSpLocks/>
          </p:cNvCxnSpPr>
          <p:nvPr/>
        </p:nvCxnSpPr>
        <p:spPr bwMode="auto">
          <a:xfrm>
            <a:off x="2577149" y="2983644"/>
            <a:ext cx="19406" cy="49557"/>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CBD65D68-CE4C-F343-854C-E05FEC4C07C6}"/>
              </a:ext>
            </a:extLst>
          </p:cNvPr>
          <p:cNvCxnSpPr>
            <a:cxnSpLocks/>
          </p:cNvCxnSpPr>
          <p:nvPr/>
        </p:nvCxnSpPr>
        <p:spPr bwMode="auto">
          <a:xfrm flipH="1">
            <a:off x="2583139" y="2717440"/>
            <a:ext cx="34211" cy="67886"/>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sp>
        <p:nvSpPr>
          <p:cNvPr id="366" name="Trapezoid 365">
            <a:extLst>
              <a:ext uri="{FF2B5EF4-FFF2-40B4-BE49-F238E27FC236}">
                <a16:creationId xmlns:a16="http://schemas.microsoft.com/office/drawing/2014/main" id="{21309D69-D530-A546-BA24-A62C4B4DF7DA}"/>
              </a:ext>
            </a:extLst>
          </p:cNvPr>
          <p:cNvSpPr/>
          <p:nvPr/>
        </p:nvSpPr>
        <p:spPr>
          <a:xfrm rot="19730916">
            <a:off x="6803828" y="2242211"/>
            <a:ext cx="55097" cy="203746"/>
          </a:xfrm>
          <a:prstGeom prst="trapezoid">
            <a:avLst/>
          </a:prstGeom>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Block Arc 345">
            <a:extLst>
              <a:ext uri="{FF2B5EF4-FFF2-40B4-BE49-F238E27FC236}">
                <a16:creationId xmlns:a16="http://schemas.microsoft.com/office/drawing/2014/main" id="{FA6F5769-421A-394B-81F5-E552FE3E56E7}"/>
              </a:ext>
            </a:extLst>
          </p:cNvPr>
          <p:cNvSpPr>
            <a:spLocks noChangeAspect="1"/>
          </p:cNvSpPr>
          <p:nvPr/>
        </p:nvSpPr>
        <p:spPr bwMode="auto">
          <a:xfrm rot="15187324">
            <a:off x="4142681" y="1075476"/>
            <a:ext cx="161598" cy="304850"/>
          </a:xfrm>
          <a:custGeom>
            <a:avLst/>
            <a:gdLst>
              <a:gd name="connsiteX0" fmla="*/ 857246 w 857250"/>
              <a:gd name="connsiteY0" fmla="*/ 426769 h 857250"/>
              <a:gd name="connsiteX1" fmla="*/ 740374 w 857250"/>
              <a:gd name="connsiteY1" fmla="*/ 722789 h 857250"/>
              <a:gd name="connsiteX2" fmla="*/ 699641 w 857250"/>
              <a:gd name="connsiteY2" fmla="*/ 684353 h 857250"/>
              <a:gd name="connsiteX3" fmla="*/ 801243 w 857250"/>
              <a:gd name="connsiteY3" fmla="*/ 427011 h 857250"/>
              <a:gd name="connsiteX4" fmla="*/ 857246 w 857250"/>
              <a:gd name="connsiteY4" fmla="*/ 426769 h 857250"/>
              <a:gd name="connsiteX0" fmla="*/ 161595 w 161598"/>
              <a:gd name="connsiteY0" fmla="*/ 0 h 298077"/>
              <a:gd name="connsiteX1" fmla="*/ 40733 w 161598"/>
              <a:gd name="connsiteY1" fmla="*/ 298077 h 298077"/>
              <a:gd name="connsiteX2" fmla="*/ 0 w 161598"/>
              <a:gd name="connsiteY2" fmla="*/ 259641 h 298077"/>
              <a:gd name="connsiteX3" fmla="*/ 101602 w 161598"/>
              <a:gd name="connsiteY3" fmla="*/ 2299 h 298077"/>
              <a:gd name="connsiteX4" fmla="*/ 161595 w 161598"/>
              <a:gd name="connsiteY4" fmla="*/ 0 h 298077"/>
              <a:gd name="connsiteX0" fmla="*/ 161595 w 161598"/>
              <a:gd name="connsiteY0" fmla="*/ 6773 h 304850"/>
              <a:gd name="connsiteX1" fmla="*/ 40733 w 161598"/>
              <a:gd name="connsiteY1" fmla="*/ 304850 h 304850"/>
              <a:gd name="connsiteX2" fmla="*/ 0 w 161598"/>
              <a:gd name="connsiteY2" fmla="*/ 266414 h 304850"/>
              <a:gd name="connsiteX3" fmla="*/ 104501 w 161598"/>
              <a:gd name="connsiteY3" fmla="*/ 0 h 304850"/>
              <a:gd name="connsiteX4" fmla="*/ 161595 w 161598"/>
              <a:gd name="connsiteY4" fmla="*/ 6773 h 304850"/>
              <a:gd name="connsiteX0" fmla="*/ 161595 w 161598"/>
              <a:gd name="connsiteY0" fmla="*/ 5808 h 303885"/>
              <a:gd name="connsiteX1" fmla="*/ 40733 w 161598"/>
              <a:gd name="connsiteY1" fmla="*/ 303885 h 303885"/>
              <a:gd name="connsiteX2" fmla="*/ 0 w 161598"/>
              <a:gd name="connsiteY2" fmla="*/ 265449 h 303885"/>
              <a:gd name="connsiteX3" fmla="*/ 107525 w 161598"/>
              <a:gd name="connsiteY3" fmla="*/ 1 h 303885"/>
              <a:gd name="connsiteX4" fmla="*/ 161595 w 161598"/>
              <a:gd name="connsiteY4" fmla="*/ 5808 h 303885"/>
              <a:gd name="connsiteX0" fmla="*/ 161595 w 161598"/>
              <a:gd name="connsiteY0" fmla="*/ 1819 h 299896"/>
              <a:gd name="connsiteX1" fmla="*/ 40733 w 161598"/>
              <a:gd name="connsiteY1" fmla="*/ 299896 h 299896"/>
              <a:gd name="connsiteX2" fmla="*/ 0 w 161598"/>
              <a:gd name="connsiteY2" fmla="*/ 261460 h 299896"/>
              <a:gd name="connsiteX3" fmla="*/ 109583 w 161598"/>
              <a:gd name="connsiteY3" fmla="*/ 3 h 299896"/>
              <a:gd name="connsiteX4" fmla="*/ 161595 w 161598"/>
              <a:gd name="connsiteY4" fmla="*/ 1819 h 299896"/>
              <a:gd name="connsiteX0" fmla="*/ 161595 w 161598"/>
              <a:gd name="connsiteY0" fmla="*/ 6773 h 304850"/>
              <a:gd name="connsiteX1" fmla="*/ 40733 w 161598"/>
              <a:gd name="connsiteY1" fmla="*/ 304850 h 304850"/>
              <a:gd name="connsiteX2" fmla="*/ 0 w 161598"/>
              <a:gd name="connsiteY2" fmla="*/ 266414 h 304850"/>
              <a:gd name="connsiteX3" fmla="*/ 104501 w 161598"/>
              <a:gd name="connsiteY3" fmla="*/ 0 h 304850"/>
              <a:gd name="connsiteX4" fmla="*/ 161595 w 161598"/>
              <a:gd name="connsiteY4" fmla="*/ 6773 h 3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8" h="304850">
                <a:moveTo>
                  <a:pt x="161595" y="6773"/>
                </a:moveTo>
                <a:cubicBezTo>
                  <a:pt x="162071" y="116788"/>
                  <a:pt x="116237" y="224832"/>
                  <a:pt x="40733" y="304850"/>
                </a:cubicBezTo>
                <a:lnTo>
                  <a:pt x="0" y="266414"/>
                </a:lnTo>
                <a:cubicBezTo>
                  <a:pt x="65638" y="196851"/>
                  <a:pt x="104915" y="95641"/>
                  <a:pt x="104501" y="0"/>
                </a:cubicBezTo>
                <a:cubicBezTo>
                  <a:pt x="123169" y="-81"/>
                  <a:pt x="142927" y="6854"/>
                  <a:pt x="161595" y="6773"/>
                </a:cubicBezTo>
                <a:close/>
              </a:path>
            </a:pathLst>
          </a:custGeom>
          <a:solidFill>
            <a:srgbClr val="C7F1FD"/>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371" name="Straight Connector 370">
            <a:extLst>
              <a:ext uri="{FF2B5EF4-FFF2-40B4-BE49-F238E27FC236}">
                <a16:creationId xmlns:a16="http://schemas.microsoft.com/office/drawing/2014/main" id="{47CDF26D-559D-334E-A33C-DD62096A21EC}"/>
              </a:ext>
            </a:extLst>
          </p:cNvPr>
          <p:cNvCxnSpPr>
            <a:cxnSpLocks/>
          </p:cNvCxnSpPr>
          <p:nvPr/>
        </p:nvCxnSpPr>
        <p:spPr bwMode="auto">
          <a:xfrm flipV="1">
            <a:off x="4039684" y="1212849"/>
            <a:ext cx="50233" cy="15482"/>
          </a:xfrm>
          <a:prstGeom prst="line">
            <a:avLst/>
          </a:prstGeom>
          <a:ln w="44450">
            <a:solidFill>
              <a:srgbClr val="C7F1FD"/>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7F2BAB65-3A27-F945-B9EA-B9C96CCD5F27}"/>
              </a:ext>
            </a:extLst>
          </p:cNvPr>
          <p:cNvCxnSpPr>
            <a:cxnSpLocks/>
          </p:cNvCxnSpPr>
          <p:nvPr/>
        </p:nvCxnSpPr>
        <p:spPr bwMode="auto">
          <a:xfrm>
            <a:off x="4352719" y="1238887"/>
            <a:ext cx="32834" cy="20270"/>
          </a:xfrm>
          <a:prstGeom prst="line">
            <a:avLst/>
          </a:prstGeom>
          <a:ln w="41275">
            <a:solidFill>
              <a:srgbClr val="C7F1FD"/>
            </a:solidFill>
          </a:ln>
          <a:effectLst/>
        </p:spPr>
        <p:style>
          <a:lnRef idx="2">
            <a:schemeClr val="accent1"/>
          </a:lnRef>
          <a:fillRef idx="0">
            <a:schemeClr val="accent1"/>
          </a:fillRef>
          <a:effectRef idx="1">
            <a:schemeClr val="accent1"/>
          </a:effectRef>
          <a:fontRef idx="minor">
            <a:schemeClr val="tx1"/>
          </a:fontRef>
        </p:style>
      </p:cxnSp>
      <p:sp>
        <p:nvSpPr>
          <p:cNvPr id="373" name="TextBox 403">
            <a:extLst>
              <a:ext uri="{FF2B5EF4-FFF2-40B4-BE49-F238E27FC236}">
                <a16:creationId xmlns:a16="http://schemas.microsoft.com/office/drawing/2014/main" id="{C725858E-D2BF-C544-90A9-BDC0CB2885DF}"/>
              </a:ext>
            </a:extLst>
          </p:cNvPr>
          <p:cNvSpPr txBox="1">
            <a:spLocks noChangeArrowheads="1"/>
          </p:cNvSpPr>
          <p:nvPr/>
        </p:nvSpPr>
        <p:spPr bwMode="auto">
          <a:xfrm rot="3534398">
            <a:off x="4860181" y="2451064"/>
            <a:ext cx="227647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a:solidFill>
                  <a:srgbClr val="FF0000"/>
                </a:solidFill>
                <a:latin typeface="Optima" charset="0"/>
                <a:cs typeface="Optima" charset="0"/>
              </a:rPr>
              <a:t>#1  1.250 GeV</a:t>
            </a:r>
          </a:p>
          <a:p>
            <a:pPr eaLnBrk="1" hangingPunct="1"/>
            <a:r>
              <a:rPr lang="en-US" sz="1600" b="1" dirty="0">
                <a:solidFill>
                  <a:srgbClr val="FF0000"/>
                </a:solidFill>
                <a:latin typeface="Optima" charset="0"/>
                <a:cs typeface="Optima" charset="0"/>
              </a:rPr>
              <a:t>#2  1.875  GeV</a:t>
            </a:r>
          </a:p>
          <a:p>
            <a:pPr eaLnBrk="1" hangingPunct="1"/>
            <a:r>
              <a:rPr lang="en-US" sz="1600" b="1" dirty="0">
                <a:solidFill>
                  <a:srgbClr val="FF0000"/>
                </a:solidFill>
                <a:latin typeface="Optima" charset="0"/>
                <a:cs typeface="Optima" charset="0"/>
              </a:rPr>
              <a:t>#3  2.500  GeV</a:t>
            </a:r>
          </a:p>
          <a:p>
            <a:pPr eaLnBrk="1" hangingPunct="1"/>
            <a:r>
              <a:rPr lang="en-US" sz="1600" b="1" dirty="0">
                <a:solidFill>
                  <a:srgbClr val="FF0000"/>
                </a:solidFill>
                <a:latin typeface="Optima" charset="0"/>
                <a:cs typeface="Optima" charset="0"/>
              </a:rPr>
              <a:t>#4   3.215 GeV</a:t>
            </a:r>
          </a:p>
          <a:p>
            <a:pPr eaLnBrk="1" hangingPunct="1"/>
            <a:r>
              <a:rPr lang="en-US" sz="1600" b="1" dirty="0">
                <a:solidFill>
                  <a:srgbClr val="FF0000"/>
                </a:solidFill>
                <a:latin typeface="Optima" charset="0"/>
                <a:cs typeface="Optima" charset="0"/>
              </a:rPr>
              <a:t>#5   3.750 GeV</a:t>
            </a:r>
          </a:p>
          <a:p>
            <a:pPr eaLnBrk="1" hangingPunct="1"/>
            <a:r>
              <a:rPr lang="en-US" sz="1600" b="1" dirty="0">
                <a:solidFill>
                  <a:srgbClr val="FF0000"/>
                </a:solidFill>
                <a:latin typeface="Optima" charset="0"/>
                <a:cs typeface="Optima" charset="0"/>
              </a:rPr>
              <a:t>3.75/1.25=3x energy</a:t>
            </a:r>
          </a:p>
        </p:txBody>
      </p:sp>
      <p:sp>
        <p:nvSpPr>
          <p:cNvPr id="374" name="TextBox 399">
            <a:extLst>
              <a:ext uri="{FF2B5EF4-FFF2-40B4-BE49-F238E27FC236}">
                <a16:creationId xmlns:a16="http://schemas.microsoft.com/office/drawing/2014/main" id="{6FB91C67-EA4D-3446-A090-99B28751BB34}"/>
              </a:ext>
            </a:extLst>
          </p:cNvPr>
          <p:cNvSpPr txBox="1">
            <a:spLocks noChangeArrowheads="1"/>
          </p:cNvSpPr>
          <p:nvPr/>
        </p:nvSpPr>
        <p:spPr bwMode="auto">
          <a:xfrm>
            <a:off x="-9750" y="997783"/>
            <a:ext cx="2044149" cy="313932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solidFill>
                  <a:srgbClr val="FF0000"/>
                </a:solidFill>
                <a:latin typeface="Optima" charset="0"/>
                <a:cs typeface="Optima" charset="0"/>
              </a:rPr>
              <a:t>Linac 0.625   GeV</a:t>
            </a:r>
          </a:p>
          <a:p>
            <a:pPr eaLnBrk="1" hangingPunct="1"/>
            <a:r>
              <a:rPr lang="en-US" sz="1800" b="1" dirty="0">
                <a:solidFill>
                  <a:srgbClr val="FF0000"/>
                </a:solidFill>
                <a:latin typeface="Optima" charset="0"/>
                <a:cs typeface="Optima" charset="0"/>
              </a:rPr>
              <a:t>#1     4.375 GeV</a:t>
            </a:r>
          </a:p>
          <a:p>
            <a:pPr eaLnBrk="1" hangingPunct="1"/>
            <a:r>
              <a:rPr lang="en-US" sz="1800" b="1" dirty="0">
                <a:solidFill>
                  <a:srgbClr val="FF0000"/>
                </a:solidFill>
                <a:latin typeface="Optima" charset="0"/>
                <a:cs typeface="Optima" charset="0"/>
              </a:rPr>
              <a:t>#2     5.000 GeV</a:t>
            </a:r>
          </a:p>
          <a:p>
            <a:pPr eaLnBrk="1" hangingPunct="1"/>
            <a:r>
              <a:rPr lang="en-US" sz="1800" b="1" dirty="0">
                <a:solidFill>
                  <a:srgbClr val="FF0000"/>
                </a:solidFill>
                <a:latin typeface="Optima" charset="0"/>
                <a:cs typeface="Optima" charset="0"/>
              </a:rPr>
              <a:t>#3     5.625 GeV</a:t>
            </a:r>
          </a:p>
          <a:p>
            <a:pPr eaLnBrk="1" hangingPunct="1"/>
            <a:r>
              <a:rPr lang="en-US" sz="1800" b="1" dirty="0">
                <a:solidFill>
                  <a:srgbClr val="FF0000"/>
                </a:solidFill>
                <a:latin typeface="Optima" charset="0"/>
                <a:cs typeface="Optima" charset="0"/>
              </a:rPr>
              <a:t>#4     6.250 GeV</a:t>
            </a:r>
          </a:p>
          <a:p>
            <a:pPr eaLnBrk="1" hangingPunct="1"/>
            <a:r>
              <a:rPr lang="en-US" sz="1800" b="1" dirty="0">
                <a:solidFill>
                  <a:srgbClr val="FF0000"/>
                </a:solidFill>
                <a:latin typeface="Optima" charset="0"/>
                <a:cs typeface="Optima" charset="0"/>
              </a:rPr>
              <a:t>#5     6.875 GeV</a:t>
            </a:r>
          </a:p>
          <a:p>
            <a:pPr eaLnBrk="1" hangingPunct="1"/>
            <a:r>
              <a:rPr lang="en-US" sz="1800" b="1" dirty="0">
                <a:solidFill>
                  <a:srgbClr val="FF0000"/>
                </a:solidFill>
                <a:latin typeface="Optima" charset="0"/>
                <a:cs typeface="Optima" charset="0"/>
              </a:rPr>
              <a:t>#6     7.500 GeV</a:t>
            </a:r>
          </a:p>
          <a:p>
            <a:pPr eaLnBrk="1" hangingPunct="1"/>
            <a:r>
              <a:rPr lang="en-US" sz="1800" b="1" dirty="0">
                <a:solidFill>
                  <a:srgbClr val="FF0000"/>
                </a:solidFill>
                <a:latin typeface="Optima" charset="0"/>
                <a:cs typeface="Optima" charset="0"/>
              </a:rPr>
              <a:t>#7     8.125 GeV</a:t>
            </a:r>
          </a:p>
          <a:p>
            <a:pPr eaLnBrk="1" hangingPunct="1"/>
            <a:r>
              <a:rPr lang="en-US" sz="1800" b="1" dirty="0">
                <a:solidFill>
                  <a:srgbClr val="FF0000"/>
                </a:solidFill>
                <a:latin typeface="Optima" charset="0"/>
                <a:cs typeface="Optima" charset="0"/>
              </a:rPr>
              <a:t>#8     8.750 GeV</a:t>
            </a:r>
          </a:p>
          <a:p>
            <a:pPr eaLnBrk="1" hangingPunct="1"/>
            <a:r>
              <a:rPr lang="en-US" sz="1800" b="1" dirty="0">
                <a:solidFill>
                  <a:srgbClr val="FF0000"/>
                </a:solidFill>
                <a:latin typeface="Optima" charset="0"/>
                <a:cs typeface="Optima" charset="0"/>
              </a:rPr>
              <a:t>#9     9.375 GeV</a:t>
            </a:r>
          </a:p>
          <a:p>
            <a:pPr eaLnBrk="1" hangingPunct="1"/>
            <a:r>
              <a:rPr lang="en-US" sz="1800" b="1" dirty="0">
                <a:solidFill>
                  <a:srgbClr val="FF0000"/>
                </a:solidFill>
                <a:latin typeface="Optima" charset="0"/>
                <a:cs typeface="Optima" charset="0"/>
              </a:rPr>
              <a:t>#10   10.00 GeV</a:t>
            </a:r>
          </a:p>
        </p:txBody>
      </p:sp>
      <p:sp>
        <p:nvSpPr>
          <p:cNvPr id="142" name="TextBox 399">
            <a:extLst>
              <a:ext uri="{FF2B5EF4-FFF2-40B4-BE49-F238E27FC236}">
                <a16:creationId xmlns:a16="http://schemas.microsoft.com/office/drawing/2014/main" id="{B0C34B1E-96AF-3246-BFC1-AF1DA3B79AE0}"/>
              </a:ext>
            </a:extLst>
          </p:cNvPr>
          <p:cNvSpPr txBox="1">
            <a:spLocks noChangeArrowheads="1"/>
          </p:cNvSpPr>
          <p:nvPr/>
        </p:nvSpPr>
        <p:spPr bwMode="auto">
          <a:xfrm>
            <a:off x="14538" y="747886"/>
            <a:ext cx="1915909" cy="369331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solidFill>
                  <a:srgbClr val="2424B9"/>
                </a:solidFill>
                <a:latin typeface="Optima" charset="0"/>
                <a:cs typeface="Optima" charset="0"/>
              </a:rPr>
              <a:t>Linac 1.25  GeV</a:t>
            </a:r>
          </a:p>
          <a:p>
            <a:pPr eaLnBrk="1" hangingPunct="1"/>
            <a:r>
              <a:rPr lang="en-US" sz="1800" b="1" dirty="0">
                <a:solidFill>
                  <a:srgbClr val="2424B9"/>
                </a:solidFill>
                <a:latin typeface="Optima" charset="0"/>
                <a:cs typeface="Optima" charset="0"/>
              </a:rPr>
              <a:t>#1     5.00   GeV</a:t>
            </a:r>
          </a:p>
          <a:p>
            <a:pPr eaLnBrk="1" hangingPunct="1"/>
            <a:r>
              <a:rPr lang="en-US" sz="1800" b="1" dirty="0">
                <a:solidFill>
                  <a:srgbClr val="2424B9"/>
                </a:solidFill>
                <a:latin typeface="Optima" charset="0"/>
                <a:cs typeface="Optima" charset="0"/>
              </a:rPr>
              <a:t>#2     6.25   GeV</a:t>
            </a:r>
          </a:p>
          <a:p>
            <a:pPr eaLnBrk="1" hangingPunct="1"/>
            <a:r>
              <a:rPr lang="en-US" sz="1800" b="1" dirty="0">
                <a:solidFill>
                  <a:srgbClr val="2424B9"/>
                </a:solidFill>
                <a:latin typeface="Optima" charset="0"/>
                <a:cs typeface="Optima" charset="0"/>
              </a:rPr>
              <a:t>#3     7.50   GeV</a:t>
            </a:r>
          </a:p>
          <a:p>
            <a:pPr eaLnBrk="1" hangingPunct="1"/>
            <a:r>
              <a:rPr lang="en-US" sz="1800" b="1" dirty="0">
                <a:solidFill>
                  <a:srgbClr val="2424B9"/>
                </a:solidFill>
                <a:latin typeface="Optima" charset="0"/>
                <a:cs typeface="Optima" charset="0"/>
              </a:rPr>
              <a:t>#4     8.75   GeV</a:t>
            </a:r>
          </a:p>
          <a:p>
            <a:pPr eaLnBrk="1" hangingPunct="1"/>
            <a:r>
              <a:rPr lang="en-US" sz="1800" b="1" dirty="0">
                <a:solidFill>
                  <a:srgbClr val="2424B9"/>
                </a:solidFill>
                <a:latin typeface="Optima" charset="0"/>
                <a:cs typeface="Optima" charset="0"/>
              </a:rPr>
              <a:t>#5     10.0   GeV</a:t>
            </a:r>
          </a:p>
          <a:p>
            <a:pPr eaLnBrk="1" hangingPunct="1"/>
            <a:r>
              <a:rPr lang="en-US" sz="1800" b="1" dirty="0">
                <a:solidFill>
                  <a:srgbClr val="2424B9"/>
                </a:solidFill>
                <a:latin typeface="Optima" charset="0"/>
                <a:cs typeface="Optima" charset="0"/>
              </a:rPr>
              <a:t>#6     11.25 GeV</a:t>
            </a:r>
          </a:p>
          <a:p>
            <a:pPr eaLnBrk="1" hangingPunct="1"/>
            <a:r>
              <a:rPr lang="en-US" sz="1800" b="1" dirty="0">
                <a:solidFill>
                  <a:srgbClr val="2424B9"/>
                </a:solidFill>
                <a:latin typeface="Optima" charset="0"/>
                <a:cs typeface="Optima" charset="0"/>
              </a:rPr>
              <a:t>#7     12.50 GeV</a:t>
            </a:r>
          </a:p>
          <a:p>
            <a:pPr eaLnBrk="1" hangingPunct="1"/>
            <a:r>
              <a:rPr lang="en-US" sz="1800" b="1" dirty="0">
                <a:solidFill>
                  <a:srgbClr val="2424B9"/>
                </a:solidFill>
                <a:latin typeface="Optima" charset="0"/>
                <a:cs typeface="Optima" charset="0"/>
              </a:rPr>
              <a:t>#8     13.75 GeV</a:t>
            </a:r>
          </a:p>
          <a:p>
            <a:pPr eaLnBrk="1" hangingPunct="1"/>
            <a:r>
              <a:rPr lang="en-US" sz="1800" b="1" dirty="0">
                <a:solidFill>
                  <a:srgbClr val="2424B9"/>
                </a:solidFill>
                <a:latin typeface="Optima" charset="0"/>
                <a:cs typeface="Optima" charset="0"/>
              </a:rPr>
              <a:t>#9     15.00 GeV</a:t>
            </a:r>
          </a:p>
          <a:p>
            <a:pPr eaLnBrk="1" hangingPunct="1"/>
            <a:r>
              <a:rPr lang="en-US" sz="1800" b="1" dirty="0">
                <a:solidFill>
                  <a:srgbClr val="2424B9"/>
                </a:solidFill>
                <a:latin typeface="Optima" charset="0"/>
                <a:cs typeface="Optima" charset="0"/>
              </a:rPr>
              <a:t>#10   16.25 GeV</a:t>
            </a:r>
          </a:p>
          <a:p>
            <a:pPr eaLnBrk="1" hangingPunct="1"/>
            <a:r>
              <a:rPr lang="en-US" sz="1800" b="1" dirty="0">
                <a:solidFill>
                  <a:srgbClr val="2424B9"/>
                </a:solidFill>
                <a:latin typeface="Optima" charset="0"/>
                <a:cs typeface="Optima" charset="0"/>
              </a:rPr>
              <a:t>#11	  17.50 GeV</a:t>
            </a:r>
          </a:p>
          <a:p>
            <a:pPr eaLnBrk="1" hangingPunct="1"/>
            <a:r>
              <a:rPr lang="en-US" sz="1800" b="1" dirty="0">
                <a:solidFill>
                  <a:srgbClr val="2424B9"/>
                </a:solidFill>
                <a:latin typeface="Optima" charset="0"/>
                <a:cs typeface="Optima" charset="0"/>
              </a:rPr>
              <a:t>#12   18.75 GeV</a:t>
            </a:r>
          </a:p>
        </p:txBody>
      </p:sp>
      <p:sp>
        <p:nvSpPr>
          <p:cNvPr id="143" name="TextBox 403">
            <a:extLst>
              <a:ext uri="{FF2B5EF4-FFF2-40B4-BE49-F238E27FC236}">
                <a16:creationId xmlns:a16="http://schemas.microsoft.com/office/drawing/2014/main" id="{F7B2F35E-323F-6241-8E9F-8B4B5AFFED6D}"/>
              </a:ext>
            </a:extLst>
          </p:cNvPr>
          <p:cNvSpPr txBox="1">
            <a:spLocks noChangeArrowheads="1"/>
          </p:cNvSpPr>
          <p:nvPr/>
        </p:nvSpPr>
        <p:spPr bwMode="auto">
          <a:xfrm rot="3534398">
            <a:off x="4741943" y="2402072"/>
            <a:ext cx="2276476" cy="156966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a:solidFill>
                  <a:srgbClr val="2424B9"/>
                </a:solidFill>
                <a:latin typeface="Optima" charset="0"/>
                <a:cs typeface="Optima" charset="0"/>
              </a:rPr>
              <a:t>#1  1.250 GeV</a:t>
            </a:r>
          </a:p>
          <a:p>
            <a:pPr eaLnBrk="1" hangingPunct="1"/>
            <a:r>
              <a:rPr lang="en-US" sz="1600" b="1" dirty="0">
                <a:solidFill>
                  <a:srgbClr val="2424B9"/>
                </a:solidFill>
                <a:latin typeface="Optima" charset="0"/>
                <a:cs typeface="Optima" charset="0"/>
              </a:rPr>
              <a:t>#3  2.500  GeV</a:t>
            </a:r>
          </a:p>
          <a:p>
            <a:pPr eaLnBrk="1" hangingPunct="1"/>
            <a:r>
              <a:rPr lang="en-US" sz="1600" b="1" dirty="0">
                <a:solidFill>
                  <a:srgbClr val="2424B9"/>
                </a:solidFill>
                <a:latin typeface="Optima" charset="0"/>
                <a:cs typeface="Optima" charset="0"/>
              </a:rPr>
              <a:t>#5  3.750 GeV</a:t>
            </a:r>
          </a:p>
          <a:p>
            <a:pPr eaLnBrk="1" hangingPunct="1"/>
            <a:endParaRPr lang="en-US" sz="1600" b="1" dirty="0">
              <a:solidFill>
                <a:srgbClr val="2424B9"/>
              </a:solidFill>
              <a:latin typeface="Optima" charset="0"/>
              <a:cs typeface="Optima" charset="0"/>
            </a:endParaRPr>
          </a:p>
          <a:p>
            <a:pPr eaLnBrk="1" hangingPunct="1"/>
            <a:endParaRPr lang="en-US" sz="1600" b="1" dirty="0">
              <a:solidFill>
                <a:srgbClr val="2424B9"/>
              </a:solidFill>
              <a:latin typeface="Optima" charset="0"/>
              <a:cs typeface="Optima" charset="0"/>
            </a:endParaRPr>
          </a:p>
          <a:p>
            <a:pPr eaLnBrk="1" hangingPunct="1"/>
            <a:r>
              <a:rPr lang="en-US" sz="1600" b="1" dirty="0">
                <a:solidFill>
                  <a:srgbClr val="2424B9"/>
                </a:solidFill>
                <a:latin typeface="Optima" charset="0"/>
                <a:cs typeface="Optima" charset="0"/>
              </a:rPr>
              <a:t>3.75/1.25=3x energy</a:t>
            </a:r>
          </a:p>
        </p:txBody>
      </p:sp>
      <p:cxnSp>
        <p:nvCxnSpPr>
          <p:cNvPr id="363" name="Straight Connector 362">
            <a:extLst>
              <a:ext uri="{FF2B5EF4-FFF2-40B4-BE49-F238E27FC236}">
                <a16:creationId xmlns:a16="http://schemas.microsoft.com/office/drawing/2014/main" id="{05E5842E-CB0B-A344-AA85-45D12BC38146}"/>
              </a:ext>
            </a:extLst>
          </p:cNvPr>
          <p:cNvCxnSpPr>
            <a:cxnSpLocks/>
          </p:cNvCxnSpPr>
          <p:nvPr/>
        </p:nvCxnSpPr>
        <p:spPr bwMode="auto">
          <a:xfrm flipH="1">
            <a:off x="2591155" y="3267309"/>
            <a:ext cx="16977" cy="55185"/>
          </a:xfrm>
          <a:prstGeom prst="line">
            <a:avLst/>
          </a:prstGeom>
          <a:ln w="47625">
            <a:solidFill>
              <a:srgbClr val="C7F1F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8293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1"/>
          <p:cNvSpPr txBox="1">
            <a:spLocks noChangeArrowheads="1"/>
          </p:cNvSpPr>
          <p:nvPr/>
        </p:nvSpPr>
        <p:spPr bwMode="auto">
          <a:xfrm>
            <a:off x="-6350" y="31750"/>
            <a:ext cx="915035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dirty="0">
                <a:solidFill>
                  <a:srgbClr val="FF0000"/>
                </a:solidFill>
                <a:latin typeface="Optima" charset="0"/>
                <a:cs typeface="Optima" charset="0"/>
              </a:rPr>
              <a:t>High Energy  eRHIC NS-FF Cell</a:t>
            </a:r>
          </a:p>
        </p:txBody>
      </p:sp>
      <p:pic>
        <p:nvPicPr>
          <p:cNvPr id="30722" name="Picture 6" descr="Screen Shot 2016-01-04 at 3.58.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793750"/>
            <a:ext cx="7261225" cy="537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4" name="Straight Connector 23"/>
          <p:cNvCxnSpPr/>
          <p:nvPr/>
        </p:nvCxnSpPr>
        <p:spPr>
          <a:xfrm flipH="1">
            <a:off x="7188200" y="1636713"/>
            <a:ext cx="31750" cy="4456112"/>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458493" y="5676663"/>
            <a:ext cx="2719953" cy="338554"/>
          </a:xfrm>
          <a:prstGeom prst="rect">
            <a:avLst/>
          </a:prstGeom>
          <a:noFill/>
          <a:scene3d>
            <a:camera prst="orthographicFront">
              <a:rot lat="0" lon="0" rev="36000"/>
            </a:camera>
            <a:lightRig rig="threePt" dir="t"/>
          </a:scene3d>
        </p:spPr>
        <p:txBody>
          <a:bodyPr>
            <a:spAutoFit/>
          </a:bodyPr>
          <a:lstStyle/>
          <a:p>
            <a:pPr algn="ctr">
              <a:defRPr/>
            </a:pPr>
            <a:r>
              <a:rPr lang="en-US" sz="1600" dirty="0">
                <a:solidFill>
                  <a:srgbClr val="FF0000"/>
                </a:solidFill>
                <a:latin typeface="Optima"/>
                <a:cs typeface="Optima"/>
              </a:rPr>
              <a:t>1.187m</a:t>
            </a:r>
          </a:p>
        </p:txBody>
      </p:sp>
      <p:cxnSp>
        <p:nvCxnSpPr>
          <p:cNvPr id="57" name="Straight Connector 56"/>
          <p:cNvCxnSpPr/>
          <p:nvPr/>
        </p:nvCxnSpPr>
        <p:spPr>
          <a:xfrm flipH="1">
            <a:off x="3981450" y="1624013"/>
            <a:ext cx="19050" cy="4427537"/>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726" name="TextBox 83"/>
          <p:cNvSpPr txBox="1">
            <a:spLocks noChangeArrowheads="1"/>
          </p:cNvSpPr>
          <p:nvPr/>
        </p:nvSpPr>
        <p:spPr bwMode="auto">
          <a:xfrm>
            <a:off x="1654175" y="5354638"/>
            <a:ext cx="23272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0000FF"/>
                </a:solidFill>
                <a:latin typeface="Optima" charset="0"/>
                <a:cs typeface="Optima" charset="0"/>
              </a:rPr>
              <a:t>θ</a:t>
            </a:r>
            <a:r>
              <a:rPr lang="en-US" sz="1600" baseline="-25000">
                <a:solidFill>
                  <a:srgbClr val="0000FF"/>
                </a:solidFill>
                <a:latin typeface="Optima" charset="0"/>
                <a:cs typeface="Optima" charset="0"/>
              </a:rPr>
              <a:t>D</a:t>
            </a:r>
            <a:r>
              <a:rPr lang="en-US" sz="1600">
                <a:solidFill>
                  <a:srgbClr val="0000FF"/>
                </a:solidFill>
                <a:latin typeface="Optima" charset="0"/>
                <a:cs typeface="Optima" charset="0"/>
              </a:rPr>
              <a:t>=3.366 mrad </a:t>
            </a:r>
          </a:p>
        </p:txBody>
      </p:sp>
      <p:sp>
        <p:nvSpPr>
          <p:cNvPr id="30727" name="TextBox 53"/>
          <p:cNvSpPr txBox="1">
            <a:spLocks noChangeArrowheads="1"/>
          </p:cNvSpPr>
          <p:nvPr/>
        </p:nvSpPr>
        <p:spPr bwMode="auto">
          <a:xfrm>
            <a:off x="1652588" y="815975"/>
            <a:ext cx="1752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solidFill>
                  <a:srgbClr val="0000FF"/>
                </a:solidFill>
                <a:latin typeface="Optima" charset="0"/>
                <a:cs typeface="Optima" charset="0"/>
              </a:rPr>
              <a:t>B</a:t>
            </a:r>
            <a:r>
              <a:rPr lang="en-US" sz="1600" baseline="-25000">
                <a:solidFill>
                  <a:srgbClr val="0000FF"/>
                </a:solidFill>
                <a:latin typeface="Optima" charset="0"/>
                <a:cs typeface="Optima" charset="0"/>
              </a:rPr>
              <a:t>Do </a:t>
            </a:r>
            <a:r>
              <a:rPr lang="en-US" sz="1600">
                <a:solidFill>
                  <a:srgbClr val="0000FF"/>
                </a:solidFill>
                <a:latin typeface="Optima" charset="0"/>
                <a:cs typeface="Optima" charset="0"/>
              </a:rPr>
              <a:t>= 0.181 T, </a:t>
            </a:r>
          </a:p>
          <a:p>
            <a:pPr eaLnBrk="1" hangingPunct="1"/>
            <a:r>
              <a:rPr lang="en-US" sz="1600">
                <a:solidFill>
                  <a:srgbClr val="0000FF"/>
                </a:solidFill>
                <a:latin typeface="Optima" charset="0"/>
                <a:cs typeface="Optima" charset="0"/>
              </a:rPr>
              <a:t>G</a:t>
            </a:r>
            <a:r>
              <a:rPr lang="en-US" sz="1600" baseline="-25000">
                <a:solidFill>
                  <a:srgbClr val="0000FF"/>
                </a:solidFill>
                <a:latin typeface="Optima" charset="0"/>
                <a:cs typeface="Optima" charset="0"/>
              </a:rPr>
              <a:t>D </a:t>
            </a:r>
            <a:r>
              <a:rPr lang="en-US" sz="1600">
                <a:solidFill>
                  <a:srgbClr val="0000FF"/>
                </a:solidFill>
                <a:latin typeface="Optima" charset="0"/>
                <a:cs typeface="Optima" charset="0"/>
              </a:rPr>
              <a:t>= -34.42 T/m</a:t>
            </a:r>
          </a:p>
          <a:p>
            <a:pPr eaLnBrk="1" hangingPunct="1"/>
            <a:r>
              <a:rPr lang="en-US" sz="1600">
                <a:solidFill>
                  <a:srgbClr val="0000FF"/>
                </a:solidFill>
                <a:latin typeface="Optima" charset="0"/>
                <a:cs typeface="Optima" charset="0"/>
              </a:rPr>
              <a:t>x</a:t>
            </a:r>
            <a:r>
              <a:rPr lang="en-US" sz="1600" baseline="-25000">
                <a:solidFill>
                  <a:srgbClr val="0000FF"/>
                </a:solidFill>
                <a:latin typeface="Optima" charset="0"/>
                <a:cs typeface="Optima" charset="0"/>
              </a:rPr>
              <a:t>Doffset</a:t>
            </a:r>
            <a:r>
              <a:rPr lang="en-US" sz="1600">
                <a:solidFill>
                  <a:srgbClr val="0000FF"/>
                </a:solidFill>
                <a:latin typeface="Optima" charset="0"/>
                <a:cs typeface="Optima" charset="0"/>
              </a:rPr>
              <a:t>=+5.26 mm</a:t>
            </a:r>
          </a:p>
        </p:txBody>
      </p:sp>
      <p:sp>
        <p:nvSpPr>
          <p:cNvPr id="30728" name="TextBox 40"/>
          <p:cNvSpPr txBox="1">
            <a:spLocks noChangeArrowheads="1"/>
          </p:cNvSpPr>
          <p:nvPr/>
        </p:nvSpPr>
        <p:spPr bwMode="auto">
          <a:xfrm>
            <a:off x="1654175" y="5035550"/>
            <a:ext cx="23272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0000FF"/>
                </a:solidFill>
                <a:latin typeface="Optima" charset="0"/>
                <a:cs typeface="Optima" charset="0"/>
              </a:rPr>
              <a:t>ρ</a:t>
            </a:r>
            <a:r>
              <a:rPr lang="en-US" sz="1600" baseline="-25000">
                <a:solidFill>
                  <a:srgbClr val="0000FF"/>
                </a:solidFill>
                <a:latin typeface="Optima" charset="0"/>
                <a:cs typeface="Optima" charset="0"/>
              </a:rPr>
              <a:t>D</a:t>
            </a:r>
            <a:r>
              <a:rPr lang="en-US" sz="1600">
                <a:solidFill>
                  <a:srgbClr val="0000FF"/>
                </a:solidFill>
                <a:latin typeface="Optima" charset="0"/>
                <a:cs typeface="Optima" charset="0"/>
              </a:rPr>
              <a:t>=300.01 m</a:t>
            </a:r>
          </a:p>
        </p:txBody>
      </p:sp>
      <p:sp>
        <p:nvSpPr>
          <p:cNvPr id="30729" name="TextBox 7"/>
          <p:cNvSpPr txBox="1">
            <a:spLocks noChangeArrowheads="1"/>
          </p:cNvSpPr>
          <p:nvPr/>
        </p:nvSpPr>
        <p:spPr bwMode="auto">
          <a:xfrm>
            <a:off x="-26988" y="914400"/>
            <a:ext cx="12112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x(mm)</a:t>
            </a:r>
          </a:p>
        </p:txBody>
      </p:sp>
      <p:sp>
        <p:nvSpPr>
          <p:cNvPr id="30730" name="TextBox 65"/>
          <p:cNvSpPr txBox="1">
            <a:spLocks noChangeArrowheads="1"/>
          </p:cNvSpPr>
          <p:nvPr/>
        </p:nvSpPr>
        <p:spPr bwMode="auto">
          <a:xfrm flipH="1">
            <a:off x="4457700" y="5376863"/>
            <a:ext cx="27320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0000"/>
                </a:solidFill>
                <a:latin typeface="Optima" charset="0"/>
                <a:cs typeface="Optima" charset="0"/>
              </a:rPr>
              <a:t>θ</a:t>
            </a:r>
            <a:r>
              <a:rPr lang="en-US" sz="1600" baseline="-25000">
                <a:solidFill>
                  <a:srgbClr val="FF0000"/>
                </a:solidFill>
                <a:latin typeface="Optima" charset="0"/>
                <a:cs typeface="Optima" charset="0"/>
              </a:rPr>
              <a:t>F</a:t>
            </a:r>
            <a:r>
              <a:rPr lang="en-US" sz="1600">
                <a:solidFill>
                  <a:srgbClr val="FF0000"/>
                </a:solidFill>
                <a:latin typeface="Optima" charset="0"/>
                <a:cs typeface="Optima" charset="0"/>
              </a:rPr>
              <a:t>=3.927mrad</a:t>
            </a:r>
          </a:p>
        </p:txBody>
      </p:sp>
      <p:sp>
        <p:nvSpPr>
          <p:cNvPr id="30731" name="TextBox 89"/>
          <p:cNvSpPr txBox="1">
            <a:spLocks noChangeArrowheads="1"/>
          </p:cNvSpPr>
          <p:nvPr/>
        </p:nvSpPr>
        <p:spPr bwMode="auto">
          <a:xfrm>
            <a:off x="4457700" y="5065713"/>
            <a:ext cx="27320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0000"/>
                </a:solidFill>
                <a:latin typeface="Optima" charset="0"/>
                <a:cs typeface="Optima" charset="0"/>
              </a:rPr>
              <a:t>ρ</a:t>
            </a:r>
            <a:r>
              <a:rPr lang="en-US" sz="1600" baseline="-25000">
                <a:solidFill>
                  <a:srgbClr val="FF0000"/>
                </a:solidFill>
                <a:latin typeface="Optima" charset="0"/>
                <a:cs typeface="Optima" charset="0"/>
              </a:rPr>
              <a:t>F</a:t>
            </a:r>
            <a:r>
              <a:rPr lang="en-US" sz="1600">
                <a:solidFill>
                  <a:srgbClr val="FF0000"/>
                </a:solidFill>
                <a:latin typeface="Optima" charset="0"/>
                <a:cs typeface="Optima" charset="0"/>
              </a:rPr>
              <a:t>= 302.3 m</a:t>
            </a:r>
          </a:p>
        </p:txBody>
      </p:sp>
      <p:sp>
        <p:nvSpPr>
          <p:cNvPr id="30732" name="TextBox 90"/>
          <p:cNvSpPr txBox="1">
            <a:spLocks noChangeArrowheads="1"/>
          </p:cNvSpPr>
          <p:nvPr/>
        </p:nvSpPr>
        <p:spPr bwMode="auto">
          <a:xfrm>
            <a:off x="4054475" y="769938"/>
            <a:ext cx="17081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solidFill>
                  <a:srgbClr val="FF0000"/>
                </a:solidFill>
                <a:latin typeface="Optima" charset="0"/>
                <a:cs typeface="Optima" charset="0"/>
              </a:rPr>
              <a:t>B</a:t>
            </a:r>
            <a:r>
              <a:rPr lang="en-US" sz="1600" baseline="-25000">
                <a:solidFill>
                  <a:srgbClr val="FF0000"/>
                </a:solidFill>
                <a:latin typeface="Optima" charset="0"/>
                <a:cs typeface="Optima" charset="0"/>
              </a:rPr>
              <a:t>Fo</a:t>
            </a:r>
            <a:r>
              <a:rPr lang="en-US" sz="1600">
                <a:solidFill>
                  <a:srgbClr val="FF0000"/>
                </a:solidFill>
                <a:latin typeface="Optima" charset="0"/>
                <a:cs typeface="Optima" charset="0"/>
              </a:rPr>
              <a:t>=  0.181 T,  </a:t>
            </a:r>
          </a:p>
          <a:p>
            <a:pPr eaLnBrk="1" hangingPunct="1"/>
            <a:r>
              <a:rPr lang="en-US" sz="1600">
                <a:solidFill>
                  <a:srgbClr val="FF0000"/>
                </a:solidFill>
                <a:latin typeface="Optima" charset="0"/>
                <a:cs typeface="Optima" charset="0"/>
              </a:rPr>
              <a:t>G</a:t>
            </a:r>
            <a:r>
              <a:rPr lang="en-US" sz="1600" baseline="-25000">
                <a:solidFill>
                  <a:srgbClr val="FF0000"/>
                </a:solidFill>
                <a:latin typeface="Optima" charset="0"/>
                <a:cs typeface="Optima" charset="0"/>
              </a:rPr>
              <a:t>F</a:t>
            </a:r>
            <a:r>
              <a:rPr lang="en-US" sz="1600">
                <a:solidFill>
                  <a:srgbClr val="FF0000"/>
                </a:solidFill>
                <a:latin typeface="Optima" charset="0"/>
                <a:cs typeface="Optima" charset="0"/>
              </a:rPr>
              <a:t>= 34.42T/m</a:t>
            </a:r>
          </a:p>
          <a:p>
            <a:pPr eaLnBrk="1" hangingPunct="1"/>
            <a:r>
              <a:rPr lang="en-US" sz="1600">
                <a:solidFill>
                  <a:srgbClr val="FF0000"/>
                </a:solidFill>
                <a:latin typeface="Optima" charset="0"/>
                <a:cs typeface="Optima" charset="0"/>
              </a:rPr>
              <a:t>x</a:t>
            </a:r>
            <a:r>
              <a:rPr lang="en-US" sz="1600" baseline="-25000">
                <a:solidFill>
                  <a:srgbClr val="FF0000"/>
                </a:solidFill>
                <a:latin typeface="Optima" charset="0"/>
                <a:cs typeface="Optima" charset="0"/>
              </a:rPr>
              <a:t>Foffset</a:t>
            </a:r>
            <a:r>
              <a:rPr lang="en-US" sz="1600">
                <a:solidFill>
                  <a:srgbClr val="FF0000"/>
                </a:solidFill>
                <a:latin typeface="Optima" charset="0"/>
                <a:cs typeface="Optima" charset="0"/>
              </a:rPr>
              <a:t>= -5.26 mm</a:t>
            </a:r>
          </a:p>
        </p:txBody>
      </p:sp>
      <p:sp>
        <p:nvSpPr>
          <p:cNvPr id="50" name="Arc 49"/>
          <p:cNvSpPr>
            <a:spLocks noChangeAspect="1"/>
          </p:cNvSpPr>
          <p:nvPr/>
        </p:nvSpPr>
        <p:spPr>
          <a:xfrm>
            <a:off x="-272651538" y="5943600"/>
            <a:ext cx="548611426" cy="548649525"/>
          </a:xfrm>
          <a:prstGeom prst="arc">
            <a:avLst>
              <a:gd name="adj1" fmla="val 16199978"/>
              <a:gd name="adj2" fmla="val 16229086"/>
            </a:avLst>
          </a:prstGeom>
          <a:ln w="6350" cmpd="sng">
            <a:solidFill>
              <a:srgbClr val="0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Optima"/>
              <a:cs typeface="Optima"/>
            </a:endParaRPr>
          </a:p>
        </p:txBody>
      </p:sp>
      <p:sp>
        <p:nvSpPr>
          <p:cNvPr id="30734" name="TextBox 51"/>
          <p:cNvSpPr txBox="1">
            <a:spLocks noChangeArrowheads="1"/>
          </p:cNvSpPr>
          <p:nvPr/>
        </p:nvSpPr>
        <p:spPr bwMode="auto">
          <a:xfrm>
            <a:off x="3836988" y="5486400"/>
            <a:ext cx="828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Optima" charset="0"/>
                <a:cs typeface="Optima" charset="0"/>
              </a:rPr>
              <a:t> </a:t>
            </a:r>
            <a:r>
              <a:rPr lang="en-US" sz="1600">
                <a:latin typeface="Optima" charset="0"/>
                <a:cs typeface="Optima" charset="0"/>
              </a:rPr>
              <a:t>20 cm</a:t>
            </a:r>
          </a:p>
        </p:txBody>
      </p:sp>
      <p:sp>
        <p:nvSpPr>
          <p:cNvPr id="30735" name="TextBox 1"/>
          <p:cNvSpPr txBox="1">
            <a:spLocks noChangeArrowheads="1"/>
          </p:cNvSpPr>
          <p:nvPr/>
        </p:nvSpPr>
        <p:spPr bwMode="auto">
          <a:xfrm>
            <a:off x="1474788" y="2727325"/>
            <a:ext cx="4333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0000FF"/>
                </a:solidFill>
                <a:latin typeface="Optima" charset="0"/>
                <a:cs typeface="Optima" charset="0"/>
              </a:rPr>
              <a:t>6.6</a:t>
            </a:r>
          </a:p>
        </p:txBody>
      </p:sp>
      <p:cxnSp>
        <p:nvCxnSpPr>
          <p:cNvPr id="61" name="Straight Arrow Connector 60"/>
          <p:cNvCxnSpPr/>
          <p:nvPr/>
        </p:nvCxnSpPr>
        <p:spPr>
          <a:xfrm>
            <a:off x="7189788" y="6003925"/>
            <a:ext cx="465137" cy="9525"/>
          </a:xfrm>
          <a:prstGeom prst="straightConnector1">
            <a:avLst/>
          </a:prstGeom>
          <a:ln w="6350" cmpd="sng">
            <a:solidFill>
              <a:srgbClr val="000000"/>
            </a:solidFill>
            <a:headEnd type="diamond" w="sm" len="sm"/>
            <a:tailEnd type="diamond" w="sm" len="sm"/>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1263650" y="2570163"/>
            <a:ext cx="9556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flipV="1">
            <a:off x="5922963" y="4281488"/>
            <a:ext cx="2887662" cy="1746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39" name="TextBox 32"/>
          <p:cNvSpPr txBox="1">
            <a:spLocks noChangeArrowheads="1"/>
          </p:cNvSpPr>
          <p:nvPr/>
        </p:nvSpPr>
        <p:spPr bwMode="auto">
          <a:xfrm>
            <a:off x="5029200" y="2171700"/>
            <a:ext cx="24336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0000FF"/>
                </a:solidFill>
                <a:latin typeface="Optima" charset="0"/>
                <a:cs typeface="Optima" charset="0"/>
              </a:rPr>
              <a:t>B</a:t>
            </a:r>
            <a:r>
              <a:rPr lang="en-US" sz="1600" b="1" baseline="-25000">
                <a:solidFill>
                  <a:srgbClr val="0000FF"/>
                </a:solidFill>
                <a:latin typeface="Optima" charset="0"/>
                <a:cs typeface="Optima" charset="0"/>
              </a:rPr>
              <a:t>Dmax,min</a:t>
            </a:r>
            <a:r>
              <a:rPr lang="en-US" sz="1600" b="1">
                <a:solidFill>
                  <a:srgbClr val="0000FF"/>
                </a:solidFill>
                <a:latin typeface="Optima" charset="0"/>
                <a:cs typeface="Optima" charset="0"/>
              </a:rPr>
              <a:t>=[0.443,0.046] T</a:t>
            </a:r>
            <a:endParaRPr lang="en-US" sz="1600" b="1" baseline="-25000">
              <a:solidFill>
                <a:srgbClr val="0000FF"/>
              </a:solidFill>
              <a:latin typeface="Optima" charset="0"/>
              <a:cs typeface="Optima" charset="0"/>
            </a:endParaRPr>
          </a:p>
        </p:txBody>
      </p:sp>
      <p:sp>
        <p:nvSpPr>
          <p:cNvPr id="30740" name="TextBox 33"/>
          <p:cNvSpPr txBox="1">
            <a:spLocks noChangeArrowheads="1"/>
          </p:cNvSpPr>
          <p:nvPr/>
        </p:nvSpPr>
        <p:spPr bwMode="auto">
          <a:xfrm>
            <a:off x="4095750" y="1654175"/>
            <a:ext cx="25019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0000"/>
                </a:solidFill>
                <a:latin typeface="Optima" charset="0"/>
                <a:cs typeface="Optima" charset="0"/>
              </a:rPr>
              <a:t>B</a:t>
            </a:r>
            <a:r>
              <a:rPr lang="en-US" sz="1600" b="1" baseline="-25000">
                <a:solidFill>
                  <a:srgbClr val="FF0000"/>
                </a:solidFill>
                <a:latin typeface="Optima" charset="0"/>
                <a:cs typeface="Optima" charset="0"/>
              </a:rPr>
              <a:t>Fmax,min </a:t>
            </a:r>
            <a:r>
              <a:rPr lang="en-US" sz="1600" b="1">
                <a:solidFill>
                  <a:srgbClr val="FF0000"/>
                </a:solidFill>
                <a:latin typeface="Optima" charset="0"/>
                <a:cs typeface="Optima" charset="0"/>
              </a:rPr>
              <a:t>=[0.446,-0.225] T</a:t>
            </a:r>
          </a:p>
        </p:txBody>
      </p:sp>
      <p:sp>
        <p:nvSpPr>
          <p:cNvPr id="30741" name="TextBox 69"/>
          <p:cNvSpPr txBox="1">
            <a:spLocks noChangeArrowheads="1"/>
          </p:cNvSpPr>
          <p:nvPr/>
        </p:nvSpPr>
        <p:spPr bwMode="auto">
          <a:xfrm>
            <a:off x="2397125" y="5635625"/>
            <a:ext cx="8112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solidFill>
                  <a:srgbClr val="0000FF"/>
                </a:solidFill>
                <a:latin typeface="Optima" charset="0"/>
                <a:cs typeface="Optima" charset="0"/>
              </a:rPr>
              <a:t>1.01 m</a:t>
            </a:r>
          </a:p>
        </p:txBody>
      </p:sp>
      <p:cxnSp>
        <p:nvCxnSpPr>
          <p:cNvPr id="140" name="Straight Connector 139"/>
          <p:cNvCxnSpPr/>
          <p:nvPr/>
        </p:nvCxnSpPr>
        <p:spPr>
          <a:xfrm flipH="1" flipV="1">
            <a:off x="4457700" y="3657600"/>
            <a:ext cx="3978275" cy="3810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1355725" y="3852863"/>
            <a:ext cx="7207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flipV="1">
            <a:off x="1828800" y="2574925"/>
            <a:ext cx="0" cy="608013"/>
          </a:xfrm>
          <a:prstGeom prst="straightConnector1">
            <a:avLst/>
          </a:prstGeom>
          <a:ln w="6350" cmpd="sng">
            <a:solidFill>
              <a:srgbClr val="0000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745" name="TextBox 148"/>
          <p:cNvSpPr txBox="1">
            <a:spLocks noChangeArrowheads="1"/>
          </p:cNvSpPr>
          <p:nvPr/>
        </p:nvSpPr>
        <p:spPr bwMode="auto">
          <a:xfrm>
            <a:off x="1414463" y="3348038"/>
            <a:ext cx="4937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0000FF"/>
                </a:solidFill>
                <a:latin typeface="Optima" charset="0"/>
                <a:cs typeface="Optima" charset="0"/>
              </a:rPr>
              <a:t>-7.6</a:t>
            </a:r>
          </a:p>
        </p:txBody>
      </p:sp>
      <p:cxnSp>
        <p:nvCxnSpPr>
          <p:cNvPr id="150" name="Straight Arrow Connector 149"/>
          <p:cNvCxnSpPr/>
          <p:nvPr/>
        </p:nvCxnSpPr>
        <p:spPr>
          <a:xfrm flipH="1" flipV="1">
            <a:off x="8364538" y="2492375"/>
            <a:ext cx="0" cy="1201738"/>
          </a:xfrm>
          <a:prstGeom prst="straightConnector1">
            <a:avLst/>
          </a:prstGeom>
          <a:ln w="63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8364538" y="3690938"/>
            <a:ext cx="0" cy="598487"/>
          </a:xfrm>
          <a:prstGeom prst="straightConnector1">
            <a:avLst/>
          </a:prstGeom>
          <a:ln w="63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V="1">
            <a:off x="7942263" y="2484438"/>
            <a:ext cx="0" cy="711200"/>
          </a:xfrm>
          <a:prstGeom prst="straightConnector1">
            <a:avLst/>
          </a:prstGeom>
          <a:ln w="6350"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749" name="TextBox 159"/>
          <p:cNvSpPr txBox="1">
            <a:spLocks noChangeArrowheads="1"/>
          </p:cNvSpPr>
          <p:nvPr/>
        </p:nvSpPr>
        <p:spPr bwMode="auto">
          <a:xfrm>
            <a:off x="7885113" y="3314700"/>
            <a:ext cx="534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0000"/>
                </a:solidFill>
                <a:latin typeface="Optima" charset="0"/>
                <a:cs typeface="Optima" charset="0"/>
              </a:rPr>
              <a:t>-5.26 </a:t>
            </a:r>
            <a:endParaRPr lang="en-US" sz="1200">
              <a:latin typeface="Optima" charset="0"/>
              <a:cs typeface="Optima" charset="0"/>
            </a:endParaRPr>
          </a:p>
        </p:txBody>
      </p:sp>
      <p:sp>
        <p:nvSpPr>
          <p:cNvPr id="30750" name="TextBox 160"/>
          <p:cNvSpPr txBox="1">
            <a:spLocks noChangeArrowheads="1"/>
          </p:cNvSpPr>
          <p:nvPr/>
        </p:nvSpPr>
        <p:spPr bwMode="auto">
          <a:xfrm>
            <a:off x="7758113" y="2689225"/>
            <a:ext cx="398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Optima" charset="0"/>
                <a:cs typeface="Optima" charset="0"/>
              </a:rPr>
              <a:t>7.7</a:t>
            </a:r>
          </a:p>
        </p:txBody>
      </p:sp>
      <p:cxnSp>
        <p:nvCxnSpPr>
          <p:cNvPr id="163" name="Straight Arrow Connector 162"/>
          <p:cNvCxnSpPr/>
          <p:nvPr/>
        </p:nvCxnSpPr>
        <p:spPr>
          <a:xfrm flipV="1">
            <a:off x="7942263" y="3200400"/>
            <a:ext cx="0" cy="1090613"/>
          </a:xfrm>
          <a:prstGeom prst="straightConnector1">
            <a:avLst/>
          </a:prstGeom>
          <a:ln w="6350"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cxnSpLocks noChangeAspect="1"/>
          </p:cNvCxnSpPr>
          <p:nvPr/>
        </p:nvCxnSpPr>
        <p:spPr>
          <a:xfrm flipV="1">
            <a:off x="8151813" y="3192463"/>
            <a:ext cx="0" cy="493712"/>
          </a:xfrm>
          <a:prstGeom prst="straightConnector1">
            <a:avLst/>
          </a:prstGeom>
          <a:ln w="63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753" name="TextBox 166"/>
          <p:cNvSpPr txBox="1">
            <a:spLocks noChangeArrowheads="1"/>
          </p:cNvSpPr>
          <p:nvPr/>
        </p:nvSpPr>
        <p:spPr bwMode="auto">
          <a:xfrm>
            <a:off x="7712075" y="3681413"/>
            <a:ext cx="5572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Optima" charset="0"/>
                <a:cs typeface="Optima" charset="0"/>
              </a:rPr>
              <a:t>-11.8</a:t>
            </a:r>
          </a:p>
        </p:txBody>
      </p:sp>
      <p:sp>
        <p:nvSpPr>
          <p:cNvPr id="30754" name="TextBox 167"/>
          <p:cNvSpPr txBox="1">
            <a:spLocks noChangeArrowheads="1"/>
          </p:cNvSpPr>
          <p:nvPr/>
        </p:nvSpPr>
        <p:spPr bwMode="auto">
          <a:xfrm>
            <a:off x="4914900" y="3246438"/>
            <a:ext cx="21717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0000"/>
                </a:solidFill>
                <a:latin typeface="Optima" charset="0"/>
                <a:cs typeface="Optima" charset="0"/>
              </a:rPr>
              <a:t>F-Quad center</a:t>
            </a:r>
          </a:p>
        </p:txBody>
      </p:sp>
      <p:sp>
        <p:nvSpPr>
          <p:cNvPr id="30755" name="TextBox 91"/>
          <p:cNvSpPr txBox="1">
            <a:spLocks noChangeArrowheads="1"/>
          </p:cNvSpPr>
          <p:nvPr/>
        </p:nvSpPr>
        <p:spPr bwMode="auto">
          <a:xfrm>
            <a:off x="8343900" y="2971800"/>
            <a:ext cx="569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0000"/>
                </a:solidFill>
                <a:latin typeface="Optima" charset="0"/>
                <a:cs typeface="Optima" charset="0"/>
              </a:rPr>
              <a:t>12.96</a:t>
            </a:r>
          </a:p>
        </p:txBody>
      </p:sp>
      <p:cxnSp>
        <p:nvCxnSpPr>
          <p:cNvPr id="194" name="Straight Arrow Connector 193"/>
          <p:cNvCxnSpPr/>
          <p:nvPr/>
        </p:nvCxnSpPr>
        <p:spPr>
          <a:xfrm flipV="1">
            <a:off x="1828800" y="3179763"/>
            <a:ext cx="0" cy="674687"/>
          </a:xfrm>
          <a:prstGeom prst="straightConnector1">
            <a:avLst/>
          </a:prstGeom>
          <a:ln w="6350" cmpd="sng">
            <a:solidFill>
              <a:srgbClr val="0000FF"/>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V="1">
            <a:off x="2027238" y="2687638"/>
            <a:ext cx="0" cy="482600"/>
          </a:xfrm>
          <a:prstGeom prst="straightConnector1">
            <a:avLst/>
          </a:prstGeom>
          <a:ln w="6350" cmpd="sng">
            <a:solidFill>
              <a:srgbClr val="00009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758" name="TextBox 3"/>
          <p:cNvSpPr txBox="1">
            <a:spLocks noChangeArrowheads="1"/>
          </p:cNvSpPr>
          <p:nvPr/>
        </p:nvSpPr>
        <p:spPr bwMode="auto">
          <a:xfrm>
            <a:off x="822325" y="2100263"/>
            <a:ext cx="341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10</a:t>
            </a:r>
          </a:p>
        </p:txBody>
      </p:sp>
      <p:sp>
        <p:nvSpPr>
          <p:cNvPr id="30759" name="TextBox 124"/>
          <p:cNvSpPr txBox="1">
            <a:spLocks noChangeArrowheads="1"/>
          </p:cNvSpPr>
          <p:nvPr/>
        </p:nvSpPr>
        <p:spPr bwMode="auto">
          <a:xfrm>
            <a:off x="785813" y="3943350"/>
            <a:ext cx="3873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-10</a:t>
            </a:r>
          </a:p>
        </p:txBody>
      </p:sp>
      <p:sp>
        <p:nvSpPr>
          <p:cNvPr id="30760" name="TextBox 9"/>
          <p:cNvSpPr txBox="1">
            <a:spLocks noChangeArrowheads="1"/>
          </p:cNvSpPr>
          <p:nvPr/>
        </p:nvSpPr>
        <p:spPr bwMode="auto">
          <a:xfrm>
            <a:off x="6629400" y="1714500"/>
            <a:ext cx="492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0000"/>
                </a:solidFill>
                <a:latin typeface="Optima" charset="0"/>
                <a:cs typeface="Optima" charset="0"/>
              </a:rPr>
              <a:t>QF</a:t>
            </a:r>
          </a:p>
        </p:txBody>
      </p:sp>
      <p:sp>
        <p:nvSpPr>
          <p:cNvPr id="30761" name="TextBox 11"/>
          <p:cNvSpPr txBox="1">
            <a:spLocks noChangeArrowheads="1"/>
          </p:cNvSpPr>
          <p:nvPr/>
        </p:nvSpPr>
        <p:spPr bwMode="auto">
          <a:xfrm>
            <a:off x="3429000" y="17145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FF"/>
                </a:solidFill>
                <a:latin typeface="Optima" charset="0"/>
                <a:cs typeface="Optima" charset="0"/>
              </a:rPr>
              <a:t>BD</a:t>
            </a:r>
          </a:p>
        </p:txBody>
      </p:sp>
      <p:cxnSp>
        <p:nvCxnSpPr>
          <p:cNvPr id="114" name="Straight Connector 113"/>
          <p:cNvCxnSpPr/>
          <p:nvPr/>
        </p:nvCxnSpPr>
        <p:spPr>
          <a:xfrm flipH="1">
            <a:off x="4449763" y="1620838"/>
            <a:ext cx="7937" cy="4429125"/>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6" name="Arc 115"/>
          <p:cNvSpPr>
            <a:spLocks noChangeAspect="1"/>
          </p:cNvSpPr>
          <p:nvPr/>
        </p:nvSpPr>
        <p:spPr>
          <a:xfrm>
            <a:off x="-272645188" y="5946775"/>
            <a:ext cx="548601901" cy="548640000"/>
          </a:xfrm>
          <a:prstGeom prst="arc">
            <a:avLst>
              <a:gd name="adj1" fmla="val 16234915"/>
              <a:gd name="adj2" fmla="val 16269322"/>
            </a:avLst>
          </a:prstGeom>
          <a:ln w="6350" cmpd="sng">
            <a:solidFill>
              <a:srgbClr val="0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30764" name="Group 18"/>
          <p:cNvGrpSpPr>
            <a:grpSpLocks/>
          </p:cNvGrpSpPr>
          <p:nvPr/>
        </p:nvGrpSpPr>
        <p:grpSpPr bwMode="auto">
          <a:xfrm>
            <a:off x="1065213" y="908050"/>
            <a:ext cx="127000" cy="5721350"/>
            <a:chOff x="1064811" y="907483"/>
            <a:chExt cx="127945" cy="5721917"/>
          </a:xfrm>
        </p:grpSpPr>
        <p:cxnSp>
          <p:nvCxnSpPr>
            <p:cNvPr id="11" name="Straight Connector 10"/>
            <p:cNvCxnSpPr/>
            <p:nvPr/>
          </p:nvCxnSpPr>
          <p:spPr>
            <a:xfrm>
              <a:off x="1187958" y="907483"/>
              <a:ext cx="0" cy="5721917"/>
            </a:xfrm>
            <a:prstGeom prst="line">
              <a:avLst/>
            </a:prstGeom>
            <a:ln w="635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30838" name="Group 16"/>
            <p:cNvGrpSpPr>
              <a:grpSpLocks/>
            </p:cNvGrpSpPr>
            <p:nvPr/>
          </p:nvGrpSpPr>
          <p:grpSpPr bwMode="auto">
            <a:xfrm>
              <a:off x="1064811" y="1428080"/>
              <a:ext cx="127945" cy="3587103"/>
              <a:chOff x="40041" y="954974"/>
              <a:chExt cx="140740" cy="3221916"/>
            </a:xfrm>
          </p:grpSpPr>
          <p:grpSp>
            <p:nvGrpSpPr>
              <p:cNvPr id="30839" name="Group 95"/>
              <p:cNvGrpSpPr>
                <a:grpSpLocks/>
              </p:cNvGrpSpPr>
              <p:nvPr/>
            </p:nvGrpSpPr>
            <p:grpSpPr bwMode="auto">
              <a:xfrm>
                <a:off x="40041" y="954974"/>
                <a:ext cx="140740" cy="3221916"/>
                <a:chOff x="1038147" y="2163372"/>
                <a:chExt cx="157391" cy="3968180"/>
              </a:xfrm>
            </p:grpSpPr>
            <p:grpSp>
              <p:nvGrpSpPr>
                <p:cNvPr id="30841" name="Group 25"/>
                <p:cNvGrpSpPr>
                  <a:grpSpLocks/>
                </p:cNvGrpSpPr>
                <p:nvPr/>
              </p:nvGrpSpPr>
              <p:grpSpPr bwMode="auto">
                <a:xfrm>
                  <a:off x="1038147" y="2163372"/>
                  <a:ext cx="154181" cy="1933396"/>
                  <a:chOff x="601410" y="1252801"/>
                  <a:chExt cx="207783" cy="3685571"/>
                </a:xfrm>
              </p:grpSpPr>
              <p:cxnSp>
                <p:nvCxnSpPr>
                  <p:cNvPr id="55" name="Straight Connector 54"/>
                  <p:cNvCxnSpPr/>
                  <p:nvPr/>
                </p:nvCxnSpPr>
                <p:spPr>
                  <a:xfrm flipH="1">
                    <a:off x="622621" y="4939300"/>
                    <a:ext cx="1829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651785" y="4748462"/>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651785" y="4554276"/>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649134" y="4360091"/>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649134" y="4162559"/>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641180" y="3971721"/>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651785" y="3777536"/>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649134" y="3583350"/>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649134" y="3389165"/>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785" y="3194980"/>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614666" y="3000795"/>
                    <a:ext cx="188247"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49134" y="2806610"/>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651785" y="2615773"/>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651785" y="2418239"/>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649134" y="2227403"/>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601410" y="2029869"/>
                    <a:ext cx="198851"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649134" y="1839033"/>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651785" y="1644847"/>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654437" y="1450662"/>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654437" y="1253128"/>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842" name="Group 126"/>
                <p:cNvGrpSpPr>
                  <a:grpSpLocks/>
                </p:cNvGrpSpPr>
                <p:nvPr/>
              </p:nvGrpSpPr>
              <p:grpSpPr bwMode="auto">
                <a:xfrm>
                  <a:off x="1041357" y="4198156"/>
                  <a:ext cx="154181" cy="1933396"/>
                  <a:chOff x="601410" y="1252801"/>
                  <a:chExt cx="207783" cy="3685571"/>
                </a:xfrm>
              </p:grpSpPr>
              <p:cxnSp>
                <p:nvCxnSpPr>
                  <p:cNvPr id="129" name="Straight Connector 128"/>
                  <p:cNvCxnSpPr/>
                  <p:nvPr/>
                </p:nvCxnSpPr>
                <p:spPr>
                  <a:xfrm flipH="1">
                    <a:off x="623598" y="4937465"/>
                    <a:ext cx="1829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652762" y="4746627"/>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652762" y="4552442"/>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650111" y="4358256"/>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650111" y="4160724"/>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620946" y="3969886"/>
                    <a:ext cx="17764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H="1">
                    <a:off x="652762" y="3775701"/>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650111" y="3581516"/>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a:off x="650111" y="3387330"/>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H="1">
                    <a:off x="652762" y="3193145"/>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647459" y="2998960"/>
                    <a:ext cx="1590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650111" y="2804775"/>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H="1">
                    <a:off x="652762" y="2613939"/>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H="1">
                    <a:off x="652762" y="2416404"/>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650111" y="2225568"/>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H="1">
                    <a:off x="602387" y="2028034"/>
                    <a:ext cx="198851"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H="1">
                    <a:off x="650111" y="1837198"/>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652762" y="1643013"/>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H="1">
                    <a:off x="655414" y="1448827"/>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655414" y="1251293"/>
                    <a:ext cx="1537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cxnSp>
            <p:nvCxnSpPr>
              <p:cNvPr id="121" name="Straight Connector 120"/>
              <p:cNvCxnSpPr/>
              <p:nvPr/>
            </p:nvCxnSpPr>
            <p:spPr>
              <a:xfrm flipH="1">
                <a:off x="50596" y="2113045"/>
                <a:ext cx="12138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0765" name="TextBox 137"/>
          <p:cNvSpPr txBox="1">
            <a:spLocks noChangeArrowheads="1"/>
          </p:cNvSpPr>
          <p:nvPr/>
        </p:nvSpPr>
        <p:spPr bwMode="auto">
          <a:xfrm>
            <a:off x="2400300" y="2286000"/>
            <a:ext cx="2400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FF"/>
                </a:solidFill>
                <a:latin typeface="Optima" charset="0"/>
                <a:cs typeface="Optima" charset="0"/>
              </a:rPr>
              <a:t>D-Quad center</a:t>
            </a:r>
          </a:p>
        </p:txBody>
      </p:sp>
      <p:sp>
        <p:nvSpPr>
          <p:cNvPr id="30766" name="TextBox 141"/>
          <p:cNvSpPr txBox="1">
            <a:spLocks noChangeArrowheads="1"/>
          </p:cNvSpPr>
          <p:nvPr/>
        </p:nvSpPr>
        <p:spPr bwMode="auto">
          <a:xfrm>
            <a:off x="1984375" y="2400300"/>
            <a:ext cx="4413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0000FF"/>
                </a:solidFill>
                <a:latin typeface="Optima" charset="0"/>
                <a:cs typeface="Optima" charset="0"/>
              </a:rPr>
              <a:t>1.3 </a:t>
            </a:r>
          </a:p>
        </p:txBody>
      </p:sp>
      <p:sp>
        <p:nvSpPr>
          <p:cNvPr id="30767" name="TextBox 144"/>
          <p:cNvSpPr txBox="1">
            <a:spLocks noChangeArrowheads="1"/>
          </p:cNvSpPr>
          <p:nvPr/>
        </p:nvSpPr>
        <p:spPr bwMode="auto">
          <a:xfrm>
            <a:off x="917575" y="3028950"/>
            <a:ext cx="2635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0</a:t>
            </a:r>
          </a:p>
        </p:txBody>
      </p:sp>
      <p:sp>
        <p:nvSpPr>
          <p:cNvPr id="30768" name="TextBox 184"/>
          <p:cNvSpPr txBox="1">
            <a:spLocks noChangeArrowheads="1"/>
          </p:cNvSpPr>
          <p:nvPr/>
        </p:nvSpPr>
        <p:spPr bwMode="auto">
          <a:xfrm>
            <a:off x="128588" y="3867150"/>
            <a:ext cx="914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5A94"/>
                </a:solidFill>
                <a:latin typeface="Optima" charset="0"/>
                <a:cs typeface="Optima" charset="0"/>
              </a:rPr>
              <a:t>8.345 GeV</a:t>
            </a:r>
          </a:p>
        </p:txBody>
      </p:sp>
      <p:sp>
        <p:nvSpPr>
          <p:cNvPr id="38" name="Rectangle 37"/>
          <p:cNvSpPr>
            <a:spLocks noChangeArrowheads="1"/>
          </p:cNvSpPr>
          <p:nvPr/>
        </p:nvSpPr>
        <p:spPr bwMode="auto">
          <a:xfrm>
            <a:off x="5953125" y="471488"/>
            <a:ext cx="35179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dirty="0">
                <a:solidFill>
                  <a:srgbClr val="000000"/>
                </a:solidFill>
                <a:latin typeface="Optima" charset="0"/>
                <a:cs typeface="Optima" charset="0"/>
              </a:rPr>
              <a:t>Synchrotron Radiation:</a:t>
            </a:r>
          </a:p>
          <a:p>
            <a:r>
              <a:rPr lang="en-US" sz="1600" b="1" dirty="0">
                <a:solidFill>
                  <a:srgbClr val="000000"/>
                </a:solidFill>
                <a:latin typeface="Optima" charset="0"/>
                <a:cs typeface="Optima" charset="0"/>
              </a:rPr>
              <a:t> for 10 mA</a:t>
            </a:r>
            <a:r>
              <a:rPr lang="en-US" sz="1600" b="1" dirty="0">
                <a:solidFill>
                  <a:srgbClr val="000000"/>
                </a:solidFill>
                <a:latin typeface="Optima" charset="0"/>
                <a:cs typeface="Optima" charset="0"/>
                <a:sym typeface="Wingdings" charset="0"/>
              </a:rPr>
              <a:t>  20 GeV      3.32 MW</a:t>
            </a:r>
          </a:p>
          <a:p>
            <a:r>
              <a:rPr lang="en-US" sz="1600" b="1" dirty="0">
                <a:solidFill>
                  <a:srgbClr val="000000"/>
                </a:solidFill>
                <a:latin typeface="Optima" charset="0"/>
                <a:cs typeface="Optima" charset="0"/>
                <a:sym typeface="Wingdings" charset="0"/>
              </a:rPr>
              <a:t> for 10 mA  15 GeV      1.62 MW</a:t>
            </a:r>
          </a:p>
          <a:p>
            <a:r>
              <a:rPr lang="en-US" sz="1600" b="1" dirty="0">
                <a:solidFill>
                  <a:srgbClr val="000000"/>
                </a:solidFill>
                <a:latin typeface="Optima" charset="0"/>
                <a:cs typeface="Optima" charset="0"/>
                <a:sym typeface="Wingdings" charset="0"/>
              </a:rPr>
              <a:t> for 10 mA  16.67 GeV 1.95 MW</a:t>
            </a:r>
            <a:endParaRPr lang="en-US" sz="1600" b="1" dirty="0">
              <a:solidFill>
                <a:srgbClr val="000000"/>
              </a:solidFill>
              <a:latin typeface="Optima" charset="0"/>
              <a:cs typeface="Optima" charset="0"/>
            </a:endParaRPr>
          </a:p>
        </p:txBody>
      </p:sp>
      <p:sp>
        <p:nvSpPr>
          <p:cNvPr id="30770" name="TextBox 13"/>
          <p:cNvSpPr txBox="1">
            <a:spLocks noChangeArrowheads="1"/>
          </p:cNvSpPr>
          <p:nvPr/>
        </p:nvSpPr>
        <p:spPr bwMode="auto">
          <a:xfrm>
            <a:off x="4457700" y="4756150"/>
            <a:ext cx="27320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FF0000"/>
                </a:solidFill>
                <a:latin typeface="Optima" charset="0"/>
                <a:cs typeface="Optima" charset="0"/>
              </a:rPr>
              <a:t>B</a:t>
            </a:r>
            <a:r>
              <a:rPr lang="en-US" sz="1600" baseline="-25000">
                <a:solidFill>
                  <a:srgbClr val="FF0000"/>
                </a:solidFill>
                <a:latin typeface="Optima" charset="0"/>
                <a:cs typeface="Optima" charset="0"/>
              </a:rPr>
              <a:t>F</a:t>
            </a:r>
            <a:r>
              <a:rPr lang="en-US" sz="1600">
                <a:solidFill>
                  <a:srgbClr val="FF0000"/>
                </a:solidFill>
                <a:latin typeface="Optima" charset="0"/>
                <a:cs typeface="Optima" charset="0"/>
              </a:rPr>
              <a:t>=B</a:t>
            </a:r>
            <a:r>
              <a:rPr lang="en-US" sz="1600" baseline="-25000">
                <a:solidFill>
                  <a:srgbClr val="FF0000"/>
                </a:solidFill>
                <a:latin typeface="Optima" charset="0"/>
                <a:cs typeface="Optima" charset="0"/>
              </a:rPr>
              <a:t>Fo</a:t>
            </a:r>
            <a:r>
              <a:rPr lang="en-US" sz="1600">
                <a:solidFill>
                  <a:srgbClr val="FF0000"/>
                </a:solidFill>
                <a:latin typeface="Optima" charset="0"/>
                <a:cs typeface="Optima" charset="0"/>
              </a:rPr>
              <a:t> + G</a:t>
            </a:r>
            <a:r>
              <a:rPr lang="en-US" sz="1600" baseline="-25000">
                <a:solidFill>
                  <a:srgbClr val="FF0000"/>
                </a:solidFill>
                <a:latin typeface="Optima" charset="0"/>
                <a:cs typeface="Optima" charset="0"/>
              </a:rPr>
              <a:t>F</a:t>
            </a:r>
            <a:r>
              <a:rPr lang="en-US" sz="1600">
                <a:solidFill>
                  <a:srgbClr val="FF0000"/>
                </a:solidFill>
                <a:latin typeface="Optima" charset="0"/>
                <a:cs typeface="Wingdings" charset="0"/>
                <a:sym typeface="Wingdings" charset="0"/>
              </a:rPr>
              <a:t>x</a:t>
            </a:r>
            <a:endParaRPr lang="en-US" sz="1600">
              <a:solidFill>
                <a:srgbClr val="FF0000"/>
              </a:solidFill>
              <a:latin typeface="Optima" charset="0"/>
              <a:cs typeface="Optima" charset="0"/>
            </a:endParaRPr>
          </a:p>
        </p:txBody>
      </p:sp>
      <p:sp>
        <p:nvSpPr>
          <p:cNvPr id="30771" name="TextBox 190"/>
          <p:cNvSpPr txBox="1">
            <a:spLocks noChangeArrowheads="1"/>
          </p:cNvSpPr>
          <p:nvPr/>
        </p:nvSpPr>
        <p:spPr bwMode="auto">
          <a:xfrm>
            <a:off x="1652588" y="4732338"/>
            <a:ext cx="23288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a:solidFill>
                  <a:srgbClr val="0000FF"/>
                </a:solidFill>
                <a:latin typeface="Optima" charset="0"/>
                <a:cs typeface="Optima" charset="0"/>
              </a:rPr>
              <a:t>B</a:t>
            </a:r>
            <a:r>
              <a:rPr lang="en-US" sz="1600" baseline="-25000">
                <a:solidFill>
                  <a:srgbClr val="0000FF"/>
                </a:solidFill>
                <a:latin typeface="Optima" charset="0"/>
                <a:cs typeface="Optima" charset="0"/>
              </a:rPr>
              <a:t>D</a:t>
            </a:r>
            <a:r>
              <a:rPr lang="en-US" sz="1600">
                <a:solidFill>
                  <a:srgbClr val="0000FF"/>
                </a:solidFill>
                <a:latin typeface="Optima" charset="0"/>
                <a:cs typeface="Optima" charset="0"/>
              </a:rPr>
              <a:t>=B</a:t>
            </a:r>
            <a:r>
              <a:rPr lang="en-US" sz="1600" baseline="-25000">
                <a:solidFill>
                  <a:srgbClr val="0000FF"/>
                </a:solidFill>
                <a:latin typeface="Optima" charset="0"/>
                <a:cs typeface="Optima" charset="0"/>
              </a:rPr>
              <a:t>Do</a:t>
            </a:r>
            <a:r>
              <a:rPr lang="en-US" sz="1600">
                <a:solidFill>
                  <a:srgbClr val="0000FF"/>
                </a:solidFill>
                <a:latin typeface="Optima" charset="0"/>
                <a:cs typeface="Optima" charset="0"/>
              </a:rPr>
              <a:t> + G</a:t>
            </a:r>
            <a:r>
              <a:rPr lang="en-US" sz="1600" baseline="-25000">
                <a:solidFill>
                  <a:srgbClr val="0000FF"/>
                </a:solidFill>
                <a:latin typeface="Optima" charset="0"/>
                <a:cs typeface="Optima" charset="0"/>
              </a:rPr>
              <a:t>D</a:t>
            </a:r>
            <a:r>
              <a:rPr lang="en-US" sz="1600">
                <a:solidFill>
                  <a:srgbClr val="0000FF"/>
                </a:solidFill>
                <a:latin typeface="Optima" charset="0"/>
                <a:cs typeface="Wingdings" charset="0"/>
                <a:sym typeface="Wingdings" charset="0"/>
              </a:rPr>
              <a:t>x</a:t>
            </a:r>
            <a:endParaRPr lang="en-US" sz="1600">
              <a:solidFill>
                <a:srgbClr val="0000FF"/>
              </a:solidFill>
              <a:latin typeface="Optima" charset="0"/>
              <a:cs typeface="Optima" charset="0"/>
            </a:endParaRPr>
          </a:p>
        </p:txBody>
      </p:sp>
      <p:cxnSp>
        <p:nvCxnSpPr>
          <p:cNvPr id="148" name="Straight Connector 147"/>
          <p:cNvCxnSpPr/>
          <p:nvPr/>
        </p:nvCxnSpPr>
        <p:spPr>
          <a:xfrm flipH="1" flipV="1">
            <a:off x="112713" y="3173413"/>
            <a:ext cx="25177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73" name="Rectangle 30"/>
          <p:cNvSpPr>
            <a:spLocks noChangeArrowheads="1"/>
          </p:cNvSpPr>
          <p:nvPr/>
        </p:nvSpPr>
        <p:spPr bwMode="auto">
          <a:xfrm>
            <a:off x="4051300" y="6083300"/>
            <a:ext cx="1943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t>L = 2.797  m</a:t>
            </a:r>
          </a:p>
        </p:txBody>
      </p:sp>
      <p:cxnSp>
        <p:nvCxnSpPr>
          <p:cNvPr id="154" name="Straight Arrow Connector 153"/>
          <p:cNvCxnSpPr/>
          <p:nvPr/>
        </p:nvCxnSpPr>
        <p:spPr>
          <a:xfrm>
            <a:off x="3975100" y="5951538"/>
            <a:ext cx="468313" cy="7937"/>
          </a:xfrm>
          <a:prstGeom prst="straightConnector1">
            <a:avLst/>
          </a:prstGeom>
          <a:ln w="6350" cmpd="sng">
            <a:solidFill>
              <a:srgbClr val="000000"/>
            </a:solidFill>
            <a:headEnd type="diamond" w="sm" len="sm"/>
            <a:tailEnd type="diamond" w="sm" len="sm"/>
          </a:ln>
          <a:effectLst/>
        </p:spPr>
        <p:style>
          <a:lnRef idx="2">
            <a:schemeClr val="accent1"/>
          </a:lnRef>
          <a:fillRef idx="0">
            <a:schemeClr val="accent1"/>
          </a:fillRef>
          <a:effectRef idx="1">
            <a:schemeClr val="accent1"/>
          </a:effectRef>
          <a:fontRef idx="minor">
            <a:schemeClr val="tx1"/>
          </a:fontRef>
        </p:style>
      </p:cxnSp>
      <p:sp>
        <p:nvSpPr>
          <p:cNvPr id="30775" name="TextBox 156"/>
          <p:cNvSpPr txBox="1">
            <a:spLocks noChangeArrowheads="1"/>
          </p:cNvSpPr>
          <p:nvPr/>
        </p:nvSpPr>
        <p:spPr bwMode="auto">
          <a:xfrm>
            <a:off x="8343900" y="3838575"/>
            <a:ext cx="492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FF0000"/>
                </a:solidFill>
                <a:latin typeface="Optima" charset="0"/>
                <a:cs typeface="Optima" charset="0"/>
              </a:rPr>
              <a:t>6.54</a:t>
            </a:r>
          </a:p>
        </p:txBody>
      </p:sp>
      <p:cxnSp>
        <p:nvCxnSpPr>
          <p:cNvPr id="159" name="Straight Connector 158"/>
          <p:cNvCxnSpPr/>
          <p:nvPr/>
        </p:nvCxnSpPr>
        <p:spPr>
          <a:xfrm flipH="1">
            <a:off x="1104900" y="2682875"/>
            <a:ext cx="2886075" cy="0"/>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V="1">
            <a:off x="2027238" y="2090738"/>
            <a:ext cx="0" cy="474662"/>
          </a:xfrm>
          <a:prstGeom prst="straightConnector1">
            <a:avLst/>
          </a:prstGeom>
          <a:ln w="6350" cmpd="sng">
            <a:solidFill>
              <a:srgbClr val="00009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0778" name="TextBox 138"/>
          <p:cNvSpPr txBox="1">
            <a:spLocks noChangeArrowheads="1"/>
          </p:cNvSpPr>
          <p:nvPr/>
        </p:nvSpPr>
        <p:spPr bwMode="auto">
          <a:xfrm>
            <a:off x="1958975" y="2779713"/>
            <a:ext cx="5349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0000FF"/>
                </a:solidFill>
                <a:latin typeface="Optima" charset="0"/>
                <a:cs typeface="Optima" charset="0"/>
              </a:rPr>
              <a:t>5.26</a:t>
            </a:r>
          </a:p>
        </p:txBody>
      </p:sp>
      <p:sp>
        <p:nvSpPr>
          <p:cNvPr id="30779" name="TextBox 150"/>
          <p:cNvSpPr txBox="1">
            <a:spLocks noChangeArrowheads="1"/>
          </p:cNvSpPr>
          <p:nvPr/>
        </p:nvSpPr>
        <p:spPr bwMode="auto">
          <a:xfrm>
            <a:off x="6135688" y="2906713"/>
            <a:ext cx="13668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latin typeface="Optima" charset="0"/>
                <a:cs typeface="Optima" charset="0"/>
              </a:rPr>
              <a:t>E</a:t>
            </a:r>
            <a:r>
              <a:rPr lang="en-US" sz="1200" baseline="-25000" dirty="0">
                <a:latin typeface="Optima" charset="0"/>
                <a:cs typeface="Optima" charset="0"/>
              </a:rPr>
              <a:t>CEN</a:t>
            </a:r>
            <a:r>
              <a:rPr lang="en-US" sz="1200" dirty="0">
                <a:latin typeface="Optima" charset="0"/>
                <a:cs typeface="Optima" charset="0"/>
              </a:rPr>
              <a:t>=16.198 GeV</a:t>
            </a:r>
          </a:p>
        </p:txBody>
      </p:sp>
      <p:sp>
        <p:nvSpPr>
          <p:cNvPr id="30780" name="TextBox 140"/>
          <p:cNvSpPr txBox="1">
            <a:spLocks noChangeArrowheads="1"/>
          </p:cNvSpPr>
          <p:nvPr/>
        </p:nvSpPr>
        <p:spPr bwMode="auto">
          <a:xfrm>
            <a:off x="31750" y="3413125"/>
            <a:ext cx="9969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0000FF"/>
                </a:solidFill>
                <a:latin typeface="Optima" charset="0"/>
                <a:cs typeface="Optima" charset="0"/>
              </a:rPr>
              <a:t>13.34   GeV</a:t>
            </a:r>
          </a:p>
        </p:txBody>
      </p:sp>
      <p:sp>
        <p:nvSpPr>
          <p:cNvPr id="30781" name="TextBox 168"/>
          <p:cNvSpPr txBox="1">
            <a:spLocks noChangeArrowheads="1"/>
          </p:cNvSpPr>
          <p:nvPr/>
        </p:nvSpPr>
        <p:spPr bwMode="auto">
          <a:xfrm>
            <a:off x="-1588" y="2628900"/>
            <a:ext cx="915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6600"/>
                </a:solidFill>
                <a:latin typeface="Optima" charset="0"/>
                <a:cs typeface="Optima" charset="0"/>
              </a:rPr>
              <a:t>18.34 GeV</a:t>
            </a:r>
          </a:p>
        </p:txBody>
      </p:sp>
      <p:sp>
        <p:nvSpPr>
          <p:cNvPr id="30782" name="TextBox 178"/>
          <p:cNvSpPr txBox="1">
            <a:spLocks noChangeArrowheads="1"/>
          </p:cNvSpPr>
          <p:nvPr/>
        </p:nvSpPr>
        <p:spPr bwMode="auto">
          <a:xfrm>
            <a:off x="47625" y="3543300"/>
            <a:ext cx="9159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D53E22"/>
                </a:solidFill>
                <a:latin typeface="Optima" charset="0"/>
                <a:cs typeface="Optima" charset="0"/>
              </a:rPr>
              <a:t>11.68 GeV</a:t>
            </a:r>
          </a:p>
        </p:txBody>
      </p:sp>
      <p:sp>
        <p:nvSpPr>
          <p:cNvPr id="30783" name="TextBox 179"/>
          <p:cNvSpPr txBox="1">
            <a:spLocks noChangeArrowheads="1"/>
          </p:cNvSpPr>
          <p:nvPr/>
        </p:nvSpPr>
        <p:spPr bwMode="auto">
          <a:xfrm>
            <a:off x="46038" y="3713163"/>
            <a:ext cx="996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6600"/>
                </a:solidFill>
                <a:latin typeface="Optima" charset="0"/>
                <a:cs typeface="Optima" charset="0"/>
              </a:rPr>
              <a:t>10.01   GeV</a:t>
            </a:r>
          </a:p>
        </p:txBody>
      </p:sp>
      <p:sp>
        <p:nvSpPr>
          <p:cNvPr id="30784" name="TextBox 185"/>
          <p:cNvSpPr txBox="1">
            <a:spLocks noChangeArrowheads="1"/>
          </p:cNvSpPr>
          <p:nvPr/>
        </p:nvSpPr>
        <p:spPr bwMode="auto">
          <a:xfrm>
            <a:off x="-14288" y="2343150"/>
            <a:ext cx="9985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0000"/>
                </a:solidFill>
                <a:latin typeface="Optima" charset="0"/>
                <a:cs typeface="Optima" charset="0"/>
              </a:rPr>
              <a:t>20.00   GeV</a:t>
            </a:r>
          </a:p>
        </p:txBody>
      </p:sp>
      <p:sp>
        <p:nvSpPr>
          <p:cNvPr id="30785" name="TextBox 186"/>
          <p:cNvSpPr txBox="1">
            <a:spLocks noChangeArrowheads="1"/>
          </p:cNvSpPr>
          <p:nvPr/>
        </p:nvSpPr>
        <p:spPr bwMode="auto">
          <a:xfrm>
            <a:off x="46038" y="4014788"/>
            <a:ext cx="996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086A"/>
                </a:solidFill>
                <a:latin typeface="Optima" charset="0"/>
                <a:cs typeface="Optima" charset="0"/>
              </a:rPr>
              <a:t>  6.68   GeV</a:t>
            </a:r>
          </a:p>
        </p:txBody>
      </p:sp>
      <p:sp>
        <p:nvSpPr>
          <p:cNvPr id="30786" name="TextBox 187"/>
          <p:cNvSpPr txBox="1">
            <a:spLocks noChangeArrowheads="1"/>
          </p:cNvSpPr>
          <p:nvPr/>
        </p:nvSpPr>
        <p:spPr bwMode="auto">
          <a:xfrm>
            <a:off x="31750" y="3200400"/>
            <a:ext cx="996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33CC"/>
                </a:solidFill>
                <a:latin typeface="Optima" charset="0"/>
                <a:cs typeface="Optima" charset="0"/>
              </a:rPr>
              <a:t>15.005 GeV</a:t>
            </a:r>
          </a:p>
        </p:txBody>
      </p:sp>
      <p:sp>
        <p:nvSpPr>
          <p:cNvPr id="30787" name="TextBox 192"/>
          <p:cNvSpPr txBox="1">
            <a:spLocks noChangeArrowheads="1"/>
          </p:cNvSpPr>
          <p:nvPr/>
        </p:nvSpPr>
        <p:spPr bwMode="auto">
          <a:xfrm>
            <a:off x="0" y="2857500"/>
            <a:ext cx="996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a:solidFill>
                  <a:srgbClr val="FF5A94"/>
                </a:solidFill>
                <a:latin typeface="Optima" charset="0"/>
                <a:cs typeface="Optima" charset="0"/>
              </a:rPr>
              <a:t>16.67   GeV</a:t>
            </a:r>
          </a:p>
        </p:txBody>
      </p:sp>
      <p:cxnSp>
        <p:nvCxnSpPr>
          <p:cNvPr id="196" name="Straight Connector 195"/>
          <p:cNvCxnSpPr/>
          <p:nvPr/>
        </p:nvCxnSpPr>
        <p:spPr>
          <a:xfrm flipH="1">
            <a:off x="1654175" y="1617663"/>
            <a:ext cx="0" cy="4427537"/>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30789" name="Group 250"/>
          <p:cNvGrpSpPr>
            <a:grpSpLocks/>
          </p:cNvGrpSpPr>
          <p:nvPr/>
        </p:nvGrpSpPr>
        <p:grpSpPr bwMode="auto">
          <a:xfrm>
            <a:off x="7667363" y="1508125"/>
            <a:ext cx="165095" cy="5154613"/>
            <a:chOff x="8681078" y="1537735"/>
            <a:chExt cx="164725" cy="5155001"/>
          </a:xfrm>
        </p:grpSpPr>
        <p:cxnSp>
          <p:nvCxnSpPr>
            <p:cNvPr id="198" name="Straight Connector 197"/>
            <p:cNvCxnSpPr/>
            <p:nvPr/>
          </p:nvCxnSpPr>
          <p:spPr>
            <a:xfrm flipH="1">
              <a:off x="8693365" y="1537735"/>
              <a:ext cx="0" cy="5155001"/>
            </a:xfrm>
            <a:prstGeom prst="line">
              <a:avLst/>
            </a:prstGeom>
            <a:ln w="6350" cmpd="sng">
              <a:solidFill>
                <a:srgbClr val="000000"/>
              </a:solidFill>
              <a:headEnd type="arrow"/>
              <a:tailEnd type="none"/>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8696917" y="3102112"/>
              <a:ext cx="109550"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8696721" y="3059437"/>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8696721" y="2967990"/>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8698142" y="2876543"/>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8698142" y="2785096"/>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8703039" y="2693649"/>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8709951" y="2602202"/>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8698142" y="2510755"/>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698142" y="2413212"/>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8705752" y="2321765"/>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8723341" y="2181546"/>
              <a:ext cx="115066"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8707667" y="2138871"/>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8712102" y="2047424"/>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8709421" y="1955977"/>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8710842" y="1864531"/>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8725221" y="1724312"/>
              <a:ext cx="120582"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8681078" y="4943242"/>
              <a:ext cx="109550"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8694112" y="4900567"/>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8694112" y="4809120"/>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8689183" y="4717673"/>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8686008" y="4620130"/>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8688944" y="4486008"/>
              <a:ext cx="107869"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8694112" y="4437236"/>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8695533" y="4345789"/>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8684143" y="4254342"/>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8693618" y="4162896"/>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8694537" y="4022677"/>
              <a:ext cx="115066"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8695533" y="3980002"/>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8693618" y="3888555"/>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8694112" y="3797108"/>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8695533" y="3705661"/>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8696682" y="3565443"/>
              <a:ext cx="120582"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8694692" y="3516671"/>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8694112" y="3425224"/>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8691928" y="3333777"/>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8691928" y="3242330"/>
              <a:ext cx="93003" cy="0"/>
            </a:xfrm>
            <a:prstGeom prst="line">
              <a:avLst/>
            </a:prstGeom>
            <a:ln w="6350"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8706668" y="2644877"/>
              <a:ext cx="109550" cy="0"/>
            </a:xfrm>
            <a:prstGeom prst="line">
              <a:avLst/>
            </a:prstGeom>
            <a:ln w="28575" cmpd="sng">
              <a:solidFill>
                <a:srgbClr val="000000"/>
              </a:solidFill>
            </a:ln>
            <a:effectLst/>
            <a:scene3d>
              <a:camera prst="orthographicFront">
                <a:rot lat="0" lon="0" rev="21564000"/>
              </a:camera>
              <a:lightRig rig="threePt" dir="t"/>
            </a:scene3d>
          </p:spPr>
          <p:style>
            <a:lnRef idx="2">
              <a:schemeClr val="accent1"/>
            </a:lnRef>
            <a:fillRef idx="0">
              <a:schemeClr val="accent1"/>
            </a:fillRef>
            <a:effectRef idx="1">
              <a:schemeClr val="accent1"/>
            </a:effectRef>
            <a:fontRef idx="minor">
              <a:schemeClr val="tx1"/>
            </a:fontRef>
          </p:style>
        </p:cxnSp>
      </p:grpSp>
      <p:cxnSp>
        <p:nvCxnSpPr>
          <p:cNvPr id="244" name="Straight Arrow Connector 243"/>
          <p:cNvCxnSpPr/>
          <p:nvPr/>
        </p:nvCxnSpPr>
        <p:spPr>
          <a:xfrm>
            <a:off x="1184275" y="5948363"/>
            <a:ext cx="468313" cy="0"/>
          </a:xfrm>
          <a:prstGeom prst="straightConnector1">
            <a:avLst/>
          </a:prstGeom>
          <a:ln w="6350" cmpd="sng">
            <a:solidFill>
              <a:srgbClr val="000000"/>
            </a:solidFill>
            <a:headEnd type="diamond" w="sm" len="sm"/>
            <a:tailEnd type="diamond" w="sm" len="sm"/>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H="1" flipV="1">
            <a:off x="5581650" y="2463800"/>
            <a:ext cx="3094038" cy="254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H="1" flipV="1">
            <a:off x="7673975" y="3198813"/>
            <a:ext cx="762000" cy="793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93" name="TextBox 247"/>
          <p:cNvSpPr txBox="1">
            <a:spLocks noChangeArrowheads="1"/>
          </p:cNvSpPr>
          <p:nvPr/>
        </p:nvSpPr>
        <p:spPr bwMode="auto">
          <a:xfrm>
            <a:off x="7075488" y="5573713"/>
            <a:ext cx="8286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Optima" charset="0"/>
                <a:cs typeface="Optima" charset="0"/>
              </a:rPr>
              <a:t> </a:t>
            </a:r>
            <a:r>
              <a:rPr lang="en-US" sz="1600">
                <a:latin typeface="Optima" charset="0"/>
                <a:cs typeface="Optima" charset="0"/>
              </a:rPr>
              <a:t>20 cm</a:t>
            </a:r>
          </a:p>
        </p:txBody>
      </p:sp>
      <p:sp>
        <p:nvSpPr>
          <p:cNvPr id="30794" name="TextBox 248"/>
          <p:cNvSpPr txBox="1">
            <a:spLocks noChangeArrowheads="1"/>
          </p:cNvSpPr>
          <p:nvPr/>
        </p:nvSpPr>
        <p:spPr bwMode="auto">
          <a:xfrm>
            <a:off x="1017588" y="5486400"/>
            <a:ext cx="8286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Optima" charset="0"/>
                <a:cs typeface="Optima" charset="0"/>
              </a:rPr>
              <a:t> </a:t>
            </a:r>
            <a:r>
              <a:rPr lang="en-US" sz="1600">
                <a:latin typeface="Optima" charset="0"/>
                <a:cs typeface="Optima" charset="0"/>
              </a:rPr>
              <a:t>20 cm</a:t>
            </a:r>
          </a:p>
        </p:txBody>
      </p:sp>
      <p:sp>
        <p:nvSpPr>
          <p:cNvPr id="171" name="Arc 170"/>
          <p:cNvSpPr>
            <a:spLocks noChangeAspect="1"/>
          </p:cNvSpPr>
          <p:nvPr/>
        </p:nvSpPr>
        <p:spPr>
          <a:xfrm>
            <a:off x="-272499138" y="6391275"/>
            <a:ext cx="548611426" cy="548649525"/>
          </a:xfrm>
          <a:prstGeom prst="arc">
            <a:avLst>
              <a:gd name="adj1" fmla="val 16192298"/>
              <a:gd name="adj2" fmla="val 16273514"/>
            </a:avLst>
          </a:prstGeom>
          <a:ln w="6350" cmpd="sng">
            <a:solidFill>
              <a:srgbClr val="0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latin typeface="Optima"/>
              <a:cs typeface="Optima"/>
            </a:endParaRPr>
          </a:p>
        </p:txBody>
      </p:sp>
      <p:sp>
        <p:nvSpPr>
          <p:cNvPr id="30796" name="TextBox 180"/>
          <p:cNvSpPr txBox="1">
            <a:spLocks noChangeArrowheads="1"/>
          </p:cNvSpPr>
          <p:nvPr/>
        </p:nvSpPr>
        <p:spPr bwMode="auto">
          <a:xfrm>
            <a:off x="7932738" y="1600200"/>
            <a:ext cx="12112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x(mm)</a:t>
            </a:r>
          </a:p>
        </p:txBody>
      </p:sp>
      <p:sp>
        <p:nvSpPr>
          <p:cNvPr id="3" name="Footer Placeholder 2"/>
          <p:cNvSpPr>
            <a:spLocks noGrp="1"/>
          </p:cNvSpPr>
          <p:nvPr>
            <p:ph type="ftr" sz="quarter" idx="11"/>
          </p:nvPr>
        </p:nvSpPr>
        <p:spPr>
          <a:xfrm>
            <a:off x="1877976" y="6577013"/>
            <a:ext cx="5918200" cy="280987"/>
          </a:xfrm>
        </p:spPr>
        <p:txBody>
          <a:bodyPr/>
          <a:lstStyle/>
          <a:p>
            <a:pPr>
              <a:defRPr/>
            </a:pPr>
            <a:r>
              <a:rPr lang="en-US"/>
              <a:t>Dejan Trbojevic, ERL Workshop Jefferson Lab Nov 2-3, 2018</a:t>
            </a:r>
            <a:endParaRPr lang="en-US" dirty="0"/>
          </a:p>
        </p:txBody>
      </p:sp>
      <p:sp>
        <p:nvSpPr>
          <p:cNvPr id="5" name="Slide Number Placeholder 4"/>
          <p:cNvSpPr>
            <a:spLocks noGrp="1"/>
          </p:cNvSpPr>
          <p:nvPr>
            <p:ph type="sldNum" sz="quarter" idx="12"/>
          </p:nvPr>
        </p:nvSpPr>
        <p:spPr/>
        <p:txBody>
          <a:bodyPr/>
          <a:lstStyle/>
          <a:p>
            <a:pPr>
              <a:defRPr/>
            </a:pPr>
            <a:fld id="{678AAB30-9238-B742-BB60-0ECEE67DE92B}" type="slidenum">
              <a:rPr lang="en-US" smtClean="0">
                <a:latin typeface="Optima" panose="02000503060000020004" pitchFamily="2" charset="0"/>
              </a:rPr>
              <a:pPr>
                <a:defRPr/>
              </a:pPr>
              <a:t>21</a:t>
            </a:fld>
            <a:endParaRPr lang="en-US" dirty="0">
              <a:latin typeface="Optima" panose="0200050306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86F07E-0C1B-C048-B55F-4A4B0E9FF514}"/>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3" name="Slide Number Placeholder 2">
            <a:extLst>
              <a:ext uri="{FF2B5EF4-FFF2-40B4-BE49-F238E27FC236}">
                <a16:creationId xmlns:a16="http://schemas.microsoft.com/office/drawing/2014/main" id="{F814BA42-6423-D146-9F16-A894E806758F}"/>
              </a:ext>
            </a:extLst>
          </p:cNvPr>
          <p:cNvSpPr>
            <a:spLocks noGrp="1"/>
          </p:cNvSpPr>
          <p:nvPr>
            <p:ph type="sldNum" sz="quarter" idx="12"/>
          </p:nvPr>
        </p:nvSpPr>
        <p:spPr/>
        <p:txBody>
          <a:bodyPr/>
          <a:lstStyle/>
          <a:p>
            <a:fld id="{1FE97603-2A10-E648-8DE4-4D75A1570B14}" type="slidenum">
              <a:rPr lang="en-US" smtClean="0"/>
              <a:t>22</a:t>
            </a:fld>
            <a:endParaRPr lang="en-US" dirty="0"/>
          </a:p>
        </p:txBody>
      </p:sp>
      <p:pic>
        <p:nvPicPr>
          <p:cNvPr id="6" name="Picture 5">
            <a:extLst>
              <a:ext uri="{FF2B5EF4-FFF2-40B4-BE49-F238E27FC236}">
                <a16:creationId xmlns:a16="http://schemas.microsoft.com/office/drawing/2014/main" id="{7372C7AA-E709-134A-99E6-1C67B93F9D1B}"/>
              </a:ext>
            </a:extLst>
          </p:cNvPr>
          <p:cNvPicPr>
            <a:picLocks noChangeAspect="1"/>
          </p:cNvPicPr>
          <p:nvPr/>
        </p:nvPicPr>
        <p:blipFill>
          <a:blip r:embed="rId2"/>
          <a:stretch>
            <a:fillRect/>
          </a:stretch>
        </p:blipFill>
        <p:spPr>
          <a:xfrm>
            <a:off x="0" y="862965"/>
            <a:ext cx="9144000" cy="5132070"/>
          </a:xfrm>
          <a:prstGeom prst="rect">
            <a:avLst/>
          </a:prstGeom>
        </p:spPr>
      </p:pic>
      <p:sp>
        <p:nvSpPr>
          <p:cNvPr id="7" name="TextBox 6">
            <a:extLst>
              <a:ext uri="{FF2B5EF4-FFF2-40B4-BE49-F238E27FC236}">
                <a16:creationId xmlns:a16="http://schemas.microsoft.com/office/drawing/2014/main" id="{6538675F-B9FB-9042-9FBA-37FB63508A50}"/>
              </a:ext>
            </a:extLst>
          </p:cNvPr>
          <p:cNvSpPr txBox="1"/>
          <p:nvPr/>
        </p:nvSpPr>
        <p:spPr>
          <a:xfrm>
            <a:off x="0" y="26057"/>
            <a:ext cx="9136645" cy="646331"/>
          </a:xfrm>
          <a:prstGeom prst="rect">
            <a:avLst/>
          </a:prstGeom>
          <a:noFill/>
        </p:spPr>
        <p:txBody>
          <a:bodyPr wrap="square" rtlCol="0">
            <a:spAutoFit/>
          </a:bodyPr>
          <a:lstStyle/>
          <a:p>
            <a:pPr algn="ctr"/>
            <a:r>
              <a:rPr lang="en-US" sz="3600" dirty="0">
                <a:solidFill>
                  <a:srgbClr val="002060"/>
                </a:solidFill>
                <a:latin typeface="Optima" panose="02000503060000020004" pitchFamily="2" charset="0"/>
              </a:rPr>
              <a:t>ERL for proton/ion cooling </a:t>
            </a:r>
          </a:p>
        </p:txBody>
      </p:sp>
    </p:spTree>
    <p:extLst>
      <p:ext uri="{BB962C8B-B14F-4D97-AF65-F5344CB8AC3E}">
        <p14:creationId xmlns:p14="http://schemas.microsoft.com/office/powerpoint/2010/main" val="405806261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39D679-EBEF-B548-BA81-84878F5777E8}"/>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3" name="Slide Number Placeholder 2">
            <a:extLst>
              <a:ext uri="{FF2B5EF4-FFF2-40B4-BE49-F238E27FC236}">
                <a16:creationId xmlns:a16="http://schemas.microsoft.com/office/drawing/2014/main" id="{9510BF16-9404-4B45-92AE-B1EEE66F5889}"/>
              </a:ext>
            </a:extLst>
          </p:cNvPr>
          <p:cNvSpPr>
            <a:spLocks noGrp="1"/>
          </p:cNvSpPr>
          <p:nvPr>
            <p:ph type="sldNum" sz="quarter" idx="12"/>
          </p:nvPr>
        </p:nvSpPr>
        <p:spPr/>
        <p:txBody>
          <a:bodyPr/>
          <a:lstStyle/>
          <a:p>
            <a:fld id="{1FE97603-2A10-E648-8DE4-4D75A1570B14}" type="slidenum">
              <a:rPr lang="en-US" smtClean="0"/>
              <a:t>23</a:t>
            </a:fld>
            <a:endParaRPr lang="en-US" dirty="0"/>
          </a:p>
        </p:txBody>
      </p:sp>
      <p:pic>
        <p:nvPicPr>
          <p:cNvPr id="6" name="Picture 5">
            <a:extLst>
              <a:ext uri="{FF2B5EF4-FFF2-40B4-BE49-F238E27FC236}">
                <a16:creationId xmlns:a16="http://schemas.microsoft.com/office/drawing/2014/main" id="{E693B63D-422E-F748-BD2F-A82974BCD82E}"/>
              </a:ext>
            </a:extLst>
          </p:cNvPr>
          <p:cNvPicPr>
            <a:picLocks noChangeAspect="1"/>
          </p:cNvPicPr>
          <p:nvPr/>
        </p:nvPicPr>
        <p:blipFill>
          <a:blip r:embed="rId2"/>
          <a:stretch>
            <a:fillRect/>
          </a:stretch>
        </p:blipFill>
        <p:spPr>
          <a:xfrm>
            <a:off x="0" y="869364"/>
            <a:ext cx="9144000" cy="5119272"/>
          </a:xfrm>
          <a:prstGeom prst="rect">
            <a:avLst/>
          </a:prstGeom>
        </p:spPr>
      </p:pic>
      <p:pic>
        <p:nvPicPr>
          <p:cNvPr id="8" name="Picture 7">
            <a:extLst>
              <a:ext uri="{FF2B5EF4-FFF2-40B4-BE49-F238E27FC236}">
                <a16:creationId xmlns:a16="http://schemas.microsoft.com/office/drawing/2014/main" id="{18BDC1BE-FA57-714B-91B6-BE191029873A}"/>
              </a:ext>
            </a:extLst>
          </p:cNvPr>
          <p:cNvPicPr>
            <a:picLocks noChangeAspect="1"/>
          </p:cNvPicPr>
          <p:nvPr/>
        </p:nvPicPr>
        <p:blipFill>
          <a:blip r:embed="rId3"/>
          <a:stretch>
            <a:fillRect/>
          </a:stretch>
        </p:blipFill>
        <p:spPr>
          <a:xfrm>
            <a:off x="0" y="1078517"/>
            <a:ext cx="9144000" cy="4254926"/>
          </a:xfrm>
          <a:prstGeom prst="rect">
            <a:avLst/>
          </a:prstGeom>
        </p:spPr>
      </p:pic>
      <p:pic>
        <p:nvPicPr>
          <p:cNvPr id="5" name="Picture 4">
            <a:extLst>
              <a:ext uri="{FF2B5EF4-FFF2-40B4-BE49-F238E27FC236}">
                <a16:creationId xmlns:a16="http://schemas.microsoft.com/office/drawing/2014/main" id="{C6851246-AE69-9746-BF29-C0EE30022CF0}"/>
              </a:ext>
            </a:extLst>
          </p:cNvPr>
          <p:cNvPicPr>
            <a:picLocks noChangeAspect="1"/>
          </p:cNvPicPr>
          <p:nvPr/>
        </p:nvPicPr>
        <p:blipFill>
          <a:blip r:embed="rId4"/>
          <a:stretch>
            <a:fillRect/>
          </a:stretch>
        </p:blipFill>
        <p:spPr>
          <a:xfrm>
            <a:off x="0" y="1629076"/>
            <a:ext cx="9144000" cy="3599848"/>
          </a:xfrm>
          <a:prstGeom prst="rect">
            <a:avLst/>
          </a:prstGeom>
        </p:spPr>
      </p:pic>
    </p:spTree>
    <p:extLst>
      <p:ext uri="{BB962C8B-B14F-4D97-AF65-F5344CB8AC3E}">
        <p14:creationId xmlns:p14="http://schemas.microsoft.com/office/powerpoint/2010/main" val="35259220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BB1F65-7157-6642-9370-2C781EBF2B9F}"/>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3" name="Slide Number Placeholder 2">
            <a:extLst>
              <a:ext uri="{FF2B5EF4-FFF2-40B4-BE49-F238E27FC236}">
                <a16:creationId xmlns:a16="http://schemas.microsoft.com/office/drawing/2014/main" id="{49EDAC3A-22E8-4640-AFA2-3F11D07E58D9}"/>
              </a:ext>
            </a:extLst>
          </p:cNvPr>
          <p:cNvSpPr>
            <a:spLocks noGrp="1"/>
          </p:cNvSpPr>
          <p:nvPr>
            <p:ph type="sldNum" sz="quarter" idx="12"/>
          </p:nvPr>
        </p:nvSpPr>
        <p:spPr/>
        <p:txBody>
          <a:bodyPr/>
          <a:lstStyle/>
          <a:p>
            <a:fld id="{1FE97603-2A10-E648-8DE4-4D75A1570B14}" type="slidenum">
              <a:rPr lang="en-US" smtClean="0"/>
              <a:t>24</a:t>
            </a:fld>
            <a:endParaRPr lang="en-US" dirty="0"/>
          </a:p>
        </p:txBody>
      </p:sp>
      <p:pic>
        <p:nvPicPr>
          <p:cNvPr id="5" name="Picture 4">
            <a:extLst>
              <a:ext uri="{FF2B5EF4-FFF2-40B4-BE49-F238E27FC236}">
                <a16:creationId xmlns:a16="http://schemas.microsoft.com/office/drawing/2014/main" id="{87899798-0F42-0549-B1F8-4297C7B5C931}"/>
              </a:ext>
            </a:extLst>
          </p:cNvPr>
          <p:cNvPicPr>
            <a:picLocks noChangeAspect="1"/>
          </p:cNvPicPr>
          <p:nvPr/>
        </p:nvPicPr>
        <p:blipFill>
          <a:blip r:embed="rId2"/>
          <a:stretch>
            <a:fillRect/>
          </a:stretch>
        </p:blipFill>
        <p:spPr>
          <a:xfrm>
            <a:off x="0" y="1078246"/>
            <a:ext cx="9144000" cy="4701507"/>
          </a:xfrm>
          <a:prstGeom prst="rect">
            <a:avLst/>
          </a:prstGeom>
        </p:spPr>
      </p:pic>
    </p:spTree>
    <p:extLst>
      <p:ext uri="{BB962C8B-B14F-4D97-AF65-F5344CB8AC3E}">
        <p14:creationId xmlns:p14="http://schemas.microsoft.com/office/powerpoint/2010/main" val="26725542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19022A-CAD0-864A-BC16-9F6D3C8BDAE2}"/>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3" name="Slide Number Placeholder 2">
            <a:extLst>
              <a:ext uri="{FF2B5EF4-FFF2-40B4-BE49-F238E27FC236}">
                <a16:creationId xmlns:a16="http://schemas.microsoft.com/office/drawing/2014/main" id="{864DC5D1-E4BF-6042-BDB3-0242C8912EA8}"/>
              </a:ext>
            </a:extLst>
          </p:cNvPr>
          <p:cNvSpPr>
            <a:spLocks noGrp="1"/>
          </p:cNvSpPr>
          <p:nvPr>
            <p:ph type="sldNum" sz="quarter" idx="12"/>
          </p:nvPr>
        </p:nvSpPr>
        <p:spPr/>
        <p:txBody>
          <a:bodyPr/>
          <a:lstStyle/>
          <a:p>
            <a:fld id="{1FE97603-2A10-E648-8DE4-4D75A1570B14}" type="slidenum">
              <a:rPr lang="en-US" smtClean="0"/>
              <a:t>25</a:t>
            </a:fld>
            <a:endParaRPr lang="en-US" dirty="0"/>
          </a:p>
        </p:txBody>
      </p:sp>
      <p:sp>
        <p:nvSpPr>
          <p:cNvPr id="4" name="Rectangle 3">
            <a:extLst>
              <a:ext uri="{FF2B5EF4-FFF2-40B4-BE49-F238E27FC236}">
                <a16:creationId xmlns:a16="http://schemas.microsoft.com/office/drawing/2014/main" id="{62D7A935-B5E1-1747-A44C-F4AAF2AF649C}"/>
              </a:ext>
            </a:extLst>
          </p:cNvPr>
          <p:cNvSpPr/>
          <p:nvPr/>
        </p:nvSpPr>
        <p:spPr>
          <a:xfrm>
            <a:off x="-1" y="401271"/>
            <a:ext cx="9136645" cy="1200329"/>
          </a:xfrm>
          <a:prstGeom prst="rect">
            <a:avLst/>
          </a:prstGeom>
        </p:spPr>
        <p:txBody>
          <a:bodyPr wrap="square">
            <a:spAutoFit/>
          </a:bodyPr>
          <a:lstStyle/>
          <a:p>
            <a:r>
              <a:rPr lang="en-US" dirty="0">
                <a:latin typeface="Helvetica" pitchFamily="2" charset="0"/>
              </a:rPr>
              <a:t> </a:t>
            </a:r>
            <a:r>
              <a:rPr lang="en-US" dirty="0">
                <a:solidFill>
                  <a:srgbClr val="002060"/>
                </a:solidFill>
                <a:latin typeface="Helvetica" pitchFamily="2" charset="0"/>
              </a:rPr>
              <a:t>Proceedings of PAC07, Albuquerque, New Mexico, USA</a:t>
            </a:r>
          </a:p>
          <a:p>
            <a:r>
              <a:rPr lang="en-US" dirty="0">
                <a:solidFill>
                  <a:srgbClr val="002060"/>
                </a:solidFill>
              </a:rPr>
              <a:t>“ACCELERATION OF ELECTRONS WITH THE RACETRACK NONSCALING FFAG FOR e-RHIC”</a:t>
            </a:r>
          </a:p>
          <a:p>
            <a:r>
              <a:rPr lang="en-US" dirty="0">
                <a:solidFill>
                  <a:srgbClr val="002060"/>
                </a:solidFill>
              </a:rPr>
              <a:t>D. Trbojevic, S. J. Berg, I. Ben-</a:t>
            </a:r>
            <a:r>
              <a:rPr lang="en-US" dirty="0" err="1">
                <a:solidFill>
                  <a:srgbClr val="002060"/>
                </a:solidFill>
              </a:rPr>
              <a:t>Zvi</a:t>
            </a:r>
            <a:r>
              <a:rPr lang="en-US" dirty="0">
                <a:solidFill>
                  <a:srgbClr val="002060"/>
                </a:solidFill>
              </a:rPr>
              <a:t>, M. </a:t>
            </a:r>
            <a:r>
              <a:rPr lang="en-US" dirty="0" err="1">
                <a:solidFill>
                  <a:srgbClr val="002060"/>
                </a:solidFill>
              </a:rPr>
              <a:t>Blaskiewicz</a:t>
            </a:r>
            <a:r>
              <a:rPr lang="en-US" dirty="0">
                <a:solidFill>
                  <a:srgbClr val="002060"/>
                </a:solidFill>
              </a:rPr>
              <a:t> , V. Litvinenko, W. MacKay, V. </a:t>
            </a:r>
            <a:r>
              <a:rPr lang="en-US" dirty="0" err="1">
                <a:solidFill>
                  <a:srgbClr val="002060"/>
                </a:solidFill>
              </a:rPr>
              <a:t>Ptitsyn</a:t>
            </a:r>
            <a:r>
              <a:rPr lang="en-US" dirty="0">
                <a:solidFill>
                  <a:srgbClr val="002060"/>
                </a:solidFill>
              </a:rPr>
              <a:t>, T. </a:t>
            </a:r>
            <a:r>
              <a:rPr lang="en-US" dirty="0" err="1">
                <a:solidFill>
                  <a:srgbClr val="002060"/>
                </a:solidFill>
              </a:rPr>
              <a:t>Roser</a:t>
            </a:r>
            <a:r>
              <a:rPr lang="en-US" dirty="0">
                <a:solidFill>
                  <a:srgbClr val="002060"/>
                </a:solidFill>
              </a:rPr>
              <a:t>, and A. G. Ruggiero, Brookhaven National Laboratory, NY, Upton, 11973, USA</a:t>
            </a:r>
          </a:p>
        </p:txBody>
      </p:sp>
      <p:pic>
        <p:nvPicPr>
          <p:cNvPr id="9" name="Picture 8">
            <a:extLst>
              <a:ext uri="{FF2B5EF4-FFF2-40B4-BE49-F238E27FC236}">
                <a16:creationId xmlns:a16="http://schemas.microsoft.com/office/drawing/2014/main" id="{6F0F1631-FAB6-5B4C-B632-75FEC45354D5}"/>
              </a:ext>
            </a:extLst>
          </p:cNvPr>
          <p:cNvPicPr>
            <a:picLocks noChangeAspect="1"/>
          </p:cNvPicPr>
          <p:nvPr/>
        </p:nvPicPr>
        <p:blipFill>
          <a:blip r:embed="rId2"/>
          <a:stretch>
            <a:fillRect/>
          </a:stretch>
        </p:blipFill>
        <p:spPr>
          <a:xfrm>
            <a:off x="0" y="2026603"/>
            <a:ext cx="7955831" cy="3580683"/>
          </a:xfrm>
          <a:prstGeom prst="rect">
            <a:avLst/>
          </a:prstGeom>
        </p:spPr>
      </p:pic>
      <p:pic>
        <p:nvPicPr>
          <p:cNvPr id="6" name="Picture 5">
            <a:extLst>
              <a:ext uri="{FF2B5EF4-FFF2-40B4-BE49-F238E27FC236}">
                <a16:creationId xmlns:a16="http://schemas.microsoft.com/office/drawing/2014/main" id="{FCAF1BBE-E5AD-E349-8F9B-F27D22B6A793}"/>
              </a:ext>
            </a:extLst>
          </p:cNvPr>
          <p:cNvPicPr>
            <a:picLocks noChangeAspect="1"/>
          </p:cNvPicPr>
          <p:nvPr/>
        </p:nvPicPr>
        <p:blipFill>
          <a:blip r:embed="rId3"/>
          <a:stretch>
            <a:fillRect/>
          </a:stretch>
        </p:blipFill>
        <p:spPr>
          <a:xfrm>
            <a:off x="474196" y="1606220"/>
            <a:ext cx="6454637" cy="4782545"/>
          </a:xfrm>
          <a:prstGeom prst="rect">
            <a:avLst/>
          </a:prstGeom>
        </p:spPr>
      </p:pic>
    </p:spTree>
    <p:extLst>
      <p:ext uri="{BB962C8B-B14F-4D97-AF65-F5344CB8AC3E}">
        <p14:creationId xmlns:p14="http://schemas.microsoft.com/office/powerpoint/2010/main" val="55001893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7E5-F11D-9D45-9042-3AE972A5A32E}"/>
              </a:ext>
            </a:extLst>
          </p:cNvPr>
          <p:cNvSpPr>
            <a:spLocks noGrp="1"/>
          </p:cNvSpPr>
          <p:nvPr>
            <p:ph type="title"/>
          </p:nvPr>
        </p:nvSpPr>
        <p:spPr/>
        <p:txBody>
          <a:bodyPr>
            <a:normAutofit/>
          </a:bodyPr>
          <a:lstStyle/>
          <a:p>
            <a:r>
              <a:rPr lang="en-US" sz="2800" dirty="0">
                <a:latin typeface="Optima" panose="02000503060000020004" pitchFamily="2" charset="0"/>
              </a:rPr>
              <a:t>Advantages of the Fixed Field Large momentum lattice:</a:t>
            </a:r>
          </a:p>
        </p:txBody>
      </p:sp>
      <p:sp>
        <p:nvSpPr>
          <p:cNvPr id="3" name="Content Placeholder 2">
            <a:extLst>
              <a:ext uri="{FF2B5EF4-FFF2-40B4-BE49-F238E27FC236}">
                <a16:creationId xmlns:a16="http://schemas.microsoft.com/office/drawing/2014/main" id="{5B715E2E-071E-CE4A-A73E-9B0C92D1C5C0}"/>
              </a:ext>
            </a:extLst>
          </p:cNvPr>
          <p:cNvSpPr>
            <a:spLocks noGrp="1"/>
          </p:cNvSpPr>
          <p:nvPr>
            <p:ph idx="1"/>
          </p:nvPr>
        </p:nvSpPr>
        <p:spPr/>
        <p:txBody>
          <a:bodyPr/>
          <a:lstStyle/>
          <a:p>
            <a:r>
              <a:rPr lang="en-US" sz="2400" dirty="0">
                <a:latin typeface="Optima" panose="02000503060000020004" pitchFamily="2" charset="0"/>
              </a:rPr>
              <a:t>For multiturn ERL’s there is no other option but to use the fixed field magnets as with the present technologies it is impossible to change the magnetic field in a very short time (ns)</a:t>
            </a:r>
          </a:p>
          <a:p>
            <a:endParaRPr lang="en-US" sz="2400" dirty="0">
              <a:latin typeface="Optima" panose="02000503060000020004" pitchFamily="2" charset="0"/>
            </a:endParaRPr>
          </a:p>
          <a:p>
            <a:r>
              <a:rPr lang="en-US" sz="2400" dirty="0">
                <a:latin typeface="Optima" panose="02000503060000020004" pitchFamily="2" charset="0"/>
              </a:rPr>
              <a:t>With the exception of CBETA all ERL’s use multiple beam lines with the fixed magnetic field to bring the beam back to linacs.</a:t>
            </a:r>
          </a:p>
          <a:p>
            <a:endParaRPr lang="en-US" sz="2400" dirty="0">
              <a:latin typeface="Optima" panose="02000503060000020004" pitchFamily="2" charset="0"/>
            </a:endParaRPr>
          </a:p>
          <a:p>
            <a:r>
              <a:rPr lang="en-US" sz="2400" dirty="0">
                <a:latin typeface="Optima" panose="02000503060000020004" pitchFamily="2" charset="0"/>
              </a:rPr>
              <a:t>The </a:t>
            </a:r>
            <a:r>
              <a:rPr lang="en-US" sz="2400" b="1" dirty="0">
                <a:latin typeface="Optima" panose="02000503060000020004" pitchFamily="2" charset="0"/>
              </a:rPr>
              <a:t>fixed field large momentum acceptance beam lines </a:t>
            </a:r>
            <a:r>
              <a:rPr lang="en-US" sz="2400" dirty="0">
                <a:latin typeface="Optima" panose="02000503060000020004" pitchFamily="2" charset="0"/>
              </a:rPr>
              <a:t>show multiple advantages in the multiple pass ERL’s:</a:t>
            </a:r>
          </a:p>
          <a:p>
            <a:pPr lvl="1"/>
            <a:r>
              <a:rPr lang="en-US" sz="2400" dirty="0">
                <a:latin typeface="Optima" panose="02000503060000020004" pitchFamily="2" charset="0"/>
              </a:rPr>
              <a:t>Multiple beam lines are replaced with a single one</a:t>
            </a:r>
          </a:p>
          <a:p>
            <a:pPr lvl="1"/>
            <a:r>
              <a:rPr lang="en-US" sz="2400" dirty="0">
                <a:latin typeface="Optima" panose="02000503060000020004" pitchFamily="2" charset="0"/>
              </a:rPr>
              <a:t>Electron beam polarization is preserved</a:t>
            </a:r>
          </a:p>
          <a:p>
            <a:pPr lvl="1"/>
            <a:r>
              <a:rPr lang="en-US" sz="2400" dirty="0">
                <a:latin typeface="Optima" panose="02000503060000020004" pitchFamily="2" charset="0"/>
              </a:rPr>
              <a:t>Operation is simplified </a:t>
            </a:r>
          </a:p>
        </p:txBody>
      </p:sp>
      <p:sp>
        <p:nvSpPr>
          <p:cNvPr id="4" name="Footer Placeholder 3">
            <a:extLst>
              <a:ext uri="{FF2B5EF4-FFF2-40B4-BE49-F238E27FC236}">
                <a16:creationId xmlns:a16="http://schemas.microsoft.com/office/drawing/2014/main" id="{D4E27571-0BAD-6B44-AD12-BA7F45068307}"/>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08EF7123-B4AB-1F4B-88B6-280BF0B9AACC}"/>
              </a:ext>
            </a:extLst>
          </p:cNvPr>
          <p:cNvSpPr>
            <a:spLocks noGrp="1"/>
          </p:cNvSpPr>
          <p:nvPr>
            <p:ph type="sldNum" sz="quarter" idx="12"/>
          </p:nvPr>
        </p:nvSpPr>
        <p:spPr/>
        <p:txBody>
          <a:bodyPr/>
          <a:lstStyle/>
          <a:p>
            <a:fld id="{1FE97603-2A10-E648-8DE4-4D75A1570B14}" type="slidenum">
              <a:rPr lang="en-US" smtClean="0"/>
              <a:t>26</a:t>
            </a:fld>
            <a:endParaRPr lang="en-US" dirty="0"/>
          </a:p>
        </p:txBody>
      </p:sp>
    </p:spTree>
    <p:extLst>
      <p:ext uri="{BB962C8B-B14F-4D97-AF65-F5344CB8AC3E}">
        <p14:creationId xmlns:p14="http://schemas.microsoft.com/office/powerpoint/2010/main" val="367472811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 y="778442"/>
            <a:ext cx="9131393" cy="525780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r>
              <a:rPr lang="en-US" dirty="0">
                <a:solidFill>
                  <a:srgbClr val="000090"/>
                </a:solidFill>
              </a:rPr>
              <a:t>The CBETA project would be of interest for the electron cooling as well as the magnetized cooling applications in the Electron Ion Colliders and a list of studies could be listed as the NAS report emphasized:</a:t>
            </a:r>
          </a:p>
          <a:p>
            <a:pPr marL="457200" indent="-457200" algn="l">
              <a:buFont typeface="Arial" panose="020B0604020202020204" pitchFamily="34" charset="0"/>
              <a:buChar char="•"/>
              <a:defRPr/>
            </a:pPr>
            <a:r>
              <a:rPr lang="en-US" dirty="0"/>
              <a:t>“It could illuminate key issues including </a:t>
            </a:r>
            <a:r>
              <a:rPr lang="en-US" b="1" dirty="0">
                <a:solidFill>
                  <a:srgbClr val="FF0000"/>
                </a:solidFill>
              </a:rPr>
              <a:t>multi-turn beam-breakup instability thresholds</a:t>
            </a:r>
            <a:r>
              <a:rPr lang="en-US" dirty="0"/>
              <a:t> for proof of possible cavity designs, </a:t>
            </a:r>
            <a:r>
              <a:rPr lang="en-US" b="1" dirty="0">
                <a:solidFill>
                  <a:srgbClr val="FF0000"/>
                </a:solidFill>
              </a:rPr>
              <a:t>halo mitigation</a:t>
            </a:r>
            <a:r>
              <a:rPr lang="en-US" dirty="0"/>
              <a:t>, </a:t>
            </a:r>
            <a:r>
              <a:rPr lang="en-US" b="1" dirty="0">
                <a:solidFill>
                  <a:srgbClr val="FF0000"/>
                </a:solidFill>
              </a:rPr>
              <a:t>beam - ion effects</a:t>
            </a:r>
            <a:r>
              <a:rPr lang="en-US" dirty="0"/>
              <a:t>, and operational challenges such as instrumentation and </a:t>
            </a:r>
            <a:r>
              <a:rPr lang="en-US" b="1" dirty="0">
                <a:solidFill>
                  <a:srgbClr val="FF0000"/>
                </a:solidFill>
              </a:rPr>
              <a:t>stability of multi-turn beams</a:t>
            </a:r>
            <a:r>
              <a:rPr lang="en-US" dirty="0"/>
              <a:t>...”</a:t>
            </a:r>
          </a:p>
          <a:p>
            <a:pPr marL="457200" indent="-457200" algn="l">
              <a:buFont typeface="Arial" panose="020B0604020202020204" pitchFamily="34" charset="0"/>
              <a:buChar char="•"/>
              <a:defRPr/>
            </a:pPr>
            <a:r>
              <a:rPr lang="en-US" dirty="0">
                <a:solidFill>
                  <a:srgbClr val="000090"/>
                </a:solidFill>
              </a:rPr>
              <a:t>And to add additional EIC aspect: multi-turn transfer of the MAGNETIZED BEAM.</a:t>
            </a:r>
          </a:p>
          <a:p>
            <a:pPr marL="457200" indent="-457200" algn="l">
              <a:buFont typeface="Arial" panose="020B0604020202020204" pitchFamily="34" charset="0"/>
              <a:buChar char="•"/>
              <a:defRPr/>
            </a:pPr>
            <a:endParaRPr lang="en-US" dirty="0">
              <a:solidFill>
                <a:srgbClr val="000090"/>
              </a:solidFill>
            </a:endParaRPr>
          </a:p>
          <a:p>
            <a:pPr marL="457200" indent="-457200" algn="l">
              <a:buFont typeface="Arial" panose="020B0604020202020204" pitchFamily="34" charset="0"/>
              <a:buChar char="•"/>
              <a:defRPr/>
            </a:pPr>
            <a:endParaRPr lang="en-US" dirty="0">
              <a:solidFill>
                <a:srgbClr val="000090"/>
              </a:solidFill>
            </a:endParaRPr>
          </a:p>
        </p:txBody>
      </p:sp>
      <p:sp>
        <p:nvSpPr>
          <p:cNvPr id="3" name="TextBox 2"/>
          <p:cNvSpPr txBox="1"/>
          <p:nvPr/>
        </p:nvSpPr>
        <p:spPr>
          <a:xfrm>
            <a:off x="-1" y="41154"/>
            <a:ext cx="9131393" cy="707886"/>
          </a:xfrm>
          <a:prstGeom prst="rect">
            <a:avLst/>
          </a:prstGeom>
          <a:noFill/>
        </p:spPr>
        <p:txBody>
          <a:bodyPr wrap="square" rtlCol="0">
            <a:spAutoFit/>
          </a:bodyPr>
          <a:lstStyle/>
          <a:p>
            <a:pPr algn="ctr"/>
            <a:r>
              <a:rPr lang="en-US" sz="4000" dirty="0">
                <a:solidFill>
                  <a:srgbClr val="000090"/>
                </a:solidFill>
              </a:rPr>
              <a:t>CONCLUSION</a:t>
            </a:r>
          </a:p>
        </p:txBody>
      </p:sp>
    </p:spTree>
    <p:extLst>
      <p:ext uri="{BB962C8B-B14F-4D97-AF65-F5344CB8AC3E}">
        <p14:creationId xmlns:p14="http://schemas.microsoft.com/office/powerpoint/2010/main" val="233684594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8201-EA44-1D44-9B50-B68693B5C177}"/>
              </a:ext>
            </a:extLst>
          </p:cNvPr>
          <p:cNvSpPr>
            <a:spLocks noGrp="1"/>
          </p:cNvSpPr>
          <p:nvPr>
            <p:ph type="title"/>
          </p:nvPr>
        </p:nvSpPr>
        <p:spPr>
          <a:xfrm>
            <a:off x="-1" y="-14922"/>
            <a:ext cx="9142733" cy="894184"/>
          </a:xfrm>
        </p:spPr>
        <p:txBody>
          <a:bodyPr>
            <a:normAutofit fontScale="90000"/>
          </a:bodyPr>
          <a:lstStyle/>
          <a:p>
            <a:r>
              <a:rPr lang="en-US" dirty="0">
                <a:latin typeface="Optima" panose="02000503060000020004" pitchFamily="2" charset="0"/>
              </a:rPr>
              <a:t>Academy of Sciences Assessment of </a:t>
            </a:r>
            <a:br>
              <a:rPr lang="en-US" dirty="0">
                <a:latin typeface="Optima" panose="02000503060000020004" pitchFamily="2" charset="0"/>
              </a:rPr>
            </a:br>
            <a:r>
              <a:rPr lang="en-US" dirty="0">
                <a:latin typeface="Optima" panose="02000503060000020004" pitchFamily="2" charset="0"/>
              </a:rPr>
              <a:t>U.S. Based Electron Ion-Collider</a:t>
            </a:r>
            <a:endParaRPr lang="en-US" dirty="0"/>
          </a:p>
        </p:txBody>
      </p:sp>
      <p:sp>
        <p:nvSpPr>
          <p:cNvPr id="3" name="Content Placeholder 2">
            <a:extLst>
              <a:ext uri="{FF2B5EF4-FFF2-40B4-BE49-F238E27FC236}">
                <a16:creationId xmlns:a16="http://schemas.microsoft.com/office/drawing/2014/main" id="{46513059-7953-7F46-982A-4CC42826DF46}"/>
              </a:ext>
            </a:extLst>
          </p:cNvPr>
          <p:cNvSpPr>
            <a:spLocks noGrp="1"/>
          </p:cNvSpPr>
          <p:nvPr>
            <p:ph idx="1"/>
          </p:nvPr>
        </p:nvSpPr>
        <p:spPr/>
        <p:txBody>
          <a:bodyPr>
            <a:normAutofit/>
          </a:bodyPr>
          <a:lstStyle/>
          <a:p>
            <a:pPr marL="0" indent="0">
              <a:buNone/>
            </a:pPr>
            <a:r>
              <a:rPr lang="en-US" sz="2400" dirty="0">
                <a:latin typeface="Optima" panose="02000503060000020004" pitchFamily="2" charset="0"/>
              </a:rPr>
              <a:t>To reach the performance goals of the proposed EIC conceptual designs, </a:t>
            </a:r>
            <a:r>
              <a:rPr lang="en-US" sz="2400" b="1" dirty="0">
                <a:solidFill>
                  <a:srgbClr val="FF0000"/>
                </a:solidFill>
                <a:latin typeface="Optima" panose="02000503060000020004" pitchFamily="2" charset="0"/>
              </a:rPr>
              <a:t>a number of accelerator advances are required</a:t>
            </a:r>
            <a:r>
              <a:rPr lang="en-US" sz="2400" dirty="0">
                <a:latin typeface="Optima" panose="02000503060000020004" pitchFamily="2" charset="0"/>
              </a:rPr>
              <a:t>. </a:t>
            </a:r>
            <a:r>
              <a:rPr lang="en-US" sz="2400" b="1" dirty="0">
                <a:latin typeface="Optima" panose="02000503060000020004" pitchFamily="2" charset="0"/>
              </a:rPr>
              <a:t>Several of these advances are common to all EIC designs and include the following</a:t>
            </a:r>
            <a:r>
              <a:rPr lang="en-US" sz="2400" dirty="0">
                <a:latin typeface="Optima" panose="02000503060000020004" pitchFamily="2" charset="0"/>
              </a:rPr>
              <a:t>: advanced magnet designs, </a:t>
            </a:r>
            <a:r>
              <a:rPr lang="en-US" sz="2400" b="1" dirty="0">
                <a:latin typeface="Optima" panose="02000503060000020004" pitchFamily="2" charset="0"/>
              </a:rPr>
              <a:t>strong hadron beam cooling, </a:t>
            </a:r>
            <a:r>
              <a:rPr lang="en-US" sz="2400" b="1" dirty="0">
                <a:solidFill>
                  <a:srgbClr val="FF0000"/>
                </a:solidFill>
                <a:latin typeface="Optima" panose="02000503060000020004" pitchFamily="2" charset="0"/>
              </a:rPr>
              <a:t>high current multi turn ERL technology</a:t>
            </a:r>
            <a:r>
              <a:rPr lang="en-US" sz="2400" dirty="0">
                <a:latin typeface="Optima" panose="02000503060000020004" pitchFamily="2" charset="0"/>
              </a:rPr>
              <a:t>, crab cavity operation with hadron beams, the generation of polarized He</a:t>
            </a:r>
            <a:r>
              <a:rPr lang="en-US" sz="2400" baseline="30000" dirty="0">
                <a:latin typeface="Optima" panose="02000503060000020004" pitchFamily="2" charset="0"/>
              </a:rPr>
              <a:t>3</a:t>
            </a:r>
            <a:r>
              <a:rPr lang="en-US" sz="2400" dirty="0">
                <a:latin typeface="Optima" panose="02000503060000020004" pitchFamily="2" charset="0"/>
              </a:rPr>
              <a:t> beams, and development and benchmarking of simulation tools.</a:t>
            </a:r>
          </a:p>
          <a:p>
            <a:pPr marL="0" indent="0">
              <a:buNone/>
            </a:pPr>
            <a:endParaRPr lang="en-US" sz="2400" dirty="0">
              <a:latin typeface="Optima" panose="02000503060000020004" pitchFamily="2" charset="0"/>
            </a:endParaRPr>
          </a:p>
          <a:p>
            <a:pPr marL="0" indent="0">
              <a:buNone/>
            </a:pPr>
            <a:r>
              <a:rPr lang="en-US" sz="2400" dirty="0">
                <a:latin typeface="Optima" panose="02000503060000020004" pitchFamily="2" charset="0"/>
              </a:rPr>
              <a:t>The ERLs required for electron cooling are at scales much larger than supported by present-day experience, so a</a:t>
            </a:r>
            <a:r>
              <a:rPr lang="en-US" sz="2400" b="1" dirty="0">
                <a:latin typeface="Optima" panose="02000503060000020004" pitchFamily="2" charset="0"/>
              </a:rPr>
              <a:t> number of accelerator physics and technology challenges still need to be overcome with focused R&amp;D and great attention to detailed simulations.</a:t>
            </a:r>
          </a:p>
        </p:txBody>
      </p:sp>
      <p:sp>
        <p:nvSpPr>
          <p:cNvPr id="4" name="Footer Placeholder 3">
            <a:extLst>
              <a:ext uri="{FF2B5EF4-FFF2-40B4-BE49-F238E27FC236}">
                <a16:creationId xmlns:a16="http://schemas.microsoft.com/office/drawing/2014/main" id="{835D1714-5AE6-224B-9566-3F37F7F47DF0}"/>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6531459D-18B2-984F-9B7E-CE212CB9DF51}"/>
              </a:ext>
            </a:extLst>
          </p:cNvPr>
          <p:cNvSpPr>
            <a:spLocks noGrp="1"/>
          </p:cNvSpPr>
          <p:nvPr>
            <p:ph type="sldNum" sz="quarter" idx="12"/>
          </p:nvPr>
        </p:nvSpPr>
        <p:spPr/>
        <p:txBody>
          <a:bodyPr/>
          <a:lstStyle/>
          <a:p>
            <a:fld id="{1FE97603-2A10-E648-8DE4-4D75A1570B14}" type="slidenum">
              <a:rPr lang="en-US" smtClean="0"/>
              <a:t>3</a:t>
            </a:fld>
            <a:endParaRPr lang="en-US" dirty="0"/>
          </a:p>
        </p:txBody>
      </p:sp>
    </p:spTree>
    <p:extLst>
      <p:ext uri="{BB962C8B-B14F-4D97-AF65-F5344CB8AC3E}">
        <p14:creationId xmlns:p14="http://schemas.microsoft.com/office/powerpoint/2010/main" val="6223345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8201-EA44-1D44-9B50-B68693B5C177}"/>
              </a:ext>
            </a:extLst>
          </p:cNvPr>
          <p:cNvSpPr>
            <a:spLocks noGrp="1"/>
          </p:cNvSpPr>
          <p:nvPr>
            <p:ph type="title"/>
          </p:nvPr>
        </p:nvSpPr>
        <p:spPr>
          <a:xfrm>
            <a:off x="-1" y="-14922"/>
            <a:ext cx="9142733" cy="894184"/>
          </a:xfrm>
        </p:spPr>
        <p:txBody>
          <a:bodyPr>
            <a:normAutofit fontScale="90000"/>
          </a:bodyPr>
          <a:lstStyle/>
          <a:p>
            <a:r>
              <a:rPr lang="en-US" dirty="0">
                <a:latin typeface="Optima" panose="02000503060000020004" pitchFamily="2" charset="0"/>
              </a:rPr>
              <a:t>Academy of Sciences Assessment of </a:t>
            </a:r>
            <a:br>
              <a:rPr lang="en-US" dirty="0">
                <a:latin typeface="Optima" panose="02000503060000020004" pitchFamily="2" charset="0"/>
              </a:rPr>
            </a:br>
            <a:r>
              <a:rPr lang="en-US" dirty="0">
                <a:latin typeface="Optima" panose="02000503060000020004" pitchFamily="2" charset="0"/>
              </a:rPr>
              <a:t>U.S. Based Electron Ion-Collider</a:t>
            </a:r>
            <a:endParaRPr lang="en-US" dirty="0"/>
          </a:p>
        </p:txBody>
      </p:sp>
      <p:sp>
        <p:nvSpPr>
          <p:cNvPr id="3" name="Content Placeholder 2">
            <a:extLst>
              <a:ext uri="{FF2B5EF4-FFF2-40B4-BE49-F238E27FC236}">
                <a16:creationId xmlns:a16="http://schemas.microsoft.com/office/drawing/2014/main" id="{46513059-7953-7F46-982A-4CC42826DF46}"/>
              </a:ext>
            </a:extLst>
          </p:cNvPr>
          <p:cNvSpPr>
            <a:spLocks noGrp="1"/>
          </p:cNvSpPr>
          <p:nvPr>
            <p:ph idx="1"/>
          </p:nvPr>
        </p:nvSpPr>
        <p:spPr/>
        <p:txBody>
          <a:bodyPr>
            <a:normAutofit fontScale="70000" lnSpcReduction="20000"/>
          </a:bodyPr>
          <a:lstStyle/>
          <a:p>
            <a:pPr marL="0" indent="0">
              <a:buNone/>
            </a:pPr>
            <a:r>
              <a:rPr lang="en-US" dirty="0"/>
              <a:t>The challenges center around the following three major areas: </a:t>
            </a:r>
          </a:p>
          <a:p>
            <a:pPr marL="514350" indent="-514350">
              <a:buFont typeface="+mj-lt"/>
              <a:buAutoNum type="arabicPeriod"/>
            </a:pPr>
            <a:r>
              <a:rPr lang="en-US" dirty="0"/>
              <a:t>Achieving </a:t>
            </a:r>
            <a:r>
              <a:rPr lang="en-US" b="1" dirty="0"/>
              <a:t>high electron source brightness</a:t>
            </a:r>
            <a:r>
              <a:rPr lang="en-US" dirty="0"/>
              <a:t>; </a:t>
            </a:r>
          </a:p>
          <a:p>
            <a:pPr marL="514350" indent="-514350">
              <a:buFont typeface="+mj-lt"/>
              <a:buAutoNum type="arabicPeriod"/>
            </a:pPr>
            <a:r>
              <a:rPr lang="en-US" dirty="0"/>
              <a:t>Maintaining high beam brightness through the accelerator transport -beam dynamics of </a:t>
            </a:r>
            <a:r>
              <a:rPr lang="en-US" b="1" dirty="0">
                <a:solidFill>
                  <a:srgbClr val="FF0000"/>
                </a:solidFill>
              </a:rPr>
              <a:t>an unprecedented number of spatially superposed bunches in the SRF linacs</a:t>
            </a:r>
            <a:r>
              <a:rPr lang="en-US" dirty="0"/>
              <a:t>; </a:t>
            </a:r>
            <a:r>
              <a:rPr lang="en-US" b="1" dirty="0">
                <a:solidFill>
                  <a:srgbClr val="FF0000"/>
                </a:solidFill>
              </a:rPr>
              <a:t>very precise phase and amplitude control</a:t>
            </a:r>
            <a:r>
              <a:rPr lang="en-US" dirty="0"/>
              <a:t>; </a:t>
            </a:r>
          </a:p>
          <a:p>
            <a:pPr marL="514350" indent="-514350">
              <a:buFont typeface="+mj-lt"/>
              <a:buAutoNum type="arabicPeriod"/>
            </a:pPr>
            <a:r>
              <a:rPr lang="en-US" dirty="0"/>
              <a:t>Dealing with </a:t>
            </a:r>
            <a:r>
              <a:rPr lang="en-US" b="1" dirty="0"/>
              <a:t>unprecedented beam currents in SRF linacs </a:t>
            </a:r>
            <a:r>
              <a:rPr lang="en-US" dirty="0"/>
              <a:t>(</a:t>
            </a:r>
            <a:r>
              <a:rPr lang="en-US" b="1" dirty="0"/>
              <a:t>halo mitigation, beam breakup instabilities, higher order mode dissipation</a:t>
            </a:r>
            <a:r>
              <a:rPr lang="en-US" dirty="0"/>
              <a:t>). </a:t>
            </a:r>
          </a:p>
          <a:p>
            <a:pPr marL="0" indent="0">
              <a:buNone/>
            </a:pPr>
            <a:endParaRPr lang="en-US" dirty="0"/>
          </a:p>
          <a:p>
            <a:pPr marL="0" indent="0">
              <a:buNone/>
            </a:pPr>
            <a:r>
              <a:rPr lang="en-US" dirty="0"/>
              <a:t>Many of these R&amp;D issues are being investigated vigorously in dedicated test facilities under construction and commissioning in laboratories around the world. </a:t>
            </a:r>
            <a:r>
              <a:rPr lang="en-US" b="1" dirty="0">
                <a:solidFill>
                  <a:srgbClr val="FF0000"/>
                </a:solidFill>
              </a:rPr>
              <a:t>Specially, the 4-pass Fixed Field Alternating Gradient R&amp;D loop for eRHIC, see Box 4.2 CBETA and Fixed Field Alternating Gradient Optics for Electron Acceleration</a:t>
            </a:r>
            <a:r>
              <a:rPr lang="en-US" dirty="0"/>
              <a:t>. It could illuminate key issues including </a:t>
            </a:r>
            <a:r>
              <a:rPr lang="en-US" b="1" dirty="0">
                <a:solidFill>
                  <a:srgbClr val="FF0000"/>
                </a:solidFill>
              </a:rPr>
              <a:t>multi-turn beam-breakup instability thresholds</a:t>
            </a:r>
            <a:r>
              <a:rPr lang="en-US" dirty="0"/>
              <a:t> for proof of possible cavity designs, </a:t>
            </a:r>
            <a:r>
              <a:rPr lang="en-US" b="1" dirty="0">
                <a:solidFill>
                  <a:srgbClr val="FF0000"/>
                </a:solidFill>
              </a:rPr>
              <a:t>halo mitigation</a:t>
            </a:r>
            <a:r>
              <a:rPr lang="en-US" dirty="0"/>
              <a:t>, </a:t>
            </a:r>
            <a:r>
              <a:rPr lang="en-US" b="1" dirty="0">
                <a:solidFill>
                  <a:srgbClr val="FF0000"/>
                </a:solidFill>
              </a:rPr>
              <a:t>beam - ion effects</a:t>
            </a:r>
            <a:r>
              <a:rPr lang="en-US" dirty="0"/>
              <a:t>, and operational challenges such as instrumentation and </a:t>
            </a:r>
            <a:r>
              <a:rPr lang="en-US" b="1" dirty="0">
                <a:solidFill>
                  <a:srgbClr val="FF0000"/>
                </a:solidFill>
              </a:rPr>
              <a:t>stability of multi-turn beams</a:t>
            </a:r>
            <a:r>
              <a:rPr lang="en-US" dirty="0"/>
              <a:t>..."</a:t>
            </a:r>
          </a:p>
          <a:p>
            <a:pPr marL="0" indent="0">
              <a:buNone/>
            </a:pPr>
            <a:endParaRPr lang="en-US" sz="2400" b="1" dirty="0">
              <a:latin typeface="Optima" panose="02000503060000020004" pitchFamily="2" charset="0"/>
            </a:endParaRPr>
          </a:p>
        </p:txBody>
      </p:sp>
      <p:sp>
        <p:nvSpPr>
          <p:cNvPr id="4" name="Footer Placeholder 3">
            <a:extLst>
              <a:ext uri="{FF2B5EF4-FFF2-40B4-BE49-F238E27FC236}">
                <a16:creationId xmlns:a16="http://schemas.microsoft.com/office/drawing/2014/main" id="{835D1714-5AE6-224B-9566-3F37F7F47DF0}"/>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6531459D-18B2-984F-9B7E-CE212CB9DF51}"/>
              </a:ext>
            </a:extLst>
          </p:cNvPr>
          <p:cNvSpPr>
            <a:spLocks noGrp="1"/>
          </p:cNvSpPr>
          <p:nvPr>
            <p:ph type="sldNum" sz="quarter" idx="12"/>
          </p:nvPr>
        </p:nvSpPr>
        <p:spPr/>
        <p:txBody>
          <a:bodyPr/>
          <a:lstStyle/>
          <a:p>
            <a:fld id="{1FE97603-2A10-E648-8DE4-4D75A1570B14}" type="slidenum">
              <a:rPr lang="en-US" smtClean="0"/>
              <a:t>4</a:t>
            </a:fld>
            <a:endParaRPr lang="en-US" dirty="0"/>
          </a:p>
        </p:txBody>
      </p:sp>
    </p:spTree>
    <p:extLst>
      <p:ext uri="{BB962C8B-B14F-4D97-AF65-F5344CB8AC3E}">
        <p14:creationId xmlns:p14="http://schemas.microsoft.com/office/powerpoint/2010/main" val="154412300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8201-EA44-1D44-9B50-B68693B5C177}"/>
              </a:ext>
            </a:extLst>
          </p:cNvPr>
          <p:cNvSpPr>
            <a:spLocks noGrp="1"/>
          </p:cNvSpPr>
          <p:nvPr>
            <p:ph type="title"/>
          </p:nvPr>
        </p:nvSpPr>
        <p:spPr>
          <a:xfrm>
            <a:off x="-1" y="-14922"/>
            <a:ext cx="9142733" cy="894184"/>
          </a:xfrm>
        </p:spPr>
        <p:txBody>
          <a:bodyPr>
            <a:normAutofit fontScale="90000"/>
          </a:bodyPr>
          <a:lstStyle/>
          <a:p>
            <a:r>
              <a:rPr lang="en-US" dirty="0">
                <a:latin typeface="Optima" panose="02000503060000020004" pitchFamily="2" charset="0"/>
              </a:rPr>
              <a:t>Academy of Sciences Assessment of </a:t>
            </a:r>
            <a:br>
              <a:rPr lang="en-US" dirty="0">
                <a:latin typeface="Optima" panose="02000503060000020004" pitchFamily="2" charset="0"/>
              </a:rPr>
            </a:br>
            <a:r>
              <a:rPr lang="en-US" dirty="0">
                <a:latin typeface="Optima" panose="02000503060000020004" pitchFamily="2" charset="0"/>
              </a:rPr>
              <a:t>U.S. Based Electron Ion-Collider</a:t>
            </a:r>
            <a:endParaRPr lang="en-US" dirty="0"/>
          </a:p>
        </p:txBody>
      </p:sp>
      <p:sp>
        <p:nvSpPr>
          <p:cNvPr id="3" name="Content Placeholder 2">
            <a:extLst>
              <a:ext uri="{FF2B5EF4-FFF2-40B4-BE49-F238E27FC236}">
                <a16:creationId xmlns:a16="http://schemas.microsoft.com/office/drawing/2014/main" id="{46513059-7953-7F46-982A-4CC42826DF46}"/>
              </a:ext>
            </a:extLst>
          </p:cNvPr>
          <p:cNvSpPr>
            <a:spLocks noGrp="1"/>
          </p:cNvSpPr>
          <p:nvPr>
            <p:ph idx="1"/>
          </p:nvPr>
        </p:nvSpPr>
        <p:spPr>
          <a:xfrm>
            <a:off x="193183" y="1077322"/>
            <a:ext cx="8855848" cy="5318564"/>
          </a:xfrm>
        </p:spPr>
        <p:txBody>
          <a:bodyPr>
            <a:normAutofit/>
          </a:bodyPr>
          <a:lstStyle/>
          <a:p>
            <a:pPr marL="0" indent="0">
              <a:buNone/>
            </a:pPr>
            <a:r>
              <a:rPr lang="en-US" sz="2900" b="1" dirty="0">
                <a:solidFill>
                  <a:srgbClr val="FF0000"/>
                </a:solidFill>
              </a:rPr>
              <a:t>ERLs, a high-performance and high-efficiency type of recirculating linac, presently offer the only credible concept for electron cooling of high-energy colliding beams</a:t>
            </a:r>
            <a:r>
              <a:rPr lang="en-US" sz="2900" dirty="0"/>
              <a:t>. </a:t>
            </a:r>
          </a:p>
          <a:p>
            <a:pPr marL="0" indent="0">
              <a:buNone/>
            </a:pPr>
            <a:r>
              <a:rPr lang="en-US" sz="2600" b="1" dirty="0"/>
              <a:t>The Brookhaven National Laboratory (BNL) has launched a collaboration with Cornell University to build a high-intensity multi-pass 150 MeV test energy recovery linac (ERL) with non-scaling fixed-field alternating gradient (NS-fixed-field alternating gradient) return arcs, called </a:t>
            </a:r>
            <a:r>
              <a:rPr lang="en-US" sz="2600" b="1" dirty="0">
                <a:solidFill>
                  <a:srgbClr val="FF0000"/>
                </a:solidFill>
              </a:rPr>
              <a:t>CBETA</a:t>
            </a:r>
            <a:r>
              <a:rPr lang="en-US" sz="2600" b="1" dirty="0"/>
              <a:t> (for Cornell-BNL ERL Test Accelerator). </a:t>
            </a:r>
          </a:p>
          <a:p>
            <a:pPr marL="0" indent="0">
              <a:buNone/>
            </a:pPr>
            <a:endParaRPr lang="en-US" sz="2900" dirty="0"/>
          </a:p>
          <a:p>
            <a:pPr marL="0" indent="0">
              <a:buNone/>
            </a:pPr>
            <a:endParaRPr lang="en-US" sz="2400" dirty="0"/>
          </a:p>
        </p:txBody>
      </p:sp>
      <p:sp>
        <p:nvSpPr>
          <p:cNvPr id="4" name="Footer Placeholder 3">
            <a:extLst>
              <a:ext uri="{FF2B5EF4-FFF2-40B4-BE49-F238E27FC236}">
                <a16:creationId xmlns:a16="http://schemas.microsoft.com/office/drawing/2014/main" id="{835D1714-5AE6-224B-9566-3F37F7F47DF0}"/>
              </a:ext>
            </a:extLst>
          </p:cNvPr>
          <p:cNvSpPr>
            <a:spLocks noGrp="1"/>
          </p:cNvSpPr>
          <p:nvPr>
            <p:ph type="ftr" sz="quarter" idx="11"/>
          </p:nvPr>
        </p:nvSpPr>
        <p:spPr/>
        <p:txBody>
          <a:bodyPr/>
          <a:lstStyle/>
          <a:p>
            <a:r>
              <a:rPr lang="en-US"/>
              <a:t>Dejan Trbojevic, ERL Workshop Jefferson Lab Nov 2-3, 2018</a:t>
            </a:r>
            <a:endParaRPr lang="en-US" dirty="0"/>
          </a:p>
        </p:txBody>
      </p:sp>
      <p:sp>
        <p:nvSpPr>
          <p:cNvPr id="5" name="Slide Number Placeholder 4">
            <a:extLst>
              <a:ext uri="{FF2B5EF4-FFF2-40B4-BE49-F238E27FC236}">
                <a16:creationId xmlns:a16="http://schemas.microsoft.com/office/drawing/2014/main" id="{6531459D-18B2-984F-9B7E-CE212CB9DF51}"/>
              </a:ext>
            </a:extLst>
          </p:cNvPr>
          <p:cNvSpPr>
            <a:spLocks noGrp="1"/>
          </p:cNvSpPr>
          <p:nvPr>
            <p:ph type="sldNum" sz="quarter" idx="12"/>
          </p:nvPr>
        </p:nvSpPr>
        <p:spPr/>
        <p:txBody>
          <a:bodyPr/>
          <a:lstStyle/>
          <a:p>
            <a:fld id="{1FE97603-2A10-E648-8DE4-4D75A1570B14}" type="slidenum">
              <a:rPr lang="en-US" smtClean="0"/>
              <a:t>5</a:t>
            </a:fld>
            <a:endParaRPr lang="en-US" dirty="0"/>
          </a:p>
        </p:txBody>
      </p:sp>
    </p:spTree>
    <p:extLst>
      <p:ext uri="{BB962C8B-B14F-4D97-AF65-F5344CB8AC3E}">
        <p14:creationId xmlns:p14="http://schemas.microsoft.com/office/powerpoint/2010/main" val="249447900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with ERLs</a:t>
            </a:r>
          </a:p>
        </p:txBody>
      </p:sp>
      <p:sp>
        <p:nvSpPr>
          <p:cNvPr id="4" name="Footer Placeholder 3"/>
          <p:cNvSpPr>
            <a:spLocks noGrp="1"/>
          </p:cNvSpPr>
          <p:nvPr>
            <p:ph type="ftr" sz="quarter" idx="11"/>
          </p:nvPr>
        </p:nvSpPr>
        <p:spPr>
          <a:xfrm>
            <a:off x="2204619" y="6577806"/>
            <a:ext cx="5615003" cy="281306"/>
          </a:xfrm>
        </p:spPr>
        <p:txBody>
          <a:bodyPr/>
          <a:lstStyle/>
          <a:p>
            <a:r>
              <a:rPr lang="en-US"/>
              <a:t>Dejan Trbojevic, ERL Workshop Jefferson Lab Nov 2-3, 2018</a:t>
            </a:r>
            <a:endParaRPr lang="en-US" dirty="0"/>
          </a:p>
        </p:txBody>
      </p:sp>
      <p:sp>
        <p:nvSpPr>
          <p:cNvPr id="5" name="Slide Number Placeholder 4"/>
          <p:cNvSpPr>
            <a:spLocks noGrp="1"/>
          </p:cNvSpPr>
          <p:nvPr>
            <p:ph type="sldNum" sz="quarter" idx="12"/>
          </p:nvPr>
        </p:nvSpPr>
        <p:spPr/>
        <p:txBody>
          <a:bodyPr/>
          <a:lstStyle/>
          <a:p>
            <a:fld id="{1FE97603-2A10-E648-8DE4-4D75A1570B14}" type="slidenum">
              <a:rPr lang="en-US" smtClean="0"/>
              <a:t>6</a:t>
            </a:fld>
            <a:endParaRPr lang="en-US" dirty="0"/>
          </a:p>
        </p:txBody>
      </p:sp>
      <p:sp>
        <p:nvSpPr>
          <p:cNvPr id="6" name="TextBox 5">
            <a:extLst>
              <a:ext uri="{FF2B5EF4-FFF2-40B4-BE49-F238E27FC236}">
                <a16:creationId xmlns:a16="http://schemas.microsoft.com/office/drawing/2014/main" id="{AC1436E6-F478-B642-83B1-DF9B2127C62C}"/>
              </a:ext>
            </a:extLst>
          </p:cNvPr>
          <p:cNvSpPr txBox="1"/>
          <p:nvPr/>
        </p:nvSpPr>
        <p:spPr>
          <a:xfrm>
            <a:off x="440847" y="732741"/>
            <a:ext cx="8294131" cy="5693866"/>
          </a:xfrm>
          <a:prstGeom prst="rect">
            <a:avLst/>
          </a:prstGeom>
          <a:solidFill>
            <a:schemeClr val="bg1"/>
          </a:solidFill>
        </p:spPr>
        <p:txBody>
          <a:bodyPr wrap="square" rtlCol="0">
            <a:spAutoFit/>
          </a:bodyPr>
          <a:lstStyle/>
          <a:p>
            <a:pPr algn="just"/>
            <a:r>
              <a:rPr lang="en-US" sz="2800" dirty="0"/>
              <a:t>   The large momentum acceptance of the NS-fixed-field alternating gradient optics </a:t>
            </a:r>
            <a:r>
              <a:rPr lang="en-US" sz="2800" b="1" dirty="0">
                <a:solidFill>
                  <a:srgbClr val="FF0000"/>
                </a:solidFill>
              </a:rPr>
              <a:t>could substantially reduce the number of return arcs and the cost of the 18 GeV injector of the eRHIC electron storage ring (or the 18 GeV ERL itself, in the case of the linac-ring design concept). </a:t>
            </a:r>
            <a:r>
              <a:rPr lang="en-US" sz="2800" dirty="0"/>
              <a:t>Several beams of different energies could pass through the same arc structure on different orbits. Like eRHIC, the Jefferson Laboratory Electron Ion Collider (JLEIC) design of an EIC also employs </a:t>
            </a:r>
            <a:r>
              <a:rPr lang="en-US" sz="2800" b="1" dirty="0">
                <a:solidFill>
                  <a:srgbClr val="FF0000"/>
                </a:solidFill>
              </a:rPr>
              <a:t>an ERL as an electron cooler to achieve low-emittance ion beams</a:t>
            </a:r>
            <a:r>
              <a:rPr lang="en-US" sz="2800" dirty="0"/>
              <a:t>. </a:t>
            </a:r>
            <a:r>
              <a:rPr lang="en-US" sz="2800" b="1" dirty="0">
                <a:solidFill>
                  <a:srgbClr val="FF0000"/>
                </a:solidFill>
              </a:rPr>
              <a:t>These, and other future ERLs or recirculating linac accelerators, could also benefit from the fixed-field alternating gradient focusing principle.</a:t>
            </a:r>
          </a:p>
        </p:txBody>
      </p:sp>
    </p:spTree>
    <p:extLst>
      <p:ext uri="{BB962C8B-B14F-4D97-AF65-F5344CB8AC3E}">
        <p14:creationId xmlns:p14="http://schemas.microsoft.com/office/powerpoint/2010/main" val="177418448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390781" y="36513"/>
            <a:ext cx="7826471"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3200" dirty="0">
                <a:solidFill>
                  <a:srgbClr val="00B050"/>
                </a:solidFill>
                <a:latin typeface="Arial" charset="0"/>
              </a:rPr>
              <a:t>Linac-Ring Option </a:t>
            </a:r>
            <a:r>
              <a:rPr lang="en-US" sz="3200" dirty="0">
                <a:solidFill>
                  <a:srgbClr val="00B050"/>
                </a:solidFill>
                <a:latin typeface="Symbol" charset="2"/>
                <a:cs typeface="Symbol" charset="2"/>
              </a:rPr>
              <a:t>-</a:t>
            </a:r>
            <a:r>
              <a:rPr lang="en-US" sz="3200" dirty="0">
                <a:solidFill>
                  <a:srgbClr val="00B050"/>
                </a:solidFill>
                <a:latin typeface="Arial" charset="0"/>
              </a:rPr>
              <a:t> LHeC Recirculator</a:t>
            </a:r>
          </a:p>
        </p:txBody>
      </p:sp>
      <p:sp>
        <p:nvSpPr>
          <p:cNvPr id="2" name="Footer Placeholder 1"/>
          <p:cNvSpPr>
            <a:spLocks noGrp="1"/>
          </p:cNvSpPr>
          <p:nvPr>
            <p:ph type="ftr" sz="quarter" idx="11"/>
          </p:nvPr>
        </p:nvSpPr>
        <p:spPr>
          <a:xfrm>
            <a:off x="1716797" y="6551464"/>
            <a:ext cx="6102826" cy="312654"/>
          </a:xfrm>
        </p:spPr>
        <p:txBody>
          <a:bodyPr/>
          <a:lstStyle/>
          <a:p>
            <a:r>
              <a:rPr lang="en-US" sz="1400"/>
              <a:t>Dejan Trbojevic, ERL Workshop Jefferson Lab Nov 2-3, 2018</a:t>
            </a:r>
            <a:endParaRPr lang="en-US" sz="1400" dirty="0"/>
          </a:p>
        </p:txBody>
      </p:sp>
      <p:sp>
        <p:nvSpPr>
          <p:cNvPr id="3" name="Slide Number Placeholder 2"/>
          <p:cNvSpPr>
            <a:spLocks noGrp="1"/>
          </p:cNvSpPr>
          <p:nvPr>
            <p:ph type="sldNum" sz="quarter" idx="12"/>
          </p:nvPr>
        </p:nvSpPr>
        <p:spPr>
          <a:xfrm>
            <a:off x="8230819" y="6606608"/>
            <a:ext cx="905826" cy="253229"/>
          </a:xfrm>
        </p:spPr>
        <p:txBody>
          <a:bodyPr/>
          <a:lstStyle/>
          <a:p>
            <a:fld id="{1FE97603-2A10-E648-8DE4-4D75A1570B14}" type="slidenum">
              <a:rPr lang="en-US" smtClean="0">
                <a:latin typeface="Optima" panose="02000503060000020004" pitchFamily="2" charset="0"/>
              </a:rPr>
              <a:t>7</a:t>
            </a:fld>
            <a:endParaRPr lang="en-US" dirty="0">
              <a:latin typeface="Optima" panose="02000503060000020004" pitchFamily="2" charset="0"/>
            </a:endParaRPr>
          </a:p>
        </p:txBody>
      </p:sp>
      <p:pic>
        <p:nvPicPr>
          <p:cNvPr id="18" name="Picture 17" descr="osborne_fig11.png">
            <a:extLst>
              <a:ext uri="{FF2B5EF4-FFF2-40B4-BE49-F238E27FC236}">
                <a16:creationId xmlns:a16="http://schemas.microsoft.com/office/drawing/2014/main" id="{FCD60710-4B0A-0A46-A55E-56BD6EF3DC0A}"/>
              </a:ext>
            </a:extLst>
          </p:cNvPr>
          <p:cNvPicPr>
            <a:picLocks noChangeAspect="1"/>
          </p:cNvPicPr>
          <p:nvPr/>
        </p:nvPicPr>
        <p:blipFill>
          <a:blip r:embed="rId3"/>
          <a:stretch>
            <a:fillRect/>
          </a:stretch>
        </p:blipFill>
        <p:spPr>
          <a:xfrm>
            <a:off x="565264" y="566269"/>
            <a:ext cx="7651987" cy="5831632"/>
          </a:xfrm>
          <a:prstGeom prst="rect">
            <a:avLst/>
          </a:prstGeom>
        </p:spPr>
      </p:pic>
      <p:pic>
        <p:nvPicPr>
          <p:cNvPr id="5" name="Picture 4">
            <a:extLst>
              <a:ext uri="{FF2B5EF4-FFF2-40B4-BE49-F238E27FC236}">
                <a16:creationId xmlns:a16="http://schemas.microsoft.com/office/drawing/2014/main" id="{A57E71EC-7BA8-B046-A4FC-92FF8EF683F2}"/>
              </a:ext>
            </a:extLst>
          </p:cNvPr>
          <p:cNvPicPr>
            <a:picLocks noChangeAspect="1"/>
          </p:cNvPicPr>
          <p:nvPr/>
        </p:nvPicPr>
        <p:blipFill>
          <a:blip r:embed="rId4"/>
          <a:stretch>
            <a:fillRect/>
          </a:stretch>
        </p:blipFill>
        <p:spPr>
          <a:xfrm>
            <a:off x="-5501" y="598023"/>
            <a:ext cx="9142146" cy="5944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0" y="0"/>
            <a:ext cx="9144000" cy="600380"/>
          </a:xfrm>
        </p:spPr>
        <p:txBody>
          <a:bodyPr>
            <a:normAutofit/>
          </a:bodyPr>
          <a:lstStyle/>
          <a:p>
            <a:r>
              <a:rPr lang="en-US" dirty="0">
                <a:latin typeface="Arial" charset="0"/>
                <a:cs typeface="Arial" charset="0"/>
              </a:rPr>
              <a:t>Fixed Field</a:t>
            </a:r>
            <a:r>
              <a:rPr lang="en-US" sz="3200" b="0" dirty="0">
                <a:latin typeface="Arial" charset="0"/>
                <a:cs typeface="Arial" charset="0"/>
              </a:rPr>
              <a:t> LHeC Recirculator </a:t>
            </a:r>
            <a:r>
              <a:rPr lang="en-US" sz="3200" b="0" dirty="0">
                <a:latin typeface="Arial" charset="0"/>
                <a:ea typeface="Arial Unicode MS" charset="0"/>
                <a:cs typeface="Arial" charset="0"/>
              </a:rPr>
              <a:t>with</a:t>
            </a:r>
            <a:r>
              <a:rPr lang="en-US" sz="3200" b="0" dirty="0">
                <a:latin typeface="Arial" charset="0"/>
                <a:cs typeface="Arial" charset="0"/>
              </a:rPr>
              <a:t> ER </a:t>
            </a:r>
          </a:p>
        </p:txBody>
      </p:sp>
      <p:sp>
        <p:nvSpPr>
          <p:cNvPr id="37900" name="Text Box 137"/>
          <p:cNvSpPr txBox="1">
            <a:spLocks noChangeArrowheads="1"/>
          </p:cNvSpPr>
          <p:nvPr/>
        </p:nvSpPr>
        <p:spPr bwMode="auto">
          <a:xfrm>
            <a:off x="1598391" y="4958969"/>
            <a:ext cx="439737" cy="244475"/>
          </a:xfrm>
          <a:prstGeom prst="rect">
            <a:avLst/>
          </a:prstGeom>
          <a:solidFill>
            <a:schemeClr val="bg1"/>
          </a:solidFill>
          <a:ln w="12699">
            <a:solidFill>
              <a:srgbClr val="660066"/>
            </a:solidFill>
            <a:miter lim="800000"/>
            <a:headEnd/>
            <a:tailEnd/>
          </a:ln>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a:t>LHC</a:t>
            </a:r>
          </a:p>
        </p:txBody>
      </p:sp>
      <p:sp>
        <p:nvSpPr>
          <p:cNvPr id="37911" name="Text Box 137"/>
          <p:cNvSpPr txBox="1">
            <a:spLocks noChangeArrowheads="1"/>
          </p:cNvSpPr>
          <p:nvPr/>
        </p:nvSpPr>
        <p:spPr bwMode="auto">
          <a:xfrm rot="18384979">
            <a:off x="2697503" y="2507707"/>
            <a:ext cx="1038103" cy="397545"/>
          </a:xfrm>
          <a:prstGeom prst="rect">
            <a:avLst/>
          </a:prstGeom>
          <a:solidFill>
            <a:schemeClr val="bg1"/>
          </a:solidFill>
          <a:ln>
            <a:noFill/>
          </a:ln>
          <a:extLs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000" dirty="0">
                <a:solidFill>
                  <a:srgbClr val="7030A0"/>
                </a:solidFill>
                <a:latin typeface="Optima"/>
                <a:cs typeface="Optima"/>
              </a:rPr>
              <a:t>60 GeV</a:t>
            </a:r>
          </a:p>
        </p:txBody>
      </p:sp>
      <p:sp>
        <p:nvSpPr>
          <p:cNvPr id="37899" name="Freeform 138"/>
          <p:cNvSpPr>
            <a:spLocks noChangeAspect="1"/>
          </p:cNvSpPr>
          <p:nvPr/>
        </p:nvSpPr>
        <p:spPr bwMode="auto">
          <a:xfrm rot="17977353">
            <a:off x="1000048" y="4786849"/>
            <a:ext cx="2732508" cy="147610"/>
          </a:xfrm>
          <a:custGeom>
            <a:avLst/>
            <a:gdLst>
              <a:gd name="T0" fmla="*/ 0 w 6438900"/>
              <a:gd name="T1" fmla="*/ 2 h 885825"/>
              <a:gd name="T2" fmla="*/ 42822759 w 6438900"/>
              <a:gd name="T3" fmla="*/ 1 h 885825"/>
              <a:gd name="T4" fmla="*/ 89901297 w 6438900"/>
              <a:gd name="T5" fmla="*/ 2 h 885825"/>
              <a:gd name="T6" fmla="*/ 0 60000 65536"/>
              <a:gd name="T7" fmla="*/ 0 60000 65536"/>
              <a:gd name="T8" fmla="*/ 0 60000 65536"/>
              <a:gd name="T9" fmla="*/ 0 w 6438900"/>
              <a:gd name="T10" fmla="*/ 0 h 885825"/>
              <a:gd name="T11" fmla="*/ 6438900 w 6438900"/>
              <a:gd name="T12" fmla="*/ 885825 h 885825"/>
            </a:gdLst>
            <a:ahLst/>
            <a:cxnLst>
              <a:cxn ang="T6">
                <a:pos x="T0" y="T1"/>
              </a:cxn>
              <a:cxn ang="T7">
                <a:pos x="T2" y="T3"/>
              </a:cxn>
              <a:cxn ang="T8">
                <a:pos x="T4" y="T5"/>
              </a:cxn>
            </a:cxnLst>
            <a:rect l="T9" t="T10" r="T11" b="T12"/>
            <a:pathLst>
              <a:path w="6438900" h="885825">
                <a:moveTo>
                  <a:pt x="0" y="828675"/>
                </a:moveTo>
                <a:cubicBezTo>
                  <a:pt x="996950" y="414337"/>
                  <a:pt x="1993900" y="0"/>
                  <a:pt x="3067050" y="9525"/>
                </a:cubicBezTo>
                <a:cubicBezTo>
                  <a:pt x="4140200" y="19050"/>
                  <a:pt x="5289550" y="452437"/>
                  <a:pt x="6438900" y="885825"/>
                </a:cubicBezTo>
              </a:path>
            </a:pathLst>
          </a:custGeom>
          <a:noFill/>
          <a:ln w="76200" cap="flat" cmpd="sng">
            <a:solidFill>
              <a:srgbClr val="CC0099"/>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90488" tIns="44450" rIns="90488" bIns="44450" anchor="ctr"/>
          <a:lstStyle/>
          <a:p>
            <a:endParaRPr lang="en-US"/>
          </a:p>
        </p:txBody>
      </p:sp>
      <p:sp>
        <p:nvSpPr>
          <p:cNvPr id="37901" name="Text Box 132"/>
          <p:cNvSpPr txBox="1">
            <a:spLocks noChangeArrowheads="1"/>
          </p:cNvSpPr>
          <p:nvPr/>
        </p:nvSpPr>
        <p:spPr bwMode="auto">
          <a:xfrm rot="18458198">
            <a:off x="3274301" y="2701025"/>
            <a:ext cx="425072"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000" dirty="0">
                <a:solidFill>
                  <a:srgbClr val="660066"/>
                </a:solidFill>
              </a:rPr>
              <a:t>IP</a:t>
            </a:r>
          </a:p>
        </p:txBody>
      </p:sp>
      <p:sp>
        <p:nvSpPr>
          <p:cNvPr id="37903" name="Text Box 137"/>
          <p:cNvSpPr txBox="1">
            <a:spLocks noChangeArrowheads="1"/>
          </p:cNvSpPr>
          <p:nvPr/>
        </p:nvSpPr>
        <p:spPr bwMode="auto">
          <a:xfrm rot="18477966">
            <a:off x="2174813" y="3287708"/>
            <a:ext cx="1009793" cy="705321"/>
          </a:xfrm>
          <a:prstGeom prst="rect">
            <a:avLst/>
          </a:prstGeom>
          <a:noFill/>
          <a:ln w="12699">
            <a:noFill/>
            <a:miter lim="800000"/>
            <a:headEnd/>
            <a:tailEnd/>
          </a:ln>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2000" dirty="0">
                <a:latin typeface="Optima"/>
                <a:cs typeface="Optima"/>
              </a:rPr>
              <a:t>Linac 1</a:t>
            </a:r>
          </a:p>
          <a:p>
            <a:pPr algn="ctr"/>
            <a:r>
              <a:rPr lang="en-US" sz="2000" dirty="0">
                <a:latin typeface="Optima"/>
                <a:cs typeface="Optima"/>
              </a:rPr>
              <a:t>5 GeV</a:t>
            </a:r>
          </a:p>
        </p:txBody>
      </p:sp>
      <p:sp>
        <p:nvSpPr>
          <p:cNvPr id="37907" name="Text Box 137"/>
          <p:cNvSpPr txBox="1">
            <a:spLocks noChangeArrowheads="1"/>
          </p:cNvSpPr>
          <p:nvPr/>
        </p:nvSpPr>
        <p:spPr bwMode="auto">
          <a:xfrm rot="18376880">
            <a:off x="2646645" y="3954730"/>
            <a:ext cx="1058099" cy="366767"/>
          </a:xfrm>
          <a:prstGeom prst="rect">
            <a:avLst/>
          </a:prstGeom>
          <a:solidFill>
            <a:schemeClr val="bg1"/>
          </a:solidFill>
          <a:ln w="12699">
            <a:noFill/>
            <a:miter lim="800000"/>
            <a:headEnd/>
            <a:tailEnd/>
          </a:ln>
        </p:spPr>
        <p:txBody>
          <a:bodyPr wrap="squar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1800" dirty="0">
                <a:latin typeface="Optima"/>
                <a:cs typeface="Optima"/>
              </a:rPr>
              <a:t>Injector  </a:t>
            </a:r>
          </a:p>
        </p:txBody>
      </p:sp>
      <p:sp>
        <p:nvSpPr>
          <p:cNvPr id="37908" name="Text Box 137"/>
          <p:cNvSpPr txBox="1">
            <a:spLocks noChangeArrowheads="1"/>
          </p:cNvSpPr>
          <p:nvPr/>
        </p:nvSpPr>
        <p:spPr bwMode="auto">
          <a:xfrm rot="18366083">
            <a:off x="4192114" y="2105403"/>
            <a:ext cx="803334" cy="366767"/>
          </a:xfrm>
          <a:prstGeom prst="rect">
            <a:avLst/>
          </a:prstGeom>
          <a:solidFill>
            <a:schemeClr val="bg1"/>
          </a:solidFill>
          <a:ln w="12699">
            <a:noFill/>
            <a:miter lim="800000"/>
            <a:headEnd/>
            <a:tailEnd/>
          </a:ln>
        </p:spPr>
        <p:txBody>
          <a:bodyPr wrap="squar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1800" dirty="0">
                <a:latin typeface="Optima"/>
                <a:cs typeface="Optima"/>
              </a:rPr>
              <a:t>Dump </a:t>
            </a:r>
          </a:p>
        </p:txBody>
      </p:sp>
      <p:sp>
        <p:nvSpPr>
          <p:cNvPr id="142" name="5-Point Star 141"/>
          <p:cNvSpPr/>
          <p:nvPr/>
        </p:nvSpPr>
        <p:spPr bwMode="auto">
          <a:xfrm rot="7662492">
            <a:off x="3549043" y="2915045"/>
            <a:ext cx="190500" cy="171450"/>
          </a:xfrm>
          <a:prstGeom prst="star5">
            <a:avLst/>
          </a:prstGeom>
          <a:solidFill>
            <a:srgbClr val="FFFF00"/>
          </a:solidFill>
          <a:ln w="12699" cap="flat" cmpd="sng" algn="ctr">
            <a:noFill/>
            <a:prstDash val="solid"/>
            <a:round/>
            <a:headEnd type="none" w="med" len="med"/>
            <a:tailEnd type="none" w="med" len="med"/>
          </a:ln>
          <a:effectLst/>
        </p:spPr>
        <p:txBody>
          <a:bodyPr lIns="90488" tIns="44450" rIns="90488" bIns="44450" anchor="ctr"/>
          <a:lstStyle/>
          <a:p>
            <a:pPr>
              <a:defRPr/>
            </a:pPr>
            <a:endParaRPr lang="en-US">
              <a:latin typeface="Arial Unicode MS" pitchFamily="34" charset="-128"/>
              <a:ea typeface="+mn-ea"/>
            </a:endParaRPr>
          </a:p>
        </p:txBody>
      </p:sp>
      <p:grpSp>
        <p:nvGrpSpPr>
          <p:cNvPr id="37948" name="Group 116"/>
          <p:cNvGrpSpPr>
            <a:grpSpLocks/>
          </p:cNvGrpSpPr>
          <p:nvPr/>
        </p:nvGrpSpPr>
        <p:grpSpPr bwMode="auto">
          <a:xfrm rot="7438228">
            <a:off x="5262149" y="899693"/>
            <a:ext cx="1296434" cy="2302198"/>
            <a:chOff x="992" y="1228"/>
            <a:chExt cx="572" cy="944"/>
          </a:xfrm>
        </p:grpSpPr>
        <p:sp>
          <p:nvSpPr>
            <p:cNvPr id="37958" name="Arc 118"/>
            <p:cNvSpPr>
              <a:spLocks/>
            </p:cNvSpPr>
            <p:nvPr/>
          </p:nvSpPr>
          <p:spPr bwMode="auto">
            <a:xfrm flipH="1">
              <a:off x="992" y="1228"/>
              <a:ext cx="572" cy="4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spAutoFit/>
            </a:bodyPr>
            <a:lstStyle/>
            <a:p>
              <a:endParaRPr lang="en-US"/>
            </a:p>
          </p:txBody>
        </p:sp>
        <p:sp>
          <p:nvSpPr>
            <p:cNvPr id="37959" name="Arc 119"/>
            <p:cNvSpPr>
              <a:spLocks/>
            </p:cNvSpPr>
            <p:nvPr/>
          </p:nvSpPr>
          <p:spPr bwMode="auto">
            <a:xfrm flipH="1" flipV="1">
              <a:off x="992" y="1668"/>
              <a:ext cx="479" cy="5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square" lIns="90488" tIns="44450" rIns="90488" bIns="44450" anchor="ctr">
              <a:spAutoFit/>
            </a:bodyPr>
            <a:lstStyle/>
            <a:p>
              <a:endParaRPr lang="en-US"/>
            </a:p>
          </p:txBody>
        </p:sp>
      </p:grpSp>
      <p:sp>
        <p:nvSpPr>
          <p:cNvPr id="93" name="Line 129"/>
          <p:cNvSpPr>
            <a:spLocks noChangeShapeType="1"/>
          </p:cNvSpPr>
          <p:nvPr/>
        </p:nvSpPr>
        <p:spPr bwMode="auto">
          <a:xfrm rot="7163759" flipH="1" flipV="1">
            <a:off x="2925202" y="2507385"/>
            <a:ext cx="2229898" cy="299637"/>
          </a:xfrm>
          <a:prstGeom prst="line">
            <a:avLst/>
          </a:prstGeom>
          <a:noFill/>
          <a:ln w="76200" cmpd="sng">
            <a:solidFill>
              <a:srgbClr val="FF0000"/>
            </a:solidFill>
            <a:round/>
            <a:headEnd/>
            <a:tailEnd/>
          </a:ln>
          <a:extLst>
            <a:ext uri="{909E8E84-426E-40dd-AFC4-6F175D3DCCD1}">
              <a14:hiddenFill xmlns:a14="http://schemas.microsoft.com/office/drawing/2010/main" xmlns="">
                <a:noFill/>
              </a14:hiddenFill>
            </a:ext>
          </a:extLst>
        </p:spPr>
        <p:txBody>
          <a:bodyPr wrap="square" lIns="90488" tIns="44450" rIns="90488" bIns="44450">
            <a:spAutoFit/>
          </a:bodyPr>
          <a:lstStyle/>
          <a:p>
            <a:endParaRPr lang="en-US"/>
          </a:p>
        </p:txBody>
      </p:sp>
      <p:sp>
        <p:nvSpPr>
          <p:cNvPr id="73" name="Line 60"/>
          <p:cNvSpPr>
            <a:spLocks noChangeAspect="1" noChangeShapeType="1"/>
          </p:cNvSpPr>
          <p:nvPr/>
        </p:nvSpPr>
        <p:spPr bwMode="auto">
          <a:xfrm rot="7163759">
            <a:off x="3907255" y="2166014"/>
            <a:ext cx="914400" cy="124340"/>
          </a:xfrm>
          <a:prstGeom prst="line">
            <a:avLst/>
          </a:prstGeom>
          <a:noFill/>
          <a:ln w="76200">
            <a:solidFill>
              <a:srgbClr val="33CC33"/>
            </a:solidFill>
            <a:round/>
            <a:headEnd/>
            <a:tailEnd/>
          </a:ln>
          <a:extLst>
            <a:ext uri="{909E8E84-426E-40dd-AFC4-6F175D3DCCD1}">
              <a14:hiddenFill xmlns:a14="http://schemas.microsoft.com/office/drawing/2010/main" xmlns="">
                <a:noFill/>
              </a14:hiddenFill>
            </a:ext>
          </a:extLst>
        </p:spPr>
        <p:txBody>
          <a:bodyPr wrap="square" lIns="90488" tIns="44450" rIns="90488" bIns="44450">
            <a:spAutoFit/>
          </a:bodyPr>
          <a:lstStyle/>
          <a:p>
            <a:endParaRPr lang="en-US"/>
          </a:p>
        </p:txBody>
      </p:sp>
      <p:pic>
        <p:nvPicPr>
          <p:cNvPr id="155" name="Picture 154" descr="Screen Shot 2015-02-18 at 3.11.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18" y="1365412"/>
            <a:ext cx="2432063" cy="1681426"/>
          </a:xfrm>
          <a:prstGeom prst="rect">
            <a:avLst/>
          </a:prstGeom>
        </p:spPr>
      </p:pic>
      <p:sp>
        <p:nvSpPr>
          <p:cNvPr id="156" name="Freeform 138"/>
          <p:cNvSpPr>
            <a:spLocks noChangeAspect="1"/>
          </p:cNvSpPr>
          <p:nvPr/>
        </p:nvSpPr>
        <p:spPr bwMode="auto">
          <a:xfrm rot="8273720" flipH="1" flipV="1">
            <a:off x="3847024" y="1324846"/>
            <a:ext cx="2402157" cy="163837"/>
          </a:xfrm>
          <a:custGeom>
            <a:avLst/>
            <a:gdLst>
              <a:gd name="T0" fmla="*/ 0 w 6438900"/>
              <a:gd name="T1" fmla="*/ 2 h 885825"/>
              <a:gd name="T2" fmla="*/ 42822759 w 6438900"/>
              <a:gd name="T3" fmla="*/ 1 h 885825"/>
              <a:gd name="T4" fmla="*/ 89901297 w 6438900"/>
              <a:gd name="T5" fmla="*/ 2 h 885825"/>
              <a:gd name="T6" fmla="*/ 0 60000 65536"/>
              <a:gd name="T7" fmla="*/ 0 60000 65536"/>
              <a:gd name="T8" fmla="*/ 0 60000 65536"/>
              <a:gd name="T9" fmla="*/ 0 w 6438900"/>
              <a:gd name="T10" fmla="*/ 0 h 885825"/>
              <a:gd name="T11" fmla="*/ 6438900 w 6438900"/>
              <a:gd name="T12" fmla="*/ 885825 h 885825"/>
            </a:gdLst>
            <a:ahLst/>
            <a:cxnLst>
              <a:cxn ang="T6">
                <a:pos x="T0" y="T1"/>
              </a:cxn>
              <a:cxn ang="T7">
                <a:pos x="T2" y="T3"/>
              </a:cxn>
              <a:cxn ang="T8">
                <a:pos x="T4" y="T5"/>
              </a:cxn>
            </a:cxnLst>
            <a:rect l="T9" t="T10" r="T11" b="T12"/>
            <a:pathLst>
              <a:path w="6438900" h="885825">
                <a:moveTo>
                  <a:pt x="0" y="828675"/>
                </a:moveTo>
                <a:cubicBezTo>
                  <a:pt x="996950" y="414337"/>
                  <a:pt x="1993900" y="0"/>
                  <a:pt x="3067050" y="9525"/>
                </a:cubicBezTo>
                <a:cubicBezTo>
                  <a:pt x="4140200" y="19050"/>
                  <a:pt x="5289550" y="452437"/>
                  <a:pt x="6438900" y="885825"/>
                </a:cubicBezTo>
              </a:path>
            </a:pathLst>
          </a:custGeom>
          <a:noFill/>
          <a:ln w="76200" cap="flat" cmpd="sng">
            <a:solidFill>
              <a:srgbClr val="CC0099"/>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90488" tIns="44450" rIns="90488" bIns="44450" anchor="ctr"/>
          <a:lstStyle/>
          <a:p>
            <a:endParaRPr lang="en-US"/>
          </a:p>
        </p:txBody>
      </p:sp>
      <p:sp>
        <p:nvSpPr>
          <p:cNvPr id="157" name="Line 60"/>
          <p:cNvSpPr>
            <a:spLocks noChangeAspect="1" noChangeShapeType="1"/>
          </p:cNvSpPr>
          <p:nvPr/>
        </p:nvSpPr>
        <p:spPr bwMode="auto">
          <a:xfrm rot="7163759">
            <a:off x="2918669" y="3284237"/>
            <a:ext cx="925991" cy="125916"/>
          </a:xfrm>
          <a:prstGeom prst="line">
            <a:avLst/>
          </a:prstGeom>
          <a:noFill/>
          <a:ln w="76200" cmpd="sng">
            <a:solidFill>
              <a:srgbClr val="D116A5"/>
            </a:solidFill>
            <a:round/>
            <a:headEnd/>
            <a:tailEnd/>
          </a:ln>
          <a:extLst>
            <a:ext uri="{909E8E84-426E-40dd-AFC4-6F175D3DCCD1}">
              <a14:hiddenFill xmlns:a14="http://schemas.microsoft.com/office/drawing/2010/main" xmlns="">
                <a:noFill/>
              </a14:hiddenFill>
            </a:ext>
          </a:extLst>
        </p:spPr>
        <p:txBody>
          <a:bodyPr wrap="square" lIns="90488" tIns="44450" rIns="90488" bIns="44450">
            <a:spAutoFit/>
          </a:bodyPr>
          <a:lstStyle/>
          <a:p>
            <a:endParaRPr lang="en-US"/>
          </a:p>
        </p:txBody>
      </p:sp>
      <p:sp>
        <p:nvSpPr>
          <p:cNvPr id="158" name="Line 60"/>
          <p:cNvSpPr>
            <a:spLocks noChangeAspect="1" noChangeShapeType="1"/>
          </p:cNvSpPr>
          <p:nvPr/>
        </p:nvSpPr>
        <p:spPr bwMode="auto">
          <a:xfrm rot="7163759">
            <a:off x="3448231" y="2552613"/>
            <a:ext cx="966624" cy="131452"/>
          </a:xfrm>
          <a:prstGeom prst="line">
            <a:avLst/>
          </a:prstGeom>
          <a:noFill/>
          <a:ln w="76200" cmpd="sng">
            <a:solidFill>
              <a:srgbClr val="D116A5"/>
            </a:solidFill>
            <a:round/>
            <a:headEnd/>
            <a:tailEnd/>
          </a:ln>
          <a:extLst>
            <a:ext uri="{909E8E84-426E-40dd-AFC4-6F175D3DCCD1}">
              <a14:hiddenFill xmlns:a14="http://schemas.microsoft.com/office/drawing/2010/main" xmlns="">
                <a:noFill/>
              </a14:hiddenFill>
            </a:ext>
          </a:extLst>
        </p:spPr>
        <p:txBody>
          <a:bodyPr wrap="square" lIns="90488" tIns="44450" rIns="90488" bIns="44450">
            <a:spAutoFit/>
          </a:bodyPr>
          <a:lstStyle/>
          <a:p>
            <a:endParaRPr lang="en-US"/>
          </a:p>
        </p:txBody>
      </p:sp>
      <p:sp>
        <p:nvSpPr>
          <p:cNvPr id="112" name="Text Box 137"/>
          <p:cNvSpPr txBox="1">
            <a:spLocks noChangeArrowheads="1"/>
          </p:cNvSpPr>
          <p:nvPr/>
        </p:nvSpPr>
        <p:spPr bwMode="auto">
          <a:xfrm rot="18477966">
            <a:off x="3440125" y="1622295"/>
            <a:ext cx="1009793" cy="705321"/>
          </a:xfrm>
          <a:prstGeom prst="rect">
            <a:avLst/>
          </a:prstGeom>
          <a:noFill/>
          <a:ln w="12699">
            <a:noFill/>
            <a:miter lim="800000"/>
            <a:headEnd/>
            <a:tailEnd/>
          </a:ln>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2000" dirty="0">
                <a:latin typeface="Optima"/>
                <a:cs typeface="Optima"/>
              </a:rPr>
              <a:t>Linac 2</a:t>
            </a:r>
          </a:p>
          <a:p>
            <a:pPr algn="ctr"/>
            <a:r>
              <a:rPr lang="en-US" sz="2000" dirty="0">
                <a:latin typeface="Optima"/>
                <a:cs typeface="Optima"/>
              </a:rPr>
              <a:t>5 GeV</a:t>
            </a:r>
          </a:p>
        </p:txBody>
      </p:sp>
      <p:sp>
        <p:nvSpPr>
          <p:cNvPr id="2" name="Footer Placeholder 1"/>
          <p:cNvSpPr>
            <a:spLocks noGrp="1"/>
          </p:cNvSpPr>
          <p:nvPr>
            <p:ph type="ftr" sz="quarter" idx="10"/>
          </p:nvPr>
        </p:nvSpPr>
        <p:spPr>
          <a:xfrm>
            <a:off x="2115155" y="6574505"/>
            <a:ext cx="6032272" cy="300747"/>
          </a:xfrm>
        </p:spPr>
        <p:txBody>
          <a:bodyPr/>
          <a:lstStyle/>
          <a:p>
            <a:pPr>
              <a:defRPr/>
            </a:pPr>
            <a:r>
              <a:rPr lang="en-US"/>
              <a:t>Dejan Trbojevic, ERL Workshop Jefferson Lab Nov 2-3, 2018</a:t>
            </a:r>
            <a:endParaRPr lang="en-US" dirty="0"/>
          </a:p>
        </p:txBody>
      </p:sp>
      <p:grpSp>
        <p:nvGrpSpPr>
          <p:cNvPr id="113" name="Group 116"/>
          <p:cNvGrpSpPr>
            <a:grpSpLocks/>
          </p:cNvGrpSpPr>
          <p:nvPr/>
        </p:nvGrpSpPr>
        <p:grpSpPr bwMode="auto">
          <a:xfrm rot="18276627">
            <a:off x="2788545" y="4324728"/>
            <a:ext cx="1214980" cy="2321398"/>
            <a:chOff x="992" y="1224"/>
            <a:chExt cx="543" cy="948"/>
          </a:xfrm>
          <a:noFill/>
        </p:grpSpPr>
        <p:sp>
          <p:nvSpPr>
            <p:cNvPr id="127" name="Arc 118"/>
            <p:cNvSpPr>
              <a:spLocks/>
            </p:cNvSpPr>
            <p:nvPr/>
          </p:nvSpPr>
          <p:spPr bwMode="auto">
            <a:xfrm flipH="1">
              <a:off x="992" y="1224"/>
              <a:ext cx="543" cy="4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76200">
              <a:solidFill>
                <a:srgbClr val="FF0000"/>
              </a:solidFill>
              <a:round/>
              <a:headEnd/>
              <a:tailEnd/>
            </a:ln>
            <a:extLst/>
          </p:spPr>
          <p:txBody>
            <a:bodyPr wrap="square" lIns="90488" tIns="44450" rIns="90488" bIns="44450" anchor="ctr">
              <a:spAutoFit/>
            </a:bodyPr>
            <a:lstStyle/>
            <a:p>
              <a:endParaRPr lang="en-US"/>
            </a:p>
          </p:txBody>
        </p:sp>
        <p:sp>
          <p:nvSpPr>
            <p:cNvPr id="128" name="Arc 119"/>
            <p:cNvSpPr>
              <a:spLocks/>
            </p:cNvSpPr>
            <p:nvPr/>
          </p:nvSpPr>
          <p:spPr bwMode="auto">
            <a:xfrm flipH="1" flipV="1">
              <a:off x="992" y="1668"/>
              <a:ext cx="479" cy="5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76200">
              <a:solidFill>
                <a:srgbClr val="FF0000"/>
              </a:solidFill>
              <a:round/>
              <a:headEnd/>
              <a:tailEnd/>
            </a:ln>
            <a:extLst/>
          </p:spPr>
          <p:txBody>
            <a:bodyPr wrap="square" lIns="90488" tIns="44450" rIns="90488" bIns="44450" anchor="ctr">
              <a:spAutoFit/>
            </a:bodyPr>
            <a:lstStyle/>
            <a:p>
              <a:endParaRPr lang="en-US"/>
            </a:p>
          </p:txBody>
        </p:sp>
      </p:grpSp>
      <p:grpSp>
        <p:nvGrpSpPr>
          <p:cNvPr id="129" name="Group 116"/>
          <p:cNvGrpSpPr>
            <a:grpSpLocks noChangeAspect="1"/>
          </p:cNvGrpSpPr>
          <p:nvPr/>
        </p:nvGrpSpPr>
        <p:grpSpPr bwMode="auto">
          <a:xfrm rot="18276627">
            <a:off x="2770631" y="4341445"/>
            <a:ext cx="287233" cy="548881"/>
            <a:chOff x="992" y="1228"/>
            <a:chExt cx="572" cy="944"/>
          </a:xfrm>
        </p:grpSpPr>
        <p:sp>
          <p:nvSpPr>
            <p:cNvPr id="130" name="Arc 118"/>
            <p:cNvSpPr>
              <a:spLocks/>
            </p:cNvSpPr>
            <p:nvPr/>
          </p:nvSpPr>
          <p:spPr bwMode="auto">
            <a:xfrm flipH="1">
              <a:off x="992" y="1228"/>
              <a:ext cx="572" cy="4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spAutoFit/>
            </a:bodyPr>
            <a:lstStyle/>
            <a:p>
              <a:endParaRPr lang="en-US"/>
            </a:p>
          </p:txBody>
        </p:sp>
        <p:sp>
          <p:nvSpPr>
            <p:cNvPr id="131" name="Arc 119"/>
            <p:cNvSpPr>
              <a:spLocks/>
            </p:cNvSpPr>
            <p:nvPr/>
          </p:nvSpPr>
          <p:spPr bwMode="auto">
            <a:xfrm flipH="1" flipV="1">
              <a:off x="992" y="1668"/>
              <a:ext cx="479" cy="5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square" lIns="90488" tIns="44450" rIns="90488" bIns="44450" anchor="ctr">
              <a:spAutoFit/>
            </a:bodyPr>
            <a:lstStyle/>
            <a:p>
              <a:endParaRPr lang="en-US"/>
            </a:p>
          </p:txBody>
        </p:sp>
      </p:grpSp>
      <p:grpSp>
        <p:nvGrpSpPr>
          <p:cNvPr id="133" name="Group 116"/>
          <p:cNvGrpSpPr>
            <a:grpSpLocks/>
          </p:cNvGrpSpPr>
          <p:nvPr/>
        </p:nvGrpSpPr>
        <p:grpSpPr bwMode="auto">
          <a:xfrm rot="7626409">
            <a:off x="4741756" y="1663957"/>
            <a:ext cx="376071" cy="543263"/>
            <a:chOff x="992" y="1228"/>
            <a:chExt cx="572" cy="944"/>
          </a:xfrm>
        </p:grpSpPr>
        <p:sp>
          <p:nvSpPr>
            <p:cNvPr id="134" name="Arc 118"/>
            <p:cNvSpPr>
              <a:spLocks/>
            </p:cNvSpPr>
            <p:nvPr/>
          </p:nvSpPr>
          <p:spPr bwMode="auto">
            <a:xfrm flipH="1">
              <a:off x="992" y="1228"/>
              <a:ext cx="572" cy="4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spAutoFit/>
            </a:bodyPr>
            <a:lstStyle/>
            <a:p>
              <a:endParaRPr lang="en-US"/>
            </a:p>
          </p:txBody>
        </p:sp>
        <p:sp>
          <p:nvSpPr>
            <p:cNvPr id="135" name="Arc 119"/>
            <p:cNvSpPr>
              <a:spLocks/>
            </p:cNvSpPr>
            <p:nvPr/>
          </p:nvSpPr>
          <p:spPr bwMode="auto">
            <a:xfrm flipH="1" flipV="1">
              <a:off x="992" y="1668"/>
              <a:ext cx="479" cy="5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square" lIns="90488" tIns="44450" rIns="90488" bIns="44450" anchor="ctr">
              <a:spAutoFit/>
            </a:bodyPr>
            <a:lstStyle/>
            <a:p>
              <a:endParaRPr lang="en-US"/>
            </a:p>
          </p:txBody>
        </p:sp>
      </p:grpSp>
      <p:cxnSp>
        <p:nvCxnSpPr>
          <p:cNvPr id="137" name="Straight Connector 136"/>
          <p:cNvCxnSpPr>
            <a:cxnSpLocks/>
            <a:stCxn id="37958" idx="0"/>
          </p:cNvCxnSpPr>
          <p:nvPr/>
        </p:nvCxnSpPr>
        <p:spPr>
          <a:xfrm flipH="1">
            <a:off x="4612592" y="3231570"/>
            <a:ext cx="1890209" cy="253423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a:cxnSpLocks noChangeAspect="1"/>
            <a:endCxn id="131" idx="0"/>
          </p:cNvCxnSpPr>
          <p:nvPr/>
        </p:nvCxnSpPr>
        <p:spPr>
          <a:xfrm flipH="1">
            <a:off x="3195169" y="2241757"/>
            <a:ext cx="1847564" cy="2450244"/>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40" name="Group 116"/>
          <p:cNvGrpSpPr>
            <a:grpSpLocks/>
          </p:cNvGrpSpPr>
          <p:nvPr/>
        </p:nvGrpSpPr>
        <p:grpSpPr bwMode="auto">
          <a:xfrm rot="7571418">
            <a:off x="3347630" y="3562783"/>
            <a:ext cx="117363" cy="192957"/>
            <a:chOff x="992" y="1228"/>
            <a:chExt cx="572" cy="944"/>
          </a:xfrm>
        </p:grpSpPr>
        <p:sp>
          <p:nvSpPr>
            <p:cNvPr id="141" name="Arc 118"/>
            <p:cNvSpPr>
              <a:spLocks/>
            </p:cNvSpPr>
            <p:nvPr/>
          </p:nvSpPr>
          <p:spPr bwMode="auto">
            <a:xfrm flipH="1">
              <a:off x="992" y="1228"/>
              <a:ext cx="572" cy="4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spAutoFit/>
            </a:bodyPr>
            <a:lstStyle/>
            <a:p>
              <a:endParaRPr lang="en-US"/>
            </a:p>
          </p:txBody>
        </p:sp>
        <p:sp>
          <p:nvSpPr>
            <p:cNvPr id="143" name="Arc 119"/>
            <p:cNvSpPr>
              <a:spLocks/>
            </p:cNvSpPr>
            <p:nvPr/>
          </p:nvSpPr>
          <p:spPr bwMode="auto">
            <a:xfrm flipH="1" flipV="1">
              <a:off x="992" y="1668"/>
              <a:ext cx="479" cy="5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square" lIns="90488" tIns="44450" rIns="90488" bIns="44450" anchor="ctr">
              <a:spAutoFit/>
            </a:bodyPr>
            <a:lstStyle/>
            <a:p>
              <a:endParaRPr lang="en-US"/>
            </a:p>
          </p:txBody>
        </p:sp>
      </p:grpSp>
      <p:grpSp>
        <p:nvGrpSpPr>
          <p:cNvPr id="144" name="Group 116"/>
          <p:cNvGrpSpPr>
            <a:grpSpLocks/>
          </p:cNvGrpSpPr>
          <p:nvPr/>
        </p:nvGrpSpPr>
        <p:grpSpPr bwMode="auto">
          <a:xfrm rot="18271307">
            <a:off x="4082686" y="2602750"/>
            <a:ext cx="117363" cy="192957"/>
            <a:chOff x="992" y="1228"/>
            <a:chExt cx="572" cy="944"/>
          </a:xfrm>
        </p:grpSpPr>
        <p:sp>
          <p:nvSpPr>
            <p:cNvPr id="145" name="Arc 118"/>
            <p:cNvSpPr>
              <a:spLocks/>
            </p:cNvSpPr>
            <p:nvPr/>
          </p:nvSpPr>
          <p:spPr bwMode="auto">
            <a:xfrm flipH="1">
              <a:off x="992" y="1228"/>
              <a:ext cx="572" cy="4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spAutoFit/>
            </a:bodyPr>
            <a:lstStyle/>
            <a:p>
              <a:endParaRPr lang="en-US"/>
            </a:p>
          </p:txBody>
        </p:sp>
        <p:sp>
          <p:nvSpPr>
            <p:cNvPr id="146" name="Arc 119"/>
            <p:cNvSpPr>
              <a:spLocks/>
            </p:cNvSpPr>
            <p:nvPr/>
          </p:nvSpPr>
          <p:spPr bwMode="auto">
            <a:xfrm flipH="1" flipV="1">
              <a:off x="992" y="1668"/>
              <a:ext cx="479" cy="5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square" lIns="90488" tIns="44450" rIns="90488" bIns="44450" anchor="ctr">
              <a:spAutoFit/>
            </a:bodyPr>
            <a:lstStyle/>
            <a:p>
              <a:endParaRPr lang="en-US"/>
            </a:p>
          </p:txBody>
        </p:sp>
      </p:grpSp>
      <p:sp>
        <p:nvSpPr>
          <p:cNvPr id="15" name="Rectangle 14"/>
          <p:cNvSpPr/>
          <p:nvPr/>
        </p:nvSpPr>
        <p:spPr>
          <a:xfrm rot="18259347">
            <a:off x="4230304" y="2639896"/>
            <a:ext cx="83469" cy="98573"/>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a:spLocks noChangeArrowheads="1"/>
          </p:cNvSpPr>
          <p:nvPr/>
        </p:nvSpPr>
        <p:spPr bwMode="auto">
          <a:xfrm rot="7662492">
            <a:off x="3533076" y="3013739"/>
            <a:ext cx="107950" cy="115888"/>
          </a:xfrm>
          <a:prstGeom prst="ellipse">
            <a:avLst/>
          </a:prstGeom>
          <a:solidFill>
            <a:srgbClr val="FF0000"/>
          </a:solidFill>
          <a:ln>
            <a:noFill/>
          </a:ln>
          <a:extLst>
            <a:ext uri="{91240B29-F687-4f45-9708-019B960494DF}">
              <a14:hiddenLine xmlns:a14="http://schemas.microsoft.com/office/drawing/2010/main" xmlns="" w="12699">
                <a:solidFill>
                  <a:srgbClr val="000000"/>
                </a:solidFill>
                <a:round/>
                <a:headEnd/>
                <a:tailEnd/>
              </a14:hiddenLine>
            </a:ext>
          </a:extLst>
        </p:spPr>
        <p:txBody>
          <a:bodyPr lIns="90488" tIns="44450" rIns="90488" bIns="44450" anchor="ctr"/>
          <a:lstStyle/>
          <a:p>
            <a:endParaRPr lang="en-US"/>
          </a:p>
        </p:txBody>
      </p:sp>
      <p:grpSp>
        <p:nvGrpSpPr>
          <p:cNvPr id="5" name="Group 4">
            <a:extLst>
              <a:ext uri="{FF2B5EF4-FFF2-40B4-BE49-F238E27FC236}">
                <a16:creationId xmlns:a16="http://schemas.microsoft.com/office/drawing/2014/main" id="{BCBF33BD-5BE8-8340-9A47-1FDD467D3499}"/>
              </a:ext>
            </a:extLst>
          </p:cNvPr>
          <p:cNvGrpSpPr/>
          <p:nvPr/>
        </p:nvGrpSpPr>
        <p:grpSpPr>
          <a:xfrm>
            <a:off x="1748794" y="1210119"/>
            <a:ext cx="3435974" cy="3247455"/>
            <a:chOff x="1748794" y="1210119"/>
            <a:chExt cx="3435974" cy="3247455"/>
          </a:xfrm>
        </p:grpSpPr>
        <p:sp>
          <p:nvSpPr>
            <p:cNvPr id="16" name="Arc 15"/>
            <p:cNvSpPr>
              <a:spLocks noChangeAspect="1"/>
            </p:cNvSpPr>
            <p:nvPr/>
          </p:nvSpPr>
          <p:spPr>
            <a:xfrm rot="2219819">
              <a:off x="2527377" y="1210119"/>
              <a:ext cx="1737360" cy="1737360"/>
            </a:xfrm>
            <a:prstGeom prst="arc">
              <a:avLst>
                <a:gd name="adj1" fmla="val 21581260"/>
                <a:gd name="adj2" fmla="val 1367248"/>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Arc 165"/>
            <p:cNvSpPr>
              <a:spLocks noChangeAspect="1"/>
            </p:cNvSpPr>
            <p:nvPr/>
          </p:nvSpPr>
          <p:spPr>
            <a:xfrm rot="2219819">
              <a:off x="3447408" y="2686385"/>
              <a:ext cx="1737360" cy="1737360"/>
            </a:xfrm>
            <a:prstGeom prst="arc">
              <a:avLst>
                <a:gd name="adj1" fmla="val 10597642"/>
                <a:gd name="adj2" fmla="val 11994341"/>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Arc 166"/>
            <p:cNvSpPr>
              <a:spLocks noChangeAspect="1"/>
            </p:cNvSpPr>
            <p:nvPr/>
          </p:nvSpPr>
          <p:spPr>
            <a:xfrm rot="2219819">
              <a:off x="3418833" y="2720214"/>
              <a:ext cx="1737360" cy="1737360"/>
            </a:xfrm>
            <a:prstGeom prst="arc">
              <a:avLst>
                <a:gd name="adj1" fmla="val 9600566"/>
                <a:gd name="adj2" fmla="val 10798932"/>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Arc 167"/>
            <p:cNvSpPr>
              <a:spLocks noChangeAspect="1"/>
            </p:cNvSpPr>
            <p:nvPr/>
          </p:nvSpPr>
          <p:spPr>
            <a:xfrm rot="2219819">
              <a:off x="1748794" y="2240829"/>
              <a:ext cx="1737360" cy="1737360"/>
            </a:xfrm>
            <a:prstGeom prst="arc">
              <a:avLst>
                <a:gd name="adj1" fmla="val 20270698"/>
                <a:gd name="adj2" fmla="val 35539"/>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9" name="Line 60"/>
          <p:cNvSpPr>
            <a:spLocks noChangeAspect="1" noChangeShapeType="1"/>
          </p:cNvSpPr>
          <p:nvPr/>
        </p:nvSpPr>
        <p:spPr bwMode="auto">
          <a:xfrm rot="7163759">
            <a:off x="2586063" y="3921744"/>
            <a:ext cx="914400" cy="124340"/>
          </a:xfrm>
          <a:prstGeom prst="line">
            <a:avLst/>
          </a:prstGeom>
          <a:noFill/>
          <a:ln w="76200">
            <a:solidFill>
              <a:srgbClr val="33CC33"/>
            </a:solidFill>
            <a:round/>
            <a:headEnd/>
            <a:tailEnd/>
          </a:ln>
          <a:extLst>
            <a:ext uri="{909E8E84-426E-40dd-AFC4-6F175D3DCCD1}">
              <a14:hiddenFill xmlns:a14="http://schemas.microsoft.com/office/drawing/2010/main" xmlns="">
                <a:noFill/>
              </a14:hiddenFill>
            </a:ext>
          </a:extLst>
        </p:spPr>
        <p:txBody>
          <a:bodyPr wrap="square" lIns="90488" tIns="44450" rIns="90488" bIns="44450">
            <a:spAutoFit/>
          </a:bodyPr>
          <a:lstStyle/>
          <a:p>
            <a:endParaRPr lang="en-US"/>
          </a:p>
        </p:txBody>
      </p:sp>
      <p:sp>
        <p:nvSpPr>
          <p:cNvPr id="110" name="Oval 109"/>
          <p:cNvSpPr>
            <a:spLocks noChangeArrowheads="1"/>
          </p:cNvSpPr>
          <p:nvPr/>
        </p:nvSpPr>
        <p:spPr bwMode="auto">
          <a:xfrm rot="7662492">
            <a:off x="3368202" y="3749150"/>
            <a:ext cx="117094" cy="115888"/>
          </a:xfrm>
          <a:prstGeom prst="ellipse">
            <a:avLst/>
          </a:prstGeom>
          <a:solidFill>
            <a:srgbClr val="FF6600"/>
          </a:solidFill>
          <a:ln>
            <a:solidFill>
              <a:schemeClr val="tx1"/>
            </a:solidFill>
          </a:ln>
          <a:extLst/>
        </p:spPr>
        <p:txBody>
          <a:bodyPr lIns="90488" tIns="44450" rIns="90488" bIns="44450" anchor="ctr"/>
          <a:lstStyle/>
          <a:p>
            <a:endParaRPr lang="en-US"/>
          </a:p>
        </p:txBody>
      </p:sp>
      <p:sp>
        <p:nvSpPr>
          <p:cNvPr id="3" name="TextBox 2"/>
          <p:cNvSpPr txBox="1"/>
          <p:nvPr/>
        </p:nvSpPr>
        <p:spPr>
          <a:xfrm rot="18209808">
            <a:off x="3908576" y="3226313"/>
            <a:ext cx="897423" cy="400110"/>
          </a:xfrm>
          <a:prstGeom prst="rect">
            <a:avLst/>
          </a:prstGeom>
          <a:noFill/>
        </p:spPr>
        <p:txBody>
          <a:bodyPr wrap="none" rtlCol="0">
            <a:spAutoFit/>
          </a:bodyPr>
          <a:lstStyle/>
          <a:p>
            <a:r>
              <a:rPr lang="en-US" sz="2000" dirty="0">
                <a:solidFill>
                  <a:srgbClr val="000090"/>
                </a:solidFill>
                <a:latin typeface="Optima"/>
                <a:cs typeface="Optima"/>
              </a:rPr>
              <a:t>5 GeV</a:t>
            </a:r>
          </a:p>
        </p:txBody>
      </p:sp>
      <p:sp>
        <p:nvSpPr>
          <p:cNvPr id="48" name="TextBox 47"/>
          <p:cNvSpPr txBox="1"/>
          <p:nvPr/>
        </p:nvSpPr>
        <p:spPr>
          <a:xfrm>
            <a:off x="3588452" y="4285089"/>
            <a:ext cx="1503177" cy="1754327"/>
          </a:xfrm>
          <a:prstGeom prst="rect">
            <a:avLst/>
          </a:prstGeom>
          <a:noFill/>
        </p:spPr>
        <p:txBody>
          <a:bodyPr wrap="none" rtlCol="0">
            <a:spAutoFit/>
          </a:bodyPr>
          <a:lstStyle/>
          <a:p>
            <a:pPr algn="ctr"/>
            <a:r>
              <a:rPr lang="en-US" dirty="0">
                <a:solidFill>
                  <a:srgbClr val="FF0000"/>
                </a:solidFill>
                <a:latin typeface="Optima"/>
                <a:cs typeface="Optima"/>
              </a:rPr>
              <a:t>Acceleration:</a:t>
            </a:r>
          </a:p>
          <a:p>
            <a:pPr lvl="1"/>
            <a:r>
              <a:rPr lang="en-US" dirty="0">
                <a:solidFill>
                  <a:srgbClr val="FF0000"/>
                </a:solidFill>
                <a:latin typeface="Optima"/>
                <a:cs typeface="Optima"/>
              </a:rPr>
              <a:t>15 GeV</a:t>
            </a:r>
          </a:p>
          <a:p>
            <a:pPr lvl="1"/>
            <a:r>
              <a:rPr lang="en-US" dirty="0">
                <a:solidFill>
                  <a:srgbClr val="FF0000"/>
                </a:solidFill>
                <a:latin typeface="Optima"/>
                <a:cs typeface="Optima"/>
              </a:rPr>
              <a:t>25</a:t>
            </a:r>
          </a:p>
          <a:p>
            <a:pPr lvl="1"/>
            <a:r>
              <a:rPr lang="en-US" dirty="0">
                <a:solidFill>
                  <a:srgbClr val="FF0000"/>
                </a:solidFill>
                <a:latin typeface="Optima"/>
                <a:cs typeface="Optima"/>
              </a:rPr>
              <a:t>35</a:t>
            </a:r>
          </a:p>
          <a:p>
            <a:pPr lvl="1"/>
            <a:r>
              <a:rPr lang="en-US" dirty="0">
                <a:solidFill>
                  <a:srgbClr val="FF0000"/>
                </a:solidFill>
                <a:latin typeface="Optima"/>
                <a:cs typeface="Optima"/>
              </a:rPr>
              <a:t>45</a:t>
            </a:r>
          </a:p>
          <a:p>
            <a:pPr lvl="1"/>
            <a:r>
              <a:rPr lang="en-US" dirty="0">
                <a:solidFill>
                  <a:srgbClr val="FF0000"/>
                </a:solidFill>
                <a:latin typeface="Optima"/>
                <a:cs typeface="Optima"/>
              </a:rPr>
              <a:t>55</a:t>
            </a:r>
          </a:p>
        </p:txBody>
      </p:sp>
      <p:sp>
        <p:nvSpPr>
          <p:cNvPr id="51" name="TextBox 50"/>
          <p:cNvSpPr txBox="1"/>
          <p:nvPr/>
        </p:nvSpPr>
        <p:spPr>
          <a:xfrm>
            <a:off x="7464166" y="3789766"/>
            <a:ext cx="1166624" cy="1754327"/>
          </a:xfrm>
          <a:prstGeom prst="rect">
            <a:avLst/>
          </a:prstGeom>
          <a:noFill/>
        </p:spPr>
        <p:txBody>
          <a:bodyPr wrap="none" rtlCol="0">
            <a:spAutoFit/>
          </a:bodyPr>
          <a:lstStyle/>
          <a:p>
            <a:r>
              <a:rPr lang="en-US" dirty="0">
                <a:solidFill>
                  <a:srgbClr val="000090"/>
                </a:solidFill>
                <a:latin typeface="Optima"/>
                <a:cs typeface="Optima"/>
              </a:rPr>
              <a:t>Recovery:</a:t>
            </a:r>
          </a:p>
          <a:p>
            <a:r>
              <a:rPr lang="en-US" dirty="0">
                <a:solidFill>
                  <a:srgbClr val="000090"/>
                </a:solidFill>
                <a:latin typeface="Optima"/>
                <a:cs typeface="Optima"/>
              </a:rPr>
              <a:t>55 GeV</a:t>
            </a:r>
          </a:p>
          <a:p>
            <a:r>
              <a:rPr lang="en-US" dirty="0">
                <a:solidFill>
                  <a:srgbClr val="000090"/>
                </a:solidFill>
                <a:latin typeface="Optima"/>
                <a:cs typeface="Optima"/>
              </a:rPr>
              <a:t>45</a:t>
            </a:r>
          </a:p>
          <a:p>
            <a:r>
              <a:rPr lang="en-US" dirty="0">
                <a:solidFill>
                  <a:srgbClr val="000090"/>
                </a:solidFill>
                <a:latin typeface="Optima"/>
                <a:cs typeface="Optima"/>
              </a:rPr>
              <a:t>35</a:t>
            </a:r>
          </a:p>
          <a:p>
            <a:r>
              <a:rPr lang="en-US" dirty="0">
                <a:solidFill>
                  <a:srgbClr val="000090"/>
                </a:solidFill>
                <a:latin typeface="Optima"/>
                <a:cs typeface="Optima"/>
              </a:rPr>
              <a:t>25</a:t>
            </a:r>
          </a:p>
          <a:p>
            <a:r>
              <a:rPr lang="en-US" dirty="0">
                <a:solidFill>
                  <a:srgbClr val="000090"/>
                </a:solidFill>
                <a:latin typeface="Optima"/>
                <a:cs typeface="Optima"/>
              </a:rPr>
              <a:t>15</a:t>
            </a:r>
          </a:p>
        </p:txBody>
      </p:sp>
      <p:grpSp>
        <p:nvGrpSpPr>
          <p:cNvPr id="57" name="Group 56">
            <a:extLst>
              <a:ext uri="{FF2B5EF4-FFF2-40B4-BE49-F238E27FC236}">
                <a16:creationId xmlns:a16="http://schemas.microsoft.com/office/drawing/2014/main" id="{8946E78A-5522-0342-B703-42DF3BD048F6}"/>
              </a:ext>
            </a:extLst>
          </p:cNvPr>
          <p:cNvGrpSpPr/>
          <p:nvPr/>
        </p:nvGrpSpPr>
        <p:grpSpPr>
          <a:xfrm rot="10800000">
            <a:off x="2221548" y="1772454"/>
            <a:ext cx="3432443" cy="3247455"/>
            <a:chOff x="1748794" y="1210119"/>
            <a:chExt cx="3432443" cy="3247455"/>
          </a:xfrm>
        </p:grpSpPr>
        <p:sp>
          <p:nvSpPr>
            <p:cNvPr id="58" name="Arc 57">
              <a:extLst>
                <a:ext uri="{FF2B5EF4-FFF2-40B4-BE49-F238E27FC236}">
                  <a16:creationId xmlns:a16="http://schemas.microsoft.com/office/drawing/2014/main" id="{0A22B40D-4570-FC40-904D-63A1A2D8329A}"/>
                </a:ext>
              </a:extLst>
            </p:cNvPr>
            <p:cNvSpPr>
              <a:spLocks noChangeAspect="1"/>
            </p:cNvSpPr>
            <p:nvPr/>
          </p:nvSpPr>
          <p:spPr>
            <a:xfrm rot="2219819">
              <a:off x="2527377" y="1210119"/>
              <a:ext cx="1737360" cy="1737360"/>
            </a:xfrm>
            <a:prstGeom prst="arc">
              <a:avLst>
                <a:gd name="adj1" fmla="val 21581260"/>
                <a:gd name="adj2" fmla="val 1367248"/>
              </a:avLst>
            </a:prstGeom>
            <a:ln w="76200" cmpd="sng">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994A5090-FD09-A146-9050-AAFDD4F27BF3}"/>
                </a:ext>
              </a:extLst>
            </p:cNvPr>
            <p:cNvSpPr>
              <a:spLocks noChangeAspect="1"/>
            </p:cNvSpPr>
            <p:nvPr/>
          </p:nvSpPr>
          <p:spPr>
            <a:xfrm rot="2219819">
              <a:off x="3443877" y="2682854"/>
              <a:ext cx="1737360" cy="1737360"/>
            </a:xfrm>
            <a:prstGeom prst="arc">
              <a:avLst>
                <a:gd name="adj1" fmla="val 10597642"/>
                <a:gd name="adj2" fmla="val 11994341"/>
              </a:avLst>
            </a:prstGeom>
            <a:ln w="76200" cmpd="sng">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26EFA50D-CA76-E642-99BF-C57DF04F9B1F}"/>
                </a:ext>
              </a:extLst>
            </p:cNvPr>
            <p:cNvSpPr>
              <a:spLocks noChangeAspect="1"/>
            </p:cNvSpPr>
            <p:nvPr/>
          </p:nvSpPr>
          <p:spPr>
            <a:xfrm rot="2219819">
              <a:off x="3418833" y="2720214"/>
              <a:ext cx="1737360" cy="1737360"/>
            </a:xfrm>
            <a:prstGeom prst="arc">
              <a:avLst>
                <a:gd name="adj1" fmla="val 9600566"/>
                <a:gd name="adj2" fmla="val 10798932"/>
              </a:avLst>
            </a:prstGeom>
            <a:ln w="76200" cmpd="sng">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61C1BCAF-0087-0942-A7DC-61DCB0A097F4}"/>
                </a:ext>
              </a:extLst>
            </p:cNvPr>
            <p:cNvSpPr>
              <a:spLocks noChangeAspect="1"/>
            </p:cNvSpPr>
            <p:nvPr/>
          </p:nvSpPr>
          <p:spPr>
            <a:xfrm rot="2219819">
              <a:off x="1748794" y="2240829"/>
              <a:ext cx="1737360" cy="1737360"/>
            </a:xfrm>
            <a:prstGeom prst="arc">
              <a:avLst>
                <a:gd name="adj1" fmla="val 20270698"/>
                <a:gd name="adj2" fmla="val 35539"/>
              </a:avLst>
            </a:prstGeom>
            <a:ln w="76200" cmpd="sng">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 name="TextBox 5">
            <a:extLst>
              <a:ext uri="{FF2B5EF4-FFF2-40B4-BE49-F238E27FC236}">
                <a16:creationId xmlns:a16="http://schemas.microsoft.com/office/drawing/2014/main" id="{39E0D247-A1A7-0F49-9B46-93B92D4A8306}"/>
              </a:ext>
            </a:extLst>
          </p:cNvPr>
          <p:cNvSpPr txBox="1"/>
          <p:nvPr/>
        </p:nvSpPr>
        <p:spPr>
          <a:xfrm rot="18408231">
            <a:off x="3509286" y="3088706"/>
            <a:ext cx="864339" cy="369332"/>
          </a:xfrm>
          <a:prstGeom prst="rect">
            <a:avLst/>
          </a:prstGeom>
          <a:noFill/>
        </p:spPr>
        <p:txBody>
          <a:bodyPr wrap="none" rtlCol="0">
            <a:spAutoFit/>
          </a:bodyPr>
          <a:lstStyle/>
          <a:p>
            <a:r>
              <a:rPr lang="en-US" dirty="0">
                <a:solidFill>
                  <a:srgbClr val="00B0F0"/>
                </a:solidFill>
              </a:rPr>
              <a:t>10 GeV</a:t>
            </a:r>
          </a:p>
        </p:txBody>
      </p:sp>
      <p:sp>
        <p:nvSpPr>
          <p:cNvPr id="62" name="Slide Number Placeholder 2">
            <a:extLst>
              <a:ext uri="{FF2B5EF4-FFF2-40B4-BE49-F238E27FC236}">
                <a16:creationId xmlns:a16="http://schemas.microsoft.com/office/drawing/2014/main" id="{771E15C7-E03E-7D4D-8237-13D01D746DBC}"/>
              </a:ext>
            </a:extLst>
          </p:cNvPr>
          <p:cNvSpPr txBox="1">
            <a:spLocks/>
          </p:cNvSpPr>
          <p:nvPr/>
        </p:nvSpPr>
        <p:spPr>
          <a:xfrm>
            <a:off x="8230819" y="6606608"/>
            <a:ext cx="905826" cy="2532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E97603-2A10-E648-8DE4-4D75A1570B14}" type="slidenum">
              <a:rPr lang="en-US" sz="1200" smtClean="0">
                <a:solidFill>
                  <a:srgbClr val="2424B9"/>
                </a:solidFill>
                <a:latin typeface="Optima" panose="02000503060000020004" pitchFamily="2" charset="0"/>
              </a:rPr>
              <a:pPr algn="r"/>
              <a:t>8</a:t>
            </a:fld>
            <a:endParaRPr lang="en-US" sz="1200" dirty="0">
              <a:solidFill>
                <a:srgbClr val="2424B9"/>
              </a:solidFill>
              <a:latin typeface="Optima" panose="02000503060000020004" pitchFamily="2" charset="0"/>
            </a:endParaRPr>
          </a:p>
        </p:txBody>
      </p:sp>
    </p:spTree>
    <p:extLst>
      <p:ext uri="{BB962C8B-B14F-4D97-AF65-F5344CB8AC3E}">
        <p14:creationId xmlns:p14="http://schemas.microsoft.com/office/powerpoint/2010/main" val="296528323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2487" y="18146"/>
            <a:ext cx="9144000" cy="600380"/>
          </a:xfrm>
        </p:spPr>
        <p:txBody>
          <a:bodyPr>
            <a:normAutofit/>
          </a:bodyPr>
          <a:lstStyle/>
          <a:p>
            <a:r>
              <a:rPr lang="en-US" sz="3200" b="0" dirty="0">
                <a:latin typeface="Arial" charset="0"/>
                <a:cs typeface="Arial" charset="0"/>
              </a:rPr>
              <a:t>NS-FF LHeC Recirculator </a:t>
            </a:r>
            <a:r>
              <a:rPr lang="en-US" sz="3200" b="0" dirty="0">
                <a:latin typeface="Arial" charset="0"/>
                <a:ea typeface="Arial Unicode MS" charset="0"/>
                <a:cs typeface="Arial" charset="0"/>
              </a:rPr>
              <a:t>with</a:t>
            </a:r>
            <a:r>
              <a:rPr lang="en-US" sz="3200" b="0" dirty="0">
                <a:latin typeface="Arial" charset="0"/>
                <a:cs typeface="Arial" charset="0"/>
              </a:rPr>
              <a:t> ER </a:t>
            </a:r>
          </a:p>
        </p:txBody>
      </p:sp>
      <p:sp>
        <p:nvSpPr>
          <p:cNvPr id="2" name="Footer Placeholder 1"/>
          <p:cNvSpPr>
            <a:spLocks noGrp="1"/>
          </p:cNvSpPr>
          <p:nvPr>
            <p:ph type="ftr" sz="quarter" idx="10"/>
          </p:nvPr>
        </p:nvSpPr>
        <p:spPr>
          <a:xfrm>
            <a:off x="1938458" y="6567606"/>
            <a:ext cx="6032272" cy="300747"/>
          </a:xfrm>
        </p:spPr>
        <p:txBody>
          <a:bodyPr/>
          <a:lstStyle/>
          <a:p>
            <a:pPr>
              <a:defRPr/>
            </a:pPr>
            <a:r>
              <a:rPr lang="en-US"/>
              <a:t>Dejan Trbojevic, ERL Workshop Jefferson Lab Nov 2-3, 2018</a:t>
            </a:r>
            <a:endParaRPr lang="en-US" dirty="0"/>
          </a:p>
        </p:txBody>
      </p:sp>
      <p:cxnSp>
        <p:nvCxnSpPr>
          <p:cNvPr id="138" name="Straight Connector 137"/>
          <p:cNvCxnSpPr>
            <a:cxnSpLocks/>
            <a:stCxn id="77" idx="0"/>
            <a:endCxn id="79" idx="0"/>
          </p:cNvCxnSpPr>
          <p:nvPr/>
        </p:nvCxnSpPr>
        <p:spPr>
          <a:xfrm flipH="1">
            <a:off x="1852479" y="3614540"/>
            <a:ext cx="5760720" cy="1"/>
          </a:xfrm>
          <a:prstGeom prst="line">
            <a:avLst/>
          </a:prstGeom>
          <a:ln w="7620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914750" y="3670128"/>
            <a:ext cx="1464312" cy="2585323"/>
          </a:xfrm>
          <a:prstGeom prst="rect">
            <a:avLst/>
          </a:prstGeom>
          <a:noFill/>
        </p:spPr>
        <p:txBody>
          <a:bodyPr wrap="none" rtlCol="0">
            <a:spAutoFit/>
          </a:bodyPr>
          <a:lstStyle/>
          <a:p>
            <a:r>
              <a:rPr lang="en-US" b="1" dirty="0">
                <a:solidFill>
                  <a:srgbClr val="000090"/>
                </a:solidFill>
                <a:latin typeface="Optima"/>
                <a:cs typeface="Optima"/>
              </a:rPr>
              <a:t>Acceleration</a:t>
            </a:r>
          </a:p>
          <a:p>
            <a:r>
              <a:rPr lang="en-US" b="1" dirty="0">
                <a:solidFill>
                  <a:srgbClr val="000090"/>
                </a:solidFill>
                <a:latin typeface="Optima"/>
                <a:cs typeface="Optima"/>
              </a:rPr>
              <a:t>15 GeV</a:t>
            </a:r>
          </a:p>
          <a:p>
            <a:r>
              <a:rPr lang="en-US" b="1" dirty="0">
                <a:solidFill>
                  <a:srgbClr val="000090"/>
                </a:solidFill>
                <a:latin typeface="Optima"/>
                <a:cs typeface="Optima"/>
              </a:rPr>
              <a:t>25</a:t>
            </a:r>
          </a:p>
          <a:p>
            <a:r>
              <a:rPr lang="en-US" b="1" dirty="0">
                <a:solidFill>
                  <a:srgbClr val="000090"/>
                </a:solidFill>
                <a:latin typeface="Optima"/>
                <a:cs typeface="Optima"/>
              </a:rPr>
              <a:t>35</a:t>
            </a:r>
          </a:p>
          <a:p>
            <a:r>
              <a:rPr lang="en-US" b="1" dirty="0">
                <a:solidFill>
                  <a:srgbClr val="000090"/>
                </a:solidFill>
                <a:latin typeface="Optima"/>
                <a:cs typeface="Optima"/>
              </a:rPr>
              <a:t>45</a:t>
            </a:r>
          </a:p>
          <a:p>
            <a:r>
              <a:rPr lang="en-US" b="1" dirty="0">
                <a:solidFill>
                  <a:srgbClr val="000090"/>
                </a:solidFill>
                <a:latin typeface="Optima"/>
                <a:cs typeface="Optima"/>
              </a:rPr>
              <a:t>55</a:t>
            </a:r>
          </a:p>
          <a:p>
            <a:endParaRPr lang="en-US" b="1" dirty="0">
              <a:solidFill>
                <a:srgbClr val="000090"/>
              </a:solidFill>
              <a:latin typeface="Optima"/>
              <a:cs typeface="Optima"/>
            </a:endParaRPr>
          </a:p>
          <a:p>
            <a:r>
              <a:rPr lang="en-US" b="1" dirty="0">
                <a:solidFill>
                  <a:srgbClr val="000090"/>
                </a:solidFill>
                <a:latin typeface="Optima"/>
                <a:cs typeface="Optima"/>
              </a:rPr>
              <a:t>3.7 x energy</a:t>
            </a:r>
          </a:p>
          <a:p>
            <a:endParaRPr lang="en-US" b="1" dirty="0">
              <a:solidFill>
                <a:srgbClr val="000090"/>
              </a:solidFill>
              <a:latin typeface="Optima"/>
              <a:cs typeface="Optima"/>
            </a:endParaRPr>
          </a:p>
        </p:txBody>
      </p:sp>
      <p:sp>
        <p:nvSpPr>
          <p:cNvPr id="51" name="TextBox 50"/>
          <p:cNvSpPr txBox="1"/>
          <p:nvPr/>
        </p:nvSpPr>
        <p:spPr>
          <a:xfrm>
            <a:off x="7508866" y="3414267"/>
            <a:ext cx="1107996" cy="2031325"/>
          </a:xfrm>
          <a:prstGeom prst="rect">
            <a:avLst/>
          </a:prstGeom>
          <a:noFill/>
        </p:spPr>
        <p:txBody>
          <a:bodyPr wrap="none" rtlCol="0">
            <a:spAutoFit/>
          </a:bodyPr>
          <a:lstStyle/>
          <a:p>
            <a:endParaRPr lang="en-US" b="1" dirty="0">
              <a:solidFill>
                <a:srgbClr val="000090"/>
              </a:solidFill>
              <a:latin typeface="Optima"/>
              <a:cs typeface="Optima"/>
            </a:endParaRPr>
          </a:p>
          <a:p>
            <a:r>
              <a:rPr lang="en-US" b="1" dirty="0">
                <a:solidFill>
                  <a:srgbClr val="000090"/>
                </a:solidFill>
                <a:latin typeface="Optima"/>
                <a:cs typeface="Optima"/>
              </a:rPr>
              <a:t>Recovery</a:t>
            </a:r>
          </a:p>
          <a:p>
            <a:r>
              <a:rPr lang="en-US" b="1" dirty="0">
                <a:solidFill>
                  <a:srgbClr val="000090"/>
                </a:solidFill>
                <a:latin typeface="Optima"/>
                <a:cs typeface="Optima"/>
              </a:rPr>
              <a:t>55 GeV</a:t>
            </a:r>
          </a:p>
          <a:p>
            <a:r>
              <a:rPr lang="en-US" b="1" dirty="0">
                <a:solidFill>
                  <a:srgbClr val="000090"/>
                </a:solidFill>
                <a:latin typeface="Optima"/>
                <a:cs typeface="Optima"/>
              </a:rPr>
              <a:t>45</a:t>
            </a:r>
          </a:p>
          <a:p>
            <a:r>
              <a:rPr lang="en-US" b="1" dirty="0">
                <a:solidFill>
                  <a:srgbClr val="000090"/>
                </a:solidFill>
                <a:latin typeface="Optima"/>
                <a:cs typeface="Optima"/>
              </a:rPr>
              <a:t>35</a:t>
            </a:r>
          </a:p>
          <a:p>
            <a:r>
              <a:rPr lang="en-US" b="1" dirty="0">
                <a:solidFill>
                  <a:srgbClr val="000090"/>
                </a:solidFill>
                <a:latin typeface="Optima"/>
                <a:cs typeface="Optima"/>
              </a:rPr>
              <a:t>25</a:t>
            </a:r>
          </a:p>
          <a:p>
            <a:r>
              <a:rPr lang="en-US" b="1" dirty="0">
                <a:solidFill>
                  <a:srgbClr val="000090"/>
                </a:solidFill>
                <a:latin typeface="Optima"/>
                <a:cs typeface="Optima"/>
              </a:rPr>
              <a:t>15</a:t>
            </a:r>
          </a:p>
        </p:txBody>
      </p:sp>
      <p:sp>
        <p:nvSpPr>
          <p:cNvPr id="37900" name="Text Box 137"/>
          <p:cNvSpPr txBox="1">
            <a:spLocks noChangeArrowheads="1"/>
          </p:cNvSpPr>
          <p:nvPr/>
        </p:nvSpPr>
        <p:spPr bwMode="auto">
          <a:xfrm rot="325863">
            <a:off x="272217" y="876685"/>
            <a:ext cx="781366" cy="459100"/>
          </a:xfrm>
          <a:prstGeom prst="rect">
            <a:avLst/>
          </a:prstGeom>
          <a:noFill/>
          <a:ln w="12699">
            <a:noFill/>
            <a:miter lim="800000"/>
            <a:headEnd/>
            <a:tailEnd/>
          </a:ln>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400" dirty="0">
                <a:solidFill>
                  <a:srgbClr val="D642B6"/>
                </a:solidFill>
                <a:latin typeface="Optima"/>
                <a:cs typeface="Optima"/>
              </a:rPr>
              <a:t>LHC</a:t>
            </a:r>
          </a:p>
        </p:txBody>
      </p:sp>
      <p:sp>
        <p:nvSpPr>
          <p:cNvPr id="37911" name="Text Box 137"/>
          <p:cNvSpPr txBox="1">
            <a:spLocks noChangeArrowheads="1"/>
          </p:cNvSpPr>
          <p:nvPr/>
        </p:nvSpPr>
        <p:spPr bwMode="auto">
          <a:xfrm rot="21523685">
            <a:off x="4160016" y="958103"/>
            <a:ext cx="1038103" cy="397545"/>
          </a:xfrm>
          <a:prstGeom prst="rect">
            <a:avLst/>
          </a:prstGeom>
          <a:solidFill>
            <a:schemeClr val="bg1"/>
          </a:solidFill>
          <a:ln>
            <a:noFill/>
          </a:ln>
          <a:extLst>
            <a:ext uri="{91240B29-F687-4f45-9708-019B960494DF}">
              <a14:hiddenLine xmlns=""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000" b="1" dirty="0">
                <a:solidFill>
                  <a:srgbClr val="7030A0"/>
                </a:solidFill>
                <a:latin typeface="Optima"/>
                <a:cs typeface="Optima"/>
              </a:rPr>
              <a:t>60 GeV</a:t>
            </a:r>
          </a:p>
        </p:txBody>
      </p:sp>
      <p:sp>
        <p:nvSpPr>
          <p:cNvPr id="37901" name="Text Box 132"/>
          <p:cNvSpPr txBox="1">
            <a:spLocks noChangeArrowheads="1"/>
          </p:cNvSpPr>
          <p:nvPr/>
        </p:nvSpPr>
        <p:spPr bwMode="auto">
          <a:xfrm rot="21596904">
            <a:off x="4354773" y="462093"/>
            <a:ext cx="439429"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400" dirty="0">
                <a:solidFill>
                  <a:srgbClr val="660066"/>
                </a:solidFill>
                <a:latin typeface="Optima"/>
                <a:cs typeface="Optima"/>
              </a:rPr>
              <a:t>IP</a:t>
            </a:r>
          </a:p>
        </p:txBody>
      </p:sp>
      <p:sp>
        <p:nvSpPr>
          <p:cNvPr id="37903" name="Text Box 137"/>
          <p:cNvSpPr txBox="1">
            <a:spLocks noChangeArrowheads="1"/>
          </p:cNvSpPr>
          <p:nvPr/>
        </p:nvSpPr>
        <p:spPr bwMode="auto">
          <a:xfrm rot="16672">
            <a:off x="2037139" y="747968"/>
            <a:ext cx="1157779" cy="828432"/>
          </a:xfrm>
          <a:prstGeom prst="rect">
            <a:avLst/>
          </a:prstGeom>
          <a:noFill/>
          <a:ln w="12699">
            <a:noFill/>
            <a:miter lim="800000"/>
            <a:headEnd/>
            <a:tailEnd/>
          </a:ln>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2400" dirty="0">
                <a:latin typeface="Optima"/>
                <a:cs typeface="Optima"/>
              </a:rPr>
              <a:t>Linac 1</a:t>
            </a:r>
          </a:p>
          <a:p>
            <a:pPr algn="ctr"/>
            <a:r>
              <a:rPr lang="en-US" sz="2400" dirty="0">
                <a:latin typeface="Optima"/>
                <a:cs typeface="Optima"/>
              </a:rPr>
              <a:t>5 GeV</a:t>
            </a:r>
          </a:p>
        </p:txBody>
      </p:sp>
      <p:sp>
        <p:nvSpPr>
          <p:cNvPr id="37907" name="Text Box 137"/>
          <p:cNvSpPr txBox="1">
            <a:spLocks noChangeArrowheads="1"/>
          </p:cNvSpPr>
          <p:nvPr/>
        </p:nvSpPr>
        <p:spPr bwMode="auto">
          <a:xfrm>
            <a:off x="984185" y="1960407"/>
            <a:ext cx="2241397" cy="397545"/>
          </a:xfrm>
          <a:prstGeom prst="rect">
            <a:avLst/>
          </a:prstGeom>
          <a:solidFill>
            <a:schemeClr val="bg1"/>
          </a:solidFill>
          <a:ln w="12699">
            <a:noFill/>
            <a:miter lim="800000"/>
            <a:headEnd/>
            <a:tailEnd/>
          </a:ln>
        </p:spPr>
        <p:txBody>
          <a:bodyPr wrap="squar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000" dirty="0">
                <a:latin typeface="Optima"/>
                <a:cs typeface="Optima"/>
              </a:rPr>
              <a:t>Injector 150 MeV  </a:t>
            </a:r>
          </a:p>
        </p:txBody>
      </p:sp>
      <p:sp>
        <p:nvSpPr>
          <p:cNvPr id="37908" name="Text Box 137"/>
          <p:cNvSpPr txBox="1">
            <a:spLocks noChangeArrowheads="1"/>
          </p:cNvSpPr>
          <p:nvPr/>
        </p:nvSpPr>
        <p:spPr bwMode="auto">
          <a:xfrm rot="21504789">
            <a:off x="5634102" y="2234386"/>
            <a:ext cx="875415" cy="397545"/>
          </a:xfrm>
          <a:prstGeom prst="rect">
            <a:avLst/>
          </a:prstGeom>
          <a:noFill/>
          <a:ln w="12699">
            <a:noFill/>
            <a:miter lim="800000"/>
            <a:headEnd/>
            <a:tailEnd/>
          </a:ln>
        </p:spPr>
        <p:txBody>
          <a:bodyPr wrap="squar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2000" dirty="0">
                <a:latin typeface="Optima"/>
                <a:cs typeface="Optima"/>
              </a:rPr>
              <a:t>Dump</a:t>
            </a:r>
          </a:p>
        </p:txBody>
      </p:sp>
      <p:sp>
        <p:nvSpPr>
          <p:cNvPr id="112" name="Text Box 137"/>
          <p:cNvSpPr txBox="1">
            <a:spLocks noChangeArrowheads="1"/>
          </p:cNvSpPr>
          <p:nvPr/>
        </p:nvSpPr>
        <p:spPr bwMode="auto">
          <a:xfrm rot="16672">
            <a:off x="6210514" y="726270"/>
            <a:ext cx="1157779" cy="828432"/>
          </a:xfrm>
          <a:prstGeom prst="rect">
            <a:avLst/>
          </a:prstGeom>
          <a:noFill/>
          <a:ln w="12699">
            <a:noFill/>
            <a:miter lim="800000"/>
            <a:headEnd/>
            <a:tailEnd/>
          </a:ln>
        </p:spPr>
        <p:txBody>
          <a:bodyPr wrap="none" lIns="90488" tIns="44450" rIns="90488" bIns="44450">
            <a:spAutoFit/>
          </a:bodyPr>
          <a:lstStyle>
            <a:lvl1pPr>
              <a:defRPr sz="1000">
                <a:solidFill>
                  <a:schemeClr val="tx1"/>
                </a:solidFill>
                <a:latin typeface="Arial Unicode MS" charset="0"/>
                <a:ea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2400" dirty="0">
                <a:latin typeface="Optima"/>
                <a:cs typeface="Optima"/>
              </a:rPr>
              <a:t>Linac 2</a:t>
            </a:r>
          </a:p>
          <a:p>
            <a:pPr algn="ctr"/>
            <a:r>
              <a:rPr lang="en-US" sz="2400" dirty="0">
                <a:latin typeface="Optima"/>
                <a:cs typeface="Optima"/>
              </a:rPr>
              <a:t>5 GeV</a:t>
            </a:r>
          </a:p>
        </p:txBody>
      </p:sp>
      <p:grpSp>
        <p:nvGrpSpPr>
          <p:cNvPr id="5" name="Group 4"/>
          <p:cNvGrpSpPr/>
          <p:nvPr/>
        </p:nvGrpSpPr>
        <p:grpSpPr>
          <a:xfrm rot="3138706">
            <a:off x="3215141" y="1743913"/>
            <a:ext cx="358820" cy="363446"/>
            <a:chOff x="2885758" y="4037233"/>
            <a:chExt cx="358820" cy="363446"/>
          </a:xfrm>
        </p:grpSpPr>
        <p:sp>
          <p:nvSpPr>
            <p:cNvPr id="141" name="Arc 118"/>
            <p:cNvSpPr>
              <a:spLocks/>
            </p:cNvSpPr>
            <p:nvPr/>
          </p:nvSpPr>
          <p:spPr bwMode="auto">
            <a:xfrm rot="7571418" flipH="1">
              <a:off x="3020305" y="4176406"/>
              <a:ext cx="249033" cy="1995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nchor="ctr">
              <a:spAutoFit/>
            </a:bodyPr>
            <a:lstStyle/>
            <a:p>
              <a:endParaRPr lang="en-US"/>
            </a:p>
          </p:txBody>
        </p:sp>
        <p:sp>
          <p:nvSpPr>
            <p:cNvPr id="143" name="Arc 119"/>
            <p:cNvSpPr>
              <a:spLocks/>
            </p:cNvSpPr>
            <p:nvPr/>
          </p:nvSpPr>
          <p:spPr bwMode="auto">
            <a:xfrm rot="7571418" flipH="1" flipV="1">
              <a:off x="2890785" y="4032206"/>
              <a:ext cx="208543" cy="2185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nchor="ctr">
              <a:spAutoFit/>
            </a:bodyPr>
            <a:lstStyle/>
            <a:p>
              <a:endParaRPr lang="en-US"/>
            </a:p>
          </p:txBody>
        </p:sp>
      </p:grpSp>
      <p:grpSp>
        <p:nvGrpSpPr>
          <p:cNvPr id="4" name="Group 3"/>
          <p:cNvGrpSpPr/>
          <p:nvPr/>
        </p:nvGrpSpPr>
        <p:grpSpPr>
          <a:xfrm rot="3138706">
            <a:off x="5813883" y="1739530"/>
            <a:ext cx="362678" cy="359027"/>
            <a:chOff x="4351173" y="2085716"/>
            <a:chExt cx="362678" cy="359027"/>
          </a:xfrm>
        </p:grpSpPr>
        <p:sp>
          <p:nvSpPr>
            <p:cNvPr id="145" name="Arc 118"/>
            <p:cNvSpPr>
              <a:spLocks/>
            </p:cNvSpPr>
            <p:nvPr/>
          </p:nvSpPr>
          <p:spPr bwMode="auto">
            <a:xfrm rot="18271307" flipH="1">
              <a:off x="4326413" y="2110476"/>
              <a:ext cx="249033" cy="1995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90488" tIns="44450" rIns="90488" bIns="44450" anchor="ctr">
              <a:spAutoFit/>
            </a:bodyPr>
            <a:lstStyle/>
            <a:p>
              <a:endParaRPr lang="en-US"/>
            </a:p>
          </p:txBody>
        </p:sp>
        <p:sp>
          <p:nvSpPr>
            <p:cNvPr id="146" name="Arc 119"/>
            <p:cNvSpPr>
              <a:spLocks/>
            </p:cNvSpPr>
            <p:nvPr/>
          </p:nvSpPr>
          <p:spPr bwMode="auto">
            <a:xfrm rot="18271307" flipH="1" flipV="1">
              <a:off x="4500281" y="2231173"/>
              <a:ext cx="208543" cy="2185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nchor="ctr">
              <a:spAutoFit/>
            </a:bodyPr>
            <a:lstStyle/>
            <a:p>
              <a:endParaRPr lang="en-US"/>
            </a:p>
          </p:txBody>
        </p:sp>
      </p:grpSp>
      <p:sp>
        <p:nvSpPr>
          <p:cNvPr id="15" name="Rectangle 14"/>
          <p:cNvSpPr/>
          <p:nvPr/>
        </p:nvSpPr>
        <p:spPr>
          <a:xfrm>
            <a:off x="6083563" y="2017983"/>
            <a:ext cx="177113" cy="209162"/>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Arc 166"/>
          <p:cNvSpPr>
            <a:spLocks noChangeAspect="1"/>
          </p:cNvSpPr>
          <p:nvPr/>
        </p:nvSpPr>
        <p:spPr>
          <a:xfrm rot="5400000">
            <a:off x="2408865" y="1531871"/>
            <a:ext cx="4572000" cy="4572000"/>
          </a:xfrm>
          <a:prstGeom prst="arc">
            <a:avLst>
              <a:gd name="adj1" fmla="val 9913042"/>
              <a:gd name="adj2" fmla="val 11743766"/>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0" name="Oval 109"/>
          <p:cNvSpPr>
            <a:spLocks noChangeArrowheads="1"/>
          </p:cNvSpPr>
          <p:nvPr/>
        </p:nvSpPr>
        <p:spPr bwMode="auto">
          <a:xfrm rot="10801198">
            <a:off x="3028890" y="2005400"/>
            <a:ext cx="248462" cy="245903"/>
          </a:xfrm>
          <a:prstGeom prst="ellipse">
            <a:avLst/>
          </a:prstGeom>
          <a:solidFill>
            <a:srgbClr val="FF6600"/>
          </a:solidFill>
          <a:ln>
            <a:solidFill>
              <a:schemeClr val="tx1"/>
            </a:solidFill>
          </a:ln>
          <a:extLst/>
        </p:spPr>
        <p:txBody>
          <a:bodyPr lIns="90488" tIns="44450" rIns="90488" bIns="44450" anchor="ctr"/>
          <a:lstStyle/>
          <a:p>
            <a:endParaRPr lang="en-US"/>
          </a:p>
        </p:txBody>
      </p:sp>
      <p:sp>
        <p:nvSpPr>
          <p:cNvPr id="3" name="TextBox 2"/>
          <p:cNvSpPr txBox="1"/>
          <p:nvPr/>
        </p:nvSpPr>
        <p:spPr>
          <a:xfrm>
            <a:off x="4449059" y="3045424"/>
            <a:ext cx="3110077" cy="461665"/>
          </a:xfrm>
          <a:prstGeom prst="rect">
            <a:avLst/>
          </a:prstGeom>
          <a:noFill/>
        </p:spPr>
        <p:txBody>
          <a:bodyPr wrap="none" rtlCol="0">
            <a:spAutoFit/>
          </a:bodyPr>
          <a:lstStyle/>
          <a:p>
            <a:r>
              <a:rPr lang="en-US" sz="2400" b="1" dirty="0">
                <a:solidFill>
                  <a:srgbClr val="3366FF"/>
                </a:solidFill>
                <a:latin typeface="Optima"/>
                <a:cs typeface="Optima"/>
              </a:rPr>
              <a:t>Local FFA 5 GeV loop</a:t>
            </a:r>
          </a:p>
        </p:txBody>
      </p:sp>
      <p:sp>
        <p:nvSpPr>
          <p:cNvPr id="10" name="TextBox 9"/>
          <p:cNvSpPr txBox="1"/>
          <p:nvPr/>
        </p:nvSpPr>
        <p:spPr>
          <a:xfrm rot="20498881">
            <a:off x="4743082" y="2097542"/>
            <a:ext cx="864339" cy="369332"/>
          </a:xfrm>
          <a:prstGeom prst="rect">
            <a:avLst/>
          </a:prstGeom>
          <a:noFill/>
        </p:spPr>
        <p:txBody>
          <a:bodyPr wrap="none" rtlCol="0">
            <a:spAutoFit/>
          </a:bodyPr>
          <a:lstStyle/>
          <a:p>
            <a:r>
              <a:rPr lang="en-US" dirty="0">
                <a:solidFill>
                  <a:schemeClr val="accent6">
                    <a:lumMod val="50000"/>
                  </a:schemeClr>
                </a:solidFill>
              </a:rPr>
              <a:t>10 GeV</a:t>
            </a:r>
          </a:p>
        </p:txBody>
      </p:sp>
      <p:sp>
        <p:nvSpPr>
          <p:cNvPr id="65" name="Arc 64"/>
          <p:cNvSpPr>
            <a:spLocks noChangeAspect="1"/>
          </p:cNvSpPr>
          <p:nvPr/>
        </p:nvSpPr>
        <p:spPr>
          <a:xfrm rot="5358525">
            <a:off x="3657401" y="-2866142"/>
            <a:ext cx="4572000" cy="4572000"/>
          </a:xfrm>
          <a:prstGeom prst="arc">
            <a:avLst>
              <a:gd name="adj1" fmla="val 21566233"/>
              <a:gd name="adj2" fmla="val 1003597"/>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Arc 65"/>
          <p:cNvSpPr>
            <a:spLocks noChangeAspect="1"/>
          </p:cNvSpPr>
          <p:nvPr/>
        </p:nvSpPr>
        <p:spPr>
          <a:xfrm rot="5358525">
            <a:off x="1128694" y="-2853949"/>
            <a:ext cx="4572000" cy="4572000"/>
          </a:xfrm>
          <a:prstGeom prst="arc">
            <a:avLst>
              <a:gd name="adj1" fmla="val 20570622"/>
              <a:gd name="adj2" fmla="val 20834"/>
            </a:avLst>
          </a:prstGeom>
          <a:ln w="76200" cmpd="sng">
            <a:solidFill>
              <a:srgbClr val="8342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5" name="Oval 164"/>
          <p:cNvSpPr>
            <a:spLocks noChangeArrowheads="1"/>
          </p:cNvSpPr>
          <p:nvPr/>
        </p:nvSpPr>
        <p:spPr bwMode="auto">
          <a:xfrm rot="10801198">
            <a:off x="4580335" y="1415348"/>
            <a:ext cx="229060" cy="245903"/>
          </a:xfrm>
          <a:prstGeom prst="ellipse">
            <a:avLst/>
          </a:prstGeom>
          <a:solidFill>
            <a:srgbClr val="FF0000"/>
          </a:solidFill>
          <a:ln>
            <a:noFill/>
          </a:ln>
          <a:extLst>
            <a:ext uri="{91240B29-F687-4f45-9708-019B960494DF}">
              <a14:hiddenLine xmlns="" xmlns:a14="http://schemas.microsoft.com/office/drawing/2010/main" w="12699">
                <a:solidFill>
                  <a:srgbClr val="000000"/>
                </a:solidFill>
                <a:round/>
                <a:headEnd/>
                <a:tailEnd/>
              </a14:hiddenLine>
            </a:ext>
          </a:extLst>
        </p:spPr>
        <p:txBody>
          <a:bodyPr lIns="90488" tIns="44450" rIns="90488" bIns="44450" anchor="ctr"/>
          <a:lstStyle/>
          <a:p>
            <a:endParaRPr lang="en-US"/>
          </a:p>
        </p:txBody>
      </p:sp>
      <p:cxnSp>
        <p:nvCxnSpPr>
          <p:cNvPr id="52" name="Straight Connector 51"/>
          <p:cNvCxnSpPr>
            <a:cxnSpLocks/>
          </p:cNvCxnSpPr>
          <p:nvPr/>
        </p:nvCxnSpPr>
        <p:spPr>
          <a:xfrm flipH="1">
            <a:off x="2907254" y="1538771"/>
            <a:ext cx="3810118" cy="0"/>
          </a:xfrm>
          <a:prstGeom prst="line">
            <a:avLst/>
          </a:prstGeom>
          <a:ln w="76200" cmpd="sng">
            <a:solidFill>
              <a:srgbClr val="D642B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noChangeAspect="1"/>
          </p:cNvCxnSpPr>
          <p:nvPr/>
        </p:nvCxnSpPr>
        <p:spPr>
          <a:xfrm flipH="1">
            <a:off x="1856224" y="1697546"/>
            <a:ext cx="1409411" cy="0"/>
          </a:xfrm>
          <a:prstGeom prst="line">
            <a:avLst/>
          </a:prstGeom>
          <a:ln w="76200" cmpd="sng">
            <a:solidFill>
              <a:srgbClr val="56D66B"/>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cxnSpLocks noChangeAspect="1"/>
          </p:cNvCxnSpPr>
          <p:nvPr/>
        </p:nvCxnSpPr>
        <p:spPr>
          <a:xfrm flipH="1">
            <a:off x="1369386" y="1711158"/>
            <a:ext cx="481400" cy="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cxnSpLocks noChangeAspect="1"/>
          </p:cNvCxnSpPr>
          <p:nvPr/>
        </p:nvCxnSpPr>
        <p:spPr>
          <a:xfrm flipH="1">
            <a:off x="7535654" y="1699777"/>
            <a:ext cx="551068" cy="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4" name="Arc 23"/>
          <p:cNvSpPr>
            <a:spLocks noChangeAspect="1"/>
          </p:cNvSpPr>
          <p:nvPr/>
        </p:nvSpPr>
        <p:spPr>
          <a:xfrm>
            <a:off x="-19959691" y="-44183362"/>
            <a:ext cx="45720000" cy="45720000"/>
          </a:xfrm>
          <a:prstGeom prst="arc">
            <a:avLst>
              <a:gd name="adj1" fmla="val 5398185"/>
              <a:gd name="adj2" fmla="val 5811284"/>
            </a:avLst>
          </a:prstGeom>
          <a:ln w="76200" cmpd="sng">
            <a:solidFill>
              <a:srgbClr val="D642B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Arc 68"/>
          <p:cNvSpPr>
            <a:spLocks noChangeAspect="1"/>
          </p:cNvSpPr>
          <p:nvPr/>
        </p:nvSpPr>
        <p:spPr>
          <a:xfrm>
            <a:off x="-16142628" y="-44181229"/>
            <a:ext cx="45720000" cy="45720000"/>
          </a:xfrm>
          <a:prstGeom prst="arc">
            <a:avLst>
              <a:gd name="adj1" fmla="val 5079612"/>
              <a:gd name="adj2" fmla="val 5404214"/>
            </a:avLst>
          </a:prstGeom>
          <a:ln w="76200" cmpd="sng">
            <a:solidFill>
              <a:srgbClr val="D642B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0" name="Straight Connector 69"/>
          <p:cNvCxnSpPr>
            <a:cxnSpLocks noChangeAspect="1"/>
          </p:cNvCxnSpPr>
          <p:nvPr/>
        </p:nvCxnSpPr>
        <p:spPr>
          <a:xfrm flipH="1">
            <a:off x="6116203" y="1709609"/>
            <a:ext cx="1409411" cy="0"/>
          </a:xfrm>
          <a:prstGeom prst="line">
            <a:avLst/>
          </a:prstGeom>
          <a:ln w="76200" cmpd="sng">
            <a:solidFill>
              <a:srgbClr val="56D66B"/>
            </a:solidFill>
          </a:ln>
          <a:effectLst/>
        </p:spPr>
        <p:style>
          <a:lnRef idx="2">
            <a:schemeClr val="accent1"/>
          </a:lnRef>
          <a:fillRef idx="0">
            <a:schemeClr val="accent1"/>
          </a:fillRef>
          <a:effectRef idx="1">
            <a:schemeClr val="accent1"/>
          </a:effectRef>
          <a:fontRef idx="minor">
            <a:schemeClr val="tx1"/>
          </a:fontRef>
        </p:style>
      </p:cxnSp>
      <p:sp>
        <p:nvSpPr>
          <p:cNvPr id="74" name="Arc 73"/>
          <p:cNvSpPr>
            <a:spLocks noChangeAspect="1"/>
          </p:cNvSpPr>
          <p:nvPr/>
        </p:nvSpPr>
        <p:spPr>
          <a:xfrm rot="5358525">
            <a:off x="2149352" y="1713483"/>
            <a:ext cx="2286000" cy="2286000"/>
          </a:xfrm>
          <a:prstGeom prst="arc">
            <a:avLst>
              <a:gd name="adj1" fmla="val 10803024"/>
              <a:gd name="adj2" fmla="val 13168547"/>
            </a:avLst>
          </a:prstGeom>
          <a:ln w="73025"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Arc 74"/>
          <p:cNvSpPr>
            <a:spLocks noChangeAspect="1"/>
          </p:cNvSpPr>
          <p:nvPr/>
        </p:nvSpPr>
        <p:spPr>
          <a:xfrm rot="5358525">
            <a:off x="4984301" y="1703435"/>
            <a:ext cx="2286000" cy="2286000"/>
          </a:xfrm>
          <a:prstGeom prst="arc">
            <a:avLst>
              <a:gd name="adj1" fmla="val 8475953"/>
              <a:gd name="adj2" fmla="val 10819311"/>
            </a:avLst>
          </a:prstGeom>
          <a:ln w="73025" cmpd="sng">
            <a:solidFill>
              <a:srgbClr val="98480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Arc 75"/>
          <p:cNvSpPr>
            <a:spLocks noChangeAspect="1"/>
          </p:cNvSpPr>
          <p:nvPr/>
        </p:nvSpPr>
        <p:spPr>
          <a:xfrm rot="16195187">
            <a:off x="3562426" y="-84935"/>
            <a:ext cx="2286000" cy="2286000"/>
          </a:xfrm>
          <a:prstGeom prst="arc">
            <a:avLst>
              <a:gd name="adj1" fmla="val 8544030"/>
              <a:gd name="adj2" fmla="val 13100645"/>
            </a:avLst>
          </a:prstGeom>
          <a:ln w="73025" cmpd="sng">
            <a:solidFill>
              <a:srgbClr val="98480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Arc 84"/>
          <p:cNvSpPr>
            <a:spLocks noChangeAspect="1"/>
          </p:cNvSpPr>
          <p:nvPr/>
        </p:nvSpPr>
        <p:spPr>
          <a:xfrm rot="16195187">
            <a:off x="-663877" y="1723177"/>
            <a:ext cx="4114800" cy="4114800"/>
          </a:xfrm>
          <a:prstGeom prst="arc">
            <a:avLst>
              <a:gd name="adj1" fmla="val 19401887"/>
              <a:gd name="adj2" fmla="val 18616"/>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Arc 86"/>
          <p:cNvSpPr>
            <a:spLocks noChangeAspect="1"/>
          </p:cNvSpPr>
          <p:nvPr/>
        </p:nvSpPr>
        <p:spPr>
          <a:xfrm rot="16195187">
            <a:off x="6029321" y="1711962"/>
            <a:ext cx="4114800" cy="4114800"/>
          </a:xfrm>
          <a:prstGeom prst="arc">
            <a:avLst>
              <a:gd name="adj1" fmla="val 21591224"/>
              <a:gd name="adj2" fmla="val 1665527"/>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 118">
            <a:extLst>
              <a:ext uri="{FF2B5EF4-FFF2-40B4-BE49-F238E27FC236}">
                <a16:creationId xmlns:a16="http://schemas.microsoft.com/office/drawing/2014/main" id="{F8C481BB-CB63-B244-A341-BB24FF2D7833}"/>
              </a:ext>
            </a:extLst>
          </p:cNvPr>
          <p:cNvSpPr>
            <a:spLocks/>
          </p:cNvSpPr>
          <p:nvPr/>
        </p:nvSpPr>
        <p:spPr bwMode="auto">
          <a:xfrm>
            <a:off x="7529916" y="1710467"/>
            <a:ext cx="1490138" cy="9780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nchor="ctr">
            <a:spAutoFit/>
          </a:bodyPr>
          <a:lstStyle/>
          <a:p>
            <a:endParaRPr lang="en-US"/>
          </a:p>
        </p:txBody>
      </p:sp>
      <p:sp>
        <p:nvSpPr>
          <p:cNvPr id="77" name="Arc 119">
            <a:extLst>
              <a:ext uri="{FF2B5EF4-FFF2-40B4-BE49-F238E27FC236}">
                <a16:creationId xmlns:a16="http://schemas.microsoft.com/office/drawing/2014/main" id="{EE7E3FAB-B91D-2C40-B0D0-056A41F38796}"/>
              </a:ext>
            </a:extLst>
          </p:cNvPr>
          <p:cNvSpPr>
            <a:spLocks/>
          </p:cNvSpPr>
          <p:nvPr/>
        </p:nvSpPr>
        <p:spPr bwMode="auto">
          <a:xfrm flipV="1">
            <a:off x="7522651" y="2643975"/>
            <a:ext cx="1497404" cy="9705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nchor="ctr">
            <a:spAutoFit/>
          </a:bodyPr>
          <a:lstStyle/>
          <a:p>
            <a:endParaRPr lang="en-US" dirty="0"/>
          </a:p>
        </p:txBody>
      </p:sp>
      <p:sp>
        <p:nvSpPr>
          <p:cNvPr id="78" name="Arc 118">
            <a:extLst>
              <a:ext uri="{FF2B5EF4-FFF2-40B4-BE49-F238E27FC236}">
                <a16:creationId xmlns:a16="http://schemas.microsoft.com/office/drawing/2014/main" id="{9DF127D4-5DE1-464D-83FD-DBB56FC03465}"/>
              </a:ext>
            </a:extLst>
          </p:cNvPr>
          <p:cNvSpPr>
            <a:spLocks/>
          </p:cNvSpPr>
          <p:nvPr/>
        </p:nvSpPr>
        <p:spPr bwMode="auto">
          <a:xfrm flipH="1">
            <a:off x="358742" y="1712247"/>
            <a:ext cx="1490138" cy="9780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nchor="ctr">
            <a:spAutoFit/>
          </a:bodyPr>
          <a:lstStyle/>
          <a:p>
            <a:endParaRPr lang="en-US"/>
          </a:p>
        </p:txBody>
      </p:sp>
      <p:sp>
        <p:nvSpPr>
          <p:cNvPr id="79" name="Arc 119">
            <a:extLst>
              <a:ext uri="{FF2B5EF4-FFF2-40B4-BE49-F238E27FC236}">
                <a16:creationId xmlns:a16="http://schemas.microsoft.com/office/drawing/2014/main" id="{00EB53BD-139E-744B-AE32-FB9855BE553A}"/>
              </a:ext>
            </a:extLst>
          </p:cNvPr>
          <p:cNvSpPr>
            <a:spLocks/>
          </p:cNvSpPr>
          <p:nvPr/>
        </p:nvSpPr>
        <p:spPr bwMode="auto">
          <a:xfrm flipH="1" flipV="1">
            <a:off x="354629" y="2690299"/>
            <a:ext cx="1497851" cy="92424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cmpd="sng">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nchor="ctr">
            <a:spAutoFit/>
          </a:bodyPr>
          <a:lstStyle/>
          <a:p>
            <a:endParaRPr lang="en-US" dirty="0"/>
          </a:p>
        </p:txBody>
      </p:sp>
      <p:cxnSp>
        <p:nvCxnSpPr>
          <p:cNvPr id="7" name="Straight Connector 6">
            <a:extLst>
              <a:ext uri="{FF2B5EF4-FFF2-40B4-BE49-F238E27FC236}">
                <a16:creationId xmlns:a16="http://schemas.microsoft.com/office/drawing/2014/main" id="{8F32A41A-13BB-1645-9638-19F7AEFD24EA}"/>
              </a:ext>
            </a:extLst>
          </p:cNvPr>
          <p:cNvCxnSpPr>
            <a:cxnSpLocks/>
          </p:cNvCxnSpPr>
          <p:nvPr/>
        </p:nvCxnSpPr>
        <p:spPr>
          <a:xfrm>
            <a:off x="3271497" y="1711500"/>
            <a:ext cx="2834640" cy="3683"/>
          </a:xfrm>
          <a:prstGeom prst="line">
            <a:avLst/>
          </a:prstGeom>
          <a:ln w="79375">
            <a:solidFill>
              <a:srgbClr val="3F60F9"/>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47" name="Slide Number Placeholder 2">
            <a:extLst>
              <a:ext uri="{FF2B5EF4-FFF2-40B4-BE49-F238E27FC236}">
                <a16:creationId xmlns:a16="http://schemas.microsoft.com/office/drawing/2014/main" id="{7A775D24-55AE-314D-BDC5-D6FAB557914F}"/>
              </a:ext>
            </a:extLst>
          </p:cNvPr>
          <p:cNvSpPr txBox="1">
            <a:spLocks/>
          </p:cNvSpPr>
          <p:nvPr/>
        </p:nvSpPr>
        <p:spPr>
          <a:xfrm>
            <a:off x="8230819" y="6606608"/>
            <a:ext cx="905826" cy="2532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E97603-2A10-E648-8DE4-4D75A1570B14}" type="slidenum">
              <a:rPr lang="en-US" sz="1200" smtClean="0">
                <a:solidFill>
                  <a:srgbClr val="2424B9"/>
                </a:solidFill>
                <a:latin typeface="Optima" panose="02000503060000020004" pitchFamily="2" charset="0"/>
              </a:rPr>
              <a:pPr algn="r"/>
              <a:t>9</a:t>
            </a:fld>
            <a:endParaRPr lang="en-US" sz="1200" dirty="0">
              <a:solidFill>
                <a:srgbClr val="2424B9"/>
              </a:solidFill>
              <a:latin typeface="Optima" panose="02000503060000020004" pitchFamily="2" charset="0"/>
            </a:endParaRPr>
          </a:p>
        </p:txBody>
      </p:sp>
    </p:spTree>
    <p:extLst>
      <p:ext uri="{BB962C8B-B14F-4D97-AF65-F5344CB8AC3E}">
        <p14:creationId xmlns:p14="http://schemas.microsoft.com/office/powerpoint/2010/main" val="29880945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127804</TotalTime>
  <Words>1710</Words>
  <Application>Microsoft Macintosh PowerPoint</Application>
  <PresentationFormat>On-screen Show (4:3)</PresentationFormat>
  <Paragraphs>282</Paragraphs>
  <Slides>27</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 Unicode MS</vt:lpstr>
      <vt:lpstr>ＭＳ Ｐゴシック</vt:lpstr>
      <vt:lpstr>Arial</vt:lpstr>
      <vt:lpstr>Calibri</vt:lpstr>
      <vt:lpstr>Helvetica</vt:lpstr>
      <vt:lpstr>Optima</vt:lpstr>
      <vt:lpstr>Symbol</vt:lpstr>
      <vt:lpstr>Wingdings</vt:lpstr>
      <vt:lpstr>Office Theme</vt:lpstr>
      <vt:lpstr>Document</vt:lpstr>
      <vt:lpstr>Abstract: There are already multiple proposals in the world for use of ERL and RLA for example: LHeC, FCC eh at CERN, the  ELIC at Jefferson Lab, previous eRHIC Linac ring design at BNL,  and EIC@HIAF in China. There are multiple advantages of ERL’s - reusing the linacs as it is regularly done at Jefferson Lab where the two recirculating 1 GeV linacs make up to total energy of 12 GeV: reduction of the cost of the superconducting linac, savings in energy as the enormous power created with the 60 GeV electrons in LHeC, for example, could be reduced after collisions to the initial energy. The report from committee of Academy of Sciences in the Assessment of U.S. Based Electron Ion-Collider said it clearly:  …“To reach the performance goals of the proposed EIC conceptual designs, a number of accelerator advances are required. Several of these advances are common to all EIC designs and include the following: advanced magnet designs, strong hadron beam cooling, high current multi turn ERL technology, crab cavity operation with hadron beams, the generation of polarized 3He beams, and development and benchmarking of simulation tools”… The following subsections review these enabling technologies, the present state of the art, and required research and development to meet EIC facility specifications and realize EIC science: Energy Recovery Linacs. ...The ERLs required for electron cooling are at scales much larger than supported by present-day experience, so a number of accelerator physics and technology challenges still need to be overcome with focused R&amp;D and great attention to detailed simulations”…</vt:lpstr>
      <vt:lpstr>PowerPoint Presentation</vt:lpstr>
      <vt:lpstr>Academy of Sciences Assessment of  U.S. Based Electron Ion-Collider</vt:lpstr>
      <vt:lpstr>Academy of Sciences Assessment of  U.S. Based Electron Ion-Collider</vt:lpstr>
      <vt:lpstr>Academy of Sciences Assessment of  U.S. Based Electron Ion-Collider</vt:lpstr>
      <vt:lpstr>EIC with ERLs</vt:lpstr>
      <vt:lpstr>PowerPoint Presentation</vt:lpstr>
      <vt:lpstr>Fixed Field LHeC Recirculator with ER </vt:lpstr>
      <vt:lpstr>NS-FF LHeC Recirculator with ER </vt:lpstr>
      <vt:lpstr>Lattice Function in the LHeC FFA arc </vt:lpstr>
      <vt:lpstr>Fixed Field single arcs for PERLE – new proposal as previously described with the triplet magnets between the 5 RF cell units</vt:lpstr>
      <vt:lpstr> Fixed Field Arc for PERLE 305-905 MeV– similar to CBETA  </vt:lpstr>
      <vt:lpstr>PowerPoint Presentation</vt:lpstr>
      <vt:lpstr>Properties of the linear fixed field large energy acceptance lattice for the CBETA project</vt:lpstr>
      <vt:lpstr>Adiabatic transition from the arc to the straight with expanding the transition cell lengths </vt:lpstr>
      <vt:lpstr>Predicted CBETA tunes and chromaticity  dependence on energy</vt:lpstr>
      <vt:lpstr>Merging of the orbits at the CBETA project</vt:lpstr>
      <vt:lpstr>PowerPoint Presentation</vt:lpstr>
      <vt:lpstr>What needs to be done with CBETA</vt:lpstr>
      <vt:lpstr>eRHIC with a single large FFA arc</vt:lpstr>
      <vt:lpstr>PowerPoint Presentation</vt:lpstr>
      <vt:lpstr>PowerPoint Presentation</vt:lpstr>
      <vt:lpstr>PowerPoint Presentation</vt:lpstr>
      <vt:lpstr>PowerPoint Presentation</vt:lpstr>
      <vt:lpstr>PowerPoint Presentation</vt:lpstr>
      <vt:lpstr>Advantages of the Fixed Field Large momentum lattice:</vt:lpstr>
      <vt:lpstr>PowerPoint Presentation</vt:lpstr>
    </vt:vector>
  </TitlesOfParts>
  <Company>Brookhaven National Laboratory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Dejan Trbojevic</dc:creator>
  <cp:lastModifiedBy>Trbojevic, Dejan</cp:lastModifiedBy>
  <cp:revision>1331</cp:revision>
  <dcterms:created xsi:type="dcterms:W3CDTF">2013-10-24T01:03:01Z</dcterms:created>
  <dcterms:modified xsi:type="dcterms:W3CDTF">2018-10-31T12:43:51Z</dcterms:modified>
</cp:coreProperties>
</file>