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348" r:id="rId2"/>
    <p:sldId id="586" r:id="rId3"/>
    <p:sldId id="580" r:id="rId4"/>
    <p:sldId id="617" r:id="rId5"/>
    <p:sldId id="551" r:id="rId6"/>
    <p:sldId id="587" r:id="rId7"/>
    <p:sldId id="588" r:id="rId8"/>
    <p:sldId id="526" r:id="rId9"/>
    <p:sldId id="611" r:id="rId10"/>
    <p:sldId id="612" r:id="rId11"/>
    <p:sldId id="619" r:id="rId12"/>
    <p:sldId id="473" r:id="rId13"/>
    <p:sldId id="441" r:id="rId14"/>
    <p:sldId id="613" r:id="rId15"/>
    <p:sldId id="614" r:id="rId16"/>
    <p:sldId id="562" r:id="rId17"/>
    <p:sldId id="620" r:id="rId18"/>
    <p:sldId id="595" r:id="rId19"/>
    <p:sldId id="621" r:id="rId20"/>
    <p:sldId id="622" r:id="rId21"/>
    <p:sldId id="495" r:id="rId22"/>
    <p:sldId id="536" r:id="rId23"/>
    <p:sldId id="538" r:id="rId24"/>
    <p:sldId id="539" r:id="rId25"/>
    <p:sldId id="542" r:id="rId26"/>
    <p:sldId id="543" r:id="rId27"/>
    <p:sldId id="602" r:id="rId28"/>
    <p:sldId id="604" r:id="rId29"/>
    <p:sldId id="605" r:id="rId30"/>
    <p:sldId id="606" r:id="rId31"/>
    <p:sldId id="607" r:id="rId32"/>
    <p:sldId id="608" r:id="rId33"/>
    <p:sldId id="609" r:id="rId34"/>
    <p:sldId id="610" r:id="rId35"/>
    <p:sldId id="603" r:id="rId36"/>
    <p:sldId id="618" r:id="rId37"/>
    <p:sldId id="600" r:id="rId38"/>
    <p:sldId id="615" r:id="rId39"/>
    <p:sldId id="616" r:id="rId40"/>
    <p:sldId id="511" r:id="rId41"/>
    <p:sldId id="512" r:id="rId42"/>
    <p:sldId id="491" r:id="rId43"/>
    <p:sldId id="492" r:id="rId44"/>
    <p:sldId id="494" r:id="rId45"/>
    <p:sldId id="584" r:id="rId46"/>
    <p:sldId id="514" r:id="rId47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7E771"/>
    <a:srgbClr val="A00E1B"/>
    <a:srgbClr val="CB0307"/>
    <a:srgbClr val="8D0E17"/>
    <a:srgbClr val="A9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2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360" y="-120"/>
      </p:cViewPr>
      <p:guideLst>
        <p:guide orient="horz" pos="3168"/>
        <p:guide pos="24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96866371793054"/>
          <c:y val="0.0496973966270359"/>
          <c:w val="0.851161292985295"/>
          <c:h val="0.810381228637707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rgbClr val="0000FF"/>
            </a:solidFill>
          </c:spPr>
          <c:invertIfNegative val="0"/>
          <c:val>
            <c:numRef>
              <c:f>MLC_initial_cool_sum!$S$113:$S$118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12.0</c:v>
                </c:pt>
                <c:pt idx="4">
                  <c:v>7.8</c:v>
                </c:pt>
                <c:pt idx="5">
                  <c:v>14.0</c:v>
                </c:pt>
              </c:numCache>
            </c:numRef>
          </c:val>
        </c:ser>
        <c:ser>
          <c:idx val="1"/>
          <c:order val="0"/>
          <c:spPr>
            <a:solidFill>
              <a:srgbClr val="FF0000"/>
            </a:solidFill>
          </c:spPr>
          <c:invertIfNegative val="0"/>
          <c:val>
            <c:numRef>
              <c:f>MLC_initial_cool_sum!$T$113:$T$118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13.7</c:v>
                </c:pt>
                <c:pt idx="4">
                  <c:v>16.2</c:v>
                </c:pt>
                <c:pt idx="5">
                  <c:v>16.0</c:v>
                </c:pt>
              </c:numCache>
            </c:numRef>
          </c:val>
        </c:ser>
        <c:ser>
          <c:idx val="2"/>
          <c:order val="2"/>
          <c:spPr>
            <a:solidFill>
              <a:srgbClr val="FFFF00"/>
            </a:solidFill>
          </c:spPr>
          <c:invertIfNegative val="0"/>
          <c:val>
            <c:numRef>
              <c:f>MLC_initial_cool_sum!$U$113:$U$118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13.7</c:v>
                </c:pt>
                <c:pt idx="4">
                  <c:v>16.2</c:v>
                </c:pt>
                <c:pt idx="5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6367928"/>
        <c:axId val="-2123898120"/>
      </c:barChart>
      <c:catAx>
        <c:axId val="-2086367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cavity#</a:t>
                </a:r>
              </a:p>
            </c:rich>
          </c:tx>
          <c:layout>
            <c:manualLayout>
              <c:xMode val="edge"/>
              <c:yMode val="edge"/>
              <c:x val="0.483823660722505"/>
              <c:y val="0.894762929574817"/>
            </c:manualLayout>
          </c:layout>
          <c:overlay val="0"/>
        </c:title>
        <c:majorTickMark val="out"/>
        <c:minorTickMark val="none"/>
        <c:tickLblPos val="nextTo"/>
        <c:crossAx val="-2123898120"/>
        <c:crosses val="autoZero"/>
        <c:auto val="1"/>
        <c:lblAlgn val="ctr"/>
        <c:lblOffset val="100"/>
        <c:noMultiLvlLbl val="0"/>
      </c:catAx>
      <c:valAx>
        <c:axId val="-2123898120"/>
        <c:scaling>
          <c:orientation val="minMax"/>
          <c:max val="17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Eacc max [MV/m]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6367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43078723565"/>
          <c:y val="0.0576576791537422"/>
          <c:w val="0.773226517316281"/>
          <c:h val="0.740234678316569"/>
        </c:manualLayout>
      </c:layout>
      <c:scatterChart>
        <c:scatterStyle val="lineMarker"/>
        <c:varyColors val="0"/>
        <c:ser>
          <c:idx val="1"/>
          <c:order val="1"/>
          <c:tx>
            <c:v>initial cool down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MLC_initial_cool_sum!$V$62:$V$67</c:f>
                <c:numCache>
                  <c:formatCode>General</c:formatCode>
                  <c:ptCount val="6"/>
                  <c:pt idx="0">
                    <c:v>2.62803693474386E9</c:v>
                  </c:pt>
                  <c:pt idx="1">
                    <c:v>2.09750673330696E9</c:v>
                  </c:pt>
                  <c:pt idx="2">
                    <c:v>2.56195296716461E9</c:v>
                  </c:pt>
                  <c:pt idx="3">
                    <c:v>1.43747559347849E9</c:v>
                  </c:pt>
                  <c:pt idx="4">
                    <c:v>2.13423063515378E9</c:v>
                  </c:pt>
                  <c:pt idx="5">
                    <c:v>1.75688127393244E9</c:v>
                  </c:pt>
                </c:numCache>
              </c:numRef>
            </c:plus>
            <c:minus>
              <c:numRef>
                <c:f>MLC_initial_cool_sum!$V$62:$V$67</c:f>
                <c:numCache>
                  <c:formatCode>General</c:formatCode>
                  <c:ptCount val="6"/>
                  <c:pt idx="0">
                    <c:v>2.62803693474386E9</c:v>
                  </c:pt>
                  <c:pt idx="1">
                    <c:v>2.09750673330696E9</c:v>
                  </c:pt>
                  <c:pt idx="2">
                    <c:v>2.56195296716461E9</c:v>
                  </c:pt>
                  <c:pt idx="3">
                    <c:v>1.43747559347849E9</c:v>
                  </c:pt>
                  <c:pt idx="4">
                    <c:v>2.13423063515378E9</c:v>
                  </c:pt>
                  <c:pt idx="5">
                    <c:v>1.75688127393244E9</c:v>
                  </c:pt>
                </c:numCache>
              </c:numRef>
            </c:minus>
          </c:errBars>
          <c:xVal>
            <c:numRef>
              <c:f>MLC_initial_cool_sum!$B$24:$B$29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MLC_initial_cool_sum!$D$24:$D$29</c:f>
              <c:numCache>
                <c:formatCode>0.00E+00</c:formatCode>
                <c:ptCount val="6"/>
                <c:pt idx="0">
                  <c:v>1.88E10</c:v>
                </c:pt>
                <c:pt idx="1">
                  <c:v>1.48E10</c:v>
                </c:pt>
                <c:pt idx="2">
                  <c:v>1.81E10</c:v>
                </c:pt>
                <c:pt idx="3">
                  <c:v>1.0E10</c:v>
                </c:pt>
                <c:pt idx="4">
                  <c:v>1.51E10</c:v>
                </c:pt>
                <c:pt idx="5">
                  <c:v>1.24E10</c:v>
                </c:pt>
              </c:numCache>
            </c:numRef>
          </c:yVal>
          <c:smooth val="0"/>
        </c:ser>
        <c:ser>
          <c:idx val="0"/>
          <c:order val="0"/>
          <c:tx>
            <c:v>1st thermal cycle w/ fast cool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MLC_initial_cool_sum!$W$62:$W$67</c:f>
                <c:numCache>
                  <c:formatCode>General</c:formatCode>
                  <c:ptCount val="6"/>
                  <c:pt idx="0">
                    <c:v>2.60074334485066E9</c:v>
                  </c:pt>
                  <c:pt idx="1">
                    <c:v>2.0440747800852E9</c:v>
                  </c:pt>
                  <c:pt idx="2">
                    <c:v>1.85468259994144E9</c:v>
                  </c:pt>
                  <c:pt idx="3">
                    <c:v>1.97717428689191E9</c:v>
                  </c:pt>
                  <c:pt idx="4">
                    <c:v>2.89155209009118E9</c:v>
                  </c:pt>
                  <c:pt idx="5">
                    <c:v>1.65894311064037E9</c:v>
                  </c:pt>
                </c:numCache>
              </c:numRef>
            </c:plus>
            <c:minus>
              <c:numRef>
                <c:f>MLC_initial_cool_sum!$W$62:$W$67</c:f>
                <c:numCache>
                  <c:formatCode>General</c:formatCode>
                  <c:ptCount val="6"/>
                  <c:pt idx="0">
                    <c:v>2.60074334485066E9</c:v>
                  </c:pt>
                  <c:pt idx="1">
                    <c:v>2.0440747800852E9</c:v>
                  </c:pt>
                  <c:pt idx="2">
                    <c:v>1.85468259994144E9</c:v>
                  </c:pt>
                  <c:pt idx="3">
                    <c:v>1.97717428689191E9</c:v>
                  </c:pt>
                  <c:pt idx="4">
                    <c:v>2.89155209009118E9</c:v>
                  </c:pt>
                  <c:pt idx="5">
                    <c:v>1.65894311064037E9</c:v>
                  </c:pt>
                </c:numCache>
              </c:numRef>
            </c:minus>
          </c:errBars>
          <c:xVal>
            <c:numRef>
              <c:f>MLC_initial_cool_sum!$B$24:$B$29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MLC_initial_cool_sum!$D$32:$D$37</c:f>
              <c:numCache>
                <c:formatCode>0.00E+00</c:formatCode>
                <c:ptCount val="6"/>
                <c:pt idx="0">
                  <c:v>1.83900325526968E10</c:v>
                </c:pt>
                <c:pt idx="1">
                  <c:v>1.39E10</c:v>
                </c:pt>
                <c:pt idx="2">
                  <c:v>1.84E10</c:v>
                </c:pt>
                <c:pt idx="3">
                  <c:v>1.4E10</c:v>
                </c:pt>
                <c:pt idx="4">
                  <c:v>2.04E10</c:v>
                </c:pt>
                <c:pt idx="5">
                  <c:v>1.17E10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x"/>
            <c:size val="11"/>
            <c:spPr>
              <a:solidFill>
                <a:srgbClr val="FFFF00"/>
              </a:solidFill>
              <a:ln w="22225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MLC_initial_cool_sum!$W$69:$W$75</c:f>
                <c:numCache>
                  <c:formatCode>General</c:formatCode>
                  <c:ptCount val="7"/>
                  <c:pt idx="0">
                    <c:v>3.06630874687695E9</c:v>
                  </c:pt>
                  <c:pt idx="1">
                    <c:v>2.82468161343422E9</c:v>
                  </c:pt>
                  <c:pt idx="2">
                    <c:v>2.84424239963613E9</c:v>
                  </c:pt>
                  <c:pt idx="3">
                    <c:v>1.83911375416985E9</c:v>
                  </c:pt>
                  <c:pt idx="4">
                    <c:v>2.47874412738666E9</c:v>
                  </c:pt>
                  <c:pt idx="5">
                    <c:v>8.9767967679583E8</c:v>
                  </c:pt>
                  <c:pt idx="6">
                    <c:v>1.65894311064037E9</c:v>
                  </c:pt>
                </c:numCache>
              </c:numRef>
            </c:plus>
            <c:minus>
              <c:numRef>
                <c:f>MLC_initial_cool_sum!$W$69:$W$75</c:f>
                <c:numCache>
                  <c:formatCode>General</c:formatCode>
                  <c:ptCount val="7"/>
                  <c:pt idx="0">
                    <c:v>3.06630874687695E9</c:v>
                  </c:pt>
                  <c:pt idx="1">
                    <c:v>2.82468161343422E9</c:v>
                  </c:pt>
                  <c:pt idx="2">
                    <c:v>2.84424239963613E9</c:v>
                  </c:pt>
                  <c:pt idx="3">
                    <c:v>1.83911375416985E9</c:v>
                  </c:pt>
                  <c:pt idx="4">
                    <c:v>2.47874412738666E9</c:v>
                  </c:pt>
                  <c:pt idx="5">
                    <c:v>8.9767967679583E8</c:v>
                  </c:pt>
                  <c:pt idx="6">
                    <c:v>1.65894311064037E9</c:v>
                  </c:pt>
                </c:numCache>
              </c:numRef>
            </c:minus>
          </c:errBars>
          <c:xVal>
            <c:numRef>
              <c:f>MLC_initial_cool_sum!$S$69:$S$75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6.0</c:v>
                </c:pt>
              </c:numCache>
            </c:numRef>
          </c:xVal>
          <c:yVal>
            <c:numRef>
              <c:f>MLC_initial_cool_sum!$V$69:$V$75</c:f>
              <c:numCache>
                <c:formatCode>0.00E+00</c:formatCode>
                <c:ptCount val="7"/>
                <c:pt idx="0">
                  <c:v>2.16820770812831E10</c:v>
                </c:pt>
                <c:pt idx="1">
                  <c:v>1.9973515235523E10</c:v>
                </c:pt>
                <c:pt idx="2">
                  <c:v>2.01118308812101E10</c:v>
                </c:pt>
                <c:pt idx="3">
                  <c:v>1.30044980694695E10</c:v>
                </c:pt>
                <c:pt idx="4">
                  <c:v>1.75273678130144E10</c:v>
                </c:pt>
                <c:pt idx="5">
                  <c:v>8.91E9</c:v>
                </c:pt>
                <c:pt idx="6">
                  <c:v>1.34E10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8311304"/>
        <c:axId val="-2088305768"/>
      </c:scatterChart>
      <c:valAx>
        <c:axId val="-2088311304"/>
        <c:scaling>
          <c:orientation val="minMax"/>
          <c:max val="6.5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cavity#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8305768"/>
        <c:crosses val="autoZero"/>
        <c:crossBetween val="midCat"/>
      </c:valAx>
      <c:valAx>
        <c:axId val="-2088305768"/>
        <c:scaling>
          <c:logBase val="10.0"/>
          <c:orientation val="minMax"/>
          <c:max val="5.0E10"/>
          <c:min val="1.0E9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Qo</a:t>
                </a:r>
                <a:r>
                  <a:rPr lang="en-US" dirty="0" smtClean="0"/>
                  <a:t> at 16.2MV/m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29458939791617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crossAx val="-20883113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image" Target="../media/image33.wmf"/><Relationship Id="rId2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19BDB-AF87-CC4D-8534-8DAE3D62298D}" type="datetimeFigureOut">
              <a:rPr lang="en-US" smtClean="0"/>
              <a:t>11/2/18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4CE2C-5F8C-6148-9677-EEC8E38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4CE2C-5F8C-6148-9677-EEC8E38DEE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1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power requirements increase with detuning of the cavity, and due to the high Q of the cavities and the tight power budget, the detuning must be carefully controlled.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poses a problem with vibrations in the </a:t>
            </a:r>
            <a:r>
              <a:rPr lang="en-US" baseline="0" dirty="0" err="1" smtClean="0"/>
              <a:t>cryomodule</a:t>
            </a:r>
            <a:r>
              <a:rPr lang="en-US" baseline="0" dirty="0" smtClean="0"/>
              <a:t>, generated by cryogenic pumps, valves and other machinery since they deform and lead to </a:t>
            </a:r>
            <a:r>
              <a:rPr lang="en-US" baseline="0" dirty="0" err="1" smtClean="0"/>
              <a:t>microphonics</a:t>
            </a:r>
            <a:r>
              <a:rPr lang="en-US" baseline="0" dirty="0" smtClean="0"/>
              <a:t> detuning.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mitigate this problem, we have modified our cryogenic system and used piezo-electric actuators to actively compensate for the vibrations. We developed a novel algorithm which is capable of stably reducing </a:t>
            </a:r>
            <a:r>
              <a:rPr lang="en-US" baseline="0" dirty="0" err="1" smtClean="0"/>
              <a:t>microphonics</a:t>
            </a:r>
            <a:r>
              <a:rPr lang="en-US" baseline="0" dirty="0" smtClean="0"/>
              <a:t> by a factor of 2!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AA91-FF66-8943-BDDB-3642FC82AC4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6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4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8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0944-B34D-45B6-9E91-196701CA6FD2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CE00F-D1DB-491E-8F84-B67BC2B15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hyperlink" Target="mailto:christopher.mayes@cornell.edu" TargetMode="Externa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8603260" y="6585120"/>
            <a:ext cx="540738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smtClean="0">
                <a:solidFill>
                  <a:srgbClr val="000000"/>
                </a:solidFill>
                <a:latin typeface="Calibri"/>
              </a:rPr>
              <a:t>‹#›</a:t>
            </a:fld>
            <a:endParaRPr dirty="0"/>
          </a:p>
        </p:txBody>
      </p:sp>
      <p:sp>
        <p:nvSpPr>
          <p:cNvPr id="4" name="CustomShape 4"/>
          <p:cNvSpPr/>
          <p:nvPr/>
        </p:nvSpPr>
        <p:spPr>
          <a:xfrm>
            <a:off x="-1" y="6614801"/>
            <a:ext cx="6287721" cy="2431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Optima"/>
                <a:cs typeface="Optima"/>
                <a:hlinkClick r:id="rId6"/>
              </a:rPr>
              <a:t>Georg.Hoffstaetter@cornell.edu</a:t>
            </a:r>
            <a:r>
              <a:rPr lang="en-US" sz="1200" baseline="0" dirty="0" smtClean="0">
                <a:solidFill>
                  <a:schemeClr val="tx1"/>
                </a:solidFill>
                <a:latin typeface="Optima"/>
                <a:cs typeface="Optima"/>
              </a:rPr>
              <a:t> -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 EIC Accelerator Collaboration Meeting – November 1, 2018</a:t>
            </a:r>
            <a:endParaRPr dirty="0">
              <a:latin typeface="Optima"/>
              <a:cs typeface="Optima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0" y="615305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sp>
        <p:nvSpPr>
          <p:cNvPr id="1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 dirty="0">
                <a:latin typeface="Calibri"/>
              </a:rPr>
              <a:t>Click to edit the outline text format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en-US" sz="2400" dirty="0">
                <a:latin typeface="Calibri"/>
              </a:rPr>
              <a:t>Second Outline Level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Third Outline Level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en-US" sz="2000" dirty="0">
                <a:latin typeface="Calibri"/>
              </a:rPr>
              <a:t>Fourth Outline Level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Fifth Outline Level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Sixth Outline Level</a:t>
            </a:r>
            <a:endParaRPr dirty="0"/>
          </a:p>
          <a:p>
            <a:pPr lvl="6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Seventh Outline Level</a:t>
            </a:r>
            <a:endParaRPr dirty="0"/>
          </a:p>
        </p:txBody>
      </p:sp>
      <p:pic>
        <p:nvPicPr>
          <p:cNvPr id="5" name="Picture 4" descr="CULogo187_CLASSE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087355" cy="605574"/>
          </a:xfrm>
          <a:prstGeom prst="rect">
            <a:avLst/>
          </a:prstGeom>
        </p:spPr>
      </p:pic>
      <p:pic>
        <p:nvPicPr>
          <p:cNvPr id="8" name="Picture 7" descr="Logo_RR6.jpe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635" y="4509"/>
            <a:ext cx="2171004" cy="5839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</p:sldLayoutIdLst>
  <p:txStyles>
    <p:titleStyle>
      <a:lvl1pPr>
        <a:defRPr i="0">
          <a:latin typeface="Optima"/>
          <a:cs typeface="Optima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36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37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oleObject" Target="../embeddings/oleObject2.bin"/><Relationship Id="rId9" Type="http://schemas.openxmlformats.org/officeDocument/2006/relationships/image" Target="../media/image34.emf"/><Relationship Id="rId10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30" descr="ppt_BG_Title_BNL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" y="-12420"/>
            <a:ext cx="9182100" cy="6859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0" y="6080760"/>
            <a:ext cx="3509237" cy="777240"/>
            <a:chOff x="-22" y="-2"/>
            <a:chExt cx="3733822" cy="826982"/>
          </a:xfrm>
        </p:grpSpPr>
        <p:pic>
          <p:nvPicPr>
            <p:cNvPr id="15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UCLASSE 3line White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Screen Shot 2015-07-28 at 9.44.57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104" y="6611258"/>
            <a:ext cx="2628900" cy="246742"/>
          </a:xfrm>
          <a:prstGeom prst="rect">
            <a:avLst/>
          </a:prstGeom>
        </p:spPr>
      </p:pic>
      <p:pic>
        <p:nvPicPr>
          <p:cNvPr id="18" name="Picture 17" descr="Screen Shot 2015-07-28 at 9.36.11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52" y="6080760"/>
            <a:ext cx="3108960" cy="7772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611112" y="4800600"/>
            <a:ext cx="2551176" cy="1828800"/>
          </a:xfrm>
          <a:prstGeom prst="rect">
            <a:avLst/>
          </a:prstGeom>
          <a:noFill/>
          <a:ln w="28575" cap="flat" cmpd="sng" algn="ctr">
            <a:solidFill>
              <a:srgbClr val="96161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0" y="228600"/>
            <a:ext cx="9144000" cy="13930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A00E1B"/>
                </a:solidFill>
                <a:latin typeface="Arial"/>
                <a:cs typeface="Arial"/>
              </a:rPr>
              <a:t>CBETA for EIC R&amp;D</a:t>
            </a:r>
            <a:endParaRPr lang="en-US" sz="2800" i="1" dirty="0">
              <a:solidFill>
                <a:srgbClr val="A00E1B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sz="2800" b="1" dirty="0">
              <a:solidFill>
                <a:srgbClr val="8D0E17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2800" b="1" dirty="0" smtClean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JLAB, </a:t>
            </a:r>
            <a:r>
              <a:rPr lang="en-US" sz="2800" b="1" dirty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800" b="1" dirty="0" smtClean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smtClean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November 2018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345" y="2306873"/>
            <a:ext cx="7772400" cy="8388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Georg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Hoffstaetter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(Cornell)</a:t>
            </a:r>
            <a:endParaRPr lang="en-US" sz="24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CBETA_Halbach_render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" y="2585774"/>
            <a:ext cx="6587017" cy="324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6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118182" y="11232"/>
            <a:ext cx="4905018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NovoFEL</a:t>
            </a:r>
            <a:r>
              <a:rPr lang="en-US" sz="2400" dirty="0" smtClean="0">
                <a:solidFill>
                  <a:schemeClr val="tx1"/>
                </a:solidFill>
              </a:rPr>
              <a:t> Accelerator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7884868" y="5340307"/>
            <a:ext cx="2247007" cy="34155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Helvetica" charset="0"/>
              </a:rPr>
              <a:t>Courtesy G. </a:t>
            </a:r>
            <a:r>
              <a:rPr lang="en-US" sz="1600" dirty="0" err="1" smtClean="0">
                <a:latin typeface="Helvetica" charset="0"/>
              </a:rPr>
              <a:t>Kulipanov</a:t>
            </a:r>
            <a:endParaRPr lang="en-US" sz="1600" b="1" dirty="0">
              <a:solidFill>
                <a:srgbClr val="FF0000"/>
              </a:solidFill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3054" y="690252"/>
            <a:ext cx="7934124" cy="5942340"/>
            <a:chOff x="-6350" y="0"/>
            <a:chExt cx="9156700" cy="6858000"/>
          </a:xfrm>
        </p:grpSpPr>
        <p:pic>
          <p:nvPicPr>
            <p:cNvPr id="19" name="Рисунок 20" descr="DSC_0465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19050"/>
              <a:ext cx="9156700" cy="681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6357938" y="5643563"/>
              <a:ext cx="2286000" cy="949325"/>
            </a:xfrm>
            <a:prstGeom prst="roundRect">
              <a:avLst>
                <a:gd name="adj" fmla="val 16667"/>
              </a:avLst>
            </a:prstGeom>
            <a:solidFill>
              <a:srgbClr val="0000CC">
                <a:alpha val="7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ru-RU" sz="2400" baseline="30000">
                  <a:solidFill>
                    <a:srgbClr val="FFFFFF"/>
                  </a:solidFill>
                  <a:cs typeface="Arial" panose="020B0604020202020204" pitchFamily="34" charset="0"/>
                </a:rPr>
                <a:t>nd</a:t>
              </a: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 stage FEL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undulator</a:t>
              </a:r>
              <a:endParaRPr lang="ru-RU" altLang="ru-RU" sz="1800">
                <a:cs typeface="Arial" panose="020B0604020202020204" pitchFamily="34" charset="0"/>
              </a:endParaRPr>
            </a:p>
          </p:txBody>
        </p:sp>
        <p:cxnSp>
          <p:nvCxnSpPr>
            <p:cNvPr id="23" name="AutoShape 6"/>
            <p:cNvCxnSpPr>
              <a:cxnSpLocks noChangeShapeType="1"/>
              <a:stCxn id="22" idx="0"/>
            </p:cNvCxnSpPr>
            <p:nvPr/>
          </p:nvCxnSpPr>
          <p:spPr bwMode="auto">
            <a:xfrm rot="5400000" flipH="1" flipV="1">
              <a:off x="6357938" y="3857625"/>
              <a:ext cx="2928938" cy="642937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miter lim="800000"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V="1">
              <a:off x="2071688" y="2928938"/>
              <a:ext cx="1214437" cy="31432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5" name="AutoShape 16"/>
            <p:cNvSpPr>
              <a:spLocks noChangeArrowheads="1"/>
            </p:cNvSpPr>
            <p:nvPr/>
          </p:nvSpPr>
          <p:spPr bwMode="auto">
            <a:xfrm>
              <a:off x="928688" y="6072188"/>
              <a:ext cx="2214562" cy="533400"/>
            </a:xfrm>
            <a:prstGeom prst="roundRect">
              <a:avLst>
                <a:gd name="adj" fmla="val 16667"/>
              </a:avLst>
            </a:prstGeom>
            <a:solidFill>
              <a:srgbClr val="0000CC">
                <a:alpha val="7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Main linac</a:t>
              </a: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H="1" flipV="1">
              <a:off x="2786063" y="5214938"/>
              <a:ext cx="857250" cy="928687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auto">
            <a:xfrm>
              <a:off x="3500438" y="4143375"/>
              <a:ext cx="2643187" cy="428625"/>
            </a:xfrm>
            <a:prstGeom prst="roundRect">
              <a:avLst>
                <a:gd name="adj" fmla="val 24944"/>
              </a:avLst>
            </a:prstGeom>
            <a:solidFill>
              <a:srgbClr val="0000CC">
                <a:alpha val="7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Horizontal tracks</a:t>
              </a: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 flipV="1">
              <a:off x="4857750" y="2143125"/>
              <a:ext cx="500063" cy="20002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V="1">
              <a:off x="4857750" y="2000250"/>
              <a:ext cx="1714500" cy="214312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01600">
              <a:solidFill>
                <a:srgbClr val="0000CC">
                  <a:alpha val="65097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>
              <a:off x="3643313" y="5643563"/>
              <a:ext cx="2357437" cy="949325"/>
            </a:xfrm>
            <a:prstGeom prst="roundRect">
              <a:avLst>
                <a:gd name="adj" fmla="val 16667"/>
              </a:avLst>
            </a:prstGeom>
            <a:solidFill>
              <a:srgbClr val="0000CC">
                <a:alpha val="7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1</a:t>
              </a:r>
              <a:r>
                <a:rPr lang="en-US" altLang="ru-RU" sz="2400" baseline="30000">
                  <a:solidFill>
                    <a:srgbClr val="FFFFFF"/>
                  </a:solidFill>
                  <a:cs typeface="Arial" panose="020B0604020202020204" pitchFamily="34" charset="0"/>
                </a:rPr>
                <a:t>st</a:t>
              </a: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 stage FEL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solidFill>
                    <a:srgbClr val="FFFFFF"/>
                  </a:solidFill>
                  <a:cs typeface="Arial" panose="020B0604020202020204" pitchFamily="34" charset="0"/>
                </a:rPr>
                <a:t>undulator</a:t>
              </a:r>
              <a:endParaRPr lang="ru-RU" altLang="ru-RU" sz="180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56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37409" y="53626"/>
            <a:ext cx="5312542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Toward high power at CBETA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4625" y="647961"/>
            <a:ext cx="8969375" cy="587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Monotype Sorts" charset="0"/>
              <a:buNone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It is after </a:t>
            </a: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A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pril 2020 that we can make a serious effort toward high current.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kumimoji="1"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Challenging items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(partly from past experiences with up to 75mA at the ERL injector)</a:t>
            </a:r>
          </a:p>
          <a:p>
            <a:pPr marL="457200" lvl="1" indent="0">
              <a:spcBef>
                <a:spcPct val="20000"/>
              </a:spcBef>
              <a:buClr>
                <a:srgbClr val="00FF00"/>
              </a:buClr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(1)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Exceeded radiation limits outside the shielding wall.</a:t>
            </a:r>
          </a:p>
          <a:p>
            <a:pPr marL="457200" lvl="1" indent="0">
              <a:spcBef>
                <a:spcPct val="20000"/>
              </a:spcBef>
              <a:buClr>
                <a:srgbClr val="00FF00"/>
              </a:buClr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(2) Coupler field breakdowns in the ICM.</a:t>
            </a:r>
          </a:p>
          <a:p>
            <a:pPr marL="457200" lvl="1" indent="0">
              <a:spcBef>
                <a:spcPct val="20000"/>
              </a:spcBef>
              <a:buClr>
                <a:srgbClr val="00FF00"/>
              </a:buClr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(3) Vacuum breakdown in the gun.</a:t>
            </a:r>
          </a:p>
          <a:p>
            <a:pPr marL="457200" lvl="1" indent="0">
              <a:spcBef>
                <a:spcPct val="20000"/>
              </a:spcBef>
              <a:buClr>
                <a:srgbClr val="00FF00"/>
              </a:buClr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(4) Quantum efficiency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of the cathode</a:t>
            </a:r>
          </a:p>
          <a:p>
            <a:pPr>
              <a:spcBef>
                <a:spcPct val="20000"/>
              </a:spcBef>
              <a:buClr>
                <a:srgbClr val="00FF00"/>
              </a:buClr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Synchronization of all cavities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kumimoji="1" lang="en-US" sz="200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Microphonics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control for SRF resonance frequencies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Precision alignments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Component limits, e.g. RF absorbers.</a:t>
            </a: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3808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42711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6" name="Content Placeholder 6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7736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 descr="D:\sbrooks\miscpapers\FFAG\Cbeta\CBETA_Design_Report\ffag_magnets\figures\halbach\Cbeta_proto_BD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" y="1805763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8" name="Content Placeholder 6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7736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4" y="645686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n-lt"/>
              </a:rPr>
              <a:t>12 </a:t>
            </a:r>
            <a:r>
              <a:rPr lang="en-GB" sz="1400" b="1" dirty="0" smtClean="0">
                <a:solidFill>
                  <a:schemeClr val="accent4"/>
                </a:solidFill>
                <a:latin typeface="+mn-lt"/>
              </a:rPr>
              <a:t>proof-of-principle magnets</a:t>
            </a:r>
            <a:r>
              <a:rPr lang="en-GB" sz="1400" b="1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(6 QF, 6 BD) have been built </a:t>
            </a:r>
            <a:r>
              <a:rPr lang="en-GB" sz="1400" dirty="0">
                <a:latin typeface="+mn-lt"/>
              </a:rPr>
              <a:t>as part of CBETA </a:t>
            </a:r>
            <a:r>
              <a:rPr lang="en-GB" sz="1400" dirty="0" smtClean="0">
                <a:latin typeface="+mn-lt"/>
              </a:rPr>
              <a:t>R&amp;D.</a:t>
            </a:r>
          </a:p>
          <a:p>
            <a:r>
              <a:rPr lang="en-GB" sz="1400" dirty="0" smtClean="0">
                <a:latin typeface="+mn-lt"/>
              </a:rPr>
              <a:t>Iron wire shimming has been done on 3 QFs and 6 BDs with good results.</a:t>
            </a:r>
            <a:endParaRPr lang="en-GB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7736" y="0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" y="1815169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7736" y="35730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Iron wire shims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0" y="3199636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magnet series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0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70427_15_57_50_P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476"/>
            <a:ext cx="3384322" cy="6024837"/>
          </a:xfrm>
          <a:prstGeom prst="rect">
            <a:avLst/>
          </a:prstGeom>
        </p:spPr>
      </p:pic>
      <p:pic>
        <p:nvPicPr>
          <p:cNvPr id="3" name="Picture 2" descr="D036051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29" y="1650044"/>
            <a:ext cx="5745816" cy="38232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18182" y="11232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First Girder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3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0" y="1295400"/>
            <a:ext cx="3201383" cy="2401037"/>
            <a:chOff x="800100" y="3543300"/>
            <a:chExt cx="4114800" cy="3086100"/>
          </a:xfrm>
        </p:grpSpPr>
        <p:pic>
          <p:nvPicPr>
            <p:cNvPr id="3" name="Picture 2" descr="Closed_orbit_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" y="3543300"/>
              <a:ext cx="4114800" cy="3086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 bwMode="auto">
            <a:xfrm>
              <a:off x="2971800" y="4343400"/>
              <a:ext cx="114426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E=21.2 GeV</a:t>
              </a:r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2971800" y="52578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E=6.6 GeV</a:t>
              </a: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1371600" y="38862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E=5.3 GeV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1371600" y="58293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E=1.3 GeV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4114800" y="5829300"/>
              <a:ext cx="46826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QF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479268" y="5829300"/>
              <a:ext cx="47557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BD</a:t>
              </a:r>
            </a:p>
          </p:txBody>
        </p:sp>
      </p:grpSp>
      <p:sp>
        <p:nvSpPr>
          <p:cNvPr id="10" name="Content Placeholder 1"/>
          <p:cNvSpPr txBox="1">
            <a:spLocks/>
          </p:cNvSpPr>
          <p:nvPr/>
        </p:nvSpPr>
        <p:spPr>
          <a:xfrm>
            <a:off x="3157962" y="664503"/>
            <a:ext cx="6018817" cy="30319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eRHIC</a:t>
            </a:r>
            <a:r>
              <a:rPr lang="en-US" sz="1800" dirty="0" smtClean="0"/>
              <a:t> uses two FFAG </a:t>
            </a:r>
            <a:r>
              <a:rPr lang="en-US" sz="1800" dirty="0" err="1" smtClean="0"/>
              <a:t>beamlines</a:t>
            </a:r>
            <a:r>
              <a:rPr lang="en-US" sz="1800" dirty="0" smtClean="0"/>
              <a:t> to do multiple </a:t>
            </a:r>
            <a:r>
              <a:rPr lang="en-US" sz="1800" dirty="0" err="1" smtClean="0"/>
              <a:t>recirculations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/>
              <a:t> (FFAG-I: 1.3-5.4 </a:t>
            </a:r>
            <a:r>
              <a:rPr lang="en-US" sz="1800" dirty="0" err="1" smtClean="0"/>
              <a:t>GeV</a:t>
            </a:r>
            <a:r>
              <a:rPr lang="en-US" sz="1800" dirty="0" smtClean="0"/>
              <a:t>, FFAG-II: 6.6-21.2 </a:t>
            </a:r>
            <a:r>
              <a:rPr lang="en-US" sz="1800" dirty="0" err="1" smtClean="0"/>
              <a:t>GeV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All sections of a FFAG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is formed using a same FODO cell. Required bending in different sections is arranged by proper selection of the offsets between cell magnets (or, alternatively, with dipole field correctors).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Permanent magnets can be used for the FFAG </a:t>
            </a:r>
            <a:r>
              <a:rPr lang="en-US" sz="1800" dirty="0" err="1" smtClean="0">
                <a:solidFill>
                  <a:srgbClr val="000000"/>
                </a:solidFill>
                <a:latin typeface="Helvetica" charset="0"/>
              </a:rPr>
              <a:t>beamline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 magnets (no need for power supplies/cables and cooling).</a:t>
            </a:r>
          </a:p>
          <a:p>
            <a:endParaRPr lang="en-US" sz="1800" dirty="0" smtClean="0"/>
          </a:p>
        </p:txBody>
      </p:sp>
      <p:pic>
        <p:nvPicPr>
          <p:cNvPr id="11" name="Picture 10" descr="WHOLEeRHIC-WithStraigh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3814830"/>
            <a:ext cx="5105400" cy="28145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99000" y="5193660"/>
            <a:ext cx="3759200" cy="1485900"/>
            <a:chOff x="5397500" y="5257800"/>
            <a:chExt cx="3759200" cy="1485900"/>
          </a:xfrm>
        </p:grpSpPr>
        <p:grpSp>
          <p:nvGrpSpPr>
            <p:cNvPr id="13" name="Group 12"/>
            <p:cNvGrpSpPr/>
            <p:nvPr/>
          </p:nvGrpSpPr>
          <p:grpSpPr>
            <a:xfrm>
              <a:off x="5397500" y="5715000"/>
              <a:ext cx="3759200" cy="1028700"/>
              <a:chOff x="5397500" y="4572000"/>
              <a:chExt cx="3759200" cy="10287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7500" y="4572000"/>
                <a:ext cx="3759200" cy="9144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5486400" y="5257800"/>
                <a:ext cx="914400" cy="3429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 bwMode="auto">
            <a:xfrm>
              <a:off x="6527800" y="5257800"/>
              <a:ext cx="2509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Orbits in Transition section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flipH="1" flipV="1">
            <a:off x="4572000" y="5600700"/>
            <a:ext cx="1143000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 bwMode="auto">
          <a:xfrm>
            <a:off x="12700" y="6286500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Each of two eRHIC FFAGs contain 1066 FFAG cells</a:t>
            </a:r>
          </a:p>
        </p:txBody>
      </p:sp>
      <p:pic>
        <p:nvPicPr>
          <p:cNvPr id="19" name="Picture 18" descr="BYPas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681" y="3657600"/>
            <a:ext cx="5511219" cy="9416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>
            <a:off x="5181600" y="4419600"/>
            <a:ext cx="30280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Orbits in Detector bypass section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4876800"/>
            <a:ext cx="3543300" cy="34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Quad offsets evolve adiabatically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00" y="3886200"/>
            <a:ext cx="2410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n-lt"/>
              </a:rPr>
              <a:t>@</a:t>
            </a:r>
            <a:r>
              <a:rPr lang="en-US" sz="1600" i="1" dirty="0" err="1" smtClean="0">
                <a:latin typeface="+mn-lt"/>
              </a:rPr>
              <a:t>S.Brooks</a:t>
            </a:r>
            <a:r>
              <a:rPr lang="en-US" sz="1600" i="1" dirty="0" smtClean="0">
                <a:latin typeface="+mn-lt"/>
              </a:rPr>
              <a:t>, </a:t>
            </a:r>
            <a:r>
              <a:rPr lang="en-US" sz="1600" i="1" dirty="0" err="1" smtClean="0">
                <a:latin typeface="+mn-lt"/>
              </a:rPr>
              <a:t>D.Trbojevic</a:t>
            </a:r>
            <a:endParaRPr lang="en-US" sz="1600" i="1" dirty="0">
              <a:latin typeface="+mn-lt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93084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Multiple-beam orbits and optics</a:t>
            </a:r>
          </a:p>
        </p:txBody>
      </p:sp>
    </p:spTree>
    <p:extLst>
      <p:ext uri="{BB962C8B-B14F-4D97-AF65-F5344CB8AC3E}">
        <p14:creationId xmlns:p14="http://schemas.microsoft.com/office/powerpoint/2010/main" val="349012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GB" sz="2400" smtClean="0">
                <a:solidFill>
                  <a:srgbClr val="000000"/>
                </a:solidFill>
              </a:rPr>
              <a:t>Orbit Correction of 4 Beams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9" y="911636"/>
            <a:ext cx="8551824" cy="5214528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7884868" y="5340307"/>
            <a:ext cx="2247007" cy="34155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Helvetica" charset="0"/>
              </a:rPr>
              <a:t>Courtesy C. Mayes</a:t>
            </a:r>
          </a:p>
        </p:txBody>
      </p:sp>
    </p:spTree>
    <p:extLst>
      <p:ext uri="{BB962C8B-B14F-4D97-AF65-F5344CB8AC3E}">
        <p14:creationId xmlns:p14="http://schemas.microsoft.com/office/powerpoint/2010/main" val="270763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57936" y="76966"/>
            <a:ext cx="4732699" cy="528609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/>
              <a:t>Main </a:t>
            </a:r>
            <a:r>
              <a:rPr lang="en-US" sz="2400" dirty="0" err="1" smtClean="0"/>
              <a:t>Linac</a:t>
            </a:r>
            <a:r>
              <a:rPr lang="en-US" sz="2400" dirty="0" smtClean="0"/>
              <a:t> </a:t>
            </a:r>
            <a:r>
              <a:rPr lang="en-US" sz="2400" dirty="0" err="1" smtClean="0"/>
              <a:t>Cryomodule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878843" y="6297856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FFAG workshop 2017 visiting CBETA</a:t>
            </a:r>
            <a:endParaRPr lang="en-US" sz="1200" dirty="0"/>
          </a:p>
        </p:txBody>
      </p:sp>
      <p:pic>
        <p:nvPicPr>
          <p:cNvPr id="5" name="Picture 4" descr="CBETA_Group_April_2018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637280" cy="6858000"/>
          </a:xfrm>
          <a:prstGeom prst="rect">
            <a:avLst/>
          </a:prstGeom>
        </p:spPr>
      </p:pic>
      <p:pic>
        <p:nvPicPr>
          <p:cNvPr id="6" name="Picture 5" descr="guest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4730750"/>
            <a:ext cx="3190875" cy="2127250"/>
          </a:xfrm>
          <a:prstGeom prst="rect">
            <a:avLst/>
          </a:prstGeom>
        </p:spPr>
      </p:pic>
      <p:pic>
        <p:nvPicPr>
          <p:cNvPr id="3" name="Picture 2" descr="Screen Shot 2018-11-01 at 11.44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92" y="4476750"/>
            <a:ext cx="2077802" cy="1984375"/>
          </a:xfrm>
          <a:prstGeom prst="rect">
            <a:avLst/>
          </a:prstGeom>
        </p:spPr>
      </p:pic>
      <p:pic>
        <p:nvPicPr>
          <p:cNvPr id="8" name="Picture 7" descr="Screen Shot 2018-11-01 at 11.43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47" y="3841749"/>
            <a:ext cx="1697604" cy="2614659"/>
          </a:xfrm>
          <a:prstGeom prst="rect">
            <a:avLst/>
          </a:prstGeom>
        </p:spPr>
      </p:pic>
      <p:pic>
        <p:nvPicPr>
          <p:cNvPr id="9" name="Picture 8" descr="McAteerPhotoweb-150x22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51" y="4794251"/>
            <a:ext cx="402167" cy="60325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142874" y="6194283"/>
            <a:ext cx="5127626" cy="6431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We encourage participation in the next commissioning period starting March 2019.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4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4625" y="330461"/>
            <a:ext cx="8969375" cy="74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Monotype Sorts" charset="0"/>
              <a:buNone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Challenging new items toward KPPs (1mA)</a:t>
            </a:r>
            <a:endParaRPr kumimoji="1" lang="en-US" sz="2000" dirty="0" smtClean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Beam loss, especially in the permanent magnet regions.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Halo collimation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BPM timing for multiple beams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SRF stabilization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SRF phasing with </a:t>
            </a:r>
            <a:r>
              <a:rPr kumimoji="1" lang="en-US" sz="200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relativistically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changing flight times.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Orbit correction for multiple beams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Operation without optics correction in the FFA section.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b="1" dirty="0">
                <a:solidFill>
                  <a:srgbClr val="0000FF"/>
                </a:solidFill>
                <a:latin typeface="Arial"/>
                <a:cs typeface="Arial"/>
              </a:rPr>
              <a:t> Challenging new items toward </a:t>
            </a:r>
            <a:r>
              <a:rPr kumimoji="1"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UPPs (40mA, 6MW!, 125pC {or 32pC})</a:t>
            </a: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Beam loss on the 1/1000,000 level (40nA in order 500m)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Note: Storage rings, e.g. CESR (1.5nA in order 500m)</a:t>
            </a: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Demagnetization of permanent magnets</a:t>
            </a:r>
          </a:p>
          <a:p>
            <a:pPr>
              <a:spcBef>
                <a:spcPct val="20000"/>
              </a:spcBef>
              <a:buClr>
                <a:srgbClr val="00FF00"/>
              </a:buClr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kumimoji="1"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Challenges beyond UPPs (higher bunch charges)</a:t>
            </a: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Microstructure in the bunch (</a:t>
            </a:r>
            <a:r>
              <a:rPr kumimoji="1" lang="en-US" sz="200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microbunching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, CSR, LSC, PCA)</a:t>
            </a: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 marL="914400" lvl="1" indent="-457200">
              <a:spcBef>
                <a:spcPct val="20000"/>
              </a:spcBef>
              <a:buClr>
                <a:srgbClr val="00FF00"/>
              </a:buClr>
              <a:buAutoNum type="arabicParenBoth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83409" y="53626"/>
            <a:ext cx="5312542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Expected new challenges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150" y="592926"/>
            <a:ext cx="88316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Prototyping EIC cooling (unprecedented beam powers of 6MW)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1) ERL operation for high-power beams (note SNS @ 1.4MW, PIP-II@1-2MW)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Current limits (BBU instabilities and component heating, micro-bunching)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Startup scenarios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Simultaneous beam measurements</a:t>
            </a: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2) High-power beam propagation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-   Beam micro structure that can prevent cooling (pointed out by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CeC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Loss monitoring, component protection, and shielding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Intra-beam and rest-gas scattering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Beam halo dynamics and halo detection</a:t>
            </a: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3) High-brightness beam production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CW electron sources and space-charge dynamics, including dark currents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High-current polarized beams (see presentation by Luca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Cultrera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4) Low-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-growth beam propagation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 precision magnets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 precision beam dynamics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control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Control of energy spread and energy stability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Other EIC topics, e.g. for a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linac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-ring collider.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CBETA is then ready for EIC R&amp;D</a:t>
            </a:r>
          </a:p>
        </p:txBody>
      </p:sp>
    </p:spTree>
    <p:extLst>
      <p:ext uri="{BB962C8B-B14F-4D97-AF65-F5344CB8AC3E}">
        <p14:creationId xmlns:p14="http://schemas.microsoft.com/office/powerpoint/2010/main" val="136877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150" y="926301"/>
            <a:ext cx="88316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Push </a:t>
            </a:r>
            <a:r>
              <a:rPr lang="en-US" dirty="0"/>
              <a:t>CBETA current at 150MeV </a:t>
            </a:r>
            <a:r>
              <a:rPr lang="en-US" dirty="0" smtClean="0"/>
              <a:t>and 100MeV toward </a:t>
            </a:r>
            <a:r>
              <a:rPr lang="en-US" dirty="0"/>
              <a:t>40mA</a:t>
            </a:r>
            <a:r>
              <a:rPr lang="en-US" dirty="0" smtClean="0"/>
              <a:t>.</a:t>
            </a:r>
          </a:p>
          <a:p>
            <a:pPr marL="342900" indent="-342900">
              <a:buAutoNum type="arabicParenR"/>
            </a:pPr>
            <a:r>
              <a:rPr lang="en-US" dirty="0" smtClean="0"/>
              <a:t>Develop </a:t>
            </a:r>
            <a:r>
              <a:rPr lang="en-US" dirty="0"/>
              <a:t>halo diagnostics for high current and high bunch-charge </a:t>
            </a:r>
            <a:r>
              <a:rPr lang="en-US" dirty="0" smtClean="0"/>
              <a:t>running.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Develop </a:t>
            </a:r>
            <a:r>
              <a:rPr lang="en-US" dirty="0"/>
              <a:t>CSR and micro-bunching </a:t>
            </a:r>
            <a:r>
              <a:rPr lang="en-US" dirty="0" smtClean="0"/>
              <a:t>diagnostics.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Develop </a:t>
            </a:r>
            <a:r>
              <a:rPr lang="en-US" dirty="0"/>
              <a:t>time-resolved beam-loss diagnostics for post-mortem </a:t>
            </a:r>
            <a:r>
              <a:rPr lang="en-US" dirty="0" smtClean="0"/>
              <a:t>loss analysis.</a:t>
            </a:r>
          </a:p>
          <a:p>
            <a:pPr marL="342900" indent="-342900">
              <a:buAutoNum type="arabicParenR"/>
            </a:pPr>
            <a:r>
              <a:rPr lang="en-US" dirty="0" smtClean="0"/>
              <a:t>Simulate </a:t>
            </a:r>
            <a:r>
              <a:rPr lang="en-US" dirty="0"/>
              <a:t>bunch-charge </a:t>
            </a:r>
            <a:r>
              <a:rPr lang="en-US" dirty="0" err="1" smtClean="0"/>
              <a:t>limites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CBETA.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Simulation </a:t>
            </a:r>
            <a:r>
              <a:rPr lang="en-US" dirty="0"/>
              <a:t>of a magnetized gun before the </a:t>
            </a:r>
            <a:r>
              <a:rPr lang="en-US" dirty="0" smtClean="0"/>
              <a:t>Injector</a:t>
            </a:r>
          </a:p>
          <a:p>
            <a:pPr marL="342900" indent="-342900">
              <a:buAutoNum type="arabicParenR"/>
            </a:pPr>
            <a:r>
              <a:rPr lang="en-US" dirty="0" smtClean="0"/>
              <a:t>Operate </a:t>
            </a:r>
            <a:r>
              <a:rPr lang="en-US" dirty="0"/>
              <a:t>CBETA with increased bunch charge, pushing toward </a:t>
            </a:r>
            <a:r>
              <a:rPr lang="en-US" dirty="0" smtClean="0"/>
              <a:t>1nC.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Design and build of </a:t>
            </a:r>
            <a:r>
              <a:rPr lang="en-US" dirty="0"/>
              <a:t>HOM couplers that allow for more beam in </a:t>
            </a:r>
            <a:r>
              <a:rPr lang="en-US" dirty="0" smtClean="0"/>
              <a:t>ERLs.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Use CBETA as a beam-test facility for EIC </a:t>
            </a:r>
            <a:r>
              <a:rPr lang="en-US" dirty="0" err="1" smtClean="0"/>
              <a:t>cryomodules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Design and build a </a:t>
            </a:r>
            <a:r>
              <a:rPr lang="en-US" dirty="0"/>
              <a:t>beam-extraction line for the highest energy </a:t>
            </a:r>
            <a:r>
              <a:rPr lang="en-US" dirty="0" smtClean="0"/>
              <a:t>beam.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Experiments </a:t>
            </a:r>
            <a:r>
              <a:rPr lang="en-US" dirty="0"/>
              <a:t>for beam extraction:</a:t>
            </a:r>
          </a:p>
          <a:p>
            <a:pPr lvl="1"/>
            <a:r>
              <a:rPr lang="en-US" dirty="0"/>
              <a:t>(a) Drive the highest-energy beam to large orbit </a:t>
            </a:r>
            <a:r>
              <a:rPr lang="en-US" dirty="0" smtClean="0"/>
              <a:t>for only the highest-energy beam.</a:t>
            </a:r>
            <a:endParaRPr lang="en-US" dirty="0"/>
          </a:p>
          <a:p>
            <a:pPr lvl="1"/>
            <a:r>
              <a:rPr lang="en-US" dirty="0"/>
              <a:t>(b) Measure demagnetization of a small </a:t>
            </a:r>
            <a:r>
              <a:rPr lang="en-US" dirty="0" smtClean="0"/>
              <a:t>permanent extraction magnet.</a:t>
            </a:r>
          </a:p>
          <a:p>
            <a:r>
              <a:rPr lang="en-US" dirty="0" smtClean="0"/>
              <a:t>12) Test </a:t>
            </a:r>
            <a:r>
              <a:rPr lang="en-US" dirty="0"/>
              <a:t>a fast kicker for the beam accumulation in the JLEIC </a:t>
            </a:r>
            <a:r>
              <a:rPr lang="en-US" dirty="0" smtClean="0"/>
              <a:t>cooler.</a:t>
            </a:r>
            <a:endParaRPr lang="en-US" dirty="0"/>
          </a:p>
          <a:p>
            <a:r>
              <a:rPr lang="en-US" dirty="0" smtClean="0"/>
              <a:t>13) Install </a:t>
            </a:r>
            <a:r>
              <a:rPr lang="en-US" dirty="0"/>
              <a:t>a magnetized gun from JLAB for beam </a:t>
            </a:r>
            <a:r>
              <a:rPr lang="en-US" dirty="0" smtClean="0"/>
              <a:t>tests.</a:t>
            </a:r>
            <a:endParaRPr lang="en-US" dirty="0"/>
          </a:p>
          <a:p>
            <a:r>
              <a:rPr lang="en-US" dirty="0" smtClean="0"/>
              <a:t>14) </a:t>
            </a:r>
            <a:r>
              <a:rPr lang="en-US" dirty="0" err="1" smtClean="0"/>
              <a:t>Microbunching</a:t>
            </a:r>
            <a:r>
              <a:rPr lang="en-US" dirty="0" smtClean="0"/>
              <a:t> </a:t>
            </a:r>
            <a:r>
              <a:rPr lang="en-US" dirty="0"/>
              <a:t>instability tests at </a:t>
            </a:r>
            <a:r>
              <a:rPr lang="en-US" dirty="0" smtClean="0"/>
              <a:t>CBETA.</a:t>
            </a:r>
          </a:p>
          <a:p>
            <a:r>
              <a:rPr lang="en-US" dirty="0" smtClean="0"/>
              <a:t>15) Creation of a magnetized beam from a not-magnetized gunk by longitudinal to transverse </a:t>
            </a:r>
            <a:r>
              <a:rPr lang="en-US" dirty="0" err="1" smtClean="0"/>
              <a:t>emittance</a:t>
            </a:r>
            <a:r>
              <a:rPr lang="en-US" dirty="0" smtClean="0"/>
              <a:t> exchange.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Ideas for next-phase CBETA proposal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9968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ETA_Halbach_rend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18182" y="11232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431" y="233286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50651"/>
            <a:ext cx="9171310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latin typeface="Helvetica" charset="0"/>
              </a:rPr>
              <a:t>100mA, 6MeV SRF injector (ICM)</a:t>
            </a:r>
            <a:endParaRPr lang="en-US" sz="1800" dirty="0">
              <a:latin typeface="Helvetica" charset="0"/>
            </a:endParaRPr>
          </a:p>
          <a:p>
            <a:r>
              <a:rPr lang="en-US" sz="1800" dirty="0" smtClean="0"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latin typeface="Helvetica" charset="0"/>
              </a:rPr>
              <a:t>100mA, 6-cavity SRF CW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(MLC)</a:t>
            </a:r>
            <a:endParaRPr lang="en-US" sz="1800" dirty="0"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853" y="2326709"/>
            <a:ext cx="1827553" cy="836915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0578" y="2913241"/>
            <a:ext cx="3225194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018" y="2250309"/>
            <a:ext cx="1080915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1767" y="2584625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+/- 36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Electron Current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latin typeface="Arial"/>
                <a:cs typeface="Arial"/>
              </a:rPr>
              <a:t>linac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Bunch </a:t>
            </a:r>
            <a:r>
              <a:rPr lang="en-US" sz="2000" dirty="0">
                <a:latin typeface="Arial"/>
                <a:cs typeface="Arial"/>
              </a:rPr>
              <a:t>charge Q </a:t>
            </a:r>
            <a:r>
              <a:rPr lang="en-US" sz="2000" dirty="0" smtClean="0">
                <a:latin typeface="Arial"/>
                <a:cs typeface="Arial"/>
              </a:rPr>
              <a:t>of up to 2nC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latin typeface="Arial"/>
                <a:cs typeface="Arial"/>
              </a:rPr>
              <a:t>1.3GHz/N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Beams of 100mA for 1 turn and 40mA for 4 turns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42, 78, 114, 150 MeV   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631874" y="1738853"/>
            <a:ext cx="3539436" cy="3654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Existing components at Cornell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09645" y="1641324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152400" y="2095870"/>
            <a:ext cx="89916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algn="ctr">
              <a:spcBef>
                <a:spcPts val="600"/>
              </a:spcBef>
            </a:pPr>
            <a:r>
              <a:rPr lang="en-US" sz="9600" b="0" dirty="0" smtClean="0">
                <a:latin typeface="+mn-lt"/>
              </a:rPr>
              <a:t>Questions?</a:t>
            </a:r>
          </a:p>
          <a:p>
            <a:pPr algn="ctr">
              <a:spcBef>
                <a:spcPts val="600"/>
              </a:spcBef>
            </a:pPr>
            <a:endParaRPr lang="en-US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1813239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230" y="85669"/>
            <a:ext cx="46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Current limits from HOMs</a:t>
            </a:r>
            <a:endParaRPr lang="en-US" sz="2400" dirty="0">
              <a:latin typeface="Optima"/>
              <a:cs typeface="Opti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760" y="4733041"/>
            <a:ext cx="7652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HOMs on MLC were strongly </a:t>
            </a:r>
            <a:r>
              <a:rPr lang="en-US" sz="2000" dirty="0"/>
              <a:t>d</a:t>
            </a:r>
            <a:r>
              <a:rPr lang="en-US" sz="2000" dirty="0" smtClean="0"/>
              <a:t>amped below Q~10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Consistent with HTC and simulation results.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HTC results were: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HOM heating: currents are limited to &lt; 40mA in CBETA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BBU no HOM limits BBU to below 100mA in one turn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230" y="892924"/>
            <a:ext cx="6839880" cy="399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10" y="1446276"/>
            <a:ext cx="2147101" cy="242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304800" y="2608482"/>
            <a:ext cx="8534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162800" y="1084482"/>
            <a:ext cx="1219200" cy="1524000"/>
            <a:chOff x="2112" y="2064"/>
            <a:chExt cx="240" cy="960"/>
          </a:xfrm>
        </p:grpSpPr>
        <p:sp>
          <p:nvSpPr>
            <p:cNvPr id="4" name="Arc 5"/>
            <p:cNvSpPr>
              <a:spLocks/>
            </p:cNvSpPr>
            <p:nvPr/>
          </p:nvSpPr>
          <p:spPr bwMode="auto">
            <a:xfrm flipV="1">
              <a:off x="2112" y="2496"/>
              <a:ext cx="240" cy="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rc 6"/>
            <p:cNvSpPr>
              <a:spLocks/>
            </p:cNvSpPr>
            <p:nvPr/>
          </p:nvSpPr>
          <p:spPr bwMode="auto">
            <a:xfrm>
              <a:off x="2112" y="2064"/>
              <a:ext cx="240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 flipH="1" flipV="1">
            <a:off x="457200" y="1084482"/>
            <a:ext cx="1219200" cy="1524000"/>
            <a:chOff x="2112" y="2064"/>
            <a:chExt cx="240" cy="960"/>
          </a:xfrm>
        </p:grpSpPr>
        <p:sp>
          <p:nvSpPr>
            <p:cNvPr id="7" name="Arc 8"/>
            <p:cNvSpPr>
              <a:spLocks/>
            </p:cNvSpPr>
            <p:nvPr/>
          </p:nvSpPr>
          <p:spPr bwMode="auto">
            <a:xfrm flipV="1">
              <a:off x="2112" y="2496"/>
              <a:ext cx="240" cy="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rc 9"/>
            <p:cNvSpPr>
              <a:spLocks/>
            </p:cNvSpPr>
            <p:nvPr/>
          </p:nvSpPr>
          <p:spPr bwMode="auto">
            <a:xfrm>
              <a:off x="2112" y="2064"/>
              <a:ext cx="240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676400" y="1084482"/>
            <a:ext cx="5486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508000" y="932082"/>
            <a:ext cx="8064500" cy="1752600"/>
          </a:xfrm>
          <a:custGeom>
            <a:avLst/>
            <a:gdLst>
              <a:gd name="T0" fmla="*/ 3472 w 5080"/>
              <a:gd name="T1" fmla="*/ 1056 h 1104"/>
              <a:gd name="T2" fmla="*/ 4768 w 5080"/>
              <a:gd name="T3" fmla="*/ 816 h 1104"/>
              <a:gd name="T4" fmla="*/ 4912 w 5080"/>
              <a:gd name="T5" fmla="*/ 240 h 1104"/>
              <a:gd name="T6" fmla="*/ 3760 w 5080"/>
              <a:gd name="T7" fmla="*/ 144 h 1104"/>
              <a:gd name="T8" fmla="*/ 2512 w 5080"/>
              <a:gd name="T9" fmla="*/ 0 h 1104"/>
              <a:gd name="T10" fmla="*/ 1408 w 5080"/>
              <a:gd name="T11" fmla="*/ 144 h 1104"/>
              <a:gd name="T12" fmla="*/ 256 w 5080"/>
              <a:gd name="T13" fmla="*/ 144 h 1104"/>
              <a:gd name="T14" fmla="*/ 16 w 5080"/>
              <a:gd name="T15" fmla="*/ 576 h 1104"/>
              <a:gd name="T16" fmla="*/ 352 w 5080"/>
              <a:gd name="T17" fmla="*/ 1008 h 1104"/>
              <a:gd name="T18" fmla="*/ 1408 w 5080"/>
              <a:gd name="T1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80" h="1104">
                <a:moveTo>
                  <a:pt x="3472" y="1056"/>
                </a:moveTo>
                <a:cubicBezTo>
                  <a:pt x="4000" y="1004"/>
                  <a:pt x="4528" y="952"/>
                  <a:pt x="4768" y="816"/>
                </a:cubicBezTo>
                <a:cubicBezTo>
                  <a:pt x="5008" y="680"/>
                  <a:pt x="5080" y="352"/>
                  <a:pt x="4912" y="240"/>
                </a:cubicBezTo>
                <a:cubicBezTo>
                  <a:pt x="4744" y="128"/>
                  <a:pt x="4160" y="184"/>
                  <a:pt x="3760" y="144"/>
                </a:cubicBezTo>
                <a:cubicBezTo>
                  <a:pt x="3360" y="104"/>
                  <a:pt x="2904" y="0"/>
                  <a:pt x="2512" y="0"/>
                </a:cubicBezTo>
                <a:cubicBezTo>
                  <a:pt x="2120" y="0"/>
                  <a:pt x="1784" y="120"/>
                  <a:pt x="1408" y="144"/>
                </a:cubicBezTo>
                <a:cubicBezTo>
                  <a:pt x="1032" y="168"/>
                  <a:pt x="488" y="72"/>
                  <a:pt x="256" y="144"/>
                </a:cubicBezTo>
                <a:cubicBezTo>
                  <a:pt x="24" y="216"/>
                  <a:pt x="0" y="432"/>
                  <a:pt x="16" y="576"/>
                </a:cubicBezTo>
                <a:cubicBezTo>
                  <a:pt x="32" y="720"/>
                  <a:pt x="120" y="920"/>
                  <a:pt x="352" y="1008"/>
                </a:cubicBezTo>
                <a:cubicBezTo>
                  <a:pt x="584" y="1096"/>
                  <a:pt x="996" y="1100"/>
                  <a:pt x="1408" y="110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5943600" y="2684682"/>
            <a:ext cx="2590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pic>
        <p:nvPicPr>
          <p:cNvPr id="12" name="Picture 13" descr="9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2341782"/>
            <a:ext cx="33051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093192"/>
              </p:ext>
            </p:extLst>
          </p:nvPr>
        </p:nvGraphicFramePr>
        <p:xfrm>
          <a:off x="2130188" y="3117276"/>
          <a:ext cx="5154612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" name="Equation" r:id="rId4" imgW="2361960" imgH="469800" progId="Equation.3">
                  <p:embed/>
                </p:oleObj>
              </mc:Choice>
              <mc:Fallback>
                <p:oleObj name="Equation" r:id="rId4" imgW="2361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0188" y="3117276"/>
                        <a:ext cx="5154612" cy="10239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375025" y="2048095"/>
            <a:ext cx="225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 Unicode MS" charset="0"/>
              </a:rPr>
              <a:t>Higher Order Modes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660525" y="1567082"/>
            <a:ext cx="541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 Unicode MS" charset="0"/>
              </a:rPr>
              <a:t>Beam break up: a potential limit to ERL currents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New current limit</a:t>
            </a:r>
          </a:p>
        </p:txBody>
      </p:sp>
      <p:pic>
        <p:nvPicPr>
          <p:cNvPr id="17" name="Picture 16" descr="loudspeak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22" y="4334459"/>
            <a:ext cx="1659453" cy="1250121"/>
          </a:xfrm>
          <a:prstGeom prst="rect">
            <a:avLst/>
          </a:prstGeom>
        </p:spPr>
      </p:pic>
      <p:pic>
        <p:nvPicPr>
          <p:cNvPr id="18" name="Picture 17" descr="microphon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509" y="4417149"/>
            <a:ext cx="1101173" cy="1101173"/>
          </a:xfrm>
          <a:prstGeom prst="rect">
            <a:avLst/>
          </a:prstGeom>
        </p:spPr>
      </p:pic>
      <p:pic>
        <p:nvPicPr>
          <p:cNvPr id="19" name="Picture 18" descr="loudspeak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100" y="4334459"/>
            <a:ext cx="1659453" cy="12501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44551" y="4664781"/>
            <a:ext cx="395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cxnSp>
        <p:nvCxnSpPr>
          <p:cNvPr id="22" name="Elbow Connector 21"/>
          <p:cNvCxnSpPr>
            <a:stCxn id="18" idx="2"/>
            <a:endCxn id="17" idx="2"/>
          </p:cNvCxnSpPr>
          <p:nvPr/>
        </p:nvCxnSpPr>
        <p:spPr>
          <a:xfrm rot="5400000">
            <a:off x="4407294" y="3060778"/>
            <a:ext cx="66258" cy="4981347"/>
          </a:xfrm>
          <a:prstGeom prst="bentConnector3">
            <a:avLst>
              <a:gd name="adj1" fmla="val 9283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9" idx="3"/>
            <a:endCxn id="18" idx="1"/>
          </p:cNvCxnSpPr>
          <p:nvPr/>
        </p:nvCxnSpPr>
        <p:spPr>
          <a:xfrm>
            <a:off x="6137553" y="4959520"/>
            <a:ext cx="242956" cy="821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894084"/>
              </p:ext>
            </p:extLst>
          </p:nvPr>
        </p:nvGraphicFramePr>
        <p:xfrm>
          <a:off x="1409463" y="6187936"/>
          <a:ext cx="7207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" name="Equation" r:id="rId8" imgW="330200" imgH="215900" progId="Equation.3">
                  <p:embed/>
                </p:oleObj>
              </mc:Choice>
              <mc:Fallback>
                <p:oleObj name="Equation" r:id="rId8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463" y="6187936"/>
                        <a:ext cx="720725" cy="469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4434"/>
              </p:ext>
            </p:extLst>
          </p:nvPr>
        </p:nvGraphicFramePr>
        <p:xfrm>
          <a:off x="3282271" y="6198979"/>
          <a:ext cx="12747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" name="Equation" r:id="rId10" imgW="584200" imgH="215900" progId="Equation.3">
                  <p:embed/>
                </p:oleObj>
              </mc:Choice>
              <mc:Fallback>
                <p:oleObj name="Equation" r:id="rId10" imgW="584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271" y="6198979"/>
                        <a:ext cx="1274762" cy="469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625132"/>
              </p:ext>
            </p:extLst>
          </p:nvPr>
        </p:nvGraphicFramePr>
        <p:xfrm>
          <a:off x="4478100" y="5592576"/>
          <a:ext cx="12477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" name="Equation" r:id="rId12" imgW="571500" imgH="215900" progId="Equation.3">
                  <p:embed/>
                </p:oleObj>
              </mc:Choice>
              <mc:Fallback>
                <p:oleObj name="Equation" r:id="rId12" imgW="571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100" y="5592576"/>
                        <a:ext cx="1247775" cy="469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692094"/>
              </p:ext>
            </p:extLst>
          </p:nvPr>
        </p:nvGraphicFramePr>
        <p:xfrm>
          <a:off x="6181725" y="5619563"/>
          <a:ext cx="665162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" name="Equation" r:id="rId14" imgW="304800" imgH="203200" progId="Equation.3">
                  <p:embed/>
                </p:oleObj>
              </mc:Choice>
              <mc:Fallback>
                <p:oleObj name="Equation" r:id="rId14" imgW="304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725" y="5619563"/>
                        <a:ext cx="665162" cy="4429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402847"/>
              </p:ext>
            </p:extLst>
          </p:nvPr>
        </p:nvGraphicFramePr>
        <p:xfrm>
          <a:off x="6142216" y="4444118"/>
          <a:ext cx="2778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name="Equation" r:id="rId16" imgW="127000" imgH="203200" progId="Equation.3">
                  <p:embed/>
                </p:oleObj>
              </mc:Choice>
              <mc:Fallback>
                <p:oleObj name="Equation" r:id="rId16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216" y="4444118"/>
                        <a:ext cx="277812" cy="4413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9268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0" y="875824"/>
            <a:ext cx="7456872" cy="45259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34911" y="126589"/>
            <a:ext cx="5249499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BBU for 1 pass in CBETA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106710" y="5275541"/>
            <a:ext cx="7848600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100%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4940062" y="666838"/>
            <a:ext cx="4203938" cy="1143000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 dirty="0" smtClean="0"/>
              <a:t>CBETA 1-pass</a:t>
            </a:r>
          </a:p>
          <a:p>
            <a:r>
              <a:rPr lang="en-US" altLang="zh-TW" sz="2000" dirty="0" smtClean="0"/>
              <a:t>Cavity shape error: </a:t>
            </a:r>
            <a:r>
              <a:rPr lang="en-US" altLang="zh-TW" sz="2000" dirty="0" smtClean="0">
                <a:solidFill>
                  <a:srgbClr val="FF0000"/>
                </a:solidFill>
              </a:rPr>
              <a:t>125 </a:t>
            </a:r>
            <a:r>
              <a:rPr lang="el-GR" altLang="zh-TW" sz="2000" dirty="0" smtClean="0">
                <a:solidFill>
                  <a:srgbClr val="FF0000"/>
                </a:solidFill>
              </a:rPr>
              <a:t>μ</a:t>
            </a:r>
            <a:r>
              <a:rPr lang="en-US" altLang="zh-TW" sz="2000" dirty="0" smtClean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877" y="5412923"/>
            <a:ext cx="530272" cy="4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" y="865910"/>
            <a:ext cx="8229600" cy="41824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283595" y="138017"/>
            <a:ext cx="5642699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BBU for 4 passes in CBETA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76912" y="5275541"/>
            <a:ext cx="6378397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100%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10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4701724" y="960008"/>
            <a:ext cx="4442276" cy="1622240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000" dirty="0" smtClean="0"/>
              <a:t>CBETA 4-pass</a:t>
            </a:r>
          </a:p>
          <a:p>
            <a:pPr algn="l"/>
            <a:r>
              <a:rPr lang="en-US" altLang="zh-TW" sz="2000" dirty="0" smtClean="0"/>
              <a:t>Cavity shape error: </a:t>
            </a:r>
            <a:r>
              <a:rPr lang="en-US" altLang="zh-TW" sz="2000" dirty="0" smtClean="0">
                <a:solidFill>
                  <a:srgbClr val="FF0000"/>
                </a:solidFill>
              </a:rPr>
              <a:t>125 </a:t>
            </a:r>
            <a:r>
              <a:rPr lang="el-GR" altLang="zh-TW" sz="2000" dirty="0" smtClean="0">
                <a:solidFill>
                  <a:srgbClr val="FF0000"/>
                </a:solidFill>
              </a:rPr>
              <a:t>μ</a:t>
            </a:r>
            <a:r>
              <a:rPr lang="en-US" altLang="zh-TW" sz="2000" dirty="0" smtClean="0">
                <a:solidFill>
                  <a:srgbClr val="FF0000"/>
                </a:solidFill>
              </a:rPr>
              <a:t>m</a:t>
            </a:r>
          </a:p>
          <a:p>
            <a:pPr algn="l"/>
            <a:r>
              <a:rPr lang="en-US" altLang="zh-TW" sz="2000" dirty="0" smtClean="0">
                <a:solidFill>
                  <a:srgbClr val="000000"/>
                </a:solidFill>
              </a:rPr>
              <a:t>x/y coupling is simulated to increase the threshold significantly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629" y="5412923"/>
            <a:ext cx="530272" cy="425433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1688551" y="5776866"/>
            <a:ext cx="623774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86%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lang="en-US" altLang="zh-TW" sz="2000" noProof="0" dirty="0" smtClean="0"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   4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524" y="5914248"/>
            <a:ext cx="530272" cy="4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9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83596" y="138017"/>
            <a:ext cx="4728750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4-path ERL with variable phases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633175"/>
            <a:ext cx="762000" cy="611346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685800" y="5638800"/>
            <a:ext cx="7848600" cy="99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dirty="0" smtClean="0">
                <a:latin typeface="+mj-lt"/>
                <a:ea typeface="+mj-ea"/>
                <a:cs typeface="+mj-cs"/>
              </a:rPr>
              <a:t>     results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 </a:t>
            </a:r>
            <a:r>
              <a:rPr lang="en-US" altLang="zh-TW" sz="3600" dirty="0" smtClean="0">
                <a:latin typeface="+mj-lt"/>
                <a:ea typeface="+mj-ea"/>
                <a:cs typeface="+mj-cs"/>
              </a:rPr>
              <a:t>improve</a:t>
            </a:r>
            <a:r>
              <a:rPr lang="en-US" altLang="zh-TW" sz="3600" noProof="0" dirty="0" smtClean="0">
                <a:latin typeface="+mj-lt"/>
                <a:ea typeface="+mj-ea"/>
                <a:cs typeface="+mj-cs"/>
              </a:rPr>
              <a:t>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5959432"/>
            <a:ext cx="685800" cy="5502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25720" y="2743200"/>
            <a:ext cx="3982720" cy="187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Min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61 mA</a:t>
            </a:r>
            <a:endParaRPr lang="en-US" altLang="zh-TW" sz="4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Max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193 mA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 smtClean="0">
                <a:latin typeface="+mj-lt"/>
                <a:ea typeface="+mj-ea"/>
                <a:cs typeface="+mj-cs"/>
              </a:rPr>
              <a:t>Nominal = 69 mA </a:t>
            </a: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737360"/>
            <a:ext cx="5030567" cy="41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8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83596" y="138017"/>
            <a:ext cx="4728750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4-path ERL with x/y coupling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600899" y="4521799"/>
            <a:ext cx="7848600" cy="99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dirty="0" smtClean="0"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results can </a:t>
            </a:r>
            <a:r>
              <a:rPr lang="en-US" altLang="zh-TW" sz="3600" dirty="0" smtClean="0">
                <a:latin typeface="+mj-lt"/>
                <a:ea typeface="+mj-ea"/>
                <a:cs typeface="+mj-cs"/>
              </a:rPr>
              <a:t>improve</a:t>
            </a:r>
            <a:r>
              <a:rPr lang="en-US" altLang="zh-TW" sz="3600" noProof="0" dirty="0" smtClean="0">
                <a:latin typeface="+mj-lt"/>
                <a:ea typeface="+mj-ea"/>
                <a:cs typeface="+mj-cs"/>
              </a:rPr>
              <a:t>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299" y="4855635"/>
            <a:ext cx="685800" cy="5502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49099" y="1702399"/>
            <a:ext cx="3677921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Min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89 mA</a:t>
            </a:r>
            <a:endParaRPr lang="en-US" altLang="zh-TW" sz="4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Max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131 mA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 smtClean="0">
                <a:latin typeface="+mj-lt"/>
                <a:ea typeface="+mj-ea"/>
                <a:cs typeface="+mj-cs"/>
              </a:rPr>
              <a:t>Nominal = 69 mA </a:t>
            </a: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7309"/>
            <a:ext cx="5325300" cy="4068049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835836" y="5514325"/>
            <a:ext cx="7099603" cy="99106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1-path ERLs the benefit from coupling and phase optimization can be significant. In multi-turn ERLs </a:t>
            </a:r>
            <a:r>
              <a:rPr kumimoji="0" lang="en-US" altLang="zh-TW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</a:t>
            </a:r>
            <a:r>
              <a:rPr lang="en-US" altLang="zh-TW" sz="3600" dirty="0" smtClean="0">
                <a:latin typeface="+mj-lt"/>
                <a:ea typeface="+mj-ea"/>
                <a:cs typeface="+mj-cs"/>
              </a:rPr>
              <a:t>s benefit is much diminished.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7879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83595" y="138017"/>
            <a:ext cx="5642699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Next-order BBU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99391" y="824774"/>
            <a:ext cx="9044608" cy="47441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Don’t forget that there is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buAutoNum type="alphaUcParenBoth"/>
            </a:pPr>
            <a:r>
              <a:rPr lang="en-US" sz="1800" dirty="0" smtClean="0"/>
              <a:t>Transverse Dipole BBU that is often considered and there are good codes</a:t>
            </a:r>
          </a:p>
          <a:p>
            <a:pPr>
              <a:buAutoNum type="alphaUcParenBoth"/>
            </a:pPr>
            <a:endParaRPr lang="en-US" sz="1800" dirty="0" smtClean="0"/>
          </a:p>
          <a:p>
            <a:pPr>
              <a:buAutoNum type="alphaUcParenBoth"/>
            </a:pPr>
            <a:r>
              <a:rPr lang="en-US" sz="1800" dirty="0" smtClean="0"/>
              <a:t>Longitudinal BBU</a:t>
            </a:r>
          </a:p>
          <a:p>
            <a:pPr marL="685800" lvl="1">
              <a:buFontTx/>
              <a:buChar char="-"/>
            </a:pPr>
            <a:r>
              <a:rPr lang="en-US" sz="1400" dirty="0" smtClean="0"/>
              <a:t>contained in the BMAD simulation code</a:t>
            </a:r>
            <a:endParaRPr lang="en-US" sz="1400" dirty="0"/>
          </a:p>
          <a:p>
            <a:pPr marL="685800" lvl="1">
              <a:buFontTx/>
              <a:buChar char="-"/>
            </a:pPr>
            <a:r>
              <a:rPr lang="en-US" sz="1400" dirty="0"/>
              <a:t>It is important because they excite monopole (accelerating) modes with very large </a:t>
            </a:r>
            <a:r>
              <a:rPr lang="en-US" sz="1400" dirty="0" smtClean="0"/>
              <a:t>Q</a:t>
            </a:r>
          </a:p>
          <a:p>
            <a:pPr marL="685800" lvl="1">
              <a:buFontTx/>
              <a:buChar char="-"/>
            </a:pPr>
            <a:r>
              <a:rPr lang="en-US" sz="1400" dirty="0" smtClean="0"/>
              <a:t>Is minimized by T56=0 for all cavity couplings</a:t>
            </a:r>
          </a:p>
          <a:p>
            <a:pPr marL="685800" lvl="1">
              <a:buFontTx/>
              <a:buChar char="-"/>
            </a:pPr>
            <a:r>
              <a:rPr lang="en-US" sz="1400" dirty="0" smtClean="0"/>
              <a:t>Phase and time-of-flight tricks need to be checked against this instability.</a:t>
            </a:r>
          </a:p>
          <a:p>
            <a:pPr marL="685800" lvl="1">
              <a:buFontTx/>
              <a:buChar char="-"/>
            </a:pPr>
            <a:endParaRPr lang="en-US" sz="1400" dirty="0" smtClean="0"/>
          </a:p>
          <a:p>
            <a:pPr>
              <a:buAutoNum type="alphaUcParenBoth"/>
            </a:pPr>
            <a:r>
              <a:rPr lang="en-US" sz="1800" dirty="0" err="1" smtClean="0"/>
              <a:t>Quadrupole</a:t>
            </a:r>
            <a:r>
              <a:rPr lang="en-US" sz="1800" dirty="0" smtClean="0"/>
              <a:t> BBU</a:t>
            </a:r>
          </a:p>
          <a:p>
            <a:pPr marL="457200" lvl="1" indent="0">
              <a:buNone/>
            </a:pPr>
            <a:r>
              <a:rPr lang="en-US" sz="1400" dirty="0" smtClean="0"/>
              <a:t>- Is important because the frequencies of the lowest order </a:t>
            </a:r>
            <a:r>
              <a:rPr lang="en-US" sz="1400" dirty="0" err="1" smtClean="0"/>
              <a:t>Quadrupole</a:t>
            </a:r>
            <a:r>
              <a:rPr lang="en-US" sz="1400" dirty="0" smtClean="0"/>
              <a:t> modes are below the first higher order dipole modes. Their Q can therefore be extremely large. </a:t>
            </a:r>
          </a:p>
          <a:p>
            <a:pPr>
              <a:buAutoNum type="alphaUcParenBoth"/>
            </a:pPr>
            <a:endParaRPr lang="en-US" sz="1800" dirty="0" smtClean="0"/>
          </a:p>
          <a:p>
            <a:pPr>
              <a:buAutoNum type="alphaUcParenBoth"/>
            </a:pPr>
            <a:r>
              <a:rPr lang="en-US" sz="1800" dirty="0" smtClean="0"/>
              <a:t>Higher-order </a:t>
            </a:r>
            <a:r>
              <a:rPr lang="en-US" sz="1800" dirty="0" err="1" smtClean="0"/>
              <a:t>multipole</a:t>
            </a:r>
            <a:r>
              <a:rPr lang="en-US" sz="1800" dirty="0" smtClean="0"/>
              <a:t> BBU: Check out the simple scaling formulas in [1]</a:t>
            </a:r>
          </a:p>
          <a:p>
            <a:pPr marL="457200" lvl="1" indent="0">
              <a:buNone/>
            </a:pPr>
            <a:r>
              <a:rPr lang="en-US" sz="1400" dirty="0" smtClean="0"/>
              <a:t>- Is usually benign if (C) is ok. But it can be important for similar reasons at (C).</a:t>
            </a:r>
            <a:endParaRPr lang="en-US" sz="1400" dirty="0"/>
          </a:p>
          <a:p>
            <a:pPr marL="0" indent="0">
              <a:buNone/>
            </a:pPr>
            <a:endParaRPr lang="en-US" sz="1000" dirty="0" smtClean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08550" y="6101036"/>
            <a:ext cx="9044608" cy="4129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[1] </a:t>
            </a:r>
            <a:r>
              <a:rPr lang="en-US" sz="1800" dirty="0" err="1" smtClean="0"/>
              <a:t>Recirculative</a:t>
            </a:r>
            <a:r>
              <a:rPr lang="en-US" sz="1800" dirty="0" smtClean="0"/>
              <a:t> BBU, G.H. </a:t>
            </a:r>
            <a:r>
              <a:rPr lang="en-US" sz="1800" dirty="0" err="1" smtClean="0"/>
              <a:t>Hoffstaetter</a:t>
            </a:r>
            <a:r>
              <a:rPr lang="en-US" sz="1800" dirty="0" smtClean="0"/>
              <a:t> in A. Chao, M. </a:t>
            </a:r>
            <a:r>
              <a:rPr lang="en-US" sz="1800" dirty="0" err="1" smtClean="0"/>
              <a:t>Tigner</a:t>
            </a:r>
            <a:r>
              <a:rPr lang="en-US" sz="1800" dirty="0" smtClean="0"/>
              <a:t>, Accelerator Handbook.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092426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Beam dynamics specific to ERLs</a:t>
            </a:r>
          </a:p>
        </p:txBody>
      </p:sp>
    </p:spTree>
    <p:extLst>
      <p:ext uri="{BB962C8B-B14F-4D97-AF65-F5344CB8AC3E}">
        <p14:creationId xmlns:p14="http://schemas.microsoft.com/office/powerpoint/2010/main" val="103210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are then the beam dynamics issues specific to ERLs?</a:t>
            </a:r>
            <a:endParaRPr lang="en-US" sz="1000" dirty="0" smtClean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Beam dynamics specific to ERLs</a:t>
            </a:r>
          </a:p>
        </p:txBody>
      </p:sp>
    </p:spTree>
    <p:extLst>
      <p:ext uri="{BB962C8B-B14F-4D97-AF65-F5344CB8AC3E}">
        <p14:creationId xmlns:p14="http://schemas.microsoft.com/office/powerpoint/2010/main" val="31081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248400" y="6324600"/>
            <a:ext cx="259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2419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CBETA capabilities</a:t>
            </a:r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4625" y="343812"/>
            <a:ext cx="8969375" cy="64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Monotype Sorts" charset="0"/>
              <a:buNone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The accelerator I am presenting has beam parameters of an EIC electron cooler and provides a prototype for such an instrument.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It is unique in that it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i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s the first 4-turn SRF ERL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as the first NS FFA loop with large (x4) momentum aperture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as the first long-distance beam through </a:t>
            </a:r>
            <a:r>
              <a:rPr kumimoji="1" lang="en-US" sz="200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Halbach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magnets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as the largest electron beam power in an ERL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It is being constructed in a Cornell/BNL collaboration and its main components have been beam-tested.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 smtClean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 It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is commissioned </a:t>
            </a: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in a world-wide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collaboration, incl. JLAB, and an international ERL Technology Collaboration formed that supports such work.</a:t>
            </a: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It has applications beyond EIC research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7365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are then the beam dynamics issues specific to ERLs?</a:t>
            </a:r>
            <a:endParaRPr lang="en-US" sz="1000" dirty="0" smtClean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Beam dynamics specific to ERLs</a:t>
            </a: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0" y="3025914"/>
            <a:ext cx="4627217" cy="32456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800" dirty="0" smtClean="0"/>
              <a:t>High current effects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space charge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dynamics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HOM heating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Intra-Beam Scattering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Touschek</a:t>
            </a:r>
            <a:r>
              <a:rPr lang="en-US" sz="1400" dirty="0" smtClean="0"/>
              <a:t>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Rest Gas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accumulation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optics changes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nonlinear dynamics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scattering</a:t>
            </a:r>
          </a:p>
        </p:txBody>
      </p:sp>
    </p:spTree>
    <p:extLst>
      <p:ext uri="{BB962C8B-B14F-4D97-AF65-F5344CB8AC3E}">
        <p14:creationId xmlns:p14="http://schemas.microsoft.com/office/powerpoint/2010/main" val="246736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are then the beam dynamics issues specific to ERLs?</a:t>
            </a:r>
            <a:endParaRPr lang="en-US" sz="1000" dirty="0" smtClean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Beam dynamics specific to ERLs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2396442" y="3025914"/>
            <a:ext cx="3776859" cy="1833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800" dirty="0" smtClean="0"/>
              <a:t>Beam quality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Emittance</a:t>
            </a:r>
            <a:r>
              <a:rPr lang="en-US" sz="1400" dirty="0" smtClean="0"/>
              <a:t> matching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Time of flight control of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Wakefield interactions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Micro bunching instability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Coherent Synchrotron Radiation</a:t>
            </a:r>
            <a:endParaRPr lang="en-US" sz="1000" dirty="0" smtClean="0"/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0" y="3025914"/>
            <a:ext cx="4627217" cy="32456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800" dirty="0" smtClean="0"/>
              <a:t>High current effects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space charge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dynamics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HOM heating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Intra-Beam Scattering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Touschek</a:t>
            </a:r>
            <a:r>
              <a:rPr lang="en-US" sz="1400" dirty="0" smtClean="0"/>
              <a:t>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Rest Gas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accumulation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optics changes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nonlinear dynamics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scattering</a:t>
            </a: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2396441" y="4859129"/>
            <a:ext cx="3931469" cy="1397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1800" dirty="0" smtClean="0"/>
              <a:t>Transport of damaged beam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Phase space rotation for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Large 6-D phase-space aperture optics</a:t>
            </a:r>
          </a:p>
        </p:txBody>
      </p:sp>
    </p:spTree>
    <p:extLst>
      <p:ext uri="{BB962C8B-B14F-4D97-AF65-F5344CB8AC3E}">
        <p14:creationId xmlns:p14="http://schemas.microsoft.com/office/powerpoint/2010/main" val="321972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are then the beam dynamics issues specific to ERLs?</a:t>
            </a:r>
            <a:endParaRPr lang="en-US" sz="1000" dirty="0" smtClean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Beam dynamics specific to ERLs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2396442" y="3025914"/>
            <a:ext cx="3776859" cy="1833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800" dirty="0" smtClean="0"/>
              <a:t>Beam quality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Emittance</a:t>
            </a:r>
            <a:r>
              <a:rPr lang="en-US" sz="1400" dirty="0" smtClean="0"/>
              <a:t> matching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Time of flight control of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Wakefield interactions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Micro bunching instability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Coherent Synchrotron Radiation</a:t>
            </a:r>
            <a:endParaRPr lang="en-US" sz="1000" dirty="0" smtClean="0"/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0" y="3025914"/>
            <a:ext cx="4627217" cy="32456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800" dirty="0" smtClean="0"/>
              <a:t>High current effects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space charge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dynamics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HOM heating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Intra-Beam Scattering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Touschek</a:t>
            </a:r>
            <a:r>
              <a:rPr lang="en-US" sz="1400" dirty="0" smtClean="0"/>
              <a:t>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Rest Gas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accumulation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optics changes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nonlinear dynamics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scattering</a:t>
            </a: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2396441" y="4859129"/>
            <a:ext cx="3931469" cy="1397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1800" dirty="0" smtClean="0"/>
              <a:t>Transport of damaged beam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Phase space rotation for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Large 6-D phase-space aperture optics</a:t>
            </a:r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>
            <a:off x="6051823" y="3025914"/>
            <a:ext cx="3158435" cy="31363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en-US" sz="1800" dirty="0" smtClean="0"/>
              <a:t>Recovery topics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Energy spread </a:t>
            </a:r>
            <a:r>
              <a:rPr lang="en-US" sz="1400" dirty="0"/>
              <a:t>g</a:t>
            </a:r>
            <a:r>
              <a:rPr lang="en-US" sz="1400" dirty="0" smtClean="0"/>
              <a:t>rowth during deceleration.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transverse growth during deceleration.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Recirculative</a:t>
            </a:r>
            <a:r>
              <a:rPr lang="en-US" sz="1400" dirty="0" smtClean="0"/>
              <a:t> Beam Breakup instabilities.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Transverse Dipole BBU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Longitudinal BBU</a:t>
            </a:r>
          </a:p>
          <a:p>
            <a:pPr marL="1085850" lvl="2" indent="-285750">
              <a:buAutoNum type="romanLcParenR"/>
            </a:pPr>
            <a:r>
              <a:rPr lang="en-US" sz="1000" dirty="0" err="1" smtClean="0"/>
              <a:t>Quadrupole</a:t>
            </a:r>
            <a:r>
              <a:rPr lang="en-US" sz="1000" dirty="0" smtClean="0"/>
              <a:t> BBU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instabilities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Simultaneous control of </a:t>
            </a:r>
            <a:r>
              <a:rPr lang="en-US" sz="1400" dirty="0"/>
              <a:t>m</a:t>
            </a:r>
            <a:r>
              <a:rPr lang="en-US" sz="1400" dirty="0" smtClean="0"/>
              <a:t>ultiple beams</a:t>
            </a:r>
          </a:p>
          <a:p>
            <a:pPr marL="400050" lvl="1" indent="0">
              <a:buNone/>
            </a:pPr>
            <a:endParaRPr lang="en-US" sz="1400" dirty="0" smtClean="0"/>
          </a:p>
          <a:p>
            <a:pPr lvl="1" indent="-342900">
              <a:buAutoNum type="alphaLcParenR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53683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are then the beam dynamics issues specific to ERLs?</a:t>
            </a:r>
            <a:endParaRPr lang="en-US" sz="1000" dirty="0" smtClean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Beam dynamics specific to ERLs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2396442" y="3025914"/>
            <a:ext cx="3776859" cy="1833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800" dirty="0" smtClean="0"/>
              <a:t>Beam quality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Emittance</a:t>
            </a:r>
            <a:r>
              <a:rPr lang="en-US" sz="1400" dirty="0" smtClean="0"/>
              <a:t> matching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Time of flight control of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Wakefield interactions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Micro bunching instability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Coherent Synchrotron Radiation</a:t>
            </a:r>
            <a:endParaRPr lang="en-US" sz="1000" dirty="0" smtClean="0"/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0" y="3025914"/>
            <a:ext cx="4627217" cy="32456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800" dirty="0" smtClean="0"/>
              <a:t>High current effects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space charge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dynamics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HOM heating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Intra-Beam Scattering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Touschek</a:t>
            </a:r>
            <a:r>
              <a:rPr lang="en-US" sz="1400" dirty="0" smtClean="0"/>
              <a:t>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Rest Gas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accumulation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optics changes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nonlinear dynamics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scattering</a:t>
            </a: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2396441" y="4859129"/>
            <a:ext cx="3931469" cy="1397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1800" dirty="0" smtClean="0"/>
              <a:t>Transport of damaged beam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Phase space rotation for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Large 6-D phase-space aperture optics</a:t>
            </a:r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>
            <a:off x="6051823" y="3025914"/>
            <a:ext cx="3158435" cy="31363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en-US" sz="1800" dirty="0" smtClean="0"/>
              <a:t>Recovery topics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Energy spread </a:t>
            </a:r>
            <a:r>
              <a:rPr lang="en-US" sz="1400" dirty="0"/>
              <a:t>g</a:t>
            </a:r>
            <a:r>
              <a:rPr lang="en-US" sz="1400" dirty="0" smtClean="0"/>
              <a:t>rowth during deceleration.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transverse growth during deceleration.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Recirculative</a:t>
            </a:r>
            <a:r>
              <a:rPr lang="en-US" sz="1400" dirty="0" smtClean="0"/>
              <a:t> Beam Breakup instabilities.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Transverse Dipole BBU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Longitudinal BBU</a:t>
            </a:r>
          </a:p>
          <a:p>
            <a:pPr marL="1085850" lvl="2" indent="-285750">
              <a:buAutoNum type="romanLcParenR"/>
            </a:pPr>
            <a:r>
              <a:rPr lang="en-US" sz="1000" dirty="0" err="1" smtClean="0"/>
              <a:t>Quadrupole</a:t>
            </a:r>
            <a:r>
              <a:rPr lang="en-US" sz="1000" dirty="0" smtClean="0"/>
              <a:t> BBU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instabilities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Simultaneous control of </a:t>
            </a:r>
            <a:r>
              <a:rPr lang="en-US" sz="1400" dirty="0"/>
              <a:t>m</a:t>
            </a:r>
            <a:r>
              <a:rPr lang="en-US" sz="1400" dirty="0" smtClean="0"/>
              <a:t>ultiple beams</a:t>
            </a:r>
          </a:p>
          <a:p>
            <a:pPr marL="400050" lvl="1" indent="0">
              <a:buNone/>
            </a:pPr>
            <a:endParaRPr lang="en-US" sz="1400" dirty="0" smtClean="0"/>
          </a:p>
          <a:p>
            <a:pPr lvl="1" indent="-342900">
              <a:buAutoNum type="alphaLcParenR"/>
            </a:pPr>
            <a:endParaRPr lang="en-US" sz="1400" dirty="0" smtClean="0"/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>
            <a:off x="88353" y="5974522"/>
            <a:ext cx="9044608" cy="6714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What are the Beam Dynamic Issues for Multi-Turn ERLs?</a:t>
            </a:r>
          </a:p>
          <a:p>
            <a:pPr marL="0" indent="0">
              <a:buNone/>
            </a:pPr>
            <a:r>
              <a:rPr lang="en-US" sz="1800" dirty="0" smtClean="0">
                <a:sym typeface="Wingdings"/>
              </a:rPr>
              <a:t> All of the above, only worse!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22343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99391" y="672548"/>
            <a:ext cx="9044608" cy="2474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ERLs provide: High currents for	(a) either highly damaged beams or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(b) pristine beams (small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, small energy spread).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If the current is not high, use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If the beam is not pristine and not highly damaged, use a ring!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What are then the beam dynamics issues specific to ERLs?</a:t>
            </a:r>
            <a:endParaRPr lang="en-US" sz="1000" dirty="0" smtClean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Multi-turn ERLs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2396442" y="3025914"/>
            <a:ext cx="3776859" cy="1833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800" dirty="0" smtClean="0"/>
              <a:t>Beam quality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Emittance</a:t>
            </a:r>
            <a:r>
              <a:rPr lang="en-US" sz="1400" dirty="0" smtClean="0"/>
              <a:t> matching</a:t>
            </a:r>
          </a:p>
          <a:p>
            <a:pPr lvl="1" indent="-342900">
              <a:buAutoNum type="alphaLcParenR"/>
            </a:pPr>
            <a:r>
              <a:rPr lang="en-US" sz="1400" b="1" dirty="0" smtClean="0">
                <a:solidFill>
                  <a:srgbClr val="FF0000"/>
                </a:solidFill>
              </a:rPr>
              <a:t>Time of flight control of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Wakefield interactions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Micro bunching instability</a:t>
            </a:r>
          </a:p>
          <a:p>
            <a:pPr lvl="1" indent="-342900">
              <a:buAutoNum type="alphaLcParenR"/>
            </a:pPr>
            <a:r>
              <a:rPr lang="en-US" sz="1400" b="1" dirty="0" smtClean="0">
                <a:solidFill>
                  <a:srgbClr val="FF0000"/>
                </a:solidFill>
              </a:rPr>
              <a:t>Coherent Synchrotron Radiation</a:t>
            </a:r>
            <a:endParaRPr lang="en-US" sz="1000" b="1" dirty="0" smtClean="0">
              <a:solidFill>
                <a:srgbClr val="FF0000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0" y="3025914"/>
            <a:ext cx="4627217" cy="32456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800" dirty="0" smtClean="0"/>
              <a:t>High current effects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space charge</a:t>
            </a:r>
          </a:p>
          <a:p>
            <a:pPr lvl="1" indent="-342900">
              <a:buAutoNum type="alphaLcParenR"/>
            </a:pPr>
            <a:r>
              <a:rPr lang="en-US" sz="1400" b="1" dirty="0" smtClean="0">
                <a:solidFill>
                  <a:srgbClr val="FF0000"/>
                </a:solidFill>
              </a:rPr>
              <a:t>halo dynamics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HOM heating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Intra-Beam Scattering</a:t>
            </a:r>
          </a:p>
          <a:p>
            <a:pPr lvl="1" indent="-342900">
              <a:buAutoNum type="alphaLcParenR"/>
            </a:pPr>
            <a:r>
              <a:rPr lang="en-US" sz="1400" dirty="0" err="1" smtClean="0"/>
              <a:t>Touschek</a:t>
            </a:r>
            <a:r>
              <a:rPr lang="en-US" sz="1400" dirty="0" smtClean="0"/>
              <a:t>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Rest Gas scattering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accumulation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optics changes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nonlinear dynamics</a:t>
            </a:r>
          </a:p>
          <a:p>
            <a:pPr marL="1085850" lvl="2" indent="-285750">
              <a:buAutoNum type="romanLcParenR"/>
            </a:pPr>
            <a:r>
              <a:rPr lang="en-US" sz="1000" dirty="0" smtClean="0"/>
              <a:t>scattering</a:t>
            </a: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2396441" y="4859129"/>
            <a:ext cx="3931469" cy="1397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1800" dirty="0" smtClean="0"/>
              <a:t>Transport of damaged beam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Phase space rotation for energy spread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Large 6-D phase-space-aperture optics</a:t>
            </a:r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>
            <a:off x="6051823" y="3025914"/>
            <a:ext cx="3158435" cy="31363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en-US" sz="1800" dirty="0" smtClean="0"/>
              <a:t>Recovery topics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Energy spread </a:t>
            </a:r>
            <a:r>
              <a:rPr lang="en-US" sz="1400" dirty="0"/>
              <a:t>g</a:t>
            </a:r>
            <a:r>
              <a:rPr lang="en-US" sz="1400" dirty="0" smtClean="0"/>
              <a:t>rowth during deceleration.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Halo transverse growth during deceleration.</a:t>
            </a:r>
          </a:p>
          <a:p>
            <a:pPr lvl="1" indent="-342900">
              <a:buAutoNum type="alphaLcParenR"/>
            </a:pPr>
            <a:r>
              <a:rPr lang="en-US" sz="1400" b="1" dirty="0" err="1" smtClean="0">
                <a:solidFill>
                  <a:srgbClr val="FF0000"/>
                </a:solidFill>
              </a:rPr>
              <a:t>Recirculative</a:t>
            </a:r>
            <a:r>
              <a:rPr lang="en-US" sz="1400" b="1" dirty="0" smtClean="0">
                <a:solidFill>
                  <a:srgbClr val="FF0000"/>
                </a:solidFill>
              </a:rPr>
              <a:t> Beam Breakup instabilities.</a:t>
            </a:r>
          </a:p>
          <a:p>
            <a:pPr marL="1085850" lvl="2" indent="-285750">
              <a:buAutoNum type="romanLcParenR"/>
            </a:pPr>
            <a:r>
              <a:rPr lang="en-US" sz="1000" b="1" dirty="0" smtClean="0">
                <a:solidFill>
                  <a:srgbClr val="FF0000"/>
                </a:solidFill>
              </a:rPr>
              <a:t>Transverse Dipole BBU</a:t>
            </a:r>
          </a:p>
          <a:p>
            <a:pPr marL="1085850" lvl="2" indent="-285750">
              <a:buAutoNum type="romanLcParenR"/>
            </a:pPr>
            <a:r>
              <a:rPr lang="en-US" sz="1000" b="1" dirty="0" smtClean="0">
                <a:solidFill>
                  <a:srgbClr val="FF0000"/>
                </a:solidFill>
              </a:rPr>
              <a:t>Longitudinal BBU</a:t>
            </a:r>
          </a:p>
          <a:p>
            <a:pPr marL="1085850" lvl="2" indent="-285750">
              <a:buAutoNum type="romanLcParenR"/>
            </a:pPr>
            <a:r>
              <a:rPr lang="en-US" sz="1000" b="1" dirty="0" err="1" smtClean="0">
                <a:solidFill>
                  <a:srgbClr val="FF0000"/>
                </a:solidFill>
              </a:rPr>
              <a:t>Quadrupole</a:t>
            </a:r>
            <a:r>
              <a:rPr lang="en-US" sz="1000" b="1" dirty="0" smtClean="0">
                <a:solidFill>
                  <a:srgbClr val="FF0000"/>
                </a:solidFill>
              </a:rPr>
              <a:t> BBU</a:t>
            </a:r>
          </a:p>
          <a:p>
            <a:pPr lvl="1" indent="-342900">
              <a:buAutoNum type="alphaLcParenR"/>
            </a:pPr>
            <a:r>
              <a:rPr lang="en-US" sz="1400" dirty="0" smtClean="0"/>
              <a:t>Ion instabilities</a:t>
            </a:r>
          </a:p>
          <a:p>
            <a:pPr lvl="1" indent="-342900">
              <a:buAutoNum type="alphaLcParenR"/>
            </a:pPr>
            <a:r>
              <a:rPr lang="en-US" sz="1400" b="1" dirty="0" smtClean="0">
                <a:solidFill>
                  <a:srgbClr val="FF0000"/>
                </a:solidFill>
              </a:rPr>
              <a:t>Simultaneous control of </a:t>
            </a:r>
            <a:r>
              <a:rPr lang="en-US" sz="1400" b="1" dirty="0">
                <a:solidFill>
                  <a:srgbClr val="FF0000"/>
                </a:solidFill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ultiple beams</a:t>
            </a:r>
          </a:p>
          <a:p>
            <a:pPr marL="400050" lvl="1" indent="0">
              <a:buNone/>
            </a:pPr>
            <a:endParaRPr lang="en-US" sz="1400" dirty="0" smtClean="0"/>
          </a:p>
          <a:p>
            <a:pPr lvl="1" indent="-342900">
              <a:buAutoNum type="alphaLcParenR"/>
            </a:pPr>
            <a:endParaRPr lang="en-US" sz="1400" dirty="0" smtClean="0"/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>
            <a:off x="88353" y="5974522"/>
            <a:ext cx="9044608" cy="6714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What are the Beam Dynamic Issues for Multi-Turn ERLs?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 All of the above, only worse!</a:t>
            </a:r>
            <a:endParaRPr lang="en-US" sz="1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7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ERL - Internal target colliders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838200"/>
            <a:ext cx="8925113" cy="39635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ERLs: </a:t>
            </a:r>
            <a:r>
              <a:rPr lang="en-US" sz="1800" dirty="0" smtClean="0"/>
              <a:t>Linear acceleration and deceleration to capture the energy of spent beam, like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 but without the power limit on beam current, as spent beam provides the power. Loss rates have to be limited.</a:t>
            </a:r>
          </a:p>
          <a:p>
            <a:pPr>
              <a:buFont typeface="Wingdings" charset="0"/>
              <a:buChar char="è"/>
            </a:pPr>
            <a:r>
              <a:rPr lang="en-US" sz="1800" b="1" dirty="0" smtClean="0">
                <a:solidFill>
                  <a:srgbClr val="008000"/>
                </a:solidFill>
                <a:sym typeface="Wingdings"/>
              </a:rPr>
              <a:t>Dense internal targets, moderately high energies, high currents, small beam size.</a:t>
            </a:r>
          </a:p>
          <a:p>
            <a:pPr>
              <a:buFont typeface="Wingdings" charset="0"/>
              <a:buChar char="è"/>
            </a:pPr>
            <a:endParaRPr lang="en-US" sz="1800" dirty="0">
              <a:solidFill>
                <a:srgbClr val="0000FF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ERLs provide a new niche of beam parameters: What physics can they be used for?</a:t>
            </a:r>
          </a:p>
          <a:p>
            <a:pPr marL="0" indent="0">
              <a:buNone/>
            </a:pPr>
            <a:endParaRPr lang="en-US" sz="1800" b="1" dirty="0">
              <a:solidFill>
                <a:srgbClr val="0000FF"/>
              </a:solidFill>
              <a:sym typeface="Wingdings"/>
            </a:endParaRPr>
          </a:p>
          <a:p>
            <a:pPr>
              <a:buAutoNum type="arabicParenBoth"/>
            </a:pPr>
            <a:r>
              <a:rPr lang="en-US" sz="1800" dirty="0" smtClean="0">
                <a:solidFill>
                  <a:srgbClr val="000000"/>
                </a:solidFill>
              </a:rPr>
              <a:t>Lost beam power has to be available from power sources.</a:t>
            </a:r>
          </a:p>
          <a:p>
            <a:pPr>
              <a:buAutoNum type="arabicParenBoth"/>
            </a:pPr>
            <a:r>
              <a:rPr lang="en-US" sz="1800" dirty="0" smtClean="0">
                <a:solidFill>
                  <a:srgbClr val="000000"/>
                </a:solidFill>
              </a:rPr>
              <a:t>Target has length L, nuclei with charge Z.</a:t>
            </a:r>
          </a:p>
          <a:p>
            <a:pPr>
              <a:buAutoNum type="arabicParenBoth"/>
            </a:pPr>
            <a:r>
              <a:rPr lang="en-US" sz="1800" dirty="0" smtClean="0">
                <a:solidFill>
                  <a:srgbClr val="000000"/>
                </a:solidFill>
              </a:rPr>
              <a:t>Coulomb scattering and particle optics determine beam loss (at an aperture a with a maximal optical beta function)</a:t>
            </a:r>
          </a:p>
          <a:p>
            <a:pPr>
              <a:buAutoNum type="arabicParenBoth"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ERL Target density limits:</a:t>
            </a:r>
          </a:p>
        </p:txBody>
      </p:sp>
      <p:pic>
        <p:nvPicPr>
          <p:cNvPr id="7" name="Picture 6" descr="Screen Shot 2015-06-17 at 8.22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3" y="5367711"/>
            <a:ext cx="7962900" cy="635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 rot="5400000">
            <a:off x="8237964" y="5945630"/>
            <a:ext cx="1664401" cy="2901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dirty="0" smtClean="0"/>
              <a:t>Courtesy Chris Mayes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736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RL_FFAG_in_L0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512" y="2971138"/>
            <a:ext cx="6471488" cy="3640212"/>
          </a:xfrm>
          <a:prstGeom prst="rect">
            <a:avLst/>
          </a:prstGeom>
        </p:spPr>
      </p:pic>
      <p:pic>
        <p:nvPicPr>
          <p:cNvPr id="10" name="Picture 9" descr="CBETA_4passExtrac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09692"/>
            <a:ext cx="6294809" cy="3540830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Resonantly extracted beam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294807" y="1044653"/>
            <a:ext cx="2844897" cy="1200329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Arial"/>
                <a:cs typeface="Arial"/>
              </a:rPr>
              <a:t>Resonant extraction:</a:t>
            </a:r>
          </a:p>
          <a:p>
            <a:r>
              <a:rPr lang="en-US" sz="1800" dirty="0" smtClean="0">
                <a:latin typeface="Arial"/>
                <a:cs typeface="Arial"/>
              </a:rPr>
              <a:t>Use correctors that cancel for three energies but add for the highest energy.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" y="4791904"/>
            <a:ext cx="2672512" cy="92333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Arial"/>
                <a:cs typeface="Arial"/>
              </a:rPr>
              <a:t>Beam separation:</a:t>
            </a:r>
          </a:p>
          <a:p>
            <a:r>
              <a:rPr lang="en-US" sz="1800" dirty="0" smtClean="0">
                <a:latin typeface="Arial"/>
                <a:cs typeface="Arial"/>
              </a:rPr>
              <a:t>Use septa magnets to separate each energy.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91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07735" y="19291"/>
            <a:ext cx="5175121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altLang="zh-TW" sz="2400" dirty="0"/>
              <a:t>L</a:t>
            </a:r>
            <a:r>
              <a:rPr lang="en-US" altLang="zh-TW" sz="2400" dirty="0" smtClean="0"/>
              <a:t>ayout of extraction beam line</a:t>
            </a:r>
            <a:endParaRPr lang="zh-TW" alt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00200" y="5209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333" y="4546486"/>
            <a:ext cx="84058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 smtClean="0"/>
              <a:t>Extraction line contains:</a:t>
            </a:r>
          </a:p>
          <a:p>
            <a:r>
              <a:rPr lang="en-US" altLang="zh-TW" sz="2800" dirty="0" smtClean="0"/>
              <a:t>	Extra dipoles to guide the beam</a:t>
            </a:r>
          </a:p>
          <a:p>
            <a:r>
              <a:rPr lang="en-US" altLang="zh-TW" sz="2800" dirty="0" smtClean="0"/>
              <a:t>	Extra quadrupoles to maintain beam optics  </a:t>
            </a:r>
            <a:endParaRPr lang="zh-TW" alt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4" y="995099"/>
            <a:ext cx="7477125" cy="30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45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Evidence of Ion trapping in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Lincas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719" y="2714353"/>
            <a:ext cx="5077968" cy="3163824"/>
          </a:xfrm>
          <a:prstGeom prst="rect">
            <a:avLst/>
          </a:prstGeom>
        </p:spPr>
      </p:pic>
      <p:pic>
        <p:nvPicPr>
          <p:cNvPr id="45" name="Picture 44" descr="injector_htc_tex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199"/>
            <a:ext cx="9144000" cy="1676400"/>
          </a:xfrm>
          <a:prstGeom prst="rect">
            <a:avLst/>
          </a:prstGeom>
        </p:spPr>
      </p:pic>
      <p:sp>
        <p:nvSpPr>
          <p:cNvPr id="48" name="Content Placeholder 2"/>
          <p:cNvSpPr txBox="1">
            <a:spLocks/>
          </p:cNvSpPr>
          <p:nvPr/>
        </p:nvSpPr>
        <p:spPr>
          <a:xfrm>
            <a:off x="202995" y="2606444"/>
            <a:ext cx="4262680" cy="29542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smtClean="0"/>
              <a:t>Observed ion trapping multiple times</a:t>
            </a:r>
          </a:p>
          <a:p>
            <a:pPr marL="457200" indent="-457200">
              <a:buFontTx/>
              <a:buAutoNum type="arabicParenR"/>
            </a:pPr>
            <a:r>
              <a:rPr lang="en-US" sz="2000" smtClean="0"/>
              <a:t>During 75 mA, 5 MeV runs, ion clearing electrode reduced background radiation by &gt; 50%</a:t>
            </a:r>
          </a:p>
          <a:p>
            <a:pPr marL="457200" indent="-457200">
              <a:buFontTx/>
              <a:buAutoNum type="arabicParenR"/>
            </a:pPr>
            <a:r>
              <a:rPr lang="en-US" sz="2000" smtClean="0"/>
              <a:t>During low energy 350 keV runs, intermittent trips vanished after using clearing electrode</a:t>
            </a:r>
            <a:endParaRPr lang="en-US" sz="2000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208990" y="4284811"/>
            <a:ext cx="1209905" cy="652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208990" y="5026130"/>
            <a:ext cx="2114878" cy="91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685984" y="4177974"/>
            <a:ext cx="1379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 generated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5252371" y="4852127"/>
            <a:ext cx="867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Normal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7757053" y="4258792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Ions </a:t>
            </a:r>
          </a:p>
          <a:p>
            <a:r>
              <a:rPr lang="en-US" sz="1600" dirty="0" smtClean="0"/>
              <a:t>cleared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8686800" y="3558557"/>
            <a:ext cx="23167" cy="1379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Frame 55"/>
          <p:cNvSpPr/>
          <p:nvPr/>
        </p:nvSpPr>
        <p:spPr>
          <a:xfrm>
            <a:off x="6208990" y="5576887"/>
            <a:ext cx="1464429" cy="29202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ame 56"/>
          <p:cNvSpPr/>
          <p:nvPr/>
        </p:nvSpPr>
        <p:spPr>
          <a:xfrm>
            <a:off x="4212392" y="3417154"/>
            <a:ext cx="525261" cy="1434973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4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48113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Evidence of Ion trapping in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Lincas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10" name="Picture 9" descr="injector_htc_tex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519"/>
            <a:ext cx="9144000" cy="16764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02995" y="2559764"/>
            <a:ext cx="4262680" cy="29542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smtClean="0"/>
              <a:t>Observed ion trapping multiple times</a:t>
            </a:r>
          </a:p>
          <a:p>
            <a:pPr marL="457200" indent="-457200">
              <a:buFontTx/>
              <a:buAutoNum type="arabicParenR"/>
            </a:pPr>
            <a:r>
              <a:rPr lang="en-US" sz="2000" smtClean="0"/>
              <a:t>During 75 mA, 5 MeV runs, ion clearing electrode reduced background radiation by &gt; 50%</a:t>
            </a:r>
          </a:p>
          <a:p>
            <a:pPr marL="457200" indent="-457200">
              <a:buFontTx/>
              <a:buAutoNum type="arabicParenR"/>
            </a:pPr>
            <a:r>
              <a:rPr lang="en-US" sz="2000" smtClean="0"/>
              <a:t>During low energy 350 keV runs, intermittent trips vanished after using clearing electrode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208990" y="4238131"/>
            <a:ext cx="1209905" cy="652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208990" y="4979450"/>
            <a:ext cx="2114878" cy="91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85984" y="4131294"/>
            <a:ext cx="1379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 generated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52371" y="4805447"/>
            <a:ext cx="867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Normal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757053" y="4212112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Ions </a:t>
            </a:r>
          </a:p>
          <a:p>
            <a:r>
              <a:rPr lang="en-US" sz="1600" dirty="0" smtClean="0"/>
              <a:t>cleared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686800" y="3511877"/>
            <a:ext cx="23167" cy="1379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585" y="2814510"/>
            <a:ext cx="4371071" cy="2767127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V="1">
            <a:off x="5137707" y="4890891"/>
            <a:ext cx="338918" cy="6212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327661" y="5516199"/>
            <a:ext cx="2607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Gun HV power supply trips </a:t>
            </a:r>
          </a:p>
          <a:p>
            <a:r>
              <a:rPr lang="en-US" sz="1600" dirty="0" smtClean="0"/>
              <a:t>with no ion clearing</a:t>
            </a:r>
            <a:endParaRPr lang="en-US" sz="16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137707" y="5043292"/>
            <a:ext cx="491318" cy="4532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137707" y="5070584"/>
            <a:ext cx="1039594" cy="441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194666" y="5101444"/>
            <a:ext cx="1375050" cy="40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685983" y="3480232"/>
            <a:ext cx="88373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184296" y="2895457"/>
            <a:ext cx="173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Stable operation </a:t>
            </a:r>
          </a:p>
          <a:p>
            <a:r>
              <a:rPr lang="en-US" sz="1600" dirty="0" smtClean="0"/>
              <a:t>With ion clearing</a:t>
            </a:r>
            <a:endParaRPr lang="en-US" sz="16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252371" y="5144002"/>
            <a:ext cx="1820962" cy="3597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252371" y="5144001"/>
            <a:ext cx="2654499" cy="3862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326144" y="5144002"/>
            <a:ext cx="2965585" cy="386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07166" y="5149370"/>
            <a:ext cx="3488180" cy="407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7305" y="6250606"/>
            <a:ext cx="75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More ion studies in high-current </a:t>
            </a:r>
            <a:r>
              <a:rPr lang="en-US" dirty="0" err="1" smtClean="0"/>
              <a:t>linacs</a:t>
            </a:r>
            <a:r>
              <a:rPr lang="en-US" dirty="0" smtClean="0"/>
              <a:t> in 2017 PhD thesis of Steven Full.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7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2897" y="-89675"/>
            <a:ext cx="5297054" cy="75352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Key Performance Parameters and</a:t>
            </a:r>
            <a:br>
              <a:rPr lang="en-US" sz="2400" smtClean="0">
                <a:solidFill>
                  <a:srgbClr val="000000"/>
                </a:solidFill>
              </a:rPr>
            </a:br>
            <a:r>
              <a:rPr lang="en-US" sz="2400" smtClean="0">
                <a:solidFill>
                  <a:srgbClr val="000000"/>
                </a:solidFill>
              </a:rPr>
              <a:t>Ultimate Performance Parameters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526461"/>
              </p:ext>
            </p:extLst>
          </p:nvPr>
        </p:nvGraphicFramePr>
        <p:xfrm>
          <a:off x="112542" y="964504"/>
          <a:ext cx="9031457" cy="5497646"/>
        </p:xfrm>
        <a:graphic>
          <a:graphicData uri="http://schemas.openxmlformats.org/drawingml/2006/table">
            <a:tbl>
              <a:tblPr/>
              <a:tblGrid>
                <a:gridCol w="3674373"/>
                <a:gridCol w="1568516"/>
                <a:gridCol w="1568516"/>
                <a:gridCol w="2220052"/>
              </a:tblGrid>
              <a:tr h="5174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Parameter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Unit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KPP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UPP (Stretch)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Electron beam energy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Electron bunch charge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Gun current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Bunch repetition rate (gun)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frequency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Injector energy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operation mode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CW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Number of ERL turns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Energy aperture of arc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283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3875" y="849313"/>
            <a:ext cx="35925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Peak current of 75mA (world record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err="1">
                <a:latin typeface="Arial"/>
                <a:cs typeface="Arial"/>
              </a:rPr>
              <a:t>NaKSb</a:t>
            </a:r>
            <a:r>
              <a:rPr lang="en-US" sz="1800" dirty="0">
                <a:latin typeface="Arial"/>
                <a:cs typeface="Arial"/>
              </a:rPr>
              <a:t> photocathode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High rep-rate laser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DC-Voltage source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1800" dirty="0">
                <a:latin typeface="Arial"/>
                <a:cs typeface="Arial"/>
              </a:rPr>
              <a:t>Source achievements: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2.6 day 1/e lifetime at 65mA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8h at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65mA, at only 5W laser.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90938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The gun group is now working on polarized guns of high current (See today at 11:30, High-Current Polarized e-Sources by Luca </a:t>
            </a:r>
            <a:r>
              <a:rPr lang="en-US" sz="2000" dirty="0" err="1" smtClean="0">
                <a:latin typeface="Arial"/>
                <a:cs typeface="Arial"/>
              </a:rPr>
              <a:t>Cultrera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This </a:t>
            </a:r>
            <a:r>
              <a:rPr lang="en-US" sz="2000" dirty="0">
                <a:latin typeface="Arial"/>
                <a:cs typeface="Arial"/>
              </a:rPr>
              <a:t>gun was copied at Cornell and commissioned at BNL for the RHIC Low Energy Run (another successful BNL / Cornell collaboration</a:t>
            </a:r>
            <a:r>
              <a:rPr lang="en-US" sz="2000" dirty="0" smtClean="0">
                <a:latin typeface="Arial"/>
                <a:cs typeface="Arial"/>
              </a:rPr>
              <a:t>) as seen on Tuesday at 11:00, Status and Commissioning Results of </a:t>
            </a:r>
            <a:r>
              <a:rPr lang="en-US" sz="2000" dirty="0" err="1" smtClean="0">
                <a:latin typeface="Arial"/>
                <a:cs typeface="Arial"/>
              </a:rPr>
              <a:t>LEReC</a:t>
            </a:r>
            <a:r>
              <a:rPr lang="en-US" sz="2000" dirty="0" smtClean="0">
                <a:latin typeface="Arial"/>
                <a:cs typeface="Arial"/>
              </a:rPr>
              <a:t> by Alexei </a:t>
            </a:r>
            <a:r>
              <a:rPr lang="en-US" sz="2000" dirty="0" err="1" smtClean="0">
                <a:latin typeface="Arial"/>
                <a:cs typeface="Arial"/>
              </a:rPr>
              <a:t>Fedotov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DC-gun + SRF injector are now prototyped for industrial Mo99 production.</a:t>
            </a: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8" name="Picture 1" descr="Beam current 65 mA for 8 hour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7" r="5994"/>
          <a:stretch>
            <a:fillRect/>
          </a:stretch>
        </p:blipFill>
        <p:spPr bwMode="auto">
          <a:xfrm>
            <a:off x="20638" y="644525"/>
            <a:ext cx="56769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10551" y="69239"/>
            <a:ext cx="533040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latin typeface="Optima"/>
                <a:cs typeface="Optima"/>
              </a:rPr>
              <a:t>High Current Beams</a:t>
            </a:r>
          </a:p>
        </p:txBody>
      </p:sp>
    </p:spTree>
    <p:extLst>
      <p:ext uri="{BB962C8B-B14F-4D97-AF65-F5344CB8AC3E}">
        <p14:creationId xmlns:p14="http://schemas.microsoft.com/office/powerpoint/2010/main" val="400117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106488"/>
            <a:ext cx="3822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25" y="1106488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251325"/>
            <a:ext cx="914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	  0.23/0.14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			                 0.51/0.29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500" y="3897313"/>
            <a:ext cx="86899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Normalized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rms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(horizontal/vertical) 90% beam, E ~ 8 MeV, 2-3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ps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500" y="4770438"/>
            <a:ext cx="86883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Normalized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rms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core*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(horizontal/vertical) @ core fraction (%)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00" y="5111750"/>
            <a:ext cx="86979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0.14/0.09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@ 68%                                     0.24/0.18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@ 61%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63" y="6162675"/>
            <a:ext cx="8977312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charset="2"/>
              <a:buChar char="ü"/>
              <a:defRPr/>
            </a:pP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</a:rPr>
              <a:t>At 5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</a:rPr>
              <a:t>GeV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</a:rPr>
              <a:t> this gives 20x the world’s highest brightness (Petra-III) 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494338" y="5626100"/>
            <a:ext cx="2811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i="1">
                <a:latin typeface="Arial" charset="0"/>
                <a:cs typeface="Arial" charset="0"/>
              </a:rPr>
              <a:t>*Phys. Rev. ST-AB 15 (2012) 050703</a:t>
            </a:r>
          </a:p>
          <a:p>
            <a:r>
              <a:rPr lang="en-US" sz="1200" b="1" i="1">
                <a:latin typeface="Arial" charset="0"/>
                <a:cs typeface="Arial" charset="0"/>
              </a:rPr>
              <a:t>ArXiv: 1304.2708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7240588" y="3205163"/>
            <a:ext cx="1455737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vertical phase space</a:t>
            </a: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082800" y="3190875"/>
            <a:ext cx="145415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vertical phase space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74638" y="985838"/>
            <a:ext cx="8686800" cy="4111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C00000"/>
                </a:solidFill>
                <a:latin typeface="Arial"/>
                <a:cs typeface="Arial"/>
              </a:rPr>
              <a:t>		</a:t>
            </a:r>
            <a:r>
              <a:rPr lang="en-US" sz="1800" kern="0" dirty="0">
                <a:latin typeface="Arial"/>
                <a:cs typeface="Arial"/>
              </a:rPr>
              <a:t>20 </a:t>
            </a:r>
            <a:r>
              <a:rPr lang="en-US" sz="1800" kern="0" dirty="0" err="1">
                <a:latin typeface="Arial"/>
                <a:cs typeface="Arial"/>
              </a:rPr>
              <a:t>pC</a:t>
            </a:r>
            <a:r>
              <a:rPr lang="en-US" sz="1800" kern="0" dirty="0">
                <a:latin typeface="Arial"/>
                <a:cs typeface="Arial"/>
              </a:rPr>
              <a:t>/bunch</a:t>
            </a:r>
            <a:r>
              <a:rPr lang="en-US" sz="1800" b="1" kern="0" dirty="0">
                <a:solidFill>
                  <a:srgbClr val="C00000"/>
                </a:solidFill>
                <a:latin typeface="Arial"/>
                <a:cs typeface="Arial"/>
              </a:rPr>
              <a:t>				          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80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pC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/bunch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10551" y="69239"/>
            <a:ext cx="533040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latin typeface="Optima"/>
                <a:cs typeface="Optima"/>
              </a:rPr>
              <a:t>Beam Brightness</a:t>
            </a:r>
          </a:p>
        </p:txBody>
      </p:sp>
    </p:spTree>
    <p:extLst>
      <p:ext uri="{BB962C8B-B14F-4D97-AF65-F5344CB8AC3E}">
        <p14:creationId xmlns:p14="http://schemas.microsoft.com/office/powerpoint/2010/main" val="332829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4520" y="11240"/>
            <a:ext cx="4476115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smtClean="0"/>
              <a:t>Main linac cryomodule (MLC)</a:t>
            </a:r>
            <a:br>
              <a:rPr lang="en-US" smtClean="0"/>
            </a:br>
            <a:r>
              <a:rPr lang="en-US" smtClean="0"/>
              <a:t>achieved accelerating gradients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446381"/>
              </p:ext>
            </p:extLst>
          </p:nvPr>
        </p:nvGraphicFramePr>
        <p:xfrm>
          <a:off x="162191" y="1707849"/>
          <a:ext cx="8690656" cy="376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76799" y="1420344"/>
            <a:ext cx="10745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Quench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23259" y="1450050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70666" y="1436561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06862" y="1430504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07785" y="1430504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1" y="1436562"/>
            <a:ext cx="781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Limit.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1121310" y="2015980"/>
            <a:ext cx="7256912" cy="108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6355112" y="2026867"/>
            <a:ext cx="219647" cy="15457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951351" y="2437070"/>
            <a:ext cx="1246817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*FE processed out.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54937" y="1430504"/>
            <a:ext cx="93394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9108"/>
            <a:ext cx="9064914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2191" y="5419450"/>
            <a:ext cx="9259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of 6 cavities had achieved design gradient of 16.2MV/m at 1.8K in MLC.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Cavity#4 is limited by quench so far, no detectable radiation during test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Enough Voltage for 76MeV per ERL turn (where 36MeV are needed)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299" y="11240"/>
            <a:ext cx="4309336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smtClean="0"/>
              <a:t>Main linac cryomodule (MLC)</a:t>
            </a:r>
            <a:br>
              <a:rPr lang="en-US" smtClean="0"/>
            </a:br>
            <a:r>
              <a:rPr lang="en-US" smtClean="0"/>
              <a:t>achieved surface losses (Q0)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305" y="5475936"/>
            <a:ext cx="8812696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of 6 cavities had achieved design </a:t>
            </a:r>
            <a:r>
              <a:rPr lang="en-US" sz="2000" dirty="0" smtClean="0"/>
              <a:t>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of 2.0E+10 at </a:t>
            </a:r>
            <a:r>
              <a:rPr lang="en-US" sz="2000" dirty="0" smtClean="0"/>
              <a:t>1.8K.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of Cavity#6 </a:t>
            </a:r>
            <a:r>
              <a:rPr lang="en-US" sz="2000" dirty="0" smtClean="0"/>
              <a:t>had severe FE at 16MV/m.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Enough cooling for 73MV per ERL </a:t>
            </a:r>
            <a:r>
              <a:rPr lang="en-US" sz="2000" b="1" dirty="0">
                <a:solidFill>
                  <a:srgbClr val="FF0000"/>
                </a:solidFill>
              </a:rPr>
              <a:t>turn (where 36MeV are needed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2848" y="852270"/>
            <a:ext cx="8081484" cy="4833549"/>
            <a:chOff x="212999" y="852270"/>
            <a:chExt cx="8836041" cy="528485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53289076"/>
                </p:ext>
              </p:extLst>
            </p:nvPr>
          </p:nvGraphicFramePr>
          <p:xfrm>
            <a:off x="212999" y="1107921"/>
            <a:ext cx="8623301" cy="502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7107568" y="4006918"/>
              <a:ext cx="194147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at </a:t>
              </a:r>
              <a:r>
                <a:rPr lang="en-US" dirty="0" smtClean="0"/>
                <a:t>16.2</a:t>
              </a:r>
              <a:r>
                <a:rPr lang="en-US" sz="1800" dirty="0" smtClean="0"/>
                <a:t>MV/m with severe FE.</a:t>
              </a:r>
              <a:endParaRPr lang="en-US" sz="1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4583" y="4283917"/>
              <a:ext cx="2621230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after many quench.</a:t>
              </a:r>
              <a:endParaRPr lang="en-US" sz="18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505843" y="2760875"/>
              <a:ext cx="381000" cy="3295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31931" y="2838308"/>
              <a:ext cx="421001" cy="37809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7" idx="0"/>
              <a:endCxn id="8" idx="3"/>
            </p:cNvCxnSpPr>
            <p:nvPr/>
          </p:nvCxnSpPr>
          <p:spPr>
            <a:xfrm flipV="1">
              <a:off x="3525198" y="3042155"/>
              <a:ext cx="2036441" cy="124176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9" idx="4"/>
            </p:cNvCxnSpPr>
            <p:nvPr/>
          </p:nvCxnSpPr>
          <p:spPr>
            <a:xfrm flipH="1" flipV="1">
              <a:off x="7742432" y="3216404"/>
              <a:ext cx="385392" cy="79051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522898" y="2209939"/>
              <a:ext cx="353420" cy="381002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4" idx="0"/>
              <a:endCxn id="12" idx="4"/>
            </p:cNvCxnSpPr>
            <p:nvPr/>
          </p:nvCxnSpPr>
          <p:spPr>
            <a:xfrm flipV="1">
              <a:off x="6108483" y="2590941"/>
              <a:ext cx="591125" cy="1415977"/>
            </a:xfrm>
            <a:prstGeom prst="straightConnector1">
              <a:avLst/>
            </a:prstGeom>
            <a:ln w="28575">
              <a:solidFill>
                <a:srgbClr val="FF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236212" y="4006918"/>
              <a:ext cx="174454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after FE processed out.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8526" y="4719420"/>
              <a:ext cx="69491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1.8K</a:t>
              </a:r>
              <a:endParaRPr lang="en-US" b="1" dirty="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1207357" y="2268554"/>
              <a:ext cx="7256912" cy="1088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/>
            <p:nvPr/>
          </p:nvSpPr>
          <p:spPr>
            <a:xfrm>
              <a:off x="7572323" y="2461202"/>
              <a:ext cx="353420" cy="381002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endCxn id="17" idx="0"/>
            </p:cNvCxnSpPr>
            <p:nvPr/>
          </p:nvCxnSpPr>
          <p:spPr>
            <a:xfrm flipH="1">
              <a:off x="7749033" y="2065904"/>
              <a:ext cx="595018" cy="395298"/>
            </a:xfrm>
            <a:prstGeom prst="straightConnector1">
              <a:avLst/>
            </a:prstGeom>
            <a:ln w="28575">
              <a:solidFill>
                <a:srgbClr val="FF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107568" y="1412046"/>
              <a:ext cx="1820916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at 14MV/m, FE started.</a:t>
              </a:r>
              <a:endParaRPr lang="en-US" sz="18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91" y="852270"/>
              <a:ext cx="8705349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38440" y="1938775"/>
              <a:ext cx="113211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Target Qo 2.0e10 at 1.8K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70765" y="11240"/>
            <a:ext cx="4719870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/>
              <a:t>RF Detuning Measurements</a:t>
            </a:r>
            <a:endParaRPr lang="en-US" sz="2400" dirty="0"/>
          </a:p>
        </p:txBody>
      </p:sp>
      <p:sp>
        <p:nvSpPr>
          <p:cNvPr id="3" name="TextBox 1"/>
          <p:cNvSpPr txBox="1"/>
          <p:nvPr/>
        </p:nvSpPr>
        <p:spPr>
          <a:xfrm>
            <a:off x="256368" y="3500060"/>
            <a:ext cx="8409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 panose="020F0502020204030204" pitchFamily="34" charset="0"/>
              </a:rPr>
              <a:t>Preliminary 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Stiffened cavities have ~30Hz detuning, Un-stiffened cavities have ~150Hz detuning.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Design specs are ~20Hz.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Detuning spectrum showed large peaks at 60 Hz, 120 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Enough Voltage for </a:t>
            </a:r>
            <a:r>
              <a:rPr lang="en-US" sz="2000" b="1" dirty="0" smtClean="0">
                <a:solidFill>
                  <a:srgbClr val="FF0000"/>
                </a:solidFill>
              </a:rPr>
              <a:t>about 50MeV </a:t>
            </a:r>
            <a:r>
              <a:rPr lang="en-US" sz="2000" b="1" dirty="0">
                <a:solidFill>
                  <a:srgbClr val="FF0000"/>
                </a:solidFill>
              </a:rPr>
              <a:t>per ERL </a:t>
            </a:r>
            <a:r>
              <a:rPr lang="en-US" sz="2000" b="1" dirty="0" smtClean="0">
                <a:solidFill>
                  <a:srgbClr val="FF0000"/>
                </a:solidFill>
              </a:rPr>
              <a:t>turn, if </a:t>
            </a:r>
            <a:r>
              <a:rPr lang="en-US" sz="2000" b="1" dirty="0" err="1" smtClean="0">
                <a:solidFill>
                  <a:srgbClr val="FF0000"/>
                </a:solidFill>
              </a:rPr>
              <a:t>microphonics</a:t>
            </a:r>
            <a:r>
              <a:rPr lang="en-US" sz="2000" b="1" dirty="0" smtClean="0">
                <a:solidFill>
                  <a:srgbClr val="FF0000"/>
                </a:solidFill>
              </a:rPr>
              <a:t> is not reduced (where 36MeV are needed)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2" y="700545"/>
            <a:ext cx="4417858" cy="284621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4" r="5414"/>
          <a:stretch/>
        </p:blipFill>
        <p:spPr>
          <a:xfrm>
            <a:off x="4461224" y="700545"/>
            <a:ext cx="4363944" cy="28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65" y="1825602"/>
            <a:ext cx="2572553" cy="16751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25" y="2563457"/>
            <a:ext cx="1094080" cy="7124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1" name="Oval 30"/>
          <p:cNvSpPr/>
          <p:nvPr/>
        </p:nvSpPr>
        <p:spPr>
          <a:xfrm>
            <a:off x="3194991" y="2959245"/>
            <a:ext cx="210213" cy="1946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1" idx="0"/>
          </p:cNvCxnSpPr>
          <p:nvPr/>
        </p:nvCxnSpPr>
        <p:spPr>
          <a:xfrm flipV="1">
            <a:off x="3300097" y="2563456"/>
            <a:ext cx="1032684" cy="395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4"/>
          </p:cNvCxnSpPr>
          <p:nvPr/>
        </p:nvCxnSpPr>
        <p:spPr>
          <a:xfrm>
            <a:off x="3300097" y="3153909"/>
            <a:ext cx="1032684" cy="156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95" y="2019998"/>
            <a:ext cx="2571587" cy="15117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r="2245"/>
          <a:stretch/>
        </p:blipFill>
        <p:spPr>
          <a:xfrm>
            <a:off x="2904076" y="3826738"/>
            <a:ext cx="6205785" cy="245507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331305" y="6281716"/>
            <a:ext cx="837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Novel microphonics compensation reduces peak detuning by a factor of 2!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48707" y="3434379"/>
            <a:ext cx="2453636" cy="42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Valve Modification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30328" y="3442389"/>
            <a:ext cx="2782014" cy="42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Active Compensation</a:t>
            </a:r>
            <a:endParaRPr lang="en-US" sz="1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14172" y="2086437"/>
            <a:ext cx="2461778" cy="2036936"/>
            <a:chOff x="5633702" y="3902836"/>
            <a:chExt cx="1981096" cy="163920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3702" y="5144208"/>
              <a:ext cx="1981096" cy="397835"/>
            </a:xfrm>
            <a:prstGeom prst="rect">
              <a:avLst/>
            </a:prstGeom>
          </p:spPr>
        </p:pic>
        <p:pic>
          <p:nvPicPr>
            <p:cNvPr id="42" name="Picture 2" descr="C:\Users\ff97\Desktop\SRF17\materials\MLC images\DSC_004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330" y="3902836"/>
              <a:ext cx="1789780" cy="118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SRF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microphonics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 stabilization</a:t>
            </a: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97778" y="665870"/>
            <a:ext cx="4728225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PhD work (</a:t>
            </a:r>
            <a:r>
              <a:rPr lang="en-US" sz="1800" dirty="0" err="1" smtClean="0">
                <a:latin typeface="Helvetica" charset="0"/>
              </a:rPr>
              <a:t>Nilanjan</a:t>
            </a:r>
            <a:r>
              <a:rPr lang="en-US" sz="1800" dirty="0" smtClean="0">
                <a:latin typeface="Helvetica" charset="0"/>
              </a:rPr>
              <a:t> Banerjee)</a:t>
            </a:r>
          </a:p>
          <a:p>
            <a:pPr marL="0" indent="0">
              <a:buNone/>
            </a:pPr>
            <a:r>
              <a:rPr lang="en-US" sz="1800" dirty="0">
                <a:latin typeface="Helvetica" charset="0"/>
              </a:rPr>
              <a:t>b</a:t>
            </a:r>
            <a:r>
              <a:rPr lang="en-US" sz="1800" dirty="0" smtClean="0">
                <a:latin typeface="Helvetica" charset="0"/>
              </a:rPr>
              <a:t>ecame essential for CBETA operation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74069" y="1413396"/>
            <a:ext cx="2669592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1) Specified 70 potential </a:t>
            </a:r>
            <a:r>
              <a:rPr lang="en-US" sz="1800" dirty="0" err="1" smtClean="0">
                <a:latin typeface="Helvetica" charset="0"/>
              </a:rPr>
              <a:t>microphonic</a:t>
            </a:r>
            <a:r>
              <a:rPr lang="en-US" sz="1800" dirty="0" smtClean="0">
                <a:latin typeface="Helvetica" charset="0"/>
              </a:rPr>
              <a:t> sources</a:t>
            </a: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2953391" y="1419520"/>
            <a:ext cx="2669592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2) Identified thermo-</a:t>
            </a:r>
            <a:r>
              <a:rPr lang="en-US" sz="1800" dirty="0" err="1" smtClean="0">
                <a:latin typeface="Helvetica" charset="0"/>
              </a:rPr>
              <a:t>achoustic</a:t>
            </a:r>
            <a:r>
              <a:rPr lang="en-US" sz="1800" dirty="0" smtClean="0">
                <a:latin typeface="Helvetica" charset="0"/>
              </a:rPr>
              <a:t> sources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6100390" y="1405322"/>
            <a:ext cx="2669592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2) Deigned </a:t>
            </a:r>
            <a:r>
              <a:rPr lang="en-US" sz="1800" dirty="0" err="1" smtClean="0">
                <a:latin typeface="Helvetica" charset="0"/>
              </a:rPr>
              <a:t>piezo</a:t>
            </a:r>
            <a:r>
              <a:rPr lang="en-US" sz="1800" dirty="0" smtClean="0">
                <a:latin typeface="Helvetica" charset="0"/>
              </a:rPr>
              <a:t> control software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912342" y="2083806"/>
            <a:ext cx="0" cy="1707161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"/>
          <p:cNvSpPr txBox="1">
            <a:spLocks/>
          </p:cNvSpPr>
          <p:nvPr/>
        </p:nvSpPr>
        <p:spPr>
          <a:xfrm>
            <a:off x="176138" y="4773249"/>
            <a:ext cx="2567524" cy="1508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LCLS-II needs similar controls!</a:t>
            </a:r>
          </a:p>
          <a:p>
            <a:pPr marL="0" indent="0">
              <a:buNone/>
            </a:pPr>
            <a:r>
              <a:rPr lang="en-US" sz="1600" dirty="0" smtClean="0">
                <a:latin typeface="Helvetica" charset="0"/>
              </a:rPr>
              <a:t>and we are in touch with LCLS-II teams at FNAL and JLAB.</a:t>
            </a:r>
          </a:p>
        </p:txBody>
      </p:sp>
    </p:spTree>
    <p:extLst>
      <p:ext uri="{BB962C8B-B14F-4D97-AF65-F5344CB8AC3E}">
        <p14:creationId xmlns:p14="http://schemas.microsoft.com/office/powerpoint/2010/main" val="410781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152400" y="2095870"/>
            <a:ext cx="89916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algn="ctr">
              <a:spcBef>
                <a:spcPts val="600"/>
              </a:spcBef>
            </a:pPr>
            <a:r>
              <a:rPr lang="en-US" sz="9600" b="0" dirty="0" smtClean="0">
                <a:latin typeface="+mn-lt"/>
              </a:rPr>
              <a:t>Questions?</a:t>
            </a:r>
          </a:p>
          <a:p>
            <a:pPr algn="ctr">
              <a:spcBef>
                <a:spcPts val="600"/>
              </a:spcBef>
            </a:pPr>
            <a:endParaRPr lang="en-US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55933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5" y="1852290"/>
            <a:ext cx="8907857" cy="475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50" y="677314"/>
            <a:ext cx="44854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Strong Hadron Cooling for EICs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Both EIC projects</a:t>
            </a:r>
            <a:r>
              <a:rPr lang="en-US" dirty="0" smtClean="0">
                <a:latin typeface="Arial"/>
                <a:cs typeface="Arial"/>
              </a:rPr>
              <a:t>, the one at BNL and the one at JLAB, plan to cool the hadron beam with electrons.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eRHIC</a:t>
            </a:r>
            <a:r>
              <a:rPr lang="en-US" dirty="0" smtClean="0">
                <a:latin typeface="Arial"/>
                <a:cs typeface="Arial"/>
              </a:rPr>
              <a:t> cooler required </a:t>
            </a:r>
            <a:r>
              <a:rPr lang="en-US" dirty="0" smtClean="0">
                <a:latin typeface="Arial"/>
                <a:cs typeface="Arial"/>
              </a:rPr>
              <a:t>beams: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Up to </a:t>
            </a:r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100 mA CW</a:t>
            </a:r>
            <a:r>
              <a:rPr lang="en-US" dirty="0" smtClean="0">
                <a:solidFill>
                  <a:srgbClr val="CB0307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electron beams at</a:t>
            </a:r>
          </a:p>
          <a:p>
            <a:r>
              <a:rPr lang="en-US" dirty="0" smtClean="0">
                <a:latin typeface="Arial"/>
                <a:cs typeface="Arial"/>
              </a:rPr>
              <a:t>up to 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150 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MeV</a:t>
            </a:r>
          </a:p>
          <a:p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1-2.5</a:t>
            </a:r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nC, 1</a:t>
            </a:r>
            <a:r>
              <a:rPr lang="en-US" b="1" smtClean="0">
                <a:solidFill>
                  <a:srgbClr val="CB0307"/>
                </a:solidFill>
                <a:latin typeface="Arial"/>
                <a:cs typeface="Arial"/>
              </a:rPr>
              <a:t>-10</a:t>
            </a:r>
            <a:r>
              <a:rPr lang="en-US" smtClean="0">
                <a:solidFill>
                  <a:srgbClr val="CB0307"/>
                </a:solidFill>
                <a:latin typeface="Symbol" charset="2"/>
                <a:cs typeface="Symbol" charset="2"/>
              </a:rPr>
              <a:t>m</a:t>
            </a:r>
            <a:r>
              <a:rPr lang="en-US" b="1" smtClean="0">
                <a:solidFill>
                  <a:srgbClr val="CB0307"/>
                </a:solidFill>
                <a:latin typeface="Arial"/>
                <a:cs typeface="Arial"/>
              </a:rPr>
              <a:t>m, &lt;10-3</a:t>
            </a:r>
            <a:endParaRPr lang="en-US" b="1" dirty="0" smtClean="0">
              <a:solidFill>
                <a:srgbClr val="CB0307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CB0307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Note: 15MW !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ERLs projects: Electron Ion Colliders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3183" y="5171943"/>
            <a:ext cx="3833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Previous projects have concerned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High-power FELs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Coherent light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Lithography for chip production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Compton backscattering 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8032" y="665653"/>
            <a:ext cx="4485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JLEIC cooler</a:t>
            </a:r>
            <a:r>
              <a:rPr lang="en-US" dirty="0" smtClean="0">
                <a:latin typeface="Arial"/>
                <a:cs typeface="Arial"/>
              </a:rPr>
              <a:t>: magnetized beam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nC, 100mA, 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100MeV,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10MW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Preserve low energy spread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66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13511"/>
            <a:ext cx="8674280" cy="5444921"/>
          </a:xfrm>
          <a:prstGeom prst="rect">
            <a:avLst/>
          </a:prstGeom>
        </p:spPr>
      </p:pic>
      <p:sp>
        <p:nvSpPr>
          <p:cNvPr id="16" name="Right Triangle 15"/>
          <p:cNvSpPr/>
          <p:nvPr/>
        </p:nvSpPr>
        <p:spPr>
          <a:xfrm>
            <a:off x="5708315" y="2713780"/>
            <a:ext cx="1486495" cy="97377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15"/>
          <p:cNvSpPr txBox="1">
            <a:spLocks/>
          </p:cNvSpPr>
          <p:nvPr/>
        </p:nvSpPr>
        <p:spPr>
          <a:xfrm>
            <a:off x="1516289" y="6059462"/>
            <a:ext cx="7128803" cy="3908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latin typeface="Helvetica" charset="0"/>
              </a:rPr>
              <a:t>CBETA has 150MeV and up to 40mA: 6MW </a:t>
            </a:r>
            <a:r>
              <a:rPr lang="en-US" sz="1500" dirty="0" err="1" smtClean="0">
                <a:latin typeface="Helvetica" charset="0"/>
              </a:rPr>
              <a:t>beampower</a:t>
            </a:r>
            <a:r>
              <a:rPr lang="en-US" sz="1500" dirty="0" smtClean="0">
                <a:latin typeface="Helvetica" charset="0"/>
              </a:rPr>
              <a:t>  =&gt; Delete black</a:t>
            </a:r>
            <a:endParaRPr lang="en-US" sz="1500" dirty="0">
              <a:latin typeface="Helvetica" charset="0"/>
            </a:endParaRPr>
          </a:p>
          <a:p>
            <a:r>
              <a:rPr lang="en-US" sz="1500" dirty="0" err="1" smtClean="0">
                <a:latin typeface="Helvetica" charset="0"/>
              </a:rPr>
              <a:t>eRHIC</a:t>
            </a:r>
            <a:r>
              <a:rPr lang="en-US" sz="1500" dirty="0" smtClean="0">
                <a:latin typeface="Helvetica" charset="0"/>
              </a:rPr>
              <a:t> cooler ERL has 150MeV and up to 100mA: up to 15mW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The beam power frontier</a:t>
            </a:r>
          </a:p>
        </p:txBody>
      </p:sp>
      <p:sp>
        <p:nvSpPr>
          <p:cNvPr id="4" name="Oval 3"/>
          <p:cNvSpPr/>
          <p:nvPr/>
        </p:nvSpPr>
        <p:spPr>
          <a:xfrm>
            <a:off x="5921436" y="303517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89725" y="610891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070" y="3299097"/>
            <a:ext cx="100584" cy="100584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7005" y="3340936"/>
            <a:ext cx="8822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eRHIC</a:t>
            </a:r>
            <a:r>
              <a:rPr lang="en-US" sz="1000" b="1" dirty="0" smtClean="0"/>
              <a:t> cooler</a:t>
            </a:r>
            <a:endParaRPr lang="en-US" sz="1000" b="1" dirty="0"/>
          </a:p>
        </p:txBody>
      </p:sp>
      <p:sp>
        <p:nvSpPr>
          <p:cNvPr id="9" name="Oval 8"/>
          <p:cNvSpPr/>
          <p:nvPr/>
        </p:nvSpPr>
        <p:spPr>
          <a:xfrm>
            <a:off x="6823499" y="315458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3983789" y="882314"/>
            <a:ext cx="4558631" cy="278046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3361523" y="1302083"/>
            <a:ext cx="2079423" cy="130475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7472" y="88231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08315" y="1898316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6343" y="1462502"/>
            <a:ext cx="1845099" cy="1032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4810" y="2606842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4806" y="241967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5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13511"/>
            <a:ext cx="8674280" cy="5444921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>
            <a:off x="5753771" y="2679028"/>
            <a:ext cx="1486495" cy="97377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15"/>
          <p:cNvSpPr txBox="1">
            <a:spLocks/>
          </p:cNvSpPr>
          <p:nvPr/>
        </p:nvSpPr>
        <p:spPr>
          <a:xfrm>
            <a:off x="1557612" y="6158432"/>
            <a:ext cx="6591300" cy="3908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latin typeface="Helvetica" charset="0"/>
              </a:rPr>
              <a:t>Home projects of collaborators who joint in recent CBETA running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The beam power frontier</a:t>
            </a:r>
          </a:p>
        </p:txBody>
      </p:sp>
      <p:sp>
        <p:nvSpPr>
          <p:cNvPr id="4" name="Oval 3"/>
          <p:cNvSpPr/>
          <p:nvPr/>
        </p:nvSpPr>
        <p:spPr>
          <a:xfrm>
            <a:off x="5921436" y="303517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070" y="3299097"/>
            <a:ext cx="100584" cy="100584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7005" y="3340936"/>
            <a:ext cx="8822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eRHIC</a:t>
            </a:r>
            <a:r>
              <a:rPr lang="en-US" sz="1000" b="1" dirty="0" smtClean="0"/>
              <a:t> cooler</a:t>
            </a:r>
            <a:endParaRPr lang="en-US" sz="1000" b="1" dirty="0"/>
          </a:p>
        </p:txBody>
      </p:sp>
      <p:sp>
        <p:nvSpPr>
          <p:cNvPr id="9" name="Oval 8"/>
          <p:cNvSpPr/>
          <p:nvPr/>
        </p:nvSpPr>
        <p:spPr>
          <a:xfrm>
            <a:off x="6823499" y="315458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53262" y="3531606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23499" y="3762524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48089" y="3960452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25656" y="6070997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77368" y="88231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08315" y="1898316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6343" y="1462502"/>
            <a:ext cx="1845099" cy="1032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4810" y="2606842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4806" y="241967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>
            <a:off x="3983789" y="882314"/>
            <a:ext cx="4558631" cy="278046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>
            <a:off x="3361523" y="1302083"/>
            <a:ext cx="2079423" cy="130475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53634" y="2598826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27206" y="257207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37409" y="53626"/>
            <a:ext cx="5312542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The path is free for CBETA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07990"/>
              </p:ext>
            </p:extLst>
          </p:nvPr>
        </p:nvGraphicFramePr>
        <p:xfrm>
          <a:off x="141101" y="972158"/>
          <a:ext cx="8873559" cy="5566369"/>
        </p:xfrm>
        <a:graphic>
          <a:graphicData uri="http://schemas.openxmlformats.org/drawingml/2006/table">
            <a:tbl>
              <a:tblPr/>
              <a:tblGrid>
                <a:gridCol w="548716"/>
                <a:gridCol w="5870455"/>
                <a:gridCol w="1227194"/>
                <a:gridCol w="1227194"/>
              </a:tblGrid>
              <a:tr h="660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Milestone 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(at the end of months)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Baseline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Actual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Funding </a:t>
                      </a:r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start date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Oct-16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Engineering design documentation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Jan-17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Prototype girder assembled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Apr-17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Magnet production approved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Jun-17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Beam through Main </a:t>
                      </a:r>
                      <a:r>
                        <a:rPr lang="en-US" sz="1800" b="1" i="0" u="none" strike="noStrike" dirty="0" err="1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Linac</a:t>
                      </a:r>
                      <a:r>
                        <a:rPr lang="en-US" sz="1800" b="1" i="0" u="none" strike="noStrike" dirty="0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Cryomodule</a:t>
                      </a:r>
                      <a:endParaRPr lang="en-US" sz="1800" b="1" i="0" u="none" strike="noStrike" dirty="0">
                        <a:solidFill>
                          <a:srgbClr val="67E77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Aug-17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First production hybrid magnet tested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Dec-17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Fractional Arc Test: beam through MLC &amp; girder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Apr-18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Girder production run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Nov-18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Final assembly &amp; pre-beam commissioning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Feb-19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Single pass beam with factor of 2 energy scan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Jun-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19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Single pass beam with energy recovery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Oct-19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Four pass beam with energy recovery (low current)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Dec-19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Project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Apr-20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81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836676"/>
            <a:ext cx="7272000" cy="57607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63979" y="1117009"/>
            <a:ext cx="720080" cy="360040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Gun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06640" y="2654447"/>
            <a:ext cx="978927" cy="360040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Injector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94307" y="4653143"/>
            <a:ext cx="1410975" cy="425417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Main </a:t>
            </a:r>
            <a:r>
              <a:rPr lang="en-US" dirty="0" err="1">
                <a:solidFill>
                  <a:srgbClr val="0033CC"/>
                </a:solidFill>
              </a:rPr>
              <a:t>linac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3438" y="5331551"/>
            <a:ext cx="2304257" cy="611127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The first THz FEL</a:t>
            </a:r>
          </a:p>
          <a:p>
            <a:pPr algn="ctr"/>
            <a:r>
              <a:rPr lang="en-US" dirty="0" err="1">
                <a:solidFill>
                  <a:srgbClr val="0033CC"/>
                </a:solidFill>
              </a:rPr>
              <a:t>undulator</a:t>
            </a:r>
            <a:r>
              <a:rPr lang="en-US" dirty="0">
                <a:solidFill>
                  <a:srgbClr val="0033CC"/>
                </a:solidFill>
              </a:rPr>
              <a:t> sections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84171" y="2403363"/>
            <a:ext cx="2016223" cy="611127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The second FEL</a:t>
            </a:r>
          </a:p>
          <a:p>
            <a:pPr algn="ctr"/>
            <a:r>
              <a:rPr lang="en-US" dirty="0" err="1">
                <a:solidFill>
                  <a:srgbClr val="0033CC"/>
                </a:solidFill>
              </a:rPr>
              <a:t>undulator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01419" y="1117011"/>
            <a:ext cx="2520280" cy="611127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The third IR FEL</a:t>
            </a:r>
          </a:p>
          <a:p>
            <a:pPr algn="ctr"/>
            <a:r>
              <a:rPr lang="en-US" dirty="0" err="1">
                <a:solidFill>
                  <a:srgbClr val="0033CC"/>
                </a:solidFill>
              </a:rPr>
              <a:t>undulator</a:t>
            </a:r>
            <a:r>
              <a:rPr lang="en-US" dirty="0">
                <a:solidFill>
                  <a:srgbClr val="0033CC"/>
                </a:solidFill>
              </a:rPr>
              <a:t> sections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 flipV="1">
            <a:off x="3405278" y="4286997"/>
            <a:ext cx="878691" cy="578852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V="1">
            <a:off x="3437694" y="5157196"/>
            <a:ext cx="1134307" cy="479919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3437694" y="4725145"/>
            <a:ext cx="558244" cy="911968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flipH="1">
            <a:off x="5652121" y="3014489"/>
            <a:ext cx="1569579" cy="846565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 flipH="1">
            <a:off x="5220072" y="1728137"/>
            <a:ext cx="741487" cy="1340829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Rounded Rectangle 15"/>
          <p:cNvSpPr/>
          <p:nvPr/>
        </p:nvSpPr>
        <p:spPr>
          <a:xfrm>
            <a:off x="3896843" y="5582636"/>
            <a:ext cx="864096" cy="360040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Dump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flipV="1">
            <a:off x="4328891" y="4941175"/>
            <a:ext cx="891180" cy="641463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253" y="5942679"/>
            <a:ext cx="920243" cy="59158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118182" y="11232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NovoFEL</a:t>
            </a:r>
            <a:r>
              <a:rPr lang="en-US" sz="2400" dirty="0" smtClean="0">
                <a:solidFill>
                  <a:schemeClr val="tx1"/>
                </a:solidFill>
              </a:rPr>
              <a:t> Accelerator Design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7884868" y="5340307"/>
            <a:ext cx="2247007" cy="34155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Helvetica" charset="0"/>
              </a:rPr>
              <a:t>Courtesy G. </a:t>
            </a:r>
            <a:r>
              <a:rPr lang="en-US" sz="1600" dirty="0" err="1" smtClean="0">
                <a:latin typeface="Helvetica" charset="0"/>
              </a:rPr>
              <a:t>Kulipanov</a:t>
            </a:r>
            <a:endParaRPr lang="en-US" sz="16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75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10653</TotalTime>
  <Words>3176</Words>
  <Application>Microsoft Macintosh PowerPoint</Application>
  <PresentationFormat>On-screen Show (4:3)</PresentationFormat>
  <Paragraphs>625</Paragraphs>
  <Slides>46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Georg Hofstaetter</cp:lastModifiedBy>
  <cp:revision>277</cp:revision>
  <cp:lastPrinted>2018-11-01T11:50:31Z</cp:lastPrinted>
  <dcterms:modified xsi:type="dcterms:W3CDTF">2018-11-02T12:57:04Z</dcterms:modified>
</cp:coreProperties>
</file>