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218" r:id="rId1"/>
  </p:sldMasterIdLst>
  <p:notesMasterIdLst>
    <p:notesMasterId r:id="rId9"/>
  </p:notesMasterIdLst>
  <p:handoutMasterIdLst>
    <p:handoutMasterId r:id="rId10"/>
  </p:handoutMasterIdLst>
  <p:sldIdLst>
    <p:sldId id="256" r:id="rId2"/>
    <p:sldId id="555" r:id="rId3"/>
    <p:sldId id="577" r:id="rId4"/>
    <p:sldId id="264" r:id="rId5"/>
    <p:sldId id="571" r:id="rId6"/>
    <p:sldId id="572" r:id="rId7"/>
    <p:sldId id="578" r:id="rId8"/>
  </p:sldIdLst>
  <p:sldSz cx="9144000" cy="6858000" type="screen4x3"/>
  <p:notesSz cx="6934200" cy="9232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CCCCFF"/>
    <a:srgbClr val="FFCCFF"/>
    <a:srgbClr val="CC99FF"/>
    <a:srgbClr val="CCFFCC"/>
    <a:srgbClr val="0000CC"/>
    <a:srgbClr val="C1E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5" autoAdjust="0"/>
    <p:restoredTop sz="95994" autoAdjust="0"/>
  </p:normalViewPr>
  <p:slideViewPr>
    <p:cSldViewPr>
      <p:cViewPr varScale="1">
        <p:scale>
          <a:sx n="116" d="100"/>
          <a:sy n="116" d="100"/>
        </p:scale>
        <p:origin x="11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232" y="-8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DD773638-1F7A-47E9-B362-9C259B599A23}" type="datetimeFigureOut">
              <a:rPr lang="en-US"/>
              <a:pPr>
                <a:defRPr/>
              </a:pPr>
              <a:t>11/1/18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AB41853B-1ACF-434F-A6B8-FAF00BD78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535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51A5439-5556-4392-9631-155E20E6C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4036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07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5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50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29 </a:t>
            </a:r>
            <a:r>
              <a:rPr lang="mr-IN"/>
              <a:t>–</a:t>
            </a:r>
            <a:r>
              <a:rPr lang="en-US"/>
              <a:t> November 1, 2018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7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4726"/>
            <a:ext cx="6858000" cy="397933"/>
          </a:xfrm>
        </p:spPr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0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97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2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7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6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5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0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1880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6573004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36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914400"/>
            <a:ext cx="8077200" cy="2286000"/>
          </a:xfrm>
        </p:spPr>
        <p:txBody>
          <a:bodyPr/>
          <a:lstStyle/>
          <a:p>
            <a:r>
              <a:rPr lang="en-US" dirty="0"/>
              <a:t>Overview of the LERF   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200400"/>
            <a:ext cx="7315200" cy="2743200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S. Benson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Jefferson Lab, 12000 Jefferson Avenue, Newport News, Virginia, USA</a:t>
            </a:r>
          </a:p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 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Accelerator Physics of ERLs for the EIC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November 2, 2018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Jefferson Lab, Newport News VA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867400"/>
            <a:ext cx="9144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763000" cy="685800"/>
          </a:xfrm>
        </p:spPr>
        <p:txBody>
          <a:bodyPr/>
          <a:lstStyle/>
          <a:p>
            <a:r>
              <a:rPr lang="en-US" sz="2800" dirty="0"/>
              <a:t>JLAB ERL: </a:t>
            </a:r>
            <a:br>
              <a:rPr lang="en-US" sz="2800" dirty="0"/>
            </a:br>
            <a:r>
              <a:rPr lang="en-US" sz="2400" dirty="0"/>
              <a:t>Low Energy Recirculation Facility (LERF)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7744" y="0"/>
            <a:ext cx="616925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400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3771900" y="5770023"/>
            <a:ext cx="1600200" cy="14259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750">
                <a:solidFill>
                  <a:prstClr val="white"/>
                </a:solidFill>
              </a:rPr>
              <a:pPr/>
              <a:t>2</a:t>
            </a:fld>
            <a:endParaRPr lang="en-US" sz="750" dirty="0">
              <a:solidFill>
                <a:prstClr val="white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/>
          <a:srcRect l="16313" t="14209" r="9125" b="9723"/>
          <a:stretch>
            <a:fillRect/>
          </a:stretch>
        </p:blipFill>
        <p:spPr bwMode="auto">
          <a:xfrm>
            <a:off x="1676400" y="990600"/>
            <a:ext cx="7035525" cy="538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172200" y="4572000"/>
            <a:ext cx="22509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Search for Dark Matter</a:t>
            </a:r>
          </a:p>
          <a:p>
            <a:pPr defTabSz="342900"/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Fixed Target Options</a:t>
            </a:r>
          </a:p>
          <a:p>
            <a:pPr defTabSz="342900"/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Accelerator Research</a:t>
            </a:r>
          </a:p>
          <a:p>
            <a:pPr defTabSz="342900"/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Powerful light source</a:t>
            </a:r>
          </a:p>
          <a:p>
            <a:pPr lvl="1" defTabSz="342900"/>
            <a:r>
              <a:rPr lang="en-US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IR and UV FEL</a:t>
            </a:r>
          </a:p>
          <a:p>
            <a:pPr lvl="1" defTabSz="342900"/>
            <a:r>
              <a:rPr lang="en-US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THz light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1" y="938446"/>
            <a:ext cx="3619500" cy="2947754"/>
          </a:xfrm>
        </p:spPr>
        <p:txBody>
          <a:bodyPr>
            <a:noAutofit/>
          </a:bodyPr>
          <a:lstStyle/>
          <a:p>
            <a:pPr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Energy			135 MeV</a:t>
            </a:r>
          </a:p>
          <a:p>
            <a:pPr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Charge			135 pC</a:t>
            </a:r>
          </a:p>
          <a:p>
            <a:pPr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Current			&lt;8.5 mA</a:t>
            </a:r>
          </a:p>
          <a:p>
            <a:pPr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Max IR power	14.3 kW</a:t>
            </a:r>
          </a:p>
          <a:p>
            <a:pPr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Max UV power	100 W</a:t>
            </a:r>
          </a:p>
          <a:p>
            <a:pPr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Max circ. Power	1.3 MW</a:t>
            </a:r>
          </a:p>
          <a:p>
            <a:pPr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Avail. RF power	292 kW</a:t>
            </a:r>
          </a:p>
          <a:p>
            <a:pPr>
              <a:buClr>
                <a:srgbClr val="0000CC"/>
              </a:buClr>
              <a:buFont typeface="Wingdings" pitchFamily="2" charset="2"/>
              <a:buChar char="ü"/>
            </a:pPr>
            <a:endParaRPr lang="en-US" sz="1200" dirty="0"/>
          </a:p>
          <a:p>
            <a:pPr>
              <a:buClr>
                <a:srgbClr val="0000CC"/>
              </a:buClr>
              <a:buFont typeface="Wingdings" pitchFamily="2" charset="2"/>
              <a:buChar char="ü"/>
            </a:pPr>
            <a:endParaRPr lang="en-US" sz="1200" dirty="0"/>
          </a:p>
          <a:p>
            <a:pPr marL="0" indent="0">
              <a:buClr>
                <a:srgbClr val="0000CC"/>
              </a:buClr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15035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6858000" cy="685800"/>
          </a:xfrm>
        </p:spPr>
        <p:txBody>
          <a:bodyPr/>
          <a:lstStyle/>
          <a:p>
            <a:r>
              <a:rPr lang="en-US" sz="2800" dirty="0"/>
              <a:t>JLAB ERL: </a:t>
            </a:r>
            <a:br>
              <a:rPr lang="en-US" sz="2800" dirty="0"/>
            </a:br>
            <a:r>
              <a:rPr lang="en-US" sz="2400" dirty="0"/>
              <a:t>Low Energy </a:t>
            </a:r>
            <a:r>
              <a:rPr lang="en-US" sz="2400" dirty="0">
                <a:solidFill>
                  <a:srgbClr val="FF0000"/>
                </a:solidFill>
              </a:rPr>
              <a:t>Research</a:t>
            </a:r>
            <a:r>
              <a:rPr lang="en-US" sz="2400" dirty="0"/>
              <a:t> Facility (LERF)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7744" y="0"/>
            <a:ext cx="616925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400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3771900" y="5770023"/>
            <a:ext cx="1600200" cy="14259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750">
                <a:solidFill>
                  <a:prstClr val="white"/>
                </a:solidFill>
              </a:rPr>
              <a:pPr/>
              <a:t>3</a:t>
            </a:fld>
            <a:endParaRPr lang="en-US" sz="750" dirty="0">
              <a:solidFill>
                <a:prstClr val="white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/>
          <a:srcRect l="16313" t="14209" r="9125" b="9723"/>
          <a:stretch>
            <a:fillRect/>
          </a:stretch>
        </p:blipFill>
        <p:spPr bwMode="auto">
          <a:xfrm>
            <a:off x="1676400" y="938446"/>
            <a:ext cx="7035525" cy="538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172200" y="4572000"/>
            <a:ext cx="22509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Search for Dark Matter</a:t>
            </a:r>
          </a:p>
          <a:p>
            <a:pPr defTabSz="342900"/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Fixed Target Options</a:t>
            </a:r>
          </a:p>
          <a:p>
            <a:pPr defTabSz="342900"/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Accelerator Research</a:t>
            </a:r>
          </a:p>
          <a:p>
            <a:pPr defTabSz="342900"/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Powerful light source</a:t>
            </a:r>
          </a:p>
          <a:p>
            <a:pPr lvl="1" defTabSz="342900"/>
            <a:r>
              <a:rPr lang="en-US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IR and UV FEL</a:t>
            </a:r>
          </a:p>
          <a:p>
            <a:pPr lvl="1" defTabSz="342900"/>
            <a:r>
              <a:rPr lang="en-US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THz light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C8581DA-24C0-8044-AAD7-FB41B5853689}"/>
              </a:ext>
            </a:extLst>
          </p:cNvPr>
          <p:cNvSpPr/>
          <p:nvPr/>
        </p:nvSpPr>
        <p:spPr>
          <a:xfrm rot="-2400000">
            <a:off x="2948748" y="3493816"/>
            <a:ext cx="2479882" cy="577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B3C22E-3CD4-E44B-A9FD-305C88A4306F}"/>
              </a:ext>
            </a:extLst>
          </p:cNvPr>
          <p:cNvSpPr/>
          <p:nvPr/>
        </p:nvSpPr>
        <p:spPr>
          <a:xfrm rot="-2400000">
            <a:off x="6312895" y="2073026"/>
            <a:ext cx="1207102" cy="577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98DDA0-981C-3C43-90BB-C48E24C7361E}"/>
              </a:ext>
            </a:extLst>
          </p:cNvPr>
          <p:cNvSpPr txBox="1">
            <a:spLocks/>
          </p:cNvSpPr>
          <p:nvPr/>
        </p:nvSpPr>
        <p:spPr>
          <a:xfrm>
            <a:off x="152401" y="938446"/>
            <a:ext cx="3619500" cy="2947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Energy			135 MeV</a:t>
            </a:r>
          </a:p>
          <a:p>
            <a:pPr fontAlgn="auto">
              <a:spcAft>
                <a:spcPts val="0"/>
              </a:spcAft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Charge			135 pC</a:t>
            </a:r>
          </a:p>
          <a:p>
            <a:pPr fontAlgn="auto">
              <a:spcAft>
                <a:spcPts val="0"/>
              </a:spcAft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Current			&lt;8.5 mA</a:t>
            </a:r>
          </a:p>
          <a:p>
            <a:pPr fontAlgn="auto">
              <a:spcAft>
                <a:spcPts val="0"/>
              </a:spcAft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Max IR power	14.3 kW</a:t>
            </a:r>
          </a:p>
          <a:p>
            <a:pPr fontAlgn="auto">
              <a:spcAft>
                <a:spcPts val="0"/>
              </a:spcAft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Max UV power	100 W</a:t>
            </a:r>
          </a:p>
          <a:p>
            <a:pPr fontAlgn="auto">
              <a:spcAft>
                <a:spcPts val="0"/>
              </a:spcAft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Max circ. Power	1.3 MW</a:t>
            </a:r>
          </a:p>
          <a:p>
            <a:pPr fontAlgn="auto">
              <a:spcAft>
                <a:spcPts val="0"/>
              </a:spcAft>
              <a:buClr>
                <a:srgbClr val="0000CC"/>
              </a:buClr>
              <a:buFont typeface="Wingdings" pitchFamily="2" charset="2"/>
              <a:buChar char="ü"/>
            </a:pPr>
            <a:r>
              <a:rPr lang="en-US" sz="2000" dirty="0"/>
              <a:t>Avail. RF power	292 kW</a:t>
            </a:r>
          </a:p>
          <a:p>
            <a:pPr fontAlgn="auto">
              <a:spcAft>
                <a:spcPts val="0"/>
              </a:spcAft>
              <a:buClr>
                <a:srgbClr val="0000CC"/>
              </a:buClr>
              <a:buFont typeface="Wingdings" pitchFamily="2" charset="2"/>
              <a:buChar char="ü"/>
            </a:pPr>
            <a:endParaRPr lang="en-US" sz="1200" dirty="0"/>
          </a:p>
          <a:p>
            <a:pPr fontAlgn="auto">
              <a:spcAft>
                <a:spcPts val="0"/>
              </a:spcAft>
              <a:buClr>
                <a:srgbClr val="0000CC"/>
              </a:buClr>
              <a:buFont typeface="Wingdings" pitchFamily="2" charset="2"/>
              <a:buChar char="ü"/>
            </a:pPr>
            <a:endParaRPr lang="en-US" sz="1200" dirty="0"/>
          </a:p>
          <a:p>
            <a:pPr marL="0" indent="0" fontAlgn="auto">
              <a:spcAft>
                <a:spcPts val="0"/>
              </a:spcAft>
              <a:buClr>
                <a:srgbClr val="0000CC"/>
              </a:buClr>
              <a:buFont typeface="Arial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547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8" y="847155"/>
            <a:ext cx="8721306" cy="5390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Isotopes at LCLS II Test Facility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55608" y="3122762"/>
            <a:ext cx="474452" cy="25620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665562" y="1561723"/>
            <a:ext cx="293298" cy="29534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68614" y="1549092"/>
            <a:ext cx="414069" cy="2352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mage001.jpg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70935" y="1020386"/>
            <a:ext cx="7565367" cy="27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600" dirty="0"/>
              <a:t>Reinstall 2 triplets on either side of new transfer line</a:t>
            </a:r>
          </a:p>
          <a:p>
            <a:r>
              <a:rPr lang="en-US" sz="2600" dirty="0"/>
              <a:t>New dipole</a:t>
            </a:r>
            <a:br>
              <a:rPr lang="en-US" sz="2600" dirty="0"/>
            </a:br>
            <a:r>
              <a:rPr lang="en-US" sz="2600" dirty="0"/>
              <a:t>&amp; additional </a:t>
            </a:r>
            <a:br>
              <a:rPr lang="en-US" sz="2600" dirty="0"/>
            </a:br>
            <a:r>
              <a:rPr lang="en-US" sz="2600" dirty="0"/>
              <a:t>shielding</a:t>
            </a:r>
          </a:p>
        </p:txBody>
      </p:sp>
      <p:sp>
        <p:nvSpPr>
          <p:cNvPr id="23" name="Rectangle 22"/>
          <p:cNvSpPr/>
          <p:nvPr/>
        </p:nvSpPr>
        <p:spPr>
          <a:xfrm rot="567739">
            <a:off x="336430" y="6056440"/>
            <a:ext cx="465827" cy="362310"/>
          </a:xfrm>
          <a:prstGeom prst="rect">
            <a:avLst/>
          </a:prstGeom>
          <a:pattFill prst="pct80">
            <a:fgClr>
              <a:srgbClr val="92D050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958860" y="5167743"/>
            <a:ext cx="59379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halkboard" charset="0"/>
                <a:ea typeface="Chalkboard" charset="0"/>
                <a:cs typeface="Chalkboard" charset="0"/>
              </a:rPr>
              <a:t>Existing recirculation dump shielding </a:t>
            </a:r>
          </a:p>
        </p:txBody>
      </p:sp>
      <p:cxnSp>
        <p:nvCxnSpPr>
          <p:cNvPr id="27" name="Straight Arrow Connector 26"/>
          <p:cNvCxnSpPr>
            <a:cxnSpLocks/>
            <a:stCxn id="24" idx="1"/>
          </p:cNvCxnSpPr>
          <p:nvPr/>
        </p:nvCxnSpPr>
        <p:spPr>
          <a:xfrm flipH="1">
            <a:off x="1069676" y="5413965"/>
            <a:ext cx="1889184" cy="5566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A50896-88B5-CA41-AF2C-7B079BA11757}"/>
              </a:ext>
            </a:extLst>
          </p:cNvPr>
          <p:cNvSpPr txBox="1"/>
          <p:nvPr/>
        </p:nvSpPr>
        <p:spPr>
          <a:xfrm>
            <a:off x="2033743" y="5929818"/>
            <a:ext cx="68664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halkboard" charset="0"/>
                <a:ea typeface="Chalkboard" charset="0"/>
                <a:cs typeface="Chalkboard" charset="0"/>
              </a:rPr>
              <a:t>Shielded isotope production target (50 kW)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B71BFB-64AD-3F4F-9CA5-DAA6E809AB09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09873" y="6176040"/>
            <a:ext cx="1423870" cy="102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3C02F6-EFD0-864A-AE55-B792058E4B80}"/>
              </a:ext>
            </a:extLst>
          </p:cNvPr>
          <p:cNvCxnSpPr>
            <a:endCxn id="23" idx="0"/>
          </p:cNvCxnSpPr>
          <p:nvPr/>
        </p:nvCxnSpPr>
        <p:spPr>
          <a:xfrm flipH="1">
            <a:off x="599126" y="5791200"/>
            <a:ext cx="10747" cy="2677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0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AFEC6-D157-F348-90A9-3A66290F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0" y="227594"/>
            <a:ext cx="8464378" cy="487490"/>
          </a:xfrm>
        </p:spPr>
        <p:txBody>
          <a:bodyPr/>
          <a:lstStyle/>
          <a:p>
            <a:r>
              <a:rPr lang="en-US" dirty="0"/>
              <a:t>Magnetized Source in GTS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FA5B1-082A-1F49-90E3-18CD6A6AF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6096"/>
            <a:ext cx="8464378" cy="5381694"/>
          </a:xfrm>
        </p:spPr>
        <p:txBody>
          <a:bodyPr/>
          <a:lstStyle/>
          <a:p>
            <a:pPr marL="0" indent="0">
              <a:buClr>
                <a:srgbClr val="F79646"/>
              </a:buClr>
              <a:buNone/>
              <a:defRPr/>
            </a:pPr>
            <a:r>
              <a:rPr lang="en-US" dirty="0">
                <a:solidFill>
                  <a:srgbClr val="00B050"/>
                </a:solidFill>
              </a:rPr>
              <a:t>Magnetized Source for e-cooler at 28 mA</a:t>
            </a:r>
            <a:r>
              <a:rPr lang="en-US" dirty="0">
                <a:solidFill>
                  <a:sysClr val="windowText" lastClr="000000"/>
                </a:solidFill>
              </a:rPr>
              <a:t>: A high charge (420 pC) magnetized source is funded by the Jefferson Lab LDRD program and has operated up to 28 mA avg. current.</a:t>
            </a:r>
          </a:p>
          <a:p>
            <a:pPr marL="0" indent="0">
              <a:buClr>
                <a:srgbClr val="F79646"/>
              </a:buClr>
              <a:buNone/>
              <a:defRPr/>
            </a:pPr>
            <a:endParaRPr lang="en-US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4DAF-8C5D-7D41-9789-F6A2F8B6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B2F22-74D9-8246-8D37-E0E81A256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2367935"/>
            <a:ext cx="4256818" cy="31794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8967810-9F7A-DC41-A84F-349D0DAEA4DA}"/>
                  </a:ext>
                </a:extLst>
              </p:cNvPr>
              <p:cNvSpPr/>
              <p:nvPr/>
            </p:nvSpPr>
            <p:spPr>
              <a:xfrm>
                <a:off x="4671483" y="2930467"/>
                <a:ext cx="4101814" cy="2077492"/>
              </a:xfrm>
              <a:prstGeom prst="rect">
                <a:avLst/>
              </a:prstGeom>
              <a:solidFill>
                <a:srgbClr val="C0504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100" dirty="0">
                    <a:solidFill>
                      <a:prstClr val="black"/>
                    </a:solidFill>
                    <a:latin typeface="Calibri"/>
                  </a:rPr>
                  <a:t>Magnetized beam parameters: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= 1 – 5 mm, </a:t>
                </a:r>
                <a:r>
                  <a:rPr lang="en-US" dirty="0" err="1">
                    <a:solidFill>
                      <a:prstClr val="black"/>
                    </a:solidFill>
                    <a:latin typeface="Calibri"/>
                  </a:rPr>
                  <a:t>B</a:t>
                </a:r>
                <a:r>
                  <a:rPr lang="en-US" baseline="-25000" dirty="0" err="1">
                    <a:solidFill>
                      <a:prstClr val="black"/>
                    </a:solidFill>
                    <a:latin typeface="Calibri"/>
                  </a:rPr>
                  <a:t>z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= 0 – 2 kG 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Bunch charge: 1 – 500 pC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Frequency: 15 Hz – 476.3 MHz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Bunch length: 10 – 100 ps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Average beam currents up to 28 mA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Gun high voltage: 200 – 350 kV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8967810-9F7A-DC41-A84F-349D0DAEA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483" y="2930467"/>
                <a:ext cx="4101814" cy="2077492"/>
              </a:xfrm>
              <a:prstGeom prst="rect">
                <a:avLst/>
              </a:prstGeom>
              <a:blipFill>
                <a:blip r:embed="rId3"/>
                <a:stretch>
                  <a:fillRect l="-1543" t="-1220" b="-36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75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Availability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7508" cy="54102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The LERF will be used to test LCLS II cryo-modules for the next ~12 months.  During that time it will be limited to about 50 MeV.  After that it will be restored to its previous state.</a:t>
            </a:r>
          </a:p>
          <a:p>
            <a:r>
              <a:rPr lang="en-US" sz="2400" dirty="0">
                <a:latin typeface="+mn-lt"/>
              </a:rPr>
              <a:t>Currently setting up for isotope production work.</a:t>
            </a:r>
          </a:p>
          <a:p>
            <a:r>
              <a:rPr lang="en-US" sz="2400" dirty="0">
                <a:latin typeface="+mn-lt"/>
              </a:rPr>
              <a:t>Can still be used for injector tests and magnetized beam transport. (Deitrick study)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37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2D89-BA81-5549-B234-3B95C0A52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94726"/>
            <a:ext cx="8153400" cy="397933"/>
          </a:xfrm>
        </p:spPr>
        <p:txBody>
          <a:bodyPr/>
          <a:lstStyle/>
          <a:p>
            <a:r>
              <a:rPr lang="en-US" dirty="0"/>
              <a:t>LERF Advantages and Disadvantages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0D14D-B4D0-EE4D-9EF8-E5DBEB871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278" y="1066800"/>
            <a:ext cx="6871921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Advantages:</a:t>
            </a:r>
          </a:p>
          <a:p>
            <a:r>
              <a:rPr lang="en-US" sz="2400" dirty="0"/>
              <a:t>Very flexible architecture.</a:t>
            </a:r>
          </a:p>
          <a:p>
            <a:r>
              <a:rPr lang="en-US" sz="2400" dirty="0"/>
              <a:t>Access to CEBAF resources.</a:t>
            </a:r>
          </a:p>
          <a:p>
            <a:r>
              <a:rPr lang="en-US" sz="2400" dirty="0"/>
              <a:t>Easy to add magnetized beam.</a:t>
            </a:r>
          </a:p>
          <a:p>
            <a:r>
              <a:rPr lang="en-US" sz="2400" dirty="0"/>
              <a:t>Room for new arcs or exchange region</a:t>
            </a:r>
          </a:p>
          <a:p>
            <a:pPr marL="0" indent="0">
              <a:buNone/>
            </a:pPr>
            <a:r>
              <a:rPr lang="en-US" sz="2400" dirty="0"/>
              <a:t>Disadvantages:</a:t>
            </a:r>
          </a:p>
          <a:p>
            <a:r>
              <a:rPr lang="en-US" sz="2400" dirty="0"/>
              <a:t>Different frequency from EICs (1497 MHz)</a:t>
            </a:r>
          </a:p>
          <a:p>
            <a:r>
              <a:rPr lang="en-US" sz="2400" dirty="0"/>
              <a:t>Needs new booster</a:t>
            </a:r>
          </a:p>
          <a:p>
            <a:pPr lvl="1"/>
            <a:r>
              <a:rPr lang="en-US" sz="2400" dirty="0"/>
              <a:t>UITF booster (symmetric)</a:t>
            </a:r>
          </a:p>
          <a:p>
            <a:pPr lvl="1"/>
            <a:r>
              <a:rPr lang="en-US" sz="2400" dirty="0"/>
              <a:t>AES booster (748.5 MHz with 3</a:t>
            </a:r>
            <a:r>
              <a:rPr lang="en-US" sz="2400" baseline="30000" dirty="0"/>
              <a:t>rd</a:t>
            </a:r>
            <a:r>
              <a:rPr lang="en-US" sz="2400" dirty="0"/>
              <a:t> harm.)</a:t>
            </a:r>
          </a:p>
          <a:p>
            <a:r>
              <a:rPr lang="en-US" sz="2400" dirty="0"/>
              <a:t>Operating cost is high</a:t>
            </a:r>
          </a:p>
          <a:p>
            <a:r>
              <a:rPr lang="en-US" sz="2400" dirty="0"/>
              <a:t>Unavailable until LCLS II is done (except for single pass work).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7FEC4-0E13-B640-A56F-BE7BF5390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084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71210</TotalTime>
  <Words>332</Words>
  <Application>Microsoft Macintosh PowerPoint</Application>
  <PresentationFormat>On-screen Show (4:3)</PresentationFormat>
  <Paragraphs>75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PingFangSC-Regular</vt:lpstr>
      <vt:lpstr>Arial</vt:lpstr>
      <vt:lpstr>Calibri</vt:lpstr>
      <vt:lpstr>Cambria Math</vt:lpstr>
      <vt:lpstr>Chalkboard</vt:lpstr>
      <vt:lpstr>Mangal</vt:lpstr>
      <vt:lpstr>Minion Pro</vt:lpstr>
      <vt:lpstr>Times</vt:lpstr>
      <vt:lpstr>Times New Roman</vt:lpstr>
      <vt:lpstr>Wingdings</vt:lpstr>
      <vt:lpstr>JLabPowerpointMain</vt:lpstr>
      <vt:lpstr>Overview of the LERF   </vt:lpstr>
      <vt:lpstr>JLAB ERL:  Low Energy Recirculation Facility (LERF)</vt:lpstr>
      <vt:lpstr>JLAB ERL:  Low Energy Research Facility (LERF)</vt:lpstr>
      <vt:lpstr>Isotopes at LCLS II Test Facility</vt:lpstr>
      <vt:lpstr>Magnetized Source in GTS</vt:lpstr>
      <vt:lpstr>LERF Availability </vt:lpstr>
      <vt:lpstr>LERF Advantages and Disadvantages</vt:lpstr>
    </vt:vector>
  </TitlesOfParts>
  <Manager/>
  <Company>Jefferson Lab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yzhang</dc:creator>
  <cp:keywords/>
  <dc:description/>
  <cp:lastModifiedBy>Microsoft Office User</cp:lastModifiedBy>
  <cp:revision>956</cp:revision>
  <cp:lastPrinted>2015-08-26T16:19:31Z</cp:lastPrinted>
  <dcterms:created xsi:type="dcterms:W3CDTF">2007-06-12T14:12:08Z</dcterms:created>
  <dcterms:modified xsi:type="dcterms:W3CDTF">2018-11-01T18:47:16Z</dcterms:modified>
  <cp:category/>
</cp:coreProperties>
</file>