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377" r:id="rId3"/>
    <p:sldId id="290" r:id="rId4"/>
    <p:sldId id="374" r:id="rId5"/>
    <p:sldId id="358" r:id="rId6"/>
    <p:sldId id="354" r:id="rId7"/>
    <p:sldId id="296" r:id="rId8"/>
    <p:sldId id="355" r:id="rId9"/>
    <p:sldId id="378" r:id="rId10"/>
    <p:sldId id="376" r:id="rId11"/>
    <p:sldId id="375" r:id="rId12"/>
    <p:sldId id="364" r:id="rId13"/>
    <p:sldId id="337" r:id="rId14"/>
    <p:sldId id="264" r:id="rId15"/>
    <p:sldId id="373" r:id="rId16"/>
    <p:sldId id="3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0090"/>
    <a:srgbClr val="FFFFFF"/>
    <a:srgbClr val="FFF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659DF-4276-4AD6-836B-F750EC1AE97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3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A81B4-284E-4F42-9AE6-FFF04676F9A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09D46-951A-4E0A-BA19-CDC42878F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9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At cathode immersed in solenoid, one can generate almost parallel (laminar) beam state after the gun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0540122-1A2A-4DFC-B96B-6901EB094ABF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5073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E392-7BAF-467A-A97B-105E18CBA151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513C-A872-4212-A3D7-9CF66D5F22A2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7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DF18-AEFE-457C-87FC-A5EB19BDA1B9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7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9BDEC27-EAF4-4507-8B42-1C0E2F5D8073}" type="datetime1">
              <a:rPr lang="en-US" smtClean="0"/>
              <a:t>11/1/2018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8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8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9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8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3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0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6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8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36" y="6488308"/>
            <a:ext cx="2743200" cy="365125"/>
          </a:xfrm>
        </p:spPr>
        <p:txBody>
          <a:bodyPr anchor="ctr" anchorCtr="0"/>
          <a:lstStyle>
            <a:lvl1pPr algn="l">
              <a:defRPr/>
            </a:lvl1pPr>
          </a:lstStyle>
          <a:p>
            <a:fld id="{4C763444-7AB5-4CE7-ABD2-8D0CF238EB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909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3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A70C-3074-49F4-9644-307EF53ED677}" type="datetime1">
              <a:rPr lang="en-US" smtClean="0"/>
              <a:t>11/1/2018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5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Arial" panose="020B0604020202020204" pitchFamily="34" charset="0"/>
              <a:buChar char="-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30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651306" y="5563165"/>
            <a:ext cx="5745192" cy="91000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algn="ctr"/>
            <a:r>
              <a:rPr lang="en-US" sz="1800" dirty="0" smtClean="0"/>
              <a:t>EIC Accelerator Collaboration Meeting</a:t>
            </a:r>
          </a:p>
          <a:p>
            <a:pPr algn="ctr"/>
            <a:r>
              <a:rPr lang="en-US" sz="1800" dirty="0" smtClean="0"/>
              <a:t>October 29 - November 1, 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174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D68B-7CAE-4DC5-95D1-55BEF8160073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2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7BB6-92AA-46EF-A852-6579A3D3F95A}" type="datetime1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1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1FA8-18E6-45FF-BF9E-AA8CFBCFF06C}" type="datetime1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FB1F-AEE3-4C7F-8835-5AD0E8764308}" type="datetime1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0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33DA-624F-4C37-8B82-78435C8FA2BF}" type="datetime1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0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F6A7-8A83-4614-ABDE-280EE60038CC}" type="datetime1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9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4CDB-868D-44E9-9D50-6F0C81255840}" type="datetime1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1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DAA48-AA31-449E-8F76-D68598480FDD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4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CC9E0B-690C-4F70-9563-00082AE06265}" type="datetime1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4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07652" y="5854064"/>
            <a:ext cx="7493053" cy="363856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latin typeface="+mj-lt"/>
              </a:rPr>
              <a:t>ERL EIC Workshop | Jefferson Laboratory | November 2, 2018 </a:t>
            </a:r>
            <a:endParaRPr lang="en-US" sz="1800" dirty="0">
              <a:latin typeface="+mj-lt"/>
            </a:endParaRPr>
          </a:p>
        </p:txBody>
      </p:sp>
      <p:pic>
        <p:nvPicPr>
          <p:cNvPr id="7" name="Picture 6" descr="JLEIC2018oblique_D2-0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653" y="1920742"/>
            <a:ext cx="7495294" cy="393400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710" y="578337"/>
            <a:ext cx="12183290" cy="722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ysClr val="windowText" lastClr="000000"/>
                </a:solidFill>
                <a:latin typeface="Arial Black" panose="020B0A04020102090204" pitchFamily="34" charset="0"/>
              </a:rPr>
              <a:t>Requirements for Magnetized Bunched-Beam Cooling</a:t>
            </a:r>
            <a:endParaRPr lang="en-US" dirty="0">
              <a:solidFill>
                <a:sysClr val="windowText" lastClr="000000"/>
              </a:solidFill>
              <a:latin typeface="Arial Black" panose="020B0A04020102090204" pitchFamily="34" charset="0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704" y="1283731"/>
            <a:ext cx="11808823" cy="461665"/>
          </a:xfrm>
        </p:spPr>
        <p:txBody>
          <a:bodyPr wrap="square" anchor="t">
            <a:sp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Speaker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Chris Tennant, Jefferson Laboratory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36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794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What to </a:t>
            </a:r>
            <a:r>
              <a:rPr lang="en-US" sz="4000" b="1" dirty="0" smtClean="0"/>
              <a:t>Do</a:t>
            </a:r>
            <a:r>
              <a:rPr lang="en-US" sz="4000" b="1" dirty="0"/>
              <a:t>, </a:t>
            </a:r>
            <a:r>
              <a:rPr lang="en-US" sz="4000" b="1" dirty="0" smtClean="0"/>
              <a:t>Where </a:t>
            </a:r>
            <a:r>
              <a:rPr lang="en-US" sz="4000" b="1" dirty="0"/>
              <a:t>to </a:t>
            </a:r>
            <a:r>
              <a:rPr lang="en-US" sz="4000" b="1" dirty="0" smtClean="0"/>
              <a:t>Go</a:t>
            </a:r>
            <a:r>
              <a:rPr lang="en-US" sz="40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23" y="989603"/>
            <a:ext cx="11937274" cy="1396646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m</a:t>
            </a:r>
            <a:r>
              <a:rPr lang="en-US" dirty="0" smtClean="0">
                <a:latin typeface="+mj-lt"/>
              </a:rPr>
              <a:t>ultiple </a:t>
            </a:r>
            <a:r>
              <a:rPr lang="en-US" dirty="0">
                <a:latin typeface="+mj-lt"/>
              </a:rPr>
              <a:t>generations separate state of art system readiness from required performance</a:t>
            </a:r>
          </a:p>
          <a:p>
            <a:r>
              <a:rPr lang="en-US" dirty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eed </a:t>
            </a:r>
            <a:r>
              <a:rPr lang="en-US" dirty="0">
                <a:latin typeface="+mj-lt"/>
              </a:rPr>
              <a:t>development in many areas, including: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528461"/>
            <a:ext cx="6244046" cy="4142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CW/high charge magnetized source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merger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management of CSR/space charge/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microbunching</a:t>
            </a:r>
            <a:endParaRPr lang="en-US" sz="1800" dirty="0">
              <a:solidFill>
                <a:schemeClr val="accent1"/>
              </a:solidFill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modeling with CSR and space charge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model validation (1D, 2D, 3D…)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validate treatment of ends of bunches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simulation dynamic range (part per million statistics =&gt; trillion particle simulation…)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CSR shielding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methods for </a:t>
            </a:r>
            <a:r>
              <a:rPr lang="en-US" sz="2000" dirty="0" err="1">
                <a:latin typeface="+mj-lt"/>
              </a:rPr>
              <a:t>mB</a:t>
            </a:r>
            <a:r>
              <a:rPr lang="en-US" sz="2000" dirty="0">
                <a:latin typeface="+mj-lt"/>
              </a:rPr>
              <a:t> gain control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0574" y="2543007"/>
            <a:ext cx="6046588" cy="421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LSC wake control/compensation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n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onlinear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longitudinal matching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magnetization-preserving beam transport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high-rep-rate beam transfer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halo (simulation statistics inadequate…)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f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ormation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mechanisms (scattering: IBS,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Touschek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, beam/gas,…; dynamical)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c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haracterization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(LDR diagnostics, tomography…)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c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ontrol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(suppression, collimation, matching (linear and nonlinear…)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power </a:t>
            </a:r>
            <a:r>
              <a:rPr lang="en-US" sz="2000" dirty="0" smtClean="0">
                <a:latin typeface="+mj-lt"/>
              </a:rPr>
              <a:t>scaling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100x state of art</a:t>
            </a:r>
            <a:endParaRPr lang="en-US" sz="1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281" y="6519446"/>
            <a:ext cx="1924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(courtesy D. Douglas)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32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nnant\Desktop\Tennant Projects\OTHER MACHINES\MEIC\ELECTRON COOLER\MAGNETIZED BEAMS\MAGNETIZED BEAM NON-AXISYMMETRIC ARC\MULTIPLE TURNS\CSR ON\CAVITY CORRECTED\tp_corrected_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771538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312"/>
            <a:ext cx="12192000" cy="69298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Effect of CSR on Longitudinal Phase Space</a:t>
            </a:r>
            <a:endParaRPr lang="en-US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12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502614" y="1698172"/>
            <a:ext cx="539496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17854" y="3668484"/>
            <a:ext cx="539496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22208" y="5671456"/>
            <a:ext cx="539496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19884" y="150222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no CSR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8054" y="348381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CSR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28054" y="5486790"/>
            <a:ext cx="165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CSR </a:t>
            </a:r>
            <a:r>
              <a:rPr lang="en-US" dirty="0" smtClean="0">
                <a:latin typeface="+mj-lt"/>
              </a:rPr>
              <a:t>“corrected”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6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" y="2201540"/>
            <a:ext cx="7294231" cy="46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90"/>
            <a:ext cx="12174584" cy="74025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CSR Shielding</a:t>
            </a:r>
            <a:endParaRPr lang="en-US" sz="40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4831" y="653130"/>
                <a:ext cx="12078789" cy="12678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shielding of CSR is effective when the full aperture size is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where 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R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is the bend radius and </a:t>
                </a:r>
                <a:r>
                  <a:rPr kumimoji="0" lang="en-US" sz="2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s</a:t>
                </a:r>
                <a:r>
                  <a:rPr kumimoji="0" lang="en-US" sz="24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is the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rms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bunch length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or 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R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= 0.53 m and </a:t>
                </a:r>
                <a:r>
                  <a:rPr kumimoji="0" lang="en-US" sz="2400" b="0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s</a:t>
                </a:r>
                <a:r>
                  <a:rPr kumimoji="0" lang="en-US" sz="2400" b="0" i="1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z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= 4.95 mm,</a:t>
                </a:r>
                <a:r>
                  <a:rPr kumimoji="0" lang="en-US" sz="2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 (full) aperture needs to be less than ~2 inches (5.04 cm)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1" y="653130"/>
                <a:ext cx="12078789" cy="1267898"/>
              </a:xfrm>
              <a:prstGeom prst="rect">
                <a:avLst/>
              </a:prstGeom>
              <a:blipFill>
                <a:blip r:embed="rId3"/>
                <a:stretch>
                  <a:fillRect l="-707" t="-3846" b="-9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12216" y="5843457"/>
            <a:ext cx="174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  <a:r>
              <a:rPr kumimoji="0" lang="en-US" sz="1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= 4.95 mm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567533" y="4188826"/>
            <a:ext cx="322217" cy="287383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C:\Tennant Projects\JLEIC\ELECTRON COOLER\MAGNETIZED BEAMS\STRONG COOLING\SIMPLE ARC\SPLIT QUADSEXT\DOCUMENTATION\FIGURES\bmad_shielding_compare_ar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02" y="2029097"/>
            <a:ext cx="4991182" cy="4825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719089" y="1860066"/>
            <a:ext cx="230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ith CSR + shielding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0736" y="1843645"/>
            <a:ext cx="131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ith CSR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80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" y="11570"/>
            <a:ext cx="12192000" cy="746075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cs typeface="Arial" charset="0"/>
              </a:rPr>
              <a:t>Why Magnetized Electron Cooler?</a:t>
            </a:r>
            <a:endParaRPr lang="en-US" alt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3794760"/>
            <a:ext cx="10152016" cy="28934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solidFill>
                  <a:srgbClr val="0033CC"/>
                </a:solidFill>
                <a:latin typeface="+mj-lt"/>
                <a:cs typeface="Arial" pitchFamily="34" charset="0"/>
              </a:rPr>
              <a:t>Tremendous reduction (by  a factor 20 – 30) of the regional and global deleterious Space Charge transverse impact  to dynamics in CCR (tune shift)</a:t>
            </a:r>
          </a:p>
          <a:p>
            <a:pPr>
              <a:defRPr/>
            </a:pPr>
            <a:r>
              <a:rPr lang="en-US" sz="2400" dirty="0">
                <a:solidFill>
                  <a:srgbClr val="0033CC"/>
                </a:solidFill>
                <a:latin typeface="+mj-lt"/>
                <a:cs typeface="Arial" pitchFamily="34" charset="0"/>
              </a:rPr>
              <a:t>Strong mitigation (suppression) of the CSR </a:t>
            </a:r>
            <a:r>
              <a:rPr lang="en-US" sz="2400" dirty="0" err="1">
                <a:solidFill>
                  <a:srgbClr val="0033CC"/>
                </a:solidFill>
                <a:latin typeface="+mj-lt"/>
                <a:cs typeface="Arial" pitchFamily="34" charset="0"/>
              </a:rPr>
              <a:t>microbunching</a:t>
            </a:r>
            <a:r>
              <a:rPr lang="en-US" sz="2400" dirty="0">
                <a:solidFill>
                  <a:srgbClr val="0033CC"/>
                </a:solidFill>
                <a:latin typeface="+mj-lt"/>
                <a:cs typeface="Arial" pitchFamily="34" charset="0"/>
              </a:rPr>
              <a:t>/ energy spread growth</a:t>
            </a:r>
          </a:p>
          <a:p>
            <a:pPr>
              <a:defRPr/>
            </a:pPr>
            <a:r>
              <a:rPr lang="en-US" sz="2400" dirty="0">
                <a:solidFill>
                  <a:srgbClr val="0033CC"/>
                </a:solidFill>
                <a:latin typeface="+mj-lt"/>
                <a:cs typeface="Arial" pitchFamily="34" charset="0"/>
              </a:rPr>
              <a:t>Suppression of deleterious impacts of high electron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 pitchFamily="34" charset="0"/>
              </a:rPr>
              <a:t>transverse</a:t>
            </a:r>
            <a:r>
              <a:rPr lang="en-US" sz="2400" dirty="0">
                <a:solidFill>
                  <a:srgbClr val="0033CC"/>
                </a:solidFill>
                <a:latin typeface="+mj-lt"/>
                <a:cs typeface="Arial" pitchFamily="34" charset="0"/>
              </a:rPr>
              <a:t> velocity spread and short-wave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 pitchFamily="34" charset="0"/>
              </a:rPr>
              <a:t>misalignments</a:t>
            </a:r>
            <a:r>
              <a:rPr lang="en-US" sz="2400" dirty="0">
                <a:solidFill>
                  <a:srgbClr val="0033CC"/>
                </a:solidFill>
                <a:latin typeface="+mj-lt"/>
                <a:cs typeface="Arial" pitchFamily="34" charset="0"/>
              </a:rPr>
              <a:t> to cooling rates (thanks to ion collisions with “frozen” electrons at large impact parameters) </a:t>
            </a:r>
            <a:endParaRPr lang="en-US" sz="4000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753" y="699405"/>
            <a:ext cx="11634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At cathode immersed in solenoid, a gun generates almost parallel (laminar) beam state of a </a:t>
            </a:r>
            <a:r>
              <a:rPr lang="en-US" sz="2400" b="1" u="sng" dirty="0">
                <a:latin typeface="+mj-lt"/>
              </a:rPr>
              <a:t>large</a:t>
            </a:r>
            <a:r>
              <a:rPr lang="en-US" sz="2400" dirty="0">
                <a:latin typeface="+mj-lt"/>
              </a:rPr>
              <a:t> size (electron </a:t>
            </a:r>
            <a:r>
              <a:rPr lang="en-US" sz="2400" dirty="0" err="1">
                <a:latin typeface="+mj-lt"/>
              </a:rPr>
              <a:t>Larmor</a:t>
            </a:r>
            <a:r>
              <a:rPr lang="en-US" sz="2400" dirty="0">
                <a:latin typeface="+mj-lt"/>
              </a:rPr>
              <a:t> orbits are very small compared to beam size)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This beam state is then transplanted to the solenoid in cooling section 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     (while preserving the  canonical emittances: the </a:t>
            </a:r>
            <a:r>
              <a:rPr lang="en-US" sz="2400" b="1" i="1" dirty="0">
                <a:latin typeface="+mj-lt"/>
              </a:rPr>
              <a:t>drift</a:t>
            </a:r>
            <a:r>
              <a:rPr lang="en-US" sz="2400" dirty="0">
                <a:latin typeface="+mj-lt"/>
              </a:rPr>
              <a:t> and the </a:t>
            </a:r>
            <a:r>
              <a:rPr lang="en-US" sz="2400" dirty="0" err="1">
                <a:latin typeface="+mj-lt"/>
              </a:rPr>
              <a:t>Larmor</a:t>
            </a:r>
            <a:endParaRPr lang="en-US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     emittances)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The solenoid field can be controlled to make e-beam size properly match the ion beam size</a:t>
            </a: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                      Magnetization results in the following critical advantages</a:t>
            </a: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                   (compared to a non-magnetized gun/cooling solenoid):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732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Where to go: </a:t>
            </a:r>
            <a:r>
              <a:rPr lang="en-US" sz="4000" b="1" dirty="0" smtClean="0"/>
              <a:t>Existing</a:t>
            </a:r>
            <a:r>
              <a:rPr lang="en-US" sz="3600" b="1" dirty="0" smtClean="0"/>
              <a:t> Opportunities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6" y="697321"/>
            <a:ext cx="12157164" cy="5786420"/>
          </a:xfrm>
        </p:spPr>
        <p:txBody>
          <a:bodyPr>
            <a:noAutofit/>
          </a:bodyPr>
          <a:lstStyle/>
          <a:p>
            <a:r>
              <a:rPr lang="en-US" sz="2600" b="1" i="1" dirty="0" smtClean="0">
                <a:latin typeface="+mj-lt"/>
              </a:rPr>
              <a:t>ASTA/IOTA/FAST</a:t>
            </a:r>
            <a:r>
              <a:rPr lang="en-US" sz="2600" dirty="0" smtClean="0">
                <a:latin typeface="+mj-lt"/>
              </a:rPr>
              <a:t> can support single bunch studies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3.2 </a:t>
            </a:r>
            <a:r>
              <a:rPr lang="en-US" sz="2000" dirty="0" err="1" smtClean="0">
                <a:solidFill>
                  <a:schemeClr val="accent1"/>
                </a:solidFill>
                <a:latin typeface="+mj-lt"/>
              </a:rPr>
              <a:t>nC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magnetized bunch </a:t>
            </a:r>
            <a:r>
              <a:rPr lang="en-US" sz="2000" dirty="0" smtClean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 can initiate evaluation of single-bunch dynamics &amp; evolution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c</a:t>
            </a:r>
            <a:r>
              <a:rPr lang="en-US" sz="2000" dirty="0" smtClean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ould IOTA  offer a CW analog?</a:t>
            </a:r>
          </a:p>
          <a:p>
            <a:r>
              <a:rPr lang="en-US" sz="2600" b="1" i="1" dirty="0" err="1" smtClean="0">
                <a:latin typeface="+mj-lt"/>
                <a:sym typeface="Wingdings" panose="05000000000000000000" pitchFamily="2" charset="2"/>
              </a:rPr>
              <a:t>JLab</a:t>
            </a:r>
            <a:r>
              <a:rPr lang="en-US" sz="2600" b="1" i="1" dirty="0" smtClean="0">
                <a:latin typeface="+mj-lt"/>
                <a:sym typeface="Wingdings" panose="05000000000000000000" pitchFamily="2" charset="2"/>
              </a:rPr>
              <a:t> UITF &amp; LERF, ELBE at HZD</a:t>
            </a:r>
            <a:r>
              <a:rPr lang="en-US" sz="2600" dirty="0" smtClean="0">
                <a:latin typeface="+mj-lt"/>
                <a:sym typeface="Wingdings" panose="05000000000000000000" pitchFamily="2" charset="2"/>
              </a:rPr>
              <a:t> can support low power/low charge CW tests for hardware and dynamics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err="1" smtClean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JLab</a:t>
            </a:r>
            <a:r>
              <a:rPr lang="en-US" sz="2200" dirty="0" smtClean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ERLs down for LCLS-II module tests through 2018</a:t>
            </a:r>
            <a:endParaRPr lang="en-US" sz="2200" dirty="0" smtClean="0">
              <a:solidFill>
                <a:schemeClr val="accent1"/>
              </a:solidFill>
              <a:latin typeface="+mj-lt"/>
            </a:endParaRPr>
          </a:p>
          <a:p>
            <a:r>
              <a:rPr lang="en-US" sz="2600" b="1" i="1" dirty="0" smtClean="0">
                <a:latin typeface="+mj-lt"/>
              </a:rPr>
              <a:t>No “true” (</a:t>
            </a:r>
            <a:r>
              <a:rPr lang="en-US" sz="2600" b="1" i="1" dirty="0" err="1" smtClean="0">
                <a:latin typeface="+mj-lt"/>
              </a:rPr>
              <a:t>P</a:t>
            </a:r>
            <a:r>
              <a:rPr lang="en-US" sz="2600" b="1" i="1" baseline="-25000" dirty="0" err="1" smtClean="0">
                <a:latin typeface="+mj-lt"/>
              </a:rPr>
              <a:t>beam</a:t>
            </a:r>
            <a:r>
              <a:rPr lang="en-US" sz="2600" b="1" i="1" dirty="0" smtClean="0">
                <a:latin typeface="+mj-lt"/>
              </a:rPr>
              <a:t>&gt;&gt;P</a:t>
            </a:r>
            <a:r>
              <a:rPr lang="en-US" sz="2600" b="1" i="1" baseline="-25000" dirty="0" smtClean="0">
                <a:latin typeface="+mj-lt"/>
              </a:rPr>
              <a:t>RF</a:t>
            </a:r>
            <a:r>
              <a:rPr lang="en-US" sz="2600" b="1" i="1" dirty="0" smtClean="0">
                <a:latin typeface="+mj-lt"/>
              </a:rPr>
              <a:t>) SRF ERLs in operation at this time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no immediate opportunity for high power testing in SRF </a:t>
            </a:r>
            <a:r>
              <a:rPr lang="en-US" sz="2200" dirty="0" err="1" smtClean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enviroment</a:t>
            </a:r>
            <a:endParaRPr lang="en-US" sz="2200" dirty="0" smtClean="0">
              <a:solidFill>
                <a:schemeClr val="accent1"/>
              </a:solidFill>
              <a:latin typeface="+mj-lt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BINP capable of high charge/current/CW at low energy… </a:t>
            </a:r>
          </a:p>
          <a:p>
            <a:r>
              <a:rPr lang="en-US" sz="2600" b="1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600" b="1" i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2019</a:t>
            </a:r>
            <a:r>
              <a:rPr lang="en-US" sz="2600" b="1" i="1" dirty="0" smtClean="0">
                <a:latin typeface="+mj-lt"/>
                <a:sym typeface="Wingdings" panose="05000000000000000000" pitchFamily="2" charset="2"/>
              </a:rPr>
              <a:t>:  three SRF ERL facilities available: </a:t>
            </a:r>
            <a:r>
              <a:rPr lang="en-US" sz="2600" b="1" i="1" dirty="0" err="1" smtClean="0">
                <a:latin typeface="+mj-lt"/>
                <a:sym typeface="Wingdings" panose="05000000000000000000" pitchFamily="2" charset="2"/>
              </a:rPr>
              <a:t>Cb</a:t>
            </a:r>
            <a:r>
              <a:rPr lang="en-US" sz="2600" b="1" i="1" dirty="0" smtClean="0">
                <a:latin typeface="+mj-lt"/>
                <a:sym typeface="Wingdings" panose="05000000000000000000" pitchFamily="2" charset="2"/>
              </a:rPr>
              <a:t>, </a:t>
            </a:r>
            <a:r>
              <a:rPr lang="en-US" sz="2600" b="1" i="1" dirty="0" err="1" smtClean="0">
                <a:latin typeface="+mj-lt"/>
                <a:sym typeface="Wingdings" panose="05000000000000000000" pitchFamily="2" charset="2"/>
              </a:rPr>
              <a:t>bERLinPRO</a:t>
            </a:r>
            <a:r>
              <a:rPr lang="en-US" sz="2600" b="1" i="1" dirty="0" smtClean="0">
                <a:latin typeface="+mj-lt"/>
                <a:sym typeface="Wingdings" panose="05000000000000000000" pitchFamily="2" charset="2"/>
              </a:rPr>
              <a:t>, </a:t>
            </a:r>
            <a:r>
              <a:rPr lang="en-US" sz="2600" b="1" i="1" dirty="0" err="1" smtClean="0">
                <a:latin typeface="+mj-lt"/>
                <a:sym typeface="Wingdings" panose="05000000000000000000" pitchFamily="2" charset="2"/>
              </a:rPr>
              <a:t>Jlab</a:t>
            </a:r>
            <a:endParaRPr lang="en-US" sz="2600" b="1" i="1" dirty="0" smtClean="0">
              <a:latin typeface="+mj-lt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c</a:t>
            </a:r>
            <a:r>
              <a:rPr lang="en-US" sz="2200" dirty="0" smtClean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omplementary capabilities/limitations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JLab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 is legacy generation (low charge, MW class) but fully commissioned and operationally flexible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Cb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 is “next generation”, but experimental design may be operationally challenging (FFAG)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bERLinPRO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  high current/power; design charge low but SRF gun offers possibility for high charge, but no magnetization 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281" y="6519446"/>
            <a:ext cx="1924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(courtesy D. Douglas)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9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38"/>
            <a:ext cx="12192000" cy="67990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Introduction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6" y="913377"/>
            <a:ext cx="12157164" cy="1847241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op level requirements are “standard” for an ERL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g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enerate, accelerate, and deliver a properly configured beam to the user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r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ecover (possibly degraded) beam after use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p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reserve beam quality, avoid instabilities and limit losses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836" y="2830282"/>
            <a:ext cx="110707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unique </a:t>
            </a:r>
            <a:r>
              <a:rPr lang="en-US" sz="2800" dirty="0" smtClean="0">
                <a:latin typeface="+mj-lt"/>
              </a:rPr>
              <a:t>features of JLEIC cooling system:</a:t>
            </a:r>
            <a:endParaRPr lang="en-US" sz="28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i="1" u="sng" dirty="0">
                <a:solidFill>
                  <a:schemeClr val="accent1"/>
                </a:solidFill>
                <a:latin typeface="+mj-lt"/>
              </a:rPr>
              <a:t>magnetized</a:t>
            </a:r>
            <a:r>
              <a:rPr lang="en-US" sz="2400" u="sng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i="1" u="sng" dirty="0" smtClean="0">
                <a:solidFill>
                  <a:schemeClr val="accent1"/>
                </a:solidFill>
                <a:latin typeface="+mj-lt"/>
              </a:rPr>
              <a:t>beam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axially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symmetric transport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u="sng" dirty="0">
                <a:solidFill>
                  <a:schemeClr val="accent1"/>
                </a:solidFill>
                <a:latin typeface="+mj-lt"/>
              </a:rPr>
              <a:t>high </a:t>
            </a:r>
            <a:r>
              <a:rPr lang="en-US" sz="2400" b="1" u="sng" dirty="0" smtClean="0">
                <a:solidFill>
                  <a:schemeClr val="accent1"/>
                </a:solidFill>
                <a:latin typeface="+mj-lt"/>
              </a:rPr>
              <a:t>charge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collective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effects aggravated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i="1" u="sng" dirty="0" smtClean="0">
                <a:solidFill>
                  <a:schemeClr val="accent1"/>
                </a:solidFill>
                <a:latin typeface="+mj-lt"/>
              </a:rPr>
              <a:t>long bunch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amples large(r) part of RF waveform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i="1" u="sng" dirty="0" smtClean="0">
                <a:solidFill>
                  <a:schemeClr val="accent1"/>
                </a:solidFill>
                <a:latin typeface="+mj-lt"/>
              </a:rPr>
              <a:t>small momentum spread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susceptible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to wake-induced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distortion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35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>
            <a:spLocks noGrp="1"/>
          </p:cNvSpPr>
          <p:nvPr>
            <p:ph type="title"/>
          </p:nvPr>
        </p:nvSpPr>
        <p:spPr>
          <a:xfrm>
            <a:off x="0" y="16783"/>
            <a:ext cx="12192000" cy="8453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Strong Cooling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38110" y="6317312"/>
            <a:ext cx="7468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harmonic </a:t>
            </a:r>
            <a:r>
              <a:rPr lang="en-US" sz="2000" i="1" dirty="0">
                <a:latin typeface="+mj-lt"/>
              </a:rPr>
              <a:t>kicker exchanges every 11</a:t>
            </a:r>
            <a:r>
              <a:rPr lang="en-US" sz="2000" i="1" baseline="30000" dirty="0">
                <a:latin typeface="+mj-lt"/>
              </a:rPr>
              <a:t>th</a:t>
            </a:r>
            <a:r>
              <a:rPr lang="en-US" sz="2000" i="1" dirty="0">
                <a:latin typeface="+mj-lt"/>
              </a:rPr>
              <a:t> CCR bunch between ERL  and CCR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772197" y="1093467"/>
            <a:ext cx="8915407" cy="4816508"/>
            <a:chOff x="1772197" y="1093467"/>
            <a:chExt cx="8915407" cy="4816508"/>
          </a:xfrm>
        </p:grpSpPr>
        <p:grpSp>
          <p:nvGrpSpPr>
            <p:cNvPr id="63" name="Group 62"/>
            <p:cNvGrpSpPr/>
            <p:nvPr/>
          </p:nvGrpSpPr>
          <p:grpSpPr>
            <a:xfrm>
              <a:off x="1905595" y="4593532"/>
              <a:ext cx="8412396" cy="1316443"/>
              <a:chOff x="1905595" y="4732871"/>
              <a:chExt cx="8412396" cy="1316443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2854434" y="5121999"/>
                <a:ext cx="34747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296274" y="5091519"/>
                <a:ext cx="3474720" cy="0"/>
              </a:xfrm>
              <a:prstGeom prst="line">
                <a:avLst/>
              </a:prstGeom>
              <a:ln w="28575">
                <a:solidFill>
                  <a:srgbClr val="00009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9717395" y="5095056"/>
                <a:ext cx="548640" cy="0"/>
              </a:xfrm>
              <a:prstGeom prst="line">
                <a:avLst/>
              </a:prstGeom>
              <a:ln w="25400">
                <a:solidFill>
                  <a:srgbClr val="000090"/>
                </a:solidFill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26" idx="1"/>
                <a:endCxn id="127" idx="1"/>
              </p:cNvCxnSpPr>
              <p:nvPr/>
            </p:nvCxnSpPr>
            <p:spPr>
              <a:xfrm flipV="1">
                <a:off x="5849265" y="4871583"/>
                <a:ext cx="790952" cy="2077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5" idx="1"/>
                <a:endCxn id="126" idx="1"/>
              </p:cNvCxnSpPr>
              <p:nvPr/>
            </p:nvCxnSpPr>
            <p:spPr>
              <a:xfrm flipV="1">
                <a:off x="2839996" y="4873660"/>
                <a:ext cx="3009269" cy="207738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 flipV="1">
                <a:off x="6684430" y="4886265"/>
                <a:ext cx="3009269" cy="207738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/>
              <p:cNvSpPr txBox="1"/>
              <p:nvPr/>
            </p:nvSpPr>
            <p:spPr>
              <a:xfrm>
                <a:off x="5086308" y="5649204"/>
                <a:ext cx="23925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j-lt"/>
                    <a:cs typeface="Arial" panose="020B0604020202020204" pitchFamily="34" charset="0"/>
                  </a:rPr>
                  <a:t>Beam Exchange (side)</a:t>
                </a:r>
                <a:endParaRPr lang="en-US" sz="1600" b="1" dirty="0">
                  <a:latin typeface="+mj-lt"/>
                  <a:cs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 flipV="1">
                <a:off x="8893634" y="5643574"/>
                <a:ext cx="1371600" cy="1844"/>
              </a:xfrm>
              <a:prstGeom prst="line">
                <a:avLst/>
              </a:prstGeom>
              <a:ln w="28575">
                <a:solidFill>
                  <a:srgbClr val="000090"/>
                </a:solidFill>
                <a:prstDash val="solid"/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2380405" y="5116832"/>
                <a:ext cx="548640" cy="0"/>
              </a:xfrm>
              <a:prstGeom prst="line">
                <a:avLst/>
              </a:prstGeom>
              <a:ln w="25400">
                <a:solidFill>
                  <a:srgbClr val="000090"/>
                </a:solidFill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2405228" y="5637259"/>
                <a:ext cx="1371600" cy="1844"/>
              </a:xfrm>
              <a:prstGeom prst="line">
                <a:avLst/>
              </a:prstGeom>
              <a:ln w="28575">
                <a:solidFill>
                  <a:srgbClr val="000090"/>
                </a:solidFill>
                <a:prstDash val="solid"/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Rounded Rectangle 160"/>
              <p:cNvSpPr/>
              <p:nvPr/>
            </p:nvSpPr>
            <p:spPr>
              <a:xfrm flipH="1">
                <a:off x="2609011" y="5581763"/>
                <a:ext cx="91440" cy="13716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Rounded Rectangle 161"/>
              <p:cNvSpPr/>
              <p:nvPr/>
            </p:nvSpPr>
            <p:spPr>
              <a:xfrm>
                <a:off x="9861073" y="5568680"/>
                <a:ext cx="91440" cy="13716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Rounded Rectangle 162"/>
              <p:cNvSpPr/>
              <p:nvPr/>
            </p:nvSpPr>
            <p:spPr>
              <a:xfrm flipH="1">
                <a:off x="3000895" y="5053715"/>
                <a:ext cx="91440" cy="137160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082957" y="4955176"/>
                <a:ext cx="365760" cy="81089"/>
              </a:xfrm>
              <a:prstGeom prst="rect">
                <a:avLst/>
              </a:prstGeom>
              <a:solidFill>
                <a:srgbClr val="FFFF66"/>
              </a:solidFill>
              <a:ln w="9525"/>
              <a:effectLst>
                <a:outerShdw blurRad="40005" dist="20320" dir="5400000" algn="ctr" rotWithShape="0">
                  <a:srgbClr val="000000">
                    <a:alpha val="3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5" name="TextBox 113"/>
              <p:cNvSpPr txBox="1"/>
              <p:nvPr/>
            </p:nvSpPr>
            <p:spPr>
              <a:xfrm>
                <a:off x="1905595" y="4947476"/>
                <a:ext cx="4683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latin typeface="+mj-lt"/>
                    <a:cs typeface="Arial" panose="020B0604020202020204" pitchFamily="34" charset="0"/>
                  </a:rPr>
                  <a:t>CCR</a:t>
                </a:r>
              </a:p>
            </p:txBody>
          </p:sp>
          <p:sp>
            <p:nvSpPr>
              <p:cNvPr id="166" name="TextBox 114"/>
              <p:cNvSpPr txBox="1"/>
              <p:nvPr/>
            </p:nvSpPr>
            <p:spPr>
              <a:xfrm>
                <a:off x="1909949" y="5485229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latin typeface="+mj-lt"/>
                    <a:cs typeface="Arial" panose="020B0604020202020204" pitchFamily="34" charset="0"/>
                  </a:rPr>
                  <a:t>ERL</a:t>
                </a:r>
              </a:p>
            </p:txBody>
          </p:sp>
          <p:sp>
            <p:nvSpPr>
              <p:cNvPr id="167" name="TextBox 115"/>
              <p:cNvSpPr txBox="1"/>
              <p:nvPr/>
            </p:nvSpPr>
            <p:spPr>
              <a:xfrm>
                <a:off x="2292028" y="4746173"/>
                <a:ext cx="1380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DC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&amp;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accent2"/>
                    </a:solidFill>
                    <a:latin typeface="+mj-lt"/>
                    <a:cs typeface="Arial" pitchFamily="34" charset="0"/>
                  </a:rPr>
                  <a:t>RF kicker</a:t>
                </a:r>
                <a:endParaRPr lang="en-US" sz="1400" dirty="0">
                  <a:solidFill>
                    <a:schemeClr val="accent2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69" name="TextBox 118"/>
              <p:cNvSpPr txBox="1"/>
              <p:nvPr/>
            </p:nvSpPr>
            <p:spPr>
              <a:xfrm>
                <a:off x="2308307" y="5320941"/>
                <a:ext cx="7008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chirper</a:t>
                </a:r>
              </a:p>
            </p:txBody>
          </p:sp>
          <p:sp>
            <p:nvSpPr>
              <p:cNvPr id="170" name="TextBox 120"/>
              <p:cNvSpPr txBox="1"/>
              <p:nvPr/>
            </p:nvSpPr>
            <p:spPr>
              <a:xfrm>
                <a:off x="9564491" y="5272840"/>
                <a:ext cx="7008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chirper</a:t>
                </a:r>
              </a:p>
            </p:txBody>
          </p:sp>
          <p:cxnSp>
            <p:nvCxnSpPr>
              <p:cNvPr id="171" name="Straight Connector 170"/>
              <p:cNvCxnSpPr/>
              <p:nvPr/>
            </p:nvCxnSpPr>
            <p:spPr>
              <a:xfrm flipV="1">
                <a:off x="3802200" y="5111931"/>
                <a:ext cx="2450555" cy="529546"/>
              </a:xfrm>
              <a:prstGeom prst="line">
                <a:avLst/>
              </a:prstGeom>
              <a:ln w="28575">
                <a:solidFill>
                  <a:srgbClr val="00009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ounded Rectangle 171"/>
              <p:cNvSpPr/>
              <p:nvPr/>
            </p:nvSpPr>
            <p:spPr>
              <a:xfrm>
                <a:off x="9477895" y="5014505"/>
                <a:ext cx="91440" cy="137160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>
                <a:off x="6318852" y="5140683"/>
                <a:ext cx="2584484" cy="53979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TextBox 119"/>
              <p:cNvSpPr txBox="1"/>
              <p:nvPr/>
            </p:nvSpPr>
            <p:spPr>
              <a:xfrm rot="20908351">
                <a:off x="4027532" y="5379955"/>
                <a:ext cx="18785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66FF"/>
                    </a:solidFill>
                    <a:latin typeface="+mj-lt"/>
                    <a:cs typeface="Arial" pitchFamily="34" charset="0"/>
                  </a:rPr>
                  <a:t>injected bunch orbit</a:t>
                </a:r>
              </a:p>
            </p:txBody>
          </p:sp>
          <p:sp>
            <p:nvSpPr>
              <p:cNvPr id="176" name="TextBox 119"/>
              <p:cNvSpPr txBox="1"/>
              <p:nvPr/>
            </p:nvSpPr>
            <p:spPr>
              <a:xfrm rot="691463">
                <a:off x="6693739" y="5408652"/>
                <a:ext cx="2069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extracted bunch orbit</a:t>
                </a:r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 flipH="1">
                <a:off x="3755570" y="5574779"/>
                <a:ext cx="91440" cy="13716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TextBox 115"/>
              <p:cNvSpPr txBox="1"/>
              <p:nvPr/>
            </p:nvSpPr>
            <p:spPr>
              <a:xfrm>
                <a:off x="3238814" y="5702842"/>
                <a:ext cx="1143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66FF"/>
                    </a:solidFill>
                    <a:latin typeface="+mj-lt"/>
                    <a:cs typeface="Arial" pitchFamily="34" charset="0"/>
                  </a:rPr>
                  <a:t>dipole</a:t>
                </a: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 flipH="1">
                <a:off x="8854452" y="5587841"/>
                <a:ext cx="91440" cy="13716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TextBox 115"/>
              <p:cNvSpPr txBox="1"/>
              <p:nvPr/>
            </p:nvSpPr>
            <p:spPr>
              <a:xfrm>
                <a:off x="8372532" y="5698486"/>
                <a:ext cx="1143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66FF"/>
                    </a:solidFill>
                    <a:latin typeface="+mj-lt"/>
                    <a:cs typeface="Arial" pitchFamily="34" charset="0"/>
                  </a:rPr>
                  <a:t>dipole</a:t>
                </a: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5832917" y="4793314"/>
                <a:ext cx="111628" cy="54864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623869" y="4791237"/>
                <a:ext cx="111628" cy="54864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Up Arrow 14"/>
              <p:cNvSpPr/>
              <p:nvPr/>
            </p:nvSpPr>
            <p:spPr>
              <a:xfrm>
                <a:off x="2839996" y="5005088"/>
                <a:ext cx="137160" cy="182880"/>
              </a:xfrm>
              <a:prstGeom prst="upArrow">
                <a:avLst>
                  <a:gd name="adj1" fmla="val 57442"/>
                  <a:gd name="adj2" fmla="val 556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Up Arrow 122"/>
              <p:cNvSpPr/>
              <p:nvPr/>
            </p:nvSpPr>
            <p:spPr>
              <a:xfrm>
                <a:off x="9645752" y="5000727"/>
                <a:ext cx="137160" cy="182880"/>
              </a:xfrm>
              <a:prstGeom prst="upArrow">
                <a:avLst>
                  <a:gd name="adj1" fmla="val 57442"/>
                  <a:gd name="adj2" fmla="val 556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15"/>
              <p:cNvSpPr txBox="1"/>
              <p:nvPr/>
            </p:nvSpPr>
            <p:spPr>
              <a:xfrm>
                <a:off x="8937179" y="4732871"/>
                <a:ext cx="1380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DC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&amp;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accent2"/>
                    </a:solidFill>
                    <a:latin typeface="+mj-lt"/>
                    <a:cs typeface="Arial" pitchFamily="34" charset="0"/>
                  </a:rPr>
                  <a:t>RF kicker</a:t>
                </a:r>
                <a:endParaRPr lang="en-US" sz="1400" dirty="0">
                  <a:solidFill>
                    <a:schemeClr val="accent2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 flipH="1">
                <a:off x="3588098" y="5571323"/>
                <a:ext cx="91440" cy="137160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Up Arrow 141"/>
              <p:cNvSpPr/>
              <p:nvPr/>
            </p:nvSpPr>
            <p:spPr>
              <a:xfrm>
                <a:off x="3418490" y="5531405"/>
                <a:ext cx="137160" cy="182880"/>
              </a:xfrm>
              <a:prstGeom prst="upArrow">
                <a:avLst>
                  <a:gd name="adj1" fmla="val 57442"/>
                  <a:gd name="adj2" fmla="val 556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 flipH="1">
                <a:off x="9009877" y="5583509"/>
                <a:ext cx="91440" cy="137160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Up Arrow 143"/>
              <p:cNvSpPr/>
              <p:nvPr/>
            </p:nvSpPr>
            <p:spPr>
              <a:xfrm>
                <a:off x="9145170" y="5542723"/>
                <a:ext cx="137160" cy="182880"/>
              </a:xfrm>
              <a:prstGeom prst="upArrow">
                <a:avLst>
                  <a:gd name="adj1" fmla="val 57442"/>
                  <a:gd name="adj2" fmla="val 556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772197" y="2625647"/>
              <a:ext cx="8915407" cy="1709050"/>
              <a:chOff x="1772197" y="2756277"/>
              <a:chExt cx="8915407" cy="1709050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5700867" y="2756277"/>
                <a:ext cx="11407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j-lt"/>
                    <a:cs typeface="Arial" panose="020B0604020202020204" pitchFamily="34" charset="0"/>
                  </a:rPr>
                  <a:t>CCR (top)</a:t>
                </a:r>
                <a:endParaRPr lang="en-US" sz="1600" b="1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436228" y="4191007"/>
                <a:ext cx="7589520" cy="27432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H="1" flipV="1">
                <a:off x="9568548" y="3461319"/>
                <a:ext cx="548640" cy="5329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2338256" y="3496174"/>
                <a:ext cx="548640" cy="5329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338252" y="4324850"/>
                <a:ext cx="7863840" cy="0"/>
              </a:xfrm>
              <a:prstGeom prst="line">
                <a:avLst/>
              </a:prstGeom>
              <a:ln w="25400">
                <a:solidFill>
                  <a:srgbClr val="000090"/>
                </a:solidFill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2173234" y="2996045"/>
                <a:ext cx="8595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ion beam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395739" y="3373777"/>
                <a:ext cx="17198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cooling solenoids</a:t>
                </a:r>
              </a:p>
            </p:txBody>
          </p:sp>
          <p:sp>
            <p:nvSpPr>
              <p:cNvPr id="51" name="Block Arc 50"/>
              <p:cNvSpPr>
                <a:spLocks noChangeAspect="1"/>
              </p:cNvSpPr>
              <p:nvPr/>
            </p:nvSpPr>
            <p:spPr>
              <a:xfrm rot="5400000" flipH="1">
                <a:off x="9619604" y="3335450"/>
                <a:ext cx="992999" cy="1143000"/>
              </a:xfrm>
              <a:prstGeom prst="blockArc">
                <a:avLst>
                  <a:gd name="adj1" fmla="val 10840556"/>
                  <a:gd name="adj2" fmla="val 57837"/>
                  <a:gd name="adj3" fmla="val 1450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Block Arc 51"/>
              <p:cNvSpPr>
                <a:spLocks noChangeAspect="1"/>
              </p:cNvSpPr>
              <p:nvPr/>
            </p:nvSpPr>
            <p:spPr>
              <a:xfrm rot="16200000">
                <a:off x="1847197" y="3335450"/>
                <a:ext cx="992999" cy="1143000"/>
              </a:xfrm>
              <a:prstGeom prst="blockArc">
                <a:avLst>
                  <a:gd name="adj1" fmla="val 10840556"/>
                  <a:gd name="adj2" fmla="val 57837"/>
                  <a:gd name="adj3" fmla="val 1450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2134720" y="3297440"/>
                <a:ext cx="82636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405056" y="3297440"/>
                <a:ext cx="5669280" cy="0"/>
              </a:xfrm>
              <a:prstGeom prst="line">
                <a:avLst/>
              </a:prstGeom>
              <a:ln w="25400">
                <a:solidFill>
                  <a:srgbClr val="000090"/>
                </a:solidFill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7" idx="3"/>
              </p:cNvCxnSpPr>
              <p:nvPr/>
            </p:nvCxnSpPr>
            <p:spPr>
              <a:xfrm>
                <a:off x="9098585" y="3290270"/>
                <a:ext cx="492448" cy="17104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rapezoid 76"/>
              <p:cNvSpPr/>
              <p:nvPr/>
            </p:nvSpPr>
            <p:spPr>
              <a:xfrm>
                <a:off x="9027680" y="3224355"/>
                <a:ext cx="81034" cy="131828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Trapezoid 77"/>
              <p:cNvSpPr/>
              <p:nvPr/>
            </p:nvSpPr>
            <p:spPr>
              <a:xfrm flipV="1">
                <a:off x="9550650" y="3398067"/>
                <a:ext cx="81034" cy="131828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9" name="Straight Connector 78"/>
              <p:cNvCxnSpPr>
                <a:stCxn id="80" idx="3"/>
              </p:cNvCxnSpPr>
              <p:nvPr/>
            </p:nvCxnSpPr>
            <p:spPr>
              <a:xfrm flipH="1">
                <a:off x="2912307" y="3314239"/>
                <a:ext cx="492448" cy="17104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rapezoid 79"/>
              <p:cNvSpPr/>
              <p:nvPr/>
            </p:nvSpPr>
            <p:spPr>
              <a:xfrm flipH="1">
                <a:off x="3394626" y="3248324"/>
                <a:ext cx="81034" cy="131828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Trapezoid 80"/>
              <p:cNvSpPr/>
              <p:nvPr/>
            </p:nvSpPr>
            <p:spPr>
              <a:xfrm flipH="1" flipV="1">
                <a:off x="2871656" y="3422036"/>
                <a:ext cx="81034" cy="131828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3542216" y="3235241"/>
                <a:ext cx="1005840" cy="1371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919020" y="3590064"/>
                <a:ext cx="18657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66FF"/>
                    </a:solidFill>
                    <a:latin typeface="+mj-lt"/>
                    <a:cs typeface="Arial" pitchFamily="34" charset="0"/>
                  </a:rPr>
                  <a:t>magnetization </a:t>
                </a:r>
                <a:r>
                  <a:rPr lang="en-US" sz="1400" dirty="0" smtClean="0">
                    <a:solidFill>
                      <a:srgbClr val="0066FF"/>
                    </a:solidFill>
                    <a:latin typeface="+mj-lt"/>
                    <a:cs typeface="Arial" pitchFamily="34" charset="0"/>
                  </a:rPr>
                  <a:t>flip</a:t>
                </a:r>
                <a:endParaRPr lang="en-US" sz="1400" dirty="0">
                  <a:solidFill>
                    <a:srgbClr val="0066FF"/>
                  </a:solidFill>
                  <a:latin typeface="+mj-lt"/>
                  <a:cs typeface="Arial" pitchFamily="34" charset="0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 flipV="1">
                <a:off x="4567652" y="3226829"/>
                <a:ext cx="548640" cy="365468"/>
                <a:chOff x="4288973" y="2183786"/>
                <a:chExt cx="548640" cy="365468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4321270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4405852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4481026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4551631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4638433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721320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797948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Right Brace 106"/>
                <p:cNvSpPr/>
                <p:nvPr/>
              </p:nvSpPr>
              <p:spPr>
                <a:xfrm rot="16200000">
                  <a:off x="4471853" y="2000906"/>
                  <a:ext cx="182880" cy="548640"/>
                </a:xfrm>
                <a:prstGeom prst="rightBrac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8" name="TextBox 107"/>
              <p:cNvSpPr txBox="1"/>
              <p:nvPr/>
            </p:nvSpPr>
            <p:spPr>
              <a:xfrm>
                <a:off x="5898850" y="3878986"/>
                <a:ext cx="7287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  <a:cs typeface="Arial" pitchFamily="34" charset="0"/>
                  </a:rPr>
                  <a:t>septum</a:t>
                </a: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5168542" y="3224353"/>
                <a:ext cx="1005840" cy="1371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6333314" y="3239593"/>
                <a:ext cx="1005840" cy="1371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7950930" y="3228705"/>
                <a:ext cx="1005840" cy="1371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077140" y="4282444"/>
                <a:ext cx="365760" cy="82296"/>
              </a:xfrm>
              <a:prstGeom prst="rect">
                <a:avLst/>
              </a:prstGeom>
              <a:solidFill>
                <a:srgbClr val="FFFF66"/>
              </a:solidFill>
              <a:ln w="9525"/>
              <a:effectLst>
                <a:outerShdw blurRad="40005" dist="20320" dir="5400000" algn="ctr" rotWithShape="0">
                  <a:srgbClr val="000000">
                    <a:alpha val="3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 flipV="1">
                <a:off x="7378346" y="3222178"/>
                <a:ext cx="548640" cy="365468"/>
                <a:chOff x="4299859" y="2183786"/>
                <a:chExt cx="548640" cy="365468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4321270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4405852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4481026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4551631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638433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4721320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4797948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" name="Right Brace 154"/>
                <p:cNvSpPr/>
                <p:nvPr/>
              </p:nvSpPr>
              <p:spPr>
                <a:xfrm rot="16200000">
                  <a:off x="4482739" y="2000906"/>
                  <a:ext cx="182880" cy="548640"/>
                </a:xfrm>
                <a:prstGeom prst="rightBrac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6" name="TextBox 155"/>
              <p:cNvSpPr txBox="1"/>
              <p:nvPr/>
            </p:nvSpPr>
            <p:spPr>
              <a:xfrm>
                <a:off x="6725200" y="3603179"/>
                <a:ext cx="18657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66FF"/>
                    </a:solidFill>
                    <a:latin typeface="+mj-lt"/>
                    <a:cs typeface="Arial" pitchFamily="34" charset="0"/>
                  </a:rPr>
                  <a:t>magnetization flip</a:t>
                </a:r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 flipH="1">
                <a:off x="2778824" y="4248167"/>
                <a:ext cx="91440" cy="137160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TextBox 115"/>
              <p:cNvSpPr txBox="1"/>
              <p:nvPr/>
            </p:nvSpPr>
            <p:spPr>
              <a:xfrm>
                <a:off x="2069957" y="3940625"/>
                <a:ext cx="1380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DC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&amp;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accent2"/>
                    </a:solidFill>
                    <a:latin typeface="+mj-lt"/>
                    <a:cs typeface="Arial" pitchFamily="34" charset="0"/>
                  </a:rPr>
                  <a:t>RF kicker</a:t>
                </a:r>
                <a:endParaRPr lang="en-US" sz="1400" dirty="0">
                  <a:solidFill>
                    <a:schemeClr val="accent2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>
                <a:off x="9255824" y="4243793"/>
                <a:ext cx="91440" cy="137160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Up Arrow 147"/>
              <p:cNvSpPr/>
              <p:nvPr/>
            </p:nvSpPr>
            <p:spPr>
              <a:xfrm>
                <a:off x="2617925" y="4216958"/>
                <a:ext cx="137160" cy="182880"/>
              </a:xfrm>
              <a:prstGeom prst="upArrow">
                <a:avLst>
                  <a:gd name="adj1" fmla="val 57442"/>
                  <a:gd name="adj2" fmla="val 556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Up Arrow 148"/>
              <p:cNvSpPr/>
              <p:nvPr/>
            </p:nvSpPr>
            <p:spPr>
              <a:xfrm>
                <a:off x="9423681" y="4212597"/>
                <a:ext cx="137160" cy="182880"/>
              </a:xfrm>
              <a:prstGeom prst="upArrow">
                <a:avLst>
                  <a:gd name="adj1" fmla="val 57442"/>
                  <a:gd name="adj2" fmla="val 556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extBox 115"/>
              <p:cNvSpPr txBox="1"/>
              <p:nvPr/>
            </p:nvSpPr>
            <p:spPr>
              <a:xfrm>
                <a:off x="8715108" y="3936032"/>
                <a:ext cx="1380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DC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&amp;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accent2"/>
                    </a:solidFill>
                    <a:latin typeface="+mj-lt"/>
                    <a:cs typeface="Arial" pitchFamily="34" charset="0"/>
                  </a:rPr>
                  <a:t>RF kicker</a:t>
                </a:r>
                <a:endParaRPr lang="en-US" sz="1400" dirty="0">
                  <a:solidFill>
                    <a:schemeClr val="accent2"/>
                  </a:solidFill>
                  <a:latin typeface="+mj-lt"/>
                  <a:cs typeface="Arial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891945" y="1093467"/>
              <a:ext cx="8686796" cy="1533845"/>
              <a:chOff x="1891945" y="1093466"/>
              <a:chExt cx="8686796" cy="153384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5433449" y="1093466"/>
                <a:ext cx="1510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j-lt"/>
                    <a:cs typeface="Arial" panose="020B0604020202020204" pitchFamily="34" charset="0"/>
                  </a:rPr>
                  <a:t>ERL (bottom)</a:t>
                </a:r>
                <a:endParaRPr lang="en-US" sz="1600" b="1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55822" y="2131429"/>
                <a:ext cx="7589520" cy="27432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2349142" y="1576255"/>
                <a:ext cx="7772400" cy="0"/>
              </a:xfrm>
              <a:prstGeom prst="line">
                <a:avLst/>
              </a:prstGeom>
              <a:ln w="25400">
                <a:solidFill>
                  <a:srgbClr val="000090"/>
                </a:solidFill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349142" y="2258435"/>
                <a:ext cx="7772400" cy="0"/>
              </a:xfrm>
              <a:prstGeom prst="line">
                <a:avLst/>
              </a:prstGeom>
              <a:ln w="25400">
                <a:solidFill>
                  <a:srgbClr val="000090"/>
                </a:solidFill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Block Arc 32"/>
              <p:cNvSpPr>
                <a:spLocks noChangeAspect="1"/>
              </p:cNvSpPr>
              <p:nvPr/>
            </p:nvSpPr>
            <p:spPr>
              <a:xfrm rot="16200000">
                <a:off x="1951945" y="1458018"/>
                <a:ext cx="794399" cy="914400"/>
              </a:xfrm>
              <a:prstGeom prst="blockArc">
                <a:avLst>
                  <a:gd name="adj1" fmla="val 10840556"/>
                  <a:gd name="adj2" fmla="val 57837"/>
                  <a:gd name="adj3" fmla="val 1450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394162" y="1641761"/>
                <a:ext cx="13351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B050"/>
                    </a:solidFill>
                    <a:latin typeface="+mj-lt"/>
                    <a:cs typeface="Arial" pitchFamily="34" charset="0"/>
                  </a:rPr>
                  <a:t>magnetized gun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859668" y="1845424"/>
                <a:ext cx="7386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booster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659486" y="1578549"/>
                <a:ext cx="11103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linac</a:t>
                </a:r>
              </a:p>
            </p:txBody>
          </p:sp>
          <p:sp>
            <p:nvSpPr>
              <p:cNvPr id="48" name="Block Arc 47"/>
              <p:cNvSpPr>
                <a:spLocks noChangeAspect="1"/>
              </p:cNvSpPr>
              <p:nvPr/>
            </p:nvSpPr>
            <p:spPr>
              <a:xfrm rot="5400000" flipH="1">
                <a:off x="9724341" y="1436428"/>
                <a:ext cx="794399" cy="914400"/>
              </a:xfrm>
              <a:prstGeom prst="blockArc">
                <a:avLst>
                  <a:gd name="adj1" fmla="val 10840556"/>
                  <a:gd name="adj2" fmla="val 57837"/>
                  <a:gd name="adj3" fmla="val 1450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970724" y="1680596"/>
                <a:ext cx="10550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  <a:cs typeface="Arial" panose="020B0604020202020204" pitchFamily="34" charset="0"/>
                  </a:rPr>
                  <a:t>beam dump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 flipV="1">
                <a:off x="4802267" y="1494063"/>
                <a:ext cx="2171721" cy="376106"/>
                <a:chOff x="3236899" y="2972895"/>
                <a:chExt cx="2171721" cy="376106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5145109" y="3056996"/>
                  <a:ext cx="169953" cy="234076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306418" y="3042745"/>
                  <a:ext cx="640080" cy="0"/>
                </a:xfrm>
                <a:prstGeom prst="line">
                  <a:avLst/>
                </a:prstGeom>
                <a:ln w="25400">
                  <a:solidFill>
                    <a:srgbClr val="000090"/>
                  </a:solidFill>
                </a:ln>
                <a:effectLst>
                  <a:outerShdw blurRad="40005" dist="20320" dir="5400000" algn="ctr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ounded Rectangle 10"/>
                <p:cNvSpPr/>
                <p:nvPr/>
              </p:nvSpPr>
              <p:spPr>
                <a:xfrm>
                  <a:off x="4255952" y="3211841"/>
                  <a:ext cx="777240" cy="13716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" name="Rounded Rectangle 5"/>
                <p:cNvSpPr/>
                <p:nvPr/>
              </p:nvSpPr>
              <p:spPr>
                <a:xfrm>
                  <a:off x="3236899" y="2972895"/>
                  <a:ext cx="274320" cy="137160"/>
                </a:xfrm>
                <a:prstGeom prst="roundRect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620770" y="2972895"/>
                  <a:ext cx="182880" cy="13716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976374" y="3045429"/>
                  <a:ext cx="170170" cy="23407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rapezoid 40"/>
                <p:cNvSpPr/>
                <p:nvPr/>
              </p:nvSpPr>
              <p:spPr>
                <a:xfrm flipH="1">
                  <a:off x="5082982" y="3224567"/>
                  <a:ext cx="91440" cy="111707"/>
                </a:xfrm>
                <a:prstGeom prst="trapezoi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 rot="13050774">
                  <a:off x="5271460" y="2979922"/>
                  <a:ext cx="137160" cy="9144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Trapezoid 18"/>
                <p:cNvSpPr/>
                <p:nvPr/>
              </p:nvSpPr>
              <p:spPr>
                <a:xfrm flipV="1">
                  <a:off x="3896158" y="2986730"/>
                  <a:ext cx="91440" cy="111707"/>
                </a:xfrm>
                <a:prstGeom prst="trapezoi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rapezoid 17"/>
                <p:cNvSpPr/>
                <p:nvPr/>
              </p:nvSpPr>
              <p:spPr>
                <a:xfrm>
                  <a:off x="4112823" y="3221757"/>
                  <a:ext cx="91440" cy="111707"/>
                </a:xfrm>
                <a:prstGeom prst="trapezoi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1" name="Rounded Rectangle 150"/>
              <p:cNvSpPr/>
              <p:nvPr/>
            </p:nvSpPr>
            <p:spPr>
              <a:xfrm flipH="1">
                <a:off x="2567449" y="2198455"/>
                <a:ext cx="91440" cy="13716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>
                <a:off x="9819511" y="2185372"/>
                <a:ext cx="91440" cy="13716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TextBox 118"/>
              <p:cNvSpPr txBox="1"/>
              <p:nvPr/>
            </p:nvSpPr>
            <p:spPr>
              <a:xfrm>
                <a:off x="2266745" y="1894089"/>
                <a:ext cx="7008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chirper</a:t>
                </a:r>
              </a:p>
            </p:txBody>
          </p:sp>
          <p:sp>
            <p:nvSpPr>
              <p:cNvPr id="157" name="TextBox 120"/>
              <p:cNvSpPr txBox="1"/>
              <p:nvPr/>
            </p:nvSpPr>
            <p:spPr>
              <a:xfrm>
                <a:off x="9522929" y="1880823"/>
                <a:ext cx="7008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chirper</a:t>
                </a:r>
              </a:p>
            </p:txBody>
          </p:sp>
          <p:sp>
            <p:nvSpPr>
              <p:cNvPr id="174" name="Rounded Rectangle 173"/>
              <p:cNvSpPr/>
              <p:nvPr/>
            </p:nvSpPr>
            <p:spPr>
              <a:xfrm flipH="1">
                <a:off x="3714008" y="2191471"/>
                <a:ext cx="91440" cy="13716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" name="TextBox 115"/>
              <p:cNvSpPr txBox="1"/>
              <p:nvPr/>
            </p:nvSpPr>
            <p:spPr>
              <a:xfrm>
                <a:off x="3197252" y="2319534"/>
                <a:ext cx="1143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66FF"/>
                    </a:solidFill>
                    <a:latin typeface="+mj-lt"/>
                    <a:cs typeface="Arial" pitchFamily="34" charset="0"/>
                  </a:rPr>
                  <a:t>dipole</a:t>
                </a:r>
              </a:p>
            </p:txBody>
          </p:sp>
          <p:sp>
            <p:nvSpPr>
              <p:cNvPr id="179" name="Rounded Rectangle 178"/>
              <p:cNvSpPr/>
              <p:nvPr/>
            </p:nvSpPr>
            <p:spPr>
              <a:xfrm flipH="1">
                <a:off x="8812890" y="2195824"/>
                <a:ext cx="91440" cy="13716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TextBox 115"/>
              <p:cNvSpPr txBox="1"/>
              <p:nvPr/>
            </p:nvSpPr>
            <p:spPr>
              <a:xfrm>
                <a:off x="8330970" y="2315178"/>
                <a:ext cx="1143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66FF"/>
                    </a:solidFill>
                    <a:latin typeface="+mj-lt"/>
                    <a:cs typeface="Arial" pitchFamily="34" charset="0"/>
                  </a:rPr>
                  <a:t>dipole</a:t>
                </a:r>
              </a:p>
            </p:txBody>
          </p:sp>
          <p:sp>
            <p:nvSpPr>
              <p:cNvPr id="184" name="Rounded Rectangle 183"/>
              <p:cNvSpPr/>
              <p:nvPr/>
            </p:nvSpPr>
            <p:spPr>
              <a:xfrm flipH="1">
                <a:off x="3546536" y="2188015"/>
                <a:ext cx="91440" cy="137160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Up Arrow 184"/>
              <p:cNvSpPr/>
              <p:nvPr/>
            </p:nvSpPr>
            <p:spPr>
              <a:xfrm>
                <a:off x="3376928" y="2148097"/>
                <a:ext cx="137160" cy="182880"/>
              </a:xfrm>
              <a:prstGeom prst="upArrow">
                <a:avLst>
                  <a:gd name="adj1" fmla="val 57442"/>
                  <a:gd name="adj2" fmla="val 556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ounded Rectangle 185"/>
              <p:cNvSpPr/>
              <p:nvPr/>
            </p:nvSpPr>
            <p:spPr>
              <a:xfrm flipH="1">
                <a:off x="8968315" y="2200201"/>
                <a:ext cx="91440" cy="137160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" name="Up Arrow 186"/>
              <p:cNvSpPr/>
              <p:nvPr/>
            </p:nvSpPr>
            <p:spPr>
              <a:xfrm>
                <a:off x="9103608" y="2159415"/>
                <a:ext cx="137160" cy="182880"/>
              </a:xfrm>
              <a:prstGeom prst="upArrow">
                <a:avLst>
                  <a:gd name="adj1" fmla="val 57442"/>
                  <a:gd name="adj2" fmla="val 556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3</a:t>
            </a:fld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712976" y="2624623"/>
            <a:ext cx="9014252" cy="4230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1725168" y="4545586"/>
            <a:ext cx="9014252" cy="2304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6214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Getting From Here to There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7" y="1076066"/>
            <a:ext cx="11869783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s</a:t>
            </a:r>
            <a:r>
              <a:rPr lang="en-US" sz="2800" dirty="0" smtClean="0">
                <a:latin typeface="+mj-lt"/>
              </a:rPr>
              <a:t>tate-of-art </a:t>
            </a:r>
            <a:r>
              <a:rPr lang="en-US" sz="2800" dirty="0">
                <a:latin typeface="+mj-lt"/>
              </a:rPr>
              <a:t>performance for SRF-driven </a:t>
            </a:r>
            <a:r>
              <a:rPr lang="en-US" sz="2800" dirty="0" smtClean="0">
                <a:latin typeface="+mj-lt"/>
              </a:rPr>
              <a:t>ERLs:</a:t>
            </a:r>
            <a:endParaRPr lang="en-US" sz="28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+mj-lt"/>
              </a:rPr>
              <a:t>decoupled beam (but with fully coupled transport/phase space exchange)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accent1"/>
                </a:solidFill>
                <a:latin typeface="+mj-lt"/>
              </a:rPr>
              <a:t>Q</a:t>
            </a:r>
            <a:r>
              <a:rPr lang="en-US" sz="2400" baseline="-25000" dirty="0" err="1" smtClean="0">
                <a:solidFill>
                  <a:schemeClr val="accent1"/>
                </a:solidFill>
                <a:latin typeface="+mj-lt"/>
              </a:rPr>
              <a:t>bunch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≈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100 </a:t>
            </a:r>
            <a:r>
              <a:rPr lang="en-US" sz="2400" dirty="0" err="1" smtClean="0">
                <a:solidFill>
                  <a:schemeClr val="accent1"/>
                </a:solidFill>
                <a:latin typeface="+mj-lt"/>
              </a:rPr>
              <a:t>pC</a:t>
            </a:r>
            <a:endParaRPr lang="en-US" sz="2400" dirty="0" smtClean="0">
              <a:solidFill>
                <a:schemeClr val="accent1"/>
              </a:solidFill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2400" baseline="-25000" dirty="0" err="1" smtClean="0">
                <a:solidFill>
                  <a:schemeClr val="accent1"/>
                </a:solidFill>
                <a:latin typeface="+mj-lt"/>
              </a:rPr>
              <a:t>ave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≈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10 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accent1"/>
                </a:solidFill>
                <a:latin typeface="+mj-lt"/>
              </a:rPr>
              <a:t>P</a:t>
            </a:r>
            <a:r>
              <a:rPr lang="en-US" sz="2400" baseline="-25000" dirty="0" err="1" smtClean="0">
                <a:solidFill>
                  <a:schemeClr val="accent1"/>
                </a:solidFill>
                <a:latin typeface="+mj-lt"/>
              </a:rPr>
              <a:t>beam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≈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1 MW</a:t>
            </a:r>
          </a:p>
          <a:p>
            <a:r>
              <a:rPr lang="en-US" dirty="0" smtClean="0">
                <a:latin typeface="+mj-lt"/>
              </a:rPr>
              <a:t>JLEIC c</a:t>
            </a:r>
            <a:r>
              <a:rPr lang="en-US" sz="2800" dirty="0" smtClean="0">
                <a:latin typeface="+mj-lt"/>
              </a:rPr>
              <a:t>ooler </a:t>
            </a:r>
            <a:r>
              <a:rPr lang="en-US" sz="2800" dirty="0">
                <a:latin typeface="+mj-lt"/>
              </a:rPr>
              <a:t>requirements</a:t>
            </a:r>
            <a:r>
              <a:rPr lang="en-US" sz="2800" dirty="0" smtClean="0">
                <a:latin typeface="+mj-lt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magnetized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beam (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coupled)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accent1"/>
                </a:solidFill>
                <a:latin typeface="+mj-lt"/>
              </a:rPr>
              <a:t>Q</a:t>
            </a:r>
            <a:r>
              <a:rPr lang="en-US" sz="2400" baseline="-25000" dirty="0" err="1" smtClean="0">
                <a:solidFill>
                  <a:schemeClr val="accent1"/>
                </a:solidFill>
                <a:latin typeface="+mj-lt"/>
              </a:rPr>
              <a:t>bunch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≈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3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nC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2400" baseline="-25000" dirty="0" err="1" smtClean="0">
                <a:solidFill>
                  <a:schemeClr val="accent1"/>
                </a:solidFill>
                <a:latin typeface="+mj-lt"/>
              </a:rPr>
              <a:t>ave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≈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100 mA (ERL) – 1 A (CCR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)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accent1"/>
                </a:solidFill>
                <a:latin typeface="+mj-lt"/>
              </a:rPr>
              <a:t>P</a:t>
            </a:r>
            <a:r>
              <a:rPr lang="en-US" sz="2400" baseline="-25000" dirty="0" err="1" smtClean="0">
                <a:solidFill>
                  <a:schemeClr val="accent1"/>
                </a:solidFill>
                <a:latin typeface="+mj-lt"/>
              </a:rPr>
              <a:t>beam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≈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10 MW (ERL) – 100 MW (CCR) </a:t>
            </a:r>
            <a:endParaRPr lang="en-US" sz="26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4281" y="6519446"/>
            <a:ext cx="1924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(courtesy D. Douglas)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20937" y="3946417"/>
            <a:ext cx="5347063" cy="1217769"/>
            <a:chOff x="5320937" y="3946417"/>
            <a:chExt cx="5347063" cy="1217769"/>
          </a:xfrm>
        </p:grpSpPr>
        <p:grpSp>
          <p:nvGrpSpPr>
            <p:cNvPr id="11" name="Group 10"/>
            <p:cNvGrpSpPr/>
            <p:nvPr/>
          </p:nvGrpSpPr>
          <p:grpSpPr>
            <a:xfrm>
              <a:off x="7149737" y="3962403"/>
              <a:ext cx="3518263" cy="1200329"/>
              <a:chOff x="7149737" y="3962403"/>
              <a:chExt cx="3518263" cy="120032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480663" y="3962403"/>
                <a:ext cx="31873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+mj-lt"/>
                  </a:rPr>
                  <a:t>required </a:t>
                </a:r>
                <a:r>
                  <a:rPr lang="en-US" sz="2400" i="1" dirty="0">
                    <a:latin typeface="+mj-lt"/>
                  </a:rPr>
                  <a:t>performance </a:t>
                </a:r>
                <a:r>
                  <a:rPr lang="en-US" sz="2400" i="1" u="sng" dirty="0">
                    <a:latin typeface="+mj-lt"/>
                  </a:rPr>
                  <a:t>orders of </a:t>
                </a:r>
                <a:r>
                  <a:rPr lang="en-US" sz="2400" i="1" u="sng" dirty="0" smtClean="0">
                    <a:latin typeface="+mj-lt"/>
                  </a:rPr>
                  <a:t>magnitude </a:t>
                </a:r>
                <a:r>
                  <a:rPr lang="en-US" sz="2400" i="1" dirty="0" smtClean="0">
                    <a:latin typeface="+mj-lt"/>
                  </a:rPr>
                  <a:t>beyond state-of-art</a:t>
                </a:r>
                <a:endParaRPr lang="en-US" sz="2400" i="1" dirty="0">
                  <a:latin typeface="+mj-lt"/>
                </a:endParaRPr>
              </a:p>
            </p:txBody>
          </p:sp>
          <p:sp>
            <p:nvSpPr>
              <p:cNvPr id="8" name="Right Brace 7"/>
              <p:cNvSpPr/>
              <p:nvPr/>
            </p:nvSpPr>
            <p:spPr>
              <a:xfrm>
                <a:off x="7149737" y="3962403"/>
                <a:ext cx="330926" cy="1193074"/>
              </a:xfrm>
              <a:prstGeom prst="righ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320937" y="3946417"/>
              <a:ext cx="2011680" cy="1217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lnSpc>
                  <a:spcPct val="90000"/>
                </a:lnSpc>
                <a:spcBef>
                  <a:spcPts val="5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Calibri Light" panose="020F0302020204030204"/>
                </a:rPr>
                <a:t>(30x</a:t>
              </a:r>
              <a:r>
                <a:rPr lang="en-US" sz="2400" b="1" dirty="0" smtClean="0">
                  <a:solidFill>
                    <a:srgbClr val="FF0000"/>
                  </a:solidFill>
                  <a:latin typeface="Calibri Light" panose="020F0302020204030204"/>
                </a:rPr>
                <a:t>)</a:t>
              </a:r>
              <a:endParaRPr lang="en-US" sz="2400" dirty="0">
                <a:solidFill>
                  <a:srgbClr val="5B9BD5"/>
                </a:solidFill>
                <a:latin typeface="Calibri Light" panose="020F0302020204030204"/>
              </a:endParaRPr>
            </a:p>
            <a:p>
              <a:pPr lvl="1">
                <a:lnSpc>
                  <a:spcPct val="90000"/>
                </a:lnSpc>
                <a:spcBef>
                  <a:spcPts val="500"/>
                </a:spcBef>
              </a:pPr>
              <a:r>
                <a:rPr lang="en-US" sz="2400" b="1" dirty="0" smtClean="0">
                  <a:solidFill>
                    <a:srgbClr val="FF0000"/>
                  </a:solidFill>
                  <a:latin typeface="Calibri Light" panose="020F0302020204030204"/>
                </a:rPr>
                <a:t>(</a:t>
              </a:r>
              <a:r>
                <a:rPr lang="en-US" sz="2400" b="1" dirty="0">
                  <a:solidFill>
                    <a:srgbClr val="FF0000"/>
                  </a:solidFill>
                  <a:latin typeface="Calibri Light" panose="020F0302020204030204"/>
                </a:rPr>
                <a:t>10-100x)</a:t>
              </a:r>
            </a:p>
            <a:p>
              <a:pPr lvl="1">
                <a:lnSpc>
                  <a:spcPct val="90000"/>
                </a:lnSpc>
                <a:spcBef>
                  <a:spcPts val="500"/>
                </a:spcBef>
              </a:pPr>
              <a:r>
                <a:rPr lang="en-US" sz="2400" b="1" dirty="0" smtClean="0">
                  <a:solidFill>
                    <a:srgbClr val="FF0000"/>
                  </a:solidFill>
                  <a:latin typeface="Calibri Light" panose="020F0302020204030204"/>
                </a:rPr>
                <a:t>(</a:t>
              </a:r>
              <a:r>
                <a:rPr lang="en-US" sz="2400" b="1" dirty="0">
                  <a:solidFill>
                    <a:srgbClr val="FF0000"/>
                  </a:solidFill>
                  <a:latin typeface="Calibri Light" panose="020F0302020204030204"/>
                </a:rPr>
                <a:t>10-100x)</a:t>
              </a:r>
              <a:endParaRPr lang="en-US" sz="2600" b="1" i="1" dirty="0">
                <a:solidFill>
                  <a:srgbClr val="FF0000"/>
                </a:solidFill>
                <a:latin typeface="Calibri Light" panose="020F03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67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926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ERL Landscape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02" y="600889"/>
            <a:ext cx="8741427" cy="61741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40969" y="913098"/>
            <a:ext cx="7711583" cy="5124219"/>
            <a:chOff x="1082440" y="826008"/>
            <a:chExt cx="7711583" cy="5124219"/>
          </a:xfrm>
        </p:grpSpPr>
        <p:cxnSp>
          <p:nvCxnSpPr>
            <p:cNvPr id="7" name="Straight Connector 6"/>
            <p:cNvCxnSpPr>
              <a:cxnSpLocks noChangeAspect="1"/>
            </p:cNvCxnSpPr>
            <p:nvPr/>
          </p:nvCxnSpPr>
          <p:spPr>
            <a:xfrm>
              <a:off x="1096618" y="3910053"/>
              <a:ext cx="3044952" cy="202996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>
              <a:off x="1082440" y="2871747"/>
              <a:ext cx="4617720" cy="307848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 noChangeAspect="1"/>
            </p:cNvCxnSpPr>
            <p:nvPr/>
          </p:nvCxnSpPr>
          <p:spPr>
            <a:xfrm>
              <a:off x="1082702" y="1852653"/>
              <a:ext cx="6126480" cy="408432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 noChangeAspect="1"/>
            </p:cNvCxnSpPr>
            <p:nvPr/>
          </p:nvCxnSpPr>
          <p:spPr>
            <a:xfrm>
              <a:off x="1084052" y="846826"/>
              <a:ext cx="7635240" cy="509016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166875" y="5638800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kW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66176" y="5638800"/>
              <a:ext cx="7569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 kW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08914" y="56388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 kW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29522" y="5638800"/>
              <a:ext cx="696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MW</a:t>
              </a:r>
            </a:p>
          </p:txBody>
        </p:sp>
        <p:cxnSp>
          <p:nvCxnSpPr>
            <p:cNvPr id="15" name="Straight Connector 14"/>
            <p:cNvCxnSpPr>
              <a:cxnSpLocks noChangeAspect="1"/>
            </p:cNvCxnSpPr>
            <p:nvPr/>
          </p:nvCxnSpPr>
          <p:spPr>
            <a:xfrm>
              <a:off x="2575560" y="831668"/>
              <a:ext cx="6144768" cy="4096512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 noChangeAspect="1"/>
            </p:cNvCxnSpPr>
            <p:nvPr/>
          </p:nvCxnSpPr>
          <p:spPr>
            <a:xfrm>
              <a:off x="4125686" y="827314"/>
              <a:ext cx="4590288" cy="3060192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 noChangeAspect="1"/>
            </p:cNvCxnSpPr>
            <p:nvPr/>
          </p:nvCxnSpPr>
          <p:spPr>
            <a:xfrm>
              <a:off x="5653170" y="826008"/>
              <a:ext cx="3044952" cy="202996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979228" y="4082140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 MW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70372" y="3080656"/>
              <a:ext cx="923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 MW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15999" y="2177140"/>
              <a:ext cx="6687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GW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8506347" y="3459153"/>
            <a:ext cx="1086070" cy="114586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377" y="0"/>
            <a:ext cx="12192000" cy="82731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Summary: Beam </a:t>
            </a:r>
            <a:r>
              <a:rPr lang="en-US" sz="4000" b="1" dirty="0"/>
              <a:t>Dynamics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7" y="731525"/>
            <a:ext cx="11797937" cy="6087291"/>
          </a:xfrm>
        </p:spPr>
        <p:txBody>
          <a:bodyPr>
            <a:noAutofit/>
          </a:bodyPr>
          <a:lstStyle/>
          <a:p>
            <a:r>
              <a:rPr lang="en-US" u="sng" dirty="0">
                <a:latin typeface="+mj-lt"/>
              </a:rPr>
              <a:t>BEFORE</a:t>
            </a:r>
            <a:r>
              <a:rPr lang="en-US" dirty="0">
                <a:latin typeface="+mj-lt"/>
              </a:rPr>
              <a:t>: a premium on short bunch length and transverse emittance (i.e. FELs)</a:t>
            </a:r>
          </a:p>
          <a:p>
            <a:r>
              <a:rPr lang="en-US" u="sng" dirty="0">
                <a:latin typeface="+mj-lt"/>
              </a:rPr>
              <a:t>NOW</a:t>
            </a:r>
            <a:r>
              <a:rPr lang="en-US" dirty="0">
                <a:latin typeface="+mj-lt"/>
              </a:rPr>
              <a:t>: bunch lengths are long and the metric of interest is the energy </a:t>
            </a:r>
            <a:r>
              <a:rPr lang="en-US" dirty="0" smtClean="0">
                <a:latin typeface="+mj-lt"/>
              </a:rPr>
              <a:t>spread</a:t>
            </a:r>
          </a:p>
          <a:p>
            <a:endParaRPr lang="en-US" sz="800" dirty="0"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high charge, high power </a:t>
            </a:r>
            <a:r>
              <a:rPr lang="en-US" b="1" dirty="0">
                <a:solidFill>
                  <a:schemeClr val="accent2"/>
                </a:solidFill>
                <a:latin typeface="+mj-lt"/>
              </a:rPr>
              <a:t>transport that preserves </a:t>
            </a:r>
            <a:endParaRPr lang="en-US" b="1" dirty="0" smtClean="0">
              <a:solidFill>
                <a:schemeClr val="accent2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magnetization and small energy spread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power management</a:t>
            </a:r>
            <a:r>
              <a:rPr lang="en-US" b="1" dirty="0" smtClean="0"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understand sources of, and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 manage, losses</a:t>
            </a:r>
            <a:endParaRPr lang="en-US" b="1" dirty="0" smtClean="0">
              <a:latin typeface="+mj-lt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CSR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space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charge, </a:t>
            </a:r>
            <a:r>
              <a:rPr lang="en-US" b="1" dirty="0" err="1">
                <a:solidFill>
                  <a:schemeClr val="accent1"/>
                </a:solidFill>
                <a:latin typeface="+mj-lt"/>
              </a:rPr>
              <a:t>mBI</a:t>
            </a:r>
            <a:r>
              <a:rPr lang="en-US" b="1" dirty="0">
                <a:latin typeface="+mj-lt"/>
              </a:rPr>
              <a:t>: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machine lives in unique part of parameter space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beam breakup (BBU)</a:t>
            </a:r>
            <a:r>
              <a:rPr lang="en-US" b="1" dirty="0" smtClean="0"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well understood, need full system to </a:t>
            </a: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ssess impact</a:t>
            </a:r>
          </a:p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h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alo</a:t>
            </a:r>
            <a:r>
              <a:rPr lang="en-US" b="1" dirty="0" smtClean="0"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serious operational problem, formation via many processes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(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collimation</a:t>
            </a:r>
            <a:r>
              <a:rPr lang="en-US" b="1" dirty="0">
                <a:latin typeface="+mj-lt"/>
              </a:rPr>
              <a:t>: </a:t>
            </a:r>
            <a:r>
              <a:rPr lang="en-US" dirty="0">
                <a:latin typeface="+mj-lt"/>
              </a:rPr>
              <a:t>not demonstrated in high power, CW </a:t>
            </a:r>
            <a:r>
              <a:rPr lang="en-US" dirty="0" smtClean="0">
                <a:latin typeface="+mj-lt"/>
              </a:rPr>
              <a:t>operation)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ion trapping</a:t>
            </a:r>
            <a:r>
              <a:rPr lang="en-US" b="1" dirty="0" smtClean="0">
                <a:latin typeface="+mj-lt"/>
              </a:rPr>
              <a:t>: </a:t>
            </a:r>
            <a:r>
              <a:rPr lang="en-US" dirty="0" smtClean="0">
                <a:latin typeface="+mj-lt"/>
              </a:rPr>
              <a:t>potential problem</a:t>
            </a:r>
          </a:p>
          <a:p>
            <a:endParaRPr lang="en-US" sz="100" dirty="0" smtClean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these items represent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only the things about which we know,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not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the things we know we don’t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know</a:t>
            </a:r>
            <a:endParaRPr lang="en-US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60176" y="1854927"/>
            <a:ext cx="7040880" cy="82296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0"/>
            <a:ext cx="12192000" cy="7495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Outlook &amp; Points of Discussion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10" y="1010833"/>
            <a:ext cx="11869779" cy="5555435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latin typeface="+mj-lt"/>
              </a:rPr>
              <a:t>historically, SRF-driven ERLs have taken advantage of high repetition rates and modest bunch charges to achieve high power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 moving into a regime of high repetition rate, high bunch charge</a:t>
            </a:r>
          </a:p>
          <a:p>
            <a:pPr algn="just"/>
            <a:r>
              <a:rPr lang="en-US" dirty="0">
                <a:latin typeface="+mj-lt"/>
              </a:rPr>
              <a:t>unlikely we will have </a:t>
            </a:r>
            <a:r>
              <a:rPr lang="en-US" dirty="0" smtClean="0">
                <a:latin typeface="+mj-lt"/>
              </a:rPr>
              <a:t>a high power ERL </a:t>
            </a:r>
            <a:r>
              <a:rPr lang="en-US" dirty="0">
                <a:latin typeface="+mj-lt"/>
              </a:rPr>
              <a:t>testbed in the near </a:t>
            </a:r>
            <a:r>
              <a:rPr lang="en-US" dirty="0" smtClean="0">
                <a:latin typeface="+mj-lt"/>
              </a:rPr>
              <a:t>future</a:t>
            </a:r>
          </a:p>
          <a:p>
            <a:pPr algn="just"/>
            <a:r>
              <a:rPr lang="en-US" dirty="0">
                <a:latin typeface="+mj-lt"/>
              </a:rPr>
              <a:t>h</a:t>
            </a:r>
            <a:r>
              <a:rPr lang="en-US" dirty="0" smtClean="0">
                <a:latin typeface="+mj-lt"/>
              </a:rPr>
              <a:t>ow can we leverage currently available accelerators to help our understanding of high power machines?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24702" y="4212820"/>
            <a:ext cx="7803556" cy="1333616"/>
            <a:chOff x="2072302" y="4996592"/>
            <a:chExt cx="7803556" cy="13336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2302" y="4996592"/>
              <a:ext cx="7803556" cy="13336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8562100" y="5965960"/>
              <a:ext cx="13137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(S</a:t>
              </a:r>
              <a:r>
                <a:rPr lang="en-US" sz="1600" i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. </a:t>
              </a:r>
              <a:r>
                <a:rPr lang="en-US" sz="1600" i="1" dirty="0" err="1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Nagaitsev</a:t>
              </a:r>
              <a:r>
                <a:rPr lang="en-US" sz="1600" i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8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qph.ec.quoracdn.net/main-qimg-4161e9231033aa335aca697a3ef0c4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34" y="750408"/>
            <a:ext cx="8212183" cy="60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73"/>
            <a:ext cx="12192000" cy="76699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Elephant in the Room</a:t>
            </a:r>
            <a:endParaRPr lang="en-US" sz="3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5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Table of Parameters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3451" y="5797203"/>
            <a:ext cx="1714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ourtesy S.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Peggs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)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51" y="1515291"/>
            <a:ext cx="10642931" cy="421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8242</TotalTime>
  <Words>1055</Words>
  <Application>Microsoft Office PowerPoint</Application>
  <PresentationFormat>Widescreen</PresentationFormat>
  <Paragraphs>168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.PingFangSC-Regular</vt:lpstr>
      <vt:lpstr>Arial</vt:lpstr>
      <vt:lpstr>Arial Black</vt:lpstr>
      <vt:lpstr>Calibri</vt:lpstr>
      <vt:lpstr>Calibri Light</vt:lpstr>
      <vt:lpstr>Cambria Math</vt:lpstr>
      <vt:lpstr>Courier New</vt:lpstr>
      <vt:lpstr>PingFangSC-Regular</vt:lpstr>
      <vt:lpstr>Symbol</vt:lpstr>
      <vt:lpstr>Tahoma</vt:lpstr>
      <vt:lpstr>Times</vt:lpstr>
      <vt:lpstr>Wingdings</vt:lpstr>
      <vt:lpstr>Office Theme</vt:lpstr>
      <vt:lpstr>1_Office Theme</vt:lpstr>
      <vt:lpstr>PowerPoint Presentation</vt:lpstr>
      <vt:lpstr>Introduction</vt:lpstr>
      <vt:lpstr>Strong Cooling</vt:lpstr>
      <vt:lpstr>Getting From Here to There</vt:lpstr>
      <vt:lpstr>ERL Landscape</vt:lpstr>
      <vt:lpstr>Summary: Beam Dynamics Issues</vt:lpstr>
      <vt:lpstr>Outlook &amp; Points of Discussion</vt:lpstr>
      <vt:lpstr>The Elephant in the Room</vt:lpstr>
      <vt:lpstr>Table of Parameters</vt:lpstr>
      <vt:lpstr>PowerPoint Presentation</vt:lpstr>
      <vt:lpstr>What to Do, Where to Go?</vt:lpstr>
      <vt:lpstr>Effect of CSR on Longitudinal Phase Space</vt:lpstr>
      <vt:lpstr>CSR Shielding</vt:lpstr>
      <vt:lpstr>Why Magnetized Electron Cooler?</vt:lpstr>
      <vt:lpstr>Where to go: Existing Opportunities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Tennant</dc:creator>
  <cp:lastModifiedBy>Christopher Tennant</cp:lastModifiedBy>
  <cp:revision>331</cp:revision>
  <dcterms:created xsi:type="dcterms:W3CDTF">2018-03-09T18:17:16Z</dcterms:created>
  <dcterms:modified xsi:type="dcterms:W3CDTF">2018-11-01T20:33:31Z</dcterms:modified>
</cp:coreProperties>
</file>