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67" r:id="rId4"/>
    <p:sldId id="265" r:id="rId5"/>
    <p:sldId id="261" r:id="rId6"/>
    <p:sldId id="264" r:id="rId7"/>
    <p:sldId id="266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/>
    <p:restoredTop sz="94595"/>
  </p:normalViewPr>
  <p:slideViewPr>
    <p:cSldViewPr snapToGrid="0" snapToObjects="1">
      <p:cViewPr varScale="1">
        <p:scale>
          <a:sx n="117" d="100"/>
          <a:sy n="117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1EB4F-4056-3F46-8BE5-DAA5C7EE6723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AA8FA-CBCB-184C-A134-6159FD5C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A466-E09C-B146-A579-7F0B06477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A466-E09C-B146-A579-7F0B06477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8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ERL requirements for Coherent electron Cooling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Vladimir N Litvinenko</a:t>
            </a:r>
          </a:p>
        </p:txBody>
      </p:sp>
      <p:pic>
        <p:nvPicPr>
          <p:cNvPr id="5" name="Picture 1" descr="SBU stack_2clr">
            <a:extLst>
              <a:ext uri="{FF2B5EF4-FFF2-40B4-BE49-F238E27FC236}">
                <a16:creationId xmlns:a16="http://schemas.microsoft.com/office/drawing/2014/main" id="{A6153CF6-1990-794E-9DF8-6022C9A47B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615" y="5269114"/>
            <a:ext cx="4514554" cy="15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2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9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6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9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4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1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9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7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D335C-A47A-EE48-B4AF-2DFDAD23DE4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EB6-E4CD-0D46-8C39-17B7ED6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53F8-54C4-9F44-838C-FAE7CF6CD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B6FBC-F7FA-A949-A3F5-91A7902D4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BD11-0F07-9544-8943-146FA4DC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077E-5FAC-1F43-A466-FFE784FED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78" y="1128939"/>
            <a:ext cx="8754836" cy="529363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ERL are accelerator of choice for any IEC Coherent electron Cooling system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energies from 20 MeV to 150 MeV are needed to cover all range of the proton energies in EIC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per bunch depend on design and varies from 1 nC to 5 nC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emittance depends on the scheme and the most relaxed for FEL amplifier (10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and most stringent (1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for traditional micro-bunching amplifier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requirements are typically 0.03% RMS, with exception of for traditional micro-bunching amplifier – it requires 0.01% RMS energy spread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beam current depends on EIC design and varies from 45 mA (eRHIC L-R) to  115-280 mA (eRHIC L-R) and nearly half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of the amp for JLEIC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9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CeC is needed?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8" y="1255173"/>
            <a:ext cx="8328991" cy="503656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of US future electron-ion collider(EIC) is critical for success of its physics program</a:t>
            </a:r>
          </a:p>
          <a:p>
            <a:pPr lvl="1"/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NAS Assessment of U.S.-Based Electron-Ion Collider Science states: </a:t>
            </a:r>
            <a:r>
              <a:rPr lang="en-US" sz="2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accelerator challenges are two fold: a high degree of polarization for both beams, and high luminosity</a:t>
            </a:r>
            <a:r>
              <a:rPr lang="en-US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 is the most promising technique for boosting the EIC luminosity</a:t>
            </a:r>
          </a:p>
          <a:p>
            <a:pPr lvl="1"/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eRHIC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pCDR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review  states: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risk factors are strong hadron cooling of the hadron beams to achieve high luminosity, and the preservation of electron polarization in the electron storage ring. </a:t>
            </a:r>
            <a:r>
              <a:rPr lang="en-US" sz="2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Strong Hadron cooling [Coherent Electron Cooling (CeC)] is needed to reach 10</a:t>
            </a:r>
            <a:r>
              <a:rPr lang="en-US" sz="2200" i="1" u="sng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2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/(cm</a:t>
            </a:r>
            <a:r>
              <a:rPr lang="en-US" sz="2200" i="1" u="sng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s) luminosity. Although the CeC has been demonstrated in simulations, the approved “proof of principle experiment” should have a highest priority for RHIC</a:t>
            </a:r>
          </a:p>
        </p:txBody>
      </p:sp>
    </p:spTree>
    <p:extLst>
      <p:ext uri="{BB962C8B-B14F-4D97-AF65-F5344CB8AC3E}">
        <p14:creationId xmlns:p14="http://schemas.microsoft.com/office/powerpoint/2010/main" val="233271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8149-998B-574B-970B-BF8A67AA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70" y="-27170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CeC can do for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84798-1691-CB40-83BE-E6F68E72F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70" y="801831"/>
            <a:ext cx="3748210" cy="132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Luminosity boost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eRHIC R-R  - at least 4-fold;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eRHIC L-R – at least 10-fold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JLEIC R-R  -   ~ 5-10(?)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B415BA-D4C1-4741-9EB8-04A6F0E2A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0" y="2389903"/>
            <a:ext cx="6638720" cy="424166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A1395FE-30A1-A747-97D8-6CC7BB1DE0BC}"/>
              </a:ext>
            </a:extLst>
          </p:cNvPr>
          <p:cNvSpPr/>
          <p:nvPr/>
        </p:nvSpPr>
        <p:spPr>
          <a:xfrm>
            <a:off x="2884620" y="6337063"/>
            <a:ext cx="3835390" cy="29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C0D939D-1489-234F-8C36-35B83BD14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50" y="801831"/>
            <a:ext cx="3669680" cy="164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2C9D1C-629F-F249-99C6-1BE6C31E4EF8}"/>
              </a:ext>
            </a:extLst>
          </p:cNvPr>
          <p:cNvSpPr/>
          <p:nvPr/>
        </p:nvSpPr>
        <p:spPr>
          <a:xfrm>
            <a:off x="6457175" y="684530"/>
            <a:ext cx="2213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JLEIC at 100 GeV </a:t>
            </a:r>
            <a:r>
              <a:rPr lang="en-US" b="1" dirty="0" err="1"/>
              <a:t>c.m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9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64" y="196024"/>
            <a:ext cx="7886700" cy="1156787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common 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all CeC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28" y="1553927"/>
            <a:ext cx="8606912" cy="5108049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factor the e-beam should match that of the proton beam</a:t>
            </a:r>
          </a:p>
          <a:p>
            <a:pPr lvl="2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GeV p  -&gt;  54.46 MeV e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lvl="2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 GeV p  -&gt;  149.8 MeV e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 – e-beam is needed at all energies from 20 MeV t0 150 MeV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need fresh beam with tens or hundreds of mA and e-beam power 1 MW to 50 MW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recovery linac are the MUST as the driver </a:t>
            </a:r>
          </a:p>
        </p:txBody>
      </p:sp>
    </p:spTree>
    <p:extLst>
      <p:ext uri="{BB962C8B-B14F-4D97-AF65-F5344CB8AC3E}">
        <p14:creationId xmlns:p14="http://schemas.microsoft.com/office/powerpoint/2010/main" val="161603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36" y="75753"/>
            <a:ext cx="8370716" cy="106886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CeC options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operating at ~ 300 to 1,000 THz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7924E-4B8F-EC4E-846B-2844C71E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78"/>
          <a:stretch/>
        </p:blipFill>
        <p:spPr>
          <a:xfrm>
            <a:off x="222138" y="1144621"/>
            <a:ext cx="6466761" cy="51472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BFE435-91E9-4A4B-8DB0-6CDD3C41C0E4}"/>
              </a:ext>
            </a:extLst>
          </p:cNvPr>
          <p:cNvSpPr txBox="1">
            <a:spLocks/>
          </p:cNvSpPr>
          <p:nvPr/>
        </p:nvSpPr>
        <p:spPr>
          <a:xfrm>
            <a:off x="6688899" y="1593490"/>
            <a:ext cx="2027157" cy="78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Bandwidth ~ 25 THz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2DB891-C115-D04B-8176-8D0817DD3C5D}"/>
              </a:ext>
            </a:extLst>
          </p:cNvPr>
          <p:cNvSpPr txBox="1">
            <a:spLocks/>
          </p:cNvSpPr>
          <p:nvPr/>
        </p:nvSpPr>
        <p:spPr>
          <a:xfrm>
            <a:off x="6746295" y="3038616"/>
            <a:ext cx="2027157" cy="78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low gain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AB9408-BCC5-6546-B038-31264303717C}"/>
              </a:ext>
            </a:extLst>
          </p:cNvPr>
          <p:cNvSpPr txBox="1">
            <a:spLocks/>
          </p:cNvSpPr>
          <p:nvPr/>
        </p:nvSpPr>
        <p:spPr>
          <a:xfrm>
            <a:off x="6789107" y="4268253"/>
            <a:ext cx="2027157" cy="78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Bandwidth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298807-BFFC-F647-8CDF-35AA81296447}"/>
              </a:ext>
            </a:extLst>
          </p:cNvPr>
          <p:cNvSpPr txBox="1">
            <a:spLocks/>
          </p:cNvSpPr>
          <p:nvPr/>
        </p:nvSpPr>
        <p:spPr>
          <a:xfrm>
            <a:off x="6746295" y="5497890"/>
            <a:ext cx="2027157" cy="78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Bandwidth</a:t>
            </a:r>
          </a:p>
        </p:txBody>
      </p:sp>
    </p:spTree>
    <p:extLst>
      <p:ext uri="{BB962C8B-B14F-4D97-AF65-F5344CB8AC3E}">
        <p14:creationId xmlns:p14="http://schemas.microsoft.com/office/powerpoint/2010/main" val="413527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33" y="75753"/>
            <a:ext cx="8370716" cy="106886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 options vs EIC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7924E-4B8F-EC4E-846B-2844C71E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78"/>
          <a:stretch/>
        </p:blipFill>
        <p:spPr>
          <a:xfrm>
            <a:off x="222138" y="1144621"/>
            <a:ext cx="6466761" cy="51472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BFE435-91E9-4A4B-8DB0-6CDD3C41C0E4}"/>
              </a:ext>
            </a:extLst>
          </p:cNvPr>
          <p:cNvSpPr txBox="1">
            <a:spLocks/>
          </p:cNvSpPr>
          <p:nvPr/>
        </p:nvSpPr>
        <p:spPr>
          <a:xfrm>
            <a:off x="6688899" y="1593490"/>
            <a:ext cx="2232963" cy="78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eRHIC R-R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2DB891-C115-D04B-8176-8D0817DD3C5D}"/>
              </a:ext>
            </a:extLst>
          </p:cNvPr>
          <p:cNvSpPr txBox="1">
            <a:spLocks/>
          </p:cNvSpPr>
          <p:nvPr/>
        </p:nvSpPr>
        <p:spPr>
          <a:xfrm>
            <a:off x="6746295" y="3038616"/>
            <a:ext cx="2027157" cy="78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AB9408-BCC5-6546-B038-31264303717C}"/>
              </a:ext>
            </a:extLst>
          </p:cNvPr>
          <p:cNvSpPr txBox="1">
            <a:spLocks/>
          </p:cNvSpPr>
          <p:nvPr/>
        </p:nvSpPr>
        <p:spPr>
          <a:xfrm>
            <a:off x="6688899" y="3920647"/>
            <a:ext cx="2232963" cy="112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eRHIC R-R v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eRHIC R-R v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JLEIC v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F0917E4-6C84-C64C-9A60-400644EB059D}"/>
              </a:ext>
            </a:extLst>
          </p:cNvPr>
          <p:cNvSpPr txBox="1">
            <a:spLocks/>
          </p:cNvSpPr>
          <p:nvPr/>
        </p:nvSpPr>
        <p:spPr>
          <a:xfrm>
            <a:off x="6628171" y="5340719"/>
            <a:ext cx="2232963" cy="112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eRHIC R-R v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eRHIC R-R v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JLEIC v</a:t>
            </a:r>
          </a:p>
        </p:txBody>
      </p:sp>
    </p:spTree>
    <p:extLst>
      <p:ext uri="{BB962C8B-B14F-4D97-AF65-F5344CB8AC3E}">
        <p14:creationId xmlns:p14="http://schemas.microsoft.com/office/powerpoint/2010/main" val="269033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33" y="75753"/>
            <a:ext cx="8370716" cy="106886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 cost of the CeC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7924E-4B8F-EC4E-846B-2844C71E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78"/>
          <a:stretch/>
        </p:blipFill>
        <p:spPr>
          <a:xfrm>
            <a:off x="222138" y="1144621"/>
            <a:ext cx="6466761" cy="51472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BFE435-91E9-4A4B-8DB0-6CDD3C41C0E4}"/>
              </a:ext>
            </a:extLst>
          </p:cNvPr>
          <p:cNvSpPr txBox="1">
            <a:spLocks/>
          </p:cNvSpPr>
          <p:nvPr/>
        </p:nvSpPr>
        <p:spPr>
          <a:xfrm>
            <a:off x="6688899" y="1593490"/>
            <a:ext cx="2027157" cy="78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~80%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2DB891-C115-D04B-8176-8D0817DD3C5D}"/>
              </a:ext>
            </a:extLst>
          </p:cNvPr>
          <p:cNvSpPr txBox="1">
            <a:spLocks/>
          </p:cNvSpPr>
          <p:nvPr/>
        </p:nvSpPr>
        <p:spPr>
          <a:xfrm>
            <a:off x="6746295" y="3038616"/>
            <a:ext cx="2027157" cy="78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needed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AB9408-BCC5-6546-B038-31264303717C}"/>
              </a:ext>
            </a:extLst>
          </p:cNvPr>
          <p:cNvSpPr txBox="1">
            <a:spLocks/>
          </p:cNvSpPr>
          <p:nvPr/>
        </p:nvSpPr>
        <p:spPr>
          <a:xfrm>
            <a:off x="6789107" y="4268253"/>
            <a:ext cx="2027157" cy="78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price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298807-BFFC-F647-8CDF-35AA81296447}"/>
              </a:ext>
            </a:extLst>
          </p:cNvPr>
          <p:cNvSpPr txBox="1">
            <a:spLocks/>
          </p:cNvSpPr>
          <p:nvPr/>
        </p:nvSpPr>
        <p:spPr>
          <a:xfrm>
            <a:off x="6746295" y="5497890"/>
            <a:ext cx="2027157" cy="78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~50%</a:t>
            </a:r>
          </a:p>
        </p:txBody>
      </p:sp>
    </p:spTree>
    <p:extLst>
      <p:ext uri="{BB962C8B-B14F-4D97-AF65-F5344CB8AC3E}">
        <p14:creationId xmlns:p14="http://schemas.microsoft.com/office/powerpoint/2010/main" val="199836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9282-0B9E-9D4A-8232-31B46B58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2DF9-CAD3-254D-AC16-2A2C42490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per bunch - 1 nC to 2.5 nC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Rep-rate: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eRHIC R-R – 112.6 MHz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eRHIC L-R – 9 (28) MHz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JLEIC R-R – 476 MHz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emittance – 1 to 10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energy spread –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7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9282-0B9E-9D4A-8232-31B46B58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5285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combinations*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901D27-1F2A-5A43-BF91-00811DB40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33700"/>
              </p:ext>
            </p:extLst>
          </p:nvPr>
        </p:nvGraphicFramePr>
        <p:xfrm>
          <a:off x="114301" y="1538289"/>
          <a:ext cx="8855527" cy="3979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105">
                  <a:extLst>
                    <a:ext uri="{9D8B030D-6E8A-4147-A177-3AD203B41FA5}">
                      <a16:colId xmlns:a16="http://schemas.microsoft.com/office/drawing/2014/main" val="3854479910"/>
                    </a:ext>
                  </a:extLst>
                </a:gridCol>
                <a:gridCol w="1424746">
                  <a:extLst>
                    <a:ext uri="{9D8B030D-6E8A-4147-A177-3AD203B41FA5}">
                      <a16:colId xmlns:a16="http://schemas.microsoft.com/office/drawing/2014/main" val="3201204636"/>
                    </a:ext>
                  </a:extLst>
                </a:gridCol>
                <a:gridCol w="1351052">
                  <a:extLst>
                    <a:ext uri="{9D8B030D-6E8A-4147-A177-3AD203B41FA5}">
                      <a16:colId xmlns:a16="http://schemas.microsoft.com/office/drawing/2014/main" val="3945018382"/>
                    </a:ext>
                  </a:extLst>
                </a:gridCol>
                <a:gridCol w="1437027">
                  <a:extLst>
                    <a:ext uri="{9D8B030D-6E8A-4147-A177-3AD203B41FA5}">
                      <a16:colId xmlns:a16="http://schemas.microsoft.com/office/drawing/2014/main" val="1009191077"/>
                    </a:ext>
                  </a:extLst>
                </a:gridCol>
                <a:gridCol w="1338770">
                  <a:extLst>
                    <a:ext uri="{9D8B030D-6E8A-4147-A177-3AD203B41FA5}">
                      <a16:colId xmlns:a16="http://schemas.microsoft.com/office/drawing/2014/main" val="1886791908"/>
                    </a:ext>
                  </a:extLst>
                </a:gridCol>
                <a:gridCol w="1123827">
                  <a:extLst>
                    <a:ext uri="{9D8B030D-6E8A-4147-A177-3AD203B41FA5}">
                      <a16:colId xmlns:a16="http://schemas.microsoft.com/office/drawing/2014/main" val="31072104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eRHIC 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eRHIC 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eRHIC RR</a:t>
                      </a:r>
                    </a:p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eRHIC 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JLEIC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74592"/>
                  </a:ext>
                </a:extLst>
              </a:tr>
              <a:tr h="3877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CeC amplifier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6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Charge/ bunch 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73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current,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76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Normalized emittance, mm mrad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736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energy spread,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3x10-4</a:t>
                      </a:r>
                    </a:p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10-4</a:t>
                      </a:r>
                    </a:p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3x10-4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3x10-4</a:t>
                      </a:r>
                    </a:p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3x10-4</a:t>
                      </a:r>
                    </a:p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04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Rep-rate,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9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current,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6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time,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61146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1B2750C7-DB44-9B49-9A97-E84D77AE357E}"/>
              </a:ext>
            </a:extLst>
          </p:cNvPr>
          <p:cNvSpPr txBox="1">
            <a:spLocks/>
          </p:cNvSpPr>
          <p:nvPr/>
        </p:nvSpPr>
        <p:spPr>
          <a:xfrm>
            <a:off x="0" y="5637350"/>
            <a:ext cx="7886700" cy="665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*Some numbers in this table are estimations</a:t>
            </a:r>
          </a:p>
        </p:txBody>
      </p:sp>
    </p:spTree>
    <p:extLst>
      <p:ext uri="{BB962C8B-B14F-4D97-AF65-F5344CB8AC3E}">
        <p14:creationId xmlns:p14="http://schemas.microsoft.com/office/powerpoint/2010/main" val="249768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591</Words>
  <Application>Microsoft Macintosh PowerPoint</Application>
  <PresentationFormat>On-screen Show (4:3)</PresentationFormat>
  <Paragraphs>111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Why CeC is needed?</vt:lpstr>
      <vt:lpstr>What CeC can do for EIC</vt:lpstr>
      <vt:lpstr>What is common  for all CeC schemes</vt:lpstr>
      <vt:lpstr>What are CeC options all operating at ~ 300 to 1,000 THz</vt:lpstr>
      <vt:lpstr>CeC options vs EIC design</vt:lpstr>
      <vt:lpstr>Relative  cost of the CeC options</vt:lpstr>
      <vt:lpstr>Other requirements</vt:lpstr>
      <vt:lpstr>Specific combinations*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Coherent Electron Cooling Test and Future Plans</dc:title>
  <dc:creator>Microsoft Office User</dc:creator>
  <cp:lastModifiedBy>Microsoft Office User</cp:lastModifiedBy>
  <cp:revision>22</cp:revision>
  <dcterms:created xsi:type="dcterms:W3CDTF">2018-10-30T16:18:22Z</dcterms:created>
  <dcterms:modified xsi:type="dcterms:W3CDTF">2018-10-31T21:52:27Z</dcterms:modified>
</cp:coreProperties>
</file>