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423" r:id="rId3"/>
    <p:sldId id="425" r:id="rId4"/>
    <p:sldId id="427" r:id="rId5"/>
    <p:sldId id="375" r:id="rId6"/>
    <p:sldId id="370" r:id="rId7"/>
    <p:sldId id="403" r:id="rId8"/>
    <p:sldId id="385" r:id="rId9"/>
    <p:sldId id="397" r:id="rId10"/>
    <p:sldId id="398" r:id="rId11"/>
    <p:sldId id="419" r:id="rId12"/>
    <p:sldId id="439" r:id="rId13"/>
    <p:sldId id="442" r:id="rId14"/>
    <p:sldId id="441" r:id="rId15"/>
    <p:sldId id="443" r:id="rId16"/>
    <p:sldId id="436" r:id="rId17"/>
    <p:sldId id="440" r:id="rId18"/>
    <p:sldId id="374" r:id="rId19"/>
    <p:sldId id="44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40" autoAdjust="0"/>
    <p:restoredTop sz="99640" autoAdjust="0"/>
  </p:normalViewPr>
  <p:slideViewPr>
    <p:cSldViewPr>
      <p:cViewPr varScale="1">
        <p:scale>
          <a:sx n="81" d="100"/>
          <a:sy n="81" d="100"/>
        </p:scale>
        <p:origin x="352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ter\Documents\UK-XFEL\costing\UK-XFEL_costing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93381670865971"/>
          <c:y val="3.4709995592457146E-2"/>
          <c:w val="0.82356906118763218"/>
          <c:h val="0.7606772527110359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'1 pass'!$L$16</c:f>
              <c:strCache>
                <c:ptCount val="1"/>
                <c:pt idx="0">
                  <c:v>SRF CapEx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elete val="1"/>
          </c:dLbls>
          <c:val>
            <c:numRef>
              <c:f>'1 pass'!$L$18:$L$28</c:f>
              <c:numCache>
                <c:formatCode>General</c:formatCode>
                <c:ptCount val="11"/>
                <c:pt idx="0" formatCode="0">
                  <c:v>116</c:v>
                </c:pt>
                <c:pt idx="3" formatCode="0">
                  <c:v>58</c:v>
                </c:pt>
                <c:pt idx="6" formatCode="0">
                  <c:v>40</c:v>
                </c:pt>
                <c:pt idx="9" formatCode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C5-466F-9331-7B7309484941}"/>
            </c:ext>
          </c:extLst>
        </c:ser>
        <c:ser>
          <c:idx val="1"/>
          <c:order val="1"/>
          <c:spPr>
            <a:solidFill>
              <a:schemeClr val="accent1"/>
            </a:solidFill>
          </c:spPr>
          <c:invertIfNegative val="0"/>
          <c:dLbls>
            <c:delete val="1"/>
          </c:dLbls>
          <c:val>
            <c:numRef>
              <c:f>'1 pass'!$M$18:$M$28</c:f>
              <c:numCache>
                <c:formatCode>0</c:formatCode>
                <c:ptCount val="11"/>
                <c:pt idx="1">
                  <c:v>116</c:v>
                </c:pt>
                <c:pt idx="4">
                  <c:v>58</c:v>
                </c:pt>
                <c:pt idx="7">
                  <c:v>40</c:v>
                </c:pt>
                <c:pt idx="1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C5-466F-9331-7B7309484941}"/>
            </c:ext>
          </c:extLst>
        </c:ser>
        <c:ser>
          <c:idx val="2"/>
          <c:order val="2"/>
          <c:tx>
            <c:strRef>
              <c:f>'1 pass'!$N$16</c:f>
              <c:strCache>
                <c:ptCount val="1"/>
                <c:pt idx="0">
                  <c:v>Tunnel CapEx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elete val="1"/>
          </c:dLbls>
          <c:val>
            <c:numRef>
              <c:f>'1 pass'!$N$18:$N$28</c:f>
              <c:numCache>
                <c:formatCode>General</c:formatCode>
                <c:ptCount val="11"/>
                <c:pt idx="0" formatCode="0">
                  <c:v>62.4</c:v>
                </c:pt>
                <c:pt idx="3" formatCode="0">
                  <c:v>130.59822368615502</c:v>
                </c:pt>
                <c:pt idx="6" formatCode="0">
                  <c:v>118.06489035282172</c:v>
                </c:pt>
                <c:pt idx="9" formatCode="0">
                  <c:v>113.39822368615503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C5-466F-9331-7B7309484941}"/>
            </c:ext>
          </c:extLst>
        </c:ser>
        <c:ser>
          <c:idx val="3"/>
          <c:order val="3"/>
          <c:spPr>
            <a:solidFill>
              <a:schemeClr val="accent3"/>
            </a:solidFill>
          </c:spPr>
          <c:invertIfNegative val="0"/>
          <c:dLbls>
            <c:delete val="1"/>
          </c:dLbls>
          <c:val>
            <c:numRef>
              <c:f>'1 pass'!$O$18:$O$28</c:f>
              <c:numCache>
                <c:formatCode>0</c:formatCode>
                <c:ptCount val="11"/>
                <c:pt idx="1">
                  <c:v>184.19822368615505</c:v>
                </c:pt>
                <c:pt idx="4">
                  <c:v>130.59822368615502</c:v>
                </c:pt>
                <c:pt idx="7">
                  <c:v>118.06489035282172</c:v>
                </c:pt>
                <c:pt idx="10">
                  <c:v>113.39822368615503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C5-466F-9331-7B7309484941}"/>
            </c:ext>
          </c:extLst>
        </c:ser>
        <c:ser>
          <c:idx val="4"/>
          <c:order val="4"/>
          <c:tx>
            <c:strRef>
              <c:f>'1 pass'!$P$16</c:f>
              <c:strCache>
                <c:ptCount val="1"/>
                <c:pt idx="0">
                  <c:v>Beamline CapEx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elete val="1"/>
          </c:dLbls>
          <c:val>
            <c:numRef>
              <c:f>'1 pass'!$P$18:$P$28</c:f>
              <c:numCache>
                <c:formatCode>General</c:formatCode>
                <c:ptCount val="11"/>
                <c:pt idx="0" formatCode="0">
                  <c:v>4</c:v>
                </c:pt>
                <c:pt idx="3" formatCode="0">
                  <c:v>44.699111843077517</c:v>
                </c:pt>
                <c:pt idx="6" formatCode="0">
                  <c:v>65.548667764616283</c:v>
                </c:pt>
                <c:pt idx="9" formatCode="0">
                  <c:v>86.398223686155035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C5-466F-9331-7B7309484941}"/>
            </c:ext>
          </c:extLst>
        </c:ser>
        <c:ser>
          <c:idx val="5"/>
          <c:order val="5"/>
          <c:spPr>
            <a:solidFill>
              <a:schemeClr val="accent4"/>
            </a:solidFill>
          </c:spPr>
          <c:invertIfNegative val="0"/>
          <c:dLbls>
            <c:delete val="1"/>
          </c:dLbls>
          <c:val>
            <c:numRef>
              <c:f>'1 pass'!$Q$18:$Q$28</c:f>
              <c:numCache>
                <c:formatCode>0</c:formatCode>
                <c:ptCount val="11"/>
                <c:pt idx="1">
                  <c:v>54.299111843077519</c:v>
                </c:pt>
                <c:pt idx="4">
                  <c:v>86.398223686155035</c:v>
                </c:pt>
                <c:pt idx="7">
                  <c:v>128.09733552923257</c:v>
                </c:pt>
                <c:pt idx="10">
                  <c:v>169.79644737231007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FC5-466F-9331-7B7309484941}"/>
            </c:ext>
          </c:extLst>
        </c:ser>
        <c:ser>
          <c:idx val="6"/>
          <c:order val="6"/>
          <c:tx>
            <c:strRef>
              <c:f>'1 pass'!$R$16</c:f>
              <c:strCache>
                <c:ptCount val="1"/>
                <c:pt idx="0">
                  <c:v>Cryo CapEx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elete val="1"/>
          </c:dLbls>
          <c:val>
            <c:numRef>
              <c:f>'1 pass'!$R$18:$R$28</c:f>
              <c:numCache>
                <c:formatCode>General</c:formatCode>
                <c:ptCount val="11"/>
                <c:pt idx="0" formatCode="0">
                  <c:v>348</c:v>
                </c:pt>
                <c:pt idx="3" formatCode="0">
                  <c:v>174</c:v>
                </c:pt>
                <c:pt idx="6" formatCode="0">
                  <c:v>120</c:v>
                </c:pt>
                <c:pt idx="9" formatCode="0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FC5-466F-9331-7B7309484941}"/>
            </c:ext>
          </c:extLst>
        </c:ser>
        <c:ser>
          <c:idx val="7"/>
          <c:order val="7"/>
          <c:spPr>
            <a:solidFill>
              <a:schemeClr val="accent5"/>
            </a:solidFill>
          </c:spPr>
          <c:invertIfNegative val="0"/>
          <c:dLbls>
            <c:delete val="1"/>
          </c:dLbls>
          <c:val>
            <c:numRef>
              <c:f>'1 pass'!$S$18:$S$28</c:f>
              <c:numCache>
                <c:formatCode>General</c:formatCode>
                <c:ptCount val="11"/>
                <c:pt idx="1">
                  <c:v>348</c:v>
                </c:pt>
                <c:pt idx="4">
                  <c:v>174</c:v>
                </c:pt>
                <c:pt idx="7">
                  <c:v>120</c:v>
                </c:pt>
                <c:pt idx="10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FC5-466F-9331-7B7309484941}"/>
            </c:ext>
          </c:extLst>
        </c:ser>
        <c:ser>
          <c:idx val="9"/>
          <c:order val="8"/>
          <c:spPr>
            <a:solidFill>
              <a:schemeClr val="accent6"/>
            </a:solidFill>
          </c:spPr>
          <c:invertIfNegative val="0"/>
          <c:dLbls>
            <c:delete val="1"/>
          </c:dLbls>
          <c:val>
            <c:numRef>
              <c:f>'1 pass'!$U$18:$U$28</c:f>
              <c:numCache>
                <c:formatCode>General</c:formatCode>
                <c:ptCount val="11"/>
                <c:pt idx="1">
                  <c:v>0</c:v>
                </c:pt>
                <c:pt idx="4">
                  <c:v>0</c:v>
                </c:pt>
                <c:pt idx="7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FC5-466F-9331-7B7309484941}"/>
            </c:ext>
          </c:extLst>
        </c:ser>
        <c:ser>
          <c:idx val="10"/>
          <c:order val="9"/>
          <c:tx>
            <c:strRef>
              <c:f>'1 pass'!$X$17</c:f>
              <c:strCache>
                <c:ptCount val="1"/>
                <c:pt idx="0">
                  <c:v>Axis</c:v>
                </c:pt>
              </c:strCache>
            </c:strRef>
          </c:tx>
          <c:invertIfNegative val="0"/>
          <c:dLbls>
            <c:delete val="1"/>
          </c:dLbls>
          <c:cat>
            <c:strRef>
              <c:f>'1 pass'!$W$18:$W$28</c:f>
              <c:strCache>
                <c:ptCount val="11"/>
                <c:pt idx="0">
                  <c:v>1</c:v>
                </c:pt>
                <c:pt idx="1">
                  <c:v>1 (ER)</c:v>
                </c:pt>
                <c:pt idx="3">
                  <c:v>2</c:v>
                </c:pt>
                <c:pt idx="4">
                  <c:v>2 (ER)</c:v>
                </c:pt>
                <c:pt idx="6">
                  <c:v>3</c:v>
                </c:pt>
                <c:pt idx="7">
                  <c:v>3 (ER)</c:v>
                </c:pt>
                <c:pt idx="9">
                  <c:v>4</c:v>
                </c:pt>
                <c:pt idx="10">
                  <c:v>4 (ER)</c:v>
                </c:pt>
              </c:strCache>
            </c:strRef>
          </c:cat>
          <c:val>
            <c:numRef>
              <c:f>'1 pass'!$X$18:$X$28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FC5-466F-9331-7B73094849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114942336"/>
        <c:axId val="114944640"/>
      </c:barChart>
      <c:catAx>
        <c:axId val="114942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Number of Acceleration Passes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14944640"/>
        <c:crosses val="autoZero"/>
        <c:auto val="1"/>
        <c:lblAlgn val="ctr"/>
        <c:lblOffset val="100"/>
        <c:noMultiLvlLbl val="0"/>
      </c:catAx>
      <c:valAx>
        <c:axId val="114944640"/>
        <c:scaling>
          <c:orientation val="minMax"/>
        </c:scaling>
        <c:delete val="1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Cost 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114942336"/>
        <c:crosses val="autoZero"/>
        <c:crossBetween val="between"/>
        <c:majorUnit val="100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4"/>
        <c:delete val="1"/>
      </c:legendEntry>
      <c:legendEntry>
        <c:idx val="6"/>
        <c:delete val="1"/>
      </c:legendEntry>
      <c:legendEntry>
        <c:idx val="8"/>
        <c:delete val="1"/>
      </c:legendEntry>
      <c:layout>
        <c:manualLayout>
          <c:xMode val="edge"/>
          <c:yMode val="edge"/>
          <c:x val="0.65084544116116172"/>
          <c:y val="5.5865848312846952E-2"/>
          <c:w val="0.26614544535220291"/>
          <c:h val="0.29613690721995251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EB440-C9E5-4DE8-A82A-EB33E8242ECA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EEC0C-B727-46AE-95D5-D798DDB7E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328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EEC0C-B727-46AE-95D5-D798DDB7EA1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178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EEC0C-B727-46AE-95D5-D798DDB7EA1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339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EEC0C-B727-46AE-95D5-D798DDB7EA1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061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EEC0C-B727-46AE-95D5-D798DDB7EA1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608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EEC0C-B727-46AE-95D5-D798DDB7EA1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591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EEC0C-B727-46AE-95D5-D798DDB7EA1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608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EEC0C-B727-46AE-95D5-D798DDB7EA1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608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EEC0C-B727-46AE-95D5-D798DDB7EA1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608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EEC0C-B727-46AE-95D5-D798DDB7EA1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608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EEC0C-B727-46AE-95D5-D798DDB7EA1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608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EEC0C-B727-46AE-95D5-D798DDB7EA1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873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EEC0C-B727-46AE-95D5-D798DDB7EA1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486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B204-872C-408B-B5ED-6576745B2FC9}" type="datetime1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2EE2-49AD-4530-BAD5-1947DB935FC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19" descr="STFC_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UK-XFEL\stfc white on blue.t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0" y="44624"/>
            <a:ext cx="3237145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2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3FF8-C3CE-474A-89CD-246F44570E8E}" type="datetime1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2EE2-49AD-4530-BAD5-1947DB935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32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E4D9-AC79-438C-8136-6B9B6B6B4F90}" type="datetime1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2EE2-49AD-4530-BAD5-1947DB935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632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620688"/>
            <a:ext cx="5554960" cy="7969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7842-5D24-4C57-BE36-BE244612FCE4}" type="datetime1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2EE2-49AD-4530-BAD5-1947DB935FC6}" type="slidenum">
              <a:rPr lang="en-GB" smtClean="0"/>
              <a:t>‹#›</a:t>
            </a:fld>
            <a:endParaRPr lang="en-GB"/>
          </a:p>
        </p:txBody>
      </p:sp>
      <p:pic>
        <p:nvPicPr>
          <p:cNvPr id="2050" name="Picture 2" descr="D:\UK-XFEL\stfc white on blue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44624"/>
            <a:ext cx="3237145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79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1C15-B9DD-4487-9D61-0FF65C53315F}" type="datetime1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2EE2-49AD-4530-BAD5-1947DB935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749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B0B6-F0E5-40F8-958F-E4C1B8DBC396}" type="datetime1">
              <a:rPr lang="en-GB" smtClean="0"/>
              <a:t>01/11/2018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2EE2-49AD-4530-BAD5-1947DB935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56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D9D3-0E7E-4E75-A3CE-F88948F68FE3}" type="datetime1">
              <a:rPr lang="en-GB" smtClean="0"/>
              <a:t>01/11/2018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2EE2-49AD-4530-BAD5-1947DB935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152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E4BD-7C7C-47FC-9040-96FA6DD6C2FD}" type="datetime1">
              <a:rPr lang="en-GB" smtClean="0"/>
              <a:t>01/11/2018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2EE2-49AD-4530-BAD5-1947DB935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580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76AA-DD7E-466B-8848-861BF4174F6A}" type="datetime1">
              <a:rPr lang="en-GB" smtClean="0"/>
              <a:t>01/11/2018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2EE2-49AD-4530-BAD5-1947DB935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2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66A0-D519-4418-BD10-06BFC6A9CFD6}" type="datetime1">
              <a:rPr lang="en-GB" smtClean="0"/>
              <a:t>01/11/2018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2EE2-49AD-4530-BAD5-1947DB935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312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D02DD-47EA-47A1-829D-B441EF9875E4}" type="datetime1">
              <a:rPr lang="en-GB" smtClean="0"/>
              <a:t>01/11/2018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2EE2-49AD-4530-BAD5-1947DB935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44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EA96-47F0-44E8-A95B-FE23D67DFEEC}" type="datetime1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62EE2-49AD-4530-BAD5-1947DB935FC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19" descr="STFC_top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89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526927"/>
            <a:ext cx="7772400" cy="1470025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Using EIC </a:t>
            </a:r>
            <a:r>
              <a:rPr lang="en-GB" sz="3200" b="1" dirty="0" err="1" smtClean="0"/>
              <a:t>Multipass</a:t>
            </a:r>
            <a:r>
              <a:rPr lang="en-GB" sz="3200" b="1" dirty="0" smtClean="0"/>
              <a:t> ERL Projects as a Testbed for XFEL and Compton Gamma Sources</a:t>
            </a:r>
            <a:endParaRPr lang="en-GB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722861"/>
            <a:ext cx="6400800" cy="1866379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Peter Williams</a:t>
            </a:r>
          </a:p>
          <a:p>
            <a:r>
              <a:rPr lang="en-GB" sz="2000" dirty="0" err="1" smtClean="0">
                <a:solidFill>
                  <a:schemeClr val="tx1"/>
                </a:solidFill>
              </a:rPr>
              <a:t>ASTeC</a:t>
            </a:r>
            <a:r>
              <a:rPr lang="en-GB" sz="2000" dirty="0" smtClean="0">
                <a:solidFill>
                  <a:schemeClr val="tx1"/>
                </a:solidFill>
              </a:rPr>
              <a:t>, Daresbury Laboratory &amp; Cockcroft Institute, UK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2</a:t>
            </a:r>
            <a:r>
              <a:rPr lang="en-GB" sz="2000" baseline="30000" dirty="0" smtClean="0">
                <a:solidFill>
                  <a:schemeClr val="tx1"/>
                </a:solidFill>
              </a:rPr>
              <a:t>nd</a:t>
            </a:r>
            <a:r>
              <a:rPr lang="en-GB" sz="2000" dirty="0" smtClean="0">
                <a:solidFill>
                  <a:schemeClr val="tx1"/>
                </a:solidFill>
              </a:rPr>
              <a:t> November 2018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6" name="Picture 5" descr="dllogo_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5888929"/>
            <a:ext cx="4680520" cy="85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cockcroft.ac.uk/style/images/CI_logo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635" y="5666418"/>
            <a:ext cx="1842085" cy="1041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745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504" y="764704"/>
            <a:ext cx="5554960" cy="796950"/>
          </a:xfrm>
        </p:spPr>
        <p:txBody>
          <a:bodyPr>
            <a:noAutofit/>
          </a:bodyPr>
          <a:lstStyle/>
          <a:p>
            <a:r>
              <a:rPr lang="en-GB" sz="2400" b="1" dirty="0" smtClean="0"/>
              <a:t>UK-XFEL-2: A Separate Transport ERL?</a:t>
            </a:r>
            <a:endParaRPr lang="en-GB" sz="2400" b="1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80920" cy="49685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600" b="1" dirty="0" smtClean="0"/>
              <a:t>Option 3b</a:t>
            </a:r>
            <a:r>
              <a:rPr lang="en-GB" sz="1600" dirty="0" smtClean="0"/>
              <a:t>: </a:t>
            </a:r>
            <a:r>
              <a:rPr lang="en-GB" sz="1600" u="sng" dirty="0" smtClean="0"/>
              <a:t>Symmetrically bisected with L2 reinjection</a:t>
            </a:r>
            <a:r>
              <a:rPr lang="en-GB" sz="1600" dirty="0" smtClean="0"/>
              <a:t>: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 smtClean="0"/>
          </a:p>
          <a:p>
            <a:pPr marL="400050" lvl="1" indent="0">
              <a:buNone/>
            </a:pPr>
            <a:endParaRPr lang="en-GB" sz="1200" dirty="0" smtClean="0"/>
          </a:p>
          <a:p>
            <a:pPr marL="400050" lvl="1" indent="0">
              <a:buNone/>
            </a:pPr>
            <a:endParaRPr lang="en-GB" sz="1400" dirty="0" smtClean="0"/>
          </a:p>
          <a:p>
            <a:pPr marL="400050" lvl="1" indent="0">
              <a:buNone/>
            </a:pPr>
            <a:endParaRPr lang="en-GB" sz="1400" dirty="0"/>
          </a:p>
          <a:p>
            <a:pPr marL="571500" lvl="1" indent="-171450">
              <a:buFont typeface="Arial" panose="020B0604020202020204" pitchFamily="34" charset="0"/>
              <a:buChar char="•"/>
            </a:pPr>
            <a:r>
              <a:rPr lang="en-GB" sz="1400" dirty="0"/>
              <a:t>Accelerated and recovered beams now carried separately. Enables </a:t>
            </a:r>
            <a:r>
              <a:rPr lang="en-GB" sz="1400" b="1" dirty="0">
                <a:solidFill>
                  <a:srgbClr val="00B050"/>
                </a:solidFill>
              </a:rPr>
              <a:t>individual pass-to-pass orbit, optics and longitudinal phase space control </a:t>
            </a:r>
            <a:endParaRPr lang="en-GB" sz="1400" b="1" dirty="0"/>
          </a:p>
          <a:p>
            <a:pPr marL="571500" lvl="1" indent="-171450">
              <a:buFont typeface="Arial" panose="020B0604020202020204" pitchFamily="34" charset="0"/>
              <a:buChar char="•"/>
            </a:pPr>
            <a:r>
              <a:rPr lang="en-GB" sz="1400" dirty="0" smtClean="0"/>
              <a:t>Provides </a:t>
            </a:r>
            <a:r>
              <a:rPr lang="en-GB" sz="1400" b="1" dirty="0" smtClean="0">
                <a:solidFill>
                  <a:srgbClr val="00B050"/>
                </a:solidFill>
              </a:rPr>
              <a:t>naturally spacious </a:t>
            </a:r>
            <a:r>
              <a:rPr lang="en-GB" sz="1400" b="1" dirty="0">
                <a:solidFill>
                  <a:srgbClr val="00B050"/>
                </a:solidFill>
              </a:rPr>
              <a:t>straight user area</a:t>
            </a:r>
          </a:p>
          <a:p>
            <a:pPr marL="571500" lvl="1" indent="-171450">
              <a:buFont typeface="Arial" panose="020B0604020202020204" pitchFamily="34" charset="0"/>
              <a:buChar char="•"/>
            </a:pPr>
            <a:r>
              <a:rPr lang="en-GB" sz="1400" dirty="0"/>
              <a:t>East and west </a:t>
            </a:r>
            <a:r>
              <a:rPr lang="en-GB" sz="1400" b="1" dirty="0">
                <a:solidFill>
                  <a:srgbClr val="00B050"/>
                </a:solidFill>
              </a:rPr>
              <a:t>splitter / </a:t>
            </a:r>
            <a:r>
              <a:rPr lang="en-GB" sz="1400" b="1" dirty="0" err="1" smtClean="0">
                <a:solidFill>
                  <a:srgbClr val="00B050"/>
                </a:solidFill>
              </a:rPr>
              <a:t>recombiners</a:t>
            </a:r>
            <a:r>
              <a:rPr lang="en-GB" sz="1400" b="1" dirty="0" smtClean="0">
                <a:solidFill>
                  <a:srgbClr val="00B050"/>
                </a:solidFill>
              </a:rPr>
              <a:t> </a:t>
            </a:r>
            <a:r>
              <a:rPr lang="en-GB" sz="1400" b="1" dirty="0">
                <a:solidFill>
                  <a:srgbClr val="00B050"/>
                </a:solidFill>
              </a:rPr>
              <a:t>are </a:t>
            </a:r>
            <a:r>
              <a:rPr lang="en-GB" sz="1400" b="1" dirty="0" smtClean="0">
                <a:solidFill>
                  <a:srgbClr val="00B050"/>
                </a:solidFill>
              </a:rPr>
              <a:t>identical</a:t>
            </a:r>
          </a:p>
          <a:p>
            <a:pPr marL="571500" lvl="1" indent="-171450">
              <a:buFont typeface="Arial" panose="020B0604020202020204" pitchFamily="34" charset="0"/>
              <a:buChar char="•"/>
            </a:pPr>
            <a:endParaRPr lang="en-GB" sz="1400" b="1" dirty="0">
              <a:solidFill>
                <a:srgbClr val="00B050"/>
              </a:solidFill>
            </a:endParaRPr>
          </a:p>
          <a:p>
            <a:pPr marL="400050" lvl="1" indent="0">
              <a:buNone/>
            </a:pPr>
            <a:r>
              <a:rPr lang="en-GB" sz="1800" b="1" dirty="0" smtClean="0"/>
              <a:t>My instinct is that separating out the recovered beam transport is simpler – can we experimentally test this? At ER@CEBAF? I cannot see a way as the east / west splitter ratio difference won’t allow </a:t>
            </a:r>
            <a:r>
              <a:rPr lang="en-GB" sz="1800" b="1" dirty="0" smtClean="0">
                <a:sym typeface="Wingdings" panose="05000000000000000000" pitchFamily="2" charset="2"/>
              </a:rPr>
              <a:t> - even if one </a:t>
            </a:r>
            <a:r>
              <a:rPr lang="en-GB" sz="1800" b="1" dirty="0" err="1" smtClean="0">
                <a:sym typeface="Wingdings" panose="05000000000000000000" pitchFamily="2" charset="2"/>
              </a:rPr>
              <a:t>linac</a:t>
            </a:r>
            <a:r>
              <a:rPr lang="en-GB" sz="1800" b="1" dirty="0" smtClean="0">
                <a:sym typeface="Wingdings" panose="05000000000000000000" pitchFamily="2" charset="2"/>
              </a:rPr>
              <a:t> gradient reduced</a:t>
            </a:r>
            <a:endParaRPr lang="en-GB" sz="1600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2EE2-49AD-4530-BAD5-1947DB935FC6}" type="slidenum">
              <a:rPr lang="en-GB" smtClean="0"/>
              <a:t>10</a:t>
            </a:fld>
            <a:endParaRPr lang="en-GB"/>
          </a:p>
        </p:txBody>
      </p:sp>
      <p:grpSp>
        <p:nvGrpSpPr>
          <p:cNvPr id="75" name="Group 74"/>
          <p:cNvGrpSpPr/>
          <p:nvPr/>
        </p:nvGrpSpPr>
        <p:grpSpPr>
          <a:xfrm>
            <a:off x="1045666" y="2132856"/>
            <a:ext cx="7270750" cy="2252980"/>
            <a:chOff x="0" y="0"/>
            <a:chExt cx="7270894" cy="2253304"/>
          </a:xfrm>
        </p:grpSpPr>
        <p:grpSp>
          <p:nvGrpSpPr>
            <p:cNvPr id="76" name="Group 75"/>
            <p:cNvGrpSpPr/>
            <p:nvPr/>
          </p:nvGrpSpPr>
          <p:grpSpPr>
            <a:xfrm>
              <a:off x="0" y="51760"/>
              <a:ext cx="7209634" cy="2201544"/>
              <a:chOff x="325010" y="282555"/>
              <a:chExt cx="7210513" cy="2201857"/>
            </a:xfrm>
          </p:grpSpPr>
          <p:grpSp>
            <p:nvGrpSpPr>
              <p:cNvPr id="104" name="Group 103"/>
              <p:cNvGrpSpPr/>
              <p:nvPr/>
            </p:nvGrpSpPr>
            <p:grpSpPr>
              <a:xfrm>
                <a:off x="325010" y="282555"/>
                <a:ext cx="7210513" cy="1712854"/>
                <a:chOff x="-17890" y="111105"/>
                <a:chExt cx="7210513" cy="1712854"/>
              </a:xfrm>
            </p:grpSpPr>
            <p:sp>
              <p:nvSpPr>
                <p:cNvPr id="110" name="Text Box 127"/>
                <p:cNvSpPr txBox="1"/>
                <p:nvPr/>
              </p:nvSpPr>
              <p:spPr>
                <a:xfrm>
                  <a:off x="197786" y="692099"/>
                  <a:ext cx="1259648" cy="279313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1200">
                      <a:ln>
                        <a:noFill/>
                      </a:ln>
                      <a:solidFill>
                        <a:srgbClr val="92D050"/>
                      </a:solidFill>
                      <a:effectLst/>
                      <a:latin typeface="Times New Roman"/>
                      <a:ea typeface="Calibri"/>
                      <a:cs typeface="Times New Roman"/>
                    </a:rPr>
                    <a:t>2</a:t>
                  </a:r>
                  <a:r>
                    <a:rPr lang="en-US" sz="1200" baseline="30000">
                      <a:ln>
                        <a:noFill/>
                      </a:ln>
                      <a:solidFill>
                        <a:srgbClr val="92D050"/>
                      </a:solidFill>
                      <a:effectLst/>
                      <a:latin typeface="Times New Roman"/>
                      <a:ea typeface="Calibri"/>
                      <a:cs typeface="Times New Roman"/>
                    </a:rPr>
                    <a:t>nd</a:t>
                  </a:r>
                  <a:r>
                    <a:rPr lang="en-US" sz="1200">
                      <a:ln>
                        <a:noFill/>
                      </a:ln>
                      <a:solidFill>
                        <a:srgbClr val="92D050"/>
                      </a:solidFill>
                      <a:effectLst/>
                      <a:latin typeface="Times New Roman"/>
                      <a:ea typeface="Calibri"/>
                      <a:cs typeface="Times New Roman"/>
                    </a:rPr>
                    <a:t> pass up: E=4</a:t>
                  </a:r>
                  <a:endParaRPr lang="en-GB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11" name="Can 110"/>
                <p:cNvSpPr/>
                <p:nvPr/>
              </p:nvSpPr>
              <p:spPr>
                <a:xfrm rot="5400000">
                  <a:off x="3505200" y="1000125"/>
                  <a:ext cx="246380" cy="977900"/>
                </a:xfrm>
                <a:prstGeom prst="can">
                  <a:avLst>
                    <a:gd name="adj" fmla="val 59616"/>
                  </a:avLst>
                </a:prstGeom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112" name="Can 111"/>
                <p:cNvSpPr/>
                <p:nvPr/>
              </p:nvSpPr>
              <p:spPr>
                <a:xfrm rot="5400000">
                  <a:off x="3552825" y="314325"/>
                  <a:ext cx="246380" cy="977900"/>
                </a:xfrm>
                <a:prstGeom prst="can">
                  <a:avLst>
                    <a:gd name="adj" fmla="val 59616"/>
                  </a:avLst>
                </a:prstGeom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113" name="Arc 112"/>
                <p:cNvSpPr/>
                <p:nvPr/>
              </p:nvSpPr>
              <p:spPr>
                <a:xfrm>
                  <a:off x="4505325" y="111106"/>
                  <a:ext cx="1258570" cy="698500"/>
                </a:xfrm>
                <a:prstGeom prst="arc">
                  <a:avLst>
                    <a:gd name="adj1" fmla="val 16744300"/>
                    <a:gd name="adj2" fmla="val 5691871"/>
                  </a:avLst>
                </a:prstGeom>
                <a:ln w="12700">
                  <a:solidFill>
                    <a:srgbClr val="0070C0"/>
                  </a:solidFill>
                  <a:headEnd type="stealth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114" name="Arc 113"/>
                <p:cNvSpPr/>
                <p:nvPr/>
              </p:nvSpPr>
              <p:spPr>
                <a:xfrm flipH="1">
                  <a:off x="1429629" y="249625"/>
                  <a:ext cx="1258570" cy="685110"/>
                </a:xfrm>
                <a:prstGeom prst="arc">
                  <a:avLst>
                    <a:gd name="adj1" fmla="val 16503657"/>
                    <a:gd name="adj2" fmla="val 5691871"/>
                  </a:avLst>
                </a:prstGeom>
                <a:ln w="12700">
                  <a:solidFill>
                    <a:srgbClr val="00B0F0"/>
                  </a:solidFill>
                  <a:headEnd type="none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115" name="Freeform 114"/>
                <p:cNvSpPr/>
                <p:nvPr/>
              </p:nvSpPr>
              <p:spPr>
                <a:xfrm flipH="1">
                  <a:off x="2047875" y="926618"/>
                  <a:ext cx="1106459" cy="548705"/>
                </a:xfrm>
                <a:custGeom>
                  <a:avLst/>
                  <a:gdLst>
                    <a:gd name="connsiteX0" fmla="*/ 0 w 1114425"/>
                    <a:gd name="connsiteY0" fmla="*/ 419100 h 419100"/>
                    <a:gd name="connsiteX1" fmla="*/ 428625 w 1114425"/>
                    <a:gd name="connsiteY1" fmla="*/ 419100 h 419100"/>
                    <a:gd name="connsiteX2" fmla="*/ 742950 w 1114425"/>
                    <a:gd name="connsiteY2" fmla="*/ 9525 h 419100"/>
                    <a:gd name="connsiteX3" fmla="*/ 1114425 w 1114425"/>
                    <a:gd name="connsiteY3" fmla="*/ 0 h 419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4425" h="419100">
                      <a:moveTo>
                        <a:pt x="0" y="419100"/>
                      </a:moveTo>
                      <a:lnTo>
                        <a:pt x="428625" y="419100"/>
                      </a:lnTo>
                      <a:lnTo>
                        <a:pt x="742950" y="9525"/>
                      </a:lnTo>
                      <a:lnTo>
                        <a:pt x="1114425" y="0"/>
                      </a:lnTo>
                    </a:path>
                  </a:pathLst>
                </a:custGeom>
                <a:noFill/>
                <a:ln>
                  <a:solidFill>
                    <a:srgbClr val="00B0F0"/>
                  </a:solidFill>
                  <a:headEnd type="stealth" w="lg" len="lg"/>
                  <a:tailEnd type="none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116" name="Freeform 115"/>
                <p:cNvSpPr/>
                <p:nvPr/>
              </p:nvSpPr>
              <p:spPr>
                <a:xfrm>
                  <a:off x="4048125" y="1085844"/>
                  <a:ext cx="1115603" cy="411528"/>
                </a:xfrm>
                <a:custGeom>
                  <a:avLst/>
                  <a:gdLst>
                    <a:gd name="connsiteX0" fmla="*/ 0 w 1114425"/>
                    <a:gd name="connsiteY0" fmla="*/ 419100 h 419100"/>
                    <a:gd name="connsiteX1" fmla="*/ 428625 w 1114425"/>
                    <a:gd name="connsiteY1" fmla="*/ 419100 h 419100"/>
                    <a:gd name="connsiteX2" fmla="*/ 742950 w 1114425"/>
                    <a:gd name="connsiteY2" fmla="*/ 9525 h 419100"/>
                    <a:gd name="connsiteX3" fmla="*/ 1114425 w 1114425"/>
                    <a:gd name="connsiteY3" fmla="*/ 0 h 419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4425" h="419100">
                      <a:moveTo>
                        <a:pt x="0" y="419100"/>
                      </a:moveTo>
                      <a:lnTo>
                        <a:pt x="428625" y="419100"/>
                      </a:lnTo>
                      <a:lnTo>
                        <a:pt x="742950" y="9525"/>
                      </a:lnTo>
                      <a:lnTo>
                        <a:pt x="1114425" y="0"/>
                      </a:lnTo>
                    </a:path>
                  </a:pathLst>
                </a:custGeom>
                <a:noFill/>
                <a:ln>
                  <a:solidFill>
                    <a:srgbClr val="00B050"/>
                  </a:solidFill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117" name="Text Box 135"/>
                <p:cNvSpPr txBox="1"/>
                <p:nvPr/>
              </p:nvSpPr>
              <p:spPr>
                <a:xfrm>
                  <a:off x="5799423" y="150242"/>
                  <a:ext cx="1316951" cy="26041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120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latin typeface="Times New Roman"/>
                      <a:ea typeface="Calibri"/>
                      <a:cs typeface="Times New Roman"/>
                    </a:rPr>
                    <a:t>1</a:t>
                  </a:r>
                  <a:r>
                    <a:rPr lang="en-US" sz="1200" baseline="3000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latin typeface="Times New Roman"/>
                      <a:ea typeface="Calibri"/>
                      <a:cs typeface="Times New Roman"/>
                    </a:rPr>
                    <a:t>st</a:t>
                  </a:r>
                  <a:r>
                    <a:rPr lang="en-US" sz="120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latin typeface="Times New Roman"/>
                      <a:ea typeface="Calibri"/>
                      <a:cs typeface="Times New Roman"/>
                    </a:rPr>
                    <a:t> pass up: E=1</a:t>
                  </a:r>
                  <a:endParaRPr lang="en-GB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18" name="Text Box 136"/>
                <p:cNvSpPr txBox="1"/>
                <p:nvPr/>
              </p:nvSpPr>
              <p:spPr>
                <a:xfrm>
                  <a:off x="-17890" y="1119784"/>
                  <a:ext cx="1311257" cy="341674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120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/>
                      <a:ea typeface="Calibri"/>
                      <a:cs typeface="Times New Roman"/>
                    </a:rPr>
                    <a:t>3</a:t>
                  </a:r>
                  <a:r>
                    <a:rPr lang="en-US" sz="1200" baseline="3000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/>
                      <a:ea typeface="Calibri"/>
                      <a:cs typeface="Times New Roman"/>
                    </a:rPr>
                    <a:t>rd</a:t>
                  </a:r>
                  <a:r>
                    <a:rPr lang="en-US" sz="120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/>
                      <a:ea typeface="Calibri"/>
                      <a:cs typeface="Times New Roman"/>
                    </a:rPr>
                    <a:t> pass up:  E= 6 </a:t>
                  </a:r>
                  <a:endParaRPr lang="en-GB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19" name="Text Box 138"/>
                <p:cNvSpPr txBox="1"/>
                <p:nvPr/>
              </p:nvSpPr>
              <p:spPr>
                <a:xfrm>
                  <a:off x="5805141" y="576254"/>
                  <a:ext cx="1387482" cy="305646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120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latin typeface="Times New Roman"/>
                      <a:ea typeface="Calibri"/>
                      <a:cs typeface="Times New Roman"/>
                    </a:rPr>
                    <a:t>2</a:t>
                  </a:r>
                  <a:r>
                    <a:rPr lang="en-US" sz="1200" baseline="3000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latin typeface="Times New Roman"/>
                      <a:ea typeface="Calibri"/>
                      <a:cs typeface="Times New Roman"/>
                    </a:rPr>
                    <a:t>nd</a:t>
                  </a:r>
                  <a:r>
                    <a:rPr lang="en-US" sz="120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latin typeface="Times New Roman"/>
                      <a:ea typeface="Calibri"/>
                      <a:cs typeface="Times New Roman"/>
                    </a:rPr>
                    <a:t> pass up: E=3</a:t>
                  </a:r>
                  <a:endParaRPr lang="en-GB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20" name="Text Box 139"/>
                <p:cNvSpPr txBox="1"/>
                <p:nvPr/>
              </p:nvSpPr>
              <p:spPr>
                <a:xfrm>
                  <a:off x="2638425" y="1123950"/>
                  <a:ext cx="2016125" cy="35242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20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latin typeface="Times New Roman"/>
                      <a:ea typeface="Calibri"/>
                      <a:cs typeface="Times New Roman"/>
                    </a:rPr>
                    <a:t>linac 1: energy gain 1</a:t>
                  </a:r>
                  <a:endParaRPr lang="en-GB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21" name="Freeform 120"/>
                <p:cNvSpPr/>
                <p:nvPr/>
              </p:nvSpPr>
              <p:spPr>
                <a:xfrm flipH="1">
                  <a:off x="2038350" y="1205185"/>
                  <a:ext cx="1115603" cy="274352"/>
                </a:xfrm>
                <a:custGeom>
                  <a:avLst/>
                  <a:gdLst>
                    <a:gd name="connsiteX0" fmla="*/ 0 w 1114425"/>
                    <a:gd name="connsiteY0" fmla="*/ 419100 h 419100"/>
                    <a:gd name="connsiteX1" fmla="*/ 428625 w 1114425"/>
                    <a:gd name="connsiteY1" fmla="*/ 419100 h 419100"/>
                    <a:gd name="connsiteX2" fmla="*/ 742950 w 1114425"/>
                    <a:gd name="connsiteY2" fmla="*/ 9525 h 419100"/>
                    <a:gd name="connsiteX3" fmla="*/ 1114425 w 1114425"/>
                    <a:gd name="connsiteY3" fmla="*/ 0 h 419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4425" h="419100">
                      <a:moveTo>
                        <a:pt x="0" y="419100"/>
                      </a:moveTo>
                      <a:lnTo>
                        <a:pt x="428625" y="419100"/>
                      </a:lnTo>
                      <a:lnTo>
                        <a:pt x="742950" y="9525"/>
                      </a:lnTo>
                      <a:lnTo>
                        <a:pt x="1114425" y="0"/>
                      </a:lnTo>
                    </a:path>
                  </a:pathLst>
                </a:custGeom>
                <a:noFill/>
                <a:ln>
                  <a:solidFill>
                    <a:srgbClr val="92D050"/>
                  </a:solidFill>
                  <a:headEnd type="stealth" w="lg" len="lg"/>
                  <a:tailEnd type="none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122" name="Text Box 141"/>
                <p:cNvSpPr txBox="1"/>
                <p:nvPr/>
              </p:nvSpPr>
              <p:spPr>
                <a:xfrm>
                  <a:off x="1647032" y="1545248"/>
                  <a:ext cx="1158603" cy="278711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20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latin typeface="Times New Roman"/>
                      <a:ea typeface="Calibri"/>
                      <a:cs typeface="Times New Roman"/>
                    </a:rPr>
                    <a:t>injection: E~0</a:t>
                  </a:r>
                  <a:endParaRPr lang="en-GB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23" name="Freeform 122"/>
                <p:cNvSpPr/>
                <p:nvPr/>
              </p:nvSpPr>
              <p:spPr>
                <a:xfrm>
                  <a:off x="4048124" y="812780"/>
                  <a:ext cx="1106458" cy="685881"/>
                </a:xfrm>
                <a:custGeom>
                  <a:avLst/>
                  <a:gdLst>
                    <a:gd name="connsiteX0" fmla="*/ 0 w 1114425"/>
                    <a:gd name="connsiteY0" fmla="*/ 419100 h 419100"/>
                    <a:gd name="connsiteX1" fmla="*/ 428625 w 1114425"/>
                    <a:gd name="connsiteY1" fmla="*/ 419100 h 419100"/>
                    <a:gd name="connsiteX2" fmla="*/ 742950 w 1114425"/>
                    <a:gd name="connsiteY2" fmla="*/ 9525 h 419100"/>
                    <a:gd name="connsiteX3" fmla="*/ 1114425 w 1114425"/>
                    <a:gd name="connsiteY3" fmla="*/ 0 h 419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4425" h="419100">
                      <a:moveTo>
                        <a:pt x="0" y="419100"/>
                      </a:moveTo>
                      <a:lnTo>
                        <a:pt x="428625" y="419100"/>
                      </a:lnTo>
                      <a:lnTo>
                        <a:pt x="742950" y="9525"/>
                      </a:lnTo>
                      <a:lnTo>
                        <a:pt x="1114425" y="0"/>
                      </a:lnTo>
                    </a:path>
                  </a:pathLst>
                </a:custGeom>
                <a:noFill/>
                <a:ln>
                  <a:solidFill>
                    <a:srgbClr val="0070C0"/>
                  </a:solidFill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cxnSp>
              <p:nvCxnSpPr>
                <p:cNvPr id="124" name="Straight Arrow Connector 123"/>
                <p:cNvCxnSpPr/>
                <p:nvPr/>
              </p:nvCxnSpPr>
              <p:spPr>
                <a:xfrm flipV="1">
                  <a:off x="2661070" y="1471552"/>
                  <a:ext cx="320675" cy="165100"/>
                </a:xfrm>
                <a:prstGeom prst="straightConnector1">
                  <a:avLst/>
                </a:prstGeom>
                <a:ln w="12700">
                  <a:solidFill>
                    <a:srgbClr val="7030A0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5" name="Arc 124"/>
                <p:cNvSpPr/>
                <p:nvPr/>
              </p:nvSpPr>
              <p:spPr>
                <a:xfrm flipH="1">
                  <a:off x="1413659" y="522477"/>
                  <a:ext cx="1258570" cy="673554"/>
                </a:xfrm>
                <a:prstGeom prst="arc">
                  <a:avLst>
                    <a:gd name="adj1" fmla="val 16575624"/>
                    <a:gd name="adj2" fmla="val 5691871"/>
                  </a:avLst>
                </a:prstGeom>
                <a:ln w="12700">
                  <a:solidFill>
                    <a:srgbClr val="92D050"/>
                  </a:solidFill>
                  <a:headEnd type="none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126" name="Freeform 125"/>
                <p:cNvSpPr/>
                <p:nvPr/>
              </p:nvSpPr>
              <p:spPr>
                <a:xfrm>
                  <a:off x="4086225" y="380994"/>
                  <a:ext cx="1115603" cy="411528"/>
                </a:xfrm>
                <a:custGeom>
                  <a:avLst/>
                  <a:gdLst>
                    <a:gd name="connsiteX0" fmla="*/ 0 w 1114425"/>
                    <a:gd name="connsiteY0" fmla="*/ 419100 h 419100"/>
                    <a:gd name="connsiteX1" fmla="*/ 428625 w 1114425"/>
                    <a:gd name="connsiteY1" fmla="*/ 419100 h 419100"/>
                    <a:gd name="connsiteX2" fmla="*/ 742950 w 1114425"/>
                    <a:gd name="connsiteY2" fmla="*/ 9525 h 419100"/>
                    <a:gd name="connsiteX3" fmla="*/ 1114425 w 1114425"/>
                    <a:gd name="connsiteY3" fmla="*/ 0 h 419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4425" h="419100">
                      <a:moveTo>
                        <a:pt x="0" y="419100"/>
                      </a:moveTo>
                      <a:lnTo>
                        <a:pt x="428625" y="419100"/>
                      </a:lnTo>
                      <a:lnTo>
                        <a:pt x="742950" y="9525"/>
                      </a:lnTo>
                      <a:lnTo>
                        <a:pt x="1114425" y="0"/>
                      </a:lnTo>
                    </a:path>
                  </a:pathLst>
                </a:custGeom>
                <a:noFill/>
                <a:ln>
                  <a:solidFill>
                    <a:srgbClr val="00B050"/>
                  </a:solidFill>
                  <a:headEnd type="stealth" w="lg" len="lg"/>
                  <a:tailEnd type="none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127" name="Freeform 126"/>
                <p:cNvSpPr/>
                <p:nvPr/>
              </p:nvSpPr>
              <p:spPr>
                <a:xfrm>
                  <a:off x="4076699" y="111105"/>
                  <a:ext cx="1106458" cy="685881"/>
                </a:xfrm>
                <a:custGeom>
                  <a:avLst/>
                  <a:gdLst>
                    <a:gd name="connsiteX0" fmla="*/ 0 w 1114425"/>
                    <a:gd name="connsiteY0" fmla="*/ 419100 h 419100"/>
                    <a:gd name="connsiteX1" fmla="*/ 428625 w 1114425"/>
                    <a:gd name="connsiteY1" fmla="*/ 419100 h 419100"/>
                    <a:gd name="connsiteX2" fmla="*/ 742950 w 1114425"/>
                    <a:gd name="connsiteY2" fmla="*/ 9525 h 419100"/>
                    <a:gd name="connsiteX3" fmla="*/ 1114425 w 1114425"/>
                    <a:gd name="connsiteY3" fmla="*/ 0 h 419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4425" h="419100">
                      <a:moveTo>
                        <a:pt x="0" y="419100"/>
                      </a:moveTo>
                      <a:lnTo>
                        <a:pt x="428625" y="419100"/>
                      </a:lnTo>
                      <a:lnTo>
                        <a:pt x="742950" y="9525"/>
                      </a:lnTo>
                      <a:lnTo>
                        <a:pt x="1114425" y="0"/>
                      </a:lnTo>
                    </a:path>
                  </a:pathLst>
                </a:custGeom>
                <a:noFill/>
                <a:ln>
                  <a:solidFill>
                    <a:srgbClr val="0070C0"/>
                  </a:solidFill>
                  <a:headEnd type="stealth" w="lg" len="lg"/>
                  <a:tailEnd type="none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128" name="Freeform 127"/>
                <p:cNvSpPr/>
                <p:nvPr/>
              </p:nvSpPr>
              <p:spPr>
                <a:xfrm flipH="1">
                  <a:off x="2027926" y="258970"/>
                  <a:ext cx="1106459" cy="548705"/>
                </a:xfrm>
                <a:custGeom>
                  <a:avLst/>
                  <a:gdLst>
                    <a:gd name="connsiteX0" fmla="*/ 0 w 1114425"/>
                    <a:gd name="connsiteY0" fmla="*/ 419100 h 419100"/>
                    <a:gd name="connsiteX1" fmla="*/ 428625 w 1114425"/>
                    <a:gd name="connsiteY1" fmla="*/ 419100 h 419100"/>
                    <a:gd name="connsiteX2" fmla="*/ 742950 w 1114425"/>
                    <a:gd name="connsiteY2" fmla="*/ 9525 h 419100"/>
                    <a:gd name="connsiteX3" fmla="*/ 1114425 w 1114425"/>
                    <a:gd name="connsiteY3" fmla="*/ 0 h 419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4425" h="419100">
                      <a:moveTo>
                        <a:pt x="0" y="419100"/>
                      </a:moveTo>
                      <a:lnTo>
                        <a:pt x="428625" y="419100"/>
                      </a:lnTo>
                      <a:lnTo>
                        <a:pt x="742950" y="9525"/>
                      </a:lnTo>
                      <a:lnTo>
                        <a:pt x="1114425" y="0"/>
                      </a:lnTo>
                    </a:path>
                  </a:pathLst>
                </a:custGeom>
                <a:noFill/>
                <a:ln>
                  <a:solidFill>
                    <a:srgbClr val="00B0F0"/>
                  </a:solidFill>
                  <a:headEnd type="none" w="lg" len="lg"/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129" name="Freeform 128"/>
                <p:cNvSpPr/>
                <p:nvPr/>
              </p:nvSpPr>
              <p:spPr>
                <a:xfrm flipH="1">
                  <a:off x="2015323" y="530333"/>
                  <a:ext cx="1115603" cy="274352"/>
                </a:xfrm>
                <a:custGeom>
                  <a:avLst/>
                  <a:gdLst>
                    <a:gd name="connsiteX0" fmla="*/ 0 w 1114425"/>
                    <a:gd name="connsiteY0" fmla="*/ 419100 h 419100"/>
                    <a:gd name="connsiteX1" fmla="*/ 428625 w 1114425"/>
                    <a:gd name="connsiteY1" fmla="*/ 419100 h 419100"/>
                    <a:gd name="connsiteX2" fmla="*/ 742950 w 1114425"/>
                    <a:gd name="connsiteY2" fmla="*/ 9525 h 419100"/>
                    <a:gd name="connsiteX3" fmla="*/ 1114425 w 1114425"/>
                    <a:gd name="connsiteY3" fmla="*/ 0 h 419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4425" h="419100">
                      <a:moveTo>
                        <a:pt x="0" y="419100"/>
                      </a:moveTo>
                      <a:lnTo>
                        <a:pt x="428625" y="419100"/>
                      </a:lnTo>
                      <a:lnTo>
                        <a:pt x="742950" y="9525"/>
                      </a:lnTo>
                      <a:lnTo>
                        <a:pt x="1114425" y="0"/>
                      </a:lnTo>
                    </a:path>
                  </a:pathLst>
                </a:custGeom>
                <a:noFill/>
                <a:ln>
                  <a:solidFill>
                    <a:srgbClr val="92D050"/>
                  </a:solidFill>
                  <a:headEnd type="none" w="lg" len="lg"/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130" name="Text Box 149"/>
                <p:cNvSpPr txBox="1"/>
                <p:nvPr/>
              </p:nvSpPr>
              <p:spPr>
                <a:xfrm>
                  <a:off x="2705100" y="428625"/>
                  <a:ext cx="2016125" cy="35242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20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latin typeface="Times New Roman"/>
                      <a:ea typeface="Calibri"/>
                      <a:cs typeface="Times New Roman"/>
                    </a:rPr>
                    <a:t>linac 2: energy gain 1 </a:t>
                  </a:r>
                  <a:endParaRPr lang="en-GB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31" name="Arc 130"/>
                <p:cNvSpPr/>
                <p:nvPr/>
              </p:nvSpPr>
              <p:spPr>
                <a:xfrm>
                  <a:off x="4505325" y="654053"/>
                  <a:ext cx="1258570" cy="698500"/>
                </a:xfrm>
                <a:prstGeom prst="arc">
                  <a:avLst>
                    <a:gd name="adj1" fmla="val 16744300"/>
                    <a:gd name="adj2" fmla="val 5691871"/>
                  </a:avLst>
                </a:prstGeom>
                <a:ln w="12700">
                  <a:solidFill>
                    <a:srgbClr val="FFC000"/>
                  </a:solidFill>
                  <a:headEnd type="stealth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132" name="Text Box 152"/>
                <p:cNvSpPr txBox="1"/>
                <p:nvPr/>
              </p:nvSpPr>
              <p:spPr>
                <a:xfrm>
                  <a:off x="246704" y="285787"/>
                  <a:ext cx="1210569" cy="30443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120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latin typeface="Times New Roman"/>
                      <a:ea typeface="Calibri"/>
                      <a:cs typeface="Times New Roman"/>
                    </a:rPr>
                    <a:t>1</a:t>
                  </a:r>
                  <a:r>
                    <a:rPr lang="en-US" sz="1200" baseline="3000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latin typeface="Times New Roman"/>
                      <a:ea typeface="Calibri"/>
                      <a:cs typeface="Times New Roman"/>
                    </a:rPr>
                    <a:t>st</a:t>
                  </a:r>
                  <a:r>
                    <a:rPr lang="en-US" sz="120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latin typeface="Times New Roman"/>
                      <a:ea typeface="Calibri"/>
                      <a:cs typeface="Times New Roman"/>
                    </a:rPr>
                    <a:t> pass up: E=2</a:t>
                  </a:r>
                  <a:endParaRPr lang="en-GB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33" name="Arc 132"/>
                <p:cNvSpPr/>
                <p:nvPr/>
              </p:nvSpPr>
              <p:spPr>
                <a:xfrm>
                  <a:off x="4514850" y="380994"/>
                  <a:ext cx="1258570" cy="698500"/>
                </a:xfrm>
                <a:prstGeom prst="arc">
                  <a:avLst>
                    <a:gd name="adj1" fmla="val 16744300"/>
                    <a:gd name="adj2" fmla="val 5691871"/>
                  </a:avLst>
                </a:prstGeom>
                <a:ln w="12700">
                  <a:solidFill>
                    <a:srgbClr val="00B050"/>
                  </a:solidFill>
                  <a:headEnd type="stealth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105" name="Freeform 104"/>
              <p:cNvSpPr/>
              <p:nvPr/>
            </p:nvSpPr>
            <p:spPr>
              <a:xfrm flipH="1">
                <a:off x="2200976" y="894671"/>
                <a:ext cx="1325921" cy="91451"/>
              </a:xfrm>
              <a:custGeom>
                <a:avLst/>
                <a:gdLst>
                  <a:gd name="connsiteX0" fmla="*/ 0 w 1352550"/>
                  <a:gd name="connsiteY0" fmla="*/ 95250 h 95250"/>
                  <a:gd name="connsiteX1" fmla="*/ 361950 w 1352550"/>
                  <a:gd name="connsiteY1" fmla="*/ 95250 h 95250"/>
                  <a:gd name="connsiteX2" fmla="*/ 673100 w 1352550"/>
                  <a:gd name="connsiteY2" fmla="*/ 0 h 95250"/>
                  <a:gd name="connsiteX3" fmla="*/ 914400 w 1352550"/>
                  <a:gd name="connsiteY3" fmla="*/ 76200 h 95250"/>
                  <a:gd name="connsiteX4" fmla="*/ 1352550 w 1352550"/>
                  <a:gd name="connsiteY4" fmla="*/ 88900 h 95250"/>
                  <a:gd name="connsiteX0" fmla="*/ 0 w 1352550"/>
                  <a:gd name="connsiteY0" fmla="*/ 95250 h 95250"/>
                  <a:gd name="connsiteX1" fmla="*/ 361950 w 1352550"/>
                  <a:gd name="connsiteY1" fmla="*/ 95250 h 95250"/>
                  <a:gd name="connsiteX2" fmla="*/ 673100 w 1352550"/>
                  <a:gd name="connsiteY2" fmla="*/ 0 h 95250"/>
                  <a:gd name="connsiteX3" fmla="*/ 952500 w 1352550"/>
                  <a:gd name="connsiteY3" fmla="*/ 92075 h 95250"/>
                  <a:gd name="connsiteX4" fmla="*/ 1352550 w 1352550"/>
                  <a:gd name="connsiteY4" fmla="*/ 88900 h 95250"/>
                  <a:gd name="connsiteX0" fmla="*/ 0 w 1062780"/>
                  <a:gd name="connsiteY0" fmla="*/ 95250 h 96790"/>
                  <a:gd name="connsiteX1" fmla="*/ 361950 w 1062780"/>
                  <a:gd name="connsiteY1" fmla="*/ 95250 h 96790"/>
                  <a:gd name="connsiteX2" fmla="*/ 673100 w 1062780"/>
                  <a:gd name="connsiteY2" fmla="*/ 0 h 96790"/>
                  <a:gd name="connsiteX3" fmla="*/ 952500 w 1062780"/>
                  <a:gd name="connsiteY3" fmla="*/ 92075 h 96790"/>
                  <a:gd name="connsiteX4" fmla="*/ 1062780 w 1062780"/>
                  <a:gd name="connsiteY4" fmla="*/ 96677 h 96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2780" h="96790">
                    <a:moveTo>
                      <a:pt x="0" y="95250"/>
                    </a:moveTo>
                    <a:lnTo>
                      <a:pt x="361950" y="95250"/>
                    </a:lnTo>
                    <a:lnTo>
                      <a:pt x="673100" y="0"/>
                    </a:lnTo>
                    <a:lnTo>
                      <a:pt x="952500" y="92075"/>
                    </a:lnTo>
                    <a:cubicBezTo>
                      <a:pt x="1085850" y="91017"/>
                      <a:pt x="929430" y="97735"/>
                      <a:pt x="1062780" y="96677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6" name="Text Box 158"/>
              <p:cNvSpPr txBox="1"/>
              <p:nvPr/>
            </p:nvSpPr>
            <p:spPr>
              <a:xfrm>
                <a:off x="2133581" y="2213713"/>
                <a:ext cx="3636934" cy="27069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20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full energy (E=6) transport and user area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07" name="Explosion 1 106"/>
              <p:cNvSpPr/>
              <p:nvPr/>
            </p:nvSpPr>
            <p:spPr>
              <a:xfrm>
                <a:off x="3992623" y="2140327"/>
                <a:ext cx="155575" cy="184150"/>
              </a:xfrm>
              <a:prstGeom prst="irregularSeal1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08" name="Straight Arrow Connector 107"/>
              <p:cNvCxnSpPr/>
              <p:nvPr/>
            </p:nvCxnSpPr>
            <p:spPr>
              <a:xfrm>
                <a:off x="4483965" y="1666545"/>
                <a:ext cx="320675" cy="165100"/>
              </a:xfrm>
              <a:prstGeom prst="straightConnector1">
                <a:avLst/>
              </a:prstGeom>
              <a:ln w="12700">
                <a:solidFill>
                  <a:srgbClr val="7030A0"/>
                </a:solidFill>
                <a:prstDash val="sysDash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 Box 161"/>
              <p:cNvSpPr txBox="1"/>
              <p:nvPr/>
            </p:nvSpPr>
            <p:spPr>
              <a:xfrm>
                <a:off x="4735457" y="1689108"/>
                <a:ext cx="963975" cy="35242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dump: E~0 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sp>
          <p:nvSpPr>
            <p:cNvPr id="77" name="Freeform 76"/>
            <p:cNvSpPr/>
            <p:nvPr/>
          </p:nvSpPr>
          <p:spPr>
            <a:xfrm>
              <a:off x="4063041" y="1293963"/>
              <a:ext cx="1115568" cy="137160"/>
            </a:xfrm>
            <a:custGeom>
              <a:avLst/>
              <a:gdLst>
                <a:gd name="connsiteX0" fmla="*/ 0 w 1114425"/>
                <a:gd name="connsiteY0" fmla="*/ 419100 h 419100"/>
                <a:gd name="connsiteX1" fmla="*/ 428625 w 1114425"/>
                <a:gd name="connsiteY1" fmla="*/ 419100 h 419100"/>
                <a:gd name="connsiteX2" fmla="*/ 742950 w 1114425"/>
                <a:gd name="connsiteY2" fmla="*/ 9525 h 419100"/>
                <a:gd name="connsiteX3" fmla="*/ 1114425 w 1114425"/>
                <a:gd name="connsiteY3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4425" h="419100">
                  <a:moveTo>
                    <a:pt x="0" y="419100"/>
                  </a:moveTo>
                  <a:lnTo>
                    <a:pt x="428625" y="419100"/>
                  </a:lnTo>
                  <a:lnTo>
                    <a:pt x="742950" y="9525"/>
                  </a:lnTo>
                  <a:lnTo>
                    <a:pt x="1114425" y="0"/>
                  </a:lnTo>
                </a:path>
              </a:pathLst>
            </a:custGeom>
            <a:noFill/>
            <a:ln>
              <a:solidFill>
                <a:srgbClr val="FFC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78" name="Arc 77"/>
            <p:cNvSpPr/>
            <p:nvPr/>
          </p:nvSpPr>
          <p:spPr>
            <a:xfrm flipH="1">
              <a:off x="1250830" y="707367"/>
              <a:ext cx="1949450" cy="1260475"/>
            </a:xfrm>
            <a:prstGeom prst="arc">
              <a:avLst>
                <a:gd name="adj1" fmla="val 18004966"/>
                <a:gd name="adj2" fmla="val 5691871"/>
              </a:avLst>
            </a:prstGeom>
            <a:ln w="12700">
              <a:solidFill>
                <a:srgbClr val="FF000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>
              <a:off x="2277373" y="1975450"/>
              <a:ext cx="3202472" cy="4571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Arc 79"/>
            <p:cNvSpPr/>
            <p:nvPr/>
          </p:nvSpPr>
          <p:spPr>
            <a:xfrm flipV="1">
              <a:off x="4382219" y="750499"/>
              <a:ext cx="1949450" cy="1270000"/>
            </a:xfrm>
            <a:prstGeom prst="arc">
              <a:avLst>
                <a:gd name="adj1" fmla="val 16663975"/>
                <a:gd name="adj2" fmla="val 5691871"/>
              </a:avLst>
            </a:prstGeom>
            <a:ln w="12700">
              <a:solidFill>
                <a:srgbClr val="FF000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4080294" y="646982"/>
              <a:ext cx="1325880" cy="91440"/>
            </a:xfrm>
            <a:custGeom>
              <a:avLst/>
              <a:gdLst>
                <a:gd name="connsiteX0" fmla="*/ 0 w 1352550"/>
                <a:gd name="connsiteY0" fmla="*/ 95250 h 95250"/>
                <a:gd name="connsiteX1" fmla="*/ 361950 w 1352550"/>
                <a:gd name="connsiteY1" fmla="*/ 95250 h 95250"/>
                <a:gd name="connsiteX2" fmla="*/ 673100 w 1352550"/>
                <a:gd name="connsiteY2" fmla="*/ 0 h 95250"/>
                <a:gd name="connsiteX3" fmla="*/ 914400 w 1352550"/>
                <a:gd name="connsiteY3" fmla="*/ 76200 h 95250"/>
                <a:gd name="connsiteX4" fmla="*/ 1352550 w 1352550"/>
                <a:gd name="connsiteY4" fmla="*/ 88900 h 95250"/>
                <a:gd name="connsiteX0" fmla="*/ 0 w 1352550"/>
                <a:gd name="connsiteY0" fmla="*/ 95250 h 95250"/>
                <a:gd name="connsiteX1" fmla="*/ 361950 w 1352550"/>
                <a:gd name="connsiteY1" fmla="*/ 95250 h 95250"/>
                <a:gd name="connsiteX2" fmla="*/ 673100 w 1352550"/>
                <a:gd name="connsiteY2" fmla="*/ 0 h 95250"/>
                <a:gd name="connsiteX3" fmla="*/ 952500 w 1352550"/>
                <a:gd name="connsiteY3" fmla="*/ 92075 h 95250"/>
                <a:gd name="connsiteX4" fmla="*/ 1352550 w 1352550"/>
                <a:gd name="connsiteY4" fmla="*/ 88900 h 95250"/>
                <a:gd name="connsiteX0" fmla="*/ 0 w 1062780"/>
                <a:gd name="connsiteY0" fmla="*/ 95250 h 96790"/>
                <a:gd name="connsiteX1" fmla="*/ 361950 w 1062780"/>
                <a:gd name="connsiteY1" fmla="*/ 95250 h 96790"/>
                <a:gd name="connsiteX2" fmla="*/ 673100 w 1062780"/>
                <a:gd name="connsiteY2" fmla="*/ 0 h 96790"/>
                <a:gd name="connsiteX3" fmla="*/ 952500 w 1062780"/>
                <a:gd name="connsiteY3" fmla="*/ 92075 h 96790"/>
                <a:gd name="connsiteX4" fmla="*/ 1062780 w 1062780"/>
                <a:gd name="connsiteY4" fmla="*/ 96677 h 96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2780" h="96790">
                  <a:moveTo>
                    <a:pt x="0" y="95250"/>
                  </a:moveTo>
                  <a:lnTo>
                    <a:pt x="361950" y="95250"/>
                  </a:lnTo>
                  <a:lnTo>
                    <a:pt x="673100" y="0"/>
                  </a:lnTo>
                  <a:lnTo>
                    <a:pt x="952500" y="92075"/>
                  </a:lnTo>
                  <a:cubicBezTo>
                    <a:pt x="1085850" y="91017"/>
                    <a:pt x="929430" y="97735"/>
                    <a:pt x="1062780" y="96677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stealth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2" name="Freeform 81"/>
            <p:cNvSpPr/>
            <p:nvPr/>
          </p:nvSpPr>
          <p:spPr>
            <a:xfrm flipH="1">
              <a:off x="2044460" y="1285336"/>
              <a:ext cx="1115060" cy="137160"/>
            </a:xfrm>
            <a:custGeom>
              <a:avLst/>
              <a:gdLst>
                <a:gd name="connsiteX0" fmla="*/ 0 w 1114425"/>
                <a:gd name="connsiteY0" fmla="*/ 419100 h 419100"/>
                <a:gd name="connsiteX1" fmla="*/ 428625 w 1114425"/>
                <a:gd name="connsiteY1" fmla="*/ 419100 h 419100"/>
                <a:gd name="connsiteX2" fmla="*/ 742950 w 1114425"/>
                <a:gd name="connsiteY2" fmla="*/ 9525 h 419100"/>
                <a:gd name="connsiteX3" fmla="*/ 1114425 w 1114425"/>
                <a:gd name="connsiteY3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4425" h="419100">
                  <a:moveTo>
                    <a:pt x="0" y="419100"/>
                  </a:moveTo>
                  <a:lnTo>
                    <a:pt x="428625" y="419100"/>
                  </a:lnTo>
                  <a:lnTo>
                    <a:pt x="742950" y="9525"/>
                  </a:lnTo>
                  <a:lnTo>
                    <a:pt x="1114425" y="0"/>
                  </a:lnTo>
                </a:path>
              </a:pathLst>
            </a:custGeom>
            <a:noFill/>
            <a:ln>
              <a:solidFill>
                <a:srgbClr val="FFC000"/>
              </a:solidFill>
              <a:prstDash val="sysDash"/>
              <a:headEnd type="stealth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3" name="Arc 82"/>
            <p:cNvSpPr/>
            <p:nvPr/>
          </p:nvSpPr>
          <p:spPr>
            <a:xfrm flipH="1">
              <a:off x="1414732" y="595223"/>
              <a:ext cx="1257935" cy="677545"/>
            </a:xfrm>
            <a:prstGeom prst="arc">
              <a:avLst>
                <a:gd name="adj1" fmla="val 16201162"/>
                <a:gd name="adj2" fmla="val 5691871"/>
              </a:avLst>
            </a:prstGeom>
            <a:ln w="12700">
              <a:solidFill>
                <a:srgbClr val="FFC000"/>
              </a:solidFill>
              <a:prstDash val="sysDash"/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4" name="Freeform 83"/>
            <p:cNvSpPr/>
            <p:nvPr/>
          </p:nvSpPr>
          <p:spPr>
            <a:xfrm flipH="1">
              <a:off x="2027207" y="612476"/>
              <a:ext cx="1115060" cy="137160"/>
            </a:xfrm>
            <a:custGeom>
              <a:avLst/>
              <a:gdLst>
                <a:gd name="connsiteX0" fmla="*/ 0 w 1114425"/>
                <a:gd name="connsiteY0" fmla="*/ 419100 h 419100"/>
                <a:gd name="connsiteX1" fmla="*/ 428625 w 1114425"/>
                <a:gd name="connsiteY1" fmla="*/ 419100 h 419100"/>
                <a:gd name="connsiteX2" fmla="*/ 742950 w 1114425"/>
                <a:gd name="connsiteY2" fmla="*/ 9525 h 419100"/>
                <a:gd name="connsiteX3" fmla="*/ 1114425 w 1114425"/>
                <a:gd name="connsiteY3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4425" h="419100">
                  <a:moveTo>
                    <a:pt x="0" y="419100"/>
                  </a:moveTo>
                  <a:lnTo>
                    <a:pt x="428625" y="419100"/>
                  </a:lnTo>
                  <a:lnTo>
                    <a:pt x="742950" y="9525"/>
                  </a:lnTo>
                  <a:lnTo>
                    <a:pt x="1114425" y="0"/>
                  </a:lnTo>
                </a:path>
              </a:pathLst>
            </a:custGeom>
            <a:noFill/>
            <a:ln>
              <a:solidFill>
                <a:srgbClr val="FFC000"/>
              </a:solidFill>
              <a:prstDash val="sysDash"/>
              <a:headEnd type="none" w="lg" len="lg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4097547" y="595223"/>
              <a:ext cx="1115060" cy="137160"/>
            </a:xfrm>
            <a:custGeom>
              <a:avLst/>
              <a:gdLst>
                <a:gd name="connsiteX0" fmla="*/ 0 w 1114425"/>
                <a:gd name="connsiteY0" fmla="*/ 419100 h 419100"/>
                <a:gd name="connsiteX1" fmla="*/ 428625 w 1114425"/>
                <a:gd name="connsiteY1" fmla="*/ 419100 h 419100"/>
                <a:gd name="connsiteX2" fmla="*/ 742950 w 1114425"/>
                <a:gd name="connsiteY2" fmla="*/ 9525 h 419100"/>
                <a:gd name="connsiteX3" fmla="*/ 1114425 w 1114425"/>
                <a:gd name="connsiteY3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4425" h="419100">
                  <a:moveTo>
                    <a:pt x="0" y="419100"/>
                  </a:moveTo>
                  <a:lnTo>
                    <a:pt x="428625" y="419100"/>
                  </a:lnTo>
                  <a:lnTo>
                    <a:pt x="742950" y="9525"/>
                  </a:lnTo>
                  <a:lnTo>
                    <a:pt x="1114425" y="0"/>
                  </a:lnTo>
                </a:path>
              </a:pathLst>
            </a:custGeom>
            <a:noFill/>
            <a:ln>
              <a:solidFill>
                <a:srgbClr val="FFC000"/>
              </a:solidFill>
              <a:headEnd type="stealth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6" name="Text Box 171"/>
            <p:cNvSpPr txBox="1"/>
            <p:nvPr/>
          </p:nvSpPr>
          <p:spPr>
            <a:xfrm>
              <a:off x="69011" y="836763"/>
              <a:ext cx="1405890" cy="33337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lnSpc>
                  <a:spcPct val="107000"/>
                </a:lnSpc>
                <a:spcAft>
                  <a:spcPts val="0"/>
                </a:spcAft>
              </a:pPr>
              <a:r>
                <a:rPr lang="en-US" sz="1200" i="1">
                  <a:ln>
                    <a:noFill/>
                  </a:ln>
                  <a:solidFill>
                    <a:srgbClr val="FFC000"/>
                  </a:solidFill>
                  <a:effectLst/>
                  <a:latin typeface="Times New Roman"/>
                  <a:ea typeface="Calibri"/>
                  <a:cs typeface="Times New Roman"/>
                </a:rPr>
                <a:t>1</a:t>
              </a:r>
              <a:r>
                <a:rPr lang="en-US" sz="1200" i="1" baseline="30000">
                  <a:ln>
                    <a:noFill/>
                  </a:ln>
                  <a:solidFill>
                    <a:srgbClr val="FFC000"/>
                  </a:solidFill>
                  <a:effectLst/>
                  <a:latin typeface="Times New Roman"/>
                  <a:ea typeface="Calibri"/>
                  <a:cs typeface="Times New Roman"/>
                </a:rPr>
                <a:t>st</a:t>
              </a:r>
              <a:r>
                <a:rPr lang="en-US" sz="1200" i="1">
                  <a:ln>
                    <a:noFill/>
                  </a:ln>
                  <a:solidFill>
                    <a:srgbClr val="FFC000"/>
                  </a:solidFill>
                  <a:effectLst/>
                  <a:latin typeface="Times New Roman"/>
                  <a:ea typeface="Calibri"/>
                  <a:cs typeface="Times New Roman"/>
                </a:rPr>
                <a:t> pass down</a:t>
              </a:r>
              <a:r>
                <a:rPr lang="en-US" sz="1200">
                  <a:ln>
                    <a:noFill/>
                  </a:ln>
                  <a:solidFill>
                    <a:srgbClr val="FFC000"/>
                  </a:solidFill>
                  <a:effectLst/>
                  <a:latin typeface="Times New Roman"/>
                  <a:ea typeface="Calibri"/>
                  <a:cs typeface="Times New Roman"/>
                </a:rPr>
                <a:t>: E=5 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7" name="Freeform 86"/>
            <p:cNvSpPr/>
            <p:nvPr/>
          </p:nvSpPr>
          <p:spPr>
            <a:xfrm>
              <a:off x="4088921" y="465827"/>
              <a:ext cx="1115060" cy="274320"/>
            </a:xfrm>
            <a:custGeom>
              <a:avLst/>
              <a:gdLst>
                <a:gd name="connsiteX0" fmla="*/ 0 w 1114425"/>
                <a:gd name="connsiteY0" fmla="*/ 419100 h 419100"/>
                <a:gd name="connsiteX1" fmla="*/ 428625 w 1114425"/>
                <a:gd name="connsiteY1" fmla="*/ 419100 h 419100"/>
                <a:gd name="connsiteX2" fmla="*/ 742950 w 1114425"/>
                <a:gd name="connsiteY2" fmla="*/ 9525 h 419100"/>
                <a:gd name="connsiteX3" fmla="*/ 1114425 w 1114425"/>
                <a:gd name="connsiteY3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4425" h="419100">
                  <a:moveTo>
                    <a:pt x="0" y="419100"/>
                  </a:moveTo>
                  <a:lnTo>
                    <a:pt x="428625" y="419100"/>
                  </a:lnTo>
                  <a:lnTo>
                    <a:pt x="742950" y="9525"/>
                  </a:lnTo>
                  <a:lnTo>
                    <a:pt x="1114425" y="0"/>
                  </a:lnTo>
                </a:path>
              </a:pathLst>
            </a:custGeom>
            <a:noFill/>
            <a:ln>
              <a:solidFill>
                <a:srgbClr val="92D050"/>
              </a:solidFill>
              <a:prstDash val="sysDash"/>
              <a:headEnd type="stealth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4071668" y="1155940"/>
              <a:ext cx="1115568" cy="274320"/>
            </a:xfrm>
            <a:custGeom>
              <a:avLst/>
              <a:gdLst>
                <a:gd name="connsiteX0" fmla="*/ 0 w 1114425"/>
                <a:gd name="connsiteY0" fmla="*/ 419100 h 419100"/>
                <a:gd name="connsiteX1" fmla="*/ 428625 w 1114425"/>
                <a:gd name="connsiteY1" fmla="*/ 419100 h 419100"/>
                <a:gd name="connsiteX2" fmla="*/ 742950 w 1114425"/>
                <a:gd name="connsiteY2" fmla="*/ 9525 h 419100"/>
                <a:gd name="connsiteX3" fmla="*/ 1114425 w 1114425"/>
                <a:gd name="connsiteY3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4425" h="419100">
                  <a:moveTo>
                    <a:pt x="0" y="419100"/>
                  </a:moveTo>
                  <a:lnTo>
                    <a:pt x="428625" y="419100"/>
                  </a:lnTo>
                  <a:lnTo>
                    <a:pt x="742950" y="9525"/>
                  </a:lnTo>
                  <a:lnTo>
                    <a:pt x="1114425" y="0"/>
                  </a:lnTo>
                </a:path>
              </a:pathLst>
            </a:custGeom>
            <a:noFill/>
            <a:ln>
              <a:solidFill>
                <a:srgbClr val="92D050"/>
              </a:solidFill>
              <a:prstDash val="sysDash"/>
              <a:headEnd type="none" w="lg" len="lg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9" name="Text Box 209"/>
            <p:cNvSpPr txBox="1"/>
            <p:nvPr/>
          </p:nvSpPr>
          <p:spPr>
            <a:xfrm>
              <a:off x="5805577" y="715993"/>
              <a:ext cx="1419225" cy="28575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1200" i="1">
                  <a:ln>
                    <a:noFill/>
                  </a:ln>
                  <a:solidFill>
                    <a:srgbClr val="92D050"/>
                  </a:solidFill>
                  <a:effectLst/>
                  <a:latin typeface="Times New Roman"/>
                  <a:ea typeface="Calibri"/>
                  <a:cs typeface="Times New Roman"/>
                </a:rPr>
                <a:t>1</a:t>
              </a:r>
              <a:r>
                <a:rPr lang="en-US" sz="1200" i="1" baseline="30000">
                  <a:ln>
                    <a:noFill/>
                  </a:ln>
                  <a:solidFill>
                    <a:srgbClr val="92D050"/>
                  </a:solidFill>
                  <a:effectLst/>
                  <a:latin typeface="Times New Roman"/>
                  <a:ea typeface="Calibri"/>
                  <a:cs typeface="Times New Roman"/>
                </a:rPr>
                <a:t>st</a:t>
              </a:r>
              <a:r>
                <a:rPr lang="en-US" sz="1200" i="1">
                  <a:ln>
                    <a:noFill/>
                  </a:ln>
                  <a:solidFill>
                    <a:srgbClr val="92D050"/>
                  </a:solidFill>
                  <a:effectLst/>
                  <a:latin typeface="Times New Roman"/>
                  <a:ea typeface="Calibri"/>
                  <a:cs typeface="Times New Roman"/>
                </a:rPr>
                <a:t> pass down</a:t>
              </a:r>
              <a:r>
                <a:rPr lang="en-US" sz="1200">
                  <a:ln>
                    <a:noFill/>
                  </a:ln>
                  <a:solidFill>
                    <a:srgbClr val="92D050"/>
                  </a:solidFill>
                  <a:effectLst/>
                  <a:latin typeface="Times New Roman"/>
                  <a:ea typeface="Calibri"/>
                  <a:cs typeface="Times New Roman"/>
                </a:rPr>
                <a:t>: E=4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0" name="Freeform 89"/>
            <p:cNvSpPr/>
            <p:nvPr/>
          </p:nvSpPr>
          <p:spPr>
            <a:xfrm>
              <a:off x="4071668" y="888521"/>
              <a:ext cx="1106170" cy="548640"/>
            </a:xfrm>
            <a:custGeom>
              <a:avLst/>
              <a:gdLst>
                <a:gd name="connsiteX0" fmla="*/ 0 w 1114425"/>
                <a:gd name="connsiteY0" fmla="*/ 419100 h 419100"/>
                <a:gd name="connsiteX1" fmla="*/ 428625 w 1114425"/>
                <a:gd name="connsiteY1" fmla="*/ 419100 h 419100"/>
                <a:gd name="connsiteX2" fmla="*/ 742950 w 1114425"/>
                <a:gd name="connsiteY2" fmla="*/ 9525 h 419100"/>
                <a:gd name="connsiteX3" fmla="*/ 1114425 w 1114425"/>
                <a:gd name="connsiteY3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4425" h="419100">
                  <a:moveTo>
                    <a:pt x="0" y="419100"/>
                  </a:moveTo>
                  <a:lnTo>
                    <a:pt x="428625" y="419100"/>
                  </a:lnTo>
                  <a:lnTo>
                    <a:pt x="742950" y="9525"/>
                  </a:lnTo>
                  <a:lnTo>
                    <a:pt x="1114425" y="0"/>
                  </a:lnTo>
                </a:path>
              </a:pathLst>
            </a:custGeom>
            <a:noFill/>
            <a:ln>
              <a:solidFill>
                <a:srgbClr val="00B0F0"/>
              </a:solidFill>
              <a:prstDash val="sysDash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1" name="Arc 90"/>
            <p:cNvSpPr/>
            <p:nvPr/>
          </p:nvSpPr>
          <p:spPr>
            <a:xfrm>
              <a:off x="4528868" y="189782"/>
              <a:ext cx="1257935" cy="697865"/>
            </a:xfrm>
            <a:prstGeom prst="arc">
              <a:avLst>
                <a:gd name="adj1" fmla="val 16744300"/>
                <a:gd name="adj2" fmla="val 5691871"/>
              </a:avLst>
            </a:prstGeom>
            <a:ln w="12700">
              <a:solidFill>
                <a:srgbClr val="00B0F0"/>
              </a:solidFill>
              <a:prstDash val="sysDash"/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4097547" y="189782"/>
              <a:ext cx="1106170" cy="548640"/>
            </a:xfrm>
            <a:custGeom>
              <a:avLst/>
              <a:gdLst>
                <a:gd name="connsiteX0" fmla="*/ 0 w 1114425"/>
                <a:gd name="connsiteY0" fmla="*/ 419100 h 419100"/>
                <a:gd name="connsiteX1" fmla="*/ 428625 w 1114425"/>
                <a:gd name="connsiteY1" fmla="*/ 419100 h 419100"/>
                <a:gd name="connsiteX2" fmla="*/ 742950 w 1114425"/>
                <a:gd name="connsiteY2" fmla="*/ 9525 h 419100"/>
                <a:gd name="connsiteX3" fmla="*/ 1114425 w 1114425"/>
                <a:gd name="connsiteY3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4425" h="419100">
                  <a:moveTo>
                    <a:pt x="0" y="419100"/>
                  </a:moveTo>
                  <a:lnTo>
                    <a:pt x="428625" y="419100"/>
                  </a:lnTo>
                  <a:lnTo>
                    <a:pt x="742950" y="9525"/>
                  </a:lnTo>
                  <a:lnTo>
                    <a:pt x="1114425" y="0"/>
                  </a:lnTo>
                </a:path>
              </a:pathLst>
            </a:custGeom>
            <a:noFill/>
            <a:ln>
              <a:solidFill>
                <a:srgbClr val="00B0F0"/>
              </a:solidFill>
              <a:prstDash val="sysDash"/>
              <a:headEnd type="stealth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3" name="Arc 92"/>
            <p:cNvSpPr/>
            <p:nvPr/>
          </p:nvSpPr>
          <p:spPr>
            <a:xfrm>
              <a:off x="4511615" y="465827"/>
              <a:ext cx="1258528" cy="698280"/>
            </a:xfrm>
            <a:prstGeom prst="arc">
              <a:avLst>
                <a:gd name="adj1" fmla="val 16744300"/>
                <a:gd name="adj2" fmla="val 5691871"/>
              </a:avLst>
            </a:prstGeom>
            <a:ln w="12700">
              <a:solidFill>
                <a:srgbClr val="92D050"/>
              </a:solidFill>
              <a:prstDash val="sysDash"/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4" name="Text Box 214"/>
            <p:cNvSpPr txBox="1"/>
            <p:nvPr/>
          </p:nvSpPr>
          <p:spPr>
            <a:xfrm>
              <a:off x="5814204" y="310551"/>
              <a:ext cx="1456690" cy="28575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0"/>
                </a:spcAft>
              </a:pPr>
              <a:r>
                <a:rPr lang="en-US" sz="1200" i="1">
                  <a:ln>
                    <a:noFill/>
                  </a:ln>
                  <a:solidFill>
                    <a:srgbClr val="00B0F0"/>
                  </a:solidFill>
                  <a:effectLst/>
                  <a:latin typeface="Times New Roman"/>
                  <a:ea typeface="Calibri"/>
                  <a:cs typeface="Times New Roman"/>
                </a:rPr>
                <a:t>2</a:t>
              </a:r>
              <a:r>
                <a:rPr lang="en-US" sz="1200" i="1" baseline="30000">
                  <a:ln>
                    <a:noFill/>
                  </a:ln>
                  <a:solidFill>
                    <a:srgbClr val="00B0F0"/>
                  </a:solidFill>
                  <a:effectLst/>
                  <a:latin typeface="Times New Roman"/>
                  <a:ea typeface="Calibri"/>
                  <a:cs typeface="Times New Roman"/>
                </a:rPr>
                <a:t>nd</a:t>
              </a:r>
              <a:r>
                <a:rPr lang="en-US" sz="1200" i="1">
                  <a:ln>
                    <a:noFill/>
                  </a:ln>
                  <a:solidFill>
                    <a:srgbClr val="00B0F0"/>
                  </a:solidFill>
                  <a:effectLst/>
                  <a:latin typeface="Times New Roman"/>
                  <a:ea typeface="Calibri"/>
                  <a:cs typeface="Times New Roman"/>
                </a:rPr>
                <a:t> pass down</a:t>
              </a:r>
              <a:r>
                <a:rPr lang="en-US" sz="1200">
                  <a:ln>
                    <a:noFill/>
                  </a:ln>
                  <a:solidFill>
                    <a:srgbClr val="00B0F0"/>
                  </a:solidFill>
                  <a:effectLst/>
                  <a:latin typeface="Times New Roman"/>
                  <a:ea typeface="Calibri"/>
                  <a:cs typeface="Times New Roman"/>
                </a:rPr>
                <a:t>: E=2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5" name="Freeform 94"/>
            <p:cNvSpPr/>
            <p:nvPr/>
          </p:nvSpPr>
          <p:spPr>
            <a:xfrm flipH="1">
              <a:off x="2044460" y="1000665"/>
              <a:ext cx="1115060" cy="411480"/>
            </a:xfrm>
            <a:custGeom>
              <a:avLst/>
              <a:gdLst>
                <a:gd name="connsiteX0" fmla="*/ 0 w 1114425"/>
                <a:gd name="connsiteY0" fmla="*/ 419100 h 419100"/>
                <a:gd name="connsiteX1" fmla="*/ 428625 w 1114425"/>
                <a:gd name="connsiteY1" fmla="*/ 419100 h 419100"/>
                <a:gd name="connsiteX2" fmla="*/ 742950 w 1114425"/>
                <a:gd name="connsiteY2" fmla="*/ 9525 h 419100"/>
                <a:gd name="connsiteX3" fmla="*/ 1114425 w 1114425"/>
                <a:gd name="connsiteY3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4425" h="419100">
                  <a:moveTo>
                    <a:pt x="0" y="419100"/>
                  </a:moveTo>
                  <a:lnTo>
                    <a:pt x="428625" y="419100"/>
                  </a:lnTo>
                  <a:lnTo>
                    <a:pt x="742950" y="9525"/>
                  </a:lnTo>
                  <a:lnTo>
                    <a:pt x="1114425" y="0"/>
                  </a:lnTo>
                </a:path>
              </a:pathLst>
            </a:custGeom>
            <a:noFill/>
            <a:ln>
              <a:solidFill>
                <a:srgbClr val="00B050"/>
              </a:solidFill>
              <a:prstDash val="sysDash"/>
              <a:headEnd type="stealth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6" name="Freeform 95"/>
            <p:cNvSpPr/>
            <p:nvPr/>
          </p:nvSpPr>
          <p:spPr>
            <a:xfrm flipH="1">
              <a:off x="2035834" y="336431"/>
              <a:ext cx="1115568" cy="411480"/>
            </a:xfrm>
            <a:custGeom>
              <a:avLst/>
              <a:gdLst>
                <a:gd name="connsiteX0" fmla="*/ 0 w 1114425"/>
                <a:gd name="connsiteY0" fmla="*/ 419100 h 419100"/>
                <a:gd name="connsiteX1" fmla="*/ 428625 w 1114425"/>
                <a:gd name="connsiteY1" fmla="*/ 419100 h 419100"/>
                <a:gd name="connsiteX2" fmla="*/ 742950 w 1114425"/>
                <a:gd name="connsiteY2" fmla="*/ 9525 h 419100"/>
                <a:gd name="connsiteX3" fmla="*/ 1114425 w 1114425"/>
                <a:gd name="connsiteY3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4425" h="419100">
                  <a:moveTo>
                    <a:pt x="0" y="419100"/>
                  </a:moveTo>
                  <a:lnTo>
                    <a:pt x="428625" y="419100"/>
                  </a:lnTo>
                  <a:lnTo>
                    <a:pt x="742950" y="9525"/>
                  </a:lnTo>
                  <a:lnTo>
                    <a:pt x="1114425" y="0"/>
                  </a:lnTo>
                </a:path>
              </a:pathLst>
            </a:custGeom>
            <a:noFill/>
            <a:ln>
              <a:solidFill>
                <a:srgbClr val="00B050"/>
              </a:solidFill>
              <a:prstDash val="sysDash"/>
              <a:headEnd type="none" w="lg" len="lg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7" name="Arc 96"/>
            <p:cNvSpPr/>
            <p:nvPr/>
          </p:nvSpPr>
          <p:spPr>
            <a:xfrm flipH="1">
              <a:off x="1431985" y="336431"/>
              <a:ext cx="1258446" cy="673445"/>
            </a:xfrm>
            <a:prstGeom prst="arc">
              <a:avLst>
                <a:gd name="adj1" fmla="val 16575624"/>
                <a:gd name="adj2" fmla="val 5691871"/>
              </a:avLst>
            </a:prstGeom>
            <a:ln w="12700">
              <a:solidFill>
                <a:srgbClr val="00B050"/>
              </a:solidFill>
              <a:prstDash val="sysDash"/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8" name="Text Box 219"/>
            <p:cNvSpPr txBox="1"/>
            <p:nvPr/>
          </p:nvSpPr>
          <p:spPr>
            <a:xfrm>
              <a:off x="69011" y="422695"/>
              <a:ext cx="1405890" cy="33337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lnSpc>
                  <a:spcPct val="107000"/>
                </a:lnSpc>
                <a:spcAft>
                  <a:spcPts val="0"/>
                </a:spcAft>
              </a:pPr>
              <a:r>
                <a:rPr lang="en-US" sz="1200" i="1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/>
                  <a:ea typeface="Calibri"/>
                  <a:cs typeface="Times New Roman"/>
                </a:rPr>
                <a:t>2</a:t>
              </a:r>
              <a:r>
                <a:rPr lang="en-US" sz="1200" i="1" baseline="3000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/>
                  <a:ea typeface="Calibri"/>
                  <a:cs typeface="Times New Roman"/>
                </a:rPr>
                <a:t>nd</a:t>
              </a:r>
              <a:r>
                <a:rPr lang="en-US" sz="1200" i="1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/>
                  <a:ea typeface="Calibri"/>
                  <a:cs typeface="Times New Roman"/>
                </a:rPr>
                <a:t> pass down</a:t>
              </a:r>
              <a:r>
                <a:rPr lang="en-US" sz="120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/>
                  <a:ea typeface="Calibri"/>
                  <a:cs typeface="Times New Roman"/>
                </a:rPr>
                <a:t>: E=3 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9" name="Text Box 220"/>
            <p:cNvSpPr txBox="1"/>
            <p:nvPr/>
          </p:nvSpPr>
          <p:spPr>
            <a:xfrm>
              <a:off x="5796951" y="914400"/>
              <a:ext cx="1229779" cy="28575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1200">
                  <a:ln>
                    <a:noFill/>
                  </a:ln>
                  <a:solidFill>
                    <a:srgbClr val="FFC000"/>
                  </a:solidFill>
                  <a:effectLst/>
                  <a:latin typeface="Times New Roman"/>
                  <a:ea typeface="Calibri"/>
                  <a:cs typeface="Times New Roman"/>
                </a:rPr>
                <a:t>3</a:t>
              </a:r>
              <a:r>
                <a:rPr lang="en-US" sz="1200" baseline="30000">
                  <a:ln>
                    <a:noFill/>
                  </a:ln>
                  <a:solidFill>
                    <a:srgbClr val="FFC000"/>
                  </a:solidFill>
                  <a:effectLst/>
                  <a:latin typeface="Times New Roman"/>
                  <a:ea typeface="Calibri"/>
                  <a:cs typeface="Times New Roman"/>
                </a:rPr>
                <a:t>rd</a:t>
              </a:r>
              <a:r>
                <a:rPr lang="en-US" sz="1200">
                  <a:ln>
                    <a:noFill/>
                  </a:ln>
                  <a:solidFill>
                    <a:srgbClr val="FFC000"/>
                  </a:solidFill>
                  <a:effectLst/>
                  <a:latin typeface="Times New Roman"/>
                  <a:ea typeface="Calibri"/>
                  <a:cs typeface="Times New Roman"/>
                </a:rPr>
                <a:t> pass up: E=5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flipH="1">
              <a:off x="2053087" y="51759"/>
              <a:ext cx="1106170" cy="685800"/>
            </a:xfrm>
            <a:custGeom>
              <a:avLst/>
              <a:gdLst>
                <a:gd name="connsiteX0" fmla="*/ 0 w 1114425"/>
                <a:gd name="connsiteY0" fmla="*/ 419100 h 419100"/>
                <a:gd name="connsiteX1" fmla="*/ 428625 w 1114425"/>
                <a:gd name="connsiteY1" fmla="*/ 419100 h 419100"/>
                <a:gd name="connsiteX2" fmla="*/ 742950 w 1114425"/>
                <a:gd name="connsiteY2" fmla="*/ 9525 h 419100"/>
                <a:gd name="connsiteX3" fmla="*/ 1114425 w 1114425"/>
                <a:gd name="connsiteY3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4425" h="419100">
                  <a:moveTo>
                    <a:pt x="0" y="419100"/>
                  </a:moveTo>
                  <a:lnTo>
                    <a:pt x="428625" y="419100"/>
                  </a:lnTo>
                  <a:lnTo>
                    <a:pt x="742950" y="9525"/>
                  </a:lnTo>
                  <a:lnTo>
                    <a:pt x="1114425" y="0"/>
                  </a:lnTo>
                </a:path>
              </a:pathLst>
            </a:custGeom>
            <a:noFill/>
            <a:ln>
              <a:solidFill>
                <a:srgbClr val="0070C0"/>
              </a:solidFill>
              <a:prstDash val="sysDash"/>
              <a:headEnd type="none" w="lg" len="lg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1" name="Freeform 100"/>
            <p:cNvSpPr/>
            <p:nvPr/>
          </p:nvSpPr>
          <p:spPr>
            <a:xfrm flipH="1">
              <a:off x="2044460" y="733246"/>
              <a:ext cx="1106424" cy="685800"/>
            </a:xfrm>
            <a:custGeom>
              <a:avLst/>
              <a:gdLst>
                <a:gd name="connsiteX0" fmla="*/ 0 w 1114425"/>
                <a:gd name="connsiteY0" fmla="*/ 419100 h 419100"/>
                <a:gd name="connsiteX1" fmla="*/ 428625 w 1114425"/>
                <a:gd name="connsiteY1" fmla="*/ 419100 h 419100"/>
                <a:gd name="connsiteX2" fmla="*/ 742950 w 1114425"/>
                <a:gd name="connsiteY2" fmla="*/ 9525 h 419100"/>
                <a:gd name="connsiteX3" fmla="*/ 1114425 w 1114425"/>
                <a:gd name="connsiteY3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4425" h="419100">
                  <a:moveTo>
                    <a:pt x="0" y="419100"/>
                  </a:moveTo>
                  <a:lnTo>
                    <a:pt x="428625" y="419100"/>
                  </a:lnTo>
                  <a:lnTo>
                    <a:pt x="742950" y="9525"/>
                  </a:lnTo>
                  <a:lnTo>
                    <a:pt x="1114425" y="0"/>
                  </a:lnTo>
                </a:path>
              </a:pathLst>
            </a:custGeom>
            <a:noFill/>
            <a:ln>
              <a:solidFill>
                <a:srgbClr val="0070C0"/>
              </a:solidFill>
              <a:prstDash val="sysDash"/>
              <a:headEnd type="stealth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2" name="Arc 101"/>
            <p:cNvSpPr/>
            <p:nvPr/>
          </p:nvSpPr>
          <p:spPr>
            <a:xfrm flipH="1">
              <a:off x="1449238" y="51759"/>
              <a:ext cx="1258416" cy="685013"/>
            </a:xfrm>
            <a:prstGeom prst="arc">
              <a:avLst>
                <a:gd name="adj1" fmla="val 16503657"/>
                <a:gd name="adj2" fmla="val 5691871"/>
              </a:avLst>
            </a:prstGeom>
            <a:ln w="12700">
              <a:solidFill>
                <a:srgbClr val="0070C0"/>
              </a:solidFill>
              <a:prstDash val="sysDash"/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3" name="Text Box 224"/>
            <p:cNvSpPr txBox="1"/>
            <p:nvPr/>
          </p:nvSpPr>
          <p:spPr>
            <a:xfrm>
              <a:off x="189781" y="0"/>
              <a:ext cx="1523389" cy="26037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200" i="1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/>
                  <a:ea typeface="Calibri"/>
                  <a:cs typeface="Times New Roman"/>
                </a:rPr>
                <a:t>3</a:t>
              </a:r>
              <a:r>
                <a:rPr lang="en-US" sz="1200" i="1" baseline="30000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/>
                  <a:ea typeface="Calibri"/>
                  <a:cs typeface="Times New Roman"/>
                </a:rPr>
                <a:t>rd</a:t>
              </a:r>
              <a:r>
                <a:rPr lang="en-US" sz="1200" i="1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/>
                  <a:ea typeface="Calibri"/>
                  <a:cs typeface="Times New Roman"/>
                </a:rPr>
                <a:t> pass down</a:t>
              </a:r>
              <a:r>
                <a:rPr lang="en-US" sz="1200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/>
                  <a:ea typeface="Calibri"/>
                  <a:cs typeface="Times New Roman"/>
                </a:rPr>
                <a:t>: E=1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627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UK-XFEL\UK-XFELv2.0\UK-XFELv2.0_4per_downmanipula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0" y="2060848"/>
            <a:ext cx="493126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975866"/>
            <a:ext cx="6984776" cy="796950"/>
          </a:xfrm>
        </p:spPr>
        <p:txBody>
          <a:bodyPr>
            <a:noAutofit/>
          </a:bodyPr>
          <a:lstStyle/>
          <a:p>
            <a:r>
              <a:rPr lang="en-GB" sz="2400" b="1" dirty="0"/>
              <a:t>Constructing a Longitudinal Match in a </a:t>
            </a:r>
            <a:r>
              <a:rPr lang="en-GB" sz="2400" b="1" dirty="0" err="1"/>
              <a:t>Multipass</a:t>
            </a:r>
            <a:r>
              <a:rPr lang="en-GB" sz="2400" b="1" dirty="0"/>
              <a:t> ERL Driven </a:t>
            </a:r>
            <a:r>
              <a:rPr lang="en-GB" sz="2400" b="1" dirty="0" smtClean="0"/>
              <a:t>XFEL is Like Looking for a Needle in a Haystack</a:t>
            </a:r>
            <a:endParaRPr lang="en-GB" sz="2400" b="1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32195" y="1844824"/>
            <a:ext cx="4076310" cy="4525963"/>
          </a:xfrm>
        </p:spPr>
        <p:txBody>
          <a:bodyPr>
            <a:noAutofit/>
          </a:bodyPr>
          <a:lstStyle/>
          <a:p>
            <a:pPr marL="171450" indent="-171450"/>
            <a:r>
              <a:rPr lang="en-GB" sz="1400" dirty="0" err="1"/>
              <a:t>LiTrack</a:t>
            </a:r>
            <a:r>
              <a:rPr lang="en-GB" sz="1400" dirty="0"/>
              <a:t> very quickly becomes cumbersome when asked to deal with a </a:t>
            </a:r>
            <a:r>
              <a:rPr lang="en-GB" sz="1400" dirty="0" err="1"/>
              <a:t>multipass</a:t>
            </a:r>
            <a:r>
              <a:rPr lang="en-GB" sz="1400" dirty="0"/>
              <a:t> ERL</a:t>
            </a:r>
          </a:p>
          <a:p>
            <a:pPr marL="171450" indent="-171450"/>
            <a:endParaRPr lang="en-GB" sz="1400" dirty="0"/>
          </a:p>
          <a:p>
            <a:pPr marL="171450" indent="-171450"/>
            <a:r>
              <a:rPr lang="en-GB" sz="1400" dirty="0"/>
              <a:t>Self developed </a:t>
            </a:r>
            <a:r>
              <a:rPr lang="en-GB" sz="1400" dirty="0" err="1"/>
              <a:t>LiTrack</a:t>
            </a:r>
            <a:r>
              <a:rPr lang="en-GB" sz="1400" dirty="0"/>
              <a:t>-like code that includes also FEL interaction, wakes, ISR. And crucially, allows RF load balancing in an </a:t>
            </a:r>
            <a:r>
              <a:rPr lang="en-GB" sz="1400" dirty="0" smtClean="0"/>
              <a:t>ERL simultaneously with</a:t>
            </a:r>
            <a:r>
              <a:rPr lang="en-GB" sz="1400" dirty="0"/>
              <a:t> accelerating bunch compression and decelerating bunch decompression (and energy spread compression)</a:t>
            </a:r>
            <a:r>
              <a:rPr lang="en-GB" sz="1400" dirty="0" smtClean="0"/>
              <a:t>. </a:t>
            </a:r>
            <a:r>
              <a:rPr lang="en-GB" sz="1400" dirty="0"/>
              <a:t>Working on incorporating </a:t>
            </a:r>
            <a:r>
              <a:rPr lang="en-GB" sz="1400" dirty="0" err="1"/>
              <a:t>uBI</a:t>
            </a:r>
            <a:r>
              <a:rPr lang="en-GB" sz="1400" dirty="0"/>
              <a:t> gain (Bosch model) and Caustic analysis (Tessa </a:t>
            </a:r>
            <a:r>
              <a:rPr lang="en-GB" sz="1400" dirty="0" smtClean="0"/>
              <a:t>Charles)</a:t>
            </a:r>
          </a:p>
          <a:p>
            <a:pPr marL="171450" indent="-171450"/>
            <a:endParaRPr lang="en-GB" sz="1400" dirty="0" smtClean="0"/>
          </a:p>
          <a:p>
            <a:pPr marL="171450" indent="-171450"/>
            <a:r>
              <a:rPr lang="en-GB" sz="1400" dirty="0" smtClean="0"/>
              <a:t>However solutions still found by ad-hoc twiddling – not satisfactory! </a:t>
            </a:r>
            <a:r>
              <a:rPr lang="en-GB" sz="1400" b="1" dirty="0" smtClean="0"/>
              <a:t>How to differentiate between “good” and “bad” solutions?</a:t>
            </a:r>
            <a:endParaRPr lang="en-GB" sz="1400" dirty="0" smtClean="0"/>
          </a:p>
          <a:p>
            <a:pPr marL="171450" indent="-171450"/>
            <a:endParaRPr lang="en-GB" sz="1400" dirty="0"/>
          </a:p>
          <a:p>
            <a:pPr marL="171450" indent="-171450"/>
            <a:r>
              <a:rPr lang="en-GB" sz="1400" dirty="0" smtClean="0"/>
              <a:t>Working on extending </a:t>
            </a:r>
            <a:r>
              <a:rPr lang="en-GB" sz="1400" dirty="0" err="1" smtClean="0"/>
              <a:t>Zagorodnov</a:t>
            </a:r>
            <a:r>
              <a:rPr lang="en-GB" sz="1400" dirty="0" smtClean="0"/>
              <a:t> / </a:t>
            </a:r>
            <a:r>
              <a:rPr lang="en-GB" sz="1400" dirty="0" err="1" smtClean="0"/>
              <a:t>Dohlus</a:t>
            </a:r>
            <a:r>
              <a:rPr lang="en-GB" sz="1400" dirty="0" smtClean="0"/>
              <a:t> </a:t>
            </a:r>
            <a:r>
              <a:rPr lang="en-GB" sz="1400" dirty="0" err="1" smtClean="0"/>
              <a:t>semianalytic</a:t>
            </a:r>
            <a:r>
              <a:rPr lang="en-GB" sz="1400" dirty="0" smtClean="0"/>
              <a:t> model of multistage compression to ERL systems to </a:t>
            </a:r>
            <a:r>
              <a:rPr lang="en-GB" sz="1400" b="1" dirty="0" smtClean="0"/>
              <a:t>establish more robust method </a:t>
            </a:r>
            <a:r>
              <a:rPr lang="en-GB" sz="1400" dirty="0" smtClean="0"/>
              <a:t>of finding and categorising solutions…</a:t>
            </a:r>
          </a:p>
          <a:p>
            <a:pPr lvl="1"/>
            <a:endParaRPr lang="en-GB" sz="1400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2EE2-49AD-4530-BAD5-1947DB935FC6}" type="slidenum">
              <a:rPr lang="en-GB" smtClean="0"/>
              <a:t>11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259632" y="6237312"/>
            <a:ext cx="6191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Proposal: Benchmark these solutions on </a:t>
            </a:r>
            <a:r>
              <a:rPr lang="en-GB" b="1" dirty="0" smtClean="0"/>
              <a:t>ER@CEBAF and CBETA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664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191890"/>
            <a:ext cx="7704856" cy="796950"/>
          </a:xfrm>
        </p:spPr>
        <p:txBody>
          <a:bodyPr>
            <a:noAutofit/>
          </a:bodyPr>
          <a:lstStyle/>
          <a:p>
            <a:r>
              <a:rPr lang="en-GB" sz="2400" b="1" dirty="0" smtClean="0"/>
              <a:t>Proposal 1: Produce an Off-Crest Longitudinal Match to Imitate a Multi-Pass XFEL on ER@CEBAF</a:t>
            </a:r>
            <a:endParaRPr lang="en-GB" sz="2400" b="1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7504" y="2204864"/>
            <a:ext cx="5904656" cy="4968552"/>
          </a:xfrm>
        </p:spPr>
        <p:txBody>
          <a:bodyPr>
            <a:normAutofit/>
          </a:bodyPr>
          <a:lstStyle/>
          <a:p>
            <a:pPr marL="685800" lvl="1"/>
            <a:r>
              <a:rPr lang="en-GB" sz="1600" b="1" dirty="0" smtClean="0"/>
              <a:t>Although compression to make a bunch suitable to drive an XFEL would need at least two tune-able R56 chicanes at the top energy, it is possible to “imitate” an XFEL by just producing the energy profiles required for a proper longitudinal match</a:t>
            </a:r>
          </a:p>
          <a:p>
            <a:pPr marL="685800" lvl="1"/>
            <a:endParaRPr lang="en-GB" sz="1600" b="1" dirty="0" smtClean="0"/>
          </a:p>
          <a:p>
            <a:pPr marL="685800" lvl="1"/>
            <a:r>
              <a:rPr lang="en-GB" sz="1600" b="1" dirty="0" smtClean="0"/>
              <a:t>Would prove the mitigation of adiabatic anti-damping of the relative energy spread through proper phase control on deceleration in a </a:t>
            </a:r>
            <a:r>
              <a:rPr lang="en-GB" sz="1600" b="1" dirty="0" err="1" smtClean="0"/>
              <a:t>multipass</a:t>
            </a:r>
            <a:r>
              <a:rPr lang="en-GB" sz="1600" b="1" dirty="0" smtClean="0"/>
              <a:t> ERL</a:t>
            </a:r>
          </a:p>
          <a:p>
            <a:pPr marL="685800" lvl="1"/>
            <a:endParaRPr lang="en-GB" sz="1600" b="1" dirty="0"/>
          </a:p>
          <a:p>
            <a:pPr marL="685800" lvl="1"/>
            <a:r>
              <a:rPr lang="en-GB" sz="1600" b="1" dirty="0" smtClean="0"/>
              <a:t>Only involves optics retuning of the arcs to further increase momentum acceptance, can reduce peak dispersion from 2.66m to 1.18m increasing the momentum acceptance to 2.1%</a:t>
            </a:r>
          </a:p>
          <a:p>
            <a:pPr marL="685800" lvl="1"/>
            <a:endParaRPr lang="en-GB" sz="1600" b="1" dirty="0"/>
          </a:p>
          <a:p>
            <a:pPr marL="685800" lvl="1"/>
            <a:r>
              <a:rPr lang="en-GB" sz="1600" b="1" dirty="0" err="1" smtClean="0"/>
              <a:t>ASTeC</a:t>
            </a:r>
            <a:r>
              <a:rPr lang="en-GB" sz="1600" b="1" dirty="0"/>
              <a:t> </a:t>
            </a:r>
            <a:r>
              <a:rPr lang="en-GB" sz="1600" b="1" dirty="0" smtClean="0"/>
              <a:t>/ Lancaster U. PhD student now looking at such longitudinal matches for ER@CEBAF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2EE2-49AD-4530-BAD5-1947DB935FC6}" type="slidenum">
              <a:rPr lang="en-GB" smtClean="0"/>
              <a:t>12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0" t="12714" r="25392" b="3941"/>
          <a:stretch/>
        </p:blipFill>
        <p:spPr>
          <a:xfrm>
            <a:off x="6078165" y="2186366"/>
            <a:ext cx="2958331" cy="424213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1635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87824" y="759842"/>
            <a:ext cx="5760640" cy="796950"/>
          </a:xfrm>
        </p:spPr>
        <p:txBody>
          <a:bodyPr>
            <a:noAutofit/>
          </a:bodyPr>
          <a:lstStyle/>
          <a:p>
            <a:r>
              <a:rPr lang="en-GB" sz="2000" b="1" dirty="0"/>
              <a:t>A Test Accelerator for UK-XFEL – and why this Test Accelerator Is </a:t>
            </a:r>
            <a:r>
              <a:rPr lang="en-GB" sz="2000" b="1" dirty="0" smtClean="0"/>
              <a:t>As </a:t>
            </a:r>
            <a:r>
              <a:rPr lang="en-GB" sz="2000" b="1" dirty="0"/>
              <a:t>Compelling </a:t>
            </a:r>
            <a:r>
              <a:rPr lang="en-GB" sz="2000" b="1" dirty="0" smtClean="0"/>
              <a:t>as the </a:t>
            </a:r>
            <a:r>
              <a:rPr lang="en-GB" sz="2000" b="1" dirty="0"/>
              <a:t>XFEL!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229600" cy="4830763"/>
          </a:xfrm>
        </p:spPr>
        <p:txBody>
          <a:bodyPr>
            <a:normAutofit/>
          </a:bodyPr>
          <a:lstStyle/>
          <a:p>
            <a:r>
              <a:rPr lang="en-US" sz="1400" dirty="0" smtClean="0"/>
              <a:t>Returning to the ERL landscape we see that the beam power of such a UK-XFEL sits closer to the 100 MW line, </a:t>
            </a:r>
            <a:r>
              <a:rPr lang="en-US" sz="1400" b="1" dirty="0" smtClean="0"/>
              <a:t>whereas only ~1MW CW is demonstrated!</a:t>
            </a:r>
          </a:p>
          <a:p>
            <a:endParaRPr lang="en-US" sz="1400" dirty="0"/>
          </a:p>
          <a:p>
            <a:r>
              <a:rPr lang="en-US" sz="1400" dirty="0" smtClean="0"/>
              <a:t>Following the philosophy of </a:t>
            </a:r>
            <a:r>
              <a:rPr lang="en-US" sz="1400" b="1" dirty="0" smtClean="0"/>
              <a:t>“one order of magnitude at a time”</a:t>
            </a:r>
            <a:r>
              <a:rPr lang="en-US" sz="1400" dirty="0" smtClean="0"/>
              <a:t>, it seems reasonable to propose a 10% scale model UK-XFEL test accelerator. This would be in the 0.8 – 1 GeV, 10 mA range</a:t>
            </a:r>
          </a:p>
          <a:p>
            <a:endParaRPr lang="en-US" sz="1400" dirty="0"/>
          </a:p>
          <a:p>
            <a:r>
              <a:rPr lang="en-US" sz="1400" dirty="0" smtClean="0"/>
              <a:t>There are strong industrial applications (= money!) reasons to build such a machine:</a:t>
            </a:r>
          </a:p>
          <a:p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2EE2-49AD-4530-BAD5-1947DB935FC6}" type="slidenum">
              <a:rPr lang="en-GB" smtClean="0"/>
              <a:t>13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4013" t="13745" r="12589" b="6677"/>
          <a:stretch/>
        </p:blipFill>
        <p:spPr>
          <a:xfrm>
            <a:off x="3995936" y="3503273"/>
            <a:ext cx="4845224" cy="33101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929" y="4221795"/>
            <a:ext cx="30963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400" dirty="0" smtClean="0"/>
              <a:t>To drive a &gt;10 kW </a:t>
            </a:r>
            <a:r>
              <a:rPr lang="en-GB" sz="1400" b="1" dirty="0" smtClean="0"/>
              <a:t>EUV-FEL</a:t>
            </a:r>
            <a:r>
              <a:rPr lang="en-GB" sz="1400" dirty="0" smtClean="0"/>
              <a:t> for high power tests of optical transport systems for semiconductor lithography </a:t>
            </a:r>
            <a:endParaRPr lang="en-GB" sz="1400" dirty="0"/>
          </a:p>
          <a:p>
            <a:pPr marL="342900" indent="-342900">
              <a:buFont typeface="+mj-lt"/>
              <a:buAutoNum type="arabicPeriod"/>
            </a:pPr>
            <a:endParaRPr lang="en-GB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/>
              <a:t>To drive a high-flux, narrowband Inverse Compton Scattering </a:t>
            </a:r>
            <a:r>
              <a:rPr lang="en-GB" sz="1400" b="1" dirty="0" smtClean="0"/>
              <a:t>MeV photon source</a:t>
            </a:r>
            <a:r>
              <a:rPr lang="en-GB" sz="1400" dirty="0" smtClean="0"/>
              <a:t> for nuclear industry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94675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496944" cy="460851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GB" sz="1400" dirty="0"/>
          </a:p>
          <a:p>
            <a:pPr lvl="1"/>
            <a:r>
              <a:rPr lang="en-GB" sz="1400" dirty="0" smtClean="0"/>
              <a:t>Motivated by upcoming </a:t>
            </a:r>
            <a:r>
              <a:rPr lang="en-GB" sz="1400" b="1" dirty="0" smtClean="0"/>
              <a:t>ELI-NP</a:t>
            </a:r>
            <a:r>
              <a:rPr lang="en-GB" sz="1400" dirty="0" smtClean="0"/>
              <a:t> / </a:t>
            </a:r>
            <a:r>
              <a:rPr lang="en-GB" sz="1400" b="1" dirty="0" err="1" smtClean="0"/>
              <a:t>MEGa</a:t>
            </a:r>
            <a:r>
              <a:rPr lang="en-GB" sz="1400" b="1" dirty="0" smtClean="0"/>
              <a:t>-ray</a:t>
            </a:r>
            <a:r>
              <a:rPr lang="en-GB" sz="1400" dirty="0" smtClean="0"/>
              <a:t> demonstrations of the utility of high flux (10</a:t>
            </a:r>
            <a:r>
              <a:rPr lang="en-GB" sz="1400" baseline="30000" dirty="0" smtClean="0"/>
              <a:t>13</a:t>
            </a:r>
            <a:r>
              <a:rPr lang="en-GB" sz="1400" dirty="0" smtClean="0"/>
              <a:t> /s) low (10</a:t>
            </a:r>
            <a:r>
              <a:rPr lang="en-GB" sz="1400" baseline="30000" dirty="0" smtClean="0"/>
              <a:t>-3</a:t>
            </a:r>
            <a:r>
              <a:rPr lang="en-GB" sz="1400" dirty="0" smtClean="0"/>
              <a:t>) energy spread </a:t>
            </a:r>
            <a:r>
              <a:rPr lang="en-GB" sz="1400" dirty="0" smtClean="0">
                <a:sym typeface="Symbol" panose="05050102010706020507" pitchFamily="18" charset="2"/>
              </a:rPr>
              <a:t>’s</a:t>
            </a:r>
            <a:r>
              <a:rPr lang="en-GB" sz="1400" dirty="0" smtClean="0"/>
              <a:t> in the 1-30 MeV range</a:t>
            </a:r>
          </a:p>
          <a:p>
            <a:pPr lvl="1"/>
            <a:endParaRPr lang="en-GB" sz="1400" dirty="0" smtClean="0"/>
          </a:p>
          <a:p>
            <a:pPr lvl="1"/>
            <a:r>
              <a:rPr lang="en-GB" sz="1400" dirty="0" smtClean="0"/>
              <a:t>A CW ERL driven source could go well beyond, with </a:t>
            </a:r>
            <a:r>
              <a:rPr lang="en-GB" sz="1400" b="1" dirty="0" smtClean="0"/>
              <a:t>10,000 x average flux and 100 x narrower bandwidth </a:t>
            </a:r>
            <a:r>
              <a:rPr lang="en-GB" sz="1400" dirty="0"/>
              <a:t>(if laser chirping techniques adopted  - “Combining harmonic generation and laser chirping to achieve high spectral density in Compton </a:t>
            </a:r>
            <a:r>
              <a:rPr lang="en-GB" sz="1400" dirty="0" smtClean="0"/>
              <a:t>sources”, </a:t>
            </a:r>
            <a:r>
              <a:rPr lang="en-GB" sz="1400" dirty="0" err="1" smtClean="0"/>
              <a:t>Terzić</a:t>
            </a:r>
            <a:r>
              <a:rPr lang="en-GB" sz="1400" dirty="0" smtClean="0"/>
              <a:t>, </a:t>
            </a:r>
            <a:r>
              <a:rPr lang="en-GB" sz="1400" dirty="0"/>
              <a:t>Reeves </a:t>
            </a:r>
            <a:r>
              <a:rPr lang="en-GB" sz="1400" dirty="0" smtClean="0"/>
              <a:t>&amp; </a:t>
            </a:r>
            <a:r>
              <a:rPr lang="en-GB" sz="1400" dirty="0" err="1" smtClean="0"/>
              <a:t>Krafft</a:t>
            </a:r>
            <a:r>
              <a:rPr lang="en-GB" sz="1400" dirty="0" smtClean="0"/>
              <a:t>, Physical </a:t>
            </a:r>
            <a:r>
              <a:rPr lang="en-GB" sz="1400" dirty="0"/>
              <a:t>Review Accelerators and Beams 2016 </a:t>
            </a:r>
            <a:r>
              <a:rPr lang="en-GB" sz="1400" dirty="0" err="1"/>
              <a:t>vol</a:t>
            </a:r>
            <a:r>
              <a:rPr lang="en-GB" sz="1400" dirty="0"/>
              <a:t>: 19 (4) pp: 1-8 </a:t>
            </a:r>
            <a:r>
              <a:rPr lang="en-GB" sz="1400" dirty="0" smtClean="0"/>
              <a:t>)</a:t>
            </a:r>
            <a:endParaRPr lang="en-GB" sz="1400" dirty="0"/>
          </a:p>
          <a:p>
            <a:pPr marL="457200" lvl="1" indent="0">
              <a:buNone/>
            </a:pPr>
            <a:endParaRPr lang="en-GB" sz="1400" dirty="0"/>
          </a:p>
          <a:p>
            <a:pPr marL="457200" lvl="1" indent="0">
              <a:buNone/>
            </a:pPr>
            <a:r>
              <a:rPr lang="en-GB" sz="1400" dirty="0" smtClean="0"/>
              <a:t>Precise </a:t>
            </a:r>
            <a:r>
              <a:rPr lang="en-GB" sz="1400" dirty="0"/>
              <a:t>photonuclear / </a:t>
            </a:r>
            <a:r>
              <a:rPr lang="en-GB" sz="1400" dirty="0" err="1"/>
              <a:t>photofission</a:t>
            </a:r>
            <a:r>
              <a:rPr lang="en-GB" sz="1400" dirty="0"/>
              <a:t> studies would become </a:t>
            </a:r>
            <a:r>
              <a:rPr lang="en-GB" sz="1400" dirty="0" smtClean="0"/>
              <a:t>possible with </a:t>
            </a:r>
            <a:r>
              <a:rPr lang="en-GB" sz="1400" dirty="0"/>
              <a:t>industrial applications such </a:t>
            </a:r>
            <a:r>
              <a:rPr lang="en-GB" sz="1400" dirty="0" smtClean="0"/>
              <a:t>as</a:t>
            </a:r>
          </a:p>
          <a:p>
            <a:pPr marL="457200" lvl="1" indent="0">
              <a:buNone/>
            </a:pPr>
            <a:r>
              <a:rPr lang="en-GB" sz="1400" dirty="0" smtClean="0"/>
              <a:t> </a:t>
            </a:r>
          </a:p>
          <a:p>
            <a:pPr lvl="1"/>
            <a:r>
              <a:rPr lang="en-GB" sz="1400" dirty="0" smtClean="0"/>
              <a:t>nuclear </a:t>
            </a:r>
            <a:r>
              <a:rPr lang="en-GB" sz="1400" dirty="0"/>
              <a:t>resonance </a:t>
            </a:r>
            <a:r>
              <a:rPr lang="en-GB" sz="1400" dirty="0" smtClean="0"/>
              <a:t>fluorescence</a:t>
            </a:r>
          </a:p>
          <a:p>
            <a:pPr lvl="1"/>
            <a:r>
              <a:rPr lang="en-GB" sz="1400" dirty="0" smtClean="0"/>
              <a:t>non-proliferation enforcement</a:t>
            </a:r>
          </a:p>
          <a:p>
            <a:pPr lvl="1"/>
            <a:r>
              <a:rPr lang="en-GB" sz="1400" dirty="0" smtClean="0"/>
              <a:t>radioactive </a:t>
            </a:r>
            <a:r>
              <a:rPr lang="en-GB" sz="1400" dirty="0"/>
              <a:t>waste stewardship (and even mitigation</a:t>
            </a:r>
            <a:r>
              <a:rPr lang="en-GB" sz="1400" dirty="0" smtClean="0"/>
              <a:t>)</a:t>
            </a:r>
          </a:p>
          <a:p>
            <a:pPr lvl="1"/>
            <a:r>
              <a:rPr lang="en-GB" sz="1400" dirty="0" smtClean="0"/>
              <a:t>economic </a:t>
            </a:r>
            <a:r>
              <a:rPr lang="en-GB" sz="1400" dirty="0"/>
              <a:t>production of novel medical </a:t>
            </a:r>
            <a:r>
              <a:rPr lang="en-GB" sz="1400" dirty="0" smtClean="0"/>
              <a:t>isotopes</a:t>
            </a:r>
          </a:p>
          <a:p>
            <a:pPr lvl="1"/>
            <a:r>
              <a:rPr lang="en-GB" sz="1400" dirty="0" smtClean="0"/>
              <a:t>moderator-free </a:t>
            </a:r>
            <a:r>
              <a:rPr lang="en-GB" sz="1400" dirty="0"/>
              <a:t>thermal neutron </a:t>
            </a:r>
            <a:r>
              <a:rPr lang="en-GB" sz="1400" dirty="0" smtClean="0"/>
              <a:t>source</a:t>
            </a:r>
          </a:p>
          <a:p>
            <a:pPr lvl="1"/>
            <a:r>
              <a:rPr lang="en-GB" sz="1400" dirty="0" smtClean="0"/>
              <a:t>narrow </a:t>
            </a:r>
            <a:r>
              <a:rPr lang="en-GB" sz="1400" dirty="0"/>
              <a:t>bandwidth positron / muon </a:t>
            </a:r>
            <a:r>
              <a:rPr lang="en-GB" sz="1400" dirty="0" smtClean="0"/>
              <a:t>source</a:t>
            </a:r>
          </a:p>
          <a:p>
            <a:pPr lvl="1"/>
            <a:r>
              <a:rPr lang="en-GB" sz="1400" dirty="0" smtClean="0"/>
              <a:t>…</a:t>
            </a:r>
            <a:endParaRPr lang="en-GB" sz="1400" dirty="0"/>
          </a:p>
          <a:p>
            <a:pPr lvl="1">
              <a:buFont typeface="+mj-lt"/>
              <a:buAutoNum type="romanLcPeriod"/>
            </a:pPr>
            <a:endParaRPr lang="en-GB" sz="1400" b="1" dirty="0" smtClean="0"/>
          </a:p>
          <a:p>
            <a:pPr lvl="1">
              <a:buFont typeface="+mj-lt"/>
              <a:buAutoNum type="romanLcPeriod"/>
            </a:pPr>
            <a:endParaRPr lang="en-GB" sz="1400" b="1" dirty="0"/>
          </a:p>
          <a:p>
            <a:pPr lvl="1">
              <a:buFont typeface="+mj-lt"/>
              <a:buAutoNum type="romanLcPeriod"/>
            </a:pPr>
            <a:endParaRPr lang="en-GB" sz="1400" dirty="0" smtClean="0"/>
          </a:p>
          <a:p>
            <a:pPr lvl="1">
              <a:buFont typeface="+mj-lt"/>
              <a:buAutoNum type="romanLcPeriod"/>
            </a:pPr>
            <a:endParaRPr lang="en-GB" sz="1400" dirty="0"/>
          </a:p>
          <a:p>
            <a:pPr lvl="1">
              <a:buFont typeface="+mj-lt"/>
              <a:buAutoNum type="romanLcPeriod"/>
            </a:pPr>
            <a:endParaRPr lang="en-GB" sz="1400" dirty="0" smtClean="0"/>
          </a:p>
          <a:p>
            <a:pPr lvl="1">
              <a:buFont typeface="+mj-lt"/>
              <a:buAutoNum type="romanLcPeriod"/>
            </a:pPr>
            <a:endParaRPr lang="en-GB" sz="1400" dirty="0" smtClean="0"/>
          </a:p>
          <a:p>
            <a:pPr lvl="1">
              <a:buFont typeface="+mj-lt"/>
              <a:buAutoNum type="romanLcPeriod"/>
            </a:pPr>
            <a:endParaRPr lang="en-GB" sz="1400" dirty="0"/>
          </a:p>
          <a:p>
            <a:pPr marL="457200" lvl="1" indent="0">
              <a:buNone/>
            </a:pPr>
            <a:endParaRPr lang="en-GB" sz="1400" b="1" dirty="0" smtClean="0"/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3923928" y="759842"/>
            <a:ext cx="4824536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 smtClean="0"/>
              <a:t>An ICS Narrowband Gamma Source on the Test Accelerator for UK-XFEL?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407526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7" t="22386" r="8053" b="28201"/>
          <a:stretch/>
        </p:blipFill>
        <p:spPr>
          <a:xfrm>
            <a:off x="2993074" y="1844824"/>
            <a:ext cx="6172602" cy="43924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9237" y="2767861"/>
            <a:ext cx="2837984" cy="156966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E.g. “hidden” resonances in </a:t>
            </a:r>
            <a:r>
              <a:rPr lang="en-GB" sz="1600" dirty="0" err="1"/>
              <a:t>photofission</a:t>
            </a:r>
            <a:r>
              <a:rPr lang="en-GB" sz="1600" dirty="0"/>
              <a:t> cross </a:t>
            </a:r>
            <a:r>
              <a:rPr lang="en-GB" sz="1600" dirty="0" smtClean="0"/>
              <a:t>sections </a:t>
            </a:r>
            <a:r>
              <a:rPr lang="en-GB" sz="1600" dirty="0"/>
              <a:t>as all gamma sources thus far are broadband – </a:t>
            </a:r>
            <a:r>
              <a:rPr lang="en-GB" sz="1600" dirty="0" smtClean="0"/>
              <a:t>far reaching implications </a:t>
            </a:r>
            <a:r>
              <a:rPr lang="en-GB" sz="1600" dirty="0"/>
              <a:t>for </a:t>
            </a:r>
            <a:r>
              <a:rPr lang="en-GB" sz="1600" dirty="0" smtClean="0"/>
              <a:t>nuclear waste </a:t>
            </a:r>
            <a:r>
              <a:rPr lang="en-GB" sz="1600" dirty="0"/>
              <a:t>management </a:t>
            </a:r>
            <a:r>
              <a:rPr lang="en-GB" sz="1600" dirty="0" smtClean="0"/>
              <a:t>techniques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6209110"/>
            <a:ext cx="5184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 smtClean="0"/>
              <a:t>“Perspectives for </a:t>
            </a:r>
            <a:r>
              <a:rPr lang="en-GB" sz="1100" i="1" dirty="0" err="1" smtClean="0"/>
              <a:t>photofission</a:t>
            </a:r>
            <a:r>
              <a:rPr lang="en-GB" sz="1100" i="1" dirty="0" smtClean="0"/>
              <a:t> studies with highly brilliant, monochromatic </a:t>
            </a:r>
            <a:r>
              <a:rPr lang="en-GB" sz="1100" i="1" dirty="0" smtClean="0">
                <a:sym typeface="Symbol"/>
              </a:rPr>
              <a:t>-ray beams</a:t>
            </a:r>
            <a:r>
              <a:rPr lang="en-GB" sz="1100" i="1" dirty="0" smtClean="0"/>
              <a:t>” </a:t>
            </a:r>
            <a:r>
              <a:rPr lang="en-GB" sz="1100" dirty="0" smtClean="0"/>
              <a:t>P. G. </a:t>
            </a:r>
            <a:r>
              <a:rPr lang="en-GB" sz="1100" dirty="0" err="1" smtClean="0"/>
              <a:t>Thirolf</a:t>
            </a:r>
            <a:r>
              <a:rPr lang="en-GB" sz="1100" dirty="0" smtClean="0"/>
              <a:t> et. al., EPJ Web of Conferences </a:t>
            </a:r>
            <a:r>
              <a:rPr lang="en-GB" sz="1100" b="1" dirty="0" smtClean="0"/>
              <a:t>38</a:t>
            </a:r>
            <a:r>
              <a:rPr lang="en-GB" sz="1100" dirty="0" smtClean="0"/>
              <a:t>, 08001 (2012)</a:t>
            </a:r>
            <a:endParaRPr lang="en-GB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3779912" y="2636912"/>
            <a:ext cx="1152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C00000"/>
                </a:solidFill>
              </a:rPr>
              <a:t>Experiment</a:t>
            </a:r>
            <a:r>
              <a:rPr lang="en-GB" sz="1200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GB" sz="1200" dirty="0" err="1" smtClean="0">
                <a:solidFill>
                  <a:srgbClr val="C00000"/>
                </a:solidFill>
              </a:rPr>
              <a:t>Photofission</a:t>
            </a:r>
            <a:r>
              <a:rPr lang="en-GB" sz="1200" dirty="0" smtClean="0">
                <a:solidFill>
                  <a:srgbClr val="C00000"/>
                </a:solidFill>
              </a:rPr>
              <a:t> induced by broadband (~200 </a:t>
            </a:r>
            <a:r>
              <a:rPr lang="en-GB" sz="1200" dirty="0" err="1" smtClean="0">
                <a:solidFill>
                  <a:srgbClr val="C00000"/>
                </a:solidFill>
              </a:rPr>
              <a:t>keV</a:t>
            </a:r>
            <a:r>
              <a:rPr lang="en-GB" sz="1200" dirty="0" smtClean="0">
                <a:solidFill>
                  <a:srgbClr val="C00000"/>
                </a:solidFill>
              </a:rPr>
              <a:t>) Bremsstrahlung</a:t>
            </a:r>
            <a:endParaRPr lang="en-GB" sz="12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12360" y="3645024"/>
            <a:ext cx="11600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C00000"/>
                </a:solidFill>
              </a:rPr>
              <a:t>Calculation</a:t>
            </a:r>
            <a:r>
              <a:rPr lang="en-GB" sz="1200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GB" sz="1200" dirty="0" err="1" smtClean="0">
                <a:solidFill>
                  <a:srgbClr val="C00000"/>
                </a:solidFill>
              </a:rPr>
              <a:t>Photofission</a:t>
            </a:r>
            <a:r>
              <a:rPr lang="en-GB" sz="1200" dirty="0" smtClean="0">
                <a:solidFill>
                  <a:srgbClr val="C00000"/>
                </a:solidFill>
              </a:rPr>
              <a:t> intrinsically composed of individual sharp resonances</a:t>
            </a:r>
            <a:endParaRPr lang="en-GB" sz="1200" dirty="0">
              <a:solidFill>
                <a:srgbClr val="C00000"/>
              </a:solidFill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3923928" y="759842"/>
            <a:ext cx="4824536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 smtClean="0"/>
              <a:t>An ICS Narrowband Gamma Source on the Test Accelerator for UK-XFEL?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50026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20507" r="15350" b="-727"/>
          <a:stretch/>
        </p:blipFill>
        <p:spPr>
          <a:xfrm>
            <a:off x="1259632" y="1782108"/>
            <a:ext cx="6480719" cy="4896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888" y="980728"/>
            <a:ext cx="5472608" cy="796950"/>
          </a:xfrm>
        </p:spPr>
        <p:txBody>
          <a:bodyPr>
            <a:noAutofit/>
          </a:bodyPr>
          <a:lstStyle/>
          <a:p>
            <a:r>
              <a:rPr lang="en-GB" sz="2000" b="1" dirty="0" smtClean="0"/>
              <a:t>An Example Photon Energy to Aim For on an ERL-Driven Narrowband MeV Photon Source</a:t>
            </a:r>
            <a:endParaRPr lang="en-GB" sz="2000" b="1" dirty="0"/>
          </a:p>
        </p:txBody>
      </p:sp>
      <p:sp>
        <p:nvSpPr>
          <p:cNvPr id="6" name="Oval 5"/>
          <p:cNvSpPr/>
          <p:nvPr/>
        </p:nvSpPr>
        <p:spPr>
          <a:xfrm>
            <a:off x="4155306" y="4581128"/>
            <a:ext cx="75608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>
            <a:endCxn id="6" idx="2"/>
          </p:cNvCxnSpPr>
          <p:nvPr/>
        </p:nvCxnSpPr>
        <p:spPr>
          <a:xfrm>
            <a:off x="1364997" y="4081934"/>
            <a:ext cx="2790309" cy="679214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9512" y="3861048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2.143 MeV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60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191890"/>
            <a:ext cx="7704856" cy="796950"/>
          </a:xfrm>
        </p:spPr>
        <p:txBody>
          <a:bodyPr>
            <a:noAutofit/>
          </a:bodyPr>
          <a:lstStyle/>
          <a:p>
            <a:r>
              <a:rPr lang="en-GB" sz="2400" b="1" dirty="0" smtClean="0"/>
              <a:t>Proposal 2: Produce an Off-Crest Longitudinal Match to Imitate a Multi-Pass FEL </a:t>
            </a:r>
            <a:r>
              <a:rPr lang="en-GB" sz="2400" b="1" dirty="0" smtClean="0"/>
              <a:t>&amp; </a:t>
            </a:r>
            <a:r>
              <a:rPr lang="en-GB" sz="2400" b="1" dirty="0" smtClean="0"/>
              <a:t>Compton IP on CBETA</a:t>
            </a:r>
            <a:endParaRPr lang="en-GB" sz="2400" b="1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0" y="2276872"/>
            <a:ext cx="4932040" cy="4300587"/>
          </a:xfrm>
        </p:spPr>
        <p:txBody>
          <a:bodyPr>
            <a:normAutofit fontScale="92500" lnSpcReduction="10000"/>
          </a:bodyPr>
          <a:lstStyle/>
          <a:p>
            <a:pPr marL="685800" lvl="1"/>
            <a:r>
              <a:rPr lang="en-GB" sz="1600" b="1" dirty="0" smtClean="0"/>
              <a:t>As on ER@CEBAF, on CBETA as it currently stands we can’t directly make a compressive match, but we can imitate the energy manipulations that would be needed and try it out</a:t>
            </a:r>
          </a:p>
          <a:p>
            <a:pPr marL="685800" lvl="1"/>
            <a:endParaRPr lang="en-GB" sz="1600" b="1" dirty="0"/>
          </a:p>
          <a:p>
            <a:pPr marL="685800" lvl="1"/>
            <a:r>
              <a:rPr lang="en-GB" sz="1600" b="1" dirty="0" smtClean="0"/>
              <a:t>This should be a piece of cake as FFAG transport is by definition large acceptance! But what about the spreaders???</a:t>
            </a:r>
          </a:p>
          <a:p>
            <a:pPr marL="400050" lvl="1" indent="0">
              <a:buNone/>
            </a:pPr>
            <a:endParaRPr lang="en-GB" sz="1600" b="1" dirty="0"/>
          </a:p>
          <a:p>
            <a:pPr marL="685800" lvl="1"/>
            <a:r>
              <a:rPr lang="en-GB" sz="1600" b="1" dirty="0" err="1" smtClean="0"/>
              <a:t>ASTeC</a:t>
            </a:r>
            <a:r>
              <a:rPr lang="en-GB" sz="1600" b="1" dirty="0"/>
              <a:t> </a:t>
            </a:r>
            <a:r>
              <a:rPr lang="en-GB" sz="1600" b="1" dirty="0" smtClean="0"/>
              <a:t>/ Manchester U. PhD student now looking at FEL extraction beamline into CBETA </a:t>
            </a:r>
            <a:r>
              <a:rPr lang="en-GB" sz="1600" b="1" dirty="0" err="1" smtClean="0"/>
              <a:t>backleg</a:t>
            </a:r>
            <a:r>
              <a:rPr lang="en-GB" sz="1600" b="1" dirty="0" smtClean="0"/>
              <a:t> (possibly multi-colour – utilising each energy, possibly tapered to produce high power)</a:t>
            </a:r>
          </a:p>
          <a:p>
            <a:pPr marL="685800" lvl="1"/>
            <a:endParaRPr lang="en-GB" sz="1600" b="1" dirty="0"/>
          </a:p>
          <a:p>
            <a:pPr marL="685800" lvl="1"/>
            <a:r>
              <a:rPr lang="en-GB" sz="1600" b="1" dirty="0" smtClean="0"/>
              <a:t>Also student will assess </a:t>
            </a:r>
            <a:r>
              <a:rPr lang="en-GB" sz="1600" b="1" dirty="0" smtClean="0"/>
              <a:t>what would be needed to enable an Compton IP – the most exciting nuclear industry applications will NEED HIGH FLUX AND HIGH SPECTRAL BRIGHTNESS = high beam power + optimised for narrowband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2EE2-49AD-4530-BAD5-1947DB935FC6}" type="slidenum">
              <a:rPr lang="en-GB" smtClean="0"/>
              <a:t>17</a:t>
            </a:fld>
            <a:endParaRPr lang="en-GB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2" t="13812" r="19824" b="5731"/>
          <a:stretch/>
        </p:blipFill>
        <p:spPr>
          <a:xfrm>
            <a:off x="5103718" y="2708920"/>
            <a:ext cx="3788762" cy="28751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0727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504" y="764704"/>
            <a:ext cx="5554960" cy="796950"/>
          </a:xfrm>
        </p:spPr>
        <p:txBody>
          <a:bodyPr>
            <a:noAutofit/>
          </a:bodyPr>
          <a:lstStyle/>
          <a:p>
            <a:r>
              <a:rPr lang="en-GB" sz="2400" b="1" dirty="0" smtClean="0"/>
              <a:t>Why Is This Useful for EIC?</a:t>
            </a:r>
            <a:endParaRPr lang="en-GB" sz="2400" b="1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971600" y="2132856"/>
            <a:ext cx="7272808" cy="4007470"/>
          </a:xfrm>
        </p:spPr>
        <p:txBody>
          <a:bodyPr>
            <a:normAutofit fontScale="92500"/>
          </a:bodyPr>
          <a:lstStyle/>
          <a:p>
            <a:r>
              <a:rPr lang="en-GB" sz="2000" dirty="0" smtClean="0"/>
              <a:t>Politics: ERLs are still “alternative” not “mainstream”</a:t>
            </a:r>
          </a:p>
          <a:p>
            <a:endParaRPr lang="en-GB" sz="2000" dirty="0" smtClean="0"/>
          </a:p>
          <a:p>
            <a:r>
              <a:rPr lang="en-GB" sz="2000" dirty="0" smtClean="0"/>
              <a:t>Physics specific to the proposals: </a:t>
            </a:r>
            <a:r>
              <a:rPr lang="en-GB" sz="2000" dirty="0" smtClean="0"/>
              <a:t>“Stress testing” of the longitudinal dynamics of </a:t>
            </a:r>
            <a:r>
              <a:rPr lang="en-GB" sz="2000" dirty="0" err="1" smtClean="0"/>
              <a:t>multipass</a:t>
            </a:r>
            <a:r>
              <a:rPr lang="en-GB" sz="2000" dirty="0" smtClean="0"/>
              <a:t> ERLs – probes the effects of wakes, CSR – already shown as challenge for EIC </a:t>
            </a:r>
            <a:r>
              <a:rPr lang="en-GB" sz="2000" dirty="0" smtClean="0"/>
              <a:t>cooling</a:t>
            </a:r>
          </a:p>
          <a:p>
            <a:endParaRPr lang="en-GB" sz="2000" dirty="0"/>
          </a:p>
          <a:p>
            <a:r>
              <a:rPr lang="en-GB" sz="2000" dirty="0" smtClean="0"/>
              <a:t>Physics common to all applications: Using a non-equilibrium system (ERLs and CCRs are this) to provide high power beams is in itself the challenge – halo, RF transients, power management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In </a:t>
            </a:r>
            <a:r>
              <a:rPr lang="en-GB" sz="2000" dirty="0" smtClean="0"/>
              <a:t>order to fulfil their potential, ERL community must use </a:t>
            </a:r>
            <a:r>
              <a:rPr lang="en-GB" sz="2000" dirty="0" smtClean="0"/>
              <a:t>all the tools </a:t>
            </a:r>
            <a:r>
              <a:rPr lang="en-GB" sz="2000" dirty="0" smtClean="0"/>
              <a:t>at its disposal to </a:t>
            </a:r>
            <a:r>
              <a:rPr lang="en-GB" sz="2000" dirty="0" smtClean="0"/>
              <a:t>show these systems are mature enough to be deployed</a:t>
            </a: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2EE2-49AD-4530-BAD5-1947DB935FC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99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903858"/>
            <a:ext cx="6912768" cy="796950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Acknowledgements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8208912" cy="4536504"/>
          </a:xfr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smtClean="0"/>
              <a:t>Thanks </a:t>
            </a:r>
            <a:r>
              <a:rPr lang="en-GB" sz="1600" dirty="0" smtClean="0"/>
              <a:t>to Dave Douglas (Jefferson Lab) who has </a:t>
            </a:r>
            <a:r>
              <a:rPr lang="en-GB" sz="1600" dirty="0" smtClean="0"/>
              <a:t>helped develop </a:t>
            </a:r>
            <a:r>
              <a:rPr lang="en-GB" sz="1600" dirty="0" smtClean="0"/>
              <a:t>these ideas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 smtClean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600" dirty="0" smtClean="0"/>
              <a:t>Cockcroft team contributing:</a:t>
            </a:r>
            <a:endParaRPr lang="en-GB" sz="16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smtClean="0"/>
              <a:t>Alex Brynes, </a:t>
            </a:r>
            <a:r>
              <a:rPr lang="en-GB" sz="1600" dirty="0" smtClean="0"/>
              <a:t>James </a:t>
            </a:r>
            <a:r>
              <a:rPr lang="en-GB" sz="1600" dirty="0" smtClean="0"/>
              <a:t>Jones, </a:t>
            </a:r>
            <a:r>
              <a:rPr lang="en-GB" sz="1600" dirty="0" smtClean="0"/>
              <a:t>Bruno </a:t>
            </a:r>
            <a:r>
              <a:rPr lang="en-GB" sz="1600" dirty="0" smtClean="0"/>
              <a:t>Muratori, PW (</a:t>
            </a:r>
            <a:r>
              <a:rPr lang="en-GB" sz="1600" dirty="0" smtClean="0"/>
              <a:t>STFC Daresbury Laboratory, UK)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smtClean="0"/>
              <a:t>Gustavo Perez-Segurana, Ian </a:t>
            </a:r>
            <a:r>
              <a:rPr lang="en-GB" sz="1600" dirty="0" smtClean="0"/>
              <a:t>Bailey </a:t>
            </a:r>
            <a:r>
              <a:rPr lang="en-GB" sz="1600" dirty="0"/>
              <a:t>(Lancaster </a:t>
            </a:r>
            <a:r>
              <a:rPr lang="en-GB" sz="1600" dirty="0" smtClean="0"/>
              <a:t>University, </a:t>
            </a:r>
            <a:r>
              <a:rPr lang="en-GB" sz="1600" dirty="0" smtClean="0"/>
              <a:t>UK)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smtClean="0"/>
              <a:t>Joe Crone, Hywel </a:t>
            </a:r>
            <a:r>
              <a:rPr lang="en-GB" sz="1600" dirty="0"/>
              <a:t>Owen (</a:t>
            </a:r>
            <a:r>
              <a:rPr lang="en-GB" sz="1600" dirty="0" smtClean="0"/>
              <a:t>U. </a:t>
            </a:r>
            <a:r>
              <a:rPr lang="en-GB" sz="1600" dirty="0" smtClean="0"/>
              <a:t>Manchester, </a:t>
            </a:r>
            <a:r>
              <a:rPr lang="en-GB" sz="1600" dirty="0" smtClean="0"/>
              <a:t>UK)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/>
          </a:p>
        </p:txBody>
      </p:sp>
      <p:pic>
        <p:nvPicPr>
          <p:cNvPr id="4" name="Picture 3" descr="dllogo_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1532" y="5815342"/>
            <a:ext cx="2555377" cy="46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http://blogs.humanities.manchester.ac.uk/humsresearchers/wp-content/uploads/2017/02/LANCASTER-UNI-LOGO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449" y="5707378"/>
            <a:ext cx="1800000" cy="6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nanene.com/wp-content/uploads/manchester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622544"/>
            <a:ext cx="1800000" cy="97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2EE2-49AD-4530-BAD5-1947DB935FC6}" type="slidenum">
              <a:rPr lang="en-GB" smtClean="0"/>
              <a:t>19</a:t>
            </a:fld>
            <a:endParaRPr lang="en-GB"/>
          </a:p>
        </p:txBody>
      </p:sp>
      <p:pic>
        <p:nvPicPr>
          <p:cNvPr id="19" name="Picture 2" descr="http://www.cockcroft.ac.uk/style/images/CI_logo_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9635" y="5666418"/>
            <a:ext cx="1842085" cy="1041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098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504" y="764704"/>
            <a:ext cx="5554960" cy="796950"/>
          </a:xfrm>
        </p:spPr>
        <p:txBody>
          <a:bodyPr>
            <a:noAutofit/>
          </a:bodyPr>
          <a:lstStyle/>
          <a:p>
            <a:r>
              <a:rPr lang="en-GB" sz="2400" b="1" dirty="0" smtClean="0"/>
              <a:t>Outline</a:t>
            </a:r>
            <a:endParaRPr lang="en-GB" sz="2400" b="1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43608" y="2276872"/>
            <a:ext cx="7272808" cy="4176464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GB" sz="1800" dirty="0" smtClean="0"/>
              <a:t>Why I am here! Ultimate goal: a CW-XFEL based on recirculated ERL</a:t>
            </a:r>
          </a:p>
          <a:p>
            <a:pPr>
              <a:buFont typeface="+mj-lt"/>
              <a:buAutoNum type="arabicPeriod"/>
            </a:pPr>
            <a:r>
              <a:rPr lang="en-GB" sz="1800" dirty="0" smtClean="0"/>
              <a:t>Proposal 1: Proving that a GeV-scale </a:t>
            </a:r>
            <a:r>
              <a:rPr lang="en-GB" sz="1800" dirty="0" err="1" smtClean="0"/>
              <a:t>multipass</a:t>
            </a:r>
            <a:r>
              <a:rPr lang="en-GB" sz="1800" dirty="0" smtClean="0"/>
              <a:t> ERL can drive an XFEL </a:t>
            </a:r>
            <a:r>
              <a:rPr lang="en-GB" sz="1800" dirty="0" smtClean="0"/>
              <a:t>(ER@CEBAF)</a:t>
            </a:r>
            <a:endParaRPr lang="en-GB" sz="1800" dirty="0" smtClean="0"/>
          </a:p>
          <a:p>
            <a:pPr>
              <a:buFont typeface="+mj-lt"/>
              <a:buAutoNum type="arabicPeriod"/>
            </a:pPr>
            <a:r>
              <a:rPr lang="en-GB" sz="1800" dirty="0" smtClean="0"/>
              <a:t>The need for a test accelerator for a UK-XFEL? And how it could drive high power EUV source &amp; narrowband MeV Compton source</a:t>
            </a:r>
          </a:p>
          <a:p>
            <a:pPr>
              <a:buFont typeface="+mj-lt"/>
              <a:buAutoNum type="arabicPeriod"/>
            </a:pPr>
            <a:r>
              <a:rPr lang="en-GB" sz="1800" dirty="0" smtClean="0"/>
              <a:t>Proposal 2: Can a </a:t>
            </a:r>
            <a:r>
              <a:rPr lang="en-GB" sz="1800" dirty="0" err="1" smtClean="0"/>
              <a:t>multipass</a:t>
            </a:r>
            <a:r>
              <a:rPr lang="en-GB" sz="1800" dirty="0" smtClean="0"/>
              <a:t> ERL with FFAG transport drive an EUV-FEL or Compton </a:t>
            </a:r>
            <a:r>
              <a:rPr lang="en-GB" sz="1800" dirty="0" smtClean="0"/>
              <a:t>source (CBETA)</a:t>
            </a:r>
            <a:endParaRPr lang="en-GB" sz="1800" dirty="0" smtClean="0"/>
          </a:p>
          <a:p>
            <a:pPr>
              <a:buFont typeface="+mj-lt"/>
              <a:buAutoNum type="arabicPeriod"/>
            </a:pPr>
            <a:r>
              <a:rPr lang="en-GB" sz="1800" dirty="0" smtClean="0"/>
              <a:t>How does all this help EIC?</a:t>
            </a:r>
          </a:p>
          <a:p>
            <a:pPr>
              <a:buFont typeface="+mj-lt"/>
              <a:buAutoNum type="arabicPeriod"/>
            </a:pPr>
            <a:endParaRPr lang="en-GB" sz="1800" dirty="0"/>
          </a:p>
          <a:p>
            <a:pPr lvl="1">
              <a:buFont typeface="+mj-lt"/>
              <a:buAutoNum type="arabicPeriod"/>
            </a:pPr>
            <a:endParaRPr lang="en-GB" sz="1400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2EE2-49AD-4530-BAD5-1947DB935FC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04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41376" y="759842"/>
            <a:ext cx="6707088" cy="796950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ERL Landscape: Current State of the Art</a:t>
            </a:r>
            <a:endParaRPr lang="en-GB" sz="28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1520" y="1478557"/>
            <a:ext cx="8229600" cy="48307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Gives summary of</a:t>
            </a:r>
          </a:p>
          <a:p>
            <a:pPr lvl="1"/>
            <a:r>
              <a:rPr lang="en-US" sz="1400" i="1" dirty="0" smtClean="0"/>
              <a:t>Legacy systems</a:t>
            </a:r>
            <a:r>
              <a:rPr lang="en-US" sz="1400" dirty="0" smtClean="0"/>
              <a:t> (now decommissioned)</a:t>
            </a:r>
          </a:p>
          <a:p>
            <a:pPr lvl="1"/>
            <a:r>
              <a:rPr lang="en-US" sz="1400" i="1" dirty="0" smtClean="0"/>
              <a:t>Operating facilities</a:t>
            </a:r>
            <a:r>
              <a:rPr lang="en-US" sz="1400" dirty="0" smtClean="0"/>
              <a:t> (</a:t>
            </a:r>
            <a:r>
              <a:rPr lang="en-US" sz="1200" dirty="0" smtClean="0"/>
              <a:t>there </a:t>
            </a:r>
            <a:r>
              <a:rPr lang="en-US" sz="1200" dirty="0" smtClean="0"/>
              <a:t>are now two </a:t>
            </a:r>
            <a:r>
              <a:rPr lang="en-US" sz="1200" dirty="0" smtClean="0"/>
              <a:t>presently operating SRF system, the Darmstadt S-DALINAC, </a:t>
            </a:r>
            <a:r>
              <a:rPr lang="en-US" sz="1200" b="1" dirty="0" smtClean="0"/>
              <a:t>we </a:t>
            </a:r>
            <a:r>
              <a:rPr lang="en-US" sz="1200" b="1" dirty="0" smtClean="0"/>
              <a:t>also now re-</a:t>
            </a:r>
            <a:r>
              <a:rPr lang="en-US" sz="1200" b="1" dirty="0" err="1" smtClean="0"/>
              <a:t>colour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cERL</a:t>
            </a:r>
            <a:r>
              <a:rPr lang="en-US" sz="1200" b="1" dirty="0" smtClean="0"/>
              <a:t> </a:t>
            </a:r>
            <a:r>
              <a:rPr lang="en-US" sz="1200" b="1" dirty="0" smtClean="0">
                <a:sym typeface="Wingdings" panose="05000000000000000000" pitchFamily="2" charset="2"/>
              </a:rPr>
              <a:t></a:t>
            </a:r>
            <a:r>
              <a:rPr lang="en-US" sz="1200" dirty="0" smtClean="0"/>
              <a:t>)</a:t>
            </a:r>
            <a:endParaRPr lang="en-US" sz="1200" dirty="0" smtClean="0"/>
          </a:p>
          <a:p>
            <a:pPr lvl="1"/>
            <a:r>
              <a:rPr lang="en-US" sz="1400" i="1" dirty="0" smtClean="0"/>
              <a:t>Systems under construction (CBETA, MESA, </a:t>
            </a:r>
            <a:r>
              <a:rPr lang="en-US" sz="1400" i="1" dirty="0" err="1" smtClean="0"/>
              <a:t>bERLinPRO</a:t>
            </a:r>
            <a:r>
              <a:rPr lang="en-US" sz="1400" i="1" dirty="0" smtClean="0"/>
              <a:t>, </a:t>
            </a:r>
            <a:r>
              <a:rPr lang="en-US" sz="1400" i="1" dirty="0" smtClean="0"/>
              <a:t>can </a:t>
            </a:r>
            <a:r>
              <a:rPr lang="en-US" sz="1400" i="1" dirty="0" smtClean="0"/>
              <a:t>now add ER@CEBAF?)</a:t>
            </a:r>
          </a:p>
          <a:p>
            <a:pPr lvl="1"/>
            <a:r>
              <a:rPr lang="en-US" sz="1400" i="1" dirty="0" smtClean="0"/>
              <a:t>Proposed machines</a:t>
            </a:r>
          </a:p>
          <a:p>
            <a:pPr lvl="1"/>
            <a:endParaRPr lang="en-US" sz="1400" i="1" dirty="0" smtClean="0"/>
          </a:p>
          <a:p>
            <a:r>
              <a:rPr lang="en-US" sz="1600" b="1" dirty="0" smtClean="0"/>
              <a:t>Only three (legacy) SRF systems have operated CW with P</a:t>
            </a:r>
            <a:r>
              <a:rPr lang="en-US" sz="1600" b="1" baseline="-25000" dirty="0" smtClean="0"/>
              <a:t>beam</a:t>
            </a:r>
            <a:r>
              <a:rPr lang="en-US" sz="1600" b="1" dirty="0" smtClean="0"/>
              <a:t>/P</a:t>
            </a:r>
            <a:r>
              <a:rPr lang="en-US" sz="1600" b="1" baseline="-25000" dirty="0" smtClean="0"/>
              <a:t>RF</a:t>
            </a:r>
            <a:r>
              <a:rPr lang="en-US" sz="1600" b="1" dirty="0" smtClean="0"/>
              <a:t>&gt;&gt;1</a:t>
            </a:r>
          </a:p>
          <a:p>
            <a:pPr lvl="1"/>
            <a:r>
              <a:rPr lang="en-US" sz="1400" dirty="0" err="1" smtClean="0"/>
              <a:t>JLab</a:t>
            </a:r>
            <a:r>
              <a:rPr lang="en-US" sz="1400" dirty="0" smtClean="0"/>
              <a:t> IR Demo, IR Upgrade, UV Demo; all single-pass up/down FEL drivers</a:t>
            </a:r>
          </a:p>
          <a:p>
            <a:pPr lvl="1"/>
            <a:r>
              <a:rPr lang="en-US" sz="1400" dirty="0" smtClean="0"/>
              <a:t>Note that other legacy or operating systems did </a:t>
            </a:r>
            <a:r>
              <a:rPr lang="en-US" sz="1400" b="1" dirty="0" smtClean="0"/>
              <a:t>not</a:t>
            </a:r>
            <a:r>
              <a:rPr lang="en-US" sz="1400" dirty="0" smtClean="0"/>
              <a:t> achieve CW (Chalk River*, MIT*, LANL*, HEPL, JAERI, ALICE) and/or P</a:t>
            </a:r>
            <a:r>
              <a:rPr lang="en-US" sz="1400" baseline="-25000" dirty="0" smtClean="0"/>
              <a:t>beam</a:t>
            </a:r>
            <a:r>
              <a:rPr lang="en-US" sz="1400" dirty="0" smtClean="0"/>
              <a:t>/P</a:t>
            </a:r>
            <a:r>
              <a:rPr lang="en-US" sz="1400" baseline="-25000" dirty="0" smtClean="0"/>
              <a:t>RF</a:t>
            </a:r>
            <a:r>
              <a:rPr lang="en-US" sz="1400" dirty="0" smtClean="0"/>
              <a:t>&gt;1 (CEBAF-FET, CEBAF-ER, BINP*, KEK </a:t>
            </a:r>
            <a:r>
              <a:rPr lang="en-US" sz="1400" dirty="0" err="1" smtClean="0"/>
              <a:t>cERL</a:t>
            </a:r>
            <a:r>
              <a:rPr lang="en-US" sz="1400" dirty="0" smtClean="0"/>
              <a:t>, BNL test ERL, S-DALINAC *NCRF </a:t>
            </a:r>
            <a:r>
              <a:rPr lang="en-US" sz="1400" dirty="0" err="1" smtClean="0"/>
              <a:t>linacs</a:t>
            </a:r>
            <a:endParaRPr lang="en-US" sz="16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2EE2-49AD-4530-BAD5-1947DB935FC6}" type="slidenum">
              <a:rPr lang="en-GB" smtClean="0"/>
              <a:t>3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4013" t="13745" r="12589" b="6677"/>
          <a:stretch/>
        </p:blipFill>
        <p:spPr>
          <a:xfrm>
            <a:off x="5184114" y="4446169"/>
            <a:ext cx="3297006" cy="22524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34" y="4581128"/>
            <a:ext cx="47269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All next generation applications have the *</a:t>
            </a:r>
            <a:r>
              <a:rPr lang="en-GB" sz="1600" b="1" dirty="0" smtClean="0"/>
              <a:t>undemonstrated</a:t>
            </a:r>
            <a:r>
              <a:rPr lang="en-GB" sz="1600" dirty="0" smtClean="0"/>
              <a:t>* commonalities: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Beam powers approaching / exceeding 10 MW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Consideration / use of multiple passes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The assumption that those passes are in common transport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28062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40" y="908720"/>
            <a:ext cx="8075240" cy="79695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Legacy ERL projects have not demonstrated enough</a:t>
            </a:r>
            <a:endParaRPr lang="en-US" sz="2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i="1" dirty="0" smtClean="0"/>
              <a:t>Taken from “Why PERLE” by Dave Douglas:</a:t>
            </a:r>
          </a:p>
          <a:p>
            <a:pPr marL="0" indent="0">
              <a:buNone/>
            </a:pPr>
            <a:endParaRPr lang="en-US" sz="1600" b="1" i="1" dirty="0" smtClean="0"/>
          </a:p>
          <a:p>
            <a:pPr marL="0" indent="0">
              <a:buNone/>
            </a:pPr>
            <a:r>
              <a:rPr lang="en-US" sz="1600" b="1" i="1" dirty="0" smtClean="0"/>
              <a:t>Reviewing the history of all 10 SRF ERLs operated to date offers insight… </a:t>
            </a:r>
            <a:endParaRPr lang="en-US" sz="1600" dirty="0" smtClean="0"/>
          </a:p>
          <a:p>
            <a:r>
              <a:rPr lang="en-US" sz="1600" dirty="0" smtClean="0"/>
              <a:t>2 limited to pulsed running by </a:t>
            </a:r>
            <a:r>
              <a:rPr lang="en-US" sz="1600" b="1" dirty="0" smtClean="0">
                <a:solidFill>
                  <a:srgbClr val="C00000"/>
                </a:solidFill>
              </a:rPr>
              <a:t>SRF spec </a:t>
            </a:r>
            <a:r>
              <a:rPr lang="en-US" sz="1600" dirty="0" smtClean="0"/>
              <a:t>/ performance (ALICE, JAERI)</a:t>
            </a:r>
          </a:p>
          <a:p>
            <a:r>
              <a:rPr lang="en-US" sz="1600" dirty="0" smtClean="0"/>
              <a:t>2 (probably) </a:t>
            </a:r>
            <a:r>
              <a:rPr lang="en-US" sz="1600" b="1" dirty="0" smtClean="0">
                <a:solidFill>
                  <a:srgbClr val="C00000"/>
                </a:solidFill>
              </a:rPr>
              <a:t>longitudinal-match</a:t>
            </a:r>
            <a:r>
              <a:rPr lang="en-US" sz="1600" dirty="0" smtClean="0"/>
              <a:t> limited (HEPL, CEBAF-FET)</a:t>
            </a:r>
          </a:p>
          <a:p>
            <a:r>
              <a:rPr lang="en-US" sz="1600" dirty="0"/>
              <a:t>3</a:t>
            </a:r>
            <a:r>
              <a:rPr lang="en-US" sz="1600" dirty="0" smtClean="0"/>
              <a:t>+ were </a:t>
            </a:r>
            <a:r>
              <a:rPr lang="en-US" sz="1600" b="1" dirty="0" smtClean="0">
                <a:solidFill>
                  <a:srgbClr val="C00000"/>
                </a:solidFill>
              </a:rPr>
              <a:t>source-limited </a:t>
            </a:r>
            <a:r>
              <a:rPr lang="en-US" sz="1600" dirty="0" smtClean="0"/>
              <a:t>to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beam</a:t>
            </a:r>
            <a:r>
              <a:rPr lang="en-US" sz="1600" dirty="0" smtClean="0"/>
              <a:t>&lt;P</a:t>
            </a:r>
            <a:r>
              <a:rPr lang="en-US" sz="1600" baseline="-25000" dirty="0" smtClean="0"/>
              <a:t>RF</a:t>
            </a:r>
            <a:r>
              <a:rPr lang="en-US" sz="1600" dirty="0" smtClean="0"/>
              <a:t> (CEBAF-FET, CEBAF-ER, S-DALINAC)</a:t>
            </a:r>
          </a:p>
          <a:p>
            <a:r>
              <a:rPr lang="en-US" sz="1600" dirty="0" smtClean="0"/>
              <a:t>1+ was probably magnet </a:t>
            </a:r>
            <a:r>
              <a:rPr lang="en-US" sz="1600" b="1" dirty="0" smtClean="0">
                <a:solidFill>
                  <a:srgbClr val="C00000"/>
                </a:solidFill>
              </a:rPr>
              <a:t>field-quality </a:t>
            </a:r>
            <a:r>
              <a:rPr lang="en-US" sz="1600" dirty="0" smtClean="0"/>
              <a:t>limited (CEBAF-ER)</a:t>
            </a:r>
          </a:p>
          <a:p>
            <a:r>
              <a:rPr lang="en-US" sz="1600" dirty="0" smtClean="0"/>
              <a:t>1 </a:t>
            </a:r>
            <a:r>
              <a:rPr lang="en-US" sz="1600" strike="sngStrike" dirty="0" smtClean="0"/>
              <a:t>was / is </a:t>
            </a:r>
            <a:r>
              <a:rPr lang="en-US" sz="1600" b="1" strike="sngStrike" dirty="0" smtClean="0">
                <a:solidFill>
                  <a:srgbClr val="C00000"/>
                </a:solidFill>
              </a:rPr>
              <a:t>loss (halo)-</a:t>
            </a:r>
            <a:r>
              <a:rPr lang="en-US" sz="1600" strike="sngStrike" dirty="0" smtClean="0"/>
              <a:t>limited (</a:t>
            </a:r>
            <a:r>
              <a:rPr lang="en-US" sz="1600" strike="sngStrike" dirty="0" err="1" smtClean="0"/>
              <a:t>cERL</a:t>
            </a:r>
            <a:r>
              <a:rPr lang="en-US" sz="1600" strike="sngStrike" dirty="0" smtClean="0"/>
              <a:t>), </a:t>
            </a:r>
            <a:r>
              <a:rPr lang="en-US" sz="1600" dirty="0" smtClean="0"/>
              <a:t>now </a:t>
            </a:r>
            <a:r>
              <a:rPr lang="en-US" sz="1600" dirty="0" smtClean="0"/>
              <a:t>making progress!</a:t>
            </a:r>
            <a:r>
              <a:rPr lang="en-US" sz="1600" dirty="0" smtClean="0"/>
              <a:t>, </a:t>
            </a:r>
            <a:r>
              <a:rPr lang="en-US" sz="1600" dirty="0" smtClean="0"/>
              <a:t>all 3 achieving break-even (</a:t>
            </a:r>
            <a:r>
              <a:rPr lang="en-US" sz="1600" dirty="0" err="1" smtClean="0"/>
              <a:t>Jlab</a:t>
            </a:r>
            <a:r>
              <a:rPr lang="en-US" sz="1600" dirty="0" smtClean="0"/>
              <a:t> ERLs) operationally challenged by halo </a:t>
            </a:r>
            <a:endParaRPr lang="en-US" sz="1600" dirty="0"/>
          </a:p>
          <a:p>
            <a:r>
              <a:rPr lang="en-US" sz="1600" dirty="0" smtClean="0"/>
              <a:t>Longitudinal </a:t>
            </a:r>
            <a:r>
              <a:rPr lang="en-US" sz="1600" b="1" dirty="0" smtClean="0">
                <a:solidFill>
                  <a:srgbClr val="C00000"/>
                </a:solidFill>
              </a:rPr>
              <a:t>matching involves more </a:t>
            </a:r>
            <a:r>
              <a:rPr lang="en-US" sz="1600" dirty="0" smtClean="0"/>
              <a:t>than riding crest up, trough down</a:t>
            </a:r>
          </a:p>
          <a:p>
            <a:r>
              <a:rPr lang="en-US" sz="1600" dirty="0" smtClean="0"/>
              <a:t>RF drive/controls more complex than naively expected; power requirements defined by </a:t>
            </a:r>
            <a:r>
              <a:rPr lang="en-US" sz="1600" b="1" dirty="0" smtClean="0">
                <a:solidFill>
                  <a:srgbClr val="C00000"/>
                </a:solidFill>
              </a:rPr>
              <a:t>transient management </a:t>
            </a:r>
          </a:p>
          <a:p>
            <a:r>
              <a:rPr lang="en-US" sz="1600" b="1" dirty="0" smtClean="0">
                <a:solidFill>
                  <a:srgbClr val="C00000"/>
                </a:solidFill>
              </a:rPr>
              <a:t>Power flow </a:t>
            </a:r>
            <a:r>
              <a:rPr lang="en-US" sz="1600" dirty="0" smtClean="0"/>
              <a:t>management – things getting very warm – was an issue in CW systems with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beam</a:t>
            </a:r>
            <a:r>
              <a:rPr lang="en-US" sz="1600" dirty="0" smtClean="0"/>
              <a:t>&gt;P</a:t>
            </a:r>
            <a:r>
              <a:rPr lang="en-US" sz="1600" baseline="-25000" dirty="0" smtClean="0"/>
              <a:t>RF</a:t>
            </a:r>
            <a:endParaRPr lang="en-US" sz="1600" baseline="-25000" dirty="0"/>
          </a:p>
          <a:p>
            <a:pPr marL="0" indent="0">
              <a:buNone/>
            </a:pPr>
            <a:r>
              <a:rPr lang="en-US" sz="1600" b="1" i="1" dirty="0" smtClean="0"/>
              <a:t>Lesson learned: charge- and beam-power-dependent phenomena pose critical challenges when power scaled up!</a:t>
            </a:r>
            <a:endParaRPr lang="en-US" sz="1600" b="1" i="1" dirty="0"/>
          </a:p>
          <a:p>
            <a:pPr marL="0" indent="0">
              <a:buNone/>
            </a:pPr>
            <a:r>
              <a:rPr lang="en-US" sz="1600" b="1" i="1" dirty="0" smtClean="0"/>
              <a:t>Before we bet the success of a “production scale” project like EIC on an ERL, every opportunity to test these limits should be taken</a:t>
            </a:r>
            <a:endParaRPr lang="en-US" sz="1600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87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08912" cy="4824536"/>
          </a:xfrm>
        </p:spPr>
        <p:txBody>
          <a:bodyPr>
            <a:noAutofit/>
          </a:bodyPr>
          <a:lstStyle/>
          <a:p>
            <a:r>
              <a:rPr lang="en-GB" sz="1400" dirty="0"/>
              <a:t>There is an ambition to build an XFEL in the UK in the </a:t>
            </a:r>
            <a:r>
              <a:rPr lang="en-GB" sz="1400" dirty="0" smtClean="0"/>
              <a:t>coming decade</a:t>
            </a:r>
          </a:p>
          <a:p>
            <a:endParaRPr lang="en-GB" sz="1400" dirty="0"/>
          </a:p>
          <a:p>
            <a:r>
              <a:rPr lang="en-GB" sz="1400" dirty="0" smtClean="0"/>
              <a:t>Some specified parameters are </a:t>
            </a:r>
            <a:r>
              <a:rPr lang="en-GB" sz="1400" b="1" dirty="0" smtClean="0"/>
              <a:t>not compatible </a:t>
            </a:r>
            <a:r>
              <a:rPr lang="en-GB" sz="1400" dirty="0" smtClean="0"/>
              <a:t>with normal conducting </a:t>
            </a:r>
            <a:r>
              <a:rPr lang="en-GB" sz="1400" dirty="0" err="1" smtClean="0"/>
              <a:t>linac</a:t>
            </a:r>
            <a:r>
              <a:rPr lang="en-GB" sz="1400" dirty="0" smtClean="0"/>
              <a:t> e.g. </a:t>
            </a:r>
            <a:r>
              <a:rPr lang="en-GB" sz="1400" b="1" dirty="0" smtClean="0"/>
              <a:t>1 MHz ~10 </a:t>
            </a:r>
            <a:r>
              <a:rPr lang="en-GB" sz="1400" b="1" dirty="0" err="1" smtClean="0"/>
              <a:t>keV</a:t>
            </a:r>
            <a:r>
              <a:rPr lang="en-GB" sz="1400" b="1" dirty="0" smtClean="0"/>
              <a:t> pulses, laser/XFEL synchronisation &lt; 1fs. </a:t>
            </a:r>
            <a:r>
              <a:rPr lang="en-GB" sz="1400" dirty="0" smtClean="0"/>
              <a:t>We therefore explore superconducting </a:t>
            </a:r>
            <a:r>
              <a:rPr lang="en-GB" sz="1400" dirty="0" err="1" smtClean="0"/>
              <a:t>linac</a:t>
            </a:r>
            <a:r>
              <a:rPr lang="en-GB" sz="1400" dirty="0" smtClean="0"/>
              <a:t> as a </a:t>
            </a:r>
            <a:r>
              <a:rPr lang="en-GB" sz="1400" b="1" dirty="0" smtClean="0"/>
              <a:t>full capability </a:t>
            </a:r>
            <a:r>
              <a:rPr lang="en-GB" sz="1400" dirty="0" smtClean="0"/>
              <a:t>option</a:t>
            </a:r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>Cost motivates use to consider </a:t>
            </a:r>
            <a:r>
              <a:rPr lang="en-GB" sz="1400" b="1" dirty="0" smtClean="0"/>
              <a:t>TWO</a:t>
            </a:r>
            <a:r>
              <a:rPr lang="en-GB" sz="1400" dirty="0" smtClean="0"/>
              <a:t> stages of accelerator development</a:t>
            </a:r>
            <a:endParaRPr lang="en-GB" sz="1400" dirty="0"/>
          </a:p>
          <a:p>
            <a:pPr lvl="1">
              <a:buFont typeface="+mj-lt"/>
              <a:buAutoNum type="arabicPeriod"/>
            </a:pPr>
            <a:r>
              <a:rPr lang="en-GB" sz="1400" dirty="0"/>
              <a:t>N-Pass*</a:t>
            </a:r>
          </a:p>
          <a:p>
            <a:pPr lvl="1">
              <a:buFont typeface="+mj-lt"/>
              <a:buAutoNum type="arabicPeriod"/>
            </a:pPr>
            <a:r>
              <a:rPr lang="en-GB" sz="1400" dirty="0"/>
              <a:t>N-Pass with Energy </a:t>
            </a:r>
            <a:r>
              <a:rPr lang="en-GB" sz="1400" dirty="0" smtClean="0"/>
              <a:t>Recovery</a:t>
            </a:r>
            <a:endParaRPr lang="en-GB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908720"/>
            <a:ext cx="6408712" cy="796950"/>
          </a:xfrm>
        </p:spPr>
        <p:txBody>
          <a:bodyPr>
            <a:noAutofit/>
          </a:bodyPr>
          <a:lstStyle/>
          <a:p>
            <a:r>
              <a:rPr lang="en-GB" sz="2400" b="1" dirty="0" smtClean="0"/>
              <a:t>Motivation of Recirculation, Followed by Energy Recovery, as Cost Mitigation for a UK-XFEL</a:t>
            </a:r>
            <a:endParaRPr lang="en-GB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2EE2-49AD-4530-BAD5-1947DB935FC6}" type="slidenum">
              <a:rPr lang="en-GB" smtClean="0"/>
              <a:t>5</a:t>
            </a:fld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3880941"/>
            <a:ext cx="8517632" cy="29324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400" dirty="0" smtClean="0"/>
              <a:t>Additional capability of stage 2 ERL stems from the </a:t>
            </a:r>
            <a:r>
              <a:rPr lang="en-GB" sz="1400" b="1" dirty="0" smtClean="0"/>
              <a:t>high average virtual beam power</a:t>
            </a:r>
            <a:r>
              <a:rPr lang="en-GB" sz="1400" dirty="0" smtClean="0"/>
              <a:t>, we should </a:t>
            </a:r>
            <a:r>
              <a:rPr lang="en-GB" sz="1400" b="1" dirty="0" smtClean="0"/>
              <a:t>expect future user demand </a:t>
            </a:r>
            <a:r>
              <a:rPr lang="en-GB" sz="1400" dirty="0" smtClean="0"/>
              <a:t>(anticipate 30 year lifetime) for the following :</a:t>
            </a:r>
          </a:p>
          <a:p>
            <a:pPr>
              <a:buFont typeface="+mj-lt"/>
              <a:buAutoNum type="arabicPeriod"/>
            </a:pPr>
            <a:r>
              <a:rPr lang="en-GB" sz="1400" dirty="0" smtClean="0"/>
              <a:t>Enabling </a:t>
            </a:r>
            <a:r>
              <a:rPr lang="en-GB" sz="1400" b="1" dirty="0" smtClean="0"/>
              <a:t>transform-limited pulses at ~10 </a:t>
            </a:r>
            <a:r>
              <a:rPr lang="en-GB" sz="1400" b="1" dirty="0" err="1" smtClean="0"/>
              <a:t>keV</a:t>
            </a:r>
            <a:r>
              <a:rPr lang="en-GB" sz="1400" b="1" dirty="0" smtClean="0"/>
              <a:t> </a:t>
            </a:r>
            <a:r>
              <a:rPr lang="en-GB" sz="1400" dirty="0" smtClean="0"/>
              <a:t>through deployment of XFELO &amp; RAFEL – Requires Multi-MHz</a:t>
            </a:r>
          </a:p>
          <a:p>
            <a:pPr>
              <a:buFont typeface="+mj-lt"/>
              <a:buAutoNum type="arabicPeriod"/>
            </a:pPr>
            <a:r>
              <a:rPr lang="en-GB" sz="1400" dirty="0" smtClean="0"/>
              <a:t>Industrial uses for longer wavelength high average power enabled by ease of access to lower energy recirculation passes: </a:t>
            </a:r>
            <a:r>
              <a:rPr lang="en-GB" sz="1400" b="1" dirty="0" smtClean="0"/>
              <a:t>100 eV – 1 </a:t>
            </a:r>
            <a:r>
              <a:rPr lang="en-GB" sz="1400" b="1" dirty="0" err="1" smtClean="0"/>
              <a:t>keV</a:t>
            </a:r>
            <a:r>
              <a:rPr lang="en-GB" sz="1400" b="1" dirty="0" smtClean="0"/>
              <a:t> </a:t>
            </a:r>
            <a:r>
              <a:rPr lang="en-GB" sz="1400" dirty="0" smtClean="0"/>
              <a:t>e.g. semiconductor chip lithography</a:t>
            </a:r>
            <a:endParaRPr lang="en-GB" sz="1400" b="1" dirty="0" smtClean="0"/>
          </a:p>
          <a:p>
            <a:pPr>
              <a:buFont typeface="+mj-lt"/>
              <a:buAutoNum type="arabicPeriod"/>
            </a:pPr>
            <a:r>
              <a:rPr lang="en-GB" sz="1400" dirty="0" smtClean="0"/>
              <a:t>Harmonics of 10 </a:t>
            </a:r>
            <a:r>
              <a:rPr lang="en-GB" sz="1400" dirty="0" err="1" smtClean="0"/>
              <a:t>keV</a:t>
            </a:r>
            <a:r>
              <a:rPr lang="en-GB" sz="1400" dirty="0" smtClean="0"/>
              <a:t> MHz sources due to the high spectral brightness – </a:t>
            </a:r>
            <a:r>
              <a:rPr lang="en-GB" sz="1400" b="1" dirty="0" smtClean="0"/>
              <a:t>100 – 1000 </a:t>
            </a:r>
            <a:r>
              <a:rPr lang="en-GB" sz="1400" b="1" dirty="0" err="1" smtClean="0"/>
              <a:t>keV</a:t>
            </a:r>
            <a:r>
              <a:rPr lang="en-GB" sz="1400" dirty="0" smtClean="0"/>
              <a:t>, applications in materials science </a:t>
            </a:r>
          </a:p>
          <a:p>
            <a:pPr>
              <a:buFont typeface="+mj-lt"/>
              <a:buAutoNum type="arabicPeriod"/>
            </a:pPr>
            <a:r>
              <a:rPr lang="en-GB" sz="1400" dirty="0" smtClean="0"/>
              <a:t>Inverse Compton Scattering </a:t>
            </a:r>
            <a:r>
              <a:rPr lang="en-GB" sz="1400" b="1" dirty="0" smtClean="0"/>
              <a:t>narrowband (10</a:t>
            </a:r>
            <a:r>
              <a:rPr lang="en-GB" sz="1400" b="1" baseline="30000" dirty="0" smtClean="0"/>
              <a:t>-4</a:t>
            </a:r>
            <a:r>
              <a:rPr lang="en-GB" sz="1400" b="1" dirty="0" smtClean="0"/>
              <a:t> – 10</a:t>
            </a:r>
            <a:r>
              <a:rPr lang="en-GB" sz="1400" b="1" baseline="30000" dirty="0" smtClean="0"/>
              <a:t>-5</a:t>
            </a:r>
            <a:r>
              <a:rPr lang="en-GB" sz="1400" b="1" dirty="0" smtClean="0"/>
              <a:t>) gamma sources </a:t>
            </a:r>
            <a:r>
              <a:rPr lang="en-GB" sz="1400" dirty="0" smtClean="0"/>
              <a:t>in two regimes – ~10 MeV &amp; multi-GeV</a:t>
            </a:r>
          </a:p>
          <a:p>
            <a:pPr>
              <a:buFont typeface="+mj-lt"/>
              <a:buAutoNum type="arabicPeriod"/>
            </a:pPr>
            <a:r>
              <a:rPr lang="en-GB" sz="1400" dirty="0" smtClean="0"/>
              <a:t>Gas internal target beam experiments – e.g. precision standard model, dark matter, medical isotope production</a:t>
            </a:r>
          </a:p>
          <a:p>
            <a:pPr marL="0" indent="0">
              <a:buFont typeface="Arial" pitchFamily="34" charset="0"/>
              <a:buNone/>
            </a:pPr>
            <a:r>
              <a:rPr lang="en-GB" sz="2400" b="1" dirty="0" smtClean="0"/>
              <a:t>= A broader potential user community than “just an XFEL”</a:t>
            </a:r>
            <a:endParaRPr lang="en-GB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72970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0" y="692696"/>
            <a:ext cx="3456384" cy="796950"/>
          </a:xfrm>
        </p:spPr>
        <p:txBody>
          <a:bodyPr>
            <a:noAutofit/>
          </a:bodyPr>
          <a:lstStyle/>
          <a:p>
            <a:r>
              <a:rPr lang="en-GB" sz="2400" b="1" dirty="0" smtClean="0"/>
              <a:t>Recirculating </a:t>
            </a:r>
            <a:r>
              <a:rPr lang="en-GB" sz="2400" b="1" dirty="0" err="1" smtClean="0"/>
              <a:t>Linac</a:t>
            </a:r>
            <a:r>
              <a:rPr lang="en-GB" sz="2400" b="1" dirty="0" smtClean="0"/>
              <a:t> </a:t>
            </a:r>
            <a:r>
              <a:rPr lang="en-GB" sz="2400" b="1" dirty="0" smtClean="0">
                <a:sym typeface="Symbol" panose="05050102010706020507" pitchFamily="18" charset="2"/>
              </a:rPr>
              <a:t></a:t>
            </a:r>
            <a:r>
              <a:rPr lang="en-GB" sz="2400" b="1" dirty="0" smtClean="0"/>
              <a:t> ERL as a Cost Optimisation</a:t>
            </a:r>
            <a:endParaRPr lang="en-GB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284342"/>
            <a:ext cx="2133600" cy="365125"/>
          </a:xfrm>
        </p:spPr>
        <p:txBody>
          <a:bodyPr/>
          <a:lstStyle/>
          <a:p>
            <a:fld id="{F7E62EE2-49AD-4530-BAD5-1947DB935FC6}" type="slidenum">
              <a:rPr lang="en-GB" smtClean="0"/>
              <a:t>6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4869160"/>
            <a:ext cx="8496944" cy="1944216"/>
          </a:xfrm>
        </p:spPr>
        <p:txBody>
          <a:bodyPr>
            <a:normAutofit/>
          </a:bodyPr>
          <a:lstStyle/>
          <a:p>
            <a:r>
              <a:rPr lang="en-GB" sz="1200" dirty="0" smtClean="0"/>
              <a:t>Example cost scaling as a function of N: The “</a:t>
            </a:r>
            <a:r>
              <a:rPr lang="en-GB" sz="1200" b="1" dirty="0" smtClean="0"/>
              <a:t>1</a:t>
            </a:r>
            <a:r>
              <a:rPr lang="en-GB" sz="1200" dirty="0" smtClean="0"/>
              <a:t>” </a:t>
            </a:r>
            <a:r>
              <a:rPr lang="en-GB" sz="1200" dirty="0"/>
              <a:t>line is a </a:t>
            </a:r>
            <a:r>
              <a:rPr lang="en-GB" sz="1200" dirty="0" smtClean="0"/>
              <a:t>straight </a:t>
            </a:r>
            <a:r>
              <a:rPr lang="en-GB" sz="1200" dirty="0" err="1" smtClean="0"/>
              <a:t>linac</a:t>
            </a:r>
            <a:r>
              <a:rPr lang="en-GB" sz="1200" dirty="0" smtClean="0"/>
              <a:t>, “</a:t>
            </a:r>
            <a:r>
              <a:rPr lang="en-GB" sz="1200" b="1" dirty="0" smtClean="0"/>
              <a:t>1 (ER)</a:t>
            </a:r>
            <a:r>
              <a:rPr lang="en-GB" sz="1200" dirty="0" smtClean="0"/>
              <a:t>” is long bypass</a:t>
            </a:r>
          </a:p>
          <a:p>
            <a:r>
              <a:rPr lang="en-GB" sz="1200" dirty="0" smtClean="0"/>
              <a:t>For all </a:t>
            </a:r>
            <a:r>
              <a:rPr lang="en-GB" sz="1200" b="1" dirty="0" smtClean="0"/>
              <a:t>N &gt; 1</a:t>
            </a:r>
            <a:r>
              <a:rPr lang="en-GB" sz="1200" dirty="0" smtClean="0"/>
              <a:t>, we semi-arbitrarily chose E = 8 GeV with arc radii of 150 m, RF frequency 800 MHz, gradient 14 MV/m, switchyard fixed length 150 m, 50 m fixed for spreader / </a:t>
            </a:r>
            <a:r>
              <a:rPr lang="en-GB" sz="1200" dirty="0" err="1" smtClean="0"/>
              <a:t>recombiners</a:t>
            </a:r>
            <a:r>
              <a:rPr lang="en-GB" sz="1200" dirty="0" smtClean="0"/>
              <a:t> and compressors</a:t>
            </a:r>
          </a:p>
          <a:p>
            <a:r>
              <a:rPr lang="en-GB" sz="1200" dirty="0" smtClean="0"/>
              <a:t>Indicative cost contributions taken from previous project costings (JLAMP-X, NLS, </a:t>
            </a:r>
            <a:r>
              <a:rPr lang="en-GB" sz="1200" dirty="0" err="1" smtClean="0"/>
              <a:t>LHeC</a:t>
            </a:r>
            <a:r>
              <a:rPr lang="en-GB" sz="1200" dirty="0" smtClean="0"/>
              <a:t>)</a:t>
            </a:r>
          </a:p>
          <a:p>
            <a:r>
              <a:rPr lang="en-GB" sz="1200" dirty="0" smtClean="0"/>
              <a:t>We </a:t>
            </a:r>
            <a:r>
              <a:rPr lang="en-GB" sz="1200" dirty="0"/>
              <a:t>see a </a:t>
            </a:r>
            <a:r>
              <a:rPr lang="en-GB" sz="1200" b="1" dirty="0" smtClean="0"/>
              <a:t>~35% </a:t>
            </a:r>
            <a:r>
              <a:rPr lang="en-GB" sz="1200" b="1" dirty="0"/>
              <a:t>saving </a:t>
            </a:r>
            <a:r>
              <a:rPr lang="en-GB" sz="1200" dirty="0"/>
              <a:t>for a </a:t>
            </a:r>
            <a:r>
              <a:rPr lang="en-GB" sz="1200" dirty="0" smtClean="0"/>
              <a:t>3-pass </a:t>
            </a:r>
            <a:r>
              <a:rPr lang="en-GB" sz="1200" dirty="0"/>
              <a:t>configuration as opposed to a 1-pass </a:t>
            </a:r>
            <a:r>
              <a:rPr lang="en-GB" sz="1200" dirty="0" smtClean="0"/>
              <a:t>configuration</a:t>
            </a:r>
          </a:p>
          <a:p>
            <a:r>
              <a:rPr lang="en-GB" sz="1200" dirty="0" smtClean="0"/>
              <a:t>It would then cost an additional </a:t>
            </a:r>
            <a:r>
              <a:rPr lang="en-GB" sz="1200" b="1" dirty="0" smtClean="0"/>
              <a:t>~10%</a:t>
            </a:r>
            <a:r>
              <a:rPr lang="en-GB" sz="1200" dirty="0" smtClean="0"/>
              <a:t> to implement Energy Recovery “3 (ER)”, enabling </a:t>
            </a:r>
            <a:r>
              <a:rPr lang="en-GB" sz="1200" b="1" dirty="0" smtClean="0"/>
              <a:t>additional capability </a:t>
            </a:r>
            <a:r>
              <a:rPr lang="en-GB" sz="1200" dirty="0" smtClean="0"/>
              <a:t>as </a:t>
            </a:r>
            <a:r>
              <a:rPr lang="en-GB" sz="1200" dirty="0" err="1" smtClean="0"/>
              <a:t>linac</a:t>
            </a:r>
            <a:r>
              <a:rPr lang="en-GB" sz="1200" dirty="0" smtClean="0"/>
              <a:t> would now support 100 MHz repetition rate without beam loading</a:t>
            </a:r>
          </a:p>
          <a:p>
            <a:r>
              <a:rPr lang="en-GB" sz="1200" dirty="0" smtClean="0"/>
              <a:t>A 3-pass ER machine could thus be achieved with a cost </a:t>
            </a:r>
            <a:r>
              <a:rPr lang="en-GB" sz="1200" b="1" dirty="0" smtClean="0"/>
              <a:t>saving</a:t>
            </a:r>
            <a:r>
              <a:rPr lang="en-GB" sz="1200" dirty="0" smtClean="0"/>
              <a:t> over a 1-pass non-ER machine of </a:t>
            </a:r>
            <a:r>
              <a:rPr lang="en-GB" sz="1200" b="1" dirty="0" smtClean="0"/>
              <a:t>~25%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673158"/>
              </p:ext>
            </p:extLst>
          </p:nvPr>
        </p:nvGraphicFramePr>
        <p:xfrm>
          <a:off x="395536" y="1428887"/>
          <a:ext cx="6000328" cy="3332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00192" y="2309971"/>
            <a:ext cx="266429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Max rep. rate of 1, 2, 3, 4 = </a:t>
            </a:r>
            <a:r>
              <a:rPr lang="en-GB" sz="1200" b="1" dirty="0" smtClean="0"/>
              <a:t>1 MHz</a:t>
            </a:r>
          </a:p>
          <a:p>
            <a:endParaRPr lang="en-GB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Max rep. rate of 1 (ER), 2(ER), 3 (ER), 4 (ER) </a:t>
            </a:r>
            <a:r>
              <a:rPr lang="en-GB" sz="1200" b="1" dirty="0" smtClean="0"/>
              <a:t>~ 100 MHz 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416472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2EE2-49AD-4530-BAD5-1947DB935FC6}" type="slidenum">
              <a:rPr lang="en-GB" smtClean="0"/>
              <a:t>7</a:t>
            </a:fld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03648" y="1047874"/>
            <a:ext cx="7056784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 smtClean="0"/>
              <a:t>Strawman UK-XFEL Stage 2 (= 100 MHz rep rate) based on 2-Pass Separate Transport ERL + 3</a:t>
            </a:r>
            <a:r>
              <a:rPr lang="en-GB" sz="2000" b="1" baseline="30000" dirty="0" smtClean="0"/>
              <a:t>rd</a:t>
            </a:r>
            <a:r>
              <a:rPr lang="en-GB" sz="2000" b="1" dirty="0" smtClean="0"/>
              <a:t> Pass HXFEL</a:t>
            </a:r>
            <a:endParaRPr lang="en-GB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6" y="1844824"/>
            <a:ext cx="8964000" cy="462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0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504" y="764704"/>
            <a:ext cx="5554960" cy="796950"/>
          </a:xfrm>
        </p:spPr>
        <p:txBody>
          <a:bodyPr>
            <a:noAutofit/>
          </a:bodyPr>
          <a:lstStyle/>
          <a:p>
            <a:r>
              <a:rPr lang="en-GB" sz="2400" b="1" dirty="0" smtClean="0"/>
              <a:t>UK-XFEL-1: A Possible Topology</a:t>
            </a:r>
            <a:endParaRPr lang="en-GB" sz="2400" b="1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8092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400" b="1" dirty="0" smtClean="0"/>
              <a:t>Options 1 &amp; 2 not shown (or 5 or 6!)</a:t>
            </a:r>
            <a:endParaRPr lang="en-GB" sz="1200" b="1" dirty="0" smtClean="0"/>
          </a:p>
          <a:p>
            <a:pPr marL="0" indent="0">
              <a:buNone/>
            </a:pPr>
            <a:r>
              <a:rPr lang="en-GB" sz="1600" b="1" dirty="0" smtClean="0"/>
              <a:t>Option 3</a:t>
            </a:r>
            <a:r>
              <a:rPr lang="en-GB" sz="1600" dirty="0" smtClean="0"/>
              <a:t>: </a:t>
            </a:r>
            <a:r>
              <a:rPr lang="en-GB" sz="1600" u="sng" dirty="0" smtClean="0"/>
              <a:t>Symmetrically bisected</a:t>
            </a:r>
            <a:r>
              <a:rPr lang="en-GB" sz="1600" dirty="0" smtClean="0"/>
              <a:t>: Split </a:t>
            </a:r>
            <a:r>
              <a:rPr lang="en-GB" sz="1600" dirty="0" err="1" smtClean="0"/>
              <a:t>linac</a:t>
            </a:r>
            <a:r>
              <a:rPr lang="en-GB" sz="1600" dirty="0" smtClean="0"/>
              <a:t> into two identical half-</a:t>
            </a:r>
            <a:r>
              <a:rPr lang="en-GB" sz="1600" dirty="0" err="1" smtClean="0"/>
              <a:t>linacs</a:t>
            </a:r>
            <a:r>
              <a:rPr lang="en-GB" sz="1600" dirty="0" smtClean="0"/>
              <a:t> on opposite sides of a racetrack</a:t>
            </a:r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 smtClean="0"/>
          </a:p>
          <a:p>
            <a:pPr marL="571500" lvl="1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CEBAF-like, also used in design for PERLE / </a:t>
            </a:r>
            <a:r>
              <a:rPr lang="en-GB" sz="1600" dirty="0" err="1" smtClean="0"/>
              <a:t>LHeC</a:t>
            </a:r>
            <a:endParaRPr lang="en-GB" sz="1600" dirty="0" smtClean="0"/>
          </a:p>
          <a:p>
            <a:pPr marL="571500" lvl="1" indent="-171450"/>
            <a:endParaRPr lang="en-GB" sz="1600" dirty="0"/>
          </a:p>
          <a:p>
            <a:pPr marL="571500" lvl="1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When we implement energy recovery, we are faced with a choice…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2EE2-49AD-4530-BAD5-1947DB935FC6}" type="slidenum">
              <a:rPr lang="en-GB" smtClean="0"/>
              <a:t>8</a:t>
            </a:fld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971600" y="2492896"/>
            <a:ext cx="7162800" cy="1866900"/>
            <a:chOff x="0" y="0"/>
            <a:chExt cx="7162800" cy="1866900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0"/>
              <a:ext cx="7162800" cy="1866900"/>
              <a:chOff x="0" y="0"/>
              <a:chExt cx="7162800" cy="1866900"/>
            </a:xfrm>
          </p:grpSpPr>
          <p:sp>
            <p:nvSpPr>
              <p:cNvPr id="9" name="Text Box 55"/>
              <p:cNvSpPr txBox="1"/>
              <p:nvPr/>
            </p:nvSpPr>
            <p:spPr>
              <a:xfrm>
                <a:off x="1028700" y="1143000"/>
                <a:ext cx="1562100" cy="31432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200">
                    <a:ln>
                      <a:noFill/>
                    </a:ln>
                    <a:solidFill>
                      <a:srgbClr val="92D05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2</a:t>
                </a:r>
                <a:r>
                  <a:rPr lang="en-US" sz="1200" baseline="30000">
                    <a:ln>
                      <a:noFill/>
                    </a:ln>
                    <a:solidFill>
                      <a:srgbClr val="92D05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nd</a:t>
                </a:r>
                <a:r>
                  <a:rPr lang="en-US" sz="1200">
                    <a:ln>
                      <a:noFill/>
                    </a:ln>
                    <a:solidFill>
                      <a:srgbClr val="92D05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pass: E= 4 units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0" name="Can 9"/>
              <p:cNvSpPr/>
              <p:nvPr/>
            </p:nvSpPr>
            <p:spPr>
              <a:xfrm rot="5400000">
                <a:off x="3505200" y="1000125"/>
                <a:ext cx="246380" cy="977900"/>
              </a:xfrm>
              <a:prstGeom prst="can">
                <a:avLst>
                  <a:gd name="adj" fmla="val 59616"/>
                </a:avLst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" name="Can 10"/>
              <p:cNvSpPr/>
              <p:nvPr/>
            </p:nvSpPr>
            <p:spPr>
              <a:xfrm rot="5400000">
                <a:off x="3552825" y="314325"/>
                <a:ext cx="246380" cy="977900"/>
              </a:xfrm>
              <a:prstGeom prst="can">
                <a:avLst>
                  <a:gd name="adj" fmla="val 59616"/>
                </a:avLst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" name="Arc 12"/>
              <p:cNvSpPr/>
              <p:nvPr/>
            </p:nvSpPr>
            <p:spPr>
              <a:xfrm>
                <a:off x="4505325" y="276225"/>
                <a:ext cx="1258570" cy="698500"/>
              </a:xfrm>
              <a:prstGeom prst="arc">
                <a:avLst>
                  <a:gd name="adj1" fmla="val 16744300"/>
                  <a:gd name="adj2" fmla="val 5691871"/>
                </a:avLst>
              </a:prstGeom>
              <a:ln w="12700">
                <a:solidFill>
                  <a:srgbClr val="0070C0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" name="Arc 13"/>
              <p:cNvSpPr/>
              <p:nvPr/>
            </p:nvSpPr>
            <p:spPr>
              <a:xfrm>
                <a:off x="4514850" y="476250"/>
                <a:ext cx="1258570" cy="698500"/>
              </a:xfrm>
              <a:prstGeom prst="arc">
                <a:avLst>
                  <a:gd name="adj1" fmla="val 16744300"/>
                  <a:gd name="adj2" fmla="val 5691871"/>
                </a:avLst>
              </a:prstGeom>
              <a:ln w="12700">
                <a:solidFill>
                  <a:srgbClr val="00B050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" name="Arc 14"/>
              <p:cNvSpPr/>
              <p:nvPr/>
            </p:nvSpPr>
            <p:spPr>
              <a:xfrm flipH="1">
                <a:off x="1438275" y="257175"/>
                <a:ext cx="1258570" cy="698500"/>
              </a:xfrm>
              <a:prstGeom prst="arc">
                <a:avLst>
                  <a:gd name="adj1" fmla="val 16744300"/>
                  <a:gd name="adj2" fmla="val 5691871"/>
                </a:avLst>
              </a:prstGeom>
              <a:ln w="12700">
                <a:solidFill>
                  <a:srgbClr val="00B0F0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" name="Freeform 15"/>
              <p:cNvSpPr/>
              <p:nvPr/>
            </p:nvSpPr>
            <p:spPr>
              <a:xfrm flipH="1">
                <a:off x="2047875" y="952500"/>
                <a:ext cx="1101725" cy="523875"/>
              </a:xfrm>
              <a:custGeom>
                <a:avLst/>
                <a:gdLst>
                  <a:gd name="connsiteX0" fmla="*/ 0 w 1114425"/>
                  <a:gd name="connsiteY0" fmla="*/ 419100 h 419100"/>
                  <a:gd name="connsiteX1" fmla="*/ 428625 w 1114425"/>
                  <a:gd name="connsiteY1" fmla="*/ 419100 h 419100"/>
                  <a:gd name="connsiteX2" fmla="*/ 742950 w 1114425"/>
                  <a:gd name="connsiteY2" fmla="*/ 9525 h 419100"/>
                  <a:gd name="connsiteX3" fmla="*/ 1114425 w 1114425"/>
                  <a:gd name="connsiteY3" fmla="*/ 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425" h="419100">
                    <a:moveTo>
                      <a:pt x="0" y="419100"/>
                    </a:moveTo>
                    <a:lnTo>
                      <a:pt x="428625" y="419100"/>
                    </a:lnTo>
                    <a:lnTo>
                      <a:pt x="742950" y="9525"/>
                    </a:lnTo>
                    <a:lnTo>
                      <a:pt x="1114425" y="0"/>
                    </a:lnTo>
                  </a:path>
                </a:pathLst>
              </a:custGeom>
              <a:noFill/>
              <a:ln>
                <a:solidFill>
                  <a:srgbClr val="00B0F0"/>
                </a:solidFill>
                <a:headEnd type="stealth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4048125" y="1181100"/>
                <a:ext cx="1114425" cy="314325"/>
              </a:xfrm>
              <a:custGeom>
                <a:avLst/>
                <a:gdLst>
                  <a:gd name="connsiteX0" fmla="*/ 0 w 1114425"/>
                  <a:gd name="connsiteY0" fmla="*/ 419100 h 419100"/>
                  <a:gd name="connsiteX1" fmla="*/ 428625 w 1114425"/>
                  <a:gd name="connsiteY1" fmla="*/ 419100 h 419100"/>
                  <a:gd name="connsiteX2" fmla="*/ 742950 w 1114425"/>
                  <a:gd name="connsiteY2" fmla="*/ 9525 h 419100"/>
                  <a:gd name="connsiteX3" fmla="*/ 1114425 w 1114425"/>
                  <a:gd name="connsiteY3" fmla="*/ 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425" h="419100">
                    <a:moveTo>
                      <a:pt x="0" y="419100"/>
                    </a:moveTo>
                    <a:lnTo>
                      <a:pt x="428625" y="419100"/>
                    </a:lnTo>
                    <a:lnTo>
                      <a:pt x="742950" y="9525"/>
                    </a:lnTo>
                    <a:lnTo>
                      <a:pt x="1114425" y="0"/>
                    </a:lnTo>
                  </a:path>
                </a:pathLst>
              </a:custGeom>
              <a:noFill/>
              <a:ln>
                <a:solidFill>
                  <a:srgbClr val="00B050"/>
                </a:solidFill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8" name="Text Box 37"/>
              <p:cNvSpPr txBox="1"/>
              <p:nvPr/>
            </p:nvSpPr>
            <p:spPr>
              <a:xfrm>
                <a:off x="5686425" y="428625"/>
                <a:ext cx="1371600" cy="2857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20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1</a:t>
                </a:r>
                <a:r>
                  <a:rPr lang="en-US" sz="1200" baseline="3000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st</a:t>
                </a:r>
                <a:r>
                  <a:rPr lang="en-US" sz="120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pass: E= 1 unit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9" name="Text Box 38"/>
              <p:cNvSpPr txBox="1"/>
              <p:nvPr/>
            </p:nvSpPr>
            <p:spPr>
              <a:xfrm>
                <a:off x="0" y="504825"/>
                <a:ext cx="1409700" cy="29527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20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output: E= 6 units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>
              <a:xfrm flipH="1">
                <a:off x="1162050" y="638175"/>
                <a:ext cx="2009775" cy="152400"/>
              </a:xfrm>
              <a:custGeom>
                <a:avLst/>
                <a:gdLst>
                  <a:gd name="connsiteX0" fmla="*/ 0 w 1352550"/>
                  <a:gd name="connsiteY0" fmla="*/ 95250 h 95250"/>
                  <a:gd name="connsiteX1" fmla="*/ 361950 w 1352550"/>
                  <a:gd name="connsiteY1" fmla="*/ 95250 h 95250"/>
                  <a:gd name="connsiteX2" fmla="*/ 673100 w 1352550"/>
                  <a:gd name="connsiteY2" fmla="*/ 0 h 95250"/>
                  <a:gd name="connsiteX3" fmla="*/ 914400 w 1352550"/>
                  <a:gd name="connsiteY3" fmla="*/ 76200 h 95250"/>
                  <a:gd name="connsiteX4" fmla="*/ 1352550 w 1352550"/>
                  <a:gd name="connsiteY4" fmla="*/ 88900 h 95250"/>
                  <a:gd name="connsiteX0" fmla="*/ 0 w 1352550"/>
                  <a:gd name="connsiteY0" fmla="*/ 95250 h 95250"/>
                  <a:gd name="connsiteX1" fmla="*/ 361950 w 1352550"/>
                  <a:gd name="connsiteY1" fmla="*/ 95250 h 95250"/>
                  <a:gd name="connsiteX2" fmla="*/ 673100 w 1352550"/>
                  <a:gd name="connsiteY2" fmla="*/ 0 h 95250"/>
                  <a:gd name="connsiteX3" fmla="*/ 952500 w 1352550"/>
                  <a:gd name="connsiteY3" fmla="*/ 92075 h 95250"/>
                  <a:gd name="connsiteX4" fmla="*/ 1352550 w 1352550"/>
                  <a:gd name="connsiteY4" fmla="*/ 8890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2550" h="95250">
                    <a:moveTo>
                      <a:pt x="0" y="95250"/>
                    </a:moveTo>
                    <a:lnTo>
                      <a:pt x="361950" y="95250"/>
                    </a:lnTo>
                    <a:lnTo>
                      <a:pt x="673100" y="0"/>
                    </a:lnTo>
                    <a:lnTo>
                      <a:pt x="952500" y="92075"/>
                    </a:lnTo>
                    <a:lnTo>
                      <a:pt x="1352550" y="88900"/>
                    </a:lnTo>
                  </a:path>
                </a:pathLst>
              </a:custGeom>
              <a:noFill/>
              <a:ln>
                <a:solidFill>
                  <a:srgbClr val="FF0000"/>
                </a:solidFill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1" name="Text Box 39"/>
              <p:cNvSpPr txBox="1"/>
              <p:nvPr/>
            </p:nvSpPr>
            <p:spPr>
              <a:xfrm>
                <a:off x="5600700" y="790575"/>
                <a:ext cx="1562100" cy="31432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20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2</a:t>
                </a:r>
                <a:r>
                  <a:rPr lang="en-US" sz="1200" baseline="3000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nd</a:t>
                </a:r>
                <a:r>
                  <a:rPr lang="en-US" sz="120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pass: E= 3 units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2" name="Text Box 36"/>
              <p:cNvSpPr txBox="1"/>
              <p:nvPr/>
            </p:nvSpPr>
            <p:spPr>
              <a:xfrm>
                <a:off x="2619375" y="1095375"/>
                <a:ext cx="2016125" cy="35242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linac 1: energy gain 1 unit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>
              <a:xfrm flipH="1">
                <a:off x="2038350" y="1162050"/>
                <a:ext cx="1114425" cy="314325"/>
              </a:xfrm>
              <a:custGeom>
                <a:avLst/>
                <a:gdLst>
                  <a:gd name="connsiteX0" fmla="*/ 0 w 1114425"/>
                  <a:gd name="connsiteY0" fmla="*/ 419100 h 419100"/>
                  <a:gd name="connsiteX1" fmla="*/ 428625 w 1114425"/>
                  <a:gd name="connsiteY1" fmla="*/ 419100 h 419100"/>
                  <a:gd name="connsiteX2" fmla="*/ 742950 w 1114425"/>
                  <a:gd name="connsiteY2" fmla="*/ 9525 h 419100"/>
                  <a:gd name="connsiteX3" fmla="*/ 1114425 w 1114425"/>
                  <a:gd name="connsiteY3" fmla="*/ 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425" h="419100">
                    <a:moveTo>
                      <a:pt x="0" y="419100"/>
                    </a:moveTo>
                    <a:lnTo>
                      <a:pt x="428625" y="419100"/>
                    </a:lnTo>
                    <a:lnTo>
                      <a:pt x="742950" y="9525"/>
                    </a:lnTo>
                    <a:lnTo>
                      <a:pt x="1114425" y="0"/>
                    </a:lnTo>
                  </a:path>
                </a:pathLst>
              </a:custGeom>
              <a:noFill/>
              <a:ln>
                <a:solidFill>
                  <a:srgbClr val="92D050"/>
                </a:solidFill>
                <a:headEnd type="stealth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4" name="Text Box 34"/>
              <p:cNvSpPr txBox="1"/>
              <p:nvPr/>
            </p:nvSpPr>
            <p:spPr>
              <a:xfrm>
                <a:off x="1266825" y="1514475"/>
                <a:ext cx="1600200" cy="35242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injection: E~0 units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4048125" y="971550"/>
                <a:ext cx="1101725" cy="523875"/>
              </a:xfrm>
              <a:custGeom>
                <a:avLst/>
                <a:gdLst>
                  <a:gd name="connsiteX0" fmla="*/ 0 w 1114425"/>
                  <a:gd name="connsiteY0" fmla="*/ 419100 h 419100"/>
                  <a:gd name="connsiteX1" fmla="*/ 428625 w 1114425"/>
                  <a:gd name="connsiteY1" fmla="*/ 419100 h 419100"/>
                  <a:gd name="connsiteX2" fmla="*/ 742950 w 1114425"/>
                  <a:gd name="connsiteY2" fmla="*/ 9525 h 419100"/>
                  <a:gd name="connsiteX3" fmla="*/ 1114425 w 1114425"/>
                  <a:gd name="connsiteY3" fmla="*/ 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425" h="419100">
                    <a:moveTo>
                      <a:pt x="0" y="419100"/>
                    </a:moveTo>
                    <a:lnTo>
                      <a:pt x="428625" y="419100"/>
                    </a:lnTo>
                    <a:lnTo>
                      <a:pt x="742950" y="9525"/>
                    </a:lnTo>
                    <a:lnTo>
                      <a:pt x="1114425" y="0"/>
                    </a:lnTo>
                  </a:path>
                </a:pathLst>
              </a:custGeom>
              <a:noFill/>
              <a:ln>
                <a:solidFill>
                  <a:srgbClr val="0070C0"/>
                </a:solidFill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 flipV="1">
                <a:off x="2695575" y="1447800"/>
                <a:ext cx="320675" cy="165100"/>
              </a:xfrm>
              <a:prstGeom prst="straightConnector1">
                <a:avLst/>
              </a:prstGeom>
              <a:ln w="12700">
                <a:solidFill>
                  <a:srgbClr val="7030A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Arc 26"/>
              <p:cNvSpPr/>
              <p:nvPr/>
            </p:nvSpPr>
            <p:spPr>
              <a:xfrm flipH="1">
                <a:off x="1428750" y="466725"/>
                <a:ext cx="1258570" cy="698500"/>
              </a:xfrm>
              <a:prstGeom prst="arc">
                <a:avLst>
                  <a:gd name="adj1" fmla="val 16744300"/>
                  <a:gd name="adj2" fmla="val 5691871"/>
                </a:avLst>
              </a:prstGeom>
              <a:ln w="12700">
                <a:solidFill>
                  <a:srgbClr val="92D050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4086225" y="485775"/>
                <a:ext cx="1114425" cy="314325"/>
              </a:xfrm>
              <a:custGeom>
                <a:avLst/>
                <a:gdLst>
                  <a:gd name="connsiteX0" fmla="*/ 0 w 1114425"/>
                  <a:gd name="connsiteY0" fmla="*/ 419100 h 419100"/>
                  <a:gd name="connsiteX1" fmla="*/ 428625 w 1114425"/>
                  <a:gd name="connsiteY1" fmla="*/ 419100 h 419100"/>
                  <a:gd name="connsiteX2" fmla="*/ 742950 w 1114425"/>
                  <a:gd name="connsiteY2" fmla="*/ 9525 h 419100"/>
                  <a:gd name="connsiteX3" fmla="*/ 1114425 w 1114425"/>
                  <a:gd name="connsiteY3" fmla="*/ 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425" h="419100">
                    <a:moveTo>
                      <a:pt x="0" y="419100"/>
                    </a:moveTo>
                    <a:lnTo>
                      <a:pt x="428625" y="419100"/>
                    </a:lnTo>
                    <a:lnTo>
                      <a:pt x="742950" y="9525"/>
                    </a:lnTo>
                    <a:lnTo>
                      <a:pt x="1114425" y="0"/>
                    </a:lnTo>
                  </a:path>
                </a:pathLst>
              </a:custGeom>
              <a:noFill/>
              <a:ln>
                <a:solidFill>
                  <a:srgbClr val="00B050"/>
                </a:solidFill>
                <a:headEnd type="stealth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4076700" y="276225"/>
                <a:ext cx="1101725" cy="523875"/>
              </a:xfrm>
              <a:custGeom>
                <a:avLst/>
                <a:gdLst>
                  <a:gd name="connsiteX0" fmla="*/ 0 w 1114425"/>
                  <a:gd name="connsiteY0" fmla="*/ 419100 h 419100"/>
                  <a:gd name="connsiteX1" fmla="*/ 428625 w 1114425"/>
                  <a:gd name="connsiteY1" fmla="*/ 419100 h 419100"/>
                  <a:gd name="connsiteX2" fmla="*/ 742950 w 1114425"/>
                  <a:gd name="connsiteY2" fmla="*/ 9525 h 419100"/>
                  <a:gd name="connsiteX3" fmla="*/ 1114425 w 1114425"/>
                  <a:gd name="connsiteY3" fmla="*/ 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425" h="419100">
                    <a:moveTo>
                      <a:pt x="0" y="419100"/>
                    </a:moveTo>
                    <a:lnTo>
                      <a:pt x="428625" y="419100"/>
                    </a:lnTo>
                    <a:lnTo>
                      <a:pt x="742950" y="9525"/>
                    </a:lnTo>
                    <a:lnTo>
                      <a:pt x="1114425" y="0"/>
                    </a:lnTo>
                  </a:path>
                </a:pathLst>
              </a:custGeom>
              <a:noFill/>
              <a:ln>
                <a:solidFill>
                  <a:srgbClr val="0070C0"/>
                </a:solidFill>
                <a:headEnd type="stealth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0" name="Freeform 29"/>
              <p:cNvSpPr/>
              <p:nvPr/>
            </p:nvSpPr>
            <p:spPr>
              <a:xfrm flipH="1">
                <a:off x="2019300" y="276225"/>
                <a:ext cx="1101725" cy="523875"/>
              </a:xfrm>
              <a:custGeom>
                <a:avLst/>
                <a:gdLst>
                  <a:gd name="connsiteX0" fmla="*/ 0 w 1114425"/>
                  <a:gd name="connsiteY0" fmla="*/ 419100 h 419100"/>
                  <a:gd name="connsiteX1" fmla="*/ 428625 w 1114425"/>
                  <a:gd name="connsiteY1" fmla="*/ 419100 h 419100"/>
                  <a:gd name="connsiteX2" fmla="*/ 742950 w 1114425"/>
                  <a:gd name="connsiteY2" fmla="*/ 9525 h 419100"/>
                  <a:gd name="connsiteX3" fmla="*/ 1114425 w 1114425"/>
                  <a:gd name="connsiteY3" fmla="*/ 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425" h="419100">
                    <a:moveTo>
                      <a:pt x="0" y="419100"/>
                    </a:moveTo>
                    <a:lnTo>
                      <a:pt x="428625" y="419100"/>
                    </a:lnTo>
                    <a:lnTo>
                      <a:pt x="742950" y="9525"/>
                    </a:lnTo>
                    <a:lnTo>
                      <a:pt x="1114425" y="0"/>
                    </a:lnTo>
                  </a:path>
                </a:pathLst>
              </a:custGeom>
              <a:noFill/>
              <a:ln>
                <a:solidFill>
                  <a:srgbClr val="00B0F0"/>
                </a:solidFill>
                <a:headEnd type="none" w="lg" len="lg"/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1" name="Freeform 30"/>
              <p:cNvSpPr/>
              <p:nvPr/>
            </p:nvSpPr>
            <p:spPr>
              <a:xfrm flipH="1">
                <a:off x="2000250" y="485775"/>
                <a:ext cx="1114425" cy="314325"/>
              </a:xfrm>
              <a:custGeom>
                <a:avLst/>
                <a:gdLst>
                  <a:gd name="connsiteX0" fmla="*/ 0 w 1114425"/>
                  <a:gd name="connsiteY0" fmla="*/ 419100 h 419100"/>
                  <a:gd name="connsiteX1" fmla="*/ 428625 w 1114425"/>
                  <a:gd name="connsiteY1" fmla="*/ 419100 h 419100"/>
                  <a:gd name="connsiteX2" fmla="*/ 742950 w 1114425"/>
                  <a:gd name="connsiteY2" fmla="*/ 9525 h 419100"/>
                  <a:gd name="connsiteX3" fmla="*/ 1114425 w 1114425"/>
                  <a:gd name="connsiteY3" fmla="*/ 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425" h="419100">
                    <a:moveTo>
                      <a:pt x="0" y="419100"/>
                    </a:moveTo>
                    <a:lnTo>
                      <a:pt x="428625" y="419100"/>
                    </a:lnTo>
                    <a:lnTo>
                      <a:pt x="742950" y="9525"/>
                    </a:lnTo>
                    <a:lnTo>
                      <a:pt x="1114425" y="0"/>
                    </a:lnTo>
                  </a:path>
                </a:pathLst>
              </a:custGeom>
              <a:noFill/>
              <a:ln>
                <a:solidFill>
                  <a:srgbClr val="92D050"/>
                </a:solidFill>
                <a:headEnd type="none" w="lg" len="lg"/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2" name="Text Box 49"/>
              <p:cNvSpPr txBox="1"/>
              <p:nvPr/>
            </p:nvSpPr>
            <p:spPr>
              <a:xfrm>
                <a:off x="2705100" y="342900"/>
                <a:ext cx="2016125" cy="35242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linac 2: energy gain 1 unit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3" name="Arc 32"/>
              <p:cNvSpPr/>
              <p:nvPr/>
            </p:nvSpPr>
            <p:spPr>
              <a:xfrm>
                <a:off x="4505325" y="800100"/>
                <a:ext cx="1258570" cy="698500"/>
              </a:xfrm>
              <a:prstGeom prst="arc">
                <a:avLst>
                  <a:gd name="adj1" fmla="val 16744300"/>
                  <a:gd name="adj2" fmla="val 5691871"/>
                </a:avLst>
              </a:prstGeom>
              <a:ln w="12700">
                <a:solidFill>
                  <a:srgbClr val="FFC000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4" name="Text Box 53"/>
              <p:cNvSpPr txBox="1"/>
              <p:nvPr/>
            </p:nvSpPr>
            <p:spPr>
              <a:xfrm>
                <a:off x="5591175" y="1114425"/>
                <a:ext cx="1562100" cy="31432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20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3</a:t>
                </a:r>
                <a:r>
                  <a:rPr lang="en-US" sz="1200" baseline="3000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rd</a:t>
                </a:r>
                <a:r>
                  <a:rPr lang="en-US" sz="120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pass: E= 5 units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5" name="Text Box 54"/>
              <p:cNvSpPr txBox="1"/>
              <p:nvPr/>
            </p:nvSpPr>
            <p:spPr>
              <a:xfrm>
                <a:off x="1152525" y="0"/>
                <a:ext cx="1371600" cy="2857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200">
                    <a:ln>
                      <a:noFill/>
                    </a:ln>
                    <a:solidFill>
                      <a:srgbClr val="00B0F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1</a:t>
                </a:r>
                <a:r>
                  <a:rPr lang="en-US" sz="1200" baseline="30000">
                    <a:ln>
                      <a:noFill/>
                    </a:ln>
                    <a:solidFill>
                      <a:srgbClr val="00B0F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st</a:t>
                </a:r>
                <a:r>
                  <a:rPr lang="en-US" sz="1200">
                    <a:ln>
                      <a:noFill/>
                    </a:ln>
                    <a:solidFill>
                      <a:srgbClr val="00B0F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pass: E= 2 units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6" name="Freeform 35"/>
              <p:cNvSpPr/>
              <p:nvPr/>
            </p:nvSpPr>
            <p:spPr>
              <a:xfrm flipH="1">
                <a:off x="4524375" y="695325"/>
                <a:ext cx="695325" cy="114300"/>
              </a:xfrm>
              <a:custGeom>
                <a:avLst/>
                <a:gdLst>
                  <a:gd name="connsiteX0" fmla="*/ 0 w 885825"/>
                  <a:gd name="connsiteY0" fmla="*/ 114300 h 114300"/>
                  <a:gd name="connsiteX1" fmla="*/ 276225 w 885825"/>
                  <a:gd name="connsiteY1" fmla="*/ 114300 h 114300"/>
                  <a:gd name="connsiteX2" fmla="*/ 600075 w 885825"/>
                  <a:gd name="connsiteY2" fmla="*/ 0 h 114300"/>
                  <a:gd name="connsiteX3" fmla="*/ 885825 w 885825"/>
                  <a:gd name="connsiteY3" fmla="*/ 104775 h 114300"/>
                  <a:gd name="connsiteX0" fmla="*/ 0 w 695325"/>
                  <a:gd name="connsiteY0" fmla="*/ 114300 h 114300"/>
                  <a:gd name="connsiteX1" fmla="*/ 85725 w 695325"/>
                  <a:gd name="connsiteY1" fmla="*/ 114300 h 114300"/>
                  <a:gd name="connsiteX2" fmla="*/ 409575 w 695325"/>
                  <a:gd name="connsiteY2" fmla="*/ 0 h 114300"/>
                  <a:gd name="connsiteX3" fmla="*/ 695325 w 695325"/>
                  <a:gd name="connsiteY3" fmla="*/ 10477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5325" h="114300">
                    <a:moveTo>
                      <a:pt x="0" y="114300"/>
                    </a:moveTo>
                    <a:lnTo>
                      <a:pt x="85725" y="114300"/>
                    </a:lnTo>
                    <a:lnTo>
                      <a:pt x="409575" y="0"/>
                    </a:lnTo>
                    <a:lnTo>
                      <a:pt x="695325" y="104775"/>
                    </a:ln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4219575" y="1381125"/>
                <a:ext cx="885825" cy="114300"/>
              </a:xfrm>
              <a:custGeom>
                <a:avLst/>
                <a:gdLst>
                  <a:gd name="connsiteX0" fmla="*/ 0 w 885825"/>
                  <a:gd name="connsiteY0" fmla="*/ 114300 h 114300"/>
                  <a:gd name="connsiteX1" fmla="*/ 276225 w 885825"/>
                  <a:gd name="connsiteY1" fmla="*/ 114300 h 114300"/>
                  <a:gd name="connsiteX2" fmla="*/ 600075 w 885825"/>
                  <a:gd name="connsiteY2" fmla="*/ 0 h 114300"/>
                  <a:gd name="connsiteX3" fmla="*/ 885825 w 885825"/>
                  <a:gd name="connsiteY3" fmla="*/ 10477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114300">
                    <a:moveTo>
                      <a:pt x="0" y="114300"/>
                    </a:moveTo>
                    <a:lnTo>
                      <a:pt x="276225" y="114300"/>
                    </a:lnTo>
                    <a:lnTo>
                      <a:pt x="600075" y="0"/>
                    </a:lnTo>
                    <a:lnTo>
                      <a:pt x="885825" y="104775"/>
                    </a:ln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  <p:sp>
          <p:nvSpPr>
            <p:cNvPr id="8" name="Explosion 1 7"/>
            <p:cNvSpPr/>
            <p:nvPr/>
          </p:nvSpPr>
          <p:spPr>
            <a:xfrm>
              <a:off x="1009650" y="704850"/>
              <a:ext cx="155575" cy="184150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pic>
        <p:nvPicPr>
          <p:cNvPr id="38" name="Picture 14" descr="ACC_18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020" y="4579530"/>
            <a:ext cx="2214036" cy="208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29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504" y="764704"/>
            <a:ext cx="5554960" cy="796950"/>
          </a:xfrm>
        </p:spPr>
        <p:txBody>
          <a:bodyPr>
            <a:noAutofit/>
          </a:bodyPr>
          <a:lstStyle/>
          <a:p>
            <a:r>
              <a:rPr lang="en-GB" sz="2400" b="1" dirty="0" smtClean="0"/>
              <a:t>UK-XFEL-2: A Common Transport ERL?</a:t>
            </a:r>
            <a:endParaRPr lang="en-GB" sz="2400" b="1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8092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 smtClean="0"/>
              <a:t>Option 3a</a:t>
            </a:r>
            <a:r>
              <a:rPr lang="en-GB" sz="1600" dirty="0" smtClean="0"/>
              <a:t>: </a:t>
            </a:r>
            <a:r>
              <a:rPr lang="en-GB" sz="1600" u="sng" dirty="0" smtClean="0"/>
              <a:t>Symmetrically bisected with L1 reinjection:</a:t>
            </a:r>
            <a:endParaRPr lang="en-GB" sz="1600" dirty="0"/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endParaRPr lang="en-GB" sz="1400" dirty="0"/>
          </a:p>
          <a:p>
            <a:pPr marL="571500" lvl="1" indent="-171450">
              <a:buFont typeface="Arial" panose="020B0604020202020204" pitchFamily="34" charset="0"/>
              <a:buChar char="•"/>
            </a:pPr>
            <a:r>
              <a:rPr lang="en-GB" sz="1400" dirty="0"/>
              <a:t>This involves </a:t>
            </a:r>
            <a:r>
              <a:rPr lang="en-GB" sz="1400" b="1" dirty="0">
                <a:solidFill>
                  <a:srgbClr val="00B050"/>
                </a:solidFill>
              </a:rPr>
              <a:t>minimal number of beamlines</a:t>
            </a:r>
          </a:p>
          <a:p>
            <a:pPr marL="571500" lvl="1" indent="-171450">
              <a:buFont typeface="Arial" panose="020B0604020202020204" pitchFamily="34" charset="0"/>
              <a:buChar char="•"/>
            </a:pPr>
            <a:r>
              <a:rPr lang="en-GB" sz="1400" dirty="0"/>
              <a:t>The recirculation transport </a:t>
            </a:r>
            <a:r>
              <a:rPr lang="en-GB" sz="1400" b="1" dirty="0"/>
              <a:t>necessarily</a:t>
            </a:r>
            <a:r>
              <a:rPr lang="en-GB" sz="1400" dirty="0"/>
              <a:t> carries both accelerated and recovered beams simultaneously as their energies are very similar (true even when interaction and SR losses included). Therefore there is </a:t>
            </a:r>
            <a:r>
              <a:rPr lang="en-GB" sz="1400" b="1" dirty="0">
                <a:solidFill>
                  <a:srgbClr val="C00000"/>
                </a:solidFill>
              </a:rPr>
              <a:t>no independent control of optics and longitudinal phase space</a:t>
            </a:r>
            <a:r>
              <a:rPr lang="en-GB" sz="1400" dirty="0">
                <a:solidFill>
                  <a:srgbClr val="C00000"/>
                </a:solidFill>
              </a:rPr>
              <a:t> </a:t>
            </a:r>
            <a:r>
              <a:rPr lang="en-GB" sz="1400" dirty="0"/>
              <a:t>on deceleration </a:t>
            </a:r>
          </a:p>
          <a:p>
            <a:pPr marL="571500" lvl="1" indent="-171450">
              <a:buFont typeface="Arial" panose="020B0604020202020204" pitchFamily="34" charset="0"/>
              <a:buChar char="•"/>
            </a:pPr>
            <a:r>
              <a:rPr lang="en-GB" sz="1400" dirty="0"/>
              <a:t>User area constrained (although “paperclip” 540-degree turn would provide </a:t>
            </a:r>
            <a:r>
              <a:rPr lang="en-GB" sz="1400" dirty="0" smtClean="0"/>
              <a:t>2)</a:t>
            </a:r>
            <a:endParaRPr lang="en-GB" sz="1400" dirty="0"/>
          </a:p>
          <a:p>
            <a:pPr marL="571500" lvl="1" indent="-171450">
              <a:buFont typeface="Arial" panose="020B0604020202020204" pitchFamily="34" charset="0"/>
              <a:buChar char="•"/>
            </a:pPr>
            <a:r>
              <a:rPr lang="en-GB" sz="1400" dirty="0"/>
              <a:t>A lesser design complication is that the east and west </a:t>
            </a:r>
            <a:r>
              <a:rPr lang="en-GB" sz="1400" b="1" dirty="0">
                <a:solidFill>
                  <a:srgbClr val="C00000"/>
                </a:solidFill>
              </a:rPr>
              <a:t>splitter / </a:t>
            </a:r>
            <a:r>
              <a:rPr lang="en-GB" sz="1400" b="1" dirty="0" err="1">
                <a:solidFill>
                  <a:srgbClr val="C00000"/>
                </a:solidFill>
              </a:rPr>
              <a:t>recombiners</a:t>
            </a:r>
            <a:r>
              <a:rPr lang="en-GB" sz="1400" b="1" dirty="0">
                <a:solidFill>
                  <a:srgbClr val="C00000"/>
                </a:solidFill>
              </a:rPr>
              <a:t> are optically different</a:t>
            </a:r>
            <a:r>
              <a:rPr lang="en-GB" sz="1400" dirty="0"/>
              <a:t> (energy ratios 1:3:5 and 2:4:6 respectively</a:t>
            </a:r>
            <a:r>
              <a:rPr lang="en-GB" sz="1400" dirty="0" smtClean="0"/>
              <a:t>)</a:t>
            </a:r>
          </a:p>
          <a:p>
            <a:pPr marL="571500" lvl="1" indent="-1714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400050" lvl="1" indent="0">
              <a:buNone/>
            </a:pPr>
            <a:r>
              <a:rPr lang="en-GB" sz="1800" b="1" dirty="0" smtClean="0"/>
              <a:t>The common transport of the recovered beam features here – and in most </a:t>
            </a:r>
            <a:r>
              <a:rPr lang="en-GB" sz="1800" b="1" dirty="0" err="1" smtClean="0"/>
              <a:t>multipass</a:t>
            </a:r>
            <a:r>
              <a:rPr lang="en-GB" sz="1800" b="1" dirty="0" smtClean="0"/>
              <a:t> ERL proposals I have seen</a:t>
            </a:r>
            <a:endParaRPr lang="en-GB" sz="1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2EE2-49AD-4530-BAD5-1947DB935FC6}" type="slidenum">
              <a:rPr lang="en-GB" smtClean="0"/>
              <a:t>9</a:t>
            </a:fld>
            <a:endParaRPr lang="en-GB"/>
          </a:p>
        </p:txBody>
      </p:sp>
      <p:grpSp>
        <p:nvGrpSpPr>
          <p:cNvPr id="75" name="Group 74"/>
          <p:cNvGrpSpPr/>
          <p:nvPr/>
        </p:nvGrpSpPr>
        <p:grpSpPr>
          <a:xfrm>
            <a:off x="35496" y="2060848"/>
            <a:ext cx="9145016" cy="1958974"/>
            <a:chOff x="-687340" y="155277"/>
            <a:chExt cx="9145887" cy="1959273"/>
          </a:xfrm>
        </p:grpSpPr>
        <p:grpSp>
          <p:nvGrpSpPr>
            <p:cNvPr id="76" name="Group 75"/>
            <p:cNvGrpSpPr/>
            <p:nvPr/>
          </p:nvGrpSpPr>
          <p:grpSpPr>
            <a:xfrm>
              <a:off x="-687340" y="155277"/>
              <a:ext cx="9145887" cy="1959273"/>
              <a:chOff x="-1030240" y="-16173"/>
              <a:chExt cx="9145887" cy="1959273"/>
            </a:xfrm>
          </p:grpSpPr>
          <p:sp>
            <p:nvSpPr>
              <p:cNvPr id="84" name="Text Box 101"/>
              <p:cNvSpPr txBox="1"/>
              <p:nvPr/>
            </p:nvSpPr>
            <p:spPr>
              <a:xfrm>
                <a:off x="-1030240" y="881635"/>
                <a:ext cx="1694766" cy="5573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20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    3</a:t>
                </a:r>
                <a:r>
                  <a:rPr lang="en-US" sz="1200" baseline="3000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rd</a:t>
                </a:r>
                <a:r>
                  <a:rPr lang="en-US" sz="120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pass </a:t>
                </a:r>
                <a:r>
                  <a:rPr lang="en-US" sz="12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output</a:t>
                </a:r>
                <a:r>
                  <a:rPr lang="en-US" sz="120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: E=6</a:t>
                </a:r>
                <a:endParaRPr lang="en-GB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85" name="Can 84"/>
              <p:cNvSpPr/>
              <p:nvPr/>
            </p:nvSpPr>
            <p:spPr>
              <a:xfrm rot="5400000">
                <a:off x="3505200" y="1000125"/>
                <a:ext cx="246380" cy="977900"/>
              </a:xfrm>
              <a:prstGeom prst="can">
                <a:avLst>
                  <a:gd name="adj" fmla="val 59616"/>
                </a:avLst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86" name="Can 85"/>
              <p:cNvSpPr/>
              <p:nvPr/>
            </p:nvSpPr>
            <p:spPr>
              <a:xfrm rot="5400000">
                <a:off x="3552825" y="314325"/>
                <a:ext cx="246380" cy="977900"/>
              </a:xfrm>
              <a:prstGeom prst="can">
                <a:avLst>
                  <a:gd name="adj" fmla="val 59616"/>
                </a:avLst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87" name="Arc 86"/>
              <p:cNvSpPr/>
              <p:nvPr/>
            </p:nvSpPr>
            <p:spPr>
              <a:xfrm>
                <a:off x="4505325" y="276225"/>
                <a:ext cx="1258570" cy="698500"/>
              </a:xfrm>
              <a:prstGeom prst="arc">
                <a:avLst>
                  <a:gd name="adj1" fmla="val 16744300"/>
                  <a:gd name="adj2" fmla="val 5691871"/>
                </a:avLst>
              </a:prstGeom>
              <a:ln w="12700">
                <a:solidFill>
                  <a:srgbClr val="0070C0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88" name="Arc 87"/>
              <p:cNvSpPr/>
              <p:nvPr/>
            </p:nvSpPr>
            <p:spPr>
              <a:xfrm>
                <a:off x="4514850" y="476250"/>
                <a:ext cx="1258570" cy="698500"/>
              </a:xfrm>
              <a:prstGeom prst="arc">
                <a:avLst>
                  <a:gd name="adj1" fmla="val 16744300"/>
                  <a:gd name="adj2" fmla="val 5691871"/>
                </a:avLst>
              </a:prstGeom>
              <a:ln w="12700">
                <a:solidFill>
                  <a:srgbClr val="00B050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89" name="Freeform 88"/>
              <p:cNvSpPr/>
              <p:nvPr/>
            </p:nvSpPr>
            <p:spPr>
              <a:xfrm flipH="1">
                <a:off x="2047875" y="952500"/>
                <a:ext cx="1101725" cy="523875"/>
              </a:xfrm>
              <a:custGeom>
                <a:avLst/>
                <a:gdLst>
                  <a:gd name="connsiteX0" fmla="*/ 0 w 1114425"/>
                  <a:gd name="connsiteY0" fmla="*/ 419100 h 419100"/>
                  <a:gd name="connsiteX1" fmla="*/ 428625 w 1114425"/>
                  <a:gd name="connsiteY1" fmla="*/ 419100 h 419100"/>
                  <a:gd name="connsiteX2" fmla="*/ 742950 w 1114425"/>
                  <a:gd name="connsiteY2" fmla="*/ 9525 h 419100"/>
                  <a:gd name="connsiteX3" fmla="*/ 1114425 w 1114425"/>
                  <a:gd name="connsiteY3" fmla="*/ 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425" h="419100">
                    <a:moveTo>
                      <a:pt x="0" y="419100"/>
                    </a:moveTo>
                    <a:lnTo>
                      <a:pt x="428625" y="419100"/>
                    </a:lnTo>
                    <a:lnTo>
                      <a:pt x="742950" y="9525"/>
                    </a:lnTo>
                    <a:lnTo>
                      <a:pt x="1114425" y="0"/>
                    </a:lnTo>
                  </a:path>
                </a:pathLst>
              </a:custGeom>
              <a:noFill/>
              <a:ln>
                <a:solidFill>
                  <a:srgbClr val="00B0F0"/>
                </a:solidFill>
                <a:headEnd type="stealth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0" name="Freeform 89"/>
              <p:cNvSpPr/>
              <p:nvPr/>
            </p:nvSpPr>
            <p:spPr>
              <a:xfrm>
                <a:off x="4048125" y="1181100"/>
                <a:ext cx="1114425" cy="314325"/>
              </a:xfrm>
              <a:custGeom>
                <a:avLst/>
                <a:gdLst>
                  <a:gd name="connsiteX0" fmla="*/ 0 w 1114425"/>
                  <a:gd name="connsiteY0" fmla="*/ 419100 h 419100"/>
                  <a:gd name="connsiteX1" fmla="*/ 428625 w 1114425"/>
                  <a:gd name="connsiteY1" fmla="*/ 419100 h 419100"/>
                  <a:gd name="connsiteX2" fmla="*/ 742950 w 1114425"/>
                  <a:gd name="connsiteY2" fmla="*/ 9525 h 419100"/>
                  <a:gd name="connsiteX3" fmla="*/ 1114425 w 1114425"/>
                  <a:gd name="connsiteY3" fmla="*/ 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425" h="419100">
                    <a:moveTo>
                      <a:pt x="0" y="419100"/>
                    </a:moveTo>
                    <a:lnTo>
                      <a:pt x="428625" y="419100"/>
                    </a:lnTo>
                    <a:lnTo>
                      <a:pt x="742950" y="9525"/>
                    </a:lnTo>
                    <a:lnTo>
                      <a:pt x="1114425" y="0"/>
                    </a:lnTo>
                  </a:path>
                </a:pathLst>
              </a:custGeom>
              <a:noFill/>
              <a:ln>
                <a:solidFill>
                  <a:srgbClr val="00B050"/>
                </a:solidFill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1" name="Text Box 100"/>
              <p:cNvSpPr txBox="1"/>
              <p:nvPr/>
            </p:nvSpPr>
            <p:spPr>
              <a:xfrm>
                <a:off x="5523112" y="70606"/>
                <a:ext cx="2474140" cy="4572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20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1</a:t>
                </a:r>
                <a:r>
                  <a:rPr lang="en-US" sz="1200" baseline="3000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st</a:t>
                </a:r>
                <a:r>
                  <a:rPr lang="en-US" sz="120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pass up &amp; </a:t>
                </a:r>
                <a:r>
                  <a:rPr lang="en-US" sz="1200" i="1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3</a:t>
                </a:r>
                <a:r>
                  <a:rPr lang="en-US" sz="1200" i="1" baseline="3000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rd</a:t>
                </a:r>
                <a:r>
                  <a:rPr lang="en-US" sz="1200" i="1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pass down</a:t>
                </a:r>
                <a:r>
                  <a:rPr lang="en-US" sz="120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: </a:t>
                </a:r>
                <a:r>
                  <a:rPr lang="en-US" sz="120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E=1</a:t>
                </a:r>
                <a:endParaRPr lang="en-GB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92" name="Freeform 91"/>
              <p:cNvSpPr/>
              <p:nvPr/>
            </p:nvSpPr>
            <p:spPr>
              <a:xfrm flipH="1">
                <a:off x="1162050" y="638175"/>
                <a:ext cx="2009775" cy="152400"/>
              </a:xfrm>
              <a:custGeom>
                <a:avLst/>
                <a:gdLst>
                  <a:gd name="connsiteX0" fmla="*/ 0 w 1352550"/>
                  <a:gd name="connsiteY0" fmla="*/ 95250 h 95250"/>
                  <a:gd name="connsiteX1" fmla="*/ 361950 w 1352550"/>
                  <a:gd name="connsiteY1" fmla="*/ 95250 h 95250"/>
                  <a:gd name="connsiteX2" fmla="*/ 673100 w 1352550"/>
                  <a:gd name="connsiteY2" fmla="*/ 0 h 95250"/>
                  <a:gd name="connsiteX3" fmla="*/ 914400 w 1352550"/>
                  <a:gd name="connsiteY3" fmla="*/ 76200 h 95250"/>
                  <a:gd name="connsiteX4" fmla="*/ 1352550 w 1352550"/>
                  <a:gd name="connsiteY4" fmla="*/ 88900 h 95250"/>
                  <a:gd name="connsiteX0" fmla="*/ 0 w 1352550"/>
                  <a:gd name="connsiteY0" fmla="*/ 95250 h 95250"/>
                  <a:gd name="connsiteX1" fmla="*/ 361950 w 1352550"/>
                  <a:gd name="connsiteY1" fmla="*/ 95250 h 95250"/>
                  <a:gd name="connsiteX2" fmla="*/ 673100 w 1352550"/>
                  <a:gd name="connsiteY2" fmla="*/ 0 h 95250"/>
                  <a:gd name="connsiteX3" fmla="*/ 952500 w 1352550"/>
                  <a:gd name="connsiteY3" fmla="*/ 92075 h 95250"/>
                  <a:gd name="connsiteX4" fmla="*/ 1352550 w 1352550"/>
                  <a:gd name="connsiteY4" fmla="*/ 8890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2550" h="95250">
                    <a:moveTo>
                      <a:pt x="0" y="95250"/>
                    </a:moveTo>
                    <a:lnTo>
                      <a:pt x="361950" y="95250"/>
                    </a:lnTo>
                    <a:lnTo>
                      <a:pt x="673100" y="0"/>
                    </a:lnTo>
                    <a:lnTo>
                      <a:pt x="952500" y="92075"/>
                    </a:lnTo>
                    <a:lnTo>
                      <a:pt x="1352550" y="88900"/>
                    </a:lnTo>
                  </a:path>
                </a:pathLst>
              </a:custGeom>
              <a:noFill/>
              <a:ln>
                <a:solidFill>
                  <a:srgbClr val="FF0000"/>
                </a:solidFill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3" name="Text Box 103"/>
              <p:cNvSpPr txBox="1"/>
              <p:nvPr/>
            </p:nvSpPr>
            <p:spPr>
              <a:xfrm>
                <a:off x="5732174" y="657225"/>
                <a:ext cx="2383473" cy="44132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20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2</a:t>
                </a:r>
                <a:r>
                  <a:rPr lang="en-US" sz="1200" baseline="3000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nd</a:t>
                </a:r>
                <a:r>
                  <a:rPr lang="en-US" sz="120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pass up &amp; </a:t>
                </a:r>
                <a:r>
                  <a:rPr lang="en-US" sz="1200" i="1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2</a:t>
                </a:r>
                <a:r>
                  <a:rPr lang="en-US" sz="1200" i="1" baseline="3000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nd</a:t>
                </a:r>
                <a:r>
                  <a:rPr lang="en-US" sz="1200" i="1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pass down</a:t>
                </a:r>
                <a:r>
                  <a:rPr lang="en-US" sz="120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: E=3</a:t>
                </a:r>
                <a:endParaRPr lang="en-GB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94" name="Text Box 104"/>
              <p:cNvSpPr txBox="1"/>
              <p:nvPr/>
            </p:nvSpPr>
            <p:spPr>
              <a:xfrm>
                <a:off x="2638425" y="1123950"/>
                <a:ext cx="2016125" cy="35242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linac 1: energy gain 1 unit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>
              <a:xfrm flipH="1">
                <a:off x="2038350" y="1162050"/>
                <a:ext cx="1114425" cy="314325"/>
              </a:xfrm>
              <a:custGeom>
                <a:avLst/>
                <a:gdLst>
                  <a:gd name="connsiteX0" fmla="*/ 0 w 1114425"/>
                  <a:gd name="connsiteY0" fmla="*/ 419100 h 419100"/>
                  <a:gd name="connsiteX1" fmla="*/ 428625 w 1114425"/>
                  <a:gd name="connsiteY1" fmla="*/ 419100 h 419100"/>
                  <a:gd name="connsiteX2" fmla="*/ 742950 w 1114425"/>
                  <a:gd name="connsiteY2" fmla="*/ 9525 h 419100"/>
                  <a:gd name="connsiteX3" fmla="*/ 1114425 w 1114425"/>
                  <a:gd name="connsiteY3" fmla="*/ 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425" h="419100">
                    <a:moveTo>
                      <a:pt x="0" y="419100"/>
                    </a:moveTo>
                    <a:lnTo>
                      <a:pt x="428625" y="419100"/>
                    </a:lnTo>
                    <a:lnTo>
                      <a:pt x="742950" y="9525"/>
                    </a:lnTo>
                    <a:lnTo>
                      <a:pt x="1114425" y="0"/>
                    </a:lnTo>
                  </a:path>
                </a:pathLst>
              </a:custGeom>
              <a:noFill/>
              <a:ln>
                <a:solidFill>
                  <a:srgbClr val="92D050"/>
                </a:solidFill>
                <a:headEnd type="stealth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6" name="Text Box 106"/>
              <p:cNvSpPr txBox="1"/>
              <p:nvPr/>
            </p:nvSpPr>
            <p:spPr>
              <a:xfrm>
                <a:off x="1695450" y="1590675"/>
                <a:ext cx="1600200" cy="35242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injection: E~0 units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97" name="Freeform 96"/>
              <p:cNvSpPr/>
              <p:nvPr/>
            </p:nvSpPr>
            <p:spPr>
              <a:xfrm>
                <a:off x="4048125" y="971550"/>
                <a:ext cx="1101725" cy="523875"/>
              </a:xfrm>
              <a:custGeom>
                <a:avLst/>
                <a:gdLst>
                  <a:gd name="connsiteX0" fmla="*/ 0 w 1114425"/>
                  <a:gd name="connsiteY0" fmla="*/ 419100 h 419100"/>
                  <a:gd name="connsiteX1" fmla="*/ 428625 w 1114425"/>
                  <a:gd name="connsiteY1" fmla="*/ 419100 h 419100"/>
                  <a:gd name="connsiteX2" fmla="*/ 742950 w 1114425"/>
                  <a:gd name="connsiteY2" fmla="*/ 9525 h 419100"/>
                  <a:gd name="connsiteX3" fmla="*/ 1114425 w 1114425"/>
                  <a:gd name="connsiteY3" fmla="*/ 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425" h="419100">
                    <a:moveTo>
                      <a:pt x="0" y="419100"/>
                    </a:moveTo>
                    <a:lnTo>
                      <a:pt x="428625" y="419100"/>
                    </a:lnTo>
                    <a:lnTo>
                      <a:pt x="742950" y="9525"/>
                    </a:lnTo>
                    <a:lnTo>
                      <a:pt x="1114425" y="0"/>
                    </a:lnTo>
                  </a:path>
                </a:pathLst>
              </a:custGeom>
              <a:noFill/>
              <a:ln>
                <a:solidFill>
                  <a:srgbClr val="0070C0"/>
                </a:solidFill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98" name="Straight Arrow Connector 97"/>
              <p:cNvCxnSpPr/>
              <p:nvPr/>
            </p:nvCxnSpPr>
            <p:spPr>
              <a:xfrm flipV="1">
                <a:off x="2695575" y="1447800"/>
                <a:ext cx="320675" cy="165100"/>
              </a:xfrm>
              <a:prstGeom prst="straightConnector1">
                <a:avLst/>
              </a:prstGeom>
              <a:ln w="12700">
                <a:solidFill>
                  <a:srgbClr val="7030A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Arc 98"/>
              <p:cNvSpPr/>
              <p:nvPr/>
            </p:nvSpPr>
            <p:spPr>
              <a:xfrm flipH="1">
                <a:off x="1428750" y="466725"/>
                <a:ext cx="1258570" cy="698500"/>
              </a:xfrm>
              <a:prstGeom prst="arc">
                <a:avLst>
                  <a:gd name="adj1" fmla="val 16744300"/>
                  <a:gd name="adj2" fmla="val 5691871"/>
                </a:avLst>
              </a:prstGeom>
              <a:ln w="12700">
                <a:solidFill>
                  <a:srgbClr val="92D050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0" name="Freeform 99"/>
              <p:cNvSpPr/>
              <p:nvPr/>
            </p:nvSpPr>
            <p:spPr>
              <a:xfrm>
                <a:off x="4086225" y="485775"/>
                <a:ext cx="1114425" cy="314325"/>
              </a:xfrm>
              <a:custGeom>
                <a:avLst/>
                <a:gdLst>
                  <a:gd name="connsiteX0" fmla="*/ 0 w 1114425"/>
                  <a:gd name="connsiteY0" fmla="*/ 419100 h 419100"/>
                  <a:gd name="connsiteX1" fmla="*/ 428625 w 1114425"/>
                  <a:gd name="connsiteY1" fmla="*/ 419100 h 419100"/>
                  <a:gd name="connsiteX2" fmla="*/ 742950 w 1114425"/>
                  <a:gd name="connsiteY2" fmla="*/ 9525 h 419100"/>
                  <a:gd name="connsiteX3" fmla="*/ 1114425 w 1114425"/>
                  <a:gd name="connsiteY3" fmla="*/ 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425" h="419100">
                    <a:moveTo>
                      <a:pt x="0" y="419100"/>
                    </a:moveTo>
                    <a:lnTo>
                      <a:pt x="428625" y="419100"/>
                    </a:lnTo>
                    <a:lnTo>
                      <a:pt x="742950" y="9525"/>
                    </a:lnTo>
                    <a:lnTo>
                      <a:pt x="1114425" y="0"/>
                    </a:lnTo>
                  </a:path>
                </a:pathLst>
              </a:custGeom>
              <a:noFill/>
              <a:ln>
                <a:solidFill>
                  <a:srgbClr val="00B050"/>
                </a:solidFill>
                <a:headEnd type="stealth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1" name="Freeform 100"/>
              <p:cNvSpPr/>
              <p:nvPr/>
            </p:nvSpPr>
            <p:spPr>
              <a:xfrm>
                <a:off x="4076700" y="276225"/>
                <a:ext cx="1101725" cy="523875"/>
              </a:xfrm>
              <a:custGeom>
                <a:avLst/>
                <a:gdLst>
                  <a:gd name="connsiteX0" fmla="*/ 0 w 1114425"/>
                  <a:gd name="connsiteY0" fmla="*/ 419100 h 419100"/>
                  <a:gd name="connsiteX1" fmla="*/ 428625 w 1114425"/>
                  <a:gd name="connsiteY1" fmla="*/ 419100 h 419100"/>
                  <a:gd name="connsiteX2" fmla="*/ 742950 w 1114425"/>
                  <a:gd name="connsiteY2" fmla="*/ 9525 h 419100"/>
                  <a:gd name="connsiteX3" fmla="*/ 1114425 w 1114425"/>
                  <a:gd name="connsiteY3" fmla="*/ 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425" h="419100">
                    <a:moveTo>
                      <a:pt x="0" y="419100"/>
                    </a:moveTo>
                    <a:lnTo>
                      <a:pt x="428625" y="419100"/>
                    </a:lnTo>
                    <a:lnTo>
                      <a:pt x="742950" y="9525"/>
                    </a:lnTo>
                    <a:lnTo>
                      <a:pt x="1114425" y="0"/>
                    </a:lnTo>
                  </a:path>
                </a:pathLst>
              </a:custGeom>
              <a:noFill/>
              <a:ln>
                <a:solidFill>
                  <a:srgbClr val="0070C0"/>
                </a:solidFill>
                <a:headEnd type="stealth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2" name="Freeform 101"/>
              <p:cNvSpPr/>
              <p:nvPr/>
            </p:nvSpPr>
            <p:spPr>
              <a:xfrm flipH="1">
                <a:off x="2019300" y="276225"/>
                <a:ext cx="1101725" cy="523875"/>
              </a:xfrm>
              <a:custGeom>
                <a:avLst/>
                <a:gdLst>
                  <a:gd name="connsiteX0" fmla="*/ 0 w 1114425"/>
                  <a:gd name="connsiteY0" fmla="*/ 419100 h 419100"/>
                  <a:gd name="connsiteX1" fmla="*/ 428625 w 1114425"/>
                  <a:gd name="connsiteY1" fmla="*/ 419100 h 419100"/>
                  <a:gd name="connsiteX2" fmla="*/ 742950 w 1114425"/>
                  <a:gd name="connsiteY2" fmla="*/ 9525 h 419100"/>
                  <a:gd name="connsiteX3" fmla="*/ 1114425 w 1114425"/>
                  <a:gd name="connsiteY3" fmla="*/ 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425" h="419100">
                    <a:moveTo>
                      <a:pt x="0" y="419100"/>
                    </a:moveTo>
                    <a:lnTo>
                      <a:pt x="428625" y="419100"/>
                    </a:lnTo>
                    <a:lnTo>
                      <a:pt x="742950" y="9525"/>
                    </a:lnTo>
                    <a:lnTo>
                      <a:pt x="1114425" y="0"/>
                    </a:lnTo>
                  </a:path>
                </a:pathLst>
              </a:custGeom>
              <a:noFill/>
              <a:ln>
                <a:solidFill>
                  <a:srgbClr val="00B0F0"/>
                </a:solidFill>
                <a:headEnd type="none" w="lg" len="lg"/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3" name="Freeform 102"/>
              <p:cNvSpPr/>
              <p:nvPr/>
            </p:nvSpPr>
            <p:spPr>
              <a:xfrm flipH="1">
                <a:off x="2000250" y="485775"/>
                <a:ext cx="1114425" cy="314325"/>
              </a:xfrm>
              <a:custGeom>
                <a:avLst/>
                <a:gdLst>
                  <a:gd name="connsiteX0" fmla="*/ 0 w 1114425"/>
                  <a:gd name="connsiteY0" fmla="*/ 419100 h 419100"/>
                  <a:gd name="connsiteX1" fmla="*/ 428625 w 1114425"/>
                  <a:gd name="connsiteY1" fmla="*/ 419100 h 419100"/>
                  <a:gd name="connsiteX2" fmla="*/ 742950 w 1114425"/>
                  <a:gd name="connsiteY2" fmla="*/ 9525 h 419100"/>
                  <a:gd name="connsiteX3" fmla="*/ 1114425 w 1114425"/>
                  <a:gd name="connsiteY3" fmla="*/ 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425" h="419100">
                    <a:moveTo>
                      <a:pt x="0" y="419100"/>
                    </a:moveTo>
                    <a:lnTo>
                      <a:pt x="428625" y="419100"/>
                    </a:lnTo>
                    <a:lnTo>
                      <a:pt x="742950" y="9525"/>
                    </a:lnTo>
                    <a:lnTo>
                      <a:pt x="1114425" y="0"/>
                    </a:lnTo>
                  </a:path>
                </a:pathLst>
              </a:custGeom>
              <a:noFill/>
              <a:ln>
                <a:solidFill>
                  <a:srgbClr val="92D050"/>
                </a:solidFill>
                <a:headEnd type="none" w="lg" len="lg"/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4" name="Text Box 114"/>
              <p:cNvSpPr txBox="1"/>
              <p:nvPr/>
            </p:nvSpPr>
            <p:spPr>
              <a:xfrm>
                <a:off x="2705100" y="428625"/>
                <a:ext cx="2016125" cy="35242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linac 2: energy gain 1 unit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05" name="Arc 104"/>
              <p:cNvSpPr/>
              <p:nvPr/>
            </p:nvSpPr>
            <p:spPr>
              <a:xfrm>
                <a:off x="4505325" y="800100"/>
                <a:ext cx="1258570" cy="698500"/>
              </a:xfrm>
              <a:prstGeom prst="arc">
                <a:avLst>
                  <a:gd name="adj1" fmla="val 16744300"/>
                  <a:gd name="adj2" fmla="val 5691871"/>
                </a:avLst>
              </a:prstGeom>
              <a:ln w="12700">
                <a:solidFill>
                  <a:srgbClr val="FFC000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6" name="Text Box 116"/>
              <p:cNvSpPr txBox="1"/>
              <p:nvPr/>
            </p:nvSpPr>
            <p:spPr>
              <a:xfrm>
                <a:off x="5709114" y="1114426"/>
                <a:ext cx="2334518" cy="49784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200" dirty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3</a:t>
                </a:r>
                <a:r>
                  <a:rPr lang="en-US" sz="1200" baseline="30000" dirty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rd</a:t>
                </a:r>
                <a:r>
                  <a:rPr lang="en-US" sz="1200" dirty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pass up &amp; </a:t>
                </a:r>
                <a:r>
                  <a:rPr lang="en-US" sz="1200" i="1" dirty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1</a:t>
                </a:r>
                <a:r>
                  <a:rPr lang="en-US" sz="1200" i="1" baseline="30000" dirty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st</a:t>
                </a:r>
                <a:r>
                  <a:rPr lang="en-US" sz="1200" i="1" dirty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pass down</a:t>
                </a:r>
                <a:r>
                  <a:rPr lang="en-US" sz="1200" dirty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: E=5</a:t>
                </a:r>
                <a:endParaRPr lang="en-GB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07" name="Text Box 117"/>
              <p:cNvSpPr txBox="1"/>
              <p:nvPr/>
            </p:nvSpPr>
            <p:spPr>
              <a:xfrm>
                <a:off x="790076" y="-16173"/>
                <a:ext cx="2344361" cy="30192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200">
                    <a:ln>
                      <a:noFill/>
                    </a:ln>
                    <a:solidFill>
                      <a:srgbClr val="00B0F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1</a:t>
                </a:r>
                <a:r>
                  <a:rPr lang="en-US" sz="1200" baseline="30000">
                    <a:ln>
                      <a:noFill/>
                    </a:ln>
                    <a:solidFill>
                      <a:srgbClr val="00B0F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st</a:t>
                </a:r>
                <a:r>
                  <a:rPr lang="en-US" sz="1200">
                    <a:ln>
                      <a:noFill/>
                    </a:ln>
                    <a:solidFill>
                      <a:srgbClr val="00B0F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pass up &amp;</a:t>
                </a:r>
                <a:r>
                  <a:rPr lang="en-US" sz="1200" i="1">
                    <a:ln>
                      <a:noFill/>
                    </a:ln>
                    <a:solidFill>
                      <a:srgbClr val="00B0F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2</a:t>
                </a:r>
                <a:r>
                  <a:rPr lang="en-US" sz="1200" i="1" baseline="30000">
                    <a:ln>
                      <a:noFill/>
                    </a:ln>
                    <a:solidFill>
                      <a:srgbClr val="00B0F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nd</a:t>
                </a:r>
                <a:r>
                  <a:rPr lang="en-US" sz="1200" i="1">
                    <a:ln>
                      <a:noFill/>
                    </a:ln>
                    <a:solidFill>
                      <a:srgbClr val="00B0F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pass down</a:t>
                </a:r>
                <a:r>
                  <a:rPr lang="en-US" sz="1200">
                    <a:ln>
                      <a:noFill/>
                    </a:ln>
                    <a:solidFill>
                      <a:srgbClr val="00B0F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: E=2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08" name="Text Box 92"/>
              <p:cNvSpPr txBox="1"/>
              <p:nvPr/>
            </p:nvSpPr>
            <p:spPr>
              <a:xfrm>
                <a:off x="-785714" y="358682"/>
                <a:ext cx="2203979" cy="448532"/>
              </a:xfrm>
              <a:prstGeom prst="rect">
                <a:avLst/>
              </a:prstGeom>
              <a:solidFill>
                <a:schemeClr val="bg1">
                  <a:alpha val="49000"/>
                </a:schemeClr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200" dirty="0">
                    <a:ln>
                      <a:noFill/>
                    </a:ln>
                    <a:solidFill>
                      <a:srgbClr val="92D05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2</a:t>
                </a:r>
                <a:r>
                  <a:rPr lang="en-US" sz="1200" baseline="30000" dirty="0">
                    <a:ln>
                      <a:noFill/>
                    </a:ln>
                    <a:solidFill>
                      <a:srgbClr val="92D05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nd</a:t>
                </a:r>
                <a:r>
                  <a:rPr lang="en-US" sz="1200" dirty="0">
                    <a:ln>
                      <a:noFill/>
                    </a:ln>
                    <a:solidFill>
                      <a:srgbClr val="92D05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pass up &amp; </a:t>
                </a:r>
                <a:r>
                  <a:rPr lang="en-US" sz="1200" i="1" dirty="0" smtClean="0">
                    <a:ln>
                      <a:noFill/>
                    </a:ln>
                    <a:solidFill>
                      <a:srgbClr val="92D05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1</a:t>
                </a:r>
                <a:r>
                  <a:rPr lang="en-US" sz="1200" i="1" baseline="30000" dirty="0" smtClean="0">
                    <a:ln>
                      <a:noFill/>
                    </a:ln>
                    <a:solidFill>
                      <a:srgbClr val="92D05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st</a:t>
                </a:r>
                <a:r>
                  <a:rPr lang="en-US" sz="1200" i="1" dirty="0" smtClean="0">
                    <a:ln>
                      <a:noFill/>
                    </a:ln>
                    <a:solidFill>
                      <a:srgbClr val="92D05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i="1" dirty="0">
                    <a:ln>
                      <a:noFill/>
                    </a:ln>
                    <a:solidFill>
                      <a:srgbClr val="92D05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pass down</a:t>
                </a:r>
                <a:r>
                  <a:rPr lang="en-US" sz="1200" dirty="0">
                    <a:ln>
                      <a:noFill/>
                    </a:ln>
                    <a:solidFill>
                      <a:srgbClr val="92D05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: E=4</a:t>
                </a:r>
                <a:endParaRPr lang="en-GB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09" name="Freeform 108"/>
              <p:cNvSpPr/>
              <p:nvPr/>
            </p:nvSpPr>
            <p:spPr>
              <a:xfrm flipH="1">
                <a:off x="4524375" y="695325"/>
                <a:ext cx="695325" cy="114300"/>
              </a:xfrm>
              <a:custGeom>
                <a:avLst/>
                <a:gdLst>
                  <a:gd name="connsiteX0" fmla="*/ 0 w 885825"/>
                  <a:gd name="connsiteY0" fmla="*/ 114300 h 114300"/>
                  <a:gd name="connsiteX1" fmla="*/ 276225 w 885825"/>
                  <a:gd name="connsiteY1" fmla="*/ 114300 h 114300"/>
                  <a:gd name="connsiteX2" fmla="*/ 600075 w 885825"/>
                  <a:gd name="connsiteY2" fmla="*/ 0 h 114300"/>
                  <a:gd name="connsiteX3" fmla="*/ 885825 w 885825"/>
                  <a:gd name="connsiteY3" fmla="*/ 104775 h 114300"/>
                  <a:gd name="connsiteX0" fmla="*/ 0 w 695325"/>
                  <a:gd name="connsiteY0" fmla="*/ 114300 h 114300"/>
                  <a:gd name="connsiteX1" fmla="*/ 85725 w 695325"/>
                  <a:gd name="connsiteY1" fmla="*/ 114300 h 114300"/>
                  <a:gd name="connsiteX2" fmla="*/ 409575 w 695325"/>
                  <a:gd name="connsiteY2" fmla="*/ 0 h 114300"/>
                  <a:gd name="connsiteX3" fmla="*/ 695325 w 695325"/>
                  <a:gd name="connsiteY3" fmla="*/ 10477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5325" h="114300">
                    <a:moveTo>
                      <a:pt x="0" y="114300"/>
                    </a:moveTo>
                    <a:lnTo>
                      <a:pt x="85725" y="114300"/>
                    </a:lnTo>
                    <a:lnTo>
                      <a:pt x="409575" y="0"/>
                    </a:lnTo>
                    <a:lnTo>
                      <a:pt x="695325" y="104775"/>
                    </a:ln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0" name="Freeform 109"/>
              <p:cNvSpPr/>
              <p:nvPr/>
            </p:nvSpPr>
            <p:spPr>
              <a:xfrm>
                <a:off x="4219575" y="1381125"/>
                <a:ext cx="885825" cy="114300"/>
              </a:xfrm>
              <a:custGeom>
                <a:avLst/>
                <a:gdLst>
                  <a:gd name="connsiteX0" fmla="*/ 0 w 885825"/>
                  <a:gd name="connsiteY0" fmla="*/ 114300 h 114300"/>
                  <a:gd name="connsiteX1" fmla="*/ 276225 w 885825"/>
                  <a:gd name="connsiteY1" fmla="*/ 114300 h 114300"/>
                  <a:gd name="connsiteX2" fmla="*/ 600075 w 885825"/>
                  <a:gd name="connsiteY2" fmla="*/ 0 h 114300"/>
                  <a:gd name="connsiteX3" fmla="*/ 885825 w 885825"/>
                  <a:gd name="connsiteY3" fmla="*/ 10477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114300">
                    <a:moveTo>
                      <a:pt x="0" y="114300"/>
                    </a:moveTo>
                    <a:lnTo>
                      <a:pt x="276225" y="114300"/>
                    </a:lnTo>
                    <a:lnTo>
                      <a:pt x="600075" y="0"/>
                    </a:lnTo>
                    <a:lnTo>
                      <a:pt x="885825" y="104775"/>
                    </a:ln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1" name="Arc 110"/>
              <p:cNvSpPr/>
              <p:nvPr/>
            </p:nvSpPr>
            <p:spPr>
              <a:xfrm flipH="1">
                <a:off x="1438275" y="257175"/>
                <a:ext cx="1258570" cy="698500"/>
              </a:xfrm>
              <a:prstGeom prst="arc">
                <a:avLst>
                  <a:gd name="adj1" fmla="val 16744300"/>
                  <a:gd name="adj2" fmla="val 5691871"/>
                </a:avLst>
              </a:prstGeom>
              <a:ln w="12700">
                <a:solidFill>
                  <a:srgbClr val="00B0F0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  <p:sp>
          <p:nvSpPr>
            <p:cNvPr id="77" name="Arc 76"/>
            <p:cNvSpPr/>
            <p:nvPr/>
          </p:nvSpPr>
          <p:spPr>
            <a:xfrm flipH="1">
              <a:off x="914400" y="952500"/>
              <a:ext cx="1258570" cy="698500"/>
            </a:xfrm>
            <a:prstGeom prst="arc">
              <a:avLst>
                <a:gd name="adj1" fmla="val 16744300"/>
                <a:gd name="adj2" fmla="val 5691871"/>
              </a:avLst>
            </a:prstGeom>
            <a:ln w="12700">
              <a:solidFill>
                <a:srgbClr val="FF000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1495425" y="1495425"/>
              <a:ext cx="2009775" cy="152400"/>
            </a:xfrm>
            <a:custGeom>
              <a:avLst/>
              <a:gdLst>
                <a:gd name="connsiteX0" fmla="*/ 0 w 1352550"/>
                <a:gd name="connsiteY0" fmla="*/ 95250 h 95250"/>
                <a:gd name="connsiteX1" fmla="*/ 361950 w 1352550"/>
                <a:gd name="connsiteY1" fmla="*/ 95250 h 95250"/>
                <a:gd name="connsiteX2" fmla="*/ 673100 w 1352550"/>
                <a:gd name="connsiteY2" fmla="*/ 0 h 95250"/>
                <a:gd name="connsiteX3" fmla="*/ 914400 w 1352550"/>
                <a:gd name="connsiteY3" fmla="*/ 76200 h 95250"/>
                <a:gd name="connsiteX4" fmla="*/ 1352550 w 1352550"/>
                <a:gd name="connsiteY4" fmla="*/ 88900 h 95250"/>
                <a:gd name="connsiteX0" fmla="*/ 0 w 1352550"/>
                <a:gd name="connsiteY0" fmla="*/ 95250 h 95250"/>
                <a:gd name="connsiteX1" fmla="*/ 361950 w 1352550"/>
                <a:gd name="connsiteY1" fmla="*/ 95250 h 95250"/>
                <a:gd name="connsiteX2" fmla="*/ 673100 w 1352550"/>
                <a:gd name="connsiteY2" fmla="*/ 0 h 95250"/>
                <a:gd name="connsiteX3" fmla="*/ 952500 w 1352550"/>
                <a:gd name="connsiteY3" fmla="*/ 92075 h 95250"/>
                <a:gd name="connsiteX4" fmla="*/ 1352550 w 1352550"/>
                <a:gd name="connsiteY4" fmla="*/ 8890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550" h="95250">
                  <a:moveTo>
                    <a:pt x="0" y="95250"/>
                  </a:moveTo>
                  <a:lnTo>
                    <a:pt x="361950" y="95250"/>
                  </a:lnTo>
                  <a:lnTo>
                    <a:pt x="673100" y="0"/>
                  </a:lnTo>
                  <a:lnTo>
                    <a:pt x="952500" y="92075"/>
                  </a:lnTo>
                  <a:lnTo>
                    <a:pt x="1352550" y="88900"/>
                  </a:lnTo>
                </a:path>
              </a:pathLst>
            </a:custGeom>
            <a:noFill/>
            <a:ln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79" name="Text Box 7"/>
            <p:cNvSpPr txBox="1"/>
            <p:nvPr/>
          </p:nvSpPr>
          <p:spPr>
            <a:xfrm>
              <a:off x="1239684" y="1600200"/>
              <a:ext cx="2057728" cy="3619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20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/>
                  <a:ea typeface="Calibri"/>
                  <a:cs typeface="Times New Roman"/>
                </a:rPr>
                <a:t>reinject “6 unit” beam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0" name="Text Box 10"/>
            <p:cNvSpPr txBox="1"/>
            <p:nvPr/>
          </p:nvSpPr>
          <p:spPr>
            <a:xfrm>
              <a:off x="44034" y="1357412"/>
              <a:ext cx="1173276" cy="46906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120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/>
                  <a:ea typeface="Calibri"/>
                  <a:cs typeface="Times New Roman"/>
                </a:rPr>
                <a:t>full energy 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120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/>
                  <a:ea typeface="Calibri"/>
                  <a:cs typeface="Times New Roman"/>
                </a:rPr>
                <a:t>(E=6) user area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1" name="Explosion 1 80"/>
            <p:cNvSpPr/>
            <p:nvPr/>
          </p:nvSpPr>
          <p:spPr>
            <a:xfrm>
              <a:off x="857250" y="1219200"/>
              <a:ext cx="155575" cy="184150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 flipH="1">
              <a:off x="3162300" y="962025"/>
              <a:ext cx="320675" cy="165100"/>
            </a:xfrm>
            <a:prstGeom prst="straightConnector1">
              <a:avLst/>
            </a:prstGeom>
            <a:ln w="12700">
              <a:solidFill>
                <a:srgbClr val="7030A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 Box 120"/>
            <p:cNvSpPr txBox="1"/>
            <p:nvPr/>
          </p:nvSpPr>
          <p:spPr>
            <a:xfrm>
              <a:off x="2695575" y="1047750"/>
              <a:ext cx="1599565" cy="3524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/>
                  <a:ea typeface="Calibri"/>
                  <a:cs typeface="Times New Roman"/>
                </a:rPr>
                <a:t>dump: E~0 units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345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72404</TotalTime>
  <Words>2429</Words>
  <Application>Microsoft Office PowerPoint</Application>
  <PresentationFormat>On-screen Show (4:3)</PresentationFormat>
  <Paragraphs>262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Symbol</vt:lpstr>
      <vt:lpstr>Times New Roman</vt:lpstr>
      <vt:lpstr>Wingdings</vt:lpstr>
      <vt:lpstr>Office Theme</vt:lpstr>
      <vt:lpstr>Using EIC Multipass ERL Projects as a Testbed for XFEL and Compton Gamma Sources</vt:lpstr>
      <vt:lpstr>Outline</vt:lpstr>
      <vt:lpstr>ERL Landscape: Current State of the Art</vt:lpstr>
      <vt:lpstr>Legacy ERL projects have not demonstrated enough</vt:lpstr>
      <vt:lpstr>Motivation of Recirculation, Followed by Energy Recovery, as Cost Mitigation for a UK-XFEL</vt:lpstr>
      <vt:lpstr>Recirculating Linac  ERL as a Cost Optimisation</vt:lpstr>
      <vt:lpstr>PowerPoint Presentation</vt:lpstr>
      <vt:lpstr>UK-XFEL-1: A Possible Topology</vt:lpstr>
      <vt:lpstr>UK-XFEL-2: A Common Transport ERL?</vt:lpstr>
      <vt:lpstr>UK-XFEL-2: A Separate Transport ERL?</vt:lpstr>
      <vt:lpstr>Constructing a Longitudinal Match in a Multipass ERL Driven XFEL is Like Looking for a Needle in a Haystack</vt:lpstr>
      <vt:lpstr>Proposal 1: Produce an Off-Crest Longitudinal Match to Imitate a Multi-Pass XFEL on ER@CEBAF</vt:lpstr>
      <vt:lpstr>A Test Accelerator for UK-XFEL – and why this Test Accelerator Is As Compelling as the XFEL!</vt:lpstr>
      <vt:lpstr>PowerPoint Presentation</vt:lpstr>
      <vt:lpstr>PowerPoint Presentation</vt:lpstr>
      <vt:lpstr>An Example Photon Energy to Aim For on an ERL-Driven Narrowband MeV Photon Source</vt:lpstr>
      <vt:lpstr>Proposal 2: Produce an Off-Crest Longitudinal Match to Imitate a Multi-Pass FEL &amp; Compton IP on CBETA</vt:lpstr>
      <vt:lpstr>Why Is This Useful for EIC?</vt:lpstr>
      <vt:lpstr>Acknowledgements</vt:lpstr>
    </vt:vector>
  </TitlesOfParts>
  <Company>Daresbury Laboratory (STFC)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EIC</dc:title>
  <dc:creator>Peter Williams</dc:creator>
  <cp:lastModifiedBy>Williams, Peter (STFC,DL,AST)</cp:lastModifiedBy>
  <cp:revision>1135</cp:revision>
  <dcterms:created xsi:type="dcterms:W3CDTF">2013-10-28T15:24:13Z</dcterms:created>
  <dcterms:modified xsi:type="dcterms:W3CDTF">2018-11-02T11:31:36Z</dcterms:modified>
</cp:coreProperties>
</file>