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6" r:id="rId2"/>
    <p:sldId id="825" r:id="rId3"/>
    <p:sldId id="806" r:id="rId4"/>
    <p:sldId id="807" r:id="rId5"/>
    <p:sldId id="809" r:id="rId6"/>
    <p:sldId id="810" r:id="rId7"/>
    <p:sldId id="812" r:id="rId8"/>
    <p:sldId id="814" r:id="rId9"/>
    <p:sldId id="815" r:id="rId10"/>
    <p:sldId id="826" r:id="rId11"/>
    <p:sldId id="811" r:id="rId12"/>
    <p:sldId id="816" r:id="rId13"/>
    <p:sldId id="817" r:id="rId14"/>
    <p:sldId id="818" r:id="rId15"/>
    <p:sldId id="819" r:id="rId16"/>
    <p:sldId id="822" r:id="rId17"/>
    <p:sldId id="824" r:id="rId18"/>
    <p:sldId id="820" r:id="rId19"/>
    <p:sldId id="821" r:id="rId20"/>
    <p:sldId id="827" r:id="rId21"/>
    <p:sldId id="823" r:id="rId22"/>
    <p:sldId id="774" r:id="rId23"/>
    <p:sldId id="776" r:id="rId24"/>
    <p:sldId id="802" r:id="rId25"/>
    <p:sldId id="783" r:id="rId26"/>
    <p:sldId id="787" r:id="rId27"/>
    <p:sldId id="794" r:id="rId28"/>
    <p:sldId id="796" r:id="rId29"/>
    <p:sldId id="797" r:id="rId30"/>
    <p:sldId id="798" r:id="rId31"/>
    <p:sldId id="800" r:id="rId32"/>
    <p:sldId id="801" r:id="rId33"/>
    <p:sldId id="804" r:id="rId34"/>
    <p:sldId id="803" r:id="rId35"/>
    <p:sldId id="805" r:id="rId36"/>
  </p:sldIdLst>
  <p:sldSz cx="9144000" cy="6858000" type="screen4x3"/>
  <p:notesSz cx="7099300" cy="102235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CC00CC"/>
    <a:srgbClr val="00FFCC"/>
    <a:srgbClr val="FFCC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7820" autoAdjust="0"/>
  </p:normalViewPr>
  <p:slideViewPr>
    <p:cSldViewPr>
      <p:cViewPr varScale="1">
        <p:scale>
          <a:sx n="94" d="100"/>
          <a:sy n="94" d="100"/>
        </p:scale>
        <p:origin x="-127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2466" y="-84"/>
      </p:cViewPr>
      <p:guideLst>
        <p:guide orient="horz" pos="3220"/>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575" cy="511175"/>
          </a:xfrm>
          <a:prstGeom prst="rect">
            <a:avLst/>
          </a:prstGeom>
        </p:spPr>
        <p:txBody>
          <a:bodyPr vert="horz" lIns="95427" tIns="47713" rIns="95427" bIns="47713" rtlCol="0"/>
          <a:lstStyle>
            <a:lvl1pPr algn="l" fontAlgn="auto">
              <a:spcBef>
                <a:spcPts val="0"/>
              </a:spcBef>
              <a:spcAft>
                <a:spcPts val="0"/>
              </a:spcAft>
              <a:defRPr sz="13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4021138" y="0"/>
            <a:ext cx="3076575" cy="511175"/>
          </a:xfrm>
          <a:prstGeom prst="rect">
            <a:avLst/>
          </a:prstGeom>
        </p:spPr>
        <p:txBody>
          <a:bodyPr vert="horz" lIns="95427" tIns="47713" rIns="95427" bIns="47713" rtlCol="0"/>
          <a:lstStyle>
            <a:lvl1pPr algn="r" fontAlgn="auto">
              <a:spcBef>
                <a:spcPts val="0"/>
              </a:spcBef>
              <a:spcAft>
                <a:spcPts val="0"/>
              </a:spcAft>
              <a:defRPr sz="1300">
                <a:latin typeface="+mn-lt"/>
                <a:ea typeface="+mn-ea"/>
              </a:defRPr>
            </a:lvl1pPr>
          </a:lstStyle>
          <a:p>
            <a:pPr>
              <a:defRPr/>
            </a:pPr>
            <a:fld id="{9964AE74-C860-46B6-865F-254CBF4EC394}" type="datetimeFigureOut">
              <a:rPr lang="ja-JP" altLang="en-US"/>
              <a:pPr>
                <a:defRPr/>
              </a:pPr>
              <a:t>2018/11/1</a:t>
            </a:fld>
            <a:endParaRPr lang="ja-JP" altLang="en-US"/>
          </a:p>
        </p:txBody>
      </p:sp>
      <p:sp>
        <p:nvSpPr>
          <p:cNvPr id="4" name="フッター プレースホルダ 3"/>
          <p:cNvSpPr>
            <a:spLocks noGrp="1"/>
          </p:cNvSpPr>
          <p:nvPr>
            <p:ph type="ftr" sz="quarter" idx="2"/>
          </p:nvPr>
        </p:nvSpPr>
        <p:spPr>
          <a:xfrm>
            <a:off x="0" y="9710738"/>
            <a:ext cx="3076575" cy="511175"/>
          </a:xfrm>
          <a:prstGeom prst="rect">
            <a:avLst/>
          </a:prstGeom>
        </p:spPr>
        <p:txBody>
          <a:bodyPr vert="horz" lIns="95427" tIns="47713" rIns="95427" bIns="47713" rtlCol="0" anchor="b"/>
          <a:lstStyle>
            <a:lvl1pPr algn="l" fontAlgn="auto">
              <a:spcBef>
                <a:spcPts val="0"/>
              </a:spcBef>
              <a:spcAft>
                <a:spcPts val="0"/>
              </a:spcAft>
              <a:defRPr sz="13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4021138" y="9710738"/>
            <a:ext cx="3076575" cy="511175"/>
          </a:xfrm>
          <a:prstGeom prst="rect">
            <a:avLst/>
          </a:prstGeom>
        </p:spPr>
        <p:txBody>
          <a:bodyPr vert="horz" lIns="95427" tIns="47713" rIns="95427" bIns="47713" rtlCol="0" anchor="b"/>
          <a:lstStyle>
            <a:lvl1pPr algn="r" fontAlgn="auto">
              <a:spcBef>
                <a:spcPts val="0"/>
              </a:spcBef>
              <a:spcAft>
                <a:spcPts val="0"/>
              </a:spcAft>
              <a:defRPr sz="1300">
                <a:latin typeface="+mn-lt"/>
                <a:ea typeface="+mn-ea"/>
              </a:defRPr>
            </a:lvl1pPr>
          </a:lstStyle>
          <a:p>
            <a:pPr>
              <a:defRPr/>
            </a:pPr>
            <a:fld id="{5969C357-2405-468E-BBD8-3DC8C6E9D788}" type="slidenum">
              <a:rPr lang="ja-JP" altLang="en-US"/>
              <a:pPr>
                <a:defRPr/>
              </a:pPr>
              <a:t>‹#›</a:t>
            </a:fld>
            <a:endParaRPr lang="ja-JP" altLang="en-US"/>
          </a:p>
        </p:txBody>
      </p:sp>
    </p:spTree>
    <p:extLst>
      <p:ext uri="{BB962C8B-B14F-4D97-AF65-F5344CB8AC3E}">
        <p14:creationId xmlns:p14="http://schemas.microsoft.com/office/powerpoint/2010/main" val="43591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575" cy="511175"/>
          </a:xfrm>
          <a:prstGeom prst="rect">
            <a:avLst/>
          </a:prstGeom>
        </p:spPr>
        <p:txBody>
          <a:bodyPr vert="horz" lIns="98981" tIns="49491" rIns="98981" bIns="49491" rtlCol="0"/>
          <a:lstStyle>
            <a:lvl1pPr algn="l" fontAlgn="auto">
              <a:spcBef>
                <a:spcPts val="0"/>
              </a:spcBef>
              <a:spcAft>
                <a:spcPts val="0"/>
              </a:spcAft>
              <a:defRPr sz="13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4021138" y="0"/>
            <a:ext cx="3076575" cy="511175"/>
          </a:xfrm>
          <a:prstGeom prst="rect">
            <a:avLst/>
          </a:prstGeom>
        </p:spPr>
        <p:txBody>
          <a:bodyPr vert="horz" lIns="98981" tIns="49491" rIns="98981" bIns="49491" rtlCol="0"/>
          <a:lstStyle>
            <a:lvl1pPr algn="r" fontAlgn="auto">
              <a:spcBef>
                <a:spcPts val="0"/>
              </a:spcBef>
              <a:spcAft>
                <a:spcPts val="0"/>
              </a:spcAft>
              <a:defRPr sz="1300">
                <a:latin typeface="+mn-lt"/>
                <a:ea typeface="+mn-ea"/>
              </a:defRPr>
            </a:lvl1pPr>
          </a:lstStyle>
          <a:p>
            <a:pPr>
              <a:defRPr/>
            </a:pPr>
            <a:fld id="{2F81839C-A641-41F8-8AE4-43079D515233}" type="datetimeFigureOut">
              <a:rPr lang="ja-JP" altLang="en-US"/>
              <a:pPr>
                <a:defRPr/>
              </a:pPr>
              <a:t>2018/11/1</a:t>
            </a:fld>
            <a:endParaRPr lang="ja-JP" altLang="en-US"/>
          </a:p>
        </p:txBody>
      </p:sp>
      <p:sp>
        <p:nvSpPr>
          <p:cNvPr id="4" name="スライド イメージ プレースホルダ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8981" tIns="49491" rIns="98981" bIns="49491" rtlCol="0" anchor="ctr"/>
          <a:lstStyle/>
          <a:p>
            <a:pPr lvl="0"/>
            <a:endParaRPr lang="ja-JP" altLang="en-US" noProof="0"/>
          </a:p>
        </p:txBody>
      </p:sp>
      <p:sp>
        <p:nvSpPr>
          <p:cNvPr id="5" name="ノート プレースホルダ 4"/>
          <p:cNvSpPr>
            <a:spLocks noGrp="1"/>
          </p:cNvSpPr>
          <p:nvPr>
            <p:ph type="body" sz="quarter" idx="3"/>
          </p:nvPr>
        </p:nvSpPr>
        <p:spPr>
          <a:xfrm>
            <a:off x="709613" y="4856163"/>
            <a:ext cx="5680075" cy="4600575"/>
          </a:xfrm>
          <a:prstGeom prst="rect">
            <a:avLst/>
          </a:prstGeom>
        </p:spPr>
        <p:txBody>
          <a:bodyPr vert="horz" lIns="98981" tIns="49491" rIns="98981" bIns="49491"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710738"/>
            <a:ext cx="3076575" cy="511175"/>
          </a:xfrm>
          <a:prstGeom prst="rect">
            <a:avLst/>
          </a:prstGeom>
        </p:spPr>
        <p:txBody>
          <a:bodyPr vert="horz" lIns="98981" tIns="49491" rIns="98981" bIns="49491" rtlCol="0" anchor="b"/>
          <a:lstStyle>
            <a:lvl1pPr algn="l" fontAlgn="auto">
              <a:spcBef>
                <a:spcPts val="0"/>
              </a:spcBef>
              <a:spcAft>
                <a:spcPts val="0"/>
              </a:spcAft>
              <a:defRPr sz="13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4021138" y="9710738"/>
            <a:ext cx="3076575" cy="511175"/>
          </a:xfrm>
          <a:prstGeom prst="rect">
            <a:avLst/>
          </a:prstGeom>
        </p:spPr>
        <p:txBody>
          <a:bodyPr vert="horz" lIns="98981" tIns="49491" rIns="98981" bIns="49491" rtlCol="0" anchor="b"/>
          <a:lstStyle>
            <a:lvl1pPr algn="r" fontAlgn="auto">
              <a:spcBef>
                <a:spcPts val="0"/>
              </a:spcBef>
              <a:spcAft>
                <a:spcPts val="0"/>
              </a:spcAft>
              <a:defRPr sz="1300">
                <a:latin typeface="+mn-lt"/>
                <a:ea typeface="+mn-ea"/>
              </a:defRPr>
            </a:lvl1pPr>
          </a:lstStyle>
          <a:p>
            <a:pPr>
              <a:defRPr/>
            </a:pPr>
            <a:fld id="{E6E7B32A-1403-4995-857F-82C8F1D25488}" type="slidenum">
              <a:rPr lang="ja-JP" altLang="en-US"/>
              <a:pPr>
                <a:defRPr/>
              </a:pPr>
              <a:t>‹#›</a:t>
            </a:fld>
            <a:endParaRPr lang="ja-JP" altLang="en-US"/>
          </a:p>
        </p:txBody>
      </p:sp>
    </p:spTree>
    <p:extLst>
      <p:ext uri="{BB962C8B-B14F-4D97-AF65-F5344CB8AC3E}">
        <p14:creationId xmlns:p14="http://schemas.microsoft.com/office/powerpoint/2010/main" val="485451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smtClean="0"/>
              <a:t>I’m </a:t>
            </a:r>
            <a:r>
              <a:rPr lang="en-US" altLang="ja-JP" dirty="0" err="1" smtClean="0"/>
              <a:t>tsukasa</a:t>
            </a:r>
            <a:r>
              <a:rPr lang="en-US" altLang="ja-JP" dirty="0" smtClean="0"/>
              <a:t> </a:t>
            </a:r>
            <a:r>
              <a:rPr lang="en-US" altLang="ja-JP" dirty="0" err="1" smtClean="0"/>
              <a:t>miyajima</a:t>
            </a:r>
            <a:r>
              <a:rPr lang="en-US" altLang="ja-JP" dirty="0" smtClean="0"/>
              <a:t>, in KEK, High energy accelerator research organization.</a:t>
            </a:r>
          </a:p>
          <a:p>
            <a:pPr eaLnBrk="1" hangingPunct="1">
              <a:spcBef>
                <a:spcPct val="0"/>
              </a:spcBef>
            </a:pPr>
            <a:r>
              <a:rPr lang="en-US" altLang="ja-JP" dirty="0" smtClean="0"/>
              <a:t>Today, I will be talking about</a:t>
            </a:r>
            <a:r>
              <a:rPr lang="en-US" altLang="ja-JP" baseline="0" dirty="0" smtClean="0"/>
              <a:t> Development of an Injector for the compact ERL.</a:t>
            </a:r>
            <a:endParaRPr lang="en-US" altLang="ja-JP" dirty="0" smtClean="0"/>
          </a:p>
          <a:p>
            <a:pPr eaLnBrk="1" hangingPunct="1">
              <a:spcBef>
                <a:spcPct val="0"/>
              </a:spcBef>
            </a:pPr>
            <a:endParaRPr lang="ja-JP" altLang="en-US" dirty="0" smtClean="0"/>
          </a:p>
        </p:txBody>
      </p:sp>
      <p:sp>
        <p:nvSpPr>
          <p:cNvPr id="5325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78BD2F-AFB3-4416-A052-54468CCDEBB5}" type="slidenum">
              <a:rPr lang="ja-JP" altLang="en-US" smtClean="0"/>
              <a:pPr fontAlgn="base">
                <a:spcBef>
                  <a:spcPct val="0"/>
                </a:spcBef>
                <a:spcAft>
                  <a:spcPct val="0"/>
                </a:spcAft>
                <a:defRPr/>
              </a:pPr>
              <a:t>1</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a:t>25 February, 2009</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PF-ISAC Light Source Subcommittee</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642854C-0027-48F7-A06F-41907D6CF996}" type="slidenum">
              <a:rPr lang="ja-JP" altLang="en-US"/>
              <a:pPr>
                <a:defRPr/>
              </a:pPr>
              <a:t>‹#›</a:t>
            </a:fld>
            <a:endParaRPr lang="ja-JP" altLang="en-US"/>
          </a:p>
        </p:txBody>
      </p:sp>
      <p:sp>
        <p:nvSpPr>
          <p:cNvPr id="7" name="直角三角形 6"/>
          <p:cNvSpPr/>
          <p:nvPr userDrawn="1"/>
        </p:nvSpPr>
        <p:spPr>
          <a:xfrm rot="10800000">
            <a:off x="0" y="6597351"/>
            <a:ext cx="9144000" cy="72008"/>
          </a:xfrm>
          <a:prstGeom prst="rtTriangl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pPr>
              <a:defRPr/>
            </a:pPr>
            <a:r>
              <a:rPr lang="en-US" altLang="ja-JP"/>
              <a:t>2009</a:t>
            </a:r>
            <a:r>
              <a:rPr lang="ja-JP" altLang="en-US"/>
              <a:t>年</a:t>
            </a:r>
            <a:r>
              <a:rPr lang="en-US" altLang="ja-JP"/>
              <a:t>3</a:t>
            </a:r>
            <a:r>
              <a:rPr lang="ja-JP" altLang="en-US"/>
              <a:t>月</a:t>
            </a:r>
            <a:r>
              <a:rPr lang="en-US" altLang="ja-JP"/>
              <a:t>27</a:t>
            </a:r>
            <a:r>
              <a:rPr lang="ja-JP" altLang="en-US"/>
              <a:t>日</a:t>
            </a:r>
          </a:p>
        </p:txBody>
      </p:sp>
      <p:sp>
        <p:nvSpPr>
          <p:cNvPr id="6" name="フッター プレースホルダ 5"/>
          <p:cNvSpPr>
            <a:spLocks noGrp="1"/>
          </p:cNvSpPr>
          <p:nvPr>
            <p:ph type="ftr" sz="quarter" idx="11"/>
          </p:nvPr>
        </p:nvSpPr>
        <p:spPr/>
        <p:txBody>
          <a:bodyPr/>
          <a:lstStyle>
            <a:lvl1pPr>
              <a:defRPr/>
            </a:lvl1pPr>
          </a:lstStyle>
          <a:p>
            <a:pPr>
              <a:defRPr/>
            </a:pPr>
            <a:r>
              <a:rPr lang="ja-JP" altLang="en-US"/>
              <a:t>ビーム物理領域　</a:t>
            </a:r>
            <a:r>
              <a:rPr lang="en-US" altLang="ja-JP"/>
              <a:t>27pZB-1</a:t>
            </a:r>
            <a:endParaRPr lang="ja-JP" altLang="en-US"/>
          </a:p>
        </p:txBody>
      </p:sp>
      <p:sp>
        <p:nvSpPr>
          <p:cNvPr id="7" name="スライド番号プレースホルダ 6"/>
          <p:cNvSpPr>
            <a:spLocks noGrp="1"/>
          </p:cNvSpPr>
          <p:nvPr>
            <p:ph type="sldNum" sz="quarter" idx="12"/>
          </p:nvPr>
        </p:nvSpPr>
        <p:spPr/>
        <p:txBody>
          <a:bodyPr/>
          <a:lstStyle>
            <a:lvl1pPr>
              <a:defRPr/>
            </a:lvl1pPr>
          </a:lstStyle>
          <a:p>
            <a:pPr>
              <a:defRPr/>
            </a:pPr>
            <a:fld id="{43AEE9CE-385A-450A-869F-65DAEFD168FF}"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a:t>2009</a:t>
            </a:r>
            <a:r>
              <a:rPr lang="ja-JP" altLang="en-US"/>
              <a:t>年</a:t>
            </a:r>
            <a:r>
              <a:rPr lang="en-US" altLang="ja-JP"/>
              <a:t>3</a:t>
            </a:r>
            <a:r>
              <a:rPr lang="ja-JP" altLang="en-US"/>
              <a:t>月</a:t>
            </a:r>
            <a:r>
              <a:rPr lang="en-US" altLang="ja-JP"/>
              <a:t>27</a:t>
            </a:r>
            <a:r>
              <a:rPr lang="ja-JP" altLang="en-US"/>
              <a:t>日</a:t>
            </a:r>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ビーム物理領域　</a:t>
            </a:r>
            <a:r>
              <a:rPr lang="en-US" altLang="ja-JP"/>
              <a:t>27pZB-1</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2A00FD9-E2A3-40B2-93D6-D7F83C65E998}"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a:t>2009</a:t>
            </a:r>
            <a:r>
              <a:rPr lang="ja-JP" altLang="en-US"/>
              <a:t>年</a:t>
            </a:r>
            <a:r>
              <a:rPr lang="en-US" altLang="ja-JP"/>
              <a:t>3</a:t>
            </a:r>
            <a:r>
              <a:rPr lang="ja-JP" altLang="en-US"/>
              <a:t>月</a:t>
            </a:r>
            <a:r>
              <a:rPr lang="en-US" altLang="ja-JP"/>
              <a:t>27</a:t>
            </a:r>
            <a:r>
              <a:rPr lang="ja-JP" altLang="en-US"/>
              <a:t>日</a:t>
            </a:r>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ビーム物理領域　</a:t>
            </a:r>
            <a:r>
              <a:rPr lang="en-US" altLang="ja-JP"/>
              <a:t>27pZB-1</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4F6446D-DA47-4FC7-B3E2-7B1CDD6A3093}"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20688"/>
          </a:xfrm>
          <a:solidFill>
            <a:srgbClr val="00FFCC"/>
          </a:solidFill>
        </p:spPr>
        <p:style>
          <a:lnRef idx="1">
            <a:schemeClr val="accent3"/>
          </a:lnRef>
          <a:fillRef idx="2">
            <a:schemeClr val="accent3"/>
          </a:fillRef>
          <a:effectRef idx="1">
            <a:schemeClr val="accent3"/>
          </a:effectRef>
          <a:fontRef idx="none"/>
        </p:style>
        <p:txBody>
          <a:bodyPr>
            <a:normAutofit/>
          </a:bodyPr>
          <a:lstStyle>
            <a:lvl1pPr>
              <a:defRPr sz="36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107504" y="692696"/>
            <a:ext cx="8856984" cy="5832648"/>
          </a:xfrm>
        </p:spPr>
        <p:txBody>
          <a:bodyPr/>
          <a:lstStyle>
            <a:lvl1pPr>
              <a:defRPr sz="2800"/>
            </a:lvl1pPr>
            <a:lvl2pPr>
              <a:defRPr sz="2400"/>
            </a:lvl2pPr>
            <a:lvl3pPr>
              <a:defRPr sz="2000"/>
            </a:lvl3pPr>
            <a:lvl4pPr>
              <a:defRPr sz="1800"/>
            </a:lvl4pPr>
            <a:lvl5pPr>
              <a:defRPr sz="16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a:xfrm>
            <a:off x="2491581" y="6591697"/>
            <a:ext cx="1648371" cy="293687"/>
          </a:xfrm>
        </p:spPr>
        <p:txBody>
          <a:bodyPr/>
          <a:lstStyle>
            <a:lvl1pPr algn="l">
              <a:defRPr sz="1200">
                <a:solidFill>
                  <a:schemeClr val="tx1"/>
                </a:solidFill>
              </a:defRPr>
            </a:lvl1pPr>
          </a:lstStyle>
          <a:p>
            <a:pPr>
              <a:defRPr/>
            </a:pPr>
            <a:r>
              <a:rPr lang="en-US" altLang="ja-JP" dirty="0" smtClean="0"/>
              <a:t>Tsukasa </a:t>
            </a:r>
            <a:r>
              <a:rPr lang="en-US" altLang="ja-JP" dirty="0" err="1" smtClean="0"/>
              <a:t>Miyajima</a:t>
            </a:r>
            <a:endParaRPr lang="en-US" altLang="ja-JP" dirty="0"/>
          </a:p>
        </p:txBody>
      </p:sp>
      <p:sp>
        <p:nvSpPr>
          <p:cNvPr id="5" name="フッター プレースホルダ 4"/>
          <p:cNvSpPr>
            <a:spLocks noGrp="1"/>
          </p:cNvSpPr>
          <p:nvPr>
            <p:ph type="ftr" sz="quarter" idx="11"/>
          </p:nvPr>
        </p:nvSpPr>
        <p:spPr>
          <a:xfrm>
            <a:off x="4283968" y="6597352"/>
            <a:ext cx="3096344" cy="288032"/>
          </a:xfrm>
        </p:spPr>
        <p:txBody>
          <a:bodyPr/>
          <a:lstStyle>
            <a:lvl1pPr algn="ctr">
              <a:defRPr sz="1200" i="1">
                <a:solidFill>
                  <a:schemeClr val="tx1"/>
                </a:solidFill>
              </a:defRPr>
            </a:lvl1pPr>
          </a:lstStyle>
          <a:p>
            <a:pPr>
              <a:defRPr/>
            </a:pPr>
            <a:r>
              <a:rPr lang="en-US" altLang="ja-JP" dirty="0" smtClean="0"/>
              <a:t>2 November, 2018, EIC ERL Accelerator Physics</a:t>
            </a:r>
            <a:endParaRPr lang="ja-JP" altLang="en-US" dirty="0"/>
          </a:p>
        </p:txBody>
      </p:sp>
      <p:sp>
        <p:nvSpPr>
          <p:cNvPr id="6" name="スライド番号プレースホルダ 5"/>
          <p:cNvSpPr>
            <a:spLocks noGrp="1"/>
          </p:cNvSpPr>
          <p:nvPr>
            <p:ph type="sldNum" sz="quarter" idx="12"/>
          </p:nvPr>
        </p:nvSpPr>
        <p:spPr>
          <a:xfrm>
            <a:off x="7452319" y="6599634"/>
            <a:ext cx="762993" cy="285750"/>
          </a:xfrm>
        </p:spPr>
        <p:txBody>
          <a:bodyPr/>
          <a:lstStyle>
            <a:lvl1pPr algn="r">
              <a:defRPr sz="1200">
                <a:solidFill>
                  <a:schemeClr val="tx1"/>
                </a:solidFill>
              </a:defRPr>
            </a:lvl1pPr>
          </a:lstStyle>
          <a:p>
            <a:pPr>
              <a:defRPr/>
            </a:pPr>
            <a:fld id="{ABEED51B-F4B1-408E-9118-5A19A76712B2}" type="slidenum">
              <a:rPr lang="ja-JP" altLang="en-US" smtClean="0"/>
              <a:pPr>
                <a:defRPr/>
              </a:pPr>
              <a:t>‹#›</a:t>
            </a:fld>
            <a:endParaRPr lang="ja-JP" altLang="en-US" dirty="0"/>
          </a:p>
        </p:txBody>
      </p:sp>
      <p:sp>
        <p:nvSpPr>
          <p:cNvPr id="8" name="直角三角形 7"/>
          <p:cNvSpPr/>
          <p:nvPr userDrawn="1"/>
        </p:nvSpPr>
        <p:spPr>
          <a:xfrm rot="10800000">
            <a:off x="0" y="6597351"/>
            <a:ext cx="9144000" cy="72008"/>
          </a:xfrm>
          <a:prstGeom prst="rtTriangl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10" name="タイトル 1"/>
          <p:cNvSpPr>
            <a:spLocks noGrp="1"/>
          </p:cNvSpPr>
          <p:nvPr>
            <p:ph type="title"/>
          </p:nvPr>
        </p:nvSpPr>
        <p:spPr>
          <a:xfrm>
            <a:off x="457200" y="142860"/>
            <a:ext cx="8229600" cy="642934"/>
          </a:xfrm>
          <a:solidFill>
            <a:schemeClr val="accent4">
              <a:lumMod val="20000"/>
              <a:lumOff val="80000"/>
            </a:schemeClr>
          </a:solidFill>
        </p:spPr>
        <p:txBody>
          <a:bodyPr>
            <a:normAutofit/>
          </a:bodyPr>
          <a:lstStyle>
            <a:lvl1pPr>
              <a:defRPr sz="3600"/>
            </a:lvl1pPr>
          </a:lstStyle>
          <a:p>
            <a:r>
              <a:rPr lang="ja-JP" altLang="en-US" dirty="0" smtClean="0"/>
              <a:t>マスタ タイトルの書式設定</a:t>
            </a:r>
            <a:endParaRPr lang="ja-JP" altLang="en-US" dirty="0"/>
          </a:p>
        </p:txBody>
      </p:sp>
      <p:sp>
        <p:nvSpPr>
          <p:cNvPr id="5" name="スライド番号プレースホルダ 5"/>
          <p:cNvSpPr>
            <a:spLocks noGrp="1"/>
          </p:cNvSpPr>
          <p:nvPr>
            <p:ph type="sldNum" sz="quarter" idx="12"/>
          </p:nvPr>
        </p:nvSpPr>
        <p:spPr/>
        <p:txBody>
          <a:bodyPr/>
          <a:lstStyle>
            <a:lvl1pPr algn="r">
              <a:defRPr sz="1200">
                <a:solidFill>
                  <a:schemeClr val="tx1">
                    <a:tint val="75000"/>
                  </a:schemeClr>
                </a:solidFill>
              </a:defRPr>
            </a:lvl1pPr>
          </a:lstStyle>
          <a:p>
            <a:pPr>
              <a:defRPr/>
            </a:pPr>
            <a:fld id="{A63707CF-0D52-427A-BDDD-DC4391AFE76E}" type="slidenum">
              <a:rPr lang="ja-JP" altLang="en-US"/>
              <a:pPr>
                <a:defRPr/>
              </a:pPr>
              <a:t>‹#›</a:t>
            </a:fld>
            <a:endParaRPr lang="ja-JP" altLang="en-US"/>
          </a:p>
        </p:txBody>
      </p:sp>
      <p:sp>
        <p:nvSpPr>
          <p:cNvPr id="6" name="日付プレースホルダ 3"/>
          <p:cNvSpPr>
            <a:spLocks noGrp="1"/>
          </p:cNvSpPr>
          <p:nvPr>
            <p:ph type="dt" sz="half" idx="10"/>
          </p:nvPr>
        </p:nvSpPr>
        <p:spPr>
          <a:xfrm>
            <a:off x="2491581" y="6591697"/>
            <a:ext cx="1648371" cy="293687"/>
          </a:xfrm>
        </p:spPr>
        <p:txBody>
          <a:bodyPr/>
          <a:lstStyle>
            <a:lvl1pPr algn="l">
              <a:defRPr sz="1200">
                <a:solidFill>
                  <a:schemeClr val="tx1">
                    <a:tint val="75000"/>
                  </a:schemeClr>
                </a:solidFill>
              </a:defRPr>
            </a:lvl1pPr>
          </a:lstStyle>
          <a:p>
            <a:pPr>
              <a:defRPr/>
            </a:pPr>
            <a:r>
              <a:rPr lang="ja-JP" altLang="en-US" dirty="0" smtClean="0"/>
              <a:t>宮島　司</a:t>
            </a:r>
            <a:endParaRPr lang="en-US" altLang="ja-JP" dirty="0"/>
          </a:p>
        </p:txBody>
      </p:sp>
      <p:sp>
        <p:nvSpPr>
          <p:cNvPr id="7" name="フッター プレースホルダ 4"/>
          <p:cNvSpPr>
            <a:spLocks noGrp="1"/>
          </p:cNvSpPr>
          <p:nvPr>
            <p:ph type="ftr" sz="quarter" idx="11"/>
          </p:nvPr>
        </p:nvSpPr>
        <p:spPr>
          <a:xfrm>
            <a:off x="4283968" y="6597352"/>
            <a:ext cx="3096344" cy="288032"/>
          </a:xfrm>
        </p:spPr>
        <p:txBody>
          <a:bodyPr/>
          <a:lstStyle>
            <a:lvl1pPr algn="ctr">
              <a:defRPr sz="1200" i="1">
                <a:solidFill>
                  <a:schemeClr val="tx1">
                    <a:tint val="75000"/>
                  </a:schemeClr>
                </a:solidFill>
              </a:defRPr>
            </a:lvl1pPr>
          </a:lstStyle>
          <a:p>
            <a:pPr>
              <a:defRPr/>
            </a:pPr>
            <a:r>
              <a:rPr lang="en-US" altLang="ja-JP" dirty="0" smtClean="0"/>
              <a:t>2012</a:t>
            </a:r>
            <a:r>
              <a:rPr lang="ja-JP" altLang="en-US" dirty="0" smtClean="0"/>
              <a:t>年第</a:t>
            </a:r>
            <a:r>
              <a:rPr lang="en-US" altLang="ja-JP" dirty="0" smtClean="0"/>
              <a:t>4</a:t>
            </a:r>
            <a:r>
              <a:rPr lang="ja-JP" altLang="en-US" dirty="0" smtClean="0"/>
              <a:t>回</a:t>
            </a:r>
            <a:r>
              <a:rPr lang="en-US" altLang="ja-JP" dirty="0" smtClean="0"/>
              <a:t>SAGA-LS</a:t>
            </a:r>
            <a:r>
              <a:rPr lang="ja-JP" altLang="en-US" dirty="0" smtClean="0"/>
              <a:t>セミナー</a:t>
            </a:r>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a:t>2009</a:t>
            </a:r>
            <a:r>
              <a:rPr lang="ja-JP" altLang="en-US"/>
              <a:t>年</a:t>
            </a:r>
            <a:r>
              <a:rPr lang="en-US" altLang="ja-JP"/>
              <a:t>3</a:t>
            </a:r>
            <a:r>
              <a:rPr lang="ja-JP" altLang="en-US"/>
              <a:t>月</a:t>
            </a:r>
            <a:r>
              <a:rPr lang="en-US" altLang="ja-JP"/>
              <a:t>27</a:t>
            </a:r>
            <a:r>
              <a:rPr lang="ja-JP" altLang="en-US"/>
              <a:t>日</a:t>
            </a:r>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ビーム物理領域　</a:t>
            </a:r>
            <a:r>
              <a:rPr lang="en-US" altLang="ja-JP"/>
              <a:t>27pZB-1</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3AEFD3D-A581-4294-B4A4-C4C8D8BE4A24}"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pPr>
              <a:defRPr/>
            </a:pPr>
            <a:r>
              <a:rPr lang="en-US" altLang="ja-JP"/>
              <a:t>2009</a:t>
            </a:r>
            <a:r>
              <a:rPr lang="ja-JP" altLang="en-US"/>
              <a:t>年</a:t>
            </a:r>
            <a:r>
              <a:rPr lang="en-US" altLang="ja-JP"/>
              <a:t>3</a:t>
            </a:r>
            <a:r>
              <a:rPr lang="ja-JP" altLang="en-US"/>
              <a:t>月</a:t>
            </a:r>
            <a:r>
              <a:rPr lang="en-US" altLang="ja-JP"/>
              <a:t>27</a:t>
            </a:r>
            <a:r>
              <a:rPr lang="ja-JP" altLang="en-US"/>
              <a:t>日</a:t>
            </a:r>
          </a:p>
        </p:txBody>
      </p:sp>
      <p:sp>
        <p:nvSpPr>
          <p:cNvPr id="6" name="フッター プレースホルダ 5"/>
          <p:cNvSpPr>
            <a:spLocks noGrp="1"/>
          </p:cNvSpPr>
          <p:nvPr>
            <p:ph type="ftr" sz="quarter" idx="11"/>
          </p:nvPr>
        </p:nvSpPr>
        <p:spPr/>
        <p:txBody>
          <a:bodyPr/>
          <a:lstStyle>
            <a:lvl1pPr>
              <a:defRPr/>
            </a:lvl1pPr>
          </a:lstStyle>
          <a:p>
            <a:pPr>
              <a:defRPr/>
            </a:pPr>
            <a:r>
              <a:rPr lang="ja-JP" altLang="en-US"/>
              <a:t>ビーム物理領域　</a:t>
            </a:r>
            <a:r>
              <a:rPr lang="en-US" altLang="ja-JP"/>
              <a:t>27pZB-1</a:t>
            </a:r>
            <a:endParaRPr lang="ja-JP" altLang="en-US"/>
          </a:p>
        </p:txBody>
      </p:sp>
      <p:sp>
        <p:nvSpPr>
          <p:cNvPr id="7" name="スライド番号プレースホルダ 6"/>
          <p:cNvSpPr>
            <a:spLocks noGrp="1"/>
          </p:cNvSpPr>
          <p:nvPr>
            <p:ph type="sldNum" sz="quarter" idx="12"/>
          </p:nvPr>
        </p:nvSpPr>
        <p:spPr/>
        <p:txBody>
          <a:bodyPr/>
          <a:lstStyle>
            <a:lvl1pPr>
              <a:defRPr/>
            </a:lvl1pPr>
          </a:lstStyle>
          <a:p>
            <a:pPr>
              <a:defRPr/>
            </a:pPr>
            <a:fld id="{EC5A96E3-8DFA-4152-AD96-6A9F09ED4587}"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pPr>
              <a:defRPr/>
            </a:pPr>
            <a:r>
              <a:rPr lang="en-US" altLang="ja-JP"/>
              <a:t>2009</a:t>
            </a:r>
            <a:r>
              <a:rPr lang="ja-JP" altLang="en-US"/>
              <a:t>年</a:t>
            </a:r>
            <a:r>
              <a:rPr lang="en-US" altLang="ja-JP"/>
              <a:t>3</a:t>
            </a:r>
            <a:r>
              <a:rPr lang="ja-JP" altLang="en-US"/>
              <a:t>月</a:t>
            </a:r>
            <a:r>
              <a:rPr lang="en-US" altLang="ja-JP"/>
              <a:t>27</a:t>
            </a:r>
            <a:r>
              <a:rPr lang="ja-JP" altLang="en-US"/>
              <a:t>日</a:t>
            </a:r>
          </a:p>
        </p:txBody>
      </p:sp>
      <p:sp>
        <p:nvSpPr>
          <p:cNvPr id="8" name="フッター プレースホルダ 7"/>
          <p:cNvSpPr>
            <a:spLocks noGrp="1"/>
          </p:cNvSpPr>
          <p:nvPr>
            <p:ph type="ftr" sz="quarter" idx="11"/>
          </p:nvPr>
        </p:nvSpPr>
        <p:spPr/>
        <p:txBody>
          <a:bodyPr/>
          <a:lstStyle>
            <a:lvl1pPr>
              <a:defRPr/>
            </a:lvl1pPr>
          </a:lstStyle>
          <a:p>
            <a:pPr>
              <a:defRPr/>
            </a:pPr>
            <a:r>
              <a:rPr lang="ja-JP" altLang="en-US"/>
              <a:t>ビーム物理領域　</a:t>
            </a:r>
            <a:r>
              <a:rPr lang="en-US" altLang="ja-JP"/>
              <a:t>27pZB-1</a:t>
            </a:r>
            <a:endParaRPr lang="ja-JP" altLang="en-US"/>
          </a:p>
        </p:txBody>
      </p:sp>
      <p:sp>
        <p:nvSpPr>
          <p:cNvPr id="9" name="スライド番号プレースホルダ 8"/>
          <p:cNvSpPr>
            <a:spLocks noGrp="1"/>
          </p:cNvSpPr>
          <p:nvPr>
            <p:ph type="sldNum" sz="quarter" idx="12"/>
          </p:nvPr>
        </p:nvSpPr>
        <p:spPr/>
        <p:txBody>
          <a:bodyPr/>
          <a:lstStyle>
            <a:lvl1pPr>
              <a:defRPr/>
            </a:lvl1pPr>
          </a:lstStyle>
          <a:p>
            <a:pPr>
              <a:defRPr/>
            </a:pPr>
            <a:fld id="{15689D50-42C1-4039-8CE0-EF727D8E24E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pPr>
              <a:defRPr/>
            </a:pPr>
            <a:r>
              <a:rPr lang="en-US" altLang="ja-JP"/>
              <a:t>2009</a:t>
            </a:r>
            <a:r>
              <a:rPr lang="ja-JP" altLang="en-US"/>
              <a:t>年</a:t>
            </a:r>
            <a:r>
              <a:rPr lang="en-US" altLang="ja-JP"/>
              <a:t>3</a:t>
            </a:r>
            <a:r>
              <a:rPr lang="ja-JP" altLang="en-US"/>
              <a:t>月</a:t>
            </a:r>
            <a:r>
              <a:rPr lang="en-US" altLang="ja-JP"/>
              <a:t>27</a:t>
            </a:r>
            <a:r>
              <a:rPr lang="ja-JP" altLang="en-US"/>
              <a:t>日</a:t>
            </a:r>
          </a:p>
        </p:txBody>
      </p:sp>
      <p:sp>
        <p:nvSpPr>
          <p:cNvPr id="4" name="フッター プレースホルダ 3"/>
          <p:cNvSpPr>
            <a:spLocks noGrp="1"/>
          </p:cNvSpPr>
          <p:nvPr>
            <p:ph type="ftr" sz="quarter" idx="11"/>
          </p:nvPr>
        </p:nvSpPr>
        <p:spPr/>
        <p:txBody>
          <a:bodyPr/>
          <a:lstStyle>
            <a:lvl1pPr>
              <a:defRPr/>
            </a:lvl1pPr>
          </a:lstStyle>
          <a:p>
            <a:pPr>
              <a:defRPr/>
            </a:pPr>
            <a:r>
              <a:rPr lang="ja-JP" altLang="en-US"/>
              <a:t>ビーム物理領域　</a:t>
            </a:r>
            <a:r>
              <a:rPr lang="en-US" altLang="ja-JP"/>
              <a:t>27pZB-1</a:t>
            </a:r>
            <a:endParaRPr lang="ja-JP" altLang="en-US"/>
          </a:p>
        </p:txBody>
      </p:sp>
      <p:sp>
        <p:nvSpPr>
          <p:cNvPr id="5" name="スライド番号プレースホルダ 4"/>
          <p:cNvSpPr>
            <a:spLocks noGrp="1"/>
          </p:cNvSpPr>
          <p:nvPr>
            <p:ph type="sldNum" sz="quarter" idx="12"/>
          </p:nvPr>
        </p:nvSpPr>
        <p:spPr/>
        <p:txBody>
          <a:bodyPr/>
          <a:lstStyle>
            <a:lvl1pPr>
              <a:defRPr/>
            </a:lvl1pPr>
          </a:lstStyle>
          <a:p>
            <a:pPr>
              <a:defRPr/>
            </a:pPr>
            <a:fld id="{DE55BDAF-FD50-4619-89DF-10D5057B559F}"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pPr>
              <a:defRPr/>
            </a:pPr>
            <a:r>
              <a:rPr lang="en-US" altLang="ja-JP"/>
              <a:t>2009</a:t>
            </a:r>
            <a:r>
              <a:rPr lang="ja-JP" altLang="en-US"/>
              <a:t>年</a:t>
            </a:r>
            <a:r>
              <a:rPr lang="en-US" altLang="ja-JP"/>
              <a:t>3</a:t>
            </a:r>
            <a:r>
              <a:rPr lang="ja-JP" altLang="en-US"/>
              <a:t>月</a:t>
            </a:r>
            <a:r>
              <a:rPr lang="en-US" altLang="ja-JP"/>
              <a:t>27</a:t>
            </a:r>
            <a:r>
              <a:rPr lang="ja-JP" altLang="en-US"/>
              <a:t>日</a:t>
            </a:r>
          </a:p>
        </p:txBody>
      </p:sp>
      <p:sp>
        <p:nvSpPr>
          <p:cNvPr id="3" name="フッター プレースホルダ 2"/>
          <p:cNvSpPr>
            <a:spLocks noGrp="1"/>
          </p:cNvSpPr>
          <p:nvPr>
            <p:ph type="ftr" sz="quarter" idx="11"/>
          </p:nvPr>
        </p:nvSpPr>
        <p:spPr/>
        <p:txBody>
          <a:bodyPr/>
          <a:lstStyle>
            <a:lvl1pPr>
              <a:defRPr/>
            </a:lvl1pPr>
          </a:lstStyle>
          <a:p>
            <a:pPr>
              <a:defRPr/>
            </a:pPr>
            <a:r>
              <a:rPr lang="ja-JP" altLang="en-US"/>
              <a:t>ビーム物理領域　</a:t>
            </a:r>
            <a:r>
              <a:rPr lang="en-US" altLang="ja-JP"/>
              <a:t>27pZB-1</a:t>
            </a:r>
            <a:endParaRPr lang="ja-JP" altLang="en-US"/>
          </a:p>
        </p:txBody>
      </p:sp>
      <p:sp>
        <p:nvSpPr>
          <p:cNvPr id="4" name="スライド番号プレースホルダ 3"/>
          <p:cNvSpPr>
            <a:spLocks noGrp="1"/>
          </p:cNvSpPr>
          <p:nvPr>
            <p:ph type="sldNum" sz="quarter" idx="12"/>
          </p:nvPr>
        </p:nvSpPr>
        <p:spPr/>
        <p:txBody>
          <a:bodyPr/>
          <a:lstStyle>
            <a:lvl1pPr>
              <a:defRPr/>
            </a:lvl1pPr>
          </a:lstStyle>
          <a:p>
            <a:pPr>
              <a:defRPr/>
            </a:pPr>
            <a:fld id="{0C00DE76-020B-44C4-85AC-A1EDD23DF8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pPr>
              <a:defRPr/>
            </a:pPr>
            <a:r>
              <a:rPr lang="en-US" altLang="ja-JP"/>
              <a:t>2009</a:t>
            </a:r>
            <a:r>
              <a:rPr lang="ja-JP" altLang="en-US"/>
              <a:t>年</a:t>
            </a:r>
            <a:r>
              <a:rPr lang="en-US" altLang="ja-JP"/>
              <a:t>3</a:t>
            </a:r>
            <a:r>
              <a:rPr lang="ja-JP" altLang="en-US"/>
              <a:t>月</a:t>
            </a:r>
            <a:r>
              <a:rPr lang="en-US" altLang="ja-JP"/>
              <a:t>27</a:t>
            </a:r>
            <a:r>
              <a:rPr lang="ja-JP" altLang="en-US"/>
              <a:t>日</a:t>
            </a:r>
          </a:p>
        </p:txBody>
      </p:sp>
      <p:sp>
        <p:nvSpPr>
          <p:cNvPr id="6" name="フッター プレースホルダ 5"/>
          <p:cNvSpPr>
            <a:spLocks noGrp="1"/>
          </p:cNvSpPr>
          <p:nvPr>
            <p:ph type="ftr" sz="quarter" idx="11"/>
          </p:nvPr>
        </p:nvSpPr>
        <p:spPr/>
        <p:txBody>
          <a:bodyPr/>
          <a:lstStyle>
            <a:lvl1pPr>
              <a:defRPr/>
            </a:lvl1pPr>
          </a:lstStyle>
          <a:p>
            <a:pPr>
              <a:defRPr/>
            </a:pPr>
            <a:r>
              <a:rPr lang="ja-JP" altLang="en-US"/>
              <a:t>ビーム物理領域　</a:t>
            </a:r>
            <a:r>
              <a:rPr lang="en-US" altLang="ja-JP"/>
              <a:t>27pZB-1</a:t>
            </a:r>
            <a:endParaRPr lang="ja-JP" altLang="en-US"/>
          </a:p>
        </p:txBody>
      </p:sp>
      <p:sp>
        <p:nvSpPr>
          <p:cNvPr id="7" name="スライド番号プレースホルダ 6"/>
          <p:cNvSpPr>
            <a:spLocks noGrp="1"/>
          </p:cNvSpPr>
          <p:nvPr>
            <p:ph type="sldNum" sz="quarter" idx="12"/>
          </p:nvPr>
        </p:nvSpPr>
        <p:spPr/>
        <p:txBody>
          <a:bodyPr/>
          <a:lstStyle>
            <a:lvl1pPr>
              <a:defRPr/>
            </a:lvl1pPr>
          </a:lstStyle>
          <a:p>
            <a:pPr>
              <a:defRPr/>
            </a:pPr>
            <a:fld id="{1BE09972-29A5-4708-A723-71B5845EC31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0" y="6597352"/>
            <a:ext cx="9144000" cy="288032"/>
          </a:xfrm>
          <a:prstGeom prst="rect">
            <a:avLst/>
          </a:prstGeom>
          <a:solidFill>
            <a:srgbClr val="00FFCC"/>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ja-JP" altLang="en-US"/>
          </a:p>
        </p:txBody>
      </p:sp>
      <p:sp>
        <p:nvSpPr>
          <p:cNvPr id="1027"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2771800" y="6591697"/>
            <a:ext cx="1576363" cy="29368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r>
              <a:rPr lang="en-US" altLang="ja-JP" dirty="0" smtClean="0"/>
              <a:t>Tsukasa </a:t>
            </a:r>
            <a:r>
              <a:rPr lang="en-US" altLang="ja-JP" dirty="0" err="1" smtClean="0"/>
              <a:t>Miyajima</a:t>
            </a:r>
            <a:r>
              <a:rPr lang="en-US" altLang="ja-JP" dirty="0" smtClean="0"/>
              <a:t> et.al.</a:t>
            </a:r>
            <a:endParaRPr lang="ja-JP" altLang="en-US" dirty="0"/>
          </a:p>
        </p:txBody>
      </p:sp>
      <p:sp>
        <p:nvSpPr>
          <p:cNvPr id="5" name="フッター プレースホルダ 4"/>
          <p:cNvSpPr>
            <a:spLocks noGrp="1"/>
          </p:cNvSpPr>
          <p:nvPr>
            <p:ph type="ftr" sz="quarter" idx="3"/>
          </p:nvPr>
        </p:nvSpPr>
        <p:spPr>
          <a:xfrm>
            <a:off x="4500563" y="6591697"/>
            <a:ext cx="2714625" cy="2936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altLang="ja-JP" dirty="0"/>
              <a:t>PF-ISAC Light Source Subcommittee</a:t>
            </a:r>
            <a:endParaRPr lang="ja-JP" altLang="en-US" dirty="0"/>
          </a:p>
        </p:txBody>
      </p:sp>
      <p:sp>
        <p:nvSpPr>
          <p:cNvPr id="6" name="スライド番号プレースホルダ 5"/>
          <p:cNvSpPr>
            <a:spLocks noGrp="1"/>
          </p:cNvSpPr>
          <p:nvPr>
            <p:ph type="sldNum" sz="quarter" idx="4"/>
          </p:nvPr>
        </p:nvSpPr>
        <p:spPr>
          <a:xfrm>
            <a:off x="7286625" y="6599634"/>
            <a:ext cx="928688" cy="28575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9B85C25A-6A64-4966-9FD0-D1031864F9A4}"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ctrTitle"/>
          </p:nvPr>
        </p:nvSpPr>
        <p:spPr>
          <a:xfrm>
            <a:off x="357188" y="1541388"/>
            <a:ext cx="8572500" cy="1023516"/>
          </a:xfrm>
        </p:spPr>
        <p:txBody>
          <a:bodyPr/>
          <a:lstStyle/>
          <a:p>
            <a:pPr>
              <a:defRPr/>
            </a:pPr>
            <a:r>
              <a:rPr kumimoji="0" lang="en-US" altLang="ja-JP" sz="3600" b="1" dirty="0">
                <a:latin typeface="Times New Roman" pitchFamily="1" charset="0"/>
                <a:ea typeface="ＭＳ Ｐゴシック" pitchFamily="1" charset="-128"/>
              </a:rPr>
              <a:t>Current status of </a:t>
            </a:r>
            <a:r>
              <a:rPr kumimoji="0" lang="en-US" altLang="ja-JP" sz="3600" b="1" dirty="0" err="1">
                <a:latin typeface="Times New Roman" pitchFamily="1" charset="0"/>
                <a:ea typeface="ＭＳ Ｐゴシック" pitchFamily="1" charset="-128"/>
              </a:rPr>
              <a:t>cERL</a:t>
            </a:r>
            <a:r>
              <a:rPr kumimoji="0" lang="en-US" altLang="ja-JP" sz="3600" b="1" dirty="0">
                <a:latin typeface="Times New Roman" pitchFamily="1" charset="0"/>
                <a:ea typeface="ＭＳ Ｐゴシック" pitchFamily="1" charset="-128"/>
              </a:rPr>
              <a:t> in KEK and potential research on ERLs for EIC</a:t>
            </a:r>
          </a:p>
        </p:txBody>
      </p:sp>
      <p:sp>
        <p:nvSpPr>
          <p:cNvPr id="3" name="サブタイトル 2"/>
          <p:cNvSpPr>
            <a:spLocks noGrp="1"/>
          </p:cNvSpPr>
          <p:nvPr>
            <p:ph type="subTitle" idx="1"/>
          </p:nvPr>
        </p:nvSpPr>
        <p:spPr>
          <a:xfrm>
            <a:off x="827584" y="2852936"/>
            <a:ext cx="7560840" cy="2232248"/>
          </a:xfrm>
        </p:spPr>
        <p:txBody>
          <a:bodyPr rtlCol="0">
            <a:normAutofit fontScale="55000" lnSpcReduction="20000"/>
          </a:bodyPr>
          <a:lstStyle/>
          <a:p>
            <a:pPr eaLnBrk="1" fontAlgn="auto" hangingPunct="1">
              <a:spcAft>
                <a:spcPts val="0"/>
              </a:spcAft>
              <a:defRPr/>
            </a:pPr>
            <a:r>
              <a:rPr lang="en-US" altLang="ja-JP" dirty="0" smtClean="0"/>
              <a:t>14:20-14:40, </a:t>
            </a:r>
            <a:r>
              <a:rPr lang="en-US" altLang="ja-JP" dirty="0"/>
              <a:t>November 2, </a:t>
            </a:r>
            <a:r>
              <a:rPr lang="en-US" altLang="ja-JP" dirty="0" smtClean="0"/>
              <a:t>2018</a:t>
            </a:r>
          </a:p>
          <a:p>
            <a:pPr eaLnBrk="1" fontAlgn="auto" hangingPunct="1">
              <a:spcAft>
                <a:spcPts val="0"/>
              </a:spcAft>
              <a:defRPr/>
            </a:pPr>
            <a:r>
              <a:rPr lang="en-US" altLang="ja-JP" dirty="0"/>
              <a:t>EIC ERL Accelerator </a:t>
            </a:r>
            <a:r>
              <a:rPr lang="en-US" altLang="ja-JP" dirty="0" smtClean="0"/>
              <a:t>Physics</a:t>
            </a:r>
          </a:p>
          <a:p>
            <a:pPr eaLnBrk="1" fontAlgn="auto" hangingPunct="1">
              <a:spcAft>
                <a:spcPts val="0"/>
              </a:spcAft>
              <a:defRPr/>
            </a:pPr>
            <a:r>
              <a:rPr lang="en-US" altLang="ja-JP" dirty="0"/>
              <a:t>Thomas Jefferson National Accelerator Facility</a:t>
            </a:r>
          </a:p>
          <a:p>
            <a:pPr eaLnBrk="1" fontAlgn="auto" hangingPunct="1">
              <a:spcAft>
                <a:spcPts val="0"/>
              </a:spcAft>
              <a:defRPr/>
            </a:pPr>
            <a:r>
              <a:rPr lang="en-US" altLang="ja-JP" dirty="0"/>
              <a:t>Newport News, </a:t>
            </a:r>
            <a:r>
              <a:rPr lang="en-US" altLang="ja-JP" dirty="0" smtClean="0"/>
              <a:t>VA</a:t>
            </a:r>
          </a:p>
          <a:p>
            <a:pPr eaLnBrk="1" fontAlgn="auto" hangingPunct="1">
              <a:spcAft>
                <a:spcPts val="0"/>
              </a:spcAft>
              <a:defRPr/>
            </a:pPr>
            <a:endParaRPr lang="en-US" altLang="ja-JP" dirty="0" smtClean="0"/>
          </a:p>
          <a:p>
            <a:pPr eaLnBrk="1" fontAlgn="auto" hangingPunct="1">
              <a:spcAft>
                <a:spcPts val="0"/>
              </a:spcAft>
              <a:buFont typeface="Arial" pitchFamily="34" charset="0"/>
              <a:buNone/>
              <a:defRPr/>
            </a:pPr>
            <a:r>
              <a:rPr lang="en-US" altLang="ja-JP" dirty="0" smtClean="0"/>
              <a:t>Tsukasa </a:t>
            </a:r>
            <a:r>
              <a:rPr lang="en-US" altLang="ja-JP" dirty="0" err="1" smtClean="0"/>
              <a:t>Miyajima</a:t>
            </a:r>
            <a:endParaRPr lang="en-US" altLang="ja-JP" dirty="0" smtClean="0"/>
          </a:p>
          <a:p>
            <a:pPr eaLnBrk="1" fontAlgn="auto" hangingPunct="1">
              <a:spcAft>
                <a:spcPts val="0"/>
              </a:spcAft>
              <a:defRPr/>
            </a:pPr>
            <a:r>
              <a:rPr lang="en-US" altLang="ja-JP" dirty="0" smtClean="0"/>
              <a:t>KEK</a:t>
            </a:r>
            <a:r>
              <a:rPr lang="en-US" altLang="ja-JP" dirty="0"/>
              <a:t>, High Energy Accelerator Research </a:t>
            </a:r>
            <a:r>
              <a:rPr lang="en-US" altLang="ja-JP" dirty="0" smtClean="0"/>
              <a:t>Organization</a:t>
            </a:r>
          </a:p>
          <a:p>
            <a:pPr eaLnBrk="1" fontAlgn="auto" hangingPunct="1">
              <a:spcAft>
                <a:spcPts val="0"/>
              </a:spcAft>
              <a:defRPr/>
            </a:pPr>
            <a:r>
              <a:rPr lang="en-US" altLang="ja-JP" dirty="0" smtClean="0"/>
              <a:t>On behalf of </a:t>
            </a:r>
            <a:r>
              <a:rPr lang="en-US" altLang="ja-JP" dirty="0" err="1" smtClean="0"/>
              <a:t>cERL</a:t>
            </a:r>
            <a:r>
              <a:rPr lang="en-US" altLang="ja-JP" dirty="0" smtClean="0"/>
              <a:t> team</a:t>
            </a:r>
          </a:p>
        </p:txBody>
      </p:sp>
      <p:pic>
        <p:nvPicPr>
          <p:cNvPr id="8193" name="Picture 1"/>
          <p:cNvPicPr>
            <a:picLocks noChangeAspect="1" noChangeArrowheads="1"/>
          </p:cNvPicPr>
          <p:nvPr/>
        </p:nvPicPr>
        <p:blipFill>
          <a:blip r:embed="rId3" cstate="print"/>
          <a:srcRect/>
          <a:stretch>
            <a:fillRect/>
          </a:stretch>
        </p:blipFill>
        <p:spPr bwMode="auto">
          <a:xfrm>
            <a:off x="2267744" y="5634959"/>
            <a:ext cx="4896544" cy="6023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Collimation of Beam Halo</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10</a:t>
            </a:fld>
            <a:endParaRPr lang="ja-JP" altLang="en-US" dirty="0"/>
          </a:p>
        </p:txBody>
      </p:sp>
      <p:pic>
        <p:nvPicPr>
          <p:cNvPr id="7" name="Picture 6" descr="C:\Users\Olga\Documents\PRAB\cERL_layout.png"/>
          <p:cNvPicPr>
            <a:picLocks noChangeAspect="1"/>
          </p:cNvPicPr>
          <p:nvPr/>
        </p:nvPicPr>
        <p:blipFill>
          <a:blip r:embed="rId2" cstate="print"/>
          <a:srcRect/>
          <a:stretch>
            <a:fillRect/>
          </a:stretch>
        </p:blipFill>
        <p:spPr bwMode="auto">
          <a:xfrm>
            <a:off x="334852" y="4149080"/>
            <a:ext cx="5883495" cy="2349134"/>
          </a:xfrm>
          <a:prstGeom prst="rect">
            <a:avLst/>
          </a:prstGeom>
          <a:noFill/>
          <a:ln w="9525">
            <a:noFill/>
            <a:miter lim="800000"/>
            <a:headEnd/>
            <a:tailEnd/>
          </a:ln>
        </p:spPr>
      </p:pic>
      <p:pic>
        <p:nvPicPr>
          <p:cNvPr id="9" name="Picture 6" descr="C:\Users\Olga\Documents\PRAB\cam8_exp.bmp"/>
          <p:cNvPicPr>
            <a:picLocks noChangeAspect="1" noChangeArrowheads="1"/>
          </p:cNvPicPr>
          <p:nvPr/>
        </p:nvPicPr>
        <p:blipFill>
          <a:blip r:embed="rId3" cstate="print"/>
          <a:srcRect t="6300" r="8809"/>
          <a:stretch>
            <a:fillRect/>
          </a:stretch>
        </p:blipFill>
        <p:spPr bwMode="auto">
          <a:xfrm>
            <a:off x="1" y="851520"/>
            <a:ext cx="4508911" cy="3474720"/>
          </a:xfrm>
          <a:prstGeom prst="rect">
            <a:avLst/>
          </a:prstGeom>
          <a:noFill/>
        </p:spPr>
      </p:pic>
      <p:sp>
        <p:nvSpPr>
          <p:cNvPr id="10" name="Rectangle 27"/>
          <p:cNvSpPr/>
          <p:nvPr/>
        </p:nvSpPr>
        <p:spPr>
          <a:xfrm>
            <a:off x="5184068" y="845880"/>
            <a:ext cx="1584176" cy="3326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7" descr="C:\Users\Olga\Documents\PRAB\cam8_exp_col.bmp"/>
          <p:cNvPicPr>
            <a:picLocks noChangeAspect="1" noChangeArrowheads="1"/>
          </p:cNvPicPr>
          <p:nvPr/>
        </p:nvPicPr>
        <p:blipFill>
          <a:blip r:embed="rId4" cstate="print"/>
          <a:srcRect t="6700" r="8926"/>
          <a:stretch>
            <a:fillRect/>
          </a:stretch>
        </p:blipFill>
        <p:spPr bwMode="auto">
          <a:xfrm>
            <a:off x="4478083" y="836712"/>
            <a:ext cx="4522409" cy="3474720"/>
          </a:xfrm>
          <a:prstGeom prst="rect">
            <a:avLst/>
          </a:prstGeom>
          <a:noFill/>
        </p:spPr>
      </p:pic>
      <p:sp>
        <p:nvSpPr>
          <p:cNvPr id="12" name="Title 1"/>
          <p:cNvSpPr txBox="1">
            <a:spLocks/>
          </p:cNvSpPr>
          <p:nvPr/>
        </p:nvSpPr>
        <p:spPr>
          <a:xfrm>
            <a:off x="647564" y="908720"/>
            <a:ext cx="1764196" cy="656692"/>
          </a:xfrm>
          <a:prstGeom prst="rect">
            <a:avLst/>
          </a:prstGeom>
          <a:solidFill>
            <a:schemeClr val="tx1"/>
          </a:solidFill>
        </p:spPr>
        <p:txBody>
          <a:bodyPr bIns="91440" anchor="b"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3200" b="0" i="0" u="none" strike="noStrike" kern="1200" cap="none" spc="0" normalizeH="0" baseline="0" noProof="0" dirty="0" smtClean="0">
                <a:ln>
                  <a:noFill/>
                </a:ln>
                <a:solidFill>
                  <a:srgbClr val="FFFF00"/>
                </a:solidFill>
                <a:effectLst/>
                <a:uLnTx/>
                <a:uFillTx/>
                <a:latin typeface="+mj-lt"/>
                <a:ea typeface="+mj-ea"/>
                <a:cs typeface="+mj-cs"/>
              </a:rPr>
              <a:t>SCM8</a:t>
            </a:r>
            <a:endParaRPr kumimoji="0" lang="en-US" sz="3200" b="0" i="0" u="none" strike="noStrike" kern="1200" cap="none" spc="0" normalizeH="0" baseline="0" noProof="0" dirty="0">
              <a:ln>
                <a:noFill/>
              </a:ln>
              <a:solidFill>
                <a:srgbClr val="FFFF00"/>
              </a:solidFill>
              <a:effectLst/>
              <a:uLnTx/>
              <a:uFillTx/>
              <a:latin typeface="+mj-lt"/>
              <a:ea typeface="+mj-ea"/>
              <a:cs typeface="+mj-cs"/>
            </a:endParaRPr>
          </a:p>
        </p:txBody>
      </p:sp>
      <p:sp>
        <p:nvSpPr>
          <p:cNvPr id="13" name="TextBox 6"/>
          <p:cNvSpPr txBox="1"/>
          <p:nvPr/>
        </p:nvSpPr>
        <p:spPr>
          <a:xfrm>
            <a:off x="647564" y="3553271"/>
            <a:ext cx="41910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sz="1400" dirty="0" smtClean="0">
                <a:solidFill>
                  <a:srgbClr val="FFFF00"/>
                </a:solidFill>
              </a:rPr>
              <a:t>2/23 burst mode, gain 22 dB, exp. time 10 us</a:t>
            </a:r>
            <a:endParaRPr lang="en-US" sz="1400" dirty="0">
              <a:solidFill>
                <a:srgbClr val="FFFF00"/>
              </a:solidFill>
            </a:endParaRPr>
          </a:p>
        </p:txBody>
      </p:sp>
      <p:sp>
        <p:nvSpPr>
          <p:cNvPr id="14" name="TextBox 7"/>
          <p:cNvSpPr txBox="1"/>
          <p:nvPr/>
        </p:nvSpPr>
        <p:spPr>
          <a:xfrm>
            <a:off x="3276600" y="904292"/>
            <a:ext cx="1219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dirty="0" smtClean="0">
                <a:solidFill>
                  <a:schemeClr val="bg2"/>
                </a:solidFill>
              </a:rPr>
              <a:t>COL OUT</a:t>
            </a:r>
            <a:endParaRPr lang="en-US" dirty="0">
              <a:solidFill>
                <a:schemeClr val="bg2"/>
              </a:solidFill>
            </a:endParaRPr>
          </a:p>
        </p:txBody>
      </p:sp>
      <p:sp>
        <p:nvSpPr>
          <p:cNvPr id="15" name="TextBox 8"/>
          <p:cNvSpPr txBox="1"/>
          <p:nvPr/>
        </p:nvSpPr>
        <p:spPr>
          <a:xfrm>
            <a:off x="8001000" y="904292"/>
            <a:ext cx="1143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dirty="0" smtClean="0">
                <a:solidFill>
                  <a:schemeClr val="bg2"/>
                </a:solidFill>
              </a:rPr>
              <a:t>COL IN</a:t>
            </a:r>
            <a:endParaRPr lang="en-US" dirty="0">
              <a:solidFill>
                <a:schemeClr val="bg2"/>
              </a:solidFill>
            </a:endParaRPr>
          </a:p>
        </p:txBody>
      </p:sp>
      <p:sp>
        <p:nvSpPr>
          <p:cNvPr id="16" name="Oval 16"/>
          <p:cNvSpPr/>
          <p:nvPr/>
        </p:nvSpPr>
        <p:spPr>
          <a:xfrm>
            <a:off x="3923928" y="1952836"/>
            <a:ext cx="252028" cy="11161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extBox 22"/>
          <p:cNvSpPr txBox="1"/>
          <p:nvPr/>
        </p:nvSpPr>
        <p:spPr>
          <a:xfrm>
            <a:off x="5112060" y="2870937"/>
            <a:ext cx="2484276"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rgbClr val="FF0000"/>
                </a:solidFill>
              </a:rPr>
              <a:t>YAG screen light reflected in the YAG screen holder captured by CCD sensitive area</a:t>
            </a:r>
            <a:endParaRPr lang="en-US" sz="1400" b="1" dirty="0">
              <a:solidFill>
                <a:srgbClr val="FF0000"/>
              </a:solidFill>
            </a:endParaRPr>
          </a:p>
        </p:txBody>
      </p:sp>
      <p:sp>
        <p:nvSpPr>
          <p:cNvPr id="18" name="Oval 21"/>
          <p:cNvSpPr/>
          <p:nvPr/>
        </p:nvSpPr>
        <p:spPr>
          <a:xfrm>
            <a:off x="8424428" y="1844824"/>
            <a:ext cx="252028" cy="11161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32"/>
          <p:cNvSpPr/>
          <p:nvPr/>
        </p:nvSpPr>
        <p:spPr>
          <a:xfrm>
            <a:off x="5174369" y="908459"/>
            <a:ext cx="1741480" cy="3326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テキスト ボックス 19"/>
          <p:cNvSpPr txBox="1"/>
          <p:nvPr/>
        </p:nvSpPr>
        <p:spPr>
          <a:xfrm>
            <a:off x="6799953" y="6267777"/>
            <a:ext cx="2200539" cy="307777"/>
          </a:xfrm>
          <a:prstGeom prst="rect">
            <a:avLst/>
          </a:prstGeom>
          <a:noFill/>
        </p:spPr>
        <p:txBody>
          <a:bodyPr wrap="none" rtlCol="0">
            <a:spAutoFit/>
          </a:bodyPr>
          <a:lstStyle/>
          <a:p>
            <a:r>
              <a:rPr lang="en-US" altLang="ja-JP" sz="1400" dirty="0" smtClean="0"/>
              <a:t>Courtesy of Olga. Tanaka</a:t>
            </a:r>
            <a:endParaRPr kumimoji="1" lang="ja-JP" altLang="en-US" sz="1400" dirty="0"/>
          </a:p>
        </p:txBody>
      </p:sp>
      <p:sp>
        <p:nvSpPr>
          <p:cNvPr id="21" name="テキスト ボックス 20"/>
          <p:cNvSpPr txBox="1"/>
          <p:nvPr/>
        </p:nvSpPr>
        <p:spPr>
          <a:xfrm>
            <a:off x="6205263" y="4734866"/>
            <a:ext cx="2782145" cy="1200329"/>
          </a:xfrm>
          <a:prstGeom prst="rect">
            <a:avLst/>
          </a:prstGeom>
          <a:noFill/>
        </p:spPr>
        <p:txBody>
          <a:bodyPr wrap="square" rtlCol="0">
            <a:spAutoFit/>
          </a:bodyPr>
          <a:lstStyle/>
          <a:p>
            <a:r>
              <a:rPr lang="en-US" altLang="ja-JP" dirty="0" smtClean="0"/>
              <a:t>Collimator cuts the beam halo, which causes beam loss in the recirculation loop.</a:t>
            </a:r>
            <a:endParaRPr kumimoji="1" lang="ja-JP" altLang="en-US" dirty="0"/>
          </a:p>
        </p:txBody>
      </p:sp>
    </p:spTree>
    <p:extLst>
      <p:ext uri="{BB962C8B-B14F-4D97-AF65-F5344CB8AC3E}">
        <p14:creationId xmlns:p14="http://schemas.microsoft.com/office/powerpoint/2010/main" val="230788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Beam Currents: Achievement and Prospect</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11</a:t>
            </a:fld>
            <a:endParaRPr lang="ja-JP" altLang="en-US" dirty="0"/>
          </a:p>
        </p:txBody>
      </p:sp>
      <p:pic>
        <p:nvPicPr>
          <p:cNvPr id="7" name="Picture 2" descr="C:\Users\sakanaka\Documents\ERL\発表\2016_03_16 PFシンポジウム（坂中）\データ\変更申請と最大ビーム電流2\BeamCurHistory3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96" t="8837" r="9352" b="3059"/>
          <a:stretch/>
        </p:blipFill>
        <p:spPr bwMode="auto">
          <a:xfrm>
            <a:off x="179512" y="692696"/>
            <a:ext cx="5112568" cy="3612473"/>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1772816"/>
            <a:ext cx="5137152" cy="3643888"/>
          </a:xfrm>
          <a:prstGeom prst="rect">
            <a:avLst/>
          </a:prstGeom>
        </p:spPr>
      </p:pic>
      <p:sp>
        <p:nvSpPr>
          <p:cNvPr id="9" name="テキスト ボックス 8"/>
          <p:cNvSpPr txBox="1"/>
          <p:nvPr/>
        </p:nvSpPr>
        <p:spPr>
          <a:xfrm>
            <a:off x="7374922" y="3212976"/>
            <a:ext cx="1294106" cy="1200329"/>
          </a:xfrm>
          <a:prstGeom prst="rect">
            <a:avLst/>
          </a:prstGeom>
          <a:solidFill>
            <a:srgbClr val="CCECFF"/>
          </a:solidFill>
          <a:ln>
            <a:solidFill>
              <a:srgbClr val="FF00FF"/>
            </a:solidFill>
          </a:ln>
        </p:spPr>
        <p:txBody>
          <a:bodyPr wrap="square" rtlCol="0">
            <a:spAutoFit/>
          </a:bodyPr>
          <a:lstStyle/>
          <a:p>
            <a:r>
              <a:rPr kumimoji="1" lang="en-US" altLang="ja-JP" dirty="0" smtClean="0"/>
              <a:t>Plan to increase 10mA in 2019.</a:t>
            </a:r>
            <a:endParaRPr kumimoji="1" lang="ja-JP" altLang="en-US" dirty="0"/>
          </a:p>
        </p:txBody>
      </p:sp>
      <p:cxnSp>
        <p:nvCxnSpPr>
          <p:cNvPr id="10" name="直線矢印コネクタ 9"/>
          <p:cNvCxnSpPr/>
          <p:nvPr/>
        </p:nvCxnSpPr>
        <p:spPr>
          <a:xfrm flipV="1">
            <a:off x="8021975" y="2132856"/>
            <a:ext cx="582473" cy="481504"/>
          </a:xfrm>
          <a:prstGeom prst="straightConnector1">
            <a:avLst/>
          </a:prstGeom>
          <a:ln w="28575">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8661179" y="1946824"/>
            <a:ext cx="216024" cy="228047"/>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flipV="1">
            <a:off x="8178364" y="2204864"/>
            <a:ext cx="590827" cy="100811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678362" y="5805264"/>
            <a:ext cx="7990666" cy="707886"/>
          </a:xfrm>
          <a:prstGeom prst="rect">
            <a:avLst/>
          </a:prstGeom>
          <a:solidFill>
            <a:srgbClr val="FFFF00"/>
          </a:solidFill>
        </p:spPr>
        <p:txBody>
          <a:bodyPr wrap="square">
            <a:spAutoFit/>
          </a:bodyPr>
          <a:lstStyle/>
          <a:p>
            <a:r>
              <a:rPr lang="en-US" altLang="ja-JP" sz="2000" dirty="0"/>
              <a:t>By achieving </a:t>
            </a:r>
            <a:r>
              <a:rPr lang="en-US" altLang="ja-JP" sz="2000" dirty="0">
                <a:solidFill>
                  <a:srgbClr val="3333FF"/>
                </a:solidFill>
              </a:rPr>
              <a:t>low loss beam operation </a:t>
            </a:r>
            <a:r>
              <a:rPr lang="en-US" altLang="ja-JP" sz="2000" dirty="0"/>
              <a:t>and </a:t>
            </a:r>
            <a:r>
              <a:rPr lang="en-US" altLang="ja-JP" sz="2000" dirty="0">
                <a:solidFill>
                  <a:srgbClr val="3333FF"/>
                </a:solidFill>
              </a:rPr>
              <a:t>high charge low emittance beam generation </a:t>
            </a:r>
            <a:r>
              <a:rPr lang="en-US" altLang="ja-JP" sz="2000" dirty="0"/>
              <a:t>of </a:t>
            </a:r>
            <a:r>
              <a:rPr lang="en-US" altLang="ja-JP" sz="2000" dirty="0" smtClean="0"/>
              <a:t>7.7pC, </a:t>
            </a:r>
            <a:r>
              <a:rPr lang="en-US" altLang="ja-JP" sz="2000" dirty="0">
                <a:solidFill>
                  <a:srgbClr val="FF0000"/>
                </a:solidFill>
              </a:rPr>
              <a:t>10mA operation is within target. </a:t>
            </a:r>
            <a:endParaRPr lang="ja-JP" altLang="en-US" sz="2000" dirty="0">
              <a:solidFill>
                <a:srgbClr val="FF0000"/>
              </a:solidFill>
            </a:endParaRPr>
          </a:p>
        </p:txBody>
      </p:sp>
    </p:spTree>
    <p:extLst>
      <p:ext uri="{BB962C8B-B14F-4D97-AF65-F5344CB8AC3E}">
        <p14:creationId xmlns:p14="http://schemas.microsoft.com/office/powerpoint/2010/main" val="129511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40" y="625939"/>
            <a:ext cx="7425660" cy="5194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図 8">
            <a:extLst>
              <a:ext uri="{FF2B5EF4-FFF2-40B4-BE49-F238E27FC236}">
                <a16:creationId xmlns="" xmlns:a16="http://schemas.microsoft.com/office/drawing/2014/main" id="{ED297675-8B0B-43D0-AD7C-5472D4E43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84" y="3029289"/>
            <a:ext cx="3657994" cy="2799257"/>
          </a:xfrm>
          <a:prstGeom prst="rect">
            <a:avLst/>
          </a:prstGeom>
        </p:spPr>
      </p:pic>
      <p:sp>
        <p:nvSpPr>
          <p:cNvPr id="10" name="テキスト ボックス 9"/>
          <p:cNvSpPr txBox="1"/>
          <p:nvPr/>
        </p:nvSpPr>
        <p:spPr>
          <a:xfrm>
            <a:off x="0" y="5947793"/>
            <a:ext cx="5220072" cy="523220"/>
          </a:xfrm>
          <a:prstGeom prst="rect">
            <a:avLst/>
          </a:prstGeom>
          <a:noFill/>
        </p:spPr>
        <p:txBody>
          <a:bodyPr wrap="square" rtlCol="0">
            <a:spAutoFit/>
          </a:bodyPr>
          <a:lstStyle/>
          <a:p>
            <a:r>
              <a:rPr kumimoji="1" lang="en-US" altLang="ja-JP" sz="1400" dirty="0" smtClean="0">
                <a:solidFill>
                  <a:srgbClr val="FF0000"/>
                </a:solidFill>
              </a:rPr>
              <a:t>Red</a:t>
            </a:r>
            <a:r>
              <a:rPr kumimoji="1" lang="en-US" altLang="ja-JP" sz="1400" dirty="0" smtClean="0"/>
              <a:t>: 1us bunch </a:t>
            </a:r>
            <a:r>
              <a:rPr lang="en-US" altLang="ja-JP" sz="1400" dirty="0" smtClean="0"/>
              <a:t>train condition.</a:t>
            </a:r>
          </a:p>
          <a:p>
            <a:r>
              <a:rPr lang="en-US" altLang="ja-JP" sz="1400" dirty="0" smtClean="0"/>
              <a:t>We see</a:t>
            </a:r>
            <a:r>
              <a:rPr kumimoji="1" lang="en-US" altLang="ja-JP" sz="1400" dirty="0" smtClean="0"/>
              <a:t> resonance peak by scanning the cavity length. </a:t>
            </a:r>
            <a:endParaRPr kumimoji="1" lang="ja-JP" altLang="en-US" sz="1400" dirty="0"/>
          </a:p>
        </p:txBody>
      </p:sp>
      <p:cxnSp>
        <p:nvCxnSpPr>
          <p:cNvPr id="11" name="直線矢印コネクタ 10"/>
          <p:cNvCxnSpPr/>
          <p:nvPr/>
        </p:nvCxnSpPr>
        <p:spPr>
          <a:xfrm>
            <a:off x="1150277" y="5640807"/>
            <a:ext cx="3105844" cy="0"/>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899592" y="5600125"/>
            <a:ext cx="3744416" cy="369332"/>
          </a:xfrm>
          <a:prstGeom prst="rect">
            <a:avLst/>
          </a:prstGeom>
          <a:noFill/>
        </p:spPr>
        <p:txBody>
          <a:bodyPr wrap="square" rtlCol="0">
            <a:spAutoFit/>
          </a:bodyPr>
          <a:lstStyle/>
          <a:p>
            <a:r>
              <a:rPr kumimoji="1" lang="en-US" altLang="ja-JP" dirty="0" smtClean="0">
                <a:solidFill>
                  <a:srgbClr val="FF00FF"/>
                </a:solidFill>
              </a:rPr>
              <a:t>Piezo scan (Cavity length (mm))</a:t>
            </a:r>
            <a:endParaRPr kumimoji="1" lang="ja-JP" altLang="en-US" dirty="0">
              <a:solidFill>
                <a:srgbClr val="FF00FF"/>
              </a:solidFill>
            </a:endParaRPr>
          </a:p>
        </p:txBody>
      </p:sp>
      <p:cxnSp>
        <p:nvCxnSpPr>
          <p:cNvPr id="13" name="直線矢印コネクタ 12"/>
          <p:cNvCxnSpPr/>
          <p:nvPr/>
        </p:nvCxnSpPr>
        <p:spPr>
          <a:xfrm flipV="1">
            <a:off x="472024" y="3288176"/>
            <a:ext cx="0" cy="99341"/>
          </a:xfrm>
          <a:prstGeom prst="straightConnector1">
            <a:avLst/>
          </a:prstGeom>
          <a:ln>
            <a:solidFill>
              <a:srgbClr val="3333FF"/>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rot="16200000">
            <a:off x="-1566337" y="3894456"/>
            <a:ext cx="3830254" cy="338554"/>
          </a:xfrm>
          <a:prstGeom prst="rect">
            <a:avLst/>
          </a:prstGeom>
          <a:noFill/>
        </p:spPr>
        <p:txBody>
          <a:bodyPr wrap="square" rtlCol="0">
            <a:spAutoFit/>
          </a:bodyPr>
          <a:lstStyle/>
          <a:p>
            <a:r>
              <a:rPr kumimoji="1" lang="en-US" altLang="ja-JP" sz="1600" dirty="0" smtClean="0">
                <a:solidFill>
                  <a:srgbClr val="3333FF"/>
                </a:solidFill>
              </a:rPr>
              <a:t>Intensity of THz from Resonant cavity</a:t>
            </a:r>
            <a:endParaRPr kumimoji="1" lang="ja-JP" altLang="en-US" sz="1600" dirty="0">
              <a:solidFill>
                <a:srgbClr val="3333FF"/>
              </a:solidFill>
            </a:endParaRPr>
          </a:p>
        </p:txBody>
      </p:sp>
      <p:sp>
        <p:nvSpPr>
          <p:cNvPr id="15" name="テキスト ボックス 14"/>
          <p:cNvSpPr txBox="1"/>
          <p:nvPr/>
        </p:nvSpPr>
        <p:spPr>
          <a:xfrm>
            <a:off x="4459570" y="5661248"/>
            <a:ext cx="4684430" cy="954107"/>
          </a:xfrm>
          <a:prstGeom prst="rect">
            <a:avLst/>
          </a:prstGeom>
          <a:noFill/>
        </p:spPr>
        <p:txBody>
          <a:bodyPr wrap="square" rtlCol="0">
            <a:spAutoFit/>
          </a:bodyPr>
          <a:lstStyle/>
          <a:p>
            <a:r>
              <a:rPr kumimoji="1" lang="en-US" altLang="ja-JP" sz="1400" dirty="0" smtClean="0"/>
              <a:t>New idea to obtain the intense THz.</a:t>
            </a:r>
          </a:p>
          <a:p>
            <a:r>
              <a:rPr lang="en-US" altLang="ja-JP" sz="1400" dirty="0" smtClean="0"/>
              <a:t>ERL beam suitable to generate shorter bunch and high intense THz light. </a:t>
            </a:r>
            <a:r>
              <a:rPr kumimoji="1" lang="en-US" altLang="ja-JP" sz="1400" dirty="0" smtClean="0"/>
              <a:t> </a:t>
            </a:r>
          </a:p>
          <a:p>
            <a:r>
              <a:rPr lang="en-US" altLang="ja-JP" sz="1400" dirty="0" smtClean="0"/>
              <a:t>Detail: PRL</a:t>
            </a:r>
            <a:r>
              <a:rPr lang="en-US" altLang="ja-JP" sz="1400" dirty="0"/>
              <a:t>, Accepted 12 October 2018</a:t>
            </a:r>
            <a:r>
              <a:rPr lang="en-US" altLang="ja-JP" sz="1400" dirty="0" smtClean="0"/>
              <a:t> (</a:t>
            </a:r>
            <a:r>
              <a:rPr lang="en-US" altLang="ja-JP" sz="1400" dirty="0" err="1" smtClean="0"/>
              <a:t>Y.Honda</a:t>
            </a:r>
            <a:r>
              <a:rPr lang="en-US" altLang="ja-JP" sz="1400" dirty="0" smtClean="0"/>
              <a:t>, et. al)</a:t>
            </a:r>
          </a:p>
        </p:txBody>
      </p:sp>
      <p:sp>
        <p:nvSpPr>
          <p:cNvPr id="2" name="タイトル 1"/>
          <p:cNvSpPr>
            <a:spLocks noGrp="1"/>
          </p:cNvSpPr>
          <p:nvPr>
            <p:ph type="title"/>
          </p:nvPr>
        </p:nvSpPr>
        <p:spPr/>
        <p:txBody>
          <a:bodyPr>
            <a:normAutofit/>
          </a:bodyPr>
          <a:lstStyle/>
          <a:p>
            <a:r>
              <a:rPr lang="fr-FR" altLang="ja-JP" sz="2800" dirty="0" smtClean="0"/>
              <a:t>Resonant Coherent Diffraction Radiation (RCDR), </a:t>
            </a:r>
            <a:r>
              <a:rPr lang="fr-FR" altLang="ja-JP" sz="2800" dirty="0"/>
              <a:t>THz (2018)</a:t>
            </a:r>
            <a:endParaRPr kumimoji="1" lang="ja-JP" altLang="en-US" sz="2800"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12</a:t>
            </a:fld>
            <a:endParaRPr lang="ja-JP" altLang="en-US" dirty="0"/>
          </a:p>
        </p:txBody>
      </p:sp>
      <p:cxnSp>
        <p:nvCxnSpPr>
          <p:cNvPr id="7" name="直線矢印コネクタ 6"/>
          <p:cNvCxnSpPr/>
          <p:nvPr/>
        </p:nvCxnSpPr>
        <p:spPr>
          <a:xfrm flipH="1">
            <a:off x="5652120" y="1628800"/>
            <a:ext cx="1149665" cy="1008112"/>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343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a:t>cERL</a:t>
            </a:r>
            <a:r>
              <a:rPr lang="en-US" altLang="ja-JP" dirty="0"/>
              <a:t> application plan in a few year </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13</a:t>
            </a:fld>
            <a:endParaRPr lang="ja-JP" altLang="en-US" dirty="0"/>
          </a:p>
        </p:txBody>
      </p:sp>
      <p:sp>
        <p:nvSpPr>
          <p:cNvPr id="7" name="正方形/長方形 6"/>
          <p:cNvSpPr/>
          <p:nvPr/>
        </p:nvSpPr>
        <p:spPr>
          <a:xfrm>
            <a:off x="116161" y="673548"/>
            <a:ext cx="4572000" cy="2031325"/>
          </a:xfrm>
          <a:prstGeom prst="rect">
            <a:avLst/>
          </a:prstGeom>
          <a:solidFill>
            <a:srgbClr val="CCECFF"/>
          </a:solidFill>
        </p:spPr>
        <p:txBody>
          <a:bodyPr>
            <a:spAutoFit/>
          </a:bodyPr>
          <a:lstStyle/>
          <a:p>
            <a:r>
              <a:rPr lang="en-US" altLang="ja-JP" dirty="0">
                <a:solidFill>
                  <a:srgbClr val="FF0000"/>
                </a:solidFill>
              </a:rPr>
              <a:t>Industrial Application of ERL technology</a:t>
            </a:r>
          </a:p>
          <a:p>
            <a:pPr marL="742950" lvl="1" indent="-285750">
              <a:buFont typeface="Arial" panose="020B0604020202020204" pitchFamily="34" charset="0"/>
              <a:buChar char="•"/>
            </a:pPr>
            <a:r>
              <a:rPr lang="en-US" altLang="ja-JP" dirty="0" smtClean="0"/>
              <a:t>High </a:t>
            </a:r>
            <a:r>
              <a:rPr lang="en-US" altLang="ja-JP" dirty="0"/>
              <a:t>resolution X-ray imaging device for medical use</a:t>
            </a:r>
          </a:p>
          <a:p>
            <a:pPr marL="742950" lvl="1" indent="-285750">
              <a:buFont typeface="Arial" panose="020B0604020202020204" pitchFamily="34" charset="0"/>
              <a:buChar char="•"/>
            </a:pPr>
            <a:r>
              <a:rPr lang="en-US" altLang="ja-JP" dirty="0"/>
              <a:t>Nuclear security system</a:t>
            </a:r>
          </a:p>
          <a:p>
            <a:pPr marL="742950" lvl="1" indent="-285750">
              <a:buFont typeface="Arial" panose="020B0604020202020204" pitchFamily="34" charset="0"/>
              <a:buChar char="•"/>
            </a:pPr>
            <a:r>
              <a:rPr lang="en-US" altLang="ja-JP" u="sng" dirty="0">
                <a:solidFill>
                  <a:srgbClr val="FF00FF"/>
                </a:solidFill>
              </a:rPr>
              <a:t>EUV-FEL for Future Lithography</a:t>
            </a:r>
          </a:p>
          <a:p>
            <a:pPr marL="742950" lvl="1" indent="-285750">
              <a:buFont typeface="Arial" panose="020B0604020202020204" pitchFamily="34" charset="0"/>
              <a:buChar char="•"/>
            </a:pPr>
            <a:r>
              <a:rPr lang="en-US" altLang="ja-JP" u="sng" dirty="0" smtClean="0">
                <a:solidFill>
                  <a:srgbClr val="3333FF"/>
                </a:solidFill>
              </a:rPr>
              <a:t>RI </a:t>
            </a:r>
            <a:r>
              <a:rPr lang="en-US" altLang="ja-JP" u="sng" dirty="0">
                <a:solidFill>
                  <a:srgbClr val="3333FF"/>
                </a:solidFill>
              </a:rPr>
              <a:t>manufacturing facility for nuclear medical examination</a:t>
            </a:r>
          </a:p>
        </p:txBody>
      </p:sp>
      <p:sp>
        <p:nvSpPr>
          <p:cNvPr id="8" name="正方形/長方形 7"/>
          <p:cNvSpPr/>
          <p:nvPr/>
        </p:nvSpPr>
        <p:spPr>
          <a:xfrm>
            <a:off x="6137683" y="1051196"/>
            <a:ext cx="2600043" cy="2270687"/>
          </a:xfrm>
          <a:prstGeom prst="rect">
            <a:avLst/>
          </a:prstGeom>
          <a:solidFill>
            <a:srgbClr val="FFFFCC"/>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9" name="コンテンツ プレースホルダー 2"/>
          <p:cNvSpPr txBox="1">
            <a:spLocks/>
          </p:cNvSpPr>
          <p:nvPr/>
        </p:nvSpPr>
        <p:spPr>
          <a:xfrm>
            <a:off x="107504" y="3717032"/>
            <a:ext cx="4454278" cy="2861595"/>
          </a:xfrm>
          <a:prstGeom prst="rect">
            <a:avLst/>
          </a:prstGeom>
          <a:solidFill>
            <a:srgbClr val="FFFFCC"/>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600" dirty="0"/>
              <a:t>New beam line for </a:t>
            </a:r>
            <a:r>
              <a:rPr lang="en-US" altLang="ja-JP" sz="1600" dirty="0">
                <a:solidFill>
                  <a:srgbClr val="3333FF"/>
                </a:solidFill>
              </a:rPr>
              <a:t>99Mo RI production in </a:t>
            </a:r>
            <a:r>
              <a:rPr lang="en-US" altLang="ja-JP" sz="1600" dirty="0" err="1">
                <a:solidFill>
                  <a:srgbClr val="3333FF"/>
                </a:solidFill>
              </a:rPr>
              <a:t>cERL</a:t>
            </a:r>
            <a:r>
              <a:rPr lang="en-US" altLang="ja-JP" sz="1600" dirty="0"/>
              <a:t>. (beam operation will be start in 2019) </a:t>
            </a:r>
          </a:p>
          <a:p>
            <a:pPr marL="457200" lvl="1" indent="0">
              <a:buNone/>
            </a:pPr>
            <a:r>
              <a:rPr lang="en-US" altLang="ja-JP" sz="1600" dirty="0"/>
              <a:t>Funded Research from “Accelerator” company https://www.accelerator-inc.com/ </a:t>
            </a:r>
          </a:p>
          <a:p>
            <a:r>
              <a:rPr lang="en-US" altLang="ja-JP" sz="1600" dirty="0"/>
              <a:t>10 mA beam operation with energy recovery is within our target in </a:t>
            </a:r>
            <a:r>
              <a:rPr lang="en-US" altLang="ja-JP" sz="1600" dirty="0" smtClean="0"/>
              <a:t>2019 to 2020. </a:t>
            </a:r>
            <a:r>
              <a:rPr lang="en-US" altLang="ja-JP" sz="1600" dirty="0"/>
              <a:t>And we will produce FEL with this high current beam. (</a:t>
            </a:r>
            <a:r>
              <a:rPr lang="en-US" altLang="ja-JP" sz="1600" u="sng" dirty="0">
                <a:solidFill>
                  <a:srgbClr val="FF00FF"/>
                </a:solidFill>
              </a:rPr>
              <a:t>POC of EUV-FEL plan</a:t>
            </a:r>
            <a:r>
              <a:rPr lang="en-US" altLang="ja-JP" sz="1600" dirty="0"/>
              <a:t>) </a:t>
            </a:r>
            <a:r>
              <a:rPr lang="en-US" altLang="ja-JP" sz="1600" dirty="0">
                <a:sym typeface="Wingdings" panose="05000000000000000000" pitchFamily="2" charset="2"/>
              </a:rPr>
              <a:t>(2~3 years plan)</a:t>
            </a:r>
            <a:endParaRPr lang="en-US" altLang="ja-JP" sz="1600" dirty="0"/>
          </a:p>
          <a:p>
            <a:pPr marL="0" indent="0">
              <a:buNone/>
            </a:pPr>
            <a:r>
              <a:rPr lang="ja-JP" altLang="en-US" sz="1600" dirty="0"/>
              <a:t>　</a:t>
            </a:r>
            <a:r>
              <a:rPr lang="en-US" altLang="ja-JP" sz="1600" dirty="0"/>
              <a:t>Including high charge beam operation (~60pC).</a:t>
            </a:r>
          </a:p>
          <a:p>
            <a:r>
              <a:rPr lang="en-US" altLang="ja-JP" sz="1600" dirty="0"/>
              <a:t>~100fs</a:t>
            </a:r>
            <a:r>
              <a:rPr lang="ja-JP" altLang="en-US" sz="1600" dirty="0"/>
              <a:t> </a:t>
            </a:r>
            <a:r>
              <a:rPr lang="en-US" altLang="ja-JP" sz="1600" dirty="0"/>
              <a:t>bunch operation with THz</a:t>
            </a:r>
            <a:r>
              <a:rPr lang="ja-JP" altLang="en-US" sz="1600" dirty="0"/>
              <a:t> </a:t>
            </a:r>
            <a:r>
              <a:rPr lang="en-US" altLang="ja-JP" sz="1600" dirty="0"/>
              <a:t>generation</a:t>
            </a:r>
            <a:r>
              <a:rPr lang="ja-JP" altLang="en-US" sz="1600" dirty="0"/>
              <a:t> </a:t>
            </a:r>
            <a:r>
              <a:rPr lang="en-US" altLang="ja-JP" sz="1600" dirty="0"/>
              <a:t>(RCDR</a:t>
            </a:r>
            <a:r>
              <a:rPr lang="ja-JP" altLang="en-US" sz="1600" dirty="0"/>
              <a:t> </a:t>
            </a:r>
            <a:r>
              <a:rPr lang="en-US" altLang="ja-JP" sz="1600" dirty="0"/>
              <a:t>experiment)</a:t>
            </a:r>
          </a:p>
        </p:txBody>
      </p:sp>
      <p:sp>
        <p:nvSpPr>
          <p:cNvPr id="10" name="右中かっこ 9"/>
          <p:cNvSpPr/>
          <p:nvPr/>
        </p:nvSpPr>
        <p:spPr>
          <a:xfrm>
            <a:off x="4432851" y="1016246"/>
            <a:ext cx="124054" cy="7621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400"/>
          </a:p>
        </p:txBody>
      </p:sp>
      <p:sp>
        <p:nvSpPr>
          <p:cNvPr id="11" name="テキスト ボックス 10"/>
          <p:cNvSpPr txBox="1"/>
          <p:nvPr/>
        </p:nvSpPr>
        <p:spPr>
          <a:xfrm>
            <a:off x="4599687" y="930652"/>
            <a:ext cx="1546189" cy="954107"/>
          </a:xfrm>
          <a:prstGeom prst="rect">
            <a:avLst/>
          </a:prstGeom>
          <a:noFill/>
        </p:spPr>
        <p:txBody>
          <a:bodyPr wrap="square" rtlCol="0">
            <a:spAutoFit/>
          </a:bodyPr>
          <a:lstStyle/>
          <a:p>
            <a:r>
              <a:rPr lang="en-US" altLang="ja-JP" sz="1400" dirty="0"/>
              <a:t>Already achieved these application </a:t>
            </a:r>
            <a:endParaRPr lang="en-US" altLang="ja-JP" sz="1400" dirty="0" smtClean="0"/>
          </a:p>
          <a:p>
            <a:r>
              <a:rPr lang="en-US" altLang="ja-JP" sz="1400" dirty="0" smtClean="0"/>
              <a:t>(Laser </a:t>
            </a:r>
            <a:r>
              <a:rPr lang="en-US" altLang="ja-JP" sz="1400" dirty="0" err="1" smtClean="0"/>
              <a:t>compton</a:t>
            </a:r>
            <a:r>
              <a:rPr lang="en-US" altLang="ja-JP" sz="1400" dirty="0" smtClean="0"/>
              <a:t> scattering, LCS)</a:t>
            </a:r>
            <a:endParaRPr lang="ja-JP" altLang="en-US" sz="1400" dirty="0"/>
          </a:p>
        </p:txBody>
      </p:sp>
      <p:sp>
        <p:nvSpPr>
          <p:cNvPr id="12" name="右中かっこ 11"/>
          <p:cNvSpPr/>
          <p:nvPr/>
        </p:nvSpPr>
        <p:spPr>
          <a:xfrm>
            <a:off x="4588669" y="1863556"/>
            <a:ext cx="175853" cy="7449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400"/>
          </a:p>
        </p:txBody>
      </p:sp>
      <p:sp>
        <p:nvSpPr>
          <p:cNvPr id="13" name="テキスト ボックス 12"/>
          <p:cNvSpPr txBox="1"/>
          <p:nvPr/>
        </p:nvSpPr>
        <p:spPr>
          <a:xfrm>
            <a:off x="6228184" y="548680"/>
            <a:ext cx="2303355" cy="523220"/>
          </a:xfrm>
          <a:prstGeom prst="rect">
            <a:avLst/>
          </a:prstGeom>
          <a:noFill/>
        </p:spPr>
        <p:txBody>
          <a:bodyPr wrap="square" rtlCol="0">
            <a:spAutoFit/>
          </a:bodyPr>
          <a:lstStyle/>
          <a:p>
            <a:r>
              <a:rPr lang="en-US" altLang="ja-JP" sz="1400" dirty="0"/>
              <a:t>99Mo production by using </a:t>
            </a:r>
            <a:r>
              <a:rPr lang="en-US" altLang="ja-JP" sz="1400" dirty="0" err="1"/>
              <a:t>cERL</a:t>
            </a:r>
            <a:r>
              <a:rPr lang="en-US" altLang="ja-JP" sz="1400" dirty="0"/>
              <a:t> beam line</a:t>
            </a:r>
            <a:endParaRPr lang="ja-JP" altLang="en-US" sz="1400" dirty="0"/>
          </a:p>
        </p:txBody>
      </p:sp>
      <p:pic>
        <p:nvPicPr>
          <p:cNvPr id="14" name="Picture 10" descr="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797" y="1101407"/>
            <a:ext cx="1976978" cy="1116475"/>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6398220" y="1948743"/>
            <a:ext cx="1989647" cy="307777"/>
          </a:xfrm>
          <a:prstGeom prst="rect">
            <a:avLst/>
          </a:prstGeom>
          <a:noFill/>
        </p:spPr>
        <p:txBody>
          <a:bodyPr wrap="none" rtlCol="0">
            <a:spAutoFit/>
          </a:bodyPr>
          <a:lstStyle/>
          <a:p>
            <a:r>
              <a:rPr lang="en-US" altLang="ja-JP" sz="1400" b="1" u="sng" dirty="0"/>
              <a:t>100Mo+γ </a:t>
            </a:r>
            <a:r>
              <a:rPr lang="en-US" altLang="ja-JP" sz="1400" b="1" u="sng" dirty="0">
                <a:sym typeface="Wingdings" panose="05000000000000000000" pitchFamily="2" charset="2"/>
              </a:rPr>
              <a:t> 99Mo + n</a:t>
            </a:r>
            <a:endParaRPr lang="ja-JP" altLang="en-US" sz="1400" b="1" u="sng" dirty="0"/>
          </a:p>
        </p:txBody>
      </p:sp>
      <p:sp>
        <p:nvSpPr>
          <p:cNvPr id="16" name="テキスト ボックス 15"/>
          <p:cNvSpPr txBox="1"/>
          <p:nvPr/>
        </p:nvSpPr>
        <p:spPr>
          <a:xfrm>
            <a:off x="6164664" y="2285155"/>
            <a:ext cx="2573060" cy="307777"/>
          </a:xfrm>
          <a:prstGeom prst="rect">
            <a:avLst/>
          </a:prstGeom>
          <a:noFill/>
        </p:spPr>
        <p:txBody>
          <a:bodyPr wrap="square" rtlCol="0">
            <a:spAutoFit/>
          </a:bodyPr>
          <a:lstStyle/>
          <a:p>
            <a:r>
              <a:rPr lang="en-US" altLang="ja-JP" sz="1400" dirty="0"/>
              <a:t>Giant resonance on 20 MeV</a:t>
            </a:r>
            <a:endParaRPr lang="ja-JP" altLang="en-US" sz="1400" dirty="0"/>
          </a:p>
        </p:txBody>
      </p:sp>
      <p:cxnSp>
        <p:nvCxnSpPr>
          <p:cNvPr id="17" name="直線矢印コネクタ 16"/>
          <p:cNvCxnSpPr/>
          <p:nvPr/>
        </p:nvCxnSpPr>
        <p:spPr>
          <a:xfrm flipV="1">
            <a:off x="4556907" y="2171354"/>
            <a:ext cx="1920997" cy="128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145824" y="2595815"/>
            <a:ext cx="2591900" cy="738664"/>
          </a:xfrm>
          <a:prstGeom prst="rect">
            <a:avLst/>
          </a:prstGeom>
          <a:noFill/>
        </p:spPr>
        <p:txBody>
          <a:bodyPr wrap="square" rtlCol="0">
            <a:spAutoFit/>
          </a:bodyPr>
          <a:lstStyle/>
          <a:p>
            <a:r>
              <a:rPr lang="en-US" altLang="ja-JP" sz="1400" dirty="0"/>
              <a:t>CW</a:t>
            </a:r>
            <a:r>
              <a:rPr lang="ja-JP" altLang="en-US" sz="1400" dirty="0"/>
              <a:t> </a:t>
            </a:r>
            <a:r>
              <a:rPr lang="en-US" altLang="ja-JP" sz="1400" dirty="0"/>
              <a:t>high current e- beam by SRF cavity can make a lot of 99 Mo RI for medical use.</a:t>
            </a:r>
            <a:endParaRPr lang="ja-JP" altLang="en-US" sz="1400" dirty="0"/>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5034955"/>
            <a:ext cx="4490109" cy="1494657"/>
          </a:xfrm>
          <a:prstGeom prst="rect">
            <a:avLst/>
          </a:prstGeom>
        </p:spPr>
      </p:pic>
      <p:sp>
        <p:nvSpPr>
          <p:cNvPr id="20" name="角丸四角形 19"/>
          <p:cNvSpPr/>
          <p:nvPr/>
        </p:nvSpPr>
        <p:spPr>
          <a:xfrm>
            <a:off x="4736669" y="4977635"/>
            <a:ext cx="788366" cy="701355"/>
          </a:xfrm>
          <a:prstGeom prst="roundRect">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a:stCxn id="20" idx="0"/>
          </p:cNvCxnSpPr>
          <p:nvPr/>
        </p:nvCxnSpPr>
        <p:spPr>
          <a:xfrm flipV="1">
            <a:off x="5130854" y="2217882"/>
            <a:ext cx="1843703" cy="2759753"/>
          </a:xfrm>
          <a:prstGeom prst="straightConnector1">
            <a:avLst/>
          </a:prstGeom>
          <a:ln>
            <a:solidFill>
              <a:srgbClr val="FF00F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525035" y="4587015"/>
            <a:ext cx="3384244" cy="338554"/>
          </a:xfrm>
          <a:prstGeom prst="rect">
            <a:avLst/>
          </a:prstGeom>
          <a:noFill/>
        </p:spPr>
        <p:txBody>
          <a:bodyPr wrap="square" rtlCol="0">
            <a:spAutoFit/>
          </a:bodyPr>
          <a:lstStyle/>
          <a:p>
            <a:r>
              <a:rPr lang="en-US" altLang="ja-JP" sz="1600" dirty="0"/>
              <a:t>New beam line for 99 Mo RI</a:t>
            </a:r>
            <a:endParaRPr lang="ja-JP" altLang="en-US" sz="1600" dirty="0"/>
          </a:p>
        </p:txBody>
      </p:sp>
      <p:sp>
        <p:nvSpPr>
          <p:cNvPr id="23" name="テキスト ボックス 22"/>
          <p:cNvSpPr txBox="1"/>
          <p:nvPr/>
        </p:nvSpPr>
        <p:spPr>
          <a:xfrm>
            <a:off x="1001568" y="2724218"/>
            <a:ext cx="2800767" cy="369332"/>
          </a:xfrm>
          <a:prstGeom prst="rect">
            <a:avLst/>
          </a:prstGeom>
          <a:noFill/>
        </p:spPr>
        <p:txBody>
          <a:bodyPr wrap="none" rtlCol="0">
            <a:spAutoFit/>
          </a:bodyPr>
          <a:lstStyle/>
          <a:p>
            <a:r>
              <a:rPr kumimoji="1" lang="en-US" altLang="ja-JP" dirty="0" smtClean="0"/>
              <a:t>Next targets in a few year</a:t>
            </a:r>
            <a:endParaRPr kumimoji="1" lang="ja-JP" altLang="en-US" dirty="0"/>
          </a:p>
        </p:txBody>
      </p:sp>
      <p:cxnSp>
        <p:nvCxnSpPr>
          <p:cNvPr id="24" name="直線矢印コネクタ 23"/>
          <p:cNvCxnSpPr/>
          <p:nvPr/>
        </p:nvCxnSpPr>
        <p:spPr>
          <a:xfrm flipV="1">
            <a:off x="3221298" y="2455263"/>
            <a:ext cx="1442724" cy="405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下矢印 24"/>
          <p:cNvSpPr/>
          <p:nvPr/>
        </p:nvSpPr>
        <p:spPr>
          <a:xfrm>
            <a:off x="2113917" y="3093552"/>
            <a:ext cx="576064" cy="276715"/>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5360" y="3453835"/>
            <a:ext cx="2895365" cy="113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テキスト ボックス 26"/>
          <p:cNvSpPr txBox="1"/>
          <p:nvPr/>
        </p:nvSpPr>
        <p:spPr>
          <a:xfrm>
            <a:off x="10910" y="3333876"/>
            <a:ext cx="4782078" cy="369332"/>
          </a:xfrm>
          <a:prstGeom prst="rect">
            <a:avLst/>
          </a:prstGeom>
          <a:noFill/>
        </p:spPr>
        <p:txBody>
          <a:bodyPr wrap="none" rtlCol="0">
            <a:spAutoFit/>
          </a:bodyPr>
          <a:lstStyle/>
          <a:p>
            <a:r>
              <a:rPr lang="en-US" altLang="ja-JP" u="sng" dirty="0" smtClean="0">
                <a:solidFill>
                  <a:srgbClr val="FF0000"/>
                </a:solidFill>
              </a:rPr>
              <a:t>Fixed</a:t>
            </a:r>
            <a:r>
              <a:rPr kumimoji="1" lang="en-US" altLang="ja-JP" u="sng" dirty="0" smtClean="0">
                <a:solidFill>
                  <a:srgbClr val="FF0000"/>
                </a:solidFill>
              </a:rPr>
              <a:t> plan with beam operation (2018~2020)</a:t>
            </a:r>
            <a:endParaRPr kumimoji="1" lang="ja-JP" altLang="en-US" u="sng" dirty="0">
              <a:solidFill>
                <a:srgbClr val="FF0000"/>
              </a:solidFill>
            </a:endParaRPr>
          </a:p>
        </p:txBody>
      </p:sp>
    </p:spTree>
    <p:extLst>
      <p:ext uri="{BB962C8B-B14F-4D97-AF65-F5344CB8AC3E}">
        <p14:creationId xmlns:p14="http://schemas.microsoft.com/office/powerpoint/2010/main" val="7689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p:bldP spid="25"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Summary of current status of </a:t>
            </a:r>
            <a:r>
              <a:rPr lang="en-US" altLang="ja-JP" dirty="0" err="1" smtClean="0"/>
              <a:t>cERL</a:t>
            </a:r>
            <a:endParaRPr kumimoji="1" lang="ja-JP" altLang="en-US" dirty="0"/>
          </a:p>
        </p:txBody>
      </p:sp>
      <p:sp>
        <p:nvSpPr>
          <p:cNvPr id="3" name="コンテンツ プレースホルダー 2"/>
          <p:cNvSpPr>
            <a:spLocks noGrp="1"/>
          </p:cNvSpPr>
          <p:nvPr>
            <p:ph idx="1"/>
          </p:nvPr>
        </p:nvSpPr>
        <p:spPr/>
        <p:txBody>
          <a:bodyPr/>
          <a:lstStyle/>
          <a:p>
            <a:r>
              <a:rPr lang="en-US" altLang="ja-JP" sz="2400" dirty="0"/>
              <a:t>High current beam operation of </a:t>
            </a:r>
            <a:r>
              <a:rPr lang="en-US" altLang="ja-JP" sz="2400" dirty="0">
                <a:solidFill>
                  <a:srgbClr val="FF0000"/>
                </a:solidFill>
              </a:rPr>
              <a:t>1mA</a:t>
            </a:r>
            <a:r>
              <a:rPr lang="en-US" altLang="ja-JP" sz="2400" dirty="0"/>
              <a:t> was achieved at Compact ERL </a:t>
            </a:r>
            <a:r>
              <a:rPr lang="en-US" altLang="ja-JP" sz="2400" dirty="0" smtClean="0"/>
              <a:t>(</a:t>
            </a:r>
            <a:r>
              <a:rPr lang="en-US" altLang="ja-JP" sz="2400" dirty="0" err="1" smtClean="0"/>
              <a:t>cERL</a:t>
            </a:r>
            <a:r>
              <a:rPr lang="en-US" altLang="ja-JP" sz="2400" dirty="0" smtClean="0"/>
              <a:t>) in </a:t>
            </a:r>
            <a:r>
              <a:rPr lang="en-US" altLang="ja-JP" sz="2400" dirty="0"/>
              <a:t>KEK. </a:t>
            </a:r>
            <a:r>
              <a:rPr lang="en-US" altLang="ja-JP" sz="2400" dirty="0">
                <a:sym typeface="Wingdings" panose="05000000000000000000" pitchFamily="2" charset="2"/>
              </a:rPr>
              <a:t> </a:t>
            </a:r>
            <a:r>
              <a:rPr lang="en-US" altLang="ja-JP" sz="2400" dirty="0">
                <a:solidFill>
                  <a:srgbClr val="FF00FF"/>
                </a:solidFill>
                <a:sym typeface="Wingdings" panose="05000000000000000000" pitchFamily="2" charset="2"/>
              </a:rPr>
              <a:t>plan to increase 10mA</a:t>
            </a:r>
            <a:r>
              <a:rPr lang="en-US" altLang="ja-JP" sz="2400" dirty="0" smtClean="0">
                <a:sym typeface="Wingdings" panose="05000000000000000000" pitchFamily="2" charset="2"/>
              </a:rPr>
              <a:t>.</a:t>
            </a:r>
          </a:p>
          <a:p>
            <a:endParaRPr lang="en-US" altLang="ja-JP" sz="2400" dirty="0">
              <a:sym typeface="Wingdings" panose="05000000000000000000" pitchFamily="2" charset="2"/>
            </a:endParaRPr>
          </a:p>
          <a:p>
            <a:r>
              <a:rPr lang="en-US" altLang="ja-JP" sz="2400" dirty="0"/>
              <a:t>Especially, R&amp;D of </a:t>
            </a:r>
            <a:r>
              <a:rPr lang="en-US" altLang="ja-JP" sz="2400" dirty="0">
                <a:solidFill>
                  <a:srgbClr val="FF00FF"/>
                </a:solidFill>
              </a:rPr>
              <a:t>SRF technology </a:t>
            </a:r>
            <a:r>
              <a:rPr lang="en-US" altLang="ja-JP" sz="2400" dirty="0"/>
              <a:t>is in progress for </a:t>
            </a:r>
            <a:r>
              <a:rPr lang="en-US" altLang="ja-JP" sz="2400" dirty="0">
                <a:solidFill>
                  <a:srgbClr val="FF0000"/>
                </a:solidFill>
              </a:rPr>
              <a:t>high current beam generation and acceleration </a:t>
            </a:r>
            <a:r>
              <a:rPr lang="en-US" altLang="ja-JP" sz="2400" dirty="0"/>
              <a:t>for future </a:t>
            </a:r>
            <a:r>
              <a:rPr lang="en-US" altLang="ja-JP" sz="2400" dirty="0">
                <a:solidFill>
                  <a:srgbClr val="3333FF"/>
                </a:solidFill>
              </a:rPr>
              <a:t>advanced accelerator</a:t>
            </a:r>
            <a:r>
              <a:rPr lang="en-US" altLang="ja-JP" sz="2400" dirty="0" smtClean="0"/>
              <a:t>.</a:t>
            </a:r>
          </a:p>
          <a:p>
            <a:endParaRPr lang="en-US" altLang="ja-JP" sz="2400" dirty="0"/>
          </a:p>
          <a:p>
            <a:r>
              <a:rPr lang="en-US" altLang="ja-JP" sz="2400" dirty="0"/>
              <a:t>Conceptual design study for </a:t>
            </a:r>
            <a:r>
              <a:rPr lang="en-US" altLang="ja-JP" sz="2400" dirty="0">
                <a:solidFill>
                  <a:srgbClr val="FF0000"/>
                </a:solidFill>
              </a:rPr>
              <a:t>EUV-ERL-FEL </a:t>
            </a:r>
            <a:r>
              <a:rPr lang="en-US" altLang="ja-JP" sz="2400" dirty="0"/>
              <a:t>was carried out to open the era of more higher light source of EUV-lithography, </a:t>
            </a:r>
            <a:r>
              <a:rPr lang="en-US" altLang="ja-JP" sz="2400" dirty="0">
                <a:solidFill>
                  <a:srgbClr val="FF00FF"/>
                </a:solidFill>
              </a:rPr>
              <a:t>10 kW</a:t>
            </a:r>
            <a:r>
              <a:rPr lang="en-US" altLang="ja-JP" sz="2400" dirty="0">
                <a:solidFill>
                  <a:prstClr val="black"/>
                </a:solidFill>
              </a:rPr>
              <a:t> class </a:t>
            </a:r>
            <a:r>
              <a:rPr lang="en-US" altLang="ja-JP" sz="2400" dirty="0">
                <a:solidFill>
                  <a:srgbClr val="FF0000"/>
                </a:solidFill>
              </a:rPr>
              <a:t>high power EUV light source </a:t>
            </a:r>
            <a:r>
              <a:rPr lang="en-US" altLang="ja-JP" sz="2400" dirty="0">
                <a:solidFill>
                  <a:prstClr val="black"/>
                </a:solidFill>
              </a:rPr>
              <a:t>is</a:t>
            </a:r>
            <a:r>
              <a:rPr lang="en-US" altLang="ja-JP" sz="2400" dirty="0">
                <a:solidFill>
                  <a:srgbClr val="FF0000"/>
                </a:solidFill>
              </a:rPr>
              <a:t> NOT </a:t>
            </a:r>
            <a:r>
              <a:rPr lang="en-US" altLang="ja-JP" sz="2400" dirty="0">
                <a:solidFill>
                  <a:prstClr val="black"/>
                </a:solidFill>
              </a:rPr>
              <a:t>just a dream from the experience of </a:t>
            </a:r>
            <a:r>
              <a:rPr lang="en-US" altLang="ja-JP" sz="2400" dirty="0" err="1">
                <a:solidFill>
                  <a:prstClr val="black"/>
                </a:solidFill>
              </a:rPr>
              <a:t>cERL</a:t>
            </a:r>
            <a:r>
              <a:rPr lang="en-US" altLang="ja-JP" sz="2400" dirty="0">
                <a:solidFill>
                  <a:prstClr val="black"/>
                </a:solidFill>
              </a:rPr>
              <a:t> in KEK</a:t>
            </a:r>
            <a:r>
              <a:rPr lang="en-US" altLang="ja-JP" sz="2400" dirty="0" smtClean="0">
                <a:solidFill>
                  <a:prstClr val="black"/>
                </a:solidFill>
              </a:rPr>
              <a:t>.</a:t>
            </a:r>
          </a:p>
          <a:p>
            <a:endParaRPr lang="en-US" altLang="ja-JP" sz="2400" dirty="0">
              <a:solidFill>
                <a:prstClr val="black"/>
              </a:solidFill>
            </a:endParaRPr>
          </a:p>
          <a:p>
            <a:r>
              <a:rPr lang="en-US" altLang="ja-JP" sz="2400" dirty="0" err="1">
                <a:solidFill>
                  <a:prstClr val="black"/>
                </a:solidFill>
              </a:rPr>
              <a:t>cERL</a:t>
            </a:r>
            <a:r>
              <a:rPr lang="en-US" altLang="ja-JP" sz="2400" dirty="0">
                <a:solidFill>
                  <a:prstClr val="black"/>
                </a:solidFill>
              </a:rPr>
              <a:t> now move to use </a:t>
            </a:r>
            <a:r>
              <a:rPr lang="en-US" altLang="ja-JP" sz="2400" dirty="0">
                <a:solidFill>
                  <a:srgbClr val="FF0000"/>
                </a:solidFill>
              </a:rPr>
              <a:t>for the industrial application </a:t>
            </a:r>
            <a:r>
              <a:rPr lang="en-US" altLang="ja-JP" sz="2400" dirty="0">
                <a:solidFill>
                  <a:prstClr val="black"/>
                </a:solidFill>
              </a:rPr>
              <a:t>by using SCRF technology. </a:t>
            </a:r>
            <a:r>
              <a:rPr lang="en-US" altLang="ja-JP" sz="2400" dirty="0">
                <a:solidFill>
                  <a:srgbClr val="3333FF"/>
                </a:solidFill>
              </a:rPr>
              <a:t>99Mo beam line </a:t>
            </a:r>
            <a:r>
              <a:rPr lang="en-US" altLang="ja-JP" sz="2400" dirty="0">
                <a:solidFill>
                  <a:prstClr val="black"/>
                </a:solidFill>
              </a:rPr>
              <a:t>will be built for RI production with CW intense beam.   </a:t>
            </a:r>
            <a:endParaRPr lang="en-US" altLang="ja-JP" sz="2400" dirty="0">
              <a:solidFill>
                <a:srgbClr val="FF0000"/>
              </a:solidFill>
            </a:endParaRPr>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14</a:t>
            </a:fld>
            <a:endParaRPr lang="ja-JP" altLang="en-US" dirty="0"/>
          </a:p>
        </p:txBody>
      </p:sp>
    </p:spTree>
    <p:extLst>
      <p:ext uri="{BB962C8B-B14F-4D97-AF65-F5344CB8AC3E}">
        <p14:creationId xmlns:p14="http://schemas.microsoft.com/office/powerpoint/2010/main" val="199219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Potential </a:t>
            </a:r>
            <a:r>
              <a:rPr lang="en-US" altLang="ja-JP" dirty="0"/>
              <a:t>research </a:t>
            </a:r>
            <a:r>
              <a:rPr lang="en-US" altLang="ja-JP" dirty="0" smtClean="0"/>
              <a:t>on </a:t>
            </a:r>
            <a:r>
              <a:rPr lang="en-US" altLang="ja-JP" dirty="0"/>
              <a:t>ERLs for </a:t>
            </a:r>
            <a:r>
              <a:rPr lang="en-US" altLang="ja-JP" dirty="0" smtClean="0"/>
              <a:t>EIC </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400" u="sng" dirty="0" smtClean="0"/>
              <a:t>Current performance of </a:t>
            </a:r>
            <a:r>
              <a:rPr kumimoji="1" lang="en-US" altLang="ja-JP" sz="2400" u="sng" dirty="0" err="1" smtClean="0"/>
              <a:t>cERL</a:t>
            </a:r>
            <a:endParaRPr kumimoji="1" lang="en-US" altLang="ja-JP" sz="2400" u="sng" dirty="0" smtClean="0"/>
          </a:p>
          <a:p>
            <a:pPr lvl="1"/>
            <a:r>
              <a:rPr lang="en-US" altLang="ja-JP" sz="2000" dirty="0" smtClean="0"/>
              <a:t>Maximum bunch charge: </a:t>
            </a:r>
            <a:r>
              <a:rPr lang="en-US" altLang="ja-JP" sz="2000" dirty="0" smtClean="0">
                <a:solidFill>
                  <a:srgbClr val="0000FF"/>
                </a:solidFill>
              </a:rPr>
              <a:t>60 </a:t>
            </a:r>
            <a:r>
              <a:rPr lang="en-US" altLang="ja-JP" sz="2000" dirty="0" err="1" smtClean="0">
                <a:solidFill>
                  <a:srgbClr val="0000FF"/>
                </a:solidFill>
              </a:rPr>
              <a:t>pC</a:t>
            </a:r>
            <a:r>
              <a:rPr lang="en-US" altLang="ja-JP" sz="2000" dirty="0">
                <a:solidFill>
                  <a:srgbClr val="0000FF"/>
                </a:solidFill>
              </a:rPr>
              <a:t> </a:t>
            </a:r>
            <a:r>
              <a:rPr lang="en-US" altLang="ja-JP" sz="2000" dirty="0" smtClean="0"/>
              <a:t>for re-circulation loop (200 </a:t>
            </a:r>
            <a:r>
              <a:rPr lang="en-US" altLang="ja-JP" sz="2000" dirty="0" err="1" smtClean="0"/>
              <a:t>pC</a:t>
            </a:r>
            <a:r>
              <a:rPr lang="en-US" altLang="ja-JP" sz="2000" dirty="0" smtClean="0"/>
              <a:t> for gun operation without SC cavity operation)</a:t>
            </a:r>
          </a:p>
          <a:p>
            <a:pPr lvl="1"/>
            <a:r>
              <a:rPr kumimoji="1" lang="en-US" altLang="ja-JP" sz="2000" dirty="0" smtClean="0"/>
              <a:t>Beam total energy for re-circulation: </a:t>
            </a:r>
            <a:r>
              <a:rPr kumimoji="1" lang="en-US" altLang="ja-JP" sz="2000" dirty="0" smtClean="0">
                <a:solidFill>
                  <a:srgbClr val="0000FF"/>
                </a:solidFill>
              </a:rPr>
              <a:t>2.9 MeV</a:t>
            </a:r>
            <a:r>
              <a:rPr kumimoji="1" lang="en-US" altLang="ja-JP" sz="2000" dirty="0" smtClean="0"/>
              <a:t> for injector, </a:t>
            </a:r>
            <a:r>
              <a:rPr kumimoji="1" lang="en-US" altLang="ja-JP" sz="2000" dirty="0" smtClean="0">
                <a:solidFill>
                  <a:srgbClr val="0000FF"/>
                </a:solidFill>
              </a:rPr>
              <a:t>17 MeV</a:t>
            </a:r>
            <a:r>
              <a:rPr kumimoji="1" lang="en-US" altLang="ja-JP" sz="2000" dirty="0" smtClean="0"/>
              <a:t> for re-circulation loop</a:t>
            </a:r>
          </a:p>
          <a:p>
            <a:pPr lvl="1"/>
            <a:r>
              <a:rPr lang="en-US" altLang="ja-JP" sz="2000" dirty="0" smtClean="0"/>
              <a:t>Maximum average CW current: </a:t>
            </a:r>
            <a:r>
              <a:rPr lang="en-US" altLang="ja-JP" sz="2000" dirty="0" smtClean="0">
                <a:solidFill>
                  <a:srgbClr val="0000FF"/>
                </a:solidFill>
              </a:rPr>
              <a:t>1 mA</a:t>
            </a:r>
            <a:endParaRPr kumimoji="1" lang="en-US" altLang="ja-JP" sz="2000" dirty="0" smtClean="0">
              <a:solidFill>
                <a:srgbClr val="0000FF"/>
              </a:solidFill>
            </a:endParaRPr>
          </a:p>
          <a:p>
            <a:pPr lvl="1"/>
            <a:endParaRPr kumimoji="1" lang="en-US" altLang="ja-JP" dirty="0" smtClean="0"/>
          </a:p>
          <a:p>
            <a:r>
              <a:rPr lang="en-US" altLang="ja-JP" sz="2400" u="sng" dirty="0" smtClean="0"/>
              <a:t>Upgrade and operation plan in 2019 and 2020 </a:t>
            </a:r>
          </a:p>
          <a:p>
            <a:pPr lvl="1"/>
            <a:r>
              <a:rPr lang="en-US" altLang="ja-JP" sz="2000" dirty="0"/>
              <a:t>Maximum bunch charge: </a:t>
            </a:r>
            <a:r>
              <a:rPr lang="en-US" altLang="ja-JP" sz="2000" dirty="0">
                <a:solidFill>
                  <a:srgbClr val="0000FF"/>
                </a:solidFill>
              </a:rPr>
              <a:t>60 </a:t>
            </a:r>
            <a:r>
              <a:rPr lang="en-US" altLang="ja-JP" sz="2000" dirty="0" err="1">
                <a:solidFill>
                  <a:srgbClr val="0000FF"/>
                </a:solidFill>
              </a:rPr>
              <a:t>pC</a:t>
            </a:r>
            <a:r>
              <a:rPr lang="en-US" altLang="ja-JP" sz="2000" dirty="0">
                <a:solidFill>
                  <a:srgbClr val="0000FF"/>
                </a:solidFill>
              </a:rPr>
              <a:t> </a:t>
            </a:r>
            <a:r>
              <a:rPr lang="en-US" altLang="ja-JP" sz="2000" dirty="0"/>
              <a:t>for re-circulation </a:t>
            </a:r>
            <a:r>
              <a:rPr lang="en-US" altLang="ja-JP" sz="2000" dirty="0" smtClean="0"/>
              <a:t>loop</a:t>
            </a:r>
            <a:endParaRPr lang="en-US" altLang="ja-JP" sz="2000" dirty="0"/>
          </a:p>
          <a:p>
            <a:pPr lvl="1"/>
            <a:r>
              <a:rPr lang="en-US" altLang="ja-JP" sz="2000" dirty="0"/>
              <a:t>Beam total energy for re-circulation: </a:t>
            </a:r>
            <a:r>
              <a:rPr lang="en-US" altLang="ja-JP" sz="2000" dirty="0">
                <a:solidFill>
                  <a:srgbClr val="0000FF"/>
                </a:solidFill>
              </a:rPr>
              <a:t>2.9 MeV </a:t>
            </a:r>
            <a:r>
              <a:rPr lang="en-US" altLang="ja-JP" sz="2000" dirty="0"/>
              <a:t>for injector, </a:t>
            </a:r>
            <a:r>
              <a:rPr lang="en-US" altLang="ja-JP" sz="2000" dirty="0">
                <a:solidFill>
                  <a:srgbClr val="0000FF"/>
                </a:solidFill>
              </a:rPr>
              <a:t>17 MeV</a:t>
            </a:r>
            <a:r>
              <a:rPr lang="en-US" altLang="ja-JP" sz="2000" dirty="0"/>
              <a:t> for re-circulation </a:t>
            </a:r>
            <a:r>
              <a:rPr lang="en-US" altLang="ja-JP" sz="2000" dirty="0" smtClean="0"/>
              <a:t>loop</a:t>
            </a:r>
            <a:endParaRPr kumimoji="1" lang="en-US" altLang="ja-JP" sz="2000" dirty="0" smtClean="0"/>
          </a:p>
          <a:p>
            <a:pPr lvl="1"/>
            <a:r>
              <a:rPr kumimoji="1" lang="en-US" altLang="ja-JP" sz="2000" dirty="0" smtClean="0"/>
              <a:t>Maximum average CW current: </a:t>
            </a:r>
            <a:r>
              <a:rPr kumimoji="1" lang="en-US" altLang="ja-JP" sz="2000" dirty="0" smtClean="0">
                <a:solidFill>
                  <a:srgbClr val="FF0000"/>
                </a:solidFill>
              </a:rPr>
              <a:t>10 mA</a:t>
            </a:r>
            <a:r>
              <a:rPr lang="ja-JP" altLang="en-US" sz="2000" dirty="0" smtClean="0">
                <a:solidFill>
                  <a:srgbClr val="FF0000"/>
                </a:solidFill>
              </a:rPr>
              <a:t> </a:t>
            </a:r>
            <a:r>
              <a:rPr lang="en-US" altLang="ja-JP" sz="2000" dirty="0" smtClean="0">
                <a:solidFill>
                  <a:srgbClr val="FF0000"/>
                </a:solidFill>
              </a:rPr>
              <a:t>(1.3 GHz repetition, 7.7 </a:t>
            </a:r>
            <a:r>
              <a:rPr lang="en-US" altLang="ja-JP" sz="2000" dirty="0" err="1" smtClean="0">
                <a:solidFill>
                  <a:srgbClr val="FF0000"/>
                </a:solidFill>
              </a:rPr>
              <a:t>pC</a:t>
            </a:r>
            <a:r>
              <a:rPr lang="en-US" altLang="ja-JP" sz="2000" dirty="0" smtClean="0">
                <a:solidFill>
                  <a:srgbClr val="FF0000"/>
                </a:solidFill>
              </a:rPr>
              <a:t>/bunch)</a:t>
            </a:r>
            <a:endParaRPr kumimoji="1" lang="en-US" altLang="ja-JP" sz="2000" dirty="0" smtClean="0">
              <a:solidFill>
                <a:srgbClr val="FF0000"/>
              </a:solidFill>
            </a:endParaRPr>
          </a:p>
          <a:p>
            <a:pPr lvl="1"/>
            <a:endParaRPr kumimoji="1" lang="en-US" altLang="ja-JP" dirty="0" smtClean="0"/>
          </a:p>
          <a:p>
            <a:r>
              <a:rPr lang="en-US" altLang="ja-JP" sz="2400" dirty="0" smtClean="0"/>
              <a:t>Based on these parameters, what can we contribute for ERLs for EIC?</a:t>
            </a:r>
            <a:endParaRPr kumimoji="1" lang="ja-JP" altLang="en-US" sz="2400"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15</a:t>
            </a:fld>
            <a:endParaRPr lang="ja-JP" altLang="en-US" dirty="0"/>
          </a:p>
        </p:txBody>
      </p:sp>
      <p:sp>
        <p:nvSpPr>
          <p:cNvPr id="7" name="下矢印 6"/>
          <p:cNvSpPr/>
          <p:nvPr/>
        </p:nvSpPr>
        <p:spPr>
          <a:xfrm>
            <a:off x="4211960" y="2924944"/>
            <a:ext cx="792088" cy="36004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743636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Potential research on ERLs for EIC </a:t>
            </a:r>
            <a:endParaRPr kumimoji="1" lang="ja-JP" altLang="en-US" dirty="0"/>
          </a:p>
        </p:txBody>
      </p:sp>
      <p:sp>
        <p:nvSpPr>
          <p:cNvPr id="3" name="コンテンツ プレースホルダー 2"/>
          <p:cNvSpPr>
            <a:spLocks noGrp="1"/>
          </p:cNvSpPr>
          <p:nvPr>
            <p:ph idx="1"/>
          </p:nvPr>
        </p:nvSpPr>
        <p:spPr>
          <a:xfrm>
            <a:off x="107504" y="1124744"/>
            <a:ext cx="8856984" cy="5184576"/>
          </a:xfrm>
        </p:spPr>
        <p:txBody>
          <a:bodyPr/>
          <a:lstStyle/>
          <a:p>
            <a:r>
              <a:rPr kumimoji="1" lang="en-US" altLang="ja-JP" sz="2400" dirty="0" smtClean="0"/>
              <a:t>Beam loss</a:t>
            </a:r>
            <a:r>
              <a:rPr lang="en-US" altLang="ja-JP" sz="2400" dirty="0" smtClean="0"/>
              <a:t>: </a:t>
            </a:r>
          </a:p>
          <a:p>
            <a:pPr lvl="1"/>
            <a:r>
              <a:rPr lang="en-US" altLang="ja-JP" sz="2000" dirty="0" err="1" smtClean="0"/>
              <a:t>cERL</a:t>
            </a:r>
            <a:r>
              <a:rPr lang="en-US" altLang="ja-JP" sz="2000" dirty="0" smtClean="0"/>
              <a:t> has collimators and beam loss monitors. And, we are studying beam halo simulation. </a:t>
            </a:r>
          </a:p>
          <a:p>
            <a:r>
              <a:rPr kumimoji="1" lang="en-US" altLang="ja-JP" sz="2400" dirty="0" smtClean="0"/>
              <a:t>High-bunch-charge:</a:t>
            </a:r>
          </a:p>
          <a:p>
            <a:pPr lvl="1"/>
            <a:r>
              <a:rPr kumimoji="1" lang="en-US" altLang="ja-JP" sz="2000" dirty="0" smtClean="0"/>
              <a:t>The maximum bunch charge is 60 </a:t>
            </a:r>
            <a:r>
              <a:rPr kumimoji="1" lang="en-US" altLang="ja-JP" sz="2000" dirty="0" err="1" smtClean="0"/>
              <a:t>pC</a:t>
            </a:r>
            <a:r>
              <a:rPr kumimoji="1" lang="en-US" altLang="ja-JP" sz="2000" dirty="0" smtClean="0"/>
              <a:t>. It is very small compared with 1 </a:t>
            </a:r>
            <a:r>
              <a:rPr kumimoji="1" lang="en-US" altLang="ja-JP" sz="2000" dirty="0" err="1" smtClean="0"/>
              <a:t>nC</a:t>
            </a:r>
            <a:r>
              <a:rPr kumimoji="1" lang="en-US" altLang="ja-JP" sz="2000" dirty="0" smtClean="0"/>
              <a:t> for EIC…</a:t>
            </a:r>
          </a:p>
          <a:p>
            <a:r>
              <a:rPr lang="en-US" altLang="ja-JP" sz="2400" dirty="0" smtClean="0"/>
              <a:t>Magnetized beam-transport: </a:t>
            </a:r>
          </a:p>
          <a:p>
            <a:pPr lvl="1"/>
            <a:r>
              <a:rPr lang="en-US" altLang="ja-JP" sz="2000" dirty="0" smtClean="0"/>
              <a:t>So far, we don’t care about magnetized beam. </a:t>
            </a:r>
          </a:p>
          <a:p>
            <a:r>
              <a:rPr kumimoji="1" lang="en-US" altLang="ja-JP" sz="2400" dirty="0" smtClean="0"/>
              <a:t>High average CW current ERL operation: </a:t>
            </a:r>
          </a:p>
          <a:p>
            <a:pPr lvl="1"/>
            <a:r>
              <a:rPr kumimoji="1" lang="en-US" altLang="ja-JP" sz="2000" dirty="0" smtClean="0"/>
              <a:t>In 2019 and 2020, we consider 10 mA CW operation. However, the initial bunch charge </a:t>
            </a:r>
            <a:r>
              <a:rPr lang="en-US" altLang="ja-JP" sz="2000" dirty="0" smtClean="0"/>
              <a:t>will be</a:t>
            </a:r>
            <a:r>
              <a:rPr kumimoji="1" lang="en-US" altLang="ja-JP" sz="2000" dirty="0" smtClean="0"/>
              <a:t> 7.7 </a:t>
            </a:r>
            <a:r>
              <a:rPr kumimoji="1" lang="en-US" altLang="ja-JP" sz="2000" dirty="0" err="1" smtClean="0"/>
              <a:t>pC</a:t>
            </a:r>
            <a:r>
              <a:rPr kumimoji="1" lang="en-US" altLang="ja-JP" sz="2000" dirty="0" smtClean="0"/>
              <a:t> with 1.3 GHz repetition.</a:t>
            </a:r>
          </a:p>
          <a:p>
            <a:r>
              <a:rPr kumimoji="1" lang="en-US" altLang="ja-JP" sz="2400" dirty="0" smtClean="0"/>
              <a:t>Multi-turn ERL operation: </a:t>
            </a:r>
          </a:p>
          <a:p>
            <a:pPr lvl="1"/>
            <a:r>
              <a:rPr kumimoji="1" lang="en-US" altLang="ja-JP" sz="2000" dirty="0" smtClean="0"/>
              <a:t>We have space for the construction of second re-circulation loop. However, we don’t have upgrade plan for multi-turn ERL.</a:t>
            </a:r>
          </a:p>
          <a:p>
            <a:pPr lvl="2"/>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16</a:t>
            </a:fld>
            <a:endParaRPr lang="ja-JP" altLang="en-US" dirty="0"/>
          </a:p>
        </p:txBody>
      </p:sp>
      <p:sp>
        <p:nvSpPr>
          <p:cNvPr id="7" name="角丸四角形 6"/>
          <p:cNvSpPr/>
          <p:nvPr/>
        </p:nvSpPr>
        <p:spPr>
          <a:xfrm>
            <a:off x="107504" y="1196752"/>
            <a:ext cx="8856984"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07504" y="4221088"/>
            <a:ext cx="8856984"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42608" y="692696"/>
            <a:ext cx="2988832" cy="369332"/>
          </a:xfrm>
          <a:prstGeom prst="rect">
            <a:avLst/>
          </a:prstGeom>
          <a:noFill/>
        </p:spPr>
        <p:txBody>
          <a:bodyPr wrap="none" rtlCol="0">
            <a:spAutoFit/>
          </a:bodyPr>
          <a:lstStyle/>
          <a:p>
            <a:r>
              <a:rPr kumimoji="1" lang="en-US" altLang="ja-JP" u="sng" dirty="0" smtClean="0"/>
              <a:t>Research topics for CBETA</a:t>
            </a:r>
            <a:endParaRPr kumimoji="1" lang="ja-JP" altLang="en-US" u="sng" dirty="0"/>
          </a:p>
        </p:txBody>
      </p:sp>
    </p:spTree>
    <p:extLst>
      <p:ext uri="{BB962C8B-B14F-4D97-AF65-F5344CB8AC3E}">
        <p14:creationId xmlns:p14="http://schemas.microsoft.com/office/powerpoint/2010/main" val="204078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Operation plan of </a:t>
            </a:r>
            <a:r>
              <a:rPr kumimoji="1" lang="en-US" altLang="ja-JP" dirty="0" err="1" smtClean="0"/>
              <a:t>cERL</a:t>
            </a:r>
            <a:r>
              <a:rPr lang="en-US" altLang="ja-JP" dirty="0"/>
              <a:t> </a:t>
            </a:r>
            <a:r>
              <a:rPr lang="en-US" altLang="ja-JP" dirty="0" smtClean="0"/>
              <a:t>and Collaboration</a:t>
            </a:r>
            <a:endParaRPr kumimoji="1" lang="ja-JP" altLang="en-US" dirty="0"/>
          </a:p>
        </p:txBody>
      </p:sp>
      <p:sp>
        <p:nvSpPr>
          <p:cNvPr id="3" name="コンテンツ プレースホルダー 2"/>
          <p:cNvSpPr>
            <a:spLocks noGrp="1"/>
          </p:cNvSpPr>
          <p:nvPr>
            <p:ph idx="1"/>
          </p:nvPr>
        </p:nvSpPr>
        <p:spPr>
          <a:xfrm>
            <a:off x="107504" y="836712"/>
            <a:ext cx="8856984" cy="5688632"/>
          </a:xfrm>
        </p:spPr>
        <p:txBody>
          <a:bodyPr/>
          <a:lstStyle/>
          <a:p>
            <a:r>
              <a:rPr kumimoji="1" lang="en-US" altLang="ja-JP" sz="2400" dirty="0" smtClean="0"/>
              <a:t>Operation plan of </a:t>
            </a:r>
            <a:r>
              <a:rPr kumimoji="1" lang="en-US" altLang="ja-JP" sz="2400" dirty="0" err="1" smtClean="0"/>
              <a:t>cERL</a:t>
            </a:r>
            <a:r>
              <a:rPr kumimoji="1" lang="en-US" altLang="ja-JP" sz="2400" dirty="0" smtClean="0"/>
              <a:t> (tentative)</a:t>
            </a:r>
          </a:p>
          <a:p>
            <a:pPr lvl="1"/>
            <a:r>
              <a:rPr kumimoji="1" lang="en-US" altLang="ja-JP" sz="2000" u="sng" dirty="0" smtClean="0"/>
              <a:t>April 2019</a:t>
            </a:r>
            <a:r>
              <a:rPr kumimoji="1" lang="en-US" altLang="ja-JP" sz="2000" dirty="0" smtClean="0"/>
              <a:t>, 10 </a:t>
            </a:r>
            <a:r>
              <a:rPr kumimoji="1" lang="en-US" altLang="ja-JP" sz="2000" dirty="0" smtClean="0">
                <a:latin typeface="Symbol" panose="05050102010706020507" pitchFamily="18" charset="2"/>
              </a:rPr>
              <a:t>m</a:t>
            </a:r>
            <a:r>
              <a:rPr kumimoji="1" lang="en-US" altLang="ja-JP" sz="2000" dirty="0" smtClean="0"/>
              <a:t>A CW operation for RI production application.</a:t>
            </a:r>
          </a:p>
          <a:p>
            <a:pPr lvl="1"/>
            <a:r>
              <a:rPr lang="en-US" altLang="ja-JP" sz="2000" u="sng" dirty="0" smtClean="0"/>
              <a:t>June 2019</a:t>
            </a:r>
            <a:r>
              <a:rPr lang="en-US" altLang="ja-JP" sz="2000" dirty="0" smtClean="0"/>
              <a:t>, test operation toward 10 mA CW operation (beam loss study, high bunch charge study, RCDR study)</a:t>
            </a:r>
          </a:p>
          <a:p>
            <a:pPr lvl="1"/>
            <a:endParaRPr kumimoji="1" lang="en-US" altLang="ja-JP" sz="2000" dirty="0"/>
          </a:p>
          <a:p>
            <a:pPr lvl="1"/>
            <a:r>
              <a:rPr lang="en-US" altLang="ja-JP" sz="2000" u="sng" dirty="0" smtClean="0"/>
              <a:t>2020</a:t>
            </a:r>
            <a:r>
              <a:rPr lang="en-US" altLang="ja-JP" sz="2000" dirty="0" smtClean="0"/>
              <a:t>, </a:t>
            </a:r>
            <a:r>
              <a:rPr lang="en-US" altLang="ja-JP" sz="2000" dirty="0" smtClean="0">
                <a:solidFill>
                  <a:srgbClr val="FF0000"/>
                </a:solidFill>
              </a:rPr>
              <a:t>10 mA CW operation test </a:t>
            </a:r>
            <a:r>
              <a:rPr lang="en-US" altLang="ja-JP" sz="2000" dirty="0" smtClean="0"/>
              <a:t>(maximum average current: 1 mA to 10 mA)</a:t>
            </a:r>
          </a:p>
          <a:p>
            <a:pPr lvl="1"/>
            <a:endParaRPr kumimoji="1" lang="en-US" altLang="ja-JP" dirty="0"/>
          </a:p>
          <a:p>
            <a:r>
              <a:rPr kumimoji="1" lang="en-US" altLang="ja-JP" sz="2000" dirty="0" err="1" smtClean="0"/>
              <a:t>cERL</a:t>
            </a:r>
            <a:r>
              <a:rPr kumimoji="1" lang="en-US" altLang="ja-JP" sz="2000" dirty="0" smtClean="0"/>
              <a:t> team would like to send persons to join CBETA beam operation </a:t>
            </a:r>
            <a:r>
              <a:rPr lang="en-US" altLang="ja-JP" sz="2000" dirty="0" smtClean="0"/>
              <a:t>in</a:t>
            </a:r>
            <a:r>
              <a:rPr kumimoji="1" lang="en-US" altLang="ja-JP" sz="2000" dirty="0" smtClean="0"/>
              <a:t> Spring 2019. </a:t>
            </a:r>
          </a:p>
          <a:p>
            <a:pPr lvl="1"/>
            <a:r>
              <a:rPr lang="en-US" altLang="ja-JP" sz="2000" dirty="0" smtClean="0"/>
              <a:t>Beam tuning, beam dynamics simulation, …</a:t>
            </a:r>
          </a:p>
          <a:p>
            <a:r>
              <a:rPr kumimoji="1" lang="en-US" altLang="ja-JP" sz="2000" dirty="0" err="1" smtClean="0"/>
              <a:t>cERL</a:t>
            </a:r>
            <a:r>
              <a:rPr kumimoji="1" lang="en-US" altLang="ja-JP" sz="2000" dirty="0" smtClean="0"/>
              <a:t> team welcomes persons from </a:t>
            </a:r>
            <a:r>
              <a:rPr lang="en-US" altLang="ja-JP" sz="2000" dirty="0" smtClean="0"/>
              <a:t>CBETA</a:t>
            </a:r>
            <a:r>
              <a:rPr kumimoji="1" lang="en-US" altLang="ja-JP" sz="2000" dirty="0" smtClean="0"/>
              <a:t> group to join </a:t>
            </a:r>
            <a:r>
              <a:rPr kumimoji="1" lang="en-US" altLang="ja-JP" sz="2000" dirty="0" err="1" smtClean="0"/>
              <a:t>cERL</a:t>
            </a:r>
            <a:r>
              <a:rPr kumimoji="1" lang="en-US" altLang="ja-JP" sz="2000" dirty="0" smtClean="0"/>
              <a:t> beam operation. </a:t>
            </a:r>
          </a:p>
          <a:p>
            <a:endParaRPr kumimoji="1" lang="en-US" altLang="ja-JP" sz="2000" dirty="0" smtClean="0"/>
          </a:p>
          <a:p>
            <a:r>
              <a:rPr kumimoji="1" lang="en-US" altLang="ja-JP" sz="2000" dirty="0" smtClean="0"/>
              <a:t>We would like </a:t>
            </a:r>
            <a:r>
              <a:rPr lang="en-US" altLang="ja-JP" sz="2000" dirty="0"/>
              <a:t>to apply </a:t>
            </a:r>
            <a:r>
              <a:rPr lang="en-US" altLang="ja-JP" sz="2000" dirty="0" smtClean="0"/>
              <a:t>a Moderate “Funding Opportunity Assessment” (FOA), </a:t>
            </a:r>
            <a:r>
              <a:rPr lang="en-US" altLang="ja-JP" sz="2000" dirty="0" smtClean="0">
                <a:solidFill>
                  <a:srgbClr val="0000FF"/>
                </a:solidFill>
              </a:rPr>
              <a:t>“U.S</a:t>
            </a:r>
            <a:r>
              <a:rPr lang="en-US" altLang="ja-JP" sz="2000" dirty="0">
                <a:solidFill>
                  <a:srgbClr val="0000FF"/>
                </a:solidFill>
              </a:rPr>
              <a:t>.‐Japan Science and Technology </a:t>
            </a:r>
            <a:r>
              <a:rPr lang="en-US" altLang="ja-JP" sz="2000" dirty="0" smtClean="0">
                <a:solidFill>
                  <a:srgbClr val="0000FF"/>
                </a:solidFill>
              </a:rPr>
              <a:t>Cooperation” </a:t>
            </a:r>
            <a:r>
              <a:rPr lang="en-US" altLang="ja-JP" sz="2000" dirty="0" smtClean="0"/>
              <a:t>to collaborate with CBETA project (BNL, Cornell, Jefferson Lab. ) about ERL accelerator technologies.</a:t>
            </a:r>
            <a:endParaRPr kumimoji="1" lang="ja-JP" altLang="en-US" sz="2000"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17</a:t>
            </a:fld>
            <a:endParaRPr lang="ja-JP" altLang="en-US" dirty="0"/>
          </a:p>
        </p:txBody>
      </p:sp>
    </p:spTree>
    <p:extLst>
      <p:ext uri="{BB962C8B-B14F-4D97-AF65-F5344CB8AC3E}">
        <p14:creationId xmlns:p14="http://schemas.microsoft.com/office/powerpoint/2010/main" val="4059836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Thank you for your attention!</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18</a:t>
            </a:fld>
            <a:endParaRPr lang="ja-JP" altLang="en-US" dirty="0"/>
          </a:p>
        </p:txBody>
      </p:sp>
      <p:pic>
        <p:nvPicPr>
          <p:cNvPr id="7" name="Picture 2" descr="D:\My Pictures\2015\ERL開発棟\2015_01_27 cERL集合写真（餅田）\20150127GroupPhoto1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924944"/>
            <a:ext cx="6384046" cy="3595724"/>
          </a:xfrm>
          <a:prstGeom prst="rect">
            <a:avLst/>
          </a:prstGeom>
          <a:noFill/>
          <a:extLst>
            <a:ext uri="{909E8E84-426E-40DD-AFC4-6F175D3DCCD1}">
              <a14:hiddenFill xmlns:a14="http://schemas.microsoft.com/office/drawing/2010/main">
                <a:solidFill>
                  <a:srgbClr val="FFFFFF"/>
                </a:solidFill>
              </a14:hiddenFill>
            </a:ext>
          </a:extLst>
        </p:spPr>
      </p:pic>
      <p:pic>
        <p:nvPicPr>
          <p:cNvPr id="8"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505" y="692696"/>
            <a:ext cx="4752528" cy="3564396"/>
          </a:xfrm>
        </p:spPr>
      </p:pic>
    </p:spTree>
    <p:extLst>
      <p:ext uri="{BB962C8B-B14F-4D97-AF65-F5344CB8AC3E}">
        <p14:creationId xmlns:p14="http://schemas.microsoft.com/office/powerpoint/2010/main" val="1050902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22 June, 2017, ERL17</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19</a:t>
            </a:fld>
            <a:endParaRPr lang="ja-JP" altLang="en-US"/>
          </a:p>
        </p:txBody>
      </p:sp>
      <p:sp>
        <p:nvSpPr>
          <p:cNvPr id="7" name="タイトル 1"/>
          <p:cNvSpPr>
            <a:spLocks noGrp="1"/>
          </p:cNvSpPr>
          <p:nvPr>
            <p:ph type="title"/>
          </p:nvPr>
        </p:nvSpPr>
        <p:spPr>
          <a:xfrm>
            <a:off x="457200" y="2492896"/>
            <a:ext cx="8229600" cy="1008112"/>
          </a:xfrm>
        </p:spPr>
        <p:txBody>
          <a:bodyPr>
            <a:normAutofit/>
          </a:bodyPr>
          <a:lstStyle/>
          <a:p>
            <a:r>
              <a:rPr lang="en-US" altLang="ja-JP" dirty="0" smtClean="0"/>
              <a:t>Backup slides</a:t>
            </a:r>
            <a:endParaRPr lang="en-US" altLang="ja-JP" dirty="0"/>
          </a:p>
        </p:txBody>
      </p:sp>
    </p:spTree>
    <p:extLst>
      <p:ext uri="{BB962C8B-B14F-4D97-AF65-F5344CB8AC3E}">
        <p14:creationId xmlns:p14="http://schemas.microsoft.com/office/powerpoint/2010/main" val="2912343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Outline</a:t>
            </a:r>
            <a:endParaRPr kumimoji="1" lang="ja-JP" altLang="en-US" dirty="0"/>
          </a:p>
        </p:txBody>
      </p:sp>
      <p:sp>
        <p:nvSpPr>
          <p:cNvPr id="3" name="コンテンツ プレースホルダー 2"/>
          <p:cNvSpPr>
            <a:spLocks noGrp="1"/>
          </p:cNvSpPr>
          <p:nvPr>
            <p:ph idx="1"/>
          </p:nvPr>
        </p:nvSpPr>
        <p:spPr>
          <a:xfrm>
            <a:off x="323528" y="1556792"/>
            <a:ext cx="8640960" cy="4968552"/>
          </a:xfrm>
        </p:spPr>
        <p:txBody>
          <a:bodyPr/>
          <a:lstStyle/>
          <a:p>
            <a:r>
              <a:rPr kumimoji="1" lang="en-US" altLang="ja-JP" dirty="0" smtClean="0"/>
              <a:t>Current status of compact ERL (</a:t>
            </a:r>
            <a:r>
              <a:rPr kumimoji="1" lang="en-US" altLang="ja-JP" dirty="0" err="1" smtClean="0"/>
              <a:t>cER</a:t>
            </a:r>
            <a:r>
              <a:rPr lang="en-US" altLang="ja-JP" dirty="0" err="1" smtClean="0"/>
              <a:t>L</a:t>
            </a:r>
            <a:r>
              <a:rPr lang="en-US" altLang="ja-JP" dirty="0" smtClean="0"/>
              <a:t>) in KEK</a:t>
            </a:r>
          </a:p>
          <a:p>
            <a:pPr lvl="1"/>
            <a:r>
              <a:rPr lang="en-US" altLang="ja-JP" dirty="0"/>
              <a:t>History and Change the target from academia to industry of </a:t>
            </a:r>
            <a:r>
              <a:rPr lang="en-US" altLang="ja-JP" dirty="0" err="1" smtClean="0"/>
              <a:t>cERL</a:t>
            </a:r>
            <a:endParaRPr lang="en-US" altLang="ja-JP" dirty="0" smtClean="0"/>
          </a:p>
          <a:p>
            <a:pPr lvl="1"/>
            <a:r>
              <a:rPr lang="en-US" altLang="ja-JP" dirty="0" smtClean="0"/>
              <a:t>CW 1 mA operation in June 2018</a:t>
            </a:r>
          </a:p>
          <a:p>
            <a:pPr lvl="1"/>
            <a:endParaRPr lang="en-US" altLang="ja-JP" dirty="0" smtClean="0"/>
          </a:p>
          <a:p>
            <a:r>
              <a:rPr lang="en-US" altLang="ja-JP" dirty="0"/>
              <a:t>Potential research on ERLs for EIC </a:t>
            </a:r>
            <a:endParaRPr kumimoji="1" lang="en-US" altLang="ja-JP" dirty="0"/>
          </a:p>
          <a:p>
            <a:pPr lvl="1"/>
            <a:r>
              <a:rPr kumimoji="1" lang="en-US" altLang="ja-JP" dirty="0" smtClean="0"/>
              <a:t>Upgrade and operation plan of </a:t>
            </a:r>
            <a:r>
              <a:rPr kumimoji="1" lang="en-US" altLang="ja-JP" dirty="0" err="1" smtClean="0"/>
              <a:t>cERL</a:t>
            </a:r>
            <a:r>
              <a:rPr kumimoji="1" lang="en-US" altLang="ja-JP" dirty="0" smtClean="0"/>
              <a:t> in 2019 and 2020</a:t>
            </a:r>
          </a:p>
          <a:p>
            <a:pPr lvl="1"/>
            <a:r>
              <a:rPr lang="en-US" altLang="ja-JP" dirty="0" smtClean="0"/>
              <a:t>What </a:t>
            </a:r>
            <a:r>
              <a:rPr lang="en-US" altLang="ja-JP" dirty="0"/>
              <a:t>can we contribute for ERLs for EIC?</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2</a:t>
            </a:fld>
            <a:endParaRPr lang="ja-JP" altLang="en-US" dirty="0"/>
          </a:p>
        </p:txBody>
      </p:sp>
    </p:spTree>
    <p:extLst>
      <p:ext uri="{BB962C8B-B14F-4D97-AF65-F5344CB8AC3E}">
        <p14:creationId xmlns:p14="http://schemas.microsoft.com/office/powerpoint/2010/main" val="2561867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History of Construction </a:t>
            </a:r>
            <a:r>
              <a:rPr lang="en-US" altLang="ja-JP" dirty="0"/>
              <a:t>and Commissioning of </a:t>
            </a:r>
            <a:r>
              <a:rPr lang="en-US" altLang="ja-JP" dirty="0" err="1"/>
              <a:t>cERL</a:t>
            </a:r>
            <a:r>
              <a:rPr lang="en-US" altLang="ja-JP" dirty="0"/>
              <a:t> </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20</a:t>
            </a:fld>
            <a:endParaRPr lang="ja-JP" altLang="en-US" dirty="0"/>
          </a:p>
        </p:txBody>
      </p:sp>
      <p:sp>
        <p:nvSpPr>
          <p:cNvPr id="7" name="スライド番号プレースホルダー 3"/>
          <p:cNvSpPr txBox="1">
            <a:spLocks noGrp="1"/>
          </p:cNvSpPr>
          <p:nvPr/>
        </p:nvSpPr>
        <p:spPr bwMode="auto">
          <a:xfrm>
            <a:off x="5602493" y="5436754"/>
            <a:ext cx="1600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r" eaLnBrk="1" hangingPunct="1">
              <a:spcBef>
                <a:spcPct val="0"/>
              </a:spcBef>
              <a:buNone/>
            </a:pPr>
            <a:fld id="{E6FCC007-7F15-48BF-97DC-0A596EFA41D1}" type="slidenum">
              <a:rPr lang="en-US" altLang="ja-JP" sz="1050">
                <a:solidFill>
                  <a:prstClr val="black"/>
                </a:solidFill>
              </a:rPr>
              <a:pPr algn="r" eaLnBrk="1" hangingPunct="1">
                <a:spcBef>
                  <a:spcPct val="0"/>
                </a:spcBef>
                <a:buNone/>
              </a:pPr>
              <a:t>20</a:t>
            </a:fld>
            <a:endParaRPr lang="en-US" altLang="ja-JP" sz="1050" dirty="0">
              <a:solidFill>
                <a:prstClr val="black"/>
              </a:solidFill>
            </a:endParaRPr>
          </a:p>
        </p:txBody>
      </p:sp>
      <p:graphicFrame>
        <p:nvGraphicFramePr>
          <p:cNvPr id="8" name="Group 228"/>
          <p:cNvGraphicFramePr>
            <a:graphicFrameLocks/>
          </p:cNvGraphicFramePr>
          <p:nvPr>
            <p:extLst>
              <p:ext uri="{D42A27DB-BD31-4B8C-83A1-F6EECF244321}">
                <p14:modId xmlns:p14="http://schemas.microsoft.com/office/powerpoint/2010/main" val="1318077228"/>
              </p:ext>
            </p:extLst>
          </p:nvPr>
        </p:nvGraphicFramePr>
        <p:xfrm>
          <a:off x="827584" y="1490748"/>
          <a:ext cx="7181249" cy="4127220"/>
        </p:xfrm>
        <a:graphic>
          <a:graphicData uri="http://schemas.openxmlformats.org/drawingml/2006/table">
            <a:tbl>
              <a:tblPr/>
              <a:tblGrid>
                <a:gridCol w="645422"/>
                <a:gridCol w="645422"/>
                <a:gridCol w="723273"/>
                <a:gridCol w="691882"/>
                <a:gridCol w="669278"/>
                <a:gridCol w="629097"/>
                <a:gridCol w="635375"/>
                <a:gridCol w="635375"/>
                <a:gridCol w="635375"/>
                <a:gridCol w="635375"/>
                <a:gridCol w="635375"/>
              </a:tblGrid>
              <a:tr h="26044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2008</a:t>
                      </a: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marL="742950" indent="-285750">
                        <a:spcBef>
                          <a:spcPct val="20000"/>
                        </a:spcBef>
                        <a:defRPr kumimoji="1" sz="2400">
                          <a:solidFill>
                            <a:schemeClr val="tx1"/>
                          </a:solidFill>
                          <a:latin typeface="Arial" charset="0"/>
                          <a:ea typeface="ＭＳ Ｐゴシック" charset="-128"/>
                        </a:defRPr>
                      </a:lvl2pPr>
                      <a:lvl3pPr marL="1143000" indent="-228600">
                        <a:spcBef>
                          <a:spcPct val="20000"/>
                        </a:spcBef>
                        <a:defRPr kumimoji="1" sz="2000">
                          <a:solidFill>
                            <a:schemeClr val="tx1"/>
                          </a:solidFill>
                          <a:latin typeface="Arial" charset="0"/>
                          <a:ea typeface="ＭＳ Ｐゴシック" charset="-128"/>
                        </a:defRPr>
                      </a:lvl3pPr>
                      <a:lvl4pPr marL="1600200" indent="-228600">
                        <a:spcBef>
                          <a:spcPct val="20000"/>
                        </a:spcBef>
                        <a:defRPr kumimoji="1">
                          <a:solidFill>
                            <a:schemeClr val="tx1"/>
                          </a:solidFill>
                          <a:latin typeface="Arial" charset="0"/>
                          <a:ea typeface="ＭＳ Ｐゴシック" charset="-128"/>
                        </a:defRPr>
                      </a:lvl4pPr>
                      <a:lvl5pPr marL="2057400" indent="-228600">
                        <a:spcBef>
                          <a:spcPct val="20000"/>
                        </a:spcBef>
                        <a:defRPr kumimoji="1">
                          <a:solidFill>
                            <a:schemeClr val="tx1"/>
                          </a:solidFill>
                          <a:latin typeface="Arial" charset="0"/>
                          <a:ea typeface="ＭＳ Ｐゴシック" charset="-128"/>
                        </a:defRPr>
                      </a:lvl5pPr>
                      <a:lvl6pPr marL="2514600" indent="-228600" fontAlgn="base">
                        <a:spcBef>
                          <a:spcPct val="20000"/>
                        </a:spcBef>
                        <a:spcAft>
                          <a:spcPct val="0"/>
                        </a:spcAft>
                        <a:defRPr kumimoji="1">
                          <a:solidFill>
                            <a:schemeClr val="tx1"/>
                          </a:solidFill>
                          <a:latin typeface="Arial" charset="0"/>
                          <a:ea typeface="ＭＳ Ｐゴシック" charset="-128"/>
                        </a:defRPr>
                      </a:lvl6pPr>
                      <a:lvl7pPr marL="2971800" indent="-228600" fontAlgn="base">
                        <a:spcBef>
                          <a:spcPct val="20000"/>
                        </a:spcBef>
                        <a:spcAft>
                          <a:spcPct val="0"/>
                        </a:spcAft>
                        <a:defRPr kumimoji="1">
                          <a:solidFill>
                            <a:schemeClr val="tx1"/>
                          </a:solidFill>
                          <a:latin typeface="Arial" charset="0"/>
                          <a:ea typeface="ＭＳ Ｐゴシック" charset="-128"/>
                        </a:defRPr>
                      </a:lvl7pPr>
                      <a:lvl8pPr marL="3429000" indent="-228600" fontAlgn="base">
                        <a:spcBef>
                          <a:spcPct val="20000"/>
                        </a:spcBef>
                        <a:spcAft>
                          <a:spcPct val="0"/>
                        </a:spcAft>
                        <a:defRPr kumimoji="1">
                          <a:solidFill>
                            <a:schemeClr val="tx1"/>
                          </a:solidFill>
                          <a:latin typeface="Arial" charset="0"/>
                          <a:ea typeface="ＭＳ Ｐゴシック" charset="-128"/>
                        </a:defRPr>
                      </a:lvl8pPr>
                      <a:lvl9pPr marL="3886200" indent="-228600"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2009</a:t>
                      </a: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marL="742950" indent="-285750">
                        <a:spcBef>
                          <a:spcPct val="20000"/>
                        </a:spcBef>
                        <a:defRPr kumimoji="1" sz="2400">
                          <a:solidFill>
                            <a:schemeClr val="tx1"/>
                          </a:solidFill>
                          <a:latin typeface="Arial" charset="0"/>
                          <a:ea typeface="ＭＳ Ｐゴシック" charset="-128"/>
                        </a:defRPr>
                      </a:lvl2pPr>
                      <a:lvl3pPr marL="1143000" indent="-228600">
                        <a:spcBef>
                          <a:spcPct val="20000"/>
                        </a:spcBef>
                        <a:defRPr kumimoji="1" sz="2000">
                          <a:solidFill>
                            <a:schemeClr val="tx1"/>
                          </a:solidFill>
                          <a:latin typeface="Arial" charset="0"/>
                          <a:ea typeface="ＭＳ Ｐゴシック" charset="-128"/>
                        </a:defRPr>
                      </a:lvl3pPr>
                      <a:lvl4pPr marL="1600200" indent="-228600">
                        <a:spcBef>
                          <a:spcPct val="20000"/>
                        </a:spcBef>
                        <a:defRPr kumimoji="1">
                          <a:solidFill>
                            <a:schemeClr val="tx1"/>
                          </a:solidFill>
                          <a:latin typeface="Arial" charset="0"/>
                          <a:ea typeface="ＭＳ Ｐゴシック" charset="-128"/>
                        </a:defRPr>
                      </a:lvl4pPr>
                      <a:lvl5pPr marL="2057400" indent="-228600">
                        <a:spcBef>
                          <a:spcPct val="20000"/>
                        </a:spcBef>
                        <a:defRPr kumimoji="1">
                          <a:solidFill>
                            <a:schemeClr val="tx1"/>
                          </a:solidFill>
                          <a:latin typeface="Arial" charset="0"/>
                          <a:ea typeface="ＭＳ Ｐゴシック" charset="-128"/>
                        </a:defRPr>
                      </a:lvl5pPr>
                      <a:lvl6pPr marL="2514600" indent="-228600" fontAlgn="base">
                        <a:spcBef>
                          <a:spcPct val="20000"/>
                        </a:spcBef>
                        <a:spcAft>
                          <a:spcPct val="0"/>
                        </a:spcAft>
                        <a:defRPr kumimoji="1">
                          <a:solidFill>
                            <a:schemeClr val="tx1"/>
                          </a:solidFill>
                          <a:latin typeface="Arial" charset="0"/>
                          <a:ea typeface="ＭＳ Ｐゴシック" charset="-128"/>
                        </a:defRPr>
                      </a:lvl6pPr>
                      <a:lvl7pPr marL="2971800" indent="-228600" fontAlgn="base">
                        <a:spcBef>
                          <a:spcPct val="20000"/>
                        </a:spcBef>
                        <a:spcAft>
                          <a:spcPct val="0"/>
                        </a:spcAft>
                        <a:defRPr kumimoji="1">
                          <a:solidFill>
                            <a:schemeClr val="tx1"/>
                          </a:solidFill>
                          <a:latin typeface="Arial" charset="0"/>
                          <a:ea typeface="ＭＳ Ｐゴシック" charset="-128"/>
                        </a:defRPr>
                      </a:lvl7pPr>
                      <a:lvl8pPr marL="3429000" indent="-228600" fontAlgn="base">
                        <a:spcBef>
                          <a:spcPct val="20000"/>
                        </a:spcBef>
                        <a:spcAft>
                          <a:spcPct val="0"/>
                        </a:spcAft>
                        <a:defRPr kumimoji="1">
                          <a:solidFill>
                            <a:schemeClr val="tx1"/>
                          </a:solidFill>
                          <a:latin typeface="Arial" charset="0"/>
                          <a:ea typeface="ＭＳ Ｐゴシック" charset="-128"/>
                        </a:defRPr>
                      </a:lvl8pPr>
                      <a:lvl9pPr marL="3886200" indent="-228600"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2010</a:t>
                      </a: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marL="742950" indent="-285750">
                        <a:spcBef>
                          <a:spcPct val="20000"/>
                        </a:spcBef>
                        <a:defRPr kumimoji="1" sz="2400">
                          <a:solidFill>
                            <a:schemeClr val="tx1"/>
                          </a:solidFill>
                          <a:latin typeface="Arial" charset="0"/>
                          <a:ea typeface="ＭＳ Ｐゴシック" charset="-128"/>
                        </a:defRPr>
                      </a:lvl2pPr>
                      <a:lvl3pPr marL="1143000" indent="-228600">
                        <a:spcBef>
                          <a:spcPct val="20000"/>
                        </a:spcBef>
                        <a:defRPr kumimoji="1" sz="2000">
                          <a:solidFill>
                            <a:schemeClr val="tx1"/>
                          </a:solidFill>
                          <a:latin typeface="Arial" charset="0"/>
                          <a:ea typeface="ＭＳ Ｐゴシック" charset="-128"/>
                        </a:defRPr>
                      </a:lvl3pPr>
                      <a:lvl4pPr marL="1600200" indent="-228600">
                        <a:spcBef>
                          <a:spcPct val="20000"/>
                        </a:spcBef>
                        <a:defRPr kumimoji="1">
                          <a:solidFill>
                            <a:schemeClr val="tx1"/>
                          </a:solidFill>
                          <a:latin typeface="Arial" charset="0"/>
                          <a:ea typeface="ＭＳ Ｐゴシック" charset="-128"/>
                        </a:defRPr>
                      </a:lvl4pPr>
                      <a:lvl5pPr marL="2057400" indent="-228600">
                        <a:spcBef>
                          <a:spcPct val="20000"/>
                        </a:spcBef>
                        <a:defRPr kumimoji="1">
                          <a:solidFill>
                            <a:schemeClr val="tx1"/>
                          </a:solidFill>
                          <a:latin typeface="Arial" charset="0"/>
                          <a:ea typeface="ＭＳ Ｐゴシック" charset="-128"/>
                        </a:defRPr>
                      </a:lvl5pPr>
                      <a:lvl6pPr marL="2514600" indent="-228600" fontAlgn="base">
                        <a:spcBef>
                          <a:spcPct val="20000"/>
                        </a:spcBef>
                        <a:spcAft>
                          <a:spcPct val="0"/>
                        </a:spcAft>
                        <a:defRPr kumimoji="1">
                          <a:solidFill>
                            <a:schemeClr val="tx1"/>
                          </a:solidFill>
                          <a:latin typeface="Arial" charset="0"/>
                          <a:ea typeface="ＭＳ Ｐゴシック" charset="-128"/>
                        </a:defRPr>
                      </a:lvl6pPr>
                      <a:lvl7pPr marL="2971800" indent="-228600" fontAlgn="base">
                        <a:spcBef>
                          <a:spcPct val="20000"/>
                        </a:spcBef>
                        <a:spcAft>
                          <a:spcPct val="0"/>
                        </a:spcAft>
                        <a:defRPr kumimoji="1">
                          <a:solidFill>
                            <a:schemeClr val="tx1"/>
                          </a:solidFill>
                          <a:latin typeface="Arial" charset="0"/>
                          <a:ea typeface="ＭＳ Ｐゴシック" charset="-128"/>
                        </a:defRPr>
                      </a:lvl7pPr>
                      <a:lvl8pPr marL="3429000" indent="-228600" fontAlgn="base">
                        <a:spcBef>
                          <a:spcPct val="20000"/>
                        </a:spcBef>
                        <a:spcAft>
                          <a:spcPct val="0"/>
                        </a:spcAft>
                        <a:defRPr kumimoji="1">
                          <a:solidFill>
                            <a:schemeClr val="tx1"/>
                          </a:solidFill>
                          <a:latin typeface="Arial" charset="0"/>
                          <a:ea typeface="ＭＳ Ｐゴシック" charset="-128"/>
                        </a:defRPr>
                      </a:lvl8pPr>
                      <a:lvl9pPr marL="3886200" indent="-228600"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2011</a:t>
                      </a: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marL="742950" indent="-285750">
                        <a:spcBef>
                          <a:spcPct val="20000"/>
                        </a:spcBef>
                        <a:defRPr kumimoji="1" sz="2400">
                          <a:solidFill>
                            <a:schemeClr val="tx1"/>
                          </a:solidFill>
                          <a:latin typeface="Arial" charset="0"/>
                          <a:ea typeface="ＭＳ Ｐゴシック" charset="-128"/>
                        </a:defRPr>
                      </a:lvl2pPr>
                      <a:lvl3pPr marL="1143000" indent="-228600">
                        <a:spcBef>
                          <a:spcPct val="20000"/>
                        </a:spcBef>
                        <a:defRPr kumimoji="1" sz="2000">
                          <a:solidFill>
                            <a:schemeClr val="tx1"/>
                          </a:solidFill>
                          <a:latin typeface="Arial" charset="0"/>
                          <a:ea typeface="ＭＳ Ｐゴシック" charset="-128"/>
                        </a:defRPr>
                      </a:lvl3pPr>
                      <a:lvl4pPr marL="1600200" indent="-228600">
                        <a:spcBef>
                          <a:spcPct val="20000"/>
                        </a:spcBef>
                        <a:defRPr kumimoji="1">
                          <a:solidFill>
                            <a:schemeClr val="tx1"/>
                          </a:solidFill>
                          <a:latin typeface="Arial" charset="0"/>
                          <a:ea typeface="ＭＳ Ｐゴシック" charset="-128"/>
                        </a:defRPr>
                      </a:lvl4pPr>
                      <a:lvl5pPr marL="2057400" indent="-228600">
                        <a:spcBef>
                          <a:spcPct val="20000"/>
                        </a:spcBef>
                        <a:defRPr kumimoji="1">
                          <a:solidFill>
                            <a:schemeClr val="tx1"/>
                          </a:solidFill>
                          <a:latin typeface="Arial" charset="0"/>
                          <a:ea typeface="ＭＳ Ｐゴシック" charset="-128"/>
                        </a:defRPr>
                      </a:lvl5pPr>
                      <a:lvl6pPr marL="2514600" indent="-228600" fontAlgn="base">
                        <a:spcBef>
                          <a:spcPct val="20000"/>
                        </a:spcBef>
                        <a:spcAft>
                          <a:spcPct val="0"/>
                        </a:spcAft>
                        <a:defRPr kumimoji="1">
                          <a:solidFill>
                            <a:schemeClr val="tx1"/>
                          </a:solidFill>
                          <a:latin typeface="Arial" charset="0"/>
                          <a:ea typeface="ＭＳ Ｐゴシック" charset="-128"/>
                        </a:defRPr>
                      </a:lvl6pPr>
                      <a:lvl7pPr marL="2971800" indent="-228600" fontAlgn="base">
                        <a:spcBef>
                          <a:spcPct val="20000"/>
                        </a:spcBef>
                        <a:spcAft>
                          <a:spcPct val="0"/>
                        </a:spcAft>
                        <a:defRPr kumimoji="1">
                          <a:solidFill>
                            <a:schemeClr val="tx1"/>
                          </a:solidFill>
                          <a:latin typeface="Arial" charset="0"/>
                          <a:ea typeface="ＭＳ Ｐゴシック" charset="-128"/>
                        </a:defRPr>
                      </a:lvl7pPr>
                      <a:lvl8pPr marL="3429000" indent="-228600" fontAlgn="base">
                        <a:spcBef>
                          <a:spcPct val="20000"/>
                        </a:spcBef>
                        <a:spcAft>
                          <a:spcPct val="0"/>
                        </a:spcAft>
                        <a:defRPr kumimoji="1">
                          <a:solidFill>
                            <a:schemeClr val="tx1"/>
                          </a:solidFill>
                          <a:latin typeface="Arial" charset="0"/>
                          <a:ea typeface="ＭＳ Ｐゴシック" charset="-128"/>
                        </a:defRPr>
                      </a:lvl8pPr>
                      <a:lvl9pPr marL="3886200" indent="-228600"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2012</a:t>
                      </a: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marL="742950" indent="-285750">
                        <a:spcBef>
                          <a:spcPct val="20000"/>
                        </a:spcBef>
                        <a:defRPr kumimoji="1" sz="2400">
                          <a:solidFill>
                            <a:schemeClr val="tx1"/>
                          </a:solidFill>
                          <a:latin typeface="Arial" charset="0"/>
                          <a:ea typeface="ＭＳ Ｐゴシック" charset="-128"/>
                        </a:defRPr>
                      </a:lvl2pPr>
                      <a:lvl3pPr marL="1143000" indent="-228600">
                        <a:spcBef>
                          <a:spcPct val="20000"/>
                        </a:spcBef>
                        <a:defRPr kumimoji="1" sz="2000">
                          <a:solidFill>
                            <a:schemeClr val="tx1"/>
                          </a:solidFill>
                          <a:latin typeface="Arial" charset="0"/>
                          <a:ea typeface="ＭＳ Ｐゴシック" charset="-128"/>
                        </a:defRPr>
                      </a:lvl3pPr>
                      <a:lvl4pPr marL="1600200" indent="-228600">
                        <a:spcBef>
                          <a:spcPct val="20000"/>
                        </a:spcBef>
                        <a:defRPr kumimoji="1">
                          <a:solidFill>
                            <a:schemeClr val="tx1"/>
                          </a:solidFill>
                          <a:latin typeface="Arial" charset="0"/>
                          <a:ea typeface="ＭＳ Ｐゴシック" charset="-128"/>
                        </a:defRPr>
                      </a:lvl4pPr>
                      <a:lvl5pPr marL="2057400" indent="-228600">
                        <a:spcBef>
                          <a:spcPct val="20000"/>
                        </a:spcBef>
                        <a:defRPr kumimoji="1">
                          <a:solidFill>
                            <a:schemeClr val="tx1"/>
                          </a:solidFill>
                          <a:latin typeface="Arial" charset="0"/>
                          <a:ea typeface="ＭＳ Ｐゴシック" charset="-128"/>
                        </a:defRPr>
                      </a:lvl5pPr>
                      <a:lvl6pPr marL="2514600" indent="-228600" fontAlgn="base">
                        <a:spcBef>
                          <a:spcPct val="20000"/>
                        </a:spcBef>
                        <a:spcAft>
                          <a:spcPct val="0"/>
                        </a:spcAft>
                        <a:defRPr kumimoji="1">
                          <a:solidFill>
                            <a:schemeClr val="tx1"/>
                          </a:solidFill>
                          <a:latin typeface="Arial" charset="0"/>
                          <a:ea typeface="ＭＳ Ｐゴシック" charset="-128"/>
                        </a:defRPr>
                      </a:lvl6pPr>
                      <a:lvl7pPr marL="2971800" indent="-228600" fontAlgn="base">
                        <a:spcBef>
                          <a:spcPct val="20000"/>
                        </a:spcBef>
                        <a:spcAft>
                          <a:spcPct val="0"/>
                        </a:spcAft>
                        <a:defRPr kumimoji="1">
                          <a:solidFill>
                            <a:schemeClr val="tx1"/>
                          </a:solidFill>
                          <a:latin typeface="Arial" charset="0"/>
                          <a:ea typeface="ＭＳ Ｐゴシック" charset="-128"/>
                        </a:defRPr>
                      </a:lvl7pPr>
                      <a:lvl8pPr marL="3429000" indent="-228600" fontAlgn="base">
                        <a:spcBef>
                          <a:spcPct val="20000"/>
                        </a:spcBef>
                        <a:spcAft>
                          <a:spcPct val="0"/>
                        </a:spcAft>
                        <a:defRPr kumimoji="1">
                          <a:solidFill>
                            <a:schemeClr val="tx1"/>
                          </a:solidFill>
                          <a:latin typeface="Arial" charset="0"/>
                          <a:ea typeface="ＭＳ Ｐゴシック" charset="-128"/>
                        </a:defRPr>
                      </a:lvl8pPr>
                      <a:lvl9pPr marL="3886200" indent="-228600"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2013</a:t>
                      </a:r>
                      <a:endParaRPr kumimoji="1" lang="ja-JP" altLang="ja-JP" sz="900" b="0" i="0" u="none" strike="noStrike" cap="none" normalizeH="0" baseline="0" dirty="0" smtClean="0">
                        <a:ln>
                          <a:noFill/>
                        </a:ln>
                        <a:solidFill>
                          <a:schemeClr val="tx1"/>
                        </a:solidFill>
                        <a:effectLst/>
                        <a:latin typeface="Arial" charset="0"/>
                        <a:ea typeface="ＭＳ Ｐゴシック" charset="-128"/>
                      </a:endParaRP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marL="742950" indent="-285750">
                        <a:spcBef>
                          <a:spcPct val="20000"/>
                        </a:spcBef>
                        <a:defRPr kumimoji="1" sz="2400">
                          <a:solidFill>
                            <a:schemeClr val="tx1"/>
                          </a:solidFill>
                          <a:latin typeface="Arial" charset="0"/>
                          <a:ea typeface="ＭＳ Ｐゴシック" charset="-128"/>
                        </a:defRPr>
                      </a:lvl2pPr>
                      <a:lvl3pPr marL="1143000" indent="-228600">
                        <a:spcBef>
                          <a:spcPct val="20000"/>
                        </a:spcBef>
                        <a:defRPr kumimoji="1" sz="2000">
                          <a:solidFill>
                            <a:schemeClr val="tx1"/>
                          </a:solidFill>
                          <a:latin typeface="Arial" charset="0"/>
                          <a:ea typeface="ＭＳ Ｐゴシック" charset="-128"/>
                        </a:defRPr>
                      </a:lvl3pPr>
                      <a:lvl4pPr marL="1600200" indent="-228600">
                        <a:spcBef>
                          <a:spcPct val="20000"/>
                        </a:spcBef>
                        <a:defRPr kumimoji="1">
                          <a:solidFill>
                            <a:schemeClr val="tx1"/>
                          </a:solidFill>
                          <a:latin typeface="Arial" charset="0"/>
                          <a:ea typeface="ＭＳ Ｐゴシック" charset="-128"/>
                        </a:defRPr>
                      </a:lvl4pPr>
                      <a:lvl5pPr marL="2057400" indent="-228600">
                        <a:spcBef>
                          <a:spcPct val="20000"/>
                        </a:spcBef>
                        <a:defRPr kumimoji="1">
                          <a:solidFill>
                            <a:schemeClr val="tx1"/>
                          </a:solidFill>
                          <a:latin typeface="Arial" charset="0"/>
                          <a:ea typeface="ＭＳ Ｐゴシック" charset="-128"/>
                        </a:defRPr>
                      </a:lvl5pPr>
                      <a:lvl6pPr marL="2514600" indent="-228600" fontAlgn="base">
                        <a:spcBef>
                          <a:spcPct val="20000"/>
                        </a:spcBef>
                        <a:spcAft>
                          <a:spcPct val="0"/>
                        </a:spcAft>
                        <a:defRPr kumimoji="1">
                          <a:solidFill>
                            <a:schemeClr val="tx1"/>
                          </a:solidFill>
                          <a:latin typeface="Arial" charset="0"/>
                          <a:ea typeface="ＭＳ Ｐゴシック" charset="-128"/>
                        </a:defRPr>
                      </a:lvl6pPr>
                      <a:lvl7pPr marL="2971800" indent="-228600" fontAlgn="base">
                        <a:spcBef>
                          <a:spcPct val="20000"/>
                        </a:spcBef>
                        <a:spcAft>
                          <a:spcPct val="0"/>
                        </a:spcAft>
                        <a:defRPr kumimoji="1">
                          <a:solidFill>
                            <a:schemeClr val="tx1"/>
                          </a:solidFill>
                          <a:latin typeface="Arial" charset="0"/>
                          <a:ea typeface="ＭＳ Ｐゴシック" charset="-128"/>
                        </a:defRPr>
                      </a:lvl7pPr>
                      <a:lvl8pPr marL="3429000" indent="-228600" fontAlgn="base">
                        <a:spcBef>
                          <a:spcPct val="20000"/>
                        </a:spcBef>
                        <a:spcAft>
                          <a:spcPct val="0"/>
                        </a:spcAft>
                        <a:defRPr kumimoji="1">
                          <a:solidFill>
                            <a:schemeClr val="tx1"/>
                          </a:solidFill>
                          <a:latin typeface="Arial" charset="0"/>
                          <a:ea typeface="ＭＳ Ｐゴシック" charset="-128"/>
                        </a:defRPr>
                      </a:lvl8pPr>
                      <a:lvl9pPr marL="3886200" indent="-228600"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2014</a:t>
                      </a:r>
                      <a:endParaRPr kumimoji="1" lang="ja-JP" altLang="ja-JP" sz="900" b="0" i="0" u="none" strike="noStrike" cap="none" normalizeH="0" baseline="0" dirty="0" smtClean="0">
                        <a:ln>
                          <a:noFill/>
                        </a:ln>
                        <a:solidFill>
                          <a:schemeClr val="tx1"/>
                        </a:solidFill>
                        <a:effectLst/>
                        <a:latin typeface="Arial" charset="0"/>
                        <a:ea typeface="ＭＳ Ｐゴシック" charset="-128"/>
                      </a:endParaRP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2015</a:t>
                      </a:r>
                      <a:endParaRPr kumimoji="1" lang="ja-JP" altLang="ja-JP" sz="900" b="0" i="0" u="none" strike="noStrike" cap="none" normalizeH="0" baseline="0" dirty="0" smtClean="0">
                        <a:ln>
                          <a:noFill/>
                        </a:ln>
                        <a:solidFill>
                          <a:schemeClr val="tx1"/>
                        </a:solidFill>
                        <a:effectLst/>
                        <a:latin typeface="Arial" charset="0"/>
                        <a:ea typeface="ＭＳ Ｐゴシック" charset="-128"/>
                      </a:endParaRP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2016</a:t>
                      </a:r>
                      <a:endParaRPr kumimoji="1" lang="ja-JP" altLang="ja-JP" sz="900" b="0" i="0" u="none" strike="noStrike" cap="none" normalizeH="0" baseline="0" dirty="0" smtClean="0">
                        <a:ln>
                          <a:noFill/>
                        </a:ln>
                        <a:solidFill>
                          <a:schemeClr val="tx1"/>
                        </a:solidFill>
                        <a:effectLst/>
                        <a:latin typeface="Arial" charset="0"/>
                        <a:ea typeface="ＭＳ Ｐゴシック" charset="-128"/>
                      </a:endParaRP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2017</a:t>
                      </a:r>
                      <a:endParaRPr kumimoji="1" lang="ja-JP" altLang="ja-JP" sz="900" b="0" i="0" u="none" strike="noStrike" cap="none" normalizeH="0" baseline="0" dirty="0" smtClean="0">
                        <a:ln>
                          <a:noFill/>
                        </a:ln>
                        <a:solidFill>
                          <a:schemeClr val="tx1"/>
                        </a:solidFill>
                        <a:effectLst/>
                        <a:latin typeface="Arial" charset="0"/>
                        <a:ea typeface="ＭＳ Ｐゴシック" charset="-128"/>
                      </a:endParaRP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2018</a:t>
                      </a:r>
                      <a:endParaRPr kumimoji="1" lang="ja-JP" altLang="ja-JP" sz="900" b="0" i="0" u="none" strike="noStrike" cap="none" normalizeH="0" baseline="0" dirty="0" smtClean="0">
                        <a:ln>
                          <a:noFill/>
                        </a:ln>
                        <a:solidFill>
                          <a:schemeClr val="tx1"/>
                        </a:solidFill>
                        <a:effectLst/>
                        <a:latin typeface="Arial" charset="0"/>
                        <a:ea typeface="ＭＳ Ｐゴシック" charset="-128"/>
                      </a:endParaRP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6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dirty="0" smtClean="0">
                        <a:ln>
                          <a:noFill/>
                        </a:ln>
                        <a:solidFill>
                          <a:srgbClr val="FF0000"/>
                        </a:solidFill>
                        <a:effectLst/>
                        <a:latin typeface="Arial" charset="0"/>
                        <a:ea typeface="ＭＳ Ｐゴシック" charset="-128"/>
                      </a:endParaRP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marL="742950" indent="-285750">
                        <a:spcBef>
                          <a:spcPct val="20000"/>
                        </a:spcBef>
                        <a:defRPr kumimoji="1" sz="2400">
                          <a:solidFill>
                            <a:schemeClr val="tx1"/>
                          </a:solidFill>
                          <a:latin typeface="Arial" charset="0"/>
                          <a:ea typeface="ＭＳ Ｐゴシック" charset="-128"/>
                        </a:defRPr>
                      </a:lvl2pPr>
                      <a:lvl3pPr marL="1143000" indent="-228600">
                        <a:spcBef>
                          <a:spcPct val="20000"/>
                        </a:spcBef>
                        <a:defRPr kumimoji="1" sz="2000">
                          <a:solidFill>
                            <a:schemeClr val="tx1"/>
                          </a:solidFill>
                          <a:latin typeface="Arial" charset="0"/>
                          <a:ea typeface="ＭＳ Ｐゴシック" charset="-128"/>
                        </a:defRPr>
                      </a:lvl3pPr>
                      <a:lvl4pPr marL="1600200" indent="-228600">
                        <a:spcBef>
                          <a:spcPct val="20000"/>
                        </a:spcBef>
                        <a:defRPr kumimoji="1">
                          <a:solidFill>
                            <a:schemeClr val="tx1"/>
                          </a:solidFill>
                          <a:latin typeface="Arial" charset="0"/>
                          <a:ea typeface="ＭＳ Ｐゴシック" charset="-128"/>
                        </a:defRPr>
                      </a:lvl4pPr>
                      <a:lvl5pPr marL="2057400" indent="-228600">
                        <a:spcBef>
                          <a:spcPct val="20000"/>
                        </a:spcBef>
                        <a:defRPr kumimoji="1">
                          <a:solidFill>
                            <a:schemeClr val="tx1"/>
                          </a:solidFill>
                          <a:latin typeface="Arial" charset="0"/>
                          <a:ea typeface="ＭＳ Ｐゴシック" charset="-128"/>
                        </a:defRPr>
                      </a:lvl5pPr>
                      <a:lvl6pPr marL="2514600" indent="-228600" fontAlgn="base">
                        <a:spcBef>
                          <a:spcPct val="20000"/>
                        </a:spcBef>
                        <a:spcAft>
                          <a:spcPct val="0"/>
                        </a:spcAft>
                        <a:defRPr kumimoji="1">
                          <a:solidFill>
                            <a:schemeClr val="tx1"/>
                          </a:solidFill>
                          <a:latin typeface="Arial" charset="0"/>
                          <a:ea typeface="ＭＳ Ｐゴシック" charset="-128"/>
                        </a:defRPr>
                      </a:lvl6pPr>
                      <a:lvl7pPr marL="2971800" indent="-228600" fontAlgn="base">
                        <a:spcBef>
                          <a:spcPct val="20000"/>
                        </a:spcBef>
                        <a:spcAft>
                          <a:spcPct val="0"/>
                        </a:spcAft>
                        <a:defRPr kumimoji="1">
                          <a:solidFill>
                            <a:schemeClr val="tx1"/>
                          </a:solidFill>
                          <a:latin typeface="Arial" charset="0"/>
                          <a:ea typeface="ＭＳ Ｐゴシック" charset="-128"/>
                        </a:defRPr>
                      </a:lvl7pPr>
                      <a:lvl8pPr marL="3429000" indent="-228600" fontAlgn="base">
                        <a:spcBef>
                          <a:spcPct val="20000"/>
                        </a:spcBef>
                        <a:spcAft>
                          <a:spcPct val="0"/>
                        </a:spcAft>
                        <a:defRPr kumimoji="1">
                          <a:solidFill>
                            <a:schemeClr val="tx1"/>
                          </a:solidFill>
                          <a:latin typeface="Arial" charset="0"/>
                          <a:ea typeface="ＭＳ Ｐゴシック" charset="-128"/>
                        </a:defRPr>
                      </a:lvl8pPr>
                      <a:lvl9pPr marL="3886200" indent="-228600"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dirty="0" smtClean="0">
                        <a:ln>
                          <a:noFill/>
                        </a:ln>
                        <a:solidFill>
                          <a:srgbClr val="FF0000"/>
                        </a:solidFill>
                        <a:effectLst/>
                        <a:latin typeface="Arial" charset="0"/>
                        <a:ea typeface="ＭＳ Ｐゴシック" charset="-128"/>
                      </a:endParaRP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marL="742950" indent="-285750">
                        <a:spcBef>
                          <a:spcPct val="20000"/>
                        </a:spcBef>
                        <a:defRPr kumimoji="1" sz="2400">
                          <a:solidFill>
                            <a:schemeClr val="tx1"/>
                          </a:solidFill>
                          <a:latin typeface="Arial" charset="0"/>
                          <a:ea typeface="ＭＳ Ｐゴシック" charset="-128"/>
                        </a:defRPr>
                      </a:lvl2pPr>
                      <a:lvl3pPr marL="1143000" indent="-228600">
                        <a:spcBef>
                          <a:spcPct val="20000"/>
                        </a:spcBef>
                        <a:defRPr kumimoji="1" sz="2000">
                          <a:solidFill>
                            <a:schemeClr val="tx1"/>
                          </a:solidFill>
                          <a:latin typeface="Arial" charset="0"/>
                          <a:ea typeface="ＭＳ Ｐゴシック" charset="-128"/>
                        </a:defRPr>
                      </a:lvl3pPr>
                      <a:lvl4pPr marL="1600200" indent="-228600">
                        <a:spcBef>
                          <a:spcPct val="20000"/>
                        </a:spcBef>
                        <a:defRPr kumimoji="1">
                          <a:solidFill>
                            <a:schemeClr val="tx1"/>
                          </a:solidFill>
                          <a:latin typeface="Arial" charset="0"/>
                          <a:ea typeface="ＭＳ Ｐゴシック" charset="-128"/>
                        </a:defRPr>
                      </a:lvl4pPr>
                      <a:lvl5pPr marL="2057400" indent="-228600">
                        <a:spcBef>
                          <a:spcPct val="20000"/>
                        </a:spcBef>
                        <a:defRPr kumimoji="1">
                          <a:solidFill>
                            <a:schemeClr val="tx1"/>
                          </a:solidFill>
                          <a:latin typeface="Arial" charset="0"/>
                          <a:ea typeface="ＭＳ Ｐゴシック" charset="-128"/>
                        </a:defRPr>
                      </a:lvl5pPr>
                      <a:lvl6pPr marL="2514600" indent="-228600" fontAlgn="base">
                        <a:spcBef>
                          <a:spcPct val="20000"/>
                        </a:spcBef>
                        <a:spcAft>
                          <a:spcPct val="0"/>
                        </a:spcAft>
                        <a:defRPr kumimoji="1">
                          <a:solidFill>
                            <a:schemeClr val="tx1"/>
                          </a:solidFill>
                          <a:latin typeface="Arial" charset="0"/>
                          <a:ea typeface="ＭＳ Ｐゴシック" charset="-128"/>
                        </a:defRPr>
                      </a:lvl6pPr>
                      <a:lvl7pPr marL="2971800" indent="-228600" fontAlgn="base">
                        <a:spcBef>
                          <a:spcPct val="20000"/>
                        </a:spcBef>
                        <a:spcAft>
                          <a:spcPct val="0"/>
                        </a:spcAft>
                        <a:defRPr kumimoji="1">
                          <a:solidFill>
                            <a:schemeClr val="tx1"/>
                          </a:solidFill>
                          <a:latin typeface="Arial" charset="0"/>
                          <a:ea typeface="ＭＳ Ｐゴシック" charset="-128"/>
                        </a:defRPr>
                      </a:lvl7pPr>
                      <a:lvl8pPr marL="3429000" indent="-228600" fontAlgn="base">
                        <a:spcBef>
                          <a:spcPct val="20000"/>
                        </a:spcBef>
                        <a:spcAft>
                          <a:spcPct val="0"/>
                        </a:spcAft>
                        <a:defRPr kumimoji="1">
                          <a:solidFill>
                            <a:schemeClr val="tx1"/>
                          </a:solidFill>
                          <a:latin typeface="Arial" charset="0"/>
                          <a:ea typeface="ＭＳ Ｐゴシック" charset="-128"/>
                        </a:defRPr>
                      </a:lvl8pPr>
                      <a:lvl9pPr marL="3886200" indent="-228600" fontAlgn="base">
                        <a:spcBef>
                          <a:spcPct val="20000"/>
                        </a:spcBef>
                        <a:spcAft>
                          <a:spcPct val="0"/>
                        </a:spcAft>
                        <a:defRPr kumimoji="1">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dirty="0" smtClean="0">
                        <a:ln>
                          <a:noFill/>
                        </a:ln>
                        <a:solidFill>
                          <a:srgbClr val="000099"/>
                        </a:solidFill>
                        <a:effectLst/>
                        <a:latin typeface="Arial" charset="0"/>
                        <a:ea typeface="ＭＳ Ｐゴシック" charset="-128"/>
                        <a:cs typeface="Times New Roman" pitchFamily="18" charset="0"/>
                      </a:endParaRP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marL="742950" indent="-285750">
                        <a:spcBef>
                          <a:spcPct val="20000"/>
                        </a:spcBef>
                        <a:defRPr kumimoji="1" sz="2400">
                          <a:solidFill>
                            <a:schemeClr val="tx1"/>
                          </a:solidFill>
                          <a:latin typeface="Arial" charset="0"/>
                          <a:ea typeface="ＭＳ Ｐゴシック" charset="-128"/>
                        </a:defRPr>
                      </a:lvl2pPr>
                      <a:lvl3pPr marL="1143000" indent="-228600">
                        <a:spcBef>
                          <a:spcPct val="20000"/>
                        </a:spcBef>
                        <a:defRPr kumimoji="1" sz="2000">
                          <a:solidFill>
                            <a:schemeClr val="tx1"/>
                          </a:solidFill>
                          <a:latin typeface="Arial" charset="0"/>
                          <a:ea typeface="ＭＳ Ｐゴシック" charset="-128"/>
                        </a:defRPr>
                      </a:lvl3pPr>
                      <a:lvl4pPr marL="1600200" indent="-228600">
                        <a:spcBef>
                          <a:spcPct val="20000"/>
                        </a:spcBef>
                        <a:defRPr kumimoji="1">
                          <a:solidFill>
                            <a:schemeClr val="tx1"/>
                          </a:solidFill>
                          <a:latin typeface="Arial" charset="0"/>
                          <a:ea typeface="ＭＳ Ｐゴシック" charset="-128"/>
                        </a:defRPr>
                      </a:lvl4pPr>
                      <a:lvl5pPr marL="2057400" indent="-228600">
                        <a:spcBef>
                          <a:spcPct val="20000"/>
                        </a:spcBef>
                        <a:defRPr kumimoji="1">
                          <a:solidFill>
                            <a:schemeClr val="tx1"/>
                          </a:solidFill>
                          <a:latin typeface="Arial" charset="0"/>
                          <a:ea typeface="ＭＳ Ｐゴシック" charset="-128"/>
                        </a:defRPr>
                      </a:lvl5pPr>
                      <a:lvl6pPr marL="2514600" indent="-228600" fontAlgn="base">
                        <a:spcBef>
                          <a:spcPct val="20000"/>
                        </a:spcBef>
                        <a:spcAft>
                          <a:spcPct val="0"/>
                        </a:spcAft>
                        <a:defRPr kumimoji="1">
                          <a:solidFill>
                            <a:schemeClr val="tx1"/>
                          </a:solidFill>
                          <a:latin typeface="Arial" charset="0"/>
                          <a:ea typeface="ＭＳ Ｐゴシック" charset="-128"/>
                        </a:defRPr>
                      </a:lvl6pPr>
                      <a:lvl7pPr marL="2971800" indent="-228600" fontAlgn="base">
                        <a:spcBef>
                          <a:spcPct val="20000"/>
                        </a:spcBef>
                        <a:spcAft>
                          <a:spcPct val="0"/>
                        </a:spcAft>
                        <a:defRPr kumimoji="1">
                          <a:solidFill>
                            <a:schemeClr val="tx1"/>
                          </a:solidFill>
                          <a:latin typeface="Arial" charset="0"/>
                          <a:ea typeface="ＭＳ Ｐゴシック" charset="-128"/>
                        </a:defRPr>
                      </a:lvl7pPr>
                      <a:lvl8pPr marL="3429000" indent="-228600" fontAlgn="base">
                        <a:spcBef>
                          <a:spcPct val="20000"/>
                        </a:spcBef>
                        <a:spcAft>
                          <a:spcPct val="0"/>
                        </a:spcAft>
                        <a:defRPr kumimoji="1">
                          <a:solidFill>
                            <a:schemeClr val="tx1"/>
                          </a:solidFill>
                          <a:latin typeface="Arial" charset="0"/>
                          <a:ea typeface="ＭＳ Ｐゴシック" charset="-128"/>
                        </a:defRPr>
                      </a:lvl8pPr>
                      <a:lvl9pPr marL="3886200" indent="-228600" fontAlgn="base">
                        <a:spcBef>
                          <a:spcPct val="20000"/>
                        </a:spcBef>
                        <a:spcAft>
                          <a:spcPct val="0"/>
                        </a:spcAft>
                        <a:defRPr kumimoji="1">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dirty="0" smtClean="0">
                        <a:ln>
                          <a:noFill/>
                        </a:ln>
                        <a:solidFill>
                          <a:srgbClr val="000099"/>
                        </a:solidFill>
                        <a:effectLst/>
                        <a:latin typeface="Arial" charset="0"/>
                        <a:ea typeface="ＭＳ Ｐゴシック" charset="-128"/>
                        <a:cs typeface="Times New Roman" pitchFamily="18" charset="0"/>
                      </a:endParaRP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marL="742950" indent="-285750">
                        <a:spcBef>
                          <a:spcPct val="20000"/>
                        </a:spcBef>
                        <a:defRPr kumimoji="1" sz="2400">
                          <a:solidFill>
                            <a:schemeClr val="tx1"/>
                          </a:solidFill>
                          <a:latin typeface="Arial" charset="0"/>
                          <a:ea typeface="ＭＳ Ｐゴシック" charset="-128"/>
                        </a:defRPr>
                      </a:lvl2pPr>
                      <a:lvl3pPr marL="1143000" indent="-228600">
                        <a:spcBef>
                          <a:spcPct val="20000"/>
                        </a:spcBef>
                        <a:defRPr kumimoji="1" sz="2000">
                          <a:solidFill>
                            <a:schemeClr val="tx1"/>
                          </a:solidFill>
                          <a:latin typeface="Arial" charset="0"/>
                          <a:ea typeface="ＭＳ Ｐゴシック" charset="-128"/>
                        </a:defRPr>
                      </a:lvl3pPr>
                      <a:lvl4pPr marL="1600200" indent="-228600">
                        <a:spcBef>
                          <a:spcPct val="20000"/>
                        </a:spcBef>
                        <a:defRPr kumimoji="1">
                          <a:solidFill>
                            <a:schemeClr val="tx1"/>
                          </a:solidFill>
                          <a:latin typeface="Arial" charset="0"/>
                          <a:ea typeface="ＭＳ Ｐゴシック" charset="-128"/>
                        </a:defRPr>
                      </a:lvl4pPr>
                      <a:lvl5pPr marL="2057400" indent="-228600">
                        <a:spcBef>
                          <a:spcPct val="20000"/>
                        </a:spcBef>
                        <a:defRPr kumimoji="1">
                          <a:solidFill>
                            <a:schemeClr val="tx1"/>
                          </a:solidFill>
                          <a:latin typeface="Arial" charset="0"/>
                          <a:ea typeface="ＭＳ Ｐゴシック" charset="-128"/>
                        </a:defRPr>
                      </a:lvl5pPr>
                      <a:lvl6pPr marL="2514600" indent="-228600" fontAlgn="base">
                        <a:spcBef>
                          <a:spcPct val="20000"/>
                        </a:spcBef>
                        <a:spcAft>
                          <a:spcPct val="0"/>
                        </a:spcAft>
                        <a:defRPr kumimoji="1">
                          <a:solidFill>
                            <a:schemeClr val="tx1"/>
                          </a:solidFill>
                          <a:latin typeface="Arial" charset="0"/>
                          <a:ea typeface="ＭＳ Ｐゴシック" charset="-128"/>
                        </a:defRPr>
                      </a:lvl6pPr>
                      <a:lvl7pPr marL="2971800" indent="-228600" fontAlgn="base">
                        <a:spcBef>
                          <a:spcPct val="20000"/>
                        </a:spcBef>
                        <a:spcAft>
                          <a:spcPct val="0"/>
                        </a:spcAft>
                        <a:defRPr kumimoji="1">
                          <a:solidFill>
                            <a:schemeClr val="tx1"/>
                          </a:solidFill>
                          <a:latin typeface="Arial" charset="0"/>
                          <a:ea typeface="ＭＳ Ｐゴシック" charset="-128"/>
                        </a:defRPr>
                      </a:lvl7pPr>
                      <a:lvl8pPr marL="3429000" indent="-228600" fontAlgn="base">
                        <a:spcBef>
                          <a:spcPct val="20000"/>
                        </a:spcBef>
                        <a:spcAft>
                          <a:spcPct val="0"/>
                        </a:spcAft>
                        <a:defRPr kumimoji="1">
                          <a:solidFill>
                            <a:schemeClr val="tx1"/>
                          </a:solidFill>
                          <a:latin typeface="Arial" charset="0"/>
                          <a:ea typeface="ＭＳ Ｐゴシック" charset="-128"/>
                        </a:defRPr>
                      </a:lvl8pPr>
                      <a:lvl9pPr marL="3886200" indent="-228600" fontAlgn="base">
                        <a:spcBef>
                          <a:spcPct val="20000"/>
                        </a:spcBef>
                        <a:spcAft>
                          <a:spcPct val="0"/>
                        </a:spcAft>
                        <a:defRPr kumimoji="1">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dirty="0" smtClean="0">
                        <a:ln>
                          <a:noFill/>
                        </a:ln>
                        <a:solidFill>
                          <a:srgbClr val="000099"/>
                        </a:solidFill>
                        <a:effectLst/>
                        <a:latin typeface="Arial" charset="0"/>
                        <a:ea typeface="ＭＳ Ｐゴシック" charset="-128"/>
                        <a:cs typeface="Times New Roman" pitchFamily="18" charset="0"/>
                      </a:endParaRP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marL="742950" indent="-285750">
                        <a:spcBef>
                          <a:spcPct val="20000"/>
                        </a:spcBef>
                        <a:defRPr kumimoji="1" sz="2400">
                          <a:solidFill>
                            <a:schemeClr val="tx1"/>
                          </a:solidFill>
                          <a:latin typeface="Arial" charset="0"/>
                          <a:ea typeface="ＭＳ Ｐゴシック" charset="-128"/>
                        </a:defRPr>
                      </a:lvl2pPr>
                      <a:lvl3pPr marL="1143000" indent="-228600">
                        <a:spcBef>
                          <a:spcPct val="20000"/>
                        </a:spcBef>
                        <a:defRPr kumimoji="1" sz="2000">
                          <a:solidFill>
                            <a:schemeClr val="tx1"/>
                          </a:solidFill>
                          <a:latin typeface="Arial" charset="0"/>
                          <a:ea typeface="ＭＳ Ｐゴシック" charset="-128"/>
                        </a:defRPr>
                      </a:lvl3pPr>
                      <a:lvl4pPr marL="1600200" indent="-228600">
                        <a:spcBef>
                          <a:spcPct val="20000"/>
                        </a:spcBef>
                        <a:defRPr kumimoji="1">
                          <a:solidFill>
                            <a:schemeClr val="tx1"/>
                          </a:solidFill>
                          <a:latin typeface="Arial" charset="0"/>
                          <a:ea typeface="ＭＳ Ｐゴシック" charset="-128"/>
                        </a:defRPr>
                      </a:lvl4pPr>
                      <a:lvl5pPr marL="2057400" indent="-228600">
                        <a:spcBef>
                          <a:spcPct val="20000"/>
                        </a:spcBef>
                        <a:defRPr kumimoji="1">
                          <a:solidFill>
                            <a:schemeClr val="tx1"/>
                          </a:solidFill>
                          <a:latin typeface="Arial" charset="0"/>
                          <a:ea typeface="ＭＳ Ｐゴシック" charset="-128"/>
                        </a:defRPr>
                      </a:lvl5pPr>
                      <a:lvl6pPr marL="2514600" indent="-228600" fontAlgn="base">
                        <a:spcBef>
                          <a:spcPct val="20000"/>
                        </a:spcBef>
                        <a:spcAft>
                          <a:spcPct val="0"/>
                        </a:spcAft>
                        <a:defRPr kumimoji="1">
                          <a:solidFill>
                            <a:schemeClr val="tx1"/>
                          </a:solidFill>
                          <a:latin typeface="Arial" charset="0"/>
                          <a:ea typeface="ＭＳ Ｐゴシック" charset="-128"/>
                        </a:defRPr>
                      </a:lvl6pPr>
                      <a:lvl7pPr marL="2971800" indent="-228600" fontAlgn="base">
                        <a:spcBef>
                          <a:spcPct val="20000"/>
                        </a:spcBef>
                        <a:spcAft>
                          <a:spcPct val="0"/>
                        </a:spcAft>
                        <a:defRPr kumimoji="1">
                          <a:solidFill>
                            <a:schemeClr val="tx1"/>
                          </a:solidFill>
                          <a:latin typeface="Arial" charset="0"/>
                          <a:ea typeface="ＭＳ Ｐゴシック" charset="-128"/>
                        </a:defRPr>
                      </a:lvl7pPr>
                      <a:lvl8pPr marL="3429000" indent="-228600" fontAlgn="base">
                        <a:spcBef>
                          <a:spcPct val="20000"/>
                        </a:spcBef>
                        <a:spcAft>
                          <a:spcPct val="0"/>
                        </a:spcAft>
                        <a:defRPr kumimoji="1">
                          <a:solidFill>
                            <a:schemeClr val="tx1"/>
                          </a:solidFill>
                          <a:latin typeface="Arial" charset="0"/>
                          <a:ea typeface="ＭＳ Ｐゴシック" charset="-128"/>
                        </a:defRPr>
                      </a:lvl8pPr>
                      <a:lvl9pPr marL="3886200" indent="-228600" fontAlgn="base">
                        <a:spcBef>
                          <a:spcPct val="20000"/>
                        </a:spcBef>
                        <a:spcAft>
                          <a:spcPct val="0"/>
                        </a:spcAft>
                        <a:defRPr kumimoji="1">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dirty="0" smtClean="0">
                        <a:ln>
                          <a:noFill/>
                        </a:ln>
                        <a:solidFill>
                          <a:srgbClr val="000099"/>
                        </a:solidFill>
                        <a:effectLst/>
                        <a:latin typeface="Arial" charset="0"/>
                        <a:ea typeface="ＭＳ Ｐゴシック" charset="-128"/>
                        <a:cs typeface="Times New Roman" pitchFamily="18" charset="0"/>
                      </a:endParaRP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marL="742950" indent="-285750">
                        <a:spcBef>
                          <a:spcPct val="20000"/>
                        </a:spcBef>
                        <a:defRPr kumimoji="1" sz="2400">
                          <a:solidFill>
                            <a:schemeClr val="tx1"/>
                          </a:solidFill>
                          <a:latin typeface="Arial" charset="0"/>
                          <a:ea typeface="ＭＳ Ｐゴシック" charset="-128"/>
                        </a:defRPr>
                      </a:lvl2pPr>
                      <a:lvl3pPr marL="1143000" indent="-228600">
                        <a:spcBef>
                          <a:spcPct val="20000"/>
                        </a:spcBef>
                        <a:defRPr kumimoji="1" sz="2000">
                          <a:solidFill>
                            <a:schemeClr val="tx1"/>
                          </a:solidFill>
                          <a:latin typeface="Arial" charset="0"/>
                          <a:ea typeface="ＭＳ Ｐゴシック" charset="-128"/>
                        </a:defRPr>
                      </a:lvl3pPr>
                      <a:lvl4pPr marL="1600200" indent="-228600">
                        <a:spcBef>
                          <a:spcPct val="20000"/>
                        </a:spcBef>
                        <a:defRPr kumimoji="1">
                          <a:solidFill>
                            <a:schemeClr val="tx1"/>
                          </a:solidFill>
                          <a:latin typeface="Arial" charset="0"/>
                          <a:ea typeface="ＭＳ Ｐゴシック" charset="-128"/>
                        </a:defRPr>
                      </a:lvl4pPr>
                      <a:lvl5pPr marL="2057400" indent="-228600">
                        <a:spcBef>
                          <a:spcPct val="20000"/>
                        </a:spcBef>
                        <a:defRPr kumimoji="1">
                          <a:solidFill>
                            <a:schemeClr val="tx1"/>
                          </a:solidFill>
                          <a:latin typeface="Arial" charset="0"/>
                          <a:ea typeface="ＭＳ Ｐゴシック" charset="-128"/>
                        </a:defRPr>
                      </a:lvl5pPr>
                      <a:lvl6pPr marL="2514600" indent="-228600" fontAlgn="base">
                        <a:spcBef>
                          <a:spcPct val="20000"/>
                        </a:spcBef>
                        <a:spcAft>
                          <a:spcPct val="0"/>
                        </a:spcAft>
                        <a:defRPr kumimoji="1">
                          <a:solidFill>
                            <a:schemeClr val="tx1"/>
                          </a:solidFill>
                          <a:latin typeface="Arial" charset="0"/>
                          <a:ea typeface="ＭＳ Ｐゴシック" charset="-128"/>
                        </a:defRPr>
                      </a:lvl6pPr>
                      <a:lvl7pPr marL="2971800" indent="-228600" fontAlgn="base">
                        <a:spcBef>
                          <a:spcPct val="20000"/>
                        </a:spcBef>
                        <a:spcAft>
                          <a:spcPct val="0"/>
                        </a:spcAft>
                        <a:defRPr kumimoji="1">
                          <a:solidFill>
                            <a:schemeClr val="tx1"/>
                          </a:solidFill>
                          <a:latin typeface="Arial" charset="0"/>
                          <a:ea typeface="ＭＳ Ｐゴシック" charset="-128"/>
                        </a:defRPr>
                      </a:lvl7pPr>
                      <a:lvl8pPr marL="3429000" indent="-228600" fontAlgn="base">
                        <a:spcBef>
                          <a:spcPct val="20000"/>
                        </a:spcBef>
                        <a:spcAft>
                          <a:spcPct val="0"/>
                        </a:spcAft>
                        <a:defRPr kumimoji="1">
                          <a:solidFill>
                            <a:schemeClr val="tx1"/>
                          </a:solidFill>
                          <a:latin typeface="Arial" charset="0"/>
                          <a:ea typeface="ＭＳ Ｐゴシック" charset="-128"/>
                        </a:defRPr>
                      </a:lvl8pPr>
                      <a:lvl9pPr marL="3886200" indent="-228600" fontAlgn="base">
                        <a:spcBef>
                          <a:spcPct val="20000"/>
                        </a:spcBef>
                        <a:spcAft>
                          <a:spcPct val="0"/>
                        </a:spcAft>
                        <a:defRPr kumimoji="1">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dirty="0" smtClean="0">
                        <a:ln>
                          <a:noFill/>
                        </a:ln>
                        <a:solidFill>
                          <a:srgbClr val="000099"/>
                        </a:solidFill>
                        <a:effectLst/>
                        <a:latin typeface="Arial" charset="0"/>
                        <a:ea typeface="ＭＳ Ｐゴシック" charset="-128"/>
                        <a:cs typeface="Times New Roman" pitchFamily="18" charset="0"/>
                      </a:endParaRP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dirty="0" smtClean="0">
                        <a:ln>
                          <a:noFill/>
                        </a:ln>
                        <a:solidFill>
                          <a:srgbClr val="000099"/>
                        </a:solidFill>
                        <a:effectLst/>
                        <a:latin typeface="Arial" charset="0"/>
                        <a:ea typeface="ＭＳ Ｐゴシック" charset="-128"/>
                        <a:cs typeface="Times New Roman" pitchFamily="18" charset="0"/>
                      </a:endParaRP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dirty="0" smtClean="0">
                        <a:ln>
                          <a:noFill/>
                        </a:ln>
                        <a:solidFill>
                          <a:srgbClr val="000099"/>
                        </a:solidFill>
                        <a:effectLst/>
                        <a:latin typeface="Arial" charset="0"/>
                        <a:ea typeface="ＭＳ Ｐゴシック" charset="-128"/>
                        <a:cs typeface="Times New Roman" pitchFamily="18" charset="0"/>
                      </a:endParaRP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dirty="0" smtClean="0">
                        <a:ln>
                          <a:noFill/>
                        </a:ln>
                        <a:solidFill>
                          <a:srgbClr val="000099"/>
                        </a:solidFill>
                        <a:effectLst/>
                        <a:latin typeface="Arial" charset="0"/>
                        <a:ea typeface="ＭＳ Ｐゴシック" charset="-128"/>
                        <a:cs typeface="Times New Roman" pitchFamily="18" charset="0"/>
                      </a:endParaRP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dirty="0" smtClean="0">
                        <a:ln>
                          <a:noFill/>
                        </a:ln>
                        <a:solidFill>
                          <a:srgbClr val="000099"/>
                        </a:solidFill>
                        <a:effectLst/>
                        <a:latin typeface="Arial" charset="0"/>
                        <a:ea typeface="ＭＳ Ｐゴシック" charset="-128"/>
                        <a:cs typeface="Times New Roman" pitchFamily="18" charset="0"/>
                      </a:endParaRP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正方形/長方形 8"/>
          <p:cNvSpPr/>
          <p:nvPr/>
        </p:nvSpPr>
        <p:spPr>
          <a:xfrm>
            <a:off x="1720162" y="5312061"/>
            <a:ext cx="752389" cy="170318"/>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endParaRPr>
          </a:p>
        </p:txBody>
      </p:sp>
      <p:sp>
        <p:nvSpPr>
          <p:cNvPr id="10" name="正方形/長方形 9"/>
          <p:cNvSpPr/>
          <p:nvPr/>
        </p:nvSpPr>
        <p:spPr>
          <a:xfrm>
            <a:off x="2472549" y="5297845"/>
            <a:ext cx="742307" cy="18067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endParaRPr>
          </a:p>
        </p:txBody>
      </p:sp>
      <p:sp>
        <p:nvSpPr>
          <p:cNvPr id="11" name="正方形/長方形 10"/>
          <p:cNvSpPr/>
          <p:nvPr/>
        </p:nvSpPr>
        <p:spPr>
          <a:xfrm>
            <a:off x="3788473" y="5311216"/>
            <a:ext cx="406271" cy="172009"/>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endParaRPr>
          </a:p>
        </p:txBody>
      </p:sp>
      <p:sp>
        <p:nvSpPr>
          <p:cNvPr id="12" name="テキスト ボックス 11"/>
          <p:cNvSpPr txBox="1"/>
          <p:nvPr/>
        </p:nvSpPr>
        <p:spPr>
          <a:xfrm>
            <a:off x="1761703" y="4944768"/>
            <a:ext cx="885179" cy="369332"/>
          </a:xfrm>
          <a:prstGeom prst="rect">
            <a:avLst/>
          </a:prstGeom>
          <a:noFill/>
        </p:spPr>
        <p:txBody>
          <a:bodyPr wrap="none" rtlCol="0">
            <a:spAutoFit/>
          </a:bodyPr>
          <a:lstStyle/>
          <a:p>
            <a:r>
              <a:rPr lang="en-US" altLang="ja-JP" sz="900" dirty="0">
                <a:solidFill>
                  <a:srgbClr val="3333FF"/>
                </a:solidFill>
                <a:latin typeface="Calibri"/>
                <a:ea typeface="ＭＳ Ｐゴシック"/>
              </a:rPr>
              <a:t>Refurbishment</a:t>
            </a:r>
          </a:p>
          <a:p>
            <a:r>
              <a:rPr lang="en-US" altLang="ja-JP" sz="900" dirty="0">
                <a:solidFill>
                  <a:srgbClr val="3333FF"/>
                </a:solidFill>
                <a:latin typeface="Calibri"/>
                <a:ea typeface="ＭＳ Ｐゴシック"/>
              </a:rPr>
              <a:t>of building</a:t>
            </a:r>
            <a:endParaRPr lang="ja-JP" altLang="en-US" sz="900" dirty="0">
              <a:solidFill>
                <a:srgbClr val="3333FF"/>
              </a:solidFill>
              <a:latin typeface="Calibri"/>
              <a:ea typeface="ＭＳ Ｐゴシック"/>
            </a:endParaRPr>
          </a:p>
        </p:txBody>
      </p:sp>
      <p:sp>
        <p:nvSpPr>
          <p:cNvPr id="13" name="テキスト ボックス 12"/>
          <p:cNvSpPr txBox="1"/>
          <p:nvPr/>
        </p:nvSpPr>
        <p:spPr>
          <a:xfrm>
            <a:off x="2585353" y="4955373"/>
            <a:ext cx="1116011" cy="369332"/>
          </a:xfrm>
          <a:prstGeom prst="rect">
            <a:avLst/>
          </a:prstGeom>
          <a:solidFill>
            <a:schemeClr val="bg1"/>
          </a:solidFill>
        </p:spPr>
        <p:txBody>
          <a:bodyPr wrap="none" rtlCol="0">
            <a:spAutoFit/>
          </a:bodyPr>
          <a:lstStyle/>
          <a:p>
            <a:r>
              <a:rPr lang="en-US" altLang="ja-JP" sz="900" dirty="0">
                <a:solidFill>
                  <a:prstClr val="black"/>
                </a:solidFill>
                <a:latin typeface="Calibri"/>
                <a:ea typeface="ＭＳ Ｐゴシック"/>
              </a:rPr>
              <a:t>Clearing radioactive</a:t>
            </a:r>
          </a:p>
          <a:p>
            <a:r>
              <a:rPr lang="en-US" altLang="ja-JP" sz="900" dirty="0">
                <a:solidFill>
                  <a:prstClr val="black"/>
                </a:solidFill>
                <a:latin typeface="Calibri"/>
                <a:ea typeface="ＭＳ Ｐゴシック"/>
              </a:rPr>
              <a:t>materials</a:t>
            </a:r>
            <a:endParaRPr lang="ja-JP" altLang="en-US" sz="900" dirty="0">
              <a:solidFill>
                <a:prstClr val="black"/>
              </a:solidFill>
              <a:latin typeface="Calibri"/>
              <a:ea typeface="ＭＳ Ｐゴシック"/>
            </a:endParaRPr>
          </a:p>
        </p:txBody>
      </p:sp>
      <p:sp>
        <p:nvSpPr>
          <p:cNvPr id="14" name="テキスト ボックス 13"/>
          <p:cNvSpPr txBox="1"/>
          <p:nvPr/>
        </p:nvSpPr>
        <p:spPr>
          <a:xfrm>
            <a:off x="3917659" y="4944767"/>
            <a:ext cx="1056700" cy="369332"/>
          </a:xfrm>
          <a:prstGeom prst="rect">
            <a:avLst/>
          </a:prstGeom>
          <a:solidFill>
            <a:schemeClr val="bg1"/>
          </a:solidFill>
        </p:spPr>
        <p:txBody>
          <a:bodyPr wrap="none" rtlCol="0">
            <a:spAutoFit/>
          </a:bodyPr>
          <a:lstStyle/>
          <a:p>
            <a:r>
              <a:rPr lang="en-US" altLang="ja-JP" sz="900" dirty="0">
                <a:solidFill>
                  <a:srgbClr val="3333FF"/>
                </a:solidFill>
                <a:latin typeface="Calibri"/>
                <a:ea typeface="ＭＳ Ｐゴシック"/>
              </a:rPr>
              <a:t>Construction of</a:t>
            </a:r>
          </a:p>
          <a:p>
            <a:r>
              <a:rPr lang="en-US" altLang="ja-JP" sz="900" dirty="0">
                <a:solidFill>
                  <a:srgbClr val="3333FF"/>
                </a:solidFill>
                <a:latin typeface="Calibri"/>
                <a:ea typeface="ＭＳ Ｐゴシック"/>
              </a:rPr>
              <a:t>radiation shielding</a:t>
            </a:r>
            <a:endParaRPr lang="ja-JP" altLang="en-US" sz="900" dirty="0">
              <a:solidFill>
                <a:srgbClr val="3333FF"/>
              </a:solidFill>
              <a:latin typeface="Calibri"/>
              <a:ea typeface="ＭＳ Ｐゴシック"/>
            </a:endParaRPr>
          </a:p>
        </p:txBody>
      </p:sp>
      <p:sp>
        <p:nvSpPr>
          <p:cNvPr id="15" name="正方形/長方形 14"/>
          <p:cNvSpPr/>
          <p:nvPr/>
        </p:nvSpPr>
        <p:spPr>
          <a:xfrm>
            <a:off x="3738553" y="4666438"/>
            <a:ext cx="624689" cy="170318"/>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endParaRPr>
          </a:p>
        </p:txBody>
      </p:sp>
      <p:sp>
        <p:nvSpPr>
          <p:cNvPr id="16" name="正方形/長方形 15"/>
          <p:cNvSpPr/>
          <p:nvPr/>
        </p:nvSpPr>
        <p:spPr>
          <a:xfrm>
            <a:off x="4321310" y="4385539"/>
            <a:ext cx="183333" cy="1703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endParaRPr>
          </a:p>
        </p:txBody>
      </p:sp>
      <p:sp>
        <p:nvSpPr>
          <p:cNvPr id="17" name="テキスト ボックス 16"/>
          <p:cNvSpPr txBox="1"/>
          <p:nvPr/>
        </p:nvSpPr>
        <p:spPr>
          <a:xfrm>
            <a:off x="4504642" y="4366823"/>
            <a:ext cx="1447694" cy="230832"/>
          </a:xfrm>
          <a:prstGeom prst="rect">
            <a:avLst/>
          </a:prstGeom>
          <a:solidFill>
            <a:schemeClr val="bg1"/>
          </a:solidFill>
        </p:spPr>
        <p:txBody>
          <a:bodyPr wrap="square" rtlCol="0">
            <a:spAutoFit/>
          </a:bodyPr>
          <a:lstStyle/>
          <a:p>
            <a:r>
              <a:rPr lang="en-US" altLang="ja-JP" sz="900" dirty="0">
                <a:solidFill>
                  <a:srgbClr val="FF0000"/>
                </a:solidFill>
                <a:latin typeface="Calibri"/>
                <a:ea typeface="ＭＳ Ｐゴシック"/>
              </a:rPr>
              <a:t>Commissioning</a:t>
            </a:r>
            <a:r>
              <a:rPr lang="ja-JP" altLang="en-US" sz="900" dirty="0">
                <a:solidFill>
                  <a:srgbClr val="FF0000"/>
                </a:solidFill>
                <a:latin typeface="Calibri"/>
                <a:ea typeface="ＭＳ Ｐゴシック"/>
              </a:rPr>
              <a:t> </a:t>
            </a:r>
            <a:r>
              <a:rPr lang="en-US" altLang="ja-JP" sz="900" dirty="0">
                <a:solidFill>
                  <a:srgbClr val="FF0000"/>
                </a:solidFill>
                <a:latin typeface="Calibri"/>
                <a:ea typeface="ＭＳ Ｐゴシック"/>
              </a:rPr>
              <a:t>of injector</a:t>
            </a:r>
            <a:endParaRPr lang="ja-JP" altLang="en-US" sz="900" dirty="0">
              <a:solidFill>
                <a:srgbClr val="FF0000"/>
              </a:solidFill>
              <a:latin typeface="Calibri"/>
              <a:ea typeface="ＭＳ Ｐゴシック"/>
            </a:endParaRPr>
          </a:p>
        </p:txBody>
      </p:sp>
      <p:sp>
        <p:nvSpPr>
          <p:cNvPr id="18" name="正方形/長方形 17"/>
          <p:cNvSpPr/>
          <p:nvPr/>
        </p:nvSpPr>
        <p:spPr>
          <a:xfrm>
            <a:off x="4504642" y="4054465"/>
            <a:ext cx="220337" cy="223769"/>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endParaRPr>
          </a:p>
        </p:txBody>
      </p:sp>
      <p:sp>
        <p:nvSpPr>
          <p:cNvPr id="19" name="正方形/長方形 18"/>
          <p:cNvSpPr/>
          <p:nvPr/>
        </p:nvSpPr>
        <p:spPr>
          <a:xfrm>
            <a:off x="4692139" y="3700050"/>
            <a:ext cx="459863" cy="1703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endParaRPr>
          </a:p>
        </p:txBody>
      </p:sp>
      <p:sp>
        <p:nvSpPr>
          <p:cNvPr id="20" name="テキスト ボックス 19"/>
          <p:cNvSpPr txBox="1"/>
          <p:nvPr/>
        </p:nvSpPr>
        <p:spPr>
          <a:xfrm>
            <a:off x="4980689" y="3846716"/>
            <a:ext cx="1813329" cy="230832"/>
          </a:xfrm>
          <a:prstGeom prst="rect">
            <a:avLst/>
          </a:prstGeom>
          <a:solidFill>
            <a:schemeClr val="bg1"/>
          </a:solidFill>
        </p:spPr>
        <p:txBody>
          <a:bodyPr wrap="square" rtlCol="0">
            <a:spAutoFit/>
          </a:bodyPr>
          <a:lstStyle/>
          <a:p>
            <a:r>
              <a:rPr lang="en-US" altLang="ja-JP" sz="900" dirty="0">
                <a:solidFill>
                  <a:srgbClr val="FF0000"/>
                </a:solidFill>
                <a:latin typeface="Calibri"/>
                <a:ea typeface="ＭＳ Ｐゴシック"/>
              </a:rPr>
              <a:t>Commissioning of cERL (with loop)</a:t>
            </a:r>
            <a:endParaRPr lang="ja-JP" altLang="en-US" sz="900" dirty="0">
              <a:solidFill>
                <a:srgbClr val="FF0000"/>
              </a:solidFill>
              <a:latin typeface="Calibri"/>
              <a:ea typeface="ＭＳ Ｐゴシック"/>
            </a:endParaRPr>
          </a:p>
        </p:txBody>
      </p:sp>
      <p:sp>
        <p:nvSpPr>
          <p:cNvPr id="21" name="正方形/長方形 20"/>
          <p:cNvSpPr/>
          <p:nvPr/>
        </p:nvSpPr>
        <p:spPr>
          <a:xfrm>
            <a:off x="5111203" y="3308079"/>
            <a:ext cx="373667" cy="228199"/>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endParaRPr>
          </a:p>
        </p:txBody>
      </p:sp>
      <p:sp>
        <p:nvSpPr>
          <p:cNvPr id="22" name="正方形/長方形 21"/>
          <p:cNvSpPr/>
          <p:nvPr/>
        </p:nvSpPr>
        <p:spPr>
          <a:xfrm>
            <a:off x="5500641" y="2909057"/>
            <a:ext cx="203703" cy="1703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endParaRPr>
          </a:p>
        </p:txBody>
      </p:sp>
      <p:pic>
        <p:nvPicPr>
          <p:cNvPr id="23" name="Picture 2" descr="C:\Users\sakanaka\Pictures\2009\2009_10_30 東カウンター貫通孔等現場確認\P10000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267" y="3879947"/>
            <a:ext cx="1331999" cy="99900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線コネクタ 23"/>
          <p:cNvCxnSpPr/>
          <p:nvPr/>
        </p:nvCxnSpPr>
        <p:spPr>
          <a:xfrm>
            <a:off x="4363242" y="4751593"/>
            <a:ext cx="595150" cy="237653"/>
          </a:xfrm>
          <a:prstGeom prst="line">
            <a:avLst/>
          </a:prstGeom>
          <a:ln w="19050">
            <a:solidFill>
              <a:srgbClr val="0099FF"/>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endCxn id="21" idx="1"/>
          </p:cNvCxnSpPr>
          <p:nvPr/>
        </p:nvCxnSpPr>
        <p:spPr>
          <a:xfrm>
            <a:off x="4364784" y="3079375"/>
            <a:ext cx="746422" cy="342803"/>
          </a:xfrm>
          <a:prstGeom prst="line">
            <a:avLst/>
          </a:prstGeom>
          <a:ln w="19050">
            <a:solidFill>
              <a:srgbClr val="0099FF"/>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3880408" y="4130946"/>
            <a:ext cx="597752" cy="51769"/>
          </a:xfrm>
          <a:prstGeom prst="line">
            <a:avLst/>
          </a:prstGeom>
          <a:ln w="19050">
            <a:solidFill>
              <a:srgbClr val="0099FF"/>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7" name="グループ化 26"/>
          <p:cNvGrpSpPr/>
          <p:nvPr/>
        </p:nvGrpSpPr>
        <p:grpSpPr>
          <a:xfrm>
            <a:off x="984247" y="1901008"/>
            <a:ext cx="1793824" cy="622718"/>
            <a:chOff x="318450" y="1530898"/>
            <a:chExt cx="2391766" cy="830290"/>
          </a:xfrm>
        </p:grpSpPr>
        <p:sp>
          <p:nvSpPr>
            <p:cNvPr id="28" name="角丸四角形 27"/>
            <p:cNvSpPr/>
            <p:nvPr/>
          </p:nvSpPr>
          <p:spPr>
            <a:xfrm>
              <a:off x="318450" y="1530898"/>
              <a:ext cx="2391766" cy="830290"/>
            </a:xfrm>
            <a:prstGeom prst="roundRect">
              <a:avLst/>
            </a:prstGeom>
            <a:solidFill>
              <a:schemeClr val="bg1"/>
            </a:solidFill>
            <a:ln w="158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29" name="正方形/長方形 28"/>
            <p:cNvSpPr/>
            <p:nvPr/>
          </p:nvSpPr>
          <p:spPr>
            <a:xfrm>
              <a:off x="482661" y="1666717"/>
              <a:ext cx="339321" cy="211858"/>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endParaRPr>
            </a:p>
          </p:txBody>
        </p:sp>
        <p:sp>
          <p:nvSpPr>
            <p:cNvPr id="30" name="テキスト ボックス 29"/>
            <p:cNvSpPr txBox="1"/>
            <p:nvPr/>
          </p:nvSpPr>
          <p:spPr>
            <a:xfrm>
              <a:off x="778526" y="2001115"/>
              <a:ext cx="1898382" cy="307776"/>
            </a:xfrm>
            <a:prstGeom prst="rect">
              <a:avLst/>
            </a:prstGeom>
            <a:solidFill>
              <a:schemeClr val="bg1"/>
            </a:solidFill>
          </p:spPr>
          <p:txBody>
            <a:bodyPr wrap="none" rtlCol="0">
              <a:spAutoFit/>
            </a:bodyPr>
            <a:lstStyle/>
            <a:p>
              <a:r>
                <a:rPr lang="en-US" altLang="ja-JP" sz="900" dirty="0">
                  <a:solidFill>
                    <a:srgbClr val="FF0000"/>
                  </a:solidFill>
                  <a:latin typeface="Calibri"/>
                  <a:ea typeface="ＭＳ Ｐゴシック"/>
                </a:rPr>
                <a:t>Commissioning/Operation</a:t>
              </a:r>
              <a:endParaRPr lang="ja-JP" altLang="en-US" sz="900" dirty="0">
                <a:solidFill>
                  <a:srgbClr val="FF0000"/>
                </a:solidFill>
                <a:latin typeface="Calibri"/>
                <a:ea typeface="ＭＳ Ｐゴシック"/>
              </a:endParaRPr>
            </a:p>
          </p:txBody>
        </p:sp>
        <p:sp>
          <p:nvSpPr>
            <p:cNvPr id="31" name="テキスト ボックス 30"/>
            <p:cNvSpPr txBox="1"/>
            <p:nvPr/>
          </p:nvSpPr>
          <p:spPr>
            <a:xfrm>
              <a:off x="915906" y="1617318"/>
              <a:ext cx="1049860" cy="307776"/>
            </a:xfrm>
            <a:prstGeom prst="rect">
              <a:avLst/>
            </a:prstGeom>
            <a:solidFill>
              <a:schemeClr val="bg1"/>
            </a:solidFill>
          </p:spPr>
          <p:txBody>
            <a:bodyPr wrap="none" rtlCol="0">
              <a:spAutoFit/>
            </a:bodyPr>
            <a:lstStyle/>
            <a:p>
              <a:r>
                <a:rPr lang="en-US" altLang="ja-JP" sz="900" dirty="0">
                  <a:solidFill>
                    <a:srgbClr val="3333FF"/>
                  </a:solidFill>
                  <a:latin typeface="Calibri"/>
                  <a:ea typeface="ＭＳ Ｐゴシック"/>
                </a:rPr>
                <a:t>Construction</a:t>
              </a:r>
              <a:endParaRPr lang="ja-JP" altLang="en-US" sz="900" dirty="0">
                <a:solidFill>
                  <a:srgbClr val="3333FF"/>
                </a:solidFill>
                <a:latin typeface="Calibri"/>
                <a:ea typeface="ＭＳ Ｐゴシック"/>
              </a:endParaRPr>
            </a:p>
          </p:txBody>
        </p:sp>
        <p:sp>
          <p:nvSpPr>
            <p:cNvPr id="32" name="正方形/長方形 31"/>
            <p:cNvSpPr/>
            <p:nvPr/>
          </p:nvSpPr>
          <p:spPr>
            <a:xfrm>
              <a:off x="490866" y="2020289"/>
              <a:ext cx="339321" cy="21185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endParaRPr>
            </a:p>
          </p:txBody>
        </p:sp>
      </p:grpSp>
      <p:sp>
        <p:nvSpPr>
          <p:cNvPr id="33" name="テキスト ボックス 32"/>
          <p:cNvSpPr txBox="1"/>
          <p:nvPr/>
        </p:nvSpPr>
        <p:spPr>
          <a:xfrm>
            <a:off x="4761055" y="4027071"/>
            <a:ext cx="1762021" cy="230832"/>
          </a:xfrm>
          <a:prstGeom prst="rect">
            <a:avLst/>
          </a:prstGeom>
          <a:solidFill>
            <a:schemeClr val="bg1"/>
          </a:solidFill>
        </p:spPr>
        <p:txBody>
          <a:bodyPr wrap="none" rtlCol="0">
            <a:spAutoFit/>
          </a:bodyPr>
          <a:lstStyle/>
          <a:p>
            <a:r>
              <a:rPr lang="en-US" altLang="ja-JP" sz="900" dirty="0">
                <a:solidFill>
                  <a:srgbClr val="3333FF"/>
                </a:solidFill>
                <a:latin typeface="Calibri"/>
                <a:ea typeface="ＭＳ Ｐゴシック"/>
              </a:rPr>
              <a:t>Construction of recirculation loop</a:t>
            </a:r>
            <a:endParaRPr lang="ja-JP" altLang="en-US" sz="900" dirty="0">
              <a:solidFill>
                <a:srgbClr val="3333FF"/>
              </a:solidFill>
              <a:latin typeface="Calibri"/>
              <a:ea typeface="ＭＳ Ｐゴシック"/>
            </a:endParaRPr>
          </a:p>
        </p:txBody>
      </p:sp>
      <p:pic>
        <p:nvPicPr>
          <p:cNvPr id="34" name="Picture 2" descr="D:\ERL\発表\2015_06_08 ERL2015（坂中）\元図\遮蔽体工事写真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164" y="2780625"/>
            <a:ext cx="1331100" cy="99844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D:\ERL\発表\2015_06_08 ERL2015（坂中）\元図\入射部建設写真１.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8390" y="4617810"/>
            <a:ext cx="1331100" cy="100015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D:\ERL\発表\2015_06_08 ERL2015（坂中）\元図\フォトン実験室建設写真１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2736" y="2676886"/>
            <a:ext cx="1331100" cy="99817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D:\Save\周回部建設写真１.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9305" y="3779070"/>
            <a:ext cx="1331100" cy="998325"/>
          </a:xfrm>
          <a:prstGeom prst="rect">
            <a:avLst/>
          </a:prstGeom>
          <a:noFill/>
          <a:extLst>
            <a:ext uri="{909E8E84-426E-40DD-AFC4-6F175D3DCCD1}">
              <a14:hiddenFill xmlns:a14="http://schemas.microsoft.com/office/drawing/2010/main">
                <a:solidFill>
                  <a:srgbClr val="FFFFFF"/>
                </a:solidFill>
              </a14:hiddenFill>
            </a:ext>
          </a:extLst>
        </p:spPr>
      </p:pic>
      <p:sp>
        <p:nvSpPr>
          <p:cNvPr id="38" name="正方形/長方形 37"/>
          <p:cNvSpPr/>
          <p:nvPr/>
        </p:nvSpPr>
        <p:spPr>
          <a:xfrm>
            <a:off x="6109450" y="2464761"/>
            <a:ext cx="225197" cy="2198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endParaRPr>
          </a:p>
        </p:txBody>
      </p:sp>
      <p:cxnSp>
        <p:nvCxnSpPr>
          <p:cNvPr id="39" name="直線コネクタ 38"/>
          <p:cNvCxnSpPr>
            <a:stCxn id="38" idx="2"/>
            <a:endCxn id="44" idx="0"/>
          </p:cNvCxnSpPr>
          <p:nvPr/>
        </p:nvCxnSpPr>
        <p:spPr>
          <a:xfrm>
            <a:off x="6222051" y="2684650"/>
            <a:ext cx="180544" cy="320210"/>
          </a:xfrm>
          <a:prstGeom prst="line">
            <a:avLst/>
          </a:prstGeom>
          <a:ln w="19050">
            <a:solidFill>
              <a:srgbClr val="0099FF"/>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4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32365" y="2036285"/>
            <a:ext cx="1551782" cy="51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40"/>
          <p:cNvSpPr txBox="1"/>
          <p:nvPr/>
        </p:nvSpPr>
        <p:spPr>
          <a:xfrm>
            <a:off x="4987602" y="2185402"/>
            <a:ext cx="1482970" cy="369332"/>
          </a:xfrm>
          <a:prstGeom prst="rect">
            <a:avLst/>
          </a:prstGeom>
          <a:solidFill>
            <a:schemeClr val="bg1"/>
          </a:solidFill>
        </p:spPr>
        <p:txBody>
          <a:bodyPr wrap="square" rtlCol="0">
            <a:spAutoFit/>
          </a:bodyPr>
          <a:lstStyle/>
          <a:p>
            <a:r>
              <a:rPr lang="en-US" altLang="ja-JP" sz="900" dirty="0">
                <a:solidFill>
                  <a:srgbClr val="FF0000"/>
                </a:solidFill>
                <a:latin typeface="Calibri"/>
                <a:ea typeface="ＭＳ Ｐゴシック"/>
              </a:rPr>
              <a:t>Increasing the beam  current</a:t>
            </a:r>
            <a:endParaRPr lang="ja-JP" altLang="en-US" sz="900" dirty="0">
              <a:solidFill>
                <a:srgbClr val="FF0000"/>
              </a:solidFill>
              <a:latin typeface="Calibri"/>
              <a:ea typeface="ＭＳ Ｐゴシック"/>
            </a:endParaRPr>
          </a:p>
        </p:txBody>
      </p:sp>
      <p:cxnSp>
        <p:nvCxnSpPr>
          <p:cNvPr id="42" name="直線コネクタ 41"/>
          <p:cNvCxnSpPr/>
          <p:nvPr/>
        </p:nvCxnSpPr>
        <p:spPr>
          <a:xfrm flipH="1" flipV="1">
            <a:off x="4614814" y="2552603"/>
            <a:ext cx="885830" cy="402831"/>
          </a:xfrm>
          <a:prstGeom prst="line">
            <a:avLst/>
          </a:prstGeom>
          <a:ln w="19050">
            <a:solidFill>
              <a:srgbClr val="0099FF"/>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558488" y="2699689"/>
            <a:ext cx="1629656" cy="230832"/>
          </a:xfrm>
          <a:prstGeom prst="rect">
            <a:avLst/>
          </a:prstGeom>
          <a:solidFill>
            <a:schemeClr val="bg1"/>
          </a:solidFill>
        </p:spPr>
        <p:txBody>
          <a:bodyPr wrap="square" rtlCol="0">
            <a:spAutoFit/>
          </a:bodyPr>
          <a:lstStyle/>
          <a:p>
            <a:r>
              <a:rPr lang="en-US" altLang="ja-JP" sz="900" dirty="0">
                <a:solidFill>
                  <a:srgbClr val="FF0000"/>
                </a:solidFill>
                <a:latin typeface="Calibri"/>
                <a:ea typeface="ＭＳ Ｐゴシック"/>
              </a:rPr>
              <a:t>Commissioning of LCS system</a:t>
            </a:r>
            <a:endParaRPr lang="ja-JP" altLang="en-US" sz="900" dirty="0">
              <a:solidFill>
                <a:srgbClr val="FF0000"/>
              </a:solidFill>
              <a:latin typeface="Calibri"/>
              <a:ea typeface="ＭＳ Ｐゴシック"/>
            </a:endParaRPr>
          </a:p>
        </p:txBody>
      </p:sp>
      <p:pic>
        <p:nvPicPr>
          <p:cNvPr id="4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49946" y="3004858"/>
            <a:ext cx="1305294" cy="74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5" name="直線コネクタ 44"/>
          <p:cNvCxnSpPr>
            <a:endCxn id="23" idx="2"/>
          </p:cNvCxnSpPr>
          <p:nvPr/>
        </p:nvCxnSpPr>
        <p:spPr>
          <a:xfrm flipH="1" flipV="1">
            <a:off x="1598264" y="4878950"/>
            <a:ext cx="289806" cy="412067"/>
          </a:xfrm>
          <a:prstGeom prst="line">
            <a:avLst/>
          </a:prstGeom>
          <a:ln w="19050">
            <a:solidFill>
              <a:srgbClr val="0099FF"/>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11" idx="1"/>
          </p:cNvCxnSpPr>
          <p:nvPr/>
        </p:nvCxnSpPr>
        <p:spPr>
          <a:xfrm flipH="1" flipV="1">
            <a:off x="1799203" y="3751926"/>
            <a:ext cx="1989270" cy="1645295"/>
          </a:xfrm>
          <a:prstGeom prst="line">
            <a:avLst/>
          </a:prstGeom>
          <a:ln w="19050">
            <a:solidFill>
              <a:srgbClr val="0099FF"/>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5141793" y="4666437"/>
            <a:ext cx="921404" cy="369332"/>
          </a:xfrm>
          <a:prstGeom prst="rect">
            <a:avLst/>
          </a:prstGeom>
          <a:solidFill>
            <a:schemeClr val="bg1"/>
          </a:solidFill>
        </p:spPr>
        <p:txBody>
          <a:bodyPr wrap="square" rtlCol="0">
            <a:spAutoFit/>
          </a:bodyPr>
          <a:lstStyle/>
          <a:p>
            <a:r>
              <a:rPr lang="en-US" altLang="ja-JP" sz="900" dirty="0">
                <a:solidFill>
                  <a:srgbClr val="3333FF"/>
                </a:solidFill>
                <a:latin typeface="Calibri"/>
                <a:ea typeface="ＭＳ Ｐゴシック"/>
              </a:rPr>
              <a:t>Construction of</a:t>
            </a:r>
          </a:p>
          <a:p>
            <a:r>
              <a:rPr lang="en-US" altLang="ja-JP" sz="900" dirty="0">
                <a:solidFill>
                  <a:srgbClr val="3333FF"/>
                </a:solidFill>
                <a:latin typeface="Calibri"/>
                <a:ea typeface="ＭＳ Ｐゴシック"/>
              </a:rPr>
              <a:t>injector</a:t>
            </a:r>
            <a:endParaRPr lang="ja-JP" altLang="en-US" sz="900" dirty="0">
              <a:solidFill>
                <a:srgbClr val="3333FF"/>
              </a:solidFill>
              <a:latin typeface="Calibri"/>
              <a:ea typeface="ＭＳ Ｐゴシック"/>
            </a:endParaRPr>
          </a:p>
        </p:txBody>
      </p:sp>
      <p:sp>
        <p:nvSpPr>
          <p:cNvPr id="48" name="テキスト ボックス 47"/>
          <p:cNvSpPr txBox="1"/>
          <p:nvPr/>
        </p:nvSpPr>
        <p:spPr>
          <a:xfrm>
            <a:off x="4449175" y="3175975"/>
            <a:ext cx="1564511" cy="230832"/>
          </a:xfrm>
          <a:prstGeom prst="rect">
            <a:avLst/>
          </a:prstGeom>
          <a:solidFill>
            <a:schemeClr val="bg1"/>
          </a:solidFill>
        </p:spPr>
        <p:txBody>
          <a:bodyPr wrap="square" rtlCol="0">
            <a:spAutoFit/>
          </a:bodyPr>
          <a:lstStyle/>
          <a:p>
            <a:r>
              <a:rPr lang="en-US" altLang="ja-JP" sz="900" dirty="0">
                <a:solidFill>
                  <a:srgbClr val="3333FF"/>
                </a:solidFill>
                <a:latin typeface="Calibri"/>
                <a:ea typeface="ＭＳ Ｐゴシック"/>
              </a:rPr>
              <a:t>Construction of LCS system</a:t>
            </a:r>
            <a:endParaRPr lang="ja-JP" altLang="en-US" sz="900" dirty="0">
              <a:solidFill>
                <a:srgbClr val="3333FF"/>
              </a:solidFill>
              <a:latin typeface="Calibri"/>
              <a:ea typeface="ＭＳ Ｐゴシック"/>
            </a:endParaRPr>
          </a:p>
        </p:txBody>
      </p:sp>
      <p:sp>
        <p:nvSpPr>
          <p:cNvPr id="49" name="正方形/長方形 48"/>
          <p:cNvSpPr/>
          <p:nvPr/>
        </p:nvSpPr>
        <p:spPr>
          <a:xfrm>
            <a:off x="6820704" y="2278795"/>
            <a:ext cx="71168" cy="1816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endParaRPr>
          </a:p>
        </p:txBody>
      </p:sp>
      <p:sp>
        <p:nvSpPr>
          <p:cNvPr id="50" name="テキスト ボックス 49"/>
          <p:cNvSpPr txBox="1"/>
          <p:nvPr/>
        </p:nvSpPr>
        <p:spPr>
          <a:xfrm>
            <a:off x="6200095" y="1851619"/>
            <a:ext cx="1029115" cy="369332"/>
          </a:xfrm>
          <a:prstGeom prst="rect">
            <a:avLst/>
          </a:prstGeom>
          <a:solidFill>
            <a:schemeClr val="bg1"/>
          </a:solidFill>
        </p:spPr>
        <p:txBody>
          <a:bodyPr wrap="square" rtlCol="0">
            <a:spAutoFit/>
          </a:bodyPr>
          <a:lstStyle/>
          <a:p>
            <a:r>
              <a:rPr lang="en-US" altLang="ja-JP" sz="900" dirty="0">
                <a:solidFill>
                  <a:srgbClr val="FF0000"/>
                </a:solidFill>
                <a:latin typeface="Calibri"/>
                <a:ea typeface="ＭＳ Ｐゴシック"/>
              </a:rPr>
              <a:t>High bunch charge</a:t>
            </a:r>
            <a:endParaRPr lang="ja-JP" altLang="en-US" sz="900" dirty="0">
              <a:solidFill>
                <a:srgbClr val="FF0000"/>
              </a:solidFill>
              <a:latin typeface="Calibri"/>
              <a:ea typeface="ＭＳ Ｐゴシック"/>
            </a:endParaRPr>
          </a:p>
        </p:txBody>
      </p:sp>
      <p:cxnSp>
        <p:nvCxnSpPr>
          <p:cNvPr id="51" name="直線矢印コネクタ 50"/>
          <p:cNvCxnSpPr/>
          <p:nvPr/>
        </p:nvCxnSpPr>
        <p:spPr>
          <a:xfrm flipV="1">
            <a:off x="6891869" y="1937173"/>
            <a:ext cx="817940" cy="9911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7532241" y="2256894"/>
            <a:ext cx="71168" cy="1816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endParaRPr>
          </a:p>
        </p:txBody>
      </p:sp>
      <p:sp>
        <p:nvSpPr>
          <p:cNvPr id="53" name="正方形/長方形 52"/>
          <p:cNvSpPr/>
          <p:nvPr/>
        </p:nvSpPr>
        <p:spPr>
          <a:xfrm>
            <a:off x="7674226" y="2268052"/>
            <a:ext cx="71168" cy="1816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endParaRPr>
          </a:p>
        </p:txBody>
      </p:sp>
      <p:sp>
        <p:nvSpPr>
          <p:cNvPr id="54" name="テキスト ボックス 53"/>
          <p:cNvSpPr txBox="1"/>
          <p:nvPr/>
        </p:nvSpPr>
        <p:spPr>
          <a:xfrm>
            <a:off x="7261854" y="2451266"/>
            <a:ext cx="683110" cy="230832"/>
          </a:xfrm>
          <a:prstGeom prst="rect">
            <a:avLst/>
          </a:prstGeom>
          <a:solidFill>
            <a:schemeClr val="bg1"/>
          </a:solidFill>
        </p:spPr>
        <p:txBody>
          <a:bodyPr wrap="square" rtlCol="0">
            <a:spAutoFit/>
          </a:bodyPr>
          <a:lstStyle/>
          <a:p>
            <a:r>
              <a:rPr lang="en-US" altLang="ja-JP" sz="900" dirty="0">
                <a:solidFill>
                  <a:srgbClr val="FF0000"/>
                </a:solidFill>
                <a:latin typeface="Calibri"/>
                <a:ea typeface="ＭＳ Ｐゴシック"/>
              </a:rPr>
              <a:t>1mA again</a:t>
            </a:r>
            <a:endParaRPr lang="ja-JP" altLang="en-US" sz="900" dirty="0">
              <a:solidFill>
                <a:srgbClr val="FF0000"/>
              </a:solidFill>
              <a:latin typeface="Calibri"/>
              <a:ea typeface="ＭＳ Ｐゴシック"/>
            </a:endParaRPr>
          </a:p>
        </p:txBody>
      </p:sp>
      <p:sp>
        <p:nvSpPr>
          <p:cNvPr id="55" name="テキスト ボックス 54"/>
          <p:cNvSpPr txBox="1"/>
          <p:nvPr/>
        </p:nvSpPr>
        <p:spPr>
          <a:xfrm>
            <a:off x="6462679" y="764704"/>
            <a:ext cx="1016153" cy="715581"/>
          </a:xfrm>
          <a:prstGeom prst="rect">
            <a:avLst/>
          </a:prstGeom>
          <a:noFill/>
        </p:spPr>
        <p:txBody>
          <a:bodyPr wrap="square" rtlCol="0">
            <a:spAutoFit/>
          </a:bodyPr>
          <a:lstStyle/>
          <a:p>
            <a:r>
              <a:rPr lang="en-US" altLang="ja-JP" sz="1350" dirty="0">
                <a:solidFill>
                  <a:srgbClr val="FF0000"/>
                </a:solidFill>
              </a:rPr>
              <a:t>R&amp;D for Industrial application</a:t>
            </a:r>
            <a:endParaRPr lang="ja-JP" altLang="en-US" sz="1350" dirty="0">
              <a:solidFill>
                <a:srgbClr val="FF0000"/>
              </a:solidFill>
            </a:endParaRPr>
          </a:p>
        </p:txBody>
      </p:sp>
      <p:sp>
        <p:nvSpPr>
          <p:cNvPr id="56" name="テキスト ボックス 55"/>
          <p:cNvSpPr txBox="1"/>
          <p:nvPr/>
        </p:nvSpPr>
        <p:spPr>
          <a:xfrm>
            <a:off x="1263578" y="5854069"/>
            <a:ext cx="6558206" cy="646331"/>
          </a:xfrm>
          <a:prstGeom prst="rect">
            <a:avLst/>
          </a:prstGeom>
          <a:noFill/>
        </p:spPr>
        <p:txBody>
          <a:bodyPr wrap="none" rtlCol="0">
            <a:spAutoFit/>
          </a:bodyPr>
          <a:lstStyle/>
          <a:p>
            <a:r>
              <a:rPr kumimoji="1" lang="en-US" altLang="ja-JP" dirty="0" smtClean="0"/>
              <a:t>Construction started in 2009 and commissioning start in 2013.</a:t>
            </a:r>
          </a:p>
          <a:p>
            <a:r>
              <a:rPr lang="en-US" altLang="ja-JP" dirty="0" smtClean="0">
                <a:solidFill>
                  <a:srgbClr val="0000FF"/>
                </a:solidFill>
              </a:rPr>
              <a:t>From 2017, </a:t>
            </a:r>
            <a:r>
              <a:rPr kumimoji="1" lang="en-US" altLang="ja-JP" dirty="0" smtClean="0">
                <a:solidFill>
                  <a:srgbClr val="0000FF"/>
                </a:solidFill>
              </a:rPr>
              <a:t>we restarted beam operation toward CW 10 mA. </a:t>
            </a:r>
            <a:endParaRPr kumimoji="1" lang="ja-JP" altLang="en-US" dirty="0">
              <a:solidFill>
                <a:srgbClr val="0000FF"/>
              </a:solidFill>
            </a:endParaRPr>
          </a:p>
        </p:txBody>
      </p:sp>
      <p:sp>
        <p:nvSpPr>
          <p:cNvPr id="57" name="右矢印 56"/>
          <p:cNvSpPr/>
          <p:nvPr/>
        </p:nvSpPr>
        <p:spPr>
          <a:xfrm>
            <a:off x="6891869" y="4597655"/>
            <a:ext cx="982724" cy="4381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8" name="テキスト ボックス 57"/>
          <p:cNvSpPr txBox="1"/>
          <p:nvPr/>
        </p:nvSpPr>
        <p:spPr>
          <a:xfrm>
            <a:off x="6352878" y="5084983"/>
            <a:ext cx="2551155"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dirty="0" smtClean="0"/>
              <a:t>For industrial application</a:t>
            </a:r>
            <a:endParaRPr kumimoji="1" lang="ja-JP" altLang="en-US" dirty="0"/>
          </a:p>
        </p:txBody>
      </p:sp>
    </p:spTree>
    <p:extLst>
      <p:ext uri="{BB962C8B-B14F-4D97-AF65-F5344CB8AC3E}">
        <p14:creationId xmlns:p14="http://schemas.microsoft.com/office/powerpoint/2010/main" val="388663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3" grpId="0" animBg="1"/>
      <p:bldP spid="54" grpId="0" animBg="1"/>
      <p:bldP spid="55" grpId="0"/>
      <p:bldP spid="57" grpId="0" animBg="1"/>
      <p:bldP spid="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Orbit tuning for two different energy beams</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21</a:t>
            </a:fld>
            <a:endParaRPr lang="ja-JP" altLang="en-US" dirty="0"/>
          </a:p>
        </p:txBody>
      </p:sp>
      <p:sp>
        <p:nvSpPr>
          <p:cNvPr id="7" name="テキスト ボックス 8">
            <a:extLst>
              <a:ext uri="{FF2B5EF4-FFF2-40B4-BE49-F238E27FC236}">
                <a16:creationId xmlns="" xmlns:a16="http://schemas.microsoft.com/office/drawing/2014/main" id="{92252F57-1346-4F0F-9E14-0563D2370E85}"/>
              </a:ext>
            </a:extLst>
          </p:cNvPr>
          <p:cNvSpPr txBox="1">
            <a:spLocks noChangeArrowheads="1"/>
          </p:cNvSpPr>
          <p:nvPr/>
        </p:nvSpPr>
        <p:spPr bwMode="auto">
          <a:xfrm>
            <a:off x="441325" y="3198813"/>
            <a:ext cx="3852863" cy="211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Clr>
                <a:srgbClr val="00BFFF"/>
              </a:buClr>
              <a:buFontTx/>
              <a:buNone/>
              <a:defRPr/>
            </a:pPr>
            <a:r>
              <a:rPr lang="ja-JP" altLang="en-US" sz="1600" dirty="0">
                <a:solidFill>
                  <a:srgbClr val="3F3A39"/>
                </a:solidFill>
                <a:latin typeface="+mj-ea"/>
                <a:ea typeface="+mj-ea"/>
              </a:rPr>
              <a:t>・　</a:t>
            </a:r>
            <a:r>
              <a:rPr lang="en-US" altLang="ja-JP" sz="1600" dirty="0" smtClean="0">
                <a:solidFill>
                  <a:srgbClr val="3F3A39"/>
                </a:solidFill>
                <a:latin typeface="+mj-ea"/>
                <a:ea typeface="+mj-ea"/>
              </a:rPr>
              <a:t>Orbit measurement and tuning</a:t>
            </a:r>
            <a:endParaRPr lang="en-US" altLang="ja-JP" sz="1600" dirty="0">
              <a:solidFill>
                <a:srgbClr val="3F3A39"/>
              </a:solidFill>
              <a:latin typeface="+mj-ea"/>
              <a:ea typeface="+mj-ea"/>
            </a:endParaRPr>
          </a:p>
          <a:p>
            <a:pPr eaLnBrk="1" hangingPunct="1">
              <a:buClr>
                <a:srgbClr val="00BFFF"/>
              </a:buClr>
              <a:buFontTx/>
              <a:buNone/>
              <a:defRPr/>
            </a:pPr>
            <a:r>
              <a:rPr lang="ja-JP" altLang="en-US" sz="1600" dirty="0">
                <a:solidFill>
                  <a:srgbClr val="3F3A39"/>
                </a:solidFill>
                <a:latin typeface="+mj-ea"/>
                <a:ea typeface="+mj-ea"/>
              </a:rPr>
              <a:t>　　</a:t>
            </a:r>
            <a:r>
              <a:rPr lang="en-US" altLang="ja-JP" sz="1600" dirty="0" smtClean="0">
                <a:solidFill>
                  <a:srgbClr val="3F3A39"/>
                </a:solidFill>
                <a:latin typeface="+mj-ea"/>
                <a:ea typeface="+mj-ea"/>
              </a:rPr>
              <a:t>Screen monitors are used.</a:t>
            </a:r>
            <a:endParaRPr lang="en-US" altLang="ja-JP" sz="1600" dirty="0">
              <a:solidFill>
                <a:srgbClr val="3F3A39"/>
              </a:solidFill>
              <a:latin typeface="+mj-ea"/>
              <a:ea typeface="+mj-ea"/>
            </a:endParaRPr>
          </a:p>
          <a:p>
            <a:pPr eaLnBrk="1" hangingPunct="1">
              <a:buClr>
                <a:srgbClr val="00BFFF"/>
              </a:buClr>
              <a:buFontTx/>
              <a:buNone/>
              <a:defRPr/>
            </a:pPr>
            <a:endParaRPr lang="en-US" altLang="ja-JP" sz="1600" dirty="0">
              <a:solidFill>
                <a:srgbClr val="3F3A39"/>
              </a:solidFill>
              <a:latin typeface="+mj-ea"/>
              <a:ea typeface="+mj-ea"/>
            </a:endParaRPr>
          </a:p>
          <a:p>
            <a:pPr eaLnBrk="1" hangingPunct="1">
              <a:buClr>
                <a:srgbClr val="00BFFF"/>
              </a:buClr>
              <a:buFontTx/>
              <a:buNone/>
              <a:defRPr/>
            </a:pPr>
            <a:r>
              <a:rPr lang="ja-JP" altLang="en-US" sz="1600" dirty="0">
                <a:solidFill>
                  <a:srgbClr val="3F3A39"/>
                </a:solidFill>
                <a:latin typeface="+mj-ea"/>
                <a:ea typeface="+mj-ea"/>
              </a:rPr>
              <a:t>・　</a:t>
            </a:r>
            <a:r>
              <a:rPr lang="en-US" altLang="ja-JP" sz="1600" dirty="0" smtClean="0">
                <a:solidFill>
                  <a:srgbClr val="3F3A39"/>
                </a:solidFill>
                <a:latin typeface="+mj-ea"/>
                <a:ea typeface="+mj-ea"/>
              </a:rPr>
              <a:t>Two beams section</a:t>
            </a:r>
            <a:endParaRPr lang="en-US" altLang="ja-JP" sz="1600" dirty="0">
              <a:solidFill>
                <a:srgbClr val="3F3A39"/>
              </a:solidFill>
              <a:latin typeface="+mj-ea"/>
              <a:ea typeface="+mj-ea"/>
            </a:endParaRPr>
          </a:p>
          <a:p>
            <a:pPr eaLnBrk="1" hangingPunct="1">
              <a:buClr>
                <a:srgbClr val="00BFFF"/>
              </a:buClr>
              <a:buFontTx/>
              <a:buNone/>
              <a:defRPr/>
            </a:pPr>
            <a:r>
              <a:rPr lang="ja-JP" altLang="en-US" sz="1600" dirty="0">
                <a:solidFill>
                  <a:srgbClr val="3F3A39"/>
                </a:solidFill>
                <a:latin typeface="+mj-ea"/>
                <a:ea typeface="+mj-ea"/>
              </a:rPr>
              <a:t>　　</a:t>
            </a:r>
            <a:r>
              <a:rPr lang="en-US" altLang="ja-JP" sz="1600" dirty="0" smtClean="0">
                <a:solidFill>
                  <a:srgbClr val="3F3A39"/>
                </a:solidFill>
                <a:latin typeface="+mj-ea"/>
                <a:ea typeface="+mj-ea"/>
              </a:rPr>
              <a:t>BPMs are used to measure beam</a:t>
            </a:r>
          </a:p>
          <a:p>
            <a:pPr eaLnBrk="1" hangingPunct="1">
              <a:buClr>
                <a:srgbClr val="00BFFF"/>
              </a:buClr>
              <a:buFontTx/>
              <a:buNone/>
              <a:defRPr/>
            </a:pPr>
            <a:r>
              <a:rPr lang="en-US" altLang="ja-JP" sz="1600" dirty="0">
                <a:solidFill>
                  <a:srgbClr val="3F3A39"/>
                </a:solidFill>
                <a:latin typeface="+mj-ea"/>
                <a:ea typeface="+mj-ea"/>
              </a:rPr>
              <a:t> </a:t>
            </a:r>
            <a:r>
              <a:rPr lang="en-US" altLang="ja-JP" sz="1600" dirty="0" smtClean="0">
                <a:solidFill>
                  <a:srgbClr val="3F3A39"/>
                </a:solidFill>
                <a:latin typeface="+mj-ea"/>
                <a:ea typeface="+mj-ea"/>
              </a:rPr>
              <a:t>   positions.</a:t>
            </a:r>
            <a:endParaRPr lang="en-US" altLang="ja-JP" sz="1600" dirty="0">
              <a:solidFill>
                <a:srgbClr val="3F3A39"/>
              </a:solidFill>
              <a:latin typeface="+mj-ea"/>
              <a:ea typeface="+mj-ea"/>
            </a:endParaRPr>
          </a:p>
          <a:p>
            <a:pPr eaLnBrk="1" hangingPunct="1">
              <a:buClr>
                <a:srgbClr val="00BFFF"/>
              </a:buClr>
              <a:buFontTx/>
              <a:buNone/>
              <a:defRPr/>
            </a:pPr>
            <a:endParaRPr lang="en-US" altLang="ja-JP" sz="1600" dirty="0">
              <a:solidFill>
                <a:srgbClr val="3F3A39"/>
              </a:solidFill>
              <a:latin typeface="ＭＳ ゴシック" panose="020B0609070205080204" pitchFamily="49" charset="-128"/>
              <a:ea typeface="ＭＳ ゴシック" panose="020B0609070205080204" pitchFamily="49" charset="-128"/>
            </a:endParaRPr>
          </a:p>
        </p:txBody>
      </p:sp>
      <p:pic>
        <p:nvPicPr>
          <p:cNvPr id="8"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6575" y="1147763"/>
            <a:ext cx="4759325"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6575" y="5414963"/>
            <a:ext cx="463073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 xmlns:a16="http://schemas.microsoft.com/office/drawing/2014/main" id="{220E4F2A-7474-43A6-904A-78E571867B77}"/>
              </a:ext>
            </a:extLst>
          </p:cNvPr>
          <p:cNvSpPr txBox="1"/>
          <p:nvPr/>
        </p:nvSpPr>
        <p:spPr>
          <a:xfrm>
            <a:off x="4499992" y="692696"/>
            <a:ext cx="3760966" cy="646331"/>
          </a:xfrm>
          <a:prstGeom prst="rect">
            <a:avLst/>
          </a:prstGeom>
          <a:noFill/>
        </p:spPr>
        <p:txBody>
          <a:bodyPr wrap="none">
            <a:spAutoFit/>
          </a:bodyPr>
          <a:lstStyle/>
          <a:p>
            <a:pPr>
              <a:defRPr/>
            </a:pPr>
            <a:r>
              <a:rPr lang="en-US" altLang="ja-JP" dirty="0" smtClean="0">
                <a:latin typeface="+mj-ea"/>
                <a:ea typeface="+mj-ea"/>
              </a:rPr>
              <a:t>Orbit measurements of injection and </a:t>
            </a:r>
          </a:p>
          <a:p>
            <a:pPr>
              <a:defRPr/>
            </a:pPr>
            <a:r>
              <a:rPr lang="en-US" altLang="ja-JP" dirty="0" smtClean="0">
                <a:latin typeface="+mj-ea"/>
                <a:ea typeface="+mj-ea"/>
              </a:rPr>
              <a:t>recirculation beams</a:t>
            </a:r>
          </a:p>
        </p:txBody>
      </p:sp>
      <p:sp>
        <p:nvSpPr>
          <p:cNvPr id="11" name="テキスト ボックス 10">
            <a:extLst>
              <a:ext uri="{FF2B5EF4-FFF2-40B4-BE49-F238E27FC236}">
                <a16:creationId xmlns="" xmlns:a16="http://schemas.microsoft.com/office/drawing/2014/main" id="{E8AC0A38-EF45-43C2-8975-141C51AFBB25}"/>
              </a:ext>
            </a:extLst>
          </p:cNvPr>
          <p:cNvSpPr txBox="1"/>
          <p:nvPr/>
        </p:nvSpPr>
        <p:spPr>
          <a:xfrm>
            <a:off x="242888" y="844550"/>
            <a:ext cx="3280065" cy="369332"/>
          </a:xfrm>
          <a:prstGeom prst="rect">
            <a:avLst/>
          </a:prstGeom>
          <a:noFill/>
        </p:spPr>
        <p:txBody>
          <a:bodyPr wrap="none">
            <a:spAutoFit/>
          </a:bodyPr>
          <a:lstStyle/>
          <a:p>
            <a:pPr>
              <a:defRPr/>
            </a:pPr>
            <a:r>
              <a:rPr lang="en-US" altLang="ja-JP" dirty="0" smtClean="0">
                <a:latin typeface="+mj-ea"/>
                <a:ea typeface="+mj-ea"/>
              </a:rPr>
              <a:t>Beam parameters in orbit tuning</a:t>
            </a:r>
            <a:endParaRPr lang="ja-JP" altLang="en-US" dirty="0">
              <a:latin typeface="+mj-ea"/>
              <a:ea typeface="+mj-ea"/>
            </a:endParaRPr>
          </a:p>
        </p:txBody>
      </p:sp>
      <p:cxnSp>
        <p:nvCxnSpPr>
          <p:cNvPr id="12" name="直線矢印コネクタ 11">
            <a:extLst>
              <a:ext uri="{FF2B5EF4-FFF2-40B4-BE49-F238E27FC236}">
                <a16:creationId xmlns="" xmlns:a16="http://schemas.microsoft.com/office/drawing/2014/main" id="{F886BC82-5524-4819-80C3-E13BD5BC563A}"/>
              </a:ext>
            </a:extLst>
          </p:cNvPr>
          <p:cNvCxnSpPr/>
          <p:nvPr/>
        </p:nvCxnSpPr>
        <p:spPr>
          <a:xfrm flipV="1">
            <a:off x="7715250" y="5041900"/>
            <a:ext cx="0" cy="6937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直線矢印コネクタ 12">
            <a:extLst>
              <a:ext uri="{FF2B5EF4-FFF2-40B4-BE49-F238E27FC236}">
                <a16:creationId xmlns="" xmlns:a16="http://schemas.microsoft.com/office/drawing/2014/main" id="{38A00818-8E1A-4B92-8F57-81E4AF482160}"/>
              </a:ext>
            </a:extLst>
          </p:cNvPr>
          <p:cNvCxnSpPr/>
          <p:nvPr/>
        </p:nvCxnSpPr>
        <p:spPr>
          <a:xfrm flipV="1">
            <a:off x="5102225" y="4997450"/>
            <a:ext cx="242888" cy="6810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14" name="表 13">
            <a:extLst>
              <a:ext uri="{FF2B5EF4-FFF2-40B4-BE49-F238E27FC236}">
                <a16:creationId xmlns="" xmlns:a16="http://schemas.microsoft.com/office/drawing/2014/main" id="{1DD1A6A4-323A-406E-B16E-94CA3B628A90}"/>
              </a:ext>
            </a:extLst>
          </p:cNvPr>
          <p:cNvGraphicFramePr>
            <a:graphicFrameLocks noGrp="1"/>
          </p:cNvGraphicFramePr>
          <p:nvPr>
            <p:extLst>
              <p:ext uri="{D42A27DB-BD31-4B8C-83A1-F6EECF244321}">
                <p14:modId xmlns:p14="http://schemas.microsoft.com/office/powerpoint/2010/main" val="2227427899"/>
              </p:ext>
            </p:extLst>
          </p:nvPr>
        </p:nvGraphicFramePr>
        <p:xfrm>
          <a:off x="511175" y="1335088"/>
          <a:ext cx="3563938" cy="1684335"/>
        </p:xfrm>
        <a:graphic>
          <a:graphicData uri="http://schemas.openxmlformats.org/drawingml/2006/table">
            <a:tbl>
              <a:tblPr>
                <a:tableStyleId>{9D7B26C5-4107-4FEC-AEDC-1716B250A1EF}</a:tableStyleId>
              </a:tblPr>
              <a:tblGrid>
                <a:gridCol w="2116609">
                  <a:extLst>
                    <a:ext uri="{9D8B030D-6E8A-4147-A177-3AD203B41FA5}">
                      <a16:colId xmlns="" xmlns:a16="http://schemas.microsoft.com/office/drawing/2014/main" val="20000"/>
                    </a:ext>
                  </a:extLst>
                </a:gridCol>
                <a:gridCol w="1447329">
                  <a:extLst>
                    <a:ext uri="{9D8B030D-6E8A-4147-A177-3AD203B41FA5}">
                      <a16:colId xmlns="" xmlns:a16="http://schemas.microsoft.com/office/drawing/2014/main" val="20001"/>
                    </a:ext>
                  </a:extLst>
                </a:gridCol>
              </a:tblGrid>
              <a:tr h="336867">
                <a:tc>
                  <a:txBody>
                    <a:bodyPr/>
                    <a:lstStyle/>
                    <a:p>
                      <a:r>
                        <a:rPr kumimoji="1" lang="en-US" altLang="ja-JP" sz="1600" dirty="0" smtClean="0"/>
                        <a:t>Bunch</a:t>
                      </a:r>
                      <a:r>
                        <a:rPr kumimoji="1" lang="en-US" altLang="ja-JP" sz="1600" baseline="0" dirty="0" smtClean="0"/>
                        <a:t> charge</a:t>
                      </a:r>
                      <a:endParaRPr kumimoji="1" lang="ja-JP" altLang="en-US" sz="1600" dirty="0"/>
                    </a:p>
                  </a:txBody>
                  <a:tcPr marL="91447" marR="91447" marT="45727" marB="45727"/>
                </a:tc>
                <a:tc>
                  <a:txBody>
                    <a:bodyPr/>
                    <a:lstStyle/>
                    <a:p>
                      <a:r>
                        <a:rPr kumimoji="1" lang="en-US" altLang="ja-JP" sz="1600" dirty="0"/>
                        <a:t>10 – 100 </a:t>
                      </a:r>
                      <a:r>
                        <a:rPr kumimoji="1" lang="en-US" altLang="ja-JP" sz="1600" dirty="0" err="1"/>
                        <a:t>fC</a:t>
                      </a:r>
                      <a:endParaRPr kumimoji="1" lang="ja-JP" altLang="en-US" sz="1600" dirty="0"/>
                    </a:p>
                  </a:txBody>
                  <a:tcPr marL="91447" marR="91447" marT="45727" marB="45727"/>
                </a:tc>
                <a:extLst>
                  <a:ext uri="{0D108BD9-81ED-4DB2-BD59-A6C34878D82A}">
                    <a16:rowId xmlns="" xmlns:a16="http://schemas.microsoft.com/office/drawing/2014/main" val="10000"/>
                  </a:ext>
                </a:extLst>
              </a:tr>
              <a:tr h="336867">
                <a:tc>
                  <a:txBody>
                    <a:bodyPr/>
                    <a:lstStyle/>
                    <a:p>
                      <a:r>
                        <a:rPr kumimoji="1" lang="en-US" altLang="ja-JP" sz="1600" dirty="0" smtClean="0"/>
                        <a:t>Macro</a:t>
                      </a:r>
                      <a:r>
                        <a:rPr kumimoji="1" lang="en-US" altLang="ja-JP" sz="1600" baseline="0" dirty="0" smtClean="0"/>
                        <a:t> pulse width</a:t>
                      </a:r>
                      <a:endParaRPr kumimoji="1" lang="ja-JP" altLang="en-US" sz="1600" dirty="0"/>
                    </a:p>
                  </a:txBody>
                  <a:tcPr marL="91447" marR="91447" marT="45727" marB="45727"/>
                </a:tc>
                <a:tc>
                  <a:txBody>
                    <a:bodyPr/>
                    <a:lstStyle/>
                    <a:p>
                      <a:r>
                        <a:rPr kumimoji="1" lang="en-US" altLang="ja-JP" sz="1600" dirty="0"/>
                        <a:t>1 us</a:t>
                      </a:r>
                      <a:endParaRPr kumimoji="1" lang="ja-JP" altLang="en-US" sz="1600" dirty="0"/>
                    </a:p>
                  </a:txBody>
                  <a:tcPr marL="91447" marR="91447" marT="45727" marB="45727"/>
                </a:tc>
                <a:extLst>
                  <a:ext uri="{0D108BD9-81ED-4DB2-BD59-A6C34878D82A}">
                    <a16:rowId xmlns="" xmlns:a16="http://schemas.microsoft.com/office/drawing/2014/main" val="10001"/>
                  </a:ext>
                </a:extLst>
              </a:tr>
              <a:tr h="336867">
                <a:tc>
                  <a:txBody>
                    <a:bodyPr/>
                    <a:lstStyle/>
                    <a:p>
                      <a:r>
                        <a:rPr kumimoji="1" lang="en-US" altLang="ja-JP" sz="1600" dirty="0" smtClean="0"/>
                        <a:t>Beam</a:t>
                      </a:r>
                      <a:r>
                        <a:rPr kumimoji="1" lang="en-US" altLang="ja-JP" sz="1600" baseline="0" dirty="0" smtClean="0"/>
                        <a:t> Repetition</a:t>
                      </a:r>
                      <a:endParaRPr kumimoji="1" lang="ja-JP" altLang="en-US" sz="1600" dirty="0"/>
                    </a:p>
                  </a:txBody>
                  <a:tcPr marL="91447" marR="91447" marT="45727" marB="45727"/>
                </a:tc>
                <a:tc>
                  <a:txBody>
                    <a:bodyPr/>
                    <a:lstStyle/>
                    <a:p>
                      <a:r>
                        <a:rPr kumimoji="1" lang="en-US" altLang="ja-JP" sz="1600" dirty="0"/>
                        <a:t>1.3 GHz</a:t>
                      </a:r>
                      <a:endParaRPr kumimoji="1" lang="ja-JP" altLang="en-US" sz="1600" dirty="0"/>
                    </a:p>
                  </a:txBody>
                  <a:tcPr marL="91447" marR="91447" marT="45727" marB="45727"/>
                </a:tc>
                <a:extLst>
                  <a:ext uri="{0D108BD9-81ED-4DB2-BD59-A6C34878D82A}">
                    <a16:rowId xmlns="" xmlns:a16="http://schemas.microsoft.com/office/drawing/2014/main" val="10002"/>
                  </a:ext>
                </a:extLst>
              </a:tr>
              <a:tr h="336867">
                <a:tc>
                  <a:txBody>
                    <a:bodyPr/>
                    <a:lstStyle/>
                    <a:p>
                      <a:r>
                        <a:rPr kumimoji="1" lang="en-US" altLang="ja-JP" sz="1600" dirty="0" smtClean="0"/>
                        <a:t>Macro</a:t>
                      </a:r>
                      <a:r>
                        <a:rPr kumimoji="1" lang="en-US" altLang="ja-JP" sz="1600" baseline="0" dirty="0" smtClean="0"/>
                        <a:t> pulse repetition</a:t>
                      </a:r>
                      <a:endParaRPr kumimoji="1" lang="ja-JP" altLang="en-US" sz="1600" dirty="0"/>
                    </a:p>
                  </a:txBody>
                  <a:tcPr marL="91447" marR="91447" marT="45727" marB="45727"/>
                </a:tc>
                <a:tc>
                  <a:txBody>
                    <a:bodyPr/>
                    <a:lstStyle/>
                    <a:p>
                      <a:r>
                        <a:rPr kumimoji="1" lang="en-US" altLang="ja-JP" sz="1600" dirty="0"/>
                        <a:t>~</a:t>
                      </a:r>
                      <a:r>
                        <a:rPr kumimoji="1" lang="en-US" altLang="ja-JP" sz="1600" baseline="0" dirty="0"/>
                        <a:t> 5 Hz</a:t>
                      </a:r>
                      <a:endParaRPr kumimoji="1" lang="ja-JP" altLang="en-US" sz="1600" dirty="0"/>
                    </a:p>
                  </a:txBody>
                  <a:tcPr marL="91447" marR="91447" marT="45727" marB="45727"/>
                </a:tc>
                <a:extLst>
                  <a:ext uri="{0D108BD9-81ED-4DB2-BD59-A6C34878D82A}">
                    <a16:rowId xmlns="" xmlns:a16="http://schemas.microsoft.com/office/drawing/2014/main" val="10003"/>
                  </a:ext>
                </a:extLst>
              </a:tr>
              <a:tr h="336867">
                <a:tc>
                  <a:txBody>
                    <a:bodyPr/>
                    <a:lstStyle/>
                    <a:p>
                      <a:r>
                        <a:rPr kumimoji="1" lang="en-US" altLang="ja-JP" sz="1600" dirty="0" smtClean="0"/>
                        <a:t>Average</a:t>
                      </a:r>
                      <a:r>
                        <a:rPr kumimoji="1" lang="en-US" altLang="ja-JP" sz="1600" baseline="0" dirty="0" smtClean="0"/>
                        <a:t> current</a:t>
                      </a:r>
                      <a:endParaRPr kumimoji="1" lang="ja-JP" altLang="en-US" sz="1600" dirty="0"/>
                    </a:p>
                  </a:txBody>
                  <a:tcPr marL="91447" marR="91447" marT="45727" marB="45727"/>
                </a:tc>
                <a:tc>
                  <a:txBody>
                    <a:bodyPr/>
                    <a:lstStyle/>
                    <a:p>
                      <a:r>
                        <a:rPr kumimoji="1" lang="en-US" altLang="ja-JP" sz="1600" dirty="0" smtClean="0"/>
                        <a:t>few100 </a:t>
                      </a:r>
                      <a:r>
                        <a:rPr kumimoji="1" lang="en-US" altLang="ja-JP" sz="1600" dirty="0" err="1"/>
                        <a:t>pA</a:t>
                      </a:r>
                      <a:endParaRPr kumimoji="1" lang="ja-JP" altLang="en-US" sz="1600" dirty="0"/>
                    </a:p>
                  </a:txBody>
                  <a:tcPr marL="91447" marR="91447" marT="45727" marB="45727"/>
                </a:tc>
                <a:extLst>
                  <a:ext uri="{0D108BD9-81ED-4DB2-BD59-A6C34878D82A}">
                    <a16:rowId xmlns="" xmlns:a16="http://schemas.microsoft.com/office/drawing/2014/main" val="10004"/>
                  </a:ext>
                </a:extLst>
              </a:tr>
            </a:tbl>
          </a:graphicData>
        </a:graphic>
      </p:graphicFrame>
      <p:pic>
        <p:nvPicPr>
          <p:cNvPr id="15" name="図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913" y="5060950"/>
            <a:ext cx="3878262"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直線矢印コネクタ 15">
            <a:extLst>
              <a:ext uri="{FF2B5EF4-FFF2-40B4-BE49-F238E27FC236}">
                <a16:creationId xmlns="" xmlns:a16="http://schemas.microsoft.com/office/drawing/2014/main" id="{BFD31431-D768-438A-ACF8-10F96E3A1294}"/>
              </a:ext>
            </a:extLst>
          </p:cNvPr>
          <p:cNvCxnSpPr/>
          <p:nvPr/>
        </p:nvCxnSpPr>
        <p:spPr>
          <a:xfrm>
            <a:off x="2382838" y="5024438"/>
            <a:ext cx="111125" cy="4619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2590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err="1" smtClean="0"/>
              <a:t>cERL</a:t>
            </a:r>
            <a:r>
              <a:rPr kumimoji="1" lang="en-US" altLang="ja-JP" dirty="0" smtClean="0"/>
              <a:t> Team</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dirty="0" smtClean="0"/>
              <a:t>22 June, 2017, ERL17</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22</a:t>
            </a:fld>
            <a:endParaRPr lang="ja-JP" altLang="en-US"/>
          </a:p>
        </p:txBody>
      </p:sp>
      <p:sp>
        <p:nvSpPr>
          <p:cNvPr id="11" name="Text Box 2"/>
          <p:cNvSpPr txBox="1">
            <a:spLocks noChangeArrowheads="1"/>
          </p:cNvSpPr>
          <p:nvPr/>
        </p:nvSpPr>
        <p:spPr bwMode="auto">
          <a:xfrm>
            <a:off x="467544" y="836712"/>
            <a:ext cx="8296275"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400" b="1" dirty="0">
                <a:solidFill>
                  <a:srgbClr val="000000"/>
                </a:solidFill>
                <a:latin typeface="Arial" charset="0"/>
              </a:rPr>
              <a:t>High Energy Accelerator Research Organization (KEK)</a:t>
            </a:r>
          </a:p>
          <a:p>
            <a:pPr algn="just" eaLnBrk="1" hangingPunct="1">
              <a:spcBef>
                <a:spcPct val="0"/>
              </a:spcBef>
              <a:buFontTx/>
              <a:buNone/>
            </a:pPr>
            <a:r>
              <a:rPr lang="fr-FR" altLang="ja-JP" sz="1400" dirty="0" smtClean="0">
                <a:solidFill>
                  <a:srgbClr val="000000"/>
                </a:solidFill>
                <a:latin typeface="Arial" charset="0"/>
              </a:rPr>
              <a:t>M. Adachi, S</a:t>
            </a:r>
            <a:r>
              <a:rPr lang="fr-FR" altLang="ja-JP" sz="1400" dirty="0">
                <a:solidFill>
                  <a:srgbClr val="000000"/>
                </a:solidFill>
                <a:latin typeface="Arial" charset="0"/>
              </a:rPr>
              <a:t>. Adachi, </a:t>
            </a:r>
            <a:r>
              <a:rPr lang="fr-FR" altLang="ja-JP" sz="1400" dirty="0" smtClean="0">
                <a:solidFill>
                  <a:srgbClr val="000000"/>
                </a:solidFill>
                <a:latin typeface="Arial" charset="0"/>
              </a:rPr>
              <a:t>T. Akagi, M</a:t>
            </a:r>
            <a:r>
              <a:rPr lang="fr-FR" altLang="ja-JP" sz="1400" dirty="0">
                <a:solidFill>
                  <a:srgbClr val="000000"/>
                </a:solidFill>
                <a:latin typeface="Arial" charset="0"/>
              </a:rPr>
              <a:t>. Akemoto, D. Arakawa, </a:t>
            </a:r>
            <a:r>
              <a:rPr lang="fr-FR" altLang="ja-JP" sz="1400" dirty="0" smtClean="0">
                <a:solidFill>
                  <a:srgbClr val="000000"/>
                </a:solidFill>
                <a:latin typeface="Arial" charset="0"/>
              </a:rPr>
              <a:t>S. Araki, S</a:t>
            </a:r>
            <a:r>
              <a:rPr lang="fr-FR" altLang="ja-JP" sz="1400" dirty="0">
                <a:solidFill>
                  <a:srgbClr val="000000"/>
                </a:solidFill>
                <a:latin typeface="Arial" charset="0"/>
              </a:rPr>
              <a:t>. Asaoka, K. Enami,K. </a:t>
            </a:r>
            <a:r>
              <a:rPr lang="fr-FR" altLang="ja-JP" sz="1400" dirty="0" smtClean="0">
                <a:solidFill>
                  <a:srgbClr val="000000"/>
                </a:solidFill>
                <a:latin typeface="Arial" charset="0"/>
              </a:rPr>
              <a:t>Endo,</a:t>
            </a:r>
            <a:br>
              <a:rPr lang="fr-FR" altLang="ja-JP" sz="1400" dirty="0" smtClean="0">
                <a:solidFill>
                  <a:srgbClr val="000000"/>
                </a:solidFill>
                <a:latin typeface="Arial" charset="0"/>
              </a:rPr>
            </a:br>
            <a:r>
              <a:rPr lang="fr-FR" altLang="ja-JP" sz="1400" dirty="0" smtClean="0">
                <a:solidFill>
                  <a:srgbClr val="000000"/>
                </a:solidFill>
                <a:latin typeface="Arial" charset="0"/>
              </a:rPr>
              <a:t>S</a:t>
            </a:r>
            <a:r>
              <a:rPr lang="fr-FR" altLang="ja-JP" sz="1400" dirty="0">
                <a:solidFill>
                  <a:srgbClr val="000000"/>
                </a:solidFill>
                <a:latin typeface="Arial" charset="0"/>
              </a:rPr>
              <a:t>. Fukuda, </a:t>
            </a:r>
            <a:r>
              <a:rPr lang="fr-FR" altLang="ja-JP" sz="1400" dirty="0" smtClean="0">
                <a:solidFill>
                  <a:srgbClr val="000000"/>
                </a:solidFill>
                <a:latin typeface="Arial" charset="0"/>
              </a:rPr>
              <a:t>T</a:t>
            </a:r>
            <a:r>
              <a:rPr lang="fr-FR" altLang="ja-JP" sz="1400" dirty="0">
                <a:solidFill>
                  <a:srgbClr val="000000"/>
                </a:solidFill>
                <a:latin typeface="Arial" charset="0"/>
              </a:rPr>
              <a:t>. Furuya, </a:t>
            </a:r>
            <a:r>
              <a:rPr lang="fr-FR" altLang="ja-JP" sz="1400" dirty="0" smtClean="0">
                <a:solidFill>
                  <a:srgbClr val="000000"/>
                </a:solidFill>
                <a:latin typeface="Arial" charset="0"/>
              </a:rPr>
              <a:t>K</a:t>
            </a:r>
            <a:r>
              <a:rPr lang="fr-FR" altLang="ja-JP" sz="1400" dirty="0">
                <a:solidFill>
                  <a:srgbClr val="000000"/>
                </a:solidFill>
                <a:latin typeface="Arial" charset="0"/>
              </a:rPr>
              <a:t>. Haga, K. Hara, K. Harada, T. Honda, Y. Honda, H. Honma, T. </a:t>
            </a:r>
            <a:r>
              <a:rPr lang="fr-FR" altLang="ja-JP" sz="1400" dirty="0" smtClean="0">
                <a:solidFill>
                  <a:srgbClr val="000000"/>
                </a:solidFill>
                <a:latin typeface="Arial" charset="0"/>
              </a:rPr>
              <a:t>Honma,</a:t>
            </a:r>
            <a:br>
              <a:rPr lang="fr-FR" altLang="ja-JP" sz="1400" dirty="0" smtClean="0">
                <a:solidFill>
                  <a:srgbClr val="000000"/>
                </a:solidFill>
                <a:latin typeface="Arial" charset="0"/>
              </a:rPr>
            </a:br>
            <a:r>
              <a:rPr lang="fr-FR" altLang="ja-JP" sz="1400" dirty="0" smtClean="0">
                <a:solidFill>
                  <a:srgbClr val="000000"/>
                </a:solidFill>
                <a:latin typeface="Arial" charset="0"/>
              </a:rPr>
              <a:t>K</a:t>
            </a:r>
            <a:r>
              <a:rPr lang="fr-FR" altLang="ja-JP" sz="1400" dirty="0">
                <a:solidFill>
                  <a:srgbClr val="000000"/>
                </a:solidFill>
                <a:latin typeface="Arial" charset="0"/>
              </a:rPr>
              <a:t>. Hosoyama, </a:t>
            </a:r>
            <a:r>
              <a:rPr lang="fr-FR" altLang="ja-JP" sz="1400" dirty="0" smtClean="0">
                <a:solidFill>
                  <a:srgbClr val="000000"/>
                </a:solidFill>
                <a:latin typeface="Arial" charset="0"/>
              </a:rPr>
              <a:t>K</a:t>
            </a:r>
            <a:r>
              <a:rPr lang="fr-FR" altLang="ja-JP" sz="1400" dirty="0">
                <a:solidFill>
                  <a:srgbClr val="000000"/>
                </a:solidFill>
                <a:latin typeface="Arial" charset="0"/>
              </a:rPr>
              <a:t>. Hozumi, </a:t>
            </a:r>
            <a:r>
              <a:rPr lang="fr-FR" altLang="ja-JP" sz="1400" dirty="0" smtClean="0">
                <a:solidFill>
                  <a:srgbClr val="000000"/>
                </a:solidFill>
                <a:latin typeface="Arial" charset="0"/>
              </a:rPr>
              <a:t>A</a:t>
            </a:r>
            <a:r>
              <a:rPr lang="fr-FR" altLang="ja-JP" sz="1400" dirty="0">
                <a:solidFill>
                  <a:srgbClr val="000000"/>
                </a:solidFill>
                <a:latin typeface="Arial" charset="0"/>
              </a:rPr>
              <a:t>. Ishii, X. Jin, E. Kako, Y. Kamiya, H. Katagiri, </a:t>
            </a:r>
            <a:r>
              <a:rPr lang="fr-FR" altLang="ja-JP" sz="1400" dirty="0" smtClean="0">
                <a:solidFill>
                  <a:srgbClr val="000000"/>
                </a:solidFill>
                <a:latin typeface="Arial" charset="0"/>
              </a:rPr>
              <a:t>R. Kato, H</a:t>
            </a:r>
            <a:r>
              <a:rPr lang="fr-FR" altLang="ja-JP" sz="1400" dirty="0">
                <a:solidFill>
                  <a:srgbClr val="000000"/>
                </a:solidFill>
                <a:latin typeface="Arial" charset="0"/>
              </a:rPr>
              <a:t>. </a:t>
            </a:r>
            <a:r>
              <a:rPr lang="fr-FR" altLang="ja-JP" sz="1400" dirty="0" smtClean="0">
                <a:solidFill>
                  <a:srgbClr val="000000"/>
                </a:solidFill>
                <a:latin typeface="Arial" charset="0"/>
              </a:rPr>
              <a:t>Kawata,</a:t>
            </a:r>
            <a:br>
              <a:rPr lang="fr-FR" altLang="ja-JP" sz="1400" dirty="0" smtClean="0">
                <a:solidFill>
                  <a:srgbClr val="000000"/>
                </a:solidFill>
                <a:latin typeface="Arial" charset="0"/>
              </a:rPr>
            </a:br>
            <a:r>
              <a:rPr lang="fr-FR" altLang="ja-JP" sz="1400" dirty="0" smtClean="0">
                <a:solidFill>
                  <a:srgbClr val="000000"/>
                </a:solidFill>
                <a:latin typeface="Arial" charset="0"/>
              </a:rPr>
              <a:t>Y</a:t>
            </a:r>
            <a:r>
              <a:rPr lang="fr-FR" altLang="ja-JP" sz="1400" dirty="0">
                <a:solidFill>
                  <a:srgbClr val="000000"/>
                </a:solidFill>
                <a:latin typeface="Arial" charset="0"/>
              </a:rPr>
              <a:t>. </a:t>
            </a:r>
            <a:r>
              <a:rPr lang="fr-FR" altLang="ja-JP" sz="1400" dirty="0" smtClean="0">
                <a:solidFill>
                  <a:srgbClr val="000000"/>
                </a:solidFill>
                <a:latin typeface="Arial" charset="0"/>
              </a:rPr>
              <a:t>Kobayashi, Y</a:t>
            </a:r>
            <a:r>
              <a:rPr lang="fr-FR" altLang="ja-JP" sz="1400" dirty="0">
                <a:solidFill>
                  <a:srgbClr val="000000"/>
                </a:solidFill>
                <a:latin typeface="Arial" charset="0"/>
              </a:rPr>
              <a:t>. Kojima, </a:t>
            </a:r>
            <a:r>
              <a:rPr lang="fr-FR" altLang="ja-JP" sz="1400" dirty="0" smtClean="0">
                <a:solidFill>
                  <a:srgbClr val="000000"/>
                </a:solidFill>
                <a:latin typeface="Arial" charset="0"/>
              </a:rPr>
              <a:t>Y</a:t>
            </a:r>
            <a:r>
              <a:rPr lang="fr-FR" altLang="ja-JP" sz="1400" dirty="0">
                <a:solidFill>
                  <a:srgbClr val="000000"/>
                </a:solidFill>
                <a:latin typeface="Arial" charset="0"/>
              </a:rPr>
              <a:t>. Kondou, </a:t>
            </a:r>
            <a:r>
              <a:rPr lang="fr-FR" altLang="ja-JP" sz="1400" dirty="0" smtClean="0">
                <a:solidFill>
                  <a:srgbClr val="000000"/>
                </a:solidFill>
                <a:latin typeface="Arial" charset="0"/>
              </a:rPr>
              <a:t>T. Konomi, A. Kosuge, T. Kubo, T</a:t>
            </a:r>
            <a:r>
              <a:rPr lang="fr-FR" altLang="ja-JP" sz="1400" dirty="0">
                <a:solidFill>
                  <a:srgbClr val="000000"/>
                </a:solidFill>
                <a:latin typeface="Arial" charset="0"/>
              </a:rPr>
              <a:t>. Kume, T. </a:t>
            </a:r>
            <a:r>
              <a:rPr lang="fr-FR" altLang="ja-JP" sz="1400" dirty="0" smtClean="0">
                <a:solidFill>
                  <a:srgbClr val="000000"/>
                </a:solidFill>
                <a:latin typeface="Arial" charset="0"/>
              </a:rPr>
              <a:t>Matsumoto,</a:t>
            </a:r>
            <a:br>
              <a:rPr lang="fr-FR" altLang="ja-JP" sz="1400" dirty="0" smtClean="0">
                <a:solidFill>
                  <a:srgbClr val="000000"/>
                </a:solidFill>
                <a:latin typeface="Arial" charset="0"/>
              </a:rPr>
            </a:br>
            <a:r>
              <a:rPr lang="fr-FR" altLang="ja-JP" sz="1400" dirty="0" smtClean="0">
                <a:solidFill>
                  <a:srgbClr val="000000"/>
                </a:solidFill>
                <a:latin typeface="Arial" charset="0"/>
              </a:rPr>
              <a:t>H</a:t>
            </a:r>
            <a:r>
              <a:rPr lang="fr-FR" altLang="ja-JP" sz="1400" dirty="0">
                <a:solidFill>
                  <a:srgbClr val="000000"/>
                </a:solidFill>
                <a:latin typeface="Arial" charset="0"/>
              </a:rPr>
              <a:t>. Matsumura, H. Matsushita, </a:t>
            </a:r>
            <a:r>
              <a:rPr lang="fr-FR" altLang="ja-JP" sz="1400" dirty="0" smtClean="0">
                <a:solidFill>
                  <a:srgbClr val="000000"/>
                </a:solidFill>
                <a:latin typeface="Arial" charset="0"/>
              </a:rPr>
              <a:t>S</a:t>
            </a:r>
            <a:r>
              <a:rPr lang="fr-FR" altLang="ja-JP" sz="1400" dirty="0">
                <a:solidFill>
                  <a:srgbClr val="000000"/>
                </a:solidFill>
                <a:latin typeface="Arial" charset="0"/>
              </a:rPr>
              <a:t>. </a:t>
            </a:r>
            <a:r>
              <a:rPr lang="fr-FR" altLang="ja-JP" sz="1400" dirty="0" smtClean="0">
                <a:solidFill>
                  <a:srgbClr val="000000"/>
                </a:solidFill>
                <a:latin typeface="Arial" charset="0"/>
              </a:rPr>
              <a:t>Michizono, T</a:t>
            </a:r>
            <a:r>
              <a:rPr lang="fr-FR" altLang="ja-JP" sz="1400" dirty="0">
                <a:solidFill>
                  <a:srgbClr val="000000"/>
                </a:solidFill>
                <a:latin typeface="Arial" charset="0"/>
              </a:rPr>
              <a:t>. </a:t>
            </a:r>
            <a:r>
              <a:rPr lang="fr-FR" altLang="ja-JP" sz="1400" dirty="0" smtClean="0">
                <a:solidFill>
                  <a:srgbClr val="000000"/>
                </a:solidFill>
                <a:latin typeface="Arial" charset="0"/>
              </a:rPr>
              <a:t>Miura,T</a:t>
            </a:r>
            <a:r>
              <a:rPr lang="fr-FR" altLang="ja-JP" sz="1400" dirty="0">
                <a:solidFill>
                  <a:srgbClr val="000000"/>
                </a:solidFill>
                <a:latin typeface="Arial" charset="0"/>
              </a:rPr>
              <a:t>. Miyajima, H. Miyauchi, S. Nagahashi, H. Nakai, H. Nakajima, N. </a:t>
            </a:r>
            <a:r>
              <a:rPr lang="fr-FR" altLang="ja-JP" sz="1400" dirty="0" smtClean="0">
                <a:solidFill>
                  <a:srgbClr val="000000"/>
                </a:solidFill>
                <a:latin typeface="Arial" charset="0"/>
              </a:rPr>
              <a:t>Nakamura, K</a:t>
            </a:r>
            <a:r>
              <a:rPr lang="fr-FR" altLang="ja-JP" sz="1400" dirty="0">
                <a:solidFill>
                  <a:srgbClr val="000000"/>
                </a:solidFill>
                <a:latin typeface="Arial" charset="0"/>
              </a:rPr>
              <a:t>. </a:t>
            </a:r>
            <a:r>
              <a:rPr lang="fr-FR" altLang="ja-JP" sz="1400" dirty="0" smtClean="0">
                <a:solidFill>
                  <a:srgbClr val="000000"/>
                </a:solidFill>
                <a:latin typeface="Arial" charset="0"/>
              </a:rPr>
              <a:t>Nakanishi,K</a:t>
            </a:r>
            <a:r>
              <a:rPr lang="fr-FR" altLang="ja-JP" sz="1400" dirty="0">
                <a:solidFill>
                  <a:srgbClr val="000000"/>
                </a:solidFill>
                <a:latin typeface="Arial" charset="0"/>
              </a:rPr>
              <a:t>. </a:t>
            </a:r>
            <a:r>
              <a:rPr lang="fr-FR" altLang="ja-JP" sz="1400" dirty="0" smtClean="0">
                <a:solidFill>
                  <a:srgbClr val="000000"/>
                </a:solidFill>
                <a:latin typeface="Arial" charset="0"/>
              </a:rPr>
              <a:t>Nakao, K</a:t>
            </a:r>
            <a:r>
              <a:rPr lang="fr-FR" altLang="ja-JP" sz="1400" dirty="0">
                <a:solidFill>
                  <a:srgbClr val="000000"/>
                </a:solidFill>
                <a:latin typeface="Arial" charset="0"/>
              </a:rPr>
              <a:t>. Nigorikawa, T. Nogami, S. </a:t>
            </a:r>
            <a:r>
              <a:rPr lang="fr-FR" altLang="ja-JP" sz="1400" dirty="0" smtClean="0">
                <a:solidFill>
                  <a:srgbClr val="000000"/>
                </a:solidFill>
                <a:latin typeface="Arial" charset="0"/>
              </a:rPr>
              <a:t>Noguchi</a:t>
            </a:r>
            <a:r>
              <a:rPr lang="ja-JP" altLang="en-US" sz="1400" dirty="0">
                <a:solidFill>
                  <a:srgbClr val="000000"/>
                </a:solidFill>
                <a:latin typeface="Arial" charset="0"/>
              </a:rPr>
              <a:t> </a:t>
            </a:r>
            <a:r>
              <a:rPr lang="en-US" altLang="ja-JP" sz="1400" dirty="0" smtClean="0">
                <a:solidFill>
                  <a:srgbClr val="000000"/>
                </a:solidFill>
                <a:latin typeface="Arial" charset="0"/>
              </a:rPr>
              <a:t>[on leave]</a:t>
            </a:r>
            <a:r>
              <a:rPr lang="fr-FR" altLang="ja-JP" sz="1400" dirty="0" smtClean="0">
                <a:solidFill>
                  <a:srgbClr val="000000"/>
                </a:solidFill>
                <a:latin typeface="Arial" charset="0"/>
              </a:rPr>
              <a:t>, </a:t>
            </a:r>
            <a:br>
              <a:rPr lang="fr-FR" altLang="ja-JP" sz="1400" dirty="0" smtClean="0">
                <a:solidFill>
                  <a:srgbClr val="000000"/>
                </a:solidFill>
                <a:latin typeface="Arial" charset="0"/>
              </a:rPr>
            </a:br>
            <a:r>
              <a:rPr lang="fr-FR" altLang="ja-JP" sz="1400" dirty="0" smtClean="0">
                <a:solidFill>
                  <a:srgbClr val="000000"/>
                </a:solidFill>
                <a:latin typeface="Arial" charset="0"/>
              </a:rPr>
              <a:t>S</a:t>
            </a:r>
            <a:r>
              <a:rPr lang="fr-FR" altLang="ja-JP" sz="1400" dirty="0">
                <a:solidFill>
                  <a:srgbClr val="000000"/>
                </a:solidFill>
                <a:latin typeface="Arial" charset="0"/>
              </a:rPr>
              <a:t>. Nozawa, T. Obina, T. </a:t>
            </a:r>
            <a:r>
              <a:rPr lang="fr-FR" altLang="ja-JP" sz="1400" dirty="0" smtClean="0">
                <a:solidFill>
                  <a:srgbClr val="000000"/>
                </a:solidFill>
                <a:latin typeface="Arial" charset="0"/>
              </a:rPr>
              <a:t>Ozaki</a:t>
            </a:r>
            <a:r>
              <a:rPr lang="fr-FR" altLang="ja-JP" sz="1400" dirty="0">
                <a:solidFill>
                  <a:srgbClr val="000000"/>
                </a:solidFill>
                <a:latin typeface="Arial" charset="0"/>
              </a:rPr>
              <a:t>, F. </a:t>
            </a:r>
            <a:r>
              <a:rPr lang="fr-FR" altLang="ja-JP" sz="1400" dirty="0" smtClean="0">
                <a:solidFill>
                  <a:srgbClr val="000000"/>
                </a:solidFill>
                <a:latin typeface="Arial" charset="0"/>
              </a:rPr>
              <a:t>Qiu,H. Sagehashi, H</a:t>
            </a:r>
            <a:r>
              <a:rPr lang="fr-FR" altLang="ja-JP" sz="1400" dirty="0">
                <a:solidFill>
                  <a:srgbClr val="000000"/>
                </a:solidFill>
                <a:latin typeface="Arial" charset="0"/>
              </a:rPr>
              <a:t>. Sakai, S. </a:t>
            </a:r>
            <a:r>
              <a:rPr lang="fr-FR" altLang="ja-JP" sz="1400" dirty="0" smtClean="0">
                <a:solidFill>
                  <a:srgbClr val="000000"/>
                </a:solidFill>
                <a:latin typeface="Arial" charset="0"/>
              </a:rPr>
              <a:t>Sakanaka,S</a:t>
            </a:r>
            <a:r>
              <a:rPr lang="fr-FR" altLang="ja-JP" sz="1400" dirty="0">
                <a:solidFill>
                  <a:srgbClr val="000000"/>
                </a:solidFill>
                <a:latin typeface="Arial" charset="0"/>
              </a:rPr>
              <a:t>. Sasaki, </a:t>
            </a:r>
            <a:r>
              <a:rPr lang="fr-FR" altLang="ja-JP" sz="1400" dirty="0" smtClean="0">
                <a:solidFill>
                  <a:srgbClr val="000000"/>
                </a:solidFill>
                <a:latin typeface="Arial" charset="0"/>
              </a:rPr>
              <a:t>K</a:t>
            </a:r>
            <a:r>
              <a:rPr lang="fr-FR" altLang="ja-JP" sz="1400" dirty="0">
                <a:solidFill>
                  <a:srgbClr val="000000"/>
                </a:solidFill>
                <a:latin typeface="Arial" charset="0"/>
              </a:rPr>
              <a:t>. </a:t>
            </a:r>
            <a:r>
              <a:rPr lang="fr-FR" altLang="ja-JP" sz="1400" dirty="0" smtClean="0">
                <a:solidFill>
                  <a:srgbClr val="000000"/>
                </a:solidFill>
                <a:latin typeface="Arial" charset="0"/>
              </a:rPr>
              <a:t>Satoh,</a:t>
            </a:r>
            <a:br>
              <a:rPr lang="fr-FR" altLang="ja-JP" sz="1400" dirty="0" smtClean="0">
                <a:solidFill>
                  <a:srgbClr val="000000"/>
                </a:solidFill>
                <a:latin typeface="Arial" charset="0"/>
              </a:rPr>
            </a:br>
            <a:r>
              <a:rPr lang="fr-FR" altLang="ja-JP" sz="1400" dirty="0" smtClean="0">
                <a:solidFill>
                  <a:srgbClr val="000000"/>
                </a:solidFill>
                <a:latin typeface="Arial" charset="0"/>
              </a:rPr>
              <a:t>M</a:t>
            </a:r>
            <a:r>
              <a:rPr lang="fr-FR" altLang="ja-JP" sz="1400" dirty="0">
                <a:solidFill>
                  <a:srgbClr val="000000"/>
                </a:solidFill>
                <a:latin typeface="Arial" charset="0"/>
              </a:rPr>
              <a:t>. Satoh, </a:t>
            </a:r>
            <a:r>
              <a:rPr lang="fr-FR" altLang="ja-JP" sz="1400" dirty="0" smtClean="0">
                <a:solidFill>
                  <a:srgbClr val="000000"/>
                </a:solidFill>
                <a:latin typeface="Arial" charset="0"/>
              </a:rPr>
              <a:t>Y. Seimiya, T</a:t>
            </a:r>
            <a:r>
              <a:rPr lang="fr-FR" altLang="ja-JP" sz="1400" dirty="0">
                <a:solidFill>
                  <a:srgbClr val="000000"/>
                </a:solidFill>
                <a:latin typeface="Arial" charset="0"/>
              </a:rPr>
              <a:t>. Shidara, M. Shimada, </a:t>
            </a:r>
            <a:r>
              <a:rPr lang="fr-FR" altLang="ja-JP" sz="1400" dirty="0" smtClean="0">
                <a:solidFill>
                  <a:srgbClr val="000000"/>
                </a:solidFill>
                <a:latin typeface="Arial" charset="0"/>
              </a:rPr>
              <a:t>K</a:t>
            </a:r>
            <a:r>
              <a:rPr lang="fr-FR" altLang="ja-JP" sz="1400" dirty="0">
                <a:solidFill>
                  <a:srgbClr val="000000"/>
                </a:solidFill>
                <a:latin typeface="Arial" charset="0"/>
              </a:rPr>
              <a:t>. </a:t>
            </a:r>
            <a:r>
              <a:rPr lang="fr-FR" altLang="ja-JP" sz="1400" dirty="0" smtClean="0">
                <a:solidFill>
                  <a:srgbClr val="000000"/>
                </a:solidFill>
                <a:latin typeface="Arial" charset="0"/>
              </a:rPr>
              <a:t>Shinoe, T</a:t>
            </a:r>
            <a:r>
              <a:rPr lang="fr-FR" altLang="ja-JP" sz="1400" dirty="0">
                <a:solidFill>
                  <a:srgbClr val="000000"/>
                </a:solidFill>
                <a:latin typeface="Arial" charset="0"/>
              </a:rPr>
              <a:t>. </a:t>
            </a:r>
            <a:r>
              <a:rPr lang="fr-FR" altLang="ja-JP" sz="1400" dirty="0" smtClean="0">
                <a:solidFill>
                  <a:srgbClr val="000000"/>
                </a:solidFill>
                <a:latin typeface="Arial" charset="0"/>
              </a:rPr>
              <a:t>Shioya,T</a:t>
            </a:r>
            <a:r>
              <a:rPr lang="fr-FR" altLang="ja-JP" sz="1400" dirty="0">
                <a:solidFill>
                  <a:srgbClr val="000000"/>
                </a:solidFill>
                <a:latin typeface="Arial" charset="0"/>
              </a:rPr>
              <a:t>. </a:t>
            </a:r>
            <a:r>
              <a:rPr lang="fr-FR" altLang="ja-JP" sz="1400" dirty="0" smtClean="0">
                <a:solidFill>
                  <a:srgbClr val="000000"/>
                </a:solidFill>
                <a:latin typeface="Arial" charset="0"/>
              </a:rPr>
              <a:t>Shishido,M</a:t>
            </a:r>
            <a:r>
              <a:rPr lang="fr-FR" altLang="ja-JP" sz="1400" dirty="0">
                <a:solidFill>
                  <a:srgbClr val="000000"/>
                </a:solidFill>
                <a:latin typeface="Arial" charset="0"/>
              </a:rPr>
              <a:t>. Tadano, </a:t>
            </a:r>
            <a:r>
              <a:rPr lang="fr-FR" altLang="ja-JP" sz="1400" dirty="0" smtClean="0">
                <a:solidFill>
                  <a:srgbClr val="000000"/>
                </a:solidFill>
                <a:latin typeface="Arial" charset="0"/>
              </a:rPr>
              <a:t>T. Tahara,</a:t>
            </a:r>
            <a:br>
              <a:rPr lang="fr-FR" altLang="ja-JP" sz="1400" dirty="0" smtClean="0">
                <a:solidFill>
                  <a:srgbClr val="000000"/>
                </a:solidFill>
                <a:latin typeface="Arial" charset="0"/>
              </a:rPr>
            </a:br>
            <a:r>
              <a:rPr lang="fr-FR" altLang="ja-JP" sz="1400" dirty="0" smtClean="0">
                <a:solidFill>
                  <a:srgbClr val="000000"/>
                </a:solidFill>
                <a:latin typeface="Arial" charset="0"/>
              </a:rPr>
              <a:t>T</a:t>
            </a:r>
            <a:r>
              <a:rPr lang="fr-FR" altLang="ja-JP" sz="1400" dirty="0">
                <a:solidFill>
                  <a:srgbClr val="000000"/>
                </a:solidFill>
                <a:latin typeface="Arial" charset="0"/>
              </a:rPr>
              <a:t>. Takahashi</a:t>
            </a:r>
            <a:r>
              <a:rPr lang="fr-FR" altLang="ja-JP" sz="1400" dirty="0" smtClean="0">
                <a:solidFill>
                  <a:srgbClr val="000000"/>
                </a:solidFill>
                <a:latin typeface="Arial" charset="0"/>
              </a:rPr>
              <a:t>, R</a:t>
            </a:r>
            <a:r>
              <a:rPr lang="fr-FR" altLang="ja-JP" sz="1400" dirty="0">
                <a:solidFill>
                  <a:srgbClr val="000000"/>
                </a:solidFill>
                <a:latin typeface="Arial" charset="0"/>
              </a:rPr>
              <a:t>. Takai, H. Takaki, </a:t>
            </a:r>
            <a:r>
              <a:rPr lang="fr-FR" altLang="ja-JP" sz="1400" dirty="0" smtClean="0">
                <a:solidFill>
                  <a:srgbClr val="000000"/>
                </a:solidFill>
                <a:latin typeface="Arial" charset="0"/>
              </a:rPr>
              <a:t>O. Tanaka, T</a:t>
            </a:r>
            <a:r>
              <a:rPr lang="fr-FR" altLang="ja-JP" sz="1400" dirty="0">
                <a:solidFill>
                  <a:srgbClr val="000000"/>
                </a:solidFill>
                <a:latin typeface="Arial" charset="0"/>
              </a:rPr>
              <a:t>. </a:t>
            </a:r>
            <a:r>
              <a:rPr lang="fr-FR" altLang="ja-JP" sz="1400" dirty="0" smtClean="0">
                <a:solidFill>
                  <a:srgbClr val="000000"/>
                </a:solidFill>
                <a:latin typeface="Arial" charset="0"/>
              </a:rPr>
              <a:t>Takenaka,Y</a:t>
            </a:r>
            <a:r>
              <a:rPr lang="fr-FR" altLang="ja-JP" sz="1400" dirty="0">
                <a:solidFill>
                  <a:srgbClr val="000000"/>
                </a:solidFill>
                <a:latin typeface="Arial" charset="0"/>
              </a:rPr>
              <a:t>. Tanimoto, </a:t>
            </a:r>
            <a:r>
              <a:rPr lang="fr-FR" altLang="ja-JP" sz="1400" dirty="0" smtClean="0">
                <a:solidFill>
                  <a:srgbClr val="000000"/>
                </a:solidFill>
                <a:latin typeface="Arial" charset="0"/>
              </a:rPr>
              <a:t>N. Terunuma, M</a:t>
            </a:r>
            <a:r>
              <a:rPr lang="fr-FR" altLang="ja-JP" sz="1400" dirty="0">
                <a:solidFill>
                  <a:srgbClr val="000000"/>
                </a:solidFill>
                <a:latin typeface="Arial" charset="0"/>
              </a:rPr>
              <a:t>. Tobiyama, </a:t>
            </a:r>
            <a:r>
              <a:rPr lang="fr-FR" altLang="ja-JP" sz="1400" dirty="0" smtClean="0">
                <a:solidFill>
                  <a:srgbClr val="000000"/>
                </a:solidFill>
                <a:latin typeface="Arial" charset="0"/>
              </a:rPr>
              <a:t/>
            </a:r>
            <a:br>
              <a:rPr lang="fr-FR" altLang="ja-JP" sz="1400" dirty="0" smtClean="0">
                <a:solidFill>
                  <a:srgbClr val="000000"/>
                </a:solidFill>
                <a:latin typeface="Arial" charset="0"/>
              </a:rPr>
            </a:br>
            <a:r>
              <a:rPr lang="fr-FR" altLang="ja-JP" sz="1400" dirty="0" smtClean="0">
                <a:solidFill>
                  <a:srgbClr val="000000"/>
                </a:solidFill>
                <a:latin typeface="Arial" charset="0"/>
              </a:rPr>
              <a:t>K</a:t>
            </a:r>
            <a:r>
              <a:rPr lang="fr-FR" altLang="ja-JP" sz="1400" dirty="0">
                <a:solidFill>
                  <a:srgbClr val="000000"/>
                </a:solidFill>
                <a:latin typeface="Arial" charset="0"/>
              </a:rPr>
              <a:t>. </a:t>
            </a:r>
            <a:r>
              <a:rPr lang="fr-FR" altLang="ja-JP" sz="1400" dirty="0" smtClean="0">
                <a:solidFill>
                  <a:srgbClr val="000000"/>
                </a:solidFill>
                <a:latin typeface="Arial" charset="0"/>
              </a:rPr>
              <a:t>Tsuchiya,T</a:t>
            </a:r>
            <a:r>
              <a:rPr lang="fr-FR" altLang="ja-JP" sz="1400" dirty="0">
                <a:solidFill>
                  <a:srgbClr val="000000"/>
                </a:solidFill>
                <a:latin typeface="Arial" charset="0"/>
              </a:rPr>
              <a:t>. Uchiyama, A. Ueda, K. Umemori, </a:t>
            </a:r>
            <a:r>
              <a:rPr lang="fr-FR" altLang="ja-JP" sz="1400" dirty="0" smtClean="0">
                <a:solidFill>
                  <a:srgbClr val="000000"/>
                </a:solidFill>
                <a:latin typeface="Arial" charset="0"/>
              </a:rPr>
              <a:t>J. Urakawa,K</a:t>
            </a:r>
            <a:r>
              <a:rPr lang="fr-FR" altLang="ja-JP" sz="1400" dirty="0">
                <a:solidFill>
                  <a:srgbClr val="000000"/>
                </a:solidFill>
                <a:latin typeface="Arial" charset="0"/>
              </a:rPr>
              <a:t>. Watanabe, M. Yamamoto, </a:t>
            </a:r>
            <a:r>
              <a:rPr lang="fr-FR" altLang="ja-JP" sz="1400" dirty="0" smtClean="0">
                <a:solidFill>
                  <a:srgbClr val="000000"/>
                </a:solidFill>
                <a:latin typeface="Arial" charset="0"/>
              </a:rPr>
              <a:t>N. Yamamoto, Y</a:t>
            </a:r>
            <a:r>
              <a:rPr lang="fr-FR" altLang="ja-JP" sz="1400" dirty="0">
                <a:solidFill>
                  <a:srgbClr val="000000"/>
                </a:solidFill>
                <a:latin typeface="Arial" charset="0"/>
              </a:rPr>
              <a:t>. Yamamoto, Y. Yano, M. </a:t>
            </a:r>
            <a:r>
              <a:rPr lang="fr-FR" altLang="ja-JP" sz="1400" dirty="0" smtClean="0">
                <a:solidFill>
                  <a:srgbClr val="000000"/>
                </a:solidFill>
                <a:latin typeface="Arial" charset="0"/>
              </a:rPr>
              <a:t>Yoshida</a:t>
            </a:r>
          </a:p>
          <a:p>
            <a:pPr algn="just" eaLnBrk="1" hangingPunct="1">
              <a:spcBef>
                <a:spcPct val="0"/>
              </a:spcBef>
              <a:buFontTx/>
              <a:buNone/>
            </a:pPr>
            <a:endParaRPr lang="fr-FR" altLang="ja-JP" sz="1400" dirty="0">
              <a:solidFill>
                <a:srgbClr val="000000"/>
              </a:solidFill>
              <a:latin typeface="Arial" charset="0"/>
            </a:endParaRPr>
          </a:p>
          <a:p>
            <a:pPr algn="just" eaLnBrk="1" hangingPunct="1">
              <a:spcBef>
                <a:spcPct val="0"/>
              </a:spcBef>
              <a:buFontTx/>
              <a:buNone/>
            </a:pPr>
            <a:r>
              <a:rPr lang="en-US" altLang="ja-JP" sz="1400" b="1" dirty="0" smtClean="0">
                <a:solidFill>
                  <a:srgbClr val="000000"/>
                </a:solidFill>
                <a:latin typeface="Arial" charset="0"/>
              </a:rPr>
              <a:t>National Institutes for Quantum and Radiological Science and Technology (QST)</a:t>
            </a:r>
            <a:endParaRPr lang="en-US" altLang="ja-JP" sz="1400" b="1" dirty="0">
              <a:solidFill>
                <a:srgbClr val="000000"/>
              </a:solidFill>
              <a:latin typeface="Arial" charset="0"/>
            </a:endParaRPr>
          </a:p>
          <a:p>
            <a:pPr eaLnBrk="1" hangingPunct="1">
              <a:spcBef>
                <a:spcPct val="0"/>
              </a:spcBef>
              <a:buFontTx/>
              <a:buNone/>
            </a:pPr>
            <a:r>
              <a:rPr lang="fr-FR" altLang="ja-JP" sz="1400" dirty="0">
                <a:solidFill>
                  <a:srgbClr val="000000"/>
                </a:solidFill>
                <a:latin typeface="Arial" charset="0"/>
              </a:rPr>
              <a:t>R. Hajima, S. </a:t>
            </a:r>
            <a:r>
              <a:rPr lang="fr-FR" altLang="ja-JP" sz="1400" dirty="0" smtClean="0">
                <a:solidFill>
                  <a:srgbClr val="000000"/>
                </a:solidFill>
                <a:latin typeface="Arial" charset="0"/>
              </a:rPr>
              <a:t>Matsuba</a:t>
            </a:r>
            <a:r>
              <a:rPr lang="ja-JP" altLang="en-US" sz="1400" dirty="0">
                <a:solidFill>
                  <a:srgbClr val="000000"/>
                </a:solidFill>
                <a:latin typeface="Arial" charset="0"/>
              </a:rPr>
              <a:t> </a:t>
            </a:r>
            <a:r>
              <a:rPr lang="en-US" altLang="ja-JP" sz="1400" dirty="0" smtClean="0">
                <a:solidFill>
                  <a:srgbClr val="000000"/>
                </a:solidFill>
                <a:latin typeface="Arial" charset="0"/>
              </a:rPr>
              <a:t>[on leave]</a:t>
            </a:r>
            <a:r>
              <a:rPr lang="fr-FR" altLang="ja-JP" sz="1400" dirty="0" smtClean="0">
                <a:solidFill>
                  <a:srgbClr val="000000"/>
                </a:solidFill>
                <a:latin typeface="Arial" charset="0"/>
              </a:rPr>
              <a:t>, M. Mori, R</a:t>
            </a:r>
            <a:r>
              <a:rPr lang="fr-FR" altLang="ja-JP" sz="1400" dirty="0">
                <a:solidFill>
                  <a:srgbClr val="000000"/>
                </a:solidFill>
                <a:latin typeface="Arial" charset="0"/>
              </a:rPr>
              <a:t>. </a:t>
            </a:r>
            <a:r>
              <a:rPr lang="fr-FR" altLang="ja-JP" sz="1400" dirty="0" smtClean="0">
                <a:solidFill>
                  <a:srgbClr val="000000"/>
                </a:solidFill>
                <a:latin typeface="Arial" charset="0"/>
              </a:rPr>
              <a:t>Nagai, </a:t>
            </a:r>
            <a:r>
              <a:rPr lang="fr-FR" altLang="ja-JP" sz="1400" dirty="0">
                <a:solidFill>
                  <a:srgbClr val="000000"/>
                </a:solidFill>
                <a:latin typeface="Arial" charset="0"/>
              </a:rPr>
              <a:t>M. Sawamura, T. Shizuma</a:t>
            </a:r>
          </a:p>
          <a:p>
            <a:pPr eaLnBrk="1" hangingPunct="1">
              <a:spcBef>
                <a:spcPct val="0"/>
              </a:spcBef>
              <a:buFontTx/>
              <a:buNone/>
            </a:pPr>
            <a:endParaRPr lang="en-US" altLang="ja-JP" sz="1400" b="1" dirty="0" smtClean="0">
              <a:solidFill>
                <a:srgbClr val="000000"/>
              </a:solidFill>
              <a:latin typeface="Arial" charset="0"/>
            </a:endParaRPr>
          </a:p>
          <a:p>
            <a:pPr algn="just" eaLnBrk="1" hangingPunct="1">
              <a:spcBef>
                <a:spcPct val="0"/>
              </a:spcBef>
              <a:buFontTx/>
              <a:buNone/>
            </a:pPr>
            <a:r>
              <a:rPr lang="en-US" altLang="ja-JP" sz="1400" b="1" dirty="0" smtClean="0">
                <a:solidFill>
                  <a:srgbClr val="000000"/>
                </a:solidFill>
                <a:latin typeface="Arial" charset="0"/>
              </a:rPr>
              <a:t>Tohoku University</a:t>
            </a:r>
            <a:endParaRPr lang="en-US" altLang="ja-JP" sz="1400" b="1" dirty="0">
              <a:solidFill>
                <a:srgbClr val="000000"/>
              </a:solidFill>
              <a:latin typeface="Arial" charset="0"/>
            </a:endParaRPr>
          </a:p>
          <a:p>
            <a:pPr eaLnBrk="1" hangingPunct="1">
              <a:spcBef>
                <a:spcPct val="0"/>
              </a:spcBef>
              <a:buFontTx/>
              <a:buNone/>
            </a:pPr>
            <a:r>
              <a:rPr lang="fr-FR" altLang="ja-JP" sz="1400" dirty="0" smtClean="0">
                <a:solidFill>
                  <a:srgbClr val="000000"/>
                </a:solidFill>
                <a:latin typeface="Arial" charset="0"/>
              </a:rPr>
              <a:t>N</a:t>
            </a:r>
            <a:r>
              <a:rPr lang="fr-FR" altLang="ja-JP" sz="1400" dirty="0">
                <a:solidFill>
                  <a:srgbClr val="000000"/>
                </a:solidFill>
                <a:latin typeface="Arial" charset="0"/>
              </a:rPr>
              <a:t>. </a:t>
            </a:r>
            <a:r>
              <a:rPr lang="fr-FR" altLang="ja-JP" sz="1400" dirty="0" smtClean="0">
                <a:solidFill>
                  <a:srgbClr val="000000"/>
                </a:solidFill>
                <a:latin typeface="Arial" charset="0"/>
              </a:rPr>
              <a:t>Nishimori</a:t>
            </a:r>
            <a:endParaRPr lang="fr-FR" altLang="ja-JP" sz="1400" dirty="0">
              <a:solidFill>
                <a:srgbClr val="000000"/>
              </a:solidFill>
              <a:latin typeface="Arial" charset="0"/>
            </a:endParaRPr>
          </a:p>
          <a:p>
            <a:pPr eaLnBrk="1" hangingPunct="1">
              <a:spcBef>
                <a:spcPct val="0"/>
              </a:spcBef>
              <a:buFontTx/>
              <a:buNone/>
            </a:pPr>
            <a:endParaRPr lang="en-US" altLang="ja-JP" sz="1400" b="1" dirty="0" smtClean="0">
              <a:solidFill>
                <a:srgbClr val="000000"/>
              </a:solidFill>
              <a:latin typeface="Arial" charset="0"/>
            </a:endParaRPr>
          </a:p>
          <a:p>
            <a:pPr eaLnBrk="1" hangingPunct="1">
              <a:spcBef>
                <a:spcPct val="0"/>
              </a:spcBef>
              <a:buFontTx/>
              <a:buNone/>
            </a:pPr>
            <a:r>
              <a:rPr lang="en-US" altLang="ja-JP" sz="1400" b="1" dirty="0" smtClean="0">
                <a:solidFill>
                  <a:srgbClr val="000000"/>
                </a:solidFill>
                <a:latin typeface="Arial" charset="0"/>
              </a:rPr>
              <a:t>Hiroshima </a:t>
            </a:r>
            <a:r>
              <a:rPr lang="en-US" altLang="ja-JP" sz="1400" b="1" dirty="0">
                <a:solidFill>
                  <a:srgbClr val="000000"/>
                </a:solidFill>
                <a:latin typeface="Arial" charset="0"/>
              </a:rPr>
              <a:t>University</a:t>
            </a:r>
          </a:p>
          <a:p>
            <a:pPr eaLnBrk="1" hangingPunct="1">
              <a:spcBef>
                <a:spcPct val="0"/>
              </a:spcBef>
              <a:buFontTx/>
              <a:buNone/>
            </a:pPr>
            <a:r>
              <a:rPr lang="en-US" altLang="ja-JP" sz="1400" dirty="0">
                <a:solidFill>
                  <a:srgbClr val="000000"/>
                </a:solidFill>
                <a:latin typeface="Arial" charset="0"/>
              </a:rPr>
              <a:t>M. </a:t>
            </a:r>
            <a:r>
              <a:rPr lang="en-US" altLang="ja-JP" sz="1400" dirty="0" err="1" smtClean="0">
                <a:solidFill>
                  <a:srgbClr val="000000"/>
                </a:solidFill>
                <a:latin typeface="Arial" charset="0"/>
              </a:rPr>
              <a:t>Kuriki</a:t>
            </a:r>
            <a:r>
              <a:rPr lang="en-US" altLang="ja-JP" sz="1400" dirty="0">
                <a:solidFill>
                  <a:srgbClr val="000000"/>
                </a:solidFill>
                <a:latin typeface="Arial" charset="0"/>
              </a:rPr>
              <a:t>, Lei </a:t>
            </a:r>
            <a:r>
              <a:rPr lang="en-US" altLang="ja-JP" sz="1400" dirty="0" err="1">
                <a:solidFill>
                  <a:srgbClr val="000000"/>
                </a:solidFill>
                <a:latin typeface="Arial" charset="0"/>
              </a:rPr>
              <a:t>Guo</a:t>
            </a:r>
            <a:r>
              <a:rPr lang="en-US" altLang="ja-JP" sz="1400" dirty="0">
                <a:solidFill>
                  <a:srgbClr val="000000"/>
                </a:solidFill>
                <a:latin typeface="Arial" charset="0"/>
              </a:rPr>
              <a:t/>
            </a:r>
            <a:br>
              <a:rPr lang="en-US" altLang="ja-JP" sz="1400" dirty="0">
                <a:solidFill>
                  <a:srgbClr val="000000"/>
                </a:solidFill>
                <a:latin typeface="Arial" charset="0"/>
              </a:rPr>
            </a:br>
            <a:endParaRPr lang="en-US" altLang="ja-JP" sz="1400" dirty="0" smtClean="0">
              <a:solidFill>
                <a:srgbClr val="000000"/>
              </a:solidFill>
              <a:latin typeface="Arial" charset="0"/>
            </a:endParaRPr>
          </a:p>
          <a:p>
            <a:pPr eaLnBrk="1" hangingPunct="1">
              <a:spcBef>
                <a:spcPct val="0"/>
              </a:spcBef>
              <a:buFontTx/>
              <a:buNone/>
            </a:pPr>
            <a:r>
              <a:rPr lang="fr-FR" altLang="ja-JP" sz="1400" b="1" dirty="0" smtClean="0">
                <a:solidFill>
                  <a:srgbClr val="000000"/>
                </a:solidFill>
                <a:latin typeface="Arial" charset="0"/>
              </a:rPr>
              <a:t>The </a:t>
            </a:r>
            <a:r>
              <a:rPr lang="fr-FR" altLang="ja-JP" sz="1400" b="1" dirty="0">
                <a:solidFill>
                  <a:srgbClr val="000000"/>
                </a:solidFill>
                <a:latin typeface="Arial" charset="0"/>
              </a:rPr>
              <a:t>Graduate University for Advanced Studies (Sokendai)</a:t>
            </a:r>
          </a:p>
          <a:p>
            <a:pPr eaLnBrk="1" hangingPunct="1">
              <a:spcBef>
                <a:spcPct val="0"/>
              </a:spcBef>
              <a:buFontTx/>
              <a:buNone/>
            </a:pPr>
            <a:r>
              <a:rPr lang="fr-FR" altLang="ja-JP" sz="1400" dirty="0" smtClean="0">
                <a:solidFill>
                  <a:srgbClr val="000000"/>
                </a:solidFill>
                <a:latin typeface="Arial" charset="0"/>
              </a:rPr>
              <a:t>T. Hotei, E</a:t>
            </a:r>
            <a:r>
              <a:rPr lang="fr-FR" altLang="ja-JP" sz="1400" dirty="0">
                <a:solidFill>
                  <a:srgbClr val="000000"/>
                </a:solidFill>
                <a:latin typeface="Arial" charset="0"/>
              </a:rPr>
              <a:t>. Cenni</a:t>
            </a:r>
            <a:r>
              <a:rPr lang="ja-JP" altLang="en-US" sz="1200" dirty="0">
                <a:solidFill>
                  <a:srgbClr val="000000"/>
                </a:solidFill>
                <a:latin typeface="Arial" charset="0"/>
              </a:rPr>
              <a:t> </a:t>
            </a:r>
            <a:r>
              <a:rPr lang="en-US" altLang="ja-JP" sz="1200" dirty="0" smtClean="0">
                <a:solidFill>
                  <a:srgbClr val="000000"/>
                </a:solidFill>
                <a:latin typeface="Arial" charset="0"/>
              </a:rPr>
              <a:t>[on leave]</a:t>
            </a:r>
            <a:r>
              <a:rPr lang="en-US" altLang="ja-JP" sz="1400" dirty="0">
                <a:solidFill>
                  <a:srgbClr val="000000"/>
                </a:solidFill>
                <a:latin typeface="Arial" charset="0"/>
              </a:rPr>
              <a:t/>
            </a:r>
            <a:br>
              <a:rPr lang="en-US" altLang="ja-JP" sz="1400" dirty="0">
                <a:solidFill>
                  <a:srgbClr val="000000"/>
                </a:solidFill>
                <a:latin typeface="Arial" charset="0"/>
              </a:rPr>
            </a:br>
            <a:endParaRPr lang="en-US" altLang="ja-JP" sz="1400" dirty="0">
              <a:solidFill>
                <a:srgbClr val="000000"/>
              </a:solidFill>
              <a:latin typeface="Arial" charset="0"/>
            </a:endParaRPr>
          </a:p>
        </p:txBody>
      </p:sp>
    </p:spTree>
    <p:extLst>
      <p:ext uri="{BB962C8B-B14F-4D97-AF65-F5344CB8AC3E}">
        <p14:creationId xmlns:p14="http://schemas.microsoft.com/office/powerpoint/2010/main" val="3852378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Compact ERL</a:t>
            </a:r>
            <a:endParaRPr kumimoji="1" lang="ja-JP" altLang="en-US" dirty="0"/>
          </a:p>
        </p:txBody>
      </p:sp>
      <p:sp>
        <p:nvSpPr>
          <p:cNvPr id="3" name="コンテンツ プレースホルダー 2"/>
          <p:cNvSpPr>
            <a:spLocks noGrp="1"/>
          </p:cNvSpPr>
          <p:nvPr>
            <p:ph idx="1"/>
          </p:nvPr>
        </p:nvSpPr>
        <p:spPr>
          <a:xfrm>
            <a:off x="107504" y="692696"/>
            <a:ext cx="8856984" cy="360040"/>
          </a:xfrm>
        </p:spPr>
        <p:txBody>
          <a:bodyPr/>
          <a:lstStyle/>
          <a:p>
            <a:r>
              <a:rPr kumimoji="1" lang="en-US" altLang="ja-JP" sz="2000" dirty="0" smtClean="0"/>
              <a:t>Test accelerator to demonstrate ERL technology</a:t>
            </a:r>
            <a:endParaRPr kumimoji="1" lang="ja-JP" altLang="en-US" sz="2000"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22 June, 2017, ERL17</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23</a:t>
            </a:fld>
            <a:endParaRPr lang="ja-JP" altLang="en-US"/>
          </a:p>
        </p:txBody>
      </p:sp>
      <p:pic>
        <p:nvPicPr>
          <p:cNvPr id="7" name="Picture 3" descr="D:\ERL\発表\2015_05_05 IPAC15（坂中）\図\cERL-BirdView_16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3947" y="1256329"/>
            <a:ext cx="7930836" cy="508437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042774" y="5935920"/>
            <a:ext cx="4473441" cy="461665"/>
          </a:xfrm>
          <a:prstGeom prst="rect">
            <a:avLst/>
          </a:prstGeom>
          <a:noFill/>
        </p:spPr>
        <p:txBody>
          <a:bodyPr wrap="square" rtlCol="0">
            <a:spAutoFit/>
          </a:bodyPr>
          <a:lstStyle/>
          <a:p>
            <a:pPr algn="ctr" eaLnBrk="1" hangingPunct="1"/>
            <a:r>
              <a:rPr lang="en-US" altLang="ja-JP" sz="2400" dirty="0" smtClean="0">
                <a:solidFill>
                  <a:srgbClr val="0099FF"/>
                </a:solidFill>
                <a:latin typeface="+mn-lt"/>
              </a:rPr>
              <a:t>Photocathode DC gun (JAEA)</a:t>
            </a:r>
            <a:endParaRPr lang="ja-JP" altLang="en-US" sz="2400" dirty="0">
              <a:solidFill>
                <a:srgbClr val="0099FF"/>
              </a:solidFill>
              <a:latin typeface="+mn-lt"/>
            </a:endParaRPr>
          </a:p>
        </p:txBody>
      </p:sp>
      <p:cxnSp>
        <p:nvCxnSpPr>
          <p:cNvPr id="9" name="直線コネクタ 8"/>
          <p:cNvCxnSpPr/>
          <p:nvPr/>
        </p:nvCxnSpPr>
        <p:spPr>
          <a:xfrm>
            <a:off x="3415202" y="4278067"/>
            <a:ext cx="403094" cy="905346"/>
          </a:xfrm>
          <a:prstGeom prst="line">
            <a:avLst/>
          </a:prstGeom>
          <a:ln w="19050">
            <a:solidFill>
              <a:srgbClr val="0099FF"/>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134712" y="5184592"/>
            <a:ext cx="2710678" cy="461665"/>
          </a:xfrm>
          <a:prstGeom prst="rect">
            <a:avLst/>
          </a:prstGeom>
          <a:noFill/>
        </p:spPr>
        <p:txBody>
          <a:bodyPr wrap="none" rtlCol="0">
            <a:spAutoFit/>
          </a:bodyPr>
          <a:lstStyle/>
          <a:p>
            <a:pPr eaLnBrk="1" hangingPunct="1"/>
            <a:r>
              <a:rPr lang="en-US" altLang="ja-JP" sz="2400" dirty="0" smtClean="0">
                <a:solidFill>
                  <a:srgbClr val="0099FF"/>
                </a:solidFill>
                <a:latin typeface="+mn-lt"/>
              </a:rPr>
              <a:t>Injector cryomodule</a:t>
            </a:r>
            <a:endParaRPr lang="ja-JP" altLang="en-US" sz="2400" dirty="0">
              <a:solidFill>
                <a:srgbClr val="0099FF"/>
              </a:solidFill>
              <a:latin typeface="+mn-lt"/>
            </a:endParaRPr>
          </a:p>
        </p:txBody>
      </p:sp>
      <p:cxnSp>
        <p:nvCxnSpPr>
          <p:cNvPr id="11" name="直線コネクタ 10"/>
          <p:cNvCxnSpPr/>
          <p:nvPr/>
        </p:nvCxnSpPr>
        <p:spPr>
          <a:xfrm>
            <a:off x="5720727" y="2637881"/>
            <a:ext cx="866420" cy="617144"/>
          </a:xfrm>
          <a:prstGeom prst="line">
            <a:avLst/>
          </a:prstGeom>
          <a:ln w="19050">
            <a:solidFill>
              <a:srgbClr val="0099FF"/>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931866" y="3281855"/>
            <a:ext cx="3063146" cy="461665"/>
          </a:xfrm>
          <a:prstGeom prst="rect">
            <a:avLst/>
          </a:prstGeom>
          <a:noFill/>
        </p:spPr>
        <p:txBody>
          <a:bodyPr wrap="none" rtlCol="0">
            <a:spAutoFit/>
          </a:bodyPr>
          <a:lstStyle/>
          <a:p>
            <a:pPr eaLnBrk="1" hangingPunct="1"/>
            <a:r>
              <a:rPr lang="en-US" altLang="ja-JP" sz="2400" dirty="0" smtClean="0">
                <a:solidFill>
                  <a:srgbClr val="0099FF"/>
                </a:solidFill>
                <a:latin typeface="+mn-lt"/>
              </a:rPr>
              <a:t>Main-linac cryomodule</a:t>
            </a:r>
            <a:endParaRPr lang="ja-JP" altLang="en-US" sz="2400" dirty="0">
              <a:solidFill>
                <a:srgbClr val="0099FF"/>
              </a:solidFill>
              <a:latin typeface="+mn-lt"/>
            </a:endParaRPr>
          </a:p>
        </p:txBody>
      </p:sp>
      <p:cxnSp>
        <p:nvCxnSpPr>
          <p:cNvPr id="13" name="直線コネクタ 12"/>
          <p:cNvCxnSpPr/>
          <p:nvPr/>
        </p:nvCxnSpPr>
        <p:spPr>
          <a:xfrm>
            <a:off x="7220737" y="2173137"/>
            <a:ext cx="617421" cy="547734"/>
          </a:xfrm>
          <a:prstGeom prst="line">
            <a:avLst/>
          </a:prstGeom>
          <a:ln w="19050">
            <a:solidFill>
              <a:srgbClr val="0099FF"/>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458875" y="2720871"/>
            <a:ext cx="1697901" cy="461665"/>
          </a:xfrm>
          <a:prstGeom prst="rect">
            <a:avLst/>
          </a:prstGeom>
          <a:noFill/>
        </p:spPr>
        <p:txBody>
          <a:bodyPr wrap="none" rtlCol="0">
            <a:spAutoFit/>
          </a:bodyPr>
          <a:lstStyle/>
          <a:p>
            <a:pPr eaLnBrk="1" hangingPunct="1"/>
            <a:r>
              <a:rPr lang="en-US" altLang="ja-JP" sz="2400" dirty="0" smtClean="0">
                <a:solidFill>
                  <a:srgbClr val="0099FF"/>
                </a:solidFill>
                <a:latin typeface="+mn-lt"/>
              </a:rPr>
              <a:t>Beam dump</a:t>
            </a:r>
            <a:endParaRPr lang="ja-JP" altLang="en-US" sz="2400" dirty="0">
              <a:solidFill>
                <a:srgbClr val="0099FF"/>
              </a:solidFill>
              <a:latin typeface="+mn-lt"/>
            </a:endParaRPr>
          </a:p>
        </p:txBody>
      </p:sp>
      <p:cxnSp>
        <p:nvCxnSpPr>
          <p:cNvPr id="15" name="直線コネクタ 14"/>
          <p:cNvCxnSpPr/>
          <p:nvPr/>
        </p:nvCxnSpPr>
        <p:spPr>
          <a:xfrm>
            <a:off x="2635095" y="4730740"/>
            <a:ext cx="499617" cy="1204111"/>
          </a:xfrm>
          <a:prstGeom prst="line">
            <a:avLst/>
          </a:prstGeom>
          <a:ln w="19050">
            <a:solidFill>
              <a:srgbClr val="0099FF"/>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419024" y="2043287"/>
            <a:ext cx="2432141" cy="461665"/>
          </a:xfrm>
          <a:prstGeom prst="rect">
            <a:avLst/>
          </a:prstGeom>
          <a:noFill/>
        </p:spPr>
        <p:txBody>
          <a:bodyPr wrap="none" rtlCol="0">
            <a:spAutoFit/>
          </a:bodyPr>
          <a:lstStyle/>
          <a:p>
            <a:pPr eaLnBrk="1" hangingPunct="1"/>
            <a:r>
              <a:rPr lang="en-US" altLang="ja-JP" sz="2400" dirty="0" smtClean="0">
                <a:solidFill>
                  <a:srgbClr val="0099FF"/>
                </a:solidFill>
                <a:latin typeface="+mn-lt"/>
              </a:rPr>
              <a:t>Recirculation loop</a:t>
            </a:r>
            <a:endParaRPr lang="ja-JP" altLang="en-US" sz="2400" dirty="0">
              <a:solidFill>
                <a:srgbClr val="0099FF"/>
              </a:solidFill>
              <a:latin typeface="+mn-lt"/>
            </a:endParaRPr>
          </a:p>
        </p:txBody>
      </p:sp>
      <p:cxnSp>
        <p:nvCxnSpPr>
          <p:cNvPr id="17" name="直線コネクタ 16"/>
          <p:cNvCxnSpPr/>
          <p:nvPr/>
        </p:nvCxnSpPr>
        <p:spPr>
          <a:xfrm flipH="1" flipV="1">
            <a:off x="2421597" y="2447004"/>
            <a:ext cx="463306" cy="446166"/>
          </a:xfrm>
          <a:prstGeom prst="line">
            <a:avLst/>
          </a:prstGeom>
          <a:ln w="19050">
            <a:solidFill>
              <a:srgbClr val="0099FF"/>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586054" y="1467990"/>
            <a:ext cx="3720827" cy="461665"/>
          </a:xfrm>
          <a:prstGeom prst="rect">
            <a:avLst/>
          </a:prstGeom>
          <a:noFill/>
        </p:spPr>
        <p:txBody>
          <a:bodyPr wrap="none" rtlCol="0">
            <a:spAutoFit/>
          </a:bodyPr>
          <a:lstStyle/>
          <a:p>
            <a:pPr eaLnBrk="1" hangingPunct="1"/>
            <a:r>
              <a:rPr lang="en-US" altLang="ja-JP" sz="2400" dirty="0" smtClean="0">
                <a:solidFill>
                  <a:srgbClr val="0099FF"/>
                </a:solidFill>
                <a:latin typeface="+mn-lt"/>
              </a:rPr>
              <a:t>Injector diagnostic beamline</a:t>
            </a:r>
            <a:endParaRPr lang="ja-JP" altLang="en-US" sz="2400" dirty="0">
              <a:solidFill>
                <a:srgbClr val="0099FF"/>
              </a:solidFill>
              <a:latin typeface="+mn-lt"/>
            </a:endParaRPr>
          </a:p>
        </p:txBody>
      </p:sp>
      <p:cxnSp>
        <p:nvCxnSpPr>
          <p:cNvPr id="19" name="直線コネクタ 18"/>
          <p:cNvCxnSpPr/>
          <p:nvPr/>
        </p:nvCxnSpPr>
        <p:spPr>
          <a:xfrm flipH="1" flipV="1">
            <a:off x="3534529" y="2033324"/>
            <a:ext cx="999955" cy="827360"/>
          </a:xfrm>
          <a:prstGeom prst="line">
            <a:avLst/>
          </a:prstGeom>
          <a:ln w="19050">
            <a:solidFill>
              <a:srgbClr val="0099FF"/>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114689" y="3541014"/>
            <a:ext cx="543197" cy="254534"/>
          </a:xfrm>
          <a:prstGeom prst="line">
            <a:avLst/>
          </a:prstGeom>
          <a:ln w="19050">
            <a:solidFill>
              <a:srgbClr val="33CC33"/>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602576" y="3691056"/>
            <a:ext cx="1107611" cy="461665"/>
          </a:xfrm>
          <a:prstGeom prst="rect">
            <a:avLst/>
          </a:prstGeom>
          <a:noFill/>
        </p:spPr>
        <p:txBody>
          <a:bodyPr wrap="none" rtlCol="0">
            <a:spAutoFit/>
          </a:bodyPr>
          <a:lstStyle/>
          <a:p>
            <a:pPr eaLnBrk="1" hangingPunct="1"/>
            <a:r>
              <a:rPr lang="en-US" altLang="ja-JP" sz="2400" dirty="0" smtClean="0">
                <a:solidFill>
                  <a:srgbClr val="33CC33"/>
                </a:solidFill>
                <a:latin typeface="+mn-lt"/>
              </a:rPr>
              <a:t>Merger</a:t>
            </a:r>
            <a:endParaRPr lang="ja-JP" altLang="en-US" sz="2400" dirty="0">
              <a:solidFill>
                <a:srgbClr val="33CC33"/>
              </a:solidFill>
              <a:latin typeface="+mn-lt"/>
            </a:endParaRPr>
          </a:p>
        </p:txBody>
      </p:sp>
      <p:cxnSp>
        <p:nvCxnSpPr>
          <p:cNvPr id="22" name="直線コネクタ 21"/>
          <p:cNvCxnSpPr/>
          <p:nvPr/>
        </p:nvCxnSpPr>
        <p:spPr>
          <a:xfrm>
            <a:off x="6315548" y="2274120"/>
            <a:ext cx="635247" cy="703906"/>
          </a:xfrm>
          <a:prstGeom prst="line">
            <a:avLst/>
          </a:prstGeom>
          <a:ln w="19050">
            <a:solidFill>
              <a:srgbClr val="33CC33"/>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819305" y="2941082"/>
            <a:ext cx="1964640" cy="461665"/>
          </a:xfrm>
          <a:prstGeom prst="rect">
            <a:avLst/>
          </a:prstGeom>
          <a:noFill/>
        </p:spPr>
        <p:txBody>
          <a:bodyPr wrap="none" rtlCol="0">
            <a:spAutoFit/>
          </a:bodyPr>
          <a:lstStyle/>
          <a:p>
            <a:pPr eaLnBrk="1" hangingPunct="1"/>
            <a:r>
              <a:rPr lang="en-US" altLang="ja-JP" sz="2400" dirty="0" smtClean="0">
                <a:solidFill>
                  <a:srgbClr val="33CC33"/>
                </a:solidFill>
                <a:latin typeface="+mn-lt"/>
              </a:rPr>
              <a:t>Dump chicane</a:t>
            </a:r>
            <a:endParaRPr lang="ja-JP" altLang="en-US" sz="2400" dirty="0">
              <a:solidFill>
                <a:srgbClr val="33CC33"/>
              </a:solidFill>
              <a:latin typeface="+mn-lt"/>
            </a:endParaRPr>
          </a:p>
        </p:txBody>
      </p:sp>
      <p:sp>
        <p:nvSpPr>
          <p:cNvPr id="24" name="テキスト ボックス 23"/>
          <p:cNvSpPr txBox="1"/>
          <p:nvPr/>
        </p:nvSpPr>
        <p:spPr>
          <a:xfrm>
            <a:off x="6950795" y="856219"/>
            <a:ext cx="1655838" cy="461665"/>
          </a:xfrm>
          <a:prstGeom prst="rect">
            <a:avLst/>
          </a:prstGeom>
          <a:noFill/>
        </p:spPr>
        <p:txBody>
          <a:bodyPr wrap="none" rtlCol="0">
            <a:spAutoFit/>
          </a:bodyPr>
          <a:lstStyle/>
          <a:p>
            <a:pPr eaLnBrk="1" hangingPunct="1"/>
            <a:r>
              <a:rPr lang="en-US" altLang="ja-JP" sz="2400" dirty="0" smtClean="0">
                <a:solidFill>
                  <a:srgbClr val="33CC33"/>
                </a:solidFill>
                <a:latin typeface="+mn-lt"/>
              </a:rPr>
              <a:t>The first arc</a:t>
            </a:r>
            <a:endParaRPr lang="ja-JP" altLang="en-US" sz="2400" dirty="0">
              <a:solidFill>
                <a:srgbClr val="33CC33"/>
              </a:solidFill>
              <a:latin typeface="+mn-lt"/>
            </a:endParaRPr>
          </a:p>
        </p:txBody>
      </p:sp>
      <p:sp>
        <p:nvSpPr>
          <p:cNvPr id="25" name="テキスト ボックス 24"/>
          <p:cNvSpPr txBox="1"/>
          <p:nvPr/>
        </p:nvSpPr>
        <p:spPr>
          <a:xfrm>
            <a:off x="33947" y="4992903"/>
            <a:ext cx="2056332" cy="461665"/>
          </a:xfrm>
          <a:prstGeom prst="rect">
            <a:avLst/>
          </a:prstGeom>
          <a:noFill/>
        </p:spPr>
        <p:txBody>
          <a:bodyPr wrap="none" rtlCol="0">
            <a:spAutoFit/>
          </a:bodyPr>
          <a:lstStyle/>
          <a:p>
            <a:pPr eaLnBrk="1" hangingPunct="1"/>
            <a:r>
              <a:rPr lang="en-US" altLang="ja-JP" sz="2400" dirty="0" smtClean="0">
                <a:solidFill>
                  <a:srgbClr val="33CC33"/>
                </a:solidFill>
                <a:latin typeface="+mn-lt"/>
              </a:rPr>
              <a:t>The second arc</a:t>
            </a:r>
            <a:endParaRPr lang="ja-JP" altLang="en-US" sz="2400" dirty="0">
              <a:solidFill>
                <a:srgbClr val="33CC33"/>
              </a:solidFill>
              <a:latin typeface="+mn-lt"/>
            </a:endParaRPr>
          </a:p>
        </p:txBody>
      </p:sp>
      <p:sp>
        <p:nvSpPr>
          <p:cNvPr id="26" name="テキスト ボックス 25"/>
          <p:cNvSpPr txBox="1"/>
          <p:nvPr/>
        </p:nvSpPr>
        <p:spPr>
          <a:xfrm>
            <a:off x="5952921" y="4530685"/>
            <a:ext cx="2999154" cy="461665"/>
          </a:xfrm>
          <a:prstGeom prst="rect">
            <a:avLst/>
          </a:prstGeom>
          <a:noFill/>
        </p:spPr>
        <p:txBody>
          <a:bodyPr wrap="none" rtlCol="0">
            <a:spAutoFit/>
          </a:bodyPr>
          <a:lstStyle/>
          <a:p>
            <a:pPr eaLnBrk="1" hangingPunct="1"/>
            <a:r>
              <a:rPr lang="en-US" altLang="ja-JP" sz="2400" dirty="0" smtClean="0">
                <a:solidFill>
                  <a:srgbClr val="000000"/>
                </a:solidFill>
                <a:latin typeface="+mn-lt"/>
              </a:rPr>
              <a:t>Circumference: ~ 90 m</a:t>
            </a:r>
            <a:endParaRPr lang="ja-JP" altLang="en-US" sz="2400" dirty="0">
              <a:solidFill>
                <a:srgbClr val="000000"/>
              </a:solidFill>
              <a:latin typeface="+mn-lt"/>
            </a:endParaRPr>
          </a:p>
        </p:txBody>
      </p:sp>
      <p:sp>
        <p:nvSpPr>
          <p:cNvPr id="27" name="正方形/長方形 26"/>
          <p:cNvSpPr/>
          <p:nvPr/>
        </p:nvSpPr>
        <p:spPr>
          <a:xfrm>
            <a:off x="-7008" y="6063679"/>
            <a:ext cx="2072683" cy="461665"/>
          </a:xfrm>
          <a:prstGeom prst="rect">
            <a:avLst/>
          </a:prstGeom>
        </p:spPr>
        <p:txBody>
          <a:bodyPr wrap="none">
            <a:spAutoFit/>
          </a:bodyPr>
          <a:lstStyle/>
          <a:p>
            <a:pPr eaLnBrk="1" hangingPunct="1"/>
            <a:r>
              <a:rPr lang="en-US" altLang="ja-JP" sz="2400" dirty="0">
                <a:solidFill>
                  <a:srgbClr val="808080"/>
                </a:solidFill>
                <a:latin typeface="+mn-lt"/>
              </a:rPr>
              <a:t>©Rey.Hori/KEK</a:t>
            </a:r>
            <a:endParaRPr lang="ja-JP" altLang="en-US" sz="2400" dirty="0">
              <a:solidFill>
                <a:srgbClr val="808080"/>
              </a:solidFill>
              <a:latin typeface="+mn-lt"/>
            </a:endParaRPr>
          </a:p>
        </p:txBody>
      </p:sp>
    </p:spTree>
    <p:extLst>
      <p:ext uri="{BB962C8B-B14F-4D97-AF65-F5344CB8AC3E}">
        <p14:creationId xmlns:p14="http://schemas.microsoft.com/office/powerpoint/2010/main" val="2161635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Orbit stability in CW operation</a:t>
            </a:r>
            <a:endParaRPr kumimoji="1" lang="ja-JP" altLang="en-US" dirty="0"/>
          </a:p>
        </p:txBody>
      </p:sp>
      <p:sp>
        <p:nvSpPr>
          <p:cNvPr id="3" name="コンテンツ プレースホルダー 2"/>
          <p:cNvSpPr>
            <a:spLocks noGrp="1"/>
          </p:cNvSpPr>
          <p:nvPr>
            <p:ph idx="1"/>
          </p:nvPr>
        </p:nvSpPr>
        <p:spPr>
          <a:xfrm>
            <a:off x="107504" y="692696"/>
            <a:ext cx="8856984" cy="720080"/>
          </a:xfrm>
        </p:spPr>
        <p:txBody>
          <a:bodyPr/>
          <a:lstStyle/>
          <a:p>
            <a:r>
              <a:rPr lang="en-US" altLang="ja-JP" sz="2000" dirty="0" smtClean="0"/>
              <a:t>In previous CW operation (2015), orbit </a:t>
            </a:r>
            <a:r>
              <a:rPr lang="en-US" altLang="ja-JP" sz="2000" dirty="0"/>
              <a:t>distortion and beam loss gradually increased.</a:t>
            </a:r>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22 June, 2017, ERL17</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24</a:t>
            </a:fld>
            <a:endParaRPr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66" y="1844824"/>
            <a:ext cx="3788765"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1609055"/>
            <a:ext cx="1856598" cy="307777"/>
          </a:xfrm>
          <a:prstGeom prst="rect">
            <a:avLst/>
          </a:prstGeom>
          <a:noFill/>
        </p:spPr>
        <p:txBody>
          <a:bodyPr wrap="none" rtlCol="0">
            <a:spAutoFit/>
          </a:bodyPr>
          <a:lstStyle/>
          <a:p>
            <a:r>
              <a:rPr kumimoji="1" lang="en-US" altLang="ja-JP" sz="1400" dirty="0" smtClean="0"/>
              <a:t>Before CW operation</a:t>
            </a:r>
            <a:endParaRPr kumimoji="1" lang="ja-JP" altLang="en-US" sz="1400" dirty="0"/>
          </a:p>
        </p:txBody>
      </p:sp>
      <p:sp>
        <p:nvSpPr>
          <p:cNvPr id="9" name="テキスト ボックス 8"/>
          <p:cNvSpPr txBox="1"/>
          <p:nvPr/>
        </p:nvSpPr>
        <p:spPr>
          <a:xfrm>
            <a:off x="2339752" y="1607566"/>
            <a:ext cx="1707519" cy="307777"/>
          </a:xfrm>
          <a:prstGeom prst="rect">
            <a:avLst/>
          </a:prstGeom>
          <a:noFill/>
        </p:spPr>
        <p:txBody>
          <a:bodyPr wrap="none" rtlCol="0">
            <a:spAutoFit/>
          </a:bodyPr>
          <a:lstStyle/>
          <a:p>
            <a:r>
              <a:rPr lang="en-US" altLang="ja-JP" sz="1400" dirty="0" smtClean="0"/>
              <a:t>After </a:t>
            </a:r>
            <a:r>
              <a:rPr kumimoji="1" lang="en-US" altLang="ja-JP" sz="1400" dirty="0" smtClean="0"/>
              <a:t>CW operation</a:t>
            </a:r>
            <a:endParaRPr kumimoji="1" lang="ja-JP" altLang="en-US" sz="1400" dirty="0"/>
          </a:p>
        </p:txBody>
      </p:sp>
      <p:sp>
        <p:nvSpPr>
          <p:cNvPr id="8" name="テキスト ボックス 7"/>
          <p:cNvSpPr txBox="1"/>
          <p:nvPr/>
        </p:nvSpPr>
        <p:spPr>
          <a:xfrm>
            <a:off x="395536" y="1340768"/>
            <a:ext cx="3257623" cy="307777"/>
          </a:xfrm>
          <a:prstGeom prst="rect">
            <a:avLst/>
          </a:prstGeom>
          <a:noFill/>
        </p:spPr>
        <p:txBody>
          <a:bodyPr wrap="none" rtlCol="0">
            <a:spAutoFit/>
          </a:bodyPr>
          <a:lstStyle/>
          <a:p>
            <a:r>
              <a:rPr kumimoji="1" lang="en-US" altLang="ja-JP" sz="1400" u="sng" dirty="0" smtClean="0"/>
              <a:t>Beam profile at the entrance of injector</a:t>
            </a:r>
            <a:endParaRPr kumimoji="1" lang="ja-JP" altLang="en-US" sz="1400" u="sng"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340768"/>
            <a:ext cx="454559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4499992" y="1052736"/>
            <a:ext cx="3557384" cy="369332"/>
          </a:xfrm>
          <a:prstGeom prst="rect">
            <a:avLst/>
          </a:prstGeom>
          <a:noFill/>
        </p:spPr>
        <p:txBody>
          <a:bodyPr wrap="none" rtlCol="0">
            <a:spAutoFit/>
          </a:bodyPr>
          <a:lstStyle/>
          <a:p>
            <a:r>
              <a:rPr kumimoji="1" lang="en-US" altLang="ja-JP" dirty="0" smtClean="0"/>
              <a:t>Charge-up of laser glass mirror?</a:t>
            </a:r>
            <a:endParaRPr kumimoji="1" lang="ja-JP" altLang="en-US" dirty="0"/>
          </a:p>
        </p:txBody>
      </p:sp>
      <p:sp>
        <p:nvSpPr>
          <p:cNvPr id="11" name="テキスト ボックス 10"/>
          <p:cNvSpPr txBox="1"/>
          <p:nvPr/>
        </p:nvSpPr>
        <p:spPr>
          <a:xfrm>
            <a:off x="4816126" y="1591176"/>
            <a:ext cx="1124026" cy="261610"/>
          </a:xfrm>
          <a:prstGeom prst="rect">
            <a:avLst/>
          </a:prstGeom>
          <a:solidFill>
            <a:schemeClr val="bg1"/>
          </a:solidFill>
          <a:ln>
            <a:solidFill>
              <a:schemeClr val="tx1"/>
            </a:solidFill>
          </a:ln>
        </p:spPr>
        <p:txBody>
          <a:bodyPr wrap="none" rtlCol="0">
            <a:spAutoFit/>
          </a:bodyPr>
          <a:lstStyle/>
          <a:p>
            <a:r>
              <a:rPr kumimoji="1" lang="en-US" altLang="ja-JP" sz="1100" dirty="0" smtClean="0"/>
              <a:t>Laser entrance</a:t>
            </a:r>
            <a:endParaRPr kumimoji="1" lang="ja-JP" altLang="en-US" sz="1100" dirty="0"/>
          </a:p>
        </p:txBody>
      </p:sp>
      <p:sp>
        <p:nvSpPr>
          <p:cNvPr id="14" name="テキスト ボックス 13"/>
          <p:cNvSpPr txBox="1"/>
          <p:nvPr/>
        </p:nvSpPr>
        <p:spPr>
          <a:xfrm>
            <a:off x="5963756" y="3201928"/>
            <a:ext cx="795411" cy="261610"/>
          </a:xfrm>
          <a:prstGeom prst="rect">
            <a:avLst/>
          </a:prstGeom>
          <a:solidFill>
            <a:schemeClr val="bg1"/>
          </a:solidFill>
          <a:ln>
            <a:solidFill>
              <a:schemeClr val="tx1"/>
            </a:solidFill>
          </a:ln>
        </p:spPr>
        <p:txBody>
          <a:bodyPr wrap="none" rtlCol="0">
            <a:spAutoFit/>
          </a:bodyPr>
          <a:lstStyle/>
          <a:p>
            <a:r>
              <a:rPr kumimoji="1" lang="en-US" altLang="ja-JP" sz="1100" dirty="0" smtClean="0"/>
              <a:t>Laser exit</a:t>
            </a:r>
            <a:endParaRPr kumimoji="1" lang="ja-JP" altLang="en-US" sz="1100" dirty="0"/>
          </a:p>
        </p:txBody>
      </p:sp>
      <p:sp>
        <p:nvSpPr>
          <p:cNvPr id="15" name="テキスト ボックス 14"/>
          <p:cNvSpPr txBox="1"/>
          <p:nvPr/>
        </p:nvSpPr>
        <p:spPr>
          <a:xfrm>
            <a:off x="6804248" y="2361510"/>
            <a:ext cx="694421" cy="261610"/>
          </a:xfrm>
          <a:prstGeom prst="rect">
            <a:avLst/>
          </a:prstGeom>
          <a:solidFill>
            <a:schemeClr val="bg1"/>
          </a:solidFill>
          <a:ln>
            <a:solidFill>
              <a:schemeClr val="tx1"/>
            </a:solidFill>
          </a:ln>
        </p:spPr>
        <p:txBody>
          <a:bodyPr wrap="none" rtlCol="0">
            <a:spAutoFit/>
          </a:bodyPr>
          <a:lstStyle/>
          <a:p>
            <a:r>
              <a:rPr lang="en-US" altLang="ja-JP" sz="1100" dirty="0" smtClean="0"/>
              <a:t>DC Gun</a:t>
            </a:r>
            <a:endParaRPr kumimoji="1" lang="ja-JP" altLang="en-US" sz="1100" dirty="0"/>
          </a:p>
        </p:txBody>
      </p:sp>
      <p:sp>
        <p:nvSpPr>
          <p:cNvPr id="16" name="テキスト ボックス 15"/>
          <p:cNvSpPr txBox="1"/>
          <p:nvPr/>
        </p:nvSpPr>
        <p:spPr>
          <a:xfrm>
            <a:off x="4499992" y="2276872"/>
            <a:ext cx="710451" cy="430887"/>
          </a:xfrm>
          <a:prstGeom prst="rect">
            <a:avLst/>
          </a:prstGeom>
          <a:solidFill>
            <a:schemeClr val="bg1"/>
          </a:solidFill>
          <a:ln>
            <a:solidFill>
              <a:schemeClr val="tx1"/>
            </a:solidFill>
          </a:ln>
        </p:spPr>
        <p:txBody>
          <a:bodyPr wrap="none" rtlCol="0">
            <a:spAutoFit/>
          </a:bodyPr>
          <a:lstStyle/>
          <a:p>
            <a:r>
              <a:rPr lang="en-US" altLang="ja-JP" sz="1100" dirty="0" err="1" smtClean="0"/>
              <a:t>Buncher</a:t>
            </a:r>
            <a:endParaRPr lang="en-US" altLang="ja-JP" sz="1100" dirty="0" smtClean="0"/>
          </a:p>
          <a:p>
            <a:r>
              <a:rPr kumimoji="1" lang="en-US" altLang="ja-JP" sz="1100" dirty="0" smtClean="0"/>
              <a:t>cavity</a:t>
            </a:r>
            <a:endParaRPr kumimoji="1" lang="ja-JP" altLang="en-US" sz="11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5013176"/>
            <a:ext cx="5445240" cy="1271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200016" y="4725144"/>
            <a:ext cx="1915909" cy="369332"/>
          </a:xfrm>
          <a:prstGeom prst="rect">
            <a:avLst/>
          </a:prstGeom>
          <a:noFill/>
        </p:spPr>
        <p:txBody>
          <a:bodyPr wrap="none" rtlCol="0">
            <a:spAutoFit/>
          </a:bodyPr>
          <a:lstStyle/>
          <a:p>
            <a:r>
              <a:rPr kumimoji="1" lang="en-US" altLang="ja-JP" u="sng" dirty="0" smtClean="0"/>
              <a:t>Model simulation</a:t>
            </a:r>
            <a:endParaRPr kumimoji="1" lang="ja-JP" altLang="en-US" u="sng" dirty="0"/>
          </a:p>
        </p:txBody>
      </p:sp>
      <p:pic>
        <p:nvPicPr>
          <p:cNvPr id="19" name="Picture 9" descr="C:\Users\mtsukasa\Documents\Simulation\GPT\CERL\Injector\Phase2\Study\20150629_chargeup_mirror\0.5pC\2nC\2nC_cam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4228" y="4653136"/>
            <a:ext cx="1422980" cy="1398862"/>
          </a:xfrm>
          <a:prstGeom prst="rect">
            <a:avLst/>
          </a:prstGeom>
          <a:noFill/>
          <a:extLst>
            <a:ext uri="{909E8E84-426E-40DD-AFC4-6F175D3DCCD1}">
              <a14:hiddenFill xmlns:a14="http://schemas.microsoft.com/office/drawing/2010/main">
                <a:solidFill>
                  <a:srgbClr val="FFFFFF"/>
                </a:solidFill>
              </a14:hiddenFill>
            </a:ext>
          </a:extLst>
        </p:spPr>
      </p:pic>
      <p:sp>
        <p:nvSpPr>
          <p:cNvPr id="20" name="右矢印 19"/>
          <p:cNvSpPr/>
          <p:nvPr/>
        </p:nvSpPr>
        <p:spPr>
          <a:xfrm>
            <a:off x="6985309" y="5078099"/>
            <a:ext cx="442241" cy="50405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pic>
        <p:nvPicPr>
          <p:cNvPr id="21" name="Picture 3" descr="C:\Users\mtsukasa\Documents\Simulation\GPT\CERL\Injector\Phase2\Study\20150629_chargeup_mirror\0.5pC\100pC\100pC_cam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4655648"/>
            <a:ext cx="1441061" cy="139635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480736" y="6021288"/>
            <a:ext cx="3627768" cy="584775"/>
          </a:xfrm>
          <a:prstGeom prst="rect">
            <a:avLst/>
          </a:prstGeom>
          <a:noFill/>
        </p:spPr>
        <p:txBody>
          <a:bodyPr wrap="square" rtlCol="0">
            <a:spAutoFit/>
          </a:bodyPr>
          <a:lstStyle/>
          <a:p>
            <a:r>
              <a:rPr kumimoji="1" lang="en-US" altLang="ja-JP" sz="1600" dirty="0" smtClean="0"/>
              <a:t>Result shows that the charge-up of glass mirrors may deform the profile.</a:t>
            </a:r>
            <a:endParaRPr kumimoji="1" lang="ja-JP" altLang="en-US" sz="1600" dirty="0"/>
          </a:p>
        </p:txBody>
      </p:sp>
    </p:spTree>
    <p:extLst>
      <p:ext uri="{BB962C8B-B14F-4D97-AF65-F5344CB8AC3E}">
        <p14:creationId xmlns:p14="http://schemas.microsoft.com/office/powerpoint/2010/main" val="426800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4" grpId="0" animBg="1"/>
      <p:bldP spid="15" grpId="0" animBg="1"/>
      <p:bldP spid="16" grpId="0" animBg="1"/>
      <p:bldP spid="12" grpId="0"/>
      <p:bldP spid="20"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Orbit stability in CW </a:t>
            </a:r>
            <a:r>
              <a:rPr lang="en-US" altLang="ja-JP" dirty="0" smtClean="0"/>
              <a:t>operation</a:t>
            </a:r>
            <a:endParaRPr kumimoji="1" lang="ja-JP" altLang="en-US" dirty="0"/>
          </a:p>
        </p:txBody>
      </p:sp>
      <p:sp>
        <p:nvSpPr>
          <p:cNvPr id="3" name="コンテンツ プレースホルダー 2"/>
          <p:cNvSpPr>
            <a:spLocks noGrp="1"/>
          </p:cNvSpPr>
          <p:nvPr>
            <p:ph idx="1"/>
          </p:nvPr>
        </p:nvSpPr>
        <p:spPr>
          <a:xfrm>
            <a:off x="107503" y="692696"/>
            <a:ext cx="4844925" cy="1800200"/>
          </a:xfrm>
        </p:spPr>
        <p:txBody>
          <a:bodyPr/>
          <a:lstStyle/>
          <a:p>
            <a:r>
              <a:rPr lang="en-US" altLang="ja-JP" sz="2000" dirty="0" smtClean="0"/>
              <a:t>Laser </a:t>
            </a:r>
            <a:r>
              <a:rPr lang="en-US" altLang="ja-JP" sz="2000" dirty="0"/>
              <a:t>mirror made of glass was charged up, and the electric field bended the orbit of the low energy beam. </a:t>
            </a:r>
          </a:p>
          <a:p>
            <a:pPr marL="0" indent="0">
              <a:buNone/>
            </a:pPr>
            <a:r>
              <a:rPr lang="en-US" altLang="ja-JP" sz="2000" dirty="0"/>
              <a:t>⇒</a:t>
            </a:r>
            <a:r>
              <a:rPr lang="ja-JP" altLang="en-US" sz="2000" dirty="0"/>
              <a:t>　</a:t>
            </a:r>
            <a:r>
              <a:rPr lang="en-US" altLang="ja-JP" sz="2000" dirty="0"/>
              <a:t>In summer 2015, we exchange </a:t>
            </a:r>
            <a:r>
              <a:rPr lang="en-US" altLang="ja-JP" sz="2000" dirty="0" smtClean="0"/>
              <a:t>the glass mirrors </a:t>
            </a:r>
            <a:r>
              <a:rPr lang="en-US" altLang="ja-JP" sz="2000" dirty="0"/>
              <a:t>for metal </a:t>
            </a:r>
            <a:r>
              <a:rPr lang="en-US" altLang="ja-JP" sz="2000" dirty="0" smtClean="0"/>
              <a:t>mirrors </a:t>
            </a:r>
            <a:r>
              <a:rPr lang="en-US" altLang="ja-JP" sz="2000" dirty="0"/>
              <a:t>to avoid charge-up.</a:t>
            </a:r>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22 June, 2017, ERL17</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25</a:t>
            </a:fld>
            <a:endParaRPr lang="ja-JP" altLang="en-US"/>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3313119"/>
            <a:ext cx="2642263" cy="1955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1723" y="2852936"/>
            <a:ext cx="3642765" cy="235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5322611" y="5200194"/>
            <a:ext cx="3291350" cy="307777"/>
          </a:xfrm>
          <a:prstGeom prst="rect">
            <a:avLst/>
          </a:prstGeom>
          <a:noFill/>
        </p:spPr>
        <p:txBody>
          <a:bodyPr wrap="none" rtlCol="0">
            <a:spAutoFit/>
          </a:bodyPr>
          <a:lstStyle/>
          <a:p>
            <a:pPr fontAlgn="auto">
              <a:spcBef>
                <a:spcPts val="0"/>
              </a:spcBef>
              <a:spcAft>
                <a:spcPts val="0"/>
              </a:spcAft>
            </a:pPr>
            <a:r>
              <a:rPr lang="en-US" altLang="ja-JP" sz="1400" dirty="0" smtClean="0">
                <a:solidFill>
                  <a:prstClr val="black"/>
                </a:solidFill>
                <a:latin typeface="Calibri"/>
                <a:ea typeface="ＭＳ Ｐゴシック"/>
              </a:rPr>
              <a:t>Radiation level (17:44-17:49), in Mar. 2016</a:t>
            </a:r>
            <a:endParaRPr lang="ja-JP" altLang="en-US" sz="1400" dirty="0">
              <a:solidFill>
                <a:prstClr val="black"/>
              </a:solidFill>
              <a:latin typeface="Calibri"/>
              <a:ea typeface="ＭＳ Ｐゴシック"/>
            </a:endParaRPr>
          </a:p>
        </p:txBody>
      </p:sp>
      <p:sp>
        <p:nvSpPr>
          <p:cNvPr id="10" name="テキスト ボックス 9"/>
          <p:cNvSpPr txBox="1"/>
          <p:nvPr/>
        </p:nvSpPr>
        <p:spPr>
          <a:xfrm>
            <a:off x="107504" y="2420888"/>
            <a:ext cx="4040530" cy="923330"/>
          </a:xfrm>
          <a:prstGeom prst="rect">
            <a:avLst/>
          </a:prstGeom>
          <a:noFill/>
        </p:spPr>
        <p:txBody>
          <a:bodyPr wrap="none" rtlCol="0">
            <a:spAutoFit/>
          </a:bodyPr>
          <a:lstStyle/>
          <a:p>
            <a:pPr fontAlgn="auto">
              <a:spcBef>
                <a:spcPts val="0"/>
              </a:spcBef>
              <a:spcAft>
                <a:spcPts val="0"/>
              </a:spcAft>
            </a:pPr>
            <a:r>
              <a:rPr lang="en-US" altLang="ja-JP" sz="1800" u="sng" dirty="0" smtClean="0">
                <a:solidFill>
                  <a:prstClr val="black"/>
                </a:solidFill>
                <a:latin typeface="Calibri"/>
                <a:ea typeface="ＭＳ Ｐゴシック"/>
              </a:rPr>
              <a:t>CW operation in Mar. 2016</a:t>
            </a:r>
          </a:p>
          <a:p>
            <a:pPr fontAlgn="auto">
              <a:spcBef>
                <a:spcPts val="0"/>
              </a:spcBef>
              <a:spcAft>
                <a:spcPts val="0"/>
              </a:spcAft>
            </a:pPr>
            <a:r>
              <a:rPr lang="en-US" altLang="ja-JP" sz="1800" dirty="0" smtClean="0">
                <a:solidFill>
                  <a:prstClr val="black"/>
                </a:solidFill>
                <a:latin typeface="Calibri"/>
                <a:ea typeface="ＭＳ Ｐゴシック"/>
              </a:rPr>
              <a:t>Beam repetition rate</a:t>
            </a:r>
            <a:r>
              <a:rPr lang="ja-JP" altLang="en-US" sz="1800" dirty="0" smtClean="0">
                <a:solidFill>
                  <a:prstClr val="black"/>
                </a:solidFill>
                <a:latin typeface="Calibri"/>
                <a:ea typeface="ＭＳ Ｐゴシック"/>
              </a:rPr>
              <a:t>：</a:t>
            </a:r>
            <a:r>
              <a:rPr lang="en-US" altLang="ja-JP" sz="1800" dirty="0" smtClean="0">
                <a:solidFill>
                  <a:prstClr val="black"/>
                </a:solidFill>
                <a:latin typeface="Calibri"/>
                <a:ea typeface="ＭＳ Ｐゴシック"/>
              </a:rPr>
              <a:t>162.5 MHz</a:t>
            </a:r>
          </a:p>
          <a:p>
            <a:pPr fontAlgn="auto">
              <a:spcBef>
                <a:spcPts val="0"/>
              </a:spcBef>
              <a:spcAft>
                <a:spcPts val="0"/>
              </a:spcAft>
            </a:pPr>
            <a:r>
              <a:rPr lang="en-US" altLang="ja-JP" sz="1800" dirty="0" smtClean="0">
                <a:solidFill>
                  <a:prstClr val="black"/>
                </a:solidFill>
                <a:latin typeface="Calibri"/>
                <a:ea typeface="ＭＳ Ｐゴシック"/>
              </a:rPr>
              <a:t>Average current: </a:t>
            </a:r>
            <a:r>
              <a:rPr lang="en-US" altLang="ja-JP" sz="1800" dirty="0" smtClean="0">
                <a:solidFill>
                  <a:srgbClr val="FF0000"/>
                </a:solidFill>
                <a:latin typeface="Calibri"/>
                <a:ea typeface="ＭＳ Ｐゴシック"/>
              </a:rPr>
              <a:t>0.9 mA </a:t>
            </a:r>
            <a:r>
              <a:rPr lang="en-US" altLang="ja-JP" sz="1800" dirty="0">
                <a:solidFill>
                  <a:srgbClr val="FF0000"/>
                </a:solidFill>
                <a:latin typeface="Calibri"/>
                <a:ea typeface="ＭＳ Ｐゴシック"/>
              </a:rPr>
              <a:t> </a:t>
            </a:r>
            <a:r>
              <a:rPr lang="en-US" altLang="ja-JP" sz="1800" dirty="0" smtClean="0">
                <a:solidFill>
                  <a:srgbClr val="FF0000"/>
                </a:solidFill>
                <a:latin typeface="Calibri"/>
                <a:ea typeface="ＭＳ Ｐゴシック"/>
              </a:rPr>
              <a:t>(charge:</a:t>
            </a:r>
            <a:r>
              <a:rPr lang="ja-JP" altLang="en-US" sz="1800" dirty="0" smtClean="0">
                <a:solidFill>
                  <a:srgbClr val="FF0000"/>
                </a:solidFill>
                <a:latin typeface="Calibri"/>
                <a:ea typeface="ＭＳ Ｐゴシック"/>
              </a:rPr>
              <a:t> </a:t>
            </a:r>
            <a:r>
              <a:rPr lang="en-US" altLang="ja-JP" sz="1800" dirty="0" smtClean="0">
                <a:solidFill>
                  <a:srgbClr val="FF0000"/>
                </a:solidFill>
                <a:latin typeface="Calibri"/>
                <a:ea typeface="ＭＳ Ｐゴシック"/>
              </a:rPr>
              <a:t>5.5 </a:t>
            </a:r>
            <a:r>
              <a:rPr lang="en-US" altLang="ja-JP" sz="1800" dirty="0" err="1" smtClean="0">
                <a:solidFill>
                  <a:srgbClr val="FF0000"/>
                </a:solidFill>
                <a:latin typeface="Calibri"/>
                <a:ea typeface="ＭＳ Ｐゴシック"/>
              </a:rPr>
              <a:t>pC</a:t>
            </a:r>
            <a:r>
              <a:rPr lang="en-US" altLang="ja-JP" sz="1800" dirty="0">
                <a:solidFill>
                  <a:srgbClr val="FF0000"/>
                </a:solidFill>
                <a:latin typeface="Calibri"/>
                <a:ea typeface="ＭＳ Ｐゴシック"/>
              </a:rPr>
              <a:t>)</a:t>
            </a:r>
            <a:endParaRPr lang="en-US" altLang="ja-JP" sz="1800" dirty="0" smtClean="0">
              <a:solidFill>
                <a:srgbClr val="FF0000"/>
              </a:solidFill>
              <a:latin typeface="Calibri"/>
              <a:ea typeface="ＭＳ Ｐゴシック"/>
            </a:endParaRPr>
          </a:p>
        </p:txBody>
      </p:sp>
      <p:sp>
        <p:nvSpPr>
          <p:cNvPr id="11" name="正方形/長方形 10"/>
          <p:cNvSpPr/>
          <p:nvPr/>
        </p:nvSpPr>
        <p:spPr>
          <a:xfrm>
            <a:off x="3347864" y="5591974"/>
            <a:ext cx="5688632" cy="923330"/>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kern="0" noProof="0" dirty="0" smtClean="0">
                <a:solidFill>
                  <a:prstClr val="black"/>
                </a:solidFill>
                <a:latin typeface="Calibri"/>
                <a:ea typeface="ＭＳ Ｐゴシック"/>
              </a:rPr>
              <a:t>Result</a:t>
            </a:r>
            <a:endParaRPr kumimoji="0" lang="ja-JP" altLang="en-US" sz="1800" b="0" i="0" u="none" strike="noStrike" kern="0" cap="none" spc="0" normalizeH="0" baseline="0" noProof="0" dirty="0" smtClean="0">
              <a:ln>
                <a:noFill/>
              </a:ln>
              <a:solidFill>
                <a:prstClr val="black"/>
              </a:solidFill>
              <a:effectLst/>
              <a:uLnTx/>
              <a:uFillTx/>
              <a:latin typeface="Calibri"/>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smtClean="0">
                <a:ln>
                  <a:noFill/>
                </a:ln>
                <a:solidFill>
                  <a:prstClr val="black"/>
                </a:solidFill>
                <a:effectLst/>
                <a:uLnTx/>
                <a:uFillTx/>
                <a:latin typeface="Calibri"/>
                <a:ea typeface="ＭＳ Ｐゴシック"/>
                <a:cs typeface="+mn-cs"/>
              </a:rPr>
              <a:t>⇒　</a:t>
            </a:r>
            <a:r>
              <a:rPr kumimoji="0" lang="en-US" altLang="ja-JP" sz="1800" b="0" i="0" u="none" strike="noStrike" kern="0" cap="none" spc="0" normalizeH="0" baseline="0" noProof="0" dirty="0" smtClean="0">
                <a:ln>
                  <a:noFill/>
                </a:ln>
                <a:solidFill>
                  <a:prstClr val="black"/>
                </a:solidFill>
                <a:effectLst/>
                <a:uLnTx/>
                <a:uFillTx/>
                <a:latin typeface="Calibri"/>
                <a:ea typeface="ＭＳ Ｐゴシック"/>
                <a:cs typeface="+mn-cs"/>
              </a:rPr>
              <a:t>In the CW operation, the radiation level was low and very stable. </a:t>
            </a:r>
            <a:r>
              <a:rPr kumimoji="0" lang="en-US" altLang="ja-JP" sz="1800" kern="0" noProof="0" dirty="0" smtClean="0">
                <a:solidFill>
                  <a:prstClr val="black"/>
                </a:solidFill>
                <a:latin typeface="Calibri"/>
                <a:ea typeface="ＭＳ Ｐゴシック"/>
              </a:rPr>
              <a:t>Exchange mirror was effective. </a:t>
            </a:r>
            <a:endParaRPr kumimoji="0" lang="en-US" altLang="ja-JP" sz="18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429" y="692697"/>
            <a:ext cx="3394661" cy="216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5268230"/>
            <a:ext cx="3001579" cy="1329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正方形/長方形 29"/>
          <p:cNvSpPr/>
          <p:nvPr/>
        </p:nvSpPr>
        <p:spPr>
          <a:xfrm>
            <a:off x="3181091" y="5006620"/>
            <a:ext cx="1966973" cy="523220"/>
          </a:xfrm>
          <a:prstGeom prst="rect">
            <a:avLst/>
          </a:prstGeom>
        </p:spPr>
        <p:txBody>
          <a:bodyPr wrap="square">
            <a:spAutoFit/>
          </a:bodyPr>
          <a:lstStyle/>
          <a:p>
            <a:r>
              <a:rPr lang="en-US" altLang="ja-JP" sz="1400" dirty="0"/>
              <a:t>Orbit fluctuation in CW operation (1 hour) </a:t>
            </a:r>
            <a:r>
              <a:rPr lang="en-US" altLang="ja-JP" sz="1400" dirty="0" smtClean="0"/>
              <a:t>. </a:t>
            </a:r>
            <a:endParaRPr lang="en-US" altLang="ja-JP" sz="1400" dirty="0"/>
          </a:p>
        </p:txBody>
      </p:sp>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2095" y="3299263"/>
            <a:ext cx="2124964" cy="1485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 name="右矢印 4095"/>
          <p:cNvSpPr/>
          <p:nvPr/>
        </p:nvSpPr>
        <p:spPr>
          <a:xfrm>
            <a:off x="4834223" y="3717032"/>
            <a:ext cx="627682" cy="43204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3213286" y="4129779"/>
            <a:ext cx="979499" cy="307777"/>
          </a:xfrm>
          <a:prstGeom prst="rect">
            <a:avLst/>
          </a:prstGeom>
          <a:noFill/>
        </p:spPr>
        <p:txBody>
          <a:bodyPr wrap="none" rtlCol="0">
            <a:spAutoFit/>
          </a:bodyPr>
          <a:lstStyle/>
          <a:p>
            <a:r>
              <a:rPr lang="en-US" altLang="ja-JP" sz="1400" dirty="0"/>
              <a:t>Mar. 2015</a:t>
            </a:r>
            <a:endParaRPr kumimoji="1" lang="ja-JP" altLang="en-US" sz="1400" dirty="0"/>
          </a:p>
        </p:txBody>
      </p:sp>
      <p:sp>
        <p:nvSpPr>
          <p:cNvPr id="13" name="テキスト ボックス 12"/>
          <p:cNvSpPr txBox="1"/>
          <p:nvPr/>
        </p:nvSpPr>
        <p:spPr>
          <a:xfrm>
            <a:off x="384912" y="5229200"/>
            <a:ext cx="1306768" cy="246221"/>
          </a:xfrm>
          <a:prstGeom prst="rect">
            <a:avLst/>
          </a:prstGeom>
          <a:noFill/>
        </p:spPr>
        <p:txBody>
          <a:bodyPr wrap="none" rtlCol="0">
            <a:spAutoFit/>
          </a:bodyPr>
          <a:lstStyle/>
          <a:p>
            <a:r>
              <a:rPr lang="en-US" altLang="ja-JP" sz="1000" dirty="0" smtClean="0"/>
              <a:t>X (range: ±10 mm)</a:t>
            </a:r>
            <a:endParaRPr kumimoji="1" lang="ja-JP" altLang="en-US" sz="1000" dirty="0"/>
          </a:p>
        </p:txBody>
      </p:sp>
      <p:sp>
        <p:nvSpPr>
          <p:cNvPr id="19" name="テキスト ボックス 18"/>
          <p:cNvSpPr txBox="1"/>
          <p:nvPr/>
        </p:nvSpPr>
        <p:spPr>
          <a:xfrm>
            <a:off x="384912" y="5877272"/>
            <a:ext cx="1306768" cy="246221"/>
          </a:xfrm>
          <a:prstGeom prst="rect">
            <a:avLst/>
          </a:prstGeom>
          <a:noFill/>
        </p:spPr>
        <p:txBody>
          <a:bodyPr wrap="none" rtlCol="0">
            <a:spAutoFit/>
          </a:bodyPr>
          <a:lstStyle/>
          <a:p>
            <a:r>
              <a:rPr lang="en-US" altLang="ja-JP" sz="1000" dirty="0"/>
              <a:t>Y</a:t>
            </a:r>
            <a:r>
              <a:rPr lang="en-US" altLang="ja-JP" sz="1000" dirty="0" smtClean="0"/>
              <a:t> (range: ±10 mm)</a:t>
            </a:r>
            <a:endParaRPr kumimoji="1" lang="ja-JP" altLang="en-US" sz="1000" dirty="0"/>
          </a:p>
        </p:txBody>
      </p:sp>
    </p:spTree>
    <p:extLst>
      <p:ext uri="{BB962C8B-B14F-4D97-AF65-F5344CB8AC3E}">
        <p14:creationId xmlns:p14="http://schemas.microsoft.com/office/powerpoint/2010/main" val="64966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4099"/>
                                        </p:tgtEl>
                                        <p:attrNameLst>
                                          <p:attrName>style.visibility</p:attrName>
                                        </p:attrNameLst>
                                      </p:cBhvr>
                                      <p:to>
                                        <p:strVal val="visible"/>
                                      </p:to>
                                    </p:set>
                                    <p:animEffect transition="in" filter="fade">
                                      <p:cBhvr>
                                        <p:cTn id="25" dur="500"/>
                                        <p:tgtEl>
                                          <p:spTgt spid="409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96"/>
                                        </p:tgtEl>
                                        <p:attrNameLst>
                                          <p:attrName>style.visibility</p:attrName>
                                        </p:attrNameLst>
                                      </p:cBhvr>
                                      <p:to>
                                        <p:strVal val="visible"/>
                                      </p:to>
                                    </p:set>
                                    <p:animEffect transition="in" filter="fade">
                                      <p:cBhvr>
                                        <p:cTn id="28" dur="500"/>
                                        <p:tgtEl>
                                          <p:spTgt spid="409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30" grpId="0"/>
      <p:bldP spid="4096" grpId="0" animBg="1"/>
      <p:bldP spid="12" grpId="0"/>
      <p:bldP spid="13"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3889" y="1052736"/>
            <a:ext cx="4395616" cy="1308904"/>
          </a:xfrm>
          <a:prstGeom prst="rect">
            <a:avLst/>
          </a:prstGeom>
        </p:spPr>
      </p:pic>
      <p:sp>
        <p:nvSpPr>
          <p:cNvPr id="2" name="タイトル 1"/>
          <p:cNvSpPr>
            <a:spLocks noGrp="1"/>
          </p:cNvSpPr>
          <p:nvPr>
            <p:ph type="title"/>
          </p:nvPr>
        </p:nvSpPr>
        <p:spPr/>
        <p:txBody>
          <a:bodyPr>
            <a:normAutofit fontScale="90000"/>
          </a:bodyPr>
          <a:lstStyle/>
          <a:p>
            <a:r>
              <a:rPr kumimoji="1" lang="en-US" altLang="ja-JP" dirty="0" smtClean="0"/>
              <a:t>History of emittance measurement</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22 June, 2017, ERL17</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26</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3074661306"/>
              </p:ext>
            </p:extLst>
          </p:nvPr>
        </p:nvGraphicFramePr>
        <p:xfrm>
          <a:off x="275525" y="5028148"/>
          <a:ext cx="5760640" cy="1341120"/>
        </p:xfrm>
        <a:graphic>
          <a:graphicData uri="http://schemas.openxmlformats.org/drawingml/2006/table">
            <a:tbl>
              <a:tblPr firstRow="1" bandRow="1"/>
              <a:tblGrid>
                <a:gridCol w="1440160"/>
                <a:gridCol w="1440160"/>
                <a:gridCol w="1440160"/>
                <a:gridCol w="1440160"/>
              </a:tblGrid>
              <a:tr h="265022">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400" dirty="0" smtClean="0"/>
                        <a:t>Charge</a:t>
                      </a:r>
                      <a:endParaRPr kumimoji="1" lang="ja-JP"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200" dirty="0" smtClean="0"/>
                        <a:t>Before</a:t>
                      </a:r>
                      <a:r>
                        <a:rPr kumimoji="1" lang="en-US" altLang="ja-JP" sz="1200" baseline="0" dirty="0" smtClean="0"/>
                        <a:t> main </a:t>
                      </a:r>
                      <a:r>
                        <a:rPr kumimoji="1" lang="en-US" altLang="ja-JP" sz="1200" baseline="0" dirty="0" err="1" smtClean="0"/>
                        <a:t>linac</a:t>
                      </a:r>
                      <a:endParaRPr kumimoji="1" lang="ja-JP" alt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200" dirty="0" smtClean="0"/>
                        <a:t>After</a:t>
                      </a:r>
                      <a:r>
                        <a:rPr kumimoji="1" lang="en-US" altLang="ja-JP" sz="1200" baseline="0" dirty="0" smtClean="0"/>
                        <a:t> main </a:t>
                      </a:r>
                      <a:r>
                        <a:rPr kumimoji="1" lang="en-US" altLang="ja-JP" sz="1200" baseline="0" dirty="0" err="1" smtClean="0"/>
                        <a:t>linac</a:t>
                      </a:r>
                      <a:endParaRPr kumimoji="1" lang="ja-JP" alt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200" dirty="0" smtClean="0"/>
                        <a:t>South</a:t>
                      </a:r>
                      <a:r>
                        <a:rPr kumimoji="1" lang="en-US" altLang="ja-JP" sz="1200" baseline="0" dirty="0" smtClean="0"/>
                        <a:t> straight</a:t>
                      </a:r>
                      <a:endParaRPr kumimoji="1" lang="ja-JP" alt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5.3 </a:t>
                      </a:r>
                      <a:r>
                        <a:rPr kumimoji="1" lang="en-US" altLang="ja-JP" sz="1400" dirty="0" err="1" smtClean="0"/>
                        <a:t>pC</a:t>
                      </a:r>
                      <a:endParaRPr kumimoji="1" lang="ja-JP" alt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1.0 </a:t>
                      </a:r>
                    </a:p>
                    <a:p>
                      <a:r>
                        <a:rPr kumimoji="1" lang="en-US" altLang="ja-JP" sz="1400" dirty="0" smtClean="0"/>
                        <a:t>0.66</a:t>
                      </a:r>
                      <a:endParaRPr kumimoji="1" lang="ja-JP" alt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2.7±0.21</a:t>
                      </a:r>
                      <a:r>
                        <a:rPr kumimoji="1" lang="en-US" altLang="ja-JP" sz="1400" baseline="0" dirty="0" smtClean="0"/>
                        <a:t> 1.0±0.071</a:t>
                      </a:r>
                      <a:endParaRPr kumimoji="1" lang="ja-JP" alt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7.7</a:t>
                      </a:r>
                      <a:r>
                        <a:rPr kumimoji="1" lang="en-US" altLang="ja-JP" sz="1400" baseline="0" dirty="0" smtClean="0"/>
                        <a:t> </a:t>
                      </a:r>
                      <a:r>
                        <a:rPr kumimoji="1" lang="en-US" altLang="ja-JP" sz="1400" baseline="0" dirty="0" err="1" smtClean="0"/>
                        <a:t>pC</a:t>
                      </a:r>
                      <a:endParaRPr kumimoji="1" lang="ja-JP"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baseline="0" dirty="0" smtClean="0"/>
                        <a:t>-</a:t>
                      </a:r>
                    </a:p>
                    <a:p>
                      <a:r>
                        <a:rPr kumimoji="1" lang="en-US" altLang="ja-JP" sz="1400" baseline="0" dirty="0" smtClean="0"/>
                        <a:t>0.9</a:t>
                      </a:r>
                      <a:endParaRPr kumimoji="1" lang="ja-JP"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1.8±0.40</a:t>
                      </a:r>
                      <a:r>
                        <a:rPr kumimoji="1" lang="en-US" altLang="ja-JP" sz="1400" baseline="0" dirty="0" smtClean="0"/>
                        <a:t> 1.02±0.33</a:t>
                      </a:r>
                      <a:endParaRPr kumimoji="1" lang="ja-JP"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1.5±0.082 1.1±0.058</a:t>
                      </a:r>
                      <a:endParaRPr kumimoji="1" lang="ja-JP"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8" name="テキスト ボックス 7"/>
          <p:cNvSpPr txBox="1"/>
          <p:nvPr/>
        </p:nvSpPr>
        <p:spPr>
          <a:xfrm>
            <a:off x="4812089" y="4273932"/>
            <a:ext cx="2431691" cy="523220"/>
          </a:xfrm>
          <a:prstGeom prst="rect">
            <a:avLst/>
          </a:prstGeom>
          <a:noFill/>
        </p:spPr>
        <p:txBody>
          <a:bodyPr wrap="none" rtlCol="0">
            <a:spAutoFit/>
          </a:bodyPr>
          <a:lstStyle/>
          <a:p>
            <a:pPr fontAlgn="auto">
              <a:spcBef>
                <a:spcPts val="0"/>
              </a:spcBef>
              <a:spcAft>
                <a:spcPts val="0"/>
              </a:spcAft>
            </a:pPr>
            <a:r>
              <a:rPr lang="en-US" altLang="ja-JP" sz="1400" dirty="0" smtClean="0">
                <a:solidFill>
                  <a:prstClr val="black"/>
                </a:solidFill>
                <a:latin typeface="Calibri"/>
                <a:ea typeface="ＭＳ Ｐゴシック"/>
              </a:rPr>
              <a:t>Upper column</a:t>
            </a:r>
            <a:r>
              <a:rPr lang="ja-JP" altLang="en-US" sz="1400" dirty="0" smtClean="0">
                <a:solidFill>
                  <a:prstClr val="black"/>
                </a:solidFill>
                <a:latin typeface="Calibri"/>
                <a:ea typeface="ＭＳ Ｐゴシック"/>
              </a:rPr>
              <a:t>：</a:t>
            </a:r>
            <a:r>
              <a:rPr lang="en-US" altLang="ja-JP" sz="1400" dirty="0" err="1" smtClean="0">
                <a:solidFill>
                  <a:prstClr val="black"/>
                </a:solidFill>
                <a:latin typeface="Calibri"/>
                <a:ea typeface="ＭＳ Ｐゴシック"/>
              </a:rPr>
              <a:t>enx</a:t>
            </a:r>
            <a:r>
              <a:rPr lang="en-US" altLang="ja-JP" sz="1400" dirty="0" smtClean="0">
                <a:solidFill>
                  <a:prstClr val="black"/>
                </a:solidFill>
                <a:latin typeface="Calibri"/>
                <a:ea typeface="ＭＳ Ｐゴシック"/>
              </a:rPr>
              <a:t> (mm </a:t>
            </a:r>
            <a:r>
              <a:rPr lang="en-US" altLang="ja-JP" sz="1400" dirty="0" err="1" smtClean="0">
                <a:solidFill>
                  <a:prstClr val="black"/>
                </a:solidFill>
                <a:latin typeface="Calibri"/>
                <a:ea typeface="ＭＳ Ｐゴシック"/>
              </a:rPr>
              <a:t>mrad</a:t>
            </a:r>
            <a:r>
              <a:rPr lang="en-US" altLang="ja-JP" sz="1400" dirty="0" smtClean="0">
                <a:solidFill>
                  <a:prstClr val="black"/>
                </a:solidFill>
                <a:latin typeface="Calibri"/>
                <a:ea typeface="ＭＳ Ｐゴシック"/>
              </a:rPr>
              <a:t>)</a:t>
            </a:r>
          </a:p>
          <a:p>
            <a:pPr fontAlgn="auto">
              <a:spcBef>
                <a:spcPts val="0"/>
              </a:spcBef>
              <a:spcAft>
                <a:spcPts val="0"/>
              </a:spcAft>
            </a:pPr>
            <a:r>
              <a:rPr lang="en-US" altLang="ja-JP" sz="1400" dirty="0" smtClean="0">
                <a:solidFill>
                  <a:prstClr val="black"/>
                </a:solidFill>
                <a:latin typeface="Calibri"/>
                <a:ea typeface="ＭＳ Ｐゴシック"/>
              </a:rPr>
              <a:t>Lower column</a:t>
            </a:r>
            <a:r>
              <a:rPr lang="ja-JP" altLang="en-US" sz="1400" dirty="0" smtClean="0">
                <a:solidFill>
                  <a:prstClr val="black"/>
                </a:solidFill>
                <a:latin typeface="Calibri"/>
                <a:ea typeface="ＭＳ Ｐゴシック"/>
              </a:rPr>
              <a:t>：</a:t>
            </a:r>
            <a:r>
              <a:rPr lang="en-US" altLang="ja-JP" sz="1400" dirty="0" err="1" smtClean="0">
                <a:solidFill>
                  <a:prstClr val="black"/>
                </a:solidFill>
                <a:latin typeface="Calibri"/>
                <a:ea typeface="ＭＳ Ｐゴシック"/>
              </a:rPr>
              <a:t>eny</a:t>
            </a:r>
            <a:r>
              <a:rPr lang="en-US" altLang="ja-JP" sz="1400" dirty="0" smtClean="0">
                <a:solidFill>
                  <a:prstClr val="black"/>
                </a:solidFill>
                <a:latin typeface="Calibri"/>
                <a:ea typeface="ＭＳ Ｐゴシック"/>
              </a:rPr>
              <a:t> (mm </a:t>
            </a:r>
            <a:r>
              <a:rPr lang="en-US" altLang="ja-JP" sz="1400" dirty="0" err="1" smtClean="0">
                <a:solidFill>
                  <a:prstClr val="black"/>
                </a:solidFill>
                <a:latin typeface="Calibri"/>
                <a:ea typeface="ＭＳ Ｐゴシック"/>
              </a:rPr>
              <a:t>mrad</a:t>
            </a:r>
            <a:r>
              <a:rPr lang="en-US" altLang="ja-JP" sz="1400" dirty="0" smtClean="0">
                <a:solidFill>
                  <a:prstClr val="black"/>
                </a:solidFill>
                <a:latin typeface="Calibri"/>
                <a:ea typeface="ＭＳ Ｐゴシック"/>
              </a:rPr>
              <a:t>)</a:t>
            </a:r>
            <a:endParaRPr lang="ja-JP" altLang="en-US" sz="1400" dirty="0">
              <a:solidFill>
                <a:prstClr val="black"/>
              </a:solidFill>
              <a:latin typeface="Calibri"/>
              <a:ea typeface="ＭＳ Ｐゴシック"/>
            </a:endParaRPr>
          </a:p>
        </p:txBody>
      </p:sp>
      <p:sp>
        <p:nvSpPr>
          <p:cNvPr id="9" name="テキスト ボックス 8"/>
          <p:cNvSpPr txBox="1"/>
          <p:nvPr/>
        </p:nvSpPr>
        <p:spPr>
          <a:xfrm>
            <a:off x="6159304" y="4771018"/>
            <a:ext cx="2880320" cy="1754326"/>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prstClr val="black"/>
                </a:solidFill>
                <a:effectLst/>
                <a:uLnTx/>
                <a:uFillTx/>
                <a:latin typeface="Calibri"/>
                <a:ea typeface="ＭＳ Ｐゴシック"/>
                <a:cs typeface="+mn-cs"/>
              </a:rPr>
              <a:t>We reduced</a:t>
            </a:r>
            <a:r>
              <a:rPr kumimoji="0" lang="en-US" altLang="ja-JP" sz="1800" b="0" i="0" u="none" strike="noStrike" kern="0" cap="none" spc="0" normalizeH="0" noProof="0" dirty="0" smtClean="0">
                <a:ln>
                  <a:noFill/>
                </a:ln>
                <a:solidFill>
                  <a:prstClr val="black"/>
                </a:solidFill>
                <a:effectLst/>
                <a:uLnTx/>
                <a:uFillTx/>
                <a:latin typeface="Calibri"/>
                <a:ea typeface="ＭＳ Ｐゴシック"/>
                <a:cs typeface="+mn-cs"/>
              </a:rPr>
              <a:t> the emittance growth for 7.7 </a:t>
            </a:r>
            <a:r>
              <a:rPr kumimoji="0" lang="en-US" altLang="ja-JP" sz="1800" b="0" i="0" u="none" strike="noStrike" kern="0" cap="none" spc="0" normalizeH="0" noProof="0" dirty="0" err="1" smtClean="0">
                <a:ln>
                  <a:noFill/>
                </a:ln>
                <a:solidFill>
                  <a:prstClr val="black"/>
                </a:solidFill>
                <a:effectLst/>
                <a:uLnTx/>
                <a:uFillTx/>
                <a:latin typeface="Calibri"/>
                <a:ea typeface="ＭＳ Ｐゴシック"/>
                <a:cs typeface="+mn-cs"/>
              </a:rPr>
              <a:t>pC</a:t>
            </a:r>
            <a:r>
              <a:rPr kumimoji="0" lang="en-US" altLang="ja-JP" sz="1800" b="0" i="0" u="none" strike="noStrike" kern="0" cap="none" spc="0" normalizeH="0" noProof="0" dirty="0" smtClean="0">
                <a:ln>
                  <a:noFill/>
                </a:ln>
                <a:solidFill>
                  <a:prstClr val="black"/>
                </a:solidFill>
                <a:effectLst/>
                <a:uLnTx/>
                <a:uFillTx/>
                <a:latin typeface="Calibri"/>
                <a:ea typeface="ＭＳ Ｐゴシック"/>
                <a:cs typeface="+mn-cs"/>
              </a:rPr>
              <a:t> operation.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kern="0" baseline="0" dirty="0" smtClean="0">
                <a:solidFill>
                  <a:prstClr val="black"/>
                </a:solidFill>
                <a:latin typeface="Calibri"/>
                <a:ea typeface="ＭＳ Ｐゴシック"/>
              </a:rPr>
              <a:t>However, to achieve design emittance</a:t>
            </a:r>
            <a:r>
              <a:rPr kumimoji="0" lang="en-US" altLang="ja-JP" sz="1800" kern="0" dirty="0" smtClean="0">
                <a:solidFill>
                  <a:prstClr val="black"/>
                </a:solidFill>
                <a:latin typeface="Calibri"/>
                <a:ea typeface="ＭＳ Ｐゴシック"/>
              </a:rPr>
              <a:t> (0.45 mm </a:t>
            </a:r>
            <a:r>
              <a:rPr kumimoji="0" lang="en-US" altLang="ja-JP" sz="1800" kern="0" dirty="0" err="1" smtClean="0">
                <a:solidFill>
                  <a:prstClr val="black"/>
                </a:solidFill>
                <a:latin typeface="Calibri"/>
                <a:ea typeface="ＭＳ Ｐゴシック"/>
              </a:rPr>
              <a:t>mrad</a:t>
            </a:r>
            <a:r>
              <a:rPr kumimoji="0" lang="en-US" altLang="ja-JP" sz="1800" kern="0" dirty="0" smtClean="0">
                <a:solidFill>
                  <a:prstClr val="black"/>
                </a:solidFill>
                <a:latin typeface="Calibri"/>
                <a:ea typeface="ＭＳ Ｐゴシック"/>
              </a:rPr>
              <a:t>),</a:t>
            </a:r>
            <a:r>
              <a:rPr kumimoji="0" lang="en-US" altLang="ja-JP" sz="1800" kern="0" dirty="0">
                <a:solidFill>
                  <a:prstClr val="black"/>
                </a:solidFill>
                <a:latin typeface="Calibri"/>
                <a:ea typeface="ＭＳ Ｐゴシック"/>
              </a:rPr>
              <a:t> </a:t>
            </a:r>
            <a:endParaRPr kumimoji="0" lang="en-US" altLang="ja-JP" sz="1800" kern="0" dirty="0" smtClean="0">
              <a:solidFill>
                <a:prstClr val="black"/>
              </a:solidFill>
              <a:latin typeface="Calibri"/>
              <a:ea typeface="ＭＳ Ｐゴシック"/>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kern="0" dirty="0" smtClean="0">
                <a:solidFill>
                  <a:prstClr val="black"/>
                </a:solidFill>
                <a:latin typeface="Calibri"/>
                <a:ea typeface="ＭＳ Ｐゴシック"/>
              </a:rPr>
              <a:t>we required more operation time.</a:t>
            </a:r>
            <a:endParaRPr kumimoji="0" lang="en-US" altLang="ja-JP" sz="18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sp>
        <p:nvSpPr>
          <p:cNvPr id="10" name="テキスト ボックス 9"/>
          <p:cNvSpPr txBox="1"/>
          <p:nvPr/>
        </p:nvSpPr>
        <p:spPr>
          <a:xfrm>
            <a:off x="94751" y="692696"/>
            <a:ext cx="6122189" cy="369332"/>
          </a:xfrm>
          <a:prstGeom prst="rect">
            <a:avLst/>
          </a:prstGeom>
          <a:noFill/>
        </p:spPr>
        <p:txBody>
          <a:bodyPr wrap="none" rtlCol="0">
            <a:spAutoFit/>
          </a:bodyPr>
          <a:lstStyle/>
          <a:p>
            <a:r>
              <a:rPr lang="en-US" altLang="ja-JP" sz="1800" u="sng" dirty="0" smtClean="0"/>
              <a:t>Previous emittance measurement result </a:t>
            </a:r>
            <a:r>
              <a:rPr kumimoji="1" lang="ja-JP" altLang="en-US" sz="1800" u="sng" dirty="0" smtClean="0"/>
              <a:t>（</a:t>
            </a:r>
            <a:r>
              <a:rPr kumimoji="1" lang="en-US" altLang="ja-JP" sz="1800" u="sng" dirty="0" smtClean="0"/>
              <a:t>Q-scan</a:t>
            </a:r>
            <a:r>
              <a:rPr lang="ja-JP" altLang="en-US" sz="1800" u="sng" dirty="0"/>
              <a:t> </a:t>
            </a:r>
            <a:r>
              <a:rPr lang="en-US" altLang="ja-JP" sz="1800" u="sng" dirty="0" smtClean="0"/>
              <a:t>method</a:t>
            </a:r>
            <a:r>
              <a:rPr kumimoji="1" lang="ja-JP" altLang="en-US" sz="1800" u="sng" dirty="0" smtClean="0"/>
              <a:t>）</a:t>
            </a:r>
            <a:endParaRPr kumimoji="1" lang="ja-JP" altLang="en-US" sz="1800" u="sng" dirty="0"/>
          </a:p>
        </p:txBody>
      </p:sp>
      <p:sp>
        <p:nvSpPr>
          <p:cNvPr id="11" name="テキスト ボックス 10"/>
          <p:cNvSpPr txBox="1"/>
          <p:nvPr/>
        </p:nvSpPr>
        <p:spPr>
          <a:xfrm>
            <a:off x="193116" y="4653136"/>
            <a:ext cx="5378395" cy="369332"/>
          </a:xfrm>
          <a:prstGeom prst="rect">
            <a:avLst/>
          </a:prstGeom>
          <a:noFill/>
        </p:spPr>
        <p:txBody>
          <a:bodyPr wrap="none" rtlCol="0">
            <a:spAutoFit/>
          </a:bodyPr>
          <a:lstStyle/>
          <a:p>
            <a:r>
              <a:rPr lang="en-US" altLang="ja-JP" sz="1800" u="sng" dirty="0" smtClean="0"/>
              <a:t>Emittance measurement in 2016 </a:t>
            </a:r>
            <a:r>
              <a:rPr kumimoji="1" lang="ja-JP" altLang="en-US" sz="1800" u="sng" dirty="0" smtClean="0"/>
              <a:t>（</a:t>
            </a:r>
            <a:r>
              <a:rPr kumimoji="1" lang="en-US" altLang="ja-JP" sz="1800" u="sng" dirty="0" smtClean="0"/>
              <a:t>Q-scan</a:t>
            </a:r>
            <a:r>
              <a:rPr lang="ja-JP" altLang="en-US" sz="1800" u="sng" dirty="0"/>
              <a:t> </a:t>
            </a:r>
            <a:r>
              <a:rPr lang="en-US" altLang="ja-JP" sz="1800" u="sng" dirty="0" smtClean="0"/>
              <a:t>method</a:t>
            </a:r>
            <a:r>
              <a:rPr kumimoji="1" lang="ja-JP" altLang="en-US" sz="1800" u="sng" dirty="0" smtClean="0"/>
              <a:t>）</a:t>
            </a:r>
            <a:endParaRPr kumimoji="1" lang="ja-JP" altLang="en-US" sz="1800" u="sng" dirty="0"/>
          </a:p>
        </p:txBody>
      </p:sp>
      <p:graphicFrame>
        <p:nvGraphicFramePr>
          <p:cNvPr id="15" name="表 14"/>
          <p:cNvGraphicFramePr>
            <a:graphicFrameLocks noGrp="1"/>
          </p:cNvGraphicFramePr>
          <p:nvPr>
            <p:extLst>
              <p:ext uri="{D42A27DB-BD31-4B8C-83A1-F6EECF244321}">
                <p14:modId xmlns:p14="http://schemas.microsoft.com/office/powerpoint/2010/main" val="1700163058"/>
              </p:ext>
            </p:extLst>
          </p:nvPr>
        </p:nvGraphicFramePr>
        <p:xfrm>
          <a:off x="365654" y="1316329"/>
          <a:ext cx="4140000" cy="1260240"/>
        </p:xfrm>
        <a:graphic>
          <a:graphicData uri="http://schemas.openxmlformats.org/drawingml/2006/table">
            <a:tbl>
              <a:tblPr firstRow="1" bandRow="1">
                <a:tableStyleId>{21E4AEA4-8DFA-4A89-87EB-49C32662AFE0}</a:tableStyleId>
              </a:tblPr>
              <a:tblGrid>
                <a:gridCol w="828000"/>
                <a:gridCol w="828000"/>
                <a:gridCol w="828000"/>
                <a:gridCol w="828000"/>
                <a:gridCol w="828000"/>
              </a:tblGrid>
              <a:tr h="288000">
                <a:tc>
                  <a:txBody>
                    <a:bodyPr/>
                    <a:lstStyle/>
                    <a:p>
                      <a:endParaRPr kumimoji="1" lang="ja-JP" altLang="en-US" sz="1000" dirty="0"/>
                    </a:p>
                  </a:txBody>
                  <a:tcPr/>
                </a:tc>
                <a:tc>
                  <a:txBody>
                    <a:bodyPr/>
                    <a:lstStyle/>
                    <a:p>
                      <a:r>
                        <a:rPr kumimoji="1" lang="en-US" altLang="ja-JP" sz="1000" dirty="0" smtClean="0"/>
                        <a:t>Before main </a:t>
                      </a:r>
                      <a:r>
                        <a:rPr kumimoji="1" lang="en-US" altLang="ja-JP" sz="1000" dirty="0" err="1" smtClean="0"/>
                        <a:t>linac</a:t>
                      </a:r>
                      <a:endParaRPr kumimoji="1" lang="ja-JP" altLang="en-US" sz="1000" dirty="0"/>
                    </a:p>
                  </a:txBody>
                  <a:tcPr/>
                </a:tc>
                <a:tc>
                  <a:txBody>
                    <a:bodyPr/>
                    <a:lstStyle/>
                    <a:p>
                      <a:r>
                        <a:rPr kumimoji="1" lang="en-US" altLang="ja-JP" sz="1000" dirty="0" smtClean="0"/>
                        <a:t>After</a:t>
                      </a:r>
                      <a:r>
                        <a:rPr kumimoji="1" lang="en-US" altLang="ja-JP" sz="1000" baseline="0" dirty="0" smtClean="0"/>
                        <a:t> main </a:t>
                      </a:r>
                      <a:r>
                        <a:rPr kumimoji="1" lang="en-US" altLang="ja-JP" sz="1000" baseline="0" dirty="0" err="1" smtClean="0"/>
                        <a:t>linac</a:t>
                      </a:r>
                      <a:endParaRPr kumimoji="1" lang="ja-JP" altLang="en-US" sz="1000" dirty="0"/>
                    </a:p>
                  </a:txBody>
                  <a:tcPr/>
                </a:tc>
                <a:tc>
                  <a:txBody>
                    <a:bodyPr/>
                    <a:lstStyle/>
                    <a:p>
                      <a:r>
                        <a:rPr kumimoji="1" lang="en-US" altLang="ja-JP" sz="1000" dirty="0" smtClean="0"/>
                        <a:t>After</a:t>
                      </a:r>
                      <a:r>
                        <a:rPr kumimoji="1" lang="en-US" altLang="ja-JP" sz="1000" baseline="0" dirty="0" smtClean="0"/>
                        <a:t> 1</a:t>
                      </a:r>
                      <a:r>
                        <a:rPr kumimoji="1" lang="en-US" altLang="ja-JP" sz="1000" baseline="30000" dirty="0" smtClean="0"/>
                        <a:t>st</a:t>
                      </a:r>
                      <a:r>
                        <a:rPr kumimoji="1" lang="en-US" altLang="ja-JP" sz="1000" baseline="0" dirty="0" smtClean="0"/>
                        <a:t> arc</a:t>
                      </a:r>
                      <a:endParaRPr kumimoji="1" lang="ja-JP" altLang="en-US" sz="1000" dirty="0"/>
                    </a:p>
                  </a:txBody>
                  <a:tcPr/>
                </a:tc>
                <a:tc>
                  <a:txBody>
                    <a:bodyPr/>
                    <a:lstStyle/>
                    <a:p>
                      <a:r>
                        <a:rPr kumimoji="1" lang="en-US" altLang="ja-JP" sz="1000" dirty="0" smtClean="0"/>
                        <a:t>LCS</a:t>
                      </a:r>
                      <a:endParaRPr kumimoji="1" lang="ja-JP" altLang="en-US" sz="1000" dirty="0"/>
                    </a:p>
                  </a:txBody>
                  <a:tcPr/>
                </a:tc>
              </a:tr>
              <a:tr h="288000">
                <a:tc>
                  <a:txBody>
                    <a:bodyPr/>
                    <a:lstStyle/>
                    <a:p>
                      <a:r>
                        <a:rPr kumimoji="1" lang="en-US" altLang="ja-JP" sz="1000" dirty="0" smtClean="0"/>
                        <a:t>2014/6/13</a:t>
                      </a:r>
                    </a:p>
                  </a:txBody>
                  <a:tcPr/>
                </a:tc>
                <a:tc>
                  <a:txBody>
                    <a:bodyPr/>
                    <a:lstStyle/>
                    <a:p>
                      <a:pPr algn="ctr"/>
                      <a:r>
                        <a:rPr kumimoji="1" lang="en-US" altLang="ja-JP" sz="1000" dirty="0" smtClean="0"/>
                        <a:t>0.15 / 0.14</a:t>
                      </a:r>
                      <a:endParaRPr kumimoji="1" lang="ja-JP" altLang="en-US" sz="1000" dirty="0"/>
                    </a:p>
                  </a:txBody>
                  <a:tcPr/>
                </a:tc>
                <a:tc>
                  <a:txBody>
                    <a:bodyPr/>
                    <a:lstStyle/>
                    <a:p>
                      <a:pPr algn="ctr"/>
                      <a:r>
                        <a:rPr kumimoji="1" lang="en-US" altLang="ja-JP" sz="1000" dirty="0" smtClean="0"/>
                        <a:t>0.14 / 0.12</a:t>
                      </a:r>
                      <a:endParaRPr kumimoji="1" lang="ja-JP" altLang="en-US" sz="1000" dirty="0"/>
                    </a:p>
                  </a:txBody>
                  <a:tcPr/>
                </a:tc>
                <a:tc>
                  <a:txBody>
                    <a:bodyPr/>
                    <a:lstStyle/>
                    <a:p>
                      <a:pPr algn="ctr"/>
                      <a:r>
                        <a:rPr kumimoji="1" lang="en-US" altLang="ja-JP" sz="1000" dirty="0" smtClean="0"/>
                        <a:t>0.14 / 0.14</a:t>
                      </a:r>
                      <a:endParaRPr kumimoji="1" lang="ja-JP" altLang="en-US" sz="1000" dirty="0"/>
                    </a:p>
                  </a:txBody>
                  <a:tcPr/>
                </a:tc>
                <a:tc>
                  <a:txBody>
                    <a:bodyPr/>
                    <a:lstStyle/>
                    <a:p>
                      <a:pPr algn="ctr"/>
                      <a:r>
                        <a:rPr kumimoji="1" lang="en-US" altLang="ja-JP" sz="1000" dirty="0" smtClean="0"/>
                        <a:t>0.13 / 0.15</a:t>
                      </a:r>
                      <a:endParaRPr kumimoji="1" lang="ja-JP" altLang="en-US" sz="1000" dirty="0"/>
                    </a:p>
                  </a:txBody>
                  <a:tcPr/>
                </a:tc>
              </a:tr>
              <a:tr h="288000">
                <a:tc>
                  <a:txBody>
                    <a:bodyPr/>
                    <a:lstStyle/>
                    <a:p>
                      <a:r>
                        <a:rPr kumimoji="1" lang="en-US" altLang="ja-JP" sz="1000" dirty="0" smtClean="0"/>
                        <a:t>2015/2/17</a:t>
                      </a:r>
                      <a:endParaRPr kumimoji="1" lang="ja-JP" altLang="en-US" sz="1000" dirty="0"/>
                    </a:p>
                  </a:txBody>
                  <a:tcPr/>
                </a:tc>
                <a:tc>
                  <a:txBody>
                    <a:bodyPr/>
                    <a:lstStyle/>
                    <a:p>
                      <a:pPr algn="ctr"/>
                      <a:r>
                        <a:rPr kumimoji="1" lang="en-US" altLang="ja-JP" sz="1000" dirty="0" smtClean="0"/>
                        <a:t>-/-</a:t>
                      </a:r>
                      <a:endParaRPr kumimoji="1" lang="ja-JP" altLang="en-US" sz="1000" dirty="0"/>
                    </a:p>
                  </a:txBody>
                  <a:tcPr/>
                </a:tc>
                <a:tc>
                  <a:txBody>
                    <a:bodyPr/>
                    <a:lstStyle/>
                    <a:p>
                      <a:pPr algn="ctr"/>
                      <a:r>
                        <a:rPr kumimoji="1" lang="en-US" altLang="ja-JP" sz="1000" dirty="0" smtClean="0"/>
                        <a:t>-/-</a:t>
                      </a:r>
                      <a:endParaRPr kumimoji="1" lang="ja-JP" altLang="en-US" sz="1000" dirty="0"/>
                    </a:p>
                  </a:txBody>
                  <a:tcPr/>
                </a:tc>
                <a:tc>
                  <a:txBody>
                    <a:bodyPr/>
                    <a:lstStyle/>
                    <a:p>
                      <a:pPr algn="ctr"/>
                      <a:r>
                        <a:rPr kumimoji="1" lang="en-US" altLang="ja-JP" sz="1000" dirty="0" smtClean="0"/>
                        <a:t>0.25 / 0.25</a:t>
                      </a:r>
                      <a:endParaRPr kumimoji="1" lang="ja-JP" altLang="en-US" sz="1000" dirty="0"/>
                    </a:p>
                  </a:txBody>
                  <a:tcPr/>
                </a:tc>
                <a:tc>
                  <a:txBody>
                    <a:bodyPr/>
                    <a:lstStyle/>
                    <a:p>
                      <a:pPr algn="ctr"/>
                      <a:r>
                        <a:rPr kumimoji="1" lang="en-US" altLang="ja-JP" sz="1000" dirty="0" smtClean="0"/>
                        <a:t>-/-</a:t>
                      </a:r>
                      <a:endParaRPr kumimoji="1" lang="ja-JP" altLang="en-US" sz="1000" dirty="0"/>
                    </a:p>
                  </a:txBody>
                  <a:tcPr/>
                </a:tc>
              </a:tr>
              <a:tr h="288000">
                <a:tc>
                  <a:txBody>
                    <a:bodyPr/>
                    <a:lstStyle/>
                    <a:p>
                      <a:r>
                        <a:rPr kumimoji="1" lang="en-US" altLang="ja-JP" sz="1000" dirty="0" smtClean="0"/>
                        <a:t>2015/2/19</a:t>
                      </a:r>
                      <a:endParaRPr kumimoji="1" lang="ja-JP" altLang="en-US" sz="1000" dirty="0"/>
                    </a:p>
                  </a:txBody>
                  <a:tcPr/>
                </a:tc>
                <a:tc>
                  <a:txBody>
                    <a:bodyPr/>
                    <a:lstStyle/>
                    <a:p>
                      <a:pPr algn="ctr"/>
                      <a:r>
                        <a:rPr kumimoji="1" lang="en-US" altLang="ja-JP" sz="1000" dirty="0" smtClean="0"/>
                        <a:t>-/-</a:t>
                      </a:r>
                      <a:endParaRPr kumimoji="1" lang="ja-JP" altLang="en-US" sz="1000" dirty="0"/>
                    </a:p>
                  </a:txBody>
                  <a:tcPr/>
                </a:tc>
                <a:tc>
                  <a:txBody>
                    <a:bodyPr/>
                    <a:lstStyle/>
                    <a:p>
                      <a:pPr algn="ctr"/>
                      <a:r>
                        <a:rPr kumimoji="1" lang="en-US" altLang="ja-JP" sz="1000" dirty="0" smtClean="0"/>
                        <a:t>-/-</a:t>
                      </a:r>
                      <a:endParaRPr kumimoji="1" lang="ja-JP" altLang="en-US" sz="1000" dirty="0"/>
                    </a:p>
                  </a:txBody>
                  <a:tcPr/>
                </a:tc>
                <a:tc>
                  <a:txBody>
                    <a:bodyPr/>
                    <a:lstStyle/>
                    <a:p>
                      <a:pPr algn="ctr"/>
                      <a:r>
                        <a:rPr kumimoji="1" lang="en-US" altLang="ja-JP" sz="1000" dirty="0" smtClean="0"/>
                        <a:t>-/-</a:t>
                      </a:r>
                      <a:endParaRPr kumimoji="1" lang="ja-JP" altLang="en-US" sz="1000" dirty="0"/>
                    </a:p>
                  </a:txBody>
                  <a:tcPr/>
                </a:tc>
                <a:tc>
                  <a:txBody>
                    <a:bodyPr/>
                    <a:lstStyle/>
                    <a:p>
                      <a:pPr algn="ctr"/>
                      <a:r>
                        <a:rPr kumimoji="1" lang="en-US" altLang="ja-JP" sz="1000" dirty="0" smtClean="0"/>
                        <a:t>0.17 / 0.19</a:t>
                      </a:r>
                      <a:endParaRPr kumimoji="1" lang="ja-JP" altLang="en-US" sz="1000" dirty="0"/>
                    </a:p>
                  </a:txBody>
                  <a:tcPr/>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2595533578"/>
              </p:ext>
            </p:extLst>
          </p:nvPr>
        </p:nvGraphicFramePr>
        <p:xfrm>
          <a:off x="345572" y="2913943"/>
          <a:ext cx="4140000" cy="288000"/>
        </p:xfrm>
        <a:graphic>
          <a:graphicData uri="http://schemas.openxmlformats.org/drawingml/2006/table">
            <a:tbl>
              <a:tblPr firstRow="1" bandRow="1">
                <a:tableStyleId>{69CF1AB2-1976-4502-BF36-3FF5EA218861}</a:tableStyleId>
              </a:tblPr>
              <a:tblGrid>
                <a:gridCol w="828000"/>
                <a:gridCol w="828000"/>
                <a:gridCol w="828000"/>
                <a:gridCol w="828000"/>
                <a:gridCol w="828000"/>
              </a:tblGrid>
              <a:tr h="288000">
                <a:tc>
                  <a:txBody>
                    <a:bodyPr/>
                    <a:lstStyle/>
                    <a:p>
                      <a:r>
                        <a:rPr kumimoji="1" lang="en-US" altLang="ja-JP" sz="1000" b="0" dirty="0" smtClean="0"/>
                        <a:t>2015/3/25</a:t>
                      </a:r>
                      <a:endParaRPr kumimoji="1" lang="ja-JP" altLang="en-US" sz="1000" b="0" dirty="0"/>
                    </a:p>
                  </a:txBody>
                  <a:tcPr/>
                </a:tc>
                <a:tc>
                  <a:txBody>
                    <a:bodyPr/>
                    <a:lstStyle/>
                    <a:p>
                      <a:pPr algn="ctr"/>
                      <a:r>
                        <a:rPr kumimoji="1" lang="en-US" altLang="ja-JP" sz="1000" b="0" dirty="0" smtClean="0"/>
                        <a:t>-/-</a:t>
                      </a:r>
                      <a:endParaRPr kumimoji="1" lang="ja-JP" altLang="en-US" sz="1000" b="0" dirty="0"/>
                    </a:p>
                  </a:txBody>
                  <a:tcPr/>
                </a:tc>
                <a:tc>
                  <a:txBody>
                    <a:bodyPr/>
                    <a:lstStyle/>
                    <a:p>
                      <a:pPr algn="ctr"/>
                      <a:r>
                        <a:rPr kumimoji="1" lang="en-US" altLang="ja-JP" sz="1000" b="0" dirty="0" smtClean="0"/>
                        <a:t>-/-</a:t>
                      </a:r>
                      <a:endParaRPr kumimoji="1" lang="ja-JP" altLang="en-US" sz="1000" b="0" dirty="0"/>
                    </a:p>
                  </a:txBody>
                  <a:tcPr/>
                </a:tc>
                <a:tc>
                  <a:txBody>
                    <a:bodyPr/>
                    <a:lstStyle/>
                    <a:p>
                      <a:pPr algn="ctr"/>
                      <a:r>
                        <a:rPr kumimoji="1" lang="en-US" altLang="ja-JP" sz="1000" b="0" dirty="0" smtClean="0"/>
                        <a:t>0.32</a:t>
                      </a:r>
                      <a:r>
                        <a:rPr kumimoji="1" lang="en-US" altLang="ja-JP" sz="1000" b="0" baseline="0" dirty="0" smtClean="0"/>
                        <a:t> / 0.28</a:t>
                      </a:r>
                      <a:endParaRPr kumimoji="1" lang="ja-JP" altLang="en-US" sz="1000" b="0" dirty="0"/>
                    </a:p>
                  </a:txBody>
                  <a:tcPr/>
                </a:tc>
                <a:tc>
                  <a:txBody>
                    <a:bodyPr/>
                    <a:lstStyle/>
                    <a:p>
                      <a:pPr algn="ctr"/>
                      <a:r>
                        <a:rPr kumimoji="1" lang="en-US" altLang="ja-JP" sz="1000" b="0" dirty="0" smtClean="0"/>
                        <a:t>0.41</a:t>
                      </a:r>
                      <a:r>
                        <a:rPr kumimoji="1" lang="en-US" altLang="ja-JP" sz="1000" b="0" baseline="0" dirty="0" smtClean="0"/>
                        <a:t> / 0.30</a:t>
                      </a:r>
                      <a:endParaRPr kumimoji="1" lang="ja-JP" altLang="en-US" sz="1000" b="0" dirty="0"/>
                    </a:p>
                  </a:txBody>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3868110327"/>
              </p:ext>
            </p:extLst>
          </p:nvPr>
        </p:nvGraphicFramePr>
        <p:xfrm>
          <a:off x="345572" y="3562079"/>
          <a:ext cx="4140000" cy="864000"/>
        </p:xfrm>
        <a:graphic>
          <a:graphicData uri="http://schemas.openxmlformats.org/drawingml/2006/table">
            <a:tbl>
              <a:tblPr firstRow="1" bandRow="1">
                <a:tableStyleId>{C4B1156A-380E-4F78-BDF5-A606A8083BF9}</a:tableStyleId>
              </a:tblPr>
              <a:tblGrid>
                <a:gridCol w="828000"/>
                <a:gridCol w="828000"/>
                <a:gridCol w="828000"/>
                <a:gridCol w="828000"/>
                <a:gridCol w="828000"/>
              </a:tblGrid>
              <a:tr h="288000">
                <a:tc>
                  <a:txBody>
                    <a:bodyPr/>
                    <a:lstStyle/>
                    <a:p>
                      <a:r>
                        <a:rPr kumimoji="1" lang="en-US" altLang="ja-JP" sz="1000" b="0" dirty="0" smtClean="0"/>
                        <a:t>2014/6/19</a:t>
                      </a:r>
                    </a:p>
                  </a:txBody>
                  <a:tcPr/>
                </a:tc>
                <a:tc>
                  <a:txBody>
                    <a:bodyPr/>
                    <a:lstStyle/>
                    <a:p>
                      <a:pPr algn="ctr"/>
                      <a:r>
                        <a:rPr kumimoji="1" lang="en-US" altLang="ja-JP" sz="1000" b="0" dirty="0" smtClean="0"/>
                        <a:t>-/-</a:t>
                      </a:r>
                      <a:endParaRPr kumimoji="1" lang="ja-JP" altLang="en-US" sz="1000" b="0" dirty="0"/>
                    </a:p>
                  </a:txBody>
                  <a:tcPr/>
                </a:tc>
                <a:tc>
                  <a:txBody>
                    <a:bodyPr/>
                    <a:lstStyle/>
                    <a:p>
                      <a:pPr algn="ctr"/>
                      <a:r>
                        <a:rPr kumimoji="1" lang="en-US" altLang="ja-JP" sz="1000" b="0" dirty="0" smtClean="0"/>
                        <a:t>-/-</a:t>
                      </a:r>
                      <a:endParaRPr kumimoji="1" lang="ja-JP" altLang="en-US" sz="1000" b="0" dirty="0"/>
                    </a:p>
                  </a:txBody>
                  <a:tcPr/>
                </a:tc>
                <a:tc>
                  <a:txBody>
                    <a:bodyPr/>
                    <a:lstStyle/>
                    <a:p>
                      <a:pPr algn="ctr"/>
                      <a:r>
                        <a:rPr kumimoji="1" lang="en-US" altLang="ja-JP" sz="1000" b="0" dirty="0" smtClean="0"/>
                        <a:t>42</a:t>
                      </a:r>
                      <a:r>
                        <a:rPr kumimoji="1" lang="en-US" altLang="ja-JP" sz="1000" b="0" baseline="0" dirty="0" smtClean="0"/>
                        <a:t> / 15</a:t>
                      </a:r>
                      <a:endParaRPr kumimoji="1" lang="ja-JP" altLang="en-US" sz="1000" b="0" dirty="0"/>
                    </a:p>
                  </a:txBody>
                  <a:tcPr/>
                </a:tc>
                <a:tc>
                  <a:txBody>
                    <a:bodyPr/>
                    <a:lstStyle/>
                    <a:p>
                      <a:pPr algn="ctr"/>
                      <a:r>
                        <a:rPr kumimoji="1" lang="en-US" altLang="ja-JP" sz="1000" b="0" dirty="0" smtClean="0"/>
                        <a:t>-/-</a:t>
                      </a:r>
                      <a:endParaRPr kumimoji="1" lang="ja-JP" altLang="en-US" sz="1000" b="0" dirty="0"/>
                    </a:p>
                  </a:txBody>
                  <a:tcPr/>
                </a:tc>
              </a:tr>
              <a:tr h="288000">
                <a:tc>
                  <a:txBody>
                    <a:bodyPr/>
                    <a:lstStyle/>
                    <a:p>
                      <a:r>
                        <a:rPr kumimoji="1" lang="en-US" altLang="ja-JP" sz="1000" dirty="0" smtClean="0"/>
                        <a:t>2014/6/20</a:t>
                      </a:r>
                      <a:endParaRPr kumimoji="1" lang="ja-JP" altLang="en-US" sz="1000" dirty="0"/>
                    </a:p>
                  </a:txBody>
                  <a:tcPr/>
                </a:tc>
                <a:tc>
                  <a:txBody>
                    <a:bodyPr/>
                    <a:lstStyle/>
                    <a:p>
                      <a:pPr algn="ctr"/>
                      <a:r>
                        <a:rPr kumimoji="1" lang="en-US" altLang="ja-JP" sz="1000" dirty="0" smtClean="0"/>
                        <a:t>-/-</a:t>
                      </a:r>
                      <a:endParaRPr kumimoji="1" lang="ja-JP" altLang="en-US" sz="1000" dirty="0"/>
                    </a:p>
                  </a:txBody>
                  <a:tcPr/>
                </a:tc>
                <a:tc>
                  <a:txBody>
                    <a:bodyPr/>
                    <a:lstStyle/>
                    <a:p>
                      <a:pPr algn="ctr"/>
                      <a:r>
                        <a:rPr kumimoji="1" lang="en-US" altLang="ja-JP" sz="1000" dirty="0" smtClean="0"/>
                        <a:t>2.9</a:t>
                      </a:r>
                      <a:r>
                        <a:rPr kumimoji="1" lang="en-US" altLang="ja-JP" sz="1000" baseline="0" dirty="0" smtClean="0"/>
                        <a:t> / 2.4</a:t>
                      </a:r>
                      <a:endParaRPr kumimoji="1" lang="ja-JP" altLang="en-US" sz="1000" dirty="0"/>
                    </a:p>
                  </a:txBody>
                  <a:tcPr/>
                </a:tc>
                <a:tc>
                  <a:txBody>
                    <a:bodyPr/>
                    <a:lstStyle/>
                    <a:p>
                      <a:pPr algn="ctr"/>
                      <a:r>
                        <a:rPr kumimoji="1" lang="en-US" altLang="ja-JP" sz="1000" dirty="0" smtClean="0"/>
                        <a:t>5.8</a:t>
                      </a:r>
                      <a:r>
                        <a:rPr kumimoji="1" lang="en-US" altLang="ja-JP" sz="1000" baseline="0" dirty="0" smtClean="0"/>
                        <a:t> / 4.6</a:t>
                      </a:r>
                      <a:endParaRPr kumimoji="1" lang="ja-JP" altLang="en-US" sz="1000" dirty="0"/>
                    </a:p>
                  </a:txBody>
                  <a:tcPr/>
                </a:tc>
                <a:tc>
                  <a:txBody>
                    <a:bodyPr/>
                    <a:lstStyle/>
                    <a:p>
                      <a:pPr algn="ctr"/>
                      <a:r>
                        <a:rPr kumimoji="1" lang="en-US" altLang="ja-JP" sz="1000" dirty="0" smtClean="0"/>
                        <a:t>-/-</a:t>
                      </a:r>
                      <a:endParaRPr kumimoji="1" lang="ja-JP" altLang="en-US" sz="1000" dirty="0"/>
                    </a:p>
                  </a:txBody>
                  <a:tcPr/>
                </a:tc>
              </a:tr>
              <a:tr h="288000">
                <a:tc>
                  <a:txBody>
                    <a:bodyPr/>
                    <a:lstStyle/>
                    <a:p>
                      <a:r>
                        <a:rPr kumimoji="1" lang="en-US" altLang="ja-JP" sz="1000" dirty="0" smtClean="0"/>
                        <a:t>2015/6/15</a:t>
                      </a:r>
                      <a:endParaRPr kumimoji="1" lang="ja-JP" altLang="en-US" sz="1000" dirty="0"/>
                    </a:p>
                  </a:txBody>
                  <a:tcPr/>
                </a:tc>
                <a:tc>
                  <a:txBody>
                    <a:bodyPr/>
                    <a:lstStyle/>
                    <a:p>
                      <a:pPr algn="ctr"/>
                      <a:r>
                        <a:rPr kumimoji="1" lang="en-US" altLang="ja-JP" sz="1000" dirty="0" smtClean="0"/>
                        <a:t>-/-</a:t>
                      </a:r>
                      <a:endParaRPr kumimoji="1" lang="ja-JP" altLang="en-US" sz="1000" dirty="0"/>
                    </a:p>
                  </a:txBody>
                  <a:tcPr/>
                </a:tc>
                <a:tc>
                  <a:txBody>
                    <a:bodyPr/>
                    <a:lstStyle/>
                    <a:p>
                      <a:pPr algn="ctr"/>
                      <a:r>
                        <a:rPr kumimoji="1" lang="en-US" altLang="ja-JP" sz="1000" dirty="0" smtClean="0"/>
                        <a:t>1.9</a:t>
                      </a:r>
                      <a:r>
                        <a:rPr kumimoji="1" lang="en-US" altLang="ja-JP" sz="1000" baseline="0" dirty="0" smtClean="0"/>
                        <a:t> / 2.4</a:t>
                      </a:r>
                      <a:endParaRPr kumimoji="1" lang="ja-JP" altLang="en-US" sz="1000" dirty="0"/>
                    </a:p>
                  </a:txBody>
                  <a:tcPr/>
                </a:tc>
                <a:tc>
                  <a:txBody>
                    <a:bodyPr/>
                    <a:lstStyle/>
                    <a:p>
                      <a:pPr algn="ctr"/>
                      <a:r>
                        <a:rPr kumimoji="1" lang="en-US" altLang="ja-JP" sz="1000" dirty="0" smtClean="0"/>
                        <a:t>4.5</a:t>
                      </a:r>
                      <a:r>
                        <a:rPr kumimoji="1" lang="en-US" altLang="ja-JP" sz="1000" baseline="0" dirty="0" smtClean="0"/>
                        <a:t> / 4.5</a:t>
                      </a:r>
                      <a:endParaRPr kumimoji="1" lang="ja-JP" altLang="en-US" sz="1000" dirty="0"/>
                    </a:p>
                  </a:txBody>
                  <a:tcPr/>
                </a:tc>
                <a:tc>
                  <a:txBody>
                    <a:bodyPr/>
                    <a:lstStyle/>
                    <a:p>
                      <a:pPr algn="ctr"/>
                      <a:r>
                        <a:rPr kumimoji="1" lang="en-US" altLang="ja-JP" sz="1000" dirty="0" smtClean="0"/>
                        <a:t>-/-</a:t>
                      </a:r>
                      <a:endParaRPr kumimoji="1" lang="ja-JP" altLang="en-US" sz="1000" dirty="0"/>
                    </a:p>
                  </a:txBody>
                  <a:tcPr/>
                </a:tc>
              </a:tr>
            </a:tbl>
          </a:graphicData>
        </a:graphic>
      </p:graphicFrame>
      <p:sp>
        <p:nvSpPr>
          <p:cNvPr id="18" name="テキスト ボックス 17"/>
          <p:cNvSpPr txBox="1"/>
          <p:nvPr/>
        </p:nvSpPr>
        <p:spPr>
          <a:xfrm>
            <a:off x="314720" y="1071890"/>
            <a:ext cx="2551852" cy="276999"/>
          </a:xfrm>
          <a:prstGeom prst="rect">
            <a:avLst/>
          </a:prstGeom>
          <a:noFill/>
        </p:spPr>
        <p:txBody>
          <a:bodyPr wrap="none" rtlCol="0">
            <a:spAutoFit/>
          </a:bodyPr>
          <a:lstStyle/>
          <a:p>
            <a:r>
              <a:rPr kumimoji="1" lang="en-US" altLang="ja-JP" sz="1200" dirty="0" smtClean="0"/>
              <a:t>Very low charge (&lt; 0.05 </a:t>
            </a:r>
            <a:r>
              <a:rPr kumimoji="1" lang="en-US" altLang="ja-JP" sz="1200" dirty="0" err="1" smtClean="0"/>
              <a:t>pC</a:t>
            </a:r>
            <a:r>
              <a:rPr kumimoji="1" lang="en-US" altLang="ja-JP" sz="1200" dirty="0" smtClean="0"/>
              <a:t>/bunch)</a:t>
            </a:r>
            <a:endParaRPr kumimoji="1" lang="ja-JP" altLang="en-US" sz="1200" dirty="0"/>
          </a:p>
        </p:txBody>
      </p:sp>
      <p:sp>
        <p:nvSpPr>
          <p:cNvPr id="19" name="テキスト ボックス 18"/>
          <p:cNvSpPr txBox="1"/>
          <p:nvPr/>
        </p:nvSpPr>
        <p:spPr>
          <a:xfrm>
            <a:off x="309108" y="2636912"/>
            <a:ext cx="2204450" cy="276999"/>
          </a:xfrm>
          <a:prstGeom prst="rect">
            <a:avLst/>
          </a:prstGeom>
          <a:noFill/>
        </p:spPr>
        <p:txBody>
          <a:bodyPr wrap="none" rtlCol="0">
            <a:spAutoFit/>
          </a:bodyPr>
          <a:lstStyle/>
          <a:p>
            <a:r>
              <a:rPr lang="en-US" altLang="ja-JP" sz="1200" dirty="0" smtClean="0"/>
              <a:t>Middle</a:t>
            </a:r>
            <a:r>
              <a:rPr kumimoji="1" lang="en-US" altLang="ja-JP" sz="1200" dirty="0" smtClean="0"/>
              <a:t> charge (0.5 </a:t>
            </a:r>
            <a:r>
              <a:rPr kumimoji="1" lang="en-US" altLang="ja-JP" sz="1200" dirty="0" err="1" smtClean="0"/>
              <a:t>pC</a:t>
            </a:r>
            <a:r>
              <a:rPr kumimoji="1" lang="en-US" altLang="ja-JP" sz="1200" dirty="0" smtClean="0"/>
              <a:t>/bunch)</a:t>
            </a:r>
            <a:endParaRPr kumimoji="1" lang="ja-JP" altLang="en-US" sz="1200" dirty="0"/>
          </a:p>
        </p:txBody>
      </p:sp>
      <p:sp>
        <p:nvSpPr>
          <p:cNvPr id="20" name="テキスト ボックス 19"/>
          <p:cNvSpPr txBox="1"/>
          <p:nvPr/>
        </p:nvSpPr>
        <p:spPr>
          <a:xfrm>
            <a:off x="309108" y="3284984"/>
            <a:ext cx="2068195" cy="276999"/>
          </a:xfrm>
          <a:prstGeom prst="rect">
            <a:avLst/>
          </a:prstGeom>
          <a:noFill/>
        </p:spPr>
        <p:txBody>
          <a:bodyPr wrap="none" rtlCol="0">
            <a:spAutoFit/>
          </a:bodyPr>
          <a:lstStyle/>
          <a:p>
            <a:r>
              <a:rPr lang="en-US" altLang="ja-JP" sz="1200" dirty="0" smtClean="0"/>
              <a:t>High</a:t>
            </a:r>
            <a:r>
              <a:rPr kumimoji="1" lang="en-US" altLang="ja-JP" sz="1200" dirty="0" smtClean="0"/>
              <a:t> charge (7.7 </a:t>
            </a:r>
            <a:r>
              <a:rPr kumimoji="1" lang="en-US" altLang="ja-JP" sz="1200" dirty="0" err="1" smtClean="0"/>
              <a:t>pC</a:t>
            </a:r>
            <a:r>
              <a:rPr kumimoji="1" lang="en-US" altLang="ja-JP" sz="1200" dirty="0" smtClean="0"/>
              <a:t>/bunch)</a:t>
            </a:r>
            <a:endParaRPr kumimoji="1" lang="ja-JP" altLang="en-US" sz="1200" dirty="0"/>
          </a:p>
        </p:txBody>
      </p:sp>
      <p:sp>
        <p:nvSpPr>
          <p:cNvPr id="21" name="テキスト ボックス 20"/>
          <p:cNvSpPr txBox="1"/>
          <p:nvPr/>
        </p:nvSpPr>
        <p:spPr>
          <a:xfrm>
            <a:off x="3256708" y="1052736"/>
            <a:ext cx="1603324" cy="276999"/>
          </a:xfrm>
          <a:prstGeom prst="rect">
            <a:avLst/>
          </a:prstGeom>
          <a:noFill/>
        </p:spPr>
        <p:txBody>
          <a:bodyPr wrap="none" rtlCol="0">
            <a:spAutoFit/>
          </a:bodyPr>
          <a:lstStyle/>
          <a:p>
            <a:r>
              <a:rPr lang="en-US" altLang="ja-JP" sz="1200" dirty="0" err="1" smtClean="0"/>
              <a:t>enx</a:t>
            </a:r>
            <a:r>
              <a:rPr lang="en-US" altLang="ja-JP" sz="1200" dirty="0" smtClean="0"/>
              <a:t> / </a:t>
            </a:r>
            <a:r>
              <a:rPr lang="en-US" altLang="ja-JP" sz="1200" dirty="0" err="1" smtClean="0"/>
              <a:t>eny</a:t>
            </a:r>
            <a:r>
              <a:rPr lang="en-US" altLang="ja-JP" sz="1200" dirty="0" smtClean="0"/>
              <a:t> (mm </a:t>
            </a:r>
            <a:r>
              <a:rPr lang="en-US" altLang="ja-JP" sz="1200" dirty="0" err="1" smtClean="0"/>
              <a:t>mrad</a:t>
            </a:r>
            <a:r>
              <a:rPr lang="en-US" altLang="ja-JP" sz="1200" dirty="0" smtClean="0"/>
              <a:t>)</a:t>
            </a:r>
            <a:endParaRPr kumimoji="1" lang="ja-JP" altLang="en-US" sz="1200" dirty="0"/>
          </a:p>
        </p:txBody>
      </p:sp>
      <p:sp>
        <p:nvSpPr>
          <p:cNvPr id="3" name="テキスト ボックス 2"/>
          <p:cNvSpPr txBox="1"/>
          <p:nvPr/>
        </p:nvSpPr>
        <p:spPr>
          <a:xfrm>
            <a:off x="4880937" y="3861048"/>
            <a:ext cx="4299575" cy="338554"/>
          </a:xfrm>
          <a:prstGeom prst="rect">
            <a:avLst/>
          </a:prstGeom>
          <a:noFill/>
        </p:spPr>
        <p:txBody>
          <a:bodyPr wrap="none" rtlCol="0">
            <a:spAutoFit/>
          </a:bodyPr>
          <a:lstStyle/>
          <a:p>
            <a:r>
              <a:rPr lang="en-US" altLang="ja-JP" sz="1600" dirty="0" smtClean="0"/>
              <a:t>After the 1</a:t>
            </a:r>
            <a:r>
              <a:rPr lang="en-US" altLang="ja-JP" sz="1600" baseline="30000" dirty="0" smtClean="0"/>
              <a:t>st</a:t>
            </a:r>
            <a:r>
              <a:rPr lang="en-US" altLang="ja-JP" sz="1600" dirty="0" smtClean="0"/>
              <a:t> arc section, emittance increased.</a:t>
            </a:r>
            <a:endParaRPr kumimoji="1" lang="ja-JP" altLang="en-US" sz="1600" dirty="0"/>
          </a:p>
        </p:txBody>
      </p:sp>
      <p:sp>
        <p:nvSpPr>
          <p:cNvPr id="12" name="右矢印 11"/>
          <p:cNvSpPr/>
          <p:nvPr/>
        </p:nvSpPr>
        <p:spPr>
          <a:xfrm>
            <a:off x="4613889" y="3921512"/>
            <a:ext cx="195040" cy="22756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8253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786299"/>
            <a:ext cx="4500500" cy="281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fontScale="90000"/>
          </a:bodyPr>
          <a:lstStyle/>
          <a:p>
            <a:r>
              <a:rPr lang="en-US" altLang="ja-JP" dirty="0" smtClean="0"/>
              <a:t>60 </a:t>
            </a:r>
            <a:r>
              <a:rPr lang="en-US" altLang="ja-JP" dirty="0" err="1"/>
              <a:t>pC</a:t>
            </a:r>
            <a:r>
              <a:rPr lang="en-US" altLang="ja-JP" dirty="0"/>
              <a:t> bunch charge, non-ERL operation </a:t>
            </a:r>
            <a:endParaRPr kumimoji="1" lang="ja-JP" altLang="en-US" dirty="0"/>
          </a:p>
        </p:txBody>
      </p:sp>
      <p:sp>
        <p:nvSpPr>
          <p:cNvPr id="3" name="コンテンツ プレースホルダー 2"/>
          <p:cNvSpPr>
            <a:spLocks noGrp="1"/>
          </p:cNvSpPr>
          <p:nvPr>
            <p:ph idx="1"/>
          </p:nvPr>
        </p:nvSpPr>
        <p:spPr>
          <a:xfrm>
            <a:off x="107504" y="692696"/>
            <a:ext cx="8568952" cy="3600400"/>
          </a:xfrm>
        </p:spPr>
        <p:txBody>
          <a:bodyPr/>
          <a:lstStyle/>
          <a:p>
            <a:r>
              <a:rPr lang="en-US" altLang="ja-JP" sz="2000" dirty="0"/>
              <a:t>As the next topic of the beam experiment for the </a:t>
            </a:r>
            <a:r>
              <a:rPr lang="en-US" altLang="ja-JP" sz="2000" dirty="0" err="1"/>
              <a:t>cERL</a:t>
            </a:r>
            <a:r>
              <a:rPr lang="en-US" altLang="ja-JP" sz="2000" dirty="0"/>
              <a:t>, we have planned to increase the bunch charge toward the development of CW-FEL accelerator based on a superconducting </a:t>
            </a:r>
            <a:r>
              <a:rPr lang="en-US" altLang="ja-JP" sz="2000" dirty="0" err="1"/>
              <a:t>linac</a:t>
            </a:r>
            <a:r>
              <a:rPr lang="en-US" altLang="ja-JP" sz="2000" dirty="0"/>
              <a:t>, since it requires higher bunch charge and higher peak current. </a:t>
            </a:r>
            <a:endParaRPr lang="en-US" altLang="ja-JP" sz="2000" dirty="0" smtClean="0"/>
          </a:p>
          <a:p>
            <a:r>
              <a:rPr lang="en-US" altLang="ja-JP" sz="2000" dirty="0" smtClean="0"/>
              <a:t>For </a:t>
            </a:r>
            <a:r>
              <a:rPr lang="en-US" altLang="ja-JP" sz="2000" dirty="0"/>
              <a:t>example, EUV-FEL accelerator based on ERL for future lithography light source requires the bunch charge of 60 </a:t>
            </a:r>
            <a:r>
              <a:rPr lang="en-US" altLang="ja-JP" sz="2000" dirty="0" err="1"/>
              <a:t>pC</a:t>
            </a:r>
            <a:r>
              <a:rPr lang="en-US" altLang="ja-JP" sz="2000" dirty="0"/>
              <a:t>, and CW-XFEL accelerator like the LCLC-II requires the bunch charge of 300 </a:t>
            </a:r>
            <a:r>
              <a:rPr lang="en-US" altLang="ja-JP" sz="2000" dirty="0" err="1"/>
              <a:t>pC</a:t>
            </a:r>
            <a:r>
              <a:rPr lang="en-US" altLang="ja-JP" sz="2000" dirty="0"/>
              <a:t>. </a:t>
            </a:r>
            <a:endParaRPr lang="en-US" altLang="ja-JP" sz="2000" dirty="0" smtClean="0"/>
          </a:p>
          <a:p>
            <a:r>
              <a:rPr lang="en-US" altLang="ja-JP" sz="2000" dirty="0" smtClean="0"/>
              <a:t>In March 2017, </a:t>
            </a:r>
            <a:r>
              <a:rPr lang="en-US" altLang="ja-JP" sz="2000" dirty="0"/>
              <a:t>we have planned beam operation to demonstrate </a:t>
            </a:r>
            <a:r>
              <a:rPr lang="en-US" altLang="ja-JP" sz="2000" dirty="0">
                <a:solidFill>
                  <a:srgbClr val="FF0000"/>
                </a:solidFill>
              </a:rPr>
              <a:t>generation, acceleration and transportation of the bunch charge of 60 </a:t>
            </a:r>
            <a:r>
              <a:rPr lang="en-US" altLang="ja-JP" sz="2000" dirty="0" err="1">
                <a:solidFill>
                  <a:srgbClr val="FF0000"/>
                </a:solidFill>
              </a:rPr>
              <a:t>pC</a:t>
            </a:r>
            <a:r>
              <a:rPr lang="en-US" altLang="ja-JP" sz="2000" dirty="0">
                <a:solidFill>
                  <a:srgbClr val="FF0000"/>
                </a:solidFill>
              </a:rPr>
              <a:t> </a:t>
            </a:r>
            <a:r>
              <a:rPr lang="en-US" altLang="ja-JP" sz="2000" dirty="0"/>
              <a:t>without energy </a:t>
            </a:r>
            <a:r>
              <a:rPr lang="en-US" altLang="ja-JP" sz="2000" dirty="0" smtClean="0"/>
              <a:t>recovery. </a:t>
            </a:r>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22 June, 2017, ERL17</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27</a:t>
            </a:fld>
            <a:endParaRPr lang="ja-JP" altLang="en-US"/>
          </a:p>
        </p:txBody>
      </p:sp>
      <p:sp>
        <p:nvSpPr>
          <p:cNvPr id="7" name="コンテンツ プレースホルダー 2"/>
          <p:cNvSpPr txBox="1">
            <a:spLocks/>
          </p:cNvSpPr>
          <p:nvPr/>
        </p:nvSpPr>
        <p:spPr bwMode="auto">
          <a:xfrm>
            <a:off x="107504" y="4293096"/>
            <a:ext cx="4284476"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000" u="sng" dirty="0" smtClean="0"/>
              <a:t>Condition of beam operation</a:t>
            </a:r>
          </a:p>
          <a:p>
            <a:pPr lvl="1"/>
            <a:r>
              <a:rPr lang="en-US" altLang="ja-JP" sz="2000" dirty="0" smtClean="0"/>
              <a:t>Maximum bunch charge: 60 </a:t>
            </a:r>
            <a:r>
              <a:rPr lang="en-US" altLang="ja-JP" sz="2000" dirty="0" err="1" smtClean="0"/>
              <a:t>pC</a:t>
            </a:r>
            <a:r>
              <a:rPr lang="en-US" altLang="ja-JP" sz="2000" dirty="0" smtClean="0"/>
              <a:t> (Target for EUV-FEL)</a:t>
            </a:r>
          </a:p>
          <a:p>
            <a:pPr lvl="1"/>
            <a:r>
              <a:rPr lang="en-US" altLang="ja-JP" sz="2000" dirty="0" smtClean="0"/>
              <a:t>Injector total energy: </a:t>
            </a:r>
            <a:r>
              <a:rPr lang="en-US" altLang="ja-JP" sz="2000" dirty="0" smtClean="0">
                <a:solidFill>
                  <a:srgbClr val="0070C0"/>
                </a:solidFill>
              </a:rPr>
              <a:t>2.9 MeV </a:t>
            </a:r>
            <a:r>
              <a:rPr lang="en-US" altLang="ja-JP" sz="2000" dirty="0" smtClean="0"/>
              <a:t>for energy recovery ⇒ </a:t>
            </a:r>
            <a:r>
              <a:rPr lang="en-US" altLang="ja-JP" sz="2000" dirty="0" smtClean="0">
                <a:solidFill>
                  <a:srgbClr val="FF0000"/>
                </a:solidFill>
              </a:rPr>
              <a:t>5.1 MeV </a:t>
            </a:r>
            <a:r>
              <a:rPr lang="en-US" altLang="ja-JP" sz="2000" dirty="0" smtClean="0"/>
              <a:t>(without energy recovery) to reduce space charge effect</a:t>
            </a:r>
          </a:p>
          <a:p>
            <a:endParaRPr lang="ja-JP" altLang="en-US" sz="2000" dirty="0"/>
          </a:p>
        </p:txBody>
      </p:sp>
      <p:sp>
        <p:nvSpPr>
          <p:cNvPr id="9" name="テキスト ボックス 8"/>
          <p:cNvSpPr txBox="1"/>
          <p:nvPr/>
        </p:nvSpPr>
        <p:spPr>
          <a:xfrm>
            <a:off x="6516216" y="5354052"/>
            <a:ext cx="2622834" cy="523220"/>
          </a:xfrm>
          <a:prstGeom prst="rect">
            <a:avLst/>
          </a:prstGeom>
          <a:noFill/>
        </p:spPr>
        <p:txBody>
          <a:bodyPr wrap="none" rtlCol="0">
            <a:spAutoFit/>
          </a:bodyPr>
          <a:lstStyle/>
          <a:p>
            <a:r>
              <a:rPr kumimoji="1" lang="en-US" altLang="ja-JP" sz="1400" dirty="0" smtClean="0"/>
              <a:t>EUV-FEL based on ERL</a:t>
            </a:r>
          </a:p>
          <a:p>
            <a:r>
              <a:rPr lang="en-US" altLang="ja-JP" sz="1400" dirty="0" smtClean="0"/>
              <a:t>N. Nakamura in this workshop.</a:t>
            </a:r>
            <a:endParaRPr kumimoji="1" lang="ja-JP" altLang="en-US" sz="1400" dirty="0"/>
          </a:p>
        </p:txBody>
      </p:sp>
    </p:spTree>
    <p:extLst>
      <p:ext uri="{BB962C8B-B14F-4D97-AF65-F5344CB8AC3E}">
        <p14:creationId xmlns:p14="http://schemas.microsoft.com/office/powerpoint/2010/main" val="116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Generation of Higher Bunch </a:t>
            </a:r>
            <a:r>
              <a:rPr lang="en-US" altLang="ja-JP" dirty="0" smtClean="0"/>
              <a:t>Charge</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22 June, 2017, ERL17</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28</a:t>
            </a:fld>
            <a:endParaRPr lang="ja-JP" altLang="en-US"/>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2663" y="3645024"/>
            <a:ext cx="3993833" cy="2880320"/>
          </a:xfrm>
          <a:prstGeom prst="rect">
            <a:avLst/>
          </a:prstGeom>
        </p:spPr>
      </p:pic>
      <p:sp>
        <p:nvSpPr>
          <p:cNvPr id="8" name="テキスト ボックス 7"/>
          <p:cNvSpPr txBox="1"/>
          <p:nvPr/>
        </p:nvSpPr>
        <p:spPr>
          <a:xfrm>
            <a:off x="179512" y="692696"/>
            <a:ext cx="4824536" cy="1200329"/>
          </a:xfrm>
          <a:prstGeom prst="rect">
            <a:avLst/>
          </a:prstGeom>
          <a:noFill/>
        </p:spPr>
        <p:txBody>
          <a:bodyPr wrap="square" rtlCol="0">
            <a:spAutoFit/>
          </a:bodyPr>
          <a:lstStyle/>
          <a:p>
            <a:pPr fontAlgn="auto">
              <a:spcBef>
                <a:spcPts val="0"/>
              </a:spcBef>
              <a:spcAft>
                <a:spcPts val="0"/>
              </a:spcAft>
            </a:pPr>
            <a:r>
              <a:rPr lang="en-US" altLang="ja-JP" sz="1800" dirty="0" smtClean="0">
                <a:solidFill>
                  <a:prstClr val="black"/>
                </a:solidFill>
                <a:latin typeface="Calibri"/>
                <a:ea typeface="ＭＳ Ｐゴシック"/>
              </a:rPr>
              <a:t>We measured the generated bunch charge from a GaAs photocathode by a Faraday cup, which located at 1 m from the cathode.</a:t>
            </a:r>
          </a:p>
          <a:p>
            <a:pPr marL="285750" indent="-285750" fontAlgn="auto">
              <a:spcBef>
                <a:spcPts val="0"/>
              </a:spcBef>
              <a:spcAft>
                <a:spcPts val="0"/>
              </a:spcAft>
              <a:buFont typeface="Arial" panose="020B0604020202020204" pitchFamily="34" charset="0"/>
              <a:buChar char="•"/>
            </a:pPr>
            <a:r>
              <a:rPr lang="en-US" altLang="ja-JP" sz="1800" dirty="0" smtClean="0">
                <a:solidFill>
                  <a:prstClr val="black"/>
                </a:solidFill>
                <a:latin typeface="Calibri"/>
                <a:ea typeface="ＭＳ Ｐゴシック"/>
              </a:rPr>
              <a:t>Quantum efficiency (QE): 3 %</a:t>
            </a: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764704"/>
            <a:ext cx="3357791" cy="2602196"/>
          </a:xfrm>
          <a:prstGeom prst="rect">
            <a:avLst/>
          </a:prstGeom>
        </p:spPr>
      </p:pic>
      <p:sp>
        <p:nvSpPr>
          <p:cNvPr id="11" name="テキスト ボックス 10"/>
          <p:cNvSpPr txBox="1"/>
          <p:nvPr/>
        </p:nvSpPr>
        <p:spPr>
          <a:xfrm>
            <a:off x="7039579" y="4365104"/>
            <a:ext cx="1638590" cy="369332"/>
          </a:xfrm>
          <a:prstGeom prst="rect">
            <a:avLst/>
          </a:prstGeom>
          <a:noFill/>
        </p:spPr>
        <p:txBody>
          <a:bodyPr wrap="none" rtlCol="0">
            <a:spAutoFit/>
          </a:bodyPr>
          <a:lstStyle/>
          <a:p>
            <a:r>
              <a:rPr lang="en-US" altLang="ja-JP" dirty="0" smtClean="0">
                <a:solidFill>
                  <a:srgbClr val="0070C0"/>
                </a:solidFill>
              </a:rPr>
              <a:t>Single Gaussian</a:t>
            </a:r>
            <a:endParaRPr kumimoji="1" lang="ja-JP" altLang="en-US" dirty="0">
              <a:solidFill>
                <a:srgbClr val="0070C0"/>
              </a:solidFill>
            </a:endParaRPr>
          </a:p>
        </p:txBody>
      </p:sp>
      <p:sp>
        <p:nvSpPr>
          <p:cNvPr id="12" name="テキスト ボックス 11"/>
          <p:cNvSpPr txBox="1"/>
          <p:nvPr/>
        </p:nvSpPr>
        <p:spPr>
          <a:xfrm>
            <a:off x="6728436" y="5651956"/>
            <a:ext cx="1954381" cy="369332"/>
          </a:xfrm>
          <a:prstGeom prst="rect">
            <a:avLst/>
          </a:prstGeom>
          <a:noFill/>
        </p:spPr>
        <p:txBody>
          <a:bodyPr wrap="none" rtlCol="0">
            <a:spAutoFit/>
          </a:bodyPr>
          <a:lstStyle/>
          <a:p>
            <a:r>
              <a:rPr kumimoji="1" lang="en-US" altLang="ja-JP" dirty="0" smtClean="0">
                <a:solidFill>
                  <a:srgbClr val="FF0000"/>
                </a:solidFill>
              </a:rPr>
              <a:t>8 stacked </a:t>
            </a:r>
            <a:r>
              <a:rPr lang="en-US" altLang="ja-JP" dirty="0" smtClean="0">
                <a:solidFill>
                  <a:srgbClr val="FF0000"/>
                </a:solidFill>
              </a:rPr>
              <a:t>G</a:t>
            </a:r>
            <a:r>
              <a:rPr kumimoji="1" lang="en-US" altLang="ja-JP" dirty="0" smtClean="0">
                <a:solidFill>
                  <a:srgbClr val="FF0000"/>
                </a:solidFill>
              </a:rPr>
              <a:t>aussian</a:t>
            </a:r>
            <a:endParaRPr kumimoji="1" lang="ja-JP" altLang="en-US" dirty="0">
              <a:solidFill>
                <a:srgbClr val="FF0000"/>
              </a:solidFill>
            </a:endParaRPr>
          </a:p>
        </p:txBody>
      </p:sp>
      <p:sp>
        <p:nvSpPr>
          <p:cNvPr id="13" name="テキスト ボックス 12"/>
          <p:cNvSpPr txBox="1"/>
          <p:nvPr/>
        </p:nvSpPr>
        <p:spPr>
          <a:xfrm>
            <a:off x="155560" y="2145630"/>
            <a:ext cx="4824536" cy="923330"/>
          </a:xfrm>
          <a:prstGeom prst="rect">
            <a:avLst/>
          </a:prstGeom>
          <a:noFill/>
        </p:spPr>
        <p:txBody>
          <a:bodyPr wrap="square" rtlCol="0">
            <a:spAutoFit/>
          </a:bodyPr>
          <a:lstStyle/>
          <a:p>
            <a:pPr fontAlgn="auto">
              <a:spcBef>
                <a:spcPts val="0"/>
              </a:spcBef>
              <a:spcAft>
                <a:spcPts val="0"/>
              </a:spcAft>
            </a:pPr>
            <a:r>
              <a:rPr lang="en-US" altLang="ja-JP" sz="1800" u="sng" dirty="0" smtClean="0">
                <a:solidFill>
                  <a:srgbClr val="0070C0"/>
                </a:solidFill>
                <a:latin typeface="Calibri"/>
                <a:ea typeface="ＭＳ Ｐゴシック"/>
              </a:rPr>
              <a:t>Laser pulse: single Gaussian 3 </a:t>
            </a:r>
            <a:r>
              <a:rPr lang="en-US" altLang="ja-JP" sz="1800" u="sng" dirty="0" err="1" smtClean="0">
                <a:solidFill>
                  <a:srgbClr val="0070C0"/>
                </a:solidFill>
                <a:latin typeface="Calibri"/>
                <a:ea typeface="ＭＳ Ｐゴシック"/>
              </a:rPr>
              <a:t>ps</a:t>
            </a:r>
            <a:r>
              <a:rPr lang="en-US" altLang="ja-JP" sz="1800" u="sng" dirty="0" smtClean="0">
                <a:solidFill>
                  <a:srgbClr val="0070C0"/>
                </a:solidFill>
                <a:latin typeface="Calibri"/>
                <a:ea typeface="ＭＳ Ｐゴシック"/>
              </a:rPr>
              <a:t> RMS</a:t>
            </a:r>
            <a:endParaRPr lang="en-US" altLang="ja-JP" sz="1800" dirty="0">
              <a:solidFill>
                <a:srgbClr val="0070C0"/>
              </a:solidFill>
              <a:latin typeface="Calibri"/>
              <a:ea typeface="ＭＳ Ｐゴシック"/>
            </a:endParaRPr>
          </a:p>
          <a:p>
            <a:pPr marL="285750" indent="-285750" fontAlgn="auto">
              <a:spcBef>
                <a:spcPts val="0"/>
              </a:spcBef>
              <a:spcAft>
                <a:spcPts val="0"/>
              </a:spcAft>
              <a:buFont typeface="Arial" panose="020B0604020202020204" pitchFamily="34" charset="0"/>
              <a:buChar char="•"/>
            </a:pPr>
            <a:r>
              <a:rPr lang="en-US" altLang="ja-JP" sz="1800" dirty="0" smtClean="0">
                <a:solidFill>
                  <a:prstClr val="black"/>
                </a:solidFill>
                <a:latin typeface="Calibri"/>
                <a:ea typeface="ＭＳ Ｐゴシック"/>
              </a:rPr>
              <a:t>We achieved the generation of 60 </a:t>
            </a:r>
            <a:r>
              <a:rPr lang="en-US" altLang="ja-JP" sz="1800" dirty="0" err="1" smtClean="0">
                <a:solidFill>
                  <a:prstClr val="black"/>
                </a:solidFill>
                <a:latin typeface="Calibri"/>
                <a:ea typeface="ＭＳ Ｐゴシック"/>
              </a:rPr>
              <a:t>pC</a:t>
            </a:r>
            <a:r>
              <a:rPr lang="en-US" altLang="ja-JP" sz="1800" dirty="0" smtClean="0">
                <a:solidFill>
                  <a:prstClr val="black"/>
                </a:solidFill>
                <a:latin typeface="Calibri"/>
                <a:ea typeface="ＭＳ Ｐゴシック"/>
              </a:rPr>
              <a:t> bunch charge.</a:t>
            </a:r>
          </a:p>
        </p:txBody>
      </p:sp>
      <p:sp>
        <p:nvSpPr>
          <p:cNvPr id="14" name="テキスト ボックス 13"/>
          <p:cNvSpPr txBox="1"/>
          <p:nvPr/>
        </p:nvSpPr>
        <p:spPr>
          <a:xfrm>
            <a:off x="155560" y="3386023"/>
            <a:ext cx="4824536" cy="3139321"/>
          </a:xfrm>
          <a:prstGeom prst="rect">
            <a:avLst/>
          </a:prstGeom>
          <a:noFill/>
        </p:spPr>
        <p:txBody>
          <a:bodyPr wrap="square" rtlCol="0">
            <a:spAutoFit/>
          </a:bodyPr>
          <a:lstStyle/>
          <a:p>
            <a:pPr fontAlgn="auto">
              <a:spcBef>
                <a:spcPts val="0"/>
              </a:spcBef>
              <a:spcAft>
                <a:spcPts val="0"/>
              </a:spcAft>
            </a:pPr>
            <a:r>
              <a:rPr lang="en-US" altLang="ja-JP" sz="1800" dirty="0" smtClean="0">
                <a:solidFill>
                  <a:prstClr val="black"/>
                </a:solidFill>
                <a:latin typeface="Calibri"/>
                <a:ea typeface="ＭＳ Ｐゴシック"/>
              </a:rPr>
              <a:t>For emittance compensation, we extend the pulse length of the excitation laser.</a:t>
            </a:r>
          </a:p>
          <a:p>
            <a:pPr fontAlgn="auto">
              <a:spcBef>
                <a:spcPts val="0"/>
              </a:spcBef>
              <a:spcAft>
                <a:spcPts val="0"/>
              </a:spcAft>
            </a:pPr>
            <a:r>
              <a:rPr lang="en-US" altLang="ja-JP" sz="1800" u="sng" dirty="0">
                <a:solidFill>
                  <a:srgbClr val="FF0000"/>
                </a:solidFill>
                <a:latin typeface="Calibri"/>
                <a:ea typeface="ＭＳ Ｐゴシック"/>
              </a:rPr>
              <a:t>L</a:t>
            </a:r>
            <a:r>
              <a:rPr lang="en-US" altLang="ja-JP" sz="1800" u="sng" dirty="0" smtClean="0">
                <a:solidFill>
                  <a:srgbClr val="FF0000"/>
                </a:solidFill>
                <a:latin typeface="Calibri"/>
                <a:ea typeface="ＭＳ Ｐゴシック"/>
              </a:rPr>
              <a:t>aser </a:t>
            </a:r>
            <a:r>
              <a:rPr lang="en-US" altLang="ja-JP" sz="1800" u="sng" dirty="0">
                <a:solidFill>
                  <a:srgbClr val="FF0000"/>
                </a:solidFill>
                <a:latin typeface="Calibri"/>
                <a:ea typeface="ＭＳ Ｐゴシック"/>
              </a:rPr>
              <a:t>pulse: 8 stacked </a:t>
            </a:r>
            <a:r>
              <a:rPr lang="en-US" altLang="ja-JP" sz="1800" u="sng" dirty="0" smtClean="0">
                <a:solidFill>
                  <a:srgbClr val="FF0000"/>
                </a:solidFill>
                <a:latin typeface="Calibri"/>
                <a:ea typeface="ＭＳ Ｐゴシック"/>
              </a:rPr>
              <a:t>Gaussian </a:t>
            </a:r>
            <a:r>
              <a:rPr lang="en-US" altLang="ja-JP" sz="1800" u="sng" dirty="0">
                <a:solidFill>
                  <a:srgbClr val="FF0000"/>
                </a:solidFill>
                <a:latin typeface="Calibri"/>
                <a:ea typeface="ＭＳ Ｐゴシック"/>
              </a:rPr>
              <a:t>31 </a:t>
            </a:r>
            <a:r>
              <a:rPr lang="en-US" altLang="ja-JP" sz="1800" u="sng" dirty="0" err="1">
                <a:solidFill>
                  <a:srgbClr val="FF0000"/>
                </a:solidFill>
                <a:latin typeface="Calibri"/>
                <a:ea typeface="ＭＳ Ｐゴシック"/>
              </a:rPr>
              <a:t>ps</a:t>
            </a:r>
            <a:r>
              <a:rPr lang="en-US" altLang="ja-JP" sz="1800" u="sng" dirty="0">
                <a:solidFill>
                  <a:srgbClr val="FF0000"/>
                </a:solidFill>
                <a:latin typeface="Calibri"/>
                <a:ea typeface="ＭＳ Ｐゴシック"/>
              </a:rPr>
              <a:t> </a:t>
            </a:r>
            <a:r>
              <a:rPr lang="en-US" altLang="ja-JP" sz="1800" u="sng" dirty="0" smtClean="0">
                <a:solidFill>
                  <a:srgbClr val="FF0000"/>
                </a:solidFill>
                <a:latin typeface="Calibri"/>
                <a:ea typeface="ＭＳ Ｐゴシック"/>
              </a:rPr>
              <a:t>FWHM</a:t>
            </a:r>
            <a:endParaRPr lang="en-US" altLang="ja-JP" sz="1800" dirty="0" smtClean="0">
              <a:solidFill>
                <a:srgbClr val="FF0000"/>
              </a:solidFill>
              <a:latin typeface="Calibri"/>
              <a:ea typeface="ＭＳ Ｐゴシック"/>
            </a:endParaRPr>
          </a:p>
          <a:p>
            <a:pPr marL="285750" indent="-285750" fontAlgn="auto">
              <a:spcBef>
                <a:spcPts val="0"/>
              </a:spcBef>
              <a:spcAft>
                <a:spcPts val="0"/>
              </a:spcAft>
              <a:buFont typeface="Arial" panose="020B0604020202020204" pitchFamily="34" charset="0"/>
              <a:buChar char="•"/>
            </a:pPr>
            <a:r>
              <a:rPr lang="en-US" altLang="ja-JP" sz="1800" dirty="0" smtClean="0">
                <a:solidFill>
                  <a:prstClr val="black"/>
                </a:solidFill>
                <a:latin typeface="Calibri"/>
                <a:ea typeface="ＭＳ Ｐゴシック"/>
              </a:rPr>
              <a:t>The maximum bunch charge was limited to 40 </a:t>
            </a:r>
            <a:r>
              <a:rPr lang="en-US" altLang="ja-JP" sz="1800" dirty="0" err="1" smtClean="0">
                <a:solidFill>
                  <a:prstClr val="black"/>
                </a:solidFill>
                <a:latin typeface="Calibri"/>
                <a:ea typeface="ＭＳ Ｐゴシック"/>
              </a:rPr>
              <a:t>pC</a:t>
            </a:r>
            <a:r>
              <a:rPr lang="en-US" altLang="ja-JP" sz="1800" dirty="0" smtClean="0">
                <a:solidFill>
                  <a:prstClr val="black"/>
                </a:solidFill>
                <a:latin typeface="Calibri"/>
                <a:ea typeface="ＭＳ Ｐゴシック"/>
              </a:rPr>
              <a:t>.</a:t>
            </a:r>
          </a:p>
          <a:p>
            <a:pPr marL="285750" indent="-285750" fontAlgn="auto">
              <a:spcBef>
                <a:spcPts val="0"/>
              </a:spcBef>
              <a:spcAft>
                <a:spcPts val="0"/>
              </a:spcAft>
              <a:buFont typeface="Arial" panose="020B0604020202020204" pitchFamily="34" charset="0"/>
              <a:buChar char="•"/>
            </a:pPr>
            <a:r>
              <a:rPr lang="en-US" altLang="ja-JP" dirty="0" smtClean="0">
                <a:solidFill>
                  <a:prstClr val="black"/>
                </a:solidFill>
                <a:latin typeface="Calibri"/>
                <a:ea typeface="ＭＳ Ｐゴシック"/>
              </a:rPr>
              <a:t>The </a:t>
            </a:r>
            <a:r>
              <a:rPr lang="en-US" altLang="ja-JP" sz="1800" dirty="0" smtClean="0">
                <a:solidFill>
                  <a:prstClr val="black"/>
                </a:solidFill>
                <a:latin typeface="Calibri"/>
                <a:ea typeface="ＭＳ Ｐゴシック"/>
              </a:rPr>
              <a:t>crystals </a:t>
            </a:r>
            <a:r>
              <a:rPr lang="en-US" altLang="ja-JP" sz="1800" dirty="0">
                <a:solidFill>
                  <a:prstClr val="black"/>
                </a:solidFill>
                <a:latin typeface="Calibri"/>
                <a:ea typeface="ＭＳ Ｐゴシック"/>
              </a:rPr>
              <a:t>to </a:t>
            </a:r>
            <a:r>
              <a:rPr lang="en-US" altLang="ja-JP" dirty="0" smtClean="0">
                <a:solidFill>
                  <a:prstClr val="black"/>
                </a:solidFill>
                <a:latin typeface="Calibri"/>
                <a:ea typeface="ＭＳ Ｐゴシック"/>
              </a:rPr>
              <a:t>stack</a:t>
            </a:r>
            <a:r>
              <a:rPr lang="en-US" altLang="ja-JP" sz="1800" dirty="0" smtClean="0">
                <a:solidFill>
                  <a:prstClr val="black"/>
                </a:solidFill>
                <a:latin typeface="Calibri"/>
                <a:ea typeface="ＭＳ Ｐゴシック"/>
              </a:rPr>
              <a:t> </a:t>
            </a:r>
            <a:r>
              <a:rPr lang="en-US" altLang="ja-JP" sz="1800" dirty="0">
                <a:solidFill>
                  <a:prstClr val="black"/>
                </a:solidFill>
                <a:latin typeface="Calibri"/>
                <a:ea typeface="ＭＳ Ｐゴシック"/>
              </a:rPr>
              <a:t>the laser </a:t>
            </a:r>
            <a:r>
              <a:rPr lang="en-US" altLang="ja-JP" sz="1800" dirty="0" smtClean="0">
                <a:solidFill>
                  <a:prstClr val="black"/>
                </a:solidFill>
                <a:latin typeface="Calibri"/>
                <a:ea typeface="ＭＳ Ｐゴシック"/>
              </a:rPr>
              <a:t>pulse decrease the irradiated laser power on the cathode. </a:t>
            </a:r>
          </a:p>
          <a:p>
            <a:pPr marL="285750" indent="-285750" fontAlgn="auto">
              <a:spcBef>
                <a:spcPts val="0"/>
              </a:spcBef>
              <a:spcAft>
                <a:spcPts val="0"/>
              </a:spcAft>
              <a:buFont typeface="Arial" panose="020B0604020202020204" pitchFamily="34" charset="0"/>
              <a:buChar char="•"/>
            </a:pPr>
            <a:r>
              <a:rPr lang="en-US" altLang="ja-JP" sz="1800" dirty="0" smtClean="0">
                <a:solidFill>
                  <a:prstClr val="black"/>
                </a:solidFill>
                <a:latin typeface="Calibri"/>
                <a:ea typeface="ＭＳ Ｐゴシック"/>
              </a:rPr>
              <a:t>The stacked laser power is about 1/3 of the original power.</a:t>
            </a:r>
          </a:p>
          <a:p>
            <a:pPr fontAlgn="auto">
              <a:spcBef>
                <a:spcPts val="0"/>
              </a:spcBef>
              <a:spcAft>
                <a:spcPts val="0"/>
              </a:spcAft>
            </a:pPr>
            <a:r>
              <a:rPr lang="ja-JP" altLang="en-US" sz="1800" dirty="0" smtClean="0">
                <a:solidFill>
                  <a:prstClr val="black"/>
                </a:solidFill>
                <a:latin typeface="Calibri"/>
                <a:ea typeface="ＭＳ Ｐゴシック"/>
              </a:rPr>
              <a:t>⇒　</a:t>
            </a:r>
            <a:r>
              <a:rPr lang="en-US" altLang="ja-JP" sz="1800" dirty="0" smtClean="0">
                <a:solidFill>
                  <a:prstClr val="black"/>
                </a:solidFill>
                <a:latin typeface="Calibri"/>
                <a:ea typeface="ＭＳ Ｐゴシック"/>
              </a:rPr>
              <a:t>We did the beam operation with 40 </a:t>
            </a:r>
            <a:r>
              <a:rPr lang="en-US" altLang="ja-JP" sz="1800" dirty="0" err="1" smtClean="0">
                <a:solidFill>
                  <a:prstClr val="black"/>
                </a:solidFill>
                <a:latin typeface="Calibri"/>
                <a:ea typeface="ＭＳ Ｐゴシック"/>
              </a:rPr>
              <a:t>pC</a:t>
            </a:r>
            <a:r>
              <a:rPr lang="en-US" altLang="ja-JP" sz="1800" dirty="0" smtClean="0">
                <a:solidFill>
                  <a:prstClr val="black"/>
                </a:solidFill>
                <a:latin typeface="Calibri"/>
                <a:ea typeface="ＭＳ Ｐゴシック"/>
              </a:rPr>
              <a:t> bunch charge.</a:t>
            </a:r>
          </a:p>
        </p:txBody>
      </p:sp>
    </p:spTree>
    <p:extLst>
      <p:ext uri="{BB962C8B-B14F-4D97-AF65-F5344CB8AC3E}">
        <p14:creationId xmlns:p14="http://schemas.microsoft.com/office/powerpoint/2010/main" val="279500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4005064"/>
            <a:ext cx="3532742" cy="2520280"/>
          </a:xfrm>
          <a:prstGeom prst="rect">
            <a:avLst/>
          </a:prstGeom>
        </p:spPr>
      </p:pic>
      <p:sp>
        <p:nvSpPr>
          <p:cNvPr id="2" name="タイトル 1"/>
          <p:cNvSpPr>
            <a:spLocks noGrp="1"/>
          </p:cNvSpPr>
          <p:nvPr>
            <p:ph type="title"/>
          </p:nvPr>
        </p:nvSpPr>
        <p:spPr/>
        <p:txBody>
          <a:bodyPr>
            <a:normAutofit fontScale="90000"/>
          </a:bodyPr>
          <a:lstStyle/>
          <a:p>
            <a:r>
              <a:rPr lang="en-US" altLang="ja-JP" dirty="0"/>
              <a:t>Bunch length measurement in injector diagnostic </a:t>
            </a:r>
            <a:r>
              <a:rPr lang="en-US" altLang="ja-JP" dirty="0" smtClean="0"/>
              <a:t>line</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22 June, 2017, ERL17</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29</a:t>
            </a:fld>
            <a:endParaRPr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0961" y="764704"/>
            <a:ext cx="3528392" cy="2589046"/>
          </a:xfrm>
          <a:prstGeom prst="rect">
            <a:avLst/>
          </a:prstGeom>
        </p:spPr>
      </p:pic>
      <p:sp>
        <p:nvSpPr>
          <p:cNvPr id="9" name="テキスト ボックス 8"/>
          <p:cNvSpPr txBox="1"/>
          <p:nvPr/>
        </p:nvSpPr>
        <p:spPr>
          <a:xfrm>
            <a:off x="126774" y="692696"/>
            <a:ext cx="5381330" cy="2031325"/>
          </a:xfrm>
          <a:prstGeom prst="rect">
            <a:avLst/>
          </a:prstGeom>
          <a:noFill/>
        </p:spPr>
        <p:txBody>
          <a:bodyPr wrap="square" rtlCol="0">
            <a:spAutoFit/>
          </a:bodyPr>
          <a:lstStyle/>
          <a:p>
            <a:pPr fontAlgn="auto">
              <a:spcBef>
                <a:spcPts val="0"/>
              </a:spcBef>
              <a:spcAft>
                <a:spcPts val="0"/>
              </a:spcAft>
            </a:pPr>
            <a:r>
              <a:rPr lang="en-US" altLang="ja-JP" sz="1800" dirty="0" smtClean="0">
                <a:solidFill>
                  <a:prstClr val="black"/>
                </a:solidFill>
                <a:latin typeface="Calibri"/>
                <a:ea typeface="ＭＳ Ｐゴシック"/>
              </a:rPr>
              <a:t>In this operation, we improved phase tuning method for RF cavities.</a:t>
            </a:r>
            <a:endParaRPr lang="en-US" altLang="ja-JP" sz="1800" u="sng" dirty="0" smtClean="0">
              <a:solidFill>
                <a:prstClr val="black"/>
              </a:solidFill>
              <a:latin typeface="Calibri"/>
              <a:ea typeface="ＭＳ Ｐゴシック"/>
            </a:endParaRPr>
          </a:p>
          <a:p>
            <a:pPr fontAlgn="auto">
              <a:spcBef>
                <a:spcPts val="0"/>
              </a:spcBef>
              <a:spcAft>
                <a:spcPts val="0"/>
              </a:spcAft>
            </a:pPr>
            <a:r>
              <a:rPr lang="en-US" altLang="ja-JP" sz="1800" u="sng" dirty="0" smtClean="0">
                <a:solidFill>
                  <a:prstClr val="black"/>
                </a:solidFill>
                <a:latin typeface="Calibri"/>
                <a:ea typeface="ＭＳ Ｐゴシック"/>
              </a:rPr>
              <a:t>Pervious phase tuning method (- Mar. 2016)</a:t>
            </a:r>
            <a:endParaRPr lang="en-US" altLang="ja-JP" sz="1800" dirty="0" smtClean="0">
              <a:solidFill>
                <a:prstClr val="black"/>
              </a:solidFill>
              <a:latin typeface="Calibri"/>
              <a:ea typeface="ＭＳ Ｐゴシック"/>
            </a:endParaRPr>
          </a:p>
          <a:p>
            <a:pPr fontAlgn="auto">
              <a:spcBef>
                <a:spcPts val="0"/>
              </a:spcBef>
              <a:spcAft>
                <a:spcPts val="0"/>
              </a:spcAft>
            </a:pPr>
            <a:r>
              <a:rPr lang="ja-JP" altLang="en-US" sz="1800" dirty="0" smtClean="0">
                <a:solidFill>
                  <a:prstClr val="black"/>
                </a:solidFill>
                <a:latin typeface="Calibri"/>
                <a:ea typeface="ＭＳ Ｐゴシック"/>
              </a:rPr>
              <a:t>⇒ </a:t>
            </a:r>
            <a:r>
              <a:rPr lang="en-US" altLang="ja-JP" sz="1800" dirty="0" smtClean="0">
                <a:solidFill>
                  <a:prstClr val="black"/>
                </a:solidFill>
                <a:latin typeface="Calibri"/>
                <a:ea typeface="ＭＳ Ｐゴシック"/>
              </a:rPr>
              <a:t>The agreement of the longitudinal dynamics between measurement and model was not so good, because this method is not the same as phase tuning method in the optics design simulation.</a:t>
            </a:r>
          </a:p>
        </p:txBody>
      </p:sp>
      <p:sp>
        <p:nvSpPr>
          <p:cNvPr id="10" name="正方形/長方形 9"/>
          <p:cNvSpPr/>
          <p:nvPr/>
        </p:nvSpPr>
        <p:spPr>
          <a:xfrm>
            <a:off x="5590962" y="3501008"/>
            <a:ext cx="3495848" cy="2554545"/>
          </a:xfrm>
          <a:prstGeom prst="rect">
            <a:avLst/>
          </a:prstGeom>
        </p:spPr>
        <p:txBody>
          <a:bodyPr wrap="square">
            <a:spAutoFit/>
          </a:bodyPr>
          <a:lstStyle/>
          <a:p>
            <a:pPr algn="just"/>
            <a:r>
              <a:rPr lang="en-US" altLang="ja-JP" sz="1600" dirty="0"/>
              <a:t>Designed and measured responses of accelerated beam energy to </a:t>
            </a:r>
            <a:r>
              <a:rPr lang="en-US" altLang="ja-JP" sz="1600" dirty="0" err="1"/>
              <a:t>buncher</a:t>
            </a:r>
            <a:r>
              <a:rPr lang="en-US" altLang="ja-JP" sz="1600" dirty="0"/>
              <a:t> phase. In the measurement, the beam was accelerated by the </a:t>
            </a:r>
            <a:r>
              <a:rPr lang="en-US" altLang="ja-JP" sz="1600" dirty="0" err="1"/>
              <a:t>buncher</a:t>
            </a:r>
            <a:r>
              <a:rPr lang="en-US" altLang="ja-JP" sz="1600" dirty="0"/>
              <a:t> cavity and the first injector cavity. The phase of the first injector cavity was fixed to maximum acceleration phase. The beam energy was measured by the first bending magnet in merger section.</a:t>
            </a:r>
            <a:endParaRPr lang="ja-JP" altLang="en-US" sz="1600" dirty="0"/>
          </a:p>
        </p:txBody>
      </p:sp>
      <p:sp>
        <p:nvSpPr>
          <p:cNvPr id="11" name="テキスト ボックス 10"/>
          <p:cNvSpPr txBox="1"/>
          <p:nvPr/>
        </p:nvSpPr>
        <p:spPr>
          <a:xfrm>
            <a:off x="126774" y="2815768"/>
            <a:ext cx="5381330" cy="1477328"/>
          </a:xfrm>
          <a:prstGeom prst="rect">
            <a:avLst/>
          </a:prstGeom>
          <a:noFill/>
        </p:spPr>
        <p:txBody>
          <a:bodyPr wrap="square" rtlCol="0">
            <a:spAutoFit/>
          </a:bodyPr>
          <a:lstStyle/>
          <a:p>
            <a:pPr fontAlgn="auto">
              <a:spcBef>
                <a:spcPts val="0"/>
              </a:spcBef>
              <a:spcAft>
                <a:spcPts val="0"/>
              </a:spcAft>
            </a:pPr>
            <a:r>
              <a:rPr lang="en-US" altLang="ja-JP" sz="1800" u="sng" dirty="0" smtClean="0">
                <a:solidFill>
                  <a:prstClr val="black"/>
                </a:solidFill>
                <a:latin typeface="Calibri"/>
                <a:ea typeface="ＭＳ Ｐゴシック"/>
              </a:rPr>
              <a:t>New phase tuning method (Mar. 2017- )</a:t>
            </a:r>
            <a:endParaRPr lang="en-US" altLang="ja-JP" sz="1800" dirty="0" smtClean="0">
              <a:solidFill>
                <a:prstClr val="black"/>
              </a:solidFill>
              <a:latin typeface="Calibri"/>
              <a:ea typeface="ＭＳ Ｐゴシック"/>
            </a:endParaRPr>
          </a:p>
          <a:p>
            <a:pPr fontAlgn="auto">
              <a:spcBef>
                <a:spcPts val="0"/>
              </a:spcBef>
              <a:spcAft>
                <a:spcPts val="0"/>
              </a:spcAft>
            </a:pPr>
            <a:r>
              <a:rPr lang="ja-JP" altLang="en-US" sz="1800" dirty="0" smtClean="0">
                <a:solidFill>
                  <a:prstClr val="black"/>
                </a:solidFill>
                <a:latin typeface="Calibri"/>
                <a:ea typeface="ＭＳ Ｐゴシック"/>
              </a:rPr>
              <a:t>⇒　</a:t>
            </a:r>
            <a:r>
              <a:rPr lang="en-US" altLang="ja-JP" sz="1800" dirty="0">
                <a:solidFill>
                  <a:srgbClr val="FF0000"/>
                </a:solidFill>
                <a:latin typeface="Calibri"/>
                <a:ea typeface="ＭＳ Ｐゴシック"/>
              </a:rPr>
              <a:t>The </a:t>
            </a:r>
            <a:r>
              <a:rPr lang="en-US" altLang="ja-JP" sz="1800" dirty="0" smtClean="0">
                <a:solidFill>
                  <a:srgbClr val="FF0000"/>
                </a:solidFill>
                <a:latin typeface="Calibri"/>
                <a:ea typeface="ＭＳ Ｐゴシック"/>
              </a:rPr>
              <a:t>results </a:t>
            </a:r>
            <a:r>
              <a:rPr lang="en-US" altLang="ja-JP" sz="1800" dirty="0">
                <a:solidFill>
                  <a:srgbClr val="FF0000"/>
                </a:solidFill>
                <a:latin typeface="Calibri"/>
                <a:ea typeface="ＭＳ Ｐゴシック"/>
              </a:rPr>
              <a:t>of the </a:t>
            </a:r>
            <a:r>
              <a:rPr lang="en-US" altLang="ja-JP" sz="1800" dirty="0" smtClean="0">
                <a:solidFill>
                  <a:srgbClr val="FF0000"/>
                </a:solidFill>
                <a:latin typeface="Calibri"/>
                <a:ea typeface="ＭＳ Ｐゴシック"/>
              </a:rPr>
              <a:t>bunch length measurement </a:t>
            </a:r>
            <a:r>
              <a:rPr lang="en-US" altLang="ja-JP" sz="1800" dirty="0">
                <a:solidFill>
                  <a:srgbClr val="FF0000"/>
                </a:solidFill>
                <a:latin typeface="Calibri"/>
                <a:ea typeface="ＭＳ Ｐゴシック"/>
              </a:rPr>
              <a:t>gave good </a:t>
            </a:r>
            <a:r>
              <a:rPr lang="en-US" altLang="ja-JP" sz="1800" dirty="0" smtClean="0">
                <a:solidFill>
                  <a:srgbClr val="FF0000"/>
                </a:solidFill>
                <a:latin typeface="Calibri"/>
                <a:ea typeface="ＭＳ Ｐゴシック"/>
              </a:rPr>
              <a:t>agreement</a:t>
            </a:r>
            <a:r>
              <a:rPr lang="ja-JP" altLang="en-US" sz="1800" dirty="0" smtClean="0">
                <a:solidFill>
                  <a:srgbClr val="FF0000"/>
                </a:solidFill>
                <a:latin typeface="Calibri"/>
                <a:ea typeface="ＭＳ Ｐゴシック"/>
              </a:rPr>
              <a:t> </a:t>
            </a:r>
            <a:r>
              <a:rPr lang="en-US" altLang="ja-JP" sz="1800" dirty="0">
                <a:solidFill>
                  <a:srgbClr val="FF0000"/>
                </a:solidFill>
                <a:latin typeface="Calibri"/>
                <a:ea typeface="ＭＳ Ｐゴシック"/>
              </a:rPr>
              <a:t>with the </a:t>
            </a:r>
            <a:r>
              <a:rPr lang="en-US" altLang="ja-JP" sz="1800" dirty="0" smtClean="0">
                <a:solidFill>
                  <a:srgbClr val="FF0000"/>
                </a:solidFill>
                <a:latin typeface="Calibri"/>
                <a:ea typeface="ＭＳ Ｐゴシック"/>
              </a:rPr>
              <a:t>values </a:t>
            </a:r>
            <a:r>
              <a:rPr lang="en-US" altLang="ja-JP" sz="1800" dirty="0">
                <a:solidFill>
                  <a:srgbClr val="FF0000"/>
                </a:solidFill>
                <a:latin typeface="Calibri"/>
                <a:ea typeface="ＭＳ Ｐゴシック"/>
              </a:rPr>
              <a:t>that had been obtained by </a:t>
            </a:r>
            <a:r>
              <a:rPr lang="en-US" altLang="ja-JP" sz="1800" dirty="0" smtClean="0">
                <a:solidFill>
                  <a:srgbClr val="FF0000"/>
                </a:solidFill>
                <a:latin typeface="Calibri"/>
                <a:ea typeface="ＭＳ Ｐゴシック"/>
              </a:rPr>
              <a:t>model simulation. </a:t>
            </a:r>
          </a:p>
          <a:p>
            <a:pPr fontAlgn="auto">
              <a:spcBef>
                <a:spcPts val="0"/>
              </a:spcBef>
              <a:spcAft>
                <a:spcPts val="0"/>
              </a:spcAft>
            </a:pPr>
            <a:endParaRPr lang="en-US" altLang="ja-JP" sz="1800" dirty="0" smtClean="0">
              <a:solidFill>
                <a:srgbClr val="FF0000"/>
              </a:solidFill>
              <a:latin typeface="Calibri"/>
              <a:ea typeface="ＭＳ Ｐゴシック"/>
            </a:endParaRPr>
          </a:p>
        </p:txBody>
      </p:sp>
    </p:spTree>
    <p:extLst>
      <p:ext uri="{BB962C8B-B14F-4D97-AF65-F5344CB8AC3E}">
        <p14:creationId xmlns:p14="http://schemas.microsoft.com/office/powerpoint/2010/main" val="91533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Compact ERL (</a:t>
            </a:r>
            <a:r>
              <a:rPr lang="en-US" altLang="ja-JP" dirty="0" err="1"/>
              <a:t>cERL</a:t>
            </a:r>
            <a:r>
              <a:rPr lang="en-US" altLang="ja-JP" dirty="0"/>
              <a:t>) in KEK</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3</a:t>
            </a:fld>
            <a:endParaRPr lang="ja-JP" altLang="en-US" dirty="0"/>
          </a:p>
        </p:txBody>
      </p:sp>
      <p:pic>
        <p:nvPicPr>
          <p:cNvPr id="7" name="Picture 3" descr="D:\ERL\発表\2015_05_05 IPAC15（坂中）\図\cERL-BirdView_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44" y="1674456"/>
            <a:ext cx="7046913"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369167" y="5068531"/>
            <a:ext cx="1234440" cy="276999"/>
          </a:xfrm>
          <a:prstGeom prst="rect">
            <a:avLst/>
          </a:prstGeom>
        </p:spPr>
        <p:txBody>
          <a:bodyPr wrap="none">
            <a:spAutoFit/>
          </a:bodyPr>
          <a:lstStyle/>
          <a:p>
            <a:pPr>
              <a:defRPr/>
            </a:pPr>
            <a:r>
              <a:rPr lang="en-US" altLang="ja-JP" sz="1200" dirty="0">
                <a:solidFill>
                  <a:schemeClr val="bg1">
                    <a:lumMod val="50000"/>
                  </a:schemeClr>
                </a:solidFill>
              </a:rPr>
              <a:t>©Rey.Hori/KEK</a:t>
            </a:r>
            <a:endParaRPr lang="ja-JP" altLang="en-US" sz="1200" dirty="0">
              <a:solidFill>
                <a:schemeClr val="bg1">
                  <a:lumMod val="50000"/>
                </a:schemeClr>
              </a:solidFill>
            </a:endParaRPr>
          </a:p>
        </p:txBody>
      </p:sp>
      <p:sp>
        <p:nvSpPr>
          <p:cNvPr id="9" name="テキスト ボックス 7"/>
          <p:cNvSpPr txBox="1">
            <a:spLocks noChangeArrowheads="1"/>
          </p:cNvSpPr>
          <p:nvPr/>
        </p:nvSpPr>
        <p:spPr bwMode="auto">
          <a:xfrm>
            <a:off x="3807692" y="4131904"/>
            <a:ext cx="15760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latin typeface="Arial" panose="020B0604020202020204" pitchFamily="34" charset="0"/>
              </a:rPr>
              <a:t>Injector  LINAC</a:t>
            </a:r>
            <a:endParaRPr lang="ja-JP" altLang="en-US" sz="1600">
              <a:latin typeface="Arial" panose="020B0604020202020204" pitchFamily="34" charset="0"/>
            </a:endParaRPr>
          </a:p>
        </p:txBody>
      </p:sp>
      <p:sp>
        <p:nvSpPr>
          <p:cNvPr id="10" name="テキスト ボックス 8"/>
          <p:cNvSpPr txBox="1">
            <a:spLocks noChangeArrowheads="1"/>
          </p:cNvSpPr>
          <p:nvPr/>
        </p:nvSpPr>
        <p:spPr bwMode="auto">
          <a:xfrm>
            <a:off x="5903266" y="2816800"/>
            <a:ext cx="12891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dirty="0">
                <a:latin typeface="Arial" panose="020B0604020202020204" pitchFamily="34" charset="0"/>
              </a:rPr>
              <a:t>Main LINAC</a:t>
            </a:r>
            <a:endParaRPr lang="ja-JP" altLang="en-US" sz="1600" dirty="0">
              <a:latin typeface="Arial" panose="020B0604020202020204" pitchFamily="34" charset="0"/>
            </a:endParaRPr>
          </a:p>
        </p:txBody>
      </p:sp>
      <p:sp>
        <p:nvSpPr>
          <p:cNvPr id="11" name="テキスト ボックス 9"/>
          <p:cNvSpPr txBox="1">
            <a:spLocks noChangeArrowheads="1"/>
          </p:cNvSpPr>
          <p:nvPr/>
        </p:nvSpPr>
        <p:spPr bwMode="auto">
          <a:xfrm>
            <a:off x="845417" y="2749191"/>
            <a:ext cx="1987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latin typeface="Times" panose="02020603050405020304" pitchFamily="18" charset="0"/>
                <a:cs typeface="Times" panose="02020603050405020304" pitchFamily="18" charset="0"/>
              </a:rPr>
              <a:t>Circumference ~ 90m</a:t>
            </a:r>
            <a:endParaRPr lang="ja-JP" altLang="en-US" sz="1600">
              <a:latin typeface="Times" panose="02020603050405020304" pitchFamily="18" charset="0"/>
              <a:cs typeface="Times" panose="02020603050405020304" pitchFamily="18" charset="0"/>
            </a:endParaRPr>
          </a:p>
        </p:txBody>
      </p:sp>
      <p:sp>
        <p:nvSpPr>
          <p:cNvPr id="12" name="テキスト ボックス 10"/>
          <p:cNvSpPr txBox="1">
            <a:spLocks noChangeArrowheads="1"/>
          </p:cNvSpPr>
          <p:nvPr/>
        </p:nvSpPr>
        <p:spPr bwMode="auto">
          <a:xfrm>
            <a:off x="4033117" y="3798531"/>
            <a:ext cx="750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a:latin typeface="Arial" panose="020B0604020202020204" pitchFamily="34" charset="0"/>
              </a:rPr>
              <a:t>Marger</a:t>
            </a:r>
            <a:endParaRPr lang="ja-JP" altLang="en-US" sz="1400">
              <a:latin typeface="Arial" panose="020B0604020202020204" pitchFamily="34" charset="0"/>
            </a:endParaRPr>
          </a:p>
        </p:txBody>
      </p:sp>
      <p:sp>
        <p:nvSpPr>
          <p:cNvPr id="13" name="テキスト ボックス 11"/>
          <p:cNvSpPr txBox="1">
            <a:spLocks noChangeArrowheads="1"/>
          </p:cNvSpPr>
          <p:nvPr/>
        </p:nvSpPr>
        <p:spPr bwMode="auto">
          <a:xfrm>
            <a:off x="6841405" y="2358666"/>
            <a:ext cx="13244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latin typeface="Arial" panose="020B0604020202020204" pitchFamily="34" charset="0"/>
              </a:rPr>
              <a:t>Beam Dump</a:t>
            </a:r>
            <a:endParaRPr lang="ja-JP" altLang="en-US" sz="1600">
              <a:latin typeface="Arial" panose="020B0604020202020204" pitchFamily="34" charset="0"/>
            </a:endParaRPr>
          </a:p>
        </p:txBody>
      </p:sp>
      <p:pic>
        <p:nvPicPr>
          <p:cNvPr id="14" name="Picture 978" descr="ERL_20080527Di-00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630" y="3122254"/>
            <a:ext cx="136366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直線矢印コネクタ 14"/>
          <p:cNvCxnSpPr/>
          <p:nvPr/>
        </p:nvCxnSpPr>
        <p:spPr>
          <a:xfrm flipH="1" flipV="1">
            <a:off x="5442819" y="3058756"/>
            <a:ext cx="441325" cy="28575"/>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2" descr="ERL 2cell #2 20090424Di-0100"/>
          <p:cNvPicPr>
            <a:picLocks noChangeAspect="1" noChangeArrowheads="1"/>
          </p:cNvPicPr>
          <p:nvPr/>
        </p:nvPicPr>
        <p:blipFill>
          <a:blip r:embed="rId4">
            <a:extLst>
              <a:ext uri="{28A0092B-C50C-407E-A947-70E740481C1C}">
                <a14:useLocalDpi xmlns:a14="http://schemas.microsoft.com/office/drawing/2010/main" val="0"/>
              </a:ext>
            </a:extLst>
          </a:blip>
          <a:srcRect t="14427" r="1488"/>
          <a:stretch>
            <a:fillRect/>
          </a:stretch>
        </p:blipFill>
        <p:spPr bwMode="auto">
          <a:xfrm>
            <a:off x="3883894" y="4430356"/>
            <a:ext cx="1350963"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3221730" y="653787"/>
            <a:ext cx="5948758" cy="83099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altLang="ja-JP" sz="1600" dirty="0">
                <a:solidFill>
                  <a:srgbClr val="FF0000"/>
                </a:solidFill>
              </a:rPr>
              <a:t>Compact ERL (</a:t>
            </a:r>
            <a:r>
              <a:rPr lang="en-US" altLang="ja-JP" sz="1600" b="1" dirty="0" err="1">
                <a:solidFill>
                  <a:srgbClr val="FF0000"/>
                </a:solidFill>
              </a:rPr>
              <a:t>cERL</a:t>
            </a:r>
            <a:r>
              <a:rPr lang="en-US" altLang="ja-JP" sz="1600" dirty="0">
                <a:solidFill>
                  <a:srgbClr val="FF0000"/>
                </a:solidFill>
              </a:rPr>
              <a:t>) </a:t>
            </a:r>
            <a:r>
              <a:rPr lang="en-US" altLang="ja-JP" sz="1600" dirty="0"/>
              <a:t>has been constructed in 2013 at KEK to demonstrate </a:t>
            </a:r>
            <a:r>
              <a:rPr lang="en-US" altLang="ja-JP" sz="1600" dirty="0">
                <a:ea typeface="ヒラギノ角ゴ Pro W3"/>
                <a:cs typeface="ヒラギノ角ゴ Pro W3"/>
              </a:rPr>
              <a:t>energy recovery with low-emittance, high-current CW beams of more than 10 mA for future multi-GeV </a:t>
            </a:r>
            <a:r>
              <a:rPr lang="en-US" altLang="ja-JP" sz="1600" dirty="0" smtClean="0">
                <a:ea typeface="ヒラギノ角ゴ Pro W3"/>
                <a:cs typeface="ヒラギノ角ゴ Pro W3"/>
              </a:rPr>
              <a:t>ERL.</a:t>
            </a:r>
            <a:endParaRPr lang="ja-JP" altLang="en-US" sz="1600" dirty="0">
              <a:ea typeface="ヒラギノ角ゴ Pro W3"/>
              <a:cs typeface="ヒラギノ角ゴ Pro W3"/>
            </a:endParaRPr>
          </a:p>
        </p:txBody>
      </p:sp>
      <p:cxnSp>
        <p:nvCxnSpPr>
          <p:cNvPr id="18" name="直線矢印コネクタ 17"/>
          <p:cNvCxnSpPr>
            <a:stCxn id="9" idx="1"/>
          </p:cNvCxnSpPr>
          <p:nvPr/>
        </p:nvCxnSpPr>
        <p:spPr>
          <a:xfrm flipH="1">
            <a:off x="3310806" y="4301183"/>
            <a:ext cx="496886" cy="91073"/>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78"/>
          <p:cNvSpPr txBox="1">
            <a:spLocks noChangeArrowheads="1"/>
          </p:cNvSpPr>
          <p:nvPr/>
        </p:nvSpPr>
        <p:spPr bwMode="auto">
          <a:xfrm>
            <a:off x="7197005" y="3722331"/>
            <a:ext cx="170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Arial" panose="020B0604020202020204" pitchFamily="34" charset="0"/>
              </a:rPr>
              <a:t>9-cell SC cavity x 2</a:t>
            </a:r>
            <a:endParaRPr lang="ja-JP" altLang="en-US" sz="1400" dirty="0">
              <a:latin typeface="Arial" panose="020B0604020202020204" pitchFamily="34" charset="0"/>
            </a:endParaRPr>
          </a:p>
        </p:txBody>
      </p:sp>
      <p:sp>
        <p:nvSpPr>
          <p:cNvPr id="20" name="テキスト ボックス 178"/>
          <p:cNvSpPr txBox="1">
            <a:spLocks noChangeArrowheads="1"/>
          </p:cNvSpPr>
          <p:nvPr/>
        </p:nvSpPr>
        <p:spPr bwMode="auto">
          <a:xfrm>
            <a:off x="3685455" y="5259031"/>
            <a:ext cx="170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2-cell SC cavity x 3</a:t>
            </a:r>
          </a:p>
        </p:txBody>
      </p:sp>
      <p:cxnSp>
        <p:nvCxnSpPr>
          <p:cNvPr id="21" name="直線矢印コネクタ 20"/>
          <p:cNvCxnSpPr/>
          <p:nvPr/>
        </p:nvCxnSpPr>
        <p:spPr>
          <a:xfrm flipH="1" flipV="1">
            <a:off x="2874244" y="4554179"/>
            <a:ext cx="506413" cy="1181100"/>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32"/>
          <p:cNvSpPr txBox="1">
            <a:spLocks noChangeArrowheads="1"/>
          </p:cNvSpPr>
          <p:nvPr/>
        </p:nvSpPr>
        <p:spPr bwMode="auto">
          <a:xfrm>
            <a:off x="3352608" y="5742808"/>
            <a:ext cx="9476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dirty="0" err="1">
                <a:latin typeface="Arial" panose="020B0604020202020204" pitchFamily="34" charset="0"/>
              </a:rPr>
              <a:t>Buncher</a:t>
            </a:r>
            <a:endParaRPr lang="ja-JP" altLang="en-US" sz="1600" dirty="0">
              <a:latin typeface="Arial" panose="020B0604020202020204" pitchFamily="34" charset="0"/>
            </a:endParaRPr>
          </a:p>
        </p:txBody>
      </p:sp>
      <p:sp>
        <p:nvSpPr>
          <p:cNvPr id="23" name="Text Box 40"/>
          <p:cNvSpPr txBox="1">
            <a:spLocks noChangeArrowheads="1"/>
          </p:cNvSpPr>
          <p:nvPr/>
        </p:nvSpPr>
        <p:spPr bwMode="auto">
          <a:xfrm>
            <a:off x="912092" y="5557479"/>
            <a:ext cx="2578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400" dirty="0">
                <a:latin typeface="Arial" panose="020B0604020202020204" pitchFamily="34" charset="0"/>
              </a:rPr>
              <a:t>Photocathode DC gun</a:t>
            </a:r>
          </a:p>
          <a:p>
            <a:pPr algn="ctr" eaLnBrk="1" hangingPunct="1">
              <a:spcBef>
                <a:spcPct val="0"/>
              </a:spcBef>
              <a:buFontTx/>
              <a:buNone/>
            </a:pPr>
            <a:r>
              <a:rPr lang="en-US" altLang="ja-JP" sz="1400" dirty="0">
                <a:latin typeface="Arial" panose="020B0604020202020204" pitchFamily="34" charset="0"/>
              </a:rPr>
              <a:t>(Not SRF gun)</a:t>
            </a:r>
          </a:p>
        </p:txBody>
      </p:sp>
      <p:sp>
        <p:nvSpPr>
          <p:cNvPr id="24" name="テキスト ボックス 2"/>
          <p:cNvSpPr txBox="1">
            <a:spLocks noChangeArrowheads="1"/>
          </p:cNvSpPr>
          <p:nvPr/>
        </p:nvSpPr>
        <p:spPr bwMode="auto">
          <a:xfrm>
            <a:off x="5528987" y="3984361"/>
            <a:ext cx="23471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dirty="0">
                <a:latin typeface="Arial" panose="020B0604020202020204" pitchFamily="34" charset="0"/>
              </a:rPr>
              <a:t>RF frequency= 1.3 GHz</a:t>
            </a:r>
            <a:endParaRPr lang="ja-JP" altLang="en-US" sz="1600" dirty="0">
              <a:latin typeface="Arial" panose="020B0604020202020204" pitchFamily="34" charset="0"/>
            </a:endParaRPr>
          </a:p>
        </p:txBody>
      </p:sp>
      <p:pic>
        <p:nvPicPr>
          <p:cNvPr id="25" name="図 5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1463" y="809080"/>
            <a:ext cx="2927330" cy="19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8619" y="2880956"/>
            <a:ext cx="13874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正方形/長方形 26"/>
          <p:cNvSpPr/>
          <p:nvPr/>
        </p:nvSpPr>
        <p:spPr>
          <a:xfrm>
            <a:off x="8126896" y="5452059"/>
            <a:ext cx="479274" cy="1517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8606172" y="6339961"/>
            <a:ext cx="298985" cy="8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236925" y="838414"/>
            <a:ext cx="3092396" cy="369332"/>
          </a:xfrm>
          <a:prstGeom prst="rect">
            <a:avLst/>
          </a:prstGeom>
          <a:noFill/>
        </p:spPr>
        <p:txBody>
          <a:bodyPr wrap="square" rtlCol="0">
            <a:spAutoFit/>
          </a:bodyPr>
          <a:lstStyle/>
          <a:p>
            <a:r>
              <a:rPr kumimoji="1" lang="en-US" altLang="ja-JP" dirty="0" smtClean="0">
                <a:solidFill>
                  <a:srgbClr val="FFFF00"/>
                </a:solidFill>
              </a:rPr>
              <a:t>Compact ERL (</a:t>
            </a:r>
            <a:r>
              <a:rPr kumimoji="1" lang="en-US" altLang="ja-JP" dirty="0" err="1" smtClean="0">
                <a:solidFill>
                  <a:srgbClr val="FFFF00"/>
                </a:solidFill>
              </a:rPr>
              <a:t>cERL</a:t>
            </a:r>
            <a:r>
              <a:rPr kumimoji="1" lang="en-US" altLang="ja-JP" dirty="0" smtClean="0">
                <a:solidFill>
                  <a:srgbClr val="FFFF00"/>
                </a:solidFill>
              </a:rPr>
              <a:t>) </a:t>
            </a:r>
            <a:endParaRPr kumimoji="1" lang="ja-JP" altLang="en-US" dirty="0">
              <a:solidFill>
                <a:srgbClr val="FFFF00"/>
              </a:solidFill>
            </a:endParaRPr>
          </a:p>
        </p:txBody>
      </p:sp>
      <p:sp>
        <p:nvSpPr>
          <p:cNvPr id="30" name="テキスト ボックス 29"/>
          <p:cNvSpPr txBox="1"/>
          <p:nvPr/>
        </p:nvSpPr>
        <p:spPr>
          <a:xfrm>
            <a:off x="6004029" y="1340768"/>
            <a:ext cx="2999154" cy="461665"/>
          </a:xfrm>
          <a:prstGeom prst="rect">
            <a:avLst/>
          </a:prstGeom>
          <a:noFill/>
        </p:spPr>
        <p:txBody>
          <a:bodyPr wrap="none" rtlCol="0">
            <a:spAutoFit/>
          </a:bodyPr>
          <a:lstStyle/>
          <a:p>
            <a:pPr eaLnBrk="1" hangingPunct="1"/>
            <a:r>
              <a:rPr lang="en-US" altLang="ja-JP" sz="2400" dirty="0">
                <a:solidFill>
                  <a:srgbClr val="000000"/>
                </a:solidFill>
                <a:latin typeface="+mn-lt"/>
              </a:rPr>
              <a:t>Circumference: ~ 90 m</a:t>
            </a:r>
            <a:endParaRPr lang="ja-JP" altLang="en-US" sz="2400" dirty="0">
              <a:solidFill>
                <a:srgbClr val="000000"/>
              </a:solidFill>
              <a:latin typeface="+mn-lt"/>
            </a:endParaRPr>
          </a:p>
        </p:txBody>
      </p:sp>
      <p:graphicFrame>
        <p:nvGraphicFramePr>
          <p:cNvPr id="31" name="Group 200"/>
          <p:cNvGraphicFramePr>
            <a:graphicFrameLocks noGrp="1"/>
          </p:cNvGraphicFramePr>
          <p:nvPr>
            <p:extLst>
              <p:ext uri="{D42A27DB-BD31-4B8C-83A1-F6EECF244321}">
                <p14:modId xmlns:p14="http://schemas.microsoft.com/office/powerpoint/2010/main" val="1336025011"/>
              </p:ext>
            </p:extLst>
          </p:nvPr>
        </p:nvGraphicFramePr>
        <p:xfrm>
          <a:off x="5365705" y="4601281"/>
          <a:ext cx="3656013" cy="1951039"/>
        </p:xfrm>
        <a:graphic>
          <a:graphicData uri="http://schemas.openxmlformats.org/drawingml/2006/table">
            <a:tbl>
              <a:tblPr>
                <a:tableStyleId>{9D7B26C5-4107-4FEC-AEDC-1716B250A1EF}</a:tableStyleId>
              </a:tblPr>
              <a:tblGrid>
                <a:gridCol w="2025261"/>
                <a:gridCol w="1630752"/>
              </a:tblGrid>
              <a:tr h="304847">
                <a:tc>
                  <a:txBody>
                    <a:bodyPr/>
                    <a:lstStyle>
                      <a:lvl1pPr>
                        <a:spcBef>
                          <a:spcPct val="20000"/>
                        </a:spcBef>
                        <a:buFont typeface="Arial" panose="020B0604020202020204" pitchFamily="34" charset="0"/>
                        <a:defRPr kumimoji="1" sz="13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116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10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effectLst/>
                          <a:latin typeface="Times New Roman" panose="02020603050405020304" pitchFamily="18" charset="0"/>
                          <a:cs typeface="Times New Roman" panose="02020603050405020304" pitchFamily="18" charset="0"/>
                        </a:rPr>
                        <a:t>Nominal beam energy</a:t>
                      </a:r>
                      <a:endParaRPr kumimoji="1" lang="en-US" altLang="ja-JP" sz="1400" b="0" i="1" u="none" strike="noStrike" cap="none" normalizeH="0" baseline="0" dirty="0" smtClean="0">
                        <a:ln>
                          <a:noFill/>
                        </a:ln>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91445" marR="91445" marT="45722" marB="45722" horzOverflow="overflow">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panose="020B0604020202020204" pitchFamily="34" charset="0"/>
                        <a:defRPr kumimoji="1" sz="13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116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10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effectLst/>
                          <a:latin typeface="Times New Roman" panose="02020603050405020304" pitchFamily="18" charset="0"/>
                          <a:cs typeface="Times New Roman" panose="02020603050405020304" pitchFamily="18" charset="0"/>
                        </a:rPr>
                        <a:t>35 MeV </a:t>
                      </a:r>
                      <a:r>
                        <a:rPr kumimoji="1" lang="en-US" altLang="ja-JP" sz="140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sym typeface="Wingdings" panose="05000000000000000000" pitchFamily="2" charset="2"/>
                        </a:rPr>
                        <a:t>  20MeV</a:t>
                      </a:r>
                      <a:endParaRPr kumimoji="1" lang="en-US" altLang="ja-JP" sz="1400" b="0" i="0" u="none" strike="noStrike" cap="none" normalizeH="0" baseline="0" dirty="0" smtClean="0">
                        <a:ln>
                          <a:noFill/>
                        </a:ln>
                        <a:solidFill>
                          <a:srgbClr val="FF00FF"/>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91445" marR="91445" marT="45722" marB="45722" horzOverflow="overflow">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47">
                <a:tc>
                  <a:txBody>
                    <a:bodyPr/>
                    <a:lstStyle>
                      <a:lvl1pPr>
                        <a:spcBef>
                          <a:spcPct val="20000"/>
                        </a:spcBef>
                        <a:buFont typeface="Arial" panose="020B0604020202020204" pitchFamily="34" charset="0"/>
                        <a:defRPr kumimoji="1" sz="13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116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10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u="none" strike="noStrike" kern="1200" cap="none" normalizeH="0" baseline="0" dirty="0" smtClean="0">
                          <a:ln>
                            <a:noFill/>
                          </a:ln>
                          <a:effectLst/>
                          <a:latin typeface="Times New Roman" panose="02020603050405020304" pitchFamily="18" charset="0"/>
                          <a:cs typeface="Times New Roman" panose="02020603050405020304" pitchFamily="18" charset="0"/>
                        </a:rPr>
                        <a:t>Nominal Injector energy</a:t>
                      </a:r>
                      <a:endParaRPr kumimoji="1" lang="en-US" altLang="ja-JP" sz="1400" b="0" i="0" u="none" strike="noStrike" kern="1200" cap="none" normalizeH="0" baseline="-25000" dirty="0" smtClean="0">
                        <a:ln>
                          <a:noFill/>
                        </a:ln>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91445" marR="91445" marT="45722" marB="45722"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panose="020B0604020202020204" pitchFamily="34" charset="0"/>
                        <a:defRPr kumimoji="1" sz="13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116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10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sz="83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effectLst/>
                          <a:latin typeface="Times New Roman" panose="02020603050405020304" pitchFamily="18" charset="0"/>
                          <a:cs typeface="Times New Roman" panose="02020603050405020304" pitchFamily="18" charset="0"/>
                        </a:rPr>
                        <a:t>5 MeV  </a:t>
                      </a:r>
                      <a:r>
                        <a:rPr kumimoji="1" lang="en-US" altLang="ja-JP" sz="140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sym typeface="Wingdings" panose="05000000000000000000" pitchFamily="2" charset="2"/>
                        </a:rPr>
                        <a:t>2.9MeV</a:t>
                      </a:r>
                      <a:endParaRPr kumimoji="1" lang="en-US" altLang="ja-JP" sz="1400" b="0" i="0" u="none" strike="noStrike" cap="none" normalizeH="0" baseline="0" dirty="0" smtClean="0">
                        <a:ln>
                          <a:noFill/>
                        </a:ln>
                        <a:solidFill>
                          <a:srgbClr val="FF00FF"/>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91445" marR="91445" marT="45722" marB="45722"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2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u="none" strike="noStrike" kern="1200" cap="none" normalizeH="0" baseline="0" dirty="0" smtClean="0">
                          <a:ln>
                            <a:noFill/>
                          </a:ln>
                          <a:effectLst/>
                          <a:latin typeface="Times New Roman" panose="02020603050405020304" pitchFamily="18" charset="0"/>
                          <a:cs typeface="Times New Roman" panose="02020603050405020304" pitchFamily="18" charset="0"/>
                        </a:rPr>
                        <a:t>Beam current</a:t>
                      </a:r>
                      <a:endParaRPr kumimoji="1" lang="en-US" altLang="ja-JP" sz="1400" b="0" i="0" u="none" strike="noStrike" kern="1200" cap="none" normalizeH="0" baseline="0" dirty="0" smtClean="0">
                        <a:ln>
                          <a:noFill/>
                        </a:ln>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91445" marR="91445" marT="45722" marB="45722"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10 mA (initial goal)</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effectLst/>
                          <a:latin typeface="Times New Roman" panose="02020603050405020304" pitchFamily="18" charset="0"/>
                          <a:cs typeface="Times New Roman" panose="02020603050405020304" pitchFamily="18" charset="0"/>
                        </a:rPr>
                        <a:t>100mA (final)</a:t>
                      </a:r>
                    </a:p>
                  </a:txBody>
                  <a:tcPr marL="91445" marR="91445" marT="45722" marB="45722"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u="none" strike="noStrike" kern="1200" cap="none" normalizeH="0" baseline="0" dirty="0" smtClean="0">
                          <a:ln>
                            <a:noFill/>
                          </a:ln>
                          <a:effectLst/>
                          <a:latin typeface="Times New Roman" panose="02020603050405020304" pitchFamily="18" charset="0"/>
                          <a:cs typeface="Times New Roman" panose="02020603050405020304" pitchFamily="18" charset="0"/>
                          <a:sym typeface="Symbol" panose="05050102010706020507" pitchFamily="18" charset="2"/>
                        </a:rPr>
                        <a:t>Normalized emittance</a:t>
                      </a:r>
                      <a:endParaRPr kumimoji="1" lang="en-US" altLang="ja-JP" sz="1400" b="0" i="0" u="none" strike="noStrike" kern="1200" cap="none" normalizeH="0" baseline="0" dirty="0" smtClean="0">
                        <a:ln>
                          <a:noFill/>
                        </a:ln>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91445" marR="91445" marT="45722" marB="45722"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0.1 ‒ 1</a:t>
                      </a:r>
                      <a:r>
                        <a:rPr kumimoji="1" lang="ja-JP" altLang="en-US" sz="140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1" lang="en-US" altLang="ja-JP" sz="140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mm</a:t>
                      </a:r>
                      <a:r>
                        <a:rPr kumimoji="1" lang="en-US" altLang="ja-JP" sz="140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sym typeface="Symbol" panose="05050102010706020507" pitchFamily="18" charset="2"/>
                        </a:rPr>
                        <a:t></a:t>
                      </a:r>
                      <a:r>
                        <a:rPr kumimoji="1" lang="en-US" altLang="ja-JP" sz="140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mrad</a:t>
                      </a:r>
                      <a:endParaRPr kumimoji="1" lang="en-US" altLang="ja-JP" sz="1400" b="0" i="0" u="none" strike="noStrike" cap="none" normalizeH="0" baseline="0" dirty="0" smtClean="0">
                        <a:ln>
                          <a:noFill/>
                        </a:ln>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91445" marR="91445" marT="45722" marB="45722"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2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kern="1200" cap="none" normalizeH="0" baseline="0" dirty="0" smtClean="0">
                          <a:ln>
                            <a:noFill/>
                          </a:ln>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Bunch length</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kern="1200" cap="none" normalizeH="0" baseline="0" dirty="0" smtClean="0">
                          <a:ln>
                            <a:noFill/>
                          </a:ln>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(bunch compressed)</a:t>
                      </a:r>
                    </a:p>
                  </a:txBody>
                  <a:tcPr marL="91445" marR="91445" marT="45722" marB="45722" horzOverflow="overflow">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1-3ps (usual)</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100fs (short bunch)</a:t>
                      </a:r>
                    </a:p>
                  </a:txBody>
                  <a:tcPr marL="91445" marR="91445" marT="45722" marB="45722" horzOverflow="overflow">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32" name="テキスト ボックス 40"/>
          <p:cNvSpPr txBox="1">
            <a:spLocks noChangeArrowheads="1"/>
          </p:cNvSpPr>
          <p:nvPr/>
        </p:nvSpPr>
        <p:spPr bwMode="auto">
          <a:xfrm>
            <a:off x="5886405" y="4283781"/>
            <a:ext cx="26821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dirty="0">
                <a:latin typeface="Arial" panose="020B0604020202020204" pitchFamily="34" charset="0"/>
              </a:rPr>
              <a:t>Design parameters of the </a:t>
            </a:r>
            <a:r>
              <a:rPr lang="en-US" altLang="ja-JP" sz="1400" dirty="0" err="1">
                <a:latin typeface="Arial" panose="020B0604020202020204" pitchFamily="34" charset="0"/>
              </a:rPr>
              <a:t>cERL</a:t>
            </a:r>
            <a:endParaRPr lang="ja-JP" altLang="en-US" sz="1400" dirty="0">
              <a:latin typeface="Arial" panose="020B0604020202020204" pitchFamily="34" charset="0"/>
            </a:endParaRPr>
          </a:p>
        </p:txBody>
      </p:sp>
      <p:pic>
        <p:nvPicPr>
          <p:cNvPr id="33" name="図 32"/>
          <p:cNvPicPr>
            <a:picLocks noChangeAspect="1"/>
          </p:cNvPicPr>
          <p:nvPr/>
        </p:nvPicPr>
        <p:blipFill rotWithShape="1">
          <a:blip r:embed="rId7" cstate="print">
            <a:extLst>
              <a:ext uri="{28A0092B-C50C-407E-A947-70E740481C1C}">
                <a14:useLocalDpi xmlns:a14="http://schemas.microsoft.com/office/drawing/2010/main" val="0"/>
              </a:ext>
            </a:extLst>
          </a:blip>
          <a:srcRect l="30109" t="3150" r="29805" b="-1236"/>
          <a:stretch/>
        </p:blipFill>
        <p:spPr>
          <a:xfrm>
            <a:off x="220902" y="5011196"/>
            <a:ext cx="951202" cy="1519470"/>
          </a:xfrm>
          <a:prstGeom prst="rect">
            <a:avLst/>
          </a:prstGeom>
        </p:spPr>
      </p:pic>
      <p:cxnSp>
        <p:nvCxnSpPr>
          <p:cNvPr id="34" name="直線矢印コネクタ 33"/>
          <p:cNvCxnSpPr/>
          <p:nvPr/>
        </p:nvCxnSpPr>
        <p:spPr>
          <a:xfrm flipV="1">
            <a:off x="8755664" y="4283781"/>
            <a:ext cx="0" cy="369355"/>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8028384" y="4008165"/>
            <a:ext cx="1063112" cy="338554"/>
          </a:xfrm>
          <a:prstGeom prst="rect">
            <a:avLst/>
          </a:prstGeom>
        </p:spPr>
        <p:txBody>
          <a:bodyPr wrap="none">
            <a:spAutoFit/>
          </a:bodyPr>
          <a:lstStyle/>
          <a:p>
            <a:r>
              <a:rPr lang="en-US" altLang="ja-JP" sz="1600" dirty="0" smtClean="0">
                <a:solidFill>
                  <a:srgbClr val="0000FF"/>
                </a:solidFill>
              </a:rPr>
              <a:t>17.7 MeV</a:t>
            </a:r>
            <a:endParaRPr lang="en-US" altLang="ja-JP" sz="1600" dirty="0">
              <a:solidFill>
                <a:srgbClr val="0000FF"/>
              </a:solidFill>
            </a:endParaRPr>
          </a:p>
        </p:txBody>
      </p:sp>
    </p:spTree>
    <p:extLst>
      <p:ext uri="{BB962C8B-B14F-4D97-AF65-F5344CB8AC3E}">
        <p14:creationId xmlns:p14="http://schemas.microsoft.com/office/powerpoint/2010/main" val="338256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01" y="1844824"/>
            <a:ext cx="4560976" cy="1358547"/>
          </a:xfrm>
          <a:prstGeom prst="rect">
            <a:avLst/>
          </a:prstGeom>
        </p:spPr>
      </p:pic>
      <p:sp>
        <p:nvSpPr>
          <p:cNvPr id="2" name="タイトル 1"/>
          <p:cNvSpPr>
            <a:spLocks noGrp="1"/>
          </p:cNvSpPr>
          <p:nvPr>
            <p:ph type="title"/>
          </p:nvPr>
        </p:nvSpPr>
        <p:spPr/>
        <p:txBody>
          <a:bodyPr>
            <a:normAutofit fontScale="90000"/>
          </a:bodyPr>
          <a:lstStyle/>
          <a:p>
            <a:r>
              <a:rPr lang="en-US" altLang="ja-JP" dirty="0"/>
              <a:t>Emittance </a:t>
            </a:r>
            <a:r>
              <a:rPr lang="en-US" altLang="ja-JP" dirty="0" smtClean="0"/>
              <a:t>measurements in diagnostic line</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22 June, 2017, ERL17</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30</a:t>
            </a:fld>
            <a:endParaRPr lang="ja-JP" altLang="en-US"/>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1" y="5033601"/>
            <a:ext cx="4513081" cy="1507705"/>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692696"/>
            <a:ext cx="4055177" cy="4345385"/>
          </a:xfrm>
          <a:prstGeom prst="rect">
            <a:avLst/>
          </a:prstGeom>
        </p:spPr>
      </p:pic>
      <p:sp>
        <p:nvSpPr>
          <p:cNvPr id="12" name="テキスト ボックス 11"/>
          <p:cNvSpPr txBox="1"/>
          <p:nvPr/>
        </p:nvSpPr>
        <p:spPr>
          <a:xfrm>
            <a:off x="107504" y="692696"/>
            <a:ext cx="4608512" cy="1200329"/>
          </a:xfrm>
          <a:prstGeom prst="rect">
            <a:avLst/>
          </a:prstGeom>
          <a:noFill/>
        </p:spPr>
        <p:txBody>
          <a:bodyPr wrap="square" rtlCol="0">
            <a:spAutoFit/>
          </a:bodyPr>
          <a:lstStyle/>
          <a:p>
            <a:pPr fontAlgn="auto">
              <a:spcBef>
                <a:spcPts val="0"/>
              </a:spcBef>
              <a:spcAft>
                <a:spcPts val="0"/>
              </a:spcAft>
            </a:pPr>
            <a:r>
              <a:rPr lang="en-US" altLang="ja-JP" sz="1800" dirty="0" smtClean="0">
                <a:solidFill>
                  <a:prstClr val="black"/>
                </a:solidFill>
                <a:latin typeface="Calibri"/>
                <a:ea typeface="ＭＳ Ｐゴシック"/>
              </a:rPr>
              <a:t>After optics tuning for the bunch charge of 40 </a:t>
            </a:r>
            <a:r>
              <a:rPr lang="en-US" altLang="ja-JP" sz="1800" dirty="0" err="1" smtClean="0">
                <a:solidFill>
                  <a:prstClr val="black"/>
                </a:solidFill>
                <a:latin typeface="Calibri"/>
                <a:ea typeface="ＭＳ Ｐゴシック"/>
              </a:rPr>
              <a:t>pC</a:t>
            </a:r>
            <a:r>
              <a:rPr lang="en-US" altLang="ja-JP" sz="1800" dirty="0" smtClean="0">
                <a:solidFill>
                  <a:prstClr val="black"/>
                </a:solidFill>
                <a:latin typeface="Calibri"/>
                <a:ea typeface="ＭＳ Ｐゴシック"/>
              </a:rPr>
              <a:t>, we measured normalized </a:t>
            </a:r>
            <a:r>
              <a:rPr lang="en-US" altLang="ja-JP" sz="1800" dirty="0" err="1" smtClean="0">
                <a:solidFill>
                  <a:prstClr val="black"/>
                </a:solidFill>
                <a:latin typeface="Calibri"/>
                <a:ea typeface="ＭＳ Ｐゴシック"/>
              </a:rPr>
              <a:t>rms</a:t>
            </a:r>
            <a:r>
              <a:rPr lang="en-US" altLang="ja-JP" sz="1800" dirty="0" smtClean="0">
                <a:solidFill>
                  <a:prstClr val="black"/>
                </a:solidFill>
                <a:latin typeface="Calibri"/>
                <a:ea typeface="ＭＳ Ｐゴシック"/>
              </a:rPr>
              <a:t> emittance by slit-scanner in the injector diagnostic line and Quadrupole scan method.</a:t>
            </a:r>
          </a:p>
        </p:txBody>
      </p:sp>
      <p:cxnSp>
        <p:nvCxnSpPr>
          <p:cNvPr id="14" name="直線矢印コネクタ 13"/>
          <p:cNvCxnSpPr/>
          <p:nvPr/>
        </p:nvCxnSpPr>
        <p:spPr>
          <a:xfrm flipV="1">
            <a:off x="8028384" y="3501008"/>
            <a:ext cx="504056" cy="15325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6228184" y="2564904"/>
            <a:ext cx="2304256" cy="24731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6660232" y="2116832"/>
            <a:ext cx="1059906" cy="307777"/>
          </a:xfrm>
          <a:prstGeom prst="rect">
            <a:avLst/>
          </a:prstGeom>
          <a:noFill/>
        </p:spPr>
        <p:txBody>
          <a:bodyPr wrap="none" rtlCol="0">
            <a:spAutoFit/>
          </a:bodyPr>
          <a:lstStyle/>
          <a:p>
            <a:r>
              <a:rPr lang="en-US" altLang="ja-JP" sz="1400" dirty="0" smtClean="0">
                <a:solidFill>
                  <a:srgbClr val="FF0000"/>
                </a:solidFill>
              </a:rPr>
              <a:t>X (meas.1)</a:t>
            </a:r>
            <a:endParaRPr kumimoji="1" lang="ja-JP" altLang="en-US" sz="1400" dirty="0">
              <a:solidFill>
                <a:srgbClr val="FF0000"/>
              </a:solidFill>
            </a:endParaRPr>
          </a:p>
        </p:txBody>
      </p:sp>
      <p:sp>
        <p:nvSpPr>
          <p:cNvPr id="13" name="テキスト ボックス 12"/>
          <p:cNvSpPr txBox="1"/>
          <p:nvPr/>
        </p:nvSpPr>
        <p:spPr>
          <a:xfrm>
            <a:off x="5940152" y="2977207"/>
            <a:ext cx="1056636" cy="307777"/>
          </a:xfrm>
          <a:prstGeom prst="rect">
            <a:avLst/>
          </a:prstGeom>
          <a:noFill/>
        </p:spPr>
        <p:txBody>
          <a:bodyPr wrap="none" rtlCol="0">
            <a:spAutoFit/>
          </a:bodyPr>
          <a:lstStyle/>
          <a:p>
            <a:r>
              <a:rPr lang="en-US" altLang="ja-JP" sz="1400" dirty="0">
                <a:solidFill>
                  <a:srgbClr val="FF0000"/>
                </a:solidFill>
              </a:rPr>
              <a:t>Y</a:t>
            </a:r>
            <a:r>
              <a:rPr lang="en-US" altLang="ja-JP" sz="1400" dirty="0" smtClean="0">
                <a:solidFill>
                  <a:srgbClr val="FF0000"/>
                </a:solidFill>
              </a:rPr>
              <a:t> (meas.1)</a:t>
            </a:r>
            <a:endParaRPr kumimoji="1" lang="ja-JP" altLang="en-US" sz="1400" dirty="0">
              <a:solidFill>
                <a:srgbClr val="FF0000"/>
              </a:solidFill>
            </a:endParaRPr>
          </a:p>
        </p:txBody>
      </p:sp>
      <p:sp>
        <p:nvSpPr>
          <p:cNvPr id="15" name="テキスト ボックス 14"/>
          <p:cNvSpPr txBox="1"/>
          <p:nvPr/>
        </p:nvSpPr>
        <p:spPr>
          <a:xfrm>
            <a:off x="5773150" y="3522980"/>
            <a:ext cx="997324" cy="307777"/>
          </a:xfrm>
          <a:prstGeom prst="rect">
            <a:avLst/>
          </a:prstGeom>
          <a:noFill/>
        </p:spPr>
        <p:txBody>
          <a:bodyPr wrap="none" rtlCol="0">
            <a:spAutoFit/>
          </a:bodyPr>
          <a:lstStyle/>
          <a:p>
            <a:r>
              <a:rPr lang="en-US" altLang="ja-JP" sz="1400" dirty="0" smtClean="0"/>
              <a:t>Y (design)</a:t>
            </a:r>
            <a:endParaRPr kumimoji="1" lang="ja-JP" altLang="en-US" sz="1400" dirty="0"/>
          </a:p>
        </p:txBody>
      </p:sp>
      <p:sp>
        <p:nvSpPr>
          <p:cNvPr id="18" name="テキスト ボックス 17"/>
          <p:cNvSpPr txBox="1"/>
          <p:nvPr/>
        </p:nvSpPr>
        <p:spPr>
          <a:xfrm>
            <a:off x="5662908" y="4201343"/>
            <a:ext cx="1000595" cy="307777"/>
          </a:xfrm>
          <a:prstGeom prst="rect">
            <a:avLst/>
          </a:prstGeom>
          <a:noFill/>
        </p:spPr>
        <p:txBody>
          <a:bodyPr wrap="none" rtlCol="0">
            <a:spAutoFit/>
          </a:bodyPr>
          <a:lstStyle/>
          <a:p>
            <a:r>
              <a:rPr lang="en-US" altLang="ja-JP" sz="1400" dirty="0"/>
              <a:t>X</a:t>
            </a:r>
            <a:r>
              <a:rPr lang="en-US" altLang="ja-JP" sz="1400" dirty="0" smtClean="0"/>
              <a:t> (design)</a:t>
            </a:r>
            <a:endParaRPr kumimoji="1" lang="ja-JP" altLang="en-US" sz="1400" dirty="0"/>
          </a:p>
        </p:txBody>
      </p:sp>
      <p:sp>
        <p:nvSpPr>
          <p:cNvPr id="19" name="テキスト ボックス 18"/>
          <p:cNvSpPr txBox="1"/>
          <p:nvPr/>
        </p:nvSpPr>
        <p:spPr>
          <a:xfrm>
            <a:off x="7498431" y="2640379"/>
            <a:ext cx="1056636" cy="307777"/>
          </a:xfrm>
          <a:prstGeom prst="rect">
            <a:avLst/>
          </a:prstGeom>
          <a:noFill/>
        </p:spPr>
        <p:txBody>
          <a:bodyPr wrap="none" rtlCol="0">
            <a:spAutoFit/>
          </a:bodyPr>
          <a:lstStyle/>
          <a:p>
            <a:r>
              <a:rPr lang="en-US" altLang="ja-JP" sz="1400" dirty="0">
                <a:solidFill>
                  <a:srgbClr val="0070C0"/>
                </a:solidFill>
              </a:rPr>
              <a:t>Y</a:t>
            </a:r>
            <a:r>
              <a:rPr lang="en-US" altLang="ja-JP" sz="1400" dirty="0" smtClean="0">
                <a:solidFill>
                  <a:srgbClr val="0070C0"/>
                </a:solidFill>
              </a:rPr>
              <a:t> (meas.2)</a:t>
            </a:r>
            <a:endParaRPr kumimoji="1" lang="ja-JP" altLang="en-US" sz="1400" dirty="0">
              <a:solidFill>
                <a:srgbClr val="0070C0"/>
              </a:solidFill>
            </a:endParaRPr>
          </a:p>
        </p:txBody>
      </p:sp>
      <p:sp>
        <p:nvSpPr>
          <p:cNvPr id="20" name="テキスト ボックス 19"/>
          <p:cNvSpPr txBox="1"/>
          <p:nvPr/>
        </p:nvSpPr>
        <p:spPr>
          <a:xfrm>
            <a:off x="7492960" y="3675504"/>
            <a:ext cx="1059906" cy="307777"/>
          </a:xfrm>
          <a:prstGeom prst="rect">
            <a:avLst/>
          </a:prstGeom>
          <a:noFill/>
        </p:spPr>
        <p:txBody>
          <a:bodyPr wrap="none" rtlCol="0">
            <a:spAutoFit/>
          </a:bodyPr>
          <a:lstStyle/>
          <a:p>
            <a:r>
              <a:rPr lang="en-US" altLang="ja-JP" sz="1400" dirty="0" smtClean="0">
                <a:solidFill>
                  <a:srgbClr val="0070C0"/>
                </a:solidFill>
              </a:rPr>
              <a:t>X (meas.2)</a:t>
            </a:r>
            <a:endParaRPr kumimoji="1" lang="ja-JP" altLang="en-US" sz="1400" dirty="0">
              <a:solidFill>
                <a:srgbClr val="0070C0"/>
              </a:solidFill>
            </a:endParaRPr>
          </a:p>
        </p:txBody>
      </p:sp>
      <p:sp>
        <p:nvSpPr>
          <p:cNvPr id="21" name="テキスト ボックス 20"/>
          <p:cNvSpPr txBox="1"/>
          <p:nvPr/>
        </p:nvSpPr>
        <p:spPr>
          <a:xfrm>
            <a:off x="107504" y="3315742"/>
            <a:ext cx="4464496" cy="3139321"/>
          </a:xfrm>
          <a:prstGeom prst="rect">
            <a:avLst/>
          </a:prstGeom>
          <a:noFill/>
        </p:spPr>
        <p:txBody>
          <a:bodyPr wrap="square" rtlCol="0">
            <a:spAutoFit/>
          </a:bodyPr>
          <a:lstStyle/>
          <a:p>
            <a:pPr fontAlgn="auto">
              <a:spcBef>
                <a:spcPts val="0"/>
              </a:spcBef>
              <a:spcAft>
                <a:spcPts val="0"/>
              </a:spcAft>
            </a:pPr>
            <a:r>
              <a:rPr lang="en-US" altLang="ja-JP" sz="1800" u="sng" dirty="0" smtClean="0">
                <a:solidFill>
                  <a:prstClr val="black"/>
                </a:solidFill>
                <a:latin typeface="Calibri"/>
                <a:ea typeface="ＭＳ Ｐゴシック"/>
              </a:rPr>
              <a:t>Results by slit-scanner in the injector diagnostic line (Preliminary)</a:t>
            </a:r>
            <a:endParaRPr lang="en-US" altLang="ja-JP" sz="1800" dirty="0">
              <a:solidFill>
                <a:prstClr val="black"/>
              </a:solidFill>
              <a:latin typeface="Calibri"/>
              <a:ea typeface="ＭＳ Ｐゴシック"/>
            </a:endParaRPr>
          </a:p>
          <a:p>
            <a:pPr fontAlgn="auto">
              <a:spcBef>
                <a:spcPts val="0"/>
              </a:spcBef>
              <a:spcAft>
                <a:spcPts val="0"/>
              </a:spcAft>
            </a:pPr>
            <a:r>
              <a:rPr lang="en-US" altLang="ja-JP" sz="1800" dirty="0" smtClean="0">
                <a:solidFill>
                  <a:prstClr val="black"/>
                </a:solidFill>
                <a:latin typeface="Calibri"/>
                <a:ea typeface="ＭＳ Ｐゴシック"/>
              </a:rPr>
              <a:t>Beam total energy: 5.1 MeV</a:t>
            </a:r>
          </a:p>
          <a:p>
            <a:pPr marL="285750" indent="-285750" fontAlgn="auto">
              <a:spcBef>
                <a:spcPts val="0"/>
              </a:spcBef>
              <a:spcAft>
                <a:spcPts val="0"/>
              </a:spcAft>
              <a:buFont typeface="Arial" panose="020B0604020202020204" pitchFamily="34" charset="0"/>
              <a:buChar char="•"/>
            </a:pPr>
            <a:r>
              <a:rPr lang="en-US" altLang="ja-JP" sz="1800" dirty="0" smtClean="0">
                <a:solidFill>
                  <a:prstClr val="black"/>
                </a:solidFill>
                <a:latin typeface="Calibri"/>
                <a:ea typeface="ＭＳ Ｐゴシック"/>
              </a:rPr>
              <a:t>We measured emittances in two different transport conditions. </a:t>
            </a:r>
          </a:p>
          <a:p>
            <a:pPr marL="285750" indent="-285750" fontAlgn="auto">
              <a:spcBef>
                <a:spcPts val="0"/>
              </a:spcBef>
              <a:spcAft>
                <a:spcPts val="0"/>
              </a:spcAft>
              <a:buFont typeface="Arial" panose="020B0604020202020204" pitchFamily="34" charset="0"/>
              <a:buChar char="•"/>
            </a:pPr>
            <a:r>
              <a:rPr lang="en-US" altLang="ja-JP" sz="1800" dirty="0" smtClean="0">
                <a:solidFill>
                  <a:prstClr val="black"/>
                </a:solidFill>
                <a:latin typeface="Calibri"/>
                <a:ea typeface="ＭＳ Ｐゴシック"/>
              </a:rPr>
              <a:t>In measurement 1, the vertical beam size was focused at the slit scanners. </a:t>
            </a:r>
          </a:p>
          <a:p>
            <a:pPr marL="285750" indent="-285750" fontAlgn="auto">
              <a:spcBef>
                <a:spcPts val="0"/>
              </a:spcBef>
              <a:spcAft>
                <a:spcPts val="0"/>
              </a:spcAft>
              <a:buFont typeface="Arial" panose="020B0604020202020204" pitchFamily="34" charset="0"/>
              <a:buChar char="•"/>
            </a:pPr>
            <a:r>
              <a:rPr lang="en-US" altLang="ja-JP" sz="1800" dirty="0" smtClean="0">
                <a:solidFill>
                  <a:prstClr val="black"/>
                </a:solidFill>
                <a:latin typeface="Calibri"/>
                <a:ea typeface="ＭＳ Ｐゴシック"/>
              </a:rPr>
              <a:t>In measurement 2</a:t>
            </a:r>
            <a:r>
              <a:rPr lang="en-US" altLang="ja-JP" sz="1800" dirty="0">
                <a:solidFill>
                  <a:prstClr val="black"/>
                </a:solidFill>
                <a:latin typeface="Calibri"/>
                <a:ea typeface="ＭＳ Ｐゴシック"/>
              </a:rPr>
              <a:t>, the horizontal beam size was focused at the slit scanners</a:t>
            </a:r>
            <a:r>
              <a:rPr lang="en-US" altLang="ja-JP" sz="1800" dirty="0" smtClean="0">
                <a:solidFill>
                  <a:prstClr val="black"/>
                </a:solidFill>
                <a:latin typeface="Calibri"/>
                <a:ea typeface="ＭＳ Ｐゴシック"/>
              </a:rPr>
              <a:t>.</a:t>
            </a:r>
          </a:p>
          <a:p>
            <a:pPr fontAlgn="auto">
              <a:spcBef>
                <a:spcPts val="0"/>
              </a:spcBef>
              <a:spcAft>
                <a:spcPts val="0"/>
              </a:spcAft>
            </a:pPr>
            <a:r>
              <a:rPr lang="ja-JP" altLang="en-US" sz="1800" dirty="0" smtClean="0">
                <a:solidFill>
                  <a:prstClr val="black"/>
                </a:solidFill>
                <a:latin typeface="Calibri"/>
                <a:ea typeface="ＭＳ Ｐゴシック"/>
              </a:rPr>
              <a:t>⇒ </a:t>
            </a:r>
            <a:r>
              <a:rPr lang="en-US" altLang="ja-JP" sz="1800" dirty="0" smtClean="0">
                <a:solidFill>
                  <a:prstClr val="black"/>
                </a:solidFill>
                <a:latin typeface="Calibri"/>
                <a:ea typeface="ＭＳ Ｐゴシック"/>
              </a:rPr>
              <a:t>So far, we did not achieve the design emittance.</a:t>
            </a:r>
          </a:p>
        </p:txBody>
      </p:sp>
    </p:spTree>
    <p:extLst>
      <p:ext uri="{BB962C8B-B14F-4D97-AF65-F5344CB8AC3E}">
        <p14:creationId xmlns:p14="http://schemas.microsoft.com/office/powerpoint/2010/main" val="240236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p:bldP spid="18" grpId="0"/>
      <p:bldP spid="19"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Beam performance in low energy </a:t>
            </a:r>
            <a:r>
              <a:rPr lang="en-US" altLang="ja-JP" dirty="0" smtClean="0"/>
              <a:t>region</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22 June, 2017, ERL17</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31</a:t>
            </a:fld>
            <a:endParaRPr lang="ja-JP" alt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3" y="4005064"/>
            <a:ext cx="4826276" cy="233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3796" y="712709"/>
            <a:ext cx="4020992" cy="1924203"/>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23" y="3645024"/>
            <a:ext cx="4053430" cy="2809483"/>
          </a:xfrm>
          <a:prstGeom prst="rect">
            <a:avLst/>
          </a:prstGeom>
        </p:spPr>
      </p:pic>
      <p:sp>
        <p:nvSpPr>
          <p:cNvPr id="10" name="テキスト ボックス 9"/>
          <p:cNvSpPr txBox="1"/>
          <p:nvPr/>
        </p:nvSpPr>
        <p:spPr>
          <a:xfrm>
            <a:off x="107504" y="692696"/>
            <a:ext cx="4852383" cy="2862322"/>
          </a:xfrm>
          <a:prstGeom prst="rect">
            <a:avLst/>
          </a:prstGeom>
          <a:noFill/>
        </p:spPr>
        <p:txBody>
          <a:bodyPr wrap="square" rtlCol="0">
            <a:spAutoFit/>
          </a:bodyPr>
          <a:lstStyle/>
          <a:p>
            <a:pPr fontAlgn="auto">
              <a:spcBef>
                <a:spcPts val="0"/>
              </a:spcBef>
              <a:spcAft>
                <a:spcPts val="0"/>
              </a:spcAft>
            </a:pPr>
            <a:r>
              <a:rPr lang="en-US" altLang="ja-JP" sz="1800" dirty="0" smtClean="0">
                <a:solidFill>
                  <a:prstClr val="black"/>
                </a:solidFill>
                <a:latin typeface="Calibri"/>
                <a:ea typeface="ＭＳ Ｐゴシック"/>
              </a:rPr>
              <a:t>To achieve design emittance, we are studying the source of the emittance growth for </a:t>
            </a:r>
            <a:r>
              <a:rPr lang="en-US" altLang="ja-JP" sz="1800" dirty="0" smtClean="0">
                <a:solidFill>
                  <a:srgbClr val="FF0000"/>
                </a:solidFill>
                <a:latin typeface="Calibri"/>
                <a:ea typeface="ＭＳ Ｐゴシック"/>
              </a:rPr>
              <a:t>40 </a:t>
            </a:r>
            <a:r>
              <a:rPr lang="en-US" altLang="ja-JP" sz="1800" dirty="0" err="1" smtClean="0">
                <a:solidFill>
                  <a:srgbClr val="FF0000"/>
                </a:solidFill>
                <a:latin typeface="Calibri"/>
                <a:ea typeface="ＭＳ Ｐゴシック"/>
              </a:rPr>
              <a:t>pC</a:t>
            </a:r>
            <a:r>
              <a:rPr lang="en-US" altLang="ja-JP" sz="1800" dirty="0" smtClean="0">
                <a:solidFill>
                  <a:srgbClr val="FF0000"/>
                </a:solidFill>
                <a:latin typeface="Calibri"/>
                <a:ea typeface="ＭＳ Ｐゴシック"/>
              </a:rPr>
              <a:t> bunch charge.</a:t>
            </a:r>
            <a:endParaRPr lang="en-US" altLang="ja-JP" sz="1800" dirty="0">
              <a:solidFill>
                <a:srgbClr val="FF0000"/>
              </a:solidFill>
              <a:latin typeface="Calibri"/>
              <a:ea typeface="ＭＳ Ｐゴシック"/>
            </a:endParaRPr>
          </a:p>
          <a:p>
            <a:pPr marL="285750" indent="-285750" fontAlgn="auto">
              <a:spcBef>
                <a:spcPts val="0"/>
              </a:spcBef>
              <a:spcAft>
                <a:spcPts val="0"/>
              </a:spcAft>
              <a:buFont typeface="Arial" panose="020B0604020202020204" pitchFamily="34" charset="0"/>
              <a:buChar char="•"/>
            </a:pPr>
            <a:r>
              <a:rPr lang="en-US" altLang="ja-JP" sz="1800" dirty="0" smtClean="0">
                <a:solidFill>
                  <a:prstClr val="black"/>
                </a:solidFill>
                <a:latin typeface="Calibri"/>
                <a:ea typeface="ＭＳ Ｐゴシック"/>
              </a:rPr>
              <a:t>Distortion of transverse profile from cylindrical symmetry before the injector cavities (450 </a:t>
            </a:r>
            <a:r>
              <a:rPr lang="en-US" altLang="ja-JP" sz="1800" dirty="0" err="1" smtClean="0">
                <a:solidFill>
                  <a:prstClr val="black"/>
                </a:solidFill>
                <a:latin typeface="Calibri"/>
                <a:ea typeface="ＭＳ Ｐゴシック"/>
              </a:rPr>
              <a:t>keV</a:t>
            </a:r>
            <a:r>
              <a:rPr lang="en-US" altLang="ja-JP" sz="1800" dirty="0" smtClean="0">
                <a:solidFill>
                  <a:prstClr val="black"/>
                </a:solidFill>
                <a:latin typeface="Calibri"/>
                <a:ea typeface="ＭＳ Ｐゴシック"/>
              </a:rPr>
              <a:t>)</a:t>
            </a:r>
            <a:endParaRPr lang="en-US" altLang="ja-JP" sz="1800" u="sng" dirty="0">
              <a:solidFill>
                <a:prstClr val="black"/>
              </a:solidFill>
              <a:latin typeface="Calibri"/>
              <a:ea typeface="ＭＳ Ｐゴシック"/>
            </a:endParaRPr>
          </a:p>
          <a:p>
            <a:pPr marL="285750" indent="-285750" fontAlgn="auto">
              <a:spcBef>
                <a:spcPts val="0"/>
              </a:spcBef>
              <a:spcAft>
                <a:spcPts val="0"/>
              </a:spcAft>
              <a:buFont typeface="Arial" panose="020B0604020202020204" pitchFamily="34" charset="0"/>
              <a:buChar char="•"/>
            </a:pPr>
            <a:r>
              <a:rPr lang="en-US" altLang="ja-JP" sz="1800" dirty="0" smtClean="0">
                <a:solidFill>
                  <a:prstClr val="black"/>
                </a:solidFill>
                <a:latin typeface="Calibri"/>
                <a:ea typeface="ＭＳ Ｐゴシック"/>
              </a:rPr>
              <a:t>Asymmetric transverse profile at the exit of the injector cavities</a:t>
            </a:r>
            <a:r>
              <a:rPr lang="en-US" altLang="ja-JP" sz="1800" dirty="0">
                <a:solidFill>
                  <a:prstClr val="black"/>
                </a:solidFill>
                <a:latin typeface="Calibri"/>
                <a:ea typeface="ＭＳ Ｐゴシック"/>
              </a:rPr>
              <a:t> </a:t>
            </a:r>
            <a:r>
              <a:rPr lang="en-US" altLang="ja-JP" sz="1800" dirty="0" smtClean="0">
                <a:solidFill>
                  <a:prstClr val="black"/>
                </a:solidFill>
                <a:latin typeface="Calibri"/>
                <a:ea typeface="ＭＳ Ｐゴシック"/>
              </a:rPr>
              <a:t>(5.1 MeV)</a:t>
            </a:r>
            <a:endParaRPr lang="en-US" altLang="ja-JP" sz="1800" dirty="0">
              <a:solidFill>
                <a:prstClr val="black"/>
              </a:solidFill>
              <a:latin typeface="Calibri"/>
              <a:ea typeface="ＭＳ Ｐゴシック"/>
            </a:endParaRPr>
          </a:p>
          <a:p>
            <a:pPr fontAlgn="auto">
              <a:spcBef>
                <a:spcPts val="0"/>
              </a:spcBef>
              <a:spcAft>
                <a:spcPts val="0"/>
              </a:spcAft>
            </a:pPr>
            <a:r>
              <a:rPr lang="ja-JP" altLang="en-US" sz="1800" dirty="0" smtClean="0">
                <a:solidFill>
                  <a:prstClr val="black"/>
                </a:solidFill>
                <a:latin typeface="Calibri"/>
                <a:ea typeface="ＭＳ Ｐゴシック"/>
              </a:rPr>
              <a:t>⇒ </a:t>
            </a:r>
            <a:r>
              <a:rPr lang="en-US" altLang="ja-JP" sz="1800" dirty="0" smtClean="0">
                <a:solidFill>
                  <a:prstClr val="black"/>
                </a:solidFill>
                <a:latin typeface="Calibri"/>
                <a:ea typeface="ＭＳ Ｐゴシック"/>
              </a:rPr>
              <a:t>In this operation, we carried out single kick response measurements in the low energy region.</a:t>
            </a:r>
          </a:p>
        </p:txBody>
      </p:sp>
      <p:cxnSp>
        <p:nvCxnSpPr>
          <p:cNvPr id="11" name="直線矢印コネクタ 10"/>
          <p:cNvCxnSpPr/>
          <p:nvPr/>
        </p:nvCxnSpPr>
        <p:spPr bwMode="auto">
          <a:xfrm>
            <a:off x="6838268" y="2684878"/>
            <a:ext cx="216024" cy="196825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2" name="直線コネクタ 11"/>
          <p:cNvCxnSpPr/>
          <p:nvPr/>
        </p:nvCxnSpPr>
        <p:spPr bwMode="auto">
          <a:xfrm>
            <a:off x="3995936" y="4457419"/>
            <a:ext cx="407397"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14" name="直線矢印コネクタ 13"/>
          <p:cNvCxnSpPr/>
          <p:nvPr/>
        </p:nvCxnSpPr>
        <p:spPr bwMode="auto">
          <a:xfrm>
            <a:off x="4403333" y="4457419"/>
            <a:ext cx="0" cy="34811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587441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094" y="1077569"/>
            <a:ext cx="4826276" cy="233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fontScale="90000"/>
          </a:bodyPr>
          <a:lstStyle/>
          <a:p>
            <a:r>
              <a:rPr kumimoji="1" lang="en-US" altLang="ja-JP" dirty="0" smtClean="0"/>
              <a:t>Single kick response for injector 1</a:t>
            </a:r>
            <a:r>
              <a:rPr kumimoji="1" lang="en-US" altLang="ja-JP" baseline="30000" dirty="0" smtClean="0"/>
              <a:t>st</a:t>
            </a:r>
            <a:r>
              <a:rPr kumimoji="1" lang="en-US" altLang="ja-JP" dirty="0" smtClean="0"/>
              <a:t> 2-cell cavity</a:t>
            </a:r>
            <a:endParaRPr kumimoji="1" lang="ja-JP" altLang="en-US" dirty="0"/>
          </a:p>
        </p:txBody>
      </p:sp>
      <p:sp>
        <p:nvSpPr>
          <p:cNvPr id="3" name="コンテンツ プレースホルダー 2"/>
          <p:cNvSpPr>
            <a:spLocks noGrp="1"/>
          </p:cNvSpPr>
          <p:nvPr>
            <p:ph idx="1"/>
          </p:nvPr>
        </p:nvSpPr>
        <p:spPr>
          <a:xfrm>
            <a:off x="107504" y="692696"/>
            <a:ext cx="8856984" cy="720080"/>
          </a:xfrm>
        </p:spPr>
        <p:txBody>
          <a:bodyPr/>
          <a:lstStyle/>
          <a:p>
            <a:r>
              <a:rPr kumimoji="1" lang="en-US" altLang="ja-JP" sz="2000" dirty="0" smtClean="0"/>
              <a:t>In order to find the source of the asymmetry profile, we measure the single kick response for injector 1</a:t>
            </a:r>
            <a:r>
              <a:rPr kumimoji="1" lang="en-US" altLang="ja-JP" sz="2000" baseline="30000" dirty="0" smtClean="0"/>
              <a:t>st</a:t>
            </a:r>
            <a:r>
              <a:rPr lang="en-US" altLang="ja-JP" sz="2000" dirty="0"/>
              <a:t> </a:t>
            </a:r>
            <a:r>
              <a:rPr lang="en-US" altLang="ja-JP" sz="2000" dirty="0" smtClean="0"/>
              <a:t>2-cell cavity. </a:t>
            </a:r>
            <a:endParaRPr kumimoji="1" lang="ja-JP" altLang="en-US" sz="2000"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22 June, 2017, ERL17</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32</a:t>
            </a:fld>
            <a:endParaRPr lang="ja-JP" altLang="en-US"/>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3560827"/>
            <a:ext cx="3691315" cy="2768486"/>
          </a:xfrm>
          <a:prstGeom prst="rect">
            <a:avLst/>
          </a:prstGeom>
        </p:spPr>
      </p:pic>
      <p:sp>
        <p:nvSpPr>
          <p:cNvPr id="11" name="正方形/長方形 10"/>
          <p:cNvSpPr/>
          <p:nvPr/>
        </p:nvSpPr>
        <p:spPr>
          <a:xfrm>
            <a:off x="106344" y="1420321"/>
            <a:ext cx="4116289" cy="2800767"/>
          </a:xfrm>
          <a:prstGeom prst="rect">
            <a:avLst/>
          </a:prstGeom>
        </p:spPr>
        <p:txBody>
          <a:bodyPr wrap="square">
            <a:spAutoFit/>
          </a:bodyPr>
          <a:lstStyle/>
          <a:p>
            <a:pPr algn="just"/>
            <a:r>
              <a:rPr lang="en-US" altLang="ja-JP" sz="1600" dirty="0" smtClean="0"/>
              <a:t>The </a:t>
            </a:r>
            <a:r>
              <a:rPr lang="en-US" altLang="ja-JP" sz="1600" dirty="0"/>
              <a:t>beam is kicked by horizontal and vertical steering magnets, which are located at the entrance of injector SC </a:t>
            </a:r>
            <a:r>
              <a:rPr lang="en-US" altLang="ja-JP" sz="1600" dirty="0" err="1"/>
              <a:t>linac</a:t>
            </a:r>
            <a:r>
              <a:rPr lang="en-US" altLang="ja-JP" sz="1600" dirty="0"/>
              <a:t>. </a:t>
            </a:r>
            <a:endParaRPr lang="en-US" altLang="ja-JP" sz="1600" dirty="0" smtClean="0"/>
          </a:p>
          <a:p>
            <a:pPr algn="just"/>
            <a:endParaRPr lang="en-US" altLang="ja-JP" sz="1600" dirty="0" smtClean="0"/>
          </a:p>
          <a:p>
            <a:pPr algn="just"/>
            <a:r>
              <a:rPr lang="ja-JP" altLang="en-US" sz="1600" dirty="0" smtClean="0"/>
              <a:t>⇒ </a:t>
            </a:r>
            <a:r>
              <a:rPr lang="en-US" altLang="ja-JP" sz="1600" dirty="0" smtClean="0"/>
              <a:t>From the single kick response, we obtained the asymmetric focusing force caused by the injector cavity. The input and HOM coupler may cause the effect. </a:t>
            </a:r>
            <a:endParaRPr lang="en-US" altLang="ja-JP" sz="1600" dirty="0"/>
          </a:p>
          <a:p>
            <a:pPr algn="just"/>
            <a:r>
              <a:rPr lang="ja-JP" altLang="en-US" sz="1600" dirty="0" smtClean="0"/>
              <a:t>⇒ </a:t>
            </a:r>
            <a:r>
              <a:rPr lang="en-US" altLang="ja-JP" sz="1600" dirty="0" smtClean="0"/>
              <a:t>Based on the measurement results, we are correcting the model of the injector cavity.</a:t>
            </a:r>
            <a:endParaRPr lang="ja-JP" altLang="en-US" sz="1600" dirty="0"/>
          </a:p>
        </p:txBody>
      </p:sp>
      <p:cxnSp>
        <p:nvCxnSpPr>
          <p:cNvPr id="13" name="直線矢印コネクタ 12"/>
          <p:cNvCxnSpPr/>
          <p:nvPr/>
        </p:nvCxnSpPr>
        <p:spPr>
          <a:xfrm>
            <a:off x="4355976" y="2420888"/>
            <a:ext cx="86409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185084"/>
            <a:ext cx="3904434" cy="2196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6948264" y="3631664"/>
            <a:ext cx="2088232" cy="2246769"/>
          </a:xfrm>
          <a:prstGeom prst="rect">
            <a:avLst/>
          </a:prstGeom>
        </p:spPr>
        <p:txBody>
          <a:bodyPr wrap="square">
            <a:spAutoFit/>
          </a:bodyPr>
          <a:lstStyle/>
          <a:p>
            <a:pPr marL="285750" indent="-285750" algn="just">
              <a:buFont typeface="Arial" panose="020B0604020202020204" pitchFamily="34" charset="0"/>
              <a:buChar char="•"/>
            </a:pPr>
            <a:r>
              <a:rPr lang="en-US" altLang="ja-JP" sz="1400" dirty="0">
                <a:solidFill>
                  <a:srgbClr val="FF0000"/>
                </a:solidFill>
              </a:rPr>
              <a:t>A</a:t>
            </a:r>
            <a:r>
              <a:rPr lang="en-US" altLang="ja-JP" sz="1400" dirty="0" smtClean="0">
                <a:solidFill>
                  <a:srgbClr val="FF0000"/>
                </a:solidFill>
              </a:rPr>
              <a:t>ll </a:t>
            </a:r>
            <a:r>
              <a:rPr lang="en-US" altLang="ja-JP" sz="1400" dirty="0">
                <a:solidFill>
                  <a:srgbClr val="FF0000"/>
                </a:solidFill>
              </a:rPr>
              <a:t>the injector cavities are turned off. </a:t>
            </a:r>
          </a:p>
          <a:p>
            <a:pPr marL="285750" indent="-285750" algn="just">
              <a:buFont typeface="Arial" panose="020B0604020202020204" pitchFamily="34" charset="0"/>
              <a:buChar char="•"/>
            </a:pPr>
            <a:endParaRPr lang="en-US" altLang="ja-JP" sz="1400" dirty="0" smtClean="0"/>
          </a:p>
          <a:p>
            <a:pPr marL="285750" indent="-285750" algn="just">
              <a:buFont typeface="Arial" panose="020B0604020202020204" pitchFamily="34" charset="0"/>
              <a:buChar char="•"/>
            </a:pPr>
            <a:r>
              <a:rPr lang="en-US" altLang="ja-JP" sz="1400" dirty="0" smtClean="0">
                <a:solidFill>
                  <a:srgbClr val="0070C0"/>
                </a:solidFill>
              </a:rPr>
              <a:t>The </a:t>
            </a:r>
            <a:r>
              <a:rPr lang="en-US" altLang="ja-JP" sz="1400" dirty="0">
                <a:solidFill>
                  <a:srgbClr val="0070C0"/>
                </a:solidFill>
              </a:rPr>
              <a:t>first injector cavity is turned on, and it is affected by the focusing force caused by the first cavity.</a:t>
            </a:r>
          </a:p>
        </p:txBody>
      </p:sp>
      <p:sp>
        <p:nvSpPr>
          <p:cNvPr id="9" name="テキスト ボックス 8"/>
          <p:cNvSpPr txBox="1"/>
          <p:nvPr/>
        </p:nvSpPr>
        <p:spPr>
          <a:xfrm>
            <a:off x="2195736" y="6309320"/>
            <a:ext cx="1992148" cy="307777"/>
          </a:xfrm>
          <a:prstGeom prst="rect">
            <a:avLst/>
          </a:prstGeom>
          <a:noFill/>
        </p:spPr>
        <p:txBody>
          <a:bodyPr wrap="none" rtlCol="0">
            <a:spAutoFit/>
          </a:bodyPr>
          <a:lstStyle/>
          <a:p>
            <a:r>
              <a:rPr kumimoji="1" lang="en-US" altLang="ja-JP" sz="1400" dirty="0" smtClean="0"/>
              <a:t>Courtesy of T. Konomi </a:t>
            </a:r>
            <a:endParaRPr kumimoji="1" lang="ja-JP" altLang="en-US" sz="1400" dirty="0"/>
          </a:p>
        </p:txBody>
      </p:sp>
      <p:sp>
        <p:nvSpPr>
          <p:cNvPr id="14" name="テキスト ボックス 13"/>
          <p:cNvSpPr txBox="1"/>
          <p:nvPr/>
        </p:nvSpPr>
        <p:spPr>
          <a:xfrm>
            <a:off x="3133873" y="5517231"/>
            <a:ext cx="1088760" cy="276999"/>
          </a:xfrm>
          <a:prstGeom prst="rect">
            <a:avLst/>
          </a:prstGeom>
          <a:noFill/>
        </p:spPr>
        <p:txBody>
          <a:bodyPr wrap="none" rtlCol="0">
            <a:spAutoFit/>
          </a:bodyPr>
          <a:lstStyle/>
          <a:p>
            <a:r>
              <a:rPr kumimoji="1" lang="en-US" altLang="ja-JP" sz="1200" dirty="0" smtClean="0"/>
              <a:t>HOM coupler</a:t>
            </a:r>
            <a:endParaRPr kumimoji="1" lang="ja-JP" altLang="en-US" sz="1200" dirty="0"/>
          </a:p>
        </p:txBody>
      </p:sp>
      <p:sp>
        <p:nvSpPr>
          <p:cNvPr id="15" name="テキスト ボックス 14"/>
          <p:cNvSpPr txBox="1"/>
          <p:nvPr/>
        </p:nvSpPr>
        <p:spPr>
          <a:xfrm>
            <a:off x="395536" y="4509120"/>
            <a:ext cx="1531188" cy="276999"/>
          </a:xfrm>
          <a:prstGeom prst="rect">
            <a:avLst/>
          </a:prstGeom>
          <a:noFill/>
        </p:spPr>
        <p:txBody>
          <a:bodyPr wrap="none" rtlCol="0">
            <a:spAutoFit/>
          </a:bodyPr>
          <a:lstStyle/>
          <a:p>
            <a:r>
              <a:rPr kumimoji="1" lang="en-US" altLang="ja-JP" sz="1200" dirty="0" smtClean="0"/>
              <a:t>Input power coupler</a:t>
            </a:r>
            <a:endParaRPr kumimoji="1" lang="ja-JP" altLang="en-US" sz="1200" dirty="0"/>
          </a:p>
        </p:txBody>
      </p:sp>
    </p:spTree>
    <p:extLst>
      <p:ext uri="{BB962C8B-B14F-4D97-AF65-F5344CB8AC3E}">
        <p14:creationId xmlns:p14="http://schemas.microsoft.com/office/powerpoint/2010/main" val="319501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9"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Beam profiles in 0.5 </a:t>
            </a:r>
            <a:r>
              <a:rPr kumimoji="1" lang="en-US" altLang="ja-JP" dirty="0" err="1" smtClean="0"/>
              <a:t>pC</a:t>
            </a:r>
            <a:r>
              <a:rPr kumimoji="1" lang="en-US" altLang="ja-JP" dirty="0" smtClean="0"/>
              <a:t> operation</a:t>
            </a:r>
            <a:endParaRPr kumimoji="1" lang="ja-JP" altLang="en-US" dirty="0"/>
          </a:p>
        </p:txBody>
      </p:sp>
      <p:sp>
        <p:nvSpPr>
          <p:cNvPr id="3" name="コンテンツ プレースホルダー 2"/>
          <p:cNvSpPr>
            <a:spLocks noGrp="1"/>
          </p:cNvSpPr>
          <p:nvPr>
            <p:ph idx="1"/>
          </p:nvPr>
        </p:nvSpPr>
        <p:spPr>
          <a:xfrm>
            <a:off x="107504" y="692696"/>
            <a:ext cx="8856984" cy="1224136"/>
          </a:xfrm>
        </p:spPr>
        <p:txBody>
          <a:bodyPr/>
          <a:lstStyle/>
          <a:p>
            <a:r>
              <a:rPr lang="en-US" altLang="ja-JP" sz="2400" dirty="0" smtClean="0"/>
              <a:t>After fine beam tuning, the beam profiles are the almost same as the design beam sizes.</a:t>
            </a:r>
          </a:p>
          <a:p>
            <a:r>
              <a:rPr kumimoji="1" lang="en-US" altLang="ja-JP" sz="2400" dirty="0" smtClean="0"/>
              <a:t>We succeeded to reduce the beam loss in the recirculation loop. </a:t>
            </a:r>
            <a:endParaRPr kumimoji="1" lang="ja-JP" altLang="en-US" sz="2400"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22 June, 2017, ERL17</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33</a:t>
            </a:fld>
            <a:endParaRPr lang="ja-JP" altLang="en-US"/>
          </a:p>
        </p:txBody>
      </p:sp>
      <p:pic>
        <p:nvPicPr>
          <p:cNvPr id="7" name="Picture 2" descr="http://erlserv1.kek.jp:8081/cERL/scrshot/Print//2016_03/03/2016_03_03_16_09_2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949" y="2577226"/>
            <a:ext cx="4159547" cy="35880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erlserv1.kek.jp:8081/cERL/scrshot/Print//2015_06/26/2015_06_26_20_36_5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564904"/>
            <a:ext cx="4568653" cy="36004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39398" y="2204864"/>
            <a:ext cx="3659976" cy="369332"/>
          </a:xfrm>
          <a:prstGeom prst="rect">
            <a:avLst/>
          </a:prstGeom>
          <a:noFill/>
        </p:spPr>
        <p:txBody>
          <a:bodyPr wrap="none" rtlCol="0">
            <a:spAutoFit/>
          </a:bodyPr>
          <a:lstStyle/>
          <a:p>
            <a:r>
              <a:rPr lang="en-US" altLang="ja-JP" dirty="0" smtClean="0"/>
              <a:t>Previous operation (26 Jun. 2015)</a:t>
            </a:r>
            <a:endParaRPr kumimoji="1" lang="ja-JP" altLang="en-US" dirty="0"/>
          </a:p>
        </p:txBody>
      </p:sp>
      <p:sp>
        <p:nvSpPr>
          <p:cNvPr id="10" name="テキスト ボックス 9"/>
          <p:cNvSpPr txBox="1"/>
          <p:nvPr/>
        </p:nvSpPr>
        <p:spPr>
          <a:xfrm>
            <a:off x="4860032" y="2195572"/>
            <a:ext cx="1403013" cy="369332"/>
          </a:xfrm>
          <a:prstGeom prst="rect">
            <a:avLst/>
          </a:prstGeom>
          <a:noFill/>
        </p:spPr>
        <p:txBody>
          <a:bodyPr wrap="none" rtlCol="0">
            <a:spAutoFit/>
          </a:bodyPr>
          <a:lstStyle/>
          <a:p>
            <a:r>
              <a:rPr kumimoji="1" lang="en-US" altLang="ja-JP" dirty="0" smtClean="0"/>
              <a:t>3 Mar. 2016</a:t>
            </a:r>
            <a:endParaRPr kumimoji="1" lang="ja-JP" altLang="en-US" dirty="0"/>
          </a:p>
        </p:txBody>
      </p:sp>
      <p:sp>
        <p:nvSpPr>
          <p:cNvPr id="11" name="右矢印 10"/>
          <p:cNvSpPr/>
          <p:nvPr/>
        </p:nvSpPr>
        <p:spPr>
          <a:xfrm>
            <a:off x="4644008" y="4149080"/>
            <a:ext cx="216024" cy="64807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840778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Design optics for 7.7 </a:t>
            </a:r>
            <a:r>
              <a:rPr lang="en-US" altLang="ja-JP" dirty="0" err="1" smtClean="0"/>
              <a:t>pC</a:t>
            </a:r>
            <a:r>
              <a:rPr lang="en-US" altLang="ja-JP" dirty="0" smtClean="0"/>
              <a:t> bunch charge</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22 June, 2017, ERL17</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34</a:t>
            </a:fld>
            <a:endParaRPr lang="ja-JP" alt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908720"/>
            <a:ext cx="4634556"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コンテンツ プレースホルダー 2"/>
          <p:cNvSpPr>
            <a:spLocks noGrp="1"/>
          </p:cNvSpPr>
          <p:nvPr>
            <p:ph idx="1"/>
          </p:nvPr>
        </p:nvSpPr>
        <p:spPr>
          <a:xfrm>
            <a:off x="251520" y="980728"/>
            <a:ext cx="3744416" cy="3024336"/>
          </a:xfrm>
        </p:spPr>
        <p:txBody>
          <a:bodyPr>
            <a:normAutofit fontScale="77500" lnSpcReduction="20000"/>
          </a:bodyPr>
          <a:lstStyle/>
          <a:p>
            <a:r>
              <a:rPr lang="en-US" altLang="ja-JP" dirty="0" smtClean="0"/>
              <a:t>Initial condition</a:t>
            </a:r>
          </a:p>
          <a:p>
            <a:pPr lvl="1"/>
            <a:r>
              <a:rPr lang="en-US" altLang="ja-JP" dirty="0" smtClean="0"/>
              <a:t>Laser diameter</a:t>
            </a:r>
            <a:r>
              <a:rPr lang="ja-JP" altLang="en-US" dirty="0" smtClean="0"/>
              <a:t>： </a:t>
            </a:r>
            <a:r>
              <a:rPr lang="en-US" altLang="ja-JP" dirty="0" smtClean="0"/>
              <a:t>d = 1.5 mm</a:t>
            </a:r>
          </a:p>
          <a:p>
            <a:pPr lvl="1"/>
            <a:r>
              <a:rPr lang="en-US" altLang="ja-JP" dirty="0" smtClean="0"/>
              <a:t>Laser pulse</a:t>
            </a:r>
            <a:r>
              <a:rPr lang="ja-JP" altLang="en-US" dirty="0" smtClean="0"/>
              <a:t>： </a:t>
            </a:r>
            <a:r>
              <a:rPr lang="en-US" altLang="ja-JP" dirty="0" smtClean="0"/>
              <a:t>8 stacked 3 </a:t>
            </a:r>
            <a:r>
              <a:rPr lang="en-US" altLang="ja-JP" dirty="0" err="1" smtClean="0"/>
              <a:t>ps</a:t>
            </a:r>
            <a:r>
              <a:rPr lang="en-US" altLang="ja-JP" dirty="0" smtClean="0"/>
              <a:t> </a:t>
            </a:r>
            <a:r>
              <a:rPr lang="en-US" altLang="ja-JP" dirty="0" err="1" smtClean="0"/>
              <a:t>gaussian</a:t>
            </a:r>
            <a:r>
              <a:rPr lang="en-US" altLang="ja-JP" dirty="0" smtClean="0"/>
              <a:t> </a:t>
            </a:r>
          </a:p>
          <a:p>
            <a:pPr lvl="1"/>
            <a:endParaRPr lang="en-US" altLang="ja-JP" dirty="0"/>
          </a:p>
          <a:p>
            <a:r>
              <a:rPr lang="en-US" altLang="ja-JP" dirty="0" smtClean="0"/>
              <a:t>Beam parameters at the exit main </a:t>
            </a:r>
            <a:r>
              <a:rPr lang="en-US" altLang="ja-JP" dirty="0" err="1" smtClean="0"/>
              <a:t>linac</a:t>
            </a:r>
            <a:endParaRPr lang="en-US" altLang="ja-JP" dirty="0" smtClean="0"/>
          </a:p>
          <a:p>
            <a:pPr lvl="1"/>
            <a:r>
              <a:rPr lang="en-US" altLang="ja-JP" dirty="0" err="1" smtClean="0"/>
              <a:t>enx</a:t>
            </a:r>
            <a:r>
              <a:rPr lang="en-US" altLang="ja-JP" dirty="0" smtClean="0"/>
              <a:t> =  0.45 mm </a:t>
            </a:r>
            <a:r>
              <a:rPr lang="en-US" altLang="ja-JP" dirty="0" err="1" smtClean="0"/>
              <a:t>mrad</a:t>
            </a:r>
            <a:endParaRPr lang="en-US" altLang="ja-JP" dirty="0" smtClean="0"/>
          </a:p>
          <a:p>
            <a:pPr lvl="1"/>
            <a:r>
              <a:rPr lang="en-US" altLang="ja-JP" dirty="0" err="1" smtClean="0"/>
              <a:t>eny</a:t>
            </a:r>
            <a:r>
              <a:rPr lang="en-US" altLang="ja-JP" dirty="0" smtClean="0"/>
              <a:t> =  0.44 mm </a:t>
            </a:r>
            <a:r>
              <a:rPr lang="en-US" altLang="ja-JP" dirty="0" err="1" smtClean="0"/>
              <a:t>mrad</a:t>
            </a:r>
            <a:endParaRPr lang="en-US" altLang="ja-JP" dirty="0" smtClean="0"/>
          </a:p>
          <a:p>
            <a:pPr lvl="1"/>
            <a:r>
              <a:rPr lang="en-US" altLang="ja-JP" dirty="0" err="1" smtClean="0"/>
              <a:t>stdz</a:t>
            </a:r>
            <a:r>
              <a:rPr lang="en-US" altLang="ja-JP" dirty="0" smtClean="0"/>
              <a:t> =  1.47 mm (4.9 </a:t>
            </a:r>
            <a:r>
              <a:rPr lang="en-US" altLang="ja-JP" dirty="0" err="1" smtClean="0"/>
              <a:t>ps</a:t>
            </a:r>
            <a:r>
              <a:rPr lang="en-US" altLang="ja-JP" dirty="0" smtClean="0"/>
              <a:t>)</a:t>
            </a:r>
            <a:endParaRPr kumimoji="1" lang="ja-JP" altLang="en-US" dirty="0"/>
          </a:p>
        </p:txBody>
      </p:sp>
    </p:spTree>
    <p:extLst>
      <p:ext uri="{BB962C8B-B14F-4D97-AF65-F5344CB8AC3E}">
        <p14:creationId xmlns:p14="http://schemas.microsoft.com/office/powerpoint/2010/main" val="4159537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Design optics </a:t>
            </a:r>
            <a:r>
              <a:rPr lang="en-US" altLang="ja-JP"/>
              <a:t>for </a:t>
            </a:r>
            <a:r>
              <a:rPr lang="en-US" altLang="ja-JP" smtClean="0"/>
              <a:t>40 </a:t>
            </a:r>
            <a:r>
              <a:rPr lang="en-US" altLang="ja-JP" dirty="0" err="1"/>
              <a:t>pC</a:t>
            </a:r>
            <a:r>
              <a:rPr lang="en-US" altLang="ja-JP" dirty="0"/>
              <a:t> bunch charge</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22 June, 2017, ERL17</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35</a:t>
            </a:fld>
            <a:endParaRPr lang="ja-JP" alt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416" y="692696"/>
            <a:ext cx="3801536" cy="2890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95824"/>
            <a:ext cx="4000945" cy="2877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0955" y="990236"/>
            <a:ext cx="4483533" cy="323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867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400" dirty="0"/>
              <a:t>History and Change the target from academia to industry of </a:t>
            </a:r>
            <a:r>
              <a:rPr lang="en-US" altLang="ja-JP" sz="2400" dirty="0" err="1"/>
              <a:t>cERL</a:t>
            </a:r>
            <a:endParaRPr kumimoji="1" lang="ja-JP" altLang="en-US" sz="2400"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4</a:t>
            </a:fld>
            <a:endParaRPr lang="ja-JP" altLang="en-US" dirty="0"/>
          </a:p>
        </p:txBody>
      </p:sp>
      <p:sp>
        <p:nvSpPr>
          <p:cNvPr id="7" name="コンテンツ プレースホルダー 2"/>
          <p:cNvSpPr>
            <a:spLocks noGrp="1"/>
          </p:cNvSpPr>
          <p:nvPr>
            <p:ph idx="1"/>
          </p:nvPr>
        </p:nvSpPr>
        <p:spPr>
          <a:xfrm>
            <a:off x="163976" y="620688"/>
            <a:ext cx="8892480" cy="3619839"/>
          </a:xfrm>
        </p:spPr>
        <p:txBody>
          <a:bodyPr>
            <a:noAutofit/>
          </a:bodyPr>
          <a:lstStyle/>
          <a:p>
            <a:pPr marL="0" indent="0">
              <a:buNone/>
            </a:pPr>
            <a:r>
              <a:rPr lang="en-US" altLang="ja-JP" sz="1600" dirty="0">
                <a:solidFill>
                  <a:schemeClr val="tx2"/>
                </a:solidFill>
              </a:rPr>
              <a:t>2013-2015    </a:t>
            </a:r>
            <a:r>
              <a:rPr lang="en-US" altLang="ja-JP" sz="1600" dirty="0"/>
              <a:t>The beam commissioning started in 2013 for future 3 GeV ERL light  </a:t>
            </a:r>
          </a:p>
          <a:p>
            <a:pPr marL="0" indent="0">
              <a:buNone/>
            </a:pPr>
            <a:r>
              <a:rPr lang="en-US" altLang="ja-JP" sz="1600" dirty="0"/>
              <a:t>                        source and achieve </a:t>
            </a:r>
            <a:r>
              <a:rPr lang="en-US" altLang="ja-JP" sz="1600" dirty="0" smtClean="0">
                <a:solidFill>
                  <a:srgbClr val="FF0000"/>
                </a:solidFill>
              </a:rPr>
              <a:t>CW 1 mA</a:t>
            </a:r>
            <a:r>
              <a:rPr lang="en-US" altLang="ja-JP" sz="1600" dirty="0" smtClean="0"/>
              <a:t> </a:t>
            </a:r>
            <a:r>
              <a:rPr lang="en-US" altLang="ja-JP" sz="1600" dirty="0"/>
              <a:t>under energy recovery operation </a:t>
            </a:r>
          </a:p>
          <a:p>
            <a:pPr marL="457200" indent="-457200">
              <a:buAutoNum type="arabicPlain" startAt="2016"/>
            </a:pPr>
            <a:r>
              <a:rPr lang="en-US" altLang="ja-JP" sz="1600" dirty="0"/>
              <a:t> The future light source was shifted to the high-performance </a:t>
            </a:r>
            <a:r>
              <a:rPr lang="en-US" altLang="ja-JP" sz="1600" dirty="0" smtClean="0"/>
              <a:t>storage ring, </a:t>
            </a:r>
            <a:r>
              <a:rPr lang="en-US" altLang="ja-JP" sz="1600" dirty="0"/>
              <a:t>so that there is no back ground to continue the ERL R&amp;D.   On the other hand, KEK directorates kept the importance of the R&amp;D for industrial application based on ERL technologies*). High bunch charge test operation was approved at the end of the fiscal year 2016. ) </a:t>
            </a:r>
          </a:p>
          <a:p>
            <a:pPr marL="0" indent="0">
              <a:buNone/>
            </a:pPr>
            <a:r>
              <a:rPr lang="en-US" altLang="ja-JP" sz="1600" dirty="0"/>
              <a:t>         See the detail </a:t>
            </a:r>
            <a:r>
              <a:rPr lang="en-US" altLang="ja-JP" sz="1600" u="sng" dirty="0"/>
              <a:t>KEK Project Implementation Plan (KEK-PIP)</a:t>
            </a:r>
          </a:p>
          <a:p>
            <a:pPr marL="0" indent="0">
              <a:buNone/>
            </a:pPr>
            <a:r>
              <a:rPr lang="en-US" altLang="ja-JP" sz="1600" dirty="0"/>
              <a:t>         http://www.kek.jp/ja/NewsRoom/Release/20160802141100/</a:t>
            </a:r>
          </a:p>
          <a:p>
            <a:pPr marL="457200" indent="-457200">
              <a:buAutoNum type="arabicPlain" startAt="2017"/>
            </a:pPr>
            <a:r>
              <a:rPr lang="en-US" altLang="ja-JP" sz="1600" u="sng" dirty="0"/>
              <a:t>ERL project Office was closed in KEK </a:t>
            </a:r>
            <a:r>
              <a:rPr lang="en-US" altLang="ja-JP" sz="1600" dirty="0"/>
              <a:t>and </a:t>
            </a:r>
            <a:r>
              <a:rPr lang="en-US" altLang="ja-JP" sz="1600" u="sng" dirty="0">
                <a:solidFill>
                  <a:srgbClr val="FF0000"/>
                </a:solidFill>
              </a:rPr>
              <a:t>“Utilization Promotion Team based on Superconductive Accelerator (SRF-application team)” </a:t>
            </a:r>
            <a:r>
              <a:rPr lang="en-US" altLang="ja-JP" sz="1600" dirty="0"/>
              <a:t>was kept in Department of future Accelerator and detector technologies in KEK. </a:t>
            </a:r>
          </a:p>
          <a:p>
            <a:pPr marL="457200" indent="-457200">
              <a:buAutoNum type="arabicPlain" startAt="2017"/>
            </a:pPr>
            <a:r>
              <a:rPr lang="en-US" altLang="ja-JP" sz="1600" dirty="0"/>
              <a:t> Change the team leader of “SRF application team” from </a:t>
            </a:r>
            <a:r>
              <a:rPr lang="en-US" altLang="ja-JP" sz="1600" dirty="0" smtClean="0"/>
              <a:t>Prof. </a:t>
            </a:r>
            <a:r>
              <a:rPr lang="en-US" altLang="ja-JP" sz="1600" dirty="0" err="1" smtClean="0"/>
              <a:t>Kawata</a:t>
            </a:r>
            <a:r>
              <a:rPr lang="en-US" altLang="ja-JP" sz="1600" dirty="0" smtClean="0"/>
              <a:t> </a:t>
            </a:r>
            <a:r>
              <a:rPr lang="en-US" altLang="ja-JP" sz="1600" dirty="0"/>
              <a:t>to </a:t>
            </a:r>
            <a:r>
              <a:rPr lang="en-US" altLang="ja-JP" sz="1600" dirty="0" smtClean="0"/>
              <a:t>Prof. Hiroshi Sakai</a:t>
            </a:r>
            <a:r>
              <a:rPr lang="en-US" altLang="ja-JP" sz="1600" dirty="0"/>
              <a:t>.</a:t>
            </a:r>
          </a:p>
          <a:p>
            <a:pPr marL="0" indent="0">
              <a:buNone/>
            </a:pPr>
            <a:r>
              <a:rPr lang="en-US" altLang="ja-JP" sz="1600" dirty="0"/>
              <a:t>          </a:t>
            </a:r>
            <a:r>
              <a:rPr lang="en-US" altLang="ja-JP" sz="1600" u="sng" dirty="0">
                <a:solidFill>
                  <a:srgbClr val="FF00FF"/>
                </a:solidFill>
              </a:rPr>
              <a:t>Restart the beam operation by using </a:t>
            </a:r>
            <a:r>
              <a:rPr lang="en-US" altLang="ja-JP" sz="1600" u="sng" dirty="0" err="1">
                <a:solidFill>
                  <a:srgbClr val="FF00FF"/>
                </a:solidFill>
              </a:rPr>
              <a:t>cERL</a:t>
            </a:r>
            <a:r>
              <a:rPr lang="en-US" altLang="ja-JP" sz="1600" u="sng" dirty="0">
                <a:solidFill>
                  <a:srgbClr val="FF00FF"/>
                </a:solidFill>
              </a:rPr>
              <a:t> for SRF application. (2018.Mar. &amp; Jun. (1mA))</a:t>
            </a:r>
          </a:p>
          <a:p>
            <a:pPr marL="0" indent="0">
              <a:buNone/>
            </a:pPr>
            <a:r>
              <a:rPr lang="ja-JP" altLang="en-US" sz="1800" dirty="0"/>
              <a:t>　</a:t>
            </a:r>
          </a:p>
        </p:txBody>
      </p:sp>
      <p:grpSp>
        <p:nvGrpSpPr>
          <p:cNvPr id="8" name="グループ化 7"/>
          <p:cNvGrpSpPr/>
          <p:nvPr/>
        </p:nvGrpSpPr>
        <p:grpSpPr>
          <a:xfrm>
            <a:off x="1305643" y="4221088"/>
            <a:ext cx="6722743" cy="2451525"/>
            <a:chOff x="1305641" y="4416780"/>
            <a:chExt cx="6722743" cy="251324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416780"/>
              <a:ext cx="2664296" cy="211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5496922" y="6535867"/>
              <a:ext cx="2531462" cy="369332"/>
            </a:xfrm>
            <a:prstGeom prst="rect">
              <a:avLst/>
            </a:prstGeom>
          </p:spPr>
          <p:txBody>
            <a:bodyPr wrap="none">
              <a:spAutoFit/>
            </a:bodyPr>
            <a:lstStyle/>
            <a:p>
              <a:r>
                <a:rPr lang="fr-FR" altLang="ja-JP" b="1" dirty="0">
                  <a:solidFill>
                    <a:schemeClr val="tx2"/>
                  </a:solidFill>
                </a:rPr>
                <a:t>Hiroshi </a:t>
              </a:r>
              <a:r>
                <a:rPr lang="en-US" altLang="ja-JP" b="1" dirty="0" smtClean="0">
                  <a:solidFill>
                    <a:schemeClr val="tx2"/>
                  </a:solidFill>
                </a:rPr>
                <a:t>SAKAI (KEK)</a:t>
              </a:r>
              <a:r>
                <a:rPr lang="fr-FR" altLang="ja-JP" b="1" dirty="0" smtClean="0">
                  <a:solidFill>
                    <a:schemeClr val="tx2"/>
                  </a:solidFill>
                </a:rPr>
                <a:t> </a:t>
              </a:r>
              <a:endParaRPr lang="ja-JP" altLang="en-US" dirty="0"/>
            </a:p>
          </p:txBody>
        </p:sp>
        <p:sp>
          <p:nvSpPr>
            <p:cNvPr id="11" name="正方形/長方形 10"/>
            <p:cNvSpPr/>
            <p:nvPr/>
          </p:nvSpPr>
          <p:spPr>
            <a:xfrm>
              <a:off x="1305641" y="6560688"/>
              <a:ext cx="2783696" cy="369332"/>
            </a:xfrm>
            <a:prstGeom prst="rect">
              <a:avLst/>
            </a:prstGeom>
          </p:spPr>
          <p:txBody>
            <a:bodyPr wrap="square">
              <a:spAutoFit/>
            </a:bodyPr>
            <a:lstStyle/>
            <a:p>
              <a:r>
                <a:rPr lang="fr-FR" altLang="ja-JP" b="1" dirty="0">
                  <a:solidFill>
                    <a:schemeClr val="tx2"/>
                  </a:solidFill>
                </a:rPr>
                <a:t>Hiroshi </a:t>
              </a:r>
              <a:r>
                <a:rPr lang="en-US" altLang="ja-JP" b="1" dirty="0">
                  <a:solidFill>
                    <a:schemeClr val="tx2"/>
                  </a:solidFill>
                </a:rPr>
                <a:t>KAWATA</a:t>
              </a:r>
              <a:r>
                <a:rPr lang="fr-FR" altLang="ja-JP" b="1" dirty="0">
                  <a:solidFill>
                    <a:schemeClr val="tx2"/>
                  </a:solidFill>
                </a:rPr>
                <a:t> </a:t>
              </a:r>
              <a:r>
                <a:rPr lang="fr-FR" altLang="ja-JP" b="1" dirty="0" smtClean="0">
                  <a:solidFill>
                    <a:schemeClr val="tx2"/>
                  </a:solidFill>
                </a:rPr>
                <a:t>(KEK)  </a:t>
              </a:r>
              <a:endParaRPr lang="fr-FR" altLang="ja-JP" b="1" dirty="0">
                <a:solidFill>
                  <a:schemeClr val="tx2"/>
                </a:solidFill>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3079" y="4478495"/>
              <a:ext cx="2776258" cy="2082193"/>
            </a:xfrm>
            <a:prstGeom prst="rect">
              <a:avLst/>
            </a:prstGeom>
          </p:spPr>
        </p:pic>
        <p:sp>
          <p:nvSpPr>
            <p:cNvPr id="13" name="下矢印 12"/>
            <p:cNvSpPr/>
            <p:nvPr/>
          </p:nvSpPr>
          <p:spPr>
            <a:xfrm>
              <a:off x="2411760" y="4653136"/>
              <a:ext cx="14401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4358188" y="5322168"/>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34673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400" dirty="0"/>
              <a:t>Result of the commissioning at Injector part (@the end of </a:t>
            </a:r>
            <a:r>
              <a:rPr lang="en-US" altLang="ja-JP" sz="2400" dirty="0" smtClean="0"/>
              <a:t>June/2018)</a:t>
            </a:r>
            <a:endParaRPr kumimoji="1" lang="ja-JP" altLang="en-US" sz="2000"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5</a:t>
            </a:fld>
            <a:endParaRPr lang="ja-JP" altLang="en-US" dirty="0"/>
          </a:p>
        </p:txBody>
      </p:sp>
      <p:graphicFrame>
        <p:nvGraphicFramePr>
          <p:cNvPr id="7" name="Group 51"/>
          <p:cNvGraphicFramePr>
            <a:graphicFrameLocks noGrp="1"/>
          </p:cNvGraphicFramePr>
          <p:nvPr>
            <p:extLst>
              <p:ext uri="{D42A27DB-BD31-4B8C-83A1-F6EECF244321}">
                <p14:modId xmlns:p14="http://schemas.microsoft.com/office/powerpoint/2010/main" val="2531151544"/>
              </p:ext>
            </p:extLst>
          </p:nvPr>
        </p:nvGraphicFramePr>
        <p:xfrm>
          <a:off x="179514" y="692696"/>
          <a:ext cx="8874897" cy="5774747"/>
        </p:xfrm>
        <a:graphic>
          <a:graphicData uri="http://schemas.openxmlformats.org/drawingml/2006/table">
            <a:tbl>
              <a:tblPr/>
              <a:tblGrid>
                <a:gridCol w="2895312"/>
                <a:gridCol w="2840908"/>
                <a:gridCol w="1914542"/>
                <a:gridCol w="1224135"/>
              </a:tblGrid>
              <a:tr h="341650">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Arial" charset="0"/>
                          <a:ea typeface="ＭＳ Ｐゴシック" pitchFamily="50" charset="-128"/>
                        </a:rPr>
                        <a:t>Parameter</a:t>
                      </a: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Arial" charset="0"/>
                          <a:ea typeface="ＭＳ Ｐゴシック" pitchFamily="50" charset="-128"/>
                        </a:rPr>
                        <a:t>Achieved performance</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Arial" charset="0"/>
                          <a:ea typeface="ＭＳ Ｐゴシック" pitchFamily="50" charset="-128"/>
                        </a:rPr>
                        <a:t>Target values</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Arial" charset="0"/>
                          <a:ea typeface="ＭＳ Ｐゴシック" pitchFamily="50" charset="-128"/>
                        </a:rPr>
                        <a:t>Remark</a:t>
                      </a: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47551">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Beam energy </a:t>
                      </a:r>
                      <a:r>
                        <a:rPr kumimoji="1" lang="en-US" altLang="ja-JP" sz="1400" b="0" i="1" u="none" strike="noStrike" cap="none" normalizeH="0" baseline="0" dirty="0" smtClean="0">
                          <a:ln>
                            <a:noFill/>
                          </a:ln>
                          <a:solidFill>
                            <a:srgbClr val="000000"/>
                          </a:solidFill>
                          <a:effectLst/>
                          <a:latin typeface="Arial" charset="0"/>
                          <a:ea typeface="ＭＳ Ｐゴシック" pitchFamily="50" charset="-128"/>
                        </a:rPr>
                        <a:t>T</a:t>
                      </a: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5.6 MeV</a:t>
                      </a:r>
                      <a:r>
                        <a:rPr kumimoji="1" lang="en-US" altLang="ja-JP" sz="1400" b="0" i="0" u="none" strike="noStrike" cap="none" normalizeH="0" baseline="0" dirty="0" smtClean="0">
                          <a:ln>
                            <a:noFill/>
                          </a:ln>
                          <a:solidFill>
                            <a:srgbClr val="3333FF"/>
                          </a:solidFill>
                          <a:effectLst/>
                          <a:latin typeface="Arial" charset="0"/>
                          <a:ea typeface="ＭＳ Ｐゴシック" pitchFamily="50" charset="-128"/>
                        </a:rPr>
                        <a:t> (typ.), 5.9 MeV (max.)</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5 MeV (typical)</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OK</a:t>
                      </a: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538083">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DC voltage for DC gun </a:t>
                      </a:r>
                      <a:r>
                        <a:rPr kumimoji="1" lang="en-US" altLang="ja-JP" sz="1400" b="0" i="1" u="none" strike="noStrike" cap="none" normalizeH="0" baseline="0" dirty="0" err="1" smtClean="0">
                          <a:ln>
                            <a:noFill/>
                          </a:ln>
                          <a:solidFill>
                            <a:srgbClr val="000000"/>
                          </a:solidFill>
                          <a:effectLst/>
                          <a:latin typeface="Arial" charset="0"/>
                          <a:ea typeface="ＭＳ Ｐゴシック" pitchFamily="50" charset="-128"/>
                        </a:rPr>
                        <a:t>V</a:t>
                      </a:r>
                      <a:r>
                        <a:rPr kumimoji="1" lang="en-US" altLang="ja-JP" sz="1400" b="0" i="0" u="none" strike="noStrike" cap="none" normalizeH="0" baseline="-25000" dirty="0" err="1" smtClean="0">
                          <a:ln>
                            <a:noFill/>
                          </a:ln>
                          <a:solidFill>
                            <a:srgbClr val="000000"/>
                          </a:solidFill>
                          <a:effectLst/>
                          <a:latin typeface="Arial" charset="0"/>
                          <a:ea typeface="ＭＳ Ｐゴシック" pitchFamily="50" charset="-128"/>
                        </a:rPr>
                        <a:t>gun</a:t>
                      </a:r>
                      <a:endParaRPr kumimoji="1" lang="en-US" altLang="ja-JP" sz="1400" b="0" i="0" u="none" strike="noStrike" cap="none" normalizeH="0" baseline="-25000" dirty="0" smtClean="0">
                        <a:ln>
                          <a:noFill/>
                        </a:ln>
                        <a:solidFill>
                          <a:srgbClr val="000000"/>
                        </a:solidFill>
                        <a:effectLst/>
                        <a:latin typeface="Arial" charset="0"/>
                        <a:ea typeface="ＭＳ Ｐゴシック" pitchFamily="50" charset="-128"/>
                      </a:endParaRP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500 kV in operation </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500 kV</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OK</a:t>
                      </a: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341650">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Acceleration Energy </a:t>
                      </a:r>
                      <a:r>
                        <a:rPr kumimoji="1" lang="en-US" altLang="ja-JP" sz="1400" b="0" i="1" u="none" strike="noStrike" cap="none" normalizeH="0" baseline="0" dirty="0" err="1" smtClean="0">
                          <a:ln>
                            <a:noFill/>
                          </a:ln>
                          <a:solidFill>
                            <a:srgbClr val="000000"/>
                          </a:solidFill>
                          <a:effectLst/>
                          <a:latin typeface="Arial" charset="0"/>
                          <a:ea typeface="ＭＳ Ｐゴシック" pitchFamily="50" charset="-128"/>
                        </a:rPr>
                        <a:t>E</a:t>
                      </a:r>
                      <a:r>
                        <a:rPr kumimoji="1" lang="en-US" altLang="ja-JP" sz="1400" b="0" i="0" u="none" strike="noStrike" cap="none" normalizeH="0" baseline="-25000" dirty="0" err="1" smtClean="0">
                          <a:ln>
                            <a:noFill/>
                          </a:ln>
                          <a:solidFill>
                            <a:srgbClr val="000000"/>
                          </a:solidFill>
                          <a:effectLst/>
                          <a:latin typeface="Arial" charset="0"/>
                          <a:ea typeface="ＭＳ Ｐゴシック" pitchFamily="50" charset="-128"/>
                        </a:rPr>
                        <a:t>acc</a:t>
                      </a:r>
                      <a:endParaRPr kumimoji="1" lang="en-US" altLang="ja-JP" sz="1400" b="0" i="0" u="none" strike="noStrike" cap="none" normalizeH="0" baseline="-25000" dirty="0" smtClean="0">
                        <a:ln>
                          <a:noFill/>
                        </a:ln>
                        <a:solidFill>
                          <a:srgbClr val="000000"/>
                        </a:solidFill>
                        <a:effectLst/>
                        <a:latin typeface="Arial" charset="0"/>
                        <a:ea typeface="ＭＳ Ｐゴシック" pitchFamily="50" charset="-128"/>
                      </a:endParaRP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FF0000"/>
                          </a:solidFill>
                          <a:effectLst/>
                          <a:latin typeface="Arial" charset="0"/>
                          <a:ea typeface="ＭＳ Ｐゴシック" pitchFamily="50" charset="-128"/>
                        </a:rPr>
                        <a:t>7 MV/m (typ.)</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smtClean="0">
                        <a:ln>
                          <a:noFill/>
                        </a:ln>
                        <a:solidFill>
                          <a:srgbClr val="00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FF0000"/>
                          </a:solidFill>
                          <a:effectLst/>
                          <a:latin typeface="Arial" charset="0"/>
                          <a:ea typeface="ＭＳ Ｐゴシック" pitchFamily="50" charset="-128"/>
                        </a:rPr>
                        <a:t>OK</a:t>
                      </a: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303277">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Normalized Emittance</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(Very low bunch charge</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a:t>
                      </a:r>
                      <a:endParaRPr kumimoji="1" lang="en-US" altLang="ja-JP" sz="1400" b="0" i="0" u="none" strike="noStrike" cap="none" normalizeH="0" baseline="-25000" dirty="0" smtClean="0">
                        <a:ln>
                          <a:noFill/>
                        </a:ln>
                        <a:solidFill>
                          <a:srgbClr val="000000"/>
                        </a:solidFill>
                        <a:effectLst/>
                        <a:latin typeface="Arial" charset="0"/>
                        <a:ea typeface="ＭＳ Ｐゴシック" pitchFamily="50" charset="-128"/>
                      </a:endParaRP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FF0000"/>
                          </a:solidFill>
                          <a:effectLst/>
                          <a:latin typeface="Arial" charset="0"/>
                          <a:ea typeface="ＭＳ Ｐゴシック" pitchFamily="50" charset="-128"/>
                          <a:sym typeface="Symbol" pitchFamily="18" charset="2"/>
                        </a:rPr>
                        <a:t></a:t>
                      </a:r>
                      <a:r>
                        <a:rPr kumimoji="1" lang="en-US" altLang="ja-JP" sz="1400" b="0" i="0" u="none" strike="noStrike" cap="none" normalizeH="0" baseline="0" smtClean="0">
                          <a:ln>
                            <a:noFill/>
                          </a:ln>
                          <a:solidFill>
                            <a:srgbClr val="FF0000"/>
                          </a:solidFill>
                          <a:effectLst/>
                          <a:latin typeface="Arial" charset="0"/>
                          <a:ea typeface="ＭＳ Ｐゴシック" pitchFamily="50" charset="-128"/>
                          <a:sym typeface="Calibri" pitchFamily="34" charset="0"/>
                        </a:rPr>
                        <a:t> 0.07 </a:t>
                      </a:r>
                      <a:r>
                        <a:rPr kumimoji="1" lang="en-US" altLang="ja-JP" sz="1400" b="0" i="0" u="none" strike="noStrike" cap="none" normalizeH="0" baseline="0" smtClean="0">
                          <a:ln>
                            <a:noFill/>
                          </a:ln>
                          <a:solidFill>
                            <a:srgbClr val="FF0000"/>
                          </a:solidFill>
                          <a:effectLst/>
                          <a:latin typeface="Symbol" pitchFamily="18" charset="2"/>
                          <a:ea typeface="ＭＳ Ｐゴシック" pitchFamily="50" charset="-128"/>
                          <a:sym typeface="Calibri" pitchFamily="34" charset="0"/>
                        </a:rPr>
                        <a:t>m</a:t>
                      </a:r>
                      <a:r>
                        <a:rPr kumimoji="1" lang="en-US" altLang="ja-JP" sz="1400" b="0" i="0" u="none" strike="noStrike" cap="none" normalizeH="0" baseline="0" smtClean="0">
                          <a:ln>
                            <a:noFill/>
                          </a:ln>
                          <a:solidFill>
                            <a:srgbClr val="FF0000"/>
                          </a:solidFill>
                          <a:effectLst/>
                          <a:latin typeface="Arial" charset="0"/>
                          <a:ea typeface="ＭＳ Ｐゴシック" pitchFamily="50" charset="-128"/>
                          <a:sym typeface="Calibri" pitchFamily="34" charset="0"/>
                        </a:rPr>
                        <a:t>m</a:t>
                      </a:r>
                      <a:r>
                        <a:rPr kumimoji="1" lang="en-US" altLang="ja-JP" sz="1400" b="0" i="0" u="none" strike="noStrike" cap="none" normalizeH="0" baseline="0" smtClean="0">
                          <a:ln>
                            <a:noFill/>
                          </a:ln>
                          <a:solidFill>
                            <a:srgbClr val="FF0000"/>
                          </a:solidFill>
                          <a:effectLst/>
                          <a:latin typeface="Times New Roman" pitchFamily="18" charset="0"/>
                          <a:ea typeface="ＭＳ Ｐゴシック" pitchFamily="50" charset="-128"/>
                          <a:cs typeface="Times New Roman" pitchFamily="18" charset="0"/>
                          <a:sym typeface="Calibri" pitchFamily="34" charset="0"/>
                        </a:rPr>
                        <a:t>·</a:t>
                      </a:r>
                      <a:r>
                        <a:rPr kumimoji="1" lang="en-US" altLang="ja-JP" sz="1400" b="0" i="0" u="none" strike="noStrike" cap="none" normalizeH="0" baseline="0" smtClean="0">
                          <a:ln>
                            <a:noFill/>
                          </a:ln>
                          <a:solidFill>
                            <a:srgbClr val="FF0000"/>
                          </a:solidFill>
                          <a:effectLst/>
                          <a:latin typeface="Arial" charset="0"/>
                          <a:ea typeface="ＭＳ Ｐゴシック" pitchFamily="50" charset="-128"/>
                          <a:sym typeface="Calibri" pitchFamily="34" charset="0"/>
                        </a:rPr>
                        <a:t>rad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pitchFamily="50" charset="-128"/>
                          <a:sym typeface="Calibri" pitchFamily="34" charset="0"/>
                        </a:rPr>
                        <a:t>(@~10 fC/bunch, T=390 keV)</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0.1 </a:t>
                      </a:r>
                      <a:r>
                        <a:rPr kumimoji="1" lang="en-US" altLang="ja-JP" sz="1400" b="0" i="0" u="none" strike="noStrike" cap="none" normalizeH="0" baseline="0" smtClean="0">
                          <a:ln>
                            <a:noFill/>
                          </a:ln>
                          <a:solidFill>
                            <a:srgbClr val="000000"/>
                          </a:solidFill>
                          <a:effectLst/>
                          <a:latin typeface="Symbol" panose="05050102010706020507" pitchFamily="18" charset="2"/>
                          <a:ea typeface="ＭＳ Ｐゴシック" pitchFamily="50" charset="-128"/>
                        </a:rPr>
                        <a:t>m</a:t>
                      </a: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m</a:t>
                      </a:r>
                      <a:r>
                        <a:rPr kumimoji="1" lang="en-US" altLang="ja-JP" sz="1400" b="0" i="0" u="none" strike="noStrike" cap="none" normalizeH="0" baseline="0" smtClean="0">
                          <a:ln>
                            <a:noFill/>
                          </a:ln>
                          <a:solidFill>
                            <a:srgbClr val="000000"/>
                          </a:solidFill>
                          <a:effectLst/>
                          <a:latin typeface="Arial" charset="0"/>
                          <a:ea typeface="ＭＳ Ｐゴシック" pitchFamily="50" charset="-128"/>
                          <a:sym typeface="Symbol"/>
                        </a:rPr>
                        <a:t></a:t>
                      </a: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rad</a:t>
                      </a:r>
                      <a:endParaRPr kumimoji="1" lang="ja-JP" altLang="ja-JP" sz="1400" b="0" i="0" u="none" strike="noStrike" cap="none" normalizeH="0" baseline="0" smtClean="0">
                        <a:ln>
                          <a:noFill/>
                        </a:ln>
                        <a:solidFill>
                          <a:srgbClr val="00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FF0000"/>
                          </a:solidFill>
                          <a:effectLst/>
                          <a:latin typeface="Arial" charset="0"/>
                          <a:ea typeface="ＭＳ Ｐゴシック" pitchFamily="50" charset="-128"/>
                        </a:rPr>
                        <a:t>OK</a:t>
                      </a:r>
                      <a:endParaRPr kumimoji="1" lang="ja-JP" altLang="ja-JP" sz="1400" b="0" i="0" u="none" strike="noStrike" cap="none" normalizeH="0" baseline="0" smtClean="0">
                        <a:ln>
                          <a:noFill/>
                        </a:ln>
                        <a:solidFill>
                          <a:srgbClr val="FF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442552">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Normalized Emittance</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(Low bunch charge</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a:t>
                      </a: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3333FF"/>
                          </a:solidFill>
                          <a:effectLst/>
                          <a:latin typeface="Arial" charset="0"/>
                          <a:ea typeface="ＭＳ Ｐゴシック" pitchFamily="50" charset="-128"/>
                          <a:sym typeface="Symbol" pitchFamily="18" charset="2"/>
                        </a:rPr>
                        <a:t> </a:t>
                      </a:r>
                      <a:r>
                        <a:rPr kumimoji="1" lang="en-US" altLang="ja-JP" sz="1400" b="0" i="0" u="none" strike="noStrike" cap="none" normalizeH="0" baseline="0" smtClean="0">
                          <a:ln>
                            <a:noFill/>
                          </a:ln>
                          <a:solidFill>
                            <a:srgbClr val="FF0000"/>
                          </a:solidFill>
                          <a:effectLst/>
                          <a:latin typeface="Arial" charset="0"/>
                          <a:ea typeface="ＭＳ Ｐゴシック" pitchFamily="50" charset="-128"/>
                          <a:sym typeface="Calibri" pitchFamily="34" charset="0"/>
                        </a:rPr>
                        <a:t>0.17 </a:t>
                      </a:r>
                      <a:r>
                        <a:rPr kumimoji="1" lang="en-US" altLang="ja-JP" sz="1400" b="0" i="0" u="none" strike="noStrike" cap="none" normalizeH="0" baseline="0" smtClean="0">
                          <a:ln>
                            <a:noFill/>
                          </a:ln>
                          <a:solidFill>
                            <a:srgbClr val="FF0000"/>
                          </a:solidFill>
                          <a:effectLst/>
                          <a:latin typeface="Symbol" pitchFamily="18" charset="2"/>
                          <a:ea typeface="ＭＳ Ｐゴシック" pitchFamily="50" charset="-128"/>
                          <a:sym typeface="Calibri" pitchFamily="34" charset="0"/>
                        </a:rPr>
                        <a:t>m</a:t>
                      </a:r>
                      <a:r>
                        <a:rPr kumimoji="1" lang="en-US" altLang="ja-JP" sz="1400" b="0" i="0" u="none" strike="noStrike" cap="none" normalizeH="0" baseline="0" smtClean="0">
                          <a:ln>
                            <a:noFill/>
                          </a:ln>
                          <a:solidFill>
                            <a:srgbClr val="FF0000"/>
                          </a:solidFill>
                          <a:effectLst/>
                          <a:latin typeface="Arial" charset="0"/>
                          <a:ea typeface="ＭＳ Ｐゴシック" pitchFamily="50" charset="-128"/>
                          <a:sym typeface="Calibri" pitchFamily="34" charset="0"/>
                        </a:rPr>
                        <a:t>m</a:t>
                      </a:r>
                      <a:r>
                        <a:rPr kumimoji="1" lang="en-US" altLang="ja-JP" sz="1400" b="0" i="0" u="none" strike="noStrike" cap="none" normalizeH="0" baseline="0" smtClean="0">
                          <a:ln>
                            <a:noFill/>
                          </a:ln>
                          <a:solidFill>
                            <a:srgbClr val="FF0000"/>
                          </a:solidFill>
                          <a:effectLst/>
                          <a:latin typeface="Times New Roman" pitchFamily="18" charset="0"/>
                          <a:ea typeface="ＭＳ Ｐゴシック" pitchFamily="50" charset="-128"/>
                          <a:cs typeface="Times New Roman" pitchFamily="18" charset="0"/>
                          <a:sym typeface="Calibri" pitchFamily="34" charset="0"/>
                        </a:rPr>
                        <a:t>·</a:t>
                      </a:r>
                      <a:r>
                        <a:rPr kumimoji="1" lang="en-US" altLang="ja-JP" sz="1400" b="0" i="0" u="none" strike="noStrike" cap="none" normalizeH="0" baseline="0" smtClean="0">
                          <a:ln>
                            <a:noFill/>
                          </a:ln>
                          <a:solidFill>
                            <a:srgbClr val="FF0000"/>
                          </a:solidFill>
                          <a:effectLst/>
                          <a:latin typeface="Arial" charset="0"/>
                          <a:ea typeface="ＭＳ Ｐゴシック" pitchFamily="50" charset="-128"/>
                          <a:sym typeface="Calibri" pitchFamily="34" charset="0"/>
                        </a:rPr>
                        <a:t>rad</a:t>
                      </a:r>
                      <a:r>
                        <a:rPr kumimoji="1" lang="en-US" altLang="ja-JP" sz="1400" b="0" i="0" u="none" strike="noStrike" cap="none" normalizeH="0" baseline="0" smtClean="0">
                          <a:ln>
                            <a:noFill/>
                          </a:ln>
                          <a:solidFill>
                            <a:srgbClr val="3333FF"/>
                          </a:solidFill>
                          <a:effectLst/>
                          <a:latin typeface="Arial" charset="0"/>
                          <a:ea typeface="ＭＳ Ｐゴシック" pitchFamily="50" charset="-128"/>
                          <a:sym typeface="Calibri"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pitchFamily="50" charset="-128"/>
                          <a:sym typeface="Calibri" pitchFamily="34" charset="0"/>
                        </a:rPr>
                        <a:t>(@</a:t>
                      </a:r>
                      <a:r>
                        <a:rPr kumimoji="1" lang="en-US" altLang="ja-JP" sz="1400" b="0" i="0" u="none" strike="noStrike" cap="none" normalizeH="0" baseline="0" smtClean="0">
                          <a:ln>
                            <a:noFill/>
                          </a:ln>
                          <a:solidFill>
                            <a:srgbClr val="3333FF"/>
                          </a:solidFill>
                          <a:effectLst/>
                          <a:latin typeface="Arial" charset="0"/>
                          <a:ea typeface="ＭＳ Ｐゴシック" pitchFamily="50" charset="-128"/>
                          <a:sym typeface="Calibri" pitchFamily="34" charset="0"/>
                        </a:rPr>
                        <a:t>0.02 pC</a:t>
                      </a:r>
                      <a:r>
                        <a:rPr kumimoji="1" lang="en-US" altLang="ja-JP" sz="1400" b="0" i="0" u="none" strike="noStrike" cap="none" normalizeH="0" baseline="0" smtClean="0">
                          <a:ln>
                            <a:noFill/>
                          </a:ln>
                          <a:solidFill>
                            <a:schemeClr val="tx1"/>
                          </a:solidFill>
                          <a:effectLst/>
                          <a:latin typeface="Arial" charset="0"/>
                          <a:ea typeface="ＭＳ Ｐゴシック" pitchFamily="50" charset="-128"/>
                          <a:sym typeface="Calibri" pitchFamily="34" charset="0"/>
                        </a:rPr>
                        <a:t>/bunch, T=5.6 MeV)</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0.1 </a:t>
                      </a:r>
                      <a:r>
                        <a:rPr kumimoji="1" lang="en-US" altLang="ja-JP" sz="1400" b="0" i="0" u="none" strike="noStrike" cap="none" normalizeH="0" baseline="0" smtClean="0">
                          <a:ln>
                            <a:noFill/>
                          </a:ln>
                          <a:solidFill>
                            <a:srgbClr val="000000"/>
                          </a:solidFill>
                          <a:effectLst/>
                          <a:latin typeface="Symbol" panose="05050102010706020507" pitchFamily="18" charset="2"/>
                          <a:ea typeface="ＭＳ Ｐゴシック" pitchFamily="50" charset="-128"/>
                        </a:rPr>
                        <a:t>m</a:t>
                      </a: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m</a:t>
                      </a:r>
                      <a:r>
                        <a:rPr kumimoji="1" lang="en-US" altLang="ja-JP" sz="1400" b="0" i="0" u="none" strike="noStrike" cap="none" normalizeH="0" baseline="0" smtClean="0">
                          <a:ln>
                            <a:noFill/>
                          </a:ln>
                          <a:solidFill>
                            <a:srgbClr val="000000"/>
                          </a:solidFill>
                          <a:effectLst/>
                          <a:latin typeface="Arial" charset="0"/>
                          <a:ea typeface="ＭＳ Ｐゴシック" pitchFamily="50" charset="-128"/>
                          <a:sym typeface="Symbol"/>
                        </a:rPr>
                        <a:t></a:t>
                      </a: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rad</a:t>
                      </a:r>
                      <a:endParaRPr kumimoji="1" lang="ja-JP" altLang="ja-JP" sz="1400" b="0" i="0" u="none" strike="noStrike" cap="none" normalizeH="0" baseline="0" smtClean="0">
                        <a:ln>
                          <a:noFill/>
                        </a:ln>
                        <a:solidFill>
                          <a:srgbClr val="00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smtClean="0">
                          <a:ln>
                            <a:noFill/>
                          </a:ln>
                          <a:solidFill>
                            <a:srgbClr val="FF0000"/>
                          </a:solidFill>
                          <a:effectLst/>
                          <a:latin typeface="Arial" charset="0"/>
                          <a:ea typeface="ＭＳ Ｐゴシック" pitchFamily="50" charset="-128"/>
                        </a:rPr>
                        <a:t>OK</a:t>
                      </a:r>
                      <a:endParaRPr kumimoji="1" lang="ja-JP" altLang="ja-JP" sz="1400" b="0" i="0" u="none" strike="noStrike" cap="none" normalizeH="0" baseline="0" smtClean="0">
                        <a:ln>
                          <a:noFill/>
                        </a:ln>
                        <a:solidFill>
                          <a:srgbClr val="FF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788488">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Normalized Emittance</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(Medium bunch charge</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a:t>
                      </a: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3333FF"/>
                          </a:solidFill>
                          <a:effectLst/>
                          <a:latin typeface="Arial" charset="0"/>
                          <a:ea typeface="ＭＳ Ｐゴシック" pitchFamily="50" charset="-128"/>
                          <a:sym typeface="Symbol" pitchFamily="18" charset="2"/>
                        </a:rPr>
                        <a:t></a:t>
                      </a:r>
                      <a:r>
                        <a:rPr kumimoji="1" lang="en-US" altLang="ja-JP" sz="1400" b="0" i="0" u="none" strike="noStrike" cap="none" normalizeH="0" baseline="0" smtClean="0">
                          <a:ln>
                            <a:noFill/>
                          </a:ln>
                          <a:solidFill>
                            <a:srgbClr val="FF0000"/>
                          </a:solidFill>
                          <a:effectLst/>
                          <a:latin typeface="Arial" charset="0"/>
                          <a:ea typeface="ＭＳ Ｐゴシック" pitchFamily="50" charset="-128"/>
                          <a:sym typeface="Symbol" pitchFamily="18" charset="2"/>
                        </a:rPr>
                        <a:t> </a:t>
                      </a:r>
                      <a:r>
                        <a:rPr kumimoji="1" lang="en-US" altLang="ja-JP" sz="1400" b="0" i="0" u="none" strike="noStrike" cap="none" normalizeH="0" baseline="0" smtClean="0">
                          <a:ln>
                            <a:noFill/>
                          </a:ln>
                          <a:solidFill>
                            <a:srgbClr val="FF0000"/>
                          </a:solidFill>
                          <a:effectLst/>
                          <a:latin typeface="Arial" charset="0"/>
                          <a:ea typeface="ＭＳ Ｐゴシック" pitchFamily="50" charset="-128"/>
                          <a:sym typeface="Calibri" pitchFamily="34" charset="0"/>
                        </a:rPr>
                        <a:t>0.8 </a:t>
                      </a:r>
                      <a:r>
                        <a:rPr kumimoji="1" lang="en-US" altLang="ja-JP" sz="1400" b="0" i="0" u="none" strike="noStrike" cap="none" normalizeH="0" baseline="0" smtClean="0">
                          <a:ln>
                            <a:noFill/>
                          </a:ln>
                          <a:solidFill>
                            <a:srgbClr val="FF0000"/>
                          </a:solidFill>
                          <a:effectLst/>
                          <a:latin typeface="Symbol" pitchFamily="18" charset="2"/>
                          <a:ea typeface="ＭＳ Ｐゴシック" pitchFamily="50" charset="-128"/>
                          <a:sym typeface="Calibri" pitchFamily="34" charset="0"/>
                        </a:rPr>
                        <a:t>m</a:t>
                      </a:r>
                      <a:r>
                        <a:rPr kumimoji="1" lang="en-US" altLang="ja-JP" sz="1400" b="0" i="0" u="none" strike="noStrike" cap="none" normalizeH="0" baseline="0" smtClean="0">
                          <a:ln>
                            <a:noFill/>
                          </a:ln>
                          <a:solidFill>
                            <a:srgbClr val="FF0000"/>
                          </a:solidFill>
                          <a:effectLst/>
                          <a:latin typeface="Arial" charset="0"/>
                          <a:ea typeface="ＭＳ Ｐゴシック" pitchFamily="50" charset="-128"/>
                          <a:sym typeface="Calibri" pitchFamily="34" charset="0"/>
                        </a:rPr>
                        <a:t>m</a:t>
                      </a:r>
                      <a:r>
                        <a:rPr kumimoji="1" lang="en-US" altLang="ja-JP" sz="1400" b="0" i="0" u="none" strike="noStrike" cap="none" normalizeH="0" baseline="0" smtClean="0">
                          <a:ln>
                            <a:noFill/>
                          </a:ln>
                          <a:solidFill>
                            <a:srgbClr val="FF0000"/>
                          </a:solidFill>
                          <a:effectLst/>
                          <a:latin typeface="Times New Roman" pitchFamily="18" charset="0"/>
                          <a:ea typeface="ＭＳ Ｐゴシック" pitchFamily="50" charset="-128"/>
                          <a:cs typeface="Times New Roman" pitchFamily="18" charset="0"/>
                          <a:sym typeface="Calibri" pitchFamily="34" charset="0"/>
                        </a:rPr>
                        <a:t>·</a:t>
                      </a:r>
                      <a:r>
                        <a:rPr kumimoji="1" lang="en-US" altLang="ja-JP" sz="1400" b="0" i="0" u="none" strike="noStrike" cap="none" normalizeH="0" baseline="0" smtClean="0">
                          <a:ln>
                            <a:noFill/>
                          </a:ln>
                          <a:solidFill>
                            <a:srgbClr val="FF0000"/>
                          </a:solidFill>
                          <a:effectLst/>
                          <a:latin typeface="Arial" charset="0"/>
                          <a:ea typeface="ＭＳ Ｐゴシック" pitchFamily="50" charset="-128"/>
                          <a:sym typeface="Calibri" pitchFamily="34" charset="0"/>
                        </a:rPr>
                        <a:t>rad</a:t>
                      </a:r>
                      <a:r>
                        <a:rPr kumimoji="1" lang="en-US" altLang="ja-JP" sz="1400" b="0" i="0" u="none" strike="noStrike" cap="none" normalizeH="0" baseline="0" smtClean="0">
                          <a:ln>
                            <a:noFill/>
                          </a:ln>
                          <a:solidFill>
                            <a:srgbClr val="3333FF"/>
                          </a:solidFill>
                          <a:effectLst/>
                          <a:latin typeface="Arial" charset="0"/>
                          <a:ea typeface="ＭＳ Ｐゴシック" pitchFamily="50" charset="-128"/>
                          <a:sym typeface="Calibri"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pitchFamily="50" charset="-128"/>
                          <a:sym typeface="Calibri" pitchFamily="34" charset="0"/>
                        </a:rPr>
                        <a:t>(@</a:t>
                      </a:r>
                      <a:r>
                        <a:rPr kumimoji="1" lang="en-US" altLang="ja-JP" sz="1400" b="0" i="0" u="none" strike="noStrike" cap="none" normalizeH="0" baseline="0" smtClean="0">
                          <a:ln>
                            <a:noFill/>
                          </a:ln>
                          <a:solidFill>
                            <a:srgbClr val="3333FF"/>
                          </a:solidFill>
                          <a:effectLst/>
                          <a:latin typeface="Arial" charset="0"/>
                          <a:ea typeface="ＭＳ Ｐゴシック" pitchFamily="50" charset="-128"/>
                          <a:sym typeface="Calibri" pitchFamily="34" charset="0"/>
                        </a:rPr>
                        <a:t>7.7 pC</a:t>
                      </a:r>
                      <a:r>
                        <a:rPr kumimoji="1" lang="en-US" altLang="ja-JP" sz="1400" b="0" i="0" u="none" strike="noStrike" cap="none" normalizeH="0" baseline="0" smtClean="0">
                          <a:ln>
                            <a:noFill/>
                          </a:ln>
                          <a:solidFill>
                            <a:schemeClr val="tx1"/>
                          </a:solidFill>
                          <a:effectLst/>
                          <a:latin typeface="Arial" charset="0"/>
                          <a:ea typeface="ＭＳ Ｐゴシック" pitchFamily="50" charset="-128"/>
                          <a:sym typeface="Calibri" pitchFamily="34" charset="0"/>
                        </a:rPr>
                        <a:t>/bunch, T=5.6 MeV)</a:t>
                      </a:r>
                      <a:endParaRPr kumimoji="1" lang="en-US" altLang="ja-JP" sz="1400" b="0" i="0" u="none" strike="noStrike" cap="none" normalizeH="0" baseline="0" smtClean="0">
                        <a:ln>
                          <a:noFill/>
                        </a:ln>
                        <a:solidFill>
                          <a:schemeClr val="tx1"/>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sym typeface="Symbol"/>
                        </a:rPr>
                        <a:t></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 1 </a:t>
                      </a:r>
                      <a:r>
                        <a:rPr kumimoji="1" lang="en-US" altLang="ja-JP" sz="1400" b="0" i="0" u="none" strike="noStrike" cap="none" normalizeH="0" baseline="0" dirty="0" err="1" smtClean="0">
                          <a:ln>
                            <a:noFill/>
                          </a:ln>
                          <a:solidFill>
                            <a:srgbClr val="000000"/>
                          </a:solidFill>
                          <a:effectLst/>
                          <a:latin typeface="Symbol" panose="05050102010706020507" pitchFamily="18" charset="2"/>
                          <a:ea typeface="ＭＳ Ｐゴシック" pitchFamily="50" charset="-128"/>
                        </a:rPr>
                        <a:t>m</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rPr>
                        <a:t>m</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sym typeface="Symbol"/>
                        </a:rPr>
                        <a:t></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rPr>
                        <a:t>rad</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 （</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at the beginning</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0.1 </a:t>
                      </a:r>
                      <a:r>
                        <a:rPr kumimoji="1" lang="en-US" altLang="ja-JP" sz="1400" b="0" i="0" u="none" strike="noStrike" cap="none" normalizeH="0" baseline="0" dirty="0" err="1" smtClean="0">
                          <a:ln>
                            <a:noFill/>
                          </a:ln>
                          <a:solidFill>
                            <a:srgbClr val="000000"/>
                          </a:solidFill>
                          <a:effectLst/>
                          <a:latin typeface="Symbol" panose="05050102010706020507" pitchFamily="18" charset="2"/>
                          <a:ea typeface="ＭＳ Ｐゴシック" pitchFamily="50" charset="-128"/>
                        </a:rPr>
                        <a:t>m</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rPr>
                        <a:t>m</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sym typeface="Symbol"/>
                        </a:rPr>
                        <a:t></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rPr>
                        <a:t>rad</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 （</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aggressive</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a:t>
                      </a:r>
                      <a:endParaRPr kumimoji="1" lang="ja-JP" altLang="ja-JP" sz="1400" b="0" i="0" u="none" strike="noStrike" cap="none" normalizeH="0" baseline="0" dirty="0" smtClean="0">
                        <a:ln>
                          <a:noFill/>
                        </a:ln>
                        <a:solidFill>
                          <a:srgbClr val="00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OK</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cap="none" normalizeH="0" baseline="0" dirty="0" smtClean="0">
                        <a:ln>
                          <a:noFill/>
                        </a:ln>
                        <a:solidFill>
                          <a:srgbClr val="FF0000"/>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chemeClr val="tx1"/>
                          </a:solidFill>
                          <a:effectLst/>
                          <a:latin typeface="Arial" charset="0"/>
                          <a:ea typeface="ＭＳ Ｐゴシック" pitchFamily="50" charset="-128"/>
                        </a:rPr>
                        <a:t>Still</a:t>
                      </a:r>
                      <a:endParaRPr kumimoji="1" lang="ja-JP" altLang="en-US" sz="1400" b="0" i="0" u="none" strike="noStrike" cap="none" normalizeH="0" baseline="0" dirty="0" smtClean="0">
                        <a:ln>
                          <a:noFill/>
                        </a:ln>
                        <a:solidFill>
                          <a:schemeClr val="tx1"/>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338301">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Normalized Emittance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(High bunch charge</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a:t>
                      </a: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3333FF"/>
                          </a:solidFill>
                          <a:effectLst/>
                          <a:latin typeface="Arial" charset="0"/>
                          <a:ea typeface="ＭＳ Ｐゴシック" pitchFamily="50" charset="-128"/>
                        </a:rPr>
                        <a:t>2~3</a:t>
                      </a:r>
                      <a:r>
                        <a:rPr kumimoji="1" lang="ja-JP" altLang="en-US" sz="1400" b="0" i="0"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1400" b="0" i="0" u="none" strike="noStrike" cap="none" normalizeH="0" baseline="0" dirty="0" smtClean="0">
                          <a:ln>
                            <a:noFill/>
                          </a:ln>
                          <a:solidFill>
                            <a:schemeClr val="tx1"/>
                          </a:solidFill>
                          <a:effectLst/>
                          <a:latin typeface="Arial" charset="0"/>
                          <a:ea typeface="ＭＳ Ｐゴシック" pitchFamily="50" charset="-128"/>
                        </a:rPr>
                        <a:t>@</a:t>
                      </a:r>
                      <a:r>
                        <a:rPr kumimoji="1" lang="en-US" altLang="ja-JP" sz="1400" b="0" i="0" u="none" strike="noStrike" cap="none" normalizeH="0" baseline="0" dirty="0" smtClean="0">
                          <a:ln>
                            <a:noFill/>
                          </a:ln>
                          <a:solidFill>
                            <a:srgbClr val="3333FF"/>
                          </a:solidFill>
                          <a:effectLst/>
                          <a:latin typeface="Arial" charset="0"/>
                          <a:ea typeface="ＭＳ Ｐゴシック" pitchFamily="50" charset="-128"/>
                        </a:rPr>
                        <a:t>60 </a:t>
                      </a:r>
                      <a:r>
                        <a:rPr kumimoji="1" lang="en-US" altLang="ja-JP" sz="1400" b="0" i="0" u="none" strike="noStrike" cap="none" normalizeH="0" baseline="0" dirty="0" err="1" smtClean="0">
                          <a:ln>
                            <a:noFill/>
                          </a:ln>
                          <a:solidFill>
                            <a:srgbClr val="3333FF"/>
                          </a:solidFill>
                          <a:effectLst/>
                          <a:latin typeface="Arial" charset="0"/>
                          <a:ea typeface="ＭＳ Ｐゴシック" pitchFamily="50" charset="-128"/>
                        </a:rPr>
                        <a:t>pC</a:t>
                      </a:r>
                      <a:r>
                        <a:rPr kumimoji="1" lang="en-US" altLang="ja-JP" sz="1400" b="0" i="0" u="none" strike="noStrike" cap="none" normalizeH="0" baseline="0" dirty="0" smtClean="0">
                          <a:ln>
                            <a:noFill/>
                          </a:ln>
                          <a:solidFill>
                            <a:schemeClr val="tx1"/>
                          </a:solidFill>
                          <a:effectLst/>
                          <a:latin typeface="Arial" charset="0"/>
                          <a:ea typeface="ＭＳ Ｐゴシック" pitchFamily="50" charset="-128"/>
                        </a:rPr>
                        <a:t>/bunch</a:t>
                      </a:r>
                      <a:r>
                        <a:rPr kumimoji="1" lang="ja-JP" altLang="en-US" sz="1400" b="0" i="0" u="none" strike="noStrike" cap="none" normalizeH="0" baseline="0" dirty="0" smtClean="0">
                          <a:ln>
                            <a:noFill/>
                          </a:ln>
                          <a:solidFill>
                            <a:schemeClr val="tx1"/>
                          </a:solidFill>
                          <a:effectLst/>
                          <a:latin typeface="Arial" charset="0"/>
                          <a:ea typeface="ＭＳ Ｐゴシック" pitchFamily="50" charset="-128"/>
                        </a:rPr>
                        <a:t>）</a:t>
                      </a:r>
                      <a:endParaRPr kumimoji="1" lang="en-US"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1 </a:t>
                      </a:r>
                      <a:r>
                        <a:rPr kumimoji="1" lang="en-US" altLang="ja-JP" sz="1400" b="0" i="0" u="none" strike="noStrike" cap="none" normalizeH="0" baseline="0" smtClean="0">
                          <a:ln>
                            <a:noFill/>
                          </a:ln>
                          <a:solidFill>
                            <a:srgbClr val="000000"/>
                          </a:solidFill>
                          <a:effectLst/>
                          <a:latin typeface="Symbol" panose="05050102010706020507" pitchFamily="18" charset="2"/>
                          <a:ea typeface="ＭＳ Ｐゴシック" pitchFamily="50" charset="-128"/>
                        </a:rPr>
                        <a:t>m</a:t>
                      </a: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m</a:t>
                      </a:r>
                      <a:r>
                        <a:rPr kumimoji="1" lang="en-US" altLang="ja-JP" sz="1400" b="0" i="0" u="none" strike="noStrike" cap="none" normalizeH="0" baseline="0" smtClean="0">
                          <a:ln>
                            <a:noFill/>
                          </a:ln>
                          <a:solidFill>
                            <a:srgbClr val="000000"/>
                          </a:solidFill>
                          <a:effectLst/>
                          <a:latin typeface="Arial" charset="0"/>
                          <a:ea typeface="ＭＳ Ｐゴシック" pitchFamily="50" charset="-128"/>
                          <a:sym typeface="Symbol"/>
                        </a:rPr>
                        <a:t></a:t>
                      </a: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rad</a:t>
                      </a:r>
                      <a:endParaRPr kumimoji="1" lang="ja-JP" altLang="ja-JP" sz="1400" b="0" i="0" u="none" strike="noStrike" cap="none" normalizeH="0" baseline="0" smtClean="0">
                        <a:ln>
                          <a:noFill/>
                        </a:ln>
                        <a:solidFill>
                          <a:srgbClr val="00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Not bud</a:t>
                      </a:r>
                      <a:endParaRPr kumimoji="1" lang="ja-JP" altLang="ja-JP" sz="1400" b="0" i="0" u="none" strike="noStrike" cap="none" normalizeH="0" baseline="0" dirty="0" smtClean="0">
                        <a:ln>
                          <a:noFill/>
                        </a:ln>
                        <a:solidFill>
                          <a:srgbClr val="FF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396205">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Momentum spread (</a:t>
                      </a:r>
                      <a:r>
                        <a:rPr kumimoji="1" lang="en-US" altLang="ja-JP" sz="1400" b="0" i="0" u="none" strike="noStrike" cap="none" normalizeH="0" baseline="0" dirty="0" err="1" smtClean="0">
                          <a:ln>
                            <a:noFill/>
                          </a:ln>
                          <a:solidFill>
                            <a:srgbClr val="000000"/>
                          </a:solidFill>
                          <a:effectLst/>
                          <a:latin typeface="Symbol" panose="05050102010706020507" pitchFamily="18" charset="2"/>
                          <a:ea typeface="ＭＳ Ｐゴシック" pitchFamily="50" charset="-128"/>
                        </a:rPr>
                        <a:t>s</a:t>
                      </a:r>
                      <a:r>
                        <a:rPr kumimoji="1" lang="en-US" altLang="ja-JP" sz="1400" b="0" i="1" u="none" strike="noStrike" cap="none" normalizeH="0" baseline="-25000" dirty="0" err="1" smtClean="0">
                          <a:ln>
                            <a:noFill/>
                          </a:ln>
                          <a:solidFill>
                            <a:srgbClr val="000000"/>
                          </a:solidFill>
                          <a:effectLst/>
                          <a:latin typeface="Arial" charset="0"/>
                          <a:ea typeface="ＭＳ Ｐゴシック" pitchFamily="50" charset="-128"/>
                        </a:rPr>
                        <a:t>p</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a:t>
                      </a:r>
                      <a:r>
                        <a:rPr kumimoji="1" lang="en-US" altLang="ja-JP" sz="1400" b="0" i="1" u="none" strike="noStrike" cap="none" normalizeH="0" baseline="0" dirty="0" smtClean="0">
                          <a:ln>
                            <a:noFill/>
                          </a:ln>
                          <a:solidFill>
                            <a:srgbClr val="000000"/>
                          </a:solidFill>
                          <a:effectLst/>
                          <a:latin typeface="Arial" charset="0"/>
                          <a:ea typeface="ＭＳ Ｐゴシック" pitchFamily="50" charset="-128"/>
                        </a:rPr>
                        <a:t>p</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a:t>
                      </a:r>
                      <a:r>
                        <a:rPr kumimoji="1" lang="en-US" altLang="ja-JP" sz="1400" b="0" i="0" u="none" strike="noStrike" cap="none" normalizeH="0" baseline="-25000" dirty="0" err="1" smtClean="0">
                          <a:ln>
                            <a:noFill/>
                          </a:ln>
                          <a:solidFill>
                            <a:srgbClr val="000000"/>
                          </a:solidFill>
                          <a:effectLst/>
                          <a:latin typeface="Arial" charset="0"/>
                          <a:ea typeface="ＭＳ Ｐゴシック" pitchFamily="50" charset="-128"/>
                        </a:rPr>
                        <a:t>rms</a:t>
                      </a:r>
                      <a:endParaRPr kumimoji="1" lang="en-US" altLang="ja-JP" sz="1400" b="0" i="0" u="none" strike="noStrike" cap="none" normalizeH="0" baseline="-25000" dirty="0" smtClean="0">
                        <a:ln>
                          <a:noFill/>
                        </a:ln>
                        <a:solidFill>
                          <a:srgbClr val="000000"/>
                        </a:solidFill>
                        <a:effectLst/>
                        <a:latin typeface="Arial" charset="0"/>
                        <a:ea typeface="ＭＳ Ｐゴシック" pitchFamily="50" charset="-128"/>
                      </a:endParaRP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smtClean="0">
                          <a:ln>
                            <a:noFill/>
                          </a:ln>
                          <a:solidFill>
                            <a:srgbClr val="000000"/>
                          </a:solidFill>
                          <a:effectLst/>
                          <a:latin typeface="Arial" charset="0"/>
                          <a:ea typeface="ＭＳ Ｐゴシック" pitchFamily="50" charset="-128"/>
                          <a:sym typeface="Symbol"/>
                        </a:rPr>
                        <a:t> 10</a:t>
                      </a:r>
                      <a:r>
                        <a:rPr kumimoji="1" lang="en-US" altLang="ja-JP" sz="1400" b="0" i="0" u="none" strike="noStrike" cap="none" normalizeH="0" baseline="30000" smtClean="0">
                          <a:ln>
                            <a:noFill/>
                          </a:ln>
                          <a:solidFill>
                            <a:srgbClr val="000000"/>
                          </a:solidFill>
                          <a:effectLst/>
                          <a:latin typeface="Arial" charset="0"/>
                          <a:ea typeface="ＭＳ Ｐゴシック" pitchFamily="50" charset="-128"/>
                          <a:sym typeface="Symbol"/>
                        </a:rPr>
                        <a:t>-3</a:t>
                      </a:r>
                      <a:r>
                        <a:rPr kumimoji="1" lang="en-US" altLang="ja-JP" sz="1400" b="0" i="0" u="none" strike="noStrike" cap="none" normalizeH="0" baseline="0" smtClean="0">
                          <a:ln>
                            <a:noFill/>
                          </a:ln>
                          <a:solidFill>
                            <a:srgbClr val="000000"/>
                          </a:solidFill>
                          <a:effectLst/>
                          <a:latin typeface="Arial" charset="0"/>
                          <a:ea typeface="ＭＳ Ｐゴシック" pitchFamily="50" charset="-128"/>
                          <a:sym typeface="Symbol"/>
                        </a:rPr>
                        <a:t> (&lt; 1 pC/bunch)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smtClean="0">
                          <a:ln>
                            <a:noFill/>
                          </a:ln>
                          <a:solidFill>
                            <a:srgbClr val="000000"/>
                          </a:solidFill>
                          <a:effectLst/>
                          <a:latin typeface="Arial" charset="0"/>
                          <a:ea typeface="ＭＳ Ｐゴシック" pitchFamily="50" charset="-128"/>
                          <a:sym typeface="Symbol"/>
                        </a:rPr>
                        <a:t>(1.5 - 2.5)10</a:t>
                      </a:r>
                      <a:r>
                        <a:rPr kumimoji="1" lang="en-US" altLang="ja-JP" sz="1400" b="0" i="0" u="none" strike="noStrike" cap="none" normalizeH="0" baseline="30000" smtClean="0">
                          <a:ln>
                            <a:noFill/>
                          </a:ln>
                          <a:solidFill>
                            <a:srgbClr val="000000"/>
                          </a:solidFill>
                          <a:effectLst/>
                          <a:latin typeface="Arial" charset="0"/>
                          <a:ea typeface="ＭＳ Ｐゴシック" pitchFamily="50" charset="-128"/>
                          <a:sym typeface="Symbol"/>
                        </a:rPr>
                        <a:t>-3</a:t>
                      </a:r>
                      <a:r>
                        <a:rPr kumimoji="1" lang="en-US" altLang="ja-JP" sz="1400" b="0" i="0" u="none" strike="noStrike" cap="none" normalizeH="0" baseline="0" smtClean="0">
                          <a:ln>
                            <a:noFill/>
                          </a:ln>
                          <a:solidFill>
                            <a:srgbClr val="000000"/>
                          </a:solidFill>
                          <a:effectLst/>
                          <a:latin typeface="Arial" charset="0"/>
                          <a:ea typeface="ＭＳ Ｐゴシック" pitchFamily="50" charset="-128"/>
                          <a:sym typeface="Symbol"/>
                        </a:rPr>
                        <a:t> (@7.7 pC/bunch)</a:t>
                      </a:r>
                      <a:endParaRPr kumimoji="1" lang="en-US" altLang="ja-JP" sz="1400" b="0" i="0" u="none" strike="noStrike" cap="none" normalizeH="0" baseline="0" smtClean="0">
                        <a:ln>
                          <a:noFill/>
                        </a:ln>
                        <a:solidFill>
                          <a:srgbClr val="00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sym typeface="Symbol"/>
                        </a:rPr>
                        <a:t></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 10</a:t>
                      </a:r>
                      <a:r>
                        <a:rPr kumimoji="1" lang="en-US" altLang="ja-JP" sz="1400" b="0" i="0" u="none" strike="noStrike" cap="none" normalizeH="0" baseline="30000" dirty="0" smtClean="0">
                          <a:ln>
                            <a:noFill/>
                          </a:ln>
                          <a:solidFill>
                            <a:srgbClr val="000000"/>
                          </a:solidFill>
                          <a:effectLst/>
                          <a:latin typeface="Arial" charset="0"/>
                          <a:ea typeface="ＭＳ Ｐゴシック" pitchFamily="50" charset="-128"/>
                        </a:rPr>
                        <a:t>-4</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 </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(3 GeV ERL</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Should be OK</a:t>
                      </a:r>
                      <a:endParaRPr kumimoji="1" lang="ja-JP" altLang="ja-JP" sz="1400" b="0" i="0" u="none" strike="noStrike" cap="none" normalizeH="0" baseline="0" dirty="0" smtClean="0">
                        <a:ln>
                          <a:noFill/>
                        </a:ln>
                        <a:solidFill>
                          <a:srgbClr val="FF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341650">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Jitter of momentum </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 </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a:t>
                      </a:r>
                      <a:r>
                        <a:rPr kumimoji="1" lang="en-US" altLang="ja-JP" sz="1400" b="0" i="0" u="none" strike="noStrike" cap="none" normalizeH="0" baseline="0" dirty="0" err="1" smtClean="0">
                          <a:ln>
                            <a:noFill/>
                          </a:ln>
                          <a:solidFill>
                            <a:srgbClr val="000000"/>
                          </a:solidFill>
                          <a:effectLst/>
                          <a:latin typeface="Symbol" pitchFamily="18" charset="2"/>
                          <a:ea typeface="ＭＳ Ｐゴシック" pitchFamily="50" charset="-128"/>
                        </a:rPr>
                        <a:t>D</a:t>
                      </a:r>
                      <a:r>
                        <a:rPr kumimoji="1" lang="en-US" altLang="ja-JP" sz="1400" b="0" i="1" u="none" strike="noStrike" cap="none" normalizeH="0" baseline="0" dirty="0" err="1" smtClean="0">
                          <a:ln>
                            <a:noFill/>
                          </a:ln>
                          <a:solidFill>
                            <a:srgbClr val="000000"/>
                          </a:solidFill>
                          <a:effectLst/>
                          <a:latin typeface="Arial" charset="0"/>
                          <a:ea typeface="ＭＳ Ｐゴシック" pitchFamily="50" charset="-128"/>
                        </a:rPr>
                        <a:t>p</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a:t>
                      </a:r>
                      <a:r>
                        <a:rPr kumimoji="1" lang="en-US" altLang="ja-JP" sz="1400" b="0" i="1" u="none" strike="noStrike" cap="none" normalizeH="0" baseline="0" dirty="0" smtClean="0">
                          <a:ln>
                            <a:noFill/>
                          </a:ln>
                          <a:solidFill>
                            <a:srgbClr val="000000"/>
                          </a:solidFill>
                          <a:effectLst/>
                          <a:latin typeface="Arial" charset="0"/>
                          <a:ea typeface="ＭＳ Ｐゴシック" pitchFamily="50" charset="-128"/>
                        </a:rPr>
                        <a:t>p</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a:t>
                      </a:r>
                      <a:r>
                        <a:rPr kumimoji="1" lang="en-US" altLang="ja-JP" sz="1400" b="0" i="0" u="none" strike="noStrike" cap="none" normalizeH="0" baseline="-25000" dirty="0" err="1" smtClean="0">
                          <a:ln>
                            <a:noFill/>
                          </a:ln>
                          <a:solidFill>
                            <a:srgbClr val="000000"/>
                          </a:solidFill>
                          <a:effectLst/>
                          <a:latin typeface="Arial" charset="0"/>
                          <a:ea typeface="ＭＳ Ｐゴシック" pitchFamily="50" charset="-128"/>
                        </a:rPr>
                        <a:t>rms</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 </a:t>
                      </a: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6</a:t>
                      </a: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sym typeface="Symbol" pitchFamily="18" charset="2"/>
                        </a:rPr>
                        <a:t></a:t>
                      </a: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10</a:t>
                      </a:r>
                      <a:r>
                        <a:rPr kumimoji="1" lang="en-US" altLang="ja-JP" sz="1400" b="0" i="0" u="none" strike="noStrike" cap="none" normalizeH="0" baseline="30000" dirty="0" smtClean="0">
                          <a:ln>
                            <a:noFill/>
                          </a:ln>
                          <a:solidFill>
                            <a:srgbClr val="FF0000"/>
                          </a:solidFill>
                          <a:effectLst/>
                          <a:latin typeface="Arial" charset="0"/>
                          <a:ea typeface="ＭＳ Ｐゴシック" pitchFamily="50" charset="-128"/>
                        </a:rPr>
                        <a:t>-5</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sym typeface="Symbol"/>
                        </a:rPr>
                        <a:t></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 10</a:t>
                      </a:r>
                      <a:r>
                        <a:rPr kumimoji="1" lang="en-US" altLang="ja-JP" sz="1400" b="0" i="0" u="none" strike="noStrike" cap="none" normalizeH="0" baseline="30000" dirty="0" smtClean="0">
                          <a:ln>
                            <a:noFill/>
                          </a:ln>
                          <a:solidFill>
                            <a:srgbClr val="000000"/>
                          </a:solidFill>
                          <a:effectLst/>
                          <a:latin typeface="Arial" charset="0"/>
                          <a:ea typeface="ＭＳ Ｐゴシック" pitchFamily="50" charset="-128"/>
                        </a:rPr>
                        <a:t>-4</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 </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(3 GeV ERL</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OK</a:t>
                      </a: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328483">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Bunch length </a:t>
                      </a:r>
                      <a:r>
                        <a:rPr kumimoji="1" lang="en-US" altLang="ja-JP" sz="1400" b="0" i="0" u="none" strike="noStrike" cap="none" normalizeH="0" baseline="0" dirty="0" err="1" smtClean="0">
                          <a:ln>
                            <a:noFill/>
                          </a:ln>
                          <a:solidFill>
                            <a:srgbClr val="000000"/>
                          </a:solidFill>
                          <a:effectLst/>
                          <a:latin typeface="Symbol" panose="05050102010706020507" pitchFamily="18" charset="2"/>
                          <a:ea typeface="ＭＳ Ｐゴシック" pitchFamily="50" charset="-128"/>
                        </a:rPr>
                        <a:t>s</a:t>
                      </a:r>
                      <a:r>
                        <a:rPr kumimoji="1" lang="en-US" altLang="ja-JP" sz="1400" b="0" i="0" u="none" strike="noStrike" cap="none" normalizeH="0" baseline="-25000" dirty="0" err="1" smtClean="0">
                          <a:ln>
                            <a:noFill/>
                          </a:ln>
                          <a:solidFill>
                            <a:srgbClr val="000000"/>
                          </a:solidFill>
                          <a:effectLst/>
                          <a:latin typeface="Arial" charset="0"/>
                          <a:ea typeface="ＭＳ Ｐゴシック" pitchFamily="50" charset="-128"/>
                        </a:rPr>
                        <a:t>t</a:t>
                      </a:r>
                      <a:endParaRPr kumimoji="1" lang="en-US" altLang="ja-JP" sz="1400" b="0" i="0" u="none" strike="noStrike" cap="none" normalizeH="0" baseline="-25000" dirty="0" smtClean="0">
                        <a:ln>
                          <a:noFill/>
                        </a:ln>
                        <a:solidFill>
                          <a:srgbClr val="000000"/>
                        </a:solidFill>
                        <a:effectLst/>
                        <a:latin typeface="Arial" charset="0"/>
                        <a:ea typeface="ＭＳ Ｐゴシック" pitchFamily="50" charset="-128"/>
                      </a:endParaRP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3333FF"/>
                          </a:solidFill>
                          <a:effectLst/>
                          <a:latin typeface="Arial" charset="0"/>
                          <a:ea typeface="ＭＳ Ｐゴシック" pitchFamily="50" charset="-128"/>
                        </a:rPr>
                        <a:t>~ 2 </a:t>
                      </a:r>
                      <a:r>
                        <a:rPr kumimoji="1" lang="en-US" altLang="ja-JP" sz="1400" b="0" i="0" u="none" strike="noStrike" cap="none" normalizeH="0" baseline="0" dirty="0" err="1" smtClean="0">
                          <a:ln>
                            <a:noFill/>
                          </a:ln>
                          <a:solidFill>
                            <a:srgbClr val="3333FF"/>
                          </a:solidFill>
                          <a:effectLst/>
                          <a:latin typeface="Arial" charset="0"/>
                          <a:ea typeface="ＭＳ Ｐゴシック" pitchFamily="50" charset="-128"/>
                        </a:rPr>
                        <a:t>ps</a:t>
                      </a:r>
                      <a:r>
                        <a:rPr kumimoji="1" lang="en-US" altLang="ja-JP" sz="1400" b="0" i="0" u="none" strike="noStrike" cap="none" normalizeH="0" baseline="0" dirty="0" smtClean="0">
                          <a:ln>
                            <a:noFill/>
                          </a:ln>
                          <a:solidFill>
                            <a:srgbClr val="3333FF"/>
                          </a:solidFill>
                          <a:effectLst/>
                          <a:latin typeface="Arial" charset="0"/>
                          <a:ea typeface="ＭＳ Ｐゴシック" pitchFamily="50" charset="-128"/>
                        </a:rPr>
                        <a:t> (@1.5 </a:t>
                      </a:r>
                      <a:r>
                        <a:rPr kumimoji="1" lang="en-US" altLang="ja-JP" sz="1400" b="0" i="0" u="none" strike="noStrike" cap="none" normalizeH="0" baseline="0" dirty="0" err="1" smtClean="0">
                          <a:ln>
                            <a:noFill/>
                          </a:ln>
                          <a:solidFill>
                            <a:srgbClr val="3333FF"/>
                          </a:solidFill>
                          <a:effectLst/>
                          <a:latin typeface="Arial" charset="0"/>
                          <a:ea typeface="ＭＳ Ｐゴシック" pitchFamily="50" charset="-128"/>
                        </a:rPr>
                        <a:t>pC</a:t>
                      </a:r>
                      <a:r>
                        <a:rPr kumimoji="1" lang="en-US" altLang="ja-JP" sz="1400" b="0" i="0" u="none" strike="noStrike" cap="none" normalizeH="0" baseline="0" dirty="0" smtClean="0">
                          <a:ln>
                            <a:noFill/>
                          </a:ln>
                          <a:solidFill>
                            <a:srgbClr val="3333FF"/>
                          </a:solidFill>
                          <a:effectLst/>
                          <a:latin typeface="Arial" charset="0"/>
                          <a:ea typeface="ＭＳ Ｐゴシック" pitchFamily="50" charset="-128"/>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3333FF"/>
                          </a:solidFill>
                          <a:effectLst/>
                          <a:latin typeface="Arial" charset="0"/>
                          <a:ea typeface="ＭＳ Ｐゴシック" pitchFamily="50" charset="-128"/>
                        </a:rPr>
                        <a:t>~ 7 </a:t>
                      </a:r>
                      <a:r>
                        <a:rPr kumimoji="1" lang="en-US" altLang="ja-JP" sz="1400" b="0" i="0" u="none" strike="noStrike" cap="none" normalizeH="0" baseline="0" dirty="0" err="1" smtClean="0">
                          <a:ln>
                            <a:noFill/>
                          </a:ln>
                          <a:solidFill>
                            <a:srgbClr val="3333FF"/>
                          </a:solidFill>
                          <a:effectLst/>
                          <a:latin typeface="Arial" charset="0"/>
                          <a:ea typeface="ＭＳ Ｐゴシック" pitchFamily="50" charset="-128"/>
                        </a:rPr>
                        <a:t>ps</a:t>
                      </a:r>
                      <a:r>
                        <a:rPr kumimoji="1" lang="en-US" altLang="ja-JP" sz="1400" b="0" i="0" u="none" strike="noStrike" cap="none" normalizeH="0" baseline="0" dirty="0" smtClean="0">
                          <a:ln>
                            <a:noFill/>
                          </a:ln>
                          <a:solidFill>
                            <a:srgbClr val="3333FF"/>
                          </a:solidFill>
                          <a:effectLst/>
                          <a:latin typeface="Arial" charset="0"/>
                          <a:ea typeface="ＭＳ Ｐゴシック" pitchFamily="50" charset="-128"/>
                        </a:rPr>
                        <a:t> (@7.7 </a:t>
                      </a:r>
                      <a:r>
                        <a:rPr kumimoji="1" lang="en-US" altLang="ja-JP" sz="1400" b="0" i="0" u="none" strike="noStrike" cap="none" normalizeH="0" baseline="0" dirty="0" err="1" smtClean="0">
                          <a:ln>
                            <a:noFill/>
                          </a:ln>
                          <a:solidFill>
                            <a:srgbClr val="3333FF"/>
                          </a:solidFill>
                          <a:effectLst/>
                          <a:latin typeface="Arial" charset="0"/>
                          <a:ea typeface="ＭＳ Ｐゴシック" pitchFamily="50" charset="-128"/>
                        </a:rPr>
                        <a:t>pC</a:t>
                      </a:r>
                      <a:r>
                        <a:rPr kumimoji="1" lang="en-US" altLang="ja-JP" sz="1400" b="0" i="0" u="none" strike="noStrike" cap="none" normalizeH="0" baseline="0" dirty="0" smtClean="0">
                          <a:ln>
                            <a:noFill/>
                          </a:ln>
                          <a:solidFill>
                            <a:srgbClr val="3333FF"/>
                          </a:solidFill>
                          <a:effectLst/>
                          <a:latin typeface="Arial" charset="0"/>
                          <a:ea typeface="ＭＳ Ｐゴシック" pitchFamily="50" charset="-128"/>
                        </a:rPr>
                        <a:t>)</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2 </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rPr>
                        <a:t>ps</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 (typical)</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Not bad</a:t>
                      </a: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3284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25000" dirty="0" smtClean="0">
                          <a:ln>
                            <a:noFill/>
                          </a:ln>
                          <a:solidFill>
                            <a:srgbClr val="000000"/>
                          </a:solidFill>
                          <a:effectLst/>
                          <a:latin typeface="Arial" charset="0"/>
                          <a:ea typeface="ＭＳ Ｐゴシック" pitchFamily="50" charset="-128"/>
                        </a:rPr>
                        <a:t>Bunch  compression </a:t>
                      </a: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3333FF"/>
                          </a:solidFill>
                          <a:effectLst/>
                          <a:latin typeface="Arial" charset="0"/>
                          <a:ea typeface="ＭＳ Ｐゴシック" pitchFamily="50" charset="-128"/>
                        </a:rPr>
                        <a:t>0.25 (</a:t>
                      </a:r>
                      <a:r>
                        <a:rPr kumimoji="1" lang="en-US" altLang="ja-JP" sz="1400" b="0" i="0" u="none" strike="noStrike" cap="none" normalizeH="0" baseline="0" dirty="0" err="1" smtClean="0">
                          <a:ln>
                            <a:noFill/>
                          </a:ln>
                          <a:solidFill>
                            <a:srgbClr val="3333FF"/>
                          </a:solidFill>
                          <a:effectLst/>
                          <a:latin typeface="Arial" charset="0"/>
                          <a:ea typeface="ＭＳ Ｐゴシック" pitchFamily="50" charset="-128"/>
                        </a:rPr>
                        <a:t>ps</a:t>
                      </a:r>
                      <a:r>
                        <a:rPr kumimoji="1" lang="en-US" altLang="ja-JP" sz="1400" b="0" i="0" u="none" strike="noStrike" cap="none" normalizeH="0" baseline="0" dirty="0" smtClean="0">
                          <a:ln>
                            <a:noFill/>
                          </a:ln>
                          <a:solidFill>
                            <a:srgbClr val="3333FF"/>
                          </a:solidFill>
                          <a:effectLst/>
                          <a:latin typeface="Arial" charset="0"/>
                          <a:ea typeface="ＭＳ Ｐゴシック" pitchFamily="50" charset="-128"/>
                        </a:rPr>
                        <a:t>)@ 2p/bunch</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0.1 (</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rPr>
                        <a:t>ps</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Not bad</a:t>
                      </a: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val="2430376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400" dirty="0"/>
              <a:t>Result of the commissioning at recirculation loop (RL) </a:t>
            </a:r>
            <a:r>
              <a:rPr lang="en-US" altLang="ja-JP" sz="2400" dirty="0" smtClean="0"/>
              <a:t/>
            </a:r>
            <a:br>
              <a:rPr lang="en-US" altLang="ja-JP" sz="2400" dirty="0" smtClean="0"/>
            </a:br>
            <a:r>
              <a:rPr lang="en-US" altLang="ja-JP" sz="2000" dirty="0" smtClean="0"/>
              <a:t>(@</a:t>
            </a:r>
            <a:r>
              <a:rPr lang="en-US" altLang="ja-JP" sz="2000" dirty="0"/>
              <a:t>the end of </a:t>
            </a:r>
            <a:r>
              <a:rPr lang="en-US" altLang="ja-JP" sz="2000" dirty="0" smtClean="0"/>
              <a:t>June/2018)</a:t>
            </a:r>
            <a:endParaRPr kumimoji="1" lang="ja-JP" altLang="en-US" sz="2000"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6</a:t>
            </a:fld>
            <a:endParaRPr lang="ja-JP" altLang="en-US" dirty="0"/>
          </a:p>
        </p:txBody>
      </p:sp>
      <p:graphicFrame>
        <p:nvGraphicFramePr>
          <p:cNvPr id="7" name="Group 51"/>
          <p:cNvGraphicFramePr>
            <a:graphicFrameLocks noGrp="1"/>
          </p:cNvGraphicFramePr>
          <p:nvPr>
            <p:extLst>
              <p:ext uri="{D42A27DB-BD31-4B8C-83A1-F6EECF244321}">
                <p14:modId xmlns:p14="http://schemas.microsoft.com/office/powerpoint/2010/main" val="2946242869"/>
              </p:ext>
            </p:extLst>
          </p:nvPr>
        </p:nvGraphicFramePr>
        <p:xfrm>
          <a:off x="161599" y="908720"/>
          <a:ext cx="8858202" cy="5405485"/>
        </p:xfrm>
        <a:graphic>
          <a:graphicData uri="http://schemas.openxmlformats.org/drawingml/2006/table">
            <a:tbl>
              <a:tblPr/>
              <a:tblGrid>
                <a:gridCol w="2610201"/>
                <a:gridCol w="2880320"/>
                <a:gridCol w="1944216"/>
                <a:gridCol w="1423465"/>
              </a:tblGrid>
              <a:tr h="283996">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Arial" charset="0"/>
                          <a:ea typeface="ＭＳ Ｐゴシック" pitchFamily="50" charset="-128"/>
                        </a:rPr>
                        <a:t>Parameter</a:t>
                      </a: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Arial" charset="0"/>
                          <a:ea typeface="ＭＳ Ｐゴシック" pitchFamily="50" charset="-128"/>
                        </a:rPr>
                        <a:t>Achieved performance</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Arial" charset="0"/>
                          <a:ea typeface="ＭＳ Ｐゴシック" pitchFamily="50" charset="-128"/>
                        </a:rPr>
                        <a:t>Target Value</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Arial" charset="0"/>
                          <a:ea typeface="ＭＳ Ｐゴシック" pitchFamily="50" charset="-128"/>
                        </a:rPr>
                        <a:t>Remark</a:t>
                      </a: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10065">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Energy of the electron beam </a:t>
                      </a:r>
                      <a:r>
                        <a:rPr kumimoji="1" lang="en-US" altLang="ja-JP" sz="1400" b="0" i="1" u="none" strike="noStrike" cap="none" normalizeH="0" baseline="0" dirty="0" smtClean="0">
                          <a:ln>
                            <a:noFill/>
                          </a:ln>
                          <a:solidFill>
                            <a:srgbClr val="000000"/>
                          </a:solidFill>
                          <a:effectLst/>
                          <a:latin typeface="Arial" charset="0"/>
                          <a:ea typeface="ＭＳ Ｐゴシック" pitchFamily="50" charset="-128"/>
                        </a:rPr>
                        <a:t>E</a:t>
                      </a: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3333FF"/>
                          </a:solidFill>
                          <a:effectLst/>
                          <a:latin typeface="Arial" charset="0"/>
                          <a:ea typeface="ＭＳ Ｐゴシック" pitchFamily="50" charset="-128"/>
                        </a:rPr>
                        <a:t>19.9 MeV</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35 MeV</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pitchFamily="50" charset="-128"/>
                        </a:rPr>
                        <a:t>Still</a:t>
                      </a: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51311">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Energy of Injector </a:t>
                      </a:r>
                      <a:r>
                        <a:rPr kumimoji="1" lang="en-US" altLang="ja-JP" sz="1400" b="0" i="1" u="none" strike="noStrike" cap="none" normalizeH="0" baseline="0" dirty="0" err="1" smtClean="0">
                          <a:ln>
                            <a:noFill/>
                          </a:ln>
                          <a:solidFill>
                            <a:srgbClr val="000000"/>
                          </a:solidFill>
                          <a:effectLst/>
                          <a:latin typeface="Arial" charset="0"/>
                          <a:ea typeface="ＭＳ Ｐゴシック" pitchFamily="50" charset="-128"/>
                        </a:rPr>
                        <a:t>E</a:t>
                      </a:r>
                      <a:r>
                        <a:rPr kumimoji="1" lang="en-US" altLang="ja-JP" sz="1400" b="0" i="0" u="none" strike="noStrike" cap="none" normalizeH="0" baseline="-25000" dirty="0" err="1" smtClean="0">
                          <a:ln>
                            <a:noFill/>
                          </a:ln>
                          <a:solidFill>
                            <a:srgbClr val="000000"/>
                          </a:solidFill>
                          <a:effectLst/>
                          <a:latin typeface="Arial" charset="0"/>
                          <a:ea typeface="ＭＳ Ｐゴシック" pitchFamily="50" charset="-128"/>
                        </a:rPr>
                        <a:t>inj</a:t>
                      </a:r>
                      <a:endParaRPr kumimoji="1" lang="en-US" altLang="ja-JP" sz="1400" b="0" i="0" u="none" strike="noStrike" cap="none" normalizeH="0" baseline="-25000" dirty="0" smtClean="0">
                        <a:ln>
                          <a:noFill/>
                        </a:ln>
                        <a:solidFill>
                          <a:srgbClr val="000000"/>
                        </a:solidFill>
                        <a:effectLst/>
                        <a:latin typeface="Arial" charset="0"/>
                        <a:ea typeface="ＭＳ Ｐゴシック" pitchFamily="50" charset="-128"/>
                      </a:endParaRP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3333FF"/>
                          </a:solidFill>
                          <a:effectLst/>
                          <a:latin typeface="Arial" charset="0"/>
                          <a:ea typeface="ＭＳ Ｐゴシック" pitchFamily="50" charset="-128"/>
                        </a:rPr>
                        <a:t>2.9 MeV</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sym typeface="Calibri" pitchFamily="34" charset="0"/>
                        </a:rPr>
                        <a:t>5 MeV</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sym typeface="Calibri" pitchFamily="34" charset="0"/>
                        </a:rPr>
                        <a:t>Still</a:t>
                      </a: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357072">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Average Current  </a:t>
                      </a:r>
                      <a:r>
                        <a:rPr kumimoji="1" lang="en-US" altLang="ja-JP" sz="1400" b="0" i="1" u="none" strike="noStrike" cap="none" normalizeH="0" baseline="0" dirty="0" smtClean="0">
                          <a:ln>
                            <a:noFill/>
                          </a:ln>
                          <a:solidFill>
                            <a:srgbClr val="000000"/>
                          </a:solidFill>
                          <a:effectLst/>
                          <a:latin typeface="Arial" charset="0"/>
                          <a:ea typeface="ＭＳ Ｐゴシック" pitchFamily="50" charset="-128"/>
                        </a:rPr>
                        <a:t>I</a:t>
                      </a:r>
                      <a:r>
                        <a:rPr kumimoji="1" lang="en-US" altLang="ja-JP" sz="1400" b="0" i="0" u="none" strike="noStrike" cap="none" normalizeH="0" baseline="-25000" dirty="0" smtClean="0">
                          <a:ln>
                            <a:noFill/>
                          </a:ln>
                          <a:solidFill>
                            <a:srgbClr val="000000"/>
                          </a:solidFill>
                          <a:effectLst/>
                          <a:latin typeface="Arial" charset="0"/>
                          <a:ea typeface="ＭＳ Ｐゴシック" pitchFamily="50" charset="-128"/>
                        </a:rPr>
                        <a:t>0</a:t>
                      </a: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6.5 </a:t>
                      </a:r>
                      <a:r>
                        <a:rPr kumimoji="1" lang="en-US" altLang="ja-JP" sz="1400" b="0" i="0" u="none" strike="noStrike" cap="none" normalizeH="0" baseline="0" dirty="0" smtClean="0">
                          <a:ln>
                            <a:noFill/>
                          </a:ln>
                          <a:solidFill>
                            <a:srgbClr val="FF0000"/>
                          </a:solidFill>
                          <a:effectLst/>
                          <a:latin typeface="Symbol" panose="05050102010706020507" pitchFamily="18" charset="2"/>
                          <a:ea typeface="ＭＳ Ｐゴシック" pitchFamily="50" charset="-128"/>
                        </a:rPr>
                        <a:t>m</a:t>
                      </a: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A</a:t>
                      </a:r>
                      <a:r>
                        <a:rPr kumimoji="1" lang="ja-JP" altLang="en-US" sz="1400" b="0" i="0" u="none" strike="noStrike" cap="none" normalizeH="0" baseline="0" dirty="0" smtClean="0">
                          <a:ln>
                            <a:noFill/>
                          </a:ln>
                          <a:solidFill>
                            <a:srgbClr val="FF0000"/>
                          </a:solidFill>
                          <a:effectLst/>
                          <a:latin typeface="Arial" charset="0"/>
                          <a:ea typeface="ＭＳ Ｐゴシック" pitchFamily="50" charset="-128"/>
                        </a:rPr>
                        <a:t>（</a:t>
                      </a: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steady state</a:t>
                      </a:r>
                      <a:r>
                        <a:rPr kumimoji="1" lang="ja-JP" altLang="en-US" sz="1400" b="0" i="0" u="none" strike="noStrike" cap="none" normalizeH="0" baseline="0" dirty="0" smtClean="0">
                          <a:ln>
                            <a:noFill/>
                          </a:ln>
                          <a:solidFill>
                            <a:srgbClr val="FF0000"/>
                          </a:solidFill>
                          <a:effectLst/>
                          <a:latin typeface="Arial" charset="0"/>
                          <a:ea typeface="ＭＳ Ｐゴシック" pitchFamily="50" charset="-128"/>
                        </a:rPr>
                        <a:t>）、</a:t>
                      </a:r>
                      <a:endParaRPr kumimoji="1" lang="en-US" altLang="ja-JP" sz="1400" b="0" i="0" u="none" strike="noStrike" cap="none" normalizeH="0" baseline="0" dirty="0" smtClean="0">
                        <a:ln>
                          <a:noFill/>
                        </a:ln>
                        <a:solidFill>
                          <a:srgbClr val="FF0000"/>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1mA (steady state</a:t>
                      </a:r>
                      <a:r>
                        <a:rPr kumimoji="1" lang="ja-JP" altLang="en-US" sz="1400" b="0" i="0" u="none" strike="noStrike" cap="none" normalizeH="0" baseline="0" dirty="0" smtClean="0">
                          <a:ln>
                            <a:noFill/>
                          </a:ln>
                          <a:solidFill>
                            <a:srgbClr val="FF0000"/>
                          </a:solidFill>
                          <a:effectLst/>
                          <a:latin typeface="Arial" charset="0"/>
                          <a:ea typeface="ＭＳ Ｐゴシック" pitchFamily="50" charset="-128"/>
                        </a:rPr>
                        <a:t>）</a:t>
                      </a:r>
                      <a:endParaRPr kumimoji="1" lang="en-US" altLang="ja-JP" sz="1400" b="0" i="0" u="none" strike="noStrike" cap="none" normalizeH="0" baseline="0" dirty="0" smtClean="0">
                        <a:ln>
                          <a:noFill/>
                        </a:ln>
                        <a:solidFill>
                          <a:srgbClr val="FF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10 </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rPr>
                        <a:t>μA</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sym typeface="Calibri" pitchFamily="34" charset="0"/>
                        </a:rPr>
                        <a:t>10 mA</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sym typeface="Calibri" pitchFamily="34" charset="0"/>
                        </a:rPr>
                        <a:t>OK</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sym typeface="Calibri" pitchFamily="34" charset="0"/>
                        </a:rPr>
                        <a:t>Should be OK</a:t>
                      </a: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83996">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Field gradient of main </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rPr>
                        <a:t>linac</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            </a:t>
                      </a:r>
                      <a:r>
                        <a:rPr kumimoji="1" lang="en-US" altLang="ja-JP" sz="1400" b="0" i="1" u="none" strike="noStrike" cap="none" normalizeH="0" baseline="0" dirty="0" err="1" smtClean="0">
                          <a:ln>
                            <a:noFill/>
                          </a:ln>
                          <a:solidFill>
                            <a:srgbClr val="000000"/>
                          </a:solidFill>
                          <a:effectLst/>
                          <a:latin typeface="Arial" charset="0"/>
                          <a:ea typeface="ＭＳ Ｐゴシック" pitchFamily="50" charset="-128"/>
                        </a:rPr>
                        <a:t>E</a:t>
                      </a:r>
                      <a:r>
                        <a:rPr kumimoji="1" lang="en-US" altLang="ja-JP" sz="1400" b="0" i="0" u="none" strike="noStrike" cap="none" normalizeH="0" baseline="-25000" dirty="0" err="1" smtClean="0">
                          <a:ln>
                            <a:noFill/>
                          </a:ln>
                          <a:solidFill>
                            <a:srgbClr val="000000"/>
                          </a:solidFill>
                          <a:effectLst/>
                          <a:latin typeface="Arial" charset="0"/>
                          <a:ea typeface="ＭＳ Ｐゴシック" pitchFamily="50" charset="-128"/>
                        </a:rPr>
                        <a:t>acc</a:t>
                      </a:r>
                      <a:endParaRPr kumimoji="1" lang="en-US" altLang="ja-JP" sz="1400" b="0" i="0" u="none" strike="noStrike" cap="none" normalizeH="0" baseline="-25000" dirty="0" smtClean="0">
                        <a:ln>
                          <a:noFill/>
                        </a:ln>
                        <a:solidFill>
                          <a:srgbClr val="000000"/>
                        </a:solidFill>
                        <a:effectLst/>
                        <a:latin typeface="Arial" charset="0"/>
                        <a:ea typeface="ＭＳ Ｐゴシック" pitchFamily="50" charset="-128"/>
                      </a:endParaRP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3333FF"/>
                          </a:solidFill>
                          <a:effectLst/>
                          <a:latin typeface="Arial" charset="0"/>
                          <a:ea typeface="ＭＳ Ｐゴシック" pitchFamily="50" charset="-128"/>
                        </a:rPr>
                        <a:t>8.2 MV/m</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15 MV/m</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pitchFamily="50" charset="-128"/>
                        </a:rPr>
                        <a:t>Still</a:t>
                      </a: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482794">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Normalized Emittance at  RL</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(Very low bunch charge</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a:t>
                      </a: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sym typeface="Symbol" pitchFamily="18" charset="2"/>
                        </a:rPr>
                        <a:t></a:t>
                      </a: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sym typeface="Calibri" pitchFamily="34" charset="0"/>
                        </a:rPr>
                        <a:t> 0.13 </a:t>
                      </a:r>
                      <a:r>
                        <a:rPr kumimoji="1" lang="en-US" altLang="ja-JP" sz="1400" b="0" i="0" u="none" strike="noStrike" cap="none" normalizeH="0" baseline="0" dirty="0" err="1" smtClean="0">
                          <a:ln>
                            <a:noFill/>
                          </a:ln>
                          <a:solidFill>
                            <a:srgbClr val="FF0000"/>
                          </a:solidFill>
                          <a:effectLst/>
                          <a:latin typeface="Symbol" pitchFamily="18" charset="2"/>
                          <a:ea typeface="ＭＳ Ｐゴシック" pitchFamily="50" charset="-128"/>
                          <a:sym typeface="Calibri" pitchFamily="34" charset="0"/>
                        </a:rPr>
                        <a:t>m</a:t>
                      </a:r>
                      <a:r>
                        <a:rPr kumimoji="1" lang="en-US" altLang="ja-JP" sz="1400" b="0" i="0" u="none" strike="noStrike" cap="none" normalizeH="0" baseline="0" dirty="0" err="1" smtClean="0">
                          <a:ln>
                            <a:noFill/>
                          </a:ln>
                          <a:solidFill>
                            <a:srgbClr val="FF0000"/>
                          </a:solidFill>
                          <a:effectLst/>
                          <a:latin typeface="Arial" charset="0"/>
                          <a:ea typeface="ＭＳ Ｐゴシック" pitchFamily="50" charset="-128"/>
                          <a:sym typeface="Calibri" pitchFamily="34" charset="0"/>
                        </a:rPr>
                        <a:t>m</a:t>
                      </a:r>
                      <a:r>
                        <a:rPr kumimoji="1" lang="en-US" altLang="ja-JP" sz="1400" b="0" i="0" u="none" strike="noStrike" cap="none" normalizeH="0" baseline="0" dirty="0" err="1" smtClean="0">
                          <a:ln>
                            <a:noFill/>
                          </a:ln>
                          <a:solidFill>
                            <a:srgbClr val="FF0000"/>
                          </a:solidFill>
                          <a:effectLst/>
                          <a:latin typeface="Times New Roman" pitchFamily="18" charset="0"/>
                          <a:ea typeface="ＭＳ Ｐゴシック" pitchFamily="50" charset="-128"/>
                          <a:cs typeface="Times New Roman" pitchFamily="18" charset="0"/>
                          <a:sym typeface="Calibri" pitchFamily="34" charset="0"/>
                        </a:rPr>
                        <a:t>·</a:t>
                      </a:r>
                      <a:r>
                        <a:rPr kumimoji="1" lang="en-US" altLang="ja-JP" sz="1400" b="0" i="0" u="none" strike="noStrike" cap="none" normalizeH="0" baseline="0" dirty="0" err="1" smtClean="0">
                          <a:ln>
                            <a:noFill/>
                          </a:ln>
                          <a:solidFill>
                            <a:srgbClr val="FF0000"/>
                          </a:solidFill>
                          <a:effectLst/>
                          <a:latin typeface="Arial" charset="0"/>
                          <a:ea typeface="ＭＳ Ｐゴシック" pitchFamily="50" charset="-128"/>
                          <a:sym typeface="Calibri" pitchFamily="34" charset="0"/>
                        </a:rPr>
                        <a:t>rad</a:t>
                      </a: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sym typeface="Calibri"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pitchFamily="50" charset="-128"/>
                          <a:sym typeface="Calibri" pitchFamily="34" charset="0"/>
                        </a:rPr>
                        <a:t>(@</a:t>
                      </a:r>
                      <a:r>
                        <a:rPr kumimoji="1" lang="en-US" altLang="ja-JP" sz="1400" b="0" i="0" u="none" strike="noStrike" cap="none" normalizeH="0" baseline="0" dirty="0" smtClean="0">
                          <a:ln>
                            <a:noFill/>
                          </a:ln>
                          <a:solidFill>
                            <a:schemeClr val="tx2"/>
                          </a:solidFill>
                          <a:effectLst/>
                          <a:latin typeface="Arial" charset="0"/>
                          <a:ea typeface="ＭＳ Ｐゴシック" pitchFamily="50" charset="-128"/>
                          <a:sym typeface="Calibri" pitchFamily="34" charset="0"/>
                        </a:rPr>
                        <a:t>~0.05pC/bunch</a:t>
                      </a:r>
                      <a:r>
                        <a:rPr kumimoji="1" lang="en-US" altLang="ja-JP" sz="1400" b="0" i="0" u="none" strike="noStrike" cap="none" normalizeH="0" baseline="0" dirty="0" smtClean="0">
                          <a:ln>
                            <a:noFill/>
                          </a:ln>
                          <a:solidFill>
                            <a:schemeClr val="tx1"/>
                          </a:solidFill>
                          <a:effectLst/>
                          <a:latin typeface="Arial" charset="0"/>
                          <a:ea typeface="ＭＳ Ｐゴシック" pitchFamily="50" charset="-128"/>
                          <a:sym typeface="Calibri" pitchFamily="34" charset="0"/>
                        </a:rPr>
                        <a:t>)</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0.1 </a:t>
                      </a:r>
                      <a:r>
                        <a:rPr kumimoji="1" lang="en-US" altLang="ja-JP" sz="1400" b="0" i="0" u="none" strike="noStrike" cap="none" normalizeH="0" baseline="0" smtClean="0">
                          <a:ln>
                            <a:noFill/>
                          </a:ln>
                          <a:solidFill>
                            <a:srgbClr val="000000"/>
                          </a:solidFill>
                          <a:effectLst/>
                          <a:latin typeface="Symbol" panose="05050102010706020507" pitchFamily="18" charset="2"/>
                          <a:ea typeface="ＭＳ Ｐゴシック" pitchFamily="50" charset="-128"/>
                        </a:rPr>
                        <a:t>m</a:t>
                      </a: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m</a:t>
                      </a:r>
                      <a:r>
                        <a:rPr kumimoji="1" lang="en-US" altLang="ja-JP" sz="1400" b="0" i="0" u="none" strike="noStrike" cap="none" normalizeH="0" baseline="0" smtClean="0">
                          <a:ln>
                            <a:noFill/>
                          </a:ln>
                          <a:solidFill>
                            <a:srgbClr val="000000"/>
                          </a:solidFill>
                          <a:effectLst/>
                          <a:latin typeface="Arial" charset="0"/>
                          <a:ea typeface="ＭＳ Ｐゴシック" pitchFamily="50" charset="-128"/>
                          <a:sym typeface="Symbol"/>
                        </a:rPr>
                        <a:t></a:t>
                      </a: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rad</a:t>
                      </a:r>
                      <a:endParaRPr kumimoji="1" lang="ja-JP" altLang="ja-JP" sz="1400" b="0" i="0" u="none" strike="noStrike" cap="none" normalizeH="0" baseline="0" smtClean="0">
                        <a:ln>
                          <a:noFill/>
                        </a:ln>
                        <a:solidFill>
                          <a:srgbClr val="00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FF0000"/>
                          </a:solidFill>
                          <a:effectLst/>
                          <a:latin typeface="Arial" charset="0"/>
                          <a:ea typeface="ＭＳ Ｐゴシック" pitchFamily="50" charset="-128"/>
                        </a:rPr>
                        <a:t>OK</a:t>
                      </a:r>
                      <a:endParaRPr kumimoji="1" lang="ja-JP" altLang="ja-JP" sz="1400" b="0" i="0" u="none" strike="noStrike" cap="none" normalizeH="0" baseline="0" smtClean="0">
                        <a:ln>
                          <a:noFill/>
                        </a:ln>
                        <a:solidFill>
                          <a:srgbClr val="FF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527709">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Normalized Emittance at RL</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(Low bunch charge</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a:t>
                      </a: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sym typeface="Calibri" pitchFamily="34" charset="0"/>
                        </a:rPr>
                        <a:t>0.3 </a:t>
                      </a:r>
                      <a:r>
                        <a:rPr kumimoji="1" lang="en-US" altLang="ja-JP" sz="1400" b="0" i="0" u="none" strike="noStrike" cap="none" normalizeH="0" baseline="0" dirty="0" err="1" smtClean="0">
                          <a:ln>
                            <a:noFill/>
                          </a:ln>
                          <a:solidFill>
                            <a:srgbClr val="FF0000"/>
                          </a:solidFill>
                          <a:effectLst/>
                          <a:latin typeface="Symbol" panose="05050102010706020507" pitchFamily="18" charset="2"/>
                          <a:ea typeface="ＭＳ Ｐゴシック" pitchFamily="50" charset="-128"/>
                          <a:sym typeface="Calibri" pitchFamily="34" charset="0"/>
                        </a:rPr>
                        <a:t>m</a:t>
                      </a:r>
                      <a:r>
                        <a:rPr kumimoji="1" lang="en-US" altLang="ja-JP" sz="1400" b="0" i="0" u="none" strike="noStrike" cap="none" normalizeH="0" baseline="0" dirty="0" err="1" smtClean="0">
                          <a:ln>
                            <a:noFill/>
                          </a:ln>
                          <a:solidFill>
                            <a:srgbClr val="FF0000"/>
                          </a:solidFill>
                          <a:effectLst/>
                          <a:latin typeface="Arial" charset="0"/>
                          <a:ea typeface="ＭＳ Ｐゴシック" pitchFamily="50" charset="-128"/>
                          <a:sym typeface="Calibri" pitchFamily="34" charset="0"/>
                        </a:rPr>
                        <a:t>m·rad</a:t>
                      </a: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sym typeface="Calibri"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pitchFamily="50" charset="-128"/>
                          <a:sym typeface="Calibri" pitchFamily="34" charset="0"/>
                        </a:rPr>
                        <a:t>(@</a:t>
                      </a:r>
                      <a:r>
                        <a:rPr kumimoji="1" lang="en-US" altLang="ja-JP" sz="1400" b="0" i="0" u="none" strike="noStrike" cap="none" normalizeH="0" baseline="0" dirty="0" smtClean="0">
                          <a:ln>
                            <a:noFill/>
                          </a:ln>
                          <a:solidFill>
                            <a:srgbClr val="3333FF"/>
                          </a:solidFill>
                          <a:effectLst/>
                          <a:latin typeface="Arial" charset="0"/>
                          <a:ea typeface="ＭＳ Ｐゴシック" pitchFamily="50" charset="-128"/>
                          <a:sym typeface="Calibri" pitchFamily="34" charset="0"/>
                        </a:rPr>
                        <a:t>0.5 </a:t>
                      </a:r>
                      <a:r>
                        <a:rPr kumimoji="1" lang="en-US" altLang="ja-JP" sz="1400" b="0" i="0" u="none" strike="noStrike" cap="none" normalizeH="0" baseline="0" dirty="0" err="1" smtClean="0">
                          <a:ln>
                            <a:noFill/>
                          </a:ln>
                          <a:solidFill>
                            <a:srgbClr val="3333FF"/>
                          </a:solidFill>
                          <a:effectLst/>
                          <a:latin typeface="Arial" charset="0"/>
                          <a:ea typeface="ＭＳ Ｐゴシック" pitchFamily="50" charset="-128"/>
                          <a:sym typeface="Calibri" pitchFamily="34" charset="0"/>
                        </a:rPr>
                        <a:t>pC</a:t>
                      </a:r>
                      <a:r>
                        <a:rPr kumimoji="1" lang="en-US" altLang="ja-JP" sz="1400" b="0" i="0" u="none" strike="noStrike" cap="none" normalizeH="0" baseline="0" dirty="0" smtClean="0">
                          <a:ln>
                            <a:noFill/>
                          </a:ln>
                          <a:solidFill>
                            <a:schemeClr val="tx1"/>
                          </a:solidFill>
                          <a:effectLst/>
                          <a:latin typeface="Arial" charset="0"/>
                          <a:ea typeface="ＭＳ Ｐゴシック" pitchFamily="50" charset="-128"/>
                          <a:sym typeface="Calibri" pitchFamily="34" charset="0"/>
                        </a:rPr>
                        <a:t>/bunch)</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0.1 </a:t>
                      </a:r>
                      <a:r>
                        <a:rPr kumimoji="1" lang="en-US" altLang="ja-JP" sz="1400" b="0" i="0" u="none" strike="noStrike" cap="none" normalizeH="0" baseline="0" smtClean="0">
                          <a:ln>
                            <a:noFill/>
                          </a:ln>
                          <a:solidFill>
                            <a:srgbClr val="000000"/>
                          </a:solidFill>
                          <a:effectLst/>
                          <a:latin typeface="Symbol" panose="05050102010706020507" pitchFamily="18" charset="2"/>
                          <a:ea typeface="ＭＳ Ｐゴシック" pitchFamily="50" charset="-128"/>
                        </a:rPr>
                        <a:t>m</a:t>
                      </a: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m</a:t>
                      </a:r>
                      <a:r>
                        <a:rPr kumimoji="1" lang="en-US" altLang="ja-JP" sz="1400" b="0" i="0" u="none" strike="noStrike" cap="none" normalizeH="0" baseline="0" smtClean="0">
                          <a:ln>
                            <a:noFill/>
                          </a:ln>
                          <a:solidFill>
                            <a:srgbClr val="000000"/>
                          </a:solidFill>
                          <a:effectLst/>
                          <a:latin typeface="Arial" charset="0"/>
                          <a:ea typeface="ＭＳ Ｐゴシック" pitchFamily="50" charset="-128"/>
                          <a:sym typeface="Symbol"/>
                        </a:rPr>
                        <a:t></a:t>
                      </a: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rad</a:t>
                      </a:r>
                      <a:endParaRPr kumimoji="1" lang="ja-JP" altLang="ja-JP" sz="1400" b="0" i="0" u="none" strike="noStrike" cap="none" normalizeH="0" baseline="0" smtClean="0">
                        <a:ln>
                          <a:noFill/>
                        </a:ln>
                        <a:solidFill>
                          <a:srgbClr val="00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Not bud</a:t>
                      </a: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577868">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Normalized Emittance at RL</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(Medium bunch charge</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a:t>
                      </a: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sym typeface="Calibri" pitchFamily="34" charset="0"/>
                        </a:rPr>
                        <a:t>~ </a:t>
                      </a:r>
                      <a:r>
                        <a:rPr kumimoji="1" lang="ja-JP" altLang="en-US" sz="1400" b="0" i="0" u="none" strike="noStrike" cap="none" normalizeH="0" baseline="0" dirty="0" smtClean="0">
                          <a:ln>
                            <a:noFill/>
                          </a:ln>
                          <a:solidFill>
                            <a:srgbClr val="FF0000"/>
                          </a:solidFill>
                          <a:effectLst/>
                          <a:latin typeface="Arial" charset="0"/>
                          <a:ea typeface="ＭＳ Ｐゴシック" pitchFamily="50" charset="-128"/>
                          <a:sym typeface="Calibri" pitchFamily="34" charset="0"/>
                        </a:rPr>
                        <a:t>　</a:t>
                      </a: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sym typeface="Calibri" pitchFamily="34" charset="0"/>
                        </a:rPr>
                        <a:t>1.0-1.6</a:t>
                      </a:r>
                      <a:r>
                        <a:rPr kumimoji="1" lang="en-US" altLang="ja-JP" sz="1400" b="0" i="0" u="none" strike="noStrike" cap="none" normalizeH="0" baseline="0" dirty="0" smtClean="0">
                          <a:ln>
                            <a:noFill/>
                          </a:ln>
                          <a:solidFill>
                            <a:srgbClr val="FF0000"/>
                          </a:solidFill>
                          <a:effectLst/>
                          <a:latin typeface="Symbol" pitchFamily="18" charset="2"/>
                          <a:ea typeface="ＭＳ Ｐゴシック" pitchFamily="50" charset="-128"/>
                          <a:sym typeface="Calibri" pitchFamily="34" charset="0"/>
                        </a:rPr>
                        <a:t>m</a:t>
                      </a: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sym typeface="Calibri" pitchFamily="34" charset="0"/>
                        </a:rPr>
                        <a:t>m</a:t>
                      </a:r>
                      <a:r>
                        <a:rPr kumimoji="1" lang="en-US" altLang="ja-JP" sz="1400" b="0" i="0" u="none" strike="noStrike" cap="none" normalizeH="0" baseline="0" dirty="0" smtClean="0">
                          <a:ln>
                            <a:noFill/>
                          </a:ln>
                          <a:solidFill>
                            <a:srgbClr val="FF0000"/>
                          </a:solidFill>
                          <a:effectLst/>
                          <a:latin typeface="Times New Roman" pitchFamily="18" charset="0"/>
                          <a:ea typeface="ＭＳ Ｐゴシック" pitchFamily="50" charset="-128"/>
                          <a:cs typeface="Times New Roman" pitchFamily="18" charset="0"/>
                          <a:sym typeface="Calibri" pitchFamily="34" charset="0"/>
                        </a:rPr>
                        <a:t>·</a:t>
                      </a: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sym typeface="Calibri" pitchFamily="34" charset="0"/>
                        </a:rPr>
                        <a:t>rad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pitchFamily="50" charset="-128"/>
                          <a:sym typeface="Calibri" pitchFamily="34" charset="0"/>
                        </a:rPr>
                        <a:t>(@</a:t>
                      </a:r>
                      <a:r>
                        <a:rPr kumimoji="1" lang="en-US" altLang="ja-JP" sz="1400" b="0" i="0" u="none" strike="noStrike" cap="none" normalizeH="0" baseline="0" dirty="0" smtClean="0">
                          <a:ln>
                            <a:noFill/>
                          </a:ln>
                          <a:solidFill>
                            <a:srgbClr val="3333FF"/>
                          </a:solidFill>
                          <a:effectLst/>
                          <a:latin typeface="Arial" charset="0"/>
                          <a:ea typeface="ＭＳ Ｐゴシック" pitchFamily="50" charset="-128"/>
                          <a:sym typeface="Calibri" pitchFamily="34" charset="0"/>
                        </a:rPr>
                        <a:t>7.7 </a:t>
                      </a:r>
                      <a:r>
                        <a:rPr kumimoji="1" lang="en-US" altLang="ja-JP" sz="1400" b="0" i="0" u="none" strike="noStrike" cap="none" normalizeH="0" baseline="0" dirty="0" err="1" smtClean="0">
                          <a:ln>
                            <a:noFill/>
                          </a:ln>
                          <a:solidFill>
                            <a:srgbClr val="3333FF"/>
                          </a:solidFill>
                          <a:effectLst/>
                          <a:latin typeface="Arial" charset="0"/>
                          <a:ea typeface="ＭＳ Ｐゴシック" pitchFamily="50" charset="-128"/>
                          <a:sym typeface="Calibri" pitchFamily="34" charset="0"/>
                        </a:rPr>
                        <a:t>pC</a:t>
                      </a:r>
                      <a:r>
                        <a:rPr kumimoji="1" lang="en-US" altLang="ja-JP" sz="1400" b="0" i="0" u="none" strike="noStrike" cap="none" normalizeH="0" baseline="0" dirty="0" smtClean="0">
                          <a:ln>
                            <a:noFill/>
                          </a:ln>
                          <a:solidFill>
                            <a:schemeClr val="tx1"/>
                          </a:solidFill>
                          <a:effectLst/>
                          <a:latin typeface="Arial" charset="0"/>
                          <a:ea typeface="ＭＳ Ｐゴシック" pitchFamily="50" charset="-128"/>
                          <a:sym typeface="Calibri" pitchFamily="34" charset="0"/>
                        </a:rPr>
                        <a:t>/bunch, E=19.9 MeV)</a:t>
                      </a:r>
                      <a:endParaRPr kumimoji="1" lang="en-US"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sym typeface="Symbol"/>
                        </a:rPr>
                        <a:t></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 1 </a:t>
                      </a:r>
                      <a:r>
                        <a:rPr kumimoji="1" lang="en-US" altLang="ja-JP" sz="1400" b="0" i="0" u="none" strike="noStrike" cap="none" normalizeH="0" baseline="0" dirty="0" err="1" smtClean="0">
                          <a:ln>
                            <a:noFill/>
                          </a:ln>
                          <a:solidFill>
                            <a:srgbClr val="000000"/>
                          </a:solidFill>
                          <a:effectLst/>
                          <a:latin typeface="Symbol" panose="05050102010706020507" pitchFamily="18" charset="2"/>
                          <a:ea typeface="ＭＳ Ｐゴシック" pitchFamily="50" charset="-128"/>
                        </a:rPr>
                        <a:t>m</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rPr>
                        <a:t>m</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sym typeface="Symbol"/>
                        </a:rPr>
                        <a:t></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rPr>
                        <a:t>rad</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 （</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Beginning</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0.1 </a:t>
                      </a:r>
                      <a:r>
                        <a:rPr kumimoji="1" lang="en-US" altLang="ja-JP" sz="1400" b="0" i="0" u="none" strike="noStrike" cap="none" normalizeH="0" baseline="0" dirty="0" err="1" smtClean="0">
                          <a:ln>
                            <a:noFill/>
                          </a:ln>
                          <a:solidFill>
                            <a:srgbClr val="000000"/>
                          </a:solidFill>
                          <a:effectLst/>
                          <a:latin typeface="Symbol" panose="05050102010706020507" pitchFamily="18" charset="2"/>
                          <a:ea typeface="ＭＳ Ｐゴシック" pitchFamily="50" charset="-128"/>
                        </a:rPr>
                        <a:t>m</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rPr>
                        <a:t>m</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sym typeface="Symbol"/>
                        </a:rPr>
                        <a:t></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rPr>
                        <a:t>rad</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 （</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aggressive</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a:t>
                      </a:r>
                      <a:endParaRPr kumimoji="1" lang="ja-JP" altLang="ja-JP" sz="1400" b="0" i="0" u="none" strike="noStrike" cap="none" normalizeH="0" baseline="0" dirty="0" smtClean="0">
                        <a:ln>
                          <a:noFill/>
                        </a:ln>
                        <a:solidFill>
                          <a:srgbClr val="00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Should be OK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cap="none" normalizeH="0" baseline="0" dirty="0" smtClean="0">
                        <a:ln>
                          <a:noFill/>
                        </a:ln>
                        <a:solidFill>
                          <a:srgbClr val="FF0000"/>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chemeClr val="tx1"/>
                          </a:solidFill>
                          <a:effectLst/>
                          <a:latin typeface="Arial" charset="0"/>
                          <a:ea typeface="ＭＳ Ｐゴシック" pitchFamily="50" charset="-128"/>
                        </a:rPr>
                        <a:t>Still</a:t>
                      </a:r>
                      <a:endParaRPr kumimoji="1" lang="ja-JP" altLang="en-US" sz="1400" b="0" i="0" u="none" strike="noStrike" cap="none" normalizeH="0" baseline="0" dirty="0" smtClean="0">
                        <a:ln>
                          <a:noFill/>
                        </a:ln>
                        <a:solidFill>
                          <a:schemeClr val="tx1"/>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323032">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Normalized Emittance at RL</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(High bunch charge</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a:t>
                      </a: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2"/>
                          </a:solidFill>
                          <a:effectLst/>
                          <a:latin typeface="Arial" charset="0"/>
                          <a:ea typeface="ＭＳ Ｐゴシック" pitchFamily="50" charset="-128"/>
                          <a:sym typeface="Calibri" pitchFamily="34" charset="0"/>
                        </a:rPr>
                        <a:t>2 - 6 </a:t>
                      </a:r>
                      <a:r>
                        <a:rPr kumimoji="1" lang="en-US" altLang="ja-JP" sz="1400" b="0" i="0" u="none" strike="noStrike" cap="none" normalizeH="0" baseline="0" dirty="0" err="1" smtClean="0">
                          <a:ln>
                            <a:noFill/>
                          </a:ln>
                          <a:solidFill>
                            <a:schemeClr val="tx2"/>
                          </a:solidFill>
                          <a:effectLst/>
                          <a:latin typeface="Symbol" panose="05050102010706020507" pitchFamily="18" charset="2"/>
                          <a:ea typeface="ＭＳ Ｐゴシック" pitchFamily="50" charset="-128"/>
                          <a:sym typeface="Calibri" pitchFamily="34" charset="0"/>
                        </a:rPr>
                        <a:t>m</a:t>
                      </a:r>
                      <a:r>
                        <a:rPr kumimoji="1" lang="en-US" altLang="ja-JP" sz="1400" b="0" i="0" u="none" strike="noStrike" cap="none" normalizeH="0" baseline="0" dirty="0" err="1" smtClean="0">
                          <a:ln>
                            <a:noFill/>
                          </a:ln>
                          <a:solidFill>
                            <a:schemeClr val="tx2"/>
                          </a:solidFill>
                          <a:effectLst/>
                          <a:latin typeface="Arial" charset="0"/>
                          <a:ea typeface="ＭＳ Ｐゴシック" pitchFamily="50" charset="-128"/>
                          <a:sym typeface="Calibri" pitchFamily="34" charset="0"/>
                        </a:rPr>
                        <a:t>m·rad</a:t>
                      </a:r>
                      <a:endParaRPr kumimoji="1" lang="en-US" altLang="ja-JP" sz="1400" b="0" i="0" u="none" strike="noStrike" cap="none" normalizeH="0" baseline="0" dirty="0" smtClean="0">
                        <a:ln>
                          <a:noFill/>
                        </a:ln>
                        <a:solidFill>
                          <a:schemeClr val="tx2"/>
                        </a:solidFill>
                        <a:effectLst/>
                        <a:latin typeface="Arial" charset="0"/>
                        <a:ea typeface="ＭＳ Ｐゴシック" pitchFamily="50" charset="-128"/>
                        <a:sym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pitchFamily="50" charset="-128"/>
                          <a:sym typeface="Calibri" pitchFamily="34" charset="0"/>
                        </a:rPr>
                        <a:t>(@</a:t>
                      </a:r>
                      <a:r>
                        <a:rPr kumimoji="1" lang="en-US" altLang="ja-JP" sz="1400" b="0" i="0" u="none" strike="noStrike" cap="none" normalizeH="0" baseline="0" dirty="0" smtClean="0">
                          <a:ln>
                            <a:noFill/>
                          </a:ln>
                          <a:solidFill>
                            <a:srgbClr val="3333FF"/>
                          </a:solidFill>
                          <a:effectLst/>
                          <a:latin typeface="Arial" charset="0"/>
                          <a:ea typeface="ＭＳ Ｐゴシック" pitchFamily="50" charset="-128"/>
                          <a:sym typeface="Calibri" pitchFamily="34" charset="0"/>
                        </a:rPr>
                        <a:t>60 </a:t>
                      </a:r>
                      <a:r>
                        <a:rPr kumimoji="1" lang="en-US" altLang="ja-JP" sz="1400" b="0" i="0" u="none" strike="noStrike" cap="none" normalizeH="0" baseline="0" dirty="0" err="1" smtClean="0">
                          <a:ln>
                            <a:noFill/>
                          </a:ln>
                          <a:solidFill>
                            <a:srgbClr val="3333FF"/>
                          </a:solidFill>
                          <a:effectLst/>
                          <a:latin typeface="Arial" charset="0"/>
                          <a:ea typeface="ＭＳ Ｐゴシック" pitchFamily="50" charset="-128"/>
                          <a:sym typeface="Calibri" pitchFamily="34" charset="0"/>
                        </a:rPr>
                        <a:t>pC</a:t>
                      </a:r>
                      <a:r>
                        <a:rPr kumimoji="1" lang="en-US" altLang="ja-JP" sz="1400" b="0" i="0" u="none" strike="noStrike" cap="none" normalizeH="0" baseline="0" dirty="0" smtClean="0">
                          <a:ln>
                            <a:noFill/>
                          </a:ln>
                          <a:solidFill>
                            <a:schemeClr val="tx1"/>
                          </a:solidFill>
                          <a:effectLst/>
                          <a:latin typeface="Arial" charset="0"/>
                          <a:ea typeface="ＭＳ Ｐゴシック" pitchFamily="50" charset="-128"/>
                          <a:sym typeface="Calibri" pitchFamily="34" charset="0"/>
                        </a:rPr>
                        <a:t>/bunch)</a:t>
                      </a:r>
                      <a:endParaRPr kumimoji="1" lang="en-US"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1 </a:t>
                      </a:r>
                      <a:r>
                        <a:rPr kumimoji="1" lang="en-US" altLang="ja-JP" sz="1400" b="0" i="0" u="none" strike="noStrike" cap="none" normalizeH="0" baseline="0" dirty="0" err="1" smtClean="0">
                          <a:ln>
                            <a:noFill/>
                          </a:ln>
                          <a:solidFill>
                            <a:srgbClr val="000000"/>
                          </a:solidFill>
                          <a:effectLst/>
                          <a:latin typeface="Symbol" panose="05050102010706020507" pitchFamily="18" charset="2"/>
                          <a:ea typeface="ＭＳ Ｐゴシック" pitchFamily="50" charset="-128"/>
                        </a:rPr>
                        <a:t>m</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rPr>
                        <a:t>m</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sym typeface="Symbol"/>
                        </a:rPr>
                        <a:t></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rPr>
                        <a:t>rad</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(@77 </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rPr>
                        <a:t>pC</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/bunch)</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Not bad</a:t>
                      </a: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301336">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rPr>
                        <a:t>Momemtun</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 Spread (</a:t>
                      </a:r>
                      <a:r>
                        <a:rPr kumimoji="1" lang="en-US" altLang="ja-JP" sz="1400" b="0" i="0" u="none" strike="noStrike" cap="none" normalizeH="0" baseline="0" dirty="0" err="1" smtClean="0">
                          <a:ln>
                            <a:noFill/>
                          </a:ln>
                          <a:solidFill>
                            <a:srgbClr val="000000"/>
                          </a:solidFill>
                          <a:effectLst/>
                          <a:latin typeface="Symbol" panose="05050102010706020507" pitchFamily="18" charset="2"/>
                          <a:ea typeface="ＭＳ Ｐゴシック" pitchFamily="50" charset="-128"/>
                        </a:rPr>
                        <a:t>s</a:t>
                      </a:r>
                      <a:r>
                        <a:rPr kumimoji="1" lang="en-US" altLang="ja-JP" sz="1400" b="0" i="1" u="none" strike="noStrike" cap="none" normalizeH="0" baseline="-25000" dirty="0" err="1" smtClean="0">
                          <a:ln>
                            <a:noFill/>
                          </a:ln>
                          <a:solidFill>
                            <a:srgbClr val="000000"/>
                          </a:solidFill>
                          <a:effectLst/>
                          <a:latin typeface="Arial" charset="0"/>
                          <a:ea typeface="ＭＳ Ｐゴシック" pitchFamily="50" charset="-128"/>
                        </a:rPr>
                        <a:t>p</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a:t>
                      </a:r>
                      <a:r>
                        <a:rPr kumimoji="1" lang="en-US" altLang="ja-JP" sz="1400" b="0" i="1" u="none" strike="noStrike" cap="none" normalizeH="0" baseline="0" dirty="0" smtClean="0">
                          <a:ln>
                            <a:noFill/>
                          </a:ln>
                          <a:solidFill>
                            <a:srgbClr val="000000"/>
                          </a:solidFill>
                          <a:effectLst/>
                          <a:latin typeface="Arial" charset="0"/>
                          <a:ea typeface="ＭＳ Ｐゴシック" pitchFamily="50" charset="-128"/>
                        </a:rPr>
                        <a:t>p</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a:t>
                      </a:r>
                      <a:r>
                        <a:rPr kumimoji="1" lang="en-US" altLang="ja-JP" sz="1400" b="0" i="0" u="none" strike="noStrike" cap="none" normalizeH="0" baseline="-25000" dirty="0" err="1" smtClean="0">
                          <a:ln>
                            <a:noFill/>
                          </a:ln>
                          <a:solidFill>
                            <a:srgbClr val="000000"/>
                          </a:solidFill>
                          <a:effectLst/>
                          <a:latin typeface="Arial" charset="0"/>
                          <a:ea typeface="ＭＳ Ｐゴシック" pitchFamily="50" charset="-128"/>
                        </a:rPr>
                        <a:t>rms</a:t>
                      </a:r>
                      <a:endParaRPr kumimoji="1" lang="en-US" altLang="ja-JP" sz="1400" b="0" i="0" u="none" strike="noStrike" cap="none" normalizeH="0" baseline="-25000" dirty="0" smtClean="0">
                        <a:ln>
                          <a:noFill/>
                        </a:ln>
                        <a:solidFill>
                          <a:srgbClr val="000000"/>
                        </a:solidFill>
                        <a:effectLst/>
                        <a:latin typeface="Arial" charset="0"/>
                        <a:ea typeface="ＭＳ Ｐゴシック" pitchFamily="50" charset="-128"/>
                      </a:endParaRP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3333FF"/>
                          </a:solidFill>
                          <a:effectLst/>
                          <a:latin typeface="Arial" charset="0"/>
                          <a:ea typeface="ＭＳ Ｐゴシック" pitchFamily="50" charset="-128"/>
                        </a:rPr>
                        <a:t>No data</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sym typeface="Symbol"/>
                        </a:rPr>
                        <a:t></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 10</a:t>
                      </a:r>
                      <a:r>
                        <a:rPr kumimoji="1" lang="en-US" altLang="ja-JP" sz="1400" b="0" i="0" u="none" strike="noStrike" cap="none" normalizeH="0" baseline="30000" dirty="0" smtClean="0">
                          <a:ln>
                            <a:noFill/>
                          </a:ln>
                          <a:solidFill>
                            <a:srgbClr val="000000"/>
                          </a:solidFill>
                          <a:effectLst/>
                          <a:latin typeface="Arial" charset="0"/>
                          <a:ea typeface="ＭＳ Ｐゴシック" pitchFamily="50" charset="-128"/>
                        </a:rPr>
                        <a:t>-4</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 </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(3 GeV ERL</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400" b="0" i="0" u="none" strike="noStrike" cap="none" normalizeH="0" baseline="0" dirty="0" smtClean="0">
                        <a:ln>
                          <a:noFill/>
                        </a:ln>
                        <a:solidFill>
                          <a:srgbClr val="00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83996">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Jitter of </a:t>
                      </a:r>
                      <a:r>
                        <a:rPr kumimoji="1" lang="en-US" altLang="ja-JP" sz="1400" b="0" i="0" u="none" strike="noStrike" cap="none" normalizeH="0" baseline="0" dirty="0" err="1" smtClean="0">
                          <a:ln>
                            <a:noFill/>
                          </a:ln>
                          <a:solidFill>
                            <a:srgbClr val="000000"/>
                          </a:solidFill>
                          <a:effectLst/>
                          <a:latin typeface="Arial" charset="0"/>
                          <a:ea typeface="ＭＳ Ｐゴシック" pitchFamily="50" charset="-128"/>
                        </a:rPr>
                        <a:t>Momemtum</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 (</a:t>
                      </a:r>
                      <a:r>
                        <a:rPr kumimoji="1" lang="en-US" altLang="ja-JP" sz="1400" b="0" i="0" u="none" strike="noStrike" cap="none" normalizeH="0" baseline="0" dirty="0" err="1" smtClean="0">
                          <a:ln>
                            <a:noFill/>
                          </a:ln>
                          <a:solidFill>
                            <a:srgbClr val="000000"/>
                          </a:solidFill>
                          <a:effectLst/>
                          <a:latin typeface="Symbol" pitchFamily="18" charset="2"/>
                          <a:ea typeface="ＭＳ Ｐゴシック" pitchFamily="50" charset="-128"/>
                        </a:rPr>
                        <a:t>D</a:t>
                      </a:r>
                      <a:r>
                        <a:rPr kumimoji="1" lang="en-US" altLang="ja-JP" sz="1400" b="0" i="1" u="none" strike="noStrike" cap="none" normalizeH="0" baseline="0" dirty="0" err="1" smtClean="0">
                          <a:ln>
                            <a:noFill/>
                          </a:ln>
                          <a:solidFill>
                            <a:srgbClr val="000000"/>
                          </a:solidFill>
                          <a:effectLst/>
                          <a:latin typeface="Arial" charset="0"/>
                          <a:ea typeface="ＭＳ Ｐゴシック" pitchFamily="50" charset="-128"/>
                        </a:rPr>
                        <a:t>p</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a:t>
                      </a:r>
                      <a:r>
                        <a:rPr kumimoji="1" lang="en-US" altLang="ja-JP" sz="1400" b="0" i="1" u="none" strike="noStrike" cap="none" normalizeH="0" baseline="0" dirty="0" smtClean="0">
                          <a:ln>
                            <a:noFill/>
                          </a:ln>
                          <a:solidFill>
                            <a:srgbClr val="000000"/>
                          </a:solidFill>
                          <a:effectLst/>
                          <a:latin typeface="Arial" charset="0"/>
                          <a:ea typeface="ＭＳ Ｐゴシック" pitchFamily="50" charset="-128"/>
                        </a:rPr>
                        <a:t>p</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a:t>
                      </a:r>
                      <a:r>
                        <a:rPr kumimoji="1" lang="en-US" altLang="ja-JP" sz="1400" b="0" i="0" u="none" strike="noStrike" cap="none" normalizeH="0" baseline="-25000" dirty="0" err="1" smtClean="0">
                          <a:ln>
                            <a:noFill/>
                          </a:ln>
                          <a:solidFill>
                            <a:srgbClr val="000000"/>
                          </a:solidFill>
                          <a:effectLst/>
                          <a:latin typeface="Arial" charset="0"/>
                          <a:ea typeface="ＭＳ Ｐゴシック" pitchFamily="50" charset="-128"/>
                        </a:rPr>
                        <a:t>rms</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 </a:t>
                      </a: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3333FF"/>
                          </a:solidFill>
                          <a:effectLst/>
                          <a:latin typeface="Arial" charset="0"/>
                          <a:ea typeface="ＭＳ Ｐゴシック" pitchFamily="50" charset="-128"/>
                        </a:rPr>
                        <a:t>No data</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sym typeface="Symbol"/>
                        </a:rPr>
                        <a:t></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 10</a:t>
                      </a:r>
                      <a:r>
                        <a:rPr kumimoji="1" lang="en-US" altLang="ja-JP" sz="1400" b="0" i="0" u="none" strike="noStrike" cap="none" normalizeH="0" baseline="30000" dirty="0" smtClean="0">
                          <a:ln>
                            <a:noFill/>
                          </a:ln>
                          <a:solidFill>
                            <a:srgbClr val="000000"/>
                          </a:solidFill>
                          <a:effectLst/>
                          <a:latin typeface="Arial" charset="0"/>
                          <a:ea typeface="ＭＳ Ｐゴシック" pitchFamily="50" charset="-128"/>
                        </a:rPr>
                        <a:t>-4</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 </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(3 GeV ERL</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smtClean="0">
                        <a:ln>
                          <a:noFill/>
                        </a:ln>
                        <a:solidFill>
                          <a:srgbClr val="FF0000"/>
                        </a:solidFill>
                        <a:effectLst/>
                        <a:latin typeface="Arial" charset="0"/>
                        <a:ea typeface="ＭＳ Ｐゴシック" pitchFamily="50" charset="-128"/>
                      </a:endParaRP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330991">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Bunch compression  (</a:t>
                      </a:r>
                      <a:r>
                        <a:rPr kumimoji="1" lang="en-US" altLang="ja-JP" sz="1400" b="0" i="0" u="none" strike="noStrike" cap="none" normalizeH="0" baseline="0" dirty="0" err="1" smtClean="0">
                          <a:ln>
                            <a:noFill/>
                          </a:ln>
                          <a:solidFill>
                            <a:srgbClr val="000000"/>
                          </a:solidFill>
                          <a:effectLst/>
                          <a:latin typeface="Symbol" panose="05050102010706020507" pitchFamily="18" charset="2"/>
                          <a:ea typeface="ＭＳ Ｐゴシック" pitchFamily="50" charset="-128"/>
                        </a:rPr>
                        <a:t>s</a:t>
                      </a:r>
                      <a:r>
                        <a:rPr kumimoji="1" lang="en-US" altLang="ja-JP" sz="1400" b="0" i="0" u="none" strike="noStrike" cap="none" normalizeH="0" baseline="-25000" dirty="0" err="1" smtClean="0">
                          <a:ln>
                            <a:noFill/>
                          </a:ln>
                          <a:solidFill>
                            <a:srgbClr val="000000"/>
                          </a:solidFill>
                          <a:effectLst/>
                          <a:latin typeface="Arial" charset="0"/>
                          <a:ea typeface="ＭＳ Ｐゴシック" pitchFamily="50" charset="-128"/>
                        </a:rPr>
                        <a:t>t</a:t>
                      </a: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a:t>
                      </a:r>
                    </a:p>
                  </a:txBody>
                  <a:tcPr marL="91421" marR="91421"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0.2ps @ 2pC/bunch</a:t>
                      </a:r>
                      <a:r>
                        <a:rPr kumimoji="1" lang="ja-JP" altLang="en-US" sz="1400" b="0" i="0" u="none" strike="noStrike" cap="none" normalizeH="0" baseline="0" dirty="0" smtClean="0">
                          <a:ln>
                            <a:noFill/>
                          </a:ln>
                          <a:solidFill>
                            <a:srgbClr val="FF0000"/>
                          </a:solidFill>
                          <a:effectLst/>
                          <a:latin typeface="Arial" charset="0"/>
                          <a:ea typeface="ＭＳ Ｐゴシック" pitchFamily="50" charset="-128"/>
                        </a:rPr>
                        <a:t>　</a:t>
                      </a: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0.1ps</a:t>
                      </a:r>
                    </a:p>
                  </a:txBody>
                  <a:tcPr marL="91421" marR="9142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charset="0"/>
                          <a:ea typeface="ＭＳ Ｐゴシック" pitchFamily="50" charset="-128"/>
                        </a:rPr>
                        <a:t>Not bad</a:t>
                      </a:r>
                    </a:p>
                  </a:txBody>
                  <a:tcPr marL="91421" marR="91421"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bl>
          </a:graphicData>
        </a:graphic>
      </p:graphicFrame>
      <p:sp>
        <p:nvSpPr>
          <p:cNvPr id="3" name="テキスト ボックス 2"/>
          <p:cNvSpPr txBox="1"/>
          <p:nvPr/>
        </p:nvSpPr>
        <p:spPr>
          <a:xfrm>
            <a:off x="6537094" y="6309320"/>
            <a:ext cx="2499402" cy="338554"/>
          </a:xfrm>
          <a:prstGeom prst="rect">
            <a:avLst/>
          </a:prstGeom>
          <a:noFill/>
        </p:spPr>
        <p:txBody>
          <a:bodyPr wrap="none" rtlCol="0">
            <a:spAutoFit/>
          </a:bodyPr>
          <a:lstStyle/>
          <a:p>
            <a:r>
              <a:rPr kumimoji="1" lang="en-US" altLang="ja-JP" sz="1600" dirty="0" smtClean="0"/>
              <a:t>* Beam operation in 2018</a:t>
            </a:r>
            <a:endParaRPr kumimoji="1" lang="ja-JP" altLang="en-US" sz="1600" dirty="0"/>
          </a:p>
        </p:txBody>
      </p:sp>
    </p:spTree>
    <p:extLst>
      <p:ext uri="{BB962C8B-B14F-4D97-AF65-F5344CB8AC3E}">
        <p14:creationId xmlns:p14="http://schemas.microsoft.com/office/powerpoint/2010/main" val="1381023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Industrial Application of ERL technology</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7</a:t>
            </a:fld>
            <a:endParaRPr lang="ja-JP" altLang="en-US" dirty="0"/>
          </a:p>
        </p:txBody>
      </p:sp>
      <p:sp>
        <p:nvSpPr>
          <p:cNvPr id="7" name="コンテンツ プレースホルダー 2"/>
          <p:cNvSpPr>
            <a:spLocks noGrp="1"/>
          </p:cNvSpPr>
          <p:nvPr>
            <p:ph idx="1"/>
          </p:nvPr>
        </p:nvSpPr>
        <p:spPr>
          <a:xfrm>
            <a:off x="467544" y="620688"/>
            <a:ext cx="8363272" cy="2808312"/>
          </a:xfrm>
        </p:spPr>
        <p:txBody>
          <a:bodyPr/>
          <a:lstStyle/>
          <a:p>
            <a:pPr marL="0" indent="0">
              <a:buNone/>
            </a:pPr>
            <a:r>
              <a:rPr kumimoji="1" lang="en-US" altLang="ja-JP" sz="2400" dirty="0" smtClean="0">
                <a:solidFill>
                  <a:schemeClr val="tx2"/>
                </a:solidFill>
              </a:rPr>
              <a:t>ERL gives us a following outstanding performance on Accelerator.</a:t>
            </a:r>
          </a:p>
          <a:p>
            <a:r>
              <a:rPr lang="en-US" altLang="ja-JP" sz="2400" dirty="0" smtClean="0"/>
              <a:t>High current </a:t>
            </a:r>
            <a:r>
              <a:rPr lang="en-US" altLang="ja-JP" sz="2400" dirty="0" err="1" smtClean="0"/>
              <a:t>linac</a:t>
            </a:r>
            <a:r>
              <a:rPr lang="en-US" altLang="ja-JP" sz="2400" dirty="0" smtClean="0"/>
              <a:t>-based electron beam</a:t>
            </a:r>
          </a:p>
          <a:p>
            <a:pPr lvl="1"/>
            <a:r>
              <a:rPr lang="en-US" altLang="ja-JP" sz="2000" dirty="0" smtClean="0">
                <a:solidFill>
                  <a:srgbClr val="FF0000"/>
                </a:solidFill>
              </a:rPr>
              <a:t>Production of the high intense quantum beam</a:t>
            </a:r>
          </a:p>
          <a:p>
            <a:r>
              <a:rPr kumimoji="1" lang="en-US" altLang="ja-JP" sz="2400" dirty="0" smtClean="0"/>
              <a:t>High quality of the electron beam : </a:t>
            </a:r>
          </a:p>
          <a:p>
            <a:pPr marL="0" indent="0">
              <a:buNone/>
            </a:pPr>
            <a:r>
              <a:rPr kumimoji="1" lang="en-US" altLang="ja-JP" sz="2400" dirty="0" smtClean="0"/>
              <a:t>	Small Emittance, short pulses, and so on</a:t>
            </a:r>
          </a:p>
          <a:p>
            <a:pPr lvl="1"/>
            <a:r>
              <a:rPr lang="en-US" altLang="ja-JP" sz="2000" dirty="0" smtClean="0">
                <a:solidFill>
                  <a:srgbClr val="FF0000"/>
                </a:solidFill>
              </a:rPr>
              <a:t>The</a:t>
            </a:r>
            <a:r>
              <a:rPr kumimoji="1" lang="en-US" altLang="ja-JP" sz="2000" dirty="0" smtClean="0">
                <a:solidFill>
                  <a:srgbClr val="FF0000"/>
                </a:solidFill>
              </a:rPr>
              <a:t> quantum beams have </a:t>
            </a:r>
            <a:r>
              <a:rPr lang="en-US" altLang="ja-JP" sz="2000" dirty="0" smtClean="0">
                <a:solidFill>
                  <a:srgbClr val="FF0000"/>
                </a:solidFill>
              </a:rPr>
              <a:t>excellent performance on </a:t>
            </a:r>
            <a:r>
              <a:rPr kumimoji="1" lang="en-US" altLang="ja-JP" sz="2000" dirty="0" smtClean="0">
                <a:solidFill>
                  <a:srgbClr val="FF0000"/>
                </a:solidFill>
              </a:rPr>
              <a:t>energy and space resolution. </a:t>
            </a:r>
          </a:p>
        </p:txBody>
      </p:sp>
      <p:sp>
        <p:nvSpPr>
          <p:cNvPr id="8" name="下矢印 7"/>
          <p:cNvSpPr/>
          <p:nvPr/>
        </p:nvSpPr>
        <p:spPr>
          <a:xfrm>
            <a:off x="4277441" y="3140968"/>
            <a:ext cx="484632" cy="360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35495" y="3429000"/>
            <a:ext cx="9145017" cy="954107"/>
          </a:xfrm>
          <a:prstGeom prst="rect">
            <a:avLst/>
          </a:prstGeom>
          <a:noFill/>
        </p:spPr>
        <p:txBody>
          <a:bodyPr wrap="square" rtlCol="0">
            <a:spAutoFit/>
          </a:bodyPr>
          <a:lstStyle/>
          <a:p>
            <a:pPr algn="ctr"/>
            <a:r>
              <a:rPr lang="en-US" altLang="ja-JP" sz="2800" u="sng" dirty="0">
                <a:solidFill>
                  <a:srgbClr val="0000FF"/>
                </a:solidFill>
                <a:latin typeface="+mn-lt"/>
              </a:rPr>
              <a:t>EUV-FEL for Lithography, High intense LCS </a:t>
            </a:r>
            <a:r>
              <a:rPr lang="en-US" altLang="ja-JP" sz="2800" u="sng" dirty="0" smtClean="0">
                <a:solidFill>
                  <a:srgbClr val="0000FF"/>
                </a:solidFill>
                <a:latin typeface="+mn-lt"/>
              </a:rPr>
              <a:t>sources, </a:t>
            </a:r>
          </a:p>
          <a:p>
            <a:pPr algn="ctr"/>
            <a:r>
              <a:rPr lang="en-US" altLang="ja-JP" sz="2800" u="sng" dirty="0" smtClean="0">
                <a:solidFill>
                  <a:srgbClr val="0000FF"/>
                </a:solidFill>
                <a:latin typeface="+mn-lt"/>
              </a:rPr>
              <a:t>THz source, RI factory and </a:t>
            </a:r>
            <a:r>
              <a:rPr lang="en-US" altLang="ja-JP" sz="2800" u="sng" dirty="0">
                <a:solidFill>
                  <a:srgbClr val="0000FF"/>
                </a:solidFill>
                <a:latin typeface="+mn-lt"/>
              </a:rPr>
              <a:t>so on</a:t>
            </a:r>
          </a:p>
        </p:txBody>
      </p:sp>
      <p:sp>
        <p:nvSpPr>
          <p:cNvPr id="10" name="角丸四角形 9"/>
          <p:cNvSpPr/>
          <p:nvPr/>
        </p:nvSpPr>
        <p:spPr>
          <a:xfrm>
            <a:off x="107505" y="3501672"/>
            <a:ext cx="8928994" cy="828879"/>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コンテンツ プレースホルダー 2"/>
          <p:cNvSpPr txBox="1">
            <a:spLocks/>
          </p:cNvSpPr>
          <p:nvPr/>
        </p:nvSpPr>
        <p:spPr bwMode="auto">
          <a:xfrm>
            <a:off x="107504" y="4365104"/>
            <a:ext cx="8856984" cy="2160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400" dirty="0" smtClean="0">
                <a:solidFill>
                  <a:srgbClr val="FF0000"/>
                </a:solidFill>
              </a:rPr>
              <a:t>We restarted beam </a:t>
            </a:r>
            <a:r>
              <a:rPr lang="en-US" altLang="ja-JP" sz="2400" dirty="0" smtClean="0">
                <a:solidFill>
                  <a:srgbClr val="FF0000"/>
                </a:solidFill>
              </a:rPr>
              <a:t>operation of </a:t>
            </a:r>
            <a:r>
              <a:rPr lang="en-US" altLang="ja-JP" sz="2400" dirty="0" err="1" smtClean="0">
                <a:solidFill>
                  <a:srgbClr val="FF0000"/>
                </a:solidFill>
              </a:rPr>
              <a:t>cERL</a:t>
            </a:r>
            <a:r>
              <a:rPr lang="en-US" altLang="ja-JP" sz="2400" dirty="0" smtClean="0">
                <a:solidFill>
                  <a:srgbClr val="FF0000"/>
                </a:solidFill>
              </a:rPr>
              <a:t> from </a:t>
            </a:r>
            <a:r>
              <a:rPr lang="en-US" altLang="ja-JP" sz="2400" dirty="0" smtClean="0">
                <a:solidFill>
                  <a:srgbClr val="FF0000"/>
                </a:solidFill>
              </a:rPr>
              <a:t>2017.</a:t>
            </a:r>
            <a:endParaRPr lang="en-US" altLang="ja-JP" sz="2400" dirty="0" smtClean="0">
              <a:solidFill>
                <a:srgbClr val="FF0000"/>
              </a:solidFill>
            </a:endParaRPr>
          </a:p>
          <a:p>
            <a:pPr lvl="1"/>
            <a:r>
              <a:rPr lang="en-US" altLang="ja-JP" sz="2000" u="sng" dirty="0" smtClean="0"/>
              <a:t>March 2017</a:t>
            </a:r>
            <a:r>
              <a:rPr lang="en-US" altLang="ja-JP" sz="2000" dirty="0" smtClean="0"/>
              <a:t>: </a:t>
            </a:r>
            <a:r>
              <a:rPr lang="en-US" altLang="ja-JP" sz="2000" dirty="0" smtClean="0">
                <a:solidFill>
                  <a:srgbClr val="0000FF"/>
                </a:solidFill>
              </a:rPr>
              <a:t>High bunch charge operation (max. </a:t>
            </a:r>
            <a:r>
              <a:rPr lang="en-US" altLang="ja-JP" sz="2000" dirty="0">
                <a:solidFill>
                  <a:srgbClr val="0000FF"/>
                </a:solidFill>
              </a:rPr>
              <a:t>4</a:t>
            </a:r>
            <a:r>
              <a:rPr lang="en-US" altLang="ja-JP" sz="2000" dirty="0" smtClean="0">
                <a:solidFill>
                  <a:srgbClr val="0000FF"/>
                </a:solidFill>
              </a:rPr>
              <a:t>0 </a:t>
            </a:r>
            <a:r>
              <a:rPr lang="en-US" altLang="ja-JP" sz="2000" dirty="0" err="1" smtClean="0">
                <a:solidFill>
                  <a:srgbClr val="0000FF"/>
                </a:solidFill>
              </a:rPr>
              <a:t>pC</a:t>
            </a:r>
            <a:r>
              <a:rPr lang="en-US" altLang="ja-JP" sz="2000" dirty="0" smtClean="0">
                <a:solidFill>
                  <a:srgbClr val="0000FF"/>
                </a:solidFill>
              </a:rPr>
              <a:t>/bunch) </a:t>
            </a:r>
            <a:r>
              <a:rPr lang="en-US" altLang="ja-JP" sz="2000" dirty="0" smtClean="0"/>
              <a:t>to develop beam handling method toward high average current FEL.</a:t>
            </a:r>
          </a:p>
          <a:p>
            <a:pPr lvl="1"/>
            <a:r>
              <a:rPr lang="en-US" altLang="ja-JP" sz="2000" u="sng" dirty="0" smtClean="0"/>
              <a:t>March 2018</a:t>
            </a:r>
            <a:r>
              <a:rPr lang="en-US" altLang="ja-JP" sz="2000" dirty="0" smtClean="0"/>
              <a:t>:  </a:t>
            </a:r>
            <a:r>
              <a:rPr lang="en-US" altLang="ja-JP" sz="2000" dirty="0" smtClean="0">
                <a:solidFill>
                  <a:srgbClr val="0000FF"/>
                </a:solidFill>
              </a:rPr>
              <a:t>High bunch charge operation (max. 60 </a:t>
            </a:r>
            <a:r>
              <a:rPr lang="en-US" altLang="ja-JP" sz="2000" dirty="0" err="1" smtClean="0">
                <a:solidFill>
                  <a:srgbClr val="0000FF"/>
                </a:solidFill>
              </a:rPr>
              <a:t>pC</a:t>
            </a:r>
            <a:r>
              <a:rPr lang="en-US" altLang="ja-JP" sz="2000" dirty="0" smtClean="0">
                <a:solidFill>
                  <a:srgbClr val="0000FF"/>
                </a:solidFill>
              </a:rPr>
              <a:t>/bunch)</a:t>
            </a:r>
          </a:p>
          <a:p>
            <a:pPr lvl="1"/>
            <a:r>
              <a:rPr lang="en-US" altLang="ja-JP" sz="2000" u="sng" dirty="0" smtClean="0"/>
              <a:t>June 2018</a:t>
            </a:r>
            <a:r>
              <a:rPr lang="en-US" altLang="ja-JP" sz="2000" dirty="0" smtClean="0"/>
              <a:t>: </a:t>
            </a:r>
            <a:r>
              <a:rPr lang="en-US" altLang="ja-JP" sz="2000" dirty="0" smtClean="0">
                <a:solidFill>
                  <a:srgbClr val="0000FF"/>
                </a:solidFill>
              </a:rPr>
              <a:t>CW 1 mA operation</a:t>
            </a:r>
            <a:r>
              <a:rPr lang="en-US" altLang="ja-JP" sz="2000" dirty="0" smtClean="0"/>
              <a:t> to reduce un-wanted beam loss and halo. </a:t>
            </a:r>
          </a:p>
          <a:p>
            <a:pPr marL="457200" lvl="1" indent="0">
              <a:buNone/>
            </a:pPr>
            <a:r>
              <a:rPr lang="fr-FR" altLang="ja-JP" sz="2000" dirty="0" smtClean="0"/>
              <a:t>          </a:t>
            </a:r>
            <a:r>
              <a:rPr lang="fr-FR" altLang="ja-JP" sz="2000" dirty="0" smtClean="0">
                <a:solidFill>
                  <a:srgbClr val="0000FF"/>
                </a:solidFill>
              </a:rPr>
              <a:t>Resonant Coherent Diffraction Radiation (RCDR), to generate intence THz</a:t>
            </a:r>
            <a:r>
              <a:rPr lang="fr-FR" altLang="ja-JP" sz="2000" dirty="0" smtClean="0"/>
              <a:t>.</a:t>
            </a:r>
            <a:endParaRPr lang="en-US" altLang="ja-JP" dirty="0" smtClean="0"/>
          </a:p>
          <a:p>
            <a:endParaRPr lang="ja-JP" altLang="en-US" dirty="0"/>
          </a:p>
        </p:txBody>
      </p:sp>
    </p:spTree>
    <p:extLst>
      <p:ext uri="{BB962C8B-B14F-4D97-AF65-F5344CB8AC3E}">
        <p14:creationId xmlns:p14="http://schemas.microsoft.com/office/powerpoint/2010/main" val="157800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CW 1 mA operation, June 2018</a:t>
            </a:r>
            <a:endParaRPr kumimoji="1" lang="ja-JP" altLang="en-US" dirty="0"/>
          </a:p>
        </p:txBody>
      </p:sp>
      <p:sp>
        <p:nvSpPr>
          <p:cNvPr id="3" name="コンテンツ プレースホルダー 2"/>
          <p:cNvSpPr>
            <a:spLocks noGrp="1"/>
          </p:cNvSpPr>
          <p:nvPr>
            <p:ph idx="1"/>
          </p:nvPr>
        </p:nvSpPr>
        <p:spPr>
          <a:xfrm>
            <a:off x="107504" y="620688"/>
            <a:ext cx="8856984" cy="864096"/>
          </a:xfrm>
        </p:spPr>
        <p:txBody>
          <a:bodyPr/>
          <a:lstStyle/>
          <a:p>
            <a:r>
              <a:rPr kumimoji="1" lang="en-US" altLang="ja-JP" sz="1800" dirty="0" smtClean="0"/>
              <a:t>We succeeded in CW 0.9 – 0.8 mA operation. </a:t>
            </a:r>
            <a:r>
              <a:rPr lang="en-US" altLang="ja-JP" sz="1800" dirty="0" smtClean="0"/>
              <a:t>It was very stable in </a:t>
            </a:r>
            <a:r>
              <a:rPr lang="en-US" altLang="ja-JP" sz="1800" dirty="0"/>
              <a:t>2</a:t>
            </a:r>
            <a:r>
              <a:rPr lang="en-US" altLang="ja-JP" sz="1800" dirty="0" smtClean="0"/>
              <a:t> hours.  For </a:t>
            </a:r>
            <a:r>
              <a:rPr lang="en-US" altLang="ja-JP" sz="1800" dirty="0"/>
              <a:t>the CW operation, control of the collimators to reduce un-wanted beam loss was very important.</a:t>
            </a:r>
          </a:p>
          <a:p>
            <a:endParaRPr kumimoji="1" lang="en-US" altLang="ja-JP" sz="2000" dirty="0" smtClean="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8</a:t>
            </a:fld>
            <a:endParaRPr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712786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コンテンツ プレースホルダー 2"/>
          <p:cNvSpPr txBox="1">
            <a:spLocks/>
          </p:cNvSpPr>
          <p:nvPr/>
        </p:nvSpPr>
        <p:spPr bwMode="auto">
          <a:xfrm>
            <a:off x="80619" y="4653135"/>
            <a:ext cx="4428492" cy="19388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000" u="sng" dirty="0" smtClean="0"/>
              <a:t>Before CW operation</a:t>
            </a:r>
            <a:r>
              <a:rPr lang="en-US" altLang="ja-JP" sz="2000" dirty="0" smtClean="0"/>
              <a:t>: we adjusted the optics and collimators in pulse operation with low average current.</a:t>
            </a:r>
            <a:endParaRPr lang="en-US" altLang="ja-JP" sz="2000" dirty="0"/>
          </a:p>
          <a:p>
            <a:r>
              <a:rPr lang="en-US" altLang="ja-JP" sz="2000" u="sng" dirty="0" smtClean="0"/>
              <a:t>In the CW operation</a:t>
            </a:r>
            <a:r>
              <a:rPr lang="en-US" altLang="ja-JP" sz="2000" dirty="0" smtClean="0"/>
              <a:t>: we can not change any parameter.</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2793" y="4621173"/>
            <a:ext cx="4701207" cy="1970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290420" y="1340768"/>
            <a:ext cx="3005951" cy="369332"/>
          </a:xfrm>
          <a:prstGeom prst="rect">
            <a:avLst/>
          </a:prstGeom>
          <a:noFill/>
        </p:spPr>
        <p:txBody>
          <a:bodyPr wrap="none" rtlCol="0">
            <a:spAutoFit/>
          </a:bodyPr>
          <a:lstStyle/>
          <a:p>
            <a:r>
              <a:rPr kumimoji="1" lang="en-US" altLang="ja-JP" dirty="0" smtClean="0">
                <a:solidFill>
                  <a:srgbClr val="FF0000"/>
                </a:solidFill>
              </a:rPr>
              <a:t>Beam current: 0.9 – 0.8 mA</a:t>
            </a:r>
            <a:endParaRPr kumimoji="1" lang="ja-JP" altLang="en-US" dirty="0">
              <a:solidFill>
                <a:srgbClr val="FF0000"/>
              </a:solidFill>
            </a:endParaRPr>
          </a:p>
        </p:txBody>
      </p:sp>
      <p:cxnSp>
        <p:nvCxnSpPr>
          <p:cNvPr id="11" name="直線矢印コネクタ 10"/>
          <p:cNvCxnSpPr/>
          <p:nvPr/>
        </p:nvCxnSpPr>
        <p:spPr>
          <a:xfrm>
            <a:off x="3275856" y="3933056"/>
            <a:ext cx="3517540"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557572" y="3561952"/>
            <a:ext cx="954107" cy="369332"/>
          </a:xfrm>
          <a:prstGeom prst="rect">
            <a:avLst/>
          </a:prstGeom>
          <a:noFill/>
        </p:spPr>
        <p:txBody>
          <a:bodyPr wrap="none" rtlCol="0">
            <a:spAutoFit/>
          </a:bodyPr>
          <a:lstStyle/>
          <a:p>
            <a:r>
              <a:rPr lang="en-US" altLang="ja-JP" dirty="0" smtClean="0">
                <a:solidFill>
                  <a:srgbClr val="FF0000"/>
                </a:solidFill>
              </a:rPr>
              <a:t>2 hours</a:t>
            </a:r>
            <a:endParaRPr kumimoji="1" lang="ja-JP" altLang="en-US" dirty="0">
              <a:solidFill>
                <a:srgbClr val="FF0000"/>
              </a:solidFill>
            </a:endParaRPr>
          </a:p>
        </p:txBody>
      </p:sp>
      <p:sp>
        <p:nvSpPr>
          <p:cNvPr id="10" name="テキスト ボックス 9"/>
          <p:cNvSpPr txBox="1"/>
          <p:nvPr/>
        </p:nvSpPr>
        <p:spPr>
          <a:xfrm>
            <a:off x="5290420" y="4838963"/>
            <a:ext cx="1047082" cy="246221"/>
          </a:xfrm>
          <a:prstGeom prst="rect">
            <a:avLst/>
          </a:prstGeom>
          <a:solidFill>
            <a:srgbClr val="FFFFFF"/>
          </a:solidFill>
        </p:spPr>
        <p:txBody>
          <a:bodyPr wrap="none" rtlCol="0">
            <a:spAutoFit/>
          </a:bodyPr>
          <a:lstStyle/>
          <a:p>
            <a:r>
              <a:rPr kumimoji="1" lang="en-US" altLang="ja-JP" sz="1000" dirty="0" smtClean="0"/>
              <a:t>(E = 17.7 MeV)</a:t>
            </a:r>
            <a:endParaRPr kumimoji="1" lang="ja-JP" altLang="en-US" sz="1000" dirty="0"/>
          </a:p>
        </p:txBody>
      </p:sp>
      <p:sp>
        <p:nvSpPr>
          <p:cNvPr id="12" name="テキスト ボックス 11"/>
          <p:cNvSpPr txBox="1"/>
          <p:nvPr/>
        </p:nvSpPr>
        <p:spPr>
          <a:xfrm>
            <a:off x="7452320" y="2348880"/>
            <a:ext cx="1492716" cy="646331"/>
          </a:xfrm>
          <a:prstGeom prst="rect">
            <a:avLst/>
          </a:prstGeom>
          <a:noFill/>
        </p:spPr>
        <p:txBody>
          <a:bodyPr wrap="none" rtlCol="0">
            <a:spAutoFit/>
          </a:bodyPr>
          <a:lstStyle/>
          <a:p>
            <a:r>
              <a:rPr kumimoji="1" lang="en-US" altLang="ja-JP" dirty="0" smtClean="0"/>
              <a:t>Gun voltage:</a:t>
            </a:r>
          </a:p>
          <a:p>
            <a:r>
              <a:rPr lang="en-US" altLang="ja-JP" dirty="0" smtClean="0"/>
              <a:t>DC 500 kV</a:t>
            </a:r>
            <a:endParaRPr kumimoji="1" lang="ja-JP" altLang="en-US" dirty="0"/>
          </a:p>
        </p:txBody>
      </p:sp>
    </p:spTree>
    <p:extLst>
      <p:ext uri="{BB962C8B-B14F-4D97-AF65-F5344CB8AC3E}">
        <p14:creationId xmlns:p14="http://schemas.microsoft.com/office/powerpoint/2010/main" val="856042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2793" y="4122454"/>
            <a:ext cx="4701207" cy="1970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テキスト ボックス 25"/>
          <p:cNvSpPr txBox="1"/>
          <p:nvPr/>
        </p:nvSpPr>
        <p:spPr>
          <a:xfrm>
            <a:off x="5290420" y="4340244"/>
            <a:ext cx="1047082" cy="246221"/>
          </a:xfrm>
          <a:prstGeom prst="rect">
            <a:avLst/>
          </a:prstGeom>
          <a:solidFill>
            <a:srgbClr val="FFFFFF"/>
          </a:solidFill>
        </p:spPr>
        <p:txBody>
          <a:bodyPr wrap="none" rtlCol="0">
            <a:spAutoFit/>
          </a:bodyPr>
          <a:lstStyle/>
          <a:p>
            <a:r>
              <a:rPr kumimoji="1" lang="en-US" altLang="ja-JP" sz="1000" dirty="0" smtClean="0"/>
              <a:t>(E = 17.7 MeV)</a:t>
            </a:r>
            <a:endParaRPr kumimoji="1" lang="ja-JP" altLang="en-US" sz="1000" dirty="0"/>
          </a:p>
        </p:txBody>
      </p:sp>
      <p:sp>
        <p:nvSpPr>
          <p:cNvPr id="2" name="タイトル 1"/>
          <p:cNvSpPr>
            <a:spLocks noGrp="1"/>
          </p:cNvSpPr>
          <p:nvPr>
            <p:ph type="title"/>
          </p:nvPr>
        </p:nvSpPr>
        <p:spPr/>
        <p:txBody>
          <a:bodyPr>
            <a:normAutofit fontScale="90000"/>
          </a:bodyPr>
          <a:lstStyle/>
          <a:p>
            <a:r>
              <a:rPr kumimoji="1" lang="en-US" altLang="ja-JP" dirty="0" smtClean="0"/>
              <a:t>Collimator tuning for CW 1 mA operation</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Tsukasa Miyajima</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smtClean="0"/>
              <a:t>2 November, 2018, EIC ERL Accelerator Physics</a:t>
            </a:r>
            <a:endParaRPr lang="ja-JP" altLang="en-US" dirty="0"/>
          </a:p>
        </p:txBody>
      </p:sp>
      <p:sp>
        <p:nvSpPr>
          <p:cNvPr id="6" name="スライド番号プレースホルダー 5"/>
          <p:cNvSpPr>
            <a:spLocks noGrp="1"/>
          </p:cNvSpPr>
          <p:nvPr>
            <p:ph type="sldNum" sz="quarter" idx="12"/>
          </p:nvPr>
        </p:nvSpPr>
        <p:spPr/>
        <p:txBody>
          <a:bodyPr/>
          <a:lstStyle/>
          <a:p>
            <a:pPr>
              <a:defRPr/>
            </a:pPr>
            <a:fld id="{ABEED51B-F4B1-408E-9118-5A19A76712B2}" type="slidenum">
              <a:rPr lang="ja-JP" altLang="en-US" smtClean="0"/>
              <a:pPr>
                <a:defRPr/>
              </a:pPr>
              <a:t>9</a:t>
            </a:fld>
            <a:endParaRPr lang="ja-JP" altLang="en-US" dirty="0"/>
          </a:p>
        </p:txBody>
      </p:sp>
      <p:pic>
        <p:nvPicPr>
          <p:cNvPr id="8" name="Picture 2" descr="http://130.87.170.114:8188/cERL/printView/Print/2018_06/29/2018_06_29_12_19_5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08720"/>
            <a:ext cx="4433438" cy="24620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130.87.170.114:8188/cERL/printView/Print/2018_06/29/2018_06_29_12_20_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920250"/>
            <a:ext cx="4412676" cy="245052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4478612" y="3553271"/>
            <a:ext cx="2185560" cy="307777"/>
          </a:xfrm>
          <a:prstGeom prst="rect">
            <a:avLst/>
          </a:prstGeom>
          <a:noFill/>
        </p:spPr>
        <p:txBody>
          <a:bodyPr wrap="square" rtlCol="0">
            <a:spAutoFit/>
          </a:bodyPr>
          <a:lstStyle/>
          <a:p>
            <a:r>
              <a:rPr lang="en-US" altLang="ja-JP" sz="1400" dirty="0" smtClean="0"/>
              <a:t>After collimator tuning. </a:t>
            </a:r>
            <a:endParaRPr kumimoji="1" lang="en-US" altLang="ja-JP" sz="1400" dirty="0" smtClean="0"/>
          </a:p>
        </p:txBody>
      </p:sp>
      <p:sp>
        <p:nvSpPr>
          <p:cNvPr id="16" name="テキスト ボックス 15"/>
          <p:cNvSpPr txBox="1"/>
          <p:nvPr/>
        </p:nvSpPr>
        <p:spPr>
          <a:xfrm>
            <a:off x="107504" y="620688"/>
            <a:ext cx="3526799" cy="338554"/>
          </a:xfrm>
          <a:prstGeom prst="rect">
            <a:avLst/>
          </a:prstGeom>
          <a:noFill/>
        </p:spPr>
        <p:txBody>
          <a:bodyPr wrap="none" rtlCol="0">
            <a:spAutoFit/>
          </a:bodyPr>
          <a:lstStyle/>
          <a:p>
            <a:r>
              <a:rPr kumimoji="1" lang="en-US" altLang="ja-JP" sz="1600" dirty="0" smtClean="0"/>
              <a:t>COL1 (Injector, non-dispersive point)</a:t>
            </a:r>
            <a:endParaRPr kumimoji="1" lang="ja-JP" altLang="en-US" sz="1600" dirty="0"/>
          </a:p>
        </p:txBody>
      </p:sp>
      <p:sp>
        <p:nvSpPr>
          <p:cNvPr id="17" name="テキスト ボックス 16"/>
          <p:cNvSpPr txBox="1"/>
          <p:nvPr/>
        </p:nvSpPr>
        <p:spPr>
          <a:xfrm>
            <a:off x="4645601" y="620688"/>
            <a:ext cx="3093989" cy="338554"/>
          </a:xfrm>
          <a:prstGeom prst="rect">
            <a:avLst/>
          </a:prstGeom>
          <a:noFill/>
        </p:spPr>
        <p:txBody>
          <a:bodyPr wrap="none" rtlCol="0">
            <a:spAutoFit/>
          </a:bodyPr>
          <a:lstStyle/>
          <a:p>
            <a:r>
              <a:rPr kumimoji="1" lang="en-US" altLang="ja-JP" sz="1600" dirty="0" smtClean="0"/>
              <a:t>COL2 (Merger, dispersive point)</a:t>
            </a:r>
            <a:endParaRPr kumimoji="1" lang="ja-JP" altLang="en-US" sz="1600" dirty="0"/>
          </a:p>
        </p:txBody>
      </p:sp>
      <p:pic>
        <p:nvPicPr>
          <p:cNvPr id="3074" name="Picture 2" descr="http://130.87.170.114:8188/cERL/printView/Print/2018_06/29/2018_06_29_12_10_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789040"/>
            <a:ext cx="3312122" cy="2736304"/>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180703" y="3284984"/>
            <a:ext cx="2172390" cy="369332"/>
          </a:xfrm>
          <a:prstGeom prst="rect">
            <a:avLst/>
          </a:prstGeom>
          <a:noFill/>
        </p:spPr>
        <p:txBody>
          <a:bodyPr wrap="none" rtlCol="0">
            <a:spAutoFit/>
          </a:bodyPr>
          <a:lstStyle/>
          <a:p>
            <a:r>
              <a:rPr kumimoji="1" lang="en-US" altLang="ja-JP" dirty="0" smtClean="0"/>
              <a:t>Los monitor signals</a:t>
            </a:r>
            <a:endParaRPr kumimoji="1" lang="ja-JP" altLang="en-US" dirty="0"/>
          </a:p>
        </p:txBody>
      </p:sp>
      <p:sp>
        <p:nvSpPr>
          <p:cNvPr id="22" name="テキスト ボックス 21"/>
          <p:cNvSpPr txBox="1"/>
          <p:nvPr/>
        </p:nvSpPr>
        <p:spPr>
          <a:xfrm>
            <a:off x="1554930" y="4653136"/>
            <a:ext cx="830740" cy="369332"/>
          </a:xfrm>
          <a:prstGeom prst="rect">
            <a:avLst/>
          </a:prstGeom>
          <a:noFill/>
          <a:ln>
            <a:noFill/>
          </a:ln>
        </p:spPr>
        <p:txBody>
          <a:bodyPr wrap="none" rtlCol="0">
            <a:spAutoFit/>
          </a:bodyPr>
          <a:lstStyle/>
          <a:p>
            <a:r>
              <a:rPr kumimoji="1" lang="en-US" altLang="ja-JP" dirty="0" smtClean="0">
                <a:solidFill>
                  <a:srgbClr val="FF0000"/>
                </a:solidFill>
              </a:rPr>
              <a:t>1</a:t>
            </a:r>
            <a:r>
              <a:rPr kumimoji="1" lang="en-US" altLang="ja-JP" baseline="30000" dirty="0" smtClean="0">
                <a:solidFill>
                  <a:srgbClr val="FF0000"/>
                </a:solidFill>
              </a:rPr>
              <a:t>st</a:t>
            </a:r>
            <a:r>
              <a:rPr kumimoji="1" lang="en-US" altLang="ja-JP" dirty="0" smtClean="0">
                <a:solidFill>
                  <a:srgbClr val="FF0000"/>
                </a:solidFill>
              </a:rPr>
              <a:t> Arc</a:t>
            </a:r>
            <a:endParaRPr kumimoji="1" lang="ja-JP" altLang="en-US" dirty="0">
              <a:solidFill>
                <a:srgbClr val="FF0000"/>
              </a:solidFill>
            </a:endParaRPr>
          </a:p>
        </p:txBody>
      </p:sp>
      <p:sp>
        <p:nvSpPr>
          <p:cNvPr id="24" name="テキスト ボックス 23"/>
          <p:cNvSpPr txBox="1"/>
          <p:nvPr/>
        </p:nvSpPr>
        <p:spPr>
          <a:xfrm>
            <a:off x="1547664" y="5363924"/>
            <a:ext cx="2441694" cy="369332"/>
          </a:xfrm>
          <a:prstGeom prst="rect">
            <a:avLst/>
          </a:prstGeom>
          <a:noFill/>
        </p:spPr>
        <p:txBody>
          <a:bodyPr wrap="none" rtlCol="0">
            <a:spAutoFit/>
          </a:bodyPr>
          <a:lstStyle/>
          <a:p>
            <a:r>
              <a:rPr lang="en-US" altLang="ja-JP" dirty="0" smtClean="0">
                <a:solidFill>
                  <a:srgbClr val="FF0000"/>
                </a:solidFill>
              </a:rPr>
              <a:t>Chicane in return loop</a:t>
            </a:r>
            <a:endParaRPr kumimoji="1" lang="ja-JP" altLang="en-US" dirty="0">
              <a:solidFill>
                <a:srgbClr val="FF0000"/>
              </a:solidFill>
            </a:endParaRPr>
          </a:p>
        </p:txBody>
      </p:sp>
      <p:cxnSp>
        <p:nvCxnSpPr>
          <p:cNvPr id="25" name="直線矢印コネクタ 24"/>
          <p:cNvCxnSpPr/>
          <p:nvPr/>
        </p:nvCxnSpPr>
        <p:spPr>
          <a:xfrm flipH="1">
            <a:off x="1043608" y="4837802"/>
            <a:ext cx="50405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a:off x="1043608" y="5517232"/>
            <a:ext cx="50405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39552" y="3553271"/>
            <a:ext cx="2185560" cy="307777"/>
          </a:xfrm>
          <a:prstGeom prst="rect">
            <a:avLst/>
          </a:prstGeom>
          <a:noFill/>
        </p:spPr>
        <p:txBody>
          <a:bodyPr wrap="square" rtlCol="0">
            <a:spAutoFit/>
          </a:bodyPr>
          <a:lstStyle/>
          <a:p>
            <a:r>
              <a:rPr lang="en-US" altLang="ja-JP" sz="1400" dirty="0" smtClean="0"/>
              <a:t>Before collimator tuning. </a:t>
            </a:r>
            <a:endParaRPr kumimoji="1" lang="en-US" altLang="ja-JP" sz="1400" dirty="0" smtClean="0"/>
          </a:p>
        </p:txBody>
      </p:sp>
      <p:cxnSp>
        <p:nvCxnSpPr>
          <p:cNvPr id="7" name="直線矢印コネクタ 6"/>
          <p:cNvCxnSpPr/>
          <p:nvPr/>
        </p:nvCxnSpPr>
        <p:spPr>
          <a:xfrm>
            <a:off x="2555776" y="4837802"/>
            <a:ext cx="2734644" cy="3193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24" idx="3"/>
          </p:cNvCxnSpPr>
          <p:nvPr/>
        </p:nvCxnSpPr>
        <p:spPr>
          <a:xfrm flipV="1">
            <a:off x="3989358" y="5445224"/>
            <a:ext cx="2804038" cy="1033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8" descr="http://130.87.170.114:8188/cERL/printView/Print/2018_06/29/2018_06_29_16_10_3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8612" y="3789040"/>
            <a:ext cx="3405756" cy="2732901"/>
          </a:xfrm>
          <a:prstGeom prst="rect">
            <a:avLst/>
          </a:prstGeom>
          <a:noFill/>
          <a:extLst>
            <a:ext uri="{909E8E84-426E-40DD-AFC4-6F175D3DCCD1}">
              <a14:hiddenFill xmlns:a14="http://schemas.microsoft.com/office/drawing/2010/main">
                <a:solidFill>
                  <a:srgbClr val="FFFFFF"/>
                </a:solidFill>
              </a14:hiddenFill>
            </a:ext>
          </a:extLst>
        </p:spPr>
      </p:pic>
      <p:sp>
        <p:nvSpPr>
          <p:cNvPr id="21" name="右矢印 20"/>
          <p:cNvSpPr/>
          <p:nvPr/>
        </p:nvSpPr>
        <p:spPr>
          <a:xfrm>
            <a:off x="3995936" y="4941168"/>
            <a:ext cx="360040" cy="57606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46942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7274</TotalTime>
  <Words>3821</Words>
  <Application>Microsoft Office PowerPoint</Application>
  <PresentationFormat>画面に合わせる (4:3)</PresentationFormat>
  <Paragraphs>655</Paragraphs>
  <Slides>35</Slides>
  <Notes>1</Notes>
  <HiddenSlides>0</HiddenSlides>
  <MMClips>0</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Office テーマ</vt:lpstr>
      <vt:lpstr>Current status of cERL in KEK and potential research on ERLs for EIC</vt:lpstr>
      <vt:lpstr>Outline</vt:lpstr>
      <vt:lpstr>Compact ERL (cERL) in KEK</vt:lpstr>
      <vt:lpstr>History and Change the target from academia to industry of cERL</vt:lpstr>
      <vt:lpstr>Result of the commissioning at Injector part (@the end of June/2018)</vt:lpstr>
      <vt:lpstr>Result of the commissioning at recirculation loop (RL)  (@the end of June/2018)</vt:lpstr>
      <vt:lpstr>Industrial Application of ERL technology</vt:lpstr>
      <vt:lpstr>CW 1 mA operation, June 2018</vt:lpstr>
      <vt:lpstr>Collimator tuning for CW 1 mA operation</vt:lpstr>
      <vt:lpstr>Collimation of Beam Halo</vt:lpstr>
      <vt:lpstr>Beam Currents: Achievement and Prospect</vt:lpstr>
      <vt:lpstr>Resonant Coherent Diffraction Radiation (RCDR), THz (2018)</vt:lpstr>
      <vt:lpstr>cERL application plan in a few year </vt:lpstr>
      <vt:lpstr>Summary of current status of cERL</vt:lpstr>
      <vt:lpstr>Potential research on ERLs for EIC </vt:lpstr>
      <vt:lpstr>Potential research on ERLs for EIC </vt:lpstr>
      <vt:lpstr>Operation plan of cERL and Collaboration</vt:lpstr>
      <vt:lpstr>Thank you for your attention!</vt:lpstr>
      <vt:lpstr>Backup slides</vt:lpstr>
      <vt:lpstr>History of Construction and Commissioning of cERL </vt:lpstr>
      <vt:lpstr>Orbit tuning for two different energy beams</vt:lpstr>
      <vt:lpstr>cERL Team</vt:lpstr>
      <vt:lpstr>Compact ERL</vt:lpstr>
      <vt:lpstr>Orbit stability in CW operation</vt:lpstr>
      <vt:lpstr>Orbit stability in CW operation</vt:lpstr>
      <vt:lpstr>History of emittance measurement</vt:lpstr>
      <vt:lpstr>60 pC bunch charge, non-ERL operation </vt:lpstr>
      <vt:lpstr>Generation of Higher Bunch Charge</vt:lpstr>
      <vt:lpstr>Bunch length measurement in injector diagnostic line</vt:lpstr>
      <vt:lpstr>Emittance measurements in diagnostic line</vt:lpstr>
      <vt:lpstr>Beam performance in low energy region</vt:lpstr>
      <vt:lpstr>Single kick response for injector 1st 2-cell cavity</vt:lpstr>
      <vt:lpstr>Beam profiles in 0.5 pC operation</vt:lpstr>
      <vt:lpstr>Design optics for 7.7 pC bunch charge</vt:lpstr>
      <vt:lpstr>Design optics for 40 pC bunch charge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ERL入射器での電子ビームのシミュレーション</dc:title>
  <dc:creator>mtsukasa</dc:creator>
  <cp:lastModifiedBy>mtsukasa</cp:lastModifiedBy>
  <cp:revision>1143</cp:revision>
  <dcterms:modified xsi:type="dcterms:W3CDTF">2018-11-01T10:19:32Z</dcterms:modified>
</cp:coreProperties>
</file>