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95" r:id="rId8"/>
    <p:sldId id="262" r:id="rId9"/>
    <p:sldId id="299" r:id="rId10"/>
    <p:sldId id="298" r:id="rId11"/>
    <p:sldId id="291" r:id="rId12"/>
    <p:sldId id="292" r:id="rId13"/>
    <p:sldId id="294" r:id="rId14"/>
    <p:sldId id="263" r:id="rId15"/>
    <p:sldId id="296" r:id="rId16"/>
    <p:sldId id="297" r:id="rId17"/>
    <p:sldId id="29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</p:sldIdLst>
  <p:sldSz cx="1219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BD200AE8-2B37-4F93-A7D2-F96A91C665D4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43333"/>
            <a:ext cx="5547360" cy="3635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0BA8AE88-C09A-46CC-9CC8-826562D75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92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7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0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09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74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3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07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3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58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66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30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1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21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04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81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57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9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5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42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47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0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421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00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178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08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12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1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269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571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864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0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27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06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4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8AE88-C09A-46CC-9CC8-826562D75D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9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9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8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4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7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0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9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6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1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16B89-F3F1-4ACC-8596-AE7C3AD56760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98DD4-F3B0-49EC-8722-C1A6B2C3B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X - Credit: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813" y="-28902"/>
            <a:ext cx="18814270" cy="393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965" y="406559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Injector Studies</a:t>
            </a:r>
            <a:endParaRPr 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175769"/>
            <a:ext cx="8704446" cy="1655762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Fay Hannon</a:t>
            </a:r>
          </a:p>
          <a:p>
            <a:pPr algn="r"/>
            <a:r>
              <a:rPr lang="en-US" sz="2800" dirty="0" smtClean="0"/>
              <a:t>Mark Stefani</a:t>
            </a:r>
          </a:p>
          <a:p>
            <a:pPr algn="r"/>
            <a:r>
              <a:rPr lang="en-US" sz="2800" dirty="0" smtClean="0"/>
              <a:t>10/29/2018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12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Momentum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800" dirty="0">
                <a:solidFill>
                  <a:prstClr val="black"/>
                </a:solidFill>
                <a:latin typeface="Times New Roman"/>
                <a:ea typeface="Times New Roman"/>
              </a:rPr>
              <a:t>A non-invasive real time monitoring system is highly desired to quantify electron beam magnetization. </a:t>
            </a:r>
            <a:endParaRPr lang="en-US" kern="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r>
              <a:rPr lang="en-US" kern="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A </a:t>
            </a:r>
            <a:r>
              <a:rPr lang="en-US" kern="800" dirty="0">
                <a:solidFill>
                  <a:prstClr val="black"/>
                </a:solidFill>
                <a:latin typeface="Times New Roman"/>
                <a:ea typeface="Times New Roman"/>
              </a:rPr>
              <a:t>passive copper RF cavity in TE011 mode as such a monitor. </a:t>
            </a:r>
            <a:endParaRPr lang="en-US" dirty="0"/>
          </a:p>
        </p:txBody>
      </p:sp>
      <p:pic>
        <p:nvPicPr>
          <p:cNvPr id="4" name="Picture 3" descr="C:\Jiquan\My papers\IBIC2018\jiquan 2 31aug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49" y="3087578"/>
            <a:ext cx="3351208" cy="28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2931" y="6117732"/>
            <a:ext cx="174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Jiquan</a:t>
            </a:r>
            <a:r>
              <a:rPr lang="en-US" dirty="0" smtClean="0"/>
              <a:t> </a:t>
            </a:r>
            <a:r>
              <a:rPr lang="en-US" dirty="0" err="1" smtClean="0"/>
              <a:t>Guo</a:t>
            </a:r>
            <a:r>
              <a:rPr lang="en-US" dirty="0" smtClean="0"/>
              <a:t>, et 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98" y="3321170"/>
            <a:ext cx="4221192" cy="316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Diagnostics: Bunch length/profile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RF kicker</a:t>
            </a:r>
          </a:p>
          <a:p>
            <a:pPr lvl="1"/>
            <a:r>
              <a:rPr lang="en-US" dirty="0" smtClean="0"/>
              <a:t>Beam large</a:t>
            </a:r>
          </a:p>
          <a:p>
            <a:pPr lvl="1"/>
            <a:r>
              <a:rPr lang="en-US" dirty="0" smtClean="0"/>
              <a:t>Beam rotates</a:t>
            </a:r>
          </a:p>
          <a:p>
            <a:pPr lvl="1"/>
            <a:r>
              <a:rPr lang="en-US" dirty="0" smtClean="0"/>
              <a:t>Beam grows</a:t>
            </a:r>
          </a:p>
          <a:p>
            <a:pPr lvl="1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158114" y="2512194"/>
            <a:ext cx="1366787" cy="279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06165" y="2467094"/>
            <a:ext cx="42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slit, or better still, 1 D pepper-pot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145" y="3522995"/>
            <a:ext cx="4126654" cy="3094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10" y="3477895"/>
            <a:ext cx="4261408" cy="319605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937760" y="4331368"/>
            <a:ext cx="5544152" cy="739122"/>
          </a:xfrm>
          <a:prstGeom prst="line">
            <a:avLst/>
          </a:prstGeom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5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29" y="410116"/>
            <a:ext cx="10515600" cy="4351338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How to dice the image? Sparse mask.</a:t>
            </a:r>
          </a:p>
          <a:p>
            <a:r>
              <a:rPr lang="en-US" dirty="0" smtClean="0"/>
              <a:t>Can actually extract angular momentum from this too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100" y="2180794"/>
            <a:ext cx="4675294" cy="350647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 rot="6652438">
            <a:off x="6643278" y="5022721"/>
            <a:ext cx="2844948" cy="1112229"/>
          </a:xfrm>
          <a:custGeom>
            <a:avLst/>
            <a:gdLst>
              <a:gd name="connsiteX0" fmla="*/ 0 w 2583571"/>
              <a:gd name="connsiteY0" fmla="*/ 930941 h 1112229"/>
              <a:gd name="connsiteX1" fmla="*/ 634313 w 2583571"/>
              <a:gd name="connsiteY1" fmla="*/ 922703 h 1112229"/>
              <a:gd name="connsiteX2" fmla="*/ 1285103 w 2583571"/>
              <a:gd name="connsiteY2" fmla="*/ 65 h 1112229"/>
              <a:gd name="connsiteX3" fmla="*/ 1680519 w 2583571"/>
              <a:gd name="connsiteY3" fmla="*/ 972130 h 1112229"/>
              <a:gd name="connsiteX4" fmla="*/ 2504303 w 2583571"/>
              <a:gd name="connsiteY4" fmla="*/ 1103935 h 1112229"/>
              <a:gd name="connsiteX5" fmla="*/ 2504303 w 2583571"/>
              <a:gd name="connsiteY5" fmla="*/ 1087460 h 11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3571" h="1112229">
                <a:moveTo>
                  <a:pt x="0" y="930941"/>
                </a:moveTo>
                <a:cubicBezTo>
                  <a:pt x="210064" y="1004395"/>
                  <a:pt x="420129" y="1077849"/>
                  <a:pt x="634313" y="922703"/>
                </a:cubicBezTo>
                <a:cubicBezTo>
                  <a:pt x="848497" y="767557"/>
                  <a:pt x="1110735" y="-8173"/>
                  <a:pt x="1285103" y="65"/>
                </a:cubicBezTo>
                <a:cubicBezTo>
                  <a:pt x="1459471" y="8303"/>
                  <a:pt x="1477319" y="788152"/>
                  <a:pt x="1680519" y="972130"/>
                </a:cubicBezTo>
                <a:cubicBezTo>
                  <a:pt x="1883719" y="1156108"/>
                  <a:pt x="2367006" y="1084713"/>
                  <a:pt x="2504303" y="1103935"/>
                </a:cubicBezTo>
                <a:cubicBezTo>
                  <a:pt x="2641600" y="1123157"/>
                  <a:pt x="2572951" y="1105308"/>
                  <a:pt x="2504303" y="10874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579585" y="1964383"/>
            <a:ext cx="2435570" cy="3722881"/>
            <a:chOff x="3975736" y="2366597"/>
            <a:chExt cx="2435570" cy="372288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975736" y="2366597"/>
              <a:ext cx="147228" cy="371285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436009" y="2368375"/>
              <a:ext cx="41187" cy="371698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823608" y="2372497"/>
              <a:ext cx="41187" cy="371698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185157" y="2368375"/>
              <a:ext cx="115323" cy="371285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537381" y="2368375"/>
              <a:ext cx="341104" cy="371698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902620" y="2368375"/>
              <a:ext cx="508686" cy="371698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9992107" y="6311900"/>
            <a:ext cx="1975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Voronoi</a:t>
            </a:r>
            <a:r>
              <a:rPr lang="en-US" b="0" i="0" dirty="0" smtClean="0">
                <a:solidFill>
                  <a:schemeClr val="bg1">
                    <a:lumMod val="95000"/>
                  </a:schemeClr>
                </a:solidFill>
                <a:effectLst/>
                <a:latin typeface="Roboto"/>
              </a:rPr>
              <a:t> Diagram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444" y="762333"/>
            <a:ext cx="7111111" cy="5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12793" cy="4351338"/>
          </a:xfrm>
        </p:spPr>
        <p:txBody>
          <a:bodyPr/>
          <a:lstStyle/>
          <a:p>
            <a:r>
              <a:rPr lang="en-US" dirty="0" smtClean="0"/>
              <a:t>Emittance</a:t>
            </a:r>
          </a:p>
          <a:p>
            <a:pPr lvl="1"/>
            <a:r>
              <a:rPr lang="en-US" sz="1800" dirty="0" smtClean="0"/>
              <a:t>At the diagnostic, break the beam up into </a:t>
            </a:r>
            <a:r>
              <a:rPr lang="en-US" sz="1800" dirty="0" err="1" smtClean="0"/>
              <a:t>beamlets</a:t>
            </a:r>
            <a:r>
              <a:rPr lang="en-US" sz="1800" dirty="0" smtClean="0"/>
              <a:t> transversely to simulate the beam scanning over the slit</a:t>
            </a:r>
          </a:p>
          <a:p>
            <a:pPr lvl="1"/>
            <a:r>
              <a:rPr lang="en-US" sz="1800" dirty="0" smtClean="0"/>
              <a:t>Let the </a:t>
            </a:r>
            <a:r>
              <a:rPr lang="en-US" sz="1800" dirty="0" err="1" smtClean="0"/>
              <a:t>beamlet</a:t>
            </a:r>
            <a:r>
              <a:rPr lang="en-US" sz="1800" dirty="0" smtClean="0"/>
              <a:t> particles drift to the second slit location (removing any that intercept the diagnostic)</a:t>
            </a:r>
          </a:p>
          <a:p>
            <a:pPr lvl="1"/>
            <a:r>
              <a:rPr lang="en-US" sz="1800" dirty="0" smtClean="0"/>
              <a:t>Break the </a:t>
            </a:r>
            <a:r>
              <a:rPr lang="en-US" sz="1800" dirty="0" err="1" smtClean="0"/>
              <a:t>beamlet</a:t>
            </a:r>
            <a:r>
              <a:rPr lang="en-US" sz="1800" dirty="0" smtClean="0"/>
              <a:t> up into more </a:t>
            </a:r>
            <a:r>
              <a:rPr lang="en-US" sz="1800" dirty="0" err="1" smtClean="0"/>
              <a:t>beamlets</a:t>
            </a:r>
            <a:endParaRPr lang="en-US" sz="1800" dirty="0" smtClean="0"/>
          </a:p>
          <a:p>
            <a:pPr lvl="1"/>
            <a:r>
              <a:rPr lang="en-US" sz="1800" dirty="0" smtClean="0"/>
              <a:t>Count particles in each sub </a:t>
            </a:r>
            <a:r>
              <a:rPr lang="en-US" sz="1800" dirty="0" err="1" smtClean="0"/>
              <a:t>beamlet</a:t>
            </a:r>
            <a:endParaRPr lang="en-US" sz="1800" dirty="0" smtClean="0"/>
          </a:p>
          <a:p>
            <a:pPr lvl="1"/>
            <a:r>
              <a:rPr lang="en-US" sz="1800" dirty="0" smtClean="0"/>
              <a:t>Produce phase space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93" y="4812632"/>
            <a:ext cx="2413168" cy="1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354" y="4909206"/>
            <a:ext cx="2413168" cy="182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47" y="715992"/>
            <a:ext cx="6062616" cy="314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6285297" y="3898926"/>
            <a:ext cx="1651005" cy="913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0"/>
          </p:cNvCxnSpPr>
          <p:nvPr/>
        </p:nvCxnSpPr>
        <p:spPr>
          <a:xfrm flipV="1">
            <a:off x="10269938" y="3898926"/>
            <a:ext cx="0" cy="1010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85294" cy="4351338"/>
          </a:xfrm>
        </p:spPr>
        <p:txBody>
          <a:bodyPr/>
          <a:lstStyle/>
          <a:p>
            <a:r>
              <a:rPr lang="en-US" dirty="0" smtClean="0"/>
              <a:t>Probably more noticeable with non-magnetized beams</a:t>
            </a:r>
          </a:p>
          <a:p>
            <a:r>
              <a:rPr lang="en-US" dirty="0" smtClean="0"/>
              <a:t>Large dynamic range diagnostics</a:t>
            </a:r>
          </a:p>
          <a:p>
            <a:endParaRPr lang="en-US" dirty="0"/>
          </a:p>
          <a:p>
            <a:r>
              <a:rPr lang="en-US" dirty="0" smtClean="0"/>
              <a:t>More than meets the eye with both measurement and simulation</a:t>
            </a:r>
          </a:p>
          <a:p>
            <a:pPr lvl="1"/>
            <a:r>
              <a:rPr lang="en-US" dirty="0" smtClean="0"/>
              <a:t>Macro-particles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23495" y="432582"/>
            <a:ext cx="4530306" cy="6071735"/>
            <a:chOff x="6226098" y="2510884"/>
            <a:chExt cx="2745057" cy="3646451"/>
          </a:xfrm>
        </p:grpSpPr>
        <p:pic>
          <p:nvPicPr>
            <p:cNvPr id="5" name="Picture 4" descr="C:\Users\tennant\Desktop\b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955" y="4328326"/>
              <a:ext cx="2743200" cy="182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tennant\Desktop\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098" y="2510884"/>
              <a:ext cx="2743200" cy="1839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69343" y="611612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Pavel Evtushenko, Chris Tennant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7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LERF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5980" y="0"/>
            <a:ext cx="7729837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068" y="1966823"/>
            <a:ext cx="3450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 Test Stand</a:t>
            </a:r>
          </a:p>
          <a:p>
            <a:r>
              <a:rPr lang="en-US" dirty="0" smtClean="0"/>
              <a:t>Thermionic magnetized</a:t>
            </a:r>
          </a:p>
          <a:p>
            <a:r>
              <a:rPr lang="en-US" dirty="0" smtClean="0"/>
              <a:t>At 500MHz</a:t>
            </a:r>
          </a:p>
          <a:p>
            <a:r>
              <a:rPr lang="en-US" dirty="0" smtClean="0"/>
              <a:t>Have some diagnostics for this gun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3877" y="517585"/>
            <a:ext cx="100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76558" y="457200"/>
            <a:ext cx="134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1D pepper pot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71140" y="1250830"/>
            <a:ext cx="120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deflecting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99939" y="1250830"/>
            <a:ext cx="156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 cavity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7585" y="3549618"/>
            <a:ext cx="4287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Put into LERF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lightbox</a:t>
            </a:r>
            <a:r>
              <a:rPr lang="en-US" dirty="0" smtClean="0"/>
              <a:t> – more room to re-</a:t>
            </a:r>
            <a:r>
              <a:rPr lang="en-US" dirty="0" err="1" smtClean="0"/>
              <a:t>arange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7585" y="4687298"/>
            <a:ext cx="531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Booster options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7585" y="5496997"/>
            <a:ext cx="52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Through a merger – from non-magnetized to EIC spec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7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352" y="4684144"/>
            <a:ext cx="1120098" cy="15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Bending a magnetized beam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Fay Hannon</a:t>
            </a:r>
          </a:p>
          <a:p>
            <a:r>
              <a:rPr lang="en-US" dirty="0" smtClean="0"/>
              <a:t>5/18/2016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Dipole merger</a:t>
            </a:r>
          </a:p>
          <a:p>
            <a:r>
              <a:rPr lang="en-US" dirty="0" smtClean="0"/>
              <a:t>Bent solenoid</a:t>
            </a:r>
          </a:p>
          <a:p>
            <a:r>
              <a:rPr lang="en-US" dirty="0" smtClean="0"/>
              <a:t>RF kicker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8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Space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89506" y="2334638"/>
            <a:ext cx="5136205" cy="32879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18000">
                <a:schemeClr val="accent3">
                  <a:lumMod val="97000"/>
                  <a:lumOff val="3000"/>
                </a:schemeClr>
              </a:gs>
              <a:gs pos="99115">
                <a:schemeClr val="bg1"/>
              </a:gs>
              <a:gs pos="36000">
                <a:schemeClr val="accent3">
                  <a:lumMod val="60000"/>
                  <a:lumOff val="40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89506" y="2091447"/>
            <a:ext cx="9728" cy="3550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89506" y="5622587"/>
            <a:ext cx="53599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02568" y="1689498"/>
            <a:ext cx="128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I</a:t>
            </a:r>
            <a:r>
              <a:rPr lang="en-US" sz="3600" baseline="-25000" dirty="0" err="1" smtClean="0"/>
              <a:t>peak</a:t>
            </a:r>
            <a:endParaRPr lang="en-US" sz="36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949447" y="5210740"/>
            <a:ext cx="128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I</a:t>
            </a:r>
            <a:r>
              <a:rPr lang="en-US" sz="3600" baseline="-25000" dirty="0" err="1" smtClean="0"/>
              <a:t>avg</a:t>
            </a:r>
            <a:r>
              <a:rPr lang="en-US" sz="3600" baseline="-25000" dirty="0" smtClean="0"/>
              <a:t>.</a:t>
            </a:r>
            <a:endParaRPr lang="en-US" sz="3600" baseline="-25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823284" y="5622587"/>
            <a:ext cx="0" cy="2344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00737" y="5630011"/>
            <a:ext cx="0" cy="2344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62337" y="5864495"/>
            <a:ext cx="1082842" cy="37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50mA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871096" y="4996180"/>
            <a:ext cx="2755232" cy="42048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3224335" y="4219437"/>
            <a:ext cx="35301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611394" y="2725798"/>
            <a:ext cx="764006" cy="72491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08867" y="4034771"/>
            <a:ext cx="64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25A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7007191" y="2315183"/>
            <a:ext cx="1445122" cy="1429044"/>
          </a:xfrm>
          <a:prstGeom prst="ellipse">
            <a:avLst/>
          </a:prstGeom>
          <a:gradFill flip="none" rotWithShape="1">
            <a:gsLst>
              <a:gs pos="19000">
                <a:schemeClr val="accent2">
                  <a:lumMod val="67000"/>
                </a:schemeClr>
              </a:gs>
              <a:gs pos="71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070828" y="2275603"/>
            <a:ext cx="286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magnetized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>
            <a:off x="8452313" y="2460269"/>
            <a:ext cx="618515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80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with a perfect magnetized beam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9580" y="1690688"/>
            <a:ext cx="5448713" cy="4092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5474" y="1941095"/>
            <a:ext cx="54583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Sigma = 1mm</a:t>
            </a:r>
          </a:p>
          <a:p>
            <a:endParaRPr lang="en-US" dirty="0" smtClean="0"/>
          </a:p>
          <a:p>
            <a:r>
              <a:rPr lang="en-US" dirty="0" smtClean="0"/>
              <a:t>Uniform distribution</a:t>
            </a:r>
          </a:p>
          <a:p>
            <a:endParaRPr lang="en-US" dirty="0" smtClean="0"/>
          </a:p>
          <a:p>
            <a:r>
              <a:rPr lang="en-US" dirty="0" smtClean="0"/>
              <a:t>5MeV (no </a:t>
            </a:r>
            <a:r>
              <a:rPr lang="en-US" dirty="0" err="1" smtClean="0"/>
              <a:t>dE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Assuming 0.1T on a cathode, no thermal emittance contribution</a:t>
            </a:r>
          </a:p>
          <a:p>
            <a:endParaRPr lang="en-US" dirty="0"/>
          </a:p>
          <a:p>
            <a:r>
              <a:rPr lang="en-US" dirty="0" smtClean="0"/>
              <a:t>No space charge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9075" y="340042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[m]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5125" y="5638800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 [m]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6267450"/>
            <a:ext cx="505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Arrows show </a:t>
            </a:r>
            <a:r>
              <a:rPr lang="en-US" dirty="0" err="1" smtClean="0"/>
              <a:t>px</a:t>
            </a:r>
            <a:r>
              <a:rPr lang="en-US" dirty="0" smtClean="0"/>
              <a:t>, </a:t>
            </a:r>
            <a:r>
              <a:rPr lang="en-US" dirty="0" err="1" smtClean="0"/>
              <a:t>py</a:t>
            </a:r>
            <a:r>
              <a:rPr lang="en-US" dirty="0" smtClean="0"/>
              <a:t> 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5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Kicker Scheme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7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49" y="1707849"/>
            <a:ext cx="10515600" cy="4351338"/>
          </a:xfrm>
        </p:spPr>
        <p:txBody>
          <a:bodyPr/>
          <a:lstStyle/>
          <a:p>
            <a:r>
              <a:rPr lang="en-US" dirty="0" smtClean="0"/>
              <a:t>952MHz cavities</a:t>
            </a:r>
          </a:p>
          <a:p>
            <a:r>
              <a:rPr lang="en-US" dirty="0" smtClean="0"/>
              <a:t>TM110, Gaussian profile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09501" y="3352653"/>
            <a:ext cx="2687053" cy="80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796554" y="1563958"/>
            <a:ext cx="1171074" cy="17886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983670" y="1515832"/>
            <a:ext cx="2526631" cy="240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Flowchart: Direct Access Storage 9"/>
          <p:cNvSpPr/>
          <p:nvPr/>
        </p:nvSpPr>
        <p:spPr>
          <a:xfrm>
            <a:off x="5531859" y="3079937"/>
            <a:ext cx="577516" cy="529390"/>
          </a:xfrm>
          <a:prstGeom prst="flowChartMagneticDrum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Direct Access Storage 10"/>
          <p:cNvSpPr/>
          <p:nvPr/>
        </p:nvSpPr>
        <p:spPr>
          <a:xfrm>
            <a:off x="6654807" y="1307284"/>
            <a:ext cx="577516" cy="529390"/>
          </a:xfrm>
          <a:prstGeom prst="flowChartMagneticDrum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42638" y="2991706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09174" y="2991706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-2700000">
            <a:off x="6317923" y="2037200"/>
            <a:ext cx="120316" cy="72189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825881" y="1199000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731758" y="1571979"/>
            <a:ext cx="19050" cy="1772653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01077" y="2398148"/>
            <a:ext cx="196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731" y="3855930"/>
            <a:ext cx="7222877" cy="289870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6146513" y="3369814"/>
            <a:ext cx="1085810" cy="512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78081" y="2991706"/>
            <a:ext cx="77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50cm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53027" y="1367692"/>
            <a:ext cx="2146555" cy="22486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04741" y="1027906"/>
            <a:ext cx="147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~55MeV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81225" y="3079937"/>
            <a:ext cx="92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an non-magnetized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Particles run parallel, </a:t>
            </a:r>
          </a:p>
          <a:p>
            <a:pPr lvl="1"/>
            <a:r>
              <a:rPr lang="en-US" dirty="0" smtClean="0"/>
              <a:t>have same length in kicker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699" y="581581"/>
            <a:ext cx="4414837" cy="248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99" y="2839760"/>
            <a:ext cx="5448252" cy="37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175" y="2837337"/>
            <a:ext cx="5448300" cy="3752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15475" y="386715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&lt;- in reference frame of beam after first kicker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715"/>
            <a:ext cx="5798363" cy="3625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363638"/>
            <a:ext cx="5798363" cy="3625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2562" y="1431733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Slight horizontal focusing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38300" y="4991752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focusing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1806598"/>
            <a:ext cx="5486400" cy="2546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74967">
            <a:off x="7402319" y="4899072"/>
            <a:ext cx="4354439" cy="149433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50" y="195262"/>
            <a:ext cx="5219700" cy="1914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364" y="4461081"/>
            <a:ext cx="5712636" cy="23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trajectories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3303" y="1825625"/>
            <a:ext cx="91653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trajectories with space charge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013" y="1825625"/>
            <a:ext cx="99199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particle reference frame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013" y="1825625"/>
            <a:ext cx="99199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7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beam size in bending plane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5148" y="1825625"/>
            <a:ext cx="99017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557" y="1687934"/>
            <a:ext cx="5545838" cy="4626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56" y="1687934"/>
            <a:ext cx="5545838" cy="4626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first cavity, beam shears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88004" y="1990725"/>
            <a:ext cx="3760945" cy="3714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07079" y="1981200"/>
            <a:ext cx="3760945" cy="371475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36776" y="6314654"/>
            <a:ext cx="593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-&gt; Blue = Front -&gt; back of bunch in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72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charge, high current: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2370"/>
            <a:ext cx="10515600" cy="4684593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Lifetime/QE vs C delivered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Gun vacuum/breakdown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Emittance vs C delivered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Cathode type</a:t>
            </a:r>
          </a:p>
          <a:p>
            <a:pPr>
              <a:lnSpc>
                <a:spcPct val="150000"/>
              </a:lnSpc>
              <a:tabLst>
                <a:tab pos="4976813" algn="l"/>
              </a:tabLst>
            </a:pPr>
            <a:r>
              <a:rPr lang="en-US" dirty="0" smtClean="0"/>
              <a:t>Power supply capability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Cathode gradient/ brightness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Where does the injector end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Implemeting</a:t>
            </a:r>
            <a:r>
              <a:rPr lang="en-US" dirty="0" smtClean="0"/>
              <a:t> magnetizing solenoid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How to best characterize magnetized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solenoid… beam rotates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8125" y="1825625"/>
            <a:ext cx="52157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cavity doesn’t remove shear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8125" y="1825625"/>
            <a:ext cx="5215750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3728" y="2231136"/>
            <a:ext cx="241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rotation a problem.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 shear by focusing and having the correct number of rotations before second cavity.</a:t>
            </a:r>
          </a:p>
          <a:p>
            <a:r>
              <a:rPr lang="en-US" dirty="0" smtClean="0"/>
              <a:t>Lower voltage</a:t>
            </a:r>
          </a:p>
          <a:p>
            <a:r>
              <a:rPr lang="en-US" dirty="0" smtClean="0"/>
              <a:t>Lower frequency cavities?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frequency cavities 476.3 MHz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4973" y="1817604"/>
            <a:ext cx="506672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579" y="2863516"/>
            <a:ext cx="248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shear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072" y="1817604"/>
            <a:ext cx="5066728" cy="4351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20436" y="3296653"/>
            <a:ext cx="134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952.6 MHz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merger…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2636" y="1825625"/>
            <a:ext cx="50667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7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to a 50 MeV beam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180 degrees off.</a:t>
            </a:r>
          </a:p>
          <a:p>
            <a:r>
              <a:rPr lang="en-US" dirty="0" smtClean="0"/>
              <a:t>Can easily compensate this small kick.</a:t>
            </a:r>
          </a:p>
          <a:p>
            <a:r>
              <a:rPr lang="en-US" dirty="0" smtClean="0"/>
              <a:t>Magnetization is no longer an issue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358" y="1539406"/>
            <a:ext cx="4120456" cy="35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Bent solenoid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bend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109501" y="3352653"/>
            <a:ext cx="2687053" cy="80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796554" y="1563958"/>
            <a:ext cx="1171074" cy="17886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542638" y="2991706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09174" y="2991706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-2700000">
            <a:off x="6317923" y="2037200"/>
            <a:ext cx="120316" cy="72189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146513" y="3369814"/>
            <a:ext cx="1085810" cy="512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78081" y="2991706"/>
            <a:ext cx="77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50cm</a:t>
            </a:r>
            <a:endParaRPr lang="en-US" dirty="0"/>
          </a:p>
        </p:txBody>
      </p:sp>
      <p:sp>
        <p:nvSpPr>
          <p:cNvPr id="13" name="Block Arc 12"/>
          <p:cNvSpPr/>
          <p:nvPr/>
        </p:nvSpPr>
        <p:spPr>
          <a:xfrm rot="12732562">
            <a:off x="4392541" y="1588899"/>
            <a:ext cx="1979997" cy="2041823"/>
          </a:xfrm>
          <a:prstGeom prst="blockArc">
            <a:avLst>
              <a:gd name="adj1" fmla="val 10800000"/>
              <a:gd name="adj2" fmla="val 14598111"/>
              <a:gd name="adj3" fmla="val 21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1225" y="3079937"/>
            <a:ext cx="92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5MeV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876675" y="3524250"/>
            <a:ext cx="1409700" cy="47704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35293" y="3951565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~55MeV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8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Maxwell means that this configuration would bend in both planes.</a:t>
            </a:r>
          </a:p>
          <a:p>
            <a:r>
              <a:rPr lang="en-US" dirty="0" smtClean="0"/>
              <a:t>Don’t forget that the beam is rotating as it goes through this, so x and y in the lab frame do not match the coordinates of the beam.</a:t>
            </a:r>
          </a:p>
          <a:p>
            <a:r>
              <a:rPr lang="en-US" dirty="0" smtClean="0"/>
              <a:t>A trick is to tilt the coils to compensate for the kick in the unwanted direction</a:t>
            </a:r>
          </a:p>
          <a:p>
            <a:pPr lvl="1"/>
            <a:r>
              <a:rPr lang="en-US" dirty="0" smtClean="0"/>
              <a:t>This tilt will depend on:</a:t>
            </a:r>
          </a:p>
          <a:p>
            <a:pPr lvl="1"/>
            <a:r>
              <a:rPr lang="en-US" dirty="0" smtClean="0"/>
              <a:t> the magnetization,</a:t>
            </a:r>
          </a:p>
          <a:p>
            <a:pPr lvl="1"/>
            <a:r>
              <a:rPr lang="en-US" dirty="0" smtClean="0"/>
              <a:t> the beam energy,</a:t>
            </a:r>
          </a:p>
          <a:p>
            <a:pPr lvl="1"/>
            <a:r>
              <a:rPr lang="en-US" dirty="0" smtClean="0"/>
              <a:t>The desired bend angle</a:t>
            </a:r>
          </a:p>
          <a:p>
            <a:r>
              <a:rPr lang="en-US" dirty="0" smtClean="0"/>
              <a:t>Want to do that analytically?</a:t>
            </a:r>
          </a:p>
          <a:p>
            <a:pPr lvl="1"/>
            <a:r>
              <a:rPr lang="en-US" dirty="0" smtClean="0"/>
              <a:t>No, me either…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bend.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241" y="4114800"/>
            <a:ext cx="3875547" cy="26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5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Bent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determine what the tilt should be.</a:t>
            </a:r>
          </a:p>
          <a:p>
            <a:r>
              <a:rPr lang="en-US" dirty="0" err="1" smtClean="0"/>
              <a:t>Optimise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025" y="4137126"/>
            <a:ext cx="4226282" cy="2569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920738"/>
            <a:ext cx="6631125" cy="3785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055" y="2476500"/>
            <a:ext cx="4276252" cy="15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– 3.2nC bunch charge </a:t>
            </a:r>
          </a:p>
          <a:p>
            <a:r>
              <a:rPr lang="en-US" dirty="0" smtClean="0"/>
              <a:t>110 – 70mA</a:t>
            </a:r>
          </a:p>
          <a:p>
            <a:r>
              <a:rPr lang="en-US" dirty="0" err="1" smtClean="0"/>
              <a:t>eRHIC</a:t>
            </a:r>
            <a:r>
              <a:rPr lang="en-US" dirty="0" smtClean="0"/>
              <a:t> small transverse emittance</a:t>
            </a:r>
          </a:p>
          <a:p>
            <a:r>
              <a:rPr lang="en-US" dirty="0" smtClean="0"/>
              <a:t>JLEIC magnetized beams</a:t>
            </a:r>
          </a:p>
          <a:p>
            <a:endParaRPr lang="en-US" dirty="0"/>
          </a:p>
          <a:p>
            <a:pPr lvl="3"/>
            <a:r>
              <a:rPr lang="en-US" sz="3200" dirty="0" smtClean="0"/>
              <a:t>Big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Bent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to do with the high energy beam</a:t>
            </a:r>
          </a:p>
          <a:p>
            <a:r>
              <a:rPr lang="en-US" dirty="0" smtClean="0"/>
              <a:t>This design probably isn’t flexible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114" y="1729281"/>
            <a:ext cx="5126180" cy="4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Dipole merger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merger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normal scheme, focusing in bend plane, breaks symmetry</a:t>
            </a:r>
          </a:p>
          <a:p>
            <a:pPr lvl="1"/>
            <a:r>
              <a:rPr lang="en-US" dirty="0" smtClean="0"/>
              <a:t>Use indexed dipoles I hear you say….</a:t>
            </a:r>
          </a:p>
          <a:p>
            <a:r>
              <a:rPr lang="en-US" dirty="0" smtClean="0"/>
              <a:t>I hope you know where I’m going with this….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414176" y="6057752"/>
            <a:ext cx="2687053" cy="80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01229" y="4269057"/>
            <a:ext cx="1171074" cy="17886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88345" y="4220931"/>
            <a:ext cx="2526631" cy="240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847313" y="5696805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13849" y="5696805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814976" y="2444267"/>
            <a:ext cx="1171074" cy="17886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Flowchart: Manual Operation 14"/>
          <p:cNvSpPr/>
          <p:nvPr/>
        </p:nvSpPr>
        <p:spPr>
          <a:xfrm rot="9165624">
            <a:off x="4567988" y="5591174"/>
            <a:ext cx="857250" cy="76200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Manual Operation 15"/>
          <p:cNvSpPr/>
          <p:nvPr/>
        </p:nvSpPr>
        <p:spPr>
          <a:xfrm rot="9165624">
            <a:off x="8416408" y="3754740"/>
            <a:ext cx="857250" cy="76200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Manual Operation 16"/>
          <p:cNvSpPr/>
          <p:nvPr/>
        </p:nvSpPr>
        <p:spPr>
          <a:xfrm rot="20111126">
            <a:off x="5859720" y="3863994"/>
            <a:ext cx="857250" cy="76200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merger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Maxwell and rotating beams…</a:t>
            </a:r>
          </a:p>
          <a:p>
            <a:r>
              <a:rPr lang="en-US" dirty="0" smtClean="0"/>
              <a:t>Simple configuration, one sector magnet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014535" y="2153820"/>
            <a:ext cx="2687053" cy="80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0701588" y="365125"/>
            <a:ext cx="1171074" cy="17886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8447672" y="1792873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14208" y="1792873"/>
            <a:ext cx="128337" cy="72991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Operation 7"/>
          <p:cNvSpPr/>
          <p:nvPr/>
        </p:nvSpPr>
        <p:spPr>
          <a:xfrm rot="9165624">
            <a:off x="10168347" y="1687242"/>
            <a:ext cx="857250" cy="76200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7" y="3144044"/>
            <a:ext cx="600656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440" y="3144044"/>
            <a:ext cx="60065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dipole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asymmetry from the dipole rotates</a:t>
            </a:r>
          </a:p>
          <a:p>
            <a:r>
              <a:rPr lang="en-US" dirty="0" smtClean="0"/>
              <a:t>Bunch deforms longitudinally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49" y="2599200"/>
            <a:ext cx="4562475" cy="3918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2963276"/>
            <a:ext cx="4535044" cy="389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Magnetized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Formed when electrons are born in a perpendicular magnetic field.</a:t>
            </a:r>
          </a:p>
          <a:p>
            <a:pPr lvl="1"/>
            <a:r>
              <a:rPr lang="en-US" dirty="0" smtClean="0"/>
              <a:t>Gain angular momentum</a:t>
            </a:r>
          </a:p>
          <a:p>
            <a:r>
              <a:rPr lang="en-US" dirty="0" smtClean="0"/>
              <a:t>Beams are large</a:t>
            </a:r>
          </a:p>
          <a:p>
            <a:pPr lvl="1"/>
            <a:r>
              <a:rPr lang="en-US" dirty="0" smtClean="0"/>
              <a:t>Off axis fields</a:t>
            </a:r>
          </a:p>
          <a:p>
            <a:pPr lvl="1"/>
            <a:r>
              <a:rPr lang="en-US" dirty="0" smtClean="0"/>
              <a:t>Scraping</a:t>
            </a:r>
          </a:p>
          <a:p>
            <a:pPr lvl="1"/>
            <a:r>
              <a:rPr lang="en-US" dirty="0" smtClean="0"/>
              <a:t>Divergent</a:t>
            </a:r>
          </a:p>
          <a:p>
            <a:r>
              <a:rPr lang="en-US" dirty="0" smtClean="0"/>
              <a:t>Where does the injector end?</a:t>
            </a:r>
          </a:p>
          <a:p>
            <a:pPr lvl="1"/>
            <a:r>
              <a:rPr lang="en-US" dirty="0" smtClean="0"/>
              <a:t>Transversely dominated by CAM, but space charge noticeable before booster</a:t>
            </a:r>
          </a:p>
          <a:p>
            <a:pPr lvl="1"/>
            <a:r>
              <a:rPr lang="en-US" dirty="0" smtClean="0"/>
              <a:t>Longitudinally, space charge as usual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5060830" y="3538542"/>
            <a:ext cx="1035170" cy="61247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25574" y="3367727"/>
            <a:ext cx="2510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Simulation implications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769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Magnetized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 to preserve magnetization</a:t>
            </a:r>
          </a:p>
          <a:p>
            <a:pPr lvl="1"/>
            <a:r>
              <a:rPr lang="en-US" dirty="0" smtClean="0"/>
              <a:t>Want linear r, </a:t>
            </a:r>
            <a:r>
              <a:rPr lang="el-GR" dirty="0" smtClean="0">
                <a:latin typeface="Calibri" panose="020F0502020204030204" pitchFamily="34" charset="0"/>
              </a:rPr>
              <a:t>ρΦ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Want to minimize the uncorrelated emittance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Thermal contributions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Non linear dynamics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Simulations are good for 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small, on axis </a:t>
            </a:r>
            <a:r>
              <a:rPr lang="en-US" dirty="0" smtClean="0">
                <a:latin typeface="Calibri" panose="020F0502020204030204" pitchFamily="34" charset="0"/>
              </a:rPr>
              <a:t>beams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Benchmarking useful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957" y="637384"/>
            <a:ext cx="4366043" cy="32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iagnostics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magnetization preserved?</a:t>
            </a:r>
          </a:p>
          <a:p>
            <a:pPr lvl="1"/>
            <a:r>
              <a:rPr lang="en-US" dirty="0" smtClean="0"/>
              <a:t>Slit - screen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" y="2715477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850" y="1204781"/>
            <a:ext cx="7239867" cy="54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174" y="1825625"/>
            <a:ext cx="71136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5865</TotalTime>
  <Words>801</Words>
  <Application>Microsoft Office PowerPoint</Application>
  <PresentationFormat>Widescreen</PresentationFormat>
  <Paragraphs>218</Paragraphs>
  <Slides>44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Roboto</vt:lpstr>
      <vt:lpstr>Times New Roman</vt:lpstr>
      <vt:lpstr>Office Theme</vt:lpstr>
      <vt:lpstr>Injector Studies</vt:lpstr>
      <vt:lpstr>Injector Space</vt:lpstr>
      <vt:lpstr>High charge, high current: questions</vt:lpstr>
      <vt:lpstr>Experiments</vt:lpstr>
      <vt:lpstr>Magnetized beam</vt:lpstr>
      <vt:lpstr>Magnetized beam</vt:lpstr>
      <vt:lpstr>Diagnostics</vt:lpstr>
      <vt:lpstr>Diagnostics</vt:lpstr>
      <vt:lpstr>Reality</vt:lpstr>
      <vt:lpstr>Magnetic Momentum Monitor</vt:lpstr>
      <vt:lpstr>Diagnostics: Bunch length/profile</vt:lpstr>
      <vt:lpstr>PowerPoint Presentation</vt:lpstr>
      <vt:lpstr>PowerPoint Presentation</vt:lpstr>
      <vt:lpstr>Diagnostics</vt:lpstr>
      <vt:lpstr>Halo </vt:lpstr>
      <vt:lpstr>LERF</vt:lpstr>
      <vt:lpstr>Thank you!</vt:lpstr>
      <vt:lpstr>Bending a magnetized beam</vt:lpstr>
      <vt:lpstr>Options</vt:lpstr>
      <vt:lpstr>Start with a perfect magnetized beam</vt:lpstr>
      <vt:lpstr>RF Kicker Scheme</vt:lpstr>
      <vt:lpstr>Beamline</vt:lpstr>
      <vt:lpstr>With an non-magnetized beam</vt:lpstr>
      <vt:lpstr>PowerPoint Presentation</vt:lpstr>
      <vt:lpstr>Particle trajectories</vt:lpstr>
      <vt:lpstr>Particle trajectories with space charge</vt:lpstr>
      <vt:lpstr>In particle reference frame</vt:lpstr>
      <vt:lpstr>Transverse beam size in bending plane</vt:lpstr>
      <vt:lpstr>After first cavity, beam shears</vt:lpstr>
      <vt:lpstr>In the solenoid… beam rotates</vt:lpstr>
      <vt:lpstr>Second cavity doesn’t remove shear</vt:lpstr>
      <vt:lpstr>PowerPoint Presentation</vt:lpstr>
      <vt:lpstr>Lower frequency cavities 476.3 MHz</vt:lpstr>
      <vt:lpstr>After the merger…</vt:lpstr>
      <vt:lpstr>What happens to a 50 MeV beam  </vt:lpstr>
      <vt:lpstr>Bent solenoid</vt:lpstr>
      <vt:lpstr>Single bend</vt:lpstr>
      <vt:lpstr>Single bend.</vt:lpstr>
      <vt:lpstr>Bent solenoid</vt:lpstr>
      <vt:lpstr>Bent solenoid</vt:lpstr>
      <vt:lpstr>Traditional Dipole merger</vt:lpstr>
      <vt:lpstr>Dipole merger</vt:lpstr>
      <vt:lpstr>Dipole merger</vt:lpstr>
      <vt:lpstr>One dipole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Hannon</dc:creator>
  <cp:lastModifiedBy>Hannon</cp:lastModifiedBy>
  <cp:revision>24</cp:revision>
  <cp:lastPrinted>2018-11-01T18:56:37Z</cp:lastPrinted>
  <dcterms:created xsi:type="dcterms:W3CDTF">2018-10-29T15:26:05Z</dcterms:created>
  <dcterms:modified xsi:type="dcterms:W3CDTF">2018-11-02T17:11:34Z</dcterms:modified>
</cp:coreProperties>
</file>